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305" r:id="rId3"/>
    <p:sldId id="337" r:id="rId4"/>
    <p:sldId id="322" r:id="rId5"/>
    <p:sldId id="314" r:id="rId6"/>
    <p:sldId id="339" r:id="rId7"/>
    <p:sldId id="340" r:id="rId8"/>
    <p:sldId id="487" r:id="rId9"/>
    <p:sldId id="489" r:id="rId10"/>
    <p:sldId id="506" r:id="rId11"/>
    <p:sldId id="306" r:id="rId12"/>
    <p:sldId id="493" r:id="rId13"/>
    <p:sldId id="307" r:id="rId14"/>
    <p:sldId id="492" r:id="rId15"/>
    <p:sldId id="436" r:id="rId16"/>
    <p:sldId id="435" r:id="rId17"/>
    <p:sldId id="495" r:id="rId18"/>
    <p:sldId id="342" r:id="rId19"/>
    <p:sldId id="521" r:id="rId20"/>
    <p:sldId id="520" r:id="rId21"/>
    <p:sldId id="507" r:id="rId22"/>
    <p:sldId id="508" r:id="rId23"/>
    <p:sldId id="451" r:id="rId24"/>
    <p:sldId id="522" r:id="rId25"/>
    <p:sldId id="523" r:id="rId26"/>
    <p:sldId id="524" r:id="rId27"/>
    <p:sldId id="515" r:id="rId28"/>
    <p:sldId id="437" r:id="rId29"/>
    <p:sldId id="516" r:id="rId30"/>
    <p:sldId id="517" r:id="rId31"/>
    <p:sldId id="386" r:id="rId32"/>
    <p:sldId id="453" r:id="rId33"/>
    <p:sldId id="527" r:id="rId34"/>
    <p:sldId id="496" r:id="rId35"/>
    <p:sldId id="494" r:id="rId36"/>
    <p:sldId id="497" r:id="rId37"/>
    <p:sldId id="503" r:id="rId38"/>
    <p:sldId id="499" r:id="rId39"/>
    <p:sldId id="500" r:id="rId40"/>
    <p:sldId id="525" r:id="rId41"/>
    <p:sldId id="502" r:id="rId42"/>
    <p:sldId id="382" r:id="rId43"/>
    <p:sldId id="349" r:id="rId44"/>
    <p:sldId id="519"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8" d="100"/>
          <a:sy n="98" d="100"/>
        </p:scale>
        <p:origin x="110"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802298"/>
            <a:ext cx="8561747" cy="2541431"/>
          </a:xfrm>
        </p:spPr>
        <p:txBody>
          <a:bodyPr bIns="0" anchor="b">
            <a:normAutofit/>
          </a:bodyPr>
          <a:lstStyle>
            <a:lvl1pPr algn="l">
              <a:defRPr sz="66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A423BF71-38B7-8642-BFCE-EDAE9BD0CBAF}" type="datetimeFigureOut">
              <a:rPr lang="en-US" dirty="0"/>
              <a:t>10/31/2021</a:t>
            </a:fld>
            <a:endParaRPr lang="en-US" dirty="0"/>
          </a:p>
        </p:txBody>
      </p:sp>
      <p:sp>
        <p:nvSpPr>
          <p:cNvPr id="5" name="Footer Placeholder 4"/>
          <p:cNvSpPr>
            <a:spLocks noGrp="1"/>
          </p:cNvSpPr>
          <p:nvPr>
            <p:ph type="ftr" sz="quarter" idx="11"/>
          </p:nvPr>
        </p:nvSpPr>
        <p:spPr>
          <a:xfrm>
            <a:off x="2493105" y="329307"/>
            <a:ext cx="4897310"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a:t>
            </a:fld>
            <a:endParaRPr lang="en-US" dirty="0"/>
          </a:p>
        </p:txBody>
      </p:sp>
      <p:cxnSp>
        <p:nvCxnSpPr>
          <p:cNvPr id="8" name="Straight Connector 7"/>
          <p:cNvCxnSpPr/>
          <p:nvPr/>
        </p:nvCxnSpPr>
        <p:spPr>
          <a:xfrm>
            <a:off x="2334637" y="798973"/>
            <a:ext cx="0" cy="2544756"/>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3B025CB-9D18-264E-A945-2D020344C9DA}" type="datetimeFigureOut">
              <a:rPr lang="en-US" dirty="0"/>
              <a:t>10/31/2021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507EFB6C-7E96-8F41-8872-189CA1C59F84}" type="datetimeFigureOut">
              <a:rPr lang="en-US" dirty="0"/>
              <a:t>10/31/2021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8" name="Straight Connector 7"/>
          <p:cNvCxnSpPr/>
          <p:nvPr/>
        </p:nvCxnSpPr>
        <p:spPr>
          <a:xfrm flipH="1">
            <a:off x="9439111" y="719272"/>
            <a:ext cx="1615742"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981CDE-9BE7-C544-8ACB-7077DFC4270F}" type="datetimeFigureOut">
              <a:rPr lang="en-US" dirty="0"/>
              <a:t>10/31/2021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534813" y="1756130"/>
            <a:ext cx="8562580" cy="1887950"/>
          </a:xfrm>
        </p:spPr>
        <p:txBody>
          <a:bodyPr anchor="b">
            <a:normAutofit/>
          </a:bodyPr>
          <a:lstStyle>
            <a:lvl1pPr algn="l">
              <a:defRPr sz="36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55BA285-9698-1B45-8319-D90A8C63F150}" type="datetimeFigureOut">
              <a:rPr lang="en-US" dirty="0"/>
              <a:t>10/31/2021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889"/>
            <a:ext cx="9520157" cy="1059305"/>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534695" y="2010878"/>
            <a:ext cx="4608576" cy="343814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454793" y="2017343"/>
            <a:ext cx="4604130" cy="344152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0A86CD42-43FF-B740-998F-DCC3802C4CE3}" type="datetimeFigureOut">
              <a:rPr lang="en-US" dirty="0"/>
              <a:t>10/31/2021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163"/>
            <a:ext cx="9520157" cy="1056319"/>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534695" y="2824269"/>
            <a:ext cx="4608576" cy="264445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454792" y="2821491"/>
            <a:ext cx="4608576" cy="263737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CEA0FFBD-2EE4-8547-BBAE-A1AC91C8D77E}" type="datetimeFigureOut">
              <a:rPr lang="en-US" dirty="0"/>
              <a:t>10/31/2021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955A2352-D7AC-F242-9256-A4477BCBF354}" type="datetimeFigureOut">
              <a:rPr lang="en-US" dirty="0"/>
              <a:t>10/31/2021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FCFC6A-9AE6-404D-9FDD-168B477B9C90}" type="datetimeFigureOut">
              <a:rPr lang="en-US" dirty="0"/>
              <a:t>10/31/2021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534642" y="798973"/>
            <a:ext cx="3183128" cy="2247117"/>
          </a:xfrm>
        </p:spPr>
        <p:txBody>
          <a:bodyPr anchor="b">
            <a:normAutofit/>
          </a:bodyPr>
          <a:lstStyle>
            <a:lvl1pPr algn="l">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61CFCDFD-B4CF-A241-8D71-E814B10BEAF4}" type="datetimeFigureOut">
              <a:rPr lang="en-US" dirty="0"/>
              <a:t>10/31/2021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5694" y="1129513"/>
            <a:ext cx="5447840" cy="1830584"/>
          </a:xfrm>
        </p:spPr>
        <p:txBody>
          <a:bodyPr anchor="b">
            <a:normAutofit/>
          </a:bodyPr>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1534695" y="5469856"/>
            <a:ext cx="5440038" cy="320123"/>
          </a:xfrm>
        </p:spPr>
        <p:txBody>
          <a:bodyPr/>
          <a:lstStyle>
            <a:lvl1pPr algn="l">
              <a:defRPr/>
            </a:lvl1pPr>
          </a:lstStyle>
          <a:p>
            <a:fld id="{26A7B589-FD4B-7E46-869A-CBADC5FC564E}" type="datetimeFigureOut">
              <a:rPr lang="en-US" dirty="0"/>
              <a:t>10/31/2021</a:t>
            </a:fld>
            <a:endParaRPr lang="en-US" dirty="0"/>
          </a:p>
        </p:txBody>
      </p:sp>
      <p:sp>
        <p:nvSpPr>
          <p:cNvPr id="6" name="Footer Placeholder 5"/>
          <p:cNvSpPr>
            <a:spLocks noGrp="1"/>
          </p:cNvSpPr>
          <p:nvPr>
            <p:ph type="ftr" sz="quarter" idx="11"/>
          </p:nvPr>
        </p:nvSpPr>
        <p:spPr>
          <a:xfrm>
            <a:off x="1534910" y="318640"/>
            <a:ext cx="5453475"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cxnSp>
        <p:nvCxnSpPr>
          <p:cNvPr id="14" name="Straight Connector 13"/>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srcRect t="2769" b="-2769"/>
          <a:stretch/>
        </p:blipFill>
        <p:spPr>
          <a:xfrm>
            <a:off x="0" y="6135624"/>
            <a:ext cx="12192000" cy="742950"/>
          </a:xfrm>
          <a:prstGeom prst="rect">
            <a:avLst/>
          </a:prstGeom>
        </p:spPr>
      </p:pic>
      <p:sp>
        <p:nvSpPr>
          <p:cNvPr id="2" name="Title Placeholder 1"/>
          <p:cNvSpPr>
            <a:spLocks noGrp="1"/>
          </p:cNvSpPr>
          <p:nvPr>
            <p:ph type="title"/>
          </p:nvPr>
        </p:nvSpPr>
        <p:spPr>
          <a:xfrm>
            <a:off x="1534696" y="804519"/>
            <a:ext cx="9520158" cy="1049235"/>
          </a:xfrm>
          <a:prstGeom prst="rect">
            <a:avLst/>
          </a:prstGeom>
        </p:spPr>
        <p:txBody>
          <a:bodyPr vert="horz" lIns="91440" tIns="45720" rIns="91440" bIns="45720" rtlCol="0" anchor="b">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534696" y="2015732"/>
            <a:ext cx="9520158" cy="345061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CD8A92E-5FF9-8143-81B3-CCB531513398}" type="datetimeFigureOut">
              <a:rPr lang="en-US" dirty="0"/>
              <a:t>10/31/2021</a:t>
            </a:fld>
            <a:endParaRPr lang="en-US" dirty="0"/>
          </a:p>
        </p:txBody>
      </p:sp>
      <p:sp>
        <p:nvSpPr>
          <p:cNvPr id="5" name="Footer Placeholder 4"/>
          <p:cNvSpPr>
            <a:spLocks noGrp="1"/>
          </p:cNvSpPr>
          <p:nvPr>
            <p:ph type="ftr" sz="quarter" idx="3"/>
          </p:nvPr>
        </p:nvSpPr>
        <p:spPr>
          <a:xfrm>
            <a:off x="1534695" y="329307"/>
            <a:ext cx="5855719"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a:t>
            </a:fld>
            <a:endParaRPr lang="en-US" dirty="0"/>
          </a:p>
        </p:txBody>
      </p:sp>
      <p:cxnSp>
        <p:nvCxnSpPr>
          <p:cNvPr id="12" name="Straight Connector 11"/>
          <p:cNvCxnSpPr/>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C95D62-AA2C-4863-9E94-8F0046601BE9}"/>
              </a:ext>
            </a:extLst>
          </p:cNvPr>
          <p:cNvSpPr txBox="1">
            <a:spLocks noGrp="1"/>
          </p:cNvSpPr>
          <p:nvPr>
            <p:ph type="ctrTitle"/>
          </p:nvPr>
        </p:nvSpPr>
        <p:spPr>
          <a:xfrm>
            <a:off x="548640" y="351692"/>
            <a:ext cx="10506217" cy="829994"/>
          </a:xfrm>
        </p:spPr>
        <p:txBody>
          <a:bodyPr>
            <a:normAutofit/>
          </a:bodyPr>
          <a:lstStyle/>
          <a:p>
            <a:pPr lvl="0"/>
            <a:r>
              <a:rPr lang="it-IT" sz="3600" dirty="0">
                <a:latin typeface="Garamond" panose="02020404030301010803" pitchFamily="18" charset="0"/>
              </a:rPr>
              <a:t>                      Laboratorio Nozioni giuridiche di base</a:t>
            </a:r>
          </a:p>
        </p:txBody>
      </p:sp>
      <p:sp>
        <p:nvSpPr>
          <p:cNvPr id="3" name="Sottotitolo 2">
            <a:extLst>
              <a:ext uri="{FF2B5EF4-FFF2-40B4-BE49-F238E27FC236}">
                <a16:creationId xmlns:a16="http://schemas.microsoft.com/office/drawing/2014/main" id="{71E65041-C5D3-4905-8599-B1D8E0BB9E76}"/>
              </a:ext>
            </a:extLst>
          </p:cNvPr>
          <p:cNvSpPr txBox="1">
            <a:spLocks noGrp="1"/>
          </p:cNvSpPr>
          <p:nvPr>
            <p:ph type="subTitle" idx="1"/>
          </p:nvPr>
        </p:nvSpPr>
        <p:spPr>
          <a:xfrm>
            <a:off x="2493106" y="1762540"/>
            <a:ext cx="8561746" cy="980660"/>
          </a:xfrm>
        </p:spPr>
        <p:txBody>
          <a:bodyPr/>
          <a:lstStyle/>
          <a:p>
            <a:pPr lvl="0" algn="ctr"/>
            <a:r>
              <a:rPr lang="it-IT" dirty="0"/>
              <a:t>Incontro n. 1 – 27 ottobre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EF45D6-E5BE-4194-9A66-800CA851AD59}"/>
              </a:ext>
            </a:extLst>
          </p:cNvPr>
          <p:cNvSpPr>
            <a:spLocks noGrp="1"/>
          </p:cNvSpPr>
          <p:nvPr>
            <p:ph type="title"/>
          </p:nvPr>
        </p:nvSpPr>
        <p:spPr/>
        <p:txBody>
          <a:bodyPr/>
          <a:lstStyle/>
          <a:p>
            <a:r>
              <a:rPr lang="it-IT" dirty="0"/>
              <a:t>One </a:t>
            </a:r>
            <a:r>
              <a:rPr lang="it-IT" dirty="0" err="1"/>
              <a:t>child</a:t>
            </a:r>
            <a:r>
              <a:rPr lang="it-IT" dirty="0"/>
              <a:t> </a:t>
            </a:r>
            <a:r>
              <a:rPr lang="it-IT" dirty="0" err="1"/>
              <a:t>nation</a:t>
            </a:r>
            <a:r>
              <a:rPr lang="it-IT" dirty="0"/>
              <a:t> e la propaganda</a:t>
            </a:r>
          </a:p>
        </p:txBody>
      </p:sp>
      <p:sp>
        <p:nvSpPr>
          <p:cNvPr id="3" name="Segnaposto contenuto 2">
            <a:extLst>
              <a:ext uri="{FF2B5EF4-FFF2-40B4-BE49-F238E27FC236}">
                <a16:creationId xmlns:a16="http://schemas.microsoft.com/office/drawing/2014/main" id="{45F1BFC3-5FAE-4D69-B45B-BCE1EA4695FC}"/>
              </a:ext>
            </a:extLst>
          </p:cNvPr>
          <p:cNvSpPr>
            <a:spLocks noGrp="1"/>
          </p:cNvSpPr>
          <p:nvPr>
            <p:ph idx="1"/>
          </p:nvPr>
        </p:nvSpPr>
        <p:spPr/>
        <p:txBody>
          <a:bodyPr/>
          <a:lstStyle/>
          <a:p>
            <a:pPr algn="just"/>
            <a:r>
              <a:rPr lang="it-IT" dirty="0"/>
              <a:t>Film documentario One </a:t>
            </a:r>
            <a:r>
              <a:rPr lang="it-IT" dirty="0" err="1"/>
              <a:t>child</a:t>
            </a:r>
            <a:r>
              <a:rPr lang="it-IT" dirty="0"/>
              <a:t> Nation, vincitore del Sundance U.S. Grand </a:t>
            </a:r>
            <a:r>
              <a:rPr lang="it-IT" dirty="0" err="1"/>
              <a:t>Jury</a:t>
            </a:r>
            <a:r>
              <a:rPr lang="it-IT" dirty="0"/>
              <a:t> </a:t>
            </a:r>
            <a:r>
              <a:rPr lang="it-IT" dirty="0" err="1"/>
              <a:t>Prize</a:t>
            </a:r>
            <a:r>
              <a:rPr lang="it-IT" dirty="0"/>
              <a:t> del 2019. I registi cinesi </a:t>
            </a:r>
            <a:r>
              <a:rPr lang="it-IT" dirty="0" err="1"/>
              <a:t>Nanfu</a:t>
            </a:r>
            <a:r>
              <a:rPr lang="it-IT" dirty="0"/>
              <a:t> </a:t>
            </a:r>
            <a:r>
              <a:rPr lang="it-IT" dirty="0" err="1"/>
              <a:t>Wang</a:t>
            </a:r>
            <a:r>
              <a:rPr lang="it-IT" dirty="0"/>
              <a:t> e </a:t>
            </a:r>
            <a:r>
              <a:rPr lang="it-IT" dirty="0" err="1"/>
              <a:t>Jialing</a:t>
            </a:r>
            <a:r>
              <a:rPr lang="it-IT" dirty="0"/>
              <a:t> Zhang anche attraverso interviste mostrano il ruolo della propaganda nella politica del figlio unico </a:t>
            </a:r>
            <a:r>
              <a:rPr lang="it-IT" dirty="0" err="1"/>
              <a:t>inziata</a:t>
            </a:r>
            <a:r>
              <a:rPr lang="it-IT" dirty="0"/>
              <a:t> in Cina nel 1979 e terminata nel 2015, e la terribile soppressione dei diritti anche al provare emozioni delle pratiche autoritarie e repressive. </a:t>
            </a:r>
          </a:p>
        </p:txBody>
      </p:sp>
    </p:spTree>
    <p:extLst>
      <p:ext uri="{BB962C8B-B14F-4D97-AF65-F5344CB8AC3E}">
        <p14:creationId xmlns:p14="http://schemas.microsoft.com/office/powerpoint/2010/main" val="852333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E3B666E0-D085-4A62-883D-71E0DC313388}"/>
              </a:ext>
            </a:extLst>
          </p:cNvPr>
          <p:cNvSpPr txBox="1">
            <a:spLocks noGrp="1"/>
          </p:cNvSpPr>
          <p:nvPr>
            <p:ph type="title"/>
          </p:nvPr>
        </p:nvSpPr>
        <p:spPr>
          <a:xfrm>
            <a:off x="1249961" y="1600199"/>
            <a:ext cx="3173482" cy="4297680"/>
          </a:xfrm>
        </p:spPr>
        <p:txBody>
          <a:bodyPr anchor="ctr" anchorCtr="1">
            <a:normAutofit/>
          </a:bodyPr>
          <a:lstStyle/>
          <a:p>
            <a:pPr lvl="0"/>
            <a:r>
              <a:rPr lang="it-IT">
                <a:latin typeface="Garamond" pitchFamily="18"/>
              </a:rPr>
              <a:t>La giuridicità della norma</a:t>
            </a:r>
          </a:p>
        </p:txBody>
      </p:sp>
      <p:cxnSp>
        <p:nvCxnSpPr>
          <p:cNvPr id="10" name="Straight Connector 9">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199"/>
            <a:ext cx="0" cy="429768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Segnaposto contenuto 2">
            <a:extLst>
              <a:ext uri="{FF2B5EF4-FFF2-40B4-BE49-F238E27FC236}">
                <a16:creationId xmlns:a16="http://schemas.microsoft.com/office/drawing/2014/main" id="{245305BB-5D53-4023-A939-E2FA705F9C68}"/>
              </a:ext>
            </a:extLst>
          </p:cNvPr>
          <p:cNvSpPr txBox="1">
            <a:spLocks noGrp="1"/>
          </p:cNvSpPr>
          <p:nvPr>
            <p:ph idx="1"/>
          </p:nvPr>
        </p:nvSpPr>
        <p:spPr>
          <a:xfrm>
            <a:off x="4885151" y="1600199"/>
            <a:ext cx="6169703" cy="4297680"/>
          </a:xfrm>
        </p:spPr>
        <p:txBody>
          <a:bodyPr anchor="ctr">
            <a:normAutofit/>
          </a:bodyPr>
          <a:lstStyle/>
          <a:p>
            <a:pPr lvl="0">
              <a:lnSpc>
                <a:spcPct val="110000"/>
              </a:lnSpc>
            </a:pPr>
            <a:endParaRPr lang="it-IT" sz="1300" dirty="0"/>
          </a:p>
          <a:p>
            <a:pPr lvl="0">
              <a:lnSpc>
                <a:spcPct val="110000"/>
              </a:lnSpc>
            </a:pPr>
            <a:endParaRPr lang="it-IT" sz="1300" dirty="0"/>
          </a:p>
          <a:p>
            <a:pPr lvl="0">
              <a:lnSpc>
                <a:spcPct val="110000"/>
              </a:lnSpc>
            </a:pPr>
            <a:endParaRPr lang="it-IT" sz="1300" dirty="0"/>
          </a:p>
          <a:p>
            <a:pPr lvl="0">
              <a:lnSpc>
                <a:spcPct val="110000"/>
              </a:lnSpc>
            </a:pPr>
            <a:r>
              <a:rPr lang="it-IT" sz="1300" dirty="0"/>
              <a:t>La norma esprime un precetto cioè una regola di comportamento doverosa e obbligatoria.</a:t>
            </a:r>
          </a:p>
          <a:p>
            <a:pPr lvl="0">
              <a:lnSpc>
                <a:spcPct val="110000"/>
              </a:lnSpc>
            </a:pPr>
            <a:r>
              <a:rPr lang="it-IT" sz="1300" dirty="0"/>
              <a:t>Nella vita sociale tuttavia esiste una grande varietà di norme che esprimono regole e divieti ma non tutte sono giuridiche. </a:t>
            </a:r>
          </a:p>
          <a:p>
            <a:pPr marL="0" lvl="0" indent="0">
              <a:lnSpc>
                <a:spcPct val="110000"/>
              </a:lnSpc>
              <a:buNone/>
            </a:pPr>
            <a:r>
              <a:rPr lang="it-IT" sz="1300" dirty="0"/>
              <a:t>Esistono norme: </a:t>
            </a:r>
          </a:p>
          <a:p>
            <a:pPr lvl="0">
              <a:lnSpc>
                <a:spcPct val="110000"/>
              </a:lnSpc>
            </a:pPr>
            <a:r>
              <a:rPr lang="it-IT" sz="1300" dirty="0"/>
              <a:t>etiche</a:t>
            </a:r>
          </a:p>
          <a:p>
            <a:pPr lvl="0">
              <a:lnSpc>
                <a:spcPct val="110000"/>
              </a:lnSpc>
            </a:pPr>
            <a:r>
              <a:rPr lang="it-IT" sz="1300" dirty="0"/>
              <a:t>religiose</a:t>
            </a:r>
          </a:p>
          <a:p>
            <a:pPr lvl="0">
              <a:lnSpc>
                <a:spcPct val="110000"/>
              </a:lnSpc>
            </a:pPr>
            <a:r>
              <a:rPr lang="it-IT" sz="1300" dirty="0"/>
              <a:t>galateo </a:t>
            </a:r>
          </a:p>
          <a:p>
            <a:pPr marL="0" lvl="0" indent="0">
              <a:lnSpc>
                <a:spcPct val="110000"/>
              </a:lnSpc>
              <a:buNone/>
            </a:pPr>
            <a:endParaRPr lang="it-IT" sz="13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890371-39D6-4316-9F4F-2023AF2C17D1}"/>
              </a:ext>
            </a:extLst>
          </p:cNvPr>
          <p:cNvSpPr>
            <a:spLocks noGrp="1"/>
          </p:cNvSpPr>
          <p:nvPr>
            <p:ph type="title"/>
          </p:nvPr>
        </p:nvSpPr>
        <p:spPr/>
        <p:txBody>
          <a:bodyPr/>
          <a:lstStyle/>
          <a:p>
            <a:r>
              <a:rPr lang="it-IT" dirty="0"/>
              <a:t>Indifferenza da parte del diritto </a:t>
            </a:r>
          </a:p>
        </p:txBody>
      </p:sp>
      <p:sp>
        <p:nvSpPr>
          <p:cNvPr id="3" name="Segnaposto contenuto 2">
            <a:extLst>
              <a:ext uri="{FF2B5EF4-FFF2-40B4-BE49-F238E27FC236}">
                <a16:creationId xmlns:a16="http://schemas.microsoft.com/office/drawing/2014/main" id="{173C1807-1D8F-44BC-88AD-85F5F87850D2}"/>
              </a:ext>
            </a:extLst>
          </p:cNvPr>
          <p:cNvSpPr>
            <a:spLocks noGrp="1"/>
          </p:cNvSpPr>
          <p:nvPr>
            <p:ph idx="1"/>
          </p:nvPr>
        </p:nvSpPr>
        <p:spPr/>
        <p:txBody>
          <a:bodyPr/>
          <a:lstStyle/>
          <a:p>
            <a:pPr marL="0" indent="0" algn="just">
              <a:buNone/>
            </a:pPr>
            <a:r>
              <a:rPr lang="it-IT" dirty="0"/>
              <a:t>Alcuni comportamenti sono disciplinati solo da norme giuridiche, altri comportamenti sono indifferenti per il diritto ma soggiacciono ad altre norme (es. religiose: come andare in chiesa la domenica). Alle volte uno stesso comportamento ha una valenza sia etica sia giuridica ed è sanzionato gravemente in entrambi i contesti (es. non uccidere); altre volte potrebbero sorgere nell’individuo conflitti fra norme religiose e norme giuridiche (es. il divieto di trasfusioni per i testimoni di Geova, o la pratica abortiva per l’operatore sanitario con diverse convinzioni etiche). </a:t>
            </a:r>
          </a:p>
        </p:txBody>
      </p:sp>
    </p:spTree>
    <p:extLst>
      <p:ext uri="{BB962C8B-B14F-4D97-AF65-F5344CB8AC3E}">
        <p14:creationId xmlns:p14="http://schemas.microsoft.com/office/powerpoint/2010/main" val="2314114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28AC827-DE41-4D3E-A58A-7459D979E6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6E7B003-46BE-4DD7-9BC2-D0EA0A0A65D3}"/>
              </a:ext>
            </a:extLst>
          </p:cNvPr>
          <p:cNvSpPr txBox="1">
            <a:spLocks noGrp="1"/>
          </p:cNvSpPr>
          <p:nvPr>
            <p:ph type="title"/>
          </p:nvPr>
        </p:nvSpPr>
        <p:spPr>
          <a:xfrm>
            <a:off x="806450" y="1289304"/>
            <a:ext cx="2996704" cy="4279393"/>
          </a:xfrm>
        </p:spPr>
        <p:txBody>
          <a:bodyPr anchor="ctr">
            <a:normAutofit/>
          </a:bodyPr>
          <a:lstStyle/>
          <a:p>
            <a:pPr marL="228600" lvl="0" indent="-228600">
              <a:spcBef>
                <a:spcPts val="1000"/>
              </a:spcBef>
            </a:pPr>
            <a:r>
              <a:rPr lang="it-IT" b="1" cap="none" dirty="0">
                <a:latin typeface="Garamond" panose="02020404030301010803" pitchFamily="18" charset="0"/>
              </a:rPr>
              <a:t>                                            </a:t>
            </a:r>
            <a:r>
              <a:rPr lang="it-IT" cap="none" dirty="0"/>
              <a:t>                                          </a:t>
            </a:r>
            <a:r>
              <a:rPr lang="it-IT" b="1" cap="none" dirty="0">
                <a:latin typeface="Garamond" panose="02020404030301010803" pitchFamily="18" charset="0"/>
              </a:rPr>
              <a:t>Che cosa differenzia una norma giuridica dalle altre norme?</a:t>
            </a:r>
            <a:endParaRPr lang="it-IT" dirty="0"/>
          </a:p>
        </p:txBody>
      </p:sp>
      <p:grpSp>
        <p:nvGrpSpPr>
          <p:cNvPr id="10" name="Group 9">
            <a:extLst>
              <a:ext uri="{FF2B5EF4-FFF2-40B4-BE49-F238E27FC236}">
                <a16:creationId xmlns:a16="http://schemas.microsoft.com/office/drawing/2014/main" id="{1FAD7B33-B27E-4BD4-BE9C-A3698E433C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80324" y="957031"/>
            <a:ext cx="6574529" cy="4943939"/>
            <a:chOff x="7807230" y="2012810"/>
            <a:chExt cx="3251252" cy="3459865"/>
          </a:xfrm>
        </p:grpSpPr>
        <p:sp>
          <p:nvSpPr>
            <p:cNvPr id="11" name="Rectangle 10">
              <a:extLst>
                <a:ext uri="{FF2B5EF4-FFF2-40B4-BE49-F238E27FC236}">
                  <a16:creationId xmlns:a16="http://schemas.microsoft.com/office/drawing/2014/main" id="{91D039DC-5A65-400A-9CD6-F9725D1B6F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C3A47B2-ECD5-4DBE-A76C-FBFBFE1275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4197647C-4C56-4F84-ABC7-9E6F3E6783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360" y="1292111"/>
            <a:ext cx="5934456" cy="4279392"/>
          </a:xfrm>
          <a:prstGeom prst="rect">
            <a:avLst/>
          </a:prstGeom>
          <a:solidFill>
            <a:schemeClr val="bg2"/>
          </a:solidFill>
          <a:ln w="3175" cap="sq">
            <a:solidFill>
              <a:schemeClr val="bg1">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DF50E189-B0B6-4CA5-A283-9392081C11E9}"/>
              </a:ext>
            </a:extLst>
          </p:cNvPr>
          <p:cNvSpPr txBox="1">
            <a:spLocks noGrp="1"/>
          </p:cNvSpPr>
          <p:nvPr>
            <p:ph idx="1"/>
          </p:nvPr>
        </p:nvSpPr>
        <p:spPr>
          <a:xfrm>
            <a:off x="5122091" y="1598346"/>
            <a:ext cx="5290143" cy="3642379"/>
          </a:xfrm>
        </p:spPr>
        <p:txBody>
          <a:bodyPr anchor="ctr">
            <a:normAutofit/>
          </a:bodyPr>
          <a:lstStyle/>
          <a:p>
            <a:pPr marL="0" lvl="0" indent="0">
              <a:buNone/>
            </a:pPr>
            <a:r>
              <a:rPr lang="it-IT" sz="1800" dirty="0"/>
              <a:t>Non tutte le norme sono norme giuridiche. Quando una norma è giuridica e non solo morale, di buon vicinato, di galateo, religiosa, ecc..?</a:t>
            </a:r>
          </a:p>
          <a:p>
            <a:pPr lvl="0"/>
            <a:r>
              <a:rPr lang="it-IT" sz="1800" dirty="0"/>
              <a:t>Una sanzione? </a:t>
            </a:r>
          </a:p>
          <a:p>
            <a:pPr marL="0" lvl="0" indent="0">
              <a:buNone/>
            </a:pPr>
            <a:r>
              <a:rPr lang="it-IT" sz="1800" dirty="0"/>
              <a:t>Esistono norme giuridiche senza sanzione (es. incentivi) </a:t>
            </a:r>
          </a:p>
          <a:p>
            <a:pPr marL="0" lvl="0" indent="0">
              <a:buNone/>
            </a:pPr>
            <a:r>
              <a:rPr lang="it-IT" sz="1800" dirty="0"/>
              <a:t>Le norme sociali, familiari, morali, religiose sono spesso accompagnate dalla previsione di sanzioni in caso di violazione </a:t>
            </a:r>
          </a:p>
          <a:p>
            <a:pPr lvl="0"/>
            <a:endParaRPr lang="it-IT" sz="1800" dirty="0"/>
          </a:p>
          <a:p>
            <a:pPr lvl="0"/>
            <a:endParaRPr lang="it-IT"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22" name="Rectangle 7">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D083C31-2099-402C-A388-B726D4CA3D6B}"/>
              </a:ext>
            </a:extLst>
          </p:cNvPr>
          <p:cNvSpPr>
            <a:spLocks noGrp="1"/>
          </p:cNvSpPr>
          <p:nvPr>
            <p:ph type="title"/>
          </p:nvPr>
        </p:nvSpPr>
        <p:spPr>
          <a:xfrm>
            <a:off x="1249961" y="1600199"/>
            <a:ext cx="3173482" cy="4297680"/>
          </a:xfrm>
        </p:spPr>
        <p:txBody>
          <a:bodyPr anchor="ctr">
            <a:normAutofit/>
          </a:bodyPr>
          <a:lstStyle/>
          <a:p>
            <a:r>
              <a:rPr lang="it-IT" dirty="0"/>
              <a:t>La giuridicità della norma</a:t>
            </a:r>
          </a:p>
        </p:txBody>
      </p:sp>
      <p:cxnSp>
        <p:nvCxnSpPr>
          <p:cNvPr id="23" name="Straight Connector 9">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199"/>
            <a:ext cx="0" cy="429768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Segnaposto contenuto 2">
            <a:extLst>
              <a:ext uri="{FF2B5EF4-FFF2-40B4-BE49-F238E27FC236}">
                <a16:creationId xmlns:a16="http://schemas.microsoft.com/office/drawing/2014/main" id="{BAB4F77F-F71D-4CC0-83C9-48EE392075D3}"/>
              </a:ext>
            </a:extLst>
          </p:cNvPr>
          <p:cNvSpPr>
            <a:spLocks noGrp="1"/>
          </p:cNvSpPr>
          <p:nvPr>
            <p:ph idx="1"/>
          </p:nvPr>
        </p:nvSpPr>
        <p:spPr>
          <a:xfrm>
            <a:off x="4885151" y="1600199"/>
            <a:ext cx="6169703" cy="4297680"/>
          </a:xfrm>
        </p:spPr>
        <p:txBody>
          <a:bodyPr anchor="ctr">
            <a:normAutofit fontScale="85000" lnSpcReduction="10000"/>
          </a:bodyPr>
          <a:lstStyle/>
          <a:p>
            <a:pPr algn="just"/>
            <a:r>
              <a:rPr kumimoji="0" lang="it-IT" sz="1900" b="1" i="0" u="none" strike="noStrike" kern="1200" cap="none" spc="0" normalizeH="0" baseline="0" noProof="0" dirty="0">
                <a:ln>
                  <a:noFill/>
                </a:ln>
                <a:effectLst/>
                <a:uLnTx/>
                <a:uFillTx/>
                <a:latin typeface="Gill Sans MT"/>
              </a:rPr>
              <a:t>La norma giuridica è una regola di comportamento generale e astratta prodotta dallo Stato o da soggetti istituzionali da questo autorizzati (es. UE, Regioni, Comuni, Università, Scuole, Authority)</a:t>
            </a:r>
          </a:p>
          <a:p>
            <a:pPr algn="just">
              <a:spcAft>
                <a:spcPts val="1000"/>
              </a:spcAft>
            </a:pPr>
            <a:r>
              <a:rPr lang="it-IT" sz="1900" dirty="0">
                <a:effectLst/>
                <a:latin typeface="Garamond" panose="02020404030301010803" pitchFamily="18" charset="0"/>
                <a:ea typeface="Calibri" panose="020F0502020204030204" pitchFamily="34" charset="0"/>
                <a:cs typeface="Times New Roman" panose="02020603050405020304" pitchFamily="18" charset="0"/>
              </a:rPr>
              <a:t>Si suole dire quindi che una norma è giuridica quando è prodotta da chi detiene la </a:t>
            </a:r>
            <a:r>
              <a:rPr lang="it-IT" sz="1900" i="1" dirty="0">
                <a:effectLst/>
                <a:latin typeface="Garamond" panose="02020404030301010803" pitchFamily="18" charset="0"/>
                <a:ea typeface="Calibri" panose="020F0502020204030204" pitchFamily="34" charset="0"/>
                <a:cs typeface="Times New Roman" panose="02020603050405020304" pitchFamily="18" charset="0"/>
              </a:rPr>
              <a:t>capacità di imperio </a:t>
            </a:r>
            <a:r>
              <a:rPr lang="it-IT" sz="1900" dirty="0">
                <a:effectLst/>
                <a:latin typeface="Garamond" panose="02020404030301010803" pitchFamily="18" charset="0"/>
                <a:ea typeface="Calibri" panose="020F0502020204030204" pitchFamily="34" charset="0"/>
                <a:cs typeface="Times New Roman" panose="02020603050405020304" pitchFamily="18" charset="0"/>
              </a:rPr>
              <a:t>su un determinato territorio (lo Stato) o da altri soggetti autorizzati (UE, Regioni, Comuni, Università, Scuole, Autority, </a:t>
            </a:r>
            <a:r>
              <a:rPr lang="it-IT" sz="1900" dirty="0" err="1">
                <a:effectLst/>
                <a:latin typeface="Garamond" panose="02020404030301010803" pitchFamily="18" charset="0"/>
                <a:ea typeface="Calibri" panose="020F0502020204030204" pitchFamily="34" charset="0"/>
                <a:cs typeface="Times New Roman" panose="02020603050405020304" pitchFamily="18" charset="0"/>
              </a:rPr>
              <a:t>ecc</a:t>
            </a:r>
            <a:r>
              <a:rPr lang="it-IT" sz="1900" dirty="0">
                <a:effectLst/>
                <a:latin typeface="Garamond" panose="02020404030301010803" pitchFamily="18" charset="0"/>
                <a:ea typeface="Calibri" panose="020F0502020204030204" pitchFamily="34" charset="0"/>
                <a:cs typeface="Times New Roman" panose="02020603050405020304" pitchFamily="18" charset="0"/>
              </a:rPr>
              <a:t>…), in altri termini se è posta in essere da soggetti che lo Stato autorizza a tale scopo.</a:t>
            </a:r>
          </a:p>
          <a:p>
            <a:pPr algn="just">
              <a:spcAft>
                <a:spcPts val="1000"/>
              </a:spcAft>
            </a:pPr>
            <a:r>
              <a:rPr lang="it-IT" sz="1800" dirty="0">
                <a:effectLst/>
                <a:latin typeface="Garamond" panose="02020404030301010803" pitchFamily="18" charset="0"/>
                <a:ea typeface="Calibri" panose="020F0502020204030204" pitchFamily="34" charset="0"/>
                <a:cs typeface="Times New Roman" panose="02020603050405020304" pitchFamily="18" charset="0"/>
              </a:rPr>
              <a:t>La giuridicità, quindi, è data alla norma dalla fonte da cui promana.</a:t>
            </a:r>
          </a:p>
          <a:p>
            <a:pPr algn="just">
              <a:spcAft>
                <a:spcPts val="1000"/>
              </a:spcAft>
            </a:pPr>
            <a:r>
              <a:rPr lang="it-IT" sz="1800" dirty="0">
                <a:latin typeface="Garamond" panose="02020404030301010803" pitchFamily="18" charset="0"/>
                <a:ea typeface="Calibri" panose="020F0502020204030204" pitchFamily="34" charset="0"/>
                <a:cs typeface="Times New Roman" panose="02020603050405020304" pitchFamily="18" charset="0"/>
              </a:rPr>
              <a:t>Capacità di imperio, sovranità (Stato = sovranità + popolo + territorio). Istituzione dell’ordinamento giuridico – Il costituzionalismo. Ruolo della Costituzione nella determinazione delle fonti giuridiche.</a:t>
            </a:r>
            <a:endParaRPr lang="it-IT" sz="19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1900" dirty="0"/>
          </a:p>
        </p:txBody>
      </p:sp>
    </p:spTree>
    <p:extLst>
      <p:ext uri="{BB962C8B-B14F-4D97-AF65-F5344CB8AC3E}">
        <p14:creationId xmlns:p14="http://schemas.microsoft.com/office/powerpoint/2010/main" val="21226955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5718EF2-62E6-47D8-8AED-54C3AF74A640}"/>
              </a:ext>
            </a:extLst>
          </p:cNvPr>
          <p:cNvSpPr txBox="1">
            <a:spLocks noGrp="1"/>
          </p:cNvSpPr>
          <p:nvPr>
            <p:ph type="title"/>
          </p:nvPr>
        </p:nvSpPr>
        <p:spPr>
          <a:xfrm>
            <a:off x="849683" y="1240076"/>
            <a:ext cx="2727813" cy="4584527"/>
          </a:xfrm>
        </p:spPr>
        <p:txBody>
          <a:bodyPr anchor="t" anchorCtr="1">
            <a:normAutofit/>
          </a:bodyPr>
          <a:lstStyle/>
          <a:p>
            <a:pPr lvl="0"/>
            <a:r>
              <a:rPr lang="it-IT" b="1">
                <a:solidFill>
                  <a:srgbClr val="FFFFFF"/>
                </a:solidFill>
              </a:rPr>
              <a:t>LE FONTI</a:t>
            </a:r>
          </a:p>
        </p:txBody>
      </p:sp>
      <p:sp>
        <p:nvSpPr>
          <p:cNvPr id="3" name="Segnaposto contenuto 2">
            <a:extLst>
              <a:ext uri="{FF2B5EF4-FFF2-40B4-BE49-F238E27FC236}">
                <a16:creationId xmlns:a16="http://schemas.microsoft.com/office/drawing/2014/main" id="{FFE2D68D-6739-4EA8-8ACA-E3493EC8FBE5}"/>
              </a:ext>
            </a:extLst>
          </p:cNvPr>
          <p:cNvSpPr txBox="1">
            <a:spLocks noGrp="1"/>
          </p:cNvSpPr>
          <p:nvPr>
            <p:ph idx="1"/>
          </p:nvPr>
        </p:nvSpPr>
        <p:spPr>
          <a:xfrm>
            <a:off x="4705594" y="254001"/>
            <a:ext cx="6034827" cy="5902542"/>
          </a:xfrm>
        </p:spPr>
        <p:txBody>
          <a:bodyPr anchor="t">
            <a:normAutofit lnSpcReduction="10000"/>
          </a:bodyPr>
          <a:lstStyle/>
          <a:p>
            <a:pPr lvl="0" algn="just">
              <a:lnSpc>
                <a:spcPct val="110000"/>
              </a:lnSpc>
            </a:pPr>
            <a:r>
              <a:rPr lang="it-IT" sz="1800" dirty="0">
                <a:latin typeface="Garamond" panose="02020404030301010803" pitchFamily="18" charset="0"/>
              </a:rPr>
              <a:t>Sono fonti del diritto, in generale, tutti quegli </a:t>
            </a:r>
            <a:r>
              <a:rPr lang="it-IT" sz="1800" u="sng" dirty="0">
                <a:latin typeface="Garamond" panose="02020404030301010803" pitchFamily="18" charset="0"/>
              </a:rPr>
              <a:t>atti o fatti </a:t>
            </a:r>
            <a:r>
              <a:rPr lang="it-IT" sz="1800" dirty="0">
                <a:latin typeface="Garamond" panose="02020404030301010803" pitchFamily="18" charset="0"/>
              </a:rPr>
              <a:t>ritenuti dall'</a:t>
            </a:r>
            <a:r>
              <a:rPr lang="it-IT" sz="1800" i="1" dirty="0">
                <a:latin typeface="Garamond" panose="02020404030301010803" pitchFamily="18" charset="0"/>
              </a:rPr>
              <a:t>ordinamento giuridico</a:t>
            </a:r>
            <a:r>
              <a:rPr lang="it-IT" sz="1800" dirty="0">
                <a:latin typeface="Garamond" panose="02020404030301010803" pitchFamily="18" charset="0"/>
              </a:rPr>
              <a:t> come idonei a creare </a:t>
            </a:r>
            <a:r>
              <a:rPr lang="it-IT" sz="1800" i="1" dirty="0">
                <a:latin typeface="Garamond" panose="02020404030301010803" pitchFamily="18" charset="0"/>
              </a:rPr>
              <a:t>norme giuridiche, cioè a innovare all’interno dell’ordinamento giuridico stesso </a:t>
            </a:r>
            <a:endParaRPr lang="it-IT" sz="1800" dirty="0">
              <a:latin typeface="Garamond" panose="02020404030301010803" pitchFamily="18" charset="0"/>
            </a:endParaRPr>
          </a:p>
          <a:p>
            <a:pPr lvl="0" algn="just">
              <a:lnSpc>
                <a:spcPct val="110000"/>
              </a:lnSpc>
            </a:pPr>
            <a:r>
              <a:rPr lang="it-IT" sz="1800" b="1" dirty="0">
                <a:latin typeface="Garamond" panose="02020404030301010803" pitchFamily="18" charset="0"/>
              </a:rPr>
              <a:t>Fonti di produzione</a:t>
            </a:r>
            <a:r>
              <a:rPr lang="it-IT" sz="1800" dirty="0">
                <a:latin typeface="Garamond" panose="02020404030301010803" pitchFamily="18" charset="0"/>
              </a:rPr>
              <a:t>: si intendono quelle fonti atte ad introdurre nell'ordinamento giuridico nuove norme giuridiche. </a:t>
            </a:r>
          </a:p>
          <a:p>
            <a:pPr lvl="0" algn="just">
              <a:lnSpc>
                <a:spcPct val="110000"/>
              </a:lnSpc>
            </a:pPr>
            <a:r>
              <a:rPr lang="it-IT" sz="1800" b="1" dirty="0">
                <a:latin typeface="Garamond" panose="02020404030301010803" pitchFamily="18" charset="0"/>
              </a:rPr>
              <a:t>Le fonti sulla produzione: </a:t>
            </a:r>
            <a:r>
              <a:rPr lang="it-IT" sz="1800" dirty="0">
                <a:latin typeface="Garamond" panose="02020404030301010803" pitchFamily="18" charset="0"/>
              </a:rPr>
              <a:t> sono quelle norme che ci dicono come una fonte di produzione deve essere emanata cioè con quale procedura e da chi .</a:t>
            </a:r>
          </a:p>
          <a:p>
            <a:pPr marL="0" lvl="0" indent="0" algn="just">
              <a:lnSpc>
                <a:spcPct val="110000"/>
              </a:lnSpc>
              <a:buNone/>
            </a:pPr>
            <a:r>
              <a:rPr lang="it-IT" sz="1800" dirty="0">
                <a:latin typeface="Garamond" panose="02020404030301010803" pitchFamily="18" charset="0"/>
              </a:rPr>
              <a:t>Es. art. 77 Cost. per i d. lgs;  le disposizioni sulla legge in generale premesse al codice civile. La Costituzione, oltre a essere una fonte di produzione, è essa stessa fonte sulla produzione quando disciplina il procedimento per l’ emanazione delle fonti primarie (artt. 70-81).</a:t>
            </a:r>
          </a:p>
          <a:p>
            <a:pPr lvl="0" algn="just">
              <a:lnSpc>
                <a:spcPct val="110000"/>
              </a:lnSpc>
            </a:pPr>
            <a:r>
              <a:rPr lang="it-IT" sz="1800" b="1" dirty="0">
                <a:latin typeface="Garamond" panose="02020404030301010803" pitchFamily="18" charset="0"/>
              </a:rPr>
              <a:t>Fonti di cognizione</a:t>
            </a:r>
            <a:r>
              <a:rPr lang="it-IT" sz="1800" dirty="0">
                <a:latin typeface="Garamond" panose="02020404030301010803" pitchFamily="18" charset="0"/>
              </a:rPr>
              <a:t>: sono documenti ufficiali (Gazzetta Ufficiale della Repubblica Italiana, Bollettini Ufficiali delle Regioni, </a:t>
            </a:r>
            <a:r>
              <a:rPr lang="it-IT" sz="1800" dirty="0" err="1">
                <a:latin typeface="Garamond" panose="02020404030301010803" pitchFamily="18" charset="0"/>
              </a:rPr>
              <a:t>ecc</a:t>
            </a:r>
            <a:r>
              <a:rPr lang="it-IT" sz="1800" dirty="0">
                <a:latin typeface="Garamond" panose="02020404030301010803" pitchFamily="18" charset="0"/>
              </a:rPr>
              <a:t>…) attraverso i quali si possono conoscere le norme giuridiche.</a:t>
            </a:r>
          </a:p>
          <a:p>
            <a:pPr marL="0" lvl="0" indent="0" algn="just">
              <a:lnSpc>
                <a:spcPct val="110000"/>
              </a:lnSpc>
              <a:buNone/>
            </a:pPr>
            <a:r>
              <a:rPr lang="it-IT" sz="1800" dirty="0">
                <a:latin typeface="Garamond" panose="02020404030301010803" pitchFamily="18" charset="0"/>
              </a:rPr>
              <a:t> </a:t>
            </a:r>
          </a:p>
          <a:p>
            <a:pPr marL="0" lvl="0" indent="0" algn="just">
              <a:lnSpc>
                <a:spcPct val="110000"/>
              </a:lnSpc>
              <a:buNone/>
            </a:pPr>
            <a:endParaRPr lang="it-IT" sz="1800" dirty="0">
              <a:latin typeface="Garamond" panose="02020404030301010803" pitchFamily="18" charset="0"/>
            </a:endParaRPr>
          </a:p>
          <a:p>
            <a:pPr lvl="0" algn="just">
              <a:lnSpc>
                <a:spcPct val="110000"/>
              </a:lnSpc>
            </a:pPr>
            <a:endParaRPr lang="it-IT" sz="1800" dirty="0">
              <a:latin typeface="Garamond" panose="02020404030301010803" pitchFamily="18" charset="0"/>
            </a:endParaRPr>
          </a:p>
          <a:p>
            <a:pPr lvl="0">
              <a:lnSpc>
                <a:spcPct val="110000"/>
              </a:lnSpc>
            </a:pPr>
            <a:endParaRPr lang="it-IT" sz="13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59F210-B43E-4791-801B-4350874DBC5E}"/>
              </a:ext>
            </a:extLst>
          </p:cNvPr>
          <p:cNvSpPr txBox="1">
            <a:spLocks noGrp="1"/>
          </p:cNvSpPr>
          <p:nvPr>
            <p:ph type="title"/>
          </p:nvPr>
        </p:nvSpPr>
        <p:spPr/>
        <p:txBody>
          <a:bodyPr/>
          <a:lstStyle/>
          <a:p>
            <a:pPr lvl="0"/>
            <a:r>
              <a:rPr lang="it-IT" dirty="0"/>
              <a:t>Le fonti del diritto </a:t>
            </a:r>
          </a:p>
        </p:txBody>
      </p:sp>
      <p:sp>
        <p:nvSpPr>
          <p:cNvPr id="3" name="Segnaposto contenuto 2">
            <a:extLst>
              <a:ext uri="{FF2B5EF4-FFF2-40B4-BE49-F238E27FC236}">
                <a16:creationId xmlns:a16="http://schemas.microsoft.com/office/drawing/2014/main" id="{B5A36D01-0825-4DAF-AC04-73CC36338BE9}"/>
              </a:ext>
            </a:extLst>
          </p:cNvPr>
          <p:cNvSpPr txBox="1">
            <a:spLocks noGrp="1"/>
          </p:cNvSpPr>
          <p:nvPr>
            <p:ph idx="1"/>
          </p:nvPr>
        </p:nvSpPr>
        <p:spPr/>
        <p:txBody>
          <a:bodyPr/>
          <a:lstStyle/>
          <a:p>
            <a:pPr lvl="0" algn="just">
              <a:lnSpc>
                <a:spcPct val="100000"/>
              </a:lnSpc>
            </a:pPr>
            <a:r>
              <a:rPr lang="it-IT" sz="2400" dirty="0">
                <a:latin typeface="Garamond" pitchFamily="18"/>
              </a:rPr>
              <a:t>Dispositivo – interpretazione –norma</a:t>
            </a:r>
          </a:p>
          <a:p>
            <a:pPr lvl="0" algn="just">
              <a:lnSpc>
                <a:spcPct val="100000"/>
              </a:lnSpc>
            </a:pPr>
            <a:r>
              <a:rPr lang="it-IT" sz="2400" dirty="0">
                <a:latin typeface="Garamond" pitchFamily="18"/>
              </a:rPr>
              <a:t>La norma è il risultato dell’interpretazione di una proposizione (enunciato/dispositivo) contenuta in un testo normativo di vario tipo (legge, costituzione, ecc..) cui l’ordinamento riconosce la capacità di produrre norme. </a:t>
            </a:r>
            <a:r>
              <a:rPr lang="it-IT" sz="2400" dirty="0">
                <a:latin typeface="Garamond" pitchFamily="18"/>
                <a:cs typeface="Times New Roman" pitchFamily="18"/>
              </a:rPr>
              <a:t>La giuridicità è data alla norma dalla fonte.</a:t>
            </a:r>
          </a:p>
          <a:p>
            <a:pPr lvl="0" algn="just">
              <a:lnSpc>
                <a:spcPct val="100000"/>
              </a:lnSpc>
            </a:pPr>
            <a:r>
              <a:rPr lang="it-IT" sz="2400" dirty="0">
                <a:latin typeface="Garamond" pitchFamily="18"/>
              </a:rPr>
              <a:t>Espressione metaforica di sorgente di diritto di innovazione di creazione di nuovo diritto.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81BB56-C753-4375-98F5-928C53611A6C}"/>
              </a:ext>
            </a:extLst>
          </p:cNvPr>
          <p:cNvSpPr>
            <a:spLocks noGrp="1"/>
          </p:cNvSpPr>
          <p:nvPr>
            <p:ph type="title"/>
          </p:nvPr>
        </p:nvSpPr>
        <p:spPr/>
        <p:txBody>
          <a:bodyPr/>
          <a:lstStyle/>
          <a:p>
            <a:r>
              <a:rPr lang="it-IT" dirty="0"/>
              <a:t>Diritto </a:t>
            </a:r>
          </a:p>
        </p:txBody>
      </p:sp>
      <p:sp>
        <p:nvSpPr>
          <p:cNvPr id="3" name="Segnaposto contenuto 2">
            <a:extLst>
              <a:ext uri="{FF2B5EF4-FFF2-40B4-BE49-F238E27FC236}">
                <a16:creationId xmlns:a16="http://schemas.microsoft.com/office/drawing/2014/main" id="{06D82C19-0D70-4322-B3DE-F1E666BE8244}"/>
              </a:ext>
            </a:extLst>
          </p:cNvPr>
          <p:cNvSpPr>
            <a:spLocks noGrp="1"/>
          </p:cNvSpPr>
          <p:nvPr>
            <p:ph idx="1"/>
          </p:nvPr>
        </p:nvSpPr>
        <p:spPr/>
        <p:txBody>
          <a:bodyPr/>
          <a:lstStyle/>
          <a:p>
            <a:pPr marL="0" indent="0" algn="just">
              <a:buNone/>
            </a:pPr>
            <a:r>
              <a:rPr lang="it-IT" dirty="0"/>
              <a:t>«Volendo utilizzare un linguaggio più preciso, si dovrà dire che il diritto è un sistema normativo che disciplina la propria produzione, cioè disciplina il modo in cui le sue componenti – le disposizioni e le norme – vengono ad esistenza, vengono modificate, e vengono distrutte: «appartiene» all’ordinamento, in primo luogo, ciò che è prodotto conformemente all’ordinamento stesso, nei modi previsti dall’ordinamento stesso».</a:t>
            </a:r>
          </a:p>
        </p:txBody>
      </p:sp>
    </p:spTree>
    <p:extLst>
      <p:ext uri="{BB962C8B-B14F-4D97-AF65-F5344CB8AC3E}">
        <p14:creationId xmlns:p14="http://schemas.microsoft.com/office/powerpoint/2010/main" val="701082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FBF59A-CE2C-4BD1-949D-96BC448133A4}"/>
              </a:ext>
            </a:extLst>
          </p:cNvPr>
          <p:cNvSpPr txBox="1">
            <a:spLocks noGrp="1"/>
          </p:cNvSpPr>
          <p:nvPr>
            <p:ph type="title"/>
          </p:nvPr>
        </p:nvSpPr>
        <p:spPr>
          <a:xfrm>
            <a:off x="1451582" y="1225488"/>
            <a:ext cx="9603275" cy="628265"/>
          </a:xfrm>
        </p:spPr>
        <p:txBody>
          <a:bodyPr anchorCtr="1"/>
          <a:lstStyle/>
          <a:p>
            <a:pPr lvl="0" algn="ctr"/>
            <a:r>
              <a:rPr lang="it-IT"/>
              <a:t>Fonti sulla produzione </a:t>
            </a:r>
          </a:p>
        </p:txBody>
      </p:sp>
      <p:sp>
        <p:nvSpPr>
          <p:cNvPr id="3" name="Segnaposto contenuto 2">
            <a:extLst>
              <a:ext uri="{FF2B5EF4-FFF2-40B4-BE49-F238E27FC236}">
                <a16:creationId xmlns:a16="http://schemas.microsoft.com/office/drawing/2014/main" id="{89FF2F08-C935-46E6-BF15-656ADD2146CB}"/>
              </a:ext>
            </a:extLst>
          </p:cNvPr>
          <p:cNvSpPr txBox="1">
            <a:spLocks noGrp="1"/>
          </p:cNvSpPr>
          <p:nvPr>
            <p:ph idx="1"/>
          </p:nvPr>
        </p:nvSpPr>
        <p:spPr>
          <a:xfrm>
            <a:off x="339361" y="2015730"/>
            <a:ext cx="11415863" cy="3450616"/>
          </a:xfrm>
        </p:spPr>
        <p:txBody>
          <a:bodyPr/>
          <a:lstStyle/>
          <a:p>
            <a:pPr lvl="0" algn="just"/>
            <a:r>
              <a:rPr lang="it-IT">
                <a:latin typeface="Garamond" pitchFamily="18"/>
                <a:cs typeface="Times New Roman" pitchFamily="18"/>
              </a:rPr>
              <a:t>La disposizione viene ad esistenza tramite un atto normativo, inteso quest’ultimo come un procedimento che si conclude appunto con l’emanazione (in senso ampio la promulgazione) di un testo normativo, formulato in enunciati linguistici. </a:t>
            </a:r>
          </a:p>
          <a:p>
            <a:pPr lvl="0" algn="just"/>
            <a:r>
              <a:rPr lang="it-IT">
                <a:latin typeface="Garamond" pitchFamily="18"/>
                <a:cs typeface="Times New Roman" pitchFamily="18"/>
              </a:rPr>
              <a:t>Il procedimento di formazione dei documenti normativi è di solito regolato piuttosto dettagliatamente dal diritto positivo, tramite norme che individuano quale soggetto sia competente ad emanare un certo tipo di atto, con quale procedura, con quale forma di pubblicità, e talvolta con quali vincoli contenutistici: di cosa quel documento normativo si dovrà o potrà occupare (come nel caso di una legge-delega, che autorizza il Governo a legiferare in una determinata materia).</a:t>
            </a:r>
            <a:endParaRPr lang="it-IT"/>
          </a:p>
          <a:p>
            <a:pPr lvl="0"/>
            <a:endParaRPr lang="it-IT"/>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C60BA1-8069-4EE9-9816-19FD4203FAFE}"/>
              </a:ext>
            </a:extLst>
          </p:cNvPr>
          <p:cNvSpPr>
            <a:spLocks noGrp="1"/>
          </p:cNvSpPr>
          <p:nvPr>
            <p:ph type="title"/>
          </p:nvPr>
        </p:nvSpPr>
        <p:spPr/>
        <p:txBody>
          <a:bodyPr/>
          <a:lstStyle/>
          <a:p>
            <a:r>
              <a:rPr lang="it-IT" dirty="0"/>
              <a:t>Fonti atto</a:t>
            </a:r>
          </a:p>
        </p:txBody>
      </p:sp>
      <p:sp>
        <p:nvSpPr>
          <p:cNvPr id="3" name="Segnaposto contenuto 2">
            <a:extLst>
              <a:ext uri="{FF2B5EF4-FFF2-40B4-BE49-F238E27FC236}">
                <a16:creationId xmlns:a16="http://schemas.microsoft.com/office/drawing/2014/main" id="{811C9B55-ED32-493D-9A84-64B28B81D07D}"/>
              </a:ext>
            </a:extLst>
          </p:cNvPr>
          <p:cNvSpPr>
            <a:spLocks noGrp="1"/>
          </p:cNvSpPr>
          <p:nvPr>
            <p:ph idx="1"/>
          </p:nvPr>
        </p:nvSpPr>
        <p:spPr>
          <a:xfrm>
            <a:off x="687754" y="2015732"/>
            <a:ext cx="10367100" cy="3450613"/>
          </a:xfrm>
        </p:spPr>
        <p:txBody>
          <a:bodyPr>
            <a:noAutofit/>
          </a:bodyPr>
          <a:lstStyle/>
          <a:p>
            <a:pPr marL="228600" marR="0" lvl="0" indent="-228600" algn="just" defTabSz="914400" rtl="0" eaLnBrk="1" fontAlgn="auto" latinLnBrk="0" hangingPunct="1">
              <a:lnSpc>
                <a:spcPct val="110000"/>
              </a:lnSpc>
              <a:spcBef>
                <a:spcPts val="1000"/>
              </a:spcBef>
              <a:spcAft>
                <a:spcPts val="0"/>
              </a:spcAft>
              <a:buClr>
                <a:srgbClr val="5FA534"/>
              </a:buClr>
              <a:buSzPct val="100000"/>
              <a:buFont typeface="Arial" panose="020B0604020202020204" pitchFamily="34" charset="0"/>
              <a:buChar char="•"/>
              <a:tabLst/>
              <a:defRPr/>
            </a:pPr>
            <a:r>
              <a:rPr kumimoji="0" lang="it-IT" sz="1800" b="0" i="0" u="sng" strike="noStrike" kern="1200" cap="none" spc="0" normalizeH="0" baseline="0" noProof="0" dirty="0">
                <a:ln>
                  <a:noFill/>
                </a:ln>
                <a:solidFill>
                  <a:prstClr val="black"/>
                </a:solidFill>
                <a:effectLst/>
                <a:uLnTx/>
                <a:uFillTx/>
                <a:latin typeface="Garamond" panose="02020404030301010803" pitchFamily="18" charset="0"/>
              </a:rPr>
              <a:t>Fonti atto </a:t>
            </a:r>
            <a:r>
              <a:rPr kumimoji="0" lang="it-IT" sz="1800" b="0" i="0" u="none" strike="noStrike" kern="1200" cap="none" spc="0" normalizeH="0" baseline="0" noProof="0" dirty="0">
                <a:ln>
                  <a:noFill/>
                </a:ln>
                <a:solidFill>
                  <a:prstClr val="black"/>
                </a:solidFill>
                <a:effectLst/>
                <a:uLnTx/>
                <a:uFillTx/>
                <a:latin typeface="Garamond" panose="02020404030301010803" pitchFamily="18" charset="0"/>
              </a:rPr>
              <a:t>(o atti normativi): manifestazioni di volontà espressamente indirizzate alla produzione di effetti giuridici., quindi un agire volontario da parte di un organo a ciò abilitato da parte dell’ordinamento giuridico. Hanno la capacità di porre norme vincolanti per la generalità dei consociati, in questo senso sono fonti del diritto. Normalmente contenute in un documento (i principi inespressi o impliciti sono considerati fonti atto anche se non sono racchiusi formalmente in un documento).</a:t>
            </a:r>
          </a:p>
          <a:p>
            <a:pPr marL="0" marR="0" lvl="0" indent="0" algn="just" defTabSz="914400" rtl="0" eaLnBrk="1" fontAlgn="auto" latinLnBrk="0" hangingPunct="1">
              <a:lnSpc>
                <a:spcPct val="110000"/>
              </a:lnSpc>
              <a:spcBef>
                <a:spcPts val="1000"/>
              </a:spcBef>
              <a:spcAft>
                <a:spcPts val="0"/>
              </a:spcAft>
              <a:buClr>
                <a:srgbClr val="5FA534"/>
              </a:buClr>
              <a:buSzPct val="100000"/>
              <a:buFont typeface="Arial" panose="020B0604020202020204" pitchFamily="34" charset="0"/>
              <a:buNone/>
              <a:tabLst/>
              <a:defRPr/>
            </a:pPr>
            <a:r>
              <a:rPr kumimoji="0" lang="it-IT" sz="1800" b="0" i="1" u="none" strike="noStrike" kern="1200" cap="none" spc="0" normalizeH="0" baseline="0" noProof="0" dirty="0">
                <a:ln>
                  <a:noFill/>
                </a:ln>
                <a:solidFill>
                  <a:prstClr val="black"/>
                </a:solidFill>
                <a:effectLst/>
                <a:uLnTx/>
                <a:uFillTx/>
                <a:latin typeface="Garamond" panose="02020404030301010803" pitchFamily="18" charset="0"/>
              </a:rPr>
              <a:t>Fonte atto (o atto normativo) è l’espressione della volontà normativa (voler innovare l’ordinamento con una norma e volerne la produzione dei relativi effetti giuridici) di un soggetto cui l’ordinamento attribuisce l’idoneità di porre in essere norme giuridiche. </a:t>
            </a:r>
          </a:p>
          <a:p>
            <a:pPr marL="0" indent="0" algn="just">
              <a:buNone/>
            </a:pPr>
            <a:r>
              <a:rPr lang="it-IT" sz="1800" dirty="0">
                <a:latin typeface="Garamond" panose="02020404030301010803" pitchFamily="18" charset="0"/>
              </a:rPr>
              <a:t>La volontà del soggetto deve manifestarsi all’esterno in modi riconoscibili attraverso i modi specifici che l’ordinamento stabilisce per ciascun tipo di fonte, attraverso un procedimento specifico.</a:t>
            </a:r>
          </a:p>
          <a:p>
            <a:pPr marL="0" indent="0" algn="just">
              <a:buNone/>
            </a:pPr>
            <a:r>
              <a:rPr lang="it-IT" sz="1800" dirty="0">
                <a:latin typeface="Garamond" panose="02020404030301010803" pitchFamily="18" charset="0"/>
              </a:rPr>
              <a:t>L’atto normativo è suddiviso in articoli e questi in commi. Gli articoli spesso sono rubricati per </a:t>
            </a:r>
            <a:r>
              <a:rPr lang="it-IT" sz="1800" dirty="0" err="1">
                <a:latin typeface="Garamond" panose="02020404030301010803" pitchFamily="18" charset="0"/>
              </a:rPr>
              <a:t>agomento</a:t>
            </a:r>
            <a:r>
              <a:rPr lang="it-IT" sz="1800" dirty="0">
                <a:latin typeface="Garamond" panose="02020404030301010803" pitchFamily="18" charset="0"/>
              </a:rPr>
              <a:t>, e raggruppati in capi, questi in titoli e parti. </a:t>
            </a:r>
          </a:p>
        </p:txBody>
      </p:sp>
    </p:spTree>
    <p:extLst>
      <p:ext uri="{BB962C8B-B14F-4D97-AF65-F5344CB8AC3E}">
        <p14:creationId xmlns:p14="http://schemas.microsoft.com/office/powerpoint/2010/main" val="1413618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EFB8AA-A0FD-4CC4-953D-05E76FAD7E7C}"/>
              </a:ext>
            </a:extLst>
          </p:cNvPr>
          <p:cNvSpPr txBox="1">
            <a:spLocks noGrp="1"/>
          </p:cNvSpPr>
          <p:nvPr>
            <p:ph type="title"/>
          </p:nvPr>
        </p:nvSpPr>
        <p:spPr>
          <a:xfrm>
            <a:off x="1451582" y="754142"/>
            <a:ext cx="9603275" cy="1099611"/>
          </a:xfrm>
        </p:spPr>
        <p:txBody>
          <a:bodyPr anchorCtr="1">
            <a:normAutofit/>
          </a:bodyPr>
          <a:lstStyle/>
          <a:p>
            <a:pPr lvl="0" algn="ctr"/>
            <a:r>
              <a:rPr lang="it-IT" sz="4400" dirty="0"/>
              <a:t>Cosa è il diritto</a:t>
            </a:r>
          </a:p>
        </p:txBody>
      </p:sp>
      <p:sp>
        <p:nvSpPr>
          <p:cNvPr id="3" name="Segnaposto contenuto 2">
            <a:extLst>
              <a:ext uri="{FF2B5EF4-FFF2-40B4-BE49-F238E27FC236}">
                <a16:creationId xmlns:a16="http://schemas.microsoft.com/office/drawing/2014/main" id="{1E5A7AD2-0B9F-4000-B4D1-D8EAE904C325}"/>
              </a:ext>
            </a:extLst>
          </p:cNvPr>
          <p:cNvSpPr txBox="1">
            <a:spLocks noGrp="1"/>
          </p:cNvSpPr>
          <p:nvPr>
            <p:ph idx="1"/>
          </p:nvPr>
        </p:nvSpPr>
        <p:spPr/>
        <p:txBody>
          <a:bodyPr>
            <a:normAutofit lnSpcReduction="10000"/>
          </a:bodyPr>
          <a:lstStyle/>
          <a:p>
            <a:pPr marL="0" lvl="0" indent="0">
              <a:lnSpc>
                <a:spcPct val="110000"/>
              </a:lnSpc>
              <a:buNone/>
            </a:pPr>
            <a:r>
              <a:rPr lang="it-IT" dirty="0">
                <a:latin typeface="Garamond" pitchFamily="18"/>
                <a:cs typeface="Calibri" pitchFamily="34"/>
              </a:rPr>
              <a:t>La parola diritto nella lingua italiana ha molteplici utilizzi e significati (Confronta vocabolario della lingua italiana).</a:t>
            </a:r>
          </a:p>
          <a:p>
            <a:pPr marL="0" lvl="0" indent="0">
              <a:lnSpc>
                <a:spcPct val="110000"/>
              </a:lnSpc>
              <a:buNone/>
            </a:pPr>
            <a:r>
              <a:rPr lang="it-IT" dirty="0">
                <a:latin typeface="Garamond" pitchFamily="18"/>
                <a:cs typeface="Calibri" pitchFamily="34"/>
              </a:rPr>
              <a:t>Schematizzando al massimo ragionamenti complessi che meritano tutti  puntuali e più specifici  approfondimenti, se ne propongo tre che riassumono la complessità del fenomeno giuridico.</a:t>
            </a:r>
          </a:p>
          <a:p>
            <a:pPr lvl="0">
              <a:lnSpc>
                <a:spcPct val="110000"/>
              </a:lnSpc>
            </a:pPr>
            <a:r>
              <a:rPr lang="it-IT" dirty="0">
                <a:latin typeface="Garamond" pitchFamily="18"/>
                <a:cs typeface="Calibri" pitchFamily="34"/>
              </a:rPr>
              <a:t>1 diritto come scienza sociale che studia il rapporto fra il diritto e la società</a:t>
            </a:r>
          </a:p>
          <a:p>
            <a:pPr lvl="0">
              <a:lnSpc>
                <a:spcPct val="110000"/>
              </a:lnSpc>
            </a:pPr>
            <a:r>
              <a:rPr lang="it-IT" dirty="0">
                <a:latin typeface="Garamond" pitchFamily="18"/>
                <a:cs typeface="Calibri" pitchFamily="34"/>
              </a:rPr>
              <a:t>2 diritto come insieme di norme giuridiche vigenti in un determinato ordinamento, epoca e luogo.</a:t>
            </a:r>
          </a:p>
          <a:p>
            <a:pPr lvl="0">
              <a:lnSpc>
                <a:spcPct val="110000"/>
              </a:lnSpc>
            </a:pPr>
            <a:r>
              <a:rPr lang="it-IT" dirty="0">
                <a:latin typeface="Garamond" pitchFamily="18"/>
                <a:cs typeface="Calibri" pitchFamily="34"/>
              </a:rPr>
              <a:t>3 diritto come cultura di un determinato popolazione, in determinato periodo storico in un determinato luogo della terra.</a:t>
            </a:r>
          </a:p>
          <a:p>
            <a:pPr lvl="0">
              <a:lnSpc>
                <a:spcPct val="110000"/>
              </a:lnSpc>
            </a:pPr>
            <a:endParaRPr lang="it-IT"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82725A-55EF-492E-9465-85267D6DB760}"/>
              </a:ext>
            </a:extLst>
          </p:cNvPr>
          <p:cNvSpPr>
            <a:spLocks noGrp="1"/>
          </p:cNvSpPr>
          <p:nvPr>
            <p:ph type="title"/>
          </p:nvPr>
        </p:nvSpPr>
        <p:spPr/>
        <p:txBody>
          <a:bodyPr/>
          <a:lstStyle/>
          <a:p>
            <a:r>
              <a:rPr lang="it-IT" dirty="0"/>
              <a:t>Fonti fatto </a:t>
            </a:r>
          </a:p>
        </p:txBody>
      </p:sp>
      <p:sp>
        <p:nvSpPr>
          <p:cNvPr id="3" name="Segnaposto contenuto 2">
            <a:extLst>
              <a:ext uri="{FF2B5EF4-FFF2-40B4-BE49-F238E27FC236}">
                <a16:creationId xmlns:a16="http://schemas.microsoft.com/office/drawing/2014/main" id="{F8220031-7F04-4CE5-ABD5-2D6D763DD923}"/>
              </a:ext>
            </a:extLst>
          </p:cNvPr>
          <p:cNvSpPr>
            <a:spLocks noGrp="1"/>
          </p:cNvSpPr>
          <p:nvPr>
            <p:ph idx="1"/>
          </p:nvPr>
        </p:nvSpPr>
        <p:spPr>
          <a:xfrm>
            <a:off x="453292" y="2015732"/>
            <a:ext cx="10601562" cy="3450613"/>
          </a:xfrm>
        </p:spPr>
        <p:txBody>
          <a:bodyPr>
            <a:normAutofit/>
          </a:bodyPr>
          <a:lstStyle/>
          <a:p>
            <a:pPr marL="0" indent="0" algn="just">
              <a:buNone/>
            </a:pPr>
            <a:r>
              <a:rPr lang="it-IT" dirty="0"/>
              <a:t>Le fonti fatto o fatti normativi, rappresentano una categoria residuale sono fonti cui l’ordina ordina o consente l’applicazione non perché promanino dalla volontà di un determinato soggetto indicato dall’ordinamento come nelle fonti fatto, ma per il semplice «fatto» di esistere. Tuttavia, a determinate condizioni esplicitate dall’ordinamento giuridico.</a:t>
            </a:r>
          </a:p>
          <a:p>
            <a:pPr marL="0" indent="0" algn="just">
              <a:buNone/>
            </a:pPr>
            <a:r>
              <a:rPr lang="it-IT" dirty="0"/>
              <a:t>Dalla fonte fatto discendono norme vincolanti per tutti.</a:t>
            </a:r>
          </a:p>
          <a:p>
            <a:pPr marL="0" indent="0" algn="just">
              <a:buNone/>
            </a:pPr>
            <a:r>
              <a:rPr lang="it-IT" dirty="0"/>
              <a:t>Elemento oggettivo (</a:t>
            </a:r>
            <a:r>
              <a:rPr lang="it-IT" i="1" dirty="0" err="1"/>
              <a:t>diuturnitas</a:t>
            </a:r>
            <a:r>
              <a:rPr lang="it-IT" dirty="0"/>
              <a:t>) il comportamento  sociale ripetuto nel tempo</a:t>
            </a:r>
          </a:p>
          <a:p>
            <a:pPr marL="0" indent="0" algn="just">
              <a:buNone/>
            </a:pPr>
            <a:r>
              <a:rPr lang="it-IT" dirty="0"/>
              <a:t>Elemento soggettivo (</a:t>
            </a:r>
            <a:r>
              <a:rPr lang="it-IT" i="1" dirty="0" err="1"/>
              <a:t>opinio</a:t>
            </a:r>
            <a:r>
              <a:rPr lang="it-IT" i="1" dirty="0"/>
              <a:t> iuris </a:t>
            </a:r>
            <a:r>
              <a:rPr lang="it-IT" i="1" dirty="0" err="1"/>
              <a:t>seu</a:t>
            </a:r>
            <a:r>
              <a:rPr lang="it-IT" i="1" dirty="0"/>
              <a:t> </a:t>
            </a:r>
            <a:r>
              <a:rPr lang="it-IT" i="1" dirty="0" err="1"/>
              <a:t>necessitatis</a:t>
            </a:r>
            <a:r>
              <a:rPr lang="it-IT" dirty="0"/>
              <a:t>) il comportamento è sentito come obbligatorio, giuridicamente vincolante.</a:t>
            </a:r>
          </a:p>
        </p:txBody>
      </p:sp>
    </p:spTree>
    <p:extLst>
      <p:ext uri="{BB962C8B-B14F-4D97-AF65-F5344CB8AC3E}">
        <p14:creationId xmlns:p14="http://schemas.microsoft.com/office/powerpoint/2010/main" val="40152991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5FBCCA-8A40-4BAA-85E2-3808D064F94D}"/>
              </a:ext>
            </a:extLst>
          </p:cNvPr>
          <p:cNvSpPr>
            <a:spLocks noGrp="1"/>
          </p:cNvSpPr>
          <p:nvPr>
            <p:ph type="title"/>
          </p:nvPr>
        </p:nvSpPr>
        <p:spPr/>
        <p:txBody>
          <a:bodyPr/>
          <a:lstStyle/>
          <a:p>
            <a:r>
              <a:rPr lang="it-IT" dirty="0"/>
              <a:t>Fonte di cognizione </a:t>
            </a:r>
          </a:p>
        </p:txBody>
      </p:sp>
      <p:sp>
        <p:nvSpPr>
          <p:cNvPr id="3" name="Segnaposto contenuto 2">
            <a:extLst>
              <a:ext uri="{FF2B5EF4-FFF2-40B4-BE49-F238E27FC236}">
                <a16:creationId xmlns:a16="http://schemas.microsoft.com/office/drawing/2014/main" id="{CDBC6BFA-58BB-4EB0-ADB9-55FF21071D83}"/>
              </a:ext>
            </a:extLst>
          </p:cNvPr>
          <p:cNvSpPr>
            <a:spLocks noGrp="1"/>
          </p:cNvSpPr>
          <p:nvPr>
            <p:ph idx="1"/>
          </p:nvPr>
        </p:nvSpPr>
        <p:spPr>
          <a:xfrm>
            <a:off x="397565" y="2015732"/>
            <a:ext cx="11622157" cy="3934494"/>
          </a:xfrm>
        </p:spPr>
        <p:txBody>
          <a:bodyPr>
            <a:normAutofit/>
          </a:bodyPr>
          <a:lstStyle/>
          <a:p>
            <a:pPr algn="just"/>
            <a:r>
              <a:rPr kumimoji="0" lang="it-IT" sz="2000" b="0" i="0" u="none" strike="noStrike" kern="1200" cap="none" spc="0" normalizeH="0" baseline="0" noProof="0" dirty="0">
                <a:ln>
                  <a:noFill/>
                </a:ln>
                <a:solidFill>
                  <a:srgbClr val="000000"/>
                </a:solidFill>
                <a:effectLst/>
                <a:uLnTx/>
                <a:uFillTx/>
                <a:latin typeface="Garamond" panose="02020404030301010803" pitchFamily="18" charset="0"/>
              </a:rPr>
              <a:t>La fonte ufficiale di conoscibilità di una norma.</a:t>
            </a:r>
          </a:p>
          <a:p>
            <a:pPr marL="0" indent="0" algn="just">
              <a:buNone/>
            </a:pPr>
            <a:endParaRPr lang="it-IT" dirty="0">
              <a:latin typeface="Garamond" panose="02020404030301010803" pitchFamily="18" charset="0"/>
            </a:endParaRPr>
          </a:p>
          <a:p>
            <a:pPr algn="just"/>
            <a:r>
              <a:rPr lang="it-IT" dirty="0">
                <a:latin typeface="Garamond" panose="02020404030301010803" pitchFamily="18" charset="0"/>
              </a:rPr>
              <a:t>Paolo </a:t>
            </a:r>
            <a:r>
              <a:rPr lang="it-IT" dirty="0" err="1">
                <a:latin typeface="Garamond" panose="02020404030301010803" pitchFamily="18" charset="0"/>
              </a:rPr>
              <a:t>Sceusa</a:t>
            </a:r>
            <a:r>
              <a:rPr lang="it-IT" dirty="0">
                <a:latin typeface="Garamond" panose="02020404030301010803" pitchFamily="18" charset="0"/>
              </a:rPr>
              <a:t> </a:t>
            </a:r>
          </a:p>
          <a:p>
            <a:pPr marL="0" indent="0" algn="just">
              <a:buNone/>
            </a:pPr>
            <a:r>
              <a:rPr lang="it-IT" dirty="0">
                <a:latin typeface="Garamond" panose="02020404030301010803" pitchFamily="18" charset="0"/>
              </a:rPr>
              <a:t>Ha fatto scalpore e molto discutere il video su </a:t>
            </a:r>
            <a:r>
              <a:rPr lang="it-IT" dirty="0" err="1">
                <a:latin typeface="Garamond" panose="02020404030301010803" pitchFamily="18" charset="0"/>
              </a:rPr>
              <a:t>you</a:t>
            </a:r>
            <a:r>
              <a:rPr lang="it-IT" dirty="0">
                <a:latin typeface="Garamond" panose="02020404030301010803" pitchFamily="18" charset="0"/>
              </a:rPr>
              <a:t> tube disponibile su https://youtu.be/WMlwb0EMeO0 </a:t>
            </a:r>
            <a:r>
              <a:rPr lang="it-IT" i="1" dirty="0">
                <a:latin typeface="Garamond" panose="02020404030301010803" pitchFamily="18" charset="0"/>
              </a:rPr>
              <a:t>Appello a tutti i libertari</a:t>
            </a:r>
          </a:p>
          <a:p>
            <a:pPr marL="0" indent="0" algn="just">
              <a:buNone/>
            </a:pPr>
            <a:r>
              <a:rPr lang="it-IT" i="1" dirty="0">
                <a:latin typeface="Garamond" panose="02020404030301010803" pitchFamily="18" charset="0"/>
              </a:rPr>
              <a:t>Giurista e libertario che si è sempre battuto per trasformare la legge in giustizia. Sussiste la fiducia in chi è chiamato a promulgarle, farle rispettare farle conoscere, farle applicare. </a:t>
            </a:r>
            <a:r>
              <a:rPr kumimoji="0" lang="it-IT" sz="2000" b="0" i="1" u="none" strike="noStrike" kern="1200" cap="none" spc="0" normalizeH="0" baseline="0" noProof="0" dirty="0">
                <a:ln>
                  <a:noFill/>
                </a:ln>
                <a:solidFill>
                  <a:srgbClr val="000000"/>
                </a:solidFill>
                <a:effectLst/>
                <a:uLnTx/>
                <a:uFillTx/>
                <a:latin typeface="Garamond" panose="02020404030301010803" pitchFamily="18" charset="0"/>
              </a:rPr>
              <a:t>Grave e inaudita rottura del patto di lealtà che lega i cittadini all’ordinamento.</a:t>
            </a:r>
          </a:p>
          <a:p>
            <a:pPr marL="228600" marR="0" lvl="0" indent="-228600" algn="just" defTabSz="914400" rtl="0" eaLnBrk="1" fontAlgn="auto" latinLnBrk="0" hangingPunct="1">
              <a:lnSpc>
                <a:spcPct val="120000"/>
              </a:lnSpc>
              <a:spcBef>
                <a:spcPts val="1000"/>
              </a:spcBef>
              <a:spcAft>
                <a:spcPts val="0"/>
              </a:spcAft>
              <a:buClr>
                <a:srgbClr val="B71E42"/>
              </a:buClr>
              <a:buSzPct val="100000"/>
              <a:buFont typeface="Arial" pitchFamily="34"/>
              <a:buChar char="•"/>
              <a:tabLst/>
              <a:defRPr/>
            </a:pPr>
            <a:endParaRPr kumimoji="0" lang="it-IT" sz="2000" b="0" i="0" u="none" strike="noStrike" kern="1200" cap="none" spc="0" normalizeH="0" baseline="0" noProof="0" dirty="0">
              <a:ln>
                <a:noFill/>
              </a:ln>
              <a:solidFill>
                <a:srgbClr val="000000"/>
              </a:solidFill>
              <a:effectLst/>
              <a:uLnTx/>
              <a:uFillTx/>
              <a:latin typeface="Garamond" panose="02020404030301010803" pitchFamily="18" charset="0"/>
            </a:endParaRPr>
          </a:p>
          <a:p>
            <a:endParaRPr lang="it-IT" dirty="0"/>
          </a:p>
          <a:p>
            <a:endParaRPr lang="it-IT" dirty="0"/>
          </a:p>
          <a:p>
            <a:endParaRPr lang="it-IT" dirty="0"/>
          </a:p>
        </p:txBody>
      </p:sp>
    </p:spTree>
    <p:extLst>
      <p:ext uri="{BB962C8B-B14F-4D97-AF65-F5344CB8AC3E}">
        <p14:creationId xmlns:p14="http://schemas.microsoft.com/office/powerpoint/2010/main" val="986000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86D6A4-2B2F-47D5-A812-7B67E110C461}"/>
              </a:ext>
            </a:extLst>
          </p:cNvPr>
          <p:cNvSpPr>
            <a:spLocks noGrp="1"/>
          </p:cNvSpPr>
          <p:nvPr>
            <p:ph type="title"/>
          </p:nvPr>
        </p:nvSpPr>
        <p:spPr/>
        <p:txBody>
          <a:bodyPr/>
          <a:lstStyle/>
          <a:p>
            <a:pPr algn="ctr"/>
            <a:r>
              <a:rPr lang="it-IT" dirty="0"/>
              <a:t>Patto di lealtà – fiducia </a:t>
            </a:r>
          </a:p>
        </p:txBody>
      </p:sp>
      <p:sp>
        <p:nvSpPr>
          <p:cNvPr id="3" name="Segnaposto contenuto 2">
            <a:extLst>
              <a:ext uri="{FF2B5EF4-FFF2-40B4-BE49-F238E27FC236}">
                <a16:creationId xmlns:a16="http://schemas.microsoft.com/office/drawing/2014/main" id="{682D5765-A187-46FD-8226-70EC74915BDB}"/>
              </a:ext>
            </a:extLst>
          </p:cNvPr>
          <p:cNvSpPr>
            <a:spLocks noGrp="1"/>
          </p:cNvSpPr>
          <p:nvPr>
            <p:ph idx="1"/>
          </p:nvPr>
        </p:nvSpPr>
        <p:spPr>
          <a:xfrm>
            <a:off x="972764" y="2161506"/>
            <a:ext cx="10583132" cy="3450613"/>
          </a:xfrm>
        </p:spPr>
        <p:txBody>
          <a:bodyPr>
            <a:normAutofit fontScale="62500" lnSpcReduction="20000"/>
          </a:bodyPr>
          <a:lstStyle/>
          <a:p>
            <a:pPr algn="just"/>
            <a:r>
              <a:rPr lang="it-IT" sz="2600" dirty="0"/>
              <a:t>«Patto di lealtà, in mancanza del quale il castello si dimostrerà fragile e caduco come una costruzione fatta di sabbia. Gravissima violazione del patto di lealtà fra potere e cittadini nella pubblicazione del testo in italiano del considerando n. 36 del regolamento del parlamento  europeo e del consiglio n. 953/ 2021 del 14 giugno 2021 che regolamenta il cd green pass europeo. Nella sua pubblicazione sulla gazzetta ufficiale europea dove nella versione italiana saltata una parte del testo originale «o hanno scelto di non essere vaccinate», la norma emanata per prevenire discriminazioni in merito a questa libertà di scelta. Successivamente alle proteste di accorti giuristi che si sono accorti dell’errore «materiale» è stata fatta una rettifica a luglio sulla gazzetta dell’unione.  Alla stregua un banale errore materiale. Gli errori possono capitare e così le correzioni. Tuttavia, per il tema di scottante attualità è significativo che né l’errore, né la rettifica siano stati evidenziati dai principali mezzi di comunicazione né dal governo italiano e dai maggiori esponenti politici (sia della maggioranza che della «sparuta opposizione». Cioè in sostanza non l’errore in sé ma la mancanza di adeguata pubblicità alla rettifica».</a:t>
            </a:r>
          </a:p>
          <a:p>
            <a:pPr algn="just"/>
            <a:r>
              <a:rPr lang="it-IT" sz="2600" dirty="0"/>
              <a:t>Nonché la tecnica puzzle per cui non si riporta mai la norma per intero cosi come integrata con la sua correzione ma solo le parole omesse </a:t>
            </a:r>
          </a:p>
          <a:p>
            <a:endParaRPr lang="it-IT" dirty="0"/>
          </a:p>
        </p:txBody>
      </p:sp>
    </p:spTree>
    <p:extLst>
      <p:ext uri="{BB962C8B-B14F-4D97-AF65-F5344CB8AC3E}">
        <p14:creationId xmlns:p14="http://schemas.microsoft.com/office/powerpoint/2010/main" val="5550221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18A479F-B53F-49F1-B5AD-F176C2AEB9F5}"/>
              </a:ext>
            </a:extLst>
          </p:cNvPr>
          <p:cNvSpPr>
            <a:spLocks noGrp="1"/>
          </p:cNvSpPr>
          <p:nvPr>
            <p:ph type="title"/>
          </p:nvPr>
        </p:nvSpPr>
        <p:spPr/>
        <p:txBody>
          <a:bodyPr/>
          <a:lstStyle/>
          <a:p>
            <a:r>
              <a:rPr lang="it-IT" dirty="0"/>
              <a:t>Le fonti del diritto</a:t>
            </a:r>
          </a:p>
        </p:txBody>
      </p:sp>
      <p:sp>
        <p:nvSpPr>
          <p:cNvPr id="3" name="Segnaposto contenuto 2">
            <a:extLst>
              <a:ext uri="{FF2B5EF4-FFF2-40B4-BE49-F238E27FC236}">
                <a16:creationId xmlns:a16="http://schemas.microsoft.com/office/drawing/2014/main" id="{F3329283-F4DA-49F8-A36C-FC787AA723CF}"/>
              </a:ext>
            </a:extLst>
          </p:cNvPr>
          <p:cNvSpPr>
            <a:spLocks noGrp="1"/>
          </p:cNvSpPr>
          <p:nvPr>
            <p:ph idx="1"/>
          </p:nvPr>
        </p:nvSpPr>
        <p:spPr/>
        <p:txBody>
          <a:bodyPr>
            <a:normAutofit lnSpcReduction="10000"/>
          </a:bodyPr>
          <a:lstStyle/>
          <a:p>
            <a:pPr marL="0" marR="0" lvl="0" indent="0" algn="just" defTabSz="914400" rtl="0" eaLnBrk="1" fontAlgn="base" latinLnBrk="0" hangingPunct="1">
              <a:lnSpc>
                <a:spcPct val="90000"/>
              </a:lnSpc>
              <a:spcBef>
                <a:spcPts val="1000"/>
              </a:spcBef>
              <a:spcAft>
                <a:spcPts val="0"/>
              </a:spcAft>
              <a:buClrTx/>
              <a:buSzTx/>
              <a:buNone/>
              <a:tabLst/>
              <a:defRPr/>
            </a:pP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L’indicazione delle fonti del diritto italiano è contenuta all’</a:t>
            </a:r>
            <a:r>
              <a:rPr kumimoji="0" lang="it-IT" sz="2400" b="1" i="0" u="none" strike="noStrike" kern="1200" cap="none" spc="0" normalizeH="0" baseline="0" noProof="0" dirty="0">
                <a:ln>
                  <a:noFill/>
                </a:ln>
                <a:solidFill>
                  <a:srgbClr val="0C0C0F"/>
                </a:solidFill>
                <a:effectLst/>
                <a:uLnTx/>
                <a:uFillTx/>
                <a:latin typeface="Garamond" panose="02020404030301010803" pitchFamily="18" charset="0"/>
              </a:rPr>
              <a:t>art. 1</a:t>
            </a: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 delle “</a:t>
            </a:r>
            <a:r>
              <a:rPr kumimoji="0" lang="it-IT" sz="2400" b="1" i="0" u="none" strike="noStrike" kern="1200" cap="none" spc="0" normalizeH="0" baseline="0" noProof="0" dirty="0">
                <a:ln>
                  <a:noFill/>
                </a:ln>
                <a:solidFill>
                  <a:srgbClr val="0C0C0F"/>
                </a:solidFill>
                <a:effectLst/>
                <a:uLnTx/>
                <a:uFillTx/>
                <a:latin typeface="Garamond" panose="02020404030301010803" pitchFamily="18" charset="0"/>
              </a:rPr>
              <a:t>Disposizioni sulla legge in generale</a:t>
            </a: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 che precedono il </a:t>
            </a:r>
            <a:r>
              <a:rPr kumimoji="0" lang="it-IT" sz="2400" b="1" i="0" u="none" strike="noStrike" kern="1200" cap="none" spc="0" normalizeH="0" baseline="0" noProof="0" dirty="0">
                <a:ln>
                  <a:noFill/>
                </a:ln>
                <a:solidFill>
                  <a:srgbClr val="0C0C0F"/>
                </a:solidFill>
                <a:effectLst/>
                <a:uLnTx/>
                <a:uFillTx/>
                <a:latin typeface="Garamond" panose="02020404030301010803" pitchFamily="18" charset="0"/>
              </a:rPr>
              <a:t>codice civile</a:t>
            </a: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 comunemente dette “</a:t>
            </a:r>
            <a:r>
              <a:rPr kumimoji="0" lang="it-IT" sz="2400" b="1" i="0" u="none" strike="noStrike" kern="1200" cap="none" spc="0" normalizeH="0" baseline="0" noProof="0" dirty="0">
                <a:ln>
                  <a:noFill/>
                </a:ln>
                <a:solidFill>
                  <a:srgbClr val="0C0C0F"/>
                </a:solidFill>
                <a:effectLst/>
                <a:uLnTx/>
                <a:uFillTx/>
                <a:latin typeface="Garamond" panose="02020404030301010803" pitchFamily="18" charset="0"/>
              </a:rPr>
              <a:t>preleggi</a:t>
            </a: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a:t>
            </a:r>
          </a:p>
          <a:p>
            <a:pPr marL="0" marR="0" lvl="0" indent="0" algn="just" defTabSz="914400" rtl="0" eaLnBrk="1" fontAlgn="base" latinLnBrk="0" hangingPunct="1">
              <a:lnSpc>
                <a:spcPct val="90000"/>
              </a:lnSpc>
              <a:spcBef>
                <a:spcPts val="1000"/>
              </a:spcBef>
              <a:spcAft>
                <a:spcPts val="0"/>
              </a:spcAft>
              <a:buClrTx/>
              <a:buSzTx/>
              <a:buNone/>
              <a:tabLst/>
              <a:defRPr/>
            </a:pP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Il sistema di fonti del diritto delineato dalle preleggi è quindi particolarmente scarno e comprende soltanto:</a:t>
            </a:r>
          </a:p>
          <a:p>
            <a:pPr marL="228600" marR="0" lvl="0" indent="-228600" algn="just" defTabSz="914400" rtl="0" eaLnBrk="1" fontAlgn="base" latinLnBrk="0" hangingPunct="1">
              <a:lnSpc>
                <a:spcPct val="90000"/>
              </a:lnSpc>
              <a:spcBef>
                <a:spcPts val="1000"/>
              </a:spcBef>
              <a:spcAft>
                <a:spcPts val="0"/>
              </a:spcAft>
              <a:buClrTx/>
              <a:buSzTx/>
              <a:buFont typeface="Arial" panose="020B0604020202020204" pitchFamily="34" charset="0"/>
              <a:buChar char="•"/>
              <a:tabLst/>
              <a:defRPr/>
            </a:pP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le </a:t>
            </a:r>
            <a:r>
              <a:rPr kumimoji="0" lang="it-IT" sz="2400" b="1" i="0" u="none" strike="noStrike" kern="1200" cap="none" spc="0" normalizeH="0" baseline="0" noProof="0" dirty="0">
                <a:ln>
                  <a:noFill/>
                </a:ln>
                <a:solidFill>
                  <a:srgbClr val="0C0C0F"/>
                </a:solidFill>
                <a:effectLst/>
                <a:uLnTx/>
                <a:uFillTx/>
                <a:latin typeface="Garamond" panose="02020404030301010803" pitchFamily="18" charset="0"/>
              </a:rPr>
              <a:t>leggi</a:t>
            </a: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a:t>
            </a:r>
          </a:p>
          <a:p>
            <a:pPr marL="228600" marR="0" lvl="0" indent="-228600" algn="just" defTabSz="914400" rtl="0" eaLnBrk="1" fontAlgn="base" latinLnBrk="0" hangingPunct="1">
              <a:lnSpc>
                <a:spcPct val="90000"/>
              </a:lnSpc>
              <a:spcBef>
                <a:spcPts val="1000"/>
              </a:spcBef>
              <a:spcAft>
                <a:spcPts val="0"/>
              </a:spcAft>
              <a:buClrTx/>
              <a:buSzTx/>
              <a:buFont typeface="Arial" panose="020B0604020202020204" pitchFamily="34" charset="0"/>
              <a:buChar char="•"/>
              <a:tabLst/>
              <a:defRPr/>
            </a:pP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i </a:t>
            </a:r>
            <a:r>
              <a:rPr kumimoji="0" lang="it-IT" sz="2400" b="1" i="0" u="none" strike="noStrike" kern="1200" cap="none" spc="0" normalizeH="0" baseline="0" noProof="0" dirty="0">
                <a:ln>
                  <a:noFill/>
                </a:ln>
                <a:solidFill>
                  <a:srgbClr val="0C0C0F"/>
                </a:solidFill>
                <a:effectLst/>
                <a:uLnTx/>
                <a:uFillTx/>
                <a:latin typeface="Garamond" panose="02020404030301010803" pitchFamily="18" charset="0"/>
              </a:rPr>
              <a:t>regolamenti</a:t>
            </a: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a:t>
            </a:r>
          </a:p>
          <a:p>
            <a:pPr marL="228600" marR="0" lvl="0" indent="-228600" algn="just" defTabSz="914400" rtl="0" eaLnBrk="1" fontAlgn="base" latinLnBrk="0" hangingPunct="1">
              <a:lnSpc>
                <a:spcPct val="90000"/>
              </a:lnSpc>
              <a:spcBef>
                <a:spcPts val="1000"/>
              </a:spcBef>
              <a:spcAft>
                <a:spcPts val="0"/>
              </a:spcAft>
              <a:buClrTx/>
              <a:buSzTx/>
              <a:buFont typeface="Arial" panose="020B0604020202020204" pitchFamily="34" charset="0"/>
              <a:buChar char="•"/>
              <a:tabLst/>
              <a:defRPr/>
            </a:pPr>
            <a:r>
              <a:rPr kumimoji="0" lang="it-IT" sz="2400" b="0" i="0" u="none" strike="sngStrike" kern="1200" cap="none" spc="0" normalizeH="0" baseline="0" noProof="0" dirty="0">
                <a:ln>
                  <a:noFill/>
                </a:ln>
                <a:solidFill>
                  <a:srgbClr val="0C0C0F"/>
                </a:solidFill>
                <a:effectLst/>
                <a:uLnTx/>
                <a:uFillTx/>
                <a:latin typeface="Garamond" panose="02020404030301010803" pitchFamily="18" charset="0"/>
              </a:rPr>
              <a:t>Norme corporative</a:t>
            </a:r>
          </a:p>
          <a:p>
            <a:pPr marL="228600" marR="0" lvl="0" indent="-228600" algn="just" defTabSz="914400" rtl="0" eaLnBrk="1" fontAlgn="base" latinLnBrk="0" hangingPunct="1">
              <a:lnSpc>
                <a:spcPct val="90000"/>
              </a:lnSpc>
              <a:spcBef>
                <a:spcPts val="1000"/>
              </a:spcBef>
              <a:spcAft>
                <a:spcPts val="0"/>
              </a:spcAft>
              <a:buClrTx/>
              <a:buSzTx/>
              <a:buFont typeface="Arial" panose="020B0604020202020204" pitchFamily="34" charset="0"/>
              <a:buChar char="•"/>
              <a:tabLst/>
              <a:defRPr/>
            </a:pP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gli </a:t>
            </a:r>
            <a:r>
              <a:rPr kumimoji="0" lang="it-IT" sz="2400" b="1" i="0" u="none" strike="noStrike" kern="1200" cap="none" spc="0" normalizeH="0" baseline="0" noProof="0" dirty="0">
                <a:ln>
                  <a:noFill/>
                </a:ln>
                <a:solidFill>
                  <a:srgbClr val="0C0C0F"/>
                </a:solidFill>
                <a:effectLst/>
                <a:uLnTx/>
                <a:uFillTx/>
                <a:latin typeface="Garamond" panose="02020404030301010803" pitchFamily="18" charset="0"/>
              </a:rPr>
              <a:t>usi</a:t>
            </a:r>
            <a:r>
              <a:rPr kumimoji="0" lang="it-IT" sz="2400" b="0" i="0" u="none" strike="noStrike" kern="1200" cap="none" spc="0" normalizeH="0" baseline="0" noProof="0" dirty="0">
                <a:ln>
                  <a:noFill/>
                </a:ln>
                <a:solidFill>
                  <a:srgbClr val="0C0C0F"/>
                </a:solidFill>
                <a:effectLst/>
                <a:uLnTx/>
                <a:uFillTx/>
                <a:latin typeface="Garamond" panose="02020404030301010803" pitchFamily="18" charset="0"/>
              </a:rPr>
              <a:t>.</a:t>
            </a:r>
          </a:p>
          <a:p>
            <a:endParaRPr lang="it-IT" dirty="0"/>
          </a:p>
        </p:txBody>
      </p:sp>
    </p:spTree>
    <p:extLst>
      <p:ext uri="{BB962C8B-B14F-4D97-AF65-F5344CB8AC3E}">
        <p14:creationId xmlns:p14="http://schemas.microsoft.com/office/powerpoint/2010/main" val="11758404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A5B303-A16B-48DF-8417-24E3CD32C9D0}"/>
              </a:ext>
            </a:extLst>
          </p:cNvPr>
          <p:cNvSpPr>
            <a:spLocks noGrp="1"/>
          </p:cNvSpPr>
          <p:nvPr>
            <p:ph type="title"/>
          </p:nvPr>
        </p:nvSpPr>
        <p:spPr/>
        <p:txBody>
          <a:bodyPr/>
          <a:lstStyle/>
          <a:p>
            <a:r>
              <a:rPr lang="it-IT" dirty="0"/>
              <a:t>Usi artt. 1- 8 -9  preleggi – e c.c.</a:t>
            </a:r>
          </a:p>
        </p:txBody>
      </p:sp>
      <p:sp>
        <p:nvSpPr>
          <p:cNvPr id="3" name="Segnaposto contenuto 2">
            <a:extLst>
              <a:ext uri="{FF2B5EF4-FFF2-40B4-BE49-F238E27FC236}">
                <a16:creationId xmlns:a16="http://schemas.microsoft.com/office/drawing/2014/main" id="{53097D0B-0B66-439D-B693-C4CAF7F1C1A2}"/>
              </a:ext>
            </a:extLst>
          </p:cNvPr>
          <p:cNvSpPr>
            <a:spLocks noGrp="1"/>
          </p:cNvSpPr>
          <p:nvPr>
            <p:ph idx="1"/>
          </p:nvPr>
        </p:nvSpPr>
        <p:spPr/>
        <p:txBody>
          <a:bodyPr>
            <a:normAutofit fontScale="70000" lnSpcReduction="20000"/>
          </a:bodyPr>
          <a:lstStyle/>
          <a:p>
            <a:r>
              <a:rPr lang="it-IT" dirty="0"/>
              <a:t>Art 8 dispone che </a:t>
            </a:r>
            <a:r>
              <a:rPr lang="it-IT" i="1" dirty="0"/>
              <a:t>nelle materie regolate dalle leggi e dai regolamenti gli usi hanno efficacia solo in quanto sono da essi richiamati</a:t>
            </a:r>
            <a:r>
              <a:rPr lang="it-IT" dirty="0"/>
              <a:t>.</a:t>
            </a:r>
          </a:p>
          <a:p>
            <a:r>
              <a:rPr lang="it-IT" dirty="0"/>
              <a:t>Gli usi , la consuetudine opera in materie non regolate da fonti atto (</a:t>
            </a:r>
            <a:r>
              <a:rPr lang="it-IT" dirty="0" err="1"/>
              <a:t>prater</a:t>
            </a:r>
            <a:r>
              <a:rPr lang="it-IT" dirty="0"/>
              <a:t> </a:t>
            </a:r>
            <a:r>
              <a:rPr lang="it-IT" dirty="0" err="1"/>
              <a:t>legem</a:t>
            </a:r>
            <a:r>
              <a:rPr lang="it-IT" dirty="0"/>
              <a:t>)</a:t>
            </a:r>
          </a:p>
          <a:p>
            <a:r>
              <a:rPr lang="it-IT" dirty="0"/>
              <a:t>Per esplicito richiamo della legge (</a:t>
            </a:r>
            <a:r>
              <a:rPr lang="it-IT" dirty="0" err="1"/>
              <a:t>secundum</a:t>
            </a:r>
            <a:r>
              <a:rPr lang="it-IT" dirty="0"/>
              <a:t> </a:t>
            </a:r>
            <a:r>
              <a:rPr lang="it-IT" dirty="0" err="1"/>
              <a:t>legem</a:t>
            </a:r>
            <a:r>
              <a:rPr lang="it-IT" dirty="0"/>
              <a:t>)</a:t>
            </a:r>
          </a:p>
          <a:p>
            <a:r>
              <a:rPr lang="it-IT" dirty="0"/>
              <a:t>Non può esistere una consuetudine contra </a:t>
            </a:r>
            <a:r>
              <a:rPr lang="it-IT" dirty="0" err="1"/>
              <a:t>legem</a:t>
            </a:r>
            <a:r>
              <a:rPr lang="it-IT" dirty="0"/>
              <a:t> cioè che si pone in contrasto con le fonti atti atto. Un comportamento contrario alla legge è semplicemente </a:t>
            </a:r>
            <a:r>
              <a:rPr lang="it-IT" dirty="0" err="1"/>
              <a:t>illeggittimo</a:t>
            </a:r>
            <a:r>
              <a:rPr lang="it-IT" dirty="0"/>
              <a:t>. </a:t>
            </a:r>
          </a:p>
          <a:p>
            <a:r>
              <a:rPr lang="it-IT" dirty="0"/>
              <a:t>In alcune disposizioni del c.c.si fa espresso riferimento agli usi, soprattutto in materia contrattuale . Raccolte provinciali tenute dalle Camere di commercio che hanno valore di conoscibilità (art 9 preleggi gli usi si presumono esistenti fino a prova contraria).</a:t>
            </a:r>
          </a:p>
          <a:p>
            <a:r>
              <a:rPr lang="it-IT" dirty="0"/>
              <a:t>Con l’avvento della costituzione l’importanza delle preleggi è molto diminuita, le norme corporative sono cadute col fascismo, la legge 400/1988 ha modificato la disciplina dei regolamenti, restano poche norme sull’efficacia della legge nel tempo, sull’interpretazione e sull’abrogazione (artt. 10-15).</a:t>
            </a:r>
          </a:p>
          <a:p>
            <a:endParaRPr lang="it-IT" dirty="0"/>
          </a:p>
        </p:txBody>
      </p:sp>
    </p:spTree>
    <p:extLst>
      <p:ext uri="{BB962C8B-B14F-4D97-AF65-F5344CB8AC3E}">
        <p14:creationId xmlns:p14="http://schemas.microsoft.com/office/powerpoint/2010/main" val="33935571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92169A-7AD5-41A6-9FD1-8C7F037F00F4}"/>
              </a:ext>
            </a:extLst>
          </p:cNvPr>
          <p:cNvSpPr>
            <a:spLocks noGrp="1"/>
          </p:cNvSpPr>
          <p:nvPr>
            <p:ph type="title"/>
          </p:nvPr>
        </p:nvSpPr>
        <p:spPr/>
        <p:txBody>
          <a:bodyPr/>
          <a:lstStyle/>
          <a:p>
            <a:r>
              <a:rPr lang="it-IT" dirty="0"/>
              <a:t>cd. Consuetudini interpretative</a:t>
            </a:r>
          </a:p>
        </p:txBody>
      </p:sp>
      <p:sp>
        <p:nvSpPr>
          <p:cNvPr id="3" name="Segnaposto contenuto 2">
            <a:extLst>
              <a:ext uri="{FF2B5EF4-FFF2-40B4-BE49-F238E27FC236}">
                <a16:creationId xmlns:a16="http://schemas.microsoft.com/office/drawing/2014/main" id="{949D4CC2-2DC1-4A24-86FE-B49027265F43}"/>
              </a:ext>
            </a:extLst>
          </p:cNvPr>
          <p:cNvSpPr>
            <a:spLocks noGrp="1"/>
          </p:cNvSpPr>
          <p:nvPr>
            <p:ph idx="1"/>
          </p:nvPr>
        </p:nvSpPr>
        <p:spPr/>
        <p:txBody>
          <a:bodyPr/>
          <a:lstStyle/>
          <a:p>
            <a:r>
              <a:rPr lang="it-IT" dirty="0"/>
              <a:t>Altra cosa le cd consuetudini interpretative </a:t>
            </a:r>
          </a:p>
          <a:p>
            <a:r>
              <a:rPr lang="it-IT" dirty="0"/>
              <a:t>Es. nel diritto costituzionale costante interpretazione di una disposizione da parte degli interpreti. Disposizione che si presterebbe a diverse interpretazioni ma che per la generalità degli interpreti (giudici in particolare) fanno derivare una stessa norma. </a:t>
            </a:r>
          </a:p>
        </p:txBody>
      </p:sp>
    </p:spTree>
    <p:extLst>
      <p:ext uri="{BB962C8B-B14F-4D97-AF65-F5344CB8AC3E}">
        <p14:creationId xmlns:p14="http://schemas.microsoft.com/office/powerpoint/2010/main" val="12098422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2212C8-5066-4E61-8F20-1AF8986DD056}"/>
              </a:ext>
            </a:extLst>
          </p:cNvPr>
          <p:cNvSpPr>
            <a:spLocks noGrp="1"/>
          </p:cNvSpPr>
          <p:nvPr>
            <p:ph type="title"/>
          </p:nvPr>
        </p:nvSpPr>
        <p:spPr/>
        <p:txBody>
          <a:bodyPr/>
          <a:lstStyle/>
          <a:p>
            <a:r>
              <a:rPr lang="it-IT" dirty="0"/>
              <a:t>Consuetudini internazionali</a:t>
            </a:r>
          </a:p>
        </p:txBody>
      </p:sp>
      <p:sp>
        <p:nvSpPr>
          <p:cNvPr id="3" name="Segnaposto contenuto 2">
            <a:extLst>
              <a:ext uri="{FF2B5EF4-FFF2-40B4-BE49-F238E27FC236}">
                <a16:creationId xmlns:a16="http://schemas.microsoft.com/office/drawing/2014/main" id="{D3111726-1BD7-4ACA-A481-CAFF7E9E7DE0}"/>
              </a:ext>
            </a:extLst>
          </p:cNvPr>
          <p:cNvSpPr>
            <a:spLocks noGrp="1"/>
          </p:cNvSpPr>
          <p:nvPr>
            <p:ph idx="1"/>
          </p:nvPr>
        </p:nvSpPr>
        <p:spPr/>
        <p:txBody>
          <a:bodyPr/>
          <a:lstStyle/>
          <a:p>
            <a:r>
              <a:rPr lang="it-IT" dirty="0"/>
              <a:t>Norme che non hanno origine nei trattati, ma in regole non scritte ritenute obbligatorie dalla generalità degli Stati.</a:t>
            </a:r>
          </a:p>
          <a:p>
            <a:r>
              <a:rPr lang="it-IT" dirty="0"/>
              <a:t>L’ordinamento italiano si adegua automaticamente a queste norme in </a:t>
            </a:r>
            <a:r>
              <a:rPr lang="it-IT" dirty="0" err="1"/>
              <a:t>virù</a:t>
            </a:r>
            <a:r>
              <a:rPr lang="it-IT" dirty="0"/>
              <a:t> dell’art 10. comma 1 della Costituzione</a:t>
            </a:r>
          </a:p>
        </p:txBody>
      </p:sp>
    </p:spTree>
    <p:extLst>
      <p:ext uri="{BB962C8B-B14F-4D97-AF65-F5344CB8AC3E}">
        <p14:creationId xmlns:p14="http://schemas.microsoft.com/office/powerpoint/2010/main" val="18784055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9037FB-710A-404B-87EE-D0EF900F716F}"/>
              </a:ext>
            </a:extLst>
          </p:cNvPr>
          <p:cNvSpPr>
            <a:spLocks noGrp="1"/>
          </p:cNvSpPr>
          <p:nvPr>
            <p:ph type="title"/>
          </p:nvPr>
        </p:nvSpPr>
        <p:spPr/>
        <p:txBody>
          <a:bodyPr/>
          <a:lstStyle/>
          <a:p>
            <a:r>
              <a:rPr lang="it-IT" dirty="0"/>
              <a:t>Le fonti del diritto e Costituzione</a:t>
            </a:r>
          </a:p>
        </p:txBody>
      </p:sp>
      <p:sp>
        <p:nvSpPr>
          <p:cNvPr id="3" name="Segnaposto contenuto 2">
            <a:extLst>
              <a:ext uri="{FF2B5EF4-FFF2-40B4-BE49-F238E27FC236}">
                <a16:creationId xmlns:a16="http://schemas.microsoft.com/office/drawing/2014/main" id="{89006555-A76C-43EF-9DBE-17F2F28C0367}"/>
              </a:ext>
            </a:extLst>
          </p:cNvPr>
          <p:cNvSpPr>
            <a:spLocks noGrp="1"/>
          </p:cNvSpPr>
          <p:nvPr>
            <p:ph idx="1"/>
          </p:nvPr>
        </p:nvSpPr>
        <p:spPr/>
        <p:txBody>
          <a:bodyPr/>
          <a:lstStyle/>
          <a:p>
            <a:pPr marL="0" marR="0" lvl="0" indent="0" algn="just" defTabSz="914400" rtl="0" eaLnBrk="1" fontAlgn="base" latinLnBrk="0" hangingPunct="1">
              <a:lnSpc>
                <a:spcPct val="90000"/>
              </a:lnSpc>
              <a:spcBef>
                <a:spcPts val="1000"/>
              </a:spcBef>
              <a:spcAft>
                <a:spcPts val="0"/>
              </a:spcAft>
              <a:buClrTx/>
              <a:buSzTx/>
              <a:buNone/>
              <a:tabLst/>
              <a:defRPr/>
            </a:pPr>
            <a:r>
              <a:rPr kumimoji="0" lang="it-IT" sz="2000" b="0" i="0" u="none" strike="noStrike" kern="1200" cap="none" spc="0" normalizeH="0" baseline="0" noProof="0" dirty="0">
                <a:ln>
                  <a:noFill/>
                </a:ln>
                <a:solidFill>
                  <a:srgbClr val="0C0C0F"/>
                </a:solidFill>
                <a:effectLst/>
                <a:uLnTx/>
                <a:uFillTx/>
                <a:latin typeface="Garamond" panose="02020404030301010803" pitchFamily="18" charset="0"/>
                <a:ea typeface="+mn-ea"/>
                <a:cs typeface="+mn-cs"/>
              </a:rPr>
              <a:t>Si tratta però di una previsione incompleta, dovuta al fatto che le preleggi sono entrate in vigore assieme al codice civile nel 1942, quindi non tengono conto né dell’avvento della </a:t>
            </a:r>
            <a:r>
              <a:rPr kumimoji="0" lang="it-IT" sz="2000" b="1" i="0" u="none" strike="noStrike" kern="1200" cap="none" spc="0" normalizeH="0" baseline="0" noProof="0" dirty="0">
                <a:ln>
                  <a:noFill/>
                </a:ln>
                <a:solidFill>
                  <a:srgbClr val="0C0C0F"/>
                </a:solidFill>
                <a:effectLst/>
                <a:uLnTx/>
                <a:uFillTx/>
                <a:latin typeface="Garamond" panose="02020404030301010803" pitchFamily="18" charset="0"/>
                <a:ea typeface="+mn-ea"/>
                <a:cs typeface="+mn-cs"/>
              </a:rPr>
              <a:t>Costituzione</a:t>
            </a:r>
            <a:r>
              <a:rPr kumimoji="0" lang="it-IT" sz="2000" b="0" i="0" u="none" strike="noStrike" kern="1200" cap="none" spc="0" normalizeH="0" baseline="0" noProof="0" dirty="0">
                <a:ln>
                  <a:noFill/>
                </a:ln>
                <a:solidFill>
                  <a:srgbClr val="0C0C0F"/>
                </a:solidFill>
                <a:effectLst/>
                <a:uLnTx/>
                <a:uFillTx/>
                <a:latin typeface="Garamond" panose="02020404030301010803" pitchFamily="18" charset="0"/>
                <a:ea typeface="+mn-ea"/>
                <a:cs typeface="+mn-cs"/>
              </a:rPr>
              <a:t>, né dell’adesione dell’Italia alla </a:t>
            </a:r>
            <a:r>
              <a:rPr kumimoji="0" lang="it-IT" sz="2000" b="1" i="0" u="none" strike="noStrike" kern="1200" cap="none" spc="0" normalizeH="0" baseline="0" noProof="0" dirty="0">
                <a:ln>
                  <a:noFill/>
                </a:ln>
                <a:solidFill>
                  <a:srgbClr val="0C0C0F"/>
                </a:solidFill>
                <a:effectLst/>
                <a:uLnTx/>
                <a:uFillTx/>
                <a:latin typeface="Garamond" panose="02020404030301010803" pitchFamily="18" charset="0"/>
                <a:ea typeface="+mn-ea"/>
                <a:cs typeface="+mn-cs"/>
              </a:rPr>
              <a:t>Comunità Europea</a:t>
            </a:r>
            <a:r>
              <a:rPr kumimoji="0" lang="it-IT" sz="2000" b="0" i="0" u="none" strike="noStrike" kern="1200" cap="none" spc="0" normalizeH="0" baseline="0" noProof="0" dirty="0">
                <a:ln>
                  <a:noFill/>
                </a:ln>
                <a:solidFill>
                  <a:srgbClr val="0C0C0F"/>
                </a:solidFill>
                <a:effectLst/>
                <a:uLnTx/>
                <a:uFillTx/>
                <a:latin typeface="Garamond" panose="02020404030301010803" pitchFamily="18" charset="0"/>
                <a:ea typeface="+mn-ea"/>
                <a:cs typeface="+mn-cs"/>
              </a:rPr>
              <a:t> prima e all’</a:t>
            </a:r>
            <a:r>
              <a:rPr kumimoji="0" lang="it-IT" sz="2000" b="1" i="0" u="none" strike="noStrike" kern="1200" cap="none" spc="0" normalizeH="0" baseline="0" noProof="0" dirty="0">
                <a:ln>
                  <a:noFill/>
                </a:ln>
                <a:solidFill>
                  <a:srgbClr val="0C0C0F"/>
                </a:solidFill>
                <a:effectLst/>
                <a:uLnTx/>
                <a:uFillTx/>
                <a:latin typeface="Garamond" panose="02020404030301010803" pitchFamily="18" charset="0"/>
                <a:ea typeface="+mn-ea"/>
                <a:cs typeface="+mn-cs"/>
              </a:rPr>
              <a:t>Unione Europea</a:t>
            </a:r>
            <a:r>
              <a:rPr kumimoji="0" lang="it-IT" sz="2000" b="0" i="0" u="none" strike="noStrike" kern="1200" cap="none" spc="0" normalizeH="0" baseline="0" noProof="0" dirty="0">
                <a:ln>
                  <a:noFill/>
                </a:ln>
                <a:solidFill>
                  <a:srgbClr val="0C0C0F"/>
                </a:solidFill>
                <a:effectLst/>
                <a:uLnTx/>
                <a:uFillTx/>
                <a:latin typeface="Garamond" panose="02020404030301010803" pitchFamily="18" charset="0"/>
                <a:ea typeface="+mn-ea"/>
                <a:cs typeface="+mn-cs"/>
              </a:rPr>
              <a:t> poi, e neppure della revisione del titolo V della Costituzione, in particolare dell’art. 117, comma 1 della costituzione concernente i limiti di rispetto della legge sia statale che regionale.</a:t>
            </a:r>
          </a:p>
        </p:txBody>
      </p:sp>
    </p:spTree>
    <p:extLst>
      <p:ext uri="{BB962C8B-B14F-4D97-AF65-F5344CB8AC3E}">
        <p14:creationId xmlns:p14="http://schemas.microsoft.com/office/powerpoint/2010/main" val="9093016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B51BD11-105E-4319-BFF0-4209BB7C6052}"/>
              </a:ext>
            </a:extLst>
          </p:cNvPr>
          <p:cNvSpPr txBox="1">
            <a:spLocks noGrp="1"/>
          </p:cNvSpPr>
          <p:nvPr>
            <p:ph type="title"/>
          </p:nvPr>
        </p:nvSpPr>
        <p:spPr/>
        <p:txBody>
          <a:bodyPr/>
          <a:lstStyle/>
          <a:p>
            <a:pPr lvl="0"/>
            <a:r>
              <a:rPr lang="it-IT" dirty="0"/>
              <a:t>Le fonti del diritto – dopo la Costituzione</a:t>
            </a:r>
          </a:p>
        </p:txBody>
      </p:sp>
      <p:sp>
        <p:nvSpPr>
          <p:cNvPr id="3" name="Segnaposto contenuto 2">
            <a:extLst>
              <a:ext uri="{FF2B5EF4-FFF2-40B4-BE49-F238E27FC236}">
                <a16:creationId xmlns:a16="http://schemas.microsoft.com/office/drawing/2014/main" id="{441B8C05-C487-4CBA-B6CD-4E669E4BB26E}"/>
              </a:ext>
            </a:extLst>
          </p:cNvPr>
          <p:cNvSpPr txBox="1">
            <a:spLocks noGrp="1"/>
          </p:cNvSpPr>
          <p:nvPr>
            <p:ph idx="1"/>
          </p:nvPr>
        </p:nvSpPr>
        <p:spPr/>
        <p:txBody>
          <a:bodyPr/>
          <a:lstStyle/>
          <a:p>
            <a:pPr marL="0" lvl="0" indent="0">
              <a:lnSpc>
                <a:spcPct val="100000"/>
              </a:lnSpc>
              <a:buNone/>
            </a:pPr>
            <a:endParaRPr lang="it-IT" sz="1400" dirty="0"/>
          </a:p>
          <a:p>
            <a:pPr lvl="0">
              <a:lnSpc>
                <a:spcPct val="100000"/>
              </a:lnSpc>
            </a:pPr>
            <a:r>
              <a:rPr lang="it-IT" sz="1400" b="1" dirty="0"/>
              <a:t>Fonti primarie al vertice</a:t>
            </a:r>
            <a:endParaRPr lang="it-IT" sz="1400" dirty="0"/>
          </a:p>
          <a:p>
            <a:pPr lvl="0">
              <a:lnSpc>
                <a:spcPct val="100000"/>
              </a:lnSpc>
            </a:pPr>
            <a:r>
              <a:rPr lang="it-IT" sz="1400" dirty="0"/>
              <a:t>- Costituzione, Leggi Costituzionali e Leggi di revisione costituzionale, Statuti delle Regioni a Statuto Speciale</a:t>
            </a:r>
          </a:p>
          <a:p>
            <a:pPr lvl="0">
              <a:lnSpc>
                <a:spcPct val="100000"/>
              </a:lnSpc>
            </a:pPr>
            <a:r>
              <a:rPr lang="it-IT" sz="1400" dirty="0"/>
              <a:t>Un gradino sotto</a:t>
            </a:r>
          </a:p>
          <a:p>
            <a:pPr lvl="0">
              <a:lnSpc>
                <a:spcPct val="100000"/>
              </a:lnSpc>
            </a:pPr>
            <a:r>
              <a:rPr lang="it-IT" sz="1400" dirty="0"/>
              <a:t>- Leggi ordinarie, statali e regionali; atti aventi forza di legge (Decreti legge e Decreti legislativi) </a:t>
            </a:r>
          </a:p>
          <a:p>
            <a:pPr marL="0" lvl="0" indent="0">
              <a:lnSpc>
                <a:spcPct val="100000"/>
              </a:lnSpc>
              <a:buNone/>
            </a:pPr>
            <a:r>
              <a:rPr lang="it-IT" sz="1400" dirty="0"/>
              <a:t> </a:t>
            </a:r>
          </a:p>
          <a:p>
            <a:pPr lvl="0">
              <a:lnSpc>
                <a:spcPct val="100000"/>
              </a:lnSpc>
            </a:pPr>
            <a:r>
              <a:rPr lang="it-IT" sz="1400" b="1" dirty="0"/>
              <a:t>Fonti secondarie (generalità, astrattezza, innovatività)</a:t>
            </a:r>
            <a:endParaRPr lang="it-IT" sz="1400" dirty="0"/>
          </a:p>
          <a:p>
            <a:pPr lvl="0">
              <a:lnSpc>
                <a:spcPct val="100000"/>
              </a:lnSpc>
            </a:pPr>
            <a:r>
              <a:rPr lang="it-IT" sz="1400" dirty="0"/>
              <a:t>- I Regolamenti</a:t>
            </a:r>
          </a:p>
          <a:p>
            <a:pPr lvl="0">
              <a:lnSpc>
                <a:spcPct val="100000"/>
              </a:lnSpc>
            </a:pPr>
            <a:r>
              <a:rPr lang="it-IT" sz="1400" dirty="0"/>
              <a:t>- Le Ordinanze</a:t>
            </a:r>
          </a:p>
          <a:p>
            <a:pPr lvl="0">
              <a:lnSpc>
                <a:spcPct val="100000"/>
              </a:lnSpc>
            </a:pPr>
            <a:r>
              <a:rPr lang="it-IT" sz="1400" dirty="0"/>
              <a:t>-  Gli usi (consuetudine)  </a:t>
            </a:r>
          </a:p>
          <a:p>
            <a:pPr lvl="0">
              <a:lnSpc>
                <a:spcPct val="100000"/>
              </a:lnSpc>
            </a:pPr>
            <a:endParaRPr lang="it-IT" sz="1400" dirty="0"/>
          </a:p>
        </p:txBody>
      </p:sp>
    </p:spTree>
    <p:extLst>
      <p:ext uri="{BB962C8B-B14F-4D97-AF65-F5344CB8AC3E}">
        <p14:creationId xmlns:p14="http://schemas.microsoft.com/office/powerpoint/2010/main" val="13507177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809404-0BEF-468C-B2C1-F318F8E40BC0}"/>
              </a:ext>
            </a:extLst>
          </p:cNvPr>
          <p:cNvSpPr>
            <a:spLocks noGrp="1"/>
          </p:cNvSpPr>
          <p:nvPr>
            <p:ph type="title"/>
          </p:nvPr>
        </p:nvSpPr>
        <p:spPr/>
        <p:txBody>
          <a:bodyPr/>
          <a:lstStyle/>
          <a:p>
            <a:r>
              <a:rPr lang="it-IT" dirty="0"/>
              <a:t>Fonti </a:t>
            </a:r>
            <a:r>
              <a:rPr lang="it-IT"/>
              <a:t>dell’unione europea </a:t>
            </a:r>
            <a:endParaRPr lang="it-IT" dirty="0"/>
          </a:p>
        </p:txBody>
      </p:sp>
      <p:sp>
        <p:nvSpPr>
          <p:cNvPr id="3" name="Segnaposto contenuto 2">
            <a:extLst>
              <a:ext uri="{FF2B5EF4-FFF2-40B4-BE49-F238E27FC236}">
                <a16:creationId xmlns:a16="http://schemas.microsoft.com/office/drawing/2014/main" id="{B56CA44A-B941-4F5B-A26F-7ECA674AD584}"/>
              </a:ext>
            </a:extLst>
          </p:cNvPr>
          <p:cNvSpPr>
            <a:spLocks noGrp="1"/>
          </p:cNvSpPr>
          <p:nvPr>
            <p:ph idx="1"/>
          </p:nvPr>
        </p:nvSpPr>
        <p:spPr/>
        <p:txBody>
          <a:bodyPr/>
          <a:lstStyle/>
          <a:p>
            <a:r>
              <a:rPr lang="it-IT" dirty="0"/>
              <a:t>Trattati </a:t>
            </a:r>
          </a:p>
          <a:p>
            <a:r>
              <a:rPr lang="it-IT" dirty="0"/>
              <a:t>Direttive </a:t>
            </a:r>
          </a:p>
          <a:p>
            <a:r>
              <a:rPr lang="it-IT" dirty="0"/>
              <a:t>Regolamenti </a:t>
            </a:r>
          </a:p>
        </p:txBody>
      </p:sp>
    </p:spTree>
    <p:extLst>
      <p:ext uri="{BB962C8B-B14F-4D97-AF65-F5344CB8AC3E}">
        <p14:creationId xmlns:p14="http://schemas.microsoft.com/office/powerpoint/2010/main" val="2267721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68C6DBAF-F267-4DC0-A37E-87DC38B4EF71}"/>
              </a:ext>
            </a:extLst>
          </p:cNvPr>
          <p:cNvSpPr txBox="1">
            <a:spLocks noGrp="1"/>
          </p:cNvSpPr>
          <p:nvPr>
            <p:ph type="title"/>
          </p:nvPr>
        </p:nvSpPr>
        <p:spPr>
          <a:xfrm>
            <a:off x="849683" y="1240076"/>
            <a:ext cx="2727813" cy="4584527"/>
          </a:xfrm>
        </p:spPr>
        <p:txBody>
          <a:bodyPr anchor="t" anchorCtr="1">
            <a:normAutofit/>
          </a:bodyPr>
          <a:lstStyle/>
          <a:p>
            <a:pPr lvl="0"/>
            <a:r>
              <a:rPr lang="it-IT">
                <a:latin typeface="Garamond" pitchFamily="18"/>
              </a:rPr>
              <a:t>1 Diritto scienza sociale</a:t>
            </a:r>
          </a:p>
        </p:txBody>
      </p:sp>
      <p:sp>
        <p:nvSpPr>
          <p:cNvPr id="3" name="Segnaposto contenuto 2">
            <a:extLst>
              <a:ext uri="{FF2B5EF4-FFF2-40B4-BE49-F238E27FC236}">
                <a16:creationId xmlns:a16="http://schemas.microsoft.com/office/drawing/2014/main" id="{5DA062CA-DBBE-4F52-B17B-79FD9360C08A}"/>
              </a:ext>
            </a:extLst>
          </p:cNvPr>
          <p:cNvSpPr txBox="1">
            <a:spLocks noGrp="1"/>
          </p:cNvSpPr>
          <p:nvPr>
            <p:ph idx="1"/>
          </p:nvPr>
        </p:nvSpPr>
        <p:spPr>
          <a:xfrm>
            <a:off x="4705594" y="407963"/>
            <a:ext cx="7125335" cy="6246055"/>
          </a:xfrm>
        </p:spPr>
        <p:txBody>
          <a:bodyPr anchor="t">
            <a:normAutofit fontScale="92500" lnSpcReduction="20000"/>
          </a:bodyPr>
          <a:lstStyle/>
          <a:p>
            <a:pPr marL="0" lvl="0" indent="0" algn="just">
              <a:lnSpc>
                <a:spcPct val="110000"/>
              </a:lnSpc>
              <a:buNone/>
            </a:pPr>
            <a:r>
              <a:rPr lang="it-IT" dirty="0"/>
              <a:t>Una disciplina che studia </a:t>
            </a:r>
            <a:r>
              <a:rPr lang="it-IT" b="1" dirty="0"/>
              <a:t>le relazioni tra gli individui nella società</a:t>
            </a:r>
            <a:r>
              <a:rPr lang="it-IT" dirty="0"/>
              <a:t>, come la storia, la filosofia, la sociologia, l’economia </a:t>
            </a:r>
          </a:p>
          <a:p>
            <a:pPr marL="0" lvl="0" indent="0" algn="just">
              <a:lnSpc>
                <a:spcPct val="110000"/>
              </a:lnSpc>
              <a:buNone/>
            </a:pPr>
            <a:r>
              <a:rPr lang="it-IT" dirty="0"/>
              <a:t>La </a:t>
            </a:r>
            <a:r>
              <a:rPr lang="it-IT" u="sng" dirty="0"/>
              <a:t>sociologia del diritto in particolare </a:t>
            </a:r>
            <a:r>
              <a:rPr lang="it-IT" dirty="0"/>
              <a:t>consiste nello studio dei rapporti tra diritto e società, analizza l'azione sociale in relazione al diritto, come questo la ispiri, indirizzi od influenzi, e come a sua volta ne sia influenzato dalla complessità dei comportamenti.  In sociologia del diritto si evidenziano in modo peculiare le reciproche connessioni fra cambiamenti sociali, culturali, economici, politici e mutamento giuridico.</a:t>
            </a:r>
          </a:p>
          <a:p>
            <a:pPr marL="0" lvl="0" indent="0" algn="just">
              <a:lnSpc>
                <a:spcPct val="110000"/>
              </a:lnSpc>
              <a:buNone/>
            </a:pPr>
            <a:r>
              <a:rPr lang="it-IT" dirty="0"/>
              <a:t>Il diritto come scienza sociale ha la funzione di studiare lo sviluppo delle relazioni tra individui come singoli e come parte di gruppi più ampi per comprendere, poi, alcuni fenomeni e individuare le possibili soluzioni di convivenza e di organizzazione.</a:t>
            </a:r>
          </a:p>
          <a:p>
            <a:pPr marL="0" lvl="0" indent="0" algn="just">
              <a:lnSpc>
                <a:spcPct val="110000"/>
              </a:lnSpc>
              <a:buNone/>
            </a:pPr>
            <a:r>
              <a:rPr lang="it-IT" b="1" dirty="0"/>
              <a:t>Queste soluzioni non sono immodificabili e/o sempre le stesse in tutto il pianeta, ma sono diverse a seconda del periodo storico e dello sviluppo culturale e tecnologico.</a:t>
            </a:r>
            <a:r>
              <a:rPr lang="it-IT" dirty="0"/>
              <a:t> </a:t>
            </a:r>
          </a:p>
          <a:p>
            <a:pPr marL="0" lvl="0" indent="0" algn="just">
              <a:lnSpc>
                <a:spcPct val="110000"/>
              </a:lnSpc>
              <a:buNone/>
            </a:pPr>
            <a:r>
              <a:rPr lang="it-IT" dirty="0"/>
              <a:t>Risentono inoltre delle specificità ambientali, culturali, religiose, sociali, tecnologiche che caratterizzano un gruppo o uno  Stato rispetto ad un altro. </a:t>
            </a:r>
          </a:p>
          <a:p>
            <a:pPr lvl="0">
              <a:lnSpc>
                <a:spcPct val="110000"/>
              </a:lnSpc>
            </a:pPr>
            <a:endParaRPr lang="it-IT" sz="1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FCF085-78BC-4B1C-8830-7E5ECB7C4006}"/>
              </a:ext>
            </a:extLst>
          </p:cNvPr>
          <p:cNvSpPr>
            <a:spLocks noGrp="1"/>
          </p:cNvSpPr>
          <p:nvPr>
            <p:ph type="title"/>
          </p:nvPr>
        </p:nvSpPr>
        <p:spPr/>
        <p:txBody>
          <a:bodyPr/>
          <a:lstStyle/>
          <a:p>
            <a:r>
              <a:rPr lang="it-IT" dirty="0"/>
              <a:t>Fonti internazionali </a:t>
            </a:r>
          </a:p>
        </p:txBody>
      </p:sp>
      <p:sp>
        <p:nvSpPr>
          <p:cNvPr id="3" name="Segnaposto contenuto 2">
            <a:extLst>
              <a:ext uri="{FF2B5EF4-FFF2-40B4-BE49-F238E27FC236}">
                <a16:creationId xmlns:a16="http://schemas.microsoft.com/office/drawing/2014/main" id="{5F0B6102-9126-4360-BB62-98C58AC70192}"/>
              </a:ext>
            </a:extLst>
          </p:cNvPr>
          <p:cNvSpPr>
            <a:spLocks noGrp="1"/>
          </p:cNvSpPr>
          <p:nvPr>
            <p:ph idx="1"/>
          </p:nvPr>
        </p:nvSpPr>
        <p:spPr/>
        <p:txBody>
          <a:bodyPr/>
          <a:lstStyle/>
          <a:p>
            <a:r>
              <a:rPr lang="it-IT" dirty="0"/>
              <a:t>Consuetudini </a:t>
            </a:r>
          </a:p>
          <a:p>
            <a:r>
              <a:rPr lang="it-IT" dirty="0"/>
              <a:t>Trattati</a:t>
            </a:r>
          </a:p>
        </p:txBody>
      </p:sp>
    </p:spTree>
    <p:extLst>
      <p:ext uri="{BB962C8B-B14F-4D97-AF65-F5344CB8AC3E}">
        <p14:creationId xmlns:p14="http://schemas.microsoft.com/office/powerpoint/2010/main" val="37824056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697761-9E45-4B1E-9CB5-04ABD5640CE5}"/>
              </a:ext>
            </a:extLst>
          </p:cNvPr>
          <p:cNvSpPr txBox="1">
            <a:spLocks noGrp="1"/>
          </p:cNvSpPr>
          <p:nvPr>
            <p:ph type="title"/>
          </p:nvPr>
        </p:nvSpPr>
        <p:spPr/>
        <p:txBody>
          <a:bodyPr/>
          <a:lstStyle/>
          <a:p>
            <a:pPr lvl="0"/>
            <a:r>
              <a:rPr lang="it-IT"/>
              <a:t>Controlimiti</a:t>
            </a:r>
          </a:p>
        </p:txBody>
      </p:sp>
      <p:sp>
        <p:nvSpPr>
          <p:cNvPr id="3" name="Segnaposto contenuto 2">
            <a:extLst>
              <a:ext uri="{FF2B5EF4-FFF2-40B4-BE49-F238E27FC236}">
                <a16:creationId xmlns:a16="http://schemas.microsoft.com/office/drawing/2014/main" id="{5E6DF3AA-4DCB-4527-8CCE-662E6D91BDF2}"/>
              </a:ext>
            </a:extLst>
          </p:cNvPr>
          <p:cNvSpPr txBox="1">
            <a:spLocks noGrp="1"/>
          </p:cNvSpPr>
          <p:nvPr>
            <p:ph idx="1"/>
          </p:nvPr>
        </p:nvSpPr>
        <p:spPr/>
        <p:txBody>
          <a:bodyPr/>
          <a:lstStyle/>
          <a:p>
            <a:pPr lvl="0" algn="just"/>
            <a:r>
              <a:rPr lang="it-IT" dirty="0"/>
              <a:t>I divieti di revisione costituzionale operano anche come limite alla competenza comunitaria e internazionale (c.d. </a:t>
            </a:r>
            <a:r>
              <a:rPr lang="it-IT" b="1" dirty="0"/>
              <a:t>controlimit</a:t>
            </a:r>
            <a:r>
              <a:rPr lang="it-IT" dirty="0"/>
              <a:t>i) </a:t>
            </a:r>
            <a:r>
              <a:rPr lang="it-IT" dirty="0" err="1"/>
              <a:t>vd</a:t>
            </a:r>
            <a:r>
              <a:rPr lang="it-IT" dirty="0"/>
              <a:t>. dispensa sulle fonti del diritto europeo.</a:t>
            </a:r>
          </a:p>
          <a:p>
            <a:pPr marL="0" lvl="0" indent="0">
              <a:buNone/>
            </a:pPr>
            <a:endParaRPr lang="it-IT"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505756-9EEC-4607-96B9-C9BC05A7FCC3}"/>
              </a:ext>
            </a:extLst>
          </p:cNvPr>
          <p:cNvSpPr>
            <a:spLocks noGrp="1"/>
          </p:cNvSpPr>
          <p:nvPr>
            <p:ph type="title"/>
          </p:nvPr>
        </p:nvSpPr>
        <p:spPr/>
        <p:txBody>
          <a:bodyPr/>
          <a:lstStyle/>
          <a:p>
            <a:r>
              <a:rPr lang="it-IT" dirty="0"/>
              <a:t>Controlimiti </a:t>
            </a:r>
          </a:p>
        </p:txBody>
      </p:sp>
      <p:sp>
        <p:nvSpPr>
          <p:cNvPr id="3" name="Segnaposto contenuto 2">
            <a:extLst>
              <a:ext uri="{FF2B5EF4-FFF2-40B4-BE49-F238E27FC236}">
                <a16:creationId xmlns:a16="http://schemas.microsoft.com/office/drawing/2014/main" id="{CB2AC178-8582-4E8A-B71C-C2E2DB034C64}"/>
              </a:ext>
            </a:extLst>
          </p:cNvPr>
          <p:cNvSpPr>
            <a:spLocks noGrp="1"/>
          </p:cNvSpPr>
          <p:nvPr>
            <p:ph idx="1"/>
          </p:nvPr>
        </p:nvSpPr>
        <p:spPr/>
        <p:txBody>
          <a:bodyPr>
            <a:normAutofit lnSpcReduction="10000"/>
          </a:bodyPr>
          <a:lstStyle/>
          <a:p>
            <a:pPr marL="0" marR="0" lvl="0" indent="0" defTabSz="914400" rtl="0" eaLnBrk="1" fontAlgn="base" latinLnBrk="0" hangingPunct="1">
              <a:lnSpc>
                <a:spcPct val="90000"/>
              </a:lnSpc>
              <a:spcBef>
                <a:spcPts val="1000"/>
              </a:spcBef>
              <a:spcAft>
                <a:spcPts val="0"/>
              </a:spcAft>
              <a:buClrTx/>
              <a:buSzTx/>
              <a:buNone/>
              <a:tabLst/>
              <a:defRPr/>
            </a:pPr>
            <a:r>
              <a:rPr kumimoji="0" lang="it-IT" sz="2800" b="0" i="0" u="none" strike="noStrike" kern="1200" cap="none" spc="0" normalizeH="0" baseline="0" noProof="0" dirty="0">
                <a:ln>
                  <a:noFill/>
                </a:ln>
                <a:solidFill>
                  <a:srgbClr val="0C0C0F"/>
                </a:solidFill>
                <a:effectLst/>
                <a:uLnTx/>
                <a:uFillTx/>
                <a:latin typeface="Garamond" panose="02020404030301010803" pitchFamily="18" charset="0"/>
              </a:rPr>
              <a:t>Attualmente, quindi, le fonti primarie del diritto comunitario e dell’Unione si collocano, a livello gerarchico:</a:t>
            </a:r>
          </a:p>
          <a:p>
            <a:pPr marL="228600" marR="0" lvl="0" indent="-228600" defTabSz="914400" rtl="0" eaLnBrk="1" fontAlgn="base" latinLnBrk="0" hangingPunct="1">
              <a:lnSpc>
                <a:spcPct val="90000"/>
              </a:lnSpc>
              <a:spcBef>
                <a:spcPts val="1000"/>
              </a:spcBef>
              <a:spcAft>
                <a:spcPts val="0"/>
              </a:spcAft>
              <a:buClrTx/>
              <a:buSzTx/>
              <a:buFont typeface="Arial" panose="020B0604020202020204" pitchFamily="34" charset="0"/>
              <a:buChar char="•"/>
              <a:tabLst/>
              <a:defRPr/>
            </a:pPr>
            <a:r>
              <a:rPr kumimoji="0" lang="it-IT" sz="2800" b="0" i="0" u="none" strike="noStrike" kern="1200" cap="none" spc="0" normalizeH="0" baseline="0" noProof="0" dirty="0">
                <a:ln>
                  <a:noFill/>
                </a:ln>
                <a:solidFill>
                  <a:srgbClr val="0C0C0F"/>
                </a:solidFill>
                <a:effectLst/>
                <a:uLnTx/>
                <a:uFillTx/>
                <a:latin typeface="Garamond" panose="02020404030301010803" pitchFamily="18" charset="0"/>
              </a:rPr>
              <a:t>immediatamente </a:t>
            </a:r>
            <a:r>
              <a:rPr kumimoji="0" lang="it-IT" sz="2800" b="1" i="0" u="none" strike="noStrike" kern="1200" cap="none" spc="0" normalizeH="0" baseline="0" noProof="0" dirty="0">
                <a:ln>
                  <a:noFill/>
                </a:ln>
                <a:solidFill>
                  <a:srgbClr val="0C0C0F"/>
                </a:solidFill>
                <a:effectLst/>
                <a:uLnTx/>
                <a:uFillTx/>
                <a:latin typeface="Garamond" panose="02020404030301010803" pitchFamily="18" charset="0"/>
              </a:rPr>
              <a:t>al di sotto</a:t>
            </a:r>
            <a:r>
              <a:rPr kumimoji="0" lang="it-IT" sz="2800" b="0" i="0" u="none" strike="noStrike" kern="1200" cap="none" spc="0" normalizeH="0" baseline="0" noProof="0" dirty="0">
                <a:ln>
                  <a:noFill/>
                </a:ln>
                <a:solidFill>
                  <a:srgbClr val="0C0C0F"/>
                </a:solidFill>
                <a:effectLst/>
                <a:uLnTx/>
                <a:uFillTx/>
                <a:latin typeface="Garamond" panose="02020404030301010803" pitchFamily="18" charset="0"/>
              </a:rPr>
              <a:t> del “</a:t>
            </a:r>
            <a:r>
              <a:rPr kumimoji="0" lang="it-IT" sz="2800" b="1" i="0" u="none" strike="noStrike" kern="1200" cap="none" spc="0" normalizeH="0" baseline="0" noProof="0" dirty="0">
                <a:ln>
                  <a:noFill/>
                </a:ln>
                <a:solidFill>
                  <a:srgbClr val="0C0C0F"/>
                </a:solidFill>
                <a:effectLst/>
                <a:uLnTx/>
                <a:uFillTx/>
                <a:latin typeface="Garamond" panose="02020404030301010803" pitchFamily="18" charset="0"/>
              </a:rPr>
              <a:t>nucleo rigido</a:t>
            </a:r>
            <a:r>
              <a:rPr kumimoji="0" lang="it-IT" sz="2800" b="0" i="0" u="none" strike="noStrike" kern="1200" cap="none" spc="0" normalizeH="0" baseline="0" noProof="0" dirty="0">
                <a:ln>
                  <a:noFill/>
                </a:ln>
                <a:solidFill>
                  <a:srgbClr val="0C0C0F"/>
                </a:solidFill>
                <a:effectLst/>
                <a:uLnTx/>
                <a:uFillTx/>
                <a:latin typeface="Garamond" panose="02020404030301010803" pitchFamily="18" charset="0"/>
              </a:rPr>
              <a:t>” di principi sanciti in Costituzione</a:t>
            </a:r>
          </a:p>
          <a:p>
            <a:pPr marL="228600" marR="0" lvl="0" indent="-228600" defTabSz="914400" rtl="0" eaLnBrk="1" fontAlgn="base" latinLnBrk="0" hangingPunct="1">
              <a:lnSpc>
                <a:spcPct val="90000"/>
              </a:lnSpc>
              <a:spcBef>
                <a:spcPts val="1000"/>
              </a:spcBef>
              <a:spcAft>
                <a:spcPts val="0"/>
              </a:spcAft>
              <a:buClrTx/>
              <a:buSzTx/>
              <a:buFont typeface="Arial" panose="020B0604020202020204" pitchFamily="34" charset="0"/>
              <a:buChar char="•"/>
              <a:tabLst/>
              <a:defRPr/>
            </a:pPr>
            <a:r>
              <a:rPr kumimoji="0" lang="it-IT" sz="2800" b="0" i="0" u="none" strike="noStrike" kern="1200" cap="none" spc="0" normalizeH="0" baseline="0" noProof="0" dirty="0">
                <a:ln>
                  <a:noFill/>
                </a:ln>
                <a:solidFill>
                  <a:srgbClr val="0C0C0F"/>
                </a:solidFill>
                <a:effectLst/>
                <a:uLnTx/>
                <a:uFillTx/>
                <a:latin typeface="Garamond" panose="02020404030301010803" pitchFamily="18" charset="0"/>
              </a:rPr>
              <a:t>in posizione </a:t>
            </a:r>
            <a:r>
              <a:rPr kumimoji="0" lang="it-IT" sz="2800" b="1" i="0" u="none" strike="noStrike" kern="1200" cap="none" spc="0" normalizeH="0" baseline="0" noProof="0" dirty="0">
                <a:ln>
                  <a:noFill/>
                </a:ln>
                <a:solidFill>
                  <a:srgbClr val="0C0C0F"/>
                </a:solidFill>
                <a:effectLst/>
                <a:uLnTx/>
                <a:uFillTx/>
                <a:latin typeface="Garamond" panose="02020404030301010803" pitchFamily="18" charset="0"/>
              </a:rPr>
              <a:t>paritaria</a:t>
            </a:r>
            <a:r>
              <a:rPr kumimoji="0" lang="it-IT" sz="2800" b="0" i="0" u="none" strike="noStrike" kern="1200" cap="none" spc="0" normalizeH="0" baseline="0" noProof="0" dirty="0">
                <a:ln>
                  <a:noFill/>
                </a:ln>
                <a:solidFill>
                  <a:srgbClr val="0C0C0F"/>
                </a:solidFill>
                <a:effectLst/>
                <a:uLnTx/>
                <a:uFillTx/>
                <a:latin typeface="Garamond" panose="02020404030301010803" pitchFamily="18" charset="0"/>
              </a:rPr>
              <a:t> rispetto alle </a:t>
            </a:r>
            <a:r>
              <a:rPr kumimoji="0" lang="it-IT" sz="2800" b="1" i="0" u="none" strike="noStrike" kern="1200" cap="none" spc="0" normalizeH="0" baseline="0" noProof="0" dirty="0">
                <a:ln>
                  <a:noFill/>
                </a:ln>
                <a:solidFill>
                  <a:srgbClr val="0C0C0F"/>
                </a:solidFill>
                <a:effectLst/>
                <a:uLnTx/>
                <a:uFillTx/>
                <a:latin typeface="Garamond" panose="02020404030301010803" pitchFamily="18" charset="0"/>
              </a:rPr>
              <a:t>fonti costituzionali e di rilievo costituzionale</a:t>
            </a:r>
            <a:endParaRPr kumimoji="0" lang="it-IT" sz="2800" b="0" i="0" u="none" strike="noStrike" kern="1200" cap="none" spc="0" normalizeH="0" baseline="0" noProof="0" dirty="0">
              <a:ln>
                <a:noFill/>
              </a:ln>
              <a:solidFill>
                <a:srgbClr val="0C0C0F"/>
              </a:solidFill>
              <a:effectLst/>
              <a:uLnTx/>
              <a:uFillTx/>
              <a:latin typeface="Garamond" panose="02020404030301010803" pitchFamily="18" charset="0"/>
            </a:endParaRPr>
          </a:p>
          <a:p>
            <a:pPr marL="228600" marR="0" lvl="0" indent="-228600" defTabSz="914400" rtl="0" eaLnBrk="1" fontAlgn="base" latinLnBrk="0" hangingPunct="1">
              <a:lnSpc>
                <a:spcPct val="90000"/>
              </a:lnSpc>
              <a:spcBef>
                <a:spcPts val="1000"/>
              </a:spcBef>
              <a:spcAft>
                <a:spcPts val="0"/>
              </a:spcAft>
              <a:buClrTx/>
              <a:buSzTx/>
              <a:buFont typeface="Arial" panose="020B0604020202020204" pitchFamily="34" charset="0"/>
              <a:buChar char="•"/>
              <a:tabLst/>
              <a:defRPr/>
            </a:pPr>
            <a:r>
              <a:rPr kumimoji="0" lang="it-IT" sz="2800" b="0" i="0" u="none" strike="noStrike" kern="1200" cap="none" spc="0" normalizeH="0" baseline="0" noProof="0" dirty="0">
                <a:ln>
                  <a:noFill/>
                </a:ln>
                <a:solidFill>
                  <a:srgbClr val="0C0C0F"/>
                </a:solidFill>
                <a:effectLst/>
                <a:uLnTx/>
                <a:uFillTx/>
                <a:latin typeface="Garamond" panose="02020404030301010803" pitchFamily="18" charset="0"/>
              </a:rPr>
              <a:t>in posizione </a:t>
            </a:r>
            <a:r>
              <a:rPr kumimoji="0" lang="it-IT" sz="2800" b="1" i="0" u="none" strike="noStrike" kern="1200" cap="none" spc="0" normalizeH="0" baseline="0" noProof="0" dirty="0">
                <a:ln>
                  <a:noFill/>
                </a:ln>
                <a:solidFill>
                  <a:srgbClr val="0C0C0F"/>
                </a:solidFill>
                <a:effectLst/>
                <a:uLnTx/>
                <a:uFillTx/>
                <a:latin typeface="Garamond" panose="02020404030301010803" pitchFamily="18" charset="0"/>
              </a:rPr>
              <a:t>sovraordinata</a:t>
            </a:r>
            <a:r>
              <a:rPr kumimoji="0" lang="it-IT" sz="2800" b="0" i="0" u="none" strike="noStrike" kern="1200" cap="none" spc="0" normalizeH="0" baseline="0" noProof="0" dirty="0">
                <a:ln>
                  <a:noFill/>
                </a:ln>
                <a:solidFill>
                  <a:srgbClr val="0C0C0F"/>
                </a:solidFill>
                <a:effectLst/>
                <a:uLnTx/>
                <a:uFillTx/>
                <a:latin typeface="Garamond" panose="02020404030301010803" pitchFamily="18" charset="0"/>
              </a:rPr>
              <a:t> rispetto alle </a:t>
            </a:r>
            <a:r>
              <a:rPr kumimoji="0" lang="it-IT" sz="2800" b="1" i="0" u="none" strike="noStrike" kern="1200" cap="none" spc="0" normalizeH="0" baseline="0" noProof="0" dirty="0">
                <a:ln>
                  <a:noFill/>
                </a:ln>
                <a:solidFill>
                  <a:srgbClr val="0C0C0F"/>
                </a:solidFill>
                <a:effectLst/>
                <a:uLnTx/>
                <a:uFillTx/>
                <a:latin typeface="Garamond" panose="02020404030301010803" pitchFamily="18" charset="0"/>
              </a:rPr>
              <a:t>fonti primarie</a:t>
            </a:r>
            <a:r>
              <a:rPr kumimoji="0" lang="it-IT" sz="2800" b="0" i="0" u="none" strike="noStrike" kern="1200" cap="none" spc="0" normalizeH="0" baseline="0" noProof="0" dirty="0">
                <a:ln>
                  <a:noFill/>
                </a:ln>
                <a:solidFill>
                  <a:srgbClr val="0C0C0F"/>
                </a:solidFill>
                <a:effectLst/>
                <a:uLnTx/>
                <a:uFillTx/>
                <a:latin typeface="Garamond" panose="02020404030301010803" pitchFamily="18" charset="0"/>
              </a:rPr>
              <a:t> dell’ordinamento italiano.</a:t>
            </a:r>
          </a:p>
          <a:p>
            <a:endParaRPr lang="it-IT" dirty="0"/>
          </a:p>
        </p:txBody>
      </p:sp>
    </p:spTree>
    <p:extLst>
      <p:ext uri="{BB962C8B-B14F-4D97-AF65-F5344CB8AC3E}">
        <p14:creationId xmlns:p14="http://schemas.microsoft.com/office/powerpoint/2010/main" val="24446029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C39E8E-41F6-4A3B-8EA7-B030D04506F5}"/>
              </a:ext>
            </a:extLst>
          </p:cNvPr>
          <p:cNvSpPr>
            <a:spLocks noGrp="1"/>
          </p:cNvSpPr>
          <p:nvPr>
            <p:ph type="title"/>
          </p:nvPr>
        </p:nvSpPr>
        <p:spPr/>
        <p:txBody>
          <a:bodyPr/>
          <a:lstStyle/>
          <a:p>
            <a:r>
              <a:rPr lang="it-IT" dirty="0"/>
              <a:t>Teoria dei controlimiti – diritto internazionale </a:t>
            </a:r>
          </a:p>
        </p:txBody>
      </p:sp>
      <p:sp>
        <p:nvSpPr>
          <p:cNvPr id="3" name="Segnaposto contenuto 2">
            <a:extLst>
              <a:ext uri="{FF2B5EF4-FFF2-40B4-BE49-F238E27FC236}">
                <a16:creationId xmlns:a16="http://schemas.microsoft.com/office/drawing/2014/main" id="{614329B2-BCFC-4915-BB37-13C35D0B2B19}"/>
              </a:ext>
            </a:extLst>
          </p:cNvPr>
          <p:cNvSpPr>
            <a:spLocks noGrp="1"/>
          </p:cNvSpPr>
          <p:nvPr>
            <p:ph idx="1"/>
          </p:nvPr>
        </p:nvSpPr>
        <p:spPr/>
        <p:txBody>
          <a:bodyPr/>
          <a:lstStyle/>
          <a:p>
            <a:r>
              <a:rPr lang="it-IT" dirty="0"/>
              <a:t>Principi fondamentali dell’ordinamento costituzionale si impongono sulla consuetudine internazionale. </a:t>
            </a:r>
          </a:p>
          <a:p>
            <a:r>
              <a:rPr lang="it-IT" dirty="0"/>
              <a:t>Sentenza 238/2014</a:t>
            </a:r>
          </a:p>
          <a:p>
            <a:pPr marL="0" indent="0">
              <a:buNone/>
            </a:pPr>
            <a:endParaRPr lang="it-IT" dirty="0"/>
          </a:p>
        </p:txBody>
      </p:sp>
    </p:spTree>
    <p:extLst>
      <p:ext uri="{BB962C8B-B14F-4D97-AF65-F5344CB8AC3E}">
        <p14:creationId xmlns:p14="http://schemas.microsoft.com/office/powerpoint/2010/main" val="23605837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180D277-476F-4EAF-874E-D8F9A052512C}"/>
              </a:ext>
            </a:extLst>
          </p:cNvPr>
          <p:cNvSpPr>
            <a:spLocks noGrp="1"/>
          </p:cNvSpPr>
          <p:nvPr>
            <p:ph type="title"/>
          </p:nvPr>
        </p:nvSpPr>
        <p:spPr/>
        <p:txBody>
          <a:bodyPr/>
          <a:lstStyle/>
          <a:p>
            <a:r>
              <a:rPr lang="it-IT" dirty="0"/>
              <a:t>Fonti scritte </a:t>
            </a:r>
          </a:p>
        </p:txBody>
      </p:sp>
      <p:sp>
        <p:nvSpPr>
          <p:cNvPr id="3" name="Segnaposto contenuto 2">
            <a:extLst>
              <a:ext uri="{FF2B5EF4-FFF2-40B4-BE49-F238E27FC236}">
                <a16:creationId xmlns:a16="http://schemas.microsoft.com/office/drawing/2014/main" id="{6D31ADB0-1142-4BE3-9127-FB3CA236FE0A}"/>
              </a:ext>
            </a:extLst>
          </p:cNvPr>
          <p:cNvSpPr>
            <a:spLocks noGrp="1"/>
          </p:cNvSpPr>
          <p:nvPr>
            <p:ph idx="1"/>
          </p:nvPr>
        </p:nvSpPr>
        <p:spPr/>
        <p:txBody>
          <a:bodyPr/>
          <a:lstStyle/>
          <a:p>
            <a:pPr marL="0" indent="0">
              <a:buNone/>
            </a:pPr>
            <a:r>
              <a:rPr lang="it-IT" dirty="0"/>
              <a:t>«Le norme giuridiche quali elementi basilari del diritto sono entità linguistiche».</a:t>
            </a:r>
          </a:p>
          <a:p>
            <a:pPr marL="0" indent="0">
              <a:buNone/>
            </a:pPr>
            <a:r>
              <a:rPr lang="it-IT" dirty="0"/>
              <a:t>L’atto normativo è un documento scritto articolato in enunciati, espressioni linguistiche con una forma grammaticale compiuta. Tramite gli enunciati il legislatore esprime la sua volontà normativa per questo si chiamano disposizioni.</a:t>
            </a:r>
          </a:p>
          <a:p>
            <a:pPr marL="0" indent="0">
              <a:buNone/>
            </a:pPr>
            <a:r>
              <a:rPr lang="it-IT" dirty="0"/>
              <a:t>Tuttavia, il significato di questi enunciati, di queste disposizioni non ha un significato univoco. Il linguaggio è un fatto complesso, ricco di sfumature e di significati diversi che dipendono dall’oggettiva ampiezza di significati della parola e dal bagaglio culturale soggettivo di chi legge.</a:t>
            </a:r>
          </a:p>
        </p:txBody>
      </p:sp>
    </p:spTree>
    <p:extLst>
      <p:ext uri="{BB962C8B-B14F-4D97-AF65-F5344CB8AC3E}">
        <p14:creationId xmlns:p14="http://schemas.microsoft.com/office/powerpoint/2010/main" val="34052703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3A6F55-BF7F-4AFE-9BC2-D3DAE735328A}"/>
              </a:ext>
            </a:extLst>
          </p:cNvPr>
          <p:cNvSpPr>
            <a:spLocks noGrp="1"/>
          </p:cNvSpPr>
          <p:nvPr>
            <p:ph type="title"/>
          </p:nvPr>
        </p:nvSpPr>
        <p:spPr/>
        <p:txBody>
          <a:bodyPr/>
          <a:lstStyle/>
          <a:p>
            <a:r>
              <a:rPr lang="it-IT" dirty="0"/>
              <a:t>Dispositivo – interpretazione – norma </a:t>
            </a:r>
          </a:p>
        </p:txBody>
      </p:sp>
      <p:sp>
        <p:nvSpPr>
          <p:cNvPr id="3" name="Segnaposto contenuto 2">
            <a:extLst>
              <a:ext uri="{FF2B5EF4-FFF2-40B4-BE49-F238E27FC236}">
                <a16:creationId xmlns:a16="http://schemas.microsoft.com/office/drawing/2014/main" id="{D233AA6D-B0FF-4B4C-9AD9-2A7B21B539DF}"/>
              </a:ext>
            </a:extLst>
          </p:cNvPr>
          <p:cNvSpPr>
            <a:spLocks noGrp="1"/>
          </p:cNvSpPr>
          <p:nvPr>
            <p:ph idx="1"/>
          </p:nvPr>
        </p:nvSpPr>
        <p:spPr/>
        <p:txBody>
          <a:bodyPr>
            <a:normAutofit/>
          </a:bodyPr>
          <a:lstStyle/>
          <a:p>
            <a:pPr marL="0" indent="0" algn="just">
              <a:buNone/>
            </a:pPr>
            <a:r>
              <a:rPr lang="it-IT" dirty="0"/>
              <a:t>Le norme giuridiche sono contenute in disposizioni, a loro volta contenute in testi normativi: Costituzione, leggi, decreti-legge, decreti legislativi, direttive comunitarie, regolamenti comunitari e interni e altre. Questi testi normativi che contengono norme, sono dunque fonti di diritto. Quindi la norma nel senso di precetto, che dice cosa si deve o non si deve fare e come lo si deve fare ecc. è contenuta in un documento normativo che è pertanto fonte di diritto. Di conseguenza, si può dire che sono fonti del diritto quei documenti cui l’ordinamento attribuisce questo potere. Le fonti sono ordinate secondo una scala gerarchica. Al vertice ci sono quelle che hanno maggiore forza.</a:t>
            </a:r>
          </a:p>
        </p:txBody>
      </p:sp>
    </p:spTree>
    <p:extLst>
      <p:ext uri="{BB962C8B-B14F-4D97-AF65-F5344CB8AC3E}">
        <p14:creationId xmlns:p14="http://schemas.microsoft.com/office/powerpoint/2010/main" val="15001066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0168C7-21C4-48C7-B840-5472332120F8}"/>
              </a:ext>
            </a:extLst>
          </p:cNvPr>
          <p:cNvSpPr>
            <a:spLocks noGrp="1"/>
          </p:cNvSpPr>
          <p:nvPr>
            <p:ph type="title"/>
          </p:nvPr>
        </p:nvSpPr>
        <p:spPr/>
        <p:txBody>
          <a:bodyPr/>
          <a:lstStyle/>
          <a:p>
            <a:r>
              <a:rPr lang="it-IT" dirty="0"/>
              <a:t>Interpretazione</a:t>
            </a:r>
          </a:p>
        </p:txBody>
      </p:sp>
      <p:sp>
        <p:nvSpPr>
          <p:cNvPr id="3" name="Segnaposto contenuto 2">
            <a:extLst>
              <a:ext uri="{FF2B5EF4-FFF2-40B4-BE49-F238E27FC236}">
                <a16:creationId xmlns:a16="http://schemas.microsoft.com/office/drawing/2014/main" id="{D650EF2C-A7E6-4063-B10A-213AA35ED517}"/>
              </a:ext>
            </a:extLst>
          </p:cNvPr>
          <p:cNvSpPr>
            <a:spLocks noGrp="1"/>
          </p:cNvSpPr>
          <p:nvPr>
            <p:ph idx="1"/>
          </p:nvPr>
        </p:nvSpPr>
        <p:spPr/>
        <p:txBody>
          <a:bodyPr/>
          <a:lstStyle/>
          <a:p>
            <a:pPr marL="0" indent="0" algn="just">
              <a:buNone/>
            </a:pPr>
            <a:r>
              <a:rPr lang="it-IT" dirty="0"/>
              <a:t>la norma giuridica non è l’enunciato (disposizione) contenuto in un documento qualificabile come fonte del diritto (ad esempio, l’enunciato contenuto in un comma di un articolo di una legge): la norma giuridica è invece il significato ascrivibile ad una disposizione, ossia il significato ascrivibile ad un enunciato contenuto in un documento qualificabile come fonte del diritto. (…) Il passaggio dalla disposizione alla norma (dall’enunciato al suo significato) avviene tramite l’interpretazione: l’interpretazione è infatti l’attività intellettuale che consiste nell’ascrivere significato alle disposizioni contenute in un testo normativo</a:t>
            </a:r>
          </a:p>
        </p:txBody>
      </p:sp>
    </p:spTree>
    <p:extLst>
      <p:ext uri="{BB962C8B-B14F-4D97-AF65-F5344CB8AC3E}">
        <p14:creationId xmlns:p14="http://schemas.microsoft.com/office/powerpoint/2010/main" val="28958036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75A2EE-CA7A-496D-B9E7-BFCB823730B5}"/>
              </a:ext>
            </a:extLst>
          </p:cNvPr>
          <p:cNvSpPr>
            <a:spLocks noGrp="1"/>
          </p:cNvSpPr>
          <p:nvPr>
            <p:ph type="title"/>
          </p:nvPr>
        </p:nvSpPr>
        <p:spPr/>
        <p:txBody>
          <a:bodyPr/>
          <a:lstStyle/>
          <a:p>
            <a:r>
              <a:rPr lang="it-IT" dirty="0"/>
              <a:t>Fonti del diritto italiano</a:t>
            </a:r>
          </a:p>
        </p:txBody>
      </p:sp>
      <p:sp>
        <p:nvSpPr>
          <p:cNvPr id="3" name="Segnaposto contenuto 2">
            <a:extLst>
              <a:ext uri="{FF2B5EF4-FFF2-40B4-BE49-F238E27FC236}">
                <a16:creationId xmlns:a16="http://schemas.microsoft.com/office/drawing/2014/main" id="{42B645CF-6547-4826-A743-62D4558CB9B9}"/>
              </a:ext>
            </a:extLst>
          </p:cNvPr>
          <p:cNvSpPr>
            <a:spLocks noGrp="1"/>
          </p:cNvSpPr>
          <p:nvPr>
            <p:ph idx="1"/>
          </p:nvPr>
        </p:nvSpPr>
        <p:spPr/>
        <p:txBody>
          <a:bodyPr>
            <a:normAutofit lnSpcReduction="10000"/>
          </a:bodyPr>
          <a:lstStyle/>
          <a:p>
            <a:pPr algn="just"/>
            <a:r>
              <a:rPr lang="it-IT" dirty="0"/>
              <a:t>La norma è il precetto che è contenuto in un documento (normativo) che è pertanto fonte di diritto (sorgente)</a:t>
            </a:r>
          </a:p>
          <a:p>
            <a:pPr algn="just"/>
            <a:r>
              <a:rPr lang="it-IT" dirty="0"/>
              <a:t>Quindi sono fonti del diritto quei documenti cui lo Stato attribuisce questo potere e a seconda del documento in cui la norma si trova, ha una valore, una forza diversa. Questa forza la prende dalla fonte in cui è contenuta. La forza è quella che conferisce la possibilità a una norma di non essere modificata o disattesa da una norma che ha minor forza (norma costituzionale-norma legislativa). Lo vedremo meglio nella sezione dedicata alle fonti del diritto italiano e internazionale (UE e Convenzioni).</a:t>
            </a:r>
          </a:p>
          <a:p>
            <a:endParaRPr lang="it-IT" dirty="0"/>
          </a:p>
        </p:txBody>
      </p:sp>
    </p:spTree>
    <p:extLst>
      <p:ext uri="{BB962C8B-B14F-4D97-AF65-F5344CB8AC3E}">
        <p14:creationId xmlns:p14="http://schemas.microsoft.com/office/powerpoint/2010/main" val="37083903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2954278F-45F9-4C26-893D-BB209DB40726}"/>
              </a:ext>
            </a:extLst>
          </p:cNvPr>
          <p:cNvSpPr>
            <a:spLocks noGrp="1"/>
          </p:cNvSpPr>
          <p:nvPr>
            <p:ph type="title"/>
          </p:nvPr>
        </p:nvSpPr>
        <p:spPr>
          <a:xfrm>
            <a:off x="520701" y="1240076"/>
            <a:ext cx="3056796" cy="4584527"/>
          </a:xfrm>
        </p:spPr>
        <p:txBody>
          <a:bodyPr anchor="t">
            <a:normAutofit/>
          </a:bodyPr>
          <a:lstStyle/>
          <a:p>
            <a:r>
              <a:rPr lang="it-IT" dirty="0">
                <a:solidFill>
                  <a:srgbClr val="FFFFFF"/>
                </a:solidFill>
              </a:rPr>
              <a:t>Interpretazione </a:t>
            </a:r>
          </a:p>
        </p:txBody>
      </p:sp>
      <p:sp>
        <p:nvSpPr>
          <p:cNvPr id="3" name="Segnaposto contenuto 2">
            <a:extLst>
              <a:ext uri="{FF2B5EF4-FFF2-40B4-BE49-F238E27FC236}">
                <a16:creationId xmlns:a16="http://schemas.microsoft.com/office/drawing/2014/main" id="{92EB48EE-EB24-4E57-82C5-59B06AB93353}"/>
              </a:ext>
            </a:extLst>
          </p:cNvPr>
          <p:cNvSpPr>
            <a:spLocks noGrp="1"/>
          </p:cNvSpPr>
          <p:nvPr>
            <p:ph idx="1"/>
          </p:nvPr>
        </p:nvSpPr>
        <p:spPr>
          <a:xfrm>
            <a:off x="4705594" y="469901"/>
            <a:ext cx="6034827" cy="5686642"/>
          </a:xfrm>
        </p:spPr>
        <p:txBody>
          <a:bodyPr anchor="t">
            <a:normAutofit/>
          </a:bodyPr>
          <a:lstStyle/>
          <a:p>
            <a:pPr marL="0" indent="0" algn="just">
              <a:buNone/>
            </a:pPr>
            <a:r>
              <a:rPr lang="it-IT" dirty="0">
                <a:effectLst/>
                <a:latin typeface="Garamond" panose="02020404030301010803" pitchFamily="18" charset="0"/>
                <a:ea typeface="Calibri" panose="020F0502020204030204" pitchFamily="34" charset="0"/>
                <a:cs typeface="Times New Roman" panose="02020603050405020304" pitchFamily="18" charset="0"/>
              </a:rPr>
              <a:t>Il significato dell’interpretazione come quella «attività intellettuale tramite la quale i giuristi individuano il significato delle disposizioni contenute nelle fonti del diritto”. (…) Lascio, qui, del tutto impregiudicata la questione se tale ‘individuazione’ sia una scoperta di significati preesistenti, una creazione di significati nuovi, o entrambe le cose insieme. (…). Quindi una norma «è il significato di uno o più enunciati linguistici in funzione (generalmente mio) prescrittiva contenuti nelle fonti del diritto</a:t>
            </a:r>
            <a:endParaRPr lang="it-IT" dirty="0"/>
          </a:p>
        </p:txBody>
      </p:sp>
    </p:spTree>
    <p:extLst>
      <p:ext uri="{BB962C8B-B14F-4D97-AF65-F5344CB8AC3E}">
        <p14:creationId xmlns:p14="http://schemas.microsoft.com/office/powerpoint/2010/main" val="33758593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1875B4-9C86-4854-913B-8566266DC716}"/>
              </a:ext>
            </a:extLst>
          </p:cNvPr>
          <p:cNvSpPr>
            <a:spLocks noGrp="1"/>
          </p:cNvSpPr>
          <p:nvPr>
            <p:ph type="title"/>
          </p:nvPr>
        </p:nvSpPr>
        <p:spPr/>
        <p:txBody>
          <a:bodyPr/>
          <a:lstStyle/>
          <a:p>
            <a:r>
              <a:rPr lang="it-IT" dirty="0"/>
              <a:t>Crisafulli</a:t>
            </a:r>
          </a:p>
        </p:txBody>
      </p:sp>
      <p:sp>
        <p:nvSpPr>
          <p:cNvPr id="3" name="Segnaposto contenuto 2">
            <a:extLst>
              <a:ext uri="{FF2B5EF4-FFF2-40B4-BE49-F238E27FC236}">
                <a16:creationId xmlns:a16="http://schemas.microsoft.com/office/drawing/2014/main" id="{E983D8CB-760E-4C32-9462-2DF5DEE5265A}"/>
              </a:ext>
            </a:extLst>
          </p:cNvPr>
          <p:cNvSpPr>
            <a:spLocks noGrp="1"/>
          </p:cNvSpPr>
          <p:nvPr>
            <p:ph idx="1"/>
          </p:nvPr>
        </p:nvSpPr>
        <p:spPr/>
        <p:txBody>
          <a:bodyPr>
            <a:normAutofit fontScale="85000" lnSpcReduction="10000"/>
          </a:bodyPr>
          <a:lstStyle/>
          <a:p>
            <a:r>
              <a:rPr lang="it-IT" dirty="0"/>
              <a:t>La distinzione tra disposizione e norma si deve all’elaborazione dottrinaria di V. Crisafulli.</a:t>
            </a:r>
          </a:p>
          <a:p>
            <a:pPr algn="just"/>
            <a:r>
              <a:rPr lang="it-IT" dirty="0"/>
              <a:t>Consapevolezza che tra una disposizione e una norma non vi sia un parallelismo perfetto: ad una norma, infatti, possono corrispondere più disposizioni (tale è il caso, ad esempio, quando si parla di un «combinato disposto della disposizione X e della disposizione Y» es. tutela dell’ambiente in mancanza di una disposizione specifica ricavata dal combinato disposto fra gli artt. 9 e 32 della Costituzione), così come, d’altro canto, ad una disposizione possono corrispondere norme diverse, alcune delle quali anche incompatibili tra loro, per arrivare addirittura al caso-limite dell’esistenza di «norme senza disposizioni» (come, secondo lo stesso Crisafulli, le norme consuetudinarie e, soprattutto, i principi inespressi quelli cioè non esplicitamente formulati in alcuna disposizione normativa costituzionale o legislativa.</a:t>
            </a:r>
          </a:p>
          <a:p>
            <a:endParaRPr lang="it-IT" dirty="0"/>
          </a:p>
        </p:txBody>
      </p:sp>
    </p:spTree>
    <p:extLst>
      <p:ext uri="{BB962C8B-B14F-4D97-AF65-F5344CB8AC3E}">
        <p14:creationId xmlns:p14="http://schemas.microsoft.com/office/powerpoint/2010/main" val="2375171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C69C6B8C-FAA6-4629-B992-76B24958D974}"/>
              </a:ext>
            </a:extLst>
          </p:cNvPr>
          <p:cNvSpPr txBox="1">
            <a:spLocks noGrp="1"/>
          </p:cNvSpPr>
          <p:nvPr>
            <p:ph type="title"/>
          </p:nvPr>
        </p:nvSpPr>
        <p:spPr>
          <a:xfrm>
            <a:off x="849683" y="1240076"/>
            <a:ext cx="2727813" cy="4584527"/>
          </a:xfrm>
        </p:spPr>
        <p:txBody>
          <a:bodyPr anchor="t" anchorCtr="1">
            <a:normAutofit/>
          </a:bodyPr>
          <a:lstStyle/>
          <a:p>
            <a:pPr lvl="0"/>
            <a:r>
              <a:rPr lang="it-IT" dirty="0">
                <a:solidFill>
                  <a:srgbClr val="FFFFFF"/>
                </a:solidFill>
                <a:latin typeface="Garamond" pitchFamily="18"/>
              </a:rPr>
              <a:t>2 Diritto insieme di norme giuridiche</a:t>
            </a:r>
          </a:p>
        </p:txBody>
      </p:sp>
      <p:sp>
        <p:nvSpPr>
          <p:cNvPr id="3" name="Segnaposto contenuto 2">
            <a:extLst>
              <a:ext uri="{FF2B5EF4-FFF2-40B4-BE49-F238E27FC236}">
                <a16:creationId xmlns:a16="http://schemas.microsoft.com/office/drawing/2014/main" id="{3541AFE1-AA21-451A-B1E1-6AC5EBDBE5A0}"/>
              </a:ext>
            </a:extLst>
          </p:cNvPr>
          <p:cNvSpPr txBox="1">
            <a:spLocks noGrp="1"/>
          </p:cNvSpPr>
          <p:nvPr>
            <p:ph idx="1"/>
          </p:nvPr>
        </p:nvSpPr>
        <p:spPr>
          <a:xfrm>
            <a:off x="4705594" y="379829"/>
            <a:ext cx="7237877" cy="6175716"/>
          </a:xfrm>
        </p:spPr>
        <p:txBody>
          <a:bodyPr anchor="t">
            <a:normAutofit fontScale="92500" lnSpcReduction="10000"/>
          </a:bodyPr>
          <a:lstStyle/>
          <a:p>
            <a:pPr lvl="0" algn="just">
              <a:lnSpc>
                <a:spcPct val="110000"/>
              </a:lnSpc>
            </a:pPr>
            <a:r>
              <a:rPr lang="it-IT" b="1" dirty="0"/>
              <a:t>Per una civile convivenza in ogni società devono esistere delle regole, e garantirsi che queste regole siano rispettate che devono essere rispettate da tutti i cittadini (chi ruba o uccide deve essere punito, nessuno può farsi giustizia da solo) l’insieme di queste norme costituisce il Diritto.</a:t>
            </a:r>
            <a:r>
              <a:rPr lang="it-IT" dirty="0"/>
              <a:t> </a:t>
            </a:r>
          </a:p>
          <a:p>
            <a:pPr marL="0" lvl="0" indent="0" algn="just">
              <a:lnSpc>
                <a:spcPct val="110000"/>
              </a:lnSpc>
              <a:buNone/>
            </a:pPr>
            <a:r>
              <a:rPr lang="it-IT" i="1" dirty="0"/>
              <a:t>Ubi </a:t>
            </a:r>
            <a:r>
              <a:rPr lang="it-IT" i="1" dirty="0" err="1"/>
              <a:t>societas</a:t>
            </a:r>
            <a:r>
              <a:rPr lang="it-IT" i="1" dirty="0"/>
              <a:t> </a:t>
            </a:r>
            <a:r>
              <a:rPr lang="it-IT" i="1" dirty="0" err="1"/>
              <a:t>ibi</a:t>
            </a:r>
            <a:r>
              <a:rPr lang="it-IT" i="1" dirty="0"/>
              <a:t> ius</a:t>
            </a:r>
            <a:r>
              <a:rPr lang="it-IT" dirty="0"/>
              <a:t> </a:t>
            </a:r>
          </a:p>
          <a:p>
            <a:pPr lvl="0" algn="just">
              <a:lnSpc>
                <a:spcPct val="110000"/>
              </a:lnSpc>
            </a:pPr>
            <a:r>
              <a:rPr lang="it-IT" dirty="0"/>
              <a:t>In questo senso il diritto è uno strumento essenziale per organizzare la società; regolamentare la vita in comune; dotarsi di istituzioni stabili e regole di comportamento che devono essere rispettate da tutti i componenti; predisporre  un apparato coercitivo che garantisca il rispetto delle norme nonché la previsione di sanzioni in caso di inosservanza. In questo senso il diritto è un insieme di norme che servono per l’organizzazione civile, pacifica, per disciplinare la convivenza in una società. Tutelare il cittadino dagli altri cittadini ma anche dalla stessa autorità statuale. (Funzione di garanzia delle libertà e dei diritto della Costituzione).</a:t>
            </a:r>
          </a:p>
          <a:p>
            <a:pPr lvl="0" algn="just">
              <a:lnSpc>
                <a:spcPct val="110000"/>
              </a:lnSpc>
            </a:pPr>
            <a:r>
              <a:rPr lang="it-IT" dirty="0"/>
              <a:t>In questa accezione coincide con il significato di </a:t>
            </a:r>
            <a:r>
              <a:rPr lang="it-IT" b="1" i="1" dirty="0"/>
              <a:t>Ordinamento Giuridico.</a:t>
            </a:r>
          </a:p>
          <a:p>
            <a:pPr lvl="0">
              <a:lnSpc>
                <a:spcPct val="110000"/>
              </a:lnSpc>
            </a:pPr>
            <a:endParaRPr lang="it-IT" sz="1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C06BC7-2133-4DFC-917B-F2A038A70950}"/>
              </a:ext>
            </a:extLst>
          </p:cNvPr>
          <p:cNvSpPr>
            <a:spLocks noGrp="1"/>
          </p:cNvSpPr>
          <p:nvPr>
            <p:ph type="title"/>
          </p:nvPr>
        </p:nvSpPr>
        <p:spPr/>
        <p:txBody>
          <a:bodyPr/>
          <a:lstStyle/>
          <a:p>
            <a:r>
              <a:rPr lang="it-IT" dirty="0"/>
              <a:t>Combinato disposto</a:t>
            </a:r>
          </a:p>
        </p:txBody>
      </p:sp>
      <p:sp>
        <p:nvSpPr>
          <p:cNvPr id="3" name="Segnaposto contenuto 2">
            <a:extLst>
              <a:ext uri="{FF2B5EF4-FFF2-40B4-BE49-F238E27FC236}">
                <a16:creationId xmlns:a16="http://schemas.microsoft.com/office/drawing/2014/main" id="{0E6D559C-F0CF-4152-9311-33D5392D957D}"/>
              </a:ext>
            </a:extLst>
          </p:cNvPr>
          <p:cNvSpPr>
            <a:spLocks noGrp="1"/>
          </p:cNvSpPr>
          <p:nvPr>
            <p:ph idx="1"/>
          </p:nvPr>
        </p:nvSpPr>
        <p:spPr/>
        <p:txBody>
          <a:bodyPr/>
          <a:lstStyle/>
          <a:p>
            <a:r>
              <a:rPr lang="it-IT" dirty="0"/>
              <a:t>- Combinazione </a:t>
            </a:r>
          </a:p>
          <a:p>
            <a:r>
              <a:rPr lang="it-IT" dirty="0"/>
              <a:t>- Di due o più disposizioni</a:t>
            </a:r>
          </a:p>
          <a:p>
            <a:pPr marL="0" indent="0">
              <a:buNone/>
            </a:pPr>
            <a:r>
              <a:rPr lang="it-IT" dirty="0">
                <a:latin typeface="Garamond" panose="02020404030301010803" pitchFamily="18" charset="0"/>
              </a:rPr>
              <a:t>Combinazione di due disposizioni, di due norme, di due commi di un articolo di legge.</a:t>
            </a:r>
          </a:p>
          <a:p>
            <a:pPr marL="0" indent="0">
              <a:buNone/>
            </a:pPr>
            <a:r>
              <a:rPr lang="it-IT" b="0" i="0" dirty="0">
                <a:solidFill>
                  <a:srgbClr val="000000"/>
                </a:solidFill>
                <a:effectLst/>
                <a:latin typeface="Garamond" panose="02020404030301010803" pitchFamily="18" charset="0"/>
              </a:rPr>
              <a:t>E' la formula adoperata dagli operatori del diritto con riferimento al procedimento interpretativo per alludere al risultato dell'interpretazione congiunta di due o più disposizioni.</a:t>
            </a:r>
          </a:p>
          <a:p>
            <a:endParaRPr lang="it-IT" dirty="0"/>
          </a:p>
          <a:p>
            <a:pPr marL="0" indent="0">
              <a:buNone/>
            </a:pPr>
            <a:endParaRPr lang="it-IT" dirty="0"/>
          </a:p>
        </p:txBody>
      </p:sp>
    </p:spTree>
    <p:extLst>
      <p:ext uri="{BB962C8B-B14F-4D97-AF65-F5344CB8AC3E}">
        <p14:creationId xmlns:p14="http://schemas.microsoft.com/office/powerpoint/2010/main" val="14726750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0AEC565E-6E7E-422E-A7AE-F5ED2F339AA9}"/>
              </a:ext>
            </a:extLst>
          </p:cNvPr>
          <p:cNvSpPr>
            <a:spLocks noGrp="1"/>
          </p:cNvSpPr>
          <p:nvPr>
            <p:ph type="title"/>
          </p:nvPr>
        </p:nvSpPr>
        <p:spPr>
          <a:xfrm>
            <a:off x="685807" y="1600199"/>
            <a:ext cx="3737636" cy="4297680"/>
          </a:xfrm>
        </p:spPr>
        <p:txBody>
          <a:bodyPr anchor="ctr">
            <a:normAutofit/>
          </a:bodyPr>
          <a:lstStyle/>
          <a:p>
            <a:r>
              <a:rPr lang="it-IT" dirty="0"/>
              <a:t>Costituzionalismo </a:t>
            </a:r>
          </a:p>
        </p:txBody>
      </p:sp>
      <p:cxnSp>
        <p:nvCxnSpPr>
          <p:cNvPr id="10" name="Straight Connector 9">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199"/>
            <a:ext cx="0" cy="429768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Segnaposto contenuto 2">
            <a:extLst>
              <a:ext uri="{FF2B5EF4-FFF2-40B4-BE49-F238E27FC236}">
                <a16:creationId xmlns:a16="http://schemas.microsoft.com/office/drawing/2014/main" id="{35F21F58-F8B3-4CDE-A54C-0FFFBECA0C16}"/>
              </a:ext>
            </a:extLst>
          </p:cNvPr>
          <p:cNvSpPr>
            <a:spLocks noGrp="1"/>
          </p:cNvSpPr>
          <p:nvPr>
            <p:ph idx="1"/>
          </p:nvPr>
        </p:nvSpPr>
        <p:spPr>
          <a:xfrm>
            <a:off x="4885151" y="1600199"/>
            <a:ext cx="6169703" cy="4297680"/>
          </a:xfrm>
        </p:spPr>
        <p:txBody>
          <a:bodyPr anchor="ctr">
            <a:normAutofit/>
          </a:bodyPr>
          <a:lstStyle/>
          <a:p>
            <a:pPr algn="just"/>
            <a:r>
              <a:rPr lang="it-IT" dirty="0"/>
              <a:t>Per concludere si vuole ribadire come questa attività di interpretazione, nonché dell’adattamento del significato della norma alle dinamiche sociali incontra un limite nelle norme supreme contenute nella Costituzione (e nelle carte internazionali) emanate a tutela di quella sfera inviolabile dei diritti umani, della dignità del singolo e del funzionamento delle istituzioni democratiche contro derive totalitarie; violando le quali si violano i diritti inviolabili e lo stesso patto costituente. </a:t>
            </a:r>
          </a:p>
        </p:txBody>
      </p:sp>
    </p:spTree>
    <p:extLst>
      <p:ext uri="{BB962C8B-B14F-4D97-AF65-F5344CB8AC3E}">
        <p14:creationId xmlns:p14="http://schemas.microsoft.com/office/powerpoint/2010/main" val="33942281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227B788-A61F-4BDE-AC20-D2385A844F4B}"/>
              </a:ext>
            </a:extLst>
          </p:cNvPr>
          <p:cNvSpPr txBox="1">
            <a:spLocks noGrp="1"/>
          </p:cNvSpPr>
          <p:nvPr>
            <p:ph type="title"/>
          </p:nvPr>
        </p:nvSpPr>
        <p:spPr>
          <a:xfrm>
            <a:off x="1249961" y="1600199"/>
            <a:ext cx="3173482" cy="4297680"/>
          </a:xfrm>
        </p:spPr>
        <p:txBody>
          <a:bodyPr anchor="ctr">
            <a:normAutofit/>
          </a:bodyPr>
          <a:lstStyle/>
          <a:p>
            <a:r>
              <a:rPr lang="it-IT" dirty="0"/>
              <a:t>Il valore della Costituzione</a:t>
            </a:r>
            <a:br>
              <a:rPr lang="it-IT" dirty="0"/>
            </a:br>
            <a:r>
              <a:rPr lang="it-IT" sz="2000" dirty="0">
                <a:latin typeface="Garamond" panose="02020404030301010803" pitchFamily="18" charset="0"/>
              </a:rPr>
              <a:t>Le costituzioni nel solco del moderno costituzionalismo </a:t>
            </a:r>
            <a:br>
              <a:rPr lang="it-IT" dirty="0"/>
            </a:br>
            <a:endParaRPr lang="it-IT" dirty="0"/>
          </a:p>
        </p:txBody>
      </p:sp>
      <p:cxnSp>
        <p:nvCxnSpPr>
          <p:cNvPr id="10" name="Straight Connector 9">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199"/>
            <a:ext cx="0" cy="429768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Segnaposto contenuto 2">
            <a:extLst>
              <a:ext uri="{FF2B5EF4-FFF2-40B4-BE49-F238E27FC236}">
                <a16:creationId xmlns:a16="http://schemas.microsoft.com/office/drawing/2014/main" id="{0E9A4E17-8425-462F-9CB9-15C5A1A695A3}"/>
              </a:ext>
            </a:extLst>
          </p:cNvPr>
          <p:cNvSpPr txBox="1">
            <a:spLocks noGrp="1"/>
          </p:cNvSpPr>
          <p:nvPr>
            <p:ph idx="1"/>
          </p:nvPr>
        </p:nvSpPr>
        <p:spPr>
          <a:xfrm>
            <a:off x="4885151" y="1600199"/>
            <a:ext cx="6169703" cy="4297680"/>
          </a:xfrm>
        </p:spPr>
        <p:txBody>
          <a:bodyPr anchor="ctr">
            <a:normAutofit/>
          </a:bodyPr>
          <a:lstStyle/>
          <a:p>
            <a:pPr marL="0" lvl="0" indent="0">
              <a:buNone/>
            </a:pPr>
            <a:r>
              <a:rPr lang="it-IT" dirty="0"/>
              <a:t>Garanzia dei diritti e delle libertà</a:t>
            </a:r>
          </a:p>
          <a:p>
            <a:pPr marL="0" lvl="0" indent="0">
              <a:buNone/>
            </a:pPr>
            <a:r>
              <a:rPr lang="it-IT" dirty="0"/>
              <a:t>Norma suprema </a:t>
            </a:r>
          </a:p>
          <a:p>
            <a:pPr marL="0" lvl="0" indent="0">
              <a:buNone/>
            </a:pPr>
            <a:r>
              <a:rPr lang="it-IT" dirty="0">
                <a:solidFill>
                  <a:srgbClr val="FF0000"/>
                </a:solidFill>
              </a:rPr>
              <a:t>Sfera del non decidibile</a:t>
            </a:r>
          </a:p>
          <a:p>
            <a:pPr marL="0" lvl="0" indent="0">
              <a:buNone/>
            </a:pPr>
            <a:r>
              <a:rPr lang="it-IT" dirty="0">
                <a:solidFill>
                  <a:srgbClr val="FF0000"/>
                </a:solidFill>
              </a:rPr>
              <a:t>Sfera di ciò che deve obbligatoriamente essere deciso</a:t>
            </a:r>
          </a:p>
          <a:p>
            <a:pPr marL="0" lvl="0" indent="0">
              <a:buNone/>
            </a:pPr>
            <a:r>
              <a:rPr lang="it-IT" dirty="0"/>
              <a:t>Divisione dei poteri</a:t>
            </a:r>
          </a:p>
          <a:p>
            <a:pPr marL="0" lvl="0" indent="0">
              <a:buNone/>
            </a:pPr>
            <a:r>
              <a:rPr lang="it-IT" dirty="0"/>
              <a:t>L’indipendenza della magistratura dal potere politico</a:t>
            </a:r>
          </a:p>
          <a:p>
            <a:pPr marL="0" lvl="0" indent="0">
              <a:buNone/>
            </a:pPr>
            <a:r>
              <a:rPr lang="it-IT" dirty="0"/>
              <a:t>Controllo giurisdizionale del rispetto della Costituzione (Corte Costituzionale)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682C7D-1625-43FC-BFFC-B8856A8DE88F}"/>
              </a:ext>
            </a:extLst>
          </p:cNvPr>
          <p:cNvSpPr txBox="1">
            <a:spLocks noGrp="1"/>
          </p:cNvSpPr>
          <p:nvPr>
            <p:ph type="title"/>
          </p:nvPr>
        </p:nvSpPr>
        <p:spPr/>
        <p:txBody>
          <a:bodyPr/>
          <a:lstStyle/>
          <a:p>
            <a:pPr lvl="0"/>
            <a:r>
              <a:rPr lang="it-IT" dirty="0"/>
              <a:t>Dispositivo/testo art. 3 Costituzione</a:t>
            </a:r>
          </a:p>
        </p:txBody>
      </p:sp>
      <p:sp>
        <p:nvSpPr>
          <p:cNvPr id="3" name="Segnaposto contenuto 2">
            <a:extLst>
              <a:ext uri="{FF2B5EF4-FFF2-40B4-BE49-F238E27FC236}">
                <a16:creationId xmlns:a16="http://schemas.microsoft.com/office/drawing/2014/main" id="{9241F694-92BF-4981-8742-95F6740DAF19}"/>
              </a:ext>
            </a:extLst>
          </p:cNvPr>
          <p:cNvSpPr txBox="1">
            <a:spLocks noGrp="1"/>
          </p:cNvSpPr>
          <p:nvPr>
            <p:ph idx="1"/>
          </p:nvPr>
        </p:nvSpPr>
        <p:spPr>
          <a:xfrm>
            <a:off x="377071" y="2015730"/>
            <a:ext cx="10677787" cy="3450616"/>
          </a:xfrm>
        </p:spPr>
        <p:txBody>
          <a:bodyPr/>
          <a:lstStyle/>
          <a:p>
            <a:pPr lvl="0" algn="just"/>
            <a:r>
              <a:rPr lang="it-IT" sz="2400" dirty="0">
                <a:latin typeface="Garamond" panose="02020404030301010803" pitchFamily="18" charset="0"/>
                <a:ea typeface="Gadugi" pitchFamily="34"/>
              </a:rPr>
              <a:t>Tutti i cittadini hanno pari dignità sociale e sono eguali davanti alla legge, senza distinzione di sesso, di razza, di religione, di opinioni politiche, di condizioni personali e sociali.</a:t>
            </a:r>
          </a:p>
          <a:p>
            <a:pPr lvl="0" algn="just"/>
            <a:r>
              <a:rPr lang="it-IT" sz="2400" dirty="0">
                <a:latin typeface="Garamond" panose="02020404030301010803" pitchFamily="18" charset="0"/>
                <a:ea typeface="Gadugi" pitchFamily="34"/>
              </a:rPr>
              <a:t>E` compito della Repubblica rimuovere gli ostacoli di ordine economico e sociale, che, limitando di fatto la libertà e l'eguaglianza dei cittadini, impediscono il pieno sviluppo della persona umana e l'effettiva partecipazione di tutti i lavoratori all'organizzazione politica, economica e sociale del Paese.</a:t>
            </a:r>
          </a:p>
          <a:p>
            <a:pPr lvl="0"/>
            <a:endParaRPr lang="it-IT"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5F3F32-B687-4607-8C5C-09115E4F0673}"/>
              </a:ext>
            </a:extLst>
          </p:cNvPr>
          <p:cNvSpPr>
            <a:spLocks noGrp="1"/>
          </p:cNvSpPr>
          <p:nvPr>
            <p:ph type="title"/>
          </p:nvPr>
        </p:nvSpPr>
        <p:spPr/>
        <p:txBody>
          <a:bodyPr/>
          <a:lstStyle/>
          <a:p>
            <a:r>
              <a:rPr lang="it-IT" dirty="0"/>
              <a:t>Ragionevolezza – Proporzionalità </a:t>
            </a:r>
          </a:p>
        </p:txBody>
      </p:sp>
      <p:sp>
        <p:nvSpPr>
          <p:cNvPr id="3" name="Segnaposto contenuto 2">
            <a:extLst>
              <a:ext uri="{FF2B5EF4-FFF2-40B4-BE49-F238E27FC236}">
                <a16:creationId xmlns:a16="http://schemas.microsoft.com/office/drawing/2014/main" id="{1D39C57D-DBEE-4668-A393-09FB8EC302DB}"/>
              </a:ext>
            </a:extLst>
          </p:cNvPr>
          <p:cNvSpPr>
            <a:spLocks noGrp="1"/>
          </p:cNvSpPr>
          <p:nvPr>
            <p:ph idx="1"/>
          </p:nvPr>
        </p:nvSpPr>
        <p:spPr/>
        <p:txBody>
          <a:bodyPr/>
          <a:lstStyle/>
          <a:p>
            <a:r>
              <a:rPr lang="it-IT" dirty="0"/>
              <a:t>All’art. 3 sono ancorati i principi di </a:t>
            </a:r>
          </a:p>
          <a:p>
            <a:r>
              <a:rPr lang="it-IT" dirty="0"/>
              <a:t>Ragionevolezza</a:t>
            </a:r>
          </a:p>
          <a:p>
            <a:r>
              <a:rPr lang="it-IT" dirty="0"/>
              <a:t>Proporzionalità </a:t>
            </a:r>
          </a:p>
        </p:txBody>
      </p:sp>
    </p:spTree>
    <p:extLst>
      <p:ext uri="{BB962C8B-B14F-4D97-AF65-F5344CB8AC3E}">
        <p14:creationId xmlns:p14="http://schemas.microsoft.com/office/powerpoint/2010/main" val="1845270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29A853E0-6679-492A-A77A-BAC2BEAB232B}"/>
              </a:ext>
            </a:extLst>
          </p:cNvPr>
          <p:cNvSpPr txBox="1">
            <a:spLocks noGrp="1"/>
          </p:cNvSpPr>
          <p:nvPr>
            <p:ph type="title"/>
          </p:nvPr>
        </p:nvSpPr>
        <p:spPr>
          <a:xfrm>
            <a:off x="849683" y="1240076"/>
            <a:ext cx="2727813" cy="4584527"/>
          </a:xfrm>
        </p:spPr>
        <p:txBody>
          <a:bodyPr anchor="t" anchorCtr="1">
            <a:normAutofit/>
          </a:bodyPr>
          <a:lstStyle/>
          <a:p>
            <a:pPr lvl="0"/>
            <a:r>
              <a:rPr lang="it-IT">
                <a:solidFill>
                  <a:srgbClr val="FFFFFF"/>
                </a:solidFill>
              </a:rPr>
              <a:t> 3 Diritto cultura</a:t>
            </a:r>
          </a:p>
        </p:txBody>
      </p:sp>
      <p:sp>
        <p:nvSpPr>
          <p:cNvPr id="3" name="Segnaposto contenuto 2">
            <a:extLst>
              <a:ext uri="{FF2B5EF4-FFF2-40B4-BE49-F238E27FC236}">
                <a16:creationId xmlns:a16="http://schemas.microsoft.com/office/drawing/2014/main" id="{1AA1A280-0F70-44B9-BC13-594B1151C577}"/>
              </a:ext>
            </a:extLst>
          </p:cNvPr>
          <p:cNvSpPr txBox="1">
            <a:spLocks noGrp="1"/>
          </p:cNvSpPr>
          <p:nvPr>
            <p:ph idx="1"/>
          </p:nvPr>
        </p:nvSpPr>
        <p:spPr>
          <a:xfrm>
            <a:off x="4705594" y="337625"/>
            <a:ext cx="7294148" cy="6400800"/>
          </a:xfrm>
        </p:spPr>
        <p:txBody>
          <a:bodyPr anchor="t">
            <a:normAutofit/>
          </a:bodyPr>
          <a:lstStyle/>
          <a:p>
            <a:pPr marL="0" lvl="0" indent="0" algn="just">
              <a:lnSpc>
                <a:spcPct val="110000"/>
              </a:lnSpc>
              <a:buNone/>
            </a:pPr>
            <a:r>
              <a:rPr lang="it-IT" sz="2400" dirty="0"/>
              <a:t>Le norme risentono delle specificità ambientali, culturali, religiose, sociali che caratterizzano un gruppo o uno  Stato rispetto ad un altro. In questo senso il diritto è cultura.</a:t>
            </a:r>
          </a:p>
          <a:p>
            <a:pPr marL="0" lvl="0" indent="0" algn="just">
              <a:lnSpc>
                <a:spcPct val="110000"/>
              </a:lnSpc>
              <a:buNone/>
            </a:pPr>
            <a:r>
              <a:rPr lang="it-IT" sz="2400" dirty="0"/>
              <a:t>Diritto come prodotto e incentivo della cultura di una determinata società civile/riflette la cultura del suo tempo e a sua volta la influenza).</a:t>
            </a:r>
          </a:p>
          <a:p>
            <a:pPr lvl="0" algn="just">
              <a:lnSpc>
                <a:spcPct val="110000"/>
              </a:lnSpc>
            </a:pPr>
            <a:r>
              <a:rPr lang="it-IT" sz="2400" dirty="0"/>
              <a:t>Corollario del considerare il diritto cultura:</a:t>
            </a:r>
          </a:p>
          <a:p>
            <a:pPr marL="0" lvl="0" indent="0" algn="just">
              <a:lnSpc>
                <a:spcPct val="110000"/>
              </a:lnSpc>
              <a:buNone/>
            </a:pPr>
            <a:r>
              <a:rPr lang="it-IT" sz="2400" dirty="0"/>
              <a:t>Il diritto cambia da luogo a luogo (remoto, ma anche vicino) es. la pena di morte; divieto di fumare nelle spiagge, nei cortili delle Università, le stanze rosa ecc..)</a:t>
            </a:r>
          </a:p>
          <a:p>
            <a:pPr marL="0" lvl="0" indent="0" algn="just">
              <a:lnSpc>
                <a:spcPct val="110000"/>
              </a:lnSpc>
              <a:buNone/>
            </a:pPr>
            <a:r>
              <a:rPr lang="it-IT" sz="2400" dirty="0"/>
              <a:t>Cambia nel tempo</a:t>
            </a:r>
          </a:p>
          <a:p>
            <a:pPr lvl="0">
              <a:lnSpc>
                <a:spcPct val="110000"/>
              </a:lnSpc>
            </a:pPr>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92567D-9B9D-4D26-B321-AE75900D56CA}"/>
              </a:ext>
            </a:extLst>
          </p:cNvPr>
          <p:cNvSpPr txBox="1">
            <a:spLocks noGrp="1"/>
          </p:cNvSpPr>
          <p:nvPr>
            <p:ph type="title"/>
          </p:nvPr>
        </p:nvSpPr>
        <p:spPr>
          <a:xfrm>
            <a:off x="1534696" y="304801"/>
            <a:ext cx="9520158" cy="715616"/>
          </a:xfrm>
        </p:spPr>
        <p:txBody>
          <a:bodyPr anchorCtr="1"/>
          <a:lstStyle/>
          <a:p>
            <a:pPr lvl="0" algn="ctr"/>
            <a:r>
              <a:rPr lang="it-IT" dirty="0"/>
              <a:t>Le istituzioni… PERSONE</a:t>
            </a:r>
          </a:p>
        </p:txBody>
      </p:sp>
      <p:pic>
        <p:nvPicPr>
          <p:cNvPr id="3" name="Picture 2" descr=" I giudici della Corte PERSONE ">
            <a:extLst>
              <a:ext uri="{FF2B5EF4-FFF2-40B4-BE49-F238E27FC236}">
                <a16:creationId xmlns:a16="http://schemas.microsoft.com/office/drawing/2014/main" id="{02745B6E-BF43-49E4-A342-A831F24834ED}"/>
              </a:ext>
            </a:extLst>
          </p:cNvPr>
          <p:cNvPicPr>
            <a:picLocks noGrp="1" noChangeAspect="1"/>
          </p:cNvPicPr>
          <p:nvPr>
            <p:ph idx="1"/>
          </p:nvPr>
        </p:nvPicPr>
        <p:blipFill>
          <a:blip r:embed="rId2"/>
          <a:srcRect/>
          <a:stretch>
            <a:fillRect/>
          </a:stretch>
        </p:blipFill>
        <p:spPr>
          <a:xfrm>
            <a:off x="1895061" y="1577009"/>
            <a:ext cx="8587409" cy="3797477"/>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B1D7B3-F2ED-46B1-BA42-FA32770CBE27}"/>
              </a:ext>
            </a:extLst>
          </p:cNvPr>
          <p:cNvSpPr txBox="1">
            <a:spLocks noGrp="1"/>
          </p:cNvSpPr>
          <p:nvPr>
            <p:ph type="title"/>
          </p:nvPr>
        </p:nvSpPr>
        <p:spPr>
          <a:xfrm>
            <a:off x="1534696" y="371062"/>
            <a:ext cx="9520158" cy="914400"/>
          </a:xfrm>
        </p:spPr>
        <p:txBody>
          <a:bodyPr anchorCtr="1"/>
          <a:lstStyle/>
          <a:p>
            <a:pPr lvl="0" algn="ctr"/>
            <a:r>
              <a:rPr lang="it-IT" dirty="0"/>
              <a:t>La Corte Costituzionale citazione</a:t>
            </a:r>
          </a:p>
        </p:txBody>
      </p:sp>
      <p:sp>
        <p:nvSpPr>
          <p:cNvPr id="3" name="Segnaposto contenuto 2">
            <a:extLst>
              <a:ext uri="{FF2B5EF4-FFF2-40B4-BE49-F238E27FC236}">
                <a16:creationId xmlns:a16="http://schemas.microsoft.com/office/drawing/2014/main" id="{DB30B63C-6942-4097-8E27-6B0BA253ED18}"/>
              </a:ext>
            </a:extLst>
          </p:cNvPr>
          <p:cNvSpPr txBox="1">
            <a:spLocks noGrp="1"/>
          </p:cNvSpPr>
          <p:nvPr>
            <p:ph idx="1"/>
          </p:nvPr>
        </p:nvSpPr>
        <p:spPr/>
        <p:txBody>
          <a:bodyPr/>
          <a:lstStyle/>
          <a:p>
            <a:pPr lvl="0" algn="just"/>
            <a:r>
              <a:rPr lang="it-IT" i="1"/>
              <a:t>«La conoscenza delle istituzioni che reggono il paese, da parte dei cittadini di una società democratica, è premessa indispensabile perché le istituzioni non siano viste e vissute come corpi estranei e lontani, che riguardano solo gli "addetti ai lavori".  Anche la giustizia costituzionale non è "affare" per iniziati, ma uno degli istituti fondamentali attraverso cui la società democratica si organizza e si governa. Essa quindi riguarda tutti i </a:t>
            </a:r>
            <a:r>
              <a:rPr lang="it-IT" i="1" u="sng"/>
              <a:t>cittadini</a:t>
            </a:r>
            <a:r>
              <a:rPr lang="it-IT" i="1"/>
              <a:t>.».</a:t>
            </a:r>
            <a:endParaRPr lang="it-IT"/>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4A54D8-2D99-496B-BBE7-DD901394FC37}"/>
              </a:ext>
            </a:extLst>
          </p:cNvPr>
          <p:cNvSpPr>
            <a:spLocks noGrp="1"/>
          </p:cNvSpPr>
          <p:nvPr>
            <p:ph type="title"/>
          </p:nvPr>
        </p:nvSpPr>
        <p:spPr>
          <a:xfrm>
            <a:off x="1126435" y="556591"/>
            <a:ext cx="9928419" cy="993913"/>
          </a:xfrm>
        </p:spPr>
        <p:txBody>
          <a:bodyPr/>
          <a:lstStyle/>
          <a:p>
            <a:r>
              <a:rPr lang="it-IT" dirty="0"/>
              <a:t>   Norma giuridica – interpretazione  - fonte del diritto </a:t>
            </a:r>
          </a:p>
        </p:txBody>
      </p:sp>
      <p:sp>
        <p:nvSpPr>
          <p:cNvPr id="3" name="Segnaposto contenuto 2">
            <a:extLst>
              <a:ext uri="{FF2B5EF4-FFF2-40B4-BE49-F238E27FC236}">
                <a16:creationId xmlns:a16="http://schemas.microsoft.com/office/drawing/2014/main" id="{84B930C9-2D87-42D4-AC18-4803F0701386}"/>
              </a:ext>
            </a:extLst>
          </p:cNvPr>
          <p:cNvSpPr>
            <a:spLocks noGrp="1"/>
          </p:cNvSpPr>
          <p:nvPr>
            <p:ph idx="1"/>
          </p:nvPr>
        </p:nvSpPr>
        <p:spPr>
          <a:xfrm>
            <a:off x="815926" y="2015730"/>
            <a:ext cx="10846191" cy="3450616"/>
          </a:xfrm>
        </p:spPr>
        <p:txBody>
          <a:bodyPr>
            <a:normAutofit fontScale="92500" lnSpcReduction="20000"/>
          </a:bodyPr>
          <a:lstStyle/>
          <a:p>
            <a:pPr marL="0" indent="0" algn="just">
              <a:buNone/>
            </a:pPr>
            <a:r>
              <a:rPr lang="it-IT" sz="3200" dirty="0">
                <a:effectLst/>
                <a:latin typeface="Garamond" panose="02020404030301010803" pitchFamily="18" charset="0"/>
                <a:ea typeface="Calibri" panose="020F0502020204030204" pitchFamily="34" charset="0"/>
                <a:cs typeface="Times New Roman" panose="02020603050405020304" pitchFamily="18" charset="0"/>
              </a:rPr>
              <a:t>«Di conseguenza consideriamo le norme giuridiche come gli elementi basilari del diritto. Una intuizione radicata nel comune pensare dei cittadini e anche dei giuristi che però presuppone consapevolmente o meno l’adozione di una determinata posizione filosofico-giuridica: il normativismo, una variante del positivismo giuridico secondo la quale il diritto positivo è, per l’appunto, un insieme di norme prodotte da esseri umani in contesti sociali determinati</a:t>
            </a:r>
            <a:r>
              <a:rPr lang="it-IT" sz="3200" dirty="0">
                <a:latin typeface="Garamond" panose="02020404030301010803" pitchFamily="18" charset="0"/>
                <a:ea typeface="Calibri" panose="020F0502020204030204" pitchFamily="34" charset="0"/>
                <a:cs typeface="Times New Roman" panose="02020603050405020304" pitchFamily="18" charset="0"/>
              </a:rPr>
              <a:t>»</a:t>
            </a:r>
            <a:endParaRPr lang="it-IT" dirty="0"/>
          </a:p>
        </p:txBody>
      </p:sp>
    </p:spTree>
    <p:extLst>
      <p:ext uri="{BB962C8B-B14F-4D97-AF65-F5344CB8AC3E}">
        <p14:creationId xmlns:p14="http://schemas.microsoft.com/office/powerpoint/2010/main" val="1241580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6FE608-666A-49E1-BD55-DF4D707BAF23}"/>
              </a:ext>
            </a:extLst>
          </p:cNvPr>
          <p:cNvSpPr>
            <a:spLocks noGrp="1"/>
          </p:cNvSpPr>
          <p:nvPr>
            <p:ph type="title"/>
          </p:nvPr>
        </p:nvSpPr>
        <p:spPr/>
        <p:txBody>
          <a:bodyPr/>
          <a:lstStyle/>
          <a:p>
            <a:pPr algn="ctr"/>
            <a:r>
              <a:rPr lang="it-IT" dirty="0"/>
              <a:t>Rapporto fra diritto e sentire sociale</a:t>
            </a:r>
          </a:p>
        </p:txBody>
      </p:sp>
      <p:sp>
        <p:nvSpPr>
          <p:cNvPr id="3" name="Segnaposto contenuto 2">
            <a:extLst>
              <a:ext uri="{FF2B5EF4-FFF2-40B4-BE49-F238E27FC236}">
                <a16:creationId xmlns:a16="http://schemas.microsoft.com/office/drawing/2014/main" id="{3C49F3BE-1867-428E-B6EC-7133B83910D9}"/>
              </a:ext>
            </a:extLst>
          </p:cNvPr>
          <p:cNvSpPr>
            <a:spLocks noGrp="1"/>
          </p:cNvSpPr>
          <p:nvPr>
            <p:ph idx="1"/>
          </p:nvPr>
        </p:nvSpPr>
        <p:spPr>
          <a:xfrm>
            <a:off x="397565" y="2015732"/>
            <a:ext cx="11264348" cy="4037749"/>
          </a:xfrm>
        </p:spPr>
        <p:txBody>
          <a:bodyPr>
            <a:noAutofit/>
          </a:bodyPr>
          <a:lstStyle/>
          <a:p>
            <a:pPr algn="just">
              <a:lnSpc>
                <a:spcPct val="115000"/>
              </a:lnSpc>
              <a:spcAft>
                <a:spcPts val="1000"/>
              </a:spcAft>
            </a:pPr>
            <a:r>
              <a:rPr lang="it-IT" dirty="0">
                <a:effectLst/>
                <a:latin typeface="Garamond" panose="02020404030301010803" pitchFamily="18" charset="0"/>
                <a:ea typeface="Calibri" panose="020F0502020204030204" pitchFamily="34" charset="0"/>
                <a:cs typeface="Times New Roman" panose="02020603050405020304" pitchFamily="18" charset="0"/>
              </a:rPr>
              <a:t>In questo senso il diritto è un insieme di norme e fra le sue funzioni basilari ci sarebbe anche quella di influire sui comportamenti dei suoi destinatari. Su questo punto si potrebbero aprire interessanti scenari di riflessione: è il diritto che influenza il comportamento dei consociati, cioè è sufficiente una norma per fare o non far fare qualcosa? Quale è la dialettica e/o la dinamica che lega </a:t>
            </a:r>
            <a:r>
              <a:rPr lang="it-IT" i="1" dirty="0">
                <a:effectLst/>
                <a:latin typeface="Garamond" panose="02020404030301010803" pitchFamily="18" charset="0"/>
                <a:ea typeface="Calibri" panose="020F0502020204030204" pitchFamily="34" charset="0"/>
                <a:cs typeface="Times New Roman" panose="02020603050405020304" pitchFamily="18" charset="0"/>
              </a:rPr>
              <a:t>il sentire sociale</a:t>
            </a:r>
            <a:r>
              <a:rPr lang="it-IT" dirty="0">
                <a:effectLst/>
                <a:latin typeface="Garamond" panose="02020404030301010803" pitchFamily="18" charset="0"/>
                <a:ea typeface="Calibri" panose="020F0502020204030204" pitchFamily="34" charset="0"/>
                <a:cs typeface="Times New Roman" panose="02020603050405020304" pitchFamily="18" charset="0"/>
              </a:rPr>
              <a:t> al diritto? È il sentire dei cittadini, l’evoluzione culturale, etica della società che ispira i contenuti del diritto, o il sentire dei cittadini è in realtà in parte o in gran parte influenzato (quando non anche manipolato attraverso campagne </a:t>
            </a:r>
            <a:r>
              <a:rPr lang="it-IT" i="1" dirty="0">
                <a:effectLst/>
                <a:latin typeface="Garamond" panose="02020404030301010803" pitchFamily="18" charset="0"/>
                <a:ea typeface="Calibri" panose="020F0502020204030204" pitchFamily="34" charset="0"/>
                <a:cs typeface="Times New Roman" panose="02020603050405020304" pitchFamily="18" charset="0"/>
              </a:rPr>
              <a:t>di informazione/propaganda?</a:t>
            </a:r>
            <a:r>
              <a:rPr lang="it-IT" dirty="0">
                <a:effectLst/>
                <a:latin typeface="Garamond" panose="02020404030301010803" pitchFamily="18" charset="0"/>
                <a:ea typeface="Calibri" panose="020F0502020204030204" pitchFamily="34" charset="0"/>
                <a:cs typeface="Times New Roman" panose="02020603050405020304" pitchFamily="18" charset="0"/>
              </a:rPr>
              <a:t>) da interessi economici, ideologici, ecc..? É il timore della sanzione o è qualcosa d’altro che spinge a rispettare una norma? Una norma non seguita è ancora una norma?</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it-IT" dirty="0">
                <a:effectLst/>
                <a:latin typeface="Garamond" panose="02020404030301010803" pitchFamily="18" charset="0"/>
                <a:ea typeface="Calibri" panose="020F0502020204030204" pitchFamily="34" charset="0"/>
                <a:cs typeface="Times New Roman" panose="02020603050405020304" pitchFamily="18" charset="0"/>
              </a:rPr>
              <a:t>Al diritto ingiusto si deve comunque obbedire? </a:t>
            </a:r>
            <a:endParaRPr lang="it-IT" dirty="0"/>
          </a:p>
        </p:txBody>
      </p:sp>
    </p:spTree>
    <p:extLst>
      <p:ext uri="{BB962C8B-B14F-4D97-AF65-F5344CB8AC3E}">
        <p14:creationId xmlns:p14="http://schemas.microsoft.com/office/powerpoint/2010/main" val="2459139566"/>
      </p:ext>
    </p:extLst>
  </p:cSld>
  <p:clrMapOvr>
    <a:masterClrMapping/>
  </p:clrMapOvr>
</p:sld>
</file>

<file path=ppt/theme/theme1.xml><?xml version="1.0" encoding="utf-8"?>
<a:theme xmlns:a="http://schemas.openxmlformats.org/drawingml/2006/main" name="Raccolta">
  <a:themeElements>
    <a:clrScheme name="Gallery">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Gallery">
      <a:majorFont>
        <a:latin typeface="Palatino Linotype" panose="020405020505050303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panose="020405020505050303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AC464412-510E-4F2B-8947-A0DDBD028997}"/>
    </a:ext>
  </a:extLst>
</a:theme>
</file>

<file path=docProps/app.xml><?xml version="1.0" encoding="utf-8"?>
<Properties xmlns="http://schemas.openxmlformats.org/officeDocument/2006/extended-properties" xmlns:vt="http://schemas.openxmlformats.org/officeDocument/2006/docPropsVTypes">
  <Template>TM10001114[[fn=Raccolta]]</Template>
  <TotalTime>421</TotalTime>
  <Words>3989</Words>
  <Application>Microsoft Office PowerPoint</Application>
  <PresentationFormat>Widescreen</PresentationFormat>
  <Paragraphs>183</Paragraphs>
  <Slides>44</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44</vt:i4>
      </vt:variant>
    </vt:vector>
  </HeadingPairs>
  <TitlesOfParts>
    <vt:vector size="50" baseType="lpstr">
      <vt:lpstr>Arial</vt:lpstr>
      <vt:lpstr>Calibri</vt:lpstr>
      <vt:lpstr>Garamond</vt:lpstr>
      <vt:lpstr>Gill Sans MT</vt:lpstr>
      <vt:lpstr>Palatino Linotype</vt:lpstr>
      <vt:lpstr>Raccolta</vt:lpstr>
      <vt:lpstr>                      Laboratorio Nozioni giuridiche di base</vt:lpstr>
      <vt:lpstr>Cosa è il diritto</vt:lpstr>
      <vt:lpstr>1 Diritto scienza sociale</vt:lpstr>
      <vt:lpstr>2 Diritto insieme di norme giuridiche</vt:lpstr>
      <vt:lpstr> 3 Diritto cultura</vt:lpstr>
      <vt:lpstr>Le istituzioni… PERSONE</vt:lpstr>
      <vt:lpstr>La Corte Costituzionale citazione</vt:lpstr>
      <vt:lpstr>   Norma giuridica – interpretazione  - fonte del diritto </vt:lpstr>
      <vt:lpstr>Rapporto fra diritto e sentire sociale</vt:lpstr>
      <vt:lpstr>One child nation e la propaganda</vt:lpstr>
      <vt:lpstr>La giuridicità della norma</vt:lpstr>
      <vt:lpstr>Indifferenza da parte del diritto </vt:lpstr>
      <vt:lpstr>                                                                                      Che cosa differenzia una norma giuridica dalle altre norme?</vt:lpstr>
      <vt:lpstr>La giuridicità della norma</vt:lpstr>
      <vt:lpstr>LE FONTI</vt:lpstr>
      <vt:lpstr>Le fonti del diritto </vt:lpstr>
      <vt:lpstr>Diritto </vt:lpstr>
      <vt:lpstr>Fonti sulla produzione </vt:lpstr>
      <vt:lpstr>Fonti atto</vt:lpstr>
      <vt:lpstr>Fonti fatto </vt:lpstr>
      <vt:lpstr>Fonte di cognizione </vt:lpstr>
      <vt:lpstr>Patto di lealtà – fiducia </vt:lpstr>
      <vt:lpstr>Le fonti del diritto</vt:lpstr>
      <vt:lpstr>Usi artt. 1- 8 -9  preleggi – e c.c.</vt:lpstr>
      <vt:lpstr>cd. Consuetudini interpretative</vt:lpstr>
      <vt:lpstr>Consuetudini internazionali</vt:lpstr>
      <vt:lpstr>Le fonti del diritto e Costituzione</vt:lpstr>
      <vt:lpstr>Le fonti del diritto – dopo la Costituzione</vt:lpstr>
      <vt:lpstr>Fonti dell’unione europea </vt:lpstr>
      <vt:lpstr>Fonti internazionali </vt:lpstr>
      <vt:lpstr>Controlimiti</vt:lpstr>
      <vt:lpstr>Controlimiti </vt:lpstr>
      <vt:lpstr>Teoria dei controlimiti – diritto internazionale </vt:lpstr>
      <vt:lpstr>Fonti scritte </vt:lpstr>
      <vt:lpstr>Dispositivo – interpretazione – norma </vt:lpstr>
      <vt:lpstr>Interpretazione</vt:lpstr>
      <vt:lpstr>Fonti del diritto italiano</vt:lpstr>
      <vt:lpstr>Interpretazione </vt:lpstr>
      <vt:lpstr>Crisafulli</vt:lpstr>
      <vt:lpstr>Combinato disposto</vt:lpstr>
      <vt:lpstr>Costituzionalismo </vt:lpstr>
      <vt:lpstr>Il valore della Costituzione Le costituzioni nel solco del moderno costituzionalismo  </vt:lpstr>
      <vt:lpstr>Dispositivo/testo art. 3 Costituzione</vt:lpstr>
      <vt:lpstr>Ragionevolezza – Proporzionalità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Elisabetta Sanna</dc:creator>
  <cp:lastModifiedBy>UTENTE</cp:lastModifiedBy>
  <cp:revision>30</cp:revision>
  <dcterms:created xsi:type="dcterms:W3CDTF">2021-10-26T19:26:48Z</dcterms:created>
  <dcterms:modified xsi:type="dcterms:W3CDTF">2021-10-31T09:25:04Z</dcterms:modified>
</cp:coreProperties>
</file>