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0" r:id="rId3"/>
    <p:sldId id="282" r:id="rId4"/>
    <p:sldId id="280" r:id="rId5"/>
    <p:sldId id="271" r:id="rId6"/>
    <p:sldId id="259" r:id="rId7"/>
    <p:sldId id="273" r:id="rId8"/>
    <p:sldId id="274" r:id="rId9"/>
    <p:sldId id="257" r:id="rId10"/>
    <p:sldId id="258" r:id="rId11"/>
    <p:sldId id="281" r:id="rId12"/>
    <p:sldId id="261" r:id="rId13"/>
    <p:sldId id="262" r:id="rId14"/>
    <p:sldId id="263" r:id="rId15"/>
    <p:sldId id="264" r:id="rId16"/>
    <p:sldId id="265" r:id="rId17"/>
    <p:sldId id="266" r:id="rId18"/>
    <p:sldId id="267" r:id="rId19"/>
    <p:sldId id="279" r:id="rId20"/>
    <p:sldId id="268" r:id="rId21"/>
    <p:sldId id="269" r:id="rId22"/>
    <p:sldId id="277" r:id="rId23"/>
    <p:sldId id="283" r:id="rId24"/>
    <p:sldId id="276" r:id="rId2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2"/>
    <p:restoredTop sz="92668" autoAdjust="0"/>
  </p:normalViewPr>
  <p:slideViewPr>
    <p:cSldViewPr>
      <p:cViewPr varScale="1">
        <p:scale>
          <a:sx n="102" d="100"/>
          <a:sy n="102" d="100"/>
        </p:scale>
        <p:origin x="224"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19DC10-CC46-48A5-8A43-66BBFAD456CA}" type="datetimeFigureOut">
              <a:rPr lang="it-IT" smtClean="0"/>
              <a:pPr/>
              <a:t>18/10/20</a:t>
            </a:fld>
            <a:endParaRPr lang="en-US"/>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293637-DEBD-435D-B84D-BA5529BFE4D0}" type="slidenum">
              <a:rPr lang="en-US" smtClean="0"/>
              <a:pPr/>
              <a:t>‹#›</a:t>
            </a:fld>
            <a:endParaRPr lang="en-US"/>
          </a:p>
        </p:txBody>
      </p:sp>
    </p:spTree>
    <p:extLst>
      <p:ext uri="{BB962C8B-B14F-4D97-AF65-F5344CB8AC3E}">
        <p14:creationId xmlns:p14="http://schemas.microsoft.com/office/powerpoint/2010/main" val="124812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p:txBody>
          <a:bodyPr/>
          <a:lstStyle/>
          <a:p>
            <a:pPr>
              <a:defRPr/>
            </a:pPr>
            <a:r>
              <a:rPr lang="it-IT"/>
              <a:t>Inglese 1999-2000</a:t>
            </a: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en-GB" altLang="it-IT"/>
          </a:p>
        </p:txBody>
      </p:sp>
    </p:spTree>
    <p:extLst>
      <p:ext uri="{BB962C8B-B14F-4D97-AF65-F5344CB8AC3E}">
        <p14:creationId xmlns:p14="http://schemas.microsoft.com/office/powerpoint/2010/main" val="3608272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en-US" dirty="0"/>
          </a:p>
        </p:txBody>
      </p:sp>
      <p:sp>
        <p:nvSpPr>
          <p:cNvPr id="4" name="Segnaposto numero diapositiva 3"/>
          <p:cNvSpPr>
            <a:spLocks noGrp="1"/>
          </p:cNvSpPr>
          <p:nvPr>
            <p:ph type="sldNum" sz="quarter" idx="10"/>
          </p:nvPr>
        </p:nvSpPr>
        <p:spPr/>
        <p:txBody>
          <a:bodyPr/>
          <a:lstStyle/>
          <a:p>
            <a:fld id="{DB293637-DEBD-435D-B84D-BA5529BFE4D0}" type="slidenum">
              <a:rPr lang="en-US" smtClean="0"/>
              <a:pPr/>
              <a:t>5</a:t>
            </a:fld>
            <a:endParaRPr lang="en-US"/>
          </a:p>
        </p:txBody>
      </p:sp>
    </p:spTree>
    <p:extLst>
      <p:ext uri="{BB962C8B-B14F-4D97-AF65-F5344CB8AC3E}">
        <p14:creationId xmlns:p14="http://schemas.microsoft.com/office/powerpoint/2010/main" val="2554706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p:txBody>
          <a:bodyPr/>
          <a:lstStyle/>
          <a:p>
            <a:pPr>
              <a:defRPr/>
            </a:pPr>
            <a:r>
              <a:rPr lang="it-IT"/>
              <a:t>Inglese 1999-2000</a:t>
            </a: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en-GB" altLang="it-IT"/>
          </a:p>
        </p:txBody>
      </p:sp>
    </p:spTree>
    <p:extLst>
      <p:ext uri="{BB962C8B-B14F-4D97-AF65-F5344CB8AC3E}">
        <p14:creationId xmlns:p14="http://schemas.microsoft.com/office/powerpoint/2010/main" val="3172140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endParaRPr lang="en-US"/>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a:p>
        </p:txBody>
      </p:sp>
      <p:sp>
        <p:nvSpPr>
          <p:cNvPr id="4" name="Segnaposto data 3"/>
          <p:cNvSpPr>
            <a:spLocks noGrp="1"/>
          </p:cNvSpPr>
          <p:nvPr>
            <p:ph type="dt" sz="half" idx="10"/>
          </p:nvPr>
        </p:nvSpPr>
        <p:spPr/>
        <p:txBody>
          <a:bodyPr/>
          <a:lstStyle/>
          <a:p>
            <a:fld id="{988F3275-31B7-4373-8680-99943081F71A}" type="datetimeFigureOut">
              <a:rPr lang="it-IT" smtClean="0"/>
              <a:pPr/>
              <a:t>18/10/20</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p:cNvSpPr>
            <a:spLocks noGrp="1"/>
          </p:cNvSpPr>
          <p:nvPr>
            <p:ph type="dt" sz="half" idx="10"/>
          </p:nvPr>
        </p:nvSpPr>
        <p:spPr/>
        <p:txBody>
          <a:bodyPr/>
          <a:lstStyle/>
          <a:p>
            <a:fld id="{988F3275-31B7-4373-8680-99943081F71A}" type="datetimeFigureOut">
              <a:rPr lang="it-IT" smtClean="0"/>
              <a:pPr/>
              <a:t>18/10/20</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p:cNvSpPr>
            <a:spLocks noGrp="1"/>
          </p:cNvSpPr>
          <p:nvPr>
            <p:ph type="dt" sz="half" idx="10"/>
          </p:nvPr>
        </p:nvSpPr>
        <p:spPr/>
        <p:txBody>
          <a:bodyPr/>
          <a:lstStyle/>
          <a:p>
            <a:fld id="{988F3275-31B7-4373-8680-99943081F71A}" type="datetimeFigureOut">
              <a:rPr lang="it-IT" smtClean="0"/>
              <a:pPr/>
              <a:t>18/10/20</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3533BA31-5E76-4857-B638-7C51E2C2ACE2}" type="slidenum">
              <a:rPr lang="en-US" smtClean="0"/>
              <a:pPr/>
              <a:t>‹#›</a:t>
            </a:fld>
            <a:endParaRPr lang="en-US"/>
          </a:p>
        </p:txBody>
      </p:sp>
      <p:pic>
        <p:nvPicPr>
          <p:cNvPr id="7" name="Picture 4" descr="univlog2"/>
          <p:cNvPicPr>
            <a:picLocks noChangeAspect="1" noChangeArrowheads="1"/>
          </p:cNvPicPr>
          <p:nvPr userDrawn="1"/>
        </p:nvPicPr>
        <p:blipFill>
          <a:blip r:embed="rId2" cstate="print"/>
          <a:srcRect/>
          <a:stretch>
            <a:fillRect/>
          </a:stretch>
        </p:blipFill>
        <p:spPr bwMode="auto">
          <a:xfrm>
            <a:off x="8215338" y="214290"/>
            <a:ext cx="666750" cy="676275"/>
          </a:xfrm>
          <a:prstGeom prst="rect">
            <a:avLst/>
          </a:prstGeom>
          <a:noFill/>
          <a:ln w="9525">
            <a:noFill/>
            <a:miter lim="800000"/>
            <a:headEnd/>
            <a:tailEnd/>
          </a:ln>
        </p:spPr>
      </p:pic>
      <p:sp>
        <p:nvSpPr>
          <p:cNvPr id="8" name="CasellaDiTesto 7"/>
          <p:cNvSpPr txBox="1"/>
          <p:nvPr userDrawn="1"/>
        </p:nvSpPr>
        <p:spPr>
          <a:xfrm>
            <a:off x="0" y="6429396"/>
            <a:ext cx="1142976" cy="276999"/>
          </a:xfrm>
          <a:prstGeom prst="rect">
            <a:avLst/>
          </a:prstGeom>
          <a:noFill/>
        </p:spPr>
        <p:txBody>
          <a:bodyPr wrap="square" rtlCol="0">
            <a:spAutoFit/>
          </a:bodyPr>
          <a:lstStyle/>
          <a:p>
            <a:r>
              <a:rPr lang="en-US" sz="1200" dirty="0">
                <a:latin typeface="Comic Sans MS" pitchFamily="66" charset="0"/>
              </a:rPr>
              <a:t>Olga Denti</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988F3275-31B7-4373-8680-99943081F71A}" type="datetimeFigureOut">
              <a:rPr lang="it-IT" smtClean="0"/>
              <a:pPr/>
              <a:t>18/10/20</a:t>
            </a:fld>
            <a:endParaRPr lang="en-US"/>
          </a:p>
        </p:txBody>
      </p:sp>
      <p:sp>
        <p:nvSpPr>
          <p:cNvPr id="5" name="Segnaposto piè di pagina 4"/>
          <p:cNvSpPr>
            <a:spLocks noGrp="1"/>
          </p:cNvSpPr>
          <p:nvPr>
            <p:ph type="ftr" sz="quarter" idx="11"/>
          </p:nvPr>
        </p:nvSpPr>
        <p:spPr/>
        <p:txBody>
          <a:bodyPr/>
          <a:lstStyle/>
          <a:p>
            <a:endParaRPr lang="en-US"/>
          </a:p>
        </p:txBody>
      </p:sp>
      <p:sp>
        <p:nvSpPr>
          <p:cNvPr id="6" name="Segnaposto numero diapositiva 5"/>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data 4"/>
          <p:cNvSpPr>
            <a:spLocks noGrp="1"/>
          </p:cNvSpPr>
          <p:nvPr>
            <p:ph type="dt" sz="half" idx="10"/>
          </p:nvPr>
        </p:nvSpPr>
        <p:spPr/>
        <p:txBody>
          <a:bodyPr/>
          <a:lstStyle/>
          <a:p>
            <a:fld id="{988F3275-31B7-4373-8680-99943081F71A}" type="datetimeFigureOut">
              <a:rPr lang="it-IT" smtClean="0"/>
              <a:pPr/>
              <a:t>18/10/20</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6"/>
          <p:cNvSpPr>
            <a:spLocks noGrp="1"/>
          </p:cNvSpPr>
          <p:nvPr>
            <p:ph type="dt" sz="half" idx="10"/>
          </p:nvPr>
        </p:nvSpPr>
        <p:spPr/>
        <p:txBody>
          <a:bodyPr/>
          <a:lstStyle/>
          <a:p>
            <a:fld id="{988F3275-31B7-4373-8680-99943081F71A}" type="datetimeFigureOut">
              <a:rPr lang="it-IT" smtClean="0"/>
              <a:pPr/>
              <a:t>18/10/20</a:t>
            </a:fld>
            <a:endParaRPr lang="en-US"/>
          </a:p>
        </p:txBody>
      </p:sp>
      <p:sp>
        <p:nvSpPr>
          <p:cNvPr id="8" name="Segnaposto piè di pagina 7"/>
          <p:cNvSpPr>
            <a:spLocks noGrp="1"/>
          </p:cNvSpPr>
          <p:nvPr>
            <p:ph type="ftr" sz="quarter" idx="11"/>
          </p:nvPr>
        </p:nvSpPr>
        <p:spPr/>
        <p:txBody>
          <a:bodyPr/>
          <a:lstStyle/>
          <a:p>
            <a:endParaRPr lang="en-US"/>
          </a:p>
        </p:txBody>
      </p:sp>
      <p:sp>
        <p:nvSpPr>
          <p:cNvPr id="9" name="Segnaposto numero diapositiva 8"/>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data 2"/>
          <p:cNvSpPr>
            <a:spLocks noGrp="1"/>
          </p:cNvSpPr>
          <p:nvPr>
            <p:ph type="dt" sz="half" idx="10"/>
          </p:nvPr>
        </p:nvSpPr>
        <p:spPr/>
        <p:txBody>
          <a:bodyPr/>
          <a:lstStyle/>
          <a:p>
            <a:fld id="{988F3275-31B7-4373-8680-99943081F71A}" type="datetimeFigureOut">
              <a:rPr lang="it-IT" smtClean="0"/>
              <a:pPr/>
              <a:t>18/10/20</a:t>
            </a:fld>
            <a:endParaRPr lang="en-US"/>
          </a:p>
        </p:txBody>
      </p:sp>
      <p:sp>
        <p:nvSpPr>
          <p:cNvPr id="4" name="Segnaposto piè di pagina 3"/>
          <p:cNvSpPr>
            <a:spLocks noGrp="1"/>
          </p:cNvSpPr>
          <p:nvPr>
            <p:ph type="ftr" sz="quarter" idx="11"/>
          </p:nvPr>
        </p:nvSpPr>
        <p:spPr/>
        <p:txBody>
          <a:bodyPr/>
          <a:lstStyle/>
          <a:p>
            <a:endParaRPr lang="en-US"/>
          </a:p>
        </p:txBody>
      </p:sp>
      <p:sp>
        <p:nvSpPr>
          <p:cNvPr id="5" name="Segnaposto numero diapositiva 4"/>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88F3275-31B7-4373-8680-99943081F71A}" type="datetimeFigureOut">
              <a:rPr lang="it-IT" smtClean="0"/>
              <a:pPr/>
              <a:t>18/10/20</a:t>
            </a:fld>
            <a:endParaRPr lang="en-US"/>
          </a:p>
        </p:txBody>
      </p:sp>
      <p:sp>
        <p:nvSpPr>
          <p:cNvPr id="3" name="Segnaposto piè di pagina 2"/>
          <p:cNvSpPr>
            <a:spLocks noGrp="1"/>
          </p:cNvSpPr>
          <p:nvPr>
            <p:ph type="ftr" sz="quarter" idx="11"/>
          </p:nvPr>
        </p:nvSpPr>
        <p:spPr/>
        <p:txBody>
          <a:bodyPr/>
          <a:lstStyle/>
          <a:p>
            <a:endParaRPr lang="en-US"/>
          </a:p>
        </p:txBody>
      </p:sp>
      <p:sp>
        <p:nvSpPr>
          <p:cNvPr id="4" name="Segnaposto numero diapositiva 3"/>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988F3275-31B7-4373-8680-99943081F71A}" type="datetimeFigureOut">
              <a:rPr lang="it-IT" smtClean="0"/>
              <a:pPr/>
              <a:t>18/10/20</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988F3275-31B7-4373-8680-99943081F71A}" type="datetimeFigureOut">
              <a:rPr lang="it-IT" smtClean="0"/>
              <a:pPr/>
              <a:t>18/10/20</a:t>
            </a:fld>
            <a:endParaRPr lang="en-US"/>
          </a:p>
        </p:txBody>
      </p:sp>
      <p:sp>
        <p:nvSpPr>
          <p:cNvPr id="6" name="Segnaposto piè di pagina 5"/>
          <p:cNvSpPr>
            <a:spLocks noGrp="1"/>
          </p:cNvSpPr>
          <p:nvPr>
            <p:ph type="ftr" sz="quarter" idx="11"/>
          </p:nvPr>
        </p:nvSpPr>
        <p:spPr/>
        <p:txBody>
          <a:bodyPr/>
          <a:lstStyle/>
          <a:p>
            <a:endParaRPr lang="en-US"/>
          </a:p>
        </p:txBody>
      </p:sp>
      <p:sp>
        <p:nvSpPr>
          <p:cNvPr id="7" name="Segnaposto numero diapositiva 6"/>
          <p:cNvSpPr>
            <a:spLocks noGrp="1"/>
          </p:cNvSpPr>
          <p:nvPr>
            <p:ph type="sldNum" sz="quarter" idx="12"/>
          </p:nvPr>
        </p:nvSpPr>
        <p:spPr/>
        <p:txBody>
          <a:bodyPr/>
          <a:lstStyle/>
          <a:p>
            <a:fld id="{3533BA31-5E76-4857-B638-7C51E2C2AC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endParaRPr lang="en-US"/>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8F3275-31B7-4373-8680-99943081F71A}" type="datetimeFigureOut">
              <a:rPr lang="it-IT" smtClean="0"/>
              <a:pPr/>
              <a:t>18/10/20</a:t>
            </a:fld>
            <a:endParaRPr lang="en-US"/>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3BA31-5E76-4857-B638-7C51E2C2AC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bc.co.uk/learningenglish/" TargetMode="External"/><Relationship Id="rId2" Type="http://schemas.openxmlformats.org/officeDocument/2006/relationships/hyperlink" Target="http://www.bbc.com/" TargetMode="External"/><Relationship Id="rId1" Type="http://schemas.openxmlformats.org/officeDocument/2006/relationships/slideLayout" Target="../slideLayouts/slideLayout2.xml"/><Relationship Id="rId4" Type="http://schemas.openxmlformats.org/officeDocument/2006/relationships/hyperlink" Target="https://lyricstraining.com/play/jawsh-685-jason-derulo/savage-love-laxed-siren-beat/HFPTX6wq9F#ibw"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unica.it/unica/it/ateneo_s07_ss01_sss03.page?contentId=SHD30319"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hyperlink" Target="mailto:odenti@unica.it" TargetMode="External"/><Relationship Id="rId5" Type="http://schemas.openxmlformats.org/officeDocument/2006/relationships/hyperlink" Target="http://people.unica.it/olgadenti/" TargetMode="External"/><Relationship Id="rId4" Type="http://schemas.openxmlformats.org/officeDocument/2006/relationships/hyperlink" Target="https://www.unica.it/unica/it/ateneo_s07_ss01.page"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unica.it/unica/it/ateneo_s07_ss01_sss03.page?contentId=SHD30319"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s://www.visitlondon.com/things-to-do/london-areas/covent-garden" TargetMode="External"/><Relationship Id="rId3" Type="http://schemas.openxmlformats.org/officeDocument/2006/relationships/hyperlink" Target="https://www.visitlondon.com/things-to-do/london-areas/city-of-london" TargetMode="External"/><Relationship Id="rId7" Type="http://schemas.openxmlformats.org/officeDocument/2006/relationships/hyperlink" Target="https://www.visitlondon.com/things-to-do/london-areas/west-end" TargetMode="Externa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hyperlink" Target="https://www.visitlondon.com/things-to-do/london-areas/soho" TargetMode="External"/><Relationship Id="rId5" Type="http://schemas.openxmlformats.org/officeDocument/2006/relationships/hyperlink" Target="https://www.visitlondon.com/things-to-do/london-areas/chelsea/chelsea-top-15" TargetMode="External"/><Relationship Id="rId10" Type="http://schemas.openxmlformats.org/officeDocument/2006/relationships/hyperlink" Target="https://www.visitlondon.com/things-to-do/london-areas/river-thames" TargetMode="External"/><Relationship Id="rId4" Type="http://schemas.openxmlformats.org/officeDocument/2006/relationships/hyperlink" Target="https://www.visitlondon.com/things-to-do/london-areas/camden-town" TargetMode="External"/><Relationship Id="rId9" Type="http://schemas.openxmlformats.org/officeDocument/2006/relationships/hyperlink" Target="https://www.visitlondon.com/things-to-do/place/27070789-st-jamess"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unica.it/unica/it/ateneo_s07_ss01.page"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people.unica.it/olgadenti/"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hyperlink" Target="http://85.10.250.146/EasyCourse/Unica/Riservato/Facolta_di_Studi_Umanistici_-_ex_Facolta_di_Lingue_e_Letterature_Straniere/2020-2021/10/Docenti/OMISSICESARE_cesareomissi.html" TargetMode="External"/><Relationship Id="rId5" Type="http://schemas.openxmlformats.org/officeDocument/2006/relationships/hyperlink" Target="http://85.10.250.146/EasyCourse/Unica/Riservato/Facolta_di_Studi_Umanistici_-_ex_Facolta_di_Lingue_e_Letterature_Straniere/2020-2021/10/Docenti/DEMPSEYALISTAIR_dempsey.html" TargetMode="Externa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85720" y="2285992"/>
            <a:ext cx="8572560" cy="2428892"/>
          </a:xfrm>
        </p:spPr>
        <p:txBody>
          <a:bodyPr>
            <a:normAutofit fontScale="90000"/>
          </a:bodyPr>
          <a:lstStyle/>
          <a:p>
            <a:r>
              <a:rPr lang="en-US" dirty="0"/>
              <a:t>FACOLTÀ DI STUDI UMANISTICI</a:t>
            </a:r>
            <a:br>
              <a:rPr lang="en-US" dirty="0"/>
            </a:br>
            <a:r>
              <a:rPr lang="en-US" dirty="0" err="1"/>
              <a:t>Lingue</a:t>
            </a:r>
            <a:r>
              <a:rPr lang="en-US" dirty="0"/>
              <a:t> e culture per la </a:t>
            </a:r>
            <a:r>
              <a:rPr lang="en-US" dirty="0" err="1"/>
              <a:t>mediazione</a:t>
            </a:r>
            <a:r>
              <a:rPr lang="en-US" dirty="0"/>
              <a:t> </a:t>
            </a:r>
            <a:r>
              <a:rPr lang="en-US" dirty="0" err="1"/>
              <a:t>linguistica</a:t>
            </a:r>
            <a:br>
              <a:rPr lang="en-US" dirty="0"/>
            </a:br>
            <a:r>
              <a:rPr lang="en-US" u="sng" dirty="0">
                <a:solidFill>
                  <a:srgbClr val="FF0000"/>
                </a:solidFill>
                <a:effectLst>
                  <a:outerShdw blurRad="38100" dist="38100" dir="2700000" algn="tl">
                    <a:srgbClr val="000000">
                      <a:alpha val="43137"/>
                    </a:srgbClr>
                  </a:outerShdw>
                </a:effectLst>
              </a:rPr>
              <a:t>Lingua </a:t>
            </a:r>
            <a:r>
              <a:rPr lang="en-US" u="sng" dirty="0" err="1">
                <a:solidFill>
                  <a:srgbClr val="FF0000"/>
                </a:solidFill>
                <a:effectLst>
                  <a:outerShdw blurRad="38100" dist="38100" dir="2700000" algn="tl">
                    <a:srgbClr val="000000">
                      <a:alpha val="43137"/>
                    </a:srgbClr>
                  </a:outerShdw>
                </a:effectLst>
              </a:rPr>
              <a:t>Inglese</a:t>
            </a:r>
            <a:r>
              <a:rPr lang="en-US" u="sng" dirty="0">
                <a:solidFill>
                  <a:srgbClr val="FF0000"/>
                </a:solidFill>
                <a:effectLst>
                  <a:outerShdw blurRad="38100" dist="38100" dir="2700000" algn="tl">
                    <a:srgbClr val="000000">
                      <a:alpha val="43137"/>
                    </a:srgbClr>
                  </a:outerShdw>
                </a:effectLst>
              </a:rPr>
              <a:t> 2</a:t>
            </a:r>
          </a:p>
        </p:txBody>
      </p:sp>
      <p:sp>
        <p:nvSpPr>
          <p:cNvPr id="3" name="Sottotitolo 2"/>
          <p:cNvSpPr>
            <a:spLocks noGrp="1"/>
          </p:cNvSpPr>
          <p:nvPr>
            <p:ph type="subTitle" idx="1"/>
          </p:nvPr>
        </p:nvSpPr>
        <p:spPr>
          <a:xfrm>
            <a:off x="285720" y="5286388"/>
            <a:ext cx="3429024" cy="1257312"/>
          </a:xfrm>
        </p:spPr>
        <p:txBody>
          <a:bodyPr/>
          <a:lstStyle/>
          <a:p>
            <a:r>
              <a:rPr lang="en-US" dirty="0">
                <a:solidFill>
                  <a:srgbClr val="7030A0"/>
                </a:solidFill>
              </a:rPr>
              <a:t> </a:t>
            </a:r>
            <a:r>
              <a:rPr lang="en-US" b="1" i="1" dirty="0">
                <a:solidFill>
                  <a:srgbClr val="7030A0"/>
                </a:solidFill>
              </a:rPr>
              <a:t>Olga Denti</a:t>
            </a:r>
          </a:p>
          <a:p>
            <a:r>
              <a:rPr lang="en-US" dirty="0" err="1">
                <a:solidFill>
                  <a:srgbClr val="7030A0"/>
                </a:solidFill>
              </a:rPr>
              <a:t>a.a.</a:t>
            </a:r>
            <a:r>
              <a:rPr lang="en-US" dirty="0">
                <a:solidFill>
                  <a:srgbClr val="7030A0"/>
                </a:solidFill>
              </a:rPr>
              <a:t> 2020-2021</a:t>
            </a:r>
          </a:p>
        </p:txBody>
      </p:sp>
      <p:pic>
        <p:nvPicPr>
          <p:cNvPr id="4" name="Picture 4" descr="univlog2"/>
          <p:cNvPicPr>
            <a:picLocks noChangeAspect="1" noChangeArrowheads="1"/>
          </p:cNvPicPr>
          <p:nvPr/>
        </p:nvPicPr>
        <p:blipFill>
          <a:blip r:embed="rId2" cstate="print"/>
          <a:srcRect/>
          <a:stretch>
            <a:fillRect/>
          </a:stretch>
        </p:blipFill>
        <p:spPr bwMode="auto">
          <a:xfrm>
            <a:off x="7239000" y="381000"/>
            <a:ext cx="666750" cy="676275"/>
          </a:xfrm>
          <a:prstGeom prst="rect">
            <a:avLst/>
          </a:prstGeom>
          <a:noFill/>
          <a:ln w="9525">
            <a:noFill/>
            <a:miter lim="800000"/>
            <a:headEnd/>
            <a:tailEnd/>
          </a:ln>
        </p:spPr>
      </p:pic>
      <p:sp>
        <p:nvSpPr>
          <p:cNvPr id="5" name="Rettangolo 4"/>
          <p:cNvSpPr/>
          <p:nvPr/>
        </p:nvSpPr>
        <p:spPr>
          <a:xfrm>
            <a:off x="642910" y="285728"/>
            <a:ext cx="7786742" cy="1754326"/>
          </a:xfrm>
          <a:prstGeom prst="rect">
            <a:avLst/>
          </a:prstGeom>
        </p:spPr>
        <p:txBody>
          <a:bodyPr wrap="square">
            <a:spAutoFit/>
          </a:bodyPr>
          <a:lstStyle/>
          <a:p>
            <a:pPr algn="ctr">
              <a:defRPr/>
            </a:pPr>
            <a:r>
              <a:rPr lang="it-IT" sz="3600" dirty="0">
                <a:solidFill>
                  <a:srgbClr val="0070C0"/>
                </a:solidFill>
              </a:rPr>
              <a:t>Welcome</a:t>
            </a:r>
          </a:p>
          <a:p>
            <a:pPr>
              <a:defRPr/>
            </a:pPr>
            <a:r>
              <a:rPr lang="it-IT" sz="3600" dirty="0">
                <a:solidFill>
                  <a:srgbClr val="33CC33"/>
                </a:solidFill>
              </a:rPr>
              <a:t>	</a:t>
            </a:r>
            <a:r>
              <a:rPr lang="it-IT" sz="3600" dirty="0" err="1">
                <a:solidFill>
                  <a:srgbClr val="33CC33"/>
                </a:solidFill>
              </a:rPr>
              <a:t>Bienvenus</a:t>
            </a:r>
            <a:r>
              <a:rPr lang="it-IT" sz="3600" dirty="0">
                <a:solidFill>
                  <a:srgbClr val="FFFF00"/>
                </a:solidFill>
              </a:rPr>
              <a:t>	</a:t>
            </a:r>
            <a:r>
              <a:rPr lang="it-IT" sz="3600" dirty="0" err="1">
                <a:solidFill>
                  <a:srgbClr val="FF0000"/>
                </a:solidFill>
              </a:rPr>
              <a:t>Wilkommen</a:t>
            </a:r>
            <a:endParaRPr lang="it-IT" sz="3600" dirty="0">
              <a:solidFill>
                <a:srgbClr val="FF0000"/>
              </a:solidFill>
            </a:endParaRPr>
          </a:p>
          <a:p>
            <a:pPr>
              <a:defRPr/>
            </a:pPr>
            <a:r>
              <a:rPr lang="it-IT" sz="3600" dirty="0" err="1">
                <a:solidFill>
                  <a:srgbClr val="FFC000"/>
                </a:solidFill>
              </a:rPr>
              <a:t>Bienvenidos</a:t>
            </a:r>
            <a:r>
              <a:rPr lang="it-IT" sz="3600" dirty="0">
                <a:solidFill>
                  <a:srgbClr val="FFC000"/>
                </a:solidFill>
              </a:rPr>
              <a:t>     </a:t>
            </a:r>
            <a:r>
              <a:rPr lang="it-IT" sz="3600" dirty="0">
                <a:solidFill>
                  <a:srgbClr val="33CC33"/>
                </a:solidFill>
              </a:rPr>
              <a:t>Benvenuti   </a:t>
            </a:r>
            <a:r>
              <a:rPr lang="it-IT" sz="3600" dirty="0">
                <a:solidFill>
                  <a:srgbClr val="FFFFFF"/>
                </a:solidFill>
              </a:rPr>
              <a:t>    </a:t>
            </a:r>
            <a:r>
              <a:rPr lang="it-IT" sz="3600" dirty="0" err="1">
                <a:solidFill>
                  <a:srgbClr val="000000"/>
                </a:solidFill>
              </a:rPr>
              <a:t>Benibenius</a:t>
            </a:r>
            <a:endParaRPr lang="it-IT" sz="3600" dirty="0">
              <a:solidFill>
                <a:srgbClr val="000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6372225" y="5210175"/>
            <a:ext cx="2771775" cy="164782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Some extra material and fun</a:t>
            </a:r>
          </a:p>
        </p:txBody>
      </p:sp>
      <p:sp>
        <p:nvSpPr>
          <p:cNvPr id="3" name="Segnaposto contenuto 2"/>
          <p:cNvSpPr>
            <a:spLocks noGrp="1"/>
          </p:cNvSpPr>
          <p:nvPr>
            <p:ph idx="1"/>
          </p:nvPr>
        </p:nvSpPr>
        <p:spPr/>
        <p:txBody>
          <a:bodyPr>
            <a:normAutofit fontScale="85000" lnSpcReduction="10000"/>
          </a:bodyPr>
          <a:lstStyle/>
          <a:p>
            <a:r>
              <a:rPr lang="en-US" dirty="0">
                <a:hlinkClick r:id="rId2"/>
              </a:rPr>
              <a:t>www.bbc.com</a:t>
            </a:r>
            <a:endParaRPr lang="en-US" dirty="0"/>
          </a:p>
          <a:p>
            <a:r>
              <a:rPr lang="en-US" dirty="0">
                <a:hlinkClick r:id="rId3"/>
              </a:rPr>
              <a:t>http://www.bbc.co.uk/learningenglish/</a:t>
            </a:r>
            <a:endParaRPr lang="en-US" dirty="0"/>
          </a:p>
          <a:p>
            <a:r>
              <a:rPr lang="en-US" dirty="0"/>
              <a:t>Lyricstraining.com </a:t>
            </a:r>
          </a:p>
          <a:p>
            <a:r>
              <a:rPr lang="en-US" dirty="0">
                <a:hlinkClick r:id="rId4"/>
              </a:rPr>
              <a:t>https://lyricstraining.com/play/billie-eilish/no-time-to-die/H8nMdGuqN8#ibw</a:t>
            </a:r>
          </a:p>
          <a:p>
            <a:r>
              <a:rPr lang="en-US" dirty="0">
                <a:hlinkClick r:id="rId4"/>
              </a:rPr>
              <a:t>https://lyricstraining.com/play/jawsh-685-jason-derulo/savage-love-laxed-siren-beat/HFPTX6wq9F#ibw</a:t>
            </a:r>
            <a:r>
              <a:rPr lang="en-US" dirty="0"/>
              <a:t> </a:t>
            </a:r>
          </a:p>
          <a:p>
            <a:r>
              <a:rPr lang="it-IT" dirty="0"/>
              <a:t>TANDEM: an </a:t>
            </a:r>
            <a:r>
              <a:rPr lang="it-IT" dirty="0" err="1"/>
              <a:t>exchange</a:t>
            </a:r>
            <a:r>
              <a:rPr lang="it-IT" dirty="0"/>
              <a:t> </a:t>
            </a:r>
            <a:r>
              <a:rPr lang="it-IT" dirty="0" err="1"/>
              <a:t>between</a:t>
            </a:r>
            <a:r>
              <a:rPr lang="it-IT" dirty="0"/>
              <a:t> </a:t>
            </a:r>
            <a:r>
              <a:rPr lang="it-IT" dirty="0" err="1"/>
              <a:t>students</a:t>
            </a:r>
            <a:r>
              <a:rPr lang="it-IT" dirty="0"/>
              <a:t> of diverse </a:t>
            </a:r>
            <a:r>
              <a:rPr lang="it-IT" dirty="0" err="1"/>
              <a:t>languages</a:t>
            </a:r>
            <a:r>
              <a:rPr lang="it-IT" dirty="0"/>
              <a:t> and </a:t>
            </a:r>
            <a:r>
              <a:rPr lang="it-IT" dirty="0" err="1"/>
              <a:t>cultures</a:t>
            </a:r>
            <a:r>
              <a:rPr lang="it-IT" dirty="0"/>
              <a:t> (CLA)</a:t>
            </a:r>
          </a:p>
          <a:p>
            <a:r>
              <a:rPr lang="is-IS" dirty="0"/>
              <a:t>… and much more... </a:t>
            </a:r>
            <a:endParaRPr lang="en-US" dirty="0"/>
          </a:p>
          <a:p>
            <a:pPr>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more interesting sites </a:t>
            </a:r>
            <a:r>
              <a:rPr lang="is-IS" dirty="0"/>
              <a:t>…</a:t>
            </a:r>
            <a:endParaRPr lang="en-GB" dirty="0"/>
          </a:p>
        </p:txBody>
      </p:sp>
      <p:sp>
        <p:nvSpPr>
          <p:cNvPr id="3" name="Content Placeholder 2"/>
          <p:cNvSpPr>
            <a:spLocks noGrp="1"/>
          </p:cNvSpPr>
          <p:nvPr>
            <p:ph idx="1"/>
          </p:nvPr>
        </p:nvSpPr>
        <p:spPr/>
        <p:txBody>
          <a:bodyPr>
            <a:normAutofit fontScale="55000" lnSpcReduction="20000"/>
          </a:bodyPr>
          <a:lstStyle/>
          <a:p>
            <a:r>
              <a:rPr lang="en-US" dirty="0"/>
              <a:t>http://</a:t>
            </a:r>
            <a:r>
              <a:rPr lang="en-US" dirty="0" err="1"/>
              <a:t>news.bbc.co.uk</a:t>
            </a:r>
            <a:r>
              <a:rPr lang="en-US" dirty="0"/>
              <a:t>/ ; </a:t>
            </a:r>
            <a:r>
              <a:rPr lang="en-US" dirty="0" err="1"/>
              <a:t>bbc.co.uk</a:t>
            </a:r>
            <a:r>
              <a:rPr lang="en-US" dirty="0"/>
              <a:t>/</a:t>
            </a:r>
            <a:r>
              <a:rPr lang="en-US" dirty="0" err="1"/>
              <a:t>worldservice</a:t>
            </a:r>
            <a:r>
              <a:rPr lang="en-US" dirty="0"/>
              <a:t>/</a:t>
            </a:r>
            <a:r>
              <a:rPr lang="en-US" dirty="0" err="1"/>
              <a:t>learningenglish</a:t>
            </a:r>
            <a:r>
              <a:rPr lang="en-US" dirty="0"/>
              <a:t> </a:t>
            </a:r>
          </a:p>
          <a:p>
            <a:r>
              <a:rPr lang="en-US" dirty="0"/>
              <a:t>http://</a:t>
            </a:r>
            <a:r>
              <a:rPr lang="en-US" dirty="0" err="1"/>
              <a:t>www.businessweek.com</a:t>
            </a:r>
            <a:endParaRPr lang="en-US" dirty="0"/>
          </a:p>
          <a:p>
            <a:r>
              <a:rPr lang="en-US" dirty="0"/>
              <a:t>http://</a:t>
            </a:r>
            <a:r>
              <a:rPr lang="en-US" dirty="0" err="1"/>
              <a:t>www.guardian.co.uk</a:t>
            </a:r>
            <a:r>
              <a:rPr lang="en-US" dirty="0"/>
              <a:t>/</a:t>
            </a:r>
          </a:p>
          <a:p>
            <a:r>
              <a:rPr lang="en-US" dirty="0"/>
              <a:t>http://</a:t>
            </a:r>
            <a:r>
              <a:rPr lang="en-US" dirty="0" err="1"/>
              <a:t>www.club_internet.fr</a:t>
            </a:r>
            <a:r>
              <a:rPr lang="en-US" dirty="0"/>
              <a:t> (</a:t>
            </a:r>
            <a:r>
              <a:rPr lang="en-US" dirty="0" err="1"/>
              <a:t>vocable</a:t>
            </a:r>
            <a:r>
              <a:rPr lang="en-US" dirty="0"/>
              <a:t>) </a:t>
            </a:r>
          </a:p>
          <a:p>
            <a:r>
              <a:rPr lang="en-US" dirty="0"/>
              <a:t>http://</a:t>
            </a:r>
            <a:r>
              <a:rPr lang="en-US" dirty="0" err="1"/>
              <a:t>www.time.com</a:t>
            </a:r>
            <a:r>
              <a:rPr lang="en-US" dirty="0"/>
              <a:t>/</a:t>
            </a:r>
          </a:p>
          <a:p>
            <a:r>
              <a:rPr lang="en-US" dirty="0"/>
              <a:t>http://</a:t>
            </a:r>
            <a:r>
              <a:rPr lang="en-US" dirty="0" err="1"/>
              <a:t>www.newsweek.com</a:t>
            </a:r>
            <a:r>
              <a:rPr lang="en-US" dirty="0"/>
              <a:t>/</a:t>
            </a:r>
          </a:p>
          <a:p>
            <a:r>
              <a:rPr lang="en-US" dirty="0"/>
              <a:t>http://</a:t>
            </a:r>
            <a:r>
              <a:rPr lang="en-US" dirty="0" err="1"/>
              <a:t>www.economist.com</a:t>
            </a:r>
            <a:r>
              <a:rPr lang="en-US" dirty="0"/>
              <a:t>/</a:t>
            </a:r>
          </a:p>
          <a:p>
            <a:r>
              <a:rPr lang="en-US" dirty="0"/>
              <a:t>http://</a:t>
            </a:r>
            <a:r>
              <a:rPr lang="en-US" dirty="0" err="1"/>
              <a:t>www.nationalgeographic.com</a:t>
            </a:r>
            <a:endParaRPr lang="en-US" dirty="0"/>
          </a:p>
          <a:p>
            <a:r>
              <a:rPr lang="en-US" dirty="0"/>
              <a:t>http://</a:t>
            </a:r>
            <a:r>
              <a:rPr lang="en-US" dirty="0" err="1"/>
              <a:t>www.iht.com</a:t>
            </a:r>
            <a:r>
              <a:rPr lang="en-US" dirty="0"/>
              <a:t>/ (International Herald Tribune)</a:t>
            </a:r>
          </a:p>
          <a:p>
            <a:r>
              <a:rPr lang="en-US" dirty="0"/>
              <a:t>http://</a:t>
            </a:r>
            <a:r>
              <a:rPr lang="en-US" dirty="0" err="1"/>
              <a:t>www.yourdictionary.com</a:t>
            </a:r>
            <a:r>
              <a:rPr lang="en-US" dirty="0"/>
              <a:t>/</a:t>
            </a:r>
          </a:p>
          <a:p>
            <a:r>
              <a:rPr lang="it-IT" dirty="0"/>
              <a:t>http://</a:t>
            </a:r>
            <a:r>
              <a:rPr lang="it-IT" dirty="0" err="1"/>
              <a:t>www.howjsay.com</a:t>
            </a:r>
            <a:r>
              <a:rPr lang="it-IT" dirty="0"/>
              <a:t>  (</a:t>
            </a:r>
            <a:r>
              <a:rPr lang="it-IT" dirty="0" err="1"/>
              <a:t>pronunciation</a:t>
            </a:r>
            <a:r>
              <a:rPr lang="it-IT" dirty="0"/>
              <a:t>) </a:t>
            </a:r>
            <a:endParaRPr lang="en-US" dirty="0"/>
          </a:p>
          <a:p>
            <a:r>
              <a:rPr lang="en-US" dirty="0"/>
              <a:t>http://</a:t>
            </a:r>
            <a:r>
              <a:rPr lang="en-US" dirty="0" err="1"/>
              <a:t>www.merriam-webster.com</a:t>
            </a:r>
            <a:r>
              <a:rPr lang="en-US" dirty="0"/>
              <a:t>/dictionary/ (</a:t>
            </a:r>
            <a:r>
              <a:rPr lang="en-US" dirty="0" err="1"/>
              <a:t>meaning+pronunciation</a:t>
            </a:r>
            <a:r>
              <a:rPr lang="en-US" dirty="0"/>
              <a:t>)</a:t>
            </a:r>
          </a:p>
          <a:p>
            <a:r>
              <a:rPr lang="it-IT" dirty="0"/>
              <a:t>http://</a:t>
            </a:r>
            <a:r>
              <a:rPr lang="it-IT" dirty="0" err="1"/>
              <a:t>www.granddictionnaire.com</a:t>
            </a:r>
            <a:r>
              <a:rPr lang="it-IT" dirty="0"/>
              <a:t>/ </a:t>
            </a:r>
            <a:endParaRPr lang="en-US" dirty="0"/>
          </a:p>
          <a:p>
            <a:r>
              <a:rPr lang="it-IT" dirty="0"/>
              <a:t>http://</a:t>
            </a:r>
            <a:r>
              <a:rPr lang="it-IT" dirty="0" err="1"/>
              <a:t>wwwonestopenglish.com</a:t>
            </a:r>
            <a:endParaRPr lang="en-US" dirty="0"/>
          </a:p>
          <a:p>
            <a:r>
              <a:rPr lang="it-IT" dirty="0" err="1"/>
              <a:t>https</a:t>
            </a:r>
            <a:r>
              <a:rPr lang="it-IT" dirty="0"/>
              <a:t>://</a:t>
            </a:r>
            <a:r>
              <a:rPr lang="it-IT" dirty="0" err="1"/>
              <a:t>sites.google.com</a:t>
            </a:r>
            <a:r>
              <a:rPr lang="it-IT" dirty="0"/>
              <a:t>/site/</a:t>
            </a:r>
            <a:r>
              <a:rPr lang="it-IT" dirty="0" err="1"/>
              <a:t>caransay</a:t>
            </a:r>
            <a:r>
              <a:rPr lang="it-IT" dirty="0"/>
              <a:t>/Home/</a:t>
            </a:r>
            <a:r>
              <a:rPr lang="it-IT" dirty="0" err="1"/>
              <a:t>english</a:t>
            </a:r>
            <a:endParaRPr lang="en-US" dirty="0"/>
          </a:p>
          <a:p>
            <a:endParaRPr lang="en-GB" dirty="0"/>
          </a:p>
        </p:txBody>
      </p:sp>
    </p:spTree>
    <p:extLst>
      <p:ext uri="{BB962C8B-B14F-4D97-AF65-F5344CB8AC3E}">
        <p14:creationId xmlns:p14="http://schemas.microsoft.com/office/powerpoint/2010/main" val="1523511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Books</a:t>
            </a:r>
          </a:p>
        </p:txBody>
      </p:sp>
      <p:sp>
        <p:nvSpPr>
          <p:cNvPr id="3" name="Segnaposto contenuto 2"/>
          <p:cNvSpPr>
            <a:spLocks noGrp="1"/>
          </p:cNvSpPr>
          <p:nvPr>
            <p:ph idx="1"/>
          </p:nvPr>
        </p:nvSpPr>
        <p:spPr>
          <a:xfrm>
            <a:off x="457200" y="1214422"/>
            <a:ext cx="8258204" cy="5643578"/>
          </a:xfrm>
        </p:spPr>
        <p:txBody>
          <a:bodyPr>
            <a:normAutofit fontScale="55000" lnSpcReduction="20000"/>
          </a:bodyPr>
          <a:lstStyle/>
          <a:p>
            <a:pPr>
              <a:buNone/>
            </a:pPr>
            <a:r>
              <a:rPr lang="en-US" sz="4000" b="1" u="sng" dirty="0"/>
              <a:t>Theoretical part</a:t>
            </a:r>
            <a:r>
              <a:rPr lang="en-US" sz="4000" dirty="0"/>
              <a:t>:</a:t>
            </a:r>
          </a:p>
          <a:p>
            <a:pPr>
              <a:buNone/>
            </a:pPr>
            <a:endParaRPr lang="en-US" sz="4000" dirty="0"/>
          </a:p>
          <a:p>
            <a:pPr algn="just"/>
            <a:r>
              <a:rPr lang="en-GB" sz="3800" dirty="0" err="1"/>
              <a:t>Widdowson</a:t>
            </a:r>
            <a:r>
              <a:rPr lang="en-GB" sz="3800" dirty="0"/>
              <a:t>, H.G. 2007. </a:t>
            </a:r>
            <a:r>
              <a:rPr lang="en-GB" sz="3800" i="1" dirty="0"/>
              <a:t>Discourse Analysis</a:t>
            </a:r>
            <a:r>
              <a:rPr lang="en-GB" sz="3800" dirty="0"/>
              <a:t>. Oxford: Oxford University Press.</a:t>
            </a:r>
            <a:endParaRPr lang="it-IT" sz="3800" dirty="0"/>
          </a:p>
          <a:p>
            <a:pPr algn="just"/>
            <a:r>
              <a:rPr lang="en-GB" sz="3800" dirty="0"/>
              <a:t>Ulrich, M. 1992. </a:t>
            </a:r>
            <a:r>
              <a:rPr lang="en-GB" sz="3800" i="1" dirty="0"/>
              <a:t>Translating Texts. From Theory to Practice</a:t>
            </a:r>
            <a:r>
              <a:rPr lang="en-GB" sz="3800" dirty="0"/>
              <a:t>. Rapallo: CIDEB </a:t>
            </a:r>
            <a:r>
              <a:rPr lang="en-GB" sz="3800" dirty="0" err="1"/>
              <a:t>Editrice</a:t>
            </a:r>
            <a:r>
              <a:rPr lang="en-GB" sz="3800" dirty="0"/>
              <a:t> (extracts on language functions, NOT on translation, Ch. 2- 7)</a:t>
            </a:r>
          </a:p>
          <a:p>
            <a:pPr marL="0" indent="0" algn="just">
              <a:buNone/>
            </a:pPr>
            <a:endParaRPr lang="en-GB" sz="3800" dirty="0"/>
          </a:p>
          <a:p>
            <a:pPr marL="0" indent="0" algn="just">
              <a:buNone/>
            </a:pPr>
            <a:r>
              <a:rPr lang="en-GB" sz="3800" dirty="0"/>
              <a:t>ADDITIONAL READINGS</a:t>
            </a:r>
          </a:p>
          <a:p>
            <a:pPr algn="just"/>
            <a:r>
              <a:rPr lang="en-GB" sz="3600" dirty="0"/>
              <a:t>Halliday, M.A.K. 1978. </a:t>
            </a:r>
            <a:r>
              <a:rPr lang="en-GB" sz="3600" i="1" dirty="0"/>
              <a:t>Language as social semiotic. The social  interpretation of language and meaning</a:t>
            </a:r>
            <a:r>
              <a:rPr lang="en-GB" sz="3600" dirty="0"/>
              <a:t>. London: Edward Arnold. </a:t>
            </a:r>
            <a:endParaRPr lang="it-IT" sz="3600" dirty="0"/>
          </a:p>
          <a:p>
            <a:pPr algn="just"/>
            <a:r>
              <a:rPr lang="en-GB" sz="3600" dirty="0"/>
              <a:t>Halliday, M.A.K., Hasan, R. 1985. </a:t>
            </a:r>
            <a:r>
              <a:rPr lang="en-GB" sz="3600" i="1" dirty="0"/>
              <a:t>Language Context and Text: Aspects of Language in a Social-semiotic Perspective</a:t>
            </a:r>
            <a:r>
              <a:rPr lang="en-GB" sz="3600" dirty="0"/>
              <a:t>. Oxford: Oxford University Press. </a:t>
            </a:r>
            <a:endParaRPr lang="it-IT" sz="3600" dirty="0"/>
          </a:p>
          <a:p>
            <a:pPr algn="just"/>
            <a:r>
              <a:rPr lang="en-GB" sz="3600" dirty="0"/>
              <a:t>Halliday, M.A.K., </a:t>
            </a:r>
            <a:r>
              <a:rPr lang="en-GB" sz="3600" dirty="0" err="1"/>
              <a:t>Matthiessen</a:t>
            </a:r>
            <a:r>
              <a:rPr lang="en-GB" sz="3600" dirty="0"/>
              <a:t>, C. M.I.M. 2013. </a:t>
            </a:r>
            <a:r>
              <a:rPr lang="en-GB" sz="3600" i="1" dirty="0"/>
              <a:t>An Introduction to Functional Grammar</a:t>
            </a:r>
            <a:r>
              <a:rPr lang="en-GB" sz="3600" dirty="0"/>
              <a:t>, Third Edition. Oxon, New York: Routledge. </a:t>
            </a:r>
          </a:p>
          <a:p>
            <a:pPr algn="just"/>
            <a:r>
              <a:rPr lang="en-GB" sz="3600" dirty="0"/>
              <a:t>Christiansen, T. 2011. </a:t>
            </a:r>
            <a:r>
              <a:rPr lang="en-GB" sz="3600" i="1" dirty="0"/>
              <a:t>Cohesion: a Discourse Perspective</a:t>
            </a:r>
            <a:r>
              <a:rPr lang="en-GB" sz="3600" dirty="0"/>
              <a:t>. Bern: Peter Lang. </a:t>
            </a:r>
            <a:endParaRPr lang="it-IT" sz="3600" dirty="0"/>
          </a:p>
          <a:p>
            <a:pPr algn="just"/>
            <a:r>
              <a:rPr lang="en-GB" sz="3600" dirty="0"/>
              <a:t>McCarthy, M. 1991. </a:t>
            </a:r>
            <a:r>
              <a:rPr lang="en-GB" sz="3600" i="1" dirty="0"/>
              <a:t>Discourse Analysis for Language Teachers</a:t>
            </a:r>
            <a:r>
              <a:rPr lang="en-GB" sz="3600" dirty="0"/>
              <a:t>. Cambridge: Cambridge Language Teaching Library, CUP. </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Course Content</a:t>
            </a:r>
          </a:p>
        </p:txBody>
      </p:sp>
      <p:sp>
        <p:nvSpPr>
          <p:cNvPr id="3" name="Segnaposto contenuto 2"/>
          <p:cNvSpPr>
            <a:spLocks noGrp="1"/>
          </p:cNvSpPr>
          <p:nvPr>
            <p:ph idx="1"/>
          </p:nvPr>
        </p:nvSpPr>
        <p:spPr>
          <a:xfrm>
            <a:off x="285720" y="1600200"/>
            <a:ext cx="8572560" cy="5043510"/>
          </a:xfrm>
        </p:spPr>
        <p:txBody>
          <a:bodyPr>
            <a:normAutofit fontScale="85000" lnSpcReduction="10000"/>
          </a:bodyPr>
          <a:lstStyle/>
          <a:p>
            <a:pPr algn="just"/>
            <a:r>
              <a:rPr lang="en-GB" dirty="0"/>
              <a:t>PRACTICAL PART – 91 hours taught by a mother-tongue English instructor.   </a:t>
            </a:r>
            <a:endParaRPr lang="it-IT" dirty="0"/>
          </a:p>
          <a:p>
            <a:pPr algn="just">
              <a:buNone/>
            </a:pPr>
            <a:r>
              <a:rPr lang="en-GB" dirty="0"/>
              <a:t>	The students will attend 91-hour classes of General English (the schedule is available on the website). The objective will be to reach the B2 level of the Common European Framework of Reference for Languages for all abilities: listening, reading, writing and speaking. A syllabus will be available online. </a:t>
            </a:r>
            <a:endParaRPr lang="it-IT" dirty="0"/>
          </a:p>
          <a:p>
            <a:pPr algn="just"/>
            <a:r>
              <a:rPr lang="en-GB" dirty="0"/>
              <a:t>THEORETICAL PART  – 20 hours taught by the professor.</a:t>
            </a:r>
            <a:endParaRPr lang="it-IT" dirty="0"/>
          </a:p>
          <a:p>
            <a:pPr algn="just">
              <a:buNone/>
            </a:pPr>
            <a:r>
              <a:rPr lang="en-GB" dirty="0"/>
              <a:t>	The students will attend the lectures which focus on Functional Linguistics and, in particular, Functional Grammar.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More precisely, </a:t>
            </a:r>
          </a:p>
        </p:txBody>
      </p:sp>
      <p:sp>
        <p:nvSpPr>
          <p:cNvPr id="3" name="Segnaposto contenuto 2"/>
          <p:cNvSpPr>
            <a:spLocks noGrp="1"/>
          </p:cNvSpPr>
          <p:nvPr>
            <p:ph idx="1"/>
          </p:nvPr>
        </p:nvSpPr>
        <p:spPr>
          <a:xfrm>
            <a:off x="457200" y="1268760"/>
            <a:ext cx="8229600" cy="5232074"/>
          </a:xfrm>
          <a:noFill/>
        </p:spPr>
        <p:txBody>
          <a:bodyPr>
            <a:normAutofit fontScale="92500" lnSpcReduction="20000"/>
          </a:bodyPr>
          <a:lstStyle/>
          <a:p>
            <a:pPr marL="514350" indent="-514350" algn="just">
              <a:buFont typeface="+mj-lt"/>
              <a:buAutoNum type="arabicPeriod"/>
            </a:pPr>
            <a:r>
              <a:rPr lang="en-GB" i="1" dirty="0"/>
              <a:t>From structural to functional linguistics</a:t>
            </a:r>
            <a:r>
              <a:rPr lang="en-GB" dirty="0"/>
              <a:t>, </a:t>
            </a:r>
            <a:r>
              <a:rPr lang="en-GB" i="1" dirty="0"/>
              <a:t>Language Micro- &amp; Macro-functions</a:t>
            </a:r>
            <a:endParaRPr lang="en-GB" dirty="0"/>
          </a:p>
          <a:p>
            <a:pPr marL="514350" indent="-514350" algn="just">
              <a:buFont typeface="+mj-lt"/>
              <a:buAutoNum type="arabicPeriod"/>
            </a:pPr>
            <a:r>
              <a:rPr lang="en-GB" i="1" dirty="0"/>
              <a:t>Text &amp; Context, Halliday’s </a:t>
            </a:r>
            <a:r>
              <a:rPr lang="en-GB" i="1" dirty="0" err="1"/>
              <a:t>metafunctions</a:t>
            </a:r>
            <a:endParaRPr lang="en-GB" i="1" dirty="0"/>
          </a:p>
          <a:p>
            <a:pPr marL="514350" indent="-514350" algn="just">
              <a:buFont typeface="+mj-lt"/>
              <a:buAutoNum type="arabicPeriod"/>
            </a:pPr>
            <a:r>
              <a:rPr lang="en-GB" i="1" dirty="0"/>
              <a:t>Text types</a:t>
            </a:r>
            <a:endParaRPr lang="en-GB" dirty="0"/>
          </a:p>
          <a:p>
            <a:pPr marL="514350" indent="-514350" algn="just">
              <a:buFont typeface="+mj-lt"/>
              <a:buAutoNum type="arabicPeriod"/>
            </a:pPr>
            <a:r>
              <a:rPr lang="en-GB" i="1" dirty="0"/>
              <a:t>Discourse Analysis, Communicative competence, text and images</a:t>
            </a:r>
          </a:p>
          <a:p>
            <a:pPr marL="514350" indent="-514350" algn="just">
              <a:buFont typeface="+mj-lt"/>
              <a:buAutoNum type="arabicPeriod"/>
            </a:pPr>
            <a:r>
              <a:rPr lang="en-GB" i="1" dirty="0"/>
              <a:t>Cohesion and Coherence</a:t>
            </a:r>
            <a:endParaRPr lang="en-GB" dirty="0"/>
          </a:p>
          <a:p>
            <a:pPr marL="514350" indent="-514350" algn="just">
              <a:buFont typeface="+mj-lt"/>
              <a:buAutoNum type="arabicPeriod"/>
            </a:pPr>
            <a:r>
              <a:rPr lang="en-GB" i="1" dirty="0" err="1"/>
              <a:t>Thematisation</a:t>
            </a:r>
            <a:r>
              <a:rPr lang="en-GB" dirty="0"/>
              <a:t>  </a:t>
            </a:r>
          </a:p>
          <a:p>
            <a:pPr marL="514350" indent="-514350" algn="just">
              <a:buFont typeface="+mj-lt"/>
              <a:buAutoNum type="arabicPeriod"/>
            </a:pPr>
            <a:r>
              <a:rPr lang="en-GB" i="1" dirty="0"/>
              <a:t>Style, Discourse Genre</a:t>
            </a:r>
          </a:p>
          <a:p>
            <a:pPr marL="514350" indent="-514350" algn="just">
              <a:buFont typeface="+mj-lt"/>
              <a:buAutoNum type="arabicPeriod"/>
            </a:pPr>
            <a:r>
              <a:rPr lang="en-GB" i="1" dirty="0"/>
              <a:t>Schematic v systemic knowledge, Grice’s maxims CDA</a:t>
            </a:r>
          </a:p>
          <a:p>
            <a:pPr marL="514350" indent="-514350" algn="just">
              <a:buFont typeface="+mj-lt"/>
              <a:buAutoNum type="arabicPeriod"/>
            </a:pPr>
            <a:r>
              <a:rPr lang="en-GB" i="1" dirty="0"/>
              <a:t>Textual analysis, Advertising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Objectives</a:t>
            </a:r>
          </a:p>
        </p:txBody>
      </p:sp>
      <p:sp>
        <p:nvSpPr>
          <p:cNvPr id="3" name="Segnaposto contenuto 2"/>
          <p:cNvSpPr>
            <a:spLocks noGrp="1"/>
          </p:cNvSpPr>
          <p:nvPr>
            <p:ph idx="1"/>
          </p:nvPr>
        </p:nvSpPr>
        <p:spPr>
          <a:xfrm>
            <a:off x="500034" y="1285860"/>
            <a:ext cx="8229600" cy="2328865"/>
          </a:xfrm>
        </p:spPr>
        <p:txBody>
          <a:bodyPr>
            <a:normAutofit lnSpcReduction="10000"/>
          </a:bodyPr>
          <a:lstStyle/>
          <a:p>
            <a:pPr algn="just">
              <a:buNone/>
            </a:pPr>
            <a:r>
              <a:rPr lang="en-GB" sz="2800" dirty="0"/>
              <a:t>The students will have to achieve:</a:t>
            </a:r>
            <a:endParaRPr lang="it-IT" sz="2800" dirty="0"/>
          </a:p>
          <a:p>
            <a:pPr marL="0" indent="0" algn="just">
              <a:buNone/>
            </a:pPr>
            <a:r>
              <a:rPr lang="en-GB" sz="2800" dirty="0"/>
              <a:t>- a good B2 level of English in all four abilities (</a:t>
            </a:r>
            <a:r>
              <a:rPr lang="en-GB" sz="2800" i="1" dirty="0"/>
              <a:t>listening</a:t>
            </a:r>
            <a:r>
              <a:rPr lang="en-GB" sz="2800" dirty="0"/>
              <a:t>, </a:t>
            </a:r>
            <a:r>
              <a:rPr lang="en-GB" sz="2800" i="1" dirty="0"/>
              <a:t>reading</a:t>
            </a:r>
            <a:r>
              <a:rPr lang="en-GB" sz="2800" dirty="0"/>
              <a:t>, </a:t>
            </a:r>
            <a:r>
              <a:rPr lang="en-GB" sz="2800" i="1" dirty="0"/>
              <a:t>writing</a:t>
            </a:r>
            <a:r>
              <a:rPr lang="en-GB" sz="2800" dirty="0"/>
              <a:t> </a:t>
            </a:r>
            <a:r>
              <a:rPr lang="en-GB" sz="2800" i="1" dirty="0"/>
              <a:t>&amp;</a:t>
            </a:r>
            <a:r>
              <a:rPr lang="en-GB" sz="2800" dirty="0"/>
              <a:t> </a:t>
            </a:r>
            <a:r>
              <a:rPr lang="en-GB" sz="2800" i="1" dirty="0"/>
              <a:t>speaking</a:t>
            </a:r>
            <a:r>
              <a:rPr lang="en-GB" sz="2800" dirty="0"/>
              <a:t>);</a:t>
            </a:r>
            <a:endParaRPr lang="it-IT" sz="2800" dirty="0"/>
          </a:p>
          <a:p>
            <a:pPr marL="0" indent="0" algn="just">
              <a:buNone/>
            </a:pPr>
            <a:r>
              <a:rPr lang="en-GB" sz="2800" dirty="0"/>
              <a:t>- good skills to analyse language functions and interpret diverse text types and genres.</a:t>
            </a:r>
            <a:endParaRPr lang="en-US" sz="2800" dirty="0"/>
          </a:p>
        </p:txBody>
      </p:sp>
      <p:sp>
        <p:nvSpPr>
          <p:cNvPr id="4" name="Titolo 1"/>
          <p:cNvSpPr txBox="1">
            <a:spLocks/>
          </p:cNvSpPr>
          <p:nvPr/>
        </p:nvSpPr>
        <p:spPr>
          <a:xfrm>
            <a:off x="571472" y="3214686"/>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schemeClr val="tx1"/>
                </a:solidFill>
                <a:effectLst/>
                <a:uLnTx/>
                <a:uFillTx/>
                <a:latin typeface="+mj-lt"/>
                <a:ea typeface="+mj-ea"/>
                <a:cs typeface="+mj-cs"/>
              </a:rPr>
              <a:t>Prerequisites </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Segnaposto contenuto 2"/>
          <p:cNvSpPr txBox="1">
            <a:spLocks/>
          </p:cNvSpPr>
          <p:nvPr/>
        </p:nvSpPr>
        <p:spPr>
          <a:xfrm>
            <a:off x="500034" y="4214818"/>
            <a:ext cx="8229600" cy="1614486"/>
          </a:xfrm>
          <a:prstGeom prst="rect">
            <a:avLst/>
          </a:prstGeom>
        </p:spPr>
        <p:txBody>
          <a:bodyPr vert="horz" lIns="91440" tIns="45720" rIns="91440" bIns="45720" rtlCol="0">
            <a:normAutofit/>
          </a:bodyPr>
          <a:lstStyle/>
          <a:p>
            <a:pPr marR="0" lvl="0" algn="just" defTabSz="914400" rtl="0" eaLnBrk="1" fontAlgn="auto" latinLnBrk="0" hangingPunct="1">
              <a:lnSpc>
                <a:spcPct val="100000"/>
              </a:lnSpc>
              <a:spcBef>
                <a:spcPct val="20000"/>
              </a:spcBef>
              <a:spcAft>
                <a:spcPts val="0"/>
              </a:spcAft>
              <a:buClrTx/>
              <a:buSzTx/>
              <a:tabLst/>
              <a:defRPr/>
            </a:pPr>
            <a:r>
              <a:rPr kumimoji="0" lang="en-GB" sz="2800" b="0" i="0" u="none" strike="noStrike" kern="1200" cap="none" spc="0" normalizeH="0" baseline="0" noProof="0" dirty="0">
                <a:ln>
                  <a:noFill/>
                </a:ln>
                <a:solidFill>
                  <a:schemeClr val="tx1"/>
                </a:solidFill>
                <a:effectLst/>
                <a:uLnTx/>
                <a:uFillTx/>
                <a:latin typeface="+mn-lt"/>
                <a:ea typeface="+mn-ea"/>
                <a:cs typeface="+mn-cs"/>
              </a:rPr>
              <a:t>- English Language 1 / B1 level of the Common European Framework of Reference for Languages</a:t>
            </a:r>
            <a:endParaRPr kumimoji="0" lang="it-IT"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Methodology</a:t>
            </a:r>
          </a:p>
        </p:txBody>
      </p:sp>
      <p:sp>
        <p:nvSpPr>
          <p:cNvPr id="3" name="Segnaposto contenuto 2"/>
          <p:cNvSpPr>
            <a:spLocks noGrp="1"/>
          </p:cNvSpPr>
          <p:nvPr>
            <p:ph idx="1"/>
          </p:nvPr>
        </p:nvSpPr>
        <p:spPr>
          <a:xfrm>
            <a:off x="457200" y="1600200"/>
            <a:ext cx="8229600" cy="4829195"/>
          </a:xfrm>
        </p:spPr>
        <p:txBody>
          <a:bodyPr>
            <a:normAutofit lnSpcReduction="10000"/>
          </a:bodyPr>
          <a:lstStyle/>
          <a:p>
            <a:pPr algn="just"/>
            <a:r>
              <a:rPr lang="en-GB" dirty="0"/>
              <a:t>The PRACTICAL PART includes practical lessons taught by a mother-tongue English instructor, from October to May with no interruption. In January and February students will attend these classes once or twice a week to keep practicing. </a:t>
            </a:r>
            <a:r>
              <a:rPr lang="en-GB" u="sng" dirty="0">
                <a:solidFill>
                  <a:srgbClr val="FF0000"/>
                </a:solidFill>
                <a:effectLst>
                  <a:outerShdw blurRad="38100" dist="38100" dir="2700000" algn="tl">
                    <a:srgbClr val="000000">
                      <a:alpha val="43137"/>
                    </a:srgbClr>
                  </a:outerShdw>
                </a:effectLst>
              </a:rPr>
              <a:t>Mid-term assessments will be organised.</a:t>
            </a:r>
            <a:endParaRPr lang="it-IT" u="sng" dirty="0">
              <a:solidFill>
                <a:srgbClr val="FF0000"/>
              </a:solidFill>
              <a:effectLst>
                <a:outerShdw blurRad="38100" dist="38100" dir="2700000" algn="tl">
                  <a:srgbClr val="000000">
                    <a:alpha val="43137"/>
                  </a:srgbClr>
                </a:outerShdw>
              </a:effectLst>
            </a:endParaRPr>
          </a:p>
          <a:p>
            <a:pPr algn="just"/>
            <a:r>
              <a:rPr lang="en-GB" dirty="0"/>
              <a:t>The THEORETICAL PART includes lessons taught by the professor and seminars. </a:t>
            </a:r>
            <a:r>
              <a:rPr lang="en-GB" u="sng" dirty="0">
                <a:solidFill>
                  <a:srgbClr val="FF0000"/>
                </a:solidFill>
                <a:effectLst>
                  <a:outerShdw blurRad="38100" dist="38100" dir="2700000" algn="tl">
                    <a:srgbClr val="000000">
                      <a:alpha val="43137"/>
                    </a:srgbClr>
                  </a:outerShdw>
                </a:effectLst>
              </a:rPr>
              <a:t>Mid-term assessments will be organised.</a:t>
            </a:r>
            <a:endParaRPr lang="it-IT" u="sng"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Assessment</a:t>
            </a:r>
          </a:p>
        </p:txBody>
      </p:sp>
      <p:sp>
        <p:nvSpPr>
          <p:cNvPr id="3" name="Segnaposto contenuto 2"/>
          <p:cNvSpPr>
            <a:spLocks noGrp="1"/>
          </p:cNvSpPr>
          <p:nvPr>
            <p:ph idx="1"/>
          </p:nvPr>
        </p:nvSpPr>
        <p:spPr>
          <a:xfrm>
            <a:off x="214282" y="1600200"/>
            <a:ext cx="8472518" cy="4525963"/>
          </a:xfrm>
        </p:spPr>
        <p:txBody>
          <a:bodyPr/>
          <a:lstStyle/>
          <a:p>
            <a:pPr algn="just">
              <a:buNone/>
            </a:pPr>
            <a:r>
              <a:rPr lang="en-GB" dirty="0"/>
              <a:t>	The final exam will include both a WRITTEN EXAM and an ORAL EXAM, aiming at assessing, alternatively, the students’ acquisition of the English Language at </a:t>
            </a:r>
            <a:r>
              <a:rPr lang="en-GB"/>
              <a:t>the B2 </a:t>
            </a:r>
            <a:r>
              <a:rPr lang="en-GB" dirty="0"/>
              <a:t>level of the Common European Framework of Reference for Languages, and Functional Linguistics.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The written exam</a:t>
            </a:r>
          </a:p>
        </p:txBody>
      </p:sp>
      <p:sp>
        <p:nvSpPr>
          <p:cNvPr id="3" name="Segnaposto contenuto 2"/>
          <p:cNvSpPr>
            <a:spLocks noGrp="1"/>
          </p:cNvSpPr>
          <p:nvPr>
            <p:ph idx="1"/>
          </p:nvPr>
        </p:nvSpPr>
        <p:spPr>
          <a:xfrm>
            <a:off x="214282" y="1214422"/>
            <a:ext cx="8643998" cy="5742970"/>
          </a:xfrm>
        </p:spPr>
        <p:txBody>
          <a:bodyPr>
            <a:normAutofit fontScale="70000" lnSpcReduction="20000"/>
          </a:bodyPr>
          <a:lstStyle/>
          <a:p>
            <a:pPr algn="just"/>
            <a:r>
              <a:rPr lang="en-GB" dirty="0"/>
              <a:t>The written exam, divided into </a:t>
            </a:r>
            <a:r>
              <a:rPr lang="en-GB" dirty="0">
                <a:solidFill>
                  <a:srgbClr val="FF0000"/>
                </a:solidFill>
              </a:rPr>
              <a:t>3 parts</a:t>
            </a:r>
            <a:r>
              <a:rPr lang="en-GB" dirty="0"/>
              <a:t>, </a:t>
            </a:r>
            <a:r>
              <a:rPr lang="en-GB" b="1" dirty="0">
                <a:solidFill>
                  <a:srgbClr val="7030A0"/>
                </a:solidFill>
              </a:rPr>
              <a:t>will evaluate the linguistic competences foreseen in the </a:t>
            </a:r>
            <a:r>
              <a:rPr lang="en-GB" b="1" u="sng" dirty="0">
                <a:solidFill>
                  <a:srgbClr val="7030A0"/>
                </a:solidFill>
              </a:rPr>
              <a:t>B2 level </a:t>
            </a:r>
            <a:r>
              <a:rPr lang="en-GB" u="sng" dirty="0"/>
              <a:t>of the Common European Framework of Reference for Languages</a:t>
            </a:r>
            <a:r>
              <a:rPr lang="en-GB" dirty="0"/>
              <a:t>. It will include: </a:t>
            </a:r>
            <a:r>
              <a:rPr lang="en-GB" dirty="0">
                <a:solidFill>
                  <a:srgbClr val="FF0000"/>
                </a:solidFill>
              </a:rPr>
              <a:t>a Listening Comprehension test and a Multiple Choice test, both in the lab, and a Reading Comprehension test, in one of the rooms.</a:t>
            </a:r>
            <a:endParaRPr lang="it-IT" dirty="0">
              <a:solidFill>
                <a:srgbClr val="FF0000"/>
              </a:solidFill>
            </a:endParaRPr>
          </a:p>
          <a:p>
            <a:pPr algn="just"/>
            <a:r>
              <a:rPr lang="en-GB" dirty="0"/>
              <a:t>The aim of the written exam is to </a:t>
            </a:r>
            <a:r>
              <a:rPr lang="en-GB" u="sng" dirty="0"/>
              <a:t>assess the students’ skills to understand the language spoken by native speakers </a:t>
            </a:r>
            <a:r>
              <a:rPr lang="en-GB" dirty="0"/>
              <a:t>from the UK, the USA and Australia, but also </a:t>
            </a:r>
            <a:r>
              <a:rPr lang="en-GB" u="sng" dirty="0"/>
              <a:t>by non-native speakers</a:t>
            </a:r>
            <a:r>
              <a:rPr lang="en-GB" dirty="0"/>
              <a:t>, who speak English as a Lingua Franca. Issues and content will be both of </a:t>
            </a:r>
            <a:r>
              <a:rPr lang="en-GB" u="sng" dirty="0"/>
              <a:t>general and specialised English</a:t>
            </a:r>
            <a:r>
              <a:rPr lang="en-GB" dirty="0"/>
              <a:t>, with a special reference to the international university world. </a:t>
            </a:r>
            <a:r>
              <a:rPr lang="en-GB" u="sng" dirty="0"/>
              <a:t>Grammar and lexis </a:t>
            </a:r>
            <a:r>
              <a:rPr lang="en-GB" dirty="0"/>
              <a:t>will be evaluated as well. The third part of the written test will assess the students’ </a:t>
            </a:r>
            <a:r>
              <a:rPr lang="en-GB" u="sng" dirty="0"/>
              <a:t>skills in understanding different text types and topics, sentence transformation and word-formation. </a:t>
            </a:r>
            <a:endParaRPr lang="it-IT" u="sng" dirty="0"/>
          </a:p>
          <a:p>
            <a:pPr algn="just"/>
            <a:r>
              <a:rPr lang="en-GB" dirty="0"/>
              <a:t>The students will be allowed to skip the written test if they hold recently obtained </a:t>
            </a:r>
            <a:r>
              <a:rPr lang="en-GB" b="1" dirty="0">
                <a:solidFill>
                  <a:srgbClr val="FF0000"/>
                </a:solidFill>
              </a:rPr>
              <a:t>international certifications </a:t>
            </a:r>
            <a:r>
              <a:rPr lang="en-GB" dirty="0"/>
              <a:t>(TOEFL, IELTS, Cambridge, etc.). Minimum level: B2.  Also a Language Centre certification.</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the site for</a:t>
            </a:r>
          </a:p>
        </p:txBody>
      </p:sp>
      <p:sp>
        <p:nvSpPr>
          <p:cNvPr id="3" name="Content Placeholder 2"/>
          <p:cNvSpPr>
            <a:spLocks noGrp="1"/>
          </p:cNvSpPr>
          <p:nvPr>
            <p:ph idx="1"/>
          </p:nvPr>
        </p:nvSpPr>
        <p:spPr>
          <a:xfrm>
            <a:off x="323528" y="1600200"/>
            <a:ext cx="8496944" cy="4525963"/>
          </a:xfrm>
        </p:spPr>
        <p:txBody>
          <a:bodyPr/>
          <a:lstStyle/>
          <a:p>
            <a:r>
              <a:rPr lang="en-US" dirty="0"/>
              <a:t>Pre-exam &amp; Exam Syllabuses </a:t>
            </a:r>
          </a:p>
          <a:p>
            <a:r>
              <a:rPr lang="en-US" dirty="0"/>
              <a:t>Exam rules</a:t>
            </a:r>
          </a:p>
          <a:p>
            <a:r>
              <a:rPr lang="en-US" dirty="0"/>
              <a:t>Certifications </a:t>
            </a:r>
          </a:p>
          <a:p>
            <a:pPr marL="0" indent="0">
              <a:buNone/>
            </a:pPr>
            <a:endParaRPr lang="en-US" sz="2000" dirty="0"/>
          </a:p>
          <a:p>
            <a:pPr marL="0" indent="0">
              <a:buNone/>
            </a:pPr>
            <a:r>
              <a:rPr lang="en-US" sz="2000" dirty="0">
                <a:hlinkClick r:id="rId2"/>
              </a:rPr>
              <a:t>https://www.unica.it/unica/it/ateneo_s07_ss01_sss03.page?contentId=SHD30319</a:t>
            </a:r>
            <a:r>
              <a:rPr lang="en-US" sz="2000" dirty="0"/>
              <a:t> </a:t>
            </a:r>
          </a:p>
        </p:txBody>
      </p:sp>
    </p:spTree>
    <p:extLst>
      <p:ext uri="{BB962C8B-B14F-4D97-AF65-F5344CB8AC3E}">
        <p14:creationId xmlns:p14="http://schemas.microsoft.com/office/powerpoint/2010/main" val="1331321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ChangeArrowheads="1"/>
          </p:cNvSpPr>
          <p:nvPr/>
        </p:nvSpPr>
        <p:spPr bwMode="auto">
          <a:xfrm>
            <a:off x="404838" y="285728"/>
            <a:ext cx="8143875" cy="6063198"/>
          </a:xfrm>
          <a:prstGeom prst="rect">
            <a:avLst/>
          </a:prstGeom>
          <a:solidFill>
            <a:schemeClr val="tx2">
              <a:lumMod val="20000"/>
              <a:lumOff val="80000"/>
            </a:schemeClr>
          </a:solidFill>
          <a:ln w="9525">
            <a:noFill/>
            <a:miter lim="800000"/>
            <a:headEnd/>
            <a:tailEnd/>
          </a:ln>
          <a:effectLst/>
        </p:spPr>
        <p:txBody>
          <a:bodyPr wrap="square">
            <a:spAutoFit/>
          </a:bodyPr>
          <a:lstStyle/>
          <a:p>
            <a:pPr>
              <a:defRPr/>
            </a:pPr>
            <a:r>
              <a:rPr lang="en-GB" sz="3600" b="1" u="sng" dirty="0">
                <a:solidFill>
                  <a:srgbClr val="FF0000"/>
                </a:solidFill>
                <a:cs typeface="+mn-cs"/>
              </a:rPr>
              <a:t>Olga </a:t>
            </a:r>
            <a:r>
              <a:rPr lang="en-GB" sz="3600" b="1" u="sng" dirty="0" err="1">
                <a:solidFill>
                  <a:srgbClr val="FF0000"/>
                </a:solidFill>
                <a:cs typeface="+mn-cs"/>
              </a:rPr>
              <a:t>Denti</a:t>
            </a:r>
            <a:endParaRPr lang="en-GB" sz="2800" b="1" u="sng" dirty="0">
              <a:solidFill>
                <a:srgbClr val="FFFFFF"/>
              </a:solidFill>
              <a:cs typeface="+mn-cs"/>
            </a:endParaRPr>
          </a:p>
          <a:p>
            <a:pPr>
              <a:defRPr/>
            </a:pPr>
            <a:r>
              <a:rPr lang="en-GB" sz="2800" b="1" dirty="0">
                <a:cs typeface="+mn-cs"/>
              </a:rPr>
              <a:t>Websites:</a:t>
            </a:r>
          </a:p>
          <a:p>
            <a:pPr>
              <a:defRPr/>
            </a:pPr>
            <a:r>
              <a:rPr lang="en-GB" sz="2800" dirty="0">
                <a:solidFill>
                  <a:srgbClr val="7030A0"/>
                </a:solidFill>
                <a:hlinkClick r:id="rId4"/>
              </a:rPr>
              <a:t>https://www.unica.it/unica/it/ateneo_s07_ss01.page</a:t>
            </a:r>
            <a:r>
              <a:rPr lang="en-GB" sz="2800" dirty="0">
                <a:solidFill>
                  <a:srgbClr val="7030A0"/>
                </a:solidFill>
              </a:rPr>
              <a:t> </a:t>
            </a:r>
            <a:endParaRPr lang="en-GB" sz="2800" dirty="0">
              <a:solidFill>
                <a:srgbClr val="7030A0"/>
              </a:solidFill>
              <a:cs typeface="+mn-cs"/>
            </a:endParaRPr>
          </a:p>
          <a:p>
            <a:pPr>
              <a:defRPr/>
            </a:pPr>
            <a:r>
              <a:rPr lang="en-GB" sz="2800" dirty="0">
                <a:solidFill>
                  <a:srgbClr val="7030A0"/>
                </a:solidFill>
                <a:hlinkClick r:id="rId5"/>
              </a:rPr>
              <a:t>http://people.unica.it/olgadenti/</a:t>
            </a:r>
            <a:endParaRPr lang="en-GB" sz="2800" dirty="0">
              <a:solidFill>
                <a:srgbClr val="7030A0"/>
              </a:solidFill>
            </a:endParaRPr>
          </a:p>
          <a:p>
            <a:pPr>
              <a:defRPr/>
            </a:pPr>
            <a:endParaRPr lang="en-GB" sz="2800" dirty="0">
              <a:solidFill>
                <a:schemeClr val="bg2"/>
              </a:solidFill>
              <a:cs typeface="+mn-cs"/>
            </a:endParaRPr>
          </a:p>
          <a:p>
            <a:pPr>
              <a:defRPr/>
            </a:pPr>
            <a:r>
              <a:rPr lang="en-GB" sz="2400" b="1" dirty="0"/>
              <a:t>Office hours:</a:t>
            </a:r>
            <a:endParaRPr lang="en-GB" sz="2400" b="1" dirty="0">
              <a:solidFill>
                <a:schemeClr val="accent1"/>
              </a:solidFill>
              <a:effectLst>
                <a:outerShdw blurRad="38100" dist="38100" dir="2700000" algn="tl">
                  <a:srgbClr val="000000">
                    <a:alpha val="43137"/>
                  </a:srgbClr>
                </a:outerShdw>
              </a:effectLst>
            </a:endParaRPr>
          </a:p>
          <a:p>
            <a:pPr>
              <a:buFont typeface="Wingdings" pitchFamily="2" charset="2"/>
              <a:buChar char="ü"/>
              <a:defRPr/>
            </a:pPr>
            <a:r>
              <a:rPr lang="en-GB" sz="2400" b="1" dirty="0">
                <a:solidFill>
                  <a:schemeClr val="accent4">
                    <a:lumMod val="50000"/>
                  </a:schemeClr>
                </a:solidFill>
              </a:rPr>
              <a:t>Monday 14.00-16.00</a:t>
            </a:r>
            <a:r>
              <a:rPr lang="en-GB" sz="2400" dirty="0">
                <a:solidFill>
                  <a:schemeClr val="accent4">
                    <a:lumMod val="50000"/>
                  </a:schemeClr>
                </a:solidFill>
              </a:rPr>
              <a:t> (Studio 25, II piano, V. San Giorgio 12/</a:t>
            </a:r>
            <a:r>
              <a:rPr lang="en-GB" sz="2400" b="1" dirty="0">
                <a:solidFill>
                  <a:srgbClr val="7030A0"/>
                </a:solidFill>
              </a:rPr>
              <a:t>Skype</a:t>
            </a:r>
            <a:r>
              <a:rPr lang="en-GB" sz="2400" dirty="0">
                <a:solidFill>
                  <a:schemeClr val="accent4">
                    <a:lumMod val="50000"/>
                  </a:schemeClr>
                </a:solidFill>
              </a:rPr>
              <a:t>)</a:t>
            </a:r>
          </a:p>
          <a:p>
            <a:pPr>
              <a:buFont typeface="Wingdings" pitchFamily="2" charset="2"/>
              <a:buChar char="ü"/>
              <a:defRPr/>
            </a:pPr>
            <a:r>
              <a:rPr lang="en-GB" sz="2400" b="1" dirty="0">
                <a:solidFill>
                  <a:schemeClr val="accent4">
                    <a:lumMod val="50000"/>
                  </a:schemeClr>
                </a:solidFill>
              </a:rPr>
              <a:t>Thursday 14.00-15.25 </a:t>
            </a:r>
            <a:r>
              <a:rPr lang="en-GB" sz="2400" dirty="0">
                <a:solidFill>
                  <a:schemeClr val="accent4">
                    <a:lumMod val="50000"/>
                  </a:schemeClr>
                </a:solidFill>
              </a:rPr>
              <a:t>(Studio 25, II piano, V. San Giorgio 12/</a:t>
            </a:r>
            <a:r>
              <a:rPr lang="en-GB" sz="2400" b="1" dirty="0">
                <a:solidFill>
                  <a:srgbClr val="7030A0"/>
                </a:solidFill>
              </a:rPr>
              <a:t>Skype</a:t>
            </a:r>
            <a:r>
              <a:rPr lang="en-GB" sz="2400" dirty="0">
                <a:solidFill>
                  <a:schemeClr val="accent4">
                    <a:lumMod val="50000"/>
                  </a:schemeClr>
                </a:solidFill>
              </a:rPr>
              <a:t>)</a:t>
            </a:r>
          </a:p>
          <a:p>
            <a:pPr>
              <a:buFont typeface="Wingdings" pitchFamily="2" charset="2"/>
              <a:buChar char="ü"/>
              <a:defRPr/>
            </a:pPr>
            <a:endParaRPr lang="en-GB" sz="2400" dirty="0">
              <a:solidFill>
                <a:schemeClr val="accent4">
                  <a:lumMod val="50000"/>
                </a:schemeClr>
              </a:solidFill>
            </a:endParaRPr>
          </a:p>
          <a:p>
            <a:pPr>
              <a:defRPr/>
            </a:pPr>
            <a:r>
              <a:rPr lang="en-GB" sz="2400" dirty="0">
                <a:solidFill>
                  <a:srgbClr val="7030A0"/>
                </a:solidFill>
              </a:rPr>
              <a:t>PLEASE, ALWAYS CHECK POSSIBLE CHANGES DUE TO OTHER INSTITUTIONAL COMMITMENTS!</a:t>
            </a:r>
          </a:p>
          <a:p>
            <a:pPr>
              <a:buFont typeface="Wingdings" pitchFamily="2" charset="2"/>
              <a:buChar char="ü"/>
              <a:defRPr/>
            </a:pPr>
            <a:endParaRPr lang="en-GB" sz="2400" dirty="0">
              <a:solidFill>
                <a:schemeClr val="accent4">
                  <a:lumMod val="50000"/>
                </a:schemeClr>
              </a:solidFill>
            </a:endParaRPr>
          </a:p>
          <a:p>
            <a:pPr>
              <a:buFont typeface="Wingdings" pitchFamily="2" charset="2"/>
              <a:buChar char="ü"/>
              <a:defRPr/>
            </a:pPr>
            <a:r>
              <a:rPr lang="en-GB" sz="2400" b="1" u="sng" dirty="0">
                <a:solidFill>
                  <a:schemeClr val="accent4">
                    <a:lumMod val="50000"/>
                  </a:schemeClr>
                </a:solidFill>
              </a:rPr>
              <a:t>By appointment</a:t>
            </a:r>
            <a:r>
              <a:rPr lang="en-GB" sz="2400" dirty="0">
                <a:solidFill>
                  <a:schemeClr val="accent4">
                    <a:lumMod val="50000"/>
                  </a:schemeClr>
                </a:solidFill>
              </a:rPr>
              <a:t>      </a:t>
            </a:r>
            <a:r>
              <a:rPr lang="en-GB" sz="2400" dirty="0"/>
              <a:t>0706756658	</a:t>
            </a:r>
            <a:r>
              <a:rPr lang="en-GB" sz="2400" dirty="0">
                <a:hlinkClick r:id="rId6"/>
              </a:rPr>
              <a:t>odenti@unica.it</a:t>
            </a:r>
            <a:r>
              <a:rPr lang="en-GB" sz="2400" dirty="0"/>
              <a:t> </a:t>
            </a:r>
          </a:p>
        </p:txBody>
      </p:sp>
      <p:pic>
        <p:nvPicPr>
          <p:cNvPr id="23559" name="Picture 7" descr="univlog2"/>
          <p:cNvPicPr>
            <a:picLocks noChangeAspect="1" noChangeArrowheads="1"/>
          </p:cNvPicPr>
          <p:nvPr/>
        </p:nvPicPr>
        <p:blipFill>
          <a:blip r:embed="rId7" cstate="print"/>
          <a:srcRect/>
          <a:stretch>
            <a:fillRect/>
          </a:stretch>
        </p:blipFill>
        <p:spPr bwMode="auto">
          <a:xfrm>
            <a:off x="8215338" y="285728"/>
            <a:ext cx="666750" cy="676275"/>
          </a:xfrm>
          <a:prstGeom prst="rect">
            <a:avLst/>
          </a:prstGeom>
          <a:noFill/>
          <a:ln w="9525">
            <a:noFill/>
            <a:miter lim="800000"/>
            <a:headEnd/>
            <a:tailEnd/>
          </a:ln>
        </p:spPr>
      </p:pic>
      <p:sp>
        <p:nvSpPr>
          <p:cNvPr id="4" name="CasellaDiTesto 3"/>
          <p:cNvSpPr txBox="1"/>
          <p:nvPr/>
        </p:nvSpPr>
        <p:spPr>
          <a:xfrm>
            <a:off x="0" y="6429396"/>
            <a:ext cx="1142976" cy="276999"/>
          </a:xfrm>
          <a:prstGeom prst="rect">
            <a:avLst/>
          </a:prstGeom>
          <a:noFill/>
        </p:spPr>
        <p:txBody>
          <a:bodyPr wrap="square" rtlCol="0">
            <a:spAutoFit/>
          </a:bodyPr>
          <a:lstStyle/>
          <a:p>
            <a:r>
              <a:rPr lang="en-US" sz="1200" dirty="0">
                <a:latin typeface="Comic Sans MS" pitchFamily="66" charset="0"/>
              </a:rPr>
              <a:t>Olga Denti</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additive="base">
                                        <p:cTn id="7" dur="500" fill="hold"/>
                                        <p:tgtEl>
                                          <p:spTgt spid="23559"/>
                                        </p:tgtEl>
                                        <p:attrNameLst>
                                          <p:attrName>ppt_x</p:attrName>
                                        </p:attrNameLst>
                                      </p:cBhvr>
                                      <p:tavLst>
                                        <p:tav tm="0">
                                          <p:val>
                                            <p:strVal val="#ppt_x"/>
                                          </p:val>
                                        </p:tav>
                                        <p:tav tm="100000">
                                          <p:val>
                                            <p:strVal val="#ppt_x"/>
                                          </p:val>
                                        </p:tav>
                                      </p:tavLst>
                                    </p:anim>
                                    <p:anim calcmode="lin" valueType="num">
                                      <p:cBhvr additive="base">
                                        <p:cTn id="8"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Effect transition="in" filter="wheel(4)">
                                      <p:cBhvr>
                                        <p:cTn id="13" dur="2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The oral exam</a:t>
            </a:r>
          </a:p>
        </p:txBody>
      </p:sp>
      <p:sp>
        <p:nvSpPr>
          <p:cNvPr id="3" name="Segnaposto contenuto 2"/>
          <p:cNvSpPr>
            <a:spLocks noGrp="1"/>
          </p:cNvSpPr>
          <p:nvPr>
            <p:ph idx="1"/>
          </p:nvPr>
        </p:nvSpPr>
        <p:spPr/>
        <p:txBody>
          <a:bodyPr>
            <a:normAutofit fontScale="92500" lnSpcReduction="20000"/>
          </a:bodyPr>
          <a:lstStyle/>
          <a:p>
            <a:pPr algn="just"/>
            <a:r>
              <a:rPr lang="en-GB" dirty="0"/>
              <a:t>The oral exam will require the students to discuss in English the issues on Functional Linguistics dealt with during the 20-hour lectures. </a:t>
            </a:r>
          </a:p>
          <a:p>
            <a:pPr algn="just"/>
            <a:r>
              <a:rPr lang="en-GB" dirty="0"/>
              <a:t>The students will have to prepare the </a:t>
            </a:r>
            <a:r>
              <a:rPr lang="en-GB" dirty="0">
                <a:solidFill>
                  <a:srgbClr val="FF0000"/>
                </a:solidFill>
              </a:rPr>
              <a:t>analysis of a text</a:t>
            </a:r>
            <a:r>
              <a:rPr lang="en-GB" dirty="0"/>
              <a:t> of any type, showing that they have acquired the right terminology and concepts, and that they can apply them to practical cases. </a:t>
            </a:r>
            <a:endParaRPr lang="it-IT" dirty="0"/>
          </a:p>
          <a:p>
            <a:pPr algn="just"/>
            <a:r>
              <a:rPr lang="en-GB" dirty="0"/>
              <a:t>For those </a:t>
            </a:r>
            <a:r>
              <a:rPr lang="en-GB" u="sng" dirty="0"/>
              <a:t>students who will regularly attend the lectures</a:t>
            </a:r>
            <a:r>
              <a:rPr lang="en-GB" dirty="0"/>
              <a:t>, the final mark will be made up of mid-term assessments as well, and of the practical work carried out in class, which will be evaluated.</a:t>
            </a:r>
            <a:endParaRPr lang="it-IT" dirty="0"/>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Some more information</a:t>
            </a:r>
          </a:p>
        </p:txBody>
      </p:sp>
      <p:sp>
        <p:nvSpPr>
          <p:cNvPr id="3" name="Segnaposto contenuto 2"/>
          <p:cNvSpPr>
            <a:spLocks noGrp="1"/>
          </p:cNvSpPr>
          <p:nvPr>
            <p:ph idx="1"/>
          </p:nvPr>
        </p:nvSpPr>
        <p:spPr>
          <a:xfrm>
            <a:off x="457200" y="1600200"/>
            <a:ext cx="8229600" cy="4781128"/>
          </a:xfrm>
        </p:spPr>
        <p:txBody>
          <a:bodyPr>
            <a:normAutofit fontScale="85000" lnSpcReduction="20000"/>
          </a:bodyPr>
          <a:lstStyle/>
          <a:p>
            <a:pPr algn="just"/>
            <a:r>
              <a:rPr lang="en-GB" dirty="0"/>
              <a:t>The students will be required to download the material from Olga </a:t>
            </a:r>
            <a:r>
              <a:rPr lang="en-GB" dirty="0" err="1"/>
              <a:t>Denti’s</a:t>
            </a:r>
            <a:r>
              <a:rPr lang="en-GB" dirty="0"/>
              <a:t> personal webpage </a:t>
            </a:r>
            <a:r>
              <a:rPr lang="en-US" dirty="0">
                <a:hlinkClick r:id="rId2"/>
              </a:rPr>
              <a:t>https://www.unica.it/unica/it/ateneo_s07_ss01_sss03.page?contentId=SHD30319</a:t>
            </a:r>
            <a:r>
              <a:rPr lang="en-US" dirty="0"/>
              <a:t>,</a:t>
            </a:r>
            <a:r>
              <a:rPr lang="en-GB" dirty="0"/>
              <a:t> </a:t>
            </a:r>
            <a:r>
              <a:rPr lang="en-GB" b="1" u="sng" dirty="0">
                <a:solidFill>
                  <a:srgbClr val="FF0000"/>
                </a:solidFill>
              </a:rPr>
              <a:t>before the lectures</a:t>
            </a:r>
            <a:r>
              <a:rPr lang="en-GB" dirty="0"/>
              <a:t>. Please, check the website for updates and further information.</a:t>
            </a:r>
            <a:endParaRPr lang="it-IT" dirty="0"/>
          </a:p>
          <a:p>
            <a:pPr algn="just"/>
            <a:r>
              <a:rPr lang="en-GB" dirty="0"/>
              <a:t>Attending lectures and classes is not compulsory but is highly recommended. Moreover, only those </a:t>
            </a:r>
            <a:r>
              <a:rPr lang="en-GB" u="sng" dirty="0"/>
              <a:t>students who will regularly attend the lectures, </a:t>
            </a:r>
            <a:r>
              <a:rPr lang="en-GB" dirty="0"/>
              <a:t>will be entitled to take the mid-term assessments. Lectures and classes will take place both in rooms and labs. Lab classes will be an integral part of the course, both in terms of attendance and preparation.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0" y="116632"/>
            <a:ext cx="8928992" cy="646330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a:noFill/>
            <a:miter lim="800000"/>
            <a:headEnd/>
            <a:tailEnd/>
          </a:ln>
          <a:effectLst/>
        </p:spPr>
        <p:txBody>
          <a:bodyPr wrap="square">
            <a:spAutoFit/>
          </a:bodyPr>
          <a:lstStyle/>
          <a:p>
            <a:r>
              <a:rPr lang="en-IT" u="sng" dirty="0"/>
              <a:t>SCRAP SOCIAL DISTANCING TO REOPEN OUR SCHOOL</a:t>
            </a:r>
            <a:r>
              <a:rPr lang="en-US" u="sng" dirty="0"/>
              <a:t>S</a:t>
            </a:r>
            <a:endParaRPr lang="en-IT" dirty="0"/>
          </a:p>
          <a:p>
            <a:r>
              <a:rPr lang="en-IT" u="sng" dirty="0"/>
              <a:t>We need radical action to get children back in the classroom and that starts with common sense on the two-metre</a:t>
            </a:r>
            <a:r>
              <a:rPr lang="en-US" u="sng" dirty="0"/>
              <a:t> rule</a:t>
            </a:r>
            <a:endParaRPr lang="en-IT" dirty="0"/>
          </a:p>
          <a:p>
            <a:r>
              <a:rPr lang="en-US" dirty="0"/>
              <a:t> </a:t>
            </a:r>
            <a:endParaRPr lang="en-IT" dirty="0"/>
          </a:p>
          <a:p>
            <a:r>
              <a:rPr lang="en-US" dirty="0"/>
              <a:t>I</a:t>
            </a:r>
            <a:r>
              <a:rPr lang="en-IT" dirty="0"/>
              <a:t>n America they have been holding socially-distanced parades and virtual proms to celebrate young people graduating this summer, with Beyoncé sending her congratulations to the class of 2020. In France lessons will resume as normal next week; in Germany pupils are sitting their exams. Only in Britain do children seem to come last as politicians wrangle over which businesses and entertainments to reopen next.</a:t>
            </a:r>
          </a:p>
          <a:p>
            <a:r>
              <a:rPr lang="en-IT" dirty="0"/>
              <a:t>Everyone from garden centres to Greggs have pleaded that the economy would suffer unless they reopened soon, and travel companies and airlines have lobbied to get back in business in time for the summer holidays. But pupils and students have been neglected in the list of national priorities.</a:t>
            </a:r>
          </a:p>
          <a:p>
            <a:r>
              <a:rPr lang="en-IT" dirty="0"/>
              <a:t>Little money has been siphoned their way. While adults have had help with furloughing and companies with grants, students are still paying full price for their almost non-existent degree courses and many disadvantaged pupils have not yet received the laptops they need to take part in online lessons. Four million children now have no regular contact with their teachers. Yesterday’s U-turn over denying1.3 million children free school meals during the summer holiday is only the latest example of the government ignoring the most vulnerable.</a:t>
            </a:r>
          </a:p>
          <a:p>
            <a:r>
              <a:rPr lang="en-IT" dirty="0"/>
              <a:t>One frustrated minister who is a father of young children told me that education comes near the bottom — and below hairdressing — in the government list of activities that need reviving to restart normal life. This is insane.</a:t>
            </a:r>
          </a:p>
          <a:p>
            <a:endParaRPr lang="en-IT" dirty="0"/>
          </a:p>
        </p:txBody>
      </p:sp>
    </p:spTree>
    <p:extLst>
      <p:ext uri="{BB962C8B-B14F-4D97-AF65-F5344CB8AC3E}">
        <p14:creationId xmlns:p14="http://schemas.microsoft.com/office/powerpoint/2010/main" val="44870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D8AE6D-F675-2944-8F11-B8E0DEC421B3}"/>
              </a:ext>
            </a:extLst>
          </p:cNvPr>
          <p:cNvSpPr/>
          <p:nvPr/>
        </p:nvSpPr>
        <p:spPr>
          <a:xfrm>
            <a:off x="323528" y="260648"/>
            <a:ext cx="8496944" cy="923330"/>
          </a:xfrm>
          <a:prstGeom prst="rect">
            <a:avLst/>
          </a:prstGeom>
        </p:spPr>
        <p:txBody>
          <a:bodyPr wrap="square">
            <a:spAutoFit/>
          </a:bodyPr>
          <a:lstStyle/>
          <a:p>
            <a:r>
              <a:rPr lang="en-GB" b="1" dirty="0"/>
              <a:t>Westminster guide</a:t>
            </a:r>
          </a:p>
          <a:p>
            <a:r>
              <a:rPr lang="en-GB" dirty="0">
                <a:solidFill>
                  <a:srgbClr val="282828"/>
                </a:solidFill>
                <a:latin typeface="Proxima Nova"/>
              </a:rPr>
              <a:t>Westminster is home to many of London's most iconic attractions, such as the Houses of Parliament and Big Ben.</a:t>
            </a:r>
            <a:endParaRPr lang="en-GB" b="0" i="0" u="none" strike="noStrike" dirty="0">
              <a:solidFill>
                <a:srgbClr val="282828"/>
              </a:solidFill>
              <a:effectLst/>
              <a:latin typeface="Proxima Nova"/>
            </a:endParaRPr>
          </a:p>
        </p:txBody>
      </p:sp>
      <p:pic>
        <p:nvPicPr>
          <p:cNvPr id="3074" name="Picture 2" descr="A wide-angle shot of Westminster Abbey on a sunny day, taken from across Parliament Square, with a crowd in the foreground.">
            <a:extLst>
              <a:ext uri="{FF2B5EF4-FFF2-40B4-BE49-F238E27FC236}">
                <a16:creationId xmlns:a16="http://schemas.microsoft.com/office/drawing/2014/main" id="{5A23C386-4D86-6947-8D4D-11B2A0D83F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1143000"/>
            <a:ext cx="2335808" cy="131389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822C3D1-005C-FC4E-B05A-1BA380F20B28}"/>
              </a:ext>
            </a:extLst>
          </p:cNvPr>
          <p:cNvSpPr/>
          <p:nvPr/>
        </p:nvSpPr>
        <p:spPr>
          <a:xfrm>
            <a:off x="327072" y="2491405"/>
            <a:ext cx="3744416" cy="276999"/>
          </a:xfrm>
          <a:prstGeom prst="rect">
            <a:avLst/>
          </a:prstGeom>
        </p:spPr>
        <p:txBody>
          <a:bodyPr wrap="square">
            <a:spAutoFit/>
          </a:bodyPr>
          <a:lstStyle/>
          <a:p>
            <a:r>
              <a:rPr lang="en-GB" sz="1200" dirty="0">
                <a:solidFill>
                  <a:srgbClr val="282828"/>
                </a:solidFill>
                <a:latin typeface="Proxima Nova"/>
              </a:rPr>
              <a:t>Westminster Abbey. Image courtesy of Shutterstock.</a:t>
            </a:r>
            <a:endParaRPr lang="en-GB" sz="1200" dirty="0"/>
          </a:p>
        </p:txBody>
      </p:sp>
      <p:sp>
        <p:nvSpPr>
          <p:cNvPr id="4" name="Rectangle 3">
            <a:extLst>
              <a:ext uri="{FF2B5EF4-FFF2-40B4-BE49-F238E27FC236}">
                <a16:creationId xmlns:a16="http://schemas.microsoft.com/office/drawing/2014/main" id="{BB24FB7A-DD67-2143-9694-429841EE5807}"/>
              </a:ext>
            </a:extLst>
          </p:cNvPr>
          <p:cNvSpPr/>
          <p:nvPr/>
        </p:nvSpPr>
        <p:spPr>
          <a:xfrm>
            <a:off x="215516" y="2904033"/>
            <a:ext cx="8712968" cy="3693319"/>
          </a:xfrm>
          <a:prstGeom prst="rect">
            <a:avLst/>
          </a:prstGeom>
        </p:spPr>
        <p:txBody>
          <a:bodyPr wrap="square">
            <a:spAutoFit/>
          </a:bodyPr>
          <a:lstStyle/>
          <a:p>
            <a:pPr algn="just"/>
            <a:r>
              <a:rPr lang="en-GB" dirty="0">
                <a:solidFill>
                  <a:srgbClr val="282828"/>
                </a:solidFill>
                <a:latin typeface="Proxima Nova"/>
              </a:rPr>
              <a:t>Combining historic sites and some of the world’s oldest institutions with beautiful parks and cutting-edge restaurants, Westminster offers a fascinating mix of things to do in London.</a:t>
            </a:r>
          </a:p>
          <a:p>
            <a:pPr algn="just"/>
            <a:r>
              <a:rPr lang="en-GB" b="1" dirty="0">
                <a:solidFill>
                  <a:srgbClr val="282828"/>
                </a:solidFill>
                <a:latin typeface="Proxima Nova"/>
              </a:rPr>
              <a:t>Where is Westminster?</a:t>
            </a:r>
          </a:p>
          <a:p>
            <a:pPr algn="just"/>
            <a:r>
              <a:rPr lang="en-GB" dirty="0">
                <a:solidFill>
                  <a:srgbClr val="282828"/>
                </a:solidFill>
                <a:latin typeface="Proxima Nova"/>
              </a:rPr>
              <a:t>One of London’s 32 boroughs, the City of Westminster takes in a large area of central London. It lies to the west of the </a:t>
            </a:r>
            <a:r>
              <a:rPr lang="en-GB" b="1" dirty="0">
                <a:solidFill>
                  <a:srgbClr val="E0001B"/>
                </a:solidFill>
                <a:latin typeface="Proxima Nova"/>
                <a:hlinkClick r:id="rId3"/>
              </a:rPr>
              <a:t>City of London</a:t>
            </a:r>
            <a:r>
              <a:rPr lang="en-GB" dirty="0">
                <a:solidFill>
                  <a:srgbClr val="282828"/>
                </a:solidFill>
                <a:latin typeface="Proxima Nova"/>
              </a:rPr>
              <a:t>, to the south of the borough of </a:t>
            </a:r>
            <a:r>
              <a:rPr lang="en-GB" b="1" dirty="0">
                <a:solidFill>
                  <a:srgbClr val="E0001B"/>
                </a:solidFill>
                <a:latin typeface="Proxima Nova"/>
                <a:hlinkClick r:id="rId4"/>
              </a:rPr>
              <a:t>Camden</a:t>
            </a:r>
            <a:r>
              <a:rPr lang="en-GB" dirty="0">
                <a:solidFill>
                  <a:srgbClr val="282828"/>
                </a:solidFill>
                <a:latin typeface="Proxima Nova"/>
              </a:rPr>
              <a:t>, and to the east of the borough of Kensington and </a:t>
            </a:r>
            <a:r>
              <a:rPr lang="en-GB" b="1" dirty="0">
                <a:solidFill>
                  <a:srgbClr val="E0001B"/>
                </a:solidFill>
                <a:latin typeface="Proxima Nova"/>
                <a:hlinkClick r:id="rId5"/>
              </a:rPr>
              <a:t>Chelsea</a:t>
            </a:r>
            <a:r>
              <a:rPr lang="en-GB" dirty="0">
                <a:solidFill>
                  <a:srgbClr val="282828"/>
                </a:solidFill>
                <a:latin typeface="Proxima Nova"/>
              </a:rPr>
              <a:t>.</a:t>
            </a:r>
          </a:p>
          <a:p>
            <a:pPr algn="just"/>
            <a:r>
              <a:rPr lang="en-GB" dirty="0">
                <a:solidFill>
                  <a:srgbClr val="282828"/>
                </a:solidFill>
                <a:latin typeface="Proxima Nova"/>
              </a:rPr>
              <a:t>Within the borough are some of the city’s most famous and historic areas, such as </a:t>
            </a:r>
            <a:r>
              <a:rPr lang="en-GB" b="1" dirty="0">
                <a:solidFill>
                  <a:srgbClr val="E0001B"/>
                </a:solidFill>
                <a:latin typeface="Proxima Nova"/>
                <a:hlinkClick r:id="rId6"/>
              </a:rPr>
              <a:t>Soho</a:t>
            </a:r>
            <a:r>
              <a:rPr lang="en-GB" dirty="0">
                <a:solidFill>
                  <a:srgbClr val="282828"/>
                </a:solidFill>
                <a:latin typeface="Proxima Nova"/>
              </a:rPr>
              <a:t>, the </a:t>
            </a:r>
            <a:r>
              <a:rPr lang="en-GB" b="1" dirty="0">
                <a:solidFill>
                  <a:srgbClr val="E0001B"/>
                </a:solidFill>
                <a:latin typeface="Proxima Nova"/>
                <a:hlinkClick r:id="rId7"/>
              </a:rPr>
              <a:t>West End</a:t>
            </a:r>
            <a:r>
              <a:rPr lang="en-GB" dirty="0">
                <a:solidFill>
                  <a:srgbClr val="282828"/>
                </a:solidFill>
                <a:latin typeface="Proxima Nova"/>
              </a:rPr>
              <a:t>, </a:t>
            </a:r>
            <a:r>
              <a:rPr lang="en-GB" b="1" dirty="0">
                <a:solidFill>
                  <a:srgbClr val="E0001B"/>
                </a:solidFill>
                <a:latin typeface="Proxima Nova"/>
                <a:hlinkClick r:id="rId8"/>
              </a:rPr>
              <a:t>Covent Garden</a:t>
            </a:r>
            <a:r>
              <a:rPr lang="en-GB" dirty="0">
                <a:solidFill>
                  <a:srgbClr val="282828"/>
                </a:solidFill>
                <a:latin typeface="Proxima Nova"/>
              </a:rPr>
              <a:t> and </a:t>
            </a:r>
            <a:r>
              <a:rPr lang="en-GB" b="1" dirty="0">
                <a:solidFill>
                  <a:srgbClr val="E0001B"/>
                </a:solidFill>
                <a:latin typeface="Proxima Nova"/>
                <a:hlinkClick r:id="rId9"/>
              </a:rPr>
              <a:t>St James’s</a:t>
            </a:r>
            <a:r>
              <a:rPr lang="en-GB" dirty="0">
                <a:solidFill>
                  <a:srgbClr val="282828"/>
                </a:solidFill>
                <a:latin typeface="Proxima Nova"/>
              </a:rPr>
              <a:t>.</a:t>
            </a:r>
          </a:p>
          <a:p>
            <a:pPr algn="just"/>
            <a:r>
              <a:rPr lang="en-GB" dirty="0">
                <a:solidFill>
                  <a:srgbClr val="282828"/>
                </a:solidFill>
                <a:latin typeface="Proxima Nova"/>
              </a:rPr>
              <a:t>However, the neighbourhood most commonly thought of as “Westminster” sits between Victoria and Pimlico to the west, St James’s to the north and Trafalgar Square and the Strand to the east. It’s southern edge lines the </a:t>
            </a:r>
            <a:r>
              <a:rPr lang="en-GB" b="1" dirty="0">
                <a:solidFill>
                  <a:srgbClr val="E0001B"/>
                </a:solidFill>
                <a:latin typeface="Proxima Nova"/>
                <a:hlinkClick r:id="rId10"/>
              </a:rPr>
              <a:t>Thames</a:t>
            </a:r>
            <a:r>
              <a:rPr lang="en-GB" dirty="0">
                <a:solidFill>
                  <a:srgbClr val="282828"/>
                </a:solidFill>
                <a:latin typeface="Proxima Nova"/>
              </a:rPr>
              <a:t>, roughly between Vauxhall Bridge and Waterloo Bridge.</a:t>
            </a:r>
            <a:endParaRPr lang="en-GB" b="0" i="0" u="none" strike="noStrike" dirty="0">
              <a:solidFill>
                <a:srgbClr val="282828"/>
              </a:solidFill>
              <a:effectLst/>
              <a:latin typeface="Proxima Nova"/>
            </a:endParaRPr>
          </a:p>
        </p:txBody>
      </p:sp>
    </p:spTree>
    <p:extLst>
      <p:ext uri="{BB962C8B-B14F-4D97-AF65-F5344CB8AC3E}">
        <p14:creationId xmlns:p14="http://schemas.microsoft.com/office/powerpoint/2010/main" val="1713048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44462"/>
            <a:ext cx="9195203" cy="6167514"/>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Some statistics</a:t>
            </a:r>
          </a:p>
        </p:txBody>
      </p:sp>
      <p:sp>
        <p:nvSpPr>
          <p:cNvPr id="3" name="Content Placeholder 2"/>
          <p:cNvSpPr>
            <a:spLocks noGrp="1"/>
          </p:cNvSpPr>
          <p:nvPr>
            <p:ph idx="1"/>
          </p:nvPr>
        </p:nvSpPr>
        <p:spPr/>
        <p:txBody>
          <a:bodyPr>
            <a:normAutofit lnSpcReduction="10000"/>
          </a:bodyPr>
          <a:lstStyle/>
          <a:p>
            <a:pPr marL="0" indent="0">
              <a:buNone/>
            </a:pPr>
            <a:r>
              <a:rPr lang="en-GB" dirty="0"/>
              <a:t>2018-2019</a:t>
            </a:r>
          </a:p>
          <a:p>
            <a:r>
              <a:rPr lang="en-GB" dirty="0"/>
              <a:t>Oral Mid-term assessment: 83 students</a:t>
            </a:r>
          </a:p>
          <a:p>
            <a:r>
              <a:rPr lang="en-GB" dirty="0"/>
              <a:t>Written Mid-term assessment: 61 (12)</a:t>
            </a:r>
          </a:p>
          <a:p>
            <a:r>
              <a:rPr lang="en-GB" u="sng" dirty="0"/>
              <a:t>Finals: 69-36-27-14=146</a:t>
            </a:r>
          </a:p>
          <a:p>
            <a:pPr marL="0" indent="0">
              <a:buNone/>
            </a:pPr>
            <a:r>
              <a:rPr lang="en-GB" dirty="0"/>
              <a:t>2019-2020</a:t>
            </a:r>
          </a:p>
          <a:p>
            <a:r>
              <a:rPr lang="en-GB" dirty="0"/>
              <a:t>Oral Mid-term assessment: 83 students</a:t>
            </a:r>
          </a:p>
          <a:p>
            <a:r>
              <a:rPr lang="en-GB" dirty="0"/>
              <a:t>Written Mid-term assessment: </a:t>
            </a:r>
            <a:r>
              <a:rPr lang="en-GB" u="sng" dirty="0"/>
              <a:t>83 (6)</a:t>
            </a:r>
          </a:p>
          <a:p>
            <a:r>
              <a:rPr lang="en-GB" u="sng" dirty="0"/>
              <a:t>Finals: 88 (51)+ 63 (42)+ 53 (29) + 30 (22)</a:t>
            </a:r>
          </a:p>
        </p:txBody>
      </p:sp>
    </p:spTree>
    <p:extLst>
      <p:ext uri="{BB962C8B-B14F-4D97-AF65-F5344CB8AC3E}">
        <p14:creationId xmlns:p14="http://schemas.microsoft.com/office/powerpoint/2010/main" val="1084322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Aim of the course … </a:t>
            </a:r>
          </a:p>
        </p:txBody>
      </p:sp>
      <p:sp>
        <p:nvSpPr>
          <p:cNvPr id="3" name="Content Placeholder 2"/>
          <p:cNvSpPr>
            <a:spLocks noGrp="1"/>
          </p:cNvSpPr>
          <p:nvPr>
            <p:ph idx="1"/>
          </p:nvPr>
        </p:nvSpPr>
        <p:spPr>
          <a:xfrm>
            <a:off x="457200" y="2276873"/>
            <a:ext cx="8229600" cy="1872208"/>
          </a:xfrm>
        </p:spPr>
        <p:txBody>
          <a:bodyPr>
            <a:normAutofit/>
          </a:bodyPr>
          <a:lstStyle/>
          <a:p>
            <a:pPr marL="0" indent="0">
              <a:buNone/>
            </a:pPr>
            <a:r>
              <a:rPr lang="en-US" i="1" dirty="0"/>
              <a:t>Understanding texts </a:t>
            </a:r>
            <a:r>
              <a:rPr lang="is-IS" i="1" dirty="0"/>
              <a:t>…</a:t>
            </a:r>
          </a:p>
          <a:p>
            <a:r>
              <a:rPr lang="en-US" b="1" dirty="0">
                <a:solidFill>
                  <a:srgbClr val="7030A0"/>
                </a:solidFill>
              </a:rPr>
              <a:t>B2 LEVEL OF THE CEFR </a:t>
            </a:r>
          </a:p>
          <a:p>
            <a:r>
              <a:rPr lang="en-US" b="1" dirty="0">
                <a:solidFill>
                  <a:srgbClr val="7030A0"/>
                </a:solidFill>
              </a:rPr>
              <a:t>FUNCTIONAL LINGUISTICS</a:t>
            </a:r>
          </a:p>
        </p:txBody>
      </p:sp>
    </p:spTree>
    <p:extLst>
      <p:ext uri="{BB962C8B-B14F-4D97-AF65-F5344CB8AC3E}">
        <p14:creationId xmlns:p14="http://schemas.microsoft.com/office/powerpoint/2010/main" val="1233633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27978" y="962003"/>
            <a:ext cx="8280400" cy="5539978"/>
          </a:xfrm>
          <a:prstGeom prst="rect">
            <a:avLst/>
          </a:prstGeom>
          <a:solidFill>
            <a:schemeClr val="tx2">
              <a:lumMod val="20000"/>
              <a:lumOff val="80000"/>
            </a:schemeClr>
          </a:solidFill>
          <a:ln w="9525">
            <a:noFill/>
            <a:miter lim="800000"/>
            <a:headEnd/>
            <a:tailEnd/>
          </a:ln>
        </p:spPr>
        <p:txBody>
          <a:bodyPr wrap="square">
            <a:spAutoFit/>
          </a:bodyPr>
          <a:lstStyle/>
          <a:p>
            <a:r>
              <a:rPr lang="en-GB" altLang="it-IT" sz="2400" dirty="0">
                <a:latin typeface="Comic Sans MS" pitchFamily="66" charset="0"/>
              </a:rPr>
              <a:t>Websites: </a:t>
            </a:r>
            <a:r>
              <a:rPr lang="en-GB" altLang="it-IT" sz="2400" dirty="0">
                <a:latin typeface="Comic Sans MS" pitchFamily="66" charset="0"/>
                <a:hlinkClick r:id="rId3"/>
              </a:rPr>
              <a:t>https://www.unica.it/unica/it/ateneo_s07_ss01.page</a:t>
            </a:r>
            <a:r>
              <a:rPr lang="en-GB" altLang="it-IT" sz="2400" dirty="0">
                <a:latin typeface="Comic Sans MS" pitchFamily="66" charset="0"/>
              </a:rPr>
              <a:t> </a:t>
            </a:r>
          </a:p>
          <a:p>
            <a:r>
              <a:rPr lang="en-GB" altLang="it-IT" sz="2400" dirty="0">
                <a:latin typeface="Comic Sans MS" pitchFamily="66" charset="0"/>
                <a:hlinkClick r:id="rId4"/>
              </a:rPr>
              <a:t>http://people.unica.it/olgadenti/</a:t>
            </a:r>
            <a:endParaRPr lang="en-GB" altLang="it-IT" sz="2400" dirty="0">
              <a:solidFill>
                <a:srgbClr val="7030A0"/>
              </a:solidFill>
              <a:latin typeface="Comic Sans MS" pitchFamily="66" charset="0"/>
            </a:endParaRPr>
          </a:p>
          <a:p>
            <a:endParaRPr lang="en-GB" altLang="it-IT" sz="2400" dirty="0">
              <a:solidFill>
                <a:srgbClr val="FF0000"/>
              </a:solidFill>
              <a:latin typeface="Comic Sans MS" pitchFamily="66" charset="0"/>
            </a:endParaRPr>
          </a:p>
          <a:p>
            <a:r>
              <a:rPr lang="en-GB" altLang="it-IT" sz="2400" dirty="0">
                <a:latin typeface="Comic Sans MS" pitchFamily="66" charset="0"/>
              </a:rPr>
              <a:t>What can I find in the site?</a:t>
            </a:r>
          </a:p>
          <a:p>
            <a:endParaRPr lang="en-GB" altLang="it-IT" sz="2400" dirty="0">
              <a:latin typeface="Comic Sans MS" pitchFamily="66" charset="0"/>
            </a:endParaRPr>
          </a:p>
          <a:p>
            <a:pPr>
              <a:buFont typeface="Arial" pitchFamily="34" charset="0"/>
              <a:buChar char="•"/>
            </a:pPr>
            <a:r>
              <a:rPr lang="en-GB" altLang="it-IT" sz="2400" dirty="0">
                <a:solidFill>
                  <a:srgbClr val="FF0000"/>
                </a:solidFill>
                <a:latin typeface="Comic Sans MS" pitchFamily="66" charset="0"/>
              </a:rPr>
              <a:t>Course and office hour schedule, frequent updating notices – DON’T FORGET TO CHECK!!!!</a:t>
            </a:r>
          </a:p>
          <a:p>
            <a:pPr>
              <a:buFont typeface="Arial" pitchFamily="34" charset="0"/>
              <a:buChar char="•"/>
            </a:pPr>
            <a:r>
              <a:rPr lang="en-GB" altLang="it-IT" sz="2400" dirty="0">
                <a:solidFill>
                  <a:srgbClr val="FF0000"/>
                </a:solidFill>
                <a:latin typeface="Comic Sans MS" pitchFamily="66" charset="0"/>
              </a:rPr>
              <a:t>General rules</a:t>
            </a:r>
          </a:p>
          <a:p>
            <a:pPr>
              <a:buFontTx/>
              <a:buChar char="•"/>
            </a:pPr>
            <a:r>
              <a:rPr lang="en-GB" altLang="it-IT" sz="2400" dirty="0">
                <a:solidFill>
                  <a:srgbClr val="FF0000"/>
                </a:solidFill>
                <a:latin typeface="Comic Sans MS" pitchFamily="66" charset="0"/>
              </a:rPr>
              <a:t>Downloadable material relating to each lesson for the </a:t>
            </a:r>
            <a:r>
              <a:rPr lang="en-GB" altLang="it-IT" sz="2400" dirty="0" err="1">
                <a:solidFill>
                  <a:srgbClr val="FF0000"/>
                </a:solidFill>
                <a:latin typeface="Comic Sans MS" pitchFamily="66" charset="0"/>
              </a:rPr>
              <a:t>a.y</a:t>
            </a:r>
            <a:r>
              <a:rPr lang="en-GB" altLang="it-IT" sz="2400" dirty="0">
                <a:solidFill>
                  <a:srgbClr val="FF0000"/>
                </a:solidFill>
                <a:latin typeface="Comic Sans MS" pitchFamily="66" charset="0"/>
              </a:rPr>
              <a:t>. 2020/2021: </a:t>
            </a:r>
          </a:p>
          <a:p>
            <a:pPr>
              <a:buFont typeface="Wingdings" pitchFamily="2" charset="2"/>
              <a:buChar char="Ø"/>
            </a:pPr>
            <a:r>
              <a:rPr lang="en-GB" altLang="it-IT" sz="2400" dirty="0">
                <a:latin typeface="Comic Sans MS" pitchFamily="66" charset="0"/>
              </a:rPr>
              <a:t>Lesson notes, </a:t>
            </a:r>
          </a:p>
          <a:p>
            <a:pPr>
              <a:buFont typeface="Wingdings" pitchFamily="2" charset="2"/>
              <a:buChar char="Ø"/>
            </a:pPr>
            <a:r>
              <a:rPr lang="en-GB" altLang="it-IT" sz="2400" dirty="0">
                <a:latin typeface="Comic Sans MS" pitchFamily="66" charset="0"/>
              </a:rPr>
              <a:t>Exercises,</a:t>
            </a:r>
          </a:p>
          <a:p>
            <a:pPr>
              <a:buFont typeface="Wingdings" pitchFamily="2" charset="2"/>
              <a:buChar char="Ø"/>
            </a:pPr>
            <a:r>
              <a:rPr lang="en-GB" altLang="it-IT" sz="2400" dirty="0">
                <a:latin typeface="Comic Sans MS" pitchFamily="66" charset="0"/>
              </a:rPr>
              <a:t>General information.</a:t>
            </a:r>
            <a:r>
              <a:rPr lang="en-GB" altLang="it-IT" sz="2400" dirty="0">
                <a:solidFill>
                  <a:srgbClr val="FF0000"/>
                </a:solidFill>
                <a:latin typeface="Arial Black" pitchFamily="34" charset="0"/>
              </a:rPr>
              <a:t>	</a:t>
            </a:r>
            <a:r>
              <a:rPr lang="en-GB" altLang="it-IT" dirty="0">
                <a:solidFill>
                  <a:srgbClr val="FF0000"/>
                </a:solidFill>
                <a:latin typeface="Arial Black" pitchFamily="34" charset="0"/>
              </a:rPr>
              <a:t>			    				</a:t>
            </a:r>
            <a:endParaRPr lang="en-GB" altLang="it-IT" sz="1800" dirty="0">
              <a:solidFill>
                <a:schemeClr val="bg2"/>
              </a:solidFill>
              <a:latin typeface="Book Antiqua" pitchFamily="18" charset="0"/>
            </a:endParaRPr>
          </a:p>
        </p:txBody>
      </p:sp>
      <p:pic>
        <p:nvPicPr>
          <p:cNvPr id="3" name="Picture 4" descr="univlog2"/>
          <p:cNvPicPr>
            <a:picLocks noChangeAspect="1" noChangeArrowheads="1"/>
          </p:cNvPicPr>
          <p:nvPr/>
        </p:nvPicPr>
        <p:blipFill>
          <a:blip r:embed="rId5" cstate="print"/>
          <a:srcRect/>
          <a:stretch>
            <a:fillRect/>
          </a:stretch>
        </p:blipFill>
        <p:spPr bwMode="auto">
          <a:xfrm>
            <a:off x="8143900" y="285728"/>
            <a:ext cx="666750" cy="676275"/>
          </a:xfrm>
          <a:prstGeom prst="rect">
            <a:avLst/>
          </a:prstGeom>
          <a:noFill/>
          <a:ln w="9525">
            <a:noFill/>
            <a:miter lim="800000"/>
            <a:headEnd/>
            <a:tailEnd/>
          </a:ln>
        </p:spPr>
      </p:pic>
      <p:sp>
        <p:nvSpPr>
          <p:cNvPr id="4" name="CasellaDiTesto 3"/>
          <p:cNvSpPr txBox="1"/>
          <p:nvPr/>
        </p:nvSpPr>
        <p:spPr>
          <a:xfrm>
            <a:off x="0" y="6429396"/>
            <a:ext cx="1142976" cy="276999"/>
          </a:xfrm>
          <a:prstGeom prst="rect">
            <a:avLst/>
          </a:prstGeom>
          <a:noFill/>
        </p:spPr>
        <p:txBody>
          <a:bodyPr wrap="square" rtlCol="0">
            <a:spAutoFit/>
          </a:bodyPr>
          <a:lstStyle/>
          <a:p>
            <a:r>
              <a:rPr lang="en-US" sz="1200" dirty="0">
                <a:latin typeface="Comic Sans MS" pitchFamily="66" charset="0"/>
              </a:rPr>
              <a:t>Olga Denti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 calcmode="lin" valueType="num">
                                      <p:cBhvr>
                                        <p:cTn id="28"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29"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0" dur="1000"/>
                                        <p:tgtEl>
                                          <p:spTgt spid="2">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p:cTn id="35"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36"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37" dur="10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strips(downLeft)">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strips(downLeft)">
                                      <p:cBhvr>
                                        <p:cTn id="47" dur="5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strips(downLeft)">
                                      <p:cBhvr>
                                        <p:cTn id="52" dur="500"/>
                                        <p:tgtEl>
                                          <p:spTgt spid="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strips(downLeft)">
                                      <p:cBhvr>
                                        <p:cTn id="5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2464280404"/>
              </p:ext>
            </p:extLst>
          </p:nvPr>
        </p:nvGraphicFramePr>
        <p:xfrm>
          <a:off x="467544" y="1052736"/>
          <a:ext cx="8296740" cy="6178001"/>
        </p:xfrm>
        <a:graphic>
          <a:graphicData uri="http://schemas.openxmlformats.org/drawingml/2006/table">
            <a:tbl>
              <a:tblPr firstRow="1" firstCol="1" bandRow="1">
                <a:tableStyleId>{5C22544A-7EE6-4342-B048-85BDC9FD1C3A}</a:tableStyleId>
              </a:tblPr>
              <a:tblGrid>
                <a:gridCol w="1114840">
                  <a:extLst>
                    <a:ext uri="{9D8B030D-6E8A-4147-A177-3AD203B41FA5}">
                      <a16:colId xmlns:a16="http://schemas.microsoft.com/office/drawing/2014/main" val="20000"/>
                    </a:ext>
                  </a:extLst>
                </a:gridCol>
                <a:gridCol w="1436380">
                  <a:extLst>
                    <a:ext uri="{9D8B030D-6E8A-4147-A177-3AD203B41FA5}">
                      <a16:colId xmlns:a16="http://schemas.microsoft.com/office/drawing/2014/main" val="20001"/>
                    </a:ext>
                  </a:extLst>
                </a:gridCol>
                <a:gridCol w="1436380">
                  <a:extLst>
                    <a:ext uri="{9D8B030D-6E8A-4147-A177-3AD203B41FA5}">
                      <a16:colId xmlns:a16="http://schemas.microsoft.com/office/drawing/2014/main" val="20002"/>
                    </a:ext>
                  </a:extLst>
                </a:gridCol>
                <a:gridCol w="1436380">
                  <a:extLst>
                    <a:ext uri="{9D8B030D-6E8A-4147-A177-3AD203B41FA5}">
                      <a16:colId xmlns:a16="http://schemas.microsoft.com/office/drawing/2014/main" val="20003"/>
                    </a:ext>
                  </a:extLst>
                </a:gridCol>
                <a:gridCol w="1436380">
                  <a:extLst>
                    <a:ext uri="{9D8B030D-6E8A-4147-A177-3AD203B41FA5}">
                      <a16:colId xmlns:a16="http://schemas.microsoft.com/office/drawing/2014/main" val="20004"/>
                    </a:ext>
                  </a:extLst>
                </a:gridCol>
                <a:gridCol w="1436380">
                  <a:extLst>
                    <a:ext uri="{9D8B030D-6E8A-4147-A177-3AD203B41FA5}">
                      <a16:colId xmlns:a16="http://schemas.microsoft.com/office/drawing/2014/main" val="20005"/>
                    </a:ext>
                  </a:extLst>
                </a:gridCol>
              </a:tblGrid>
              <a:tr h="284765">
                <a:tc>
                  <a:txBody>
                    <a:bodyPr/>
                    <a:lstStyle/>
                    <a:p>
                      <a:pPr>
                        <a:spcAft>
                          <a:spcPts val="0"/>
                        </a:spcAft>
                      </a:pPr>
                      <a:r>
                        <a:rPr lang="en-US" sz="1700" dirty="0">
                          <a:effectLst/>
                        </a:rPr>
                        <a:t>SCHEDULE</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spcAft>
                          <a:spcPts val="0"/>
                        </a:spcAft>
                      </a:pPr>
                      <a:r>
                        <a:rPr lang="en-US" sz="1700" dirty="0">
                          <a:effectLst/>
                          <a:latin typeface="+mn-lt"/>
                          <a:ea typeface="+mn-ea"/>
                        </a:rPr>
                        <a:t>MO</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spcAft>
                          <a:spcPts val="0"/>
                        </a:spcAft>
                      </a:pPr>
                      <a:r>
                        <a:rPr lang="en-US" sz="1700" dirty="0">
                          <a:effectLst/>
                        </a:rPr>
                        <a:t>TUE.</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spcAft>
                          <a:spcPts val="0"/>
                        </a:spcAft>
                      </a:pPr>
                      <a:r>
                        <a:rPr lang="en-US" sz="1700" dirty="0">
                          <a:effectLst/>
                        </a:rPr>
                        <a:t>WED.</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spcAft>
                          <a:spcPts val="0"/>
                        </a:spcAft>
                      </a:pPr>
                      <a:r>
                        <a:rPr lang="en-US" sz="1700" dirty="0">
                          <a:effectLst/>
                        </a:rPr>
                        <a:t>THU.</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spcAft>
                          <a:spcPts val="0"/>
                        </a:spcAft>
                      </a:pPr>
                      <a:r>
                        <a:rPr lang="en-US" sz="1700" dirty="0">
                          <a:effectLst/>
                        </a:rPr>
                        <a:t>FRI.</a:t>
                      </a:r>
                      <a:endParaRPr lang="en-US" sz="1100" dirty="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10000"/>
                  </a:ext>
                </a:extLst>
              </a:tr>
              <a:tr h="823292">
                <a:tc>
                  <a:txBody>
                    <a:bodyPr/>
                    <a:lstStyle/>
                    <a:p>
                      <a:pPr>
                        <a:spcAft>
                          <a:spcPts val="0"/>
                        </a:spcAft>
                      </a:pPr>
                      <a:r>
                        <a:rPr lang="en-US" sz="1700" dirty="0">
                          <a:effectLst/>
                        </a:rPr>
                        <a:t>8-10</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r>
                        <a:rPr lang="en-US" sz="1700" dirty="0">
                          <a:effectLst/>
                        </a:rPr>
                        <a:t> </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chemeClr val="dk1"/>
                        </a:solidFill>
                        <a:effectLst/>
                        <a:latin typeface="+mn-lt"/>
                        <a:ea typeface="+mn-ea"/>
                        <a:cs typeface="+mn-cs"/>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rgbClr val="CC0099"/>
                        </a:solidFill>
                        <a:effectLst/>
                        <a:latin typeface="Times New Roman" panose="02020603050405020304" pitchFamily="18" charset="0"/>
                        <a:ea typeface="MS Mincho" panose="02020609040205080304" pitchFamily="49" charset="-128"/>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rgbClr val="CC0099"/>
                        </a:solidFill>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endParaRPr lang="en-US" sz="1700" kern="1200" dirty="0">
                        <a:solidFill>
                          <a:srgbClr val="CC0099"/>
                        </a:solidFill>
                        <a:effectLst/>
                        <a:latin typeface="+mn-lt"/>
                        <a:ea typeface="+mn-ea"/>
                        <a:cs typeface="+mn-cs"/>
                      </a:endParaRPr>
                    </a:p>
                  </a:txBody>
                  <a:tcPr marL="64501" marR="64501" marT="0" marB="0"/>
                </a:tc>
                <a:tc>
                  <a:txBody>
                    <a:bodyPr/>
                    <a:lstStyle/>
                    <a:p>
                      <a:pPr algn="ctr">
                        <a:spcAft>
                          <a:spcPts val="0"/>
                        </a:spcAft>
                      </a:pPr>
                      <a:endParaRPr lang="en-US" sz="110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10001"/>
                  </a:ext>
                </a:extLst>
              </a:tr>
              <a:tr h="1520492">
                <a:tc>
                  <a:txBody>
                    <a:bodyPr/>
                    <a:lstStyle/>
                    <a:p>
                      <a:pPr>
                        <a:spcAft>
                          <a:spcPts val="0"/>
                        </a:spcAft>
                      </a:pPr>
                      <a:r>
                        <a:rPr lang="en-US" sz="1700" dirty="0">
                          <a:effectLst/>
                          <a:latin typeface="Times New Roman" panose="02020603050405020304" pitchFamily="18" charset="0"/>
                          <a:ea typeface="MS Mincho" panose="02020609040205080304" pitchFamily="49" charset="-128"/>
                        </a:rPr>
                        <a:t>10.15-11.45</a:t>
                      </a: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effectLst/>
                        <a:latin typeface="Times New Roman" panose="02020603050405020304" pitchFamily="18" charset="0"/>
                        <a:ea typeface="MS Mincho" panose="02020609040205080304" pitchFamily="49" charset="-128"/>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chemeClr val="dk1"/>
                        </a:solidFill>
                        <a:effectLst/>
                        <a:latin typeface="+mn-lt"/>
                        <a:ea typeface="+mn-ea"/>
                        <a:cs typeface="+mn-cs"/>
                      </a:endParaRPr>
                    </a:p>
                  </a:txBody>
                  <a:tcPr marL="64501" marR="64501" marT="0" marB="0"/>
                </a:tc>
                <a:tc>
                  <a:txBody>
                    <a:bodyPr/>
                    <a:lstStyle/>
                    <a:p>
                      <a:pPr algn="ctr"/>
                      <a:r>
                        <a:rPr lang="en-US" sz="1600" b="1" dirty="0" err="1">
                          <a:effectLst/>
                        </a:rPr>
                        <a:t>Omissi</a:t>
                      </a:r>
                      <a:endParaRPr lang="en-US" sz="1600" b="1" dirty="0">
                        <a:effectLst/>
                      </a:endParaRPr>
                    </a:p>
                    <a:p>
                      <a:pPr algn="ctr"/>
                      <a:r>
                        <a:rPr lang="en-US" sz="1600" b="1" dirty="0" err="1">
                          <a:effectLst/>
                        </a:rPr>
                        <a:t>Webex</a:t>
                      </a:r>
                      <a:r>
                        <a:rPr lang="en-US" sz="1600" b="1" dirty="0">
                          <a:effectLst/>
                        </a:rPr>
                        <a:t> 3</a:t>
                      </a:r>
                    </a:p>
                    <a:p>
                      <a:pPr algn="ctr"/>
                      <a:r>
                        <a:rPr lang="en-US" sz="1600" b="1" dirty="0">
                          <a:effectLst/>
                        </a:rPr>
                        <a:t>Gruppo M. </a:t>
                      </a:r>
                      <a:r>
                        <a:rPr lang="en-US" sz="1600" b="1" dirty="0" err="1">
                          <a:effectLst/>
                        </a:rPr>
                        <a:t>Dispari</a:t>
                      </a:r>
                      <a:endParaRPr lang="en-US" sz="1600" b="1" dirty="0">
                        <a:effectLst/>
                      </a:endParaRPr>
                    </a:p>
                    <a:p>
                      <a:pPr algn="ctr"/>
                      <a:r>
                        <a:rPr lang="en-US" sz="1600" b="1" dirty="0">
                          <a:solidFill>
                            <a:schemeClr val="tx2">
                              <a:lumMod val="75000"/>
                            </a:schemeClr>
                          </a:solidFill>
                          <a:effectLst/>
                        </a:rPr>
                        <a:t>Dempsey </a:t>
                      </a:r>
                    </a:p>
                    <a:p>
                      <a:pPr algn="ctr"/>
                      <a:r>
                        <a:rPr lang="en-US" sz="1600" b="1" dirty="0" err="1">
                          <a:solidFill>
                            <a:schemeClr val="tx2">
                              <a:lumMod val="75000"/>
                            </a:schemeClr>
                          </a:solidFill>
                          <a:effectLst/>
                        </a:rPr>
                        <a:t>Webex</a:t>
                      </a:r>
                      <a:r>
                        <a:rPr lang="en-US" sz="1600" b="1" dirty="0">
                          <a:solidFill>
                            <a:schemeClr val="tx2">
                              <a:lumMod val="75000"/>
                            </a:schemeClr>
                          </a:solidFill>
                          <a:effectLst/>
                        </a:rPr>
                        <a:t> 2</a:t>
                      </a:r>
                    </a:p>
                    <a:p>
                      <a:pPr algn="ctr"/>
                      <a:r>
                        <a:rPr lang="en-US" sz="1600" b="1" dirty="0">
                          <a:solidFill>
                            <a:schemeClr val="tx2">
                              <a:lumMod val="75000"/>
                            </a:schemeClr>
                          </a:solidFill>
                          <a:effectLst/>
                        </a:rPr>
                        <a:t>Gruppo M. Pari</a:t>
                      </a: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2971337205"/>
                  </a:ext>
                </a:extLst>
              </a:tr>
              <a:tr h="1520492">
                <a:tc>
                  <a:txBody>
                    <a:bodyPr/>
                    <a:lstStyle/>
                    <a:p>
                      <a:pPr>
                        <a:spcAft>
                          <a:spcPts val="0"/>
                        </a:spcAft>
                      </a:pPr>
                      <a:r>
                        <a:rPr lang="en-US" sz="1700" b="1" kern="1200" dirty="0">
                          <a:solidFill>
                            <a:schemeClr val="lt1"/>
                          </a:solidFill>
                          <a:effectLst/>
                          <a:latin typeface="+mn-lt"/>
                          <a:ea typeface="+mn-ea"/>
                          <a:cs typeface="+mn-cs"/>
                        </a:rPr>
                        <a:t>12.00-13.30</a:t>
                      </a: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err="1">
                          <a:solidFill>
                            <a:schemeClr val="dk1"/>
                          </a:solidFill>
                          <a:effectLst/>
                          <a:latin typeface="+mn-lt"/>
                          <a:ea typeface="+mn-ea"/>
                          <a:cs typeface="+mn-cs"/>
                        </a:rPr>
                        <a:t>Denti</a:t>
                      </a:r>
                      <a:endParaRPr lang="en-US" sz="1600" b="1" kern="1200" dirty="0">
                        <a:solidFill>
                          <a:schemeClr val="dk1"/>
                        </a:solidFill>
                        <a:effectLst/>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mn-lt"/>
                          <a:ea typeface="+mn-ea"/>
                          <a:cs typeface="+mn-cs"/>
                        </a:rPr>
                        <a:t>Aula 7</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mn-lt"/>
                          <a:ea typeface="+mn-ea"/>
                          <a:cs typeface="+mn-cs"/>
                        </a:rPr>
                        <a:t>M. </a:t>
                      </a:r>
                      <a:r>
                        <a:rPr lang="en-US" sz="1600" b="1" kern="1200" dirty="0" err="1">
                          <a:solidFill>
                            <a:schemeClr val="dk1"/>
                          </a:solidFill>
                          <a:effectLst/>
                          <a:latin typeface="+mn-lt"/>
                          <a:ea typeface="+mn-ea"/>
                          <a:cs typeface="+mn-cs"/>
                        </a:rPr>
                        <a:t>Dispari</a:t>
                      </a:r>
                      <a:endParaRPr lang="en-US" sz="1600" b="1" kern="1200" dirty="0">
                        <a:solidFill>
                          <a:schemeClr val="dk1"/>
                        </a:solidFill>
                        <a:effectLst/>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effectLst/>
                        <a:latin typeface="Times New Roman" panose="02020603050405020304" pitchFamily="18" charset="0"/>
                        <a:ea typeface="MS Mincho" panose="02020609040205080304" pitchFamily="49" charset="-128"/>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600" b="1" dirty="0">
                          <a:effectLst/>
                        </a:rPr>
                        <a:t> </a:t>
                      </a:r>
                      <a:endParaRPr lang="en-US" sz="1600" b="1"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endParaRPr lang="en-US" sz="1600" b="1" dirty="0">
                        <a:effectLst/>
                      </a:endParaRPr>
                    </a:p>
                  </a:txBody>
                  <a:tcPr marL="64501" marR="64501" marT="0" marB="0"/>
                </a:tc>
                <a:tc>
                  <a:txBody>
                    <a:bodyPr/>
                    <a:lstStyle/>
                    <a:p>
                      <a:pPr algn="ctr"/>
                      <a:r>
                        <a:rPr lang="en-US" sz="1600" b="1" dirty="0" err="1">
                          <a:effectLst/>
                        </a:rPr>
                        <a:t>Omissi</a:t>
                      </a:r>
                      <a:endParaRPr lang="en-US" sz="1600" b="1" dirty="0">
                        <a:effectLst/>
                      </a:endParaRPr>
                    </a:p>
                    <a:p>
                      <a:pPr algn="ctr"/>
                      <a:r>
                        <a:rPr lang="en-US" sz="1600" b="1" dirty="0" err="1">
                          <a:effectLst/>
                        </a:rPr>
                        <a:t>Webex</a:t>
                      </a:r>
                      <a:r>
                        <a:rPr lang="en-US" sz="1600" b="1" dirty="0">
                          <a:effectLst/>
                        </a:rPr>
                        <a:t> 3</a:t>
                      </a:r>
                    </a:p>
                    <a:p>
                      <a:pPr algn="ctr"/>
                      <a:r>
                        <a:rPr lang="en-US" sz="1600" b="1" dirty="0">
                          <a:effectLst/>
                        </a:rPr>
                        <a:t>Gruppo M. </a:t>
                      </a:r>
                      <a:r>
                        <a:rPr lang="en-US" sz="1600" b="1" dirty="0" err="1">
                          <a:effectLst/>
                        </a:rPr>
                        <a:t>Dispari</a:t>
                      </a:r>
                      <a:endParaRPr lang="en-US" sz="1600" b="1" dirty="0">
                        <a:effectLst/>
                      </a:endParaRPr>
                    </a:p>
                    <a:p>
                      <a:pPr algn="ctr"/>
                      <a:r>
                        <a:rPr lang="en-US" sz="1600" b="1" dirty="0">
                          <a:solidFill>
                            <a:schemeClr val="tx2">
                              <a:lumMod val="75000"/>
                            </a:schemeClr>
                          </a:solidFill>
                          <a:effectLst/>
                        </a:rPr>
                        <a:t>Dempsey </a:t>
                      </a:r>
                    </a:p>
                    <a:p>
                      <a:pPr algn="ctr"/>
                      <a:r>
                        <a:rPr lang="en-US" sz="1600" b="1" dirty="0" err="1">
                          <a:solidFill>
                            <a:schemeClr val="tx2">
                              <a:lumMod val="75000"/>
                            </a:schemeClr>
                          </a:solidFill>
                          <a:effectLst/>
                        </a:rPr>
                        <a:t>Webex</a:t>
                      </a:r>
                      <a:r>
                        <a:rPr lang="en-US" sz="1600" b="1" dirty="0">
                          <a:solidFill>
                            <a:schemeClr val="tx2">
                              <a:lumMod val="75000"/>
                            </a:schemeClr>
                          </a:solidFill>
                          <a:effectLst/>
                        </a:rPr>
                        <a:t> 2</a:t>
                      </a:r>
                    </a:p>
                    <a:p>
                      <a:pPr algn="ctr"/>
                      <a:r>
                        <a:rPr lang="en-US" sz="1600" b="1" dirty="0">
                          <a:solidFill>
                            <a:schemeClr val="tx2">
                              <a:lumMod val="75000"/>
                            </a:schemeClr>
                          </a:solidFill>
                          <a:effectLst/>
                        </a:rPr>
                        <a:t>Gruppo M. Pari</a:t>
                      </a: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10002"/>
                  </a:ext>
                </a:extLst>
              </a:tr>
              <a:tr h="752347">
                <a:tc>
                  <a:txBody>
                    <a:bodyPr/>
                    <a:lstStyle/>
                    <a:p>
                      <a:pPr>
                        <a:spcAft>
                          <a:spcPts val="0"/>
                        </a:spcAft>
                      </a:pPr>
                      <a:r>
                        <a:rPr lang="en-US" sz="1100" dirty="0">
                          <a:effectLst/>
                          <a:latin typeface="Times New Roman" panose="02020603050405020304" pitchFamily="18" charset="0"/>
                          <a:ea typeface="MS Mincho" panose="02020609040205080304" pitchFamily="49" charset="-128"/>
                        </a:rPr>
                        <a:t>14-16</a:t>
                      </a: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endParaRPr lang="en-US" sz="1600" b="1" kern="1200" dirty="0">
                        <a:solidFill>
                          <a:schemeClr val="dk1"/>
                        </a:solidFill>
                        <a:effectLst/>
                        <a:latin typeface="+mn-lt"/>
                        <a:ea typeface="+mn-ea"/>
                        <a:cs typeface="+mn-cs"/>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10003"/>
                  </a:ext>
                </a:extLst>
              </a:tr>
              <a:tr h="903837">
                <a:tc>
                  <a:txBody>
                    <a:bodyPr/>
                    <a:lstStyle/>
                    <a:p>
                      <a:pPr>
                        <a:spcAft>
                          <a:spcPts val="0"/>
                        </a:spcAft>
                      </a:pPr>
                      <a:r>
                        <a:rPr lang="en-US" sz="1700" dirty="0">
                          <a:effectLst/>
                        </a:rPr>
                        <a:t>15.30-17</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algn="ctr">
                        <a:spcAft>
                          <a:spcPts val="0"/>
                        </a:spcAft>
                      </a:pPr>
                      <a:r>
                        <a:rPr lang="it-IT" sz="1700" dirty="0">
                          <a:effectLst/>
                        </a:rPr>
                        <a:t> </a:t>
                      </a:r>
                      <a:endParaRPr lang="en-US" sz="1100" dirty="0">
                        <a:effectLst/>
                        <a:latin typeface="Times New Roman" panose="02020603050405020304" pitchFamily="18" charset="0"/>
                        <a:ea typeface="MS Mincho" panose="02020609040205080304" pitchFamily="49" charset="-128"/>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700" dirty="0">
                          <a:effectLst/>
                        </a:rPr>
                        <a:t> </a:t>
                      </a:r>
                    </a:p>
                    <a:p>
                      <a:pPr algn="ctr">
                        <a:spcAft>
                          <a:spcPts val="0"/>
                        </a:spcAft>
                      </a:pPr>
                      <a:endParaRPr lang="en-US" sz="1600" b="1" kern="1200" dirty="0">
                        <a:solidFill>
                          <a:schemeClr val="dk1"/>
                        </a:solidFill>
                        <a:effectLst/>
                        <a:latin typeface="+mn-lt"/>
                        <a:ea typeface="+mn-ea"/>
                        <a:cs typeface="+mn-cs"/>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a:effectLst/>
                        <a:latin typeface="Times New Roman" panose="02020603050405020304" pitchFamily="18" charset="0"/>
                        <a:ea typeface="MS Mincho" panose="02020609040205080304" pitchFamily="49" charset="-128"/>
                      </a:endParaRPr>
                    </a:p>
                  </a:txBody>
                  <a:tcPr marL="64501" marR="64501"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err="1">
                          <a:solidFill>
                            <a:schemeClr val="dk1"/>
                          </a:solidFill>
                          <a:effectLst/>
                          <a:latin typeface="+mn-lt"/>
                          <a:ea typeface="+mn-ea"/>
                          <a:cs typeface="+mn-cs"/>
                        </a:rPr>
                        <a:t>Denti</a:t>
                      </a:r>
                      <a:r>
                        <a:rPr lang="en-US" sz="1600" b="1" kern="1200" dirty="0">
                          <a:solidFill>
                            <a:schemeClr val="dk1"/>
                          </a:solidFill>
                          <a:effectLst/>
                          <a:latin typeface="+mn-lt"/>
                          <a:ea typeface="+mn-ea"/>
                          <a:cs typeface="+mn-cs"/>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mn-lt"/>
                          <a:ea typeface="+mn-ea"/>
                          <a:cs typeface="+mn-cs"/>
                        </a:rPr>
                        <a:t>Aula 7</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mn-lt"/>
                          <a:ea typeface="+mn-ea"/>
                          <a:cs typeface="+mn-cs"/>
                        </a:rPr>
                        <a:t>M. Pari</a:t>
                      </a:r>
                    </a:p>
                  </a:txBody>
                  <a:tcPr marL="64501" marR="64501" marT="0" marB="0"/>
                </a:tc>
                <a:tc>
                  <a:txBody>
                    <a:bodyPr/>
                    <a:lstStyle/>
                    <a:p>
                      <a:pPr algn="ctr">
                        <a:spcAft>
                          <a:spcPts val="0"/>
                        </a:spcAft>
                      </a:pPr>
                      <a:endParaRPr lang="en-US" sz="1100" dirty="0">
                        <a:effectLst/>
                        <a:latin typeface="Times New Roman" panose="02020603050405020304" pitchFamily="18" charset="0"/>
                        <a:ea typeface="MS Mincho" panose="02020609040205080304" pitchFamily="49" charset="-128"/>
                      </a:endParaRPr>
                    </a:p>
                  </a:txBody>
                  <a:tcPr marL="64501" marR="64501" marT="0" marB="0"/>
                </a:tc>
                <a:extLst>
                  <a:ext uri="{0D108BD9-81ED-4DB2-BD59-A6C34878D82A}">
                    <a16:rowId xmlns:a16="http://schemas.microsoft.com/office/drawing/2014/main" val="10004"/>
                  </a:ext>
                </a:extLst>
              </a:tr>
            </a:tbl>
          </a:graphicData>
        </a:graphic>
      </p:graphicFrame>
      <p:sp>
        <p:nvSpPr>
          <p:cNvPr id="2" name="TextBox 1"/>
          <p:cNvSpPr txBox="1"/>
          <p:nvPr/>
        </p:nvSpPr>
        <p:spPr>
          <a:xfrm>
            <a:off x="1331640" y="260648"/>
            <a:ext cx="6336704" cy="646331"/>
          </a:xfrm>
          <a:prstGeom prst="rect">
            <a:avLst/>
          </a:prstGeom>
          <a:noFill/>
        </p:spPr>
        <p:txBody>
          <a:bodyPr wrap="square" rtlCol="0">
            <a:spAutoFit/>
          </a:bodyPr>
          <a:lstStyle/>
          <a:p>
            <a:r>
              <a:rPr lang="it-IT" dirty="0"/>
              <a:t>GRUPPO A – MATRICOLE PARI – </a:t>
            </a:r>
            <a:r>
              <a:rPr lang="it-IT" dirty="0" err="1"/>
              <a:t>Omissi</a:t>
            </a:r>
            <a:r>
              <a:rPr lang="it-IT" dirty="0"/>
              <a:t>-Smith</a:t>
            </a:r>
            <a:endParaRPr lang="en-US" dirty="0"/>
          </a:p>
          <a:p>
            <a:r>
              <a:rPr lang="it-IT" dirty="0"/>
              <a:t>GRUPPO B – MATRICOLE DISPARI – Jeremy </a:t>
            </a:r>
            <a:r>
              <a:rPr lang="it-IT" dirty="0" err="1"/>
              <a:t>Schofield</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9" name="Picture 7" descr="univlog2"/>
          <p:cNvPicPr>
            <a:picLocks noChangeAspect="1" noChangeArrowheads="1"/>
          </p:cNvPicPr>
          <p:nvPr/>
        </p:nvPicPr>
        <p:blipFill>
          <a:blip r:embed="rId4" cstate="print"/>
          <a:srcRect/>
          <a:stretch>
            <a:fillRect/>
          </a:stretch>
        </p:blipFill>
        <p:spPr bwMode="auto">
          <a:xfrm>
            <a:off x="8215338" y="285728"/>
            <a:ext cx="666750" cy="676275"/>
          </a:xfrm>
          <a:prstGeom prst="rect">
            <a:avLst/>
          </a:prstGeom>
          <a:noFill/>
          <a:ln w="9525">
            <a:noFill/>
            <a:miter lim="800000"/>
            <a:headEnd/>
            <a:tailEnd/>
          </a:ln>
        </p:spPr>
      </p:pic>
      <p:sp>
        <p:nvSpPr>
          <p:cNvPr id="4" name="CasellaDiTesto 3"/>
          <p:cNvSpPr txBox="1"/>
          <p:nvPr/>
        </p:nvSpPr>
        <p:spPr>
          <a:xfrm>
            <a:off x="0" y="6429396"/>
            <a:ext cx="1142976" cy="276999"/>
          </a:xfrm>
          <a:prstGeom prst="rect">
            <a:avLst/>
          </a:prstGeom>
          <a:noFill/>
        </p:spPr>
        <p:txBody>
          <a:bodyPr wrap="square" rtlCol="0">
            <a:spAutoFit/>
          </a:bodyPr>
          <a:lstStyle/>
          <a:p>
            <a:r>
              <a:rPr lang="en-US" sz="1200" dirty="0">
                <a:latin typeface="Comic Sans MS" pitchFamily="66" charset="0"/>
              </a:rPr>
              <a:t>Olga Denti</a:t>
            </a:r>
          </a:p>
        </p:txBody>
      </p:sp>
      <p:graphicFrame>
        <p:nvGraphicFramePr>
          <p:cNvPr id="2" name="Table 1">
            <a:extLst>
              <a:ext uri="{FF2B5EF4-FFF2-40B4-BE49-F238E27FC236}">
                <a16:creationId xmlns:a16="http://schemas.microsoft.com/office/drawing/2014/main" id="{C2FACB8D-1F5D-4446-A4CB-AB87479D049A}"/>
              </a:ext>
            </a:extLst>
          </p:cNvPr>
          <p:cNvGraphicFramePr>
            <a:graphicFrameLocks noGrp="1"/>
          </p:cNvGraphicFramePr>
          <p:nvPr>
            <p:extLst>
              <p:ext uri="{D42A27DB-BD31-4B8C-83A1-F6EECF244321}">
                <p14:modId xmlns:p14="http://schemas.microsoft.com/office/powerpoint/2010/main" val="3411590453"/>
              </p:ext>
            </p:extLst>
          </p:nvPr>
        </p:nvGraphicFramePr>
        <p:xfrm>
          <a:off x="148148" y="1393002"/>
          <a:ext cx="8733940" cy="1615440"/>
        </p:xfrm>
        <a:graphic>
          <a:graphicData uri="http://schemas.openxmlformats.org/drawingml/2006/table">
            <a:tbl>
              <a:tblPr>
                <a:effectLst>
                  <a:outerShdw blurRad="50800" dist="38100" dir="5400000" algn="t" rotWithShape="0">
                    <a:schemeClr val="tx2">
                      <a:lumMod val="75000"/>
                      <a:alpha val="53000"/>
                    </a:schemeClr>
                  </a:outerShdw>
                </a:effectLst>
              </a:tblPr>
              <a:tblGrid>
                <a:gridCol w="4366970">
                  <a:extLst>
                    <a:ext uri="{9D8B030D-6E8A-4147-A177-3AD203B41FA5}">
                      <a16:colId xmlns:a16="http://schemas.microsoft.com/office/drawing/2014/main" val="3896707240"/>
                    </a:ext>
                  </a:extLst>
                </a:gridCol>
                <a:gridCol w="4366970">
                  <a:extLst>
                    <a:ext uri="{9D8B030D-6E8A-4147-A177-3AD203B41FA5}">
                      <a16:colId xmlns:a16="http://schemas.microsoft.com/office/drawing/2014/main" val="2029778951"/>
                    </a:ext>
                  </a:extLst>
                </a:gridCol>
              </a:tblGrid>
              <a:tr h="0">
                <a:tc>
                  <a:txBody>
                    <a:bodyPr/>
                    <a:lstStyle/>
                    <a:p>
                      <a:pPr algn="l"/>
                      <a:r>
                        <a:rPr lang="en-GB" sz="2400" u="sng" dirty="0">
                          <a:solidFill>
                            <a:srgbClr val="000000"/>
                          </a:solidFill>
                          <a:effectLst/>
                          <a:hlinkClick r:id="rId5"/>
                        </a:rPr>
                        <a:t>DEMPSEY ALISTAIR</a:t>
                      </a:r>
                      <a:endParaRPr lang="en-GB" sz="2400" u="sng" dirty="0">
                        <a:solidFill>
                          <a:srgbClr val="000000"/>
                        </a:solidFill>
                        <a:effectLst/>
                      </a:endParaRPr>
                    </a:p>
                    <a:p>
                      <a:pPr algn="l"/>
                      <a:r>
                        <a:rPr lang="en-GB" sz="2400" u="sng" dirty="0">
                          <a:solidFill>
                            <a:srgbClr val="000000"/>
                          </a:solidFill>
                          <a:effectLst/>
                        </a:rPr>
                        <a:t>alidemp81@gmail.com</a:t>
                      </a:r>
                    </a:p>
                    <a:p>
                      <a:pPr algn="l"/>
                      <a:r>
                        <a:rPr lang="en-GB" sz="2400" u="sng" dirty="0">
                          <a:solidFill>
                            <a:srgbClr val="000000"/>
                          </a:solidFill>
                          <a:effectLst/>
                        </a:rPr>
                        <a:t>Gruppo M. Pari</a:t>
                      </a:r>
                      <a:endParaRPr lang="en-GB" sz="2400" dirty="0">
                        <a:effectLst/>
                      </a:endParaRPr>
                    </a:p>
                  </a:txBody>
                  <a:tcPr marL="76200" marR="76200" marT="76200" marB="76200" anchor="ctr">
                    <a:lnL>
                      <a:noFill/>
                    </a:lnL>
                    <a:lnR>
                      <a:noFill/>
                    </a:lnR>
                    <a:lnT>
                      <a:noFill/>
                    </a:lnT>
                    <a:lnB w="4763" cap="flat" cmpd="sng" algn="ctr">
                      <a:solidFill>
                        <a:srgbClr val="C0C0C0"/>
                      </a:solidFill>
                      <a:prstDash val="dot"/>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l"/>
                      <a:r>
                        <a:rPr lang="en-GB" sz="2400" dirty="0" err="1">
                          <a:effectLst/>
                        </a:rPr>
                        <a:t>mercoledì</a:t>
                      </a:r>
                      <a:r>
                        <a:rPr lang="en-GB" sz="2400" dirty="0">
                          <a:effectLst/>
                        </a:rPr>
                        <a:t> (10:15 - 11:45) - Aula </a:t>
                      </a:r>
                      <a:r>
                        <a:rPr lang="en-GB" sz="2400" dirty="0" err="1">
                          <a:effectLst/>
                        </a:rPr>
                        <a:t>Webex</a:t>
                      </a:r>
                      <a:r>
                        <a:rPr lang="en-GB" sz="2400" dirty="0">
                          <a:effectLst/>
                        </a:rPr>
                        <a:t> 2</a:t>
                      </a:r>
                      <a:br>
                        <a:rPr lang="en-GB" sz="2400" dirty="0">
                          <a:effectLst/>
                        </a:rPr>
                      </a:br>
                      <a:r>
                        <a:rPr lang="en-GB" sz="2400" dirty="0" err="1">
                          <a:effectLst/>
                        </a:rPr>
                        <a:t>giovedì</a:t>
                      </a:r>
                      <a:r>
                        <a:rPr lang="en-GB" sz="2400" dirty="0">
                          <a:effectLst/>
                        </a:rPr>
                        <a:t> (12:00 - 13:30) - Aula </a:t>
                      </a:r>
                      <a:r>
                        <a:rPr lang="en-GB" sz="2400" dirty="0" err="1">
                          <a:effectLst/>
                        </a:rPr>
                        <a:t>Webex</a:t>
                      </a:r>
                      <a:r>
                        <a:rPr lang="en-GB" sz="2400" dirty="0">
                          <a:effectLst/>
                        </a:rPr>
                        <a:t> 2</a:t>
                      </a:r>
                    </a:p>
                  </a:txBody>
                  <a:tcPr marL="76200" marR="76200" marT="76200" marB="76200" anchor="ctr">
                    <a:lnL>
                      <a:noFill/>
                    </a:lnL>
                    <a:lnR>
                      <a:noFill/>
                    </a:lnR>
                    <a:lnT>
                      <a:noFill/>
                    </a:lnT>
                    <a:lnB w="4763" cap="flat" cmpd="sng" algn="ctr">
                      <a:solidFill>
                        <a:srgbClr val="C0C0C0"/>
                      </a:solidFill>
                      <a:prstDash val="dot"/>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746957103"/>
                  </a:ext>
                </a:extLst>
              </a:tr>
            </a:tbl>
          </a:graphicData>
        </a:graphic>
      </p:graphicFrame>
      <p:graphicFrame>
        <p:nvGraphicFramePr>
          <p:cNvPr id="5" name="Table 4">
            <a:extLst>
              <a:ext uri="{FF2B5EF4-FFF2-40B4-BE49-F238E27FC236}">
                <a16:creationId xmlns:a16="http://schemas.microsoft.com/office/drawing/2014/main" id="{C77A3E08-B6A8-7D48-AA17-F65038CB01C5}"/>
              </a:ext>
            </a:extLst>
          </p:cNvPr>
          <p:cNvGraphicFramePr>
            <a:graphicFrameLocks noGrp="1"/>
          </p:cNvGraphicFramePr>
          <p:nvPr>
            <p:extLst>
              <p:ext uri="{D42A27DB-BD31-4B8C-83A1-F6EECF244321}">
                <p14:modId xmlns:p14="http://schemas.microsoft.com/office/powerpoint/2010/main" val="4222405112"/>
              </p:ext>
            </p:extLst>
          </p:nvPr>
        </p:nvGraphicFramePr>
        <p:xfrm>
          <a:off x="148148" y="3575237"/>
          <a:ext cx="8733940" cy="1615440"/>
        </p:xfrm>
        <a:graphic>
          <a:graphicData uri="http://schemas.openxmlformats.org/drawingml/2006/table">
            <a:tbl>
              <a:tblPr>
                <a:effectLst>
                  <a:outerShdw blurRad="50800" dist="50800" dir="5400000" algn="ctr" rotWithShape="0">
                    <a:schemeClr val="accent1"/>
                  </a:outerShdw>
                </a:effectLst>
              </a:tblPr>
              <a:tblGrid>
                <a:gridCol w="4366970">
                  <a:extLst>
                    <a:ext uri="{9D8B030D-6E8A-4147-A177-3AD203B41FA5}">
                      <a16:colId xmlns:a16="http://schemas.microsoft.com/office/drawing/2014/main" val="2127269378"/>
                    </a:ext>
                  </a:extLst>
                </a:gridCol>
                <a:gridCol w="4366970">
                  <a:extLst>
                    <a:ext uri="{9D8B030D-6E8A-4147-A177-3AD203B41FA5}">
                      <a16:colId xmlns:a16="http://schemas.microsoft.com/office/drawing/2014/main" val="120418885"/>
                    </a:ext>
                  </a:extLst>
                </a:gridCol>
              </a:tblGrid>
              <a:tr h="0">
                <a:tc>
                  <a:txBody>
                    <a:bodyPr/>
                    <a:lstStyle/>
                    <a:p>
                      <a:pPr algn="l"/>
                      <a:r>
                        <a:rPr lang="en-GB" sz="2400" u="sng" dirty="0">
                          <a:solidFill>
                            <a:srgbClr val="000000"/>
                          </a:solidFill>
                          <a:effectLst/>
                          <a:hlinkClick r:id="rId6"/>
                        </a:rPr>
                        <a:t>OMISSI CESARE</a:t>
                      </a:r>
                      <a:r>
                        <a:rPr lang="en-GB" sz="2400" dirty="0">
                          <a:effectLst/>
                        </a:rPr>
                        <a:t> </a:t>
                      </a:r>
                    </a:p>
                    <a:p>
                      <a:pPr algn="l"/>
                      <a:r>
                        <a:rPr lang="en-GB" sz="2400" u="sng" dirty="0" err="1">
                          <a:solidFill>
                            <a:srgbClr val="000000"/>
                          </a:solidFill>
                          <a:effectLst/>
                        </a:rPr>
                        <a:t>cesareomissi@gmail.com</a:t>
                      </a:r>
                      <a:endParaRPr lang="en-GB" sz="2400" u="sng" dirty="0">
                        <a:solidFill>
                          <a:srgbClr val="000000"/>
                        </a:solidFill>
                        <a:effectLst/>
                      </a:endParaRPr>
                    </a:p>
                    <a:p>
                      <a:pPr algn="l"/>
                      <a:r>
                        <a:rPr lang="en-GB" sz="2400" u="sng" dirty="0">
                          <a:solidFill>
                            <a:srgbClr val="000000"/>
                          </a:solidFill>
                          <a:effectLst/>
                        </a:rPr>
                        <a:t>Gruppo M. </a:t>
                      </a:r>
                      <a:r>
                        <a:rPr lang="en-GB" sz="2400" u="sng" dirty="0" err="1">
                          <a:solidFill>
                            <a:srgbClr val="000000"/>
                          </a:solidFill>
                          <a:effectLst/>
                        </a:rPr>
                        <a:t>Dispari</a:t>
                      </a:r>
                      <a:endParaRPr lang="en-GB" sz="2400" dirty="0">
                        <a:effectLst/>
                      </a:endParaRPr>
                    </a:p>
                  </a:txBody>
                  <a:tcPr marL="76200" marR="76200" marT="76200" marB="76200" anchor="ctr">
                    <a:lnL>
                      <a:noFill/>
                    </a:lnL>
                    <a:lnR>
                      <a:noFill/>
                    </a:lnR>
                    <a:lnT>
                      <a:noFill/>
                    </a:lnT>
                    <a:lnB w="4763" cap="flat" cmpd="sng" algn="ctr">
                      <a:solidFill>
                        <a:srgbClr val="C0C0C0"/>
                      </a:solidFill>
                      <a:prstDash val="dot"/>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l"/>
                      <a:r>
                        <a:rPr lang="en-GB" sz="2400" dirty="0" err="1">
                          <a:effectLst/>
                        </a:rPr>
                        <a:t>mercoledì</a:t>
                      </a:r>
                      <a:r>
                        <a:rPr lang="en-GB" sz="2400" dirty="0">
                          <a:effectLst/>
                        </a:rPr>
                        <a:t> (10:15 - 11:45) - Aula </a:t>
                      </a:r>
                      <a:r>
                        <a:rPr lang="en-GB" sz="2400" dirty="0" err="1">
                          <a:effectLst/>
                        </a:rPr>
                        <a:t>Webex</a:t>
                      </a:r>
                      <a:r>
                        <a:rPr lang="en-GB" sz="2400" dirty="0">
                          <a:effectLst/>
                        </a:rPr>
                        <a:t> 3</a:t>
                      </a:r>
                      <a:br>
                        <a:rPr lang="en-GB" sz="2400" dirty="0">
                          <a:effectLst/>
                        </a:rPr>
                      </a:br>
                      <a:r>
                        <a:rPr lang="en-GB" sz="2400" dirty="0" err="1">
                          <a:effectLst/>
                        </a:rPr>
                        <a:t>giovedì</a:t>
                      </a:r>
                      <a:r>
                        <a:rPr lang="en-GB" sz="2400" dirty="0">
                          <a:effectLst/>
                        </a:rPr>
                        <a:t> (12:00 - 13:30) - Aula </a:t>
                      </a:r>
                      <a:r>
                        <a:rPr lang="en-GB" sz="2400" dirty="0" err="1">
                          <a:effectLst/>
                        </a:rPr>
                        <a:t>Webex</a:t>
                      </a:r>
                      <a:r>
                        <a:rPr lang="en-GB" sz="2400" dirty="0">
                          <a:effectLst/>
                        </a:rPr>
                        <a:t> 3</a:t>
                      </a:r>
                    </a:p>
                  </a:txBody>
                  <a:tcPr marL="76200" marR="76200" marT="76200" marB="76200" anchor="ctr">
                    <a:lnL>
                      <a:noFill/>
                    </a:lnL>
                    <a:lnR>
                      <a:noFill/>
                    </a:lnR>
                    <a:lnT>
                      <a:noFill/>
                    </a:lnT>
                    <a:lnB w="4763" cap="flat" cmpd="sng" algn="ctr">
                      <a:solidFill>
                        <a:srgbClr val="C0C0C0"/>
                      </a:solidFill>
                      <a:prstDash val="dot"/>
                      <a:round/>
                      <a:headEnd type="none" w="med" len="med"/>
                      <a:tailEnd type="none" w="med" len="med"/>
                    </a:lnB>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86350974"/>
                  </a:ext>
                </a:extLst>
              </a:tr>
            </a:tbl>
          </a:graphicData>
        </a:graphic>
      </p:graphicFrame>
      <p:sp>
        <p:nvSpPr>
          <p:cNvPr id="8" name="Titolo 1">
            <a:extLst>
              <a:ext uri="{FF2B5EF4-FFF2-40B4-BE49-F238E27FC236}">
                <a16:creationId xmlns:a16="http://schemas.microsoft.com/office/drawing/2014/main" id="{B987B5C2-57FB-3D40-9B98-1C2ECE76C18E}"/>
              </a:ext>
            </a:extLst>
          </p:cNvPr>
          <p:cNvSpPr txBox="1">
            <a:spLocks/>
          </p:cNvSpPr>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a:t>Esercitazioni</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gtEl>
                                        <p:attrNameLst>
                                          <p:attrName>style.visibility</p:attrName>
                                        </p:attrNameLst>
                                      </p:cBhvr>
                                      <p:to>
                                        <p:strVal val="visible"/>
                                      </p:to>
                                    </p:set>
                                    <p:anim calcmode="lin" valueType="num">
                                      <p:cBhvr additive="base">
                                        <p:cTn id="7" dur="500" fill="hold"/>
                                        <p:tgtEl>
                                          <p:spTgt spid="23559"/>
                                        </p:tgtEl>
                                        <p:attrNameLst>
                                          <p:attrName>ppt_x</p:attrName>
                                        </p:attrNameLst>
                                      </p:cBhvr>
                                      <p:tavLst>
                                        <p:tav tm="0">
                                          <p:val>
                                            <p:strVal val="#ppt_x"/>
                                          </p:val>
                                        </p:tav>
                                        <p:tav tm="100000">
                                          <p:val>
                                            <p:strVal val="#ppt_x"/>
                                          </p:val>
                                        </p:tav>
                                      </p:tavLst>
                                    </p:anim>
                                    <p:anim calcmode="lin" valueType="num">
                                      <p:cBhvr additive="base">
                                        <p:cTn id="8"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Calendar (</a:t>
            </a:r>
            <a:r>
              <a:rPr lang="en-US" dirty="0" err="1"/>
              <a:t>Dispari+Pari</a:t>
            </a:r>
            <a:r>
              <a:rPr lang="en-US" dirty="0"/>
              <a:t>)</a:t>
            </a:r>
          </a:p>
        </p:txBody>
      </p:sp>
      <p:graphicFrame>
        <p:nvGraphicFramePr>
          <p:cNvPr id="5" name="Tabella 4"/>
          <p:cNvGraphicFramePr>
            <a:graphicFrameLocks noGrp="1"/>
          </p:cNvGraphicFramePr>
          <p:nvPr>
            <p:extLst>
              <p:ext uri="{D42A27DB-BD31-4B8C-83A1-F6EECF244321}">
                <p14:modId xmlns:p14="http://schemas.microsoft.com/office/powerpoint/2010/main" val="2858116513"/>
              </p:ext>
            </p:extLst>
          </p:nvPr>
        </p:nvGraphicFramePr>
        <p:xfrm>
          <a:off x="1475656" y="1433662"/>
          <a:ext cx="6192688" cy="4616997"/>
        </p:xfrm>
        <a:graphic>
          <a:graphicData uri="http://schemas.openxmlformats.org/drawingml/2006/table">
            <a:tbl>
              <a:tblPr firstRow="1" bandRow="1">
                <a:tableStyleId>{5C22544A-7EE6-4342-B048-85BDC9FD1C3A}</a:tableStyleId>
              </a:tblPr>
              <a:tblGrid>
                <a:gridCol w="3096344">
                  <a:extLst>
                    <a:ext uri="{9D8B030D-6E8A-4147-A177-3AD203B41FA5}">
                      <a16:colId xmlns:a16="http://schemas.microsoft.com/office/drawing/2014/main" val="20000"/>
                    </a:ext>
                  </a:extLst>
                </a:gridCol>
                <a:gridCol w="3096344">
                  <a:extLst>
                    <a:ext uri="{9D8B030D-6E8A-4147-A177-3AD203B41FA5}">
                      <a16:colId xmlns:a16="http://schemas.microsoft.com/office/drawing/2014/main" val="20001"/>
                    </a:ext>
                  </a:extLst>
                </a:gridCol>
              </a:tblGrid>
              <a:tr h="502197">
                <a:tc>
                  <a:txBody>
                    <a:bodyPr/>
                    <a:lstStyle/>
                    <a:p>
                      <a:pPr algn="ctr"/>
                      <a:r>
                        <a:rPr lang="en-US" dirty="0"/>
                        <a:t>OTTOBRE/NOVEMBRE</a:t>
                      </a:r>
                    </a:p>
                  </a:txBody>
                  <a:tcPr/>
                </a:tc>
                <a:tc>
                  <a:txBody>
                    <a:bodyPr/>
                    <a:lstStyle/>
                    <a:p>
                      <a:pPr algn="ctr"/>
                      <a:r>
                        <a:rPr lang="en-US" dirty="0"/>
                        <a:t>NOVEMBRE/DICEMBRE</a:t>
                      </a:r>
                    </a:p>
                  </a:txBody>
                  <a:tcPr/>
                </a:tc>
                <a:extLst>
                  <a:ext uri="{0D108BD9-81ED-4DB2-BD59-A6C34878D82A}">
                    <a16:rowId xmlns:a16="http://schemas.microsoft.com/office/drawing/2014/main" val="10000"/>
                  </a:ext>
                </a:extLst>
              </a:tr>
              <a:tr h="58535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7030A0"/>
                          </a:solidFill>
                        </a:rPr>
                        <a:t>12+15/10/2020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7030A0"/>
                          </a:solidFill>
                        </a:rPr>
                        <a:t>Introduction + Phonetics  </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7030A0"/>
                          </a:solidFill>
                        </a:rPr>
                        <a:t>(da </a:t>
                      </a:r>
                      <a:r>
                        <a:rPr lang="en-US" dirty="0" err="1">
                          <a:solidFill>
                            <a:srgbClr val="7030A0"/>
                          </a:solidFill>
                        </a:rPr>
                        <a:t>recuperare</a:t>
                      </a:r>
                      <a:r>
                        <a:rPr lang="en-US" dirty="0">
                          <a:solidFill>
                            <a:srgbClr val="7030A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23+26/11/2020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 6</a:t>
                      </a:r>
                    </a:p>
                  </a:txBody>
                  <a:tcPr/>
                </a:tc>
                <a:extLst>
                  <a:ext uri="{0D108BD9-81ED-4DB2-BD59-A6C34878D82A}">
                    <a16:rowId xmlns:a16="http://schemas.microsoft.com/office/drawing/2014/main" val="10001"/>
                  </a:ext>
                </a:extLst>
              </a:tr>
              <a:tr h="5021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19+22/10/2020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a:t>
                      </a:r>
                      <a:r>
                        <a:rPr lang="en-US" baseline="0" dirty="0"/>
                        <a:t> 1</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30/11+03/12/2020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 7</a:t>
                      </a:r>
                    </a:p>
                  </a:txBody>
                  <a:tcPr/>
                </a:tc>
                <a:extLst>
                  <a:ext uri="{0D108BD9-81ED-4DB2-BD59-A6C34878D82A}">
                    <a16:rowId xmlns:a16="http://schemas.microsoft.com/office/drawing/2014/main" val="10002"/>
                  </a:ext>
                </a:extLst>
              </a:tr>
              <a:tr h="5021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26+29/10/2020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 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07/12/2020 </a:t>
                      </a:r>
                      <a:r>
                        <a:rPr lang="en-US" dirty="0" err="1">
                          <a:solidFill>
                            <a:srgbClr val="FF0000"/>
                          </a:solidFill>
                        </a:rPr>
                        <a:t>Dispari</a:t>
                      </a:r>
                      <a:endParaRPr lang="en-US" dirty="0">
                        <a:solidFill>
                          <a:srgbClr val="FF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dirty="0" err="1">
                          <a:solidFill>
                            <a:srgbClr val="FF0000"/>
                          </a:solidFill>
                        </a:rPr>
                        <a:t>Lezione</a:t>
                      </a:r>
                      <a:r>
                        <a:rPr lang="en-US" dirty="0">
                          <a:solidFill>
                            <a:srgbClr val="FF0000"/>
                          </a:solidFill>
                        </a:rPr>
                        <a:t> 8 (da </a:t>
                      </a:r>
                      <a:r>
                        <a:rPr lang="en-US" dirty="0" err="1">
                          <a:solidFill>
                            <a:srgbClr val="FF0000"/>
                          </a:solidFill>
                        </a:rPr>
                        <a:t>recuperare</a:t>
                      </a:r>
                      <a:r>
                        <a:rPr lang="en-US" dirty="0">
                          <a:solidFill>
                            <a:srgbClr val="FF0000"/>
                          </a:solidFill>
                        </a:rPr>
                        <a:t>) </a:t>
                      </a:r>
                    </a:p>
                  </a:txBody>
                  <a:tcPr/>
                </a:tc>
                <a:extLst>
                  <a:ext uri="{0D108BD9-81ED-4DB2-BD59-A6C34878D82A}">
                    <a16:rowId xmlns:a16="http://schemas.microsoft.com/office/drawing/2014/main" val="10003"/>
                  </a:ext>
                </a:extLst>
              </a:tr>
              <a:tr h="5021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02+05/11/2020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 3</a:t>
                      </a:r>
                    </a:p>
                  </a:txBody>
                  <a:tcPr/>
                </a:tc>
                <a:tc>
                  <a:txBody>
                    <a:bodyPr/>
                    <a:lstStyle/>
                    <a:p>
                      <a:pPr algn="ctr"/>
                      <a:r>
                        <a:rPr lang="en-US" dirty="0">
                          <a:solidFill>
                            <a:schemeClr val="tx1"/>
                          </a:solidFill>
                        </a:rPr>
                        <a:t>10/12/2020 Pari</a:t>
                      </a:r>
                    </a:p>
                    <a:p>
                      <a:pPr algn="ctr"/>
                      <a:r>
                        <a:rPr lang="en-US" dirty="0">
                          <a:solidFill>
                            <a:schemeClr val="tx1"/>
                          </a:solidFill>
                        </a:rPr>
                        <a:t>Lesson</a:t>
                      </a:r>
                      <a:r>
                        <a:rPr lang="en-US" baseline="0" dirty="0">
                          <a:solidFill>
                            <a:schemeClr val="tx1"/>
                          </a:solidFill>
                        </a:rPr>
                        <a:t> 8</a:t>
                      </a:r>
                      <a:endParaRPr lang="en-US" dirty="0">
                        <a:solidFill>
                          <a:schemeClr val="tx1"/>
                        </a:solidFill>
                      </a:endParaRPr>
                    </a:p>
                  </a:txBody>
                  <a:tcPr/>
                </a:tc>
                <a:extLst>
                  <a:ext uri="{0D108BD9-81ED-4DB2-BD59-A6C34878D82A}">
                    <a16:rowId xmlns:a16="http://schemas.microsoft.com/office/drawing/2014/main" val="10004"/>
                  </a:ext>
                </a:extLst>
              </a:tr>
              <a:tr h="5021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09+12/11/2020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Lesson 4</a:t>
                      </a:r>
                    </a:p>
                  </a:txBody>
                  <a:tcPr/>
                </a:tc>
                <a:tc>
                  <a:txBody>
                    <a:bodyPr/>
                    <a:lstStyle/>
                    <a:p>
                      <a:pPr algn="ctr"/>
                      <a:r>
                        <a:rPr lang="en-US" dirty="0">
                          <a:solidFill>
                            <a:schemeClr val="tx1"/>
                          </a:solidFill>
                        </a:rPr>
                        <a:t>14+17/12/2020</a:t>
                      </a:r>
                    </a:p>
                    <a:p>
                      <a:pPr algn="ctr"/>
                      <a:r>
                        <a:rPr lang="en-US" dirty="0">
                          <a:solidFill>
                            <a:schemeClr val="tx1"/>
                          </a:solidFill>
                        </a:rPr>
                        <a:t>Lesson</a:t>
                      </a:r>
                      <a:r>
                        <a:rPr lang="en-US" baseline="0" dirty="0">
                          <a:solidFill>
                            <a:schemeClr val="tx1"/>
                          </a:solidFill>
                        </a:rPr>
                        <a:t> 9</a:t>
                      </a:r>
                      <a:endParaRPr lang="en-US" dirty="0">
                        <a:solidFill>
                          <a:schemeClr val="tx1"/>
                        </a:solidFill>
                      </a:endParaRPr>
                    </a:p>
                  </a:txBody>
                  <a:tcPr/>
                </a:tc>
                <a:extLst>
                  <a:ext uri="{0D108BD9-81ED-4DB2-BD59-A6C34878D82A}">
                    <a16:rowId xmlns:a16="http://schemas.microsoft.com/office/drawing/2014/main" val="10005"/>
                  </a:ext>
                </a:extLst>
              </a:tr>
              <a:tr h="50219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16+19/11/2020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t>Lesson 5</a:t>
                      </a:r>
                    </a:p>
                  </a:txBody>
                  <a:tcPr/>
                </a:tc>
                <a:tc>
                  <a:txBody>
                    <a:bodyPr/>
                    <a:lstStyle/>
                    <a:p>
                      <a:pPr algn="ctr"/>
                      <a:r>
                        <a:rPr lang="en-GB" dirty="0"/>
                        <a:t>Mid-term assessment December/January</a:t>
                      </a: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a:t>Books</a:t>
            </a:r>
          </a:p>
        </p:txBody>
      </p:sp>
      <p:sp>
        <p:nvSpPr>
          <p:cNvPr id="3" name="Segnaposto contenuto 2"/>
          <p:cNvSpPr>
            <a:spLocks noGrp="1"/>
          </p:cNvSpPr>
          <p:nvPr>
            <p:ph idx="1"/>
          </p:nvPr>
        </p:nvSpPr>
        <p:spPr>
          <a:xfrm>
            <a:off x="251520" y="4869160"/>
            <a:ext cx="8568951" cy="1008112"/>
          </a:xfrm>
        </p:spPr>
        <p:txBody>
          <a:bodyPr>
            <a:normAutofit/>
          </a:bodyPr>
          <a:lstStyle/>
          <a:p>
            <a:pPr marL="0" indent="0">
              <a:buNone/>
            </a:pPr>
            <a:r>
              <a:rPr lang="en-US" sz="2400" dirty="0"/>
              <a:t>https://</a:t>
            </a:r>
            <a:r>
              <a:rPr lang="en-US" sz="2400" dirty="0" err="1"/>
              <a:t>elt.oup.com</a:t>
            </a:r>
            <a:r>
              <a:rPr lang="en-US" sz="2400" dirty="0"/>
              <a:t>/catalogue/items/local/it/english_file_3rd_Dig_it/</a:t>
            </a:r>
            <a:r>
              <a:rPr lang="en-US" sz="2400" dirty="0" err="1"/>
              <a:t>english_file_dig_third_edition_upper-Int</a:t>
            </a:r>
            <a:r>
              <a:rPr lang="en-US" sz="2400" dirty="0"/>
              <a:t>/?cc=</a:t>
            </a:r>
            <a:r>
              <a:rPr lang="en-US" sz="2400" dirty="0" err="1"/>
              <a:t>it&amp;selLanguage</a:t>
            </a:r>
            <a:r>
              <a:rPr lang="en-US" sz="2400" dirty="0"/>
              <a:t>=it</a:t>
            </a:r>
          </a:p>
        </p:txBody>
      </p:sp>
      <p:pic>
        <p:nvPicPr>
          <p:cNvPr id="5" name="Picture 4"/>
          <p:cNvPicPr>
            <a:picLocks noChangeAspect="1"/>
          </p:cNvPicPr>
          <p:nvPr/>
        </p:nvPicPr>
        <p:blipFill>
          <a:blip r:embed="rId2"/>
          <a:stretch>
            <a:fillRect/>
          </a:stretch>
        </p:blipFill>
        <p:spPr>
          <a:xfrm>
            <a:off x="3370892" y="1432377"/>
            <a:ext cx="2402215" cy="301929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7"/>
</p:tagLst>
</file>

<file path=ppt/tags/tag2.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11269</TotalTime>
  <Words>2216</Words>
  <Application>Microsoft Macintosh PowerPoint</Application>
  <PresentationFormat>On-screen Show (4:3)</PresentationFormat>
  <Paragraphs>215</Paragraphs>
  <Slides>24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Arial Black</vt:lpstr>
      <vt:lpstr>Book Antiqua</vt:lpstr>
      <vt:lpstr>Calibri</vt:lpstr>
      <vt:lpstr>Comic Sans MS</vt:lpstr>
      <vt:lpstr>Proxima Nova</vt:lpstr>
      <vt:lpstr>Times New Roman</vt:lpstr>
      <vt:lpstr>Wingdings</vt:lpstr>
      <vt:lpstr>Tema di Office</vt:lpstr>
      <vt:lpstr>FACOLTÀ DI STUDI UMANISTICI Lingue e culture per la mediazione linguistica Lingua Inglese 2</vt:lpstr>
      <vt:lpstr>PowerPoint Presentation</vt:lpstr>
      <vt:lpstr>Some statistics</vt:lpstr>
      <vt:lpstr>Aim of the course … </vt:lpstr>
      <vt:lpstr>PowerPoint Presentation</vt:lpstr>
      <vt:lpstr>PowerPoint Presentation</vt:lpstr>
      <vt:lpstr>PowerPoint Presentation</vt:lpstr>
      <vt:lpstr>Calendar (Dispari+Pari)</vt:lpstr>
      <vt:lpstr>Books</vt:lpstr>
      <vt:lpstr>Some extra material and fun</vt:lpstr>
      <vt:lpstr>Some more interesting sites …</vt:lpstr>
      <vt:lpstr>Books</vt:lpstr>
      <vt:lpstr>Course Content</vt:lpstr>
      <vt:lpstr>More precisely, </vt:lpstr>
      <vt:lpstr>Objectives</vt:lpstr>
      <vt:lpstr>Methodology</vt:lpstr>
      <vt:lpstr>Assessment</vt:lpstr>
      <vt:lpstr>The written exam</vt:lpstr>
      <vt:lpstr>Check the site for</vt:lpstr>
      <vt:lpstr>The oral exam</vt:lpstr>
      <vt:lpstr>Some more information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FACOLTÀ DI STUDI UMANISTICI Lingua Inglese 2</dc:title>
  <dc:creator>Olga</dc:creator>
  <cp:lastModifiedBy>Olga Denti</cp:lastModifiedBy>
  <cp:revision>148</cp:revision>
  <dcterms:created xsi:type="dcterms:W3CDTF">2015-09-26T15:35:39Z</dcterms:created>
  <dcterms:modified xsi:type="dcterms:W3CDTF">2020-10-18T12:19:48Z</dcterms:modified>
</cp:coreProperties>
</file>