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E7BCE2-EAC7-4AD2-A557-46AB4CD023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1"/>
            <a:ext cx="8825658" cy="1320338"/>
          </a:xfrm>
        </p:spPr>
        <p:txBody>
          <a:bodyPr/>
          <a:lstStyle/>
          <a:p>
            <a:r>
              <a:rPr lang="it-IT" dirty="0"/>
              <a:t>Progetto ARE 20/21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9E78FE7-9DAC-4248-82CD-D2FCF4B9E4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3887919"/>
            <a:ext cx="8825658" cy="861420"/>
          </a:xfrm>
        </p:spPr>
        <p:txBody>
          <a:bodyPr>
            <a:normAutofit fontScale="70000" lnSpcReduction="20000"/>
          </a:bodyPr>
          <a:lstStyle/>
          <a:p>
            <a:r>
              <a:rPr lang="it-IT" dirty="0"/>
              <a:t>Studenti:</a:t>
            </a:r>
          </a:p>
          <a:p>
            <a:r>
              <a:rPr lang="it-IT" dirty="0"/>
              <a:t>•Dore mauro 65822</a:t>
            </a:r>
          </a:p>
          <a:p>
            <a:r>
              <a:rPr lang="it-IT" dirty="0"/>
              <a:t>•</a:t>
            </a:r>
            <a:r>
              <a:rPr lang="it-IT" dirty="0" err="1"/>
              <a:t>mureddu</a:t>
            </a:r>
            <a:r>
              <a:rPr lang="it-IT" dirty="0"/>
              <a:t> </a:t>
            </a:r>
            <a:r>
              <a:rPr lang="it-IT" dirty="0" err="1"/>
              <a:t>matteo</a:t>
            </a:r>
            <a:r>
              <a:rPr lang="it-IT" dirty="0"/>
              <a:t> 65825</a:t>
            </a:r>
          </a:p>
        </p:txBody>
      </p:sp>
    </p:spTree>
    <p:extLst>
      <p:ext uri="{BB962C8B-B14F-4D97-AF65-F5344CB8AC3E}">
        <p14:creationId xmlns:p14="http://schemas.microsoft.com/office/powerpoint/2010/main" val="1689444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1E898F0-807A-4802-8CC8-74165BAA8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3322912" cy="164198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Progetto barca RC Bluetooth</a:t>
            </a:r>
          </a:p>
        </p:txBody>
      </p:sp>
      <p:pic>
        <p:nvPicPr>
          <p:cNvPr id="6" name="Segnaposto immagine 5" descr="Immagine che contiene terra, pavimento, interni, tappeto&#10;&#10;Descrizione generata automaticamente">
            <a:extLst>
              <a:ext uri="{FF2B5EF4-FFF2-40B4-BE49-F238E27FC236}">
                <a16:creationId xmlns:a16="http://schemas.microsoft.com/office/drawing/2014/main" id="{13411E36-90F3-48D5-B5E5-904E3366340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7"/>
          <a:srcRect l="5353" r="36622"/>
          <a:stretch/>
        </p:blipFill>
        <p:spPr>
          <a:xfrm>
            <a:off x="4422710" y="570703"/>
            <a:ext cx="7120360" cy="563879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93A089E-0A16-452C-B341-0F769780D2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8891582-5D61-4D4C-979B-7EC8BD197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7701" y="2438401"/>
            <a:ext cx="3324141" cy="3809998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 3" charset="2"/>
              <a:buChar char=""/>
            </a:pPr>
            <a:r>
              <a:rPr lang="en-US" dirty="0"/>
              <a:t>Il </a:t>
            </a:r>
            <a:r>
              <a:rPr lang="en-US" dirty="0" err="1"/>
              <a:t>progetto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basa</a:t>
            </a:r>
            <a:r>
              <a:rPr lang="en-US" dirty="0"/>
              <a:t> </a:t>
            </a:r>
            <a:r>
              <a:rPr lang="en-US" dirty="0" err="1"/>
              <a:t>sulla</a:t>
            </a:r>
            <a:r>
              <a:rPr lang="en-US" dirty="0"/>
              <a:t> </a:t>
            </a:r>
            <a:r>
              <a:rPr lang="en-US" dirty="0" err="1"/>
              <a:t>costruzione</a:t>
            </a:r>
            <a:r>
              <a:rPr lang="en-US" dirty="0"/>
              <a:t> di una </a:t>
            </a:r>
            <a:r>
              <a:rPr lang="en-US" dirty="0" err="1"/>
              <a:t>barca</a:t>
            </a:r>
            <a:r>
              <a:rPr lang="en-US" dirty="0"/>
              <a:t> </a:t>
            </a:r>
            <a:r>
              <a:rPr lang="en-US" dirty="0" err="1"/>
              <a:t>radiocomandata</a:t>
            </a:r>
            <a:r>
              <a:rPr lang="en-US" dirty="0"/>
              <a:t> </a:t>
            </a:r>
            <a:r>
              <a:rPr lang="en-US" dirty="0" err="1"/>
              <a:t>tramite</a:t>
            </a:r>
            <a:r>
              <a:rPr lang="en-US" dirty="0"/>
              <a:t> Bluetooth.</a:t>
            </a:r>
          </a:p>
          <a:p>
            <a:pPr>
              <a:buFont typeface="Wingdings 3" charset="2"/>
              <a:buChar char=""/>
            </a:pPr>
            <a:r>
              <a:rPr lang="en-US" dirty="0"/>
              <a:t>La </a:t>
            </a:r>
            <a:r>
              <a:rPr lang="en-US" dirty="0" err="1"/>
              <a:t>barca</a:t>
            </a:r>
            <a:r>
              <a:rPr lang="en-US" dirty="0"/>
              <a:t> è </a:t>
            </a:r>
            <a:r>
              <a:rPr lang="en-US" dirty="0" err="1"/>
              <a:t>stata</a:t>
            </a:r>
            <a:r>
              <a:rPr lang="en-US" dirty="0"/>
              <a:t> </a:t>
            </a:r>
            <a:r>
              <a:rPr lang="en-US" dirty="0" err="1"/>
              <a:t>realizzata</a:t>
            </a:r>
            <a:r>
              <a:rPr lang="en-US" dirty="0"/>
              <a:t> </a:t>
            </a:r>
            <a:r>
              <a:rPr lang="en-US" dirty="0" err="1"/>
              <a:t>modellando</a:t>
            </a:r>
            <a:r>
              <a:rPr lang="en-US" dirty="0"/>
              <a:t> il </a:t>
            </a:r>
            <a:r>
              <a:rPr lang="en-US" dirty="0" err="1"/>
              <a:t>polistirolo</a:t>
            </a:r>
            <a:r>
              <a:rPr lang="en-US" dirty="0"/>
              <a:t> e, per </a:t>
            </a:r>
            <a:r>
              <a:rPr lang="en-US" dirty="0" err="1"/>
              <a:t>unire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vari</a:t>
            </a:r>
            <a:r>
              <a:rPr lang="en-US" dirty="0"/>
              <a:t> </a:t>
            </a:r>
            <a:r>
              <a:rPr lang="en-US" dirty="0" err="1"/>
              <a:t>pezzi</a:t>
            </a:r>
            <a:r>
              <a:rPr lang="en-US" dirty="0"/>
              <a:t>, è </a:t>
            </a:r>
            <a:r>
              <a:rPr lang="en-US" dirty="0" err="1"/>
              <a:t>stata</a:t>
            </a:r>
            <a:r>
              <a:rPr lang="en-US" dirty="0"/>
              <a:t> </a:t>
            </a:r>
            <a:r>
              <a:rPr lang="en-US" dirty="0" err="1"/>
              <a:t>utilizzata</a:t>
            </a:r>
            <a:r>
              <a:rPr lang="en-US" dirty="0"/>
              <a:t> la </a:t>
            </a:r>
            <a:r>
              <a:rPr lang="en-US" dirty="0" err="1"/>
              <a:t>colla</a:t>
            </a:r>
            <a:r>
              <a:rPr lang="en-US" dirty="0"/>
              <a:t> a </a:t>
            </a:r>
            <a:r>
              <a:rPr lang="en-US" dirty="0" err="1"/>
              <a:t>caldo</a:t>
            </a:r>
            <a:r>
              <a:rPr lang="en-US" dirty="0"/>
              <a:t>.</a:t>
            </a:r>
          </a:p>
          <a:p>
            <a:pPr>
              <a:buFont typeface="Wingdings 3" charset="2"/>
              <a:buChar char=""/>
            </a:pPr>
            <a:r>
              <a:rPr lang="en-US" dirty="0" err="1"/>
              <a:t>All’interno</a:t>
            </a:r>
            <a:r>
              <a:rPr lang="en-US" dirty="0"/>
              <a:t> </a:t>
            </a:r>
            <a:r>
              <a:rPr lang="en-US" dirty="0" err="1"/>
              <a:t>sono</a:t>
            </a:r>
            <a:r>
              <a:rPr lang="en-US" dirty="0"/>
              <a:t> </a:t>
            </a:r>
            <a:r>
              <a:rPr lang="en-US" dirty="0" err="1"/>
              <a:t>presenti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rinforzi</a:t>
            </a:r>
            <a:r>
              <a:rPr lang="en-US" dirty="0"/>
              <a:t> e un piano sopra-</a:t>
            </a:r>
            <a:r>
              <a:rPr lang="en-US" dirty="0" err="1"/>
              <a:t>elevato</a:t>
            </a:r>
            <a:r>
              <a:rPr lang="en-US" dirty="0"/>
              <a:t> rispetto al </a:t>
            </a:r>
            <a:r>
              <a:rPr lang="en-US" dirty="0" err="1"/>
              <a:t>fondo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barca</a:t>
            </a:r>
            <a:r>
              <a:rPr lang="en-US" dirty="0"/>
              <a:t> </a:t>
            </a:r>
            <a:r>
              <a:rPr lang="en-US" dirty="0" err="1"/>
              <a:t>nel</a:t>
            </a:r>
            <a:r>
              <a:rPr lang="en-US" dirty="0"/>
              <a:t> quale </a:t>
            </a:r>
            <a:r>
              <a:rPr lang="en-US" dirty="0" err="1"/>
              <a:t>sono</a:t>
            </a:r>
            <a:r>
              <a:rPr lang="en-US" dirty="0"/>
              <a:t> </a:t>
            </a:r>
            <a:r>
              <a:rPr lang="en-US" dirty="0" err="1"/>
              <a:t>stati</a:t>
            </a:r>
            <a:r>
              <a:rPr lang="en-US" dirty="0"/>
              <a:t> </a:t>
            </a:r>
            <a:r>
              <a:rPr lang="en-US" dirty="0" err="1"/>
              <a:t>riposti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vari</a:t>
            </a:r>
            <a:r>
              <a:rPr lang="en-US" dirty="0"/>
              <a:t> </a:t>
            </a:r>
            <a:r>
              <a:rPr lang="en-US" dirty="0" err="1"/>
              <a:t>componenti</a:t>
            </a:r>
            <a:r>
              <a:rPr lang="en-US" dirty="0"/>
              <a:t>.</a:t>
            </a:r>
          </a:p>
          <a:p>
            <a:pPr>
              <a:buFont typeface="Wingdings 3" charset="2"/>
              <a:buChar char=""/>
            </a:pPr>
            <a:r>
              <a:rPr lang="en-US" dirty="0" err="1"/>
              <a:t>Infine</a:t>
            </a:r>
            <a:r>
              <a:rPr lang="en-US" dirty="0"/>
              <a:t>, </a:t>
            </a:r>
            <a:r>
              <a:rPr lang="en-US" dirty="0" err="1"/>
              <a:t>pitturata</a:t>
            </a:r>
            <a:r>
              <a:rPr lang="en-US" dirty="0"/>
              <a:t> </a:t>
            </a:r>
            <a:r>
              <a:rPr lang="en-US" dirty="0" err="1"/>
              <a:t>tramite</a:t>
            </a:r>
            <a:r>
              <a:rPr lang="en-US" dirty="0"/>
              <a:t> </a:t>
            </a:r>
            <a:r>
              <a:rPr lang="en-US" dirty="0" err="1"/>
              <a:t>vernice</a:t>
            </a:r>
            <a:r>
              <a:rPr lang="en-US" dirty="0"/>
              <a:t> </a:t>
            </a:r>
            <a:r>
              <a:rPr lang="en-US" dirty="0" err="1"/>
              <a:t>blu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6701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32" name="Oval 31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AC047C8-ABC1-49FA-8F11-BBEB7C1B3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9252154" cy="122398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200"/>
              <a:t>Componenti utilizzate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2A20BB8-DA39-4DA7-87C4-0786ACEBA6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03311" y="1600200"/>
            <a:ext cx="4338409" cy="4648199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buFont typeface="Wingdings 3" charset="2"/>
              <a:buChar char=""/>
            </a:pPr>
            <a:r>
              <a:rPr lang="en-US" dirty="0"/>
              <a:t>2 </a:t>
            </a:r>
            <a:r>
              <a:rPr lang="en-US" dirty="0" err="1"/>
              <a:t>breadbord</a:t>
            </a:r>
            <a:endParaRPr lang="en-US" dirty="0"/>
          </a:p>
          <a:p>
            <a:pPr>
              <a:buFont typeface="Wingdings 3" charset="2"/>
              <a:buChar char=""/>
            </a:pPr>
            <a:r>
              <a:rPr lang="en-US" dirty="0"/>
              <a:t>1 </a:t>
            </a:r>
            <a:r>
              <a:rPr lang="en-US" dirty="0" err="1"/>
              <a:t>arduino</a:t>
            </a:r>
            <a:r>
              <a:rPr lang="en-US" dirty="0"/>
              <a:t> UNO</a:t>
            </a:r>
          </a:p>
          <a:p>
            <a:pPr>
              <a:buFont typeface="Wingdings 3" charset="2"/>
              <a:buChar char=""/>
            </a:pPr>
            <a:r>
              <a:rPr lang="en-US" dirty="0"/>
              <a:t>1 power supply</a:t>
            </a:r>
          </a:p>
          <a:p>
            <a:pPr>
              <a:buFont typeface="Wingdings 3" charset="2"/>
              <a:buChar char=""/>
            </a:pPr>
            <a:r>
              <a:rPr lang="en-US" dirty="0"/>
              <a:t>1 modulo </a:t>
            </a:r>
            <a:r>
              <a:rPr lang="en-US" dirty="0" err="1"/>
              <a:t>bluetooth</a:t>
            </a:r>
            <a:r>
              <a:rPr lang="en-US" dirty="0"/>
              <a:t> HC06</a:t>
            </a:r>
          </a:p>
          <a:p>
            <a:pPr>
              <a:buFont typeface="Wingdings 3" charset="2"/>
              <a:buChar char=""/>
            </a:pPr>
            <a:r>
              <a:rPr lang="en-US" dirty="0"/>
              <a:t>1 buzzer</a:t>
            </a:r>
          </a:p>
          <a:p>
            <a:pPr>
              <a:buFont typeface="Wingdings 3" charset="2"/>
              <a:buChar char=""/>
            </a:pPr>
            <a:r>
              <a:rPr lang="en-US" dirty="0"/>
              <a:t>1 servo </a:t>
            </a:r>
            <a:r>
              <a:rPr lang="en-US" dirty="0" err="1"/>
              <a:t>motore</a:t>
            </a:r>
            <a:r>
              <a:rPr lang="en-US" dirty="0"/>
              <a:t> SG90</a:t>
            </a:r>
          </a:p>
          <a:p>
            <a:pPr>
              <a:buFont typeface="Wingdings 3" charset="2"/>
              <a:buChar char=""/>
            </a:pPr>
            <a:r>
              <a:rPr lang="en-US" dirty="0"/>
              <a:t>4 led(3 </a:t>
            </a:r>
            <a:r>
              <a:rPr lang="en-US" dirty="0" err="1"/>
              <a:t>rossi</a:t>
            </a:r>
            <a:r>
              <a:rPr lang="en-US" dirty="0"/>
              <a:t> 1.8V, 1 </a:t>
            </a:r>
            <a:r>
              <a:rPr lang="en-US" dirty="0" err="1"/>
              <a:t>verde</a:t>
            </a:r>
            <a:r>
              <a:rPr lang="en-US" dirty="0"/>
              <a:t> 2V)</a:t>
            </a:r>
          </a:p>
          <a:p>
            <a:pPr>
              <a:buFont typeface="Wingdings 3" charset="2"/>
              <a:buChar char=""/>
            </a:pPr>
            <a:r>
              <a:rPr lang="en-US" dirty="0"/>
              <a:t>2 batterie da 9V</a:t>
            </a:r>
          </a:p>
          <a:p>
            <a:pPr>
              <a:buFont typeface="Wingdings 3" charset="2"/>
              <a:buChar char=""/>
            </a:pPr>
            <a:r>
              <a:rPr lang="en-US" dirty="0"/>
              <a:t>L293D</a:t>
            </a:r>
          </a:p>
          <a:p>
            <a:pPr>
              <a:buFont typeface="Wingdings 3" charset="2"/>
              <a:buChar char=""/>
            </a:pPr>
            <a:r>
              <a:rPr lang="en-US" dirty="0"/>
              <a:t>1 </a:t>
            </a:r>
            <a:r>
              <a:rPr lang="en-US" dirty="0" err="1"/>
              <a:t>motore</a:t>
            </a:r>
            <a:r>
              <a:rPr lang="en-US" dirty="0"/>
              <a:t> DC</a:t>
            </a:r>
          </a:p>
          <a:p>
            <a:pPr>
              <a:buFont typeface="Wingdings 3" charset="2"/>
              <a:buChar char=""/>
            </a:pPr>
            <a:r>
              <a:rPr lang="en-US" dirty="0"/>
              <a:t>2 </a:t>
            </a:r>
            <a:r>
              <a:rPr lang="en-US" dirty="0" err="1"/>
              <a:t>resistenze</a:t>
            </a:r>
            <a:r>
              <a:rPr lang="en-US" dirty="0"/>
              <a:t> da 220</a:t>
            </a:r>
            <a:r>
              <a:rPr lang="el-GR" dirty="0">
                <a:latin typeface="Calibri" panose="020F0502020204030204" pitchFamily="34" charset="0"/>
              </a:rPr>
              <a:t>Ω</a:t>
            </a:r>
            <a:endParaRPr lang="en-US" dirty="0"/>
          </a:p>
          <a:p>
            <a:pPr>
              <a:buFont typeface="Wingdings 3" charset="2"/>
              <a:buChar char=""/>
            </a:pPr>
            <a:r>
              <a:rPr lang="en-US" dirty="0"/>
              <a:t>1 </a:t>
            </a:r>
            <a:r>
              <a:rPr lang="en-US" dirty="0" err="1"/>
              <a:t>elica</a:t>
            </a:r>
            <a:endParaRPr lang="en-US" dirty="0"/>
          </a:p>
          <a:p>
            <a:pPr>
              <a:buFont typeface="Wingdings 3" charset="2"/>
              <a:buChar char=""/>
            </a:pPr>
            <a:r>
              <a:rPr lang="en-US" dirty="0"/>
              <a:t>1 </a:t>
            </a:r>
            <a:r>
              <a:rPr lang="en-US" dirty="0" err="1"/>
              <a:t>penna</a:t>
            </a:r>
            <a:endParaRPr lang="en-US" dirty="0"/>
          </a:p>
          <a:p>
            <a:pPr>
              <a:buFont typeface="Wingdings 3" charset="2"/>
              <a:buChar char=""/>
            </a:pPr>
            <a:r>
              <a:rPr lang="en-US" dirty="0" err="1"/>
              <a:t>Cavi</a:t>
            </a:r>
            <a:endParaRPr lang="en-US" dirty="0"/>
          </a:p>
          <a:p>
            <a:pPr>
              <a:buFont typeface="Wingdings 3" charset="2"/>
              <a:buChar char=""/>
            </a:pPr>
            <a:r>
              <a:rPr lang="en-US" dirty="0"/>
              <a:t>2 </a:t>
            </a:r>
            <a:r>
              <a:rPr lang="en-US" dirty="0" err="1"/>
              <a:t>connettori</a:t>
            </a:r>
            <a:r>
              <a:rPr lang="en-US" dirty="0"/>
              <a:t> </a:t>
            </a:r>
            <a:r>
              <a:rPr lang="en-US" dirty="0" err="1"/>
              <a:t>batteria</a:t>
            </a:r>
            <a:r>
              <a:rPr lang="en-US" dirty="0"/>
              <a:t> 9V</a:t>
            </a:r>
          </a:p>
          <a:p>
            <a:pPr>
              <a:buFont typeface="Wingdings 3" charset="2"/>
              <a:buChar char=""/>
            </a:pPr>
            <a:endParaRPr lang="en-US" dirty="0"/>
          </a:p>
          <a:p>
            <a:pPr>
              <a:buFont typeface="Wingdings 3" charset="2"/>
              <a:buChar char=""/>
            </a:pPr>
            <a:endParaRPr lang="en-US" dirty="0"/>
          </a:p>
        </p:txBody>
      </p:sp>
      <p:pic>
        <p:nvPicPr>
          <p:cNvPr id="27" name="Immagine 26">
            <a:extLst>
              <a:ext uri="{FF2B5EF4-FFF2-40B4-BE49-F238E27FC236}">
                <a16:creationId xmlns:a16="http://schemas.microsoft.com/office/drawing/2014/main" id="{849C3A9D-6E49-4B1C-ACD8-476344D7FF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2262" y="1586204"/>
            <a:ext cx="5580808" cy="3595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653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BB3615A-8685-4A64-8BA0-793C3E4DC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9252154" cy="122398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200" dirty="0" err="1"/>
              <a:t>Assemblaggio</a:t>
            </a:r>
            <a:endParaRPr lang="en-US" sz="4200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367DDCA-EA7B-42D2-B741-85240526F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03311" y="2052214"/>
            <a:ext cx="4338409" cy="4196185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 3" charset="2"/>
              <a:buChar char=""/>
            </a:pPr>
            <a:r>
              <a:rPr lang="en-US" dirty="0"/>
              <a:t>Una breadboard è </a:t>
            </a:r>
            <a:r>
              <a:rPr lang="en-US" dirty="0" err="1"/>
              <a:t>stata</a:t>
            </a:r>
            <a:r>
              <a:rPr lang="en-US" dirty="0"/>
              <a:t> </a:t>
            </a:r>
            <a:r>
              <a:rPr lang="en-US" dirty="0" err="1"/>
              <a:t>collegata</a:t>
            </a:r>
            <a:r>
              <a:rPr lang="en-US" dirty="0"/>
              <a:t> </a:t>
            </a:r>
            <a:r>
              <a:rPr lang="en-US" dirty="0" err="1"/>
              <a:t>ad’arduino</a:t>
            </a:r>
            <a:r>
              <a:rPr lang="en-US" dirty="0"/>
              <a:t> con GND e 5V, </a:t>
            </a:r>
            <a:r>
              <a:rPr lang="en-US" dirty="0" err="1"/>
              <a:t>mentre</a:t>
            </a:r>
            <a:r>
              <a:rPr lang="en-US" dirty="0"/>
              <a:t> </a:t>
            </a:r>
            <a:r>
              <a:rPr lang="en-US" dirty="0" err="1"/>
              <a:t>l’altra</a:t>
            </a:r>
            <a:r>
              <a:rPr lang="en-US" dirty="0"/>
              <a:t> </a:t>
            </a:r>
            <a:r>
              <a:rPr lang="en-US" dirty="0" err="1"/>
              <a:t>tramite</a:t>
            </a:r>
            <a:r>
              <a:rPr lang="en-US" dirty="0"/>
              <a:t> power supply.</a:t>
            </a:r>
          </a:p>
          <a:p>
            <a:pPr>
              <a:buFont typeface="Wingdings 3" charset="2"/>
              <a:buChar char=""/>
            </a:pPr>
            <a:r>
              <a:rPr lang="en-US" dirty="0"/>
              <a:t>Il modulo </a:t>
            </a:r>
            <a:r>
              <a:rPr lang="en-US" dirty="0" err="1"/>
              <a:t>bluetooth</a:t>
            </a:r>
            <a:r>
              <a:rPr lang="en-US" dirty="0"/>
              <a:t> è </a:t>
            </a:r>
            <a:r>
              <a:rPr lang="en-US" dirty="0" err="1"/>
              <a:t>stato</a:t>
            </a:r>
            <a:r>
              <a:rPr lang="en-US" dirty="0"/>
              <a:t> </a:t>
            </a:r>
            <a:r>
              <a:rPr lang="en-US" dirty="0" err="1"/>
              <a:t>collegato</a:t>
            </a:r>
            <a:r>
              <a:rPr lang="en-US" dirty="0"/>
              <a:t> </a:t>
            </a:r>
            <a:r>
              <a:rPr lang="en-US" dirty="0" err="1"/>
              <a:t>all’arduino</a:t>
            </a:r>
            <a:r>
              <a:rPr lang="en-US" dirty="0"/>
              <a:t> </a:t>
            </a:r>
            <a:r>
              <a:rPr lang="en-US" dirty="0" err="1"/>
              <a:t>tramite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pin RX e TX, </a:t>
            </a:r>
            <a:r>
              <a:rPr lang="en-US" dirty="0" err="1"/>
              <a:t>mentre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a terra e 5V </a:t>
            </a:r>
            <a:r>
              <a:rPr lang="en-US" dirty="0" err="1"/>
              <a:t>sono</a:t>
            </a:r>
            <a:r>
              <a:rPr lang="en-US" dirty="0"/>
              <a:t> </a:t>
            </a:r>
            <a:r>
              <a:rPr lang="en-US" dirty="0" err="1"/>
              <a:t>stati</a:t>
            </a:r>
            <a:r>
              <a:rPr lang="en-US" dirty="0"/>
              <a:t> </a:t>
            </a:r>
            <a:r>
              <a:rPr lang="en-US" dirty="0" err="1"/>
              <a:t>collegati</a:t>
            </a:r>
            <a:r>
              <a:rPr lang="en-US" dirty="0"/>
              <a:t> </a:t>
            </a:r>
            <a:r>
              <a:rPr lang="en-US" dirty="0" err="1"/>
              <a:t>alla</a:t>
            </a:r>
            <a:r>
              <a:rPr lang="en-US" dirty="0"/>
              <a:t> breadboard.</a:t>
            </a:r>
          </a:p>
          <a:p>
            <a:pPr>
              <a:buFont typeface="Wingdings 3" charset="2"/>
              <a:buChar char=""/>
            </a:pPr>
            <a:r>
              <a:rPr lang="en-US" dirty="0"/>
              <a:t>Il </a:t>
            </a:r>
            <a:r>
              <a:rPr lang="en-US" dirty="0" err="1"/>
              <a:t>motore</a:t>
            </a:r>
            <a:r>
              <a:rPr lang="en-US" dirty="0"/>
              <a:t> è </a:t>
            </a:r>
            <a:r>
              <a:rPr lang="en-US" dirty="0" err="1"/>
              <a:t>collegato</a:t>
            </a:r>
            <a:r>
              <a:rPr lang="en-US" dirty="0"/>
              <a:t> </a:t>
            </a:r>
            <a:r>
              <a:rPr lang="en-US" dirty="0" err="1"/>
              <a:t>tramite</a:t>
            </a:r>
            <a:r>
              <a:rPr lang="en-US" dirty="0"/>
              <a:t> L293D ai pin di </a:t>
            </a:r>
            <a:r>
              <a:rPr lang="en-US" dirty="0" err="1"/>
              <a:t>arduino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controllano</a:t>
            </a:r>
            <a:r>
              <a:rPr lang="en-US" dirty="0"/>
              <a:t> </a:t>
            </a:r>
            <a:r>
              <a:rPr lang="en-US" dirty="0" err="1"/>
              <a:t>l’accensione</a:t>
            </a:r>
            <a:r>
              <a:rPr lang="en-US" dirty="0"/>
              <a:t>/</a:t>
            </a:r>
            <a:r>
              <a:rPr lang="en-US" dirty="0" err="1"/>
              <a:t>spegnimento</a:t>
            </a:r>
            <a:r>
              <a:rPr lang="en-US" dirty="0"/>
              <a:t>, il verso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rotazione</a:t>
            </a:r>
            <a:r>
              <a:rPr lang="en-US" dirty="0"/>
              <a:t> </a:t>
            </a:r>
            <a:r>
              <a:rPr lang="en-US" dirty="0" err="1"/>
              <a:t>dell’elica</a:t>
            </a:r>
            <a:r>
              <a:rPr lang="en-US" dirty="0"/>
              <a:t>.</a:t>
            </a:r>
          </a:p>
          <a:p>
            <a:pPr>
              <a:buFont typeface="Wingdings 3" charset="2"/>
              <a:buChar char=""/>
            </a:pPr>
            <a:r>
              <a:rPr lang="en-US" dirty="0"/>
              <a:t>I 5V e il GND del </a:t>
            </a:r>
            <a:r>
              <a:rPr lang="en-US" dirty="0" err="1"/>
              <a:t>motore</a:t>
            </a:r>
            <a:r>
              <a:rPr lang="en-US" dirty="0"/>
              <a:t> </a:t>
            </a:r>
            <a:r>
              <a:rPr lang="en-US" dirty="0" err="1"/>
              <a:t>sono</a:t>
            </a:r>
            <a:r>
              <a:rPr lang="en-US" dirty="0"/>
              <a:t> </a:t>
            </a:r>
            <a:r>
              <a:rPr lang="en-US" dirty="0" err="1"/>
              <a:t>collegati</a:t>
            </a:r>
            <a:r>
              <a:rPr lang="en-US" dirty="0"/>
              <a:t> al L239D, </a:t>
            </a:r>
            <a:r>
              <a:rPr lang="en-US" dirty="0" err="1"/>
              <a:t>che</a:t>
            </a:r>
            <a:r>
              <a:rPr lang="en-US" dirty="0"/>
              <a:t> a </a:t>
            </a:r>
            <a:r>
              <a:rPr lang="en-US" dirty="0" err="1"/>
              <a:t>sua</a:t>
            </a:r>
            <a:r>
              <a:rPr lang="en-US" dirty="0"/>
              <a:t> volta è </a:t>
            </a:r>
            <a:r>
              <a:rPr lang="en-US" dirty="0" err="1"/>
              <a:t>collegato</a:t>
            </a:r>
            <a:r>
              <a:rPr lang="en-US" dirty="0"/>
              <a:t> ai 5V e al GND </a:t>
            </a:r>
            <a:r>
              <a:rPr lang="en-US" dirty="0" err="1"/>
              <a:t>della</a:t>
            </a:r>
            <a:r>
              <a:rPr lang="en-US" dirty="0"/>
              <a:t> breadboard.</a:t>
            </a:r>
          </a:p>
          <a:p>
            <a:pPr>
              <a:buFont typeface="Wingdings 3" charset="2"/>
              <a:buChar char=""/>
            </a:pPr>
            <a:r>
              <a:rPr lang="en-US" dirty="0"/>
              <a:t>Il buzzer è </a:t>
            </a:r>
            <a:r>
              <a:rPr lang="en-US" dirty="0" err="1"/>
              <a:t>collegato</a:t>
            </a:r>
            <a:r>
              <a:rPr lang="en-US" dirty="0"/>
              <a:t> </a:t>
            </a:r>
            <a:r>
              <a:rPr lang="en-US" dirty="0" err="1"/>
              <a:t>alla</a:t>
            </a:r>
            <a:r>
              <a:rPr lang="en-US" dirty="0"/>
              <a:t> GND e ad un pin di Arduino.</a:t>
            </a:r>
          </a:p>
        </p:txBody>
      </p:sp>
      <p:pic>
        <p:nvPicPr>
          <p:cNvPr id="6" name="Segnaposto immagine 5">
            <a:extLst>
              <a:ext uri="{FF2B5EF4-FFF2-40B4-BE49-F238E27FC236}">
                <a16:creationId xmlns:a16="http://schemas.microsoft.com/office/drawing/2014/main" id="{3451D9CB-7A88-47CE-A0AD-C87A01209A1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7"/>
          <a:srcRect l="9975" r="15320" b="-2"/>
          <a:stretch/>
        </p:blipFill>
        <p:spPr>
          <a:xfrm>
            <a:off x="6091916" y="2052213"/>
            <a:ext cx="5451627" cy="419618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5263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D586CF8-9E3A-43F4-A76D-D04EEF4662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7135" y="2044931"/>
            <a:ext cx="5084979" cy="3067396"/>
          </a:xfrm>
        </p:spPr>
        <p:txBody>
          <a:bodyPr>
            <a:normAutofit fontScale="92500"/>
          </a:bodyPr>
          <a:lstStyle/>
          <a:p>
            <a:r>
              <a:rPr lang="it-IT" dirty="0"/>
              <a:t>Il servo motore SG90 è collegato ai 5V e alla GND sulla breadboard e ad un pin di </a:t>
            </a:r>
            <a:r>
              <a:rPr lang="it-IT" dirty="0" err="1"/>
              <a:t>arduino</a:t>
            </a:r>
            <a:r>
              <a:rPr lang="it-IT" dirty="0"/>
              <a:t>.</a:t>
            </a:r>
          </a:p>
          <a:p>
            <a:r>
              <a:rPr lang="it-IT" dirty="0"/>
              <a:t>Sono presenti due coppie di luci collegate in serie ai pin di </a:t>
            </a:r>
            <a:r>
              <a:rPr lang="it-IT" dirty="0" err="1"/>
              <a:t>arduino</a:t>
            </a:r>
            <a:r>
              <a:rPr lang="it-IT" dirty="0"/>
              <a:t> e alla GND con una resistenza da 220</a:t>
            </a:r>
            <a:r>
              <a:rPr lang="el-GR" dirty="0">
                <a:latin typeface="Calibri" panose="020F0502020204030204" pitchFamily="34" charset="0"/>
              </a:rPr>
              <a:t>Ω</a:t>
            </a:r>
            <a:r>
              <a:rPr lang="it-IT" dirty="0">
                <a:latin typeface="Calibri" panose="020F0502020204030204" pitchFamily="34" charset="0"/>
              </a:rPr>
              <a:t>.</a:t>
            </a:r>
          </a:p>
          <a:p>
            <a:r>
              <a:rPr lang="it-IT" dirty="0"/>
              <a:t>Una coppia di luci rosse è stata posizionata sotto lo scafo, mentre una luce rossa e una verde sono state posizionate a prua, rispettando le luci di posizione di una barca reale.</a:t>
            </a:r>
          </a:p>
          <a:p>
            <a:r>
              <a:rPr lang="it-IT" dirty="0"/>
              <a:t>Per collegare motore ed elica, è stato realizzato un supporto, utilizzando una penna Biro.</a:t>
            </a:r>
          </a:p>
          <a:p>
            <a:r>
              <a:rPr lang="it-IT" dirty="0"/>
              <a:t>Mentre il timone è stato realizzato utilizzando un lamierino ritagliato, collegato con due aste al servo motore.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F59B78C-0A42-438A-9918-75068D4DF7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399" y="746068"/>
            <a:ext cx="2493819" cy="241900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B8A6767C-5029-4729-AFF4-C4AA3258B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3291840"/>
            <a:ext cx="4170218" cy="313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752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BD8735-DB12-44E7-BF6B-A4CF84C5D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547" y="1159625"/>
            <a:ext cx="5092906" cy="768927"/>
          </a:xfrm>
        </p:spPr>
        <p:txBody>
          <a:bodyPr/>
          <a:lstStyle/>
          <a:p>
            <a:pPr algn="ctr"/>
            <a:r>
              <a:rPr lang="it-IT" dirty="0"/>
              <a:t>Funzionamento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9D63D8A-AE29-4A1D-A012-C03E036E23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12275" y="2402378"/>
            <a:ext cx="5271170" cy="3050771"/>
          </a:xfrm>
        </p:spPr>
        <p:txBody>
          <a:bodyPr/>
          <a:lstStyle/>
          <a:p>
            <a:pPr algn="ctr"/>
            <a:r>
              <a:rPr lang="it-IT" dirty="0"/>
              <a:t>Tramite un’interfaccia che permette la comunicazione con il modulo </a:t>
            </a:r>
            <a:r>
              <a:rPr lang="it-IT" dirty="0" err="1"/>
              <a:t>bluetooth</a:t>
            </a:r>
            <a:r>
              <a:rPr lang="it-IT" dirty="0"/>
              <a:t>, è possibile:</a:t>
            </a:r>
          </a:p>
          <a:p>
            <a:pPr algn="ctr"/>
            <a:r>
              <a:rPr lang="it-IT" dirty="0"/>
              <a:t>•controllare il servo motore e muovere il timone in tre direzioni: destra, sinistra e centrale</a:t>
            </a:r>
          </a:p>
          <a:p>
            <a:pPr algn="ctr"/>
            <a:r>
              <a:rPr lang="it-IT" dirty="0"/>
              <a:t>•accendere/spegnere il motore</a:t>
            </a:r>
          </a:p>
          <a:p>
            <a:pPr algn="ctr"/>
            <a:r>
              <a:rPr lang="it-IT" dirty="0"/>
              <a:t>•Accendere singolarmente le coppie di luci</a:t>
            </a:r>
          </a:p>
          <a:p>
            <a:pPr algn="ctr"/>
            <a:r>
              <a:rPr lang="it-IT" dirty="0"/>
              <a:t>•Far lampeggiare le luci contemporaneamente</a:t>
            </a:r>
          </a:p>
          <a:p>
            <a:pPr algn="ctr"/>
            <a:r>
              <a:rPr lang="it-IT" dirty="0"/>
              <a:t>•Far suonare il clacson</a:t>
            </a:r>
          </a:p>
          <a:p>
            <a:pPr algn="ctr"/>
            <a:r>
              <a:rPr lang="it-IT" dirty="0"/>
              <a:t>•Attivare una piccola melodia con l’accensione contemporanea delle luci.</a:t>
            </a:r>
          </a:p>
        </p:txBody>
      </p:sp>
    </p:spTree>
    <p:extLst>
      <p:ext uri="{BB962C8B-B14F-4D97-AF65-F5344CB8AC3E}">
        <p14:creationId xmlns:p14="http://schemas.microsoft.com/office/powerpoint/2010/main" val="2423838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705C79F4-FABE-464D-808A-04C87687A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094" y="873290"/>
            <a:ext cx="5092906" cy="814193"/>
          </a:xfrm>
        </p:spPr>
        <p:txBody>
          <a:bodyPr/>
          <a:lstStyle/>
          <a:p>
            <a:r>
              <a:rPr lang="it-IT"/>
              <a:t>Interfaccia Bluetooth</a:t>
            </a:r>
            <a:endParaRPr lang="it-IT" dirty="0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9A2FB5F2-8EA7-4094-83E1-C3D1C2C9AA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03094" y="2152996"/>
            <a:ext cx="5236839" cy="3831714"/>
          </a:xfrm>
        </p:spPr>
        <p:txBody>
          <a:bodyPr>
            <a:normAutofit fontScale="92500" lnSpcReduction="20000"/>
          </a:bodyPr>
          <a:lstStyle/>
          <a:p>
            <a:r>
              <a:rPr lang="it-IT"/>
              <a:t>Tramite un’applicazione gratuita, scaricabile dal Play Store, è possibile controllare la barca tramite una connessione Bluetooth.</a:t>
            </a:r>
          </a:p>
          <a:p>
            <a:r>
              <a:rPr lang="it-IT"/>
              <a:t>L’applicazione fornisce un’interfaccia joystick personalizzabile.</a:t>
            </a:r>
          </a:p>
          <a:p>
            <a:r>
              <a:rPr lang="it-IT"/>
              <a:t>Nel nostro caso, con l’utilizzo delle freccette su, destra e sinistra muoviamo il timone nelle varie direzioni.</a:t>
            </a:r>
          </a:p>
          <a:p>
            <a:r>
              <a:rPr lang="it-IT"/>
              <a:t>Con l’utilizzo della freccia giù, si fa suonare il clacson.</a:t>
            </a:r>
          </a:p>
          <a:p>
            <a:r>
              <a:rPr lang="it-IT"/>
              <a:t>Con il tasto ▲ e O, avviene l’accensione e lo spegnimento del motore.</a:t>
            </a:r>
          </a:p>
          <a:p>
            <a:r>
              <a:rPr lang="it-IT"/>
              <a:t>Con ■, avviene l’accensione e lo spegnimento delle luci sullo scafo.</a:t>
            </a:r>
          </a:p>
          <a:p>
            <a:r>
              <a:rPr lang="it-IT"/>
              <a:t>Con X si verifica l’accensione e lo spegnimento delle luci a prua.</a:t>
            </a:r>
          </a:p>
          <a:p>
            <a:r>
              <a:rPr lang="it-IT"/>
              <a:t>Con select si attiva la melodia (e contemporaneamente le luci).</a:t>
            </a:r>
          </a:p>
          <a:p>
            <a:r>
              <a:rPr lang="it-IT"/>
              <a:t>Con start si fanno lampeggiare tutte le luci.</a:t>
            </a:r>
          </a:p>
          <a:p>
            <a:endParaRPr lang="it-IT" dirty="0"/>
          </a:p>
        </p:txBody>
      </p:sp>
      <p:pic>
        <p:nvPicPr>
          <p:cNvPr id="8" name="Immagine 7" descr="Immagine che contiene testo&#10;&#10;Descrizione generata automaticamente">
            <a:extLst>
              <a:ext uri="{FF2B5EF4-FFF2-40B4-BE49-F238E27FC236}">
                <a16:creationId xmlns:a16="http://schemas.microsoft.com/office/drawing/2014/main" id="{C566CDD0-4C9F-4759-85F4-D28BD082C7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3152" y="2584578"/>
            <a:ext cx="4717436" cy="281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141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F76E9-3CEB-45AC-80B1-50D4D9CCF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3615" y="452718"/>
            <a:ext cx="8147219" cy="869006"/>
          </a:xfrm>
        </p:spPr>
        <p:txBody>
          <a:bodyPr/>
          <a:lstStyle/>
          <a:p>
            <a:pPr algn="ctr"/>
            <a:r>
              <a:rPr lang="it-IT" dirty="0"/>
              <a:t>Video Funzionamento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83A6CDC-C097-4984-923C-A6FB9E3DD9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5424" y="3142048"/>
            <a:ext cx="7838668" cy="573904"/>
          </a:xfrm>
        </p:spPr>
        <p:txBody>
          <a:bodyPr>
            <a:normAutofit/>
          </a:bodyPr>
          <a:lstStyle/>
          <a:p>
            <a:pPr algn="ctr"/>
            <a:r>
              <a:rPr lang="it-IT" sz="2800" dirty="0"/>
              <a:t>https://youtu.be/aTo3YGwZflA</a:t>
            </a:r>
          </a:p>
        </p:txBody>
      </p:sp>
    </p:spTree>
    <p:extLst>
      <p:ext uri="{BB962C8B-B14F-4D97-AF65-F5344CB8AC3E}">
        <p14:creationId xmlns:p14="http://schemas.microsoft.com/office/powerpoint/2010/main" val="16671160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e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98</TotalTime>
  <Words>554</Words>
  <Application>Microsoft Office PowerPoint</Application>
  <PresentationFormat>Widescreen</PresentationFormat>
  <Paragraphs>56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Ione</vt:lpstr>
      <vt:lpstr>Progetto ARE 20/21</vt:lpstr>
      <vt:lpstr>Progetto barca RC Bluetooth</vt:lpstr>
      <vt:lpstr>Componenti utilizzate</vt:lpstr>
      <vt:lpstr>Assemblaggio</vt:lpstr>
      <vt:lpstr>Presentazione standard di PowerPoint</vt:lpstr>
      <vt:lpstr>Funzionamento</vt:lpstr>
      <vt:lpstr>Interfaccia Bluetooth</vt:lpstr>
      <vt:lpstr>Video Funzionamento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Progetto ARE 20/21</dc:title>
  <dc:creator>MATTEO MUREDDU</dc:creator>
  <cp:lastModifiedBy>MATTEO MUREDDU</cp:lastModifiedBy>
  <cp:revision>10</cp:revision>
  <dcterms:created xsi:type="dcterms:W3CDTF">2021-07-29T16:11:47Z</dcterms:created>
  <dcterms:modified xsi:type="dcterms:W3CDTF">2021-07-30T10:06:23Z</dcterms:modified>
</cp:coreProperties>
</file>