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7" r:id="rId1"/>
  </p:sldMasterIdLst>
  <p:sldIdLst>
    <p:sldId id="256" r:id="rId2"/>
    <p:sldId id="295" r:id="rId3"/>
    <p:sldId id="263" r:id="rId4"/>
    <p:sldId id="300" r:id="rId5"/>
    <p:sldId id="301" r:id="rId6"/>
    <p:sldId id="257" r:id="rId7"/>
    <p:sldId id="270" r:id="rId8"/>
    <p:sldId id="271" r:id="rId9"/>
    <p:sldId id="273" r:id="rId10"/>
    <p:sldId id="276" r:id="rId11"/>
    <p:sldId id="277" r:id="rId12"/>
    <p:sldId id="278" r:id="rId13"/>
    <p:sldId id="279" r:id="rId14"/>
    <p:sldId id="280" r:id="rId15"/>
    <p:sldId id="267" r:id="rId16"/>
    <p:sldId id="282" r:id="rId17"/>
    <p:sldId id="297" r:id="rId18"/>
    <p:sldId id="283" r:id="rId19"/>
    <p:sldId id="284" r:id="rId20"/>
    <p:sldId id="302" r:id="rId21"/>
    <p:sldId id="303" r:id="rId22"/>
    <p:sldId id="259" r:id="rId23"/>
    <p:sldId id="287" r:id="rId24"/>
    <p:sldId id="288" r:id="rId25"/>
    <p:sldId id="289" r:id="rId26"/>
    <p:sldId id="290" r:id="rId27"/>
    <p:sldId id="291" r:id="rId28"/>
    <p:sldId id="292" r:id="rId29"/>
    <p:sldId id="293" r:id="rId30"/>
    <p:sldId id="294" r:id="rId31"/>
  </p:sldIdLst>
  <p:sldSz cx="9144000" cy="6858000" type="screen4x3"/>
  <p:notesSz cx="6858000" cy="9144000"/>
  <p:defaultTextStyle>
    <a:defPPr>
      <a:defRPr lang="en-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C8E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459" autoAdjust="0"/>
    <p:restoredTop sz="94624"/>
  </p:normalViewPr>
  <p:slideViewPr>
    <p:cSldViewPr>
      <p:cViewPr varScale="1">
        <p:scale>
          <a:sx n="106" d="100"/>
          <a:sy n="106" d="100"/>
        </p:scale>
        <p:origin x="1928" y="1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842611-4E6C-FE44-895D-38A4F10B3897}"/>
              </a:ext>
            </a:extLst>
          </p:cNvPr>
          <p:cNvSpPr>
            <a:spLocks noGrp="1"/>
          </p:cNvSpPr>
          <p:nvPr>
            <p:ph type="ctrTitle"/>
          </p:nvPr>
        </p:nvSpPr>
        <p:spPr>
          <a:xfrm>
            <a:off x="1143000" y="1122363"/>
            <a:ext cx="6858000" cy="2387600"/>
          </a:xfrm>
        </p:spPr>
        <p:txBody>
          <a:bodyPr anchor="b"/>
          <a:lstStyle>
            <a:lvl1pPr algn="ctr">
              <a:defRPr sz="4500"/>
            </a:lvl1pPr>
          </a:lstStyle>
          <a:p>
            <a:r>
              <a:rPr lang="en-GB"/>
              <a:t>Click to edit Master title style</a:t>
            </a:r>
          </a:p>
        </p:txBody>
      </p:sp>
      <p:sp>
        <p:nvSpPr>
          <p:cNvPr id="3" name="Subtitle 2">
            <a:extLst>
              <a:ext uri="{FF2B5EF4-FFF2-40B4-BE49-F238E27FC236}">
                <a16:creationId xmlns:a16="http://schemas.microsoft.com/office/drawing/2014/main" id="{7B9420BE-B602-1B4A-8A3B-31079E6A17F4}"/>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p>
        </p:txBody>
      </p:sp>
      <p:sp>
        <p:nvSpPr>
          <p:cNvPr id="4" name="Date Placeholder 3">
            <a:extLst>
              <a:ext uri="{FF2B5EF4-FFF2-40B4-BE49-F238E27FC236}">
                <a16:creationId xmlns:a16="http://schemas.microsoft.com/office/drawing/2014/main" id="{09F36610-D5B8-7A4E-ACAC-1D59CF0A7A12}"/>
              </a:ext>
            </a:extLst>
          </p:cNvPr>
          <p:cNvSpPr>
            <a:spLocks noGrp="1"/>
          </p:cNvSpPr>
          <p:nvPr>
            <p:ph type="dt" sz="half" idx="10"/>
          </p:nvPr>
        </p:nvSpPr>
        <p:spPr/>
        <p:txBody>
          <a:bodyPr/>
          <a:lstStyle/>
          <a:p>
            <a:fld id="{7E70CC0C-41FC-4E41-8994-068541845BA9}" type="datetimeFigureOut">
              <a:rPr lang="it-IT" smtClean="0"/>
              <a:t>26/04/21</a:t>
            </a:fld>
            <a:endParaRPr lang="it-IT"/>
          </a:p>
        </p:txBody>
      </p:sp>
      <p:sp>
        <p:nvSpPr>
          <p:cNvPr id="5" name="Footer Placeholder 4">
            <a:extLst>
              <a:ext uri="{FF2B5EF4-FFF2-40B4-BE49-F238E27FC236}">
                <a16:creationId xmlns:a16="http://schemas.microsoft.com/office/drawing/2014/main" id="{DA448AA1-3D63-4D49-9190-8F59BF1D4A36}"/>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7D92EBB7-02CD-C349-9A1D-6422FB883840}"/>
              </a:ext>
            </a:extLst>
          </p:cNvPr>
          <p:cNvSpPr>
            <a:spLocks noGrp="1"/>
          </p:cNvSpPr>
          <p:nvPr>
            <p:ph type="sldNum" sz="quarter" idx="12"/>
          </p:nvPr>
        </p:nvSpPr>
        <p:spPr/>
        <p:txBody>
          <a:bodyPr/>
          <a:lstStyle/>
          <a:p>
            <a:fld id="{2F500E4E-1895-4A9B-BA3F-7780866AAE55}" type="slidenum">
              <a:rPr lang="it-IT" smtClean="0"/>
              <a:t>‹#›</a:t>
            </a:fld>
            <a:endParaRPr lang="it-IT"/>
          </a:p>
        </p:txBody>
      </p:sp>
    </p:spTree>
    <p:extLst>
      <p:ext uri="{BB962C8B-B14F-4D97-AF65-F5344CB8AC3E}">
        <p14:creationId xmlns:p14="http://schemas.microsoft.com/office/powerpoint/2010/main" val="23025127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4DB2B6-41CA-D24C-8E18-4DA11FCADABC}"/>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EA1E7014-C953-2741-B8C9-3959AE65136B}"/>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2A450F98-FA44-1342-9096-A16FDA19086D}"/>
              </a:ext>
            </a:extLst>
          </p:cNvPr>
          <p:cNvSpPr>
            <a:spLocks noGrp="1"/>
          </p:cNvSpPr>
          <p:nvPr>
            <p:ph type="dt" sz="half" idx="10"/>
          </p:nvPr>
        </p:nvSpPr>
        <p:spPr/>
        <p:txBody>
          <a:bodyPr/>
          <a:lstStyle/>
          <a:p>
            <a:fld id="{7E70CC0C-41FC-4E41-8994-068541845BA9}" type="datetimeFigureOut">
              <a:rPr lang="it-IT" smtClean="0"/>
              <a:t>26/04/21</a:t>
            </a:fld>
            <a:endParaRPr lang="it-IT"/>
          </a:p>
        </p:txBody>
      </p:sp>
      <p:sp>
        <p:nvSpPr>
          <p:cNvPr id="5" name="Footer Placeholder 4">
            <a:extLst>
              <a:ext uri="{FF2B5EF4-FFF2-40B4-BE49-F238E27FC236}">
                <a16:creationId xmlns:a16="http://schemas.microsoft.com/office/drawing/2014/main" id="{807A513E-B7F2-804B-98F8-ED3AA922E3DE}"/>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4C595704-0EA6-3C44-8517-580E7EAFD950}"/>
              </a:ext>
            </a:extLst>
          </p:cNvPr>
          <p:cNvSpPr>
            <a:spLocks noGrp="1"/>
          </p:cNvSpPr>
          <p:nvPr>
            <p:ph type="sldNum" sz="quarter" idx="12"/>
          </p:nvPr>
        </p:nvSpPr>
        <p:spPr/>
        <p:txBody>
          <a:bodyPr/>
          <a:lstStyle/>
          <a:p>
            <a:fld id="{2F500E4E-1895-4A9B-BA3F-7780866AAE55}" type="slidenum">
              <a:rPr lang="it-IT" smtClean="0"/>
              <a:t>‹#›</a:t>
            </a:fld>
            <a:endParaRPr lang="it-IT"/>
          </a:p>
        </p:txBody>
      </p:sp>
    </p:spTree>
    <p:extLst>
      <p:ext uri="{BB962C8B-B14F-4D97-AF65-F5344CB8AC3E}">
        <p14:creationId xmlns:p14="http://schemas.microsoft.com/office/powerpoint/2010/main" val="12388819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7A7B503-6588-BD40-91F4-40BEFBB3B301}"/>
              </a:ext>
            </a:extLst>
          </p:cNvPr>
          <p:cNvSpPr>
            <a:spLocks noGrp="1"/>
          </p:cNvSpPr>
          <p:nvPr>
            <p:ph type="title" orient="vert"/>
          </p:nvPr>
        </p:nvSpPr>
        <p:spPr>
          <a:xfrm>
            <a:off x="6543675" y="365125"/>
            <a:ext cx="1971675"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4147A227-A063-8C4F-8565-DF8C9389EFF4}"/>
              </a:ext>
            </a:extLst>
          </p:cNvPr>
          <p:cNvSpPr>
            <a:spLocks noGrp="1"/>
          </p:cNvSpPr>
          <p:nvPr>
            <p:ph type="body" orient="vert" idx="1"/>
          </p:nvPr>
        </p:nvSpPr>
        <p:spPr>
          <a:xfrm>
            <a:off x="628650" y="365125"/>
            <a:ext cx="5800725"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2F012568-CFEE-3B49-B6AA-BE5100E9128F}"/>
              </a:ext>
            </a:extLst>
          </p:cNvPr>
          <p:cNvSpPr>
            <a:spLocks noGrp="1"/>
          </p:cNvSpPr>
          <p:nvPr>
            <p:ph type="dt" sz="half" idx="10"/>
          </p:nvPr>
        </p:nvSpPr>
        <p:spPr/>
        <p:txBody>
          <a:bodyPr/>
          <a:lstStyle/>
          <a:p>
            <a:fld id="{7E70CC0C-41FC-4E41-8994-068541845BA9}" type="datetimeFigureOut">
              <a:rPr lang="it-IT" smtClean="0"/>
              <a:t>26/04/21</a:t>
            </a:fld>
            <a:endParaRPr lang="it-IT"/>
          </a:p>
        </p:txBody>
      </p:sp>
      <p:sp>
        <p:nvSpPr>
          <p:cNvPr id="5" name="Footer Placeholder 4">
            <a:extLst>
              <a:ext uri="{FF2B5EF4-FFF2-40B4-BE49-F238E27FC236}">
                <a16:creationId xmlns:a16="http://schemas.microsoft.com/office/drawing/2014/main" id="{E06A3F50-C503-B340-BF0B-F3243CA6580D}"/>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D19BCC48-CDF6-F448-8565-A02525CCD8FD}"/>
              </a:ext>
            </a:extLst>
          </p:cNvPr>
          <p:cNvSpPr>
            <a:spLocks noGrp="1"/>
          </p:cNvSpPr>
          <p:nvPr>
            <p:ph type="sldNum" sz="quarter" idx="12"/>
          </p:nvPr>
        </p:nvSpPr>
        <p:spPr/>
        <p:txBody>
          <a:bodyPr/>
          <a:lstStyle/>
          <a:p>
            <a:fld id="{2F500E4E-1895-4A9B-BA3F-7780866AAE55}" type="slidenum">
              <a:rPr lang="it-IT" smtClean="0"/>
              <a:t>‹#›</a:t>
            </a:fld>
            <a:endParaRPr lang="it-IT"/>
          </a:p>
        </p:txBody>
      </p:sp>
    </p:spTree>
    <p:extLst>
      <p:ext uri="{BB962C8B-B14F-4D97-AF65-F5344CB8AC3E}">
        <p14:creationId xmlns:p14="http://schemas.microsoft.com/office/powerpoint/2010/main" val="22364991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0245D7-9708-5C48-817D-D9729D635C69}"/>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6D72062C-A52B-BD49-A6ED-FCBCCA7E243D}"/>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56B1A62F-1440-4C44-8AC8-D98EFA394B48}"/>
              </a:ext>
            </a:extLst>
          </p:cNvPr>
          <p:cNvSpPr>
            <a:spLocks noGrp="1"/>
          </p:cNvSpPr>
          <p:nvPr>
            <p:ph type="dt" sz="half" idx="10"/>
          </p:nvPr>
        </p:nvSpPr>
        <p:spPr/>
        <p:txBody>
          <a:bodyPr/>
          <a:lstStyle/>
          <a:p>
            <a:fld id="{7E70CC0C-41FC-4E41-8994-068541845BA9}" type="datetimeFigureOut">
              <a:rPr lang="it-IT" smtClean="0"/>
              <a:t>26/04/21</a:t>
            </a:fld>
            <a:endParaRPr lang="it-IT"/>
          </a:p>
        </p:txBody>
      </p:sp>
      <p:sp>
        <p:nvSpPr>
          <p:cNvPr id="5" name="Footer Placeholder 4">
            <a:extLst>
              <a:ext uri="{FF2B5EF4-FFF2-40B4-BE49-F238E27FC236}">
                <a16:creationId xmlns:a16="http://schemas.microsoft.com/office/drawing/2014/main" id="{EE3CC7B8-6DA4-8440-9BFA-9053D55BAD0D}"/>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1BB9BC1D-D387-3041-890D-4AD5B6BFC900}"/>
              </a:ext>
            </a:extLst>
          </p:cNvPr>
          <p:cNvSpPr>
            <a:spLocks noGrp="1"/>
          </p:cNvSpPr>
          <p:nvPr>
            <p:ph type="sldNum" sz="quarter" idx="12"/>
          </p:nvPr>
        </p:nvSpPr>
        <p:spPr/>
        <p:txBody>
          <a:bodyPr/>
          <a:lstStyle/>
          <a:p>
            <a:fld id="{2F500E4E-1895-4A9B-BA3F-7780866AAE55}" type="slidenum">
              <a:rPr lang="it-IT" smtClean="0"/>
              <a:t>‹#›</a:t>
            </a:fld>
            <a:endParaRPr lang="it-IT"/>
          </a:p>
        </p:txBody>
      </p:sp>
    </p:spTree>
    <p:extLst>
      <p:ext uri="{BB962C8B-B14F-4D97-AF65-F5344CB8AC3E}">
        <p14:creationId xmlns:p14="http://schemas.microsoft.com/office/powerpoint/2010/main" val="10340376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E9672E-934D-DE40-B7DA-4A4E5FD90EA5}"/>
              </a:ext>
            </a:extLst>
          </p:cNvPr>
          <p:cNvSpPr>
            <a:spLocks noGrp="1"/>
          </p:cNvSpPr>
          <p:nvPr>
            <p:ph type="title"/>
          </p:nvPr>
        </p:nvSpPr>
        <p:spPr>
          <a:xfrm>
            <a:off x="623888" y="1709739"/>
            <a:ext cx="7886700" cy="2852737"/>
          </a:xfrm>
        </p:spPr>
        <p:txBody>
          <a:bodyPr anchor="b"/>
          <a:lstStyle>
            <a:lvl1pPr>
              <a:defRPr sz="4500"/>
            </a:lvl1pPr>
          </a:lstStyle>
          <a:p>
            <a:r>
              <a:rPr lang="en-GB"/>
              <a:t>Click to edit Master title style</a:t>
            </a:r>
          </a:p>
        </p:txBody>
      </p:sp>
      <p:sp>
        <p:nvSpPr>
          <p:cNvPr id="3" name="Text Placeholder 2">
            <a:extLst>
              <a:ext uri="{FF2B5EF4-FFF2-40B4-BE49-F238E27FC236}">
                <a16:creationId xmlns:a16="http://schemas.microsoft.com/office/drawing/2014/main" id="{0C34FEB7-452F-6346-A444-41C5AA1E0FA4}"/>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C8678111-FEB4-5246-A7BD-189515BC9E1A}"/>
              </a:ext>
            </a:extLst>
          </p:cNvPr>
          <p:cNvSpPr>
            <a:spLocks noGrp="1"/>
          </p:cNvSpPr>
          <p:nvPr>
            <p:ph type="dt" sz="half" idx="10"/>
          </p:nvPr>
        </p:nvSpPr>
        <p:spPr/>
        <p:txBody>
          <a:bodyPr/>
          <a:lstStyle/>
          <a:p>
            <a:fld id="{7E70CC0C-41FC-4E41-8994-068541845BA9}" type="datetimeFigureOut">
              <a:rPr lang="it-IT" smtClean="0"/>
              <a:t>26/04/21</a:t>
            </a:fld>
            <a:endParaRPr lang="it-IT"/>
          </a:p>
        </p:txBody>
      </p:sp>
      <p:sp>
        <p:nvSpPr>
          <p:cNvPr id="5" name="Footer Placeholder 4">
            <a:extLst>
              <a:ext uri="{FF2B5EF4-FFF2-40B4-BE49-F238E27FC236}">
                <a16:creationId xmlns:a16="http://schemas.microsoft.com/office/drawing/2014/main" id="{6CCF584A-A571-054C-B68F-B72049358EA5}"/>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7F459945-6954-C145-B873-A4CA3A299BA6}"/>
              </a:ext>
            </a:extLst>
          </p:cNvPr>
          <p:cNvSpPr>
            <a:spLocks noGrp="1"/>
          </p:cNvSpPr>
          <p:nvPr>
            <p:ph type="sldNum" sz="quarter" idx="12"/>
          </p:nvPr>
        </p:nvSpPr>
        <p:spPr/>
        <p:txBody>
          <a:bodyPr/>
          <a:lstStyle/>
          <a:p>
            <a:fld id="{2F500E4E-1895-4A9B-BA3F-7780866AAE55}" type="slidenum">
              <a:rPr lang="it-IT" smtClean="0"/>
              <a:t>‹#›</a:t>
            </a:fld>
            <a:endParaRPr lang="it-IT"/>
          </a:p>
        </p:txBody>
      </p:sp>
    </p:spTree>
    <p:extLst>
      <p:ext uri="{BB962C8B-B14F-4D97-AF65-F5344CB8AC3E}">
        <p14:creationId xmlns:p14="http://schemas.microsoft.com/office/powerpoint/2010/main" val="20272494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2FE0CF-3B92-3243-B702-F01F779DA32F}"/>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A17E5F12-A91E-A34D-BD67-814C01A228C0}"/>
              </a:ext>
            </a:extLst>
          </p:cNvPr>
          <p:cNvSpPr>
            <a:spLocks noGrp="1"/>
          </p:cNvSpPr>
          <p:nvPr>
            <p:ph sz="half" idx="1"/>
          </p:nvPr>
        </p:nvSpPr>
        <p:spPr>
          <a:xfrm>
            <a:off x="628650" y="1825625"/>
            <a:ext cx="38862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E7B4004F-0AC9-2B47-B881-D5D63097EDB0}"/>
              </a:ext>
            </a:extLst>
          </p:cNvPr>
          <p:cNvSpPr>
            <a:spLocks noGrp="1"/>
          </p:cNvSpPr>
          <p:nvPr>
            <p:ph sz="half" idx="2"/>
          </p:nvPr>
        </p:nvSpPr>
        <p:spPr>
          <a:xfrm>
            <a:off x="4629150" y="1825625"/>
            <a:ext cx="38862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8D4C6D29-22CA-AF49-9404-2AD1A62D92F6}"/>
              </a:ext>
            </a:extLst>
          </p:cNvPr>
          <p:cNvSpPr>
            <a:spLocks noGrp="1"/>
          </p:cNvSpPr>
          <p:nvPr>
            <p:ph type="dt" sz="half" idx="10"/>
          </p:nvPr>
        </p:nvSpPr>
        <p:spPr/>
        <p:txBody>
          <a:bodyPr/>
          <a:lstStyle/>
          <a:p>
            <a:fld id="{7E70CC0C-41FC-4E41-8994-068541845BA9}" type="datetimeFigureOut">
              <a:rPr lang="it-IT" smtClean="0"/>
              <a:t>26/04/21</a:t>
            </a:fld>
            <a:endParaRPr lang="it-IT"/>
          </a:p>
        </p:txBody>
      </p:sp>
      <p:sp>
        <p:nvSpPr>
          <p:cNvPr id="6" name="Footer Placeholder 5">
            <a:extLst>
              <a:ext uri="{FF2B5EF4-FFF2-40B4-BE49-F238E27FC236}">
                <a16:creationId xmlns:a16="http://schemas.microsoft.com/office/drawing/2014/main" id="{4F4DD399-AA33-9042-9ABB-7EF69608DE5D}"/>
              </a:ext>
            </a:extLst>
          </p:cNvPr>
          <p:cNvSpPr>
            <a:spLocks noGrp="1"/>
          </p:cNvSpPr>
          <p:nvPr>
            <p:ph type="ftr" sz="quarter" idx="11"/>
          </p:nvPr>
        </p:nvSpPr>
        <p:spPr/>
        <p:txBody>
          <a:bodyPr/>
          <a:lstStyle/>
          <a:p>
            <a:endParaRPr lang="it-IT"/>
          </a:p>
        </p:txBody>
      </p:sp>
      <p:sp>
        <p:nvSpPr>
          <p:cNvPr id="7" name="Slide Number Placeholder 6">
            <a:extLst>
              <a:ext uri="{FF2B5EF4-FFF2-40B4-BE49-F238E27FC236}">
                <a16:creationId xmlns:a16="http://schemas.microsoft.com/office/drawing/2014/main" id="{0DC6C896-38B3-894F-9869-21BFBDDD1685}"/>
              </a:ext>
            </a:extLst>
          </p:cNvPr>
          <p:cNvSpPr>
            <a:spLocks noGrp="1"/>
          </p:cNvSpPr>
          <p:nvPr>
            <p:ph type="sldNum" sz="quarter" idx="12"/>
          </p:nvPr>
        </p:nvSpPr>
        <p:spPr/>
        <p:txBody>
          <a:bodyPr/>
          <a:lstStyle/>
          <a:p>
            <a:fld id="{2F500E4E-1895-4A9B-BA3F-7780866AAE55}" type="slidenum">
              <a:rPr lang="it-IT" smtClean="0"/>
              <a:t>‹#›</a:t>
            </a:fld>
            <a:endParaRPr lang="it-IT"/>
          </a:p>
        </p:txBody>
      </p:sp>
    </p:spTree>
    <p:extLst>
      <p:ext uri="{BB962C8B-B14F-4D97-AF65-F5344CB8AC3E}">
        <p14:creationId xmlns:p14="http://schemas.microsoft.com/office/powerpoint/2010/main" val="27976760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E2E12C-07A0-6F42-9323-9122B9FAAF52}"/>
              </a:ext>
            </a:extLst>
          </p:cNvPr>
          <p:cNvSpPr>
            <a:spLocks noGrp="1"/>
          </p:cNvSpPr>
          <p:nvPr>
            <p:ph type="title"/>
          </p:nvPr>
        </p:nvSpPr>
        <p:spPr>
          <a:xfrm>
            <a:off x="629841" y="365126"/>
            <a:ext cx="78867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21582785-C312-FB42-BD26-48C2ED70B5E6}"/>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4" name="Content Placeholder 3">
            <a:extLst>
              <a:ext uri="{FF2B5EF4-FFF2-40B4-BE49-F238E27FC236}">
                <a16:creationId xmlns:a16="http://schemas.microsoft.com/office/drawing/2014/main" id="{C2CE6755-0237-7645-B368-9B95306CB66F}"/>
              </a:ext>
            </a:extLst>
          </p:cNvPr>
          <p:cNvSpPr>
            <a:spLocks noGrp="1"/>
          </p:cNvSpPr>
          <p:nvPr>
            <p:ph sz="half" idx="2"/>
          </p:nvPr>
        </p:nvSpPr>
        <p:spPr>
          <a:xfrm>
            <a:off x="629842" y="2505075"/>
            <a:ext cx="3868340"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C650CFF0-BBB5-A142-B540-59849CD9E2CF}"/>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6" name="Content Placeholder 5">
            <a:extLst>
              <a:ext uri="{FF2B5EF4-FFF2-40B4-BE49-F238E27FC236}">
                <a16:creationId xmlns:a16="http://schemas.microsoft.com/office/drawing/2014/main" id="{84B5ADA1-08E6-184E-9290-C77ECA96FF53}"/>
              </a:ext>
            </a:extLst>
          </p:cNvPr>
          <p:cNvSpPr>
            <a:spLocks noGrp="1"/>
          </p:cNvSpPr>
          <p:nvPr>
            <p:ph sz="quarter" idx="4"/>
          </p:nvPr>
        </p:nvSpPr>
        <p:spPr>
          <a:xfrm>
            <a:off x="4629150" y="2505075"/>
            <a:ext cx="3887391"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886C16B4-C801-D54F-9173-0338F1DBE759}"/>
              </a:ext>
            </a:extLst>
          </p:cNvPr>
          <p:cNvSpPr>
            <a:spLocks noGrp="1"/>
          </p:cNvSpPr>
          <p:nvPr>
            <p:ph type="dt" sz="half" idx="10"/>
          </p:nvPr>
        </p:nvSpPr>
        <p:spPr/>
        <p:txBody>
          <a:bodyPr/>
          <a:lstStyle/>
          <a:p>
            <a:fld id="{7E70CC0C-41FC-4E41-8994-068541845BA9}" type="datetimeFigureOut">
              <a:rPr lang="it-IT" smtClean="0"/>
              <a:t>26/04/21</a:t>
            </a:fld>
            <a:endParaRPr lang="it-IT"/>
          </a:p>
        </p:txBody>
      </p:sp>
      <p:sp>
        <p:nvSpPr>
          <p:cNvPr id="8" name="Footer Placeholder 7">
            <a:extLst>
              <a:ext uri="{FF2B5EF4-FFF2-40B4-BE49-F238E27FC236}">
                <a16:creationId xmlns:a16="http://schemas.microsoft.com/office/drawing/2014/main" id="{3335823B-54DD-0A41-8E24-3015D9E267BD}"/>
              </a:ext>
            </a:extLst>
          </p:cNvPr>
          <p:cNvSpPr>
            <a:spLocks noGrp="1"/>
          </p:cNvSpPr>
          <p:nvPr>
            <p:ph type="ftr" sz="quarter" idx="11"/>
          </p:nvPr>
        </p:nvSpPr>
        <p:spPr/>
        <p:txBody>
          <a:bodyPr/>
          <a:lstStyle/>
          <a:p>
            <a:endParaRPr lang="it-IT"/>
          </a:p>
        </p:txBody>
      </p:sp>
      <p:sp>
        <p:nvSpPr>
          <p:cNvPr id="9" name="Slide Number Placeholder 8">
            <a:extLst>
              <a:ext uri="{FF2B5EF4-FFF2-40B4-BE49-F238E27FC236}">
                <a16:creationId xmlns:a16="http://schemas.microsoft.com/office/drawing/2014/main" id="{3B940FFF-2E1A-4242-B476-63C119E037A3}"/>
              </a:ext>
            </a:extLst>
          </p:cNvPr>
          <p:cNvSpPr>
            <a:spLocks noGrp="1"/>
          </p:cNvSpPr>
          <p:nvPr>
            <p:ph type="sldNum" sz="quarter" idx="12"/>
          </p:nvPr>
        </p:nvSpPr>
        <p:spPr/>
        <p:txBody>
          <a:bodyPr/>
          <a:lstStyle/>
          <a:p>
            <a:fld id="{2F500E4E-1895-4A9B-BA3F-7780866AAE55}" type="slidenum">
              <a:rPr lang="it-IT" smtClean="0"/>
              <a:t>‹#›</a:t>
            </a:fld>
            <a:endParaRPr lang="it-IT"/>
          </a:p>
        </p:txBody>
      </p:sp>
    </p:spTree>
    <p:extLst>
      <p:ext uri="{BB962C8B-B14F-4D97-AF65-F5344CB8AC3E}">
        <p14:creationId xmlns:p14="http://schemas.microsoft.com/office/powerpoint/2010/main" val="819573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FE2B28-AA2D-1740-8045-D7DB8FA59752}"/>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A580DA4D-8523-1345-B93F-A1964E857814}"/>
              </a:ext>
            </a:extLst>
          </p:cNvPr>
          <p:cNvSpPr>
            <a:spLocks noGrp="1"/>
          </p:cNvSpPr>
          <p:nvPr>
            <p:ph type="dt" sz="half" idx="10"/>
          </p:nvPr>
        </p:nvSpPr>
        <p:spPr/>
        <p:txBody>
          <a:bodyPr/>
          <a:lstStyle/>
          <a:p>
            <a:fld id="{7E70CC0C-41FC-4E41-8994-068541845BA9}" type="datetimeFigureOut">
              <a:rPr lang="it-IT" smtClean="0"/>
              <a:t>26/04/21</a:t>
            </a:fld>
            <a:endParaRPr lang="it-IT"/>
          </a:p>
        </p:txBody>
      </p:sp>
      <p:sp>
        <p:nvSpPr>
          <p:cNvPr id="4" name="Footer Placeholder 3">
            <a:extLst>
              <a:ext uri="{FF2B5EF4-FFF2-40B4-BE49-F238E27FC236}">
                <a16:creationId xmlns:a16="http://schemas.microsoft.com/office/drawing/2014/main" id="{DE115F4E-0768-2441-BE74-A21E524587E1}"/>
              </a:ext>
            </a:extLst>
          </p:cNvPr>
          <p:cNvSpPr>
            <a:spLocks noGrp="1"/>
          </p:cNvSpPr>
          <p:nvPr>
            <p:ph type="ftr" sz="quarter" idx="11"/>
          </p:nvPr>
        </p:nvSpPr>
        <p:spPr/>
        <p:txBody>
          <a:bodyPr/>
          <a:lstStyle/>
          <a:p>
            <a:endParaRPr lang="it-IT"/>
          </a:p>
        </p:txBody>
      </p:sp>
      <p:sp>
        <p:nvSpPr>
          <p:cNvPr id="5" name="Slide Number Placeholder 4">
            <a:extLst>
              <a:ext uri="{FF2B5EF4-FFF2-40B4-BE49-F238E27FC236}">
                <a16:creationId xmlns:a16="http://schemas.microsoft.com/office/drawing/2014/main" id="{07887974-6F9F-8C4C-B95B-AD9C187EA716}"/>
              </a:ext>
            </a:extLst>
          </p:cNvPr>
          <p:cNvSpPr>
            <a:spLocks noGrp="1"/>
          </p:cNvSpPr>
          <p:nvPr>
            <p:ph type="sldNum" sz="quarter" idx="12"/>
          </p:nvPr>
        </p:nvSpPr>
        <p:spPr/>
        <p:txBody>
          <a:bodyPr/>
          <a:lstStyle/>
          <a:p>
            <a:fld id="{2F500E4E-1895-4A9B-BA3F-7780866AAE55}" type="slidenum">
              <a:rPr lang="it-IT" smtClean="0"/>
              <a:t>‹#›</a:t>
            </a:fld>
            <a:endParaRPr lang="it-IT"/>
          </a:p>
        </p:txBody>
      </p:sp>
    </p:spTree>
    <p:extLst>
      <p:ext uri="{BB962C8B-B14F-4D97-AF65-F5344CB8AC3E}">
        <p14:creationId xmlns:p14="http://schemas.microsoft.com/office/powerpoint/2010/main" val="33073513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930A34-FA8D-D740-B0F7-5417AA124E0A}"/>
              </a:ext>
            </a:extLst>
          </p:cNvPr>
          <p:cNvSpPr>
            <a:spLocks noGrp="1"/>
          </p:cNvSpPr>
          <p:nvPr>
            <p:ph type="dt" sz="half" idx="10"/>
          </p:nvPr>
        </p:nvSpPr>
        <p:spPr/>
        <p:txBody>
          <a:bodyPr/>
          <a:lstStyle/>
          <a:p>
            <a:fld id="{7E70CC0C-41FC-4E41-8994-068541845BA9}" type="datetimeFigureOut">
              <a:rPr lang="it-IT" smtClean="0"/>
              <a:t>26/04/21</a:t>
            </a:fld>
            <a:endParaRPr lang="it-IT"/>
          </a:p>
        </p:txBody>
      </p:sp>
      <p:sp>
        <p:nvSpPr>
          <p:cNvPr id="3" name="Footer Placeholder 2">
            <a:extLst>
              <a:ext uri="{FF2B5EF4-FFF2-40B4-BE49-F238E27FC236}">
                <a16:creationId xmlns:a16="http://schemas.microsoft.com/office/drawing/2014/main" id="{F9A21B34-B20C-7B43-B372-B94829992916}"/>
              </a:ext>
            </a:extLst>
          </p:cNvPr>
          <p:cNvSpPr>
            <a:spLocks noGrp="1"/>
          </p:cNvSpPr>
          <p:nvPr>
            <p:ph type="ftr" sz="quarter" idx="11"/>
          </p:nvPr>
        </p:nvSpPr>
        <p:spPr/>
        <p:txBody>
          <a:bodyPr/>
          <a:lstStyle/>
          <a:p>
            <a:endParaRPr lang="it-IT"/>
          </a:p>
        </p:txBody>
      </p:sp>
      <p:sp>
        <p:nvSpPr>
          <p:cNvPr id="4" name="Slide Number Placeholder 3">
            <a:extLst>
              <a:ext uri="{FF2B5EF4-FFF2-40B4-BE49-F238E27FC236}">
                <a16:creationId xmlns:a16="http://schemas.microsoft.com/office/drawing/2014/main" id="{A0A4018B-E348-2947-BD94-C12FA616A071}"/>
              </a:ext>
            </a:extLst>
          </p:cNvPr>
          <p:cNvSpPr>
            <a:spLocks noGrp="1"/>
          </p:cNvSpPr>
          <p:nvPr>
            <p:ph type="sldNum" sz="quarter" idx="12"/>
          </p:nvPr>
        </p:nvSpPr>
        <p:spPr/>
        <p:txBody>
          <a:bodyPr/>
          <a:lstStyle/>
          <a:p>
            <a:fld id="{2F500E4E-1895-4A9B-BA3F-7780866AAE55}" type="slidenum">
              <a:rPr lang="it-IT" smtClean="0"/>
              <a:t>‹#›</a:t>
            </a:fld>
            <a:endParaRPr lang="it-IT"/>
          </a:p>
        </p:txBody>
      </p:sp>
    </p:spTree>
    <p:extLst>
      <p:ext uri="{BB962C8B-B14F-4D97-AF65-F5344CB8AC3E}">
        <p14:creationId xmlns:p14="http://schemas.microsoft.com/office/powerpoint/2010/main" val="30923836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839F83-089C-4C42-BD73-1BE68A928893}"/>
              </a:ext>
            </a:extLst>
          </p:cNvPr>
          <p:cNvSpPr>
            <a:spLocks noGrp="1"/>
          </p:cNvSpPr>
          <p:nvPr>
            <p:ph type="title"/>
          </p:nvPr>
        </p:nvSpPr>
        <p:spPr>
          <a:xfrm>
            <a:off x="629841" y="457200"/>
            <a:ext cx="2949178" cy="1600200"/>
          </a:xfrm>
        </p:spPr>
        <p:txBody>
          <a:bodyPr anchor="b"/>
          <a:lstStyle>
            <a:lvl1pPr>
              <a:defRPr sz="2400"/>
            </a:lvl1pPr>
          </a:lstStyle>
          <a:p>
            <a:r>
              <a:rPr lang="en-GB"/>
              <a:t>Click to edit Master title style</a:t>
            </a:r>
          </a:p>
        </p:txBody>
      </p:sp>
      <p:sp>
        <p:nvSpPr>
          <p:cNvPr id="3" name="Content Placeholder 2">
            <a:extLst>
              <a:ext uri="{FF2B5EF4-FFF2-40B4-BE49-F238E27FC236}">
                <a16:creationId xmlns:a16="http://schemas.microsoft.com/office/drawing/2014/main" id="{90A1A05D-8E85-8744-8775-011CF4844020}"/>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9A46E8E7-08EF-2D4B-88FD-08B0AC7B9EB2}"/>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a:extLst>
              <a:ext uri="{FF2B5EF4-FFF2-40B4-BE49-F238E27FC236}">
                <a16:creationId xmlns:a16="http://schemas.microsoft.com/office/drawing/2014/main" id="{CC931ADA-F916-FA4E-B3C6-863ECAD8A391}"/>
              </a:ext>
            </a:extLst>
          </p:cNvPr>
          <p:cNvSpPr>
            <a:spLocks noGrp="1"/>
          </p:cNvSpPr>
          <p:nvPr>
            <p:ph type="dt" sz="half" idx="10"/>
          </p:nvPr>
        </p:nvSpPr>
        <p:spPr/>
        <p:txBody>
          <a:bodyPr/>
          <a:lstStyle/>
          <a:p>
            <a:fld id="{7E70CC0C-41FC-4E41-8994-068541845BA9}" type="datetimeFigureOut">
              <a:rPr lang="it-IT" smtClean="0"/>
              <a:t>26/04/21</a:t>
            </a:fld>
            <a:endParaRPr lang="it-IT"/>
          </a:p>
        </p:txBody>
      </p:sp>
      <p:sp>
        <p:nvSpPr>
          <p:cNvPr id="6" name="Footer Placeholder 5">
            <a:extLst>
              <a:ext uri="{FF2B5EF4-FFF2-40B4-BE49-F238E27FC236}">
                <a16:creationId xmlns:a16="http://schemas.microsoft.com/office/drawing/2014/main" id="{C404D964-8A34-704F-B148-D2BE70BFF850}"/>
              </a:ext>
            </a:extLst>
          </p:cNvPr>
          <p:cNvSpPr>
            <a:spLocks noGrp="1"/>
          </p:cNvSpPr>
          <p:nvPr>
            <p:ph type="ftr" sz="quarter" idx="11"/>
          </p:nvPr>
        </p:nvSpPr>
        <p:spPr/>
        <p:txBody>
          <a:bodyPr/>
          <a:lstStyle/>
          <a:p>
            <a:endParaRPr lang="it-IT"/>
          </a:p>
        </p:txBody>
      </p:sp>
      <p:sp>
        <p:nvSpPr>
          <p:cNvPr id="7" name="Slide Number Placeholder 6">
            <a:extLst>
              <a:ext uri="{FF2B5EF4-FFF2-40B4-BE49-F238E27FC236}">
                <a16:creationId xmlns:a16="http://schemas.microsoft.com/office/drawing/2014/main" id="{DC6EB5BF-93BD-9444-92EB-8C7153A2C314}"/>
              </a:ext>
            </a:extLst>
          </p:cNvPr>
          <p:cNvSpPr>
            <a:spLocks noGrp="1"/>
          </p:cNvSpPr>
          <p:nvPr>
            <p:ph type="sldNum" sz="quarter" idx="12"/>
          </p:nvPr>
        </p:nvSpPr>
        <p:spPr/>
        <p:txBody>
          <a:bodyPr/>
          <a:lstStyle/>
          <a:p>
            <a:fld id="{2F500E4E-1895-4A9B-BA3F-7780866AAE55}" type="slidenum">
              <a:rPr lang="it-IT" smtClean="0"/>
              <a:t>‹#›</a:t>
            </a:fld>
            <a:endParaRPr lang="it-IT"/>
          </a:p>
        </p:txBody>
      </p:sp>
    </p:spTree>
    <p:extLst>
      <p:ext uri="{BB962C8B-B14F-4D97-AF65-F5344CB8AC3E}">
        <p14:creationId xmlns:p14="http://schemas.microsoft.com/office/powerpoint/2010/main" val="39741683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CBEC84-D596-C84E-9D23-80B1E1DEFDD2}"/>
              </a:ext>
            </a:extLst>
          </p:cNvPr>
          <p:cNvSpPr>
            <a:spLocks noGrp="1"/>
          </p:cNvSpPr>
          <p:nvPr>
            <p:ph type="title"/>
          </p:nvPr>
        </p:nvSpPr>
        <p:spPr>
          <a:xfrm>
            <a:off x="629841" y="457200"/>
            <a:ext cx="2949178" cy="1600200"/>
          </a:xfrm>
        </p:spPr>
        <p:txBody>
          <a:bodyPr anchor="b"/>
          <a:lstStyle>
            <a:lvl1pPr>
              <a:defRPr sz="2400"/>
            </a:lvl1pPr>
          </a:lstStyle>
          <a:p>
            <a:r>
              <a:rPr lang="en-GB"/>
              <a:t>Click to edit Master title style</a:t>
            </a:r>
          </a:p>
        </p:txBody>
      </p:sp>
      <p:sp>
        <p:nvSpPr>
          <p:cNvPr id="3" name="Picture Placeholder 2">
            <a:extLst>
              <a:ext uri="{FF2B5EF4-FFF2-40B4-BE49-F238E27FC236}">
                <a16:creationId xmlns:a16="http://schemas.microsoft.com/office/drawing/2014/main" id="{B07D1DBA-FB3B-4342-AC93-9B9948E1BA9D}"/>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a:extLst>
              <a:ext uri="{FF2B5EF4-FFF2-40B4-BE49-F238E27FC236}">
                <a16:creationId xmlns:a16="http://schemas.microsoft.com/office/drawing/2014/main" id="{EEE48191-F57C-AC4D-B99D-9CC0D517AF67}"/>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a:extLst>
              <a:ext uri="{FF2B5EF4-FFF2-40B4-BE49-F238E27FC236}">
                <a16:creationId xmlns:a16="http://schemas.microsoft.com/office/drawing/2014/main" id="{0187B392-F054-5541-8434-9AB345E30059}"/>
              </a:ext>
            </a:extLst>
          </p:cNvPr>
          <p:cNvSpPr>
            <a:spLocks noGrp="1"/>
          </p:cNvSpPr>
          <p:nvPr>
            <p:ph type="dt" sz="half" idx="10"/>
          </p:nvPr>
        </p:nvSpPr>
        <p:spPr/>
        <p:txBody>
          <a:bodyPr/>
          <a:lstStyle/>
          <a:p>
            <a:fld id="{7E70CC0C-41FC-4E41-8994-068541845BA9}" type="datetimeFigureOut">
              <a:rPr lang="it-IT" smtClean="0"/>
              <a:t>26/04/21</a:t>
            </a:fld>
            <a:endParaRPr lang="it-IT"/>
          </a:p>
        </p:txBody>
      </p:sp>
      <p:sp>
        <p:nvSpPr>
          <p:cNvPr id="6" name="Footer Placeholder 5">
            <a:extLst>
              <a:ext uri="{FF2B5EF4-FFF2-40B4-BE49-F238E27FC236}">
                <a16:creationId xmlns:a16="http://schemas.microsoft.com/office/drawing/2014/main" id="{627C88DC-0FD8-7F42-A7CF-927F9753DA17}"/>
              </a:ext>
            </a:extLst>
          </p:cNvPr>
          <p:cNvSpPr>
            <a:spLocks noGrp="1"/>
          </p:cNvSpPr>
          <p:nvPr>
            <p:ph type="ftr" sz="quarter" idx="11"/>
          </p:nvPr>
        </p:nvSpPr>
        <p:spPr/>
        <p:txBody>
          <a:bodyPr/>
          <a:lstStyle/>
          <a:p>
            <a:endParaRPr lang="it-IT"/>
          </a:p>
        </p:txBody>
      </p:sp>
      <p:sp>
        <p:nvSpPr>
          <p:cNvPr id="7" name="Slide Number Placeholder 6">
            <a:extLst>
              <a:ext uri="{FF2B5EF4-FFF2-40B4-BE49-F238E27FC236}">
                <a16:creationId xmlns:a16="http://schemas.microsoft.com/office/drawing/2014/main" id="{779869A2-5E8E-B249-8623-502FE1B53BC9}"/>
              </a:ext>
            </a:extLst>
          </p:cNvPr>
          <p:cNvSpPr>
            <a:spLocks noGrp="1"/>
          </p:cNvSpPr>
          <p:nvPr>
            <p:ph type="sldNum" sz="quarter" idx="12"/>
          </p:nvPr>
        </p:nvSpPr>
        <p:spPr/>
        <p:txBody>
          <a:bodyPr/>
          <a:lstStyle/>
          <a:p>
            <a:fld id="{2F500E4E-1895-4A9B-BA3F-7780866AAE55}" type="slidenum">
              <a:rPr lang="it-IT" smtClean="0"/>
              <a:t>‹#›</a:t>
            </a:fld>
            <a:endParaRPr lang="it-IT"/>
          </a:p>
        </p:txBody>
      </p:sp>
    </p:spTree>
    <p:extLst>
      <p:ext uri="{BB962C8B-B14F-4D97-AF65-F5344CB8AC3E}">
        <p14:creationId xmlns:p14="http://schemas.microsoft.com/office/powerpoint/2010/main" val="5060649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CC8E8"/>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5B04F09-E8BF-F141-ABC1-C5562CD61D3B}"/>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910FFAFC-9E08-8845-99E6-9A145B0BAA3E}"/>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E571FBFE-7AEE-1049-991B-C9CEAE36C6DC}"/>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7E70CC0C-41FC-4E41-8994-068541845BA9}" type="datetimeFigureOut">
              <a:rPr lang="it-IT" smtClean="0"/>
              <a:t>26/04/21</a:t>
            </a:fld>
            <a:endParaRPr lang="it-IT"/>
          </a:p>
        </p:txBody>
      </p:sp>
      <p:sp>
        <p:nvSpPr>
          <p:cNvPr id="5" name="Footer Placeholder 4">
            <a:extLst>
              <a:ext uri="{FF2B5EF4-FFF2-40B4-BE49-F238E27FC236}">
                <a16:creationId xmlns:a16="http://schemas.microsoft.com/office/drawing/2014/main" id="{C77AE222-02CE-AD4A-808F-EB76429BBAF5}"/>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it-IT"/>
          </a:p>
        </p:txBody>
      </p:sp>
      <p:sp>
        <p:nvSpPr>
          <p:cNvPr id="6" name="Slide Number Placeholder 5">
            <a:extLst>
              <a:ext uri="{FF2B5EF4-FFF2-40B4-BE49-F238E27FC236}">
                <a16:creationId xmlns:a16="http://schemas.microsoft.com/office/drawing/2014/main" id="{E35BDD38-F404-8747-8F51-ACC3A16A4408}"/>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2F500E4E-1895-4A9B-BA3F-7780866AAE55}" type="slidenum">
              <a:rPr lang="it-IT" smtClean="0"/>
              <a:t>‹#›</a:t>
            </a:fld>
            <a:endParaRPr lang="it-IT"/>
          </a:p>
        </p:txBody>
      </p:sp>
    </p:spTree>
    <p:extLst>
      <p:ext uri="{BB962C8B-B14F-4D97-AF65-F5344CB8AC3E}">
        <p14:creationId xmlns:p14="http://schemas.microsoft.com/office/powerpoint/2010/main" val="4128193859"/>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IT"/>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www.proz.com/forum/machine_translation_mt/312626-google_gave_their_mt_a_%22brain%22_google_neural_machine_translation.html"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s://www.english-corpora.org/"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voyant-tools.or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3962611-DFD5-4092-AAFD-559E3DFCE2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6616" y="0"/>
            <a:ext cx="8182719"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2270F1FA-0425-408F-9861-80BF5AFB276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olo 1"/>
          <p:cNvSpPr>
            <a:spLocks noGrp="1"/>
          </p:cNvSpPr>
          <p:nvPr>
            <p:ph type="ctrTitle"/>
          </p:nvPr>
        </p:nvSpPr>
        <p:spPr>
          <a:xfrm>
            <a:off x="2284026" y="2043663"/>
            <a:ext cx="4578895" cy="2031055"/>
          </a:xfrm>
        </p:spPr>
        <p:txBody>
          <a:bodyPr>
            <a:normAutofit/>
          </a:bodyPr>
          <a:lstStyle/>
          <a:p>
            <a:r>
              <a:rPr lang="it-IT" sz="4200">
                <a:solidFill>
                  <a:srgbClr val="FFFFFF"/>
                </a:solidFill>
              </a:rPr>
              <a:t>Traduzione Inglese 1  </a:t>
            </a:r>
            <a:br>
              <a:rPr lang="it-IT" sz="4200">
                <a:solidFill>
                  <a:srgbClr val="FFFFFF"/>
                </a:solidFill>
              </a:rPr>
            </a:br>
            <a:br>
              <a:rPr lang="it-IT" sz="4200">
                <a:solidFill>
                  <a:srgbClr val="FFFFFF"/>
                </a:solidFill>
              </a:rPr>
            </a:br>
            <a:r>
              <a:rPr lang="it-IT" sz="4200">
                <a:solidFill>
                  <a:srgbClr val="FFFFFF"/>
                </a:solidFill>
              </a:rPr>
              <a:t>a.a. 2020/2021</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ttangolo 10">
            <a:extLst>
              <a:ext uri="{FF2B5EF4-FFF2-40B4-BE49-F238E27FC236}">
                <a16:creationId xmlns:a16="http://schemas.microsoft.com/office/drawing/2014/main" id="{0F659D8B-344B-440B-9FE2-1A0D8836B4BC}"/>
              </a:ext>
            </a:extLst>
          </p:cNvPr>
          <p:cNvSpPr/>
          <p:nvPr/>
        </p:nvSpPr>
        <p:spPr>
          <a:xfrm>
            <a:off x="395536" y="692696"/>
            <a:ext cx="6733256" cy="2031325"/>
          </a:xfrm>
          <a:prstGeom prst="rect">
            <a:avLst/>
          </a:prstGeom>
        </p:spPr>
        <p:txBody>
          <a:bodyPr wrap="square">
            <a:spAutoFit/>
          </a:bodyPr>
          <a:lstStyle/>
          <a:p>
            <a:r>
              <a:rPr lang="en-GB" i="1" dirty="0">
                <a:solidFill>
                  <a:srgbClr val="333333"/>
                </a:solidFill>
                <a:latin typeface="TimesNewRomanPS-ItalicMT"/>
              </a:rPr>
              <a:t>This solution is to allow computers to learn from experience and understand the world in terms of a hierarchy of concepts, with each concept defined through its relation to simpler concepts. By gathering knowledge from experience, this approach avoids the need for human operators to formally specify all the knowledge that the computer needs. […] </a:t>
            </a:r>
            <a:r>
              <a:rPr lang="en-GB" b="1" i="1" dirty="0">
                <a:solidFill>
                  <a:srgbClr val="333333"/>
                </a:solidFill>
                <a:latin typeface="TimesNewRomanPS-ItalicMT"/>
              </a:rPr>
              <a:t>For this reason, we call this approach to </a:t>
            </a:r>
            <a:r>
              <a:rPr lang="en-GB" b="1" i="1" u="sng" dirty="0">
                <a:solidFill>
                  <a:srgbClr val="333333"/>
                </a:solidFill>
                <a:latin typeface="TimesNewRomanPS-ItalicMT"/>
              </a:rPr>
              <a:t>AI deep learning </a:t>
            </a:r>
            <a:r>
              <a:rPr lang="en-GB" dirty="0">
                <a:solidFill>
                  <a:srgbClr val="333333"/>
                </a:solidFill>
                <a:latin typeface="TimesNewRomanPSMT"/>
              </a:rPr>
              <a:t>(Goodfellow, </a:t>
            </a:r>
            <a:r>
              <a:rPr lang="en-GB" dirty="0" err="1">
                <a:solidFill>
                  <a:srgbClr val="333333"/>
                </a:solidFill>
                <a:latin typeface="TimesNewRomanPSMT"/>
              </a:rPr>
              <a:t>Bengio</a:t>
            </a:r>
            <a:r>
              <a:rPr lang="en-GB" dirty="0">
                <a:solidFill>
                  <a:srgbClr val="333333"/>
                </a:solidFill>
                <a:latin typeface="TimesNewRomanPSMT"/>
              </a:rPr>
              <a:t> and Courville 2016, 1-2).</a:t>
            </a:r>
            <a:endParaRPr lang="en-GB" dirty="0"/>
          </a:p>
        </p:txBody>
      </p:sp>
      <p:sp>
        <p:nvSpPr>
          <p:cNvPr id="12" name="Rettangolo 11">
            <a:extLst>
              <a:ext uri="{FF2B5EF4-FFF2-40B4-BE49-F238E27FC236}">
                <a16:creationId xmlns:a16="http://schemas.microsoft.com/office/drawing/2014/main" id="{2EE29EB9-F424-410D-9C6F-3731C757EADA}"/>
              </a:ext>
            </a:extLst>
          </p:cNvPr>
          <p:cNvSpPr/>
          <p:nvPr/>
        </p:nvSpPr>
        <p:spPr>
          <a:xfrm>
            <a:off x="575048" y="3140968"/>
            <a:ext cx="6733256" cy="2862322"/>
          </a:xfrm>
          <a:prstGeom prst="rect">
            <a:avLst/>
          </a:prstGeom>
        </p:spPr>
        <p:txBody>
          <a:bodyPr wrap="square">
            <a:spAutoFit/>
          </a:bodyPr>
          <a:lstStyle/>
          <a:p>
            <a:r>
              <a:rPr lang="en-GB" b="1" dirty="0" err="1"/>
              <a:t>DeepL</a:t>
            </a:r>
            <a:r>
              <a:rPr lang="en-GB" b="1" dirty="0"/>
              <a:t> Translator</a:t>
            </a:r>
            <a:endParaRPr lang="en-GB" dirty="0"/>
          </a:p>
          <a:p>
            <a:r>
              <a:rPr lang="it-IT" dirty="0"/>
              <a:t>Questa soluzione permette ai computer di imparare dall’esperienza e comprendere il mondo in termini di gerarchia di concetti, in cui ogni concetto è definito attraverso la sua relazione con i concetti più semplici. Raccogliendo le conoscenze dall’esperienza, questo approccio evita agli operatori umani di specificare formalmente tutte le conoscenze di cui il computer ha bisogno. […]. Per questo motivo, chiamiamo </a:t>
            </a:r>
            <a:r>
              <a:rPr lang="it-IT" b="1" dirty="0"/>
              <a:t>questo approccio all’apprendimento profondo </a:t>
            </a:r>
            <a:r>
              <a:rPr lang="en-GB" b="1" dirty="0" err="1">
                <a:highlight>
                  <a:srgbClr val="FFFF00"/>
                </a:highlight>
              </a:rPr>
              <a:t>dell’intelligenza</a:t>
            </a:r>
            <a:r>
              <a:rPr lang="en-GB" b="1" dirty="0">
                <a:highlight>
                  <a:srgbClr val="FFFF00"/>
                </a:highlight>
              </a:rPr>
              <a:t> </a:t>
            </a:r>
            <a:r>
              <a:rPr lang="en-GB" b="1" dirty="0" err="1">
                <a:highlight>
                  <a:srgbClr val="FFFF00"/>
                </a:highlight>
              </a:rPr>
              <a:t>artificiale</a:t>
            </a:r>
            <a:r>
              <a:rPr lang="en-GB" dirty="0"/>
              <a:t>.</a:t>
            </a:r>
          </a:p>
        </p:txBody>
      </p:sp>
    </p:spTree>
    <p:extLst>
      <p:ext uri="{BB962C8B-B14F-4D97-AF65-F5344CB8AC3E}">
        <p14:creationId xmlns:p14="http://schemas.microsoft.com/office/powerpoint/2010/main" val="33561841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ttangolo 10">
            <a:extLst>
              <a:ext uri="{FF2B5EF4-FFF2-40B4-BE49-F238E27FC236}">
                <a16:creationId xmlns:a16="http://schemas.microsoft.com/office/drawing/2014/main" id="{0F659D8B-344B-440B-9FE2-1A0D8836B4BC}"/>
              </a:ext>
            </a:extLst>
          </p:cNvPr>
          <p:cNvSpPr/>
          <p:nvPr/>
        </p:nvSpPr>
        <p:spPr>
          <a:xfrm>
            <a:off x="395536" y="404664"/>
            <a:ext cx="6624736" cy="2031325"/>
          </a:xfrm>
          <a:prstGeom prst="rect">
            <a:avLst/>
          </a:prstGeom>
        </p:spPr>
        <p:txBody>
          <a:bodyPr wrap="square">
            <a:spAutoFit/>
          </a:bodyPr>
          <a:lstStyle/>
          <a:p>
            <a:r>
              <a:rPr lang="en-GB" i="1" dirty="0">
                <a:solidFill>
                  <a:srgbClr val="333333"/>
                </a:solidFill>
                <a:latin typeface="TimesNewRomanPS-ItalicMT"/>
              </a:rPr>
              <a:t>This solution is to allow computers to learn from experience and understand the world in terms of a hierarchy of concepts, with each concept defined through its relation to simpler concepts. By gathering knowledge from experience, this approach avoids the need for human operators to formally specify all the knowledge that the computer needs. […] </a:t>
            </a:r>
            <a:r>
              <a:rPr lang="en-GB" b="1" i="1" dirty="0">
                <a:solidFill>
                  <a:srgbClr val="333333"/>
                </a:solidFill>
                <a:latin typeface="TimesNewRomanPS-ItalicMT"/>
              </a:rPr>
              <a:t>For this reason, we call this approach to </a:t>
            </a:r>
            <a:r>
              <a:rPr lang="en-GB" b="1" i="1" u="sng" dirty="0">
                <a:solidFill>
                  <a:srgbClr val="333333"/>
                </a:solidFill>
                <a:latin typeface="TimesNewRomanPS-ItalicMT"/>
              </a:rPr>
              <a:t>AI deep learning </a:t>
            </a:r>
            <a:r>
              <a:rPr lang="en-GB" dirty="0">
                <a:solidFill>
                  <a:srgbClr val="333333"/>
                </a:solidFill>
                <a:latin typeface="TimesNewRomanPSMT"/>
              </a:rPr>
              <a:t>(Goodfellow, </a:t>
            </a:r>
            <a:r>
              <a:rPr lang="en-GB" dirty="0" err="1">
                <a:solidFill>
                  <a:srgbClr val="333333"/>
                </a:solidFill>
                <a:latin typeface="TimesNewRomanPSMT"/>
              </a:rPr>
              <a:t>Bengio</a:t>
            </a:r>
            <a:r>
              <a:rPr lang="en-GB" dirty="0">
                <a:solidFill>
                  <a:srgbClr val="333333"/>
                </a:solidFill>
                <a:latin typeface="TimesNewRomanPSMT"/>
              </a:rPr>
              <a:t> and Courville 2016, 1-2).</a:t>
            </a:r>
            <a:endParaRPr lang="en-GB" dirty="0"/>
          </a:p>
        </p:txBody>
      </p:sp>
      <p:sp>
        <p:nvSpPr>
          <p:cNvPr id="12" name="Rettangolo 11">
            <a:extLst>
              <a:ext uri="{FF2B5EF4-FFF2-40B4-BE49-F238E27FC236}">
                <a16:creationId xmlns:a16="http://schemas.microsoft.com/office/drawing/2014/main" id="{2EE29EB9-F424-410D-9C6F-3731C757EADA}"/>
              </a:ext>
            </a:extLst>
          </p:cNvPr>
          <p:cNvSpPr/>
          <p:nvPr/>
        </p:nvSpPr>
        <p:spPr>
          <a:xfrm>
            <a:off x="287524" y="2708920"/>
            <a:ext cx="6876764" cy="2585323"/>
          </a:xfrm>
          <a:prstGeom prst="rect">
            <a:avLst/>
          </a:prstGeom>
        </p:spPr>
        <p:txBody>
          <a:bodyPr wrap="square">
            <a:spAutoFit/>
          </a:bodyPr>
          <a:lstStyle/>
          <a:p>
            <a:r>
              <a:rPr lang="en-GB" b="1" dirty="0"/>
              <a:t>Google </a:t>
            </a:r>
            <a:r>
              <a:rPr lang="en-GB" b="1" dirty="0" err="1"/>
              <a:t>Traduttore</a:t>
            </a:r>
            <a:endParaRPr lang="en-GB" dirty="0"/>
          </a:p>
          <a:p>
            <a:r>
              <a:rPr lang="it-IT" dirty="0"/>
              <a:t>Questa soluzione consente ai computer di imparare dall’esperienza e capire il mondo in termini di una gerarchia di concetti, con ogni concetto definito attraverso la sua relazione</a:t>
            </a:r>
          </a:p>
          <a:p>
            <a:r>
              <a:rPr lang="it-IT" dirty="0"/>
              <a:t>a concetti più semplici. Raccogliendo le conoscenze dall’esperienza, questo approccio evita la necessità per gli operatori umani di specificare formalmente tutta la conoscenza di cui il computer ha bisogno. […] Per questo motivo, </a:t>
            </a:r>
            <a:r>
              <a:rPr lang="it-IT" b="1" dirty="0"/>
              <a:t>chiamiamo questo approccio all’apprendimento profondo </a:t>
            </a:r>
            <a:r>
              <a:rPr lang="en-GB" b="1" dirty="0" err="1"/>
              <a:t>dell’</a:t>
            </a:r>
            <a:r>
              <a:rPr lang="en-GB" b="1" dirty="0" err="1">
                <a:highlight>
                  <a:srgbClr val="FFFF00"/>
                </a:highlight>
              </a:rPr>
              <a:t>IA</a:t>
            </a:r>
            <a:r>
              <a:rPr lang="en-GB" b="1" dirty="0"/>
              <a:t>.</a:t>
            </a:r>
          </a:p>
        </p:txBody>
      </p:sp>
    </p:spTree>
    <p:extLst>
      <p:ext uri="{BB962C8B-B14F-4D97-AF65-F5344CB8AC3E}">
        <p14:creationId xmlns:p14="http://schemas.microsoft.com/office/powerpoint/2010/main" val="10330823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6854B961-4CFA-4FD4-AFB7-678165F45BEA}"/>
              </a:ext>
            </a:extLst>
          </p:cNvPr>
          <p:cNvSpPr/>
          <p:nvPr/>
        </p:nvSpPr>
        <p:spPr>
          <a:xfrm>
            <a:off x="467544" y="146573"/>
            <a:ext cx="7920880" cy="1754326"/>
          </a:xfrm>
          <a:prstGeom prst="rect">
            <a:avLst/>
          </a:prstGeom>
        </p:spPr>
        <p:txBody>
          <a:bodyPr wrap="square">
            <a:spAutoFit/>
          </a:bodyPr>
          <a:lstStyle/>
          <a:p>
            <a:r>
              <a:rPr lang="en-GB" i="1" dirty="0">
                <a:solidFill>
                  <a:srgbClr val="333333"/>
                </a:solidFill>
                <a:latin typeface="TimesNewRomanPS-ItalicMT"/>
              </a:rPr>
              <a:t>Italy’s new, complex electoral system means that predictions of seat numbers in its</a:t>
            </a:r>
          </a:p>
          <a:p>
            <a:r>
              <a:rPr lang="en-GB" i="1" dirty="0">
                <a:solidFill>
                  <a:srgbClr val="333333"/>
                </a:solidFill>
                <a:latin typeface="TimesNewRomanPS-ItalicMT"/>
              </a:rPr>
              <a:t>parliament are unreliable. Italy also has </a:t>
            </a:r>
            <a:r>
              <a:rPr lang="en-GB" b="1" i="1" dirty="0">
                <a:solidFill>
                  <a:srgbClr val="333333"/>
                </a:solidFill>
                <a:latin typeface="TimesNewRomanPS-ItalicMT"/>
              </a:rPr>
              <a:t>a long and rich history of drama</a:t>
            </a:r>
            <a:r>
              <a:rPr lang="en-GB" i="1" dirty="0">
                <a:solidFill>
                  <a:srgbClr val="333333"/>
                </a:solidFill>
                <a:latin typeface="TimesNewRomanPS-ItalicMT"/>
              </a:rPr>
              <a:t>. Its people, after all, have survived the rise and fall of western civilisation. In recent decades, political instability and economic stagnation has been a feature of the Italian experience </a:t>
            </a:r>
            <a:r>
              <a:rPr lang="en-GB" b="1" i="1" dirty="0">
                <a:solidFill>
                  <a:srgbClr val="333333"/>
                </a:solidFill>
                <a:latin typeface="TimesNewRomanPS-ItalicMT"/>
              </a:rPr>
              <a:t>–</a:t>
            </a:r>
            <a:r>
              <a:rPr lang="en-GB" i="1" dirty="0">
                <a:solidFill>
                  <a:srgbClr val="333333"/>
                </a:solidFill>
                <a:latin typeface="TimesNewRomanPS-ItalicMT"/>
              </a:rPr>
              <a:t> not a symptom of a wider crisis. Yet this general election is not business as usual. </a:t>
            </a:r>
            <a:r>
              <a:rPr lang="it-IT" dirty="0">
                <a:solidFill>
                  <a:srgbClr val="333333"/>
                </a:solidFill>
                <a:latin typeface="TimesNewRomanPSMT"/>
              </a:rPr>
              <a:t>(theguardian.com</a:t>
            </a:r>
            <a:r>
              <a:rPr lang="it-IT" i="1" dirty="0">
                <a:solidFill>
                  <a:srgbClr val="333333"/>
                </a:solidFill>
                <a:latin typeface="TimesNewRomanPS-ItalicMT"/>
              </a:rPr>
              <a:t>, </a:t>
            </a:r>
            <a:r>
              <a:rPr lang="it-IT" dirty="0">
                <a:solidFill>
                  <a:srgbClr val="333333"/>
                </a:solidFill>
                <a:latin typeface="TimesNewRomanPSMT"/>
              </a:rPr>
              <a:t>5 marzo 2018</a:t>
            </a:r>
            <a:r>
              <a:rPr lang="it-IT" i="1" dirty="0">
                <a:solidFill>
                  <a:srgbClr val="333333"/>
                </a:solidFill>
                <a:latin typeface="TimesNewRomanPS-ItalicMT"/>
              </a:rPr>
              <a:t>).</a:t>
            </a:r>
            <a:endParaRPr lang="en-GB" dirty="0"/>
          </a:p>
        </p:txBody>
      </p:sp>
      <p:sp>
        <p:nvSpPr>
          <p:cNvPr id="5" name="Rettangolo 4">
            <a:extLst>
              <a:ext uri="{FF2B5EF4-FFF2-40B4-BE49-F238E27FC236}">
                <a16:creationId xmlns:a16="http://schemas.microsoft.com/office/drawing/2014/main" id="{7FD5B2F6-1996-4995-A57E-05041291ECB7}"/>
              </a:ext>
            </a:extLst>
          </p:cNvPr>
          <p:cNvSpPr/>
          <p:nvPr/>
        </p:nvSpPr>
        <p:spPr>
          <a:xfrm>
            <a:off x="755576" y="2132856"/>
            <a:ext cx="8208912" cy="2277547"/>
          </a:xfrm>
          <a:prstGeom prst="rect">
            <a:avLst/>
          </a:prstGeom>
        </p:spPr>
        <p:txBody>
          <a:bodyPr wrap="square">
            <a:spAutoFit/>
          </a:bodyPr>
          <a:lstStyle/>
          <a:p>
            <a:r>
              <a:rPr lang="en-GB" sz="1600" dirty="0">
                <a:solidFill>
                  <a:srgbClr val="000000"/>
                </a:solidFill>
                <a:latin typeface="OpenSans-Regular"/>
              </a:rPr>
              <a:t>Pure Neural MT™:</a:t>
            </a:r>
          </a:p>
          <a:p>
            <a:pPr algn="just"/>
            <a:r>
              <a:rPr lang="it-IT" dirty="0">
                <a:solidFill>
                  <a:srgbClr val="333333"/>
                </a:solidFill>
                <a:latin typeface="TimesNewRomanPSMT"/>
              </a:rPr>
              <a:t>Il nuovo e complesso sistema elettorale italiano significa che </a:t>
            </a:r>
            <a:r>
              <a:rPr lang="it-IT" u="sng" dirty="0">
                <a:solidFill>
                  <a:srgbClr val="333333"/>
                </a:solidFill>
                <a:latin typeface="TimesNewRomanPSMT"/>
              </a:rPr>
              <a:t>le previsioni dei numeri di seggi</a:t>
            </a:r>
            <a:r>
              <a:rPr lang="it-IT" dirty="0">
                <a:solidFill>
                  <a:srgbClr val="333333"/>
                </a:solidFill>
                <a:latin typeface="TimesNewRomanPSMT"/>
              </a:rPr>
              <a:t> </a:t>
            </a:r>
            <a:r>
              <a:rPr lang="it-IT" u="sng" dirty="0">
                <a:solidFill>
                  <a:srgbClr val="333333"/>
                </a:solidFill>
                <a:latin typeface="TimesNewRomanPSMT"/>
              </a:rPr>
              <a:t>in seno al </a:t>
            </a:r>
            <a:r>
              <a:rPr lang="it-IT" b="1" u="sng" dirty="0">
                <a:solidFill>
                  <a:srgbClr val="333333"/>
                </a:solidFill>
                <a:latin typeface="TimesNewRomanPSMT"/>
              </a:rPr>
              <a:t>p</a:t>
            </a:r>
            <a:r>
              <a:rPr lang="it-IT" u="sng" dirty="0">
                <a:solidFill>
                  <a:srgbClr val="333333"/>
                </a:solidFill>
                <a:latin typeface="TimesNewRomanPSMT"/>
              </a:rPr>
              <a:t>arlamento </a:t>
            </a:r>
            <a:r>
              <a:rPr lang="it-IT" dirty="0">
                <a:solidFill>
                  <a:srgbClr val="333333"/>
                </a:solidFill>
                <a:latin typeface="TimesNewRomanPSMT"/>
              </a:rPr>
              <a:t>sono inaffidabili. L’Italia ha anche </a:t>
            </a:r>
            <a:r>
              <a:rPr lang="it-IT" b="1" dirty="0">
                <a:solidFill>
                  <a:srgbClr val="333333"/>
                </a:solidFill>
                <a:latin typeface="TimesNewRomanPSMT"/>
              </a:rPr>
              <a:t>una lunga e ricca storia di drammi</a:t>
            </a:r>
            <a:r>
              <a:rPr lang="it-IT" dirty="0">
                <a:solidFill>
                  <a:srgbClr val="333333"/>
                </a:solidFill>
                <a:latin typeface="TimesNewRomanPSMT"/>
              </a:rPr>
              <a:t>. I suoi cittadini, dopo tutto, sono sopravvissuti all’ascesa e alla caduta della civiltà occidentale. Negli ultimi decenni l’instabilità politica e la stagnazione economica sono state una caratteristica dell’esperienza italiana</a:t>
            </a:r>
            <a:r>
              <a:rPr lang="it-IT" dirty="0">
                <a:solidFill>
                  <a:srgbClr val="333333"/>
                </a:solidFill>
                <a:highlight>
                  <a:srgbClr val="00FFFF"/>
                </a:highlight>
                <a:latin typeface="TimesNewRomanPSMT"/>
              </a:rPr>
              <a:t>,</a:t>
            </a:r>
            <a:r>
              <a:rPr lang="it-IT" dirty="0">
                <a:solidFill>
                  <a:srgbClr val="333333"/>
                </a:solidFill>
                <a:latin typeface="TimesNewRomanPSMT"/>
              </a:rPr>
              <a:t> non un sintomo di una crisi più ampia. Tuttavia, queste </a:t>
            </a:r>
            <a:r>
              <a:rPr lang="it-IT" b="1" dirty="0">
                <a:solidFill>
                  <a:srgbClr val="333333"/>
                </a:solidFill>
                <a:latin typeface="TimesNewRomanPSMT"/>
              </a:rPr>
              <a:t>elezioni generali </a:t>
            </a:r>
            <a:r>
              <a:rPr lang="it-IT" dirty="0">
                <a:solidFill>
                  <a:srgbClr val="333333"/>
                </a:solidFill>
                <a:latin typeface="TimesNewRomanPSMT"/>
              </a:rPr>
              <a:t>non sono </a:t>
            </a:r>
            <a:r>
              <a:rPr lang="it-IT" dirty="0">
                <a:solidFill>
                  <a:srgbClr val="FF0000"/>
                </a:solidFill>
                <a:latin typeface="TimesNewRomanPSMT"/>
              </a:rPr>
              <a:t>affari come al solito.</a:t>
            </a:r>
            <a:endParaRPr lang="en-GB" dirty="0">
              <a:solidFill>
                <a:srgbClr val="FF0000"/>
              </a:solidFill>
            </a:endParaRPr>
          </a:p>
        </p:txBody>
      </p:sp>
      <p:sp>
        <p:nvSpPr>
          <p:cNvPr id="6" name="Rettangolo 5">
            <a:extLst>
              <a:ext uri="{FF2B5EF4-FFF2-40B4-BE49-F238E27FC236}">
                <a16:creationId xmlns:a16="http://schemas.microsoft.com/office/drawing/2014/main" id="{DEA5865B-B016-4238-94BC-54D6C00B0037}"/>
              </a:ext>
            </a:extLst>
          </p:cNvPr>
          <p:cNvSpPr/>
          <p:nvPr/>
        </p:nvSpPr>
        <p:spPr>
          <a:xfrm>
            <a:off x="755576" y="4396242"/>
            <a:ext cx="8208912" cy="2000548"/>
          </a:xfrm>
          <a:prstGeom prst="rect">
            <a:avLst/>
          </a:prstGeom>
        </p:spPr>
        <p:txBody>
          <a:bodyPr wrap="square">
            <a:spAutoFit/>
          </a:bodyPr>
          <a:lstStyle/>
          <a:p>
            <a:r>
              <a:rPr lang="en-GB" sz="1600" dirty="0" err="1">
                <a:solidFill>
                  <a:srgbClr val="000000"/>
                </a:solidFill>
                <a:latin typeface="OpenSans-Regular"/>
              </a:rPr>
              <a:t>DeepL</a:t>
            </a:r>
            <a:r>
              <a:rPr lang="en-GB" sz="1600" dirty="0">
                <a:solidFill>
                  <a:srgbClr val="000000"/>
                </a:solidFill>
                <a:latin typeface="OpenSans-Regular"/>
              </a:rPr>
              <a:t> Translator:</a:t>
            </a:r>
          </a:p>
          <a:p>
            <a:r>
              <a:rPr lang="it-IT" dirty="0">
                <a:solidFill>
                  <a:srgbClr val="333333"/>
                </a:solidFill>
                <a:latin typeface="TimesNewRomanPSMT"/>
              </a:rPr>
              <a:t>Il nuovo e complesso sistema elettorale italiano rende inaffidabili le previsioni sul numero di seggi in </a:t>
            </a:r>
            <a:r>
              <a:rPr lang="it-IT" b="1" dirty="0">
                <a:solidFill>
                  <a:srgbClr val="333333"/>
                </a:solidFill>
                <a:latin typeface="TimesNewRomanPSMT"/>
              </a:rPr>
              <a:t>p</a:t>
            </a:r>
            <a:r>
              <a:rPr lang="it-IT" dirty="0">
                <a:solidFill>
                  <a:srgbClr val="333333"/>
                </a:solidFill>
                <a:latin typeface="TimesNewRomanPSMT"/>
              </a:rPr>
              <a:t>arlamento. </a:t>
            </a:r>
            <a:r>
              <a:rPr lang="it-IT" b="1" dirty="0">
                <a:solidFill>
                  <a:srgbClr val="333333"/>
                </a:solidFill>
                <a:highlight>
                  <a:srgbClr val="FFFF00"/>
                </a:highlight>
                <a:latin typeface="TimesNewRomanPSMT"/>
              </a:rPr>
              <a:t>Anche</a:t>
            </a:r>
            <a:r>
              <a:rPr lang="it-IT" b="1" dirty="0">
                <a:solidFill>
                  <a:srgbClr val="333333"/>
                </a:solidFill>
                <a:latin typeface="TimesNewRomanPSMT"/>
              </a:rPr>
              <a:t> l’Italia ha una lunga e ricca storia drammatica</a:t>
            </a:r>
            <a:r>
              <a:rPr lang="it-IT" dirty="0">
                <a:solidFill>
                  <a:srgbClr val="333333"/>
                </a:solidFill>
                <a:latin typeface="TimesNewRomanPSMT"/>
              </a:rPr>
              <a:t>. Il suo popolo, dopo tutto, è sopravvissuto all’ascesa e al declino della civiltà occidentale. Negli ultimi decenni, l’instabilità politica e la stagnazione economica sono state una caratteristica dell’esperienza italiana</a:t>
            </a:r>
            <a:r>
              <a:rPr lang="it-IT" dirty="0">
                <a:solidFill>
                  <a:srgbClr val="333333"/>
                </a:solidFill>
                <a:highlight>
                  <a:srgbClr val="00FFFF"/>
                </a:highlight>
                <a:latin typeface="TimesNewRomanPSMT"/>
              </a:rPr>
              <a:t>,</a:t>
            </a:r>
            <a:r>
              <a:rPr lang="it-IT" dirty="0">
                <a:solidFill>
                  <a:srgbClr val="333333"/>
                </a:solidFill>
                <a:latin typeface="TimesNewRomanPSMT"/>
              </a:rPr>
              <a:t> non un sintomo di una crisi più ampia. Tuttavia, queste elezioni politiche non si svolgono come al solito.</a:t>
            </a:r>
            <a:endParaRPr lang="en-GB" dirty="0"/>
          </a:p>
        </p:txBody>
      </p:sp>
    </p:spTree>
    <p:extLst>
      <p:ext uri="{BB962C8B-B14F-4D97-AF65-F5344CB8AC3E}">
        <p14:creationId xmlns:p14="http://schemas.microsoft.com/office/powerpoint/2010/main" val="14967079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6854B961-4CFA-4FD4-AFB7-678165F45BEA}"/>
              </a:ext>
            </a:extLst>
          </p:cNvPr>
          <p:cNvSpPr/>
          <p:nvPr/>
        </p:nvSpPr>
        <p:spPr>
          <a:xfrm>
            <a:off x="395536" y="170057"/>
            <a:ext cx="7920880" cy="1754326"/>
          </a:xfrm>
          <a:prstGeom prst="rect">
            <a:avLst/>
          </a:prstGeom>
        </p:spPr>
        <p:txBody>
          <a:bodyPr wrap="square">
            <a:spAutoFit/>
          </a:bodyPr>
          <a:lstStyle/>
          <a:p>
            <a:r>
              <a:rPr lang="en-GB" i="1" dirty="0">
                <a:solidFill>
                  <a:srgbClr val="333333"/>
                </a:solidFill>
                <a:latin typeface="TimesNewRomanPS-ItalicMT"/>
              </a:rPr>
              <a:t>Italy’s new, complex electoral system means that predictions of seat numbers in its</a:t>
            </a:r>
          </a:p>
          <a:p>
            <a:r>
              <a:rPr lang="en-GB" i="1" dirty="0">
                <a:solidFill>
                  <a:srgbClr val="333333"/>
                </a:solidFill>
                <a:latin typeface="TimesNewRomanPS-ItalicMT"/>
              </a:rPr>
              <a:t>parliament are unreliable. Italy also has </a:t>
            </a:r>
            <a:r>
              <a:rPr lang="en-GB" b="1" i="1" dirty="0">
                <a:solidFill>
                  <a:srgbClr val="333333"/>
                </a:solidFill>
                <a:latin typeface="TimesNewRomanPS-ItalicMT"/>
              </a:rPr>
              <a:t>a long and rich history of drama</a:t>
            </a:r>
            <a:r>
              <a:rPr lang="en-GB" i="1" dirty="0">
                <a:solidFill>
                  <a:srgbClr val="333333"/>
                </a:solidFill>
                <a:latin typeface="TimesNewRomanPS-ItalicMT"/>
              </a:rPr>
              <a:t>. Its people, after all, have survived the rise and fall of western civilisation. In recent decades, political instability and economic stagnation has been a feature of the Italian experience </a:t>
            </a:r>
            <a:r>
              <a:rPr lang="en-GB" b="1" i="1" dirty="0">
                <a:solidFill>
                  <a:srgbClr val="333333"/>
                </a:solidFill>
                <a:latin typeface="TimesNewRomanPS-ItalicMT"/>
              </a:rPr>
              <a:t>–</a:t>
            </a:r>
            <a:r>
              <a:rPr lang="en-GB" i="1" dirty="0">
                <a:solidFill>
                  <a:srgbClr val="333333"/>
                </a:solidFill>
                <a:latin typeface="TimesNewRomanPS-ItalicMT"/>
              </a:rPr>
              <a:t> not a symptom of a wider crisis. Yet this general election is not business as usual. </a:t>
            </a:r>
            <a:r>
              <a:rPr lang="it-IT" dirty="0">
                <a:solidFill>
                  <a:srgbClr val="333333"/>
                </a:solidFill>
                <a:latin typeface="TimesNewRomanPSMT"/>
              </a:rPr>
              <a:t>(theguardian.com</a:t>
            </a:r>
            <a:r>
              <a:rPr lang="it-IT" i="1" dirty="0">
                <a:solidFill>
                  <a:srgbClr val="333333"/>
                </a:solidFill>
                <a:latin typeface="TimesNewRomanPS-ItalicMT"/>
              </a:rPr>
              <a:t>, </a:t>
            </a:r>
            <a:r>
              <a:rPr lang="it-IT" dirty="0">
                <a:solidFill>
                  <a:srgbClr val="333333"/>
                </a:solidFill>
                <a:latin typeface="TimesNewRomanPSMT"/>
              </a:rPr>
              <a:t>5 marzo 2018</a:t>
            </a:r>
            <a:r>
              <a:rPr lang="it-IT" i="1" dirty="0">
                <a:solidFill>
                  <a:srgbClr val="333333"/>
                </a:solidFill>
                <a:latin typeface="TimesNewRomanPS-ItalicMT"/>
              </a:rPr>
              <a:t>).</a:t>
            </a:r>
            <a:endParaRPr lang="en-GB" dirty="0"/>
          </a:p>
        </p:txBody>
      </p:sp>
      <p:sp>
        <p:nvSpPr>
          <p:cNvPr id="5" name="Rettangolo 4">
            <a:extLst>
              <a:ext uri="{FF2B5EF4-FFF2-40B4-BE49-F238E27FC236}">
                <a16:creationId xmlns:a16="http://schemas.microsoft.com/office/drawing/2014/main" id="{7FD5B2F6-1996-4995-A57E-05041291ECB7}"/>
              </a:ext>
            </a:extLst>
          </p:cNvPr>
          <p:cNvSpPr/>
          <p:nvPr/>
        </p:nvSpPr>
        <p:spPr>
          <a:xfrm>
            <a:off x="395536" y="2132856"/>
            <a:ext cx="8208912" cy="2031325"/>
          </a:xfrm>
          <a:prstGeom prst="rect">
            <a:avLst/>
          </a:prstGeom>
        </p:spPr>
        <p:txBody>
          <a:bodyPr wrap="square">
            <a:spAutoFit/>
          </a:bodyPr>
          <a:lstStyle/>
          <a:p>
            <a:r>
              <a:rPr lang="en-GB" b="1" dirty="0">
                <a:latin typeface="Times New Roman" panose="02020603050405020304" pitchFamily="18" charset="0"/>
                <a:cs typeface="Times New Roman" panose="02020603050405020304" pitchFamily="18" charset="0"/>
              </a:rPr>
              <a:t>Google </a:t>
            </a:r>
            <a:r>
              <a:rPr lang="en-GB" b="1" dirty="0" err="1">
                <a:latin typeface="Times New Roman" panose="02020603050405020304" pitchFamily="18" charset="0"/>
                <a:cs typeface="Times New Roman" panose="02020603050405020304" pitchFamily="18" charset="0"/>
              </a:rPr>
              <a:t>Traduttore</a:t>
            </a:r>
            <a:r>
              <a:rPr lang="en-GB" dirty="0">
                <a:latin typeface="Times New Roman" panose="02020603050405020304" pitchFamily="18" charset="0"/>
                <a:cs typeface="Times New Roman" panose="02020603050405020304" pitchFamily="18" charset="0"/>
              </a:rPr>
              <a:t>:</a:t>
            </a:r>
          </a:p>
          <a:p>
            <a:r>
              <a:rPr lang="it-IT" dirty="0">
                <a:latin typeface="Times New Roman" panose="02020603050405020304" pitchFamily="18" charset="0"/>
                <a:cs typeface="Times New Roman" panose="02020603050405020304" pitchFamily="18" charset="0"/>
              </a:rPr>
              <a:t>Il nuovo e complesso sistema elettorale italiano significa che le previsioni sul numero di seggi nel suo </a:t>
            </a:r>
            <a:r>
              <a:rPr lang="it-IT" b="1" dirty="0">
                <a:latin typeface="Times New Roman" panose="02020603050405020304" pitchFamily="18" charset="0"/>
                <a:cs typeface="Times New Roman" panose="02020603050405020304" pitchFamily="18" charset="0"/>
              </a:rPr>
              <a:t>p</a:t>
            </a:r>
            <a:r>
              <a:rPr lang="it-IT" dirty="0">
                <a:latin typeface="Times New Roman" panose="02020603050405020304" pitchFamily="18" charset="0"/>
                <a:cs typeface="Times New Roman" panose="02020603050405020304" pitchFamily="18" charset="0"/>
              </a:rPr>
              <a:t>arlamento non sono attendibili. L’Italia ha anche </a:t>
            </a:r>
            <a:r>
              <a:rPr lang="it-IT" b="1" dirty="0">
                <a:latin typeface="Times New Roman" panose="02020603050405020304" pitchFamily="18" charset="0"/>
                <a:cs typeface="Times New Roman" panose="02020603050405020304" pitchFamily="18" charset="0"/>
              </a:rPr>
              <a:t>una lunga e ricca storia drammatica</a:t>
            </a:r>
            <a:r>
              <a:rPr lang="it-IT" dirty="0">
                <a:latin typeface="Times New Roman" panose="02020603050405020304" pitchFamily="18" charset="0"/>
                <a:cs typeface="Times New Roman" panose="02020603050405020304" pitchFamily="18" charset="0"/>
              </a:rPr>
              <a:t>. La sua </a:t>
            </a:r>
            <a:r>
              <a:rPr lang="it-IT" b="1" dirty="0">
                <a:latin typeface="Times New Roman" panose="02020603050405020304" pitchFamily="18" charset="0"/>
                <a:cs typeface="Times New Roman" panose="02020603050405020304" pitchFamily="18" charset="0"/>
              </a:rPr>
              <a:t>gente</a:t>
            </a:r>
            <a:r>
              <a:rPr lang="it-IT" dirty="0">
                <a:latin typeface="Times New Roman" panose="02020603050405020304" pitchFamily="18" charset="0"/>
                <a:cs typeface="Times New Roman" panose="02020603050405020304" pitchFamily="18" charset="0"/>
              </a:rPr>
              <a:t>, dopo tutto, è sopravvissuta </a:t>
            </a:r>
            <a:r>
              <a:rPr lang="it-IT" b="1" dirty="0">
                <a:latin typeface="Times New Roman" panose="02020603050405020304" pitchFamily="18" charset="0"/>
                <a:cs typeface="Times New Roman" panose="02020603050405020304" pitchFamily="18" charset="0"/>
              </a:rPr>
              <a:t>all’ascesa e alla caduta </a:t>
            </a:r>
            <a:r>
              <a:rPr lang="it-IT" dirty="0">
                <a:latin typeface="Times New Roman" panose="02020603050405020304" pitchFamily="18" charset="0"/>
                <a:cs typeface="Times New Roman" panose="02020603050405020304" pitchFamily="18" charset="0"/>
              </a:rPr>
              <a:t>della civiltà occidentale. Negli ultimi decenni, l’instabilità politica e la stagnazione economica sono state una caratteristica dell’esperienza italiana </a:t>
            </a:r>
            <a:r>
              <a:rPr lang="it-IT" dirty="0">
                <a:highlight>
                  <a:srgbClr val="00FFFF"/>
                </a:highlight>
                <a:latin typeface="Times New Roman" panose="02020603050405020304" pitchFamily="18" charset="0"/>
                <a:cs typeface="Times New Roman" panose="02020603050405020304" pitchFamily="18" charset="0"/>
              </a:rPr>
              <a:t>–</a:t>
            </a:r>
            <a:r>
              <a:rPr lang="it-IT" dirty="0">
                <a:latin typeface="Times New Roman" panose="02020603050405020304" pitchFamily="18" charset="0"/>
                <a:cs typeface="Times New Roman" panose="02020603050405020304" pitchFamily="18" charset="0"/>
              </a:rPr>
              <a:t> non un sintomo di una crisi più ampia. Eppure queste </a:t>
            </a:r>
            <a:r>
              <a:rPr lang="it-IT" b="1" dirty="0">
                <a:latin typeface="Times New Roman" panose="02020603050405020304" pitchFamily="18" charset="0"/>
                <a:cs typeface="Times New Roman" panose="02020603050405020304" pitchFamily="18" charset="0"/>
              </a:rPr>
              <a:t>elezioni generali </a:t>
            </a:r>
            <a:r>
              <a:rPr lang="it-IT" u="sng" dirty="0">
                <a:latin typeface="Times New Roman" panose="02020603050405020304" pitchFamily="18" charset="0"/>
                <a:cs typeface="Times New Roman" panose="02020603050405020304" pitchFamily="18" charset="0"/>
              </a:rPr>
              <a:t>non sono come al solito</a:t>
            </a:r>
            <a:r>
              <a:rPr lang="it-IT" dirty="0">
                <a:latin typeface="Times New Roman" panose="02020603050405020304" pitchFamily="18" charset="0"/>
                <a:cs typeface="Times New Roman" panose="02020603050405020304" pitchFamily="18" charset="0"/>
              </a:rPr>
              <a:t>.</a:t>
            </a:r>
            <a:endParaRPr lang="en-GB" dirty="0">
              <a:solidFill>
                <a:srgbClr val="FF0000"/>
              </a:solidFill>
              <a:latin typeface="Times New Roman" panose="02020603050405020304" pitchFamily="18" charset="0"/>
              <a:cs typeface="Times New Roman" panose="02020603050405020304" pitchFamily="18" charset="0"/>
            </a:endParaRPr>
          </a:p>
        </p:txBody>
      </p:sp>
      <p:sp>
        <p:nvSpPr>
          <p:cNvPr id="2" name="Rettangolo 1">
            <a:extLst>
              <a:ext uri="{FF2B5EF4-FFF2-40B4-BE49-F238E27FC236}">
                <a16:creationId xmlns:a16="http://schemas.microsoft.com/office/drawing/2014/main" id="{B6787A7C-CF92-4B8A-BA87-65C070454996}"/>
              </a:ext>
            </a:extLst>
          </p:cNvPr>
          <p:cNvSpPr/>
          <p:nvPr/>
        </p:nvSpPr>
        <p:spPr>
          <a:xfrm>
            <a:off x="323528" y="4509120"/>
            <a:ext cx="8352928" cy="1754326"/>
          </a:xfrm>
          <a:prstGeom prst="rect">
            <a:avLst/>
          </a:prstGeom>
        </p:spPr>
        <p:txBody>
          <a:bodyPr wrap="square">
            <a:spAutoFit/>
          </a:bodyPr>
          <a:lstStyle/>
          <a:p>
            <a:pPr marL="342900" indent="-342900">
              <a:buAutoNum type="arabicParenR"/>
            </a:pPr>
            <a:r>
              <a:rPr lang="it-IT" dirty="0">
                <a:latin typeface="OpenSans-Regular"/>
              </a:rPr>
              <a:t>traduzione automatica delle notizie giornalistiche: prassi ormai consolidata e quindi in continuo miglioramento</a:t>
            </a:r>
          </a:p>
          <a:p>
            <a:pPr marL="342900" indent="-342900">
              <a:buAutoNum type="arabicParenR"/>
            </a:pPr>
            <a:r>
              <a:rPr lang="it-IT" dirty="0">
                <a:latin typeface="OpenSans-Regular"/>
              </a:rPr>
              <a:t>l’utilizzo crescente di guide di stile concepite per permettere una più efficace traduzione automatica: periodi brevi; coordinate anziché subordinate; riduzione d’uso dei deittici (interpretazione) ; forme verbali rispetto a nominali, forme attive anziché passive.</a:t>
            </a:r>
            <a:endParaRPr lang="en-GB" dirty="0"/>
          </a:p>
        </p:txBody>
      </p:sp>
    </p:spTree>
    <p:extLst>
      <p:ext uri="{BB962C8B-B14F-4D97-AF65-F5344CB8AC3E}">
        <p14:creationId xmlns:p14="http://schemas.microsoft.com/office/powerpoint/2010/main" val="22086081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5DCF47D3-B1B5-4DF8-99EB-B0EB99371DFC}"/>
              </a:ext>
            </a:extLst>
          </p:cNvPr>
          <p:cNvSpPr>
            <a:spLocks noGrp="1"/>
          </p:cNvSpPr>
          <p:nvPr>
            <p:ph idx="1"/>
          </p:nvPr>
        </p:nvSpPr>
        <p:spPr>
          <a:xfrm>
            <a:off x="251520" y="332656"/>
            <a:ext cx="7704667" cy="5667160"/>
          </a:xfrm>
        </p:spPr>
        <p:txBody>
          <a:bodyPr>
            <a:normAutofit/>
          </a:bodyPr>
          <a:lstStyle/>
          <a:p>
            <a:r>
              <a:rPr lang="it-IT" dirty="0"/>
              <a:t>NEURAL TRANSLATION:  </a:t>
            </a:r>
            <a:r>
              <a:rPr lang="it-IT" dirty="0" err="1"/>
              <a:t>less</a:t>
            </a:r>
            <a:r>
              <a:rPr lang="it-IT" dirty="0"/>
              <a:t> </a:t>
            </a:r>
            <a:r>
              <a:rPr lang="it-IT" dirty="0" err="1"/>
              <a:t>translators</a:t>
            </a:r>
            <a:r>
              <a:rPr lang="it-IT" dirty="0"/>
              <a:t> more </a:t>
            </a:r>
            <a:r>
              <a:rPr lang="it-IT" dirty="0" err="1"/>
              <a:t>revisors</a:t>
            </a:r>
            <a:r>
              <a:rPr lang="it-IT" dirty="0"/>
              <a:t>.</a:t>
            </a:r>
          </a:p>
          <a:p>
            <a:r>
              <a:rPr lang="it-IT" dirty="0"/>
              <a:t>Divergenza tra testi operativi e semplici e testi articolati con più livelli interpretativi : renderebbe antieconomico il sistema. </a:t>
            </a:r>
          </a:p>
          <a:p>
            <a:r>
              <a:rPr lang="it-IT" dirty="0"/>
              <a:t>Il revisore saprà cogliere eventuali scostamenti di significato in un testo tendenzialmente scorrevole e corretto sul piano sintattico e lessicale?</a:t>
            </a:r>
          </a:p>
          <a:p>
            <a:endParaRPr lang="it-IT" dirty="0"/>
          </a:p>
          <a:p>
            <a:pPr marL="0" indent="0">
              <a:buNone/>
            </a:pPr>
            <a:r>
              <a:rPr lang="en-GB" dirty="0">
                <a:hlinkClick r:id="rId2"/>
              </a:rPr>
              <a:t>https://www.proz.com/forum/machine_translation_mt/312626-google_gave_their_mt_a_%22brain%22_google_neural_machine_translation.html</a:t>
            </a:r>
            <a:endParaRPr lang="it-IT" dirty="0"/>
          </a:p>
        </p:txBody>
      </p:sp>
    </p:spTree>
    <p:extLst>
      <p:ext uri="{BB962C8B-B14F-4D97-AF65-F5344CB8AC3E}">
        <p14:creationId xmlns:p14="http://schemas.microsoft.com/office/powerpoint/2010/main" val="37010071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7AC4B9A-62D5-49A8-A642-E420D99B23E6}"/>
              </a:ext>
            </a:extLst>
          </p:cNvPr>
          <p:cNvSpPr>
            <a:spLocks noGrp="1"/>
          </p:cNvSpPr>
          <p:nvPr>
            <p:ph type="title"/>
          </p:nvPr>
        </p:nvSpPr>
        <p:spPr>
          <a:xfrm>
            <a:off x="395536" y="159434"/>
            <a:ext cx="7704667" cy="595535"/>
          </a:xfrm>
        </p:spPr>
        <p:txBody>
          <a:bodyPr>
            <a:normAutofit/>
          </a:bodyPr>
          <a:lstStyle/>
          <a:p>
            <a:r>
              <a:rPr lang="it-IT" dirty="0"/>
              <a:t>CAT: Computer </a:t>
            </a:r>
            <a:r>
              <a:rPr lang="it-IT" dirty="0" err="1"/>
              <a:t>Assisted</a:t>
            </a:r>
            <a:r>
              <a:rPr lang="it-IT" dirty="0"/>
              <a:t> </a:t>
            </a:r>
            <a:r>
              <a:rPr lang="it-IT" dirty="0" err="1"/>
              <a:t>Translation</a:t>
            </a:r>
            <a:r>
              <a:rPr lang="it-IT" dirty="0"/>
              <a:t> </a:t>
            </a:r>
            <a:endParaRPr lang="en-GB" dirty="0"/>
          </a:p>
        </p:txBody>
      </p:sp>
      <p:sp>
        <p:nvSpPr>
          <p:cNvPr id="3" name="Segnaposto contenuto 2">
            <a:extLst>
              <a:ext uri="{FF2B5EF4-FFF2-40B4-BE49-F238E27FC236}">
                <a16:creationId xmlns:a16="http://schemas.microsoft.com/office/drawing/2014/main" id="{478E7A5E-0316-4015-8D2C-8B276F3EBC02}"/>
              </a:ext>
            </a:extLst>
          </p:cNvPr>
          <p:cNvSpPr>
            <a:spLocks noGrp="1"/>
          </p:cNvSpPr>
          <p:nvPr>
            <p:ph idx="1"/>
          </p:nvPr>
        </p:nvSpPr>
        <p:spPr>
          <a:xfrm>
            <a:off x="395537" y="1052737"/>
            <a:ext cx="8291264" cy="5348062"/>
          </a:xfrm>
        </p:spPr>
        <p:txBody>
          <a:bodyPr>
            <a:normAutofit/>
          </a:bodyPr>
          <a:lstStyle/>
          <a:p>
            <a:pPr marL="0" indent="0">
              <a:buNone/>
            </a:pPr>
            <a:r>
              <a:rPr lang="it-IT" b="1" dirty="0"/>
              <a:t>Computer </a:t>
            </a:r>
            <a:r>
              <a:rPr lang="it-IT" b="1" dirty="0" err="1"/>
              <a:t>Assisted</a:t>
            </a:r>
            <a:r>
              <a:rPr lang="it-IT" b="1" dirty="0"/>
              <a:t> </a:t>
            </a:r>
            <a:r>
              <a:rPr lang="it-IT" b="1" dirty="0" err="1"/>
              <a:t>Translation</a:t>
            </a:r>
            <a:r>
              <a:rPr lang="it-IT" b="1" dirty="0"/>
              <a:t> </a:t>
            </a:r>
            <a:r>
              <a:rPr lang="it-IT" dirty="0"/>
              <a:t>: softwares </a:t>
            </a:r>
            <a:r>
              <a:rPr lang="it-IT" dirty="0" err="1"/>
              <a:t>as</a:t>
            </a:r>
            <a:r>
              <a:rPr lang="it-IT" dirty="0"/>
              <a:t> a SUPPORT to the </a:t>
            </a:r>
            <a:r>
              <a:rPr lang="it-IT" dirty="0" err="1"/>
              <a:t>process</a:t>
            </a:r>
            <a:r>
              <a:rPr lang="it-IT" dirty="0"/>
              <a:t>. </a:t>
            </a:r>
            <a:r>
              <a:rPr lang="it-IT" dirty="0" err="1"/>
              <a:t>Only</a:t>
            </a:r>
            <a:r>
              <a:rPr lang="it-IT" dirty="0"/>
              <a:t>  </a:t>
            </a:r>
            <a:r>
              <a:rPr lang="it-IT" b="1" dirty="0"/>
              <a:t>part of the </a:t>
            </a:r>
            <a:r>
              <a:rPr lang="it-IT" b="1" dirty="0" err="1"/>
              <a:t>proicess</a:t>
            </a:r>
            <a:r>
              <a:rPr lang="it-IT" b="1" dirty="0"/>
              <a:t> </a:t>
            </a:r>
            <a:r>
              <a:rPr lang="it-IT" b="1" dirty="0" err="1"/>
              <a:t>is</a:t>
            </a:r>
            <a:r>
              <a:rPr lang="it-IT" b="1" dirty="0"/>
              <a:t> </a:t>
            </a:r>
            <a:r>
              <a:rPr lang="it-IT" b="1" dirty="0" err="1"/>
              <a:t>automatized</a:t>
            </a:r>
            <a:r>
              <a:rPr lang="it-IT" dirty="0"/>
              <a:t>. </a:t>
            </a:r>
          </a:p>
          <a:p>
            <a:pPr marL="0" indent="0">
              <a:buNone/>
            </a:pPr>
            <a:r>
              <a:rPr lang="it-IT" dirty="0" err="1"/>
              <a:t>Only</a:t>
            </a:r>
            <a:r>
              <a:rPr lang="it-IT" dirty="0"/>
              <a:t> </a:t>
            </a:r>
            <a:r>
              <a:rPr lang="it-IT" dirty="0" err="1"/>
              <a:t>exception</a:t>
            </a:r>
            <a:r>
              <a:rPr lang="it-IT" dirty="0"/>
              <a:t>: </a:t>
            </a:r>
            <a:r>
              <a:rPr lang="it-IT" dirty="0" err="1"/>
              <a:t>Editorial</a:t>
            </a:r>
            <a:r>
              <a:rPr lang="it-IT" dirty="0"/>
              <a:t> </a:t>
            </a:r>
            <a:r>
              <a:rPr lang="it-IT" dirty="0" err="1"/>
              <a:t>translation</a:t>
            </a:r>
            <a:r>
              <a:rPr lang="it-IT" dirty="0"/>
              <a:t> </a:t>
            </a:r>
          </a:p>
          <a:p>
            <a:r>
              <a:rPr lang="it-IT" dirty="0"/>
              <a:t>Ok for </a:t>
            </a:r>
            <a:r>
              <a:rPr lang="it-IT" dirty="0" err="1"/>
              <a:t>specialized</a:t>
            </a:r>
            <a:r>
              <a:rPr lang="it-IT" dirty="0"/>
              <a:t> texts, </a:t>
            </a:r>
            <a:r>
              <a:rPr lang="it-IT" dirty="0" err="1"/>
              <a:t>repetitive</a:t>
            </a:r>
            <a:r>
              <a:rPr lang="it-IT" dirty="0"/>
              <a:t> texts</a:t>
            </a:r>
          </a:p>
          <a:p>
            <a:r>
              <a:rPr lang="it-IT" dirty="0"/>
              <a:t>Human ‘touch’ </a:t>
            </a:r>
            <a:r>
              <a:rPr lang="it-IT" dirty="0" err="1"/>
              <a:t>needed</a:t>
            </a:r>
            <a:endParaRPr lang="it-IT" dirty="0"/>
          </a:p>
          <a:p>
            <a:endParaRPr lang="en-GB" dirty="0"/>
          </a:p>
          <a:p>
            <a:r>
              <a:rPr lang="it-IT" dirty="0"/>
              <a:t>CAT tools </a:t>
            </a:r>
            <a:r>
              <a:rPr lang="it-IT" dirty="0" err="1"/>
              <a:t>employ</a:t>
            </a:r>
            <a:r>
              <a:rPr lang="it-IT" dirty="0"/>
              <a:t> </a:t>
            </a:r>
            <a:r>
              <a:rPr lang="it-IT" b="1" dirty="0" err="1"/>
              <a:t>translation</a:t>
            </a:r>
            <a:r>
              <a:rPr lang="it-IT" b="1" dirty="0"/>
              <a:t> </a:t>
            </a:r>
            <a:r>
              <a:rPr lang="it-IT" b="1" dirty="0" err="1"/>
              <a:t>memories</a:t>
            </a:r>
            <a:r>
              <a:rPr lang="it-IT" b="1" dirty="0"/>
              <a:t> </a:t>
            </a:r>
            <a:r>
              <a:rPr lang="it-IT" i="1" dirty="0"/>
              <a:t>. </a:t>
            </a:r>
          </a:p>
          <a:p>
            <a:r>
              <a:rPr lang="it-IT" i="1" dirty="0"/>
              <a:t>Memory: </a:t>
            </a:r>
            <a:r>
              <a:rPr lang="it-IT" dirty="0"/>
              <a:t> a database with </a:t>
            </a:r>
            <a:r>
              <a:rPr lang="it-IT" dirty="0" err="1"/>
              <a:t>fragments</a:t>
            </a:r>
            <a:r>
              <a:rPr lang="it-IT" dirty="0"/>
              <a:t> of </a:t>
            </a:r>
            <a:r>
              <a:rPr lang="it-IT" dirty="0" err="1"/>
              <a:t>original</a:t>
            </a:r>
            <a:r>
              <a:rPr lang="it-IT" dirty="0"/>
              <a:t> texts and </a:t>
            </a:r>
            <a:r>
              <a:rPr lang="it-IT" dirty="0" err="1"/>
              <a:t>their</a:t>
            </a:r>
            <a:r>
              <a:rPr lang="it-IT" dirty="0"/>
              <a:t> </a:t>
            </a:r>
            <a:r>
              <a:rPr lang="it-IT" dirty="0" err="1"/>
              <a:t>translations</a:t>
            </a:r>
            <a:r>
              <a:rPr lang="it-IT" dirty="0"/>
              <a:t>. NO AUTOMATIC TRANSLATIONS </a:t>
            </a:r>
          </a:p>
          <a:p>
            <a:r>
              <a:rPr lang="it-IT" dirty="0" err="1"/>
              <a:t>Memories</a:t>
            </a:r>
            <a:r>
              <a:rPr lang="it-IT" dirty="0"/>
              <a:t> store ‘</a:t>
            </a:r>
            <a:r>
              <a:rPr lang="it-IT" dirty="0" err="1"/>
              <a:t>segments</a:t>
            </a:r>
            <a:r>
              <a:rPr lang="it-IT" dirty="0"/>
              <a:t>’ : single </a:t>
            </a:r>
            <a:r>
              <a:rPr lang="it-IT" dirty="0" err="1"/>
              <a:t>unities</a:t>
            </a:r>
            <a:r>
              <a:rPr lang="it-IT" dirty="0"/>
              <a:t>/ </a:t>
            </a:r>
            <a:r>
              <a:rPr lang="it-IT" dirty="0" err="1"/>
              <a:t>sentences</a:t>
            </a:r>
            <a:endParaRPr lang="en-GB" dirty="0"/>
          </a:p>
        </p:txBody>
      </p:sp>
    </p:spTree>
    <p:extLst>
      <p:ext uri="{BB962C8B-B14F-4D97-AF65-F5344CB8AC3E}">
        <p14:creationId xmlns:p14="http://schemas.microsoft.com/office/powerpoint/2010/main" val="30839639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0BDAE08-0DA4-4D06-A7BC-980B00EE88F1}"/>
              </a:ext>
            </a:extLst>
          </p:cNvPr>
          <p:cNvSpPr>
            <a:spLocks noGrp="1"/>
          </p:cNvSpPr>
          <p:nvPr>
            <p:ph type="title"/>
          </p:nvPr>
        </p:nvSpPr>
        <p:spPr>
          <a:xfrm>
            <a:off x="395630" y="101289"/>
            <a:ext cx="7704667" cy="739551"/>
          </a:xfrm>
        </p:spPr>
        <p:txBody>
          <a:bodyPr/>
          <a:lstStyle/>
          <a:p>
            <a:r>
              <a:rPr lang="it-IT" dirty="0" err="1"/>
              <a:t>Cat</a:t>
            </a:r>
            <a:r>
              <a:rPr lang="it-IT" dirty="0"/>
              <a:t> tools: pro</a:t>
            </a:r>
            <a:endParaRPr lang="en-GB" dirty="0"/>
          </a:p>
        </p:txBody>
      </p:sp>
      <p:sp>
        <p:nvSpPr>
          <p:cNvPr id="3" name="Segnaposto contenuto 2">
            <a:extLst>
              <a:ext uri="{FF2B5EF4-FFF2-40B4-BE49-F238E27FC236}">
                <a16:creationId xmlns:a16="http://schemas.microsoft.com/office/drawing/2014/main" id="{2CCF3CC1-BFFB-433B-BC9C-7A08C7465B3E}"/>
              </a:ext>
            </a:extLst>
          </p:cNvPr>
          <p:cNvSpPr>
            <a:spLocks noGrp="1"/>
          </p:cNvSpPr>
          <p:nvPr>
            <p:ph idx="1"/>
          </p:nvPr>
        </p:nvSpPr>
        <p:spPr>
          <a:xfrm>
            <a:off x="107504" y="856183"/>
            <a:ext cx="6624736" cy="1440159"/>
          </a:xfrm>
        </p:spPr>
        <p:txBody>
          <a:bodyPr>
            <a:normAutofit/>
          </a:bodyPr>
          <a:lstStyle/>
          <a:p>
            <a:pPr marL="0" indent="0">
              <a:buNone/>
            </a:pPr>
            <a:r>
              <a:rPr lang="it-IT" dirty="0" err="1"/>
              <a:t>Cat</a:t>
            </a:r>
            <a:r>
              <a:rPr lang="it-IT" dirty="0"/>
              <a:t> tools </a:t>
            </a:r>
            <a:r>
              <a:rPr lang="it-IT" dirty="0" err="1"/>
              <a:t>detect</a:t>
            </a:r>
            <a:r>
              <a:rPr lang="it-IT" dirty="0"/>
              <a:t> </a:t>
            </a:r>
            <a:r>
              <a:rPr lang="it-IT" dirty="0" err="1"/>
              <a:t>portions</a:t>
            </a:r>
            <a:r>
              <a:rPr lang="it-IT" dirty="0"/>
              <a:t> of texts </a:t>
            </a:r>
            <a:r>
              <a:rPr lang="it-IT" dirty="0" err="1"/>
              <a:t>left</a:t>
            </a:r>
            <a:r>
              <a:rPr lang="it-IT" dirty="0"/>
              <a:t> </a:t>
            </a:r>
            <a:r>
              <a:rPr lang="it-IT" dirty="0" err="1"/>
              <a:t>untraslated</a:t>
            </a:r>
            <a:r>
              <a:rPr lang="it-IT" dirty="0"/>
              <a:t>: the </a:t>
            </a:r>
            <a:r>
              <a:rPr lang="it-IT" dirty="0" err="1"/>
              <a:t>translators</a:t>
            </a:r>
            <a:r>
              <a:rPr lang="it-IT" dirty="0"/>
              <a:t> know </a:t>
            </a:r>
            <a:r>
              <a:rPr lang="it-IT" dirty="0" err="1"/>
              <a:t>if</a:t>
            </a:r>
            <a:r>
              <a:rPr lang="it-IT" dirty="0"/>
              <a:t> </a:t>
            </a:r>
            <a:r>
              <a:rPr lang="it-IT" dirty="0" err="1"/>
              <a:t>they</a:t>
            </a:r>
            <a:r>
              <a:rPr lang="it-IT" dirty="0"/>
              <a:t> </a:t>
            </a:r>
            <a:r>
              <a:rPr lang="it-IT" dirty="0" err="1"/>
              <a:t>have</a:t>
            </a:r>
            <a:r>
              <a:rPr lang="it-IT" dirty="0"/>
              <a:t> </a:t>
            </a:r>
            <a:r>
              <a:rPr lang="it-IT" dirty="0" err="1"/>
              <a:t>skipped</a:t>
            </a:r>
            <a:r>
              <a:rPr lang="it-IT" dirty="0"/>
              <a:t> a </a:t>
            </a:r>
            <a:r>
              <a:rPr lang="it-IT" dirty="0" err="1"/>
              <a:t>sentence</a:t>
            </a:r>
            <a:endParaRPr lang="en-GB" dirty="0"/>
          </a:p>
        </p:txBody>
      </p:sp>
      <p:pic>
        <p:nvPicPr>
          <p:cNvPr id="5" name="Immagine 4">
            <a:extLst>
              <a:ext uri="{FF2B5EF4-FFF2-40B4-BE49-F238E27FC236}">
                <a16:creationId xmlns:a16="http://schemas.microsoft.com/office/drawing/2014/main" id="{616D2EC4-98AF-4F6E-BC54-B00A5E4E94B2}"/>
              </a:ext>
            </a:extLst>
          </p:cNvPr>
          <p:cNvPicPr>
            <a:picLocks noChangeAspect="1"/>
          </p:cNvPicPr>
          <p:nvPr/>
        </p:nvPicPr>
        <p:blipFill>
          <a:blip r:embed="rId2"/>
          <a:stretch>
            <a:fillRect/>
          </a:stretch>
        </p:blipFill>
        <p:spPr>
          <a:xfrm>
            <a:off x="341784" y="1872743"/>
            <a:ext cx="8460432" cy="4104457"/>
          </a:xfrm>
          <a:prstGeom prst="rect">
            <a:avLst/>
          </a:prstGeom>
        </p:spPr>
      </p:pic>
    </p:spTree>
    <p:extLst>
      <p:ext uri="{BB962C8B-B14F-4D97-AF65-F5344CB8AC3E}">
        <p14:creationId xmlns:p14="http://schemas.microsoft.com/office/powerpoint/2010/main" val="38787746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0BDAE08-0DA4-4D06-A7BC-980B00EE88F1}"/>
              </a:ext>
            </a:extLst>
          </p:cNvPr>
          <p:cNvSpPr>
            <a:spLocks noGrp="1"/>
          </p:cNvSpPr>
          <p:nvPr>
            <p:ph type="title"/>
          </p:nvPr>
        </p:nvSpPr>
        <p:spPr>
          <a:xfrm>
            <a:off x="395536" y="188640"/>
            <a:ext cx="7704667" cy="739551"/>
          </a:xfrm>
        </p:spPr>
        <p:txBody>
          <a:bodyPr/>
          <a:lstStyle/>
          <a:p>
            <a:r>
              <a:rPr lang="it-IT" dirty="0" err="1"/>
              <a:t>Cat</a:t>
            </a:r>
            <a:r>
              <a:rPr lang="it-IT" dirty="0"/>
              <a:t> tools: pro</a:t>
            </a:r>
            <a:endParaRPr lang="en-GB" dirty="0"/>
          </a:p>
        </p:txBody>
      </p:sp>
      <p:sp>
        <p:nvSpPr>
          <p:cNvPr id="3" name="Segnaposto contenuto 2">
            <a:extLst>
              <a:ext uri="{FF2B5EF4-FFF2-40B4-BE49-F238E27FC236}">
                <a16:creationId xmlns:a16="http://schemas.microsoft.com/office/drawing/2014/main" id="{2CCF3CC1-BFFB-433B-BC9C-7A08C7465B3E}"/>
              </a:ext>
            </a:extLst>
          </p:cNvPr>
          <p:cNvSpPr>
            <a:spLocks noGrp="1"/>
          </p:cNvSpPr>
          <p:nvPr>
            <p:ph idx="1"/>
          </p:nvPr>
        </p:nvSpPr>
        <p:spPr>
          <a:xfrm>
            <a:off x="539553" y="1196752"/>
            <a:ext cx="6336704" cy="4824536"/>
          </a:xfrm>
        </p:spPr>
        <p:txBody>
          <a:bodyPr>
            <a:normAutofit/>
          </a:bodyPr>
          <a:lstStyle/>
          <a:p>
            <a:r>
              <a:rPr lang="it-IT" dirty="0" err="1"/>
              <a:t>Internal</a:t>
            </a:r>
            <a:r>
              <a:rPr lang="it-IT" dirty="0"/>
              <a:t> </a:t>
            </a:r>
            <a:r>
              <a:rPr lang="it-IT" dirty="0" err="1"/>
              <a:t>cohesion</a:t>
            </a:r>
            <a:r>
              <a:rPr lang="it-IT" dirty="0"/>
              <a:t>: CAT tools show the </a:t>
            </a:r>
            <a:r>
              <a:rPr lang="it-IT" dirty="0" err="1"/>
              <a:t>same</a:t>
            </a:r>
            <a:r>
              <a:rPr lang="it-IT" dirty="0"/>
              <a:t> </a:t>
            </a:r>
            <a:r>
              <a:rPr lang="it-IT" dirty="0" err="1"/>
              <a:t>translation</a:t>
            </a:r>
            <a:r>
              <a:rPr lang="it-IT" dirty="0"/>
              <a:t>.</a:t>
            </a:r>
          </a:p>
          <a:p>
            <a:r>
              <a:rPr lang="it-IT" dirty="0"/>
              <a:t>Productivity(= word </a:t>
            </a:r>
            <a:r>
              <a:rPr lang="it-IT" dirty="0" err="1"/>
              <a:t>translated</a:t>
            </a:r>
            <a:r>
              <a:rPr lang="it-IT" dirty="0"/>
              <a:t> in a </a:t>
            </a:r>
            <a:r>
              <a:rPr lang="it-IT" dirty="0" err="1"/>
              <a:t>certain</a:t>
            </a:r>
            <a:r>
              <a:rPr lang="it-IT" dirty="0"/>
              <a:t> </a:t>
            </a:r>
            <a:r>
              <a:rPr lang="it-IT" dirty="0" err="1"/>
              <a:t>amount</a:t>
            </a:r>
            <a:r>
              <a:rPr lang="it-IT" dirty="0"/>
              <a:t> o time). 100% match,  ‘</a:t>
            </a:r>
            <a:r>
              <a:rPr lang="it-IT" dirty="0" err="1"/>
              <a:t>identical</a:t>
            </a:r>
            <a:r>
              <a:rPr lang="it-IT" dirty="0"/>
              <a:t> </a:t>
            </a:r>
            <a:r>
              <a:rPr lang="it-IT" dirty="0" err="1"/>
              <a:t>segments</a:t>
            </a:r>
            <a:r>
              <a:rPr lang="it-IT" dirty="0"/>
              <a:t>’  vs ‘fuzzy match’, </a:t>
            </a:r>
            <a:r>
              <a:rPr lang="it-IT" dirty="0" err="1"/>
              <a:t>partially</a:t>
            </a:r>
            <a:r>
              <a:rPr lang="it-IT" dirty="0"/>
              <a:t> </a:t>
            </a:r>
            <a:r>
              <a:rPr lang="it-IT" dirty="0" err="1"/>
              <a:t>translated</a:t>
            </a:r>
            <a:endParaRPr lang="it-IT" dirty="0"/>
          </a:p>
          <a:p>
            <a:endParaRPr lang="en-GB" dirty="0"/>
          </a:p>
        </p:txBody>
      </p:sp>
    </p:spTree>
    <p:extLst>
      <p:ext uri="{BB962C8B-B14F-4D97-AF65-F5344CB8AC3E}">
        <p14:creationId xmlns:p14="http://schemas.microsoft.com/office/powerpoint/2010/main" val="2888945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7A9020C-98EA-4039-A739-611D6E7BB6C1}"/>
              </a:ext>
            </a:extLst>
          </p:cNvPr>
          <p:cNvSpPr>
            <a:spLocks noGrp="1"/>
          </p:cNvSpPr>
          <p:nvPr>
            <p:ph type="title"/>
          </p:nvPr>
        </p:nvSpPr>
        <p:spPr>
          <a:xfrm>
            <a:off x="323528" y="214908"/>
            <a:ext cx="7704667" cy="667543"/>
          </a:xfrm>
        </p:spPr>
        <p:txBody>
          <a:bodyPr>
            <a:normAutofit/>
          </a:bodyPr>
          <a:lstStyle/>
          <a:p>
            <a:r>
              <a:rPr lang="it-IT" dirty="0" err="1"/>
              <a:t>Cat</a:t>
            </a:r>
            <a:r>
              <a:rPr lang="it-IT" dirty="0"/>
              <a:t> tools: </a:t>
            </a:r>
            <a:r>
              <a:rPr lang="it-IT" dirty="0" err="1"/>
              <a:t>against</a:t>
            </a:r>
            <a:r>
              <a:rPr lang="it-IT" dirty="0"/>
              <a:t> </a:t>
            </a:r>
            <a:endParaRPr lang="en-GB" dirty="0"/>
          </a:p>
        </p:txBody>
      </p:sp>
      <p:sp>
        <p:nvSpPr>
          <p:cNvPr id="3" name="Segnaposto contenuto 2">
            <a:extLst>
              <a:ext uri="{FF2B5EF4-FFF2-40B4-BE49-F238E27FC236}">
                <a16:creationId xmlns:a16="http://schemas.microsoft.com/office/drawing/2014/main" id="{40F30F40-2C9F-4BE2-9E83-BC50A2593FC2}"/>
              </a:ext>
            </a:extLst>
          </p:cNvPr>
          <p:cNvSpPr>
            <a:spLocks noGrp="1"/>
          </p:cNvSpPr>
          <p:nvPr>
            <p:ph idx="1"/>
          </p:nvPr>
        </p:nvSpPr>
        <p:spPr>
          <a:xfrm>
            <a:off x="323528" y="1052736"/>
            <a:ext cx="7910347" cy="5184576"/>
          </a:xfrm>
        </p:spPr>
        <p:txBody>
          <a:bodyPr/>
          <a:lstStyle/>
          <a:p>
            <a:r>
              <a:rPr lang="it-IT" dirty="0" err="1"/>
              <a:t>Only</a:t>
            </a:r>
            <a:r>
              <a:rPr lang="it-IT" dirty="0"/>
              <a:t> </a:t>
            </a:r>
            <a:r>
              <a:rPr lang="it-IT" dirty="0" err="1"/>
              <a:t>certain</a:t>
            </a:r>
            <a:r>
              <a:rPr lang="it-IT" dirty="0"/>
              <a:t> formats (no </a:t>
            </a:r>
            <a:r>
              <a:rPr lang="it-IT" dirty="0" err="1"/>
              <a:t>PDFs</a:t>
            </a:r>
            <a:r>
              <a:rPr lang="it-IT" dirty="0"/>
              <a:t>). </a:t>
            </a:r>
          </a:p>
          <a:p>
            <a:r>
              <a:rPr lang="it-IT" dirty="0" err="1"/>
              <a:t>Efficiency</a:t>
            </a:r>
            <a:r>
              <a:rPr lang="it-IT" dirty="0"/>
              <a:t> </a:t>
            </a:r>
            <a:r>
              <a:rPr lang="it-IT" dirty="0" err="1"/>
              <a:t>depends</a:t>
            </a:r>
            <a:r>
              <a:rPr lang="it-IT" dirty="0"/>
              <a:t> on the </a:t>
            </a:r>
            <a:r>
              <a:rPr lang="it-IT" dirty="0" err="1"/>
              <a:t>number</a:t>
            </a:r>
            <a:r>
              <a:rPr lang="it-IT" dirty="0"/>
              <a:t> of </a:t>
            </a:r>
            <a:r>
              <a:rPr lang="it-IT" dirty="0" err="1"/>
              <a:t>repetitions</a:t>
            </a:r>
            <a:r>
              <a:rPr lang="it-IT" dirty="0"/>
              <a:t> in the text </a:t>
            </a:r>
          </a:p>
          <a:p>
            <a:r>
              <a:rPr lang="it-IT" dirty="0" err="1"/>
              <a:t>Efficiency</a:t>
            </a:r>
            <a:r>
              <a:rPr lang="it-IT" dirty="0"/>
              <a:t> </a:t>
            </a:r>
            <a:r>
              <a:rPr lang="it-IT" dirty="0" err="1"/>
              <a:t>depends</a:t>
            </a:r>
            <a:r>
              <a:rPr lang="it-IT" dirty="0"/>
              <a:t> on the </a:t>
            </a:r>
            <a:r>
              <a:rPr lang="it-IT" dirty="0" err="1"/>
              <a:t>amount</a:t>
            </a:r>
            <a:r>
              <a:rPr lang="it-IT" dirty="0"/>
              <a:t> of </a:t>
            </a:r>
            <a:r>
              <a:rPr lang="it-IT" dirty="0" err="1"/>
              <a:t>repetitions</a:t>
            </a:r>
            <a:r>
              <a:rPr lang="it-IT" dirty="0"/>
              <a:t>: </a:t>
            </a:r>
            <a:r>
              <a:rPr lang="it-IT" dirty="0" err="1"/>
              <a:t>same</a:t>
            </a:r>
            <a:r>
              <a:rPr lang="it-IT" dirty="0"/>
              <a:t> concepts </a:t>
            </a:r>
            <a:r>
              <a:rPr lang="it-IT" dirty="0" err="1"/>
              <a:t>expressed</a:t>
            </a:r>
            <a:r>
              <a:rPr lang="it-IT" dirty="0"/>
              <a:t> with </a:t>
            </a:r>
            <a:r>
              <a:rPr lang="it-IT" dirty="0" err="1"/>
              <a:t>different</a:t>
            </a:r>
            <a:r>
              <a:rPr lang="it-IT" dirty="0"/>
              <a:t> words are </a:t>
            </a:r>
            <a:r>
              <a:rPr lang="it-IT" dirty="0" err="1"/>
              <a:t>not</a:t>
            </a:r>
            <a:r>
              <a:rPr lang="it-IT" dirty="0"/>
              <a:t> </a:t>
            </a:r>
            <a:r>
              <a:rPr lang="it-IT" dirty="0" err="1"/>
              <a:t>identified</a:t>
            </a:r>
            <a:r>
              <a:rPr lang="it-IT" dirty="0"/>
              <a:t> </a:t>
            </a:r>
          </a:p>
          <a:p>
            <a:r>
              <a:rPr lang="it-IT" dirty="0" err="1"/>
              <a:t>Efficiency</a:t>
            </a:r>
            <a:r>
              <a:rPr lang="it-IT" dirty="0"/>
              <a:t> </a:t>
            </a:r>
            <a:r>
              <a:rPr lang="it-IT" dirty="0" err="1"/>
              <a:t>depends</a:t>
            </a:r>
            <a:r>
              <a:rPr lang="it-IT" dirty="0"/>
              <a:t> on the </a:t>
            </a:r>
            <a:r>
              <a:rPr lang="it-IT" dirty="0" err="1"/>
              <a:t>type</a:t>
            </a:r>
            <a:r>
              <a:rPr lang="it-IT" dirty="0"/>
              <a:t> of </a:t>
            </a:r>
            <a:r>
              <a:rPr lang="it-IT" dirty="0" err="1"/>
              <a:t>specialized</a:t>
            </a:r>
            <a:r>
              <a:rPr lang="it-IT" dirty="0"/>
              <a:t> text </a:t>
            </a:r>
          </a:p>
          <a:p>
            <a:r>
              <a:rPr lang="it-IT" dirty="0"/>
              <a:t>Money: </a:t>
            </a:r>
            <a:r>
              <a:rPr lang="it-IT" dirty="0" err="1"/>
              <a:t>segments</a:t>
            </a:r>
            <a:r>
              <a:rPr lang="it-IT" dirty="0"/>
              <a:t> </a:t>
            </a:r>
            <a:r>
              <a:rPr lang="it-IT" dirty="0" err="1"/>
              <a:t>provided</a:t>
            </a:r>
            <a:r>
              <a:rPr lang="it-IT" dirty="0"/>
              <a:t> by the CAT tool are </a:t>
            </a:r>
            <a:r>
              <a:rPr lang="it-IT" dirty="0" err="1"/>
              <a:t>paid</a:t>
            </a:r>
            <a:r>
              <a:rPr lang="it-IT" dirty="0"/>
              <a:t> </a:t>
            </a:r>
            <a:r>
              <a:rPr lang="it-IT" dirty="0" err="1"/>
              <a:t>less</a:t>
            </a:r>
            <a:r>
              <a:rPr lang="it-IT" dirty="0"/>
              <a:t>!</a:t>
            </a:r>
          </a:p>
          <a:p>
            <a:r>
              <a:rPr lang="it-IT" dirty="0" err="1"/>
              <a:t>They</a:t>
            </a:r>
            <a:r>
              <a:rPr lang="it-IT" dirty="0"/>
              <a:t> </a:t>
            </a:r>
            <a:r>
              <a:rPr lang="it-IT" dirty="0" err="1"/>
              <a:t>require</a:t>
            </a:r>
            <a:r>
              <a:rPr lang="it-IT" dirty="0"/>
              <a:t> training to </a:t>
            </a:r>
            <a:r>
              <a:rPr lang="it-IT" dirty="0" err="1"/>
              <a:t>learn</a:t>
            </a:r>
            <a:r>
              <a:rPr lang="it-IT" dirty="0"/>
              <a:t> </a:t>
            </a:r>
            <a:r>
              <a:rPr lang="it-IT" dirty="0" err="1"/>
              <a:t>how</a:t>
            </a:r>
            <a:r>
              <a:rPr lang="it-IT" dirty="0"/>
              <a:t> to use </a:t>
            </a:r>
            <a:r>
              <a:rPr lang="it-IT" dirty="0" err="1"/>
              <a:t>them</a:t>
            </a:r>
            <a:r>
              <a:rPr lang="it-IT" dirty="0"/>
              <a:t> </a:t>
            </a:r>
            <a:r>
              <a:rPr lang="it-IT" dirty="0" err="1"/>
              <a:t>properly</a:t>
            </a:r>
            <a:endParaRPr lang="it-IT" dirty="0"/>
          </a:p>
          <a:p>
            <a:endParaRPr lang="en-GB" dirty="0"/>
          </a:p>
        </p:txBody>
      </p:sp>
    </p:spTree>
    <p:extLst>
      <p:ext uri="{BB962C8B-B14F-4D97-AF65-F5344CB8AC3E}">
        <p14:creationId xmlns:p14="http://schemas.microsoft.com/office/powerpoint/2010/main" val="27762003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DA31C61-9FF3-4F7F-9608-64115C18C0F4}"/>
              </a:ext>
            </a:extLst>
          </p:cNvPr>
          <p:cNvSpPr>
            <a:spLocks noGrp="1"/>
          </p:cNvSpPr>
          <p:nvPr>
            <p:ph type="title"/>
          </p:nvPr>
        </p:nvSpPr>
        <p:spPr>
          <a:xfrm>
            <a:off x="539552" y="142900"/>
            <a:ext cx="7704667" cy="667543"/>
          </a:xfrm>
        </p:spPr>
        <p:txBody>
          <a:bodyPr>
            <a:normAutofit/>
          </a:bodyPr>
          <a:lstStyle/>
          <a:p>
            <a:r>
              <a:rPr lang="it-IT" dirty="0" err="1"/>
              <a:t>Cat</a:t>
            </a:r>
            <a:r>
              <a:rPr lang="it-IT" dirty="0"/>
              <a:t> tools</a:t>
            </a:r>
            <a:endParaRPr lang="en-GB" dirty="0"/>
          </a:p>
        </p:txBody>
      </p:sp>
      <p:sp>
        <p:nvSpPr>
          <p:cNvPr id="3" name="Segnaposto contenuto 2">
            <a:extLst>
              <a:ext uri="{FF2B5EF4-FFF2-40B4-BE49-F238E27FC236}">
                <a16:creationId xmlns:a16="http://schemas.microsoft.com/office/drawing/2014/main" id="{F31464DC-4CE4-4ADE-AC01-A654BB1B0635}"/>
              </a:ext>
            </a:extLst>
          </p:cNvPr>
          <p:cNvSpPr>
            <a:spLocks noGrp="1"/>
          </p:cNvSpPr>
          <p:nvPr>
            <p:ph idx="1"/>
          </p:nvPr>
        </p:nvSpPr>
        <p:spPr>
          <a:xfrm>
            <a:off x="467544" y="980728"/>
            <a:ext cx="7992699" cy="5400600"/>
          </a:xfrm>
        </p:spPr>
        <p:txBody>
          <a:bodyPr/>
          <a:lstStyle/>
          <a:p>
            <a:pPr marL="0" indent="0">
              <a:buNone/>
            </a:pPr>
            <a:r>
              <a:rPr lang="it-IT" dirty="0"/>
              <a:t>CAT tools </a:t>
            </a:r>
            <a:r>
              <a:rPr lang="it-IT" dirty="0" err="1"/>
              <a:t>which</a:t>
            </a:r>
            <a:r>
              <a:rPr lang="it-IT" dirty="0"/>
              <a:t> </a:t>
            </a:r>
            <a:r>
              <a:rPr lang="it-IT" dirty="0" err="1"/>
              <a:t>require</a:t>
            </a:r>
            <a:r>
              <a:rPr lang="it-IT" dirty="0"/>
              <a:t> payment: </a:t>
            </a:r>
          </a:p>
          <a:p>
            <a:r>
              <a:rPr lang="it-IT" dirty="0" err="1"/>
              <a:t>Trados</a:t>
            </a:r>
            <a:r>
              <a:rPr lang="it-IT" dirty="0"/>
              <a:t> (SDL), versione 2019. 369 (freelance </a:t>
            </a:r>
            <a:r>
              <a:rPr lang="it-IT" dirty="0" err="1"/>
              <a:t>version</a:t>
            </a:r>
            <a:r>
              <a:rPr lang="it-IT" dirty="0"/>
              <a:t>, Black </a:t>
            </a:r>
            <a:r>
              <a:rPr lang="it-IT" dirty="0" err="1"/>
              <a:t>Friday</a:t>
            </a:r>
            <a:r>
              <a:rPr lang="it-IT" dirty="0"/>
              <a:t>, </a:t>
            </a:r>
            <a:r>
              <a:rPr lang="it-IT" dirty="0" err="1"/>
              <a:t>otherwise</a:t>
            </a:r>
            <a:r>
              <a:rPr lang="it-IT" dirty="0"/>
              <a:t> 695 /  496, altrimenti 855). upgrade to </a:t>
            </a:r>
            <a:r>
              <a:rPr lang="it-IT" dirty="0" err="1"/>
              <a:t>professional</a:t>
            </a:r>
            <a:r>
              <a:rPr lang="it-IT" dirty="0"/>
              <a:t> </a:t>
            </a:r>
            <a:r>
              <a:rPr lang="it-IT" dirty="0" err="1"/>
              <a:t>version</a:t>
            </a:r>
            <a:r>
              <a:rPr lang="it-IT" dirty="0"/>
              <a:t>:  795.</a:t>
            </a:r>
          </a:p>
        </p:txBody>
      </p:sp>
      <p:pic>
        <p:nvPicPr>
          <p:cNvPr id="5" name="Immagine 4">
            <a:extLst>
              <a:ext uri="{FF2B5EF4-FFF2-40B4-BE49-F238E27FC236}">
                <a16:creationId xmlns:a16="http://schemas.microsoft.com/office/drawing/2014/main" id="{DA19636F-5BB7-4C23-9B17-889A2368D234}"/>
              </a:ext>
            </a:extLst>
          </p:cNvPr>
          <p:cNvPicPr>
            <a:picLocks noChangeAspect="1"/>
          </p:cNvPicPr>
          <p:nvPr/>
        </p:nvPicPr>
        <p:blipFill>
          <a:blip r:embed="rId2"/>
          <a:stretch>
            <a:fillRect/>
          </a:stretch>
        </p:blipFill>
        <p:spPr>
          <a:xfrm>
            <a:off x="251520" y="2564904"/>
            <a:ext cx="7992699" cy="3229131"/>
          </a:xfrm>
          <a:prstGeom prst="rect">
            <a:avLst/>
          </a:prstGeom>
        </p:spPr>
      </p:pic>
    </p:spTree>
    <p:extLst>
      <p:ext uri="{BB962C8B-B14F-4D97-AF65-F5344CB8AC3E}">
        <p14:creationId xmlns:p14="http://schemas.microsoft.com/office/powerpoint/2010/main" val="28266278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6882CCC-7C25-4BA9-8DBE-D7798CF5CF81}"/>
              </a:ext>
            </a:extLst>
          </p:cNvPr>
          <p:cNvSpPr>
            <a:spLocks noGrp="1"/>
          </p:cNvSpPr>
          <p:nvPr>
            <p:ph type="title"/>
          </p:nvPr>
        </p:nvSpPr>
        <p:spPr>
          <a:xfrm>
            <a:off x="544818" y="332656"/>
            <a:ext cx="8054363" cy="955575"/>
          </a:xfrm>
        </p:spPr>
        <p:txBody>
          <a:bodyPr>
            <a:normAutofit fontScale="90000"/>
          </a:bodyPr>
          <a:lstStyle/>
          <a:p>
            <a:r>
              <a:rPr lang="it-IT" dirty="0" err="1"/>
              <a:t>Translator</a:t>
            </a:r>
            <a:r>
              <a:rPr lang="it-IT" dirty="0"/>
              <a:t> </a:t>
            </a:r>
            <a:r>
              <a:rPr lang="it-IT" dirty="0" err="1"/>
              <a:t>Competence</a:t>
            </a:r>
            <a:br>
              <a:rPr lang="it-IT" dirty="0"/>
            </a:br>
            <a:endParaRPr lang="en-GB" dirty="0"/>
          </a:p>
        </p:txBody>
      </p:sp>
      <p:sp>
        <p:nvSpPr>
          <p:cNvPr id="3" name="Segnaposto contenuto 2">
            <a:extLst>
              <a:ext uri="{FF2B5EF4-FFF2-40B4-BE49-F238E27FC236}">
                <a16:creationId xmlns:a16="http://schemas.microsoft.com/office/drawing/2014/main" id="{A0109C5F-3980-4293-9E53-12A78DF91B2C}"/>
              </a:ext>
            </a:extLst>
          </p:cNvPr>
          <p:cNvSpPr>
            <a:spLocks noGrp="1"/>
          </p:cNvSpPr>
          <p:nvPr>
            <p:ph idx="1"/>
          </p:nvPr>
        </p:nvSpPr>
        <p:spPr>
          <a:xfrm>
            <a:off x="395536" y="1484784"/>
            <a:ext cx="7704667" cy="4916014"/>
          </a:xfrm>
        </p:spPr>
        <p:txBody>
          <a:bodyPr>
            <a:normAutofit/>
          </a:bodyPr>
          <a:lstStyle/>
          <a:p>
            <a:pPr marL="0" indent="0">
              <a:buNone/>
            </a:pPr>
            <a:r>
              <a:rPr lang="it-IT" dirty="0"/>
              <a:t>sub-</a:t>
            </a:r>
            <a:r>
              <a:rPr lang="it-IT" dirty="0" err="1"/>
              <a:t>competences</a:t>
            </a:r>
            <a:r>
              <a:rPr lang="it-IT" dirty="0"/>
              <a:t>  </a:t>
            </a:r>
          </a:p>
          <a:p>
            <a:r>
              <a:rPr lang="it-IT" b="1" dirty="0" err="1">
                <a:solidFill>
                  <a:srgbClr val="00B0F0"/>
                </a:solidFill>
              </a:rPr>
              <a:t>Communicative</a:t>
            </a:r>
            <a:r>
              <a:rPr lang="it-IT" b="1" dirty="0">
                <a:solidFill>
                  <a:srgbClr val="00B0F0"/>
                </a:solidFill>
              </a:rPr>
              <a:t> + </a:t>
            </a:r>
            <a:r>
              <a:rPr lang="it-IT" b="1" dirty="0" err="1">
                <a:solidFill>
                  <a:srgbClr val="00B0F0"/>
                </a:solidFill>
              </a:rPr>
              <a:t>textual</a:t>
            </a:r>
            <a:r>
              <a:rPr lang="it-IT" dirty="0"/>
              <a:t>: </a:t>
            </a:r>
            <a:r>
              <a:rPr lang="it-IT" dirty="0" err="1"/>
              <a:t>comprehension</a:t>
            </a:r>
            <a:r>
              <a:rPr lang="it-IT" dirty="0"/>
              <a:t>, </a:t>
            </a:r>
            <a:r>
              <a:rPr lang="it-IT" dirty="0" err="1"/>
              <a:t>analysis</a:t>
            </a:r>
            <a:r>
              <a:rPr lang="it-IT" dirty="0"/>
              <a:t>, production in </a:t>
            </a:r>
            <a:r>
              <a:rPr lang="it-IT" dirty="0" err="1"/>
              <a:t>both</a:t>
            </a:r>
            <a:r>
              <a:rPr lang="it-IT" dirty="0"/>
              <a:t> SL and TL;</a:t>
            </a:r>
          </a:p>
          <a:p>
            <a:r>
              <a:rPr lang="it-IT" b="1" dirty="0">
                <a:solidFill>
                  <a:srgbClr val="00B0F0"/>
                </a:solidFill>
              </a:rPr>
              <a:t>field</a:t>
            </a:r>
            <a:r>
              <a:rPr lang="it-IT" dirty="0"/>
              <a:t>, knowledge of the </a:t>
            </a:r>
            <a:r>
              <a:rPr lang="it-IT" dirty="0" err="1"/>
              <a:t>disciplinary</a:t>
            </a:r>
            <a:r>
              <a:rPr lang="it-IT" dirty="0"/>
              <a:t> field + </a:t>
            </a:r>
            <a:r>
              <a:rPr lang="it-IT" dirty="0" err="1"/>
              <a:t>where</a:t>
            </a:r>
            <a:r>
              <a:rPr lang="it-IT" dirty="0"/>
              <a:t> to source information </a:t>
            </a:r>
            <a:endParaRPr lang="en-GB" dirty="0"/>
          </a:p>
          <a:p>
            <a:r>
              <a:rPr lang="it-IT" b="1" dirty="0" err="1">
                <a:solidFill>
                  <a:srgbClr val="00B0F0"/>
                </a:solidFill>
              </a:rPr>
              <a:t>Intercultural</a:t>
            </a:r>
            <a:endParaRPr lang="it-IT" b="1" dirty="0">
              <a:solidFill>
                <a:srgbClr val="00B0F0"/>
              </a:solidFill>
            </a:endParaRPr>
          </a:p>
          <a:p>
            <a:r>
              <a:rPr lang="it-IT" b="1" dirty="0" err="1">
                <a:solidFill>
                  <a:srgbClr val="00B0F0"/>
                </a:solidFill>
              </a:rPr>
              <a:t>strategic</a:t>
            </a:r>
            <a:r>
              <a:rPr lang="it-IT" dirty="0"/>
              <a:t>, </a:t>
            </a:r>
            <a:r>
              <a:rPr lang="it-IT" dirty="0" err="1"/>
              <a:t>how</a:t>
            </a:r>
            <a:r>
              <a:rPr lang="it-IT" dirty="0"/>
              <a:t> to </a:t>
            </a:r>
            <a:r>
              <a:rPr lang="it-IT" dirty="0" err="1"/>
              <a:t>organize</a:t>
            </a:r>
            <a:r>
              <a:rPr lang="it-IT" dirty="0"/>
              <a:t>/plan/ schedule</a:t>
            </a:r>
          </a:p>
          <a:p>
            <a:r>
              <a:rPr lang="it-IT" b="1" dirty="0" err="1">
                <a:solidFill>
                  <a:srgbClr val="00B0F0"/>
                </a:solidFill>
              </a:rPr>
              <a:t>Instrumental</a:t>
            </a:r>
            <a:r>
              <a:rPr lang="it-IT" dirty="0"/>
              <a:t>: </a:t>
            </a:r>
            <a:r>
              <a:rPr lang="it-IT" b="1" dirty="0" err="1"/>
              <a:t>identification</a:t>
            </a:r>
            <a:r>
              <a:rPr lang="it-IT" b="1" dirty="0"/>
              <a:t> + </a:t>
            </a:r>
            <a:r>
              <a:rPr lang="it-IT" b="1" dirty="0" err="1"/>
              <a:t>evaluation</a:t>
            </a:r>
            <a:r>
              <a:rPr lang="it-IT" b="1" dirty="0"/>
              <a:t> of sources, management of information, use of </a:t>
            </a:r>
            <a:r>
              <a:rPr lang="it-IT" b="1" dirty="0" err="1"/>
              <a:t>technological</a:t>
            </a:r>
            <a:r>
              <a:rPr lang="it-IT" b="1"/>
              <a:t> devices </a:t>
            </a:r>
            <a:r>
              <a:rPr lang="it-IT"/>
              <a:t>(</a:t>
            </a:r>
            <a:r>
              <a:rPr lang="it-IT" dirty="0"/>
              <a:t>D’angelo 2016)</a:t>
            </a:r>
          </a:p>
          <a:p>
            <a:pPr marL="0" indent="0">
              <a:buNone/>
            </a:pPr>
            <a:r>
              <a:rPr lang="it-IT" dirty="0" err="1"/>
              <a:t>Translator</a:t>
            </a:r>
            <a:r>
              <a:rPr lang="it-IT" dirty="0"/>
              <a:t> = Language </a:t>
            </a:r>
            <a:r>
              <a:rPr lang="it-IT" dirty="0" err="1"/>
              <a:t>engineer</a:t>
            </a:r>
            <a:r>
              <a:rPr lang="it-IT" dirty="0"/>
              <a:t>. </a:t>
            </a:r>
          </a:p>
        </p:txBody>
      </p:sp>
    </p:spTree>
    <p:extLst>
      <p:ext uri="{BB962C8B-B14F-4D97-AF65-F5344CB8AC3E}">
        <p14:creationId xmlns:p14="http://schemas.microsoft.com/office/powerpoint/2010/main" val="41199011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DA31C61-9FF3-4F7F-9608-64115C18C0F4}"/>
              </a:ext>
            </a:extLst>
          </p:cNvPr>
          <p:cNvSpPr>
            <a:spLocks noGrp="1"/>
          </p:cNvSpPr>
          <p:nvPr>
            <p:ph type="title"/>
          </p:nvPr>
        </p:nvSpPr>
        <p:spPr>
          <a:xfrm>
            <a:off x="539552" y="142900"/>
            <a:ext cx="7704667" cy="667543"/>
          </a:xfrm>
        </p:spPr>
        <p:txBody>
          <a:bodyPr>
            <a:normAutofit/>
          </a:bodyPr>
          <a:lstStyle/>
          <a:p>
            <a:r>
              <a:rPr lang="it-IT" dirty="0" err="1"/>
              <a:t>Cat</a:t>
            </a:r>
            <a:r>
              <a:rPr lang="it-IT" dirty="0"/>
              <a:t> tools</a:t>
            </a:r>
            <a:endParaRPr lang="en-GB" dirty="0"/>
          </a:p>
        </p:txBody>
      </p:sp>
      <p:sp>
        <p:nvSpPr>
          <p:cNvPr id="3" name="Segnaposto contenuto 2">
            <a:extLst>
              <a:ext uri="{FF2B5EF4-FFF2-40B4-BE49-F238E27FC236}">
                <a16:creationId xmlns:a16="http://schemas.microsoft.com/office/drawing/2014/main" id="{F31464DC-4CE4-4ADE-AC01-A654BB1B0635}"/>
              </a:ext>
            </a:extLst>
          </p:cNvPr>
          <p:cNvSpPr>
            <a:spLocks noGrp="1"/>
          </p:cNvSpPr>
          <p:nvPr>
            <p:ph idx="1"/>
          </p:nvPr>
        </p:nvSpPr>
        <p:spPr>
          <a:xfrm>
            <a:off x="467544" y="980728"/>
            <a:ext cx="7992699" cy="5400600"/>
          </a:xfrm>
        </p:spPr>
        <p:txBody>
          <a:bodyPr/>
          <a:lstStyle/>
          <a:p>
            <a:pPr marL="0" indent="0">
              <a:buNone/>
            </a:pPr>
            <a:r>
              <a:rPr lang="it-IT" dirty="0"/>
              <a:t>CAT tools </a:t>
            </a:r>
            <a:r>
              <a:rPr lang="it-IT" dirty="0" err="1"/>
              <a:t>which</a:t>
            </a:r>
            <a:r>
              <a:rPr lang="it-IT" dirty="0"/>
              <a:t> </a:t>
            </a:r>
            <a:r>
              <a:rPr lang="it-IT" dirty="0" err="1"/>
              <a:t>require</a:t>
            </a:r>
            <a:r>
              <a:rPr lang="it-IT" dirty="0"/>
              <a:t> payment: </a:t>
            </a:r>
          </a:p>
          <a:p>
            <a:r>
              <a:rPr lang="it-IT" dirty="0" err="1"/>
              <a:t>Wordfast</a:t>
            </a:r>
            <a:r>
              <a:rPr lang="it-IT" dirty="0"/>
              <a:t> : gratuito fino al 2002. 330 euro, ma opzione web-</a:t>
            </a:r>
            <a:r>
              <a:rPr lang="it-IT" dirty="0" err="1"/>
              <a:t>based</a:t>
            </a:r>
            <a:r>
              <a:rPr lang="it-IT" dirty="0"/>
              <a:t>.</a:t>
            </a:r>
          </a:p>
          <a:p>
            <a:endParaRPr lang="it-IT" dirty="0"/>
          </a:p>
          <a:p>
            <a:endParaRPr lang="it-IT" dirty="0"/>
          </a:p>
          <a:p>
            <a:endParaRPr lang="it-IT" dirty="0"/>
          </a:p>
          <a:p>
            <a:endParaRPr lang="it-IT" dirty="0"/>
          </a:p>
          <a:p>
            <a:endParaRPr lang="it-IT" dirty="0"/>
          </a:p>
          <a:p>
            <a:endParaRPr lang="it-IT" dirty="0"/>
          </a:p>
          <a:p>
            <a:r>
              <a:rPr lang="it-IT" dirty="0"/>
              <a:t>Dejà vu: 250 (standard) e 660 (</a:t>
            </a:r>
            <a:r>
              <a:rPr lang="it-IT" dirty="0" err="1"/>
              <a:t>professional</a:t>
            </a:r>
            <a:r>
              <a:rPr lang="it-IT" dirty="0"/>
              <a:t>)</a:t>
            </a:r>
          </a:p>
          <a:p>
            <a:r>
              <a:rPr lang="it-IT" dirty="0" err="1"/>
              <a:t>memoQ</a:t>
            </a:r>
            <a:r>
              <a:rPr lang="it-IT" dirty="0"/>
              <a:t>:  149 (standard) e 620 (</a:t>
            </a:r>
            <a:r>
              <a:rPr lang="it-IT" dirty="0" err="1"/>
              <a:t>professional</a:t>
            </a:r>
            <a:r>
              <a:rPr lang="it-IT" dirty="0"/>
              <a:t>). Interagisce con tutti gli altri CAT</a:t>
            </a:r>
          </a:p>
          <a:p>
            <a:pPr marL="0" indent="0">
              <a:buNone/>
            </a:pPr>
            <a:r>
              <a:rPr lang="it-IT" dirty="0"/>
              <a:t>Free or web-</a:t>
            </a:r>
            <a:r>
              <a:rPr lang="it-IT" dirty="0" err="1"/>
              <a:t>based</a:t>
            </a:r>
            <a:r>
              <a:rPr lang="it-IT" dirty="0"/>
              <a:t> CAT tools</a:t>
            </a:r>
          </a:p>
          <a:p>
            <a:pPr marL="0" indent="0">
              <a:buNone/>
            </a:pPr>
            <a:r>
              <a:rPr lang="it-IT" dirty="0" err="1"/>
              <a:t>OmegaT</a:t>
            </a:r>
            <a:r>
              <a:rPr lang="it-IT" dirty="0"/>
              <a:t>+ </a:t>
            </a:r>
            <a:r>
              <a:rPr lang="it-IT" dirty="0" err="1"/>
              <a:t>Wordfast</a:t>
            </a:r>
            <a:r>
              <a:rPr lang="it-IT" dirty="0"/>
              <a:t> </a:t>
            </a:r>
            <a:r>
              <a:rPr lang="it-IT" dirty="0" err="1"/>
              <a:t>anywhere</a:t>
            </a:r>
            <a:r>
              <a:rPr lang="it-IT" dirty="0"/>
              <a:t>; </a:t>
            </a:r>
            <a:r>
              <a:rPr lang="it-IT" dirty="0" err="1"/>
              <a:t>mateCAT</a:t>
            </a:r>
            <a:r>
              <a:rPr lang="it-IT" dirty="0"/>
              <a:t>; </a:t>
            </a:r>
            <a:r>
              <a:rPr lang="it-IT" dirty="0" err="1"/>
              <a:t>smartCAT</a:t>
            </a:r>
            <a:endParaRPr lang="en-GB" dirty="0"/>
          </a:p>
        </p:txBody>
      </p:sp>
      <p:pic>
        <p:nvPicPr>
          <p:cNvPr id="5" name="Immagine 4">
            <a:extLst>
              <a:ext uri="{FF2B5EF4-FFF2-40B4-BE49-F238E27FC236}">
                <a16:creationId xmlns:a16="http://schemas.microsoft.com/office/drawing/2014/main" id="{39D5C529-33FA-4EA9-B26F-3F69730F9043}"/>
              </a:ext>
            </a:extLst>
          </p:cNvPr>
          <p:cNvPicPr>
            <a:picLocks noChangeAspect="1"/>
          </p:cNvPicPr>
          <p:nvPr/>
        </p:nvPicPr>
        <p:blipFill>
          <a:blip r:embed="rId2"/>
          <a:stretch>
            <a:fillRect/>
          </a:stretch>
        </p:blipFill>
        <p:spPr>
          <a:xfrm>
            <a:off x="1619672" y="1700808"/>
            <a:ext cx="4968363" cy="2303180"/>
          </a:xfrm>
          <a:prstGeom prst="rect">
            <a:avLst/>
          </a:prstGeom>
        </p:spPr>
      </p:pic>
    </p:spTree>
    <p:extLst>
      <p:ext uri="{BB962C8B-B14F-4D97-AF65-F5344CB8AC3E}">
        <p14:creationId xmlns:p14="http://schemas.microsoft.com/office/powerpoint/2010/main" val="5234362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DA31C61-9FF3-4F7F-9608-64115C18C0F4}"/>
              </a:ext>
            </a:extLst>
          </p:cNvPr>
          <p:cNvSpPr>
            <a:spLocks noGrp="1"/>
          </p:cNvSpPr>
          <p:nvPr>
            <p:ph type="title"/>
          </p:nvPr>
        </p:nvSpPr>
        <p:spPr>
          <a:xfrm>
            <a:off x="539552" y="142900"/>
            <a:ext cx="7704667" cy="667543"/>
          </a:xfrm>
        </p:spPr>
        <p:txBody>
          <a:bodyPr>
            <a:normAutofit/>
          </a:bodyPr>
          <a:lstStyle/>
          <a:p>
            <a:r>
              <a:rPr lang="it-IT" dirty="0" err="1"/>
              <a:t>Cat</a:t>
            </a:r>
            <a:r>
              <a:rPr lang="it-IT" dirty="0"/>
              <a:t> tools</a:t>
            </a:r>
            <a:endParaRPr lang="en-GB" dirty="0"/>
          </a:p>
        </p:txBody>
      </p:sp>
      <p:sp>
        <p:nvSpPr>
          <p:cNvPr id="3" name="Segnaposto contenuto 2">
            <a:extLst>
              <a:ext uri="{FF2B5EF4-FFF2-40B4-BE49-F238E27FC236}">
                <a16:creationId xmlns:a16="http://schemas.microsoft.com/office/drawing/2014/main" id="{F31464DC-4CE4-4ADE-AC01-A654BB1B0635}"/>
              </a:ext>
            </a:extLst>
          </p:cNvPr>
          <p:cNvSpPr>
            <a:spLocks noGrp="1"/>
          </p:cNvSpPr>
          <p:nvPr>
            <p:ph idx="1"/>
          </p:nvPr>
        </p:nvSpPr>
        <p:spPr>
          <a:xfrm>
            <a:off x="467544" y="980728"/>
            <a:ext cx="7992699" cy="5400600"/>
          </a:xfrm>
        </p:spPr>
        <p:txBody>
          <a:bodyPr/>
          <a:lstStyle/>
          <a:p>
            <a:pPr marL="0" indent="0">
              <a:buNone/>
            </a:pPr>
            <a:r>
              <a:rPr lang="it-IT" dirty="0"/>
              <a:t>CAT tools </a:t>
            </a:r>
            <a:r>
              <a:rPr lang="it-IT" dirty="0" err="1"/>
              <a:t>which</a:t>
            </a:r>
            <a:r>
              <a:rPr lang="it-IT" dirty="0"/>
              <a:t> </a:t>
            </a:r>
            <a:r>
              <a:rPr lang="it-IT" dirty="0" err="1"/>
              <a:t>require</a:t>
            </a:r>
            <a:r>
              <a:rPr lang="it-IT" dirty="0"/>
              <a:t> payment: </a:t>
            </a:r>
          </a:p>
          <a:p>
            <a:r>
              <a:rPr lang="it-IT" dirty="0" err="1"/>
              <a:t>Wordfast</a:t>
            </a:r>
            <a:r>
              <a:rPr lang="it-IT" dirty="0"/>
              <a:t> : gratuito fino al 2002. 330 euro, ma opzione web-</a:t>
            </a:r>
            <a:r>
              <a:rPr lang="it-IT" dirty="0" err="1"/>
              <a:t>based</a:t>
            </a:r>
            <a:r>
              <a:rPr lang="it-IT" dirty="0"/>
              <a:t>.</a:t>
            </a:r>
          </a:p>
          <a:p>
            <a:endParaRPr lang="it-IT" dirty="0"/>
          </a:p>
          <a:p>
            <a:endParaRPr lang="it-IT" dirty="0"/>
          </a:p>
          <a:p>
            <a:endParaRPr lang="it-IT" dirty="0"/>
          </a:p>
          <a:p>
            <a:endParaRPr lang="it-IT" dirty="0"/>
          </a:p>
          <a:p>
            <a:endParaRPr lang="it-IT" dirty="0"/>
          </a:p>
          <a:p>
            <a:endParaRPr lang="it-IT" dirty="0"/>
          </a:p>
          <a:p>
            <a:r>
              <a:rPr lang="it-IT" dirty="0"/>
              <a:t>Dejà vu: 250 (standard) e 660 (</a:t>
            </a:r>
            <a:r>
              <a:rPr lang="it-IT" dirty="0" err="1"/>
              <a:t>professional</a:t>
            </a:r>
            <a:r>
              <a:rPr lang="it-IT" dirty="0"/>
              <a:t>)</a:t>
            </a:r>
          </a:p>
        </p:txBody>
      </p:sp>
      <p:pic>
        <p:nvPicPr>
          <p:cNvPr id="5" name="Immagine 4">
            <a:extLst>
              <a:ext uri="{FF2B5EF4-FFF2-40B4-BE49-F238E27FC236}">
                <a16:creationId xmlns:a16="http://schemas.microsoft.com/office/drawing/2014/main" id="{39D5C529-33FA-4EA9-B26F-3F69730F9043}"/>
              </a:ext>
            </a:extLst>
          </p:cNvPr>
          <p:cNvPicPr>
            <a:picLocks noChangeAspect="1"/>
          </p:cNvPicPr>
          <p:nvPr/>
        </p:nvPicPr>
        <p:blipFill>
          <a:blip r:embed="rId2"/>
          <a:stretch>
            <a:fillRect/>
          </a:stretch>
        </p:blipFill>
        <p:spPr>
          <a:xfrm>
            <a:off x="1907704" y="1844823"/>
            <a:ext cx="4536504" cy="2102983"/>
          </a:xfrm>
          <a:prstGeom prst="rect">
            <a:avLst/>
          </a:prstGeom>
        </p:spPr>
      </p:pic>
      <p:pic>
        <p:nvPicPr>
          <p:cNvPr id="6" name="Immagine 5">
            <a:extLst>
              <a:ext uri="{FF2B5EF4-FFF2-40B4-BE49-F238E27FC236}">
                <a16:creationId xmlns:a16="http://schemas.microsoft.com/office/drawing/2014/main" id="{F21823BB-01A3-436A-8453-E0DAFE4C52EF}"/>
              </a:ext>
            </a:extLst>
          </p:cNvPr>
          <p:cNvPicPr>
            <a:picLocks noChangeAspect="1"/>
          </p:cNvPicPr>
          <p:nvPr/>
        </p:nvPicPr>
        <p:blipFill>
          <a:blip r:embed="rId3"/>
          <a:stretch>
            <a:fillRect/>
          </a:stretch>
        </p:blipFill>
        <p:spPr>
          <a:xfrm>
            <a:off x="2779916" y="4587118"/>
            <a:ext cx="4616628" cy="2087384"/>
          </a:xfrm>
          <a:prstGeom prst="rect">
            <a:avLst/>
          </a:prstGeom>
        </p:spPr>
      </p:pic>
    </p:spTree>
    <p:extLst>
      <p:ext uri="{BB962C8B-B14F-4D97-AF65-F5344CB8AC3E}">
        <p14:creationId xmlns:p14="http://schemas.microsoft.com/office/powerpoint/2010/main" val="27238000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43904A9-8D06-48BB-9AF7-F0D219328A36}"/>
              </a:ext>
            </a:extLst>
          </p:cNvPr>
          <p:cNvSpPr>
            <a:spLocks noGrp="1"/>
          </p:cNvSpPr>
          <p:nvPr>
            <p:ph type="title"/>
          </p:nvPr>
        </p:nvSpPr>
        <p:spPr>
          <a:xfrm>
            <a:off x="395536" y="260648"/>
            <a:ext cx="7704667" cy="667543"/>
          </a:xfrm>
        </p:spPr>
        <p:txBody>
          <a:bodyPr>
            <a:normAutofit/>
          </a:bodyPr>
          <a:lstStyle/>
          <a:p>
            <a:r>
              <a:rPr lang="it-IT" dirty="0"/>
              <a:t>Corpora</a:t>
            </a:r>
            <a:endParaRPr lang="en-GB" dirty="0"/>
          </a:p>
        </p:txBody>
      </p:sp>
      <p:sp>
        <p:nvSpPr>
          <p:cNvPr id="3" name="Segnaposto contenuto 2">
            <a:extLst>
              <a:ext uri="{FF2B5EF4-FFF2-40B4-BE49-F238E27FC236}">
                <a16:creationId xmlns:a16="http://schemas.microsoft.com/office/drawing/2014/main" id="{6A2F7127-74AA-4983-B55A-EEB8AF7E8C6D}"/>
              </a:ext>
            </a:extLst>
          </p:cNvPr>
          <p:cNvSpPr>
            <a:spLocks noGrp="1"/>
          </p:cNvSpPr>
          <p:nvPr>
            <p:ph idx="1"/>
          </p:nvPr>
        </p:nvSpPr>
        <p:spPr>
          <a:xfrm>
            <a:off x="292695" y="1196752"/>
            <a:ext cx="7087617" cy="4916015"/>
          </a:xfrm>
        </p:spPr>
        <p:txBody>
          <a:bodyPr>
            <a:normAutofit/>
          </a:bodyPr>
          <a:lstStyle/>
          <a:p>
            <a:r>
              <a:rPr lang="it-IT" dirty="0"/>
              <a:t>Corpus-</a:t>
            </a:r>
            <a:r>
              <a:rPr lang="it-IT" dirty="0" err="1"/>
              <a:t>based</a:t>
            </a:r>
            <a:r>
              <a:rPr lang="it-IT" dirty="0"/>
              <a:t> </a:t>
            </a:r>
            <a:r>
              <a:rPr lang="it-IT" dirty="0" err="1"/>
              <a:t>approach</a:t>
            </a:r>
            <a:r>
              <a:rPr lang="it-IT" dirty="0"/>
              <a:t>: studiare in che modo </a:t>
            </a:r>
            <a:r>
              <a:rPr lang="it-IT" dirty="0" err="1"/>
              <a:t>TTs</a:t>
            </a:r>
            <a:r>
              <a:rPr lang="it-IT" dirty="0"/>
              <a:t> differiscono dal </a:t>
            </a:r>
            <a:r>
              <a:rPr lang="it-IT" dirty="0" err="1"/>
              <a:t>STs</a:t>
            </a:r>
            <a:r>
              <a:rPr lang="it-IT" dirty="0"/>
              <a:t>, e costanti traduttive, universali</a:t>
            </a:r>
          </a:p>
          <a:p>
            <a:endParaRPr lang="it-IT" dirty="0"/>
          </a:p>
          <a:p>
            <a:pPr marL="0" indent="0">
              <a:buNone/>
            </a:pPr>
            <a:r>
              <a:rPr lang="it-IT" b="1" dirty="0" err="1"/>
              <a:t>Parallel</a:t>
            </a:r>
            <a:r>
              <a:rPr lang="it-IT" b="1" dirty="0"/>
              <a:t> c.</a:t>
            </a:r>
            <a:r>
              <a:rPr lang="it-IT" dirty="0"/>
              <a:t>: </a:t>
            </a:r>
            <a:r>
              <a:rPr lang="it-IT" dirty="0" err="1"/>
              <a:t>STs</a:t>
            </a:r>
            <a:r>
              <a:rPr lang="it-IT" dirty="0"/>
              <a:t> + </a:t>
            </a:r>
            <a:r>
              <a:rPr lang="it-IT" dirty="0" err="1"/>
              <a:t>translations</a:t>
            </a:r>
            <a:r>
              <a:rPr lang="it-IT" dirty="0"/>
              <a:t> </a:t>
            </a:r>
            <a:r>
              <a:rPr lang="it-IT" dirty="0" err="1"/>
              <a:t>into</a:t>
            </a:r>
            <a:r>
              <a:rPr lang="it-IT" dirty="0"/>
              <a:t> the TL. </a:t>
            </a:r>
          </a:p>
          <a:p>
            <a:pPr marL="0" indent="0">
              <a:buNone/>
            </a:pPr>
            <a:r>
              <a:rPr lang="it-IT" b="1" dirty="0"/>
              <a:t>Comparable c.</a:t>
            </a:r>
            <a:r>
              <a:rPr lang="it-IT" dirty="0"/>
              <a:t>: </a:t>
            </a:r>
            <a:r>
              <a:rPr lang="it-IT" dirty="0" err="1"/>
              <a:t>STs</a:t>
            </a:r>
            <a:r>
              <a:rPr lang="it-IT" dirty="0"/>
              <a:t> OR </a:t>
            </a:r>
            <a:r>
              <a:rPr lang="it-IT" dirty="0" err="1"/>
              <a:t>TTs</a:t>
            </a:r>
            <a:r>
              <a:rPr lang="it-IT" dirty="0"/>
              <a:t> </a:t>
            </a:r>
            <a:r>
              <a:rPr lang="it-IT" dirty="0" err="1"/>
              <a:t>belonging</a:t>
            </a:r>
            <a:r>
              <a:rPr lang="it-IT" dirty="0"/>
              <a:t> to the </a:t>
            </a:r>
            <a:r>
              <a:rPr lang="it-IT" dirty="0" err="1"/>
              <a:t>same</a:t>
            </a:r>
            <a:r>
              <a:rPr lang="it-IT" dirty="0"/>
              <a:t> </a:t>
            </a:r>
            <a:r>
              <a:rPr lang="it-IT" dirty="0" err="1"/>
              <a:t>textual</a:t>
            </a:r>
            <a:r>
              <a:rPr lang="it-IT" dirty="0"/>
              <a:t> </a:t>
            </a:r>
            <a:r>
              <a:rPr lang="it-IT" dirty="0" err="1"/>
              <a:t>genre</a:t>
            </a:r>
            <a:r>
              <a:rPr lang="it-IT" dirty="0"/>
              <a:t> (</a:t>
            </a:r>
            <a:r>
              <a:rPr lang="it-IT" dirty="0" err="1"/>
              <a:t>monolingual</a:t>
            </a:r>
            <a:r>
              <a:rPr lang="it-IT" dirty="0"/>
              <a:t>) o more </a:t>
            </a:r>
            <a:r>
              <a:rPr lang="it-IT" dirty="0" err="1"/>
              <a:t>languages</a:t>
            </a:r>
            <a:r>
              <a:rPr lang="it-IT" dirty="0"/>
              <a:t> (</a:t>
            </a:r>
            <a:r>
              <a:rPr lang="it-IT" dirty="0" err="1"/>
              <a:t>bilingual</a:t>
            </a:r>
            <a:r>
              <a:rPr lang="it-IT" dirty="0"/>
              <a:t>) </a:t>
            </a:r>
          </a:p>
          <a:p>
            <a:pPr marL="0" indent="0">
              <a:buNone/>
            </a:pPr>
            <a:endParaRPr lang="it-IT" dirty="0"/>
          </a:p>
          <a:p>
            <a:pPr marL="0" indent="0">
              <a:buNone/>
            </a:pPr>
            <a:r>
              <a:rPr lang="it-IT" dirty="0" err="1"/>
              <a:t>Authentic</a:t>
            </a:r>
            <a:r>
              <a:rPr lang="it-IT" dirty="0"/>
              <a:t> samples of </a:t>
            </a:r>
            <a:r>
              <a:rPr lang="it-IT" dirty="0" err="1"/>
              <a:t>language</a:t>
            </a:r>
            <a:r>
              <a:rPr lang="it-IT" dirty="0"/>
              <a:t> use in a </a:t>
            </a:r>
            <a:r>
              <a:rPr lang="it-IT" dirty="0" err="1"/>
              <a:t>certain</a:t>
            </a:r>
            <a:r>
              <a:rPr lang="it-IT" dirty="0"/>
              <a:t> field. </a:t>
            </a:r>
          </a:p>
          <a:p>
            <a:pPr marL="0" indent="0">
              <a:buNone/>
            </a:pPr>
            <a:r>
              <a:rPr lang="it-IT" dirty="0"/>
              <a:t>Corpora can be </a:t>
            </a:r>
            <a:r>
              <a:rPr lang="it-IT" dirty="0" err="1"/>
              <a:t>used</a:t>
            </a:r>
            <a:r>
              <a:rPr lang="it-IT" dirty="0"/>
              <a:t> </a:t>
            </a:r>
            <a:r>
              <a:rPr lang="it-IT" dirty="0" err="1"/>
              <a:t>as</a:t>
            </a:r>
            <a:r>
              <a:rPr lang="it-IT" dirty="0"/>
              <a:t> style </a:t>
            </a:r>
            <a:r>
              <a:rPr lang="it-IT" dirty="0" err="1"/>
              <a:t>guides</a:t>
            </a:r>
            <a:endParaRPr lang="it-IT" dirty="0"/>
          </a:p>
          <a:p>
            <a:pPr marL="457200" indent="-457200">
              <a:buAutoNum type="arabicParenBoth"/>
            </a:pPr>
            <a:r>
              <a:rPr lang="en-GB" dirty="0"/>
              <a:t>Corpora available online</a:t>
            </a:r>
          </a:p>
          <a:p>
            <a:pPr marL="0" indent="0">
              <a:buNone/>
            </a:pPr>
            <a:r>
              <a:rPr lang="en-GB" dirty="0">
                <a:hlinkClick r:id="rId2"/>
              </a:rPr>
              <a:t>https://www.english-corpora.org/</a:t>
            </a:r>
            <a:endParaRPr lang="en-GB" dirty="0"/>
          </a:p>
          <a:p>
            <a:pPr marL="0" indent="0">
              <a:buNone/>
            </a:pPr>
            <a:r>
              <a:rPr lang="en-GB" dirty="0"/>
              <a:t>(2) </a:t>
            </a:r>
            <a:r>
              <a:rPr lang="en-GB" i="1" dirty="0"/>
              <a:t>ad hoc </a:t>
            </a:r>
            <a:r>
              <a:rPr lang="en-GB" dirty="0"/>
              <a:t>Corpora, built by the translator</a:t>
            </a:r>
            <a:endParaRPr lang="it-IT" dirty="0"/>
          </a:p>
          <a:p>
            <a:pPr marL="0" indent="0">
              <a:buNone/>
            </a:pPr>
            <a:endParaRPr lang="it-IT" dirty="0"/>
          </a:p>
          <a:p>
            <a:pPr marL="0" indent="0">
              <a:buNone/>
            </a:pPr>
            <a:endParaRPr lang="it-IT" dirty="0"/>
          </a:p>
        </p:txBody>
      </p:sp>
    </p:spTree>
    <p:extLst>
      <p:ext uri="{BB962C8B-B14F-4D97-AF65-F5344CB8AC3E}">
        <p14:creationId xmlns:p14="http://schemas.microsoft.com/office/powerpoint/2010/main" val="34562336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a:extLst>
              <a:ext uri="{FF2B5EF4-FFF2-40B4-BE49-F238E27FC236}">
                <a16:creationId xmlns:a16="http://schemas.microsoft.com/office/drawing/2014/main" id="{757CB5CC-AC7B-4CCE-B383-DA8E146247B0}"/>
              </a:ext>
            </a:extLst>
          </p:cNvPr>
          <p:cNvPicPr>
            <a:picLocks noGrp="1" noChangeAspect="1"/>
          </p:cNvPicPr>
          <p:nvPr>
            <p:ph idx="1"/>
          </p:nvPr>
        </p:nvPicPr>
        <p:blipFill>
          <a:blip r:embed="rId2"/>
          <a:stretch>
            <a:fillRect/>
          </a:stretch>
        </p:blipFill>
        <p:spPr>
          <a:xfrm>
            <a:off x="467544" y="620688"/>
            <a:ext cx="7848871" cy="5306467"/>
          </a:xfrm>
          <a:prstGeom prst="rect">
            <a:avLst/>
          </a:prstGeom>
        </p:spPr>
      </p:pic>
    </p:spTree>
    <p:extLst>
      <p:ext uri="{BB962C8B-B14F-4D97-AF65-F5344CB8AC3E}">
        <p14:creationId xmlns:p14="http://schemas.microsoft.com/office/powerpoint/2010/main" val="10588547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a:extLst>
              <a:ext uri="{FF2B5EF4-FFF2-40B4-BE49-F238E27FC236}">
                <a16:creationId xmlns:a16="http://schemas.microsoft.com/office/drawing/2014/main" id="{F04D1800-5157-46A6-8414-24FF2A2EC870}"/>
              </a:ext>
            </a:extLst>
          </p:cNvPr>
          <p:cNvPicPr>
            <a:picLocks noGrp="1" noChangeAspect="1"/>
          </p:cNvPicPr>
          <p:nvPr>
            <p:ph idx="1"/>
          </p:nvPr>
        </p:nvPicPr>
        <p:blipFill>
          <a:blip r:embed="rId2"/>
          <a:stretch>
            <a:fillRect/>
          </a:stretch>
        </p:blipFill>
        <p:spPr>
          <a:xfrm>
            <a:off x="611560" y="554512"/>
            <a:ext cx="8321129" cy="5826816"/>
          </a:xfrm>
          <a:prstGeom prst="rect">
            <a:avLst/>
          </a:prstGeom>
        </p:spPr>
      </p:pic>
    </p:spTree>
    <p:extLst>
      <p:ext uri="{BB962C8B-B14F-4D97-AF65-F5344CB8AC3E}">
        <p14:creationId xmlns:p14="http://schemas.microsoft.com/office/powerpoint/2010/main" val="37569361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a:extLst>
              <a:ext uri="{FF2B5EF4-FFF2-40B4-BE49-F238E27FC236}">
                <a16:creationId xmlns:a16="http://schemas.microsoft.com/office/drawing/2014/main" id="{5190B204-541B-474E-BA99-AA98E82DD1FF}"/>
              </a:ext>
            </a:extLst>
          </p:cNvPr>
          <p:cNvPicPr>
            <a:picLocks noGrp="1" noChangeAspect="1"/>
          </p:cNvPicPr>
          <p:nvPr>
            <p:ph idx="1"/>
          </p:nvPr>
        </p:nvPicPr>
        <p:blipFill>
          <a:blip r:embed="rId2"/>
          <a:stretch>
            <a:fillRect/>
          </a:stretch>
        </p:blipFill>
        <p:spPr>
          <a:xfrm>
            <a:off x="389815" y="476672"/>
            <a:ext cx="8574673" cy="5976664"/>
          </a:xfrm>
          <a:prstGeom prst="rect">
            <a:avLst/>
          </a:prstGeom>
        </p:spPr>
      </p:pic>
    </p:spTree>
    <p:extLst>
      <p:ext uri="{BB962C8B-B14F-4D97-AF65-F5344CB8AC3E}">
        <p14:creationId xmlns:p14="http://schemas.microsoft.com/office/powerpoint/2010/main" val="4489963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a:extLst>
              <a:ext uri="{FF2B5EF4-FFF2-40B4-BE49-F238E27FC236}">
                <a16:creationId xmlns:a16="http://schemas.microsoft.com/office/drawing/2014/main" id="{4E23B8CA-8244-45B5-ADD4-C51610E82FE5}"/>
              </a:ext>
            </a:extLst>
          </p:cNvPr>
          <p:cNvPicPr>
            <a:picLocks noGrp="1" noChangeAspect="1"/>
          </p:cNvPicPr>
          <p:nvPr>
            <p:ph idx="1"/>
          </p:nvPr>
        </p:nvPicPr>
        <p:blipFill>
          <a:blip r:embed="rId2"/>
          <a:stretch>
            <a:fillRect/>
          </a:stretch>
        </p:blipFill>
        <p:spPr>
          <a:xfrm>
            <a:off x="251520" y="836712"/>
            <a:ext cx="8640960" cy="5760640"/>
          </a:xfrm>
          <a:prstGeom prst="rect">
            <a:avLst/>
          </a:prstGeom>
        </p:spPr>
      </p:pic>
      <p:sp>
        <p:nvSpPr>
          <p:cNvPr id="5" name="CasellaDiTesto 4">
            <a:extLst>
              <a:ext uri="{FF2B5EF4-FFF2-40B4-BE49-F238E27FC236}">
                <a16:creationId xmlns:a16="http://schemas.microsoft.com/office/drawing/2014/main" id="{E8442847-A3E4-41B9-9110-96373D6CFF5A}"/>
              </a:ext>
            </a:extLst>
          </p:cNvPr>
          <p:cNvSpPr txBox="1"/>
          <p:nvPr/>
        </p:nvSpPr>
        <p:spPr>
          <a:xfrm>
            <a:off x="611560" y="260648"/>
            <a:ext cx="6840760" cy="369332"/>
          </a:xfrm>
          <a:prstGeom prst="rect">
            <a:avLst/>
          </a:prstGeom>
          <a:noFill/>
        </p:spPr>
        <p:txBody>
          <a:bodyPr wrap="square" rtlCol="0">
            <a:spAutoFit/>
          </a:bodyPr>
          <a:lstStyle/>
          <a:p>
            <a:r>
              <a:rPr lang="it-IT" dirty="0"/>
              <a:t>How to </a:t>
            </a:r>
            <a:r>
              <a:rPr lang="it-IT" dirty="0" err="1"/>
              <a:t>discover</a:t>
            </a:r>
            <a:r>
              <a:rPr lang="it-IT" dirty="0"/>
              <a:t> the </a:t>
            </a:r>
            <a:r>
              <a:rPr lang="it-IT" dirty="0" err="1"/>
              <a:t>most</a:t>
            </a:r>
            <a:r>
              <a:rPr lang="it-IT" dirty="0"/>
              <a:t> </a:t>
            </a:r>
            <a:r>
              <a:rPr lang="it-IT" dirty="0" err="1"/>
              <a:t>frequent</a:t>
            </a:r>
            <a:r>
              <a:rPr lang="it-IT" dirty="0"/>
              <a:t> </a:t>
            </a:r>
            <a:r>
              <a:rPr lang="it-IT" dirty="0" err="1"/>
              <a:t>collocation</a:t>
            </a:r>
            <a:r>
              <a:rPr lang="it-IT" dirty="0"/>
              <a:t> </a:t>
            </a:r>
            <a:endParaRPr lang="en-GB" dirty="0"/>
          </a:p>
        </p:txBody>
      </p:sp>
    </p:spTree>
    <p:extLst>
      <p:ext uri="{BB962C8B-B14F-4D97-AF65-F5344CB8AC3E}">
        <p14:creationId xmlns:p14="http://schemas.microsoft.com/office/powerpoint/2010/main" val="190502404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a:extLst>
              <a:ext uri="{FF2B5EF4-FFF2-40B4-BE49-F238E27FC236}">
                <a16:creationId xmlns:a16="http://schemas.microsoft.com/office/drawing/2014/main" id="{F8A05150-714B-4C6E-8FBC-A2F5D9BFE91C}"/>
              </a:ext>
            </a:extLst>
          </p:cNvPr>
          <p:cNvPicPr>
            <a:picLocks noGrp="1" noChangeAspect="1"/>
          </p:cNvPicPr>
          <p:nvPr>
            <p:ph idx="1"/>
          </p:nvPr>
        </p:nvPicPr>
        <p:blipFill>
          <a:blip r:embed="rId2"/>
          <a:stretch>
            <a:fillRect/>
          </a:stretch>
        </p:blipFill>
        <p:spPr>
          <a:xfrm>
            <a:off x="323528" y="908720"/>
            <a:ext cx="8591931" cy="5688632"/>
          </a:xfrm>
          <a:prstGeom prst="rect">
            <a:avLst/>
          </a:prstGeom>
        </p:spPr>
      </p:pic>
      <p:sp>
        <p:nvSpPr>
          <p:cNvPr id="5" name="CasellaDiTesto 4">
            <a:extLst>
              <a:ext uri="{FF2B5EF4-FFF2-40B4-BE49-F238E27FC236}">
                <a16:creationId xmlns:a16="http://schemas.microsoft.com/office/drawing/2014/main" id="{BB1BF911-91A1-47B0-B9CD-75ECF8042228}"/>
              </a:ext>
            </a:extLst>
          </p:cNvPr>
          <p:cNvSpPr txBox="1"/>
          <p:nvPr/>
        </p:nvSpPr>
        <p:spPr>
          <a:xfrm>
            <a:off x="539552" y="116632"/>
            <a:ext cx="6840760" cy="461665"/>
          </a:xfrm>
          <a:prstGeom prst="rect">
            <a:avLst/>
          </a:prstGeom>
          <a:noFill/>
        </p:spPr>
        <p:txBody>
          <a:bodyPr wrap="square" rtlCol="0">
            <a:spAutoFit/>
          </a:bodyPr>
          <a:lstStyle/>
          <a:p>
            <a:r>
              <a:rPr lang="it-IT" sz="2400" dirty="0"/>
              <a:t>‘smart’ and ‘</a:t>
            </a:r>
            <a:r>
              <a:rPr lang="it-IT" sz="2400" dirty="0" err="1"/>
              <a:t>intelligent</a:t>
            </a:r>
            <a:r>
              <a:rPr lang="it-IT" sz="2400" dirty="0"/>
              <a:t>’ : LOOKED? </a:t>
            </a:r>
            <a:endParaRPr lang="en-GB" sz="2400" dirty="0"/>
          </a:p>
        </p:txBody>
      </p:sp>
    </p:spTree>
    <p:extLst>
      <p:ext uri="{BB962C8B-B14F-4D97-AF65-F5344CB8AC3E}">
        <p14:creationId xmlns:p14="http://schemas.microsoft.com/office/powerpoint/2010/main" val="11801459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0CDEA15-8318-485B-8181-5E4BBA9E9A1E}"/>
              </a:ext>
            </a:extLst>
          </p:cNvPr>
          <p:cNvSpPr>
            <a:spLocks noGrp="1"/>
          </p:cNvSpPr>
          <p:nvPr>
            <p:ph type="title"/>
          </p:nvPr>
        </p:nvSpPr>
        <p:spPr>
          <a:xfrm>
            <a:off x="498110" y="270316"/>
            <a:ext cx="7704667" cy="523527"/>
          </a:xfrm>
        </p:spPr>
        <p:txBody>
          <a:bodyPr>
            <a:noAutofit/>
          </a:bodyPr>
          <a:lstStyle/>
          <a:p>
            <a:r>
              <a:rPr lang="it-IT" sz="2400" dirty="0" err="1"/>
              <a:t>Occurrence</a:t>
            </a:r>
            <a:r>
              <a:rPr lang="it-IT" sz="2400" dirty="0"/>
              <a:t> of ‘</a:t>
            </a:r>
            <a:r>
              <a:rPr lang="it-IT" sz="2400" dirty="0" err="1"/>
              <a:t>intelligent</a:t>
            </a:r>
            <a:r>
              <a:rPr lang="it-IT" sz="2400" dirty="0"/>
              <a:t>’ (2)</a:t>
            </a:r>
            <a:endParaRPr lang="en-GB" sz="2400" dirty="0"/>
          </a:p>
        </p:txBody>
      </p:sp>
      <p:pic>
        <p:nvPicPr>
          <p:cNvPr id="4" name="Segnaposto contenuto 3">
            <a:extLst>
              <a:ext uri="{FF2B5EF4-FFF2-40B4-BE49-F238E27FC236}">
                <a16:creationId xmlns:a16="http://schemas.microsoft.com/office/drawing/2014/main" id="{E280DAF8-FEB0-4211-AEB1-4475532D0741}"/>
              </a:ext>
            </a:extLst>
          </p:cNvPr>
          <p:cNvPicPr>
            <a:picLocks noGrp="1" noChangeAspect="1"/>
          </p:cNvPicPr>
          <p:nvPr>
            <p:ph idx="1"/>
          </p:nvPr>
        </p:nvPicPr>
        <p:blipFill>
          <a:blip r:embed="rId2"/>
          <a:stretch>
            <a:fillRect/>
          </a:stretch>
        </p:blipFill>
        <p:spPr>
          <a:xfrm>
            <a:off x="395534" y="2217668"/>
            <a:ext cx="7909817" cy="3405044"/>
          </a:xfrm>
          <a:prstGeom prst="rect">
            <a:avLst/>
          </a:prstGeom>
        </p:spPr>
      </p:pic>
      <p:sp>
        <p:nvSpPr>
          <p:cNvPr id="5" name="CasellaDiTesto 4">
            <a:extLst>
              <a:ext uri="{FF2B5EF4-FFF2-40B4-BE49-F238E27FC236}">
                <a16:creationId xmlns:a16="http://schemas.microsoft.com/office/drawing/2014/main" id="{38E5374C-C936-44B0-AF19-125D5199DE17}"/>
              </a:ext>
            </a:extLst>
          </p:cNvPr>
          <p:cNvSpPr txBox="1"/>
          <p:nvPr/>
        </p:nvSpPr>
        <p:spPr>
          <a:xfrm>
            <a:off x="328053" y="793843"/>
            <a:ext cx="7874724" cy="923330"/>
          </a:xfrm>
          <a:prstGeom prst="rect">
            <a:avLst/>
          </a:prstGeom>
          <a:noFill/>
        </p:spPr>
        <p:txBody>
          <a:bodyPr wrap="square" rtlCol="0">
            <a:spAutoFit/>
          </a:bodyPr>
          <a:lstStyle/>
          <a:p>
            <a:r>
              <a:rPr lang="en-GB" b="1" dirty="0"/>
              <a:t>smart </a:t>
            </a:r>
            <a:r>
              <a:rPr lang="en-GB" dirty="0"/>
              <a:t>in </a:t>
            </a:r>
            <a:r>
              <a:rPr lang="en-GB" b="1" dirty="0"/>
              <a:t>British English</a:t>
            </a:r>
            <a:r>
              <a:rPr lang="en-GB" dirty="0"/>
              <a:t> :‘</a:t>
            </a:r>
            <a:r>
              <a:rPr lang="en-GB" dirty="0" err="1"/>
              <a:t>elegante</a:t>
            </a:r>
            <a:r>
              <a:rPr lang="en-GB" dirty="0"/>
              <a:t>’ , ‘di stile’, to describe clothing.</a:t>
            </a:r>
          </a:p>
          <a:p>
            <a:endParaRPr lang="en-GB" dirty="0"/>
          </a:p>
          <a:p>
            <a:r>
              <a:rPr lang="en-GB" dirty="0"/>
              <a:t>What about intelligent?</a:t>
            </a:r>
          </a:p>
        </p:txBody>
      </p:sp>
    </p:spTree>
    <p:extLst>
      <p:ext uri="{BB962C8B-B14F-4D97-AF65-F5344CB8AC3E}">
        <p14:creationId xmlns:p14="http://schemas.microsoft.com/office/powerpoint/2010/main" val="125543943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a:extLst>
              <a:ext uri="{FF2B5EF4-FFF2-40B4-BE49-F238E27FC236}">
                <a16:creationId xmlns:a16="http://schemas.microsoft.com/office/drawing/2014/main" id="{1222657A-BDF6-40FF-9CA7-7D5BD6BCA16F}"/>
              </a:ext>
            </a:extLst>
          </p:cNvPr>
          <p:cNvPicPr>
            <a:picLocks noGrp="1" noChangeAspect="1"/>
          </p:cNvPicPr>
          <p:nvPr>
            <p:ph idx="1"/>
          </p:nvPr>
        </p:nvPicPr>
        <p:blipFill>
          <a:blip r:embed="rId2"/>
          <a:stretch>
            <a:fillRect/>
          </a:stretch>
        </p:blipFill>
        <p:spPr>
          <a:xfrm>
            <a:off x="251520" y="548680"/>
            <a:ext cx="8673416" cy="5760640"/>
          </a:xfrm>
          <a:prstGeom prst="rect">
            <a:avLst/>
          </a:prstGeom>
        </p:spPr>
      </p:pic>
    </p:spTree>
    <p:extLst>
      <p:ext uri="{BB962C8B-B14F-4D97-AF65-F5344CB8AC3E}">
        <p14:creationId xmlns:p14="http://schemas.microsoft.com/office/powerpoint/2010/main" val="24952930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D8F4F662-FC59-4DE8-869D-4913E2DDDF46}"/>
              </a:ext>
            </a:extLst>
          </p:cNvPr>
          <p:cNvSpPr>
            <a:spLocks noGrp="1"/>
          </p:cNvSpPr>
          <p:nvPr>
            <p:ph idx="1"/>
          </p:nvPr>
        </p:nvSpPr>
        <p:spPr>
          <a:xfrm>
            <a:off x="467544" y="548680"/>
            <a:ext cx="7704667" cy="5760640"/>
          </a:xfrm>
        </p:spPr>
        <p:txBody>
          <a:bodyPr>
            <a:normAutofit fontScale="92500"/>
          </a:bodyPr>
          <a:lstStyle/>
          <a:p>
            <a:pPr marL="0" indent="0">
              <a:buNone/>
            </a:pPr>
            <a:r>
              <a:rPr lang="it-IT" dirty="0"/>
              <a:t>Technology and </a:t>
            </a:r>
            <a:r>
              <a:rPr lang="it-IT" dirty="0" err="1"/>
              <a:t>translation</a:t>
            </a:r>
            <a:endParaRPr lang="it-IT" dirty="0"/>
          </a:p>
          <a:p>
            <a:r>
              <a:rPr lang="en-GB" dirty="0"/>
              <a:t>Cronin (2013, 19) :</a:t>
            </a:r>
            <a:r>
              <a:rPr lang="en-GB" i="1" dirty="0"/>
              <a:t>‘3T’ paradigm </a:t>
            </a:r>
            <a:r>
              <a:rPr lang="it-IT" i="1" dirty="0"/>
              <a:t>(Technology, Trade, </a:t>
            </a:r>
            <a:r>
              <a:rPr lang="it-IT" i="1" dirty="0" err="1"/>
              <a:t>Translation</a:t>
            </a:r>
            <a:r>
              <a:rPr lang="it-IT" i="1" dirty="0"/>
              <a:t>)</a:t>
            </a:r>
            <a:r>
              <a:rPr lang="it-IT" dirty="0"/>
              <a:t>, </a:t>
            </a:r>
            <a:endParaRPr lang="en-GB" dirty="0"/>
          </a:p>
          <a:p>
            <a:pPr>
              <a:buAutoNum type="arabicPeriod"/>
            </a:pPr>
            <a:r>
              <a:rPr lang="en-GB" dirty="0"/>
              <a:t>“T” di </a:t>
            </a:r>
            <a:r>
              <a:rPr lang="en-GB" b="1" dirty="0"/>
              <a:t>time</a:t>
            </a:r>
            <a:r>
              <a:rPr lang="en-GB" dirty="0"/>
              <a:t>: expectations in terms of translating speed</a:t>
            </a:r>
            <a:r>
              <a:rPr lang="it-IT" dirty="0"/>
              <a:t>. </a:t>
            </a:r>
            <a:r>
              <a:rPr lang="it-IT" dirty="0" err="1"/>
              <a:t>Shall</a:t>
            </a:r>
            <a:r>
              <a:rPr lang="it-IT" dirty="0"/>
              <a:t> </a:t>
            </a:r>
            <a:r>
              <a:rPr lang="it-IT" dirty="0" err="1"/>
              <a:t>we</a:t>
            </a:r>
            <a:r>
              <a:rPr lang="it-IT" dirty="0"/>
              <a:t> </a:t>
            </a:r>
            <a:r>
              <a:rPr lang="it-IT" dirty="0" err="1"/>
              <a:t>privilege</a:t>
            </a:r>
            <a:r>
              <a:rPr lang="it-IT" dirty="0"/>
              <a:t> </a:t>
            </a:r>
            <a:r>
              <a:rPr lang="it-IT" dirty="0" err="1"/>
              <a:t>quantity</a:t>
            </a:r>
            <a:r>
              <a:rPr lang="it-IT" dirty="0"/>
              <a:t> over </a:t>
            </a:r>
            <a:r>
              <a:rPr lang="it-IT" dirty="0" err="1"/>
              <a:t>quality</a:t>
            </a:r>
            <a:r>
              <a:rPr lang="it-IT" dirty="0"/>
              <a:t>?</a:t>
            </a:r>
          </a:p>
          <a:p>
            <a:pPr marL="0" indent="0">
              <a:buNone/>
            </a:pPr>
            <a:r>
              <a:rPr lang="it-IT" dirty="0"/>
              <a:t>2. </a:t>
            </a:r>
            <a:r>
              <a:rPr lang="it-IT" dirty="0" err="1"/>
              <a:t>Changes</a:t>
            </a:r>
            <a:r>
              <a:rPr lang="it-IT" dirty="0"/>
              <a:t> in </a:t>
            </a:r>
            <a:r>
              <a:rPr lang="it-IT" dirty="0" err="1"/>
              <a:t>organization</a:t>
            </a:r>
            <a:r>
              <a:rPr lang="it-IT" dirty="0"/>
              <a:t>: from </a:t>
            </a:r>
            <a:r>
              <a:rPr lang="it-IT" dirty="0" err="1"/>
              <a:t>individual</a:t>
            </a:r>
            <a:r>
              <a:rPr lang="it-IT" dirty="0"/>
              <a:t> to </a:t>
            </a:r>
            <a:r>
              <a:rPr lang="it-IT" dirty="0" err="1"/>
              <a:t>collective</a:t>
            </a:r>
            <a:r>
              <a:rPr lang="it-IT" dirty="0"/>
              <a:t> </a:t>
            </a:r>
            <a:r>
              <a:rPr lang="it-IT" dirty="0" err="1"/>
              <a:t>translation</a:t>
            </a:r>
            <a:r>
              <a:rPr lang="it-IT" dirty="0"/>
              <a:t>: «</a:t>
            </a:r>
            <a:r>
              <a:rPr lang="it-IT" b="1" dirty="0" err="1"/>
              <a:t>translation</a:t>
            </a:r>
            <a:r>
              <a:rPr lang="it-IT" dirty="0"/>
              <a:t> </a:t>
            </a:r>
            <a:r>
              <a:rPr lang="it-IT" b="1" dirty="0"/>
              <a:t>project</a:t>
            </a:r>
            <a:r>
              <a:rPr lang="it-IT" dirty="0"/>
              <a:t>» and «work flow», </a:t>
            </a:r>
            <a:r>
              <a:rPr lang="it-IT" dirty="0" err="1"/>
              <a:t>where</a:t>
            </a:r>
            <a:r>
              <a:rPr lang="it-IT" dirty="0"/>
              <a:t> </a:t>
            </a:r>
            <a:r>
              <a:rPr lang="it-IT" dirty="0" err="1"/>
              <a:t>different</a:t>
            </a:r>
            <a:r>
              <a:rPr lang="it-IT" dirty="0"/>
              <a:t> tasks are </a:t>
            </a:r>
            <a:r>
              <a:rPr lang="it-IT" dirty="0" err="1"/>
              <a:t>assigned</a:t>
            </a:r>
            <a:r>
              <a:rPr lang="it-IT" dirty="0"/>
              <a:t> </a:t>
            </a:r>
            <a:r>
              <a:rPr lang="it-IT" dirty="0" err="1"/>
              <a:t>during</a:t>
            </a:r>
            <a:r>
              <a:rPr lang="it-IT" dirty="0"/>
              <a:t> the </a:t>
            </a:r>
            <a:r>
              <a:rPr lang="it-IT" dirty="0" err="1"/>
              <a:t>different</a:t>
            </a:r>
            <a:r>
              <a:rPr lang="it-IT" dirty="0"/>
              <a:t> steps of the </a:t>
            </a:r>
            <a:r>
              <a:rPr lang="it-IT" dirty="0" err="1"/>
              <a:t>process</a:t>
            </a:r>
            <a:endParaRPr lang="en-GB" dirty="0"/>
          </a:p>
          <a:p>
            <a:pPr marL="0" indent="0">
              <a:buNone/>
            </a:pPr>
            <a:r>
              <a:rPr lang="en-GB" dirty="0"/>
              <a:t>3.</a:t>
            </a:r>
            <a:r>
              <a:rPr lang="it-IT" i="1" dirty="0"/>
              <a:t> cloud computing : </a:t>
            </a:r>
            <a:r>
              <a:rPr lang="it-IT" dirty="0"/>
              <a:t>«l’accesso ubiquo a contenuti digitali multilingui e a strumenti di traduzione all’interno di ambienti collaborativi on line utilizzabili gratuitamente o a pagamento» (Monti 2014, 55) </a:t>
            </a:r>
            <a:r>
              <a:rPr lang="it-IT" dirty="0" err="1"/>
              <a:t>creates</a:t>
            </a:r>
            <a:r>
              <a:rPr lang="it-IT" dirty="0"/>
              <a:t> «</a:t>
            </a:r>
            <a:r>
              <a:rPr lang="it-IT" b="1" dirty="0"/>
              <a:t>comunità di traduzione</a:t>
            </a:r>
            <a:r>
              <a:rPr lang="it-IT" dirty="0"/>
              <a:t>».</a:t>
            </a:r>
          </a:p>
          <a:p>
            <a:pPr marL="0" indent="0">
              <a:buNone/>
            </a:pPr>
            <a:r>
              <a:rPr lang="it-IT" dirty="0"/>
              <a:t>4. </a:t>
            </a:r>
            <a:r>
              <a:rPr lang="it-IT" i="1" dirty="0" err="1"/>
              <a:t>Technological</a:t>
            </a:r>
            <a:r>
              <a:rPr lang="it-IT" i="1" dirty="0"/>
              <a:t> Turn </a:t>
            </a:r>
            <a:r>
              <a:rPr lang="it-IT" dirty="0"/>
              <a:t>: studio anche teorico delle competenze informatico/tecnologiche.</a:t>
            </a:r>
          </a:p>
          <a:p>
            <a:pPr marL="0" indent="0">
              <a:buNone/>
            </a:pPr>
            <a:r>
              <a:rPr lang="it-IT" dirty="0"/>
              <a:t>CALF: Computer-</a:t>
            </a:r>
            <a:r>
              <a:rPr lang="it-IT" dirty="0" err="1"/>
              <a:t>aided</a:t>
            </a:r>
            <a:r>
              <a:rPr lang="it-IT" dirty="0"/>
              <a:t> </a:t>
            </a:r>
            <a:r>
              <a:rPr lang="it-IT" dirty="0" err="1"/>
              <a:t>literary</a:t>
            </a:r>
            <a:r>
              <a:rPr lang="it-IT" dirty="0"/>
              <a:t> </a:t>
            </a:r>
            <a:r>
              <a:rPr lang="it-IT" dirty="0" err="1"/>
              <a:t>translation</a:t>
            </a:r>
            <a:r>
              <a:rPr lang="it-IT" dirty="0"/>
              <a:t>. </a:t>
            </a:r>
            <a:r>
              <a:rPr lang="it-IT" dirty="0" err="1"/>
              <a:t>Useful</a:t>
            </a:r>
            <a:r>
              <a:rPr lang="it-IT" dirty="0"/>
              <a:t> to study </a:t>
            </a:r>
            <a:r>
              <a:rPr lang="it-IT" dirty="0" err="1"/>
              <a:t>translator’s</a:t>
            </a:r>
            <a:r>
              <a:rPr lang="it-IT" dirty="0"/>
              <a:t> style MA </a:t>
            </a:r>
            <a:r>
              <a:rPr lang="it-IT" dirty="0" err="1"/>
              <a:t>also</a:t>
            </a:r>
            <a:r>
              <a:rPr lang="it-IT" dirty="0"/>
              <a:t> for </a:t>
            </a:r>
            <a:r>
              <a:rPr lang="it-IT" dirty="0" err="1"/>
              <a:t>preliminary</a:t>
            </a:r>
            <a:r>
              <a:rPr lang="it-IT" dirty="0"/>
              <a:t> readings, </a:t>
            </a:r>
            <a:r>
              <a:rPr lang="it-IT" dirty="0" err="1"/>
              <a:t>before</a:t>
            </a:r>
            <a:r>
              <a:rPr lang="it-IT" dirty="0"/>
              <a:t> the </a:t>
            </a:r>
            <a:r>
              <a:rPr lang="it-IT" dirty="0" err="1"/>
              <a:t>analysis</a:t>
            </a:r>
            <a:endParaRPr lang="it-IT" dirty="0"/>
          </a:p>
          <a:p>
            <a:pPr marL="0" indent="0">
              <a:buNone/>
            </a:pPr>
            <a:r>
              <a:rPr lang="it-IT" dirty="0"/>
              <a:t>MAHT: Machine-</a:t>
            </a:r>
            <a:r>
              <a:rPr lang="it-IT" dirty="0" err="1"/>
              <a:t>aided</a:t>
            </a:r>
            <a:r>
              <a:rPr lang="it-IT" dirty="0"/>
              <a:t> human </a:t>
            </a:r>
            <a:r>
              <a:rPr lang="it-IT" dirty="0" err="1"/>
              <a:t>translation</a:t>
            </a:r>
            <a:endParaRPr lang="it-IT" dirty="0"/>
          </a:p>
          <a:p>
            <a:pPr marL="0" indent="0">
              <a:buNone/>
            </a:pPr>
            <a:r>
              <a:rPr lang="it-IT" dirty="0"/>
              <a:t>TALTAC: </a:t>
            </a:r>
            <a:r>
              <a:rPr lang="it-IT" b="1" dirty="0"/>
              <a:t>T</a:t>
            </a:r>
            <a:r>
              <a:rPr lang="it-IT" dirty="0"/>
              <a:t>rattamento </a:t>
            </a:r>
            <a:r>
              <a:rPr lang="it-IT" b="1" dirty="0"/>
              <a:t>A</a:t>
            </a:r>
            <a:r>
              <a:rPr lang="it-IT" dirty="0"/>
              <a:t>utomatico </a:t>
            </a:r>
            <a:r>
              <a:rPr lang="it-IT" b="1" dirty="0"/>
              <a:t>L</a:t>
            </a:r>
            <a:r>
              <a:rPr lang="it-IT" dirty="0"/>
              <a:t>essicale e </a:t>
            </a:r>
            <a:r>
              <a:rPr lang="it-IT" b="1" dirty="0"/>
              <a:t>T</a:t>
            </a:r>
            <a:r>
              <a:rPr lang="it-IT" dirty="0"/>
              <a:t>estuale per l'</a:t>
            </a:r>
            <a:r>
              <a:rPr lang="it-IT" b="1" dirty="0"/>
              <a:t>A</a:t>
            </a:r>
            <a:r>
              <a:rPr lang="it-IT" dirty="0"/>
              <a:t>nalisi del </a:t>
            </a:r>
            <a:r>
              <a:rPr lang="it-IT" b="1" dirty="0"/>
              <a:t>C</a:t>
            </a:r>
            <a:r>
              <a:rPr lang="it-IT" dirty="0"/>
              <a:t>ontenuto di un Corpus. "</a:t>
            </a:r>
            <a:r>
              <a:rPr lang="it-IT" dirty="0" err="1"/>
              <a:t>textual</a:t>
            </a:r>
            <a:r>
              <a:rPr lang="it-IT" dirty="0"/>
              <a:t> </a:t>
            </a:r>
            <a:r>
              <a:rPr lang="it-IT" dirty="0" err="1"/>
              <a:t>statistics</a:t>
            </a:r>
            <a:r>
              <a:rPr lang="it-IT" dirty="0"/>
              <a:t>".</a:t>
            </a:r>
          </a:p>
          <a:p>
            <a:pPr marL="0" indent="0">
              <a:buNone/>
            </a:pPr>
            <a:endParaRPr lang="it-IT" dirty="0"/>
          </a:p>
          <a:p>
            <a:endParaRPr lang="en-GB" dirty="0"/>
          </a:p>
        </p:txBody>
      </p:sp>
    </p:spTree>
    <p:extLst>
      <p:ext uri="{BB962C8B-B14F-4D97-AF65-F5344CB8AC3E}">
        <p14:creationId xmlns:p14="http://schemas.microsoft.com/office/powerpoint/2010/main" val="317228988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E98B6525-BDD2-45B5-9A4E-1213CA1E07BE}"/>
              </a:ext>
            </a:extLst>
          </p:cNvPr>
          <p:cNvSpPr>
            <a:spLocks noGrp="1"/>
          </p:cNvSpPr>
          <p:nvPr>
            <p:ph idx="1"/>
          </p:nvPr>
        </p:nvSpPr>
        <p:spPr>
          <a:xfrm>
            <a:off x="251520" y="476672"/>
            <a:ext cx="7704667" cy="5307120"/>
          </a:xfrm>
        </p:spPr>
        <p:txBody>
          <a:bodyPr/>
          <a:lstStyle/>
          <a:p>
            <a:pPr marL="0" indent="0">
              <a:buNone/>
            </a:pPr>
            <a:r>
              <a:rPr lang="it-IT" dirty="0"/>
              <a:t>Corpora </a:t>
            </a:r>
            <a:r>
              <a:rPr lang="it-IT" dirty="0" err="1"/>
              <a:t>useful</a:t>
            </a:r>
            <a:r>
              <a:rPr lang="it-IT" dirty="0"/>
              <a:t> in </a:t>
            </a:r>
            <a:r>
              <a:rPr lang="it-IT" dirty="0" err="1"/>
              <a:t>certain</a:t>
            </a:r>
            <a:r>
              <a:rPr lang="it-IT" dirty="0"/>
              <a:t> </a:t>
            </a:r>
            <a:r>
              <a:rPr lang="it-IT" dirty="0" err="1"/>
              <a:t>sectors</a:t>
            </a:r>
            <a:r>
              <a:rPr lang="it-IT" dirty="0"/>
              <a:t> </a:t>
            </a:r>
            <a:endParaRPr lang="en-GB" dirty="0"/>
          </a:p>
          <a:p>
            <a:pPr marL="0" indent="0">
              <a:buNone/>
            </a:pPr>
            <a:r>
              <a:rPr lang="en-GB" dirty="0"/>
              <a:t>Generali corpora unsuited to highly specialized translation.</a:t>
            </a:r>
          </a:p>
          <a:p>
            <a:pPr marL="0" indent="0">
              <a:buNone/>
            </a:pPr>
            <a:r>
              <a:rPr lang="en-GB" dirty="0"/>
              <a:t>This is why translators should build their own corpora: data collecting + conversion in a format accepted by concordance programs (ex. ANT-CONC)</a:t>
            </a:r>
          </a:p>
          <a:p>
            <a:pPr marL="0" indent="0">
              <a:buNone/>
            </a:pPr>
            <a:r>
              <a:rPr lang="en-GB" dirty="0"/>
              <a:t>‘documentation tools’ (alternative to dictionaries) + performance-enhancing tools’ / ‘decision-making tools’</a:t>
            </a:r>
          </a:p>
          <a:p>
            <a:pPr marL="0" indent="0">
              <a:buNone/>
            </a:pPr>
            <a:r>
              <a:rPr lang="en-GB" dirty="0"/>
              <a:t>Also useful in translator training: compare choices of a professional translator with those of trainees </a:t>
            </a:r>
            <a:endParaRPr lang="it-IT" dirty="0"/>
          </a:p>
          <a:p>
            <a:pPr marL="0" indent="0">
              <a:buNone/>
            </a:pPr>
            <a:endParaRPr lang="en-GB" dirty="0"/>
          </a:p>
          <a:p>
            <a:pPr marL="0" indent="0">
              <a:buNone/>
            </a:pPr>
            <a:endParaRPr lang="it-IT" dirty="0"/>
          </a:p>
        </p:txBody>
      </p:sp>
    </p:spTree>
    <p:extLst>
      <p:ext uri="{BB962C8B-B14F-4D97-AF65-F5344CB8AC3E}">
        <p14:creationId xmlns:p14="http://schemas.microsoft.com/office/powerpoint/2010/main" val="37621683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D249167F-9B86-4F38-AEBE-4E471E146947}"/>
              </a:ext>
            </a:extLst>
          </p:cNvPr>
          <p:cNvSpPr>
            <a:spLocks noGrp="1"/>
          </p:cNvSpPr>
          <p:nvPr>
            <p:ph idx="1"/>
          </p:nvPr>
        </p:nvSpPr>
        <p:spPr>
          <a:xfrm>
            <a:off x="971600" y="404664"/>
            <a:ext cx="7704667" cy="1224136"/>
          </a:xfrm>
        </p:spPr>
        <p:txBody>
          <a:bodyPr/>
          <a:lstStyle/>
          <a:p>
            <a:r>
              <a:rPr lang="en-GB" dirty="0">
                <a:hlinkClick r:id="rId2"/>
              </a:rPr>
              <a:t>https://voyant-tools.org/</a:t>
            </a:r>
            <a:endParaRPr lang="en-GB" dirty="0"/>
          </a:p>
          <a:p>
            <a:endParaRPr lang="en-GB" dirty="0"/>
          </a:p>
          <a:p>
            <a:endParaRPr lang="en-GB" dirty="0"/>
          </a:p>
        </p:txBody>
      </p:sp>
      <p:pic>
        <p:nvPicPr>
          <p:cNvPr id="4" name="Immagine 3">
            <a:extLst>
              <a:ext uri="{FF2B5EF4-FFF2-40B4-BE49-F238E27FC236}">
                <a16:creationId xmlns:a16="http://schemas.microsoft.com/office/drawing/2014/main" id="{5EDE0688-B218-4575-88F6-421B7D8469D6}"/>
              </a:ext>
            </a:extLst>
          </p:cNvPr>
          <p:cNvPicPr>
            <a:picLocks noChangeAspect="1"/>
          </p:cNvPicPr>
          <p:nvPr/>
        </p:nvPicPr>
        <p:blipFill>
          <a:blip r:embed="rId3"/>
          <a:stretch>
            <a:fillRect/>
          </a:stretch>
        </p:blipFill>
        <p:spPr>
          <a:xfrm>
            <a:off x="827584" y="1340767"/>
            <a:ext cx="7603575" cy="4968553"/>
          </a:xfrm>
          <a:prstGeom prst="rect">
            <a:avLst/>
          </a:prstGeom>
        </p:spPr>
      </p:pic>
    </p:spTree>
    <p:extLst>
      <p:ext uri="{BB962C8B-B14F-4D97-AF65-F5344CB8AC3E}">
        <p14:creationId xmlns:p14="http://schemas.microsoft.com/office/powerpoint/2010/main" val="5020244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1827570-9BCC-4135-8F61-21549CED01B1}"/>
              </a:ext>
            </a:extLst>
          </p:cNvPr>
          <p:cNvSpPr>
            <a:spLocks noGrp="1"/>
          </p:cNvSpPr>
          <p:nvPr>
            <p:ph type="title"/>
          </p:nvPr>
        </p:nvSpPr>
        <p:spPr>
          <a:xfrm>
            <a:off x="323528" y="259959"/>
            <a:ext cx="7704667" cy="811559"/>
          </a:xfrm>
        </p:spPr>
        <p:txBody>
          <a:bodyPr>
            <a:normAutofit/>
          </a:bodyPr>
          <a:lstStyle/>
          <a:p>
            <a:r>
              <a:rPr lang="it-IT" dirty="0"/>
              <a:t>Word </a:t>
            </a:r>
            <a:r>
              <a:rPr lang="it-IT" dirty="0" err="1"/>
              <a:t>count</a:t>
            </a:r>
            <a:r>
              <a:rPr lang="it-IT" dirty="0"/>
              <a:t> for </a:t>
            </a:r>
            <a:r>
              <a:rPr lang="it-IT" dirty="0" err="1"/>
              <a:t>Deledda’s</a:t>
            </a:r>
            <a:r>
              <a:rPr lang="it-IT" dirty="0"/>
              <a:t> </a:t>
            </a:r>
            <a:r>
              <a:rPr lang="it-IT" i="1" dirty="0"/>
              <a:t>The </a:t>
            </a:r>
            <a:r>
              <a:rPr lang="it-IT" i="1" dirty="0" err="1"/>
              <a:t>Mother</a:t>
            </a:r>
            <a:endParaRPr lang="en-GB" i="1" dirty="0"/>
          </a:p>
        </p:txBody>
      </p:sp>
      <p:pic>
        <p:nvPicPr>
          <p:cNvPr id="4" name="Segnaposto contenuto 3">
            <a:extLst>
              <a:ext uri="{FF2B5EF4-FFF2-40B4-BE49-F238E27FC236}">
                <a16:creationId xmlns:a16="http://schemas.microsoft.com/office/drawing/2014/main" id="{2A7D53CE-D0E6-4128-8256-ADDBB96C1070}"/>
              </a:ext>
            </a:extLst>
          </p:cNvPr>
          <p:cNvPicPr>
            <a:picLocks noGrp="1" noChangeAspect="1"/>
          </p:cNvPicPr>
          <p:nvPr>
            <p:ph idx="1"/>
          </p:nvPr>
        </p:nvPicPr>
        <p:blipFill>
          <a:blip r:embed="rId2"/>
          <a:stretch>
            <a:fillRect/>
          </a:stretch>
        </p:blipFill>
        <p:spPr>
          <a:xfrm>
            <a:off x="323528" y="1250912"/>
            <a:ext cx="8568952" cy="5346440"/>
          </a:xfrm>
          <a:prstGeom prst="rect">
            <a:avLst/>
          </a:prstGeom>
        </p:spPr>
      </p:pic>
    </p:spTree>
    <p:extLst>
      <p:ext uri="{BB962C8B-B14F-4D97-AF65-F5344CB8AC3E}">
        <p14:creationId xmlns:p14="http://schemas.microsoft.com/office/powerpoint/2010/main" val="2369389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7AC4B9A-62D5-49A8-A642-E420D99B23E6}"/>
              </a:ext>
            </a:extLst>
          </p:cNvPr>
          <p:cNvSpPr>
            <a:spLocks noGrp="1"/>
          </p:cNvSpPr>
          <p:nvPr>
            <p:ph type="title"/>
          </p:nvPr>
        </p:nvSpPr>
        <p:spPr>
          <a:xfrm>
            <a:off x="467544" y="116632"/>
            <a:ext cx="7704667" cy="595535"/>
          </a:xfrm>
        </p:spPr>
        <p:txBody>
          <a:bodyPr>
            <a:normAutofit/>
          </a:bodyPr>
          <a:lstStyle/>
          <a:p>
            <a:endParaRPr lang="en-GB" dirty="0"/>
          </a:p>
        </p:txBody>
      </p:sp>
      <p:sp>
        <p:nvSpPr>
          <p:cNvPr id="3" name="Segnaposto contenuto 2">
            <a:extLst>
              <a:ext uri="{FF2B5EF4-FFF2-40B4-BE49-F238E27FC236}">
                <a16:creationId xmlns:a16="http://schemas.microsoft.com/office/drawing/2014/main" id="{478E7A5E-0316-4015-8D2C-8B276F3EBC02}"/>
              </a:ext>
            </a:extLst>
          </p:cNvPr>
          <p:cNvSpPr>
            <a:spLocks noGrp="1"/>
          </p:cNvSpPr>
          <p:nvPr>
            <p:ph idx="1"/>
          </p:nvPr>
        </p:nvSpPr>
        <p:spPr>
          <a:xfrm>
            <a:off x="323528" y="858184"/>
            <a:ext cx="7704667" cy="5883184"/>
          </a:xfrm>
        </p:spPr>
        <p:txBody>
          <a:bodyPr>
            <a:normAutofit/>
          </a:bodyPr>
          <a:lstStyle/>
          <a:p>
            <a:r>
              <a:rPr lang="it-IT" b="1" dirty="0"/>
              <a:t>Machine </a:t>
            </a:r>
            <a:r>
              <a:rPr lang="it-IT" b="1" dirty="0" err="1"/>
              <a:t>Translation</a:t>
            </a:r>
            <a:r>
              <a:rPr lang="it-IT" dirty="0"/>
              <a:t>: </a:t>
            </a:r>
            <a:r>
              <a:rPr lang="it-IT" dirty="0" err="1"/>
              <a:t>translations</a:t>
            </a:r>
            <a:r>
              <a:rPr lang="it-IT" dirty="0"/>
              <a:t> </a:t>
            </a:r>
            <a:r>
              <a:rPr lang="it-IT" dirty="0" err="1"/>
              <a:t>created</a:t>
            </a:r>
            <a:r>
              <a:rPr lang="it-IT" dirty="0"/>
              <a:t> </a:t>
            </a:r>
            <a:r>
              <a:rPr lang="it-IT" dirty="0" err="1"/>
              <a:t>using</a:t>
            </a:r>
            <a:r>
              <a:rPr lang="it-IT" dirty="0"/>
              <a:t> </a:t>
            </a:r>
            <a:r>
              <a:rPr lang="it-IT" b="1" dirty="0" err="1"/>
              <a:t>only</a:t>
            </a:r>
            <a:r>
              <a:rPr lang="it-IT" dirty="0"/>
              <a:t> so</a:t>
            </a:r>
            <a:r>
              <a:rPr lang="en-GB" dirty="0" err="1"/>
              <a:t>ftwares</a:t>
            </a:r>
            <a:endParaRPr lang="it-IT" dirty="0"/>
          </a:p>
          <a:p>
            <a:r>
              <a:rPr lang="en-GB" dirty="0"/>
              <a:t>Automatic Language Processing Advisory Committee (ALPAC), 1966: </a:t>
            </a:r>
            <a:r>
              <a:rPr lang="en-GB" i="1" dirty="0"/>
              <a:t>decipherable for the most part, but […] sometimes misleading and sometimes wrong.</a:t>
            </a:r>
          </a:p>
          <a:p>
            <a:pPr marL="0" indent="0">
              <a:buNone/>
            </a:pPr>
            <a:r>
              <a:rPr lang="en-GB" b="1" i="1" dirty="0"/>
              <a:t>we will only have adequate mechanical translation when the machine can “understand” what it is translating</a:t>
            </a:r>
            <a:endParaRPr lang="en-GB" b="1" dirty="0"/>
          </a:p>
          <a:p>
            <a:pPr marL="0" indent="0">
              <a:buNone/>
            </a:pPr>
            <a:r>
              <a:rPr lang="en-GB" dirty="0"/>
              <a:t>MT is based on the principle of interlinguistic equivalence: SL as a stable repertoire of units of meaning for which an equivalent can always be found in the TL</a:t>
            </a:r>
          </a:p>
          <a:p>
            <a:pPr marL="0" indent="0">
              <a:buNone/>
            </a:pPr>
            <a:endParaRPr lang="en-GB" dirty="0"/>
          </a:p>
          <a:p>
            <a:endParaRPr lang="en-GB" dirty="0"/>
          </a:p>
        </p:txBody>
      </p:sp>
    </p:spTree>
    <p:extLst>
      <p:ext uri="{BB962C8B-B14F-4D97-AF65-F5344CB8AC3E}">
        <p14:creationId xmlns:p14="http://schemas.microsoft.com/office/powerpoint/2010/main" val="40149118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D181042-D46B-4137-BB02-6CF26C1C5CFC}"/>
              </a:ext>
            </a:extLst>
          </p:cNvPr>
          <p:cNvSpPr>
            <a:spLocks noGrp="1"/>
          </p:cNvSpPr>
          <p:nvPr>
            <p:ph type="title"/>
          </p:nvPr>
        </p:nvSpPr>
        <p:spPr>
          <a:xfrm>
            <a:off x="1187624" y="180526"/>
            <a:ext cx="7704667" cy="667543"/>
          </a:xfrm>
        </p:spPr>
        <p:txBody>
          <a:bodyPr>
            <a:normAutofit/>
          </a:bodyPr>
          <a:lstStyle/>
          <a:p>
            <a:r>
              <a:rPr lang="en-GB" dirty="0"/>
              <a:t>MT</a:t>
            </a:r>
          </a:p>
        </p:txBody>
      </p:sp>
      <p:sp>
        <p:nvSpPr>
          <p:cNvPr id="3" name="Segnaposto contenuto 2">
            <a:extLst>
              <a:ext uri="{FF2B5EF4-FFF2-40B4-BE49-F238E27FC236}">
                <a16:creationId xmlns:a16="http://schemas.microsoft.com/office/drawing/2014/main" id="{37723E7E-BCC3-4858-8CC8-70DD67590775}"/>
              </a:ext>
            </a:extLst>
          </p:cNvPr>
          <p:cNvSpPr>
            <a:spLocks noGrp="1"/>
          </p:cNvSpPr>
          <p:nvPr>
            <p:ph idx="1"/>
          </p:nvPr>
        </p:nvSpPr>
        <p:spPr>
          <a:xfrm>
            <a:off x="395536" y="1124744"/>
            <a:ext cx="7704667" cy="5184576"/>
          </a:xfrm>
        </p:spPr>
        <p:txBody>
          <a:bodyPr>
            <a:normAutofit/>
          </a:bodyPr>
          <a:lstStyle/>
          <a:p>
            <a:pPr marL="0" indent="0">
              <a:buNone/>
            </a:pPr>
            <a:r>
              <a:rPr lang="it-IT" dirty="0"/>
              <a:t>2. </a:t>
            </a:r>
            <a:r>
              <a:rPr lang="en-GB" b="1" i="0" dirty="0">
                <a:solidFill>
                  <a:srgbClr val="202124"/>
                </a:solidFill>
                <a:effectLst/>
                <a:latin typeface="arial" panose="020B0604020202020204" pitchFamily="34" charset="0"/>
              </a:rPr>
              <a:t>Statistical machine translation</a:t>
            </a:r>
            <a:r>
              <a:rPr lang="en-GB" dirty="0"/>
              <a:t>:</a:t>
            </a:r>
            <a:r>
              <a:rPr lang="en-GB" b="1" dirty="0"/>
              <a:t> </a:t>
            </a:r>
            <a:r>
              <a:rPr lang="en-GB" dirty="0"/>
              <a:t>digital archives of monolingual texts (same field)</a:t>
            </a:r>
            <a:endParaRPr lang="it-IT" dirty="0"/>
          </a:p>
          <a:p>
            <a:r>
              <a:rPr lang="it-IT" dirty="0" err="1"/>
              <a:t>statistical</a:t>
            </a:r>
            <a:r>
              <a:rPr lang="it-IT" dirty="0"/>
              <a:t> models to </a:t>
            </a:r>
            <a:r>
              <a:rPr lang="it-IT" dirty="0" err="1"/>
              <a:t>analyze</a:t>
            </a:r>
            <a:r>
              <a:rPr lang="it-IT" dirty="0"/>
              <a:t> word frequency</a:t>
            </a:r>
          </a:p>
          <a:p>
            <a:r>
              <a:rPr lang="it-IT" dirty="0"/>
              <a:t>Solutions to </a:t>
            </a:r>
            <a:r>
              <a:rPr lang="it-IT" dirty="0" err="1"/>
              <a:t>particular</a:t>
            </a:r>
            <a:r>
              <a:rPr lang="it-IT" dirty="0"/>
              <a:t> </a:t>
            </a:r>
            <a:r>
              <a:rPr lang="it-IT" dirty="0" err="1"/>
              <a:t>cases</a:t>
            </a:r>
            <a:r>
              <a:rPr lang="it-IT" dirty="0"/>
              <a:t> </a:t>
            </a:r>
          </a:p>
          <a:p>
            <a:pPr marL="0" indent="0">
              <a:buNone/>
            </a:pPr>
            <a:r>
              <a:rPr lang="en-GB" b="1" dirty="0" err="1"/>
              <a:t>Però</a:t>
            </a:r>
            <a:endParaRPr lang="en-GB" b="1" dirty="0"/>
          </a:p>
          <a:p>
            <a:r>
              <a:rPr lang="it-IT" dirty="0"/>
              <a:t>Quality </a:t>
            </a:r>
            <a:r>
              <a:rPr lang="it-IT" dirty="0" err="1"/>
              <a:t>is</a:t>
            </a:r>
            <a:r>
              <a:rPr lang="it-IT" dirty="0"/>
              <a:t> </a:t>
            </a:r>
            <a:r>
              <a:rPr lang="it-IT" dirty="0" err="1"/>
              <a:t>unpredictable</a:t>
            </a:r>
            <a:endParaRPr lang="it-IT" dirty="0"/>
          </a:p>
          <a:p>
            <a:r>
              <a:rPr lang="en-GB" dirty="0"/>
              <a:t>Possible terminological incoherence (es. Web-based corpora can be unreliable)</a:t>
            </a:r>
          </a:p>
          <a:p>
            <a:pPr marL="0" indent="0">
              <a:buNone/>
            </a:pPr>
            <a:endParaRPr lang="en-GB" dirty="0"/>
          </a:p>
        </p:txBody>
      </p:sp>
    </p:spTree>
    <p:extLst>
      <p:ext uri="{BB962C8B-B14F-4D97-AF65-F5344CB8AC3E}">
        <p14:creationId xmlns:p14="http://schemas.microsoft.com/office/powerpoint/2010/main" val="5639544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69B4CFC-A030-4342-8E0C-CD7740406CDC}"/>
              </a:ext>
            </a:extLst>
          </p:cNvPr>
          <p:cNvSpPr>
            <a:spLocks noGrp="1"/>
          </p:cNvSpPr>
          <p:nvPr>
            <p:ph type="title"/>
          </p:nvPr>
        </p:nvSpPr>
        <p:spPr>
          <a:xfrm>
            <a:off x="539552" y="188640"/>
            <a:ext cx="7704667" cy="523527"/>
          </a:xfrm>
        </p:spPr>
        <p:txBody>
          <a:bodyPr>
            <a:normAutofit fontScale="90000"/>
          </a:bodyPr>
          <a:lstStyle/>
          <a:p>
            <a:r>
              <a:rPr lang="it-IT" dirty="0"/>
              <a:t>MT</a:t>
            </a:r>
            <a:endParaRPr lang="en-GB" dirty="0"/>
          </a:p>
        </p:txBody>
      </p:sp>
      <p:sp>
        <p:nvSpPr>
          <p:cNvPr id="3" name="Segnaposto contenuto 2">
            <a:extLst>
              <a:ext uri="{FF2B5EF4-FFF2-40B4-BE49-F238E27FC236}">
                <a16:creationId xmlns:a16="http://schemas.microsoft.com/office/drawing/2014/main" id="{65F86BFA-E43B-45AD-B8C4-D52C9800C441}"/>
              </a:ext>
            </a:extLst>
          </p:cNvPr>
          <p:cNvSpPr>
            <a:spLocks noGrp="1"/>
          </p:cNvSpPr>
          <p:nvPr>
            <p:ph idx="1"/>
          </p:nvPr>
        </p:nvSpPr>
        <p:spPr>
          <a:xfrm>
            <a:off x="323528" y="836712"/>
            <a:ext cx="7632848" cy="5400600"/>
          </a:xfrm>
        </p:spPr>
        <p:txBody>
          <a:bodyPr>
            <a:normAutofit/>
          </a:bodyPr>
          <a:lstStyle/>
          <a:p>
            <a:pPr marL="0" indent="0">
              <a:buNone/>
            </a:pPr>
            <a:r>
              <a:rPr lang="it-IT" dirty="0"/>
              <a:t>MT@EC : </a:t>
            </a:r>
            <a:r>
              <a:rPr lang="it-IT" dirty="0" err="1"/>
              <a:t>European</a:t>
            </a:r>
            <a:r>
              <a:rPr lang="it-IT" dirty="0"/>
              <a:t> Commission (no </a:t>
            </a:r>
            <a:r>
              <a:rPr lang="it-IT" dirty="0" err="1"/>
              <a:t>longer</a:t>
            </a:r>
            <a:r>
              <a:rPr lang="it-IT" dirty="0"/>
              <a:t> in use after 2017)</a:t>
            </a:r>
          </a:p>
          <a:p>
            <a:r>
              <a:rPr lang="it-IT" dirty="0" err="1"/>
              <a:t>Statistic</a:t>
            </a:r>
            <a:r>
              <a:rPr lang="it-IT" dirty="0"/>
              <a:t> </a:t>
            </a:r>
            <a:r>
              <a:rPr lang="it-IT" i="1" dirty="0"/>
              <a:t>open source </a:t>
            </a:r>
            <a:r>
              <a:rPr lang="it-IT" dirty="0"/>
              <a:t>software Moses, </a:t>
            </a:r>
            <a:r>
              <a:rPr lang="it-IT" dirty="0" err="1"/>
              <a:t>integrated</a:t>
            </a:r>
            <a:r>
              <a:rPr lang="it-IT" dirty="0"/>
              <a:t> by </a:t>
            </a:r>
            <a:r>
              <a:rPr lang="it-IT" dirty="0" err="1"/>
              <a:t>linguistic</a:t>
            </a:r>
            <a:r>
              <a:rPr lang="it-IT" dirty="0"/>
              <a:t> rules. Corpora of </a:t>
            </a:r>
            <a:r>
              <a:rPr lang="it-IT" dirty="0" err="1"/>
              <a:t>official</a:t>
            </a:r>
            <a:r>
              <a:rPr lang="it-IT" dirty="0"/>
              <a:t> UE </a:t>
            </a:r>
            <a:r>
              <a:rPr lang="it-IT" dirty="0" err="1"/>
              <a:t>translations</a:t>
            </a:r>
            <a:r>
              <a:rPr lang="it-IT" dirty="0"/>
              <a:t>, </a:t>
            </a:r>
            <a:r>
              <a:rPr lang="it-IT" dirty="0" err="1"/>
              <a:t>used</a:t>
            </a:r>
            <a:r>
              <a:rPr lang="it-IT" dirty="0"/>
              <a:t> to </a:t>
            </a:r>
            <a:r>
              <a:rPr lang="it-IT" dirty="0" err="1"/>
              <a:t>translate</a:t>
            </a:r>
            <a:r>
              <a:rPr lang="it-IT" dirty="0"/>
              <a:t> to and </a:t>
            </a:r>
            <a:r>
              <a:rPr lang="it-IT" dirty="0" err="1"/>
              <a:t>frfom</a:t>
            </a:r>
            <a:r>
              <a:rPr lang="it-IT" dirty="0"/>
              <a:t> 552 </a:t>
            </a:r>
            <a:r>
              <a:rPr lang="it-IT" dirty="0" err="1"/>
              <a:t>language</a:t>
            </a:r>
            <a:r>
              <a:rPr lang="it-IT" dirty="0"/>
              <a:t> </a:t>
            </a:r>
            <a:r>
              <a:rPr lang="it-IT" dirty="0" err="1"/>
              <a:t>pairs</a:t>
            </a:r>
            <a:r>
              <a:rPr lang="it-IT" dirty="0"/>
              <a:t>  </a:t>
            </a:r>
          </a:p>
          <a:p>
            <a:r>
              <a:rPr lang="it-IT" dirty="0" err="1"/>
              <a:t>Since</a:t>
            </a:r>
            <a:r>
              <a:rPr lang="it-IT" dirty="0"/>
              <a:t> </a:t>
            </a:r>
            <a:r>
              <a:rPr lang="it-IT" dirty="0" err="1"/>
              <a:t>Nov</a:t>
            </a:r>
            <a:r>
              <a:rPr lang="it-IT" dirty="0"/>
              <a:t> 2017 : </a:t>
            </a:r>
            <a:r>
              <a:rPr lang="it-IT" dirty="0" err="1"/>
              <a:t>eTranslation</a:t>
            </a:r>
            <a:r>
              <a:rPr lang="it-IT" dirty="0"/>
              <a:t>, online service </a:t>
            </a:r>
            <a:r>
              <a:rPr lang="it-IT" dirty="0" err="1"/>
              <a:t>freely</a:t>
            </a:r>
            <a:r>
              <a:rPr lang="it-IT" dirty="0"/>
              <a:t> </a:t>
            </a:r>
            <a:r>
              <a:rPr lang="it-IT" dirty="0" err="1"/>
              <a:t>available</a:t>
            </a:r>
            <a:r>
              <a:rPr lang="it-IT" dirty="0"/>
              <a:t> to public </a:t>
            </a:r>
            <a:r>
              <a:rPr lang="it-IT" dirty="0" err="1"/>
              <a:t>administrations</a:t>
            </a:r>
            <a:r>
              <a:rPr lang="it-IT" dirty="0"/>
              <a:t>. </a:t>
            </a:r>
          </a:p>
          <a:p>
            <a:r>
              <a:rPr lang="it-IT" dirty="0"/>
              <a:t>https://webgate.ec.europa.eu/etranslation/public/welcome.html</a:t>
            </a:r>
          </a:p>
          <a:p>
            <a:pPr marL="0" indent="0">
              <a:buNone/>
            </a:pPr>
            <a:r>
              <a:rPr lang="en-GB" dirty="0"/>
              <a:t>‘</a:t>
            </a:r>
            <a:r>
              <a:rPr lang="en-GB" sz="2200" dirty="0"/>
              <a:t>Our machine translation service produces raw automatic translations. Use it to grasp the gist of a text or as the starting point for a human-quality translation. </a:t>
            </a:r>
            <a:r>
              <a:rPr lang="en-GB" sz="2200" b="1" dirty="0"/>
              <a:t>If you need a perfectly accurate, high-quality translation, the text still needs to be revised by a skilled professional translator</a:t>
            </a:r>
            <a:r>
              <a:rPr lang="en-GB" sz="2200" dirty="0"/>
              <a:t>’.</a:t>
            </a:r>
            <a:endParaRPr lang="it-IT" sz="2200" dirty="0"/>
          </a:p>
          <a:p>
            <a:pPr marL="0" indent="0">
              <a:buNone/>
            </a:pPr>
            <a:r>
              <a:rPr lang="it-IT" dirty="0"/>
              <a:t> </a:t>
            </a:r>
          </a:p>
        </p:txBody>
      </p:sp>
    </p:spTree>
    <p:extLst>
      <p:ext uri="{BB962C8B-B14F-4D97-AF65-F5344CB8AC3E}">
        <p14:creationId xmlns:p14="http://schemas.microsoft.com/office/powerpoint/2010/main" val="34300694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ttangolo 10">
            <a:extLst>
              <a:ext uri="{FF2B5EF4-FFF2-40B4-BE49-F238E27FC236}">
                <a16:creationId xmlns:a16="http://schemas.microsoft.com/office/drawing/2014/main" id="{0F659D8B-344B-440B-9FE2-1A0D8836B4BC}"/>
              </a:ext>
            </a:extLst>
          </p:cNvPr>
          <p:cNvSpPr/>
          <p:nvPr/>
        </p:nvSpPr>
        <p:spPr>
          <a:xfrm>
            <a:off x="553107" y="908720"/>
            <a:ext cx="6323149" cy="2308324"/>
          </a:xfrm>
          <a:prstGeom prst="rect">
            <a:avLst/>
          </a:prstGeom>
        </p:spPr>
        <p:txBody>
          <a:bodyPr wrap="square">
            <a:spAutoFit/>
          </a:bodyPr>
          <a:lstStyle/>
          <a:p>
            <a:r>
              <a:rPr lang="en-GB" i="1" dirty="0">
                <a:solidFill>
                  <a:srgbClr val="333333"/>
                </a:solidFill>
                <a:latin typeface="TimesNewRomanPS-ItalicMT"/>
              </a:rPr>
              <a:t>This solution is to allow computers to learn from experience and understand the world in terms of a hierarchy of concepts, with each concept defined through its relation to simpler concepts. By gathering knowledge from experience, this approach avoids the need for human operators to formally specify all the knowledge that the computer needs. […]. </a:t>
            </a:r>
            <a:r>
              <a:rPr lang="en-GB" b="1" i="1" dirty="0">
                <a:solidFill>
                  <a:srgbClr val="333333"/>
                </a:solidFill>
                <a:latin typeface="TimesNewRomanPS-ItalicMT"/>
              </a:rPr>
              <a:t>For this reason, we call this approach to </a:t>
            </a:r>
            <a:r>
              <a:rPr lang="en-GB" b="1" i="1" u="sng" dirty="0">
                <a:solidFill>
                  <a:srgbClr val="333333"/>
                </a:solidFill>
                <a:latin typeface="TimesNewRomanPS-ItalicMT"/>
              </a:rPr>
              <a:t>AI deep learning </a:t>
            </a:r>
            <a:r>
              <a:rPr lang="en-GB" dirty="0">
                <a:solidFill>
                  <a:srgbClr val="333333"/>
                </a:solidFill>
                <a:latin typeface="TimesNewRomanPSMT"/>
              </a:rPr>
              <a:t>(Goodfellow, </a:t>
            </a:r>
            <a:r>
              <a:rPr lang="en-GB" dirty="0" err="1">
                <a:solidFill>
                  <a:srgbClr val="333333"/>
                </a:solidFill>
                <a:latin typeface="TimesNewRomanPSMT"/>
              </a:rPr>
              <a:t>Bengio</a:t>
            </a:r>
            <a:r>
              <a:rPr lang="en-GB" dirty="0">
                <a:solidFill>
                  <a:srgbClr val="333333"/>
                </a:solidFill>
                <a:latin typeface="TimesNewRomanPSMT"/>
              </a:rPr>
              <a:t> and Courville 2016, 1-2).</a:t>
            </a:r>
            <a:endParaRPr lang="en-GB" dirty="0"/>
          </a:p>
        </p:txBody>
      </p:sp>
      <p:sp>
        <p:nvSpPr>
          <p:cNvPr id="12" name="Rettangolo 11">
            <a:extLst>
              <a:ext uri="{FF2B5EF4-FFF2-40B4-BE49-F238E27FC236}">
                <a16:creationId xmlns:a16="http://schemas.microsoft.com/office/drawing/2014/main" id="{2EE29EB9-F424-410D-9C6F-3731C757EADA}"/>
              </a:ext>
            </a:extLst>
          </p:cNvPr>
          <p:cNvSpPr/>
          <p:nvPr/>
        </p:nvSpPr>
        <p:spPr>
          <a:xfrm>
            <a:off x="395536" y="3356992"/>
            <a:ext cx="6840760" cy="2585323"/>
          </a:xfrm>
          <a:prstGeom prst="rect">
            <a:avLst/>
          </a:prstGeom>
        </p:spPr>
        <p:txBody>
          <a:bodyPr wrap="square">
            <a:spAutoFit/>
          </a:bodyPr>
          <a:lstStyle/>
          <a:p>
            <a:r>
              <a:rPr lang="en-GB" b="1" dirty="0">
                <a:latin typeface="OpenSans-Regular"/>
              </a:rPr>
              <a:t>Pure Neural MT</a:t>
            </a:r>
            <a:r>
              <a:rPr lang="en-GB" dirty="0">
                <a:latin typeface="OpenSans-Regular"/>
              </a:rPr>
              <a:t>: </a:t>
            </a:r>
            <a:r>
              <a:rPr lang="it-IT" dirty="0"/>
              <a:t>Questa soluzione consente ai computer di imparare dall’esperienza e di comprendere il mondo in termini di gerarchia dei concetti, con ogni concetto definito attraverso la sua relazione con concetti più semplici. Raccogliendo conoscenze dall’esperienza, questo approccio evita la necessità che gli operatori umani specifichino formalmente tutte le conoscenze di cui il computer ha bisogno. […] Per questo motivo, </a:t>
            </a:r>
            <a:r>
              <a:rPr lang="it-IT" b="1" dirty="0"/>
              <a:t>chiamiamo questo approccio all’apprendimento </a:t>
            </a:r>
            <a:r>
              <a:rPr lang="en-GB" b="1" dirty="0" err="1"/>
              <a:t>profondo</a:t>
            </a:r>
            <a:r>
              <a:rPr lang="en-GB" b="1" dirty="0"/>
              <a:t> </a:t>
            </a:r>
            <a:r>
              <a:rPr lang="en-GB" b="1" dirty="0">
                <a:highlight>
                  <a:srgbClr val="FFFF00"/>
                </a:highlight>
              </a:rPr>
              <a:t>AI</a:t>
            </a:r>
            <a:r>
              <a:rPr lang="en-GB" dirty="0"/>
              <a:t>.</a:t>
            </a:r>
          </a:p>
        </p:txBody>
      </p:sp>
      <p:sp>
        <p:nvSpPr>
          <p:cNvPr id="5" name="CasellaDiTesto 4">
            <a:extLst>
              <a:ext uri="{FF2B5EF4-FFF2-40B4-BE49-F238E27FC236}">
                <a16:creationId xmlns:a16="http://schemas.microsoft.com/office/drawing/2014/main" id="{7693335C-8D53-49ED-A371-F330E2022A85}"/>
              </a:ext>
            </a:extLst>
          </p:cNvPr>
          <p:cNvSpPr txBox="1"/>
          <p:nvPr/>
        </p:nvSpPr>
        <p:spPr>
          <a:xfrm>
            <a:off x="553107" y="332656"/>
            <a:ext cx="6432237" cy="369332"/>
          </a:xfrm>
          <a:prstGeom prst="rect">
            <a:avLst/>
          </a:prstGeom>
          <a:noFill/>
        </p:spPr>
        <p:txBody>
          <a:bodyPr wrap="square">
            <a:spAutoFit/>
          </a:bodyPr>
          <a:lstStyle/>
          <a:p>
            <a:r>
              <a:rPr lang="en-GB" b="1" dirty="0"/>
              <a:t>Neural Machine Translation: artificial neural network</a:t>
            </a:r>
            <a:endParaRPr lang="en-GB" dirty="0"/>
          </a:p>
        </p:txBody>
      </p:sp>
    </p:spTree>
    <p:extLst>
      <p:ext uri="{BB962C8B-B14F-4D97-AF65-F5344CB8AC3E}">
        <p14:creationId xmlns:p14="http://schemas.microsoft.com/office/powerpoint/2010/main" val="6112737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1131</TotalTime>
  <Words>2114</Words>
  <Application>Microsoft Macintosh PowerPoint</Application>
  <PresentationFormat>On-screen Show (4:3)</PresentationFormat>
  <Paragraphs>134</Paragraphs>
  <Slides>30</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30</vt:i4>
      </vt:variant>
    </vt:vector>
  </HeadingPairs>
  <TitlesOfParts>
    <vt:vector size="39" baseType="lpstr">
      <vt:lpstr>Arial</vt:lpstr>
      <vt:lpstr>Arial</vt:lpstr>
      <vt:lpstr>Calibri</vt:lpstr>
      <vt:lpstr>Calibri Light</vt:lpstr>
      <vt:lpstr>OpenSans-Regular</vt:lpstr>
      <vt:lpstr>Times New Roman</vt:lpstr>
      <vt:lpstr>TimesNewRomanPS-ItalicMT</vt:lpstr>
      <vt:lpstr>TimesNewRomanPSMT</vt:lpstr>
      <vt:lpstr>Office Theme</vt:lpstr>
      <vt:lpstr>Traduzione Inglese 1    a.a. 2020/2021</vt:lpstr>
      <vt:lpstr>Translator Competence </vt:lpstr>
      <vt:lpstr>PowerPoint Presentation</vt:lpstr>
      <vt:lpstr>PowerPoint Presentation</vt:lpstr>
      <vt:lpstr>Word count for Deledda’s The Mother</vt:lpstr>
      <vt:lpstr>PowerPoint Presentation</vt:lpstr>
      <vt:lpstr>MT</vt:lpstr>
      <vt:lpstr>MT</vt:lpstr>
      <vt:lpstr>PowerPoint Presentation</vt:lpstr>
      <vt:lpstr>PowerPoint Presentation</vt:lpstr>
      <vt:lpstr>PowerPoint Presentation</vt:lpstr>
      <vt:lpstr>PowerPoint Presentation</vt:lpstr>
      <vt:lpstr>PowerPoint Presentation</vt:lpstr>
      <vt:lpstr>PowerPoint Presentation</vt:lpstr>
      <vt:lpstr>CAT: Computer Assisted Translation </vt:lpstr>
      <vt:lpstr>Cat tools: pro</vt:lpstr>
      <vt:lpstr>Cat tools: pro</vt:lpstr>
      <vt:lpstr>Cat tools: against </vt:lpstr>
      <vt:lpstr>Cat tools</vt:lpstr>
      <vt:lpstr>Cat tools</vt:lpstr>
      <vt:lpstr>Cat tools</vt:lpstr>
      <vt:lpstr>Corpora</vt:lpstr>
      <vt:lpstr>PowerPoint Presentation</vt:lpstr>
      <vt:lpstr>PowerPoint Presentation</vt:lpstr>
      <vt:lpstr>PowerPoint Presentation</vt:lpstr>
      <vt:lpstr>PowerPoint Presentation</vt:lpstr>
      <vt:lpstr>PowerPoint Presentation</vt:lpstr>
      <vt:lpstr>Occurrence of ‘intelligent’ (2)</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Traduzione Inglese 1    a.a. 2020/2021</dc:title>
  <dc:creator>paralleles</dc:creator>
  <cp:lastModifiedBy>Olga Denti</cp:lastModifiedBy>
  <cp:revision>385</cp:revision>
  <dcterms:created xsi:type="dcterms:W3CDTF">2018-10-12T18:07:01Z</dcterms:created>
  <dcterms:modified xsi:type="dcterms:W3CDTF">2021-04-26T13:54:12Z</dcterms:modified>
</cp:coreProperties>
</file>