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21"/>
  </p:notesMasterIdLst>
  <p:sldIdLst>
    <p:sldId id="256" r:id="rId2"/>
    <p:sldId id="263" r:id="rId3"/>
    <p:sldId id="257" r:id="rId4"/>
    <p:sldId id="258" r:id="rId5"/>
    <p:sldId id="259" r:id="rId6"/>
    <p:sldId id="267" r:id="rId7"/>
    <p:sldId id="300" r:id="rId8"/>
    <p:sldId id="301" r:id="rId9"/>
    <p:sldId id="302" r:id="rId10"/>
    <p:sldId id="305" r:id="rId11"/>
    <p:sldId id="306" r:id="rId12"/>
    <p:sldId id="307" r:id="rId13"/>
    <p:sldId id="303" r:id="rId14"/>
    <p:sldId id="260" r:id="rId15"/>
    <p:sldId id="262" r:id="rId16"/>
    <p:sldId id="261" r:id="rId17"/>
    <p:sldId id="280" r:id="rId18"/>
    <p:sldId id="282" r:id="rId19"/>
    <p:sldId id="270" r:id="rId20"/>
  </p:sldIdLst>
  <p:sldSz cx="12192000" cy="6858000"/>
  <p:notesSz cx="6858000" cy="9144000"/>
  <p:defaultTextStyle>
    <a:defPPr>
      <a:defRPr lang="en-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3" autoAdjust="0"/>
    <p:restoredTop sz="94660"/>
  </p:normalViewPr>
  <p:slideViewPr>
    <p:cSldViewPr snapToGrid="0">
      <p:cViewPr varScale="1">
        <p:scale>
          <a:sx n="91" d="100"/>
          <a:sy n="91" d="100"/>
        </p:scale>
        <p:origin x="208" y="6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AFEBBB6-3706-4056-8F12-1A891E3E1BB6}" type="datetimeFigureOut">
              <a:rPr lang="en-GB" smtClean="0"/>
              <a:t>26/04/2021</a:t>
            </a:fld>
            <a:endParaRPr lang="en-GB"/>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A3FD2A-9F9C-4FD0-83B5-97C85038F9C1}" type="slidenum">
              <a:rPr lang="en-GB" smtClean="0"/>
              <a:t>‹#›</a:t>
            </a:fld>
            <a:endParaRPr lang="en-GB"/>
          </a:p>
        </p:txBody>
      </p:sp>
    </p:spTree>
    <p:extLst>
      <p:ext uri="{BB962C8B-B14F-4D97-AF65-F5344CB8AC3E}">
        <p14:creationId xmlns:p14="http://schemas.microsoft.com/office/powerpoint/2010/main" val="15091934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The first rough results of this study will show how website and app texts, both in English and Italian, take on different linguistic choices and consequently different styles of promoting their tourist destinations, consequently determining significant actions in the translation process. However, they will also show that sometimes the translation process is simply a literal translation regardless of any cultural, linguistic or stylistic peculiarity.</a:t>
            </a:r>
            <a:endParaRPr lang="it-IT" sz="1200" kern="1200" dirty="0">
              <a:solidFill>
                <a:schemeClr val="tx1"/>
              </a:solidFill>
              <a:latin typeface="+mn-lt"/>
              <a:ea typeface="+mn-ea"/>
              <a:cs typeface="+mn-cs"/>
            </a:endParaRPr>
          </a:p>
          <a:p>
            <a:endParaRPr lang="en-US" dirty="0"/>
          </a:p>
        </p:txBody>
      </p:sp>
      <p:sp>
        <p:nvSpPr>
          <p:cNvPr id="4" name="Segnaposto numero diapositiva 3"/>
          <p:cNvSpPr>
            <a:spLocks noGrp="1"/>
          </p:cNvSpPr>
          <p:nvPr>
            <p:ph type="sldNum" sz="quarter" idx="10"/>
          </p:nvPr>
        </p:nvSpPr>
        <p:spPr/>
        <p:txBody>
          <a:bodyPr/>
          <a:lstStyle/>
          <a:p>
            <a:fld id="{B882BCB6-75C5-476F-918B-7A808E5182FA}" type="slidenum">
              <a:rPr lang="en-US" smtClean="0"/>
              <a:pPr/>
              <a:t>19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4F2BB7-CB71-0C48-9AF8-21A47D0C04E0}"/>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664FDF8C-B8C6-6E40-AEE0-A1CA0CE3ED6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AA60F5D6-3BBE-FC44-AE89-50BF7C2D22FC}"/>
              </a:ext>
            </a:extLst>
          </p:cNvPr>
          <p:cNvSpPr>
            <a:spLocks noGrp="1"/>
          </p:cNvSpPr>
          <p:nvPr>
            <p:ph type="dt" sz="half" idx="10"/>
          </p:nvPr>
        </p:nvSpPr>
        <p:spPr/>
        <p:txBody>
          <a:bodyPr/>
          <a:lstStyle/>
          <a:p>
            <a:fld id="{C1310489-FC4F-401F-816D-EA2E8D482AAA}" type="datetimeFigureOut">
              <a:rPr lang="en-GB" smtClean="0"/>
              <a:t>26/04/2021</a:t>
            </a:fld>
            <a:endParaRPr lang="en-GB"/>
          </a:p>
        </p:txBody>
      </p:sp>
      <p:sp>
        <p:nvSpPr>
          <p:cNvPr id="5" name="Footer Placeholder 4">
            <a:extLst>
              <a:ext uri="{FF2B5EF4-FFF2-40B4-BE49-F238E27FC236}">
                <a16:creationId xmlns:a16="http://schemas.microsoft.com/office/drawing/2014/main" id="{BD179B0E-E72F-2C4D-AB18-2521A32CE6B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D5E887D-DD94-8148-B841-45481F0AB78A}"/>
              </a:ext>
            </a:extLst>
          </p:cNvPr>
          <p:cNvSpPr>
            <a:spLocks noGrp="1"/>
          </p:cNvSpPr>
          <p:nvPr>
            <p:ph type="sldNum" sz="quarter" idx="12"/>
          </p:nvPr>
        </p:nvSpPr>
        <p:spPr/>
        <p:txBody>
          <a:bodyPr/>
          <a:lstStyle/>
          <a:p>
            <a:fld id="{F3A10A3B-7F59-4821-ACFF-28D69492DC07}" type="slidenum">
              <a:rPr lang="en-GB" smtClean="0"/>
              <a:t>‹#›</a:t>
            </a:fld>
            <a:endParaRPr lang="en-GB"/>
          </a:p>
        </p:txBody>
      </p:sp>
    </p:spTree>
    <p:extLst>
      <p:ext uri="{BB962C8B-B14F-4D97-AF65-F5344CB8AC3E}">
        <p14:creationId xmlns:p14="http://schemas.microsoft.com/office/powerpoint/2010/main" val="35177138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1ABC9-6AC6-0141-86AB-9631BF1F167D}"/>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B8A76284-96ED-BE4D-9547-47909FD5A5A7}"/>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4DAF9B11-46F9-164F-B5E8-2143F6C29424}"/>
              </a:ext>
            </a:extLst>
          </p:cNvPr>
          <p:cNvSpPr>
            <a:spLocks noGrp="1"/>
          </p:cNvSpPr>
          <p:nvPr>
            <p:ph type="dt" sz="half" idx="10"/>
          </p:nvPr>
        </p:nvSpPr>
        <p:spPr/>
        <p:txBody>
          <a:bodyPr/>
          <a:lstStyle/>
          <a:p>
            <a:fld id="{C1310489-FC4F-401F-816D-EA2E8D482AAA}" type="datetimeFigureOut">
              <a:rPr lang="en-GB" smtClean="0"/>
              <a:t>26/04/2021</a:t>
            </a:fld>
            <a:endParaRPr lang="en-GB"/>
          </a:p>
        </p:txBody>
      </p:sp>
      <p:sp>
        <p:nvSpPr>
          <p:cNvPr id="5" name="Footer Placeholder 4">
            <a:extLst>
              <a:ext uri="{FF2B5EF4-FFF2-40B4-BE49-F238E27FC236}">
                <a16:creationId xmlns:a16="http://schemas.microsoft.com/office/drawing/2014/main" id="{5C81F92E-C95D-1A41-8016-3B06F9B40FC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6B8B242-0476-944A-B719-B137F1EE4F9B}"/>
              </a:ext>
            </a:extLst>
          </p:cNvPr>
          <p:cNvSpPr>
            <a:spLocks noGrp="1"/>
          </p:cNvSpPr>
          <p:nvPr>
            <p:ph type="sldNum" sz="quarter" idx="12"/>
          </p:nvPr>
        </p:nvSpPr>
        <p:spPr/>
        <p:txBody>
          <a:bodyPr/>
          <a:lstStyle/>
          <a:p>
            <a:fld id="{F3A10A3B-7F59-4821-ACFF-28D69492DC07}" type="slidenum">
              <a:rPr lang="en-GB" smtClean="0"/>
              <a:t>‹#›</a:t>
            </a:fld>
            <a:endParaRPr lang="en-GB"/>
          </a:p>
        </p:txBody>
      </p:sp>
    </p:spTree>
    <p:extLst>
      <p:ext uri="{BB962C8B-B14F-4D97-AF65-F5344CB8AC3E}">
        <p14:creationId xmlns:p14="http://schemas.microsoft.com/office/powerpoint/2010/main" val="3453333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BAEA3DA-0656-6B4A-A388-4E9EC643E3F2}"/>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8FB67F48-0AC1-5641-ABF6-C861798E3F30}"/>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22C65A6D-2D4E-114D-B525-A12431BCE99E}"/>
              </a:ext>
            </a:extLst>
          </p:cNvPr>
          <p:cNvSpPr>
            <a:spLocks noGrp="1"/>
          </p:cNvSpPr>
          <p:nvPr>
            <p:ph type="dt" sz="half" idx="10"/>
          </p:nvPr>
        </p:nvSpPr>
        <p:spPr/>
        <p:txBody>
          <a:bodyPr/>
          <a:lstStyle/>
          <a:p>
            <a:fld id="{C1310489-FC4F-401F-816D-EA2E8D482AAA}" type="datetimeFigureOut">
              <a:rPr lang="en-GB" smtClean="0"/>
              <a:t>26/04/2021</a:t>
            </a:fld>
            <a:endParaRPr lang="en-GB"/>
          </a:p>
        </p:txBody>
      </p:sp>
      <p:sp>
        <p:nvSpPr>
          <p:cNvPr id="5" name="Footer Placeholder 4">
            <a:extLst>
              <a:ext uri="{FF2B5EF4-FFF2-40B4-BE49-F238E27FC236}">
                <a16:creationId xmlns:a16="http://schemas.microsoft.com/office/drawing/2014/main" id="{72153C18-91B1-D242-97E8-34312BDFC05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C31C4FE-056E-264D-BAB9-4C6637633315}"/>
              </a:ext>
            </a:extLst>
          </p:cNvPr>
          <p:cNvSpPr>
            <a:spLocks noGrp="1"/>
          </p:cNvSpPr>
          <p:nvPr>
            <p:ph type="sldNum" sz="quarter" idx="12"/>
          </p:nvPr>
        </p:nvSpPr>
        <p:spPr/>
        <p:txBody>
          <a:bodyPr/>
          <a:lstStyle/>
          <a:p>
            <a:fld id="{F3A10A3B-7F59-4821-ACFF-28D69492DC07}" type="slidenum">
              <a:rPr lang="en-GB" smtClean="0"/>
              <a:t>‹#›</a:t>
            </a:fld>
            <a:endParaRPr lang="en-GB"/>
          </a:p>
        </p:txBody>
      </p:sp>
    </p:spTree>
    <p:extLst>
      <p:ext uri="{BB962C8B-B14F-4D97-AF65-F5344CB8AC3E}">
        <p14:creationId xmlns:p14="http://schemas.microsoft.com/office/powerpoint/2010/main" val="5515481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722E08-6A6F-164E-A3B0-4EAB6747A8F4}"/>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E3F18439-1295-164A-8121-8BB2A704B28E}"/>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8F262860-1489-8140-8551-363E0DC0836D}"/>
              </a:ext>
            </a:extLst>
          </p:cNvPr>
          <p:cNvSpPr>
            <a:spLocks noGrp="1"/>
          </p:cNvSpPr>
          <p:nvPr>
            <p:ph type="dt" sz="half" idx="10"/>
          </p:nvPr>
        </p:nvSpPr>
        <p:spPr/>
        <p:txBody>
          <a:bodyPr/>
          <a:lstStyle/>
          <a:p>
            <a:fld id="{C1310489-FC4F-401F-816D-EA2E8D482AAA}" type="datetimeFigureOut">
              <a:rPr lang="en-GB" smtClean="0"/>
              <a:t>26/04/2021</a:t>
            </a:fld>
            <a:endParaRPr lang="en-GB"/>
          </a:p>
        </p:txBody>
      </p:sp>
      <p:sp>
        <p:nvSpPr>
          <p:cNvPr id="5" name="Footer Placeholder 4">
            <a:extLst>
              <a:ext uri="{FF2B5EF4-FFF2-40B4-BE49-F238E27FC236}">
                <a16:creationId xmlns:a16="http://schemas.microsoft.com/office/drawing/2014/main" id="{5F08C0B4-E85F-DB49-B147-7F5B39AF228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CDA86EF-9D86-3B43-9ED1-17D299C0A597}"/>
              </a:ext>
            </a:extLst>
          </p:cNvPr>
          <p:cNvSpPr>
            <a:spLocks noGrp="1"/>
          </p:cNvSpPr>
          <p:nvPr>
            <p:ph type="sldNum" sz="quarter" idx="12"/>
          </p:nvPr>
        </p:nvSpPr>
        <p:spPr/>
        <p:txBody>
          <a:bodyPr/>
          <a:lstStyle/>
          <a:p>
            <a:fld id="{F3A10A3B-7F59-4821-ACFF-28D69492DC07}" type="slidenum">
              <a:rPr lang="en-GB" smtClean="0"/>
              <a:t>‹#›</a:t>
            </a:fld>
            <a:endParaRPr lang="en-GB"/>
          </a:p>
        </p:txBody>
      </p:sp>
    </p:spTree>
    <p:extLst>
      <p:ext uri="{BB962C8B-B14F-4D97-AF65-F5344CB8AC3E}">
        <p14:creationId xmlns:p14="http://schemas.microsoft.com/office/powerpoint/2010/main" val="14161738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80672-70A9-F44F-B459-7BD83CBA8DA1}"/>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CBFD9416-C416-5A4E-8D93-7EC2F716A93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19B1682A-5D1A-BE4B-8EC7-F935198FC217}"/>
              </a:ext>
            </a:extLst>
          </p:cNvPr>
          <p:cNvSpPr>
            <a:spLocks noGrp="1"/>
          </p:cNvSpPr>
          <p:nvPr>
            <p:ph type="dt" sz="half" idx="10"/>
          </p:nvPr>
        </p:nvSpPr>
        <p:spPr/>
        <p:txBody>
          <a:bodyPr/>
          <a:lstStyle/>
          <a:p>
            <a:fld id="{C1310489-FC4F-401F-816D-EA2E8D482AAA}" type="datetimeFigureOut">
              <a:rPr lang="en-GB" smtClean="0"/>
              <a:t>26/04/2021</a:t>
            </a:fld>
            <a:endParaRPr lang="en-GB"/>
          </a:p>
        </p:txBody>
      </p:sp>
      <p:sp>
        <p:nvSpPr>
          <p:cNvPr id="5" name="Footer Placeholder 4">
            <a:extLst>
              <a:ext uri="{FF2B5EF4-FFF2-40B4-BE49-F238E27FC236}">
                <a16:creationId xmlns:a16="http://schemas.microsoft.com/office/drawing/2014/main" id="{4BF5C67F-B7CF-EB4C-8363-1E9749AAB02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D44649A-B58D-E04A-9D97-2C655B217CD7}"/>
              </a:ext>
            </a:extLst>
          </p:cNvPr>
          <p:cNvSpPr>
            <a:spLocks noGrp="1"/>
          </p:cNvSpPr>
          <p:nvPr>
            <p:ph type="sldNum" sz="quarter" idx="12"/>
          </p:nvPr>
        </p:nvSpPr>
        <p:spPr/>
        <p:txBody>
          <a:bodyPr/>
          <a:lstStyle/>
          <a:p>
            <a:fld id="{F3A10A3B-7F59-4821-ACFF-28D69492DC07}" type="slidenum">
              <a:rPr lang="en-GB" smtClean="0"/>
              <a:t>‹#›</a:t>
            </a:fld>
            <a:endParaRPr lang="en-GB"/>
          </a:p>
        </p:txBody>
      </p:sp>
    </p:spTree>
    <p:extLst>
      <p:ext uri="{BB962C8B-B14F-4D97-AF65-F5344CB8AC3E}">
        <p14:creationId xmlns:p14="http://schemas.microsoft.com/office/powerpoint/2010/main" val="40384736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7A26C-C197-8346-916D-BD117D253DE4}"/>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7D1019C4-F939-AD41-9B28-06AF58838954}"/>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4C83403A-E66C-6D45-AC28-56409C2F8F3B}"/>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A26F3CBC-2493-F04C-9B45-AD336F698252}"/>
              </a:ext>
            </a:extLst>
          </p:cNvPr>
          <p:cNvSpPr>
            <a:spLocks noGrp="1"/>
          </p:cNvSpPr>
          <p:nvPr>
            <p:ph type="dt" sz="half" idx="10"/>
          </p:nvPr>
        </p:nvSpPr>
        <p:spPr/>
        <p:txBody>
          <a:bodyPr/>
          <a:lstStyle/>
          <a:p>
            <a:fld id="{C1310489-FC4F-401F-816D-EA2E8D482AAA}" type="datetimeFigureOut">
              <a:rPr lang="en-GB" smtClean="0"/>
              <a:t>26/04/2021</a:t>
            </a:fld>
            <a:endParaRPr lang="en-GB"/>
          </a:p>
        </p:txBody>
      </p:sp>
      <p:sp>
        <p:nvSpPr>
          <p:cNvPr id="6" name="Footer Placeholder 5">
            <a:extLst>
              <a:ext uri="{FF2B5EF4-FFF2-40B4-BE49-F238E27FC236}">
                <a16:creationId xmlns:a16="http://schemas.microsoft.com/office/drawing/2014/main" id="{041ED65D-3181-FC44-8D2F-6FB32501524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10ED23E-B4F8-914D-83E2-5F75F2B01036}"/>
              </a:ext>
            </a:extLst>
          </p:cNvPr>
          <p:cNvSpPr>
            <a:spLocks noGrp="1"/>
          </p:cNvSpPr>
          <p:nvPr>
            <p:ph type="sldNum" sz="quarter" idx="12"/>
          </p:nvPr>
        </p:nvSpPr>
        <p:spPr/>
        <p:txBody>
          <a:bodyPr/>
          <a:lstStyle/>
          <a:p>
            <a:fld id="{F3A10A3B-7F59-4821-ACFF-28D69492DC07}" type="slidenum">
              <a:rPr lang="en-GB" smtClean="0"/>
              <a:t>‹#›</a:t>
            </a:fld>
            <a:endParaRPr lang="en-GB"/>
          </a:p>
        </p:txBody>
      </p:sp>
    </p:spTree>
    <p:extLst>
      <p:ext uri="{BB962C8B-B14F-4D97-AF65-F5344CB8AC3E}">
        <p14:creationId xmlns:p14="http://schemas.microsoft.com/office/powerpoint/2010/main" val="5499144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6E545D-75BB-9144-9040-32F158C2EA6A}"/>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BA7126D0-DD2C-AC4B-B2CA-FA83DF7235D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4FFC783E-B0F8-4D4D-8796-6EAACAAC4ED6}"/>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EBF49064-47BF-4446-B810-3E5F45D4050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7D562975-1902-8146-BA2E-D22E22AC3B3A}"/>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7B59BA6D-F8C6-3940-8542-F02FCEDEC007}"/>
              </a:ext>
            </a:extLst>
          </p:cNvPr>
          <p:cNvSpPr>
            <a:spLocks noGrp="1"/>
          </p:cNvSpPr>
          <p:nvPr>
            <p:ph type="dt" sz="half" idx="10"/>
          </p:nvPr>
        </p:nvSpPr>
        <p:spPr/>
        <p:txBody>
          <a:bodyPr/>
          <a:lstStyle/>
          <a:p>
            <a:fld id="{C1310489-FC4F-401F-816D-EA2E8D482AAA}" type="datetimeFigureOut">
              <a:rPr lang="en-GB" smtClean="0"/>
              <a:t>26/04/2021</a:t>
            </a:fld>
            <a:endParaRPr lang="en-GB"/>
          </a:p>
        </p:txBody>
      </p:sp>
      <p:sp>
        <p:nvSpPr>
          <p:cNvPr id="8" name="Footer Placeholder 7">
            <a:extLst>
              <a:ext uri="{FF2B5EF4-FFF2-40B4-BE49-F238E27FC236}">
                <a16:creationId xmlns:a16="http://schemas.microsoft.com/office/drawing/2014/main" id="{4875D2DA-8CD2-2242-9398-AF4EF843B8B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98670C3A-BE2D-1E4D-A025-C51615F998F7}"/>
              </a:ext>
            </a:extLst>
          </p:cNvPr>
          <p:cNvSpPr>
            <a:spLocks noGrp="1"/>
          </p:cNvSpPr>
          <p:nvPr>
            <p:ph type="sldNum" sz="quarter" idx="12"/>
          </p:nvPr>
        </p:nvSpPr>
        <p:spPr/>
        <p:txBody>
          <a:bodyPr/>
          <a:lstStyle/>
          <a:p>
            <a:fld id="{F3A10A3B-7F59-4821-ACFF-28D69492DC07}" type="slidenum">
              <a:rPr lang="en-GB" smtClean="0"/>
              <a:t>‹#›</a:t>
            </a:fld>
            <a:endParaRPr lang="en-GB"/>
          </a:p>
        </p:txBody>
      </p:sp>
    </p:spTree>
    <p:extLst>
      <p:ext uri="{BB962C8B-B14F-4D97-AF65-F5344CB8AC3E}">
        <p14:creationId xmlns:p14="http://schemas.microsoft.com/office/powerpoint/2010/main" val="20162501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F2EBFD-806B-9544-8922-A03FE965C870}"/>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094211D1-23E8-8B44-A6A7-19A7595CE7F0}"/>
              </a:ext>
            </a:extLst>
          </p:cNvPr>
          <p:cNvSpPr>
            <a:spLocks noGrp="1"/>
          </p:cNvSpPr>
          <p:nvPr>
            <p:ph type="dt" sz="half" idx="10"/>
          </p:nvPr>
        </p:nvSpPr>
        <p:spPr/>
        <p:txBody>
          <a:bodyPr/>
          <a:lstStyle/>
          <a:p>
            <a:fld id="{C1310489-FC4F-401F-816D-EA2E8D482AAA}" type="datetimeFigureOut">
              <a:rPr lang="en-GB" smtClean="0"/>
              <a:t>26/04/2021</a:t>
            </a:fld>
            <a:endParaRPr lang="en-GB"/>
          </a:p>
        </p:txBody>
      </p:sp>
      <p:sp>
        <p:nvSpPr>
          <p:cNvPr id="4" name="Footer Placeholder 3">
            <a:extLst>
              <a:ext uri="{FF2B5EF4-FFF2-40B4-BE49-F238E27FC236}">
                <a16:creationId xmlns:a16="http://schemas.microsoft.com/office/drawing/2014/main" id="{C58F7EBD-17D1-384D-8E0D-8EAA4DE6CFA5}"/>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ED09C22-D3AB-5E49-AF6A-7680ACAD2AFA}"/>
              </a:ext>
            </a:extLst>
          </p:cNvPr>
          <p:cNvSpPr>
            <a:spLocks noGrp="1"/>
          </p:cNvSpPr>
          <p:nvPr>
            <p:ph type="sldNum" sz="quarter" idx="12"/>
          </p:nvPr>
        </p:nvSpPr>
        <p:spPr/>
        <p:txBody>
          <a:bodyPr/>
          <a:lstStyle/>
          <a:p>
            <a:fld id="{F3A10A3B-7F59-4821-ACFF-28D69492DC07}" type="slidenum">
              <a:rPr lang="en-GB" smtClean="0"/>
              <a:t>‹#›</a:t>
            </a:fld>
            <a:endParaRPr lang="en-GB"/>
          </a:p>
        </p:txBody>
      </p:sp>
    </p:spTree>
    <p:extLst>
      <p:ext uri="{BB962C8B-B14F-4D97-AF65-F5344CB8AC3E}">
        <p14:creationId xmlns:p14="http://schemas.microsoft.com/office/powerpoint/2010/main" val="1132942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1B1F145-95B3-F541-BE4B-D1B6E3577FFB}"/>
              </a:ext>
            </a:extLst>
          </p:cNvPr>
          <p:cNvSpPr>
            <a:spLocks noGrp="1"/>
          </p:cNvSpPr>
          <p:nvPr>
            <p:ph type="dt" sz="half" idx="10"/>
          </p:nvPr>
        </p:nvSpPr>
        <p:spPr/>
        <p:txBody>
          <a:bodyPr/>
          <a:lstStyle/>
          <a:p>
            <a:fld id="{C1310489-FC4F-401F-816D-EA2E8D482AAA}" type="datetimeFigureOut">
              <a:rPr lang="en-GB" smtClean="0"/>
              <a:t>26/04/2021</a:t>
            </a:fld>
            <a:endParaRPr lang="en-GB"/>
          </a:p>
        </p:txBody>
      </p:sp>
      <p:sp>
        <p:nvSpPr>
          <p:cNvPr id="3" name="Footer Placeholder 2">
            <a:extLst>
              <a:ext uri="{FF2B5EF4-FFF2-40B4-BE49-F238E27FC236}">
                <a16:creationId xmlns:a16="http://schemas.microsoft.com/office/drawing/2014/main" id="{2EEC5A7F-E5E5-8544-A858-4CE89FD25672}"/>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25F7063-A792-1941-ABBF-F562E508B087}"/>
              </a:ext>
            </a:extLst>
          </p:cNvPr>
          <p:cNvSpPr>
            <a:spLocks noGrp="1"/>
          </p:cNvSpPr>
          <p:nvPr>
            <p:ph type="sldNum" sz="quarter" idx="12"/>
          </p:nvPr>
        </p:nvSpPr>
        <p:spPr/>
        <p:txBody>
          <a:bodyPr/>
          <a:lstStyle/>
          <a:p>
            <a:fld id="{F3A10A3B-7F59-4821-ACFF-28D69492DC07}" type="slidenum">
              <a:rPr lang="en-GB" smtClean="0"/>
              <a:t>‹#›</a:t>
            </a:fld>
            <a:endParaRPr lang="en-GB"/>
          </a:p>
        </p:txBody>
      </p:sp>
    </p:spTree>
    <p:extLst>
      <p:ext uri="{BB962C8B-B14F-4D97-AF65-F5344CB8AC3E}">
        <p14:creationId xmlns:p14="http://schemas.microsoft.com/office/powerpoint/2010/main" val="12622516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FE7B85-6755-914B-AAF0-D72AD453EFA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54CD7835-E726-5B43-90A7-F5546A8D6D2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E25EE815-B65B-0844-948F-4EBC25DAEF1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B3B3064C-8AEC-5549-B3BF-8F5E8D658E26}"/>
              </a:ext>
            </a:extLst>
          </p:cNvPr>
          <p:cNvSpPr>
            <a:spLocks noGrp="1"/>
          </p:cNvSpPr>
          <p:nvPr>
            <p:ph type="dt" sz="half" idx="10"/>
          </p:nvPr>
        </p:nvSpPr>
        <p:spPr/>
        <p:txBody>
          <a:bodyPr/>
          <a:lstStyle/>
          <a:p>
            <a:fld id="{C1310489-FC4F-401F-816D-EA2E8D482AAA}" type="datetimeFigureOut">
              <a:rPr lang="en-GB" smtClean="0"/>
              <a:t>26/04/2021</a:t>
            </a:fld>
            <a:endParaRPr lang="en-GB"/>
          </a:p>
        </p:txBody>
      </p:sp>
      <p:sp>
        <p:nvSpPr>
          <p:cNvPr id="6" name="Footer Placeholder 5">
            <a:extLst>
              <a:ext uri="{FF2B5EF4-FFF2-40B4-BE49-F238E27FC236}">
                <a16:creationId xmlns:a16="http://schemas.microsoft.com/office/drawing/2014/main" id="{4EAC6D82-A6F6-2540-B5A1-795D8939CFF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922F891-B57F-034E-B860-682465D301F7}"/>
              </a:ext>
            </a:extLst>
          </p:cNvPr>
          <p:cNvSpPr>
            <a:spLocks noGrp="1"/>
          </p:cNvSpPr>
          <p:nvPr>
            <p:ph type="sldNum" sz="quarter" idx="12"/>
          </p:nvPr>
        </p:nvSpPr>
        <p:spPr/>
        <p:txBody>
          <a:bodyPr/>
          <a:lstStyle/>
          <a:p>
            <a:fld id="{F3A10A3B-7F59-4821-ACFF-28D69492DC07}" type="slidenum">
              <a:rPr lang="en-GB" smtClean="0"/>
              <a:t>‹#›</a:t>
            </a:fld>
            <a:endParaRPr lang="en-GB"/>
          </a:p>
        </p:txBody>
      </p:sp>
    </p:spTree>
    <p:extLst>
      <p:ext uri="{BB962C8B-B14F-4D97-AF65-F5344CB8AC3E}">
        <p14:creationId xmlns:p14="http://schemas.microsoft.com/office/powerpoint/2010/main" val="21685809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702A4C-E329-7B41-B3E9-D4C5EB5DCE1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AD21DE88-38CA-A946-9FD5-E12AA798E5D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1E281818-2770-E745-95D8-EB05A3F8D40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53238FF-6B42-DF42-A79F-7EA07C80565F}"/>
              </a:ext>
            </a:extLst>
          </p:cNvPr>
          <p:cNvSpPr>
            <a:spLocks noGrp="1"/>
          </p:cNvSpPr>
          <p:nvPr>
            <p:ph type="dt" sz="half" idx="10"/>
          </p:nvPr>
        </p:nvSpPr>
        <p:spPr/>
        <p:txBody>
          <a:bodyPr/>
          <a:lstStyle/>
          <a:p>
            <a:fld id="{C1310489-FC4F-401F-816D-EA2E8D482AAA}" type="datetimeFigureOut">
              <a:rPr lang="en-GB" smtClean="0"/>
              <a:t>26/04/2021</a:t>
            </a:fld>
            <a:endParaRPr lang="en-GB"/>
          </a:p>
        </p:txBody>
      </p:sp>
      <p:sp>
        <p:nvSpPr>
          <p:cNvPr id="6" name="Footer Placeholder 5">
            <a:extLst>
              <a:ext uri="{FF2B5EF4-FFF2-40B4-BE49-F238E27FC236}">
                <a16:creationId xmlns:a16="http://schemas.microsoft.com/office/drawing/2014/main" id="{E540E750-FA82-A640-8B1C-489B47664EB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DE8FA6F-0F88-1943-836B-ACEDBC3AB15D}"/>
              </a:ext>
            </a:extLst>
          </p:cNvPr>
          <p:cNvSpPr>
            <a:spLocks noGrp="1"/>
          </p:cNvSpPr>
          <p:nvPr>
            <p:ph type="sldNum" sz="quarter" idx="12"/>
          </p:nvPr>
        </p:nvSpPr>
        <p:spPr/>
        <p:txBody>
          <a:bodyPr/>
          <a:lstStyle/>
          <a:p>
            <a:fld id="{F3A10A3B-7F59-4821-ACFF-28D69492DC07}" type="slidenum">
              <a:rPr lang="en-GB" smtClean="0"/>
              <a:t>‹#›</a:t>
            </a:fld>
            <a:endParaRPr lang="en-GB"/>
          </a:p>
        </p:txBody>
      </p:sp>
    </p:spTree>
    <p:extLst>
      <p:ext uri="{BB962C8B-B14F-4D97-AF65-F5344CB8AC3E}">
        <p14:creationId xmlns:p14="http://schemas.microsoft.com/office/powerpoint/2010/main" val="13348692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C97731C-BA79-0C4F-87A4-3279F1EE40C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7833E8A7-0929-BC46-9C1E-6C719D53CF3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1268950D-8005-F24B-83B5-21BC040C054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310489-FC4F-401F-816D-EA2E8D482AAA}" type="datetimeFigureOut">
              <a:rPr lang="en-GB" smtClean="0"/>
              <a:t>26/04/2021</a:t>
            </a:fld>
            <a:endParaRPr lang="en-GB"/>
          </a:p>
        </p:txBody>
      </p:sp>
      <p:sp>
        <p:nvSpPr>
          <p:cNvPr id="5" name="Footer Placeholder 4">
            <a:extLst>
              <a:ext uri="{FF2B5EF4-FFF2-40B4-BE49-F238E27FC236}">
                <a16:creationId xmlns:a16="http://schemas.microsoft.com/office/drawing/2014/main" id="{AAE19066-A0FC-CF42-A8BE-71F1C5A2CDD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A1F69B8-7DA8-9F46-BFB9-C1C15C4D21F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A10A3B-7F59-4821-ACFF-28D69492DC07}" type="slidenum">
              <a:rPr lang="en-GB" smtClean="0"/>
              <a:t>‹#›</a:t>
            </a:fld>
            <a:endParaRPr lang="en-GB"/>
          </a:p>
        </p:txBody>
      </p:sp>
    </p:spTree>
    <p:extLst>
      <p:ext uri="{BB962C8B-B14F-4D97-AF65-F5344CB8AC3E}">
        <p14:creationId xmlns:p14="http://schemas.microsoft.com/office/powerpoint/2010/main" val="3035687063"/>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www.francoangeli.it/Ricerca/Scheda_Libro.asp?CodiceLibro=1058.35"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3962611-DFD5-4092-AAFD-559E3DFCE2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488" y="0"/>
            <a:ext cx="10910292"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2270F1FA-0425-408F-9861-80BF5AFB276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olo 1">
            <a:extLst>
              <a:ext uri="{FF2B5EF4-FFF2-40B4-BE49-F238E27FC236}">
                <a16:creationId xmlns:a16="http://schemas.microsoft.com/office/drawing/2014/main" id="{3C86A903-5FF4-4128-830D-E735B4FE6AAC}"/>
              </a:ext>
            </a:extLst>
          </p:cNvPr>
          <p:cNvSpPr>
            <a:spLocks noGrp="1"/>
          </p:cNvSpPr>
          <p:nvPr>
            <p:ph type="ctrTitle"/>
          </p:nvPr>
        </p:nvSpPr>
        <p:spPr>
          <a:xfrm>
            <a:off x="3045368" y="2043663"/>
            <a:ext cx="6105194" cy="2031055"/>
          </a:xfrm>
        </p:spPr>
        <p:txBody>
          <a:bodyPr>
            <a:normAutofit/>
          </a:bodyPr>
          <a:lstStyle/>
          <a:p>
            <a:r>
              <a:rPr lang="it-IT">
                <a:solidFill>
                  <a:srgbClr val="FFFFFF"/>
                </a:solidFill>
              </a:rPr>
              <a:t>Translating tourism </a:t>
            </a:r>
            <a:endParaRPr lang="en-GB">
              <a:solidFill>
                <a:srgbClr val="FFFFFF"/>
              </a:solidFill>
            </a:endParaRPr>
          </a:p>
        </p:txBody>
      </p:sp>
      <p:sp>
        <p:nvSpPr>
          <p:cNvPr id="3" name="Sottotitolo 2">
            <a:extLst>
              <a:ext uri="{FF2B5EF4-FFF2-40B4-BE49-F238E27FC236}">
                <a16:creationId xmlns:a16="http://schemas.microsoft.com/office/drawing/2014/main" id="{1AA414E3-8699-4908-914D-6EC00A7A29C3}"/>
              </a:ext>
            </a:extLst>
          </p:cNvPr>
          <p:cNvSpPr>
            <a:spLocks noGrp="1"/>
          </p:cNvSpPr>
          <p:nvPr>
            <p:ph type="subTitle" idx="1"/>
          </p:nvPr>
        </p:nvSpPr>
        <p:spPr>
          <a:xfrm>
            <a:off x="3045368" y="4074718"/>
            <a:ext cx="6105194" cy="682079"/>
          </a:xfrm>
        </p:spPr>
        <p:txBody>
          <a:bodyPr>
            <a:normAutofit/>
          </a:bodyPr>
          <a:lstStyle/>
          <a:p>
            <a:r>
              <a:rPr lang="it-IT" sz="1500">
                <a:solidFill>
                  <a:srgbClr val="FFFFFF"/>
                </a:solidFill>
              </a:rPr>
              <a:t>Traduzione Inglese 1 </a:t>
            </a:r>
          </a:p>
          <a:p>
            <a:r>
              <a:rPr lang="it-IT" sz="1500">
                <a:solidFill>
                  <a:srgbClr val="FFFFFF"/>
                </a:solidFill>
              </a:rPr>
              <a:t>a.a. 2020/2021</a:t>
            </a:r>
            <a:endParaRPr lang="en-GB" sz="1500">
              <a:solidFill>
                <a:srgbClr val="FFFFFF"/>
              </a:solidFill>
            </a:endParaRPr>
          </a:p>
        </p:txBody>
      </p:sp>
    </p:spTree>
    <p:extLst>
      <p:ext uri="{BB962C8B-B14F-4D97-AF65-F5344CB8AC3E}">
        <p14:creationId xmlns:p14="http://schemas.microsoft.com/office/powerpoint/2010/main" val="3002102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wd">
                                    <p:tmPct val="15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par>
                                <p:cTn id="8" presetID="10" presetClass="entr" presetSubtype="0" fill="hold" grpId="0" nodeType="withEffect">
                                  <p:stCondLst>
                                    <p:cond delay="500"/>
                                  </p:stCondLst>
                                  <p:iterate type="wd">
                                    <p:tmPct val="15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1000"/>
                                  </p:stCondLst>
                                  <p:iterate type="wd">
                                    <p:tmPct val="15000"/>
                                  </p:iterate>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544C243-91E9-42E8-BE53-032D895A1043}"/>
              </a:ext>
            </a:extLst>
          </p:cNvPr>
          <p:cNvSpPr>
            <a:spLocks noGrp="1"/>
          </p:cNvSpPr>
          <p:nvPr>
            <p:ph type="title"/>
          </p:nvPr>
        </p:nvSpPr>
        <p:spPr>
          <a:xfrm>
            <a:off x="436744" y="310148"/>
            <a:ext cx="10018713" cy="675273"/>
          </a:xfrm>
        </p:spPr>
        <p:txBody>
          <a:bodyPr>
            <a:normAutofit fontScale="90000"/>
          </a:bodyPr>
          <a:lstStyle/>
          <a:p>
            <a:r>
              <a:rPr lang="it-IT" dirty="0" err="1"/>
              <a:t>Translating</a:t>
            </a:r>
            <a:r>
              <a:rPr lang="it-IT" dirty="0"/>
              <a:t> </a:t>
            </a:r>
            <a:r>
              <a:rPr lang="it-IT" dirty="0" err="1"/>
              <a:t>tourist</a:t>
            </a:r>
            <a:r>
              <a:rPr lang="it-IT" dirty="0"/>
              <a:t> texts </a:t>
            </a:r>
            <a:endParaRPr lang="en-GB" dirty="0"/>
          </a:p>
        </p:txBody>
      </p:sp>
      <p:sp>
        <p:nvSpPr>
          <p:cNvPr id="3" name="Segnaposto contenuto 2">
            <a:extLst>
              <a:ext uri="{FF2B5EF4-FFF2-40B4-BE49-F238E27FC236}">
                <a16:creationId xmlns:a16="http://schemas.microsoft.com/office/drawing/2014/main" id="{5F250F03-A71B-4EF4-BFCB-91024EFB97B5}"/>
              </a:ext>
            </a:extLst>
          </p:cNvPr>
          <p:cNvSpPr>
            <a:spLocks noGrp="1"/>
          </p:cNvSpPr>
          <p:nvPr>
            <p:ph idx="1"/>
          </p:nvPr>
        </p:nvSpPr>
        <p:spPr>
          <a:xfrm>
            <a:off x="436745" y="1227909"/>
            <a:ext cx="10018713" cy="5394960"/>
          </a:xfrm>
        </p:spPr>
        <p:txBody>
          <a:bodyPr/>
          <a:lstStyle/>
          <a:p>
            <a:pPr marL="0" indent="0">
              <a:buNone/>
            </a:pPr>
            <a:endParaRPr lang="en-GB" dirty="0"/>
          </a:p>
          <a:p>
            <a:pPr marL="0" indent="0">
              <a:buNone/>
            </a:pPr>
            <a:endParaRPr lang="en-GB" dirty="0"/>
          </a:p>
          <a:p>
            <a:pPr marL="0" indent="0">
              <a:buNone/>
            </a:pPr>
            <a:r>
              <a:rPr lang="en-GB" dirty="0"/>
              <a:t>ST Although hiding amongst </a:t>
            </a:r>
            <a:r>
              <a:rPr lang="en-GB" b="1" dirty="0"/>
              <a:t>beautiful countryside</a:t>
            </a:r>
            <a:r>
              <a:rPr lang="en-GB" dirty="0"/>
              <a:t>, our cottages are easily located approximately 20 minutes drive from </a:t>
            </a:r>
            <a:r>
              <a:rPr lang="en-GB" u="sng" dirty="0"/>
              <a:t>M20</a:t>
            </a:r>
            <a:r>
              <a:rPr lang="en-GB" dirty="0"/>
              <a:t>. </a:t>
            </a:r>
          </a:p>
          <a:p>
            <a:pPr marL="0" indent="0">
              <a:buNone/>
            </a:pPr>
            <a:r>
              <a:rPr lang="en-GB" dirty="0"/>
              <a:t>Prima </a:t>
            </a:r>
            <a:r>
              <a:rPr lang="en-GB" dirty="0" err="1"/>
              <a:t>bozza</a:t>
            </a:r>
            <a:r>
              <a:rPr lang="en-GB" dirty="0"/>
              <a:t>: </a:t>
            </a:r>
            <a:r>
              <a:rPr lang="en-GB" dirty="0" err="1"/>
              <a:t>Nonostante</a:t>
            </a:r>
            <a:r>
              <a:rPr lang="en-GB" dirty="0"/>
              <a:t> </a:t>
            </a:r>
            <a:r>
              <a:rPr lang="en-GB" dirty="0" err="1"/>
              <a:t>si</a:t>
            </a:r>
            <a:r>
              <a:rPr lang="en-GB" dirty="0"/>
              <a:t> </a:t>
            </a:r>
            <a:r>
              <a:rPr lang="en-GB" dirty="0" err="1"/>
              <a:t>trovino</a:t>
            </a:r>
            <a:r>
              <a:rPr lang="en-GB" dirty="0"/>
              <a:t> </a:t>
            </a:r>
            <a:r>
              <a:rPr lang="en-GB" dirty="0" err="1"/>
              <a:t>nascosti</a:t>
            </a:r>
            <a:r>
              <a:rPr lang="en-GB" dirty="0"/>
              <a:t> </a:t>
            </a:r>
            <a:r>
              <a:rPr lang="en-GB" i="1" dirty="0" err="1"/>
              <a:t>nella</a:t>
            </a:r>
            <a:r>
              <a:rPr lang="en-GB" i="1" dirty="0"/>
              <a:t> </a:t>
            </a:r>
            <a:r>
              <a:rPr lang="en-GB" i="1" dirty="0" err="1"/>
              <a:t>splendida</a:t>
            </a:r>
            <a:r>
              <a:rPr lang="en-GB" i="1" dirty="0"/>
              <a:t> campagna</a:t>
            </a:r>
            <a:r>
              <a:rPr lang="en-GB" dirty="0"/>
              <a:t>, </a:t>
            </a:r>
            <a:r>
              <a:rPr lang="en-GB" dirty="0" err="1"/>
              <a:t>i</a:t>
            </a:r>
            <a:r>
              <a:rPr lang="en-GB" dirty="0"/>
              <a:t> </a:t>
            </a:r>
            <a:r>
              <a:rPr lang="en-GB" dirty="0" err="1"/>
              <a:t>nostri</a:t>
            </a:r>
            <a:r>
              <a:rPr lang="en-GB" dirty="0"/>
              <a:t> cottage </a:t>
            </a:r>
            <a:r>
              <a:rPr lang="en-GB" dirty="0" err="1"/>
              <a:t>sono</a:t>
            </a:r>
            <a:r>
              <a:rPr lang="en-GB" dirty="0"/>
              <a:t> </a:t>
            </a:r>
            <a:r>
              <a:rPr lang="en-GB" dirty="0" err="1"/>
              <a:t>situati</a:t>
            </a:r>
            <a:r>
              <a:rPr lang="en-GB" dirty="0"/>
              <a:t> in </a:t>
            </a:r>
            <a:r>
              <a:rPr lang="en-GB" dirty="0" err="1"/>
              <a:t>comoda</a:t>
            </a:r>
            <a:r>
              <a:rPr lang="en-GB" dirty="0"/>
              <a:t> </a:t>
            </a:r>
            <a:r>
              <a:rPr lang="en-GB" dirty="0" err="1"/>
              <a:t>posizione</a:t>
            </a:r>
            <a:r>
              <a:rPr lang="en-GB" dirty="0"/>
              <a:t> a circa 20 </a:t>
            </a:r>
            <a:r>
              <a:rPr lang="en-GB" dirty="0" err="1"/>
              <a:t>minuti</a:t>
            </a:r>
            <a:r>
              <a:rPr lang="en-GB" dirty="0"/>
              <a:t> </a:t>
            </a:r>
            <a:r>
              <a:rPr lang="en-GB" dirty="0" err="1"/>
              <a:t>dalla</a:t>
            </a:r>
            <a:r>
              <a:rPr lang="en-GB" dirty="0"/>
              <a:t> M20. </a:t>
            </a:r>
          </a:p>
          <a:p>
            <a:pPr marL="0" indent="0">
              <a:buNone/>
            </a:pPr>
            <a:r>
              <a:rPr lang="en-GB" dirty="0"/>
              <a:t>TT: I </a:t>
            </a:r>
            <a:r>
              <a:rPr lang="en-GB" dirty="0" err="1"/>
              <a:t>nostri</a:t>
            </a:r>
            <a:r>
              <a:rPr lang="en-GB" dirty="0"/>
              <a:t> cottage </a:t>
            </a:r>
            <a:r>
              <a:rPr lang="en-GB" dirty="0" err="1"/>
              <a:t>sono</a:t>
            </a:r>
            <a:r>
              <a:rPr lang="en-GB" dirty="0"/>
              <a:t> </a:t>
            </a:r>
            <a:r>
              <a:rPr lang="en-GB" dirty="0" err="1"/>
              <a:t>immersi</a:t>
            </a:r>
            <a:r>
              <a:rPr lang="en-GB" dirty="0"/>
              <a:t> </a:t>
            </a:r>
            <a:r>
              <a:rPr lang="en-GB" dirty="0" err="1"/>
              <a:t>nella</a:t>
            </a:r>
            <a:r>
              <a:rPr lang="en-GB" dirty="0"/>
              <a:t> </a:t>
            </a:r>
            <a:r>
              <a:rPr lang="en-GB" b="1" dirty="0"/>
              <a:t>natura</a:t>
            </a:r>
            <a:r>
              <a:rPr lang="en-GB" dirty="0"/>
              <a:t> ma </a:t>
            </a:r>
            <a:r>
              <a:rPr lang="en-GB" dirty="0" err="1"/>
              <a:t>allo</a:t>
            </a:r>
            <a:r>
              <a:rPr lang="en-GB" dirty="0"/>
              <a:t> </a:t>
            </a:r>
            <a:r>
              <a:rPr lang="en-GB" dirty="0" err="1"/>
              <a:t>stesso</a:t>
            </a:r>
            <a:r>
              <a:rPr lang="en-GB" dirty="0"/>
              <a:t> tempo </a:t>
            </a:r>
            <a:r>
              <a:rPr lang="en-GB" dirty="0" err="1"/>
              <a:t>si</a:t>
            </a:r>
            <a:r>
              <a:rPr lang="en-GB" dirty="0"/>
              <a:t> </a:t>
            </a:r>
            <a:r>
              <a:rPr lang="en-GB" dirty="0" err="1"/>
              <a:t>trovano</a:t>
            </a:r>
            <a:r>
              <a:rPr lang="en-GB" dirty="0"/>
              <a:t> </a:t>
            </a:r>
            <a:r>
              <a:rPr lang="en-GB" dirty="0" err="1"/>
              <a:t>vicini</a:t>
            </a:r>
            <a:r>
              <a:rPr lang="en-GB" dirty="0"/>
              <a:t> alle </a:t>
            </a:r>
            <a:r>
              <a:rPr lang="en-GB" u="sng" dirty="0" err="1"/>
              <a:t>principali</a:t>
            </a:r>
            <a:r>
              <a:rPr lang="en-GB" u="sng" dirty="0"/>
              <a:t> vie di </a:t>
            </a:r>
            <a:r>
              <a:rPr lang="en-GB" u="sng" dirty="0" err="1"/>
              <a:t>collegamento</a:t>
            </a:r>
            <a:endParaRPr lang="en-GB" u="sng" dirty="0"/>
          </a:p>
        </p:txBody>
      </p:sp>
    </p:spTree>
    <p:extLst>
      <p:ext uri="{BB962C8B-B14F-4D97-AF65-F5344CB8AC3E}">
        <p14:creationId xmlns:p14="http://schemas.microsoft.com/office/powerpoint/2010/main" val="29816608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1CE1D71E-C9E3-4303-B69A-DD35CDA2BD84}"/>
              </a:ext>
            </a:extLst>
          </p:cNvPr>
          <p:cNvSpPr>
            <a:spLocks noGrp="1"/>
          </p:cNvSpPr>
          <p:nvPr>
            <p:ph idx="1"/>
          </p:nvPr>
        </p:nvSpPr>
        <p:spPr>
          <a:xfrm>
            <a:off x="321335" y="1215282"/>
            <a:ext cx="10018713" cy="4975412"/>
          </a:xfrm>
        </p:spPr>
        <p:txBody>
          <a:bodyPr>
            <a:normAutofit fontScale="92500" lnSpcReduction="20000"/>
          </a:bodyPr>
          <a:lstStyle/>
          <a:p>
            <a:pPr marL="0" indent="0">
              <a:buNone/>
            </a:pPr>
            <a:endParaRPr lang="en-GB" dirty="0"/>
          </a:p>
          <a:p>
            <a:pPr marL="0" indent="0">
              <a:buNone/>
            </a:pPr>
            <a:endParaRPr lang="en-GB" dirty="0"/>
          </a:p>
          <a:p>
            <a:pPr marL="0" indent="0">
              <a:buNone/>
            </a:pPr>
            <a:r>
              <a:rPr lang="en-GB" dirty="0"/>
              <a:t>ST </a:t>
            </a:r>
            <a:r>
              <a:rPr lang="en-GB" b="1" dirty="0" err="1"/>
              <a:t>Inserito</a:t>
            </a:r>
            <a:r>
              <a:rPr lang="en-GB" b="1" dirty="0"/>
              <a:t> </a:t>
            </a:r>
            <a:r>
              <a:rPr lang="en-GB" b="1" dirty="0" err="1"/>
              <a:t>armoniosamente</a:t>
            </a:r>
            <a:r>
              <a:rPr lang="en-GB" dirty="0"/>
              <a:t> a </a:t>
            </a:r>
            <a:r>
              <a:rPr lang="en-GB" dirty="0" err="1"/>
              <a:t>ridosso</a:t>
            </a:r>
            <a:r>
              <a:rPr lang="en-GB" dirty="0"/>
              <a:t> di una </a:t>
            </a:r>
            <a:r>
              <a:rPr lang="en-GB" u="sng" dirty="0" err="1"/>
              <a:t>collina</a:t>
            </a:r>
            <a:r>
              <a:rPr lang="en-GB" u="sng" dirty="0"/>
              <a:t>,</a:t>
            </a:r>
            <a:r>
              <a:rPr lang="en-GB" dirty="0"/>
              <a:t> il nostro </a:t>
            </a:r>
            <a:r>
              <a:rPr lang="en-GB" dirty="0" err="1"/>
              <a:t>agriturismo</a:t>
            </a:r>
            <a:r>
              <a:rPr lang="en-GB" dirty="0"/>
              <a:t> </a:t>
            </a:r>
            <a:r>
              <a:rPr lang="en-GB" u="sng" dirty="0" err="1"/>
              <a:t>domina</a:t>
            </a:r>
            <a:r>
              <a:rPr lang="en-GB" dirty="0"/>
              <a:t> la </a:t>
            </a:r>
            <a:r>
              <a:rPr lang="en-GB" dirty="0" err="1"/>
              <a:t>vallata</a:t>
            </a:r>
            <a:r>
              <a:rPr lang="en-GB" dirty="0"/>
              <a:t> </a:t>
            </a:r>
            <a:r>
              <a:rPr lang="en-GB" dirty="0" err="1"/>
              <a:t>sottostante</a:t>
            </a:r>
            <a:r>
              <a:rPr lang="en-GB" dirty="0"/>
              <a:t> e </a:t>
            </a:r>
            <a:r>
              <a:rPr lang="en-GB" i="1" dirty="0" err="1"/>
              <a:t>l’incomparabile</a:t>
            </a:r>
            <a:r>
              <a:rPr lang="en-GB" i="1" dirty="0"/>
              <a:t> panorama </a:t>
            </a:r>
            <a:r>
              <a:rPr lang="en-GB" dirty="0" err="1"/>
              <a:t>che</a:t>
            </a:r>
            <a:r>
              <a:rPr lang="en-GB" dirty="0"/>
              <a:t> vi </a:t>
            </a:r>
            <a:r>
              <a:rPr lang="en-GB" dirty="0" err="1"/>
              <a:t>si</a:t>
            </a:r>
            <a:r>
              <a:rPr lang="en-GB" dirty="0"/>
              <a:t> </a:t>
            </a:r>
            <a:r>
              <a:rPr lang="en-GB" dirty="0" err="1"/>
              <a:t>gode</a:t>
            </a:r>
            <a:r>
              <a:rPr lang="en-GB" dirty="0"/>
              <a:t> </a:t>
            </a:r>
            <a:r>
              <a:rPr lang="en-GB" dirty="0" err="1"/>
              <a:t>abbraccia</a:t>
            </a:r>
            <a:r>
              <a:rPr lang="en-GB" dirty="0"/>
              <a:t> Umbria e Toscana.</a:t>
            </a:r>
          </a:p>
          <a:p>
            <a:pPr marL="0" indent="0">
              <a:buNone/>
            </a:pPr>
            <a:r>
              <a:rPr lang="en-GB" dirty="0"/>
              <a:t>Prima </a:t>
            </a:r>
            <a:r>
              <a:rPr lang="en-GB" dirty="0" err="1"/>
              <a:t>bozza</a:t>
            </a:r>
            <a:r>
              <a:rPr lang="en-GB" dirty="0"/>
              <a:t>: “Harmoniously perched with a hill at its back, our farmhouse dominates the valley below and the stunning view that can be enjoyed comprises Umbria and Tuscany”.</a:t>
            </a:r>
          </a:p>
          <a:p>
            <a:pPr marL="0" indent="0">
              <a:buNone/>
            </a:pPr>
            <a:endParaRPr lang="en-GB" dirty="0"/>
          </a:p>
          <a:p>
            <a:pPr marL="0" indent="0">
              <a:buNone/>
            </a:pPr>
            <a:r>
              <a:rPr lang="en-GB" dirty="0"/>
              <a:t>TT: “Our farmhouse is </a:t>
            </a:r>
            <a:r>
              <a:rPr lang="en-GB" b="1" dirty="0"/>
              <a:t>set</a:t>
            </a:r>
            <a:r>
              <a:rPr lang="en-GB" dirty="0"/>
              <a:t> close to a hill and has </a:t>
            </a:r>
            <a:r>
              <a:rPr lang="en-GB" i="1" dirty="0"/>
              <a:t>beautiful </a:t>
            </a:r>
            <a:r>
              <a:rPr lang="en-GB" i="1" u="sng" dirty="0"/>
              <a:t>commanding</a:t>
            </a:r>
            <a:r>
              <a:rPr lang="en-GB" i="1" dirty="0"/>
              <a:t> views </a:t>
            </a:r>
            <a:r>
              <a:rPr lang="en-GB" dirty="0"/>
              <a:t>over the valley below and over Umbria and Tuscany”</a:t>
            </a:r>
          </a:p>
          <a:p>
            <a:pPr marL="0" indent="0">
              <a:buNone/>
            </a:pPr>
            <a:endParaRPr lang="en-GB" dirty="0"/>
          </a:p>
          <a:p>
            <a:pPr marL="0" indent="0">
              <a:buNone/>
            </a:pPr>
            <a:r>
              <a:rPr lang="en-GB" dirty="0"/>
              <a:t>TT describes, ST creates a certain atmosphere</a:t>
            </a:r>
          </a:p>
        </p:txBody>
      </p:sp>
      <p:sp>
        <p:nvSpPr>
          <p:cNvPr id="2" name="Rettangolo 1">
            <a:extLst>
              <a:ext uri="{FF2B5EF4-FFF2-40B4-BE49-F238E27FC236}">
                <a16:creationId xmlns:a16="http://schemas.microsoft.com/office/drawing/2014/main" id="{502DCE96-3EF1-4F08-8CDA-E77CF96B4968}"/>
              </a:ext>
            </a:extLst>
          </p:cNvPr>
          <p:cNvSpPr/>
          <p:nvPr/>
        </p:nvSpPr>
        <p:spPr>
          <a:xfrm>
            <a:off x="321335" y="257646"/>
            <a:ext cx="8014447" cy="584775"/>
          </a:xfrm>
          <a:prstGeom prst="rect">
            <a:avLst/>
          </a:prstGeom>
        </p:spPr>
        <p:txBody>
          <a:bodyPr wrap="square">
            <a:spAutoFit/>
          </a:bodyPr>
          <a:lstStyle/>
          <a:p>
            <a:r>
              <a:rPr lang="it-IT" sz="3200" dirty="0" err="1">
                <a:solidFill>
                  <a:srgbClr val="92D050"/>
                </a:solidFill>
              </a:rPr>
              <a:t>Translating</a:t>
            </a:r>
            <a:r>
              <a:rPr lang="it-IT" sz="3200" dirty="0">
                <a:solidFill>
                  <a:srgbClr val="92D050"/>
                </a:solidFill>
              </a:rPr>
              <a:t> </a:t>
            </a:r>
            <a:r>
              <a:rPr lang="it-IT" sz="3200" dirty="0" err="1">
                <a:solidFill>
                  <a:srgbClr val="92D050"/>
                </a:solidFill>
              </a:rPr>
              <a:t>tourist</a:t>
            </a:r>
            <a:r>
              <a:rPr lang="it-IT" sz="3200" dirty="0">
                <a:solidFill>
                  <a:srgbClr val="92D050"/>
                </a:solidFill>
              </a:rPr>
              <a:t> texts </a:t>
            </a:r>
            <a:endParaRPr lang="en-GB" sz="3200" dirty="0">
              <a:solidFill>
                <a:srgbClr val="92D050"/>
              </a:solidFill>
            </a:endParaRPr>
          </a:p>
        </p:txBody>
      </p:sp>
    </p:spTree>
    <p:extLst>
      <p:ext uri="{BB962C8B-B14F-4D97-AF65-F5344CB8AC3E}">
        <p14:creationId xmlns:p14="http://schemas.microsoft.com/office/powerpoint/2010/main" val="12785685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EE96EE2-B07B-4BA2-B471-DC2041B86F89}"/>
              </a:ext>
            </a:extLst>
          </p:cNvPr>
          <p:cNvSpPr>
            <a:spLocks noGrp="1"/>
          </p:cNvSpPr>
          <p:nvPr>
            <p:ph type="title"/>
          </p:nvPr>
        </p:nvSpPr>
        <p:spPr>
          <a:xfrm>
            <a:off x="347968" y="306979"/>
            <a:ext cx="10018713" cy="1015794"/>
          </a:xfrm>
        </p:spPr>
        <p:txBody>
          <a:bodyPr>
            <a:normAutofit/>
          </a:bodyPr>
          <a:lstStyle/>
          <a:p>
            <a:r>
              <a:rPr lang="it-IT" sz="3600" dirty="0" err="1">
                <a:solidFill>
                  <a:srgbClr val="92D050"/>
                </a:solidFill>
              </a:rPr>
              <a:t>Translating</a:t>
            </a:r>
            <a:r>
              <a:rPr lang="it-IT" sz="3600" dirty="0">
                <a:solidFill>
                  <a:srgbClr val="92D050"/>
                </a:solidFill>
              </a:rPr>
              <a:t> </a:t>
            </a:r>
            <a:r>
              <a:rPr lang="it-IT" sz="3600" dirty="0" err="1">
                <a:solidFill>
                  <a:srgbClr val="92D050"/>
                </a:solidFill>
              </a:rPr>
              <a:t>tourist</a:t>
            </a:r>
            <a:r>
              <a:rPr lang="it-IT" sz="3600" dirty="0">
                <a:solidFill>
                  <a:srgbClr val="92D050"/>
                </a:solidFill>
              </a:rPr>
              <a:t> texts </a:t>
            </a:r>
            <a:endParaRPr lang="en-GB" sz="3600" dirty="0">
              <a:solidFill>
                <a:srgbClr val="92D050"/>
              </a:solidFill>
            </a:endParaRPr>
          </a:p>
        </p:txBody>
      </p:sp>
      <p:sp>
        <p:nvSpPr>
          <p:cNvPr id="3" name="Segnaposto contenuto 2">
            <a:extLst>
              <a:ext uri="{FF2B5EF4-FFF2-40B4-BE49-F238E27FC236}">
                <a16:creationId xmlns:a16="http://schemas.microsoft.com/office/drawing/2014/main" id="{489BA273-598B-4D5A-89AA-04581ABB8687}"/>
              </a:ext>
            </a:extLst>
          </p:cNvPr>
          <p:cNvSpPr>
            <a:spLocks noGrp="1"/>
          </p:cNvSpPr>
          <p:nvPr>
            <p:ph idx="1"/>
          </p:nvPr>
        </p:nvSpPr>
        <p:spPr>
          <a:xfrm>
            <a:off x="347967" y="1844038"/>
            <a:ext cx="10018713" cy="4706983"/>
          </a:xfrm>
        </p:spPr>
        <p:txBody>
          <a:bodyPr/>
          <a:lstStyle/>
          <a:p>
            <a:pPr marL="0" indent="0">
              <a:buNone/>
            </a:pPr>
            <a:r>
              <a:rPr lang="it-IT" dirty="0"/>
              <a:t>ST: A </a:t>
            </a:r>
            <a:r>
              <a:rPr lang="it-IT" dirty="0" err="1"/>
              <a:t>little</a:t>
            </a:r>
            <a:r>
              <a:rPr lang="it-IT" dirty="0"/>
              <a:t> stream </a:t>
            </a:r>
            <a:r>
              <a:rPr lang="it-IT" dirty="0" err="1"/>
              <a:t>runs</a:t>
            </a:r>
            <a:r>
              <a:rPr lang="it-IT" dirty="0"/>
              <a:t> in front of the cottages and </a:t>
            </a:r>
            <a:r>
              <a:rPr lang="it-IT" dirty="0" err="1"/>
              <a:t>there</a:t>
            </a:r>
            <a:r>
              <a:rPr lang="it-IT" dirty="0"/>
              <a:t> are </a:t>
            </a:r>
            <a:r>
              <a:rPr lang="it-IT" dirty="0" err="1"/>
              <a:t>glorious</a:t>
            </a:r>
            <a:r>
              <a:rPr lang="it-IT" dirty="0"/>
              <a:t> </a:t>
            </a:r>
            <a:r>
              <a:rPr lang="it-IT" dirty="0" err="1"/>
              <a:t>uninterrupted</a:t>
            </a:r>
            <a:r>
              <a:rPr lang="it-IT" dirty="0"/>
              <a:t> </a:t>
            </a:r>
            <a:r>
              <a:rPr lang="it-IT" dirty="0" err="1"/>
              <a:t>views</a:t>
            </a:r>
            <a:r>
              <a:rPr lang="it-IT" dirty="0"/>
              <a:t> of the </a:t>
            </a:r>
            <a:r>
              <a:rPr lang="it-IT" u="sng" dirty="0" err="1"/>
              <a:t>hills</a:t>
            </a:r>
            <a:r>
              <a:rPr lang="it-IT" dirty="0"/>
              <a:t> and grazing stock. </a:t>
            </a:r>
          </a:p>
          <a:p>
            <a:pPr marL="0" indent="0">
              <a:buNone/>
            </a:pPr>
            <a:r>
              <a:rPr lang="it-IT" dirty="0"/>
              <a:t>Traduzione intermedia: “Un piccolo ruscello scorre di fronte ai cottage e, a perdita d’occhio, c’è una magnifica vista delle colline e delle mandrie al pascolo”. </a:t>
            </a:r>
          </a:p>
          <a:p>
            <a:pPr marL="0" indent="0">
              <a:buNone/>
            </a:pPr>
            <a:r>
              <a:rPr lang="it-IT" dirty="0"/>
              <a:t>TT: “Accompagnati dal </a:t>
            </a:r>
            <a:r>
              <a:rPr lang="it-IT" b="1" dirty="0"/>
              <a:t>mormorio</a:t>
            </a:r>
            <a:r>
              <a:rPr lang="it-IT" dirty="0"/>
              <a:t> del ruscello che scorre vicino, dai cottage potrete ammirare un infinito panorama sulle </a:t>
            </a:r>
            <a:r>
              <a:rPr lang="it-IT" u="sng" dirty="0"/>
              <a:t>verdi colline</a:t>
            </a:r>
            <a:r>
              <a:rPr lang="it-IT" dirty="0"/>
              <a:t> circostanti punteggiate dalle mandrie al pascolo”. </a:t>
            </a:r>
            <a:endParaRPr lang="en-GB" dirty="0"/>
          </a:p>
        </p:txBody>
      </p:sp>
    </p:spTree>
    <p:extLst>
      <p:ext uri="{BB962C8B-B14F-4D97-AF65-F5344CB8AC3E}">
        <p14:creationId xmlns:p14="http://schemas.microsoft.com/office/powerpoint/2010/main" val="15543701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5E3E0DD-9765-4105-BA75-E8A4D7665B89}"/>
              </a:ext>
            </a:extLst>
          </p:cNvPr>
          <p:cNvSpPr>
            <a:spLocks noGrp="1"/>
          </p:cNvSpPr>
          <p:nvPr>
            <p:ph type="title"/>
          </p:nvPr>
        </p:nvSpPr>
        <p:spPr>
          <a:xfrm>
            <a:off x="268070" y="322534"/>
            <a:ext cx="10018713" cy="646611"/>
          </a:xfrm>
        </p:spPr>
        <p:txBody>
          <a:bodyPr>
            <a:normAutofit/>
          </a:bodyPr>
          <a:lstStyle/>
          <a:p>
            <a:r>
              <a:rPr lang="it-IT" sz="3600" dirty="0" err="1">
                <a:solidFill>
                  <a:srgbClr val="92D050"/>
                </a:solidFill>
              </a:rPr>
              <a:t>Translating</a:t>
            </a:r>
            <a:r>
              <a:rPr lang="it-IT" sz="3600" dirty="0">
                <a:solidFill>
                  <a:srgbClr val="92D050"/>
                </a:solidFill>
              </a:rPr>
              <a:t> </a:t>
            </a:r>
            <a:r>
              <a:rPr lang="it-IT" sz="3600" dirty="0" err="1">
                <a:solidFill>
                  <a:srgbClr val="92D050"/>
                </a:solidFill>
              </a:rPr>
              <a:t>tourist</a:t>
            </a:r>
            <a:r>
              <a:rPr lang="it-IT" sz="3600" dirty="0">
                <a:solidFill>
                  <a:srgbClr val="92D050"/>
                </a:solidFill>
              </a:rPr>
              <a:t> texts </a:t>
            </a:r>
            <a:endParaRPr lang="en-GB" dirty="0"/>
          </a:p>
        </p:txBody>
      </p:sp>
      <p:sp>
        <p:nvSpPr>
          <p:cNvPr id="3" name="Segnaposto contenuto 2">
            <a:extLst>
              <a:ext uri="{FF2B5EF4-FFF2-40B4-BE49-F238E27FC236}">
                <a16:creationId xmlns:a16="http://schemas.microsoft.com/office/drawing/2014/main" id="{871AEFBC-5F8C-43AE-B15D-6DBCA9F7A227}"/>
              </a:ext>
            </a:extLst>
          </p:cNvPr>
          <p:cNvSpPr>
            <a:spLocks noGrp="1"/>
          </p:cNvSpPr>
          <p:nvPr>
            <p:ph idx="1"/>
          </p:nvPr>
        </p:nvSpPr>
        <p:spPr>
          <a:xfrm>
            <a:off x="268070" y="1445793"/>
            <a:ext cx="10018713" cy="5000896"/>
          </a:xfrm>
        </p:spPr>
        <p:txBody>
          <a:bodyPr/>
          <a:lstStyle/>
          <a:p>
            <a:r>
              <a:rPr lang="en-GB" dirty="0"/>
              <a:t>Intercultural aspects: translate nouns with a specific cultural meaning </a:t>
            </a:r>
          </a:p>
          <a:p>
            <a:endParaRPr lang="en-GB" dirty="0"/>
          </a:p>
          <a:p>
            <a:r>
              <a:rPr lang="en-GB" dirty="0"/>
              <a:t>Café?  	Lonely Planet and Time Out: “</a:t>
            </a:r>
            <a:r>
              <a:rPr lang="en-GB" dirty="0" err="1"/>
              <a:t>caffè</a:t>
            </a:r>
            <a:r>
              <a:rPr lang="en-GB" dirty="0"/>
              <a:t>” e “bar” </a:t>
            </a:r>
          </a:p>
          <a:p>
            <a:pPr marL="0" indent="0">
              <a:buNone/>
            </a:pPr>
            <a:r>
              <a:rPr lang="en-GB" dirty="0"/>
              <a:t>			Rough Guide: “</a:t>
            </a:r>
            <a:r>
              <a:rPr lang="en-GB" dirty="0" err="1"/>
              <a:t>caffetteria</a:t>
            </a:r>
            <a:r>
              <a:rPr lang="en-GB" dirty="0"/>
              <a:t>” (different readers)</a:t>
            </a:r>
          </a:p>
          <a:p>
            <a:r>
              <a:rPr lang="en-GB" dirty="0"/>
              <a:t>Collocations </a:t>
            </a:r>
          </a:p>
        </p:txBody>
      </p:sp>
    </p:spTree>
    <p:extLst>
      <p:ext uri="{BB962C8B-B14F-4D97-AF65-F5344CB8AC3E}">
        <p14:creationId xmlns:p14="http://schemas.microsoft.com/office/powerpoint/2010/main" val="19119341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61750B5-861B-4880-A1C7-69C891FBDBEE}"/>
              </a:ext>
            </a:extLst>
          </p:cNvPr>
          <p:cNvSpPr>
            <a:spLocks noGrp="1"/>
          </p:cNvSpPr>
          <p:nvPr>
            <p:ph type="title"/>
          </p:nvPr>
        </p:nvSpPr>
        <p:spPr>
          <a:xfrm>
            <a:off x="838200" y="365126"/>
            <a:ext cx="10515600" cy="957648"/>
          </a:xfrm>
        </p:spPr>
        <p:txBody>
          <a:bodyPr/>
          <a:lstStyle/>
          <a:p>
            <a:r>
              <a:rPr lang="it-IT" dirty="0" err="1"/>
              <a:t>Translation</a:t>
            </a:r>
            <a:r>
              <a:rPr lang="it-IT" dirty="0"/>
              <a:t> </a:t>
            </a:r>
            <a:r>
              <a:rPr lang="it-IT" dirty="0" err="1"/>
              <a:t>errors</a:t>
            </a:r>
            <a:r>
              <a:rPr lang="it-IT" dirty="0"/>
              <a:t> </a:t>
            </a:r>
            <a:endParaRPr lang="en-GB" dirty="0"/>
          </a:p>
        </p:txBody>
      </p:sp>
      <p:sp>
        <p:nvSpPr>
          <p:cNvPr id="3" name="Segnaposto contenuto 2">
            <a:extLst>
              <a:ext uri="{FF2B5EF4-FFF2-40B4-BE49-F238E27FC236}">
                <a16:creationId xmlns:a16="http://schemas.microsoft.com/office/drawing/2014/main" id="{87D3E6BB-1BCF-4EBC-8A4D-92C18A3181D9}"/>
              </a:ext>
            </a:extLst>
          </p:cNvPr>
          <p:cNvSpPr>
            <a:spLocks noGrp="1"/>
          </p:cNvSpPr>
          <p:nvPr>
            <p:ph idx="1"/>
          </p:nvPr>
        </p:nvSpPr>
        <p:spPr>
          <a:xfrm>
            <a:off x="838200" y="1482571"/>
            <a:ext cx="10515600" cy="5010304"/>
          </a:xfrm>
        </p:spPr>
        <p:txBody>
          <a:bodyPr>
            <a:normAutofit fontScale="92500" lnSpcReduction="20000"/>
          </a:bodyPr>
          <a:lstStyle/>
          <a:p>
            <a:r>
              <a:rPr lang="en-GB" dirty="0"/>
              <a:t>Grammar and spelling, </a:t>
            </a:r>
          </a:p>
          <a:p>
            <a:r>
              <a:rPr lang="en-GB" dirty="0"/>
              <a:t>– Lexis and semantic, </a:t>
            </a:r>
          </a:p>
          <a:p>
            <a:r>
              <a:rPr lang="en-GB" dirty="0"/>
              <a:t>– Pragmatics and discourse, </a:t>
            </a:r>
          </a:p>
          <a:p>
            <a:r>
              <a:rPr lang="en-GB" dirty="0"/>
              <a:t>– Omissions, repetitions and additions.</a:t>
            </a:r>
          </a:p>
          <a:p>
            <a:r>
              <a:rPr lang="en-GB" dirty="0"/>
              <a:t>translation problems caused by terminology mistakes + intrinsic difficulties regarding the cultures involved. </a:t>
            </a:r>
          </a:p>
          <a:p>
            <a:r>
              <a:rPr lang="en-GB" dirty="0"/>
              <a:t>adequate solutions according to the text function, its audience, and the media; </a:t>
            </a:r>
          </a:p>
          <a:p>
            <a:r>
              <a:rPr lang="en-GB" dirty="0"/>
              <a:t>different strategies, e.g. </a:t>
            </a:r>
            <a:r>
              <a:rPr lang="en-GB" dirty="0" err="1"/>
              <a:t>explicitation</a:t>
            </a:r>
            <a:r>
              <a:rPr lang="en-GB" dirty="0"/>
              <a:t> or adaptation, with the aim of transferring the original meaning to the target audience and thus, overcoming communication barriers</a:t>
            </a:r>
          </a:p>
          <a:p>
            <a:r>
              <a:rPr lang="en-GB" dirty="0"/>
              <a:t>translation equivalents of proper names (people, museums, institutions, places, etc)</a:t>
            </a:r>
          </a:p>
        </p:txBody>
      </p:sp>
    </p:spTree>
    <p:extLst>
      <p:ext uri="{BB962C8B-B14F-4D97-AF65-F5344CB8AC3E}">
        <p14:creationId xmlns:p14="http://schemas.microsoft.com/office/powerpoint/2010/main" val="3837748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6738420-2355-41C4-ADA3-FD54B6F4A43C}"/>
              </a:ext>
            </a:extLst>
          </p:cNvPr>
          <p:cNvSpPr>
            <a:spLocks noGrp="1"/>
          </p:cNvSpPr>
          <p:nvPr>
            <p:ph type="title"/>
          </p:nvPr>
        </p:nvSpPr>
        <p:spPr/>
        <p:txBody>
          <a:bodyPr/>
          <a:lstStyle/>
          <a:p>
            <a:r>
              <a:rPr lang="it-IT" dirty="0" err="1"/>
              <a:t>Translation</a:t>
            </a:r>
            <a:r>
              <a:rPr lang="it-IT" dirty="0"/>
              <a:t> </a:t>
            </a:r>
            <a:r>
              <a:rPr lang="it-IT" dirty="0" err="1"/>
              <a:t>errors</a:t>
            </a:r>
            <a:r>
              <a:rPr lang="it-IT" dirty="0"/>
              <a:t> </a:t>
            </a:r>
            <a:endParaRPr lang="en-GB" dirty="0"/>
          </a:p>
        </p:txBody>
      </p:sp>
      <p:sp>
        <p:nvSpPr>
          <p:cNvPr id="3" name="Segnaposto contenuto 2">
            <a:extLst>
              <a:ext uri="{FF2B5EF4-FFF2-40B4-BE49-F238E27FC236}">
                <a16:creationId xmlns:a16="http://schemas.microsoft.com/office/drawing/2014/main" id="{EEAFA083-FB83-4CEE-8625-CE22E2AADEB2}"/>
              </a:ext>
            </a:extLst>
          </p:cNvPr>
          <p:cNvSpPr>
            <a:spLocks noGrp="1"/>
          </p:cNvSpPr>
          <p:nvPr>
            <p:ph idx="1"/>
          </p:nvPr>
        </p:nvSpPr>
        <p:spPr/>
        <p:txBody>
          <a:bodyPr>
            <a:normAutofit fontScale="92500"/>
          </a:bodyPr>
          <a:lstStyle/>
          <a:p>
            <a:r>
              <a:rPr lang="en-GB" dirty="0"/>
              <a:t>Italian </a:t>
            </a:r>
            <a:r>
              <a:rPr lang="en-GB" dirty="0" err="1"/>
              <a:t>Agenzia</a:t>
            </a:r>
            <a:r>
              <a:rPr lang="en-GB" dirty="0"/>
              <a:t> </a:t>
            </a:r>
            <a:r>
              <a:rPr lang="en-GB" dirty="0" err="1"/>
              <a:t>nazionale</a:t>
            </a:r>
            <a:r>
              <a:rPr lang="en-GB" dirty="0"/>
              <a:t> del Turismo: </a:t>
            </a:r>
            <a:r>
              <a:rPr lang="en-GB" dirty="0" err="1"/>
              <a:t>misadaptation</a:t>
            </a:r>
            <a:r>
              <a:rPr lang="en-GB" dirty="0"/>
              <a:t> and lack of </a:t>
            </a:r>
            <a:r>
              <a:rPr lang="en-GB" dirty="0" err="1"/>
              <a:t>nativeness</a:t>
            </a:r>
            <a:r>
              <a:rPr lang="en-GB" dirty="0"/>
              <a:t> </a:t>
            </a:r>
          </a:p>
          <a:p>
            <a:r>
              <a:rPr lang="en-GB" dirty="0"/>
              <a:t>(Italian ST) Dove </a:t>
            </a:r>
            <a:r>
              <a:rPr lang="en-GB" dirty="0" err="1"/>
              <a:t>dormire</a:t>
            </a:r>
            <a:r>
              <a:rPr lang="en-GB" dirty="0"/>
              <a:t> in Italia? </a:t>
            </a:r>
            <a:r>
              <a:rPr lang="en-GB" dirty="0" err="1"/>
              <a:t>Esiste</a:t>
            </a:r>
            <a:r>
              <a:rPr lang="en-GB" dirty="0"/>
              <a:t> solo </a:t>
            </a:r>
            <a:r>
              <a:rPr lang="en-GB" dirty="0" err="1"/>
              <a:t>l’imbarazzo</a:t>
            </a:r>
            <a:r>
              <a:rPr lang="en-GB" dirty="0"/>
              <a:t> </a:t>
            </a:r>
            <a:r>
              <a:rPr lang="en-GB" dirty="0" err="1"/>
              <a:t>della</a:t>
            </a:r>
            <a:r>
              <a:rPr lang="en-GB" dirty="0"/>
              <a:t> </a:t>
            </a:r>
            <a:r>
              <a:rPr lang="en-GB" dirty="0" err="1"/>
              <a:t>scelta</a:t>
            </a:r>
            <a:r>
              <a:rPr lang="en-GB" dirty="0"/>
              <a:t>. </a:t>
            </a:r>
            <a:r>
              <a:rPr lang="en-GB" dirty="0" err="1"/>
              <a:t>Agli</a:t>
            </a:r>
            <a:r>
              <a:rPr lang="en-GB" dirty="0"/>
              <a:t> </a:t>
            </a:r>
            <a:r>
              <a:rPr lang="en-GB" dirty="0" err="1"/>
              <a:t>oltre</a:t>
            </a:r>
            <a:r>
              <a:rPr lang="en-GB" dirty="0"/>
              <a:t> </a:t>
            </a:r>
            <a:r>
              <a:rPr lang="en-GB" dirty="0" err="1"/>
              <a:t>trentatremila</a:t>
            </a:r>
            <a:r>
              <a:rPr lang="en-GB" dirty="0"/>
              <a:t> </a:t>
            </a:r>
            <a:r>
              <a:rPr lang="en-GB" dirty="0" err="1"/>
              <a:t>alberghi</a:t>
            </a:r>
            <a:r>
              <a:rPr lang="en-GB" dirty="0"/>
              <a:t>, </a:t>
            </a:r>
            <a:r>
              <a:rPr lang="en-GB" dirty="0" err="1"/>
              <a:t>disseminati</a:t>
            </a:r>
            <a:r>
              <a:rPr lang="en-GB" dirty="0"/>
              <a:t> in </a:t>
            </a:r>
            <a:r>
              <a:rPr lang="en-GB" dirty="0" err="1"/>
              <a:t>ogni</a:t>
            </a:r>
            <a:r>
              <a:rPr lang="en-GB" dirty="0"/>
              <a:t> </a:t>
            </a:r>
            <a:r>
              <a:rPr lang="en-GB" dirty="0" err="1"/>
              <a:t>località</a:t>
            </a:r>
            <a:r>
              <a:rPr lang="en-GB" dirty="0"/>
              <a:t>, </a:t>
            </a:r>
            <a:r>
              <a:rPr lang="en-GB" dirty="0" err="1"/>
              <a:t>si</a:t>
            </a:r>
            <a:r>
              <a:rPr lang="en-GB" dirty="0"/>
              <a:t> </a:t>
            </a:r>
            <a:r>
              <a:rPr lang="en-GB" dirty="0" err="1"/>
              <a:t>aggiungono</a:t>
            </a:r>
            <a:r>
              <a:rPr lang="en-GB" dirty="0"/>
              <a:t> </a:t>
            </a:r>
            <a:r>
              <a:rPr lang="en-GB" dirty="0" err="1"/>
              <a:t>altri</a:t>
            </a:r>
            <a:r>
              <a:rPr lang="en-GB" dirty="0"/>
              <a:t> </a:t>
            </a:r>
            <a:r>
              <a:rPr lang="en-GB" dirty="0" err="1"/>
              <a:t>trentacinquemila</a:t>
            </a:r>
            <a:r>
              <a:rPr lang="en-GB" dirty="0"/>
              <a:t> </a:t>
            </a:r>
            <a:r>
              <a:rPr lang="en-GB" dirty="0" err="1"/>
              <a:t>indirizzi</a:t>
            </a:r>
            <a:r>
              <a:rPr lang="en-GB" dirty="0"/>
              <a:t> di </a:t>
            </a:r>
            <a:r>
              <a:rPr lang="it-IT" dirty="0"/>
              <a:t>campeggi, alloggi agrituristici, bed &amp; breakfast, ostelli per la gioventù, alloggi privati e così via</a:t>
            </a:r>
          </a:p>
          <a:p>
            <a:r>
              <a:rPr lang="en-GB" dirty="0"/>
              <a:t>(English TT) Where to sleep in Italy? There is only an embarrassment of choice. In addition to more than thirty thousand hotels located in every part of the country, there are an additional thirty five thousand addresses of campsites, country farmhouses, bed and breakfasts, youth hostels, private accommodation and so forth. (Durán </a:t>
            </a:r>
            <a:r>
              <a:rPr lang="en-GB" dirty="0" err="1"/>
              <a:t>muñoz</a:t>
            </a:r>
            <a:r>
              <a:rPr lang="en-GB" dirty="0"/>
              <a:t> 2012, 347)</a:t>
            </a:r>
          </a:p>
        </p:txBody>
      </p:sp>
    </p:spTree>
    <p:extLst>
      <p:ext uri="{BB962C8B-B14F-4D97-AF65-F5344CB8AC3E}">
        <p14:creationId xmlns:p14="http://schemas.microsoft.com/office/powerpoint/2010/main" val="17735950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0E46E061-D93D-4744-8DE8-CD653313177D}"/>
              </a:ext>
            </a:extLst>
          </p:cNvPr>
          <p:cNvSpPr>
            <a:spLocks noGrp="1"/>
          </p:cNvSpPr>
          <p:nvPr>
            <p:ph idx="1"/>
          </p:nvPr>
        </p:nvSpPr>
        <p:spPr/>
        <p:txBody>
          <a:bodyPr/>
          <a:lstStyle/>
          <a:p>
            <a:r>
              <a:rPr lang="en-GB" dirty="0"/>
              <a:t>Tourists’ expectations regarding texts are related to content and style</a:t>
            </a:r>
          </a:p>
          <a:p>
            <a:endParaRPr lang="en-GB" dirty="0"/>
          </a:p>
          <a:p>
            <a:r>
              <a:rPr lang="en-GB" dirty="0"/>
              <a:t>the more the target cultural conventions prevail, the more successful translations are</a:t>
            </a:r>
          </a:p>
        </p:txBody>
      </p:sp>
    </p:spTree>
    <p:extLst>
      <p:ext uri="{BB962C8B-B14F-4D97-AF65-F5344CB8AC3E}">
        <p14:creationId xmlns:p14="http://schemas.microsoft.com/office/powerpoint/2010/main" val="18549819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srcRect b="7746"/>
          <a:stretch>
            <a:fillRect/>
          </a:stretch>
        </p:blipFill>
        <p:spPr bwMode="auto">
          <a:xfrm>
            <a:off x="1011516" y="0"/>
            <a:ext cx="4122737" cy="6750982"/>
          </a:xfrm>
          <a:prstGeom prst="rect">
            <a:avLst/>
          </a:prstGeom>
          <a:noFill/>
          <a:ln w="9525">
            <a:noFill/>
            <a:miter lim="800000"/>
            <a:headEnd/>
            <a:tailEnd/>
          </a:ln>
          <a:effectLst/>
        </p:spPr>
      </p:pic>
      <p:pic>
        <p:nvPicPr>
          <p:cNvPr id="6147" name="Picture 3"/>
          <p:cNvPicPr>
            <a:picLocks noChangeAspect="1" noChangeArrowheads="1"/>
          </p:cNvPicPr>
          <p:nvPr/>
        </p:nvPicPr>
        <p:blipFill>
          <a:blip r:embed="rId3"/>
          <a:srcRect b="8099"/>
          <a:stretch>
            <a:fillRect/>
          </a:stretch>
        </p:blipFill>
        <p:spPr bwMode="auto">
          <a:xfrm>
            <a:off x="6201239" y="53509"/>
            <a:ext cx="4138533" cy="6750982"/>
          </a:xfrm>
          <a:prstGeom prst="rect">
            <a:avLst/>
          </a:prstGeom>
          <a:noFill/>
          <a:ln w="9525">
            <a:noFill/>
            <a:miter lim="800000"/>
            <a:headEnd/>
            <a:tailEnd/>
          </a:ln>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srcRect/>
          <a:stretch>
            <a:fillRect/>
          </a:stretch>
        </p:blipFill>
        <p:spPr bwMode="auto">
          <a:xfrm>
            <a:off x="1038148" y="0"/>
            <a:ext cx="3863662" cy="6857999"/>
          </a:xfrm>
          <a:prstGeom prst="rect">
            <a:avLst/>
          </a:prstGeom>
          <a:noFill/>
          <a:ln w="9525">
            <a:noFill/>
            <a:miter lim="800000"/>
            <a:headEnd/>
            <a:tailEnd/>
          </a:ln>
          <a:effectLst/>
        </p:spPr>
      </p:pic>
      <p:pic>
        <p:nvPicPr>
          <p:cNvPr id="7171" name="Picture 3"/>
          <p:cNvPicPr>
            <a:picLocks noChangeAspect="1" noChangeArrowheads="1"/>
          </p:cNvPicPr>
          <p:nvPr/>
        </p:nvPicPr>
        <p:blipFill>
          <a:blip r:embed="rId3"/>
          <a:srcRect/>
          <a:stretch>
            <a:fillRect/>
          </a:stretch>
        </p:blipFill>
        <p:spPr bwMode="auto">
          <a:xfrm>
            <a:off x="6096000" y="0"/>
            <a:ext cx="3863662" cy="6858000"/>
          </a:xfrm>
          <a:prstGeom prst="rect">
            <a:avLst/>
          </a:prstGeom>
          <a:noFill/>
          <a:ln w="9525">
            <a:noFill/>
            <a:miter lim="800000"/>
            <a:headEnd/>
            <a:tailEnd/>
          </a:ln>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77333" y="1118587"/>
            <a:ext cx="10168857" cy="4922776"/>
          </a:xfrm>
        </p:spPr>
        <p:txBody>
          <a:bodyPr>
            <a:normAutofit/>
          </a:bodyPr>
          <a:lstStyle/>
          <a:p>
            <a:pPr marL="0" indent="0" algn="just">
              <a:buNone/>
            </a:pPr>
            <a:endParaRPr lang="en-US" dirty="0"/>
          </a:p>
          <a:p>
            <a:pPr algn="just"/>
            <a:r>
              <a:rPr lang="en-US" dirty="0"/>
              <a:t>Apparently, the discourse features of tourist </a:t>
            </a:r>
            <a:r>
              <a:rPr lang="en-US" b="1" dirty="0"/>
              <a:t>websites and apps</a:t>
            </a:r>
            <a:r>
              <a:rPr lang="en-US" dirty="0"/>
              <a:t> are characterized by different linguistic choices and different styles of promoting destinations</a:t>
            </a:r>
          </a:p>
          <a:p>
            <a:pPr algn="just"/>
            <a:r>
              <a:rPr lang="en-US" dirty="0"/>
              <a:t>Sometimes the translated versions of apps and websites are  basically a literal translation regardless of any cultural, linguistic or stylistic peculiarity and, therefore, only partially accessible to an international audience and  with a limited persuasive effect</a:t>
            </a:r>
          </a:p>
          <a:p>
            <a:pPr algn="just"/>
            <a:endParaRPr lang="en-US" dirty="0"/>
          </a:p>
          <a:p>
            <a:pPr algn="just"/>
            <a:r>
              <a:rPr lang="en-US" dirty="0"/>
              <a:t>(</a:t>
            </a:r>
            <a:r>
              <a:rPr lang="en-US" dirty="0" err="1"/>
              <a:t>Denti</a:t>
            </a:r>
            <a:r>
              <a:rPr lang="en-US" dirty="0"/>
              <a:t>, The Language of Tourism – Translating Digital Texts, 2018)</a:t>
            </a:r>
            <a:endParaRPr lang="it-IT"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6390747-6898-41AD-BB6A-6D6A5AF783E7}"/>
              </a:ext>
            </a:extLst>
          </p:cNvPr>
          <p:cNvSpPr>
            <a:spLocks noGrp="1"/>
          </p:cNvSpPr>
          <p:nvPr>
            <p:ph type="title"/>
          </p:nvPr>
        </p:nvSpPr>
        <p:spPr/>
        <p:txBody>
          <a:bodyPr/>
          <a:lstStyle/>
          <a:p>
            <a:r>
              <a:rPr lang="it-IT"/>
              <a:t>Features of tourist texts </a:t>
            </a:r>
            <a:endParaRPr lang="en-GB" dirty="0"/>
          </a:p>
        </p:txBody>
      </p:sp>
      <p:sp>
        <p:nvSpPr>
          <p:cNvPr id="3" name="Segnaposto contenuto 2">
            <a:extLst>
              <a:ext uri="{FF2B5EF4-FFF2-40B4-BE49-F238E27FC236}">
                <a16:creationId xmlns:a16="http://schemas.microsoft.com/office/drawing/2014/main" id="{2E1F8C79-682B-4277-AE59-1933AF345C77}"/>
              </a:ext>
            </a:extLst>
          </p:cNvPr>
          <p:cNvSpPr>
            <a:spLocks noGrp="1"/>
          </p:cNvSpPr>
          <p:nvPr>
            <p:ph idx="1"/>
          </p:nvPr>
        </p:nvSpPr>
        <p:spPr/>
        <p:txBody>
          <a:bodyPr/>
          <a:lstStyle/>
          <a:p>
            <a:r>
              <a:rPr lang="en-GB"/>
              <a:t>Notion of authenticity which influences tourists’ choices (Denti 2015)</a:t>
            </a:r>
          </a:p>
          <a:p>
            <a:r>
              <a:rPr lang="en-GB"/>
              <a:t>Tourism Destination Image : images evoked, and the atmosphere and attractions expected. </a:t>
            </a:r>
            <a:r>
              <a:rPr lang="en-GB" b="1"/>
              <a:t>stereotypical, affective, and unique </a:t>
            </a:r>
            <a:r>
              <a:rPr lang="en-GB"/>
              <a:t>images </a:t>
            </a:r>
          </a:p>
          <a:p>
            <a:r>
              <a:rPr lang="en-GB"/>
              <a:t>lack of sender identification, monologue, euphoria, tautology.</a:t>
            </a:r>
          </a:p>
          <a:p>
            <a:endParaRPr lang="en-GB"/>
          </a:p>
          <a:p>
            <a:r>
              <a:rPr lang="en-GB"/>
              <a:t>specific lexical, syntactic, functional and textual features and conventions which differ from other specialized languages</a:t>
            </a:r>
          </a:p>
          <a:p>
            <a:endParaRPr lang="en-GB" dirty="0"/>
          </a:p>
        </p:txBody>
      </p:sp>
    </p:spTree>
    <p:extLst>
      <p:ext uri="{BB962C8B-B14F-4D97-AF65-F5344CB8AC3E}">
        <p14:creationId xmlns:p14="http://schemas.microsoft.com/office/powerpoint/2010/main" val="8834844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67828F3-5C24-4100-AD48-99903D65A866}"/>
              </a:ext>
            </a:extLst>
          </p:cNvPr>
          <p:cNvSpPr>
            <a:spLocks noGrp="1"/>
          </p:cNvSpPr>
          <p:nvPr>
            <p:ph type="title"/>
          </p:nvPr>
        </p:nvSpPr>
        <p:spPr/>
        <p:txBody>
          <a:bodyPr/>
          <a:lstStyle/>
          <a:p>
            <a:r>
              <a:rPr lang="it-IT"/>
              <a:t>Features of tourist texts</a:t>
            </a:r>
            <a:endParaRPr lang="en-GB" dirty="0"/>
          </a:p>
        </p:txBody>
      </p:sp>
      <p:sp>
        <p:nvSpPr>
          <p:cNvPr id="3" name="Segnaposto contenuto 2">
            <a:extLst>
              <a:ext uri="{FF2B5EF4-FFF2-40B4-BE49-F238E27FC236}">
                <a16:creationId xmlns:a16="http://schemas.microsoft.com/office/drawing/2014/main" id="{3CF36177-923E-495B-B62C-4EA84B7F5474}"/>
              </a:ext>
            </a:extLst>
          </p:cNvPr>
          <p:cNvSpPr>
            <a:spLocks noGrp="1"/>
          </p:cNvSpPr>
          <p:nvPr>
            <p:ph idx="1"/>
          </p:nvPr>
        </p:nvSpPr>
        <p:spPr>
          <a:xfrm>
            <a:off x="838200" y="1479176"/>
            <a:ext cx="10515600" cy="4697787"/>
          </a:xfrm>
        </p:spPr>
        <p:txBody>
          <a:bodyPr>
            <a:normAutofit fontScale="92500" lnSpcReduction="20000"/>
          </a:bodyPr>
          <a:lstStyle/>
          <a:p>
            <a:pPr marL="0" indent="0">
              <a:buNone/>
            </a:pPr>
            <a:r>
              <a:rPr lang="en-GB"/>
              <a:t>lexical level: </a:t>
            </a:r>
          </a:p>
          <a:p>
            <a:r>
              <a:rPr lang="en-GB"/>
              <a:t>1. The use of positive adjectives to give beauty and distinction to the text (outstanding, spectacular, exotic, colourful); </a:t>
            </a:r>
          </a:p>
          <a:p>
            <a:r>
              <a:rPr lang="en-GB"/>
              <a:t>2. The use of superlatives, either with adjectives or with the morphological form is very high. For instance, Windsor Castle is the oldest and largest occupied castle in the world. (Windsor Castle -leaflet). </a:t>
            </a:r>
          </a:p>
          <a:p>
            <a:r>
              <a:rPr lang="en-GB"/>
              <a:t>3. The very careful lexical choices of keywords as away, adventure, dream, imagination, pleasure, escape to comply with the tourist’s expectations about holidaying; together with a technique called languaging (Potter in Dann, 1996: 183), which refers to the use of foreign and invented words in tourist texts to induce a sense of exotic feeling in the tourist; </a:t>
            </a:r>
          </a:p>
          <a:p>
            <a:r>
              <a:rPr lang="en-GB"/>
              <a:t>4. The use of cultural references, called realia (chiringuito, gazpacho, etc.), which do not have any equivalent in the target language.</a:t>
            </a:r>
          </a:p>
          <a:p>
            <a:r>
              <a:rPr lang="en-GB"/>
              <a:t>5. ego targeting: ‘we’, ‘you’</a:t>
            </a:r>
            <a:endParaRPr lang="en-GB" dirty="0"/>
          </a:p>
        </p:txBody>
      </p:sp>
    </p:spTree>
    <p:extLst>
      <p:ext uri="{BB962C8B-B14F-4D97-AF65-F5344CB8AC3E}">
        <p14:creationId xmlns:p14="http://schemas.microsoft.com/office/powerpoint/2010/main" val="41940064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C6AF666-9E3C-4165-A24F-1B02CD856DCA}"/>
              </a:ext>
            </a:extLst>
          </p:cNvPr>
          <p:cNvSpPr>
            <a:spLocks noGrp="1"/>
          </p:cNvSpPr>
          <p:nvPr>
            <p:ph type="title"/>
          </p:nvPr>
        </p:nvSpPr>
        <p:spPr>
          <a:xfrm>
            <a:off x="677334" y="609600"/>
            <a:ext cx="8596668" cy="917359"/>
          </a:xfrm>
        </p:spPr>
        <p:txBody>
          <a:bodyPr/>
          <a:lstStyle/>
          <a:p>
            <a:r>
              <a:rPr lang="it-IT"/>
              <a:t>Features of tourist texts</a:t>
            </a:r>
            <a:endParaRPr lang="en-GB" dirty="0"/>
          </a:p>
        </p:txBody>
      </p:sp>
      <p:sp>
        <p:nvSpPr>
          <p:cNvPr id="3" name="Segnaposto contenuto 2">
            <a:extLst>
              <a:ext uri="{FF2B5EF4-FFF2-40B4-BE49-F238E27FC236}">
                <a16:creationId xmlns:a16="http://schemas.microsoft.com/office/drawing/2014/main" id="{8B3314F4-339B-4C31-BD67-DF0FEEE32537}"/>
              </a:ext>
            </a:extLst>
          </p:cNvPr>
          <p:cNvSpPr>
            <a:spLocks noGrp="1"/>
          </p:cNvSpPr>
          <p:nvPr>
            <p:ph idx="1"/>
          </p:nvPr>
        </p:nvSpPr>
        <p:spPr/>
        <p:txBody>
          <a:bodyPr/>
          <a:lstStyle/>
          <a:p>
            <a:pPr marL="0" indent="0">
              <a:buNone/>
            </a:pPr>
            <a:r>
              <a:rPr lang="en-GB"/>
              <a:t>syntactic level:</a:t>
            </a:r>
          </a:p>
          <a:p>
            <a:pPr marL="0" indent="0">
              <a:buNone/>
            </a:pPr>
            <a:r>
              <a:rPr lang="en-GB"/>
              <a:t> 1. Preference for nominalization (e.g. when you arrive at the hotel &gt; upon arrival at the hotel); </a:t>
            </a:r>
          </a:p>
          <a:p>
            <a:pPr marL="0" indent="0">
              <a:buNone/>
            </a:pPr>
            <a:r>
              <a:rPr lang="en-GB"/>
              <a:t>2. imperatives, in order to urge the tourist to avail him/herself of the opportunities which are on offer/ </a:t>
            </a:r>
          </a:p>
          <a:p>
            <a:pPr marL="0" indent="0">
              <a:buNone/>
            </a:pPr>
            <a:r>
              <a:rPr lang="en-GB"/>
              <a:t>3. The use of the present simple tense in order to make the time of the holiday still and everlasting. </a:t>
            </a:r>
          </a:p>
          <a:p>
            <a:pPr marL="0" indent="0">
              <a:buNone/>
            </a:pPr>
            <a:endParaRPr lang="en-GB" dirty="0"/>
          </a:p>
        </p:txBody>
      </p:sp>
    </p:spTree>
    <p:extLst>
      <p:ext uri="{BB962C8B-B14F-4D97-AF65-F5344CB8AC3E}">
        <p14:creationId xmlns:p14="http://schemas.microsoft.com/office/powerpoint/2010/main" val="37104725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0BB6D48-08DB-4B30-93C7-1F0C351390C2}"/>
              </a:ext>
            </a:extLst>
          </p:cNvPr>
          <p:cNvSpPr>
            <a:spLocks noGrp="1"/>
          </p:cNvSpPr>
          <p:nvPr>
            <p:ph type="title"/>
          </p:nvPr>
        </p:nvSpPr>
        <p:spPr/>
        <p:txBody>
          <a:bodyPr/>
          <a:lstStyle/>
          <a:p>
            <a:r>
              <a:rPr lang="it-IT" dirty="0"/>
              <a:t>Features of </a:t>
            </a:r>
            <a:r>
              <a:rPr lang="it-IT" dirty="0" err="1"/>
              <a:t>tourist</a:t>
            </a:r>
            <a:r>
              <a:rPr lang="it-IT" dirty="0"/>
              <a:t> texts</a:t>
            </a:r>
            <a:endParaRPr lang="en-GB" dirty="0"/>
          </a:p>
        </p:txBody>
      </p:sp>
      <p:sp>
        <p:nvSpPr>
          <p:cNvPr id="3" name="Segnaposto contenuto 2">
            <a:extLst>
              <a:ext uri="{FF2B5EF4-FFF2-40B4-BE49-F238E27FC236}">
                <a16:creationId xmlns:a16="http://schemas.microsoft.com/office/drawing/2014/main" id="{BB533C94-D475-4B02-A463-2E4BC989BBF0}"/>
              </a:ext>
            </a:extLst>
          </p:cNvPr>
          <p:cNvSpPr>
            <a:spLocks noGrp="1"/>
          </p:cNvSpPr>
          <p:nvPr>
            <p:ph idx="1"/>
          </p:nvPr>
        </p:nvSpPr>
        <p:spPr/>
        <p:txBody>
          <a:bodyPr>
            <a:normAutofit lnSpcReduction="10000"/>
          </a:bodyPr>
          <a:lstStyle/>
          <a:p>
            <a:r>
              <a:rPr lang="en-GB" dirty="0"/>
              <a:t>functional level: </a:t>
            </a:r>
          </a:p>
          <a:p>
            <a:r>
              <a:rPr lang="en-GB" dirty="0"/>
              <a:t>1. The referential function is always the main function, since the objective of tourist texts is to inform and describe a country, a region, a community, etc. </a:t>
            </a:r>
          </a:p>
          <a:p>
            <a:r>
              <a:rPr lang="en-GB" dirty="0"/>
              <a:t>2. The persuasive or vocative function is the other predominant function, as Dann (1996: 2) states, the major aim of language of tourism is “to persuade, lure, woo and seduce millions of human beings, and, in so doing, convert them from potential into actual clients’ place into a tourist destination”. </a:t>
            </a:r>
          </a:p>
          <a:p>
            <a:r>
              <a:rPr lang="en-GB" dirty="0"/>
              <a:t>3. expressive function, conative function, and poetic function are secondary functions.</a:t>
            </a:r>
          </a:p>
        </p:txBody>
      </p:sp>
    </p:spTree>
    <p:extLst>
      <p:ext uri="{BB962C8B-B14F-4D97-AF65-F5344CB8AC3E}">
        <p14:creationId xmlns:p14="http://schemas.microsoft.com/office/powerpoint/2010/main" val="39078407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5069CDB-96C8-40EE-BA4B-B3BCEFCED714}"/>
              </a:ext>
            </a:extLst>
          </p:cNvPr>
          <p:cNvSpPr>
            <a:spLocks noGrp="1"/>
          </p:cNvSpPr>
          <p:nvPr>
            <p:ph type="title"/>
          </p:nvPr>
        </p:nvSpPr>
        <p:spPr>
          <a:xfrm>
            <a:off x="561033" y="154880"/>
            <a:ext cx="10018713" cy="874059"/>
          </a:xfrm>
        </p:spPr>
        <p:txBody>
          <a:bodyPr/>
          <a:lstStyle/>
          <a:p>
            <a:r>
              <a:rPr lang="it-IT" dirty="0"/>
              <a:t>Features of </a:t>
            </a:r>
            <a:r>
              <a:rPr lang="it-IT" dirty="0" err="1"/>
              <a:t>tourist</a:t>
            </a:r>
            <a:r>
              <a:rPr lang="it-IT" dirty="0"/>
              <a:t> texts</a:t>
            </a:r>
            <a:endParaRPr lang="en-GB" dirty="0"/>
          </a:p>
        </p:txBody>
      </p:sp>
      <p:sp>
        <p:nvSpPr>
          <p:cNvPr id="3" name="Segnaposto contenuto 2">
            <a:extLst>
              <a:ext uri="{FF2B5EF4-FFF2-40B4-BE49-F238E27FC236}">
                <a16:creationId xmlns:a16="http://schemas.microsoft.com/office/drawing/2014/main" id="{98CC956B-AB1F-43A6-B775-87BBB2A03A61}"/>
              </a:ext>
            </a:extLst>
          </p:cNvPr>
          <p:cNvSpPr>
            <a:spLocks noGrp="1"/>
          </p:cNvSpPr>
          <p:nvPr>
            <p:ph idx="1"/>
          </p:nvPr>
        </p:nvSpPr>
        <p:spPr>
          <a:xfrm>
            <a:off x="561033" y="1120350"/>
            <a:ext cx="9346447" cy="5145740"/>
          </a:xfrm>
        </p:spPr>
        <p:txBody>
          <a:bodyPr/>
          <a:lstStyle/>
          <a:p>
            <a:r>
              <a:rPr lang="en-GB" sz="2000" dirty="0"/>
              <a:t>Guides, websites: main responsible of building the touristic image</a:t>
            </a:r>
          </a:p>
          <a:p>
            <a:r>
              <a:rPr lang="en-GB" dirty="0"/>
              <a:t>The addressee matters: anticipate reactions (different from guide to website, </a:t>
            </a:r>
            <a:r>
              <a:rPr lang="en-GB" dirty="0" err="1"/>
              <a:t>Denti</a:t>
            </a:r>
            <a:r>
              <a:rPr lang="en-GB" dirty="0"/>
              <a:t> 2015 139)</a:t>
            </a:r>
          </a:p>
          <a:p>
            <a:r>
              <a:rPr lang="en-GB" dirty="0"/>
              <a:t>Quantitative and qualitative aspects of cultural distance </a:t>
            </a:r>
          </a:p>
          <a:p>
            <a:r>
              <a:rPr lang="en-GB" dirty="0"/>
              <a:t>Narration:</a:t>
            </a:r>
          </a:p>
          <a:p>
            <a:endParaRPr lang="en-GB" dirty="0"/>
          </a:p>
          <a:p>
            <a:endParaRPr lang="it-IT" dirty="0"/>
          </a:p>
          <a:p>
            <a:endParaRPr lang="it-IT" dirty="0">
              <a:hlinkClick r:id="rId2"/>
            </a:endParaRPr>
          </a:p>
          <a:p>
            <a:endParaRPr lang="en-GB" dirty="0"/>
          </a:p>
        </p:txBody>
      </p:sp>
      <p:pic>
        <p:nvPicPr>
          <p:cNvPr id="4" name="Immagine 3">
            <a:extLst>
              <a:ext uri="{FF2B5EF4-FFF2-40B4-BE49-F238E27FC236}">
                <a16:creationId xmlns:a16="http://schemas.microsoft.com/office/drawing/2014/main" id="{9026EC10-466D-413D-A54A-4327B698B492}"/>
              </a:ext>
            </a:extLst>
          </p:cNvPr>
          <p:cNvPicPr>
            <a:picLocks noChangeAspect="1"/>
          </p:cNvPicPr>
          <p:nvPr/>
        </p:nvPicPr>
        <p:blipFill>
          <a:blip r:embed="rId3"/>
          <a:stretch>
            <a:fillRect/>
          </a:stretch>
        </p:blipFill>
        <p:spPr>
          <a:xfrm>
            <a:off x="870880" y="3978136"/>
            <a:ext cx="9598947" cy="1175803"/>
          </a:xfrm>
          <a:prstGeom prst="rect">
            <a:avLst/>
          </a:prstGeom>
        </p:spPr>
      </p:pic>
    </p:spTree>
    <p:extLst>
      <p:ext uri="{BB962C8B-B14F-4D97-AF65-F5344CB8AC3E}">
        <p14:creationId xmlns:p14="http://schemas.microsoft.com/office/powerpoint/2010/main" val="10232299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E80E2A4-8AE9-4FCE-9088-F89C59AAA6E3}"/>
              </a:ext>
            </a:extLst>
          </p:cNvPr>
          <p:cNvSpPr>
            <a:spLocks noGrp="1"/>
          </p:cNvSpPr>
          <p:nvPr>
            <p:ph type="title"/>
          </p:nvPr>
        </p:nvSpPr>
        <p:spPr>
          <a:xfrm>
            <a:off x="410112" y="390798"/>
            <a:ext cx="10018713" cy="555171"/>
          </a:xfrm>
        </p:spPr>
        <p:txBody>
          <a:bodyPr>
            <a:normAutofit fontScale="90000"/>
          </a:bodyPr>
          <a:lstStyle/>
          <a:p>
            <a:r>
              <a:rPr lang="en-GB" dirty="0"/>
              <a:t>Features of tourist texts</a:t>
            </a:r>
            <a:br>
              <a:rPr lang="it-IT" dirty="0"/>
            </a:br>
            <a:endParaRPr lang="en-GB" dirty="0"/>
          </a:p>
        </p:txBody>
      </p:sp>
      <p:sp>
        <p:nvSpPr>
          <p:cNvPr id="3" name="Segnaposto contenuto 2">
            <a:extLst>
              <a:ext uri="{FF2B5EF4-FFF2-40B4-BE49-F238E27FC236}">
                <a16:creationId xmlns:a16="http://schemas.microsoft.com/office/drawing/2014/main" id="{E38C5E0C-B19F-451F-84B9-494414914F2B}"/>
              </a:ext>
            </a:extLst>
          </p:cNvPr>
          <p:cNvSpPr>
            <a:spLocks noGrp="1"/>
          </p:cNvSpPr>
          <p:nvPr>
            <p:ph idx="1"/>
          </p:nvPr>
        </p:nvSpPr>
        <p:spPr>
          <a:xfrm>
            <a:off x="410112" y="1366907"/>
            <a:ext cx="10018713" cy="4406537"/>
          </a:xfrm>
        </p:spPr>
        <p:txBody>
          <a:bodyPr/>
          <a:lstStyle/>
          <a:p>
            <a:r>
              <a:rPr lang="en-GB" dirty="0"/>
              <a:t>Descriptions</a:t>
            </a:r>
          </a:p>
          <a:p>
            <a:endParaRPr lang="it-IT" dirty="0"/>
          </a:p>
          <a:p>
            <a:endParaRPr lang="it-IT" dirty="0"/>
          </a:p>
          <a:p>
            <a:endParaRPr lang="it-IT" dirty="0"/>
          </a:p>
          <a:p>
            <a:endParaRPr lang="it-IT" dirty="0"/>
          </a:p>
          <a:p>
            <a:endParaRPr lang="it-IT" dirty="0"/>
          </a:p>
          <a:p>
            <a:r>
              <a:rPr lang="en-GB" dirty="0"/>
              <a:t>Instructions</a:t>
            </a:r>
            <a:r>
              <a:rPr lang="it-IT" dirty="0"/>
              <a:t> </a:t>
            </a:r>
          </a:p>
          <a:p>
            <a:endParaRPr lang="it-IT" dirty="0"/>
          </a:p>
          <a:p>
            <a:endParaRPr lang="en-GB" dirty="0"/>
          </a:p>
        </p:txBody>
      </p:sp>
      <p:pic>
        <p:nvPicPr>
          <p:cNvPr id="4" name="Immagine 3">
            <a:extLst>
              <a:ext uri="{FF2B5EF4-FFF2-40B4-BE49-F238E27FC236}">
                <a16:creationId xmlns:a16="http://schemas.microsoft.com/office/drawing/2014/main" id="{EB7EB650-CC9E-4770-A531-09CE2D8FF9CD}"/>
              </a:ext>
            </a:extLst>
          </p:cNvPr>
          <p:cNvPicPr>
            <a:picLocks noChangeAspect="1"/>
          </p:cNvPicPr>
          <p:nvPr/>
        </p:nvPicPr>
        <p:blipFill>
          <a:blip r:embed="rId2"/>
          <a:stretch>
            <a:fillRect/>
          </a:stretch>
        </p:blipFill>
        <p:spPr>
          <a:xfrm>
            <a:off x="410112" y="2042704"/>
            <a:ext cx="9749747" cy="1166949"/>
          </a:xfrm>
          <a:prstGeom prst="rect">
            <a:avLst/>
          </a:prstGeom>
        </p:spPr>
      </p:pic>
      <p:pic>
        <p:nvPicPr>
          <p:cNvPr id="5" name="Immagine 4">
            <a:extLst>
              <a:ext uri="{FF2B5EF4-FFF2-40B4-BE49-F238E27FC236}">
                <a16:creationId xmlns:a16="http://schemas.microsoft.com/office/drawing/2014/main" id="{5246818F-C97C-4265-97F2-65CBDC5BAF7F}"/>
              </a:ext>
            </a:extLst>
          </p:cNvPr>
          <p:cNvPicPr>
            <a:picLocks noChangeAspect="1"/>
          </p:cNvPicPr>
          <p:nvPr/>
        </p:nvPicPr>
        <p:blipFill>
          <a:blip r:embed="rId3"/>
          <a:stretch>
            <a:fillRect/>
          </a:stretch>
        </p:blipFill>
        <p:spPr>
          <a:xfrm>
            <a:off x="500947" y="4279755"/>
            <a:ext cx="9837042" cy="1070338"/>
          </a:xfrm>
          <a:prstGeom prst="rect">
            <a:avLst/>
          </a:prstGeom>
        </p:spPr>
      </p:pic>
    </p:spTree>
    <p:extLst>
      <p:ext uri="{BB962C8B-B14F-4D97-AF65-F5344CB8AC3E}">
        <p14:creationId xmlns:p14="http://schemas.microsoft.com/office/powerpoint/2010/main" val="19221448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973FB0F-E826-42B2-97F6-4CF97359F36F}"/>
              </a:ext>
            </a:extLst>
          </p:cNvPr>
          <p:cNvSpPr>
            <a:spLocks noGrp="1"/>
          </p:cNvSpPr>
          <p:nvPr>
            <p:ph type="title"/>
          </p:nvPr>
        </p:nvSpPr>
        <p:spPr>
          <a:xfrm>
            <a:off x="418988" y="299529"/>
            <a:ext cx="10018713" cy="698863"/>
          </a:xfrm>
        </p:spPr>
        <p:txBody>
          <a:bodyPr>
            <a:normAutofit/>
          </a:bodyPr>
          <a:lstStyle/>
          <a:p>
            <a:r>
              <a:rPr lang="it-IT" dirty="0"/>
              <a:t>Features of </a:t>
            </a:r>
            <a:r>
              <a:rPr lang="it-IT" dirty="0" err="1"/>
              <a:t>tourist</a:t>
            </a:r>
            <a:r>
              <a:rPr lang="it-IT" dirty="0"/>
              <a:t> texts</a:t>
            </a:r>
            <a:endParaRPr lang="en-GB" dirty="0"/>
          </a:p>
        </p:txBody>
      </p:sp>
      <p:sp>
        <p:nvSpPr>
          <p:cNvPr id="3" name="Segnaposto contenuto 2">
            <a:extLst>
              <a:ext uri="{FF2B5EF4-FFF2-40B4-BE49-F238E27FC236}">
                <a16:creationId xmlns:a16="http://schemas.microsoft.com/office/drawing/2014/main" id="{1F1C3DAC-04A5-4AE1-B2C8-FB8D5B731521}"/>
              </a:ext>
            </a:extLst>
          </p:cNvPr>
          <p:cNvSpPr>
            <a:spLocks noGrp="1"/>
          </p:cNvSpPr>
          <p:nvPr>
            <p:ph idx="1"/>
          </p:nvPr>
        </p:nvSpPr>
        <p:spPr>
          <a:xfrm>
            <a:off x="418989" y="1266827"/>
            <a:ext cx="10018713" cy="4524374"/>
          </a:xfrm>
        </p:spPr>
        <p:txBody>
          <a:bodyPr/>
          <a:lstStyle/>
          <a:p>
            <a:r>
              <a:rPr lang="it-IT" b="1" dirty="0"/>
              <a:t>Stop, look, </a:t>
            </a:r>
            <a:r>
              <a:rPr lang="it-IT" b="1" dirty="0" err="1"/>
              <a:t>see</a:t>
            </a:r>
            <a:r>
              <a:rPr lang="it-IT" b="1" dirty="0"/>
              <a:t> (Denti 2015, 57)</a:t>
            </a:r>
          </a:p>
          <a:p>
            <a:endParaRPr lang="en-GB" dirty="0"/>
          </a:p>
        </p:txBody>
      </p:sp>
      <p:pic>
        <p:nvPicPr>
          <p:cNvPr id="5" name="Immagine 4">
            <a:extLst>
              <a:ext uri="{FF2B5EF4-FFF2-40B4-BE49-F238E27FC236}">
                <a16:creationId xmlns:a16="http://schemas.microsoft.com/office/drawing/2014/main" id="{B663B0E9-7028-4AED-A2EA-93A8AEE217E7}"/>
              </a:ext>
            </a:extLst>
          </p:cNvPr>
          <p:cNvPicPr>
            <a:picLocks noChangeAspect="1"/>
          </p:cNvPicPr>
          <p:nvPr/>
        </p:nvPicPr>
        <p:blipFill>
          <a:blip r:embed="rId2"/>
          <a:stretch>
            <a:fillRect/>
          </a:stretch>
        </p:blipFill>
        <p:spPr>
          <a:xfrm>
            <a:off x="418988" y="2225028"/>
            <a:ext cx="9941542" cy="1936840"/>
          </a:xfrm>
          <a:prstGeom prst="rect">
            <a:avLst/>
          </a:prstGeom>
        </p:spPr>
      </p:pic>
    </p:spTree>
    <p:extLst>
      <p:ext uri="{BB962C8B-B14F-4D97-AF65-F5344CB8AC3E}">
        <p14:creationId xmlns:p14="http://schemas.microsoft.com/office/powerpoint/2010/main" val="10176865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5E3E0DD-9765-4105-BA75-E8A4D7665B89}"/>
              </a:ext>
            </a:extLst>
          </p:cNvPr>
          <p:cNvSpPr>
            <a:spLocks noGrp="1"/>
          </p:cNvSpPr>
          <p:nvPr>
            <p:ph type="title"/>
          </p:nvPr>
        </p:nvSpPr>
        <p:spPr>
          <a:xfrm>
            <a:off x="445623" y="420189"/>
            <a:ext cx="10018713" cy="646611"/>
          </a:xfrm>
        </p:spPr>
        <p:txBody>
          <a:bodyPr>
            <a:normAutofit fontScale="90000"/>
          </a:bodyPr>
          <a:lstStyle/>
          <a:p>
            <a:r>
              <a:rPr lang="it-IT" dirty="0"/>
              <a:t>Features of </a:t>
            </a:r>
            <a:r>
              <a:rPr lang="it-IT" dirty="0" err="1"/>
              <a:t>tourist</a:t>
            </a:r>
            <a:r>
              <a:rPr lang="it-IT" dirty="0"/>
              <a:t> texts</a:t>
            </a:r>
            <a:endParaRPr lang="en-GB" dirty="0"/>
          </a:p>
        </p:txBody>
      </p:sp>
      <p:sp>
        <p:nvSpPr>
          <p:cNvPr id="3" name="Segnaposto contenuto 2">
            <a:extLst>
              <a:ext uri="{FF2B5EF4-FFF2-40B4-BE49-F238E27FC236}">
                <a16:creationId xmlns:a16="http://schemas.microsoft.com/office/drawing/2014/main" id="{871AEFBC-5F8C-43AE-B15D-6DBCA9F7A227}"/>
              </a:ext>
            </a:extLst>
          </p:cNvPr>
          <p:cNvSpPr>
            <a:spLocks noGrp="1"/>
          </p:cNvSpPr>
          <p:nvPr>
            <p:ph idx="1"/>
          </p:nvPr>
        </p:nvSpPr>
        <p:spPr>
          <a:xfrm>
            <a:off x="445622" y="1436915"/>
            <a:ext cx="10018713" cy="5000896"/>
          </a:xfrm>
        </p:spPr>
        <p:txBody>
          <a:bodyPr/>
          <a:lstStyle/>
          <a:p>
            <a:r>
              <a:rPr lang="en-GB" dirty="0"/>
              <a:t>Colloquialisms + irony</a:t>
            </a:r>
          </a:p>
          <a:p>
            <a:pPr marL="0" indent="0">
              <a:buNone/>
            </a:pPr>
            <a:endParaRPr lang="en-GB" dirty="0"/>
          </a:p>
          <a:p>
            <a:pPr marL="0" indent="0">
              <a:buNone/>
            </a:pPr>
            <a:r>
              <a:rPr lang="en-GB" dirty="0"/>
              <a:t>Es. ‘Lot of Rot’ --- </a:t>
            </a:r>
            <a:r>
              <a:rPr lang="en-GB" dirty="0" err="1"/>
              <a:t>formaggio</a:t>
            </a:r>
            <a:r>
              <a:rPr lang="en-GB" dirty="0"/>
              <a:t> con </a:t>
            </a:r>
            <a:r>
              <a:rPr lang="en-GB" dirty="0" err="1"/>
              <a:t>i</a:t>
            </a:r>
            <a:r>
              <a:rPr lang="en-GB" dirty="0"/>
              <a:t> </a:t>
            </a:r>
            <a:r>
              <a:rPr lang="en-GB" dirty="0" err="1"/>
              <a:t>vermi</a:t>
            </a:r>
            <a:endParaRPr lang="en-GB" dirty="0"/>
          </a:p>
          <a:p>
            <a:pPr marL="0" indent="0">
              <a:buNone/>
            </a:pPr>
            <a:r>
              <a:rPr lang="en-GB" dirty="0"/>
              <a:t>‘Horses for courses’ (critical for British tourists) (</a:t>
            </a:r>
            <a:r>
              <a:rPr lang="en-GB" dirty="0" err="1"/>
              <a:t>Denti</a:t>
            </a:r>
            <a:r>
              <a:rPr lang="en-GB" dirty="0"/>
              <a:t> 2015, 61)</a:t>
            </a:r>
          </a:p>
          <a:p>
            <a:pPr marL="0" indent="0">
              <a:buNone/>
            </a:pPr>
            <a:endParaRPr lang="en-GB" dirty="0"/>
          </a:p>
          <a:p>
            <a:r>
              <a:rPr lang="en-GB" dirty="0"/>
              <a:t>MODERATE THE CULTURAL SHOCK</a:t>
            </a:r>
          </a:p>
          <a:p>
            <a:r>
              <a:rPr lang="en-GB" dirty="0"/>
              <a:t>Stereotypes</a:t>
            </a:r>
          </a:p>
        </p:txBody>
      </p:sp>
    </p:spTree>
    <p:extLst>
      <p:ext uri="{BB962C8B-B14F-4D97-AF65-F5344CB8AC3E}">
        <p14:creationId xmlns:p14="http://schemas.microsoft.com/office/powerpoint/2010/main" val="401426642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287</TotalTime>
  <Words>1248</Words>
  <Application>Microsoft Macintosh PowerPoint</Application>
  <PresentationFormat>Widescreen</PresentationFormat>
  <Paragraphs>99</Paragraphs>
  <Slides>19</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Calibri Light</vt:lpstr>
      <vt:lpstr>Office Theme</vt:lpstr>
      <vt:lpstr>Translating tourism </vt:lpstr>
      <vt:lpstr>Features of tourist texts </vt:lpstr>
      <vt:lpstr>Features of tourist texts</vt:lpstr>
      <vt:lpstr>Features of tourist texts</vt:lpstr>
      <vt:lpstr>Features of tourist texts</vt:lpstr>
      <vt:lpstr>Features of tourist texts</vt:lpstr>
      <vt:lpstr>Features of tourist texts </vt:lpstr>
      <vt:lpstr>Features of tourist texts</vt:lpstr>
      <vt:lpstr>Features of tourist texts</vt:lpstr>
      <vt:lpstr>Translating tourist texts </vt:lpstr>
      <vt:lpstr>PowerPoint Presentation</vt:lpstr>
      <vt:lpstr>Translating tourist texts </vt:lpstr>
      <vt:lpstr>Translating tourist texts </vt:lpstr>
      <vt:lpstr>Translation errors </vt:lpstr>
      <vt:lpstr>Translation errors </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eleonora fois</dc:creator>
  <cp:lastModifiedBy>Olga Denti</cp:lastModifiedBy>
  <cp:revision>69</cp:revision>
  <dcterms:created xsi:type="dcterms:W3CDTF">2021-04-19T07:23:13Z</dcterms:created>
  <dcterms:modified xsi:type="dcterms:W3CDTF">2021-04-26T13:49:04Z</dcterms:modified>
</cp:coreProperties>
</file>