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1"/>
  </p:normalViewPr>
  <p:slideViewPr>
    <p:cSldViewPr snapToGrid="0" snapToObjects="1">
      <p:cViewPr varScale="1">
        <p:scale>
          <a:sx n="109" d="100"/>
          <a:sy n="109" d="100"/>
        </p:scale>
        <p:origin x="5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F8D9B8-06BD-1F4C-8B22-A3574FE40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F843C2D-370C-8C49-BF4A-6E907A333D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41961B-FAE3-C34C-BF54-D3BB96DF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DBE925-528E-1948-8121-7ED49897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BAAD1F-1A69-6949-848B-94A8B356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479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AF2688-FD88-9A48-8BD8-D2F943EBB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0FBDA41-2385-A94E-A941-6E07DD6E9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1BE432-09B2-4541-8D43-F9CF1C725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3B3FA7-1076-FA43-AB9C-8D8B3096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7B2157-EF33-694B-9772-6B4E06397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977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4338343-2CDA-8343-911F-96FA49730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C11EFBF-2367-AA46-81DD-1346892CA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881D87-AF5F-634C-A7E6-9A160D3A9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0247C2-6E9A-7742-BA06-94A54F50F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27494E-AB33-3447-8CFC-9536D1386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82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FB7B0A-D2A1-DA4D-9274-98731B95E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3F1858-0474-B94C-B11A-382B3C5F4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A71805-F7BF-DE49-8AA4-00515BE90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4646E9-65C0-CA40-8930-F9AE0D43E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DE590-138E-1144-B483-7452155B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694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5A0402-2334-6D43-8B7B-97F36E2EB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3D08010-0C26-714C-8553-84D50DAD2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CEB52B-EC3E-0E45-A0A3-FF54E1AC1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3B0127-3533-8143-B3EC-BEF3043D9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3EB4886-2499-C941-BCEE-AA981B2BF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751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D03290-0747-C840-A6FC-BF8BDCE4F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A179F2-9CB8-5149-9D97-08101C5413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C351E80-3B1B-E842-B3E9-2ADE6A9BF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E1CFAE-8C20-E744-B4C2-A2E1989B6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C263C99-5584-8B4D-8942-B203DE03C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B6563E2-17D6-044D-A562-610F1D97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795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F4D964-88D7-6144-8F6A-E53C92747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D5867E8-F119-304F-8372-7149E33E6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57156A-9597-4C42-B70C-2A07CAFAE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9326DDC-4458-FC48-A92A-5BDEF3F8A4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BC877B8-1029-FE48-B009-B6FED5B15F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BC0828F-A7F6-514C-AA16-E1EF3865F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DAC777F-9FA3-9B40-BF33-001E759A7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564426F-F91D-AF4D-9AEF-52E9E7385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603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1BFE32-77C5-F84B-AD2F-A3940014D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6514BB9-2DCE-B142-BC63-EC51F23EE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E7EDA74-7C1C-254D-BA10-D1405BFE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366E49C-04C7-354A-9413-37647B8CD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205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AE31C01-13B3-D04D-A35B-58AC7BB43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9A81BCB-2B3A-D843-8FB1-56C6E01EE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3518C7-66FC-B34F-BB7E-327AD5AD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0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903B2D-8E13-9344-9A77-867570E78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C05900-176B-F34A-BFE8-85EBCD5F9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28129D-163A-4E48-880F-F34711A19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1FF938-9047-AE43-AB70-56DE9888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1666F18-6B28-B942-9626-C3C0E5AAC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EBF6B33-69AA-0941-A30B-39BAC1D3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413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434F36-9790-7842-904A-CB4EBCA37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4CA14A1-6DC5-3240-ABE4-A8F8CFF50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D02A4C2-B43C-0544-9AC0-BEE16BFE8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FD30A6A-32C2-3C4A-9CAB-66474C109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547A4D8-8000-5B43-8F2E-513961BF0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9D4F9A-55E7-9641-957A-22CC472EF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230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2313200-695A-C444-88C7-18BB694B0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6F9E5D4-9E3F-2E40-98F7-C9671F47E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8CE888A-9DA5-324B-84B8-B75229931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9CD67-F96E-7E4F-B02C-8D03EFC95D30}" type="datetimeFigureOut">
              <a:rPr lang="it-IT" smtClean="0"/>
              <a:t>15/03/21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C44246-3C25-2B4E-95A1-A6475E631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F4B884-25B4-EF46-9B98-5C9C2D4D0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4973-F291-8B4E-89FC-D844F79A541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960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D74EB0-84E0-1A47-AD2D-9FB224759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Depositi bancari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E58470-1A5E-C743-97B7-F58A50BF8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Art. 1834: deposito di denaro (finalità di raccolta del risparmio)</a:t>
            </a:r>
          </a:p>
          <a:p>
            <a:endParaRPr lang="it-IT" dirty="0"/>
          </a:p>
          <a:p>
            <a:r>
              <a:rPr lang="it-IT" dirty="0"/>
              <a:t>Art. 1838: deposito di titoli in amministrazione  (finalità di erogazione di un servizio bancario)</a:t>
            </a:r>
          </a:p>
        </p:txBody>
      </p:sp>
    </p:spTree>
    <p:extLst>
      <p:ext uri="{BB962C8B-B14F-4D97-AF65-F5344CB8AC3E}">
        <p14:creationId xmlns:p14="http://schemas.microsoft.com/office/powerpoint/2010/main" val="2928646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8E59FD-7E6E-1244-86AC-CD6864FEAA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2369"/>
            <a:ext cx="9144000" cy="1219200"/>
          </a:xfrm>
        </p:spPr>
        <p:txBody>
          <a:bodyPr/>
          <a:lstStyle/>
          <a:p>
            <a:r>
              <a:rPr lang="it-IT" dirty="0"/>
              <a:t>Deposito bancario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3981D92-046B-A84D-B868-E3F13AC6A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11569"/>
            <a:ext cx="9144000" cy="4642339"/>
          </a:xfrm>
        </p:spPr>
        <p:txBody>
          <a:bodyPr/>
          <a:lstStyle/>
          <a:p>
            <a:pPr algn="just"/>
            <a:endParaRPr lang="it-IT" dirty="0"/>
          </a:p>
          <a:p>
            <a:pPr algn="just"/>
            <a:r>
              <a:rPr lang="it-IT" dirty="0"/>
              <a:t>Operazione di «raccolta»: disciplina</a:t>
            </a:r>
          </a:p>
          <a:p>
            <a:pPr algn="just"/>
            <a:r>
              <a:rPr lang="it-IT" dirty="0"/>
              <a:t>	artt. 1834 ss. c.c.</a:t>
            </a:r>
          </a:p>
          <a:p>
            <a:pPr algn="just"/>
            <a:r>
              <a:rPr lang="it-IT" dirty="0"/>
              <a:t>	</a:t>
            </a:r>
            <a:r>
              <a:rPr lang="it-IT" dirty="0" err="1"/>
              <a:t>Nbu</a:t>
            </a:r>
            <a:endParaRPr lang="it-IT" dirty="0"/>
          </a:p>
          <a:p>
            <a:pPr algn="just"/>
            <a:r>
              <a:rPr lang="it-IT" dirty="0"/>
              <a:t>	</a:t>
            </a:r>
            <a:r>
              <a:rPr lang="it-IT" dirty="0" err="1"/>
              <a:t>Tub</a:t>
            </a:r>
            <a:r>
              <a:rPr lang="it-IT" dirty="0"/>
              <a:t>: norme di trasparenza</a:t>
            </a:r>
          </a:p>
        </p:txBody>
      </p:sp>
    </p:spTree>
    <p:extLst>
      <p:ext uri="{BB962C8B-B14F-4D97-AF65-F5344CB8AC3E}">
        <p14:creationId xmlns:p14="http://schemas.microsoft.com/office/powerpoint/2010/main" val="338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505B72-6D4F-294C-ACBA-EA518319C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Art. 1834 c.c.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03CC8D-E2E9-F949-B7CD-45277F73B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Nei depositi di una somma di danaro presso una banca, questa ne </a:t>
            </a:r>
            <a:r>
              <a:rPr lang="it-IT" b="1" dirty="0"/>
              <a:t>acquista la proprietà</a:t>
            </a:r>
            <a:r>
              <a:rPr lang="it-IT" dirty="0"/>
              <a:t> ed è obbligata a </a:t>
            </a:r>
            <a:r>
              <a:rPr lang="it-IT" b="1" dirty="0"/>
              <a:t>restituirla</a:t>
            </a:r>
            <a:r>
              <a:rPr lang="it-IT" dirty="0"/>
              <a:t> nella stessa specie monetaria, alla </a:t>
            </a:r>
            <a:r>
              <a:rPr lang="it-IT" b="1" dirty="0"/>
              <a:t>scadenza del termine</a:t>
            </a:r>
            <a:r>
              <a:rPr lang="it-IT" dirty="0"/>
              <a:t> convenuto ovvero </a:t>
            </a:r>
            <a:r>
              <a:rPr lang="it-IT" b="1" dirty="0"/>
              <a:t>a richiesta </a:t>
            </a:r>
            <a:r>
              <a:rPr lang="it-IT" dirty="0"/>
              <a:t>del depositante, con l'osservanza del periodo di preavviso stabilito dalle parti o dagli usi.</a:t>
            </a:r>
          </a:p>
          <a:p>
            <a:r>
              <a:rPr lang="it-IT" dirty="0"/>
              <a:t>Salvo patto contrario, i versamenti e i prelevamenti si eseguono alla sede della banca presso la quale si è costituito il rapporto</a:t>
            </a:r>
            <a:r>
              <a:rPr lang="it-IT" baseline="30000" dirty="0"/>
              <a:t>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057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C3D0BA-5C5E-6D4A-BF9A-61D4525F3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Contratto di deposito: art. 1766 c.c.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E33840-EA4C-1541-9C76-43B4A7F0F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Contratto col quale una parte riceve dall'altra una cosa mobile  con l'obbligo di custodirla e di </a:t>
            </a:r>
            <a:r>
              <a:rPr lang="it-IT" b="1" dirty="0"/>
              <a:t>restituirla in natura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781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59FEA3-A1A9-B74E-BEBC-49938DBE4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Restituzione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01CA2D-C2E5-7A4B-AB72-250F3F3E9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1834 = cosa della stessa specie</a:t>
            </a:r>
          </a:p>
          <a:p>
            <a:pPr lvl="1"/>
            <a:r>
              <a:rPr lang="it-IT" dirty="0"/>
              <a:t>Trasferimento della proprietà e disponibilità della cosa in capo alla banca</a:t>
            </a:r>
          </a:p>
          <a:p>
            <a:pPr lvl="1"/>
            <a:endParaRPr lang="it-IT" dirty="0"/>
          </a:p>
          <a:p>
            <a:r>
              <a:rPr lang="it-IT" dirty="0"/>
              <a:t>Art. 1766 = stessa cosa consegnata</a:t>
            </a:r>
          </a:p>
          <a:p>
            <a:pPr lvl="1"/>
            <a:r>
              <a:rPr lang="it-IT" dirty="0"/>
              <a:t>Indisponibilità della cosa da parte del depositario </a:t>
            </a:r>
            <a:r>
              <a:rPr lang="it-IT" b="1" dirty="0"/>
              <a:t>(deposito regolare)</a:t>
            </a:r>
          </a:p>
          <a:p>
            <a:pPr lvl="2"/>
            <a:endParaRPr lang="it-IT" dirty="0"/>
          </a:p>
          <a:p>
            <a:pPr lvl="2"/>
            <a:r>
              <a:rPr lang="it-IT" b="1" dirty="0"/>
              <a:t>Art. 1782</a:t>
            </a:r>
            <a:r>
              <a:rPr lang="it-IT" dirty="0"/>
              <a:t>: </a:t>
            </a:r>
            <a:r>
              <a:rPr lang="it-IT" b="1" dirty="0"/>
              <a:t>Deposito irregolare.</a:t>
            </a:r>
          </a:p>
          <a:p>
            <a:pPr lvl="2"/>
            <a:r>
              <a:rPr lang="it-IT" dirty="0"/>
              <a:t>Se il deposito ha per oggetto una quantità di danaro o di altre cose fungibili, con facoltà per il depositario di servirsene, questi ne acquista la proprietà ed è tenuto a restituirne altrettante della </a:t>
            </a:r>
            <a:r>
              <a:rPr lang="it-IT" b="1" dirty="0"/>
              <a:t>stessa specie e qualità</a:t>
            </a:r>
            <a:r>
              <a:rPr lang="it-IT" dirty="0"/>
              <a:t>.</a:t>
            </a:r>
          </a:p>
          <a:p>
            <a:pPr lvl="2"/>
            <a:endParaRPr lang="it-IT" dirty="0"/>
          </a:p>
          <a:p>
            <a:pPr lvl="2"/>
            <a:endParaRPr lang="it-IT" dirty="0"/>
          </a:p>
          <a:p>
            <a:pPr lvl="2"/>
            <a:endParaRPr lang="it-IT" b="1" dirty="0"/>
          </a:p>
          <a:p>
            <a:pPr lvl="1"/>
            <a:endParaRPr lang="it-IT" b="1" dirty="0"/>
          </a:p>
          <a:p>
            <a:pPr lvl="2"/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09764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1103BC-2F6B-5448-B4D3-302B00CE5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Deposito bancario: caratteri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0C57B7-5300-E340-8347-6D52A3266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-trasferimento della proprietà del denaro alla banca</a:t>
            </a:r>
          </a:p>
          <a:p>
            <a:pPr lvl="1"/>
            <a:r>
              <a:rPr lang="it-IT" dirty="0"/>
              <a:t>Onerosità del contratto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- impiego del denaro da parte della banca </a:t>
            </a:r>
          </a:p>
          <a:p>
            <a:pPr lvl="1"/>
            <a:r>
              <a:rPr lang="it-IT" dirty="0"/>
              <a:t>esercizio del credito</a:t>
            </a:r>
          </a:p>
          <a:p>
            <a:pPr lvl="1"/>
            <a:r>
              <a:rPr lang="it-IT" dirty="0"/>
              <a:t>contratto reale</a:t>
            </a:r>
          </a:p>
          <a:p>
            <a:endParaRPr lang="it-IT" dirty="0"/>
          </a:p>
          <a:p>
            <a:pPr>
              <a:buFontTx/>
              <a:buChar char="-"/>
            </a:pPr>
            <a:r>
              <a:rPr lang="it-IT" dirty="0"/>
              <a:t>obbligo di restituzione della stessa specie monetaria</a:t>
            </a:r>
          </a:p>
          <a:p>
            <a:pPr lvl="1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3707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11C173-1315-5F48-B154-80A6AA3D3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Obblighi delle parti: banca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908035-5A05-1A4D-9745-03A2CF626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Banca: operazione passiva</a:t>
            </a:r>
          </a:p>
          <a:p>
            <a:pPr lvl="1"/>
            <a:endParaRPr lang="it-IT" dirty="0"/>
          </a:p>
          <a:p>
            <a:pPr lvl="1"/>
            <a:r>
              <a:rPr lang="it-IT" dirty="0"/>
              <a:t>Obbligo di restituzione = obbligo di custodia (conservazione) della somma finalizzato alla restituzione</a:t>
            </a:r>
          </a:p>
          <a:p>
            <a:pPr lvl="2"/>
            <a:endParaRPr lang="it-IT"/>
          </a:p>
          <a:p>
            <a:pPr lvl="2"/>
            <a:r>
              <a:rPr lang="it-IT"/>
              <a:t>Diligenza </a:t>
            </a:r>
            <a:r>
              <a:rPr lang="it-IT" dirty="0"/>
              <a:t>e prudenza nella scelta delle operazioni di impiego:</a:t>
            </a:r>
          </a:p>
          <a:p>
            <a:pPr lvl="3"/>
            <a:r>
              <a:rPr lang="it-IT" dirty="0"/>
              <a:t>Mantenimento della liquidità necessaria a fronteggiare le richieste di rimborso</a:t>
            </a:r>
          </a:p>
          <a:p>
            <a:pPr lvl="3"/>
            <a:r>
              <a:rPr lang="it-IT" dirty="0"/>
              <a:t>Valutazione dei rischi di impiego</a:t>
            </a:r>
          </a:p>
        </p:txBody>
      </p:sp>
    </p:spTree>
    <p:extLst>
      <p:ext uri="{BB962C8B-B14F-4D97-AF65-F5344CB8AC3E}">
        <p14:creationId xmlns:p14="http://schemas.microsoft.com/office/powerpoint/2010/main" val="16918982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352</Words>
  <Application>Microsoft Macintosh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Depositi bancari</vt:lpstr>
      <vt:lpstr>Deposito bancario</vt:lpstr>
      <vt:lpstr>Art. 1834 c.c.</vt:lpstr>
      <vt:lpstr>Contratto di deposito: art. 1766 c.c.</vt:lpstr>
      <vt:lpstr>Restituzione</vt:lpstr>
      <vt:lpstr>Deposito bancario: caratteri</vt:lpstr>
      <vt:lpstr>Obblighi delle parti: banca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Depositi bancari</dc:title>
  <dc:creator>Manuela Tola</dc:creator>
  <cp:lastModifiedBy>Manuela Tola</cp:lastModifiedBy>
  <cp:revision>5</cp:revision>
  <dcterms:created xsi:type="dcterms:W3CDTF">2021-03-15T09:45:19Z</dcterms:created>
  <dcterms:modified xsi:type="dcterms:W3CDTF">2021-03-15T11:59:52Z</dcterms:modified>
</cp:coreProperties>
</file>