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1"/>
  </p:normalViewPr>
  <p:slideViewPr>
    <p:cSldViewPr snapToGrid="0" snapToObjects="1">
      <p:cViewPr>
        <p:scale>
          <a:sx n="117" d="100"/>
          <a:sy n="117" d="100"/>
        </p:scale>
        <p:origin x="26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F6AE81-4B25-B54C-B100-136E01172B7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71B55E9-2967-754C-953B-341E7C2C79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499344EA-AEC5-3F47-A2E4-EEC54D163FCD}"/>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99D9F16F-17AC-0440-AA79-D4653CEF7B5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550F8DF-7C3A-C041-84E7-9100EDBD51EA}"/>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182637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B4DB4E-6589-BF43-B7E3-C65CB691706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938E6BF-0357-714F-84B8-F7BF1B2D8025}"/>
              </a:ext>
            </a:extLst>
          </p:cNvPr>
          <p:cNvSpPr>
            <a:spLocks noGrp="1"/>
          </p:cNvSpPr>
          <p:nvPr>
            <p:ph type="body" orient="vert" idx="1"/>
          </p:nvPr>
        </p:nvSpPr>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FAA91D8C-C5E7-3E49-9273-CD16FFF7DDEA}"/>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86EBC9F6-C96D-6F4B-B990-4E822E34637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3383F83-B582-2342-B8BA-DB5F85B65CDA}"/>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287501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5FF21A1-F483-5043-A64D-BF5E228B115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2D3A526-5669-D74E-9E63-9690869D84FF}"/>
              </a:ext>
            </a:extLst>
          </p:cNvPr>
          <p:cNvSpPr>
            <a:spLocks noGrp="1"/>
          </p:cNvSpPr>
          <p:nvPr>
            <p:ph type="body" orient="vert" idx="1"/>
          </p:nvPr>
        </p:nvSpPr>
        <p:spPr>
          <a:xfrm>
            <a:off x="838200" y="365125"/>
            <a:ext cx="7734300" cy="5811838"/>
          </a:xfrm>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50D5DBDD-E63B-3344-BC00-C526CA67DFB7}"/>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34B4CE70-4A36-4149-BEAB-DF21AD7D7CD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B3695D2-28D5-BA4C-982E-BD7E04421F5F}"/>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381523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98383E-6A61-9145-BB14-BD73593393A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95C0AF7-3148-C64F-9593-3F0196EA9D51}"/>
              </a:ext>
            </a:extLst>
          </p:cNvPr>
          <p:cNvSpPr>
            <a:spLocks noGrp="1"/>
          </p:cNvSpPr>
          <p:nvPr>
            <p:ph idx="1"/>
          </p:nvPr>
        </p:nvSpPr>
        <p:spPr/>
        <p:txBody>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D9F41B97-7E30-B14B-92AE-521BAEF568A6}"/>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83EEC26F-8626-CB42-B2E9-8E83230B732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31653C1-DEC7-AD47-B358-4A1EFA2E29D4}"/>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2875594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86BFEA-D2B6-3348-9809-47FE43EB7BB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92DF2CC-8E1A-7142-9E2D-7EE1E07AB8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EC510B41-B0AF-1F4A-B30B-31DE3EAF9EB2}"/>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29037AD4-BC15-1746-AAC5-B942BD0FD39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026D58-F0C0-2B40-9D8D-C3C9A446EDB7}"/>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1304023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8FC925-2517-E74C-BE6A-E1A865A2B8B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DBD63F6-6199-BC44-A462-35FE0BEA989B}"/>
              </a:ext>
            </a:extLst>
          </p:cNvPr>
          <p:cNvSpPr>
            <a:spLocks noGrp="1"/>
          </p:cNvSpPr>
          <p:nvPr>
            <p:ph sz="half" idx="1"/>
          </p:nvPr>
        </p:nvSpPr>
        <p:spPr>
          <a:xfrm>
            <a:off x="838200" y="1825625"/>
            <a:ext cx="5181600" cy="4351338"/>
          </a:xfrm>
        </p:spPr>
        <p:txBody>
          <a:body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223F4DC8-93F9-D94D-B009-FECECD8E5203}"/>
              </a:ext>
            </a:extLst>
          </p:cNvPr>
          <p:cNvSpPr>
            <a:spLocks noGrp="1"/>
          </p:cNvSpPr>
          <p:nvPr>
            <p:ph sz="half" idx="2"/>
          </p:nvPr>
        </p:nvSpPr>
        <p:spPr>
          <a:xfrm>
            <a:off x="6172200" y="1825625"/>
            <a:ext cx="5181600" cy="4351338"/>
          </a:xfrm>
        </p:spPr>
        <p:txBody>
          <a:body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5C8E1047-10A2-C64E-A4C1-E32DDECFBDE4}"/>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6" name="Segnaposto piè di pagina 5">
            <a:extLst>
              <a:ext uri="{FF2B5EF4-FFF2-40B4-BE49-F238E27FC236}">
                <a16:creationId xmlns:a16="http://schemas.microsoft.com/office/drawing/2014/main" id="{4429B5EC-58FC-EC43-B5BD-8501DF42798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23D6AFB-B75B-F24C-9857-07A8E80C8790}"/>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1902961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8A2B24-8365-3641-A2FE-F8536605090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BD8A6A0-1D49-EF48-A9B7-B3647238A7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8CF5134B-9C7F-ED4D-A636-26E2A677D9B3}"/>
              </a:ext>
            </a:extLst>
          </p:cNvPr>
          <p:cNvSpPr>
            <a:spLocks noGrp="1"/>
          </p:cNvSpPr>
          <p:nvPr>
            <p:ph sz="half" idx="2"/>
          </p:nvPr>
        </p:nvSpPr>
        <p:spPr>
          <a:xfrm>
            <a:off x="839788" y="2505075"/>
            <a:ext cx="5157787" cy="3684588"/>
          </a:xfrm>
        </p:spPr>
        <p:txBody>
          <a:bodyPr/>
          <a:lstStyle/>
          <a:p>
            <a:r>
              <a:rPr lang="it-IT"/>
              <a:t>Modifica gli stili del testo dello schema
Secondo livello
Terzo livello
Quarto livello
Quinto livello</a:t>
            </a:r>
          </a:p>
        </p:txBody>
      </p:sp>
      <p:sp>
        <p:nvSpPr>
          <p:cNvPr id="5" name="Segnaposto testo 4">
            <a:extLst>
              <a:ext uri="{FF2B5EF4-FFF2-40B4-BE49-F238E27FC236}">
                <a16:creationId xmlns:a16="http://schemas.microsoft.com/office/drawing/2014/main" id="{69026459-EC64-8745-96C5-B3D8D47699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6" name="Segnaposto contenuto 5">
            <a:extLst>
              <a:ext uri="{FF2B5EF4-FFF2-40B4-BE49-F238E27FC236}">
                <a16:creationId xmlns:a16="http://schemas.microsoft.com/office/drawing/2014/main" id="{DB839587-0534-5A4B-B049-69A5C19E436E}"/>
              </a:ext>
            </a:extLst>
          </p:cNvPr>
          <p:cNvSpPr>
            <a:spLocks noGrp="1"/>
          </p:cNvSpPr>
          <p:nvPr>
            <p:ph sz="quarter" idx="4"/>
          </p:nvPr>
        </p:nvSpPr>
        <p:spPr>
          <a:xfrm>
            <a:off x="6172200" y="2505075"/>
            <a:ext cx="5183188" cy="3684588"/>
          </a:xfrm>
        </p:spPr>
        <p:txBody>
          <a:bodyPr/>
          <a:lstStyle/>
          <a:p>
            <a:r>
              <a:rPr lang="it-IT"/>
              <a:t>Modifica gli stili del testo dello schema
Secondo livello
Terzo livello
Quarto livello
Quinto livello</a:t>
            </a:r>
          </a:p>
        </p:txBody>
      </p:sp>
      <p:sp>
        <p:nvSpPr>
          <p:cNvPr id="7" name="Segnaposto data 6">
            <a:extLst>
              <a:ext uri="{FF2B5EF4-FFF2-40B4-BE49-F238E27FC236}">
                <a16:creationId xmlns:a16="http://schemas.microsoft.com/office/drawing/2014/main" id="{F875A0AF-08A8-2C4A-A9D8-1BC12DB97714}"/>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8" name="Segnaposto piè di pagina 7">
            <a:extLst>
              <a:ext uri="{FF2B5EF4-FFF2-40B4-BE49-F238E27FC236}">
                <a16:creationId xmlns:a16="http://schemas.microsoft.com/office/drawing/2014/main" id="{9824AC45-AAE0-BE40-8B18-ED4B0BAEC24E}"/>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494CF35C-F029-804E-A988-964774BEE774}"/>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2854902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9D7204-D337-2245-84C8-738E40F28F9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2B97B6F-E7B1-FE41-B5AE-66621E0BA428}"/>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4" name="Segnaposto piè di pagina 3">
            <a:extLst>
              <a:ext uri="{FF2B5EF4-FFF2-40B4-BE49-F238E27FC236}">
                <a16:creationId xmlns:a16="http://schemas.microsoft.com/office/drawing/2014/main" id="{B4A301AF-B7BC-5242-8193-172F6B2D165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67DA34E-2680-8B42-B690-4010C7FB2D44}"/>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2192065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0B3436F-B31B-454D-BD56-EF3F10B1598C}"/>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3" name="Segnaposto piè di pagina 2">
            <a:extLst>
              <a:ext uri="{FF2B5EF4-FFF2-40B4-BE49-F238E27FC236}">
                <a16:creationId xmlns:a16="http://schemas.microsoft.com/office/drawing/2014/main" id="{48AC11AB-C5C2-E547-8E19-742C451D274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6B318DD-028D-3F44-8623-1D695470E5A7}"/>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1019379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A772B-CCA9-2947-953A-5C0C51994DA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BAAF1F-AE9C-3C40-98D4-25208B827D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it-IT"/>
              <a:t>Modifica gli stili del testo dello schema
Secondo livello
Terzo livello
Quarto livello
Quinto livello</a:t>
            </a:r>
          </a:p>
        </p:txBody>
      </p:sp>
      <p:sp>
        <p:nvSpPr>
          <p:cNvPr id="4" name="Segnaposto testo 3">
            <a:extLst>
              <a:ext uri="{FF2B5EF4-FFF2-40B4-BE49-F238E27FC236}">
                <a16:creationId xmlns:a16="http://schemas.microsoft.com/office/drawing/2014/main" id="{9D596D7A-F5A6-AB44-9092-5A9EAF3A50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B3C31C17-A8AB-C54E-A80F-73329A958CA2}"/>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6" name="Segnaposto piè di pagina 5">
            <a:extLst>
              <a:ext uri="{FF2B5EF4-FFF2-40B4-BE49-F238E27FC236}">
                <a16:creationId xmlns:a16="http://schemas.microsoft.com/office/drawing/2014/main" id="{F77B5656-A2FD-884F-A6FB-5ECD1E70AA7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F9441C5-B19A-E747-9665-8549F2124258}"/>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64574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5CEA8F-32D3-3C40-9DDF-DE939E1EFFD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0F74907-82DC-704B-90DF-44DF054904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71B6AB2B-C85A-B04E-893E-14F357550C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E2B2633A-E348-634F-8004-A9284CBF33A9}"/>
              </a:ext>
            </a:extLst>
          </p:cNvPr>
          <p:cNvSpPr>
            <a:spLocks noGrp="1"/>
          </p:cNvSpPr>
          <p:nvPr>
            <p:ph type="dt" sz="half" idx="10"/>
          </p:nvPr>
        </p:nvSpPr>
        <p:spPr/>
        <p:txBody>
          <a:bodyPr/>
          <a:lstStyle/>
          <a:p>
            <a:fld id="{FAC1013D-DA2C-8449-B010-904C157C4BCC}" type="datetimeFigureOut">
              <a:rPr lang="it-IT" smtClean="0"/>
              <a:t>01/03/21</a:t>
            </a:fld>
            <a:endParaRPr lang="it-IT"/>
          </a:p>
        </p:txBody>
      </p:sp>
      <p:sp>
        <p:nvSpPr>
          <p:cNvPr id="6" name="Segnaposto piè di pagina 5">
            <a:extLst>
              <a:ext uri="{FF2B5EF4-FFF2-40B4-BE49-F238E27FC236}">
                <a16:creationId xmlns:a16="http://schemas.microsoft.com/office/drawing/2014/main" id="{1A63427B-4B5E-FD46-A48B-018BB4462B1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0C70D9D-6ED4-234C-9BCC-8CA47329D83C}"/>
              </a:ext>
            </a:extLst>
          </p:cNvPr>
          <p:cNvSpPr>
            <a:spLocks noGrp="1"/>
          </p:cNvSpPr>
          <p:nvPr>
            <p:ph type="sldNum" sz="quarter" idx="12"/>
          </p:nvPr>
        </p:nvSpPr>
        <p:spPr/>
        <p:txBody>
          <a:bodyPr/>
          <a:lstStyle/>
          <a:p>
            <a:fld id="{5FE48B62-1DCF-714E-9EB5-1F728D63ED47}" type="slidenum">
              <a:rPr lang="it-IT" smtClean="0"/>
              <a:t>‹N›</a:t>
            </a:fld>
            <a:endParaRPr lang="it-IT"/>
          </a:p>
        </p:txBody>
      </p:sp>
    </p:spTree>
    <p:extLst>
      <p:ext uri="{BB962C8B-B14F-4D97-AF65-F5344CB8AC3E}">
        <p14:creationId xmlns:p14="http://schemas.microsoft.com/office/powerpoint/2010/main" val="375120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618F3C5-8A50-7849-8148-8FADE6A9BA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D1CE10F-A02D-594E-AD04-8DB8DA4A6F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6FB93F1F-4BC2-3348-899A-414D8E5D60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C1013D-DA2C-8449-B010-904C157C4BCC}" type="datetimeFigureOut">
              <a:rPr lang="it-IT" smtClean="0"/>
              <a:t>01/03/21</a:t>
            </a:fld>
            <a:endParaRPr lang="it-IT"/>
          </a:p>
        </p:txBody>
      </p:sp>
      <p:sp>
        <p:nvSpPr>
          <p:cNvPr id="5" name="Segnaposto piè di pagina 4">
            <a:extLst>
              <a:ext uri="{FF2B5EF4-FFF2-40B4-BE49-F238E27FC236}">
                <a16:creationId xmlns:a16="http://schemas.microsoft.com/office/drawing/2014/main" id="{8EAC68C8-C274-A743-8DB8-9D7F4E8A3C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147CC05-3C24-3D46-AF6E-F55B691905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E48B62-1DCF-714E-9EB5-1F728D63ED47}" type="slidenum">
              <a:rPr lang="it-IT" smtClean="0"/>
              <a:t>‹N›</a:t>
            </a:fld>
            <a:endParaRPr lang="it-IT"/>
          </a:p>
        </p:txBody>
      </p:sp>
    </p:spTree>
    <p:extLst>
      <p:ext uri="{BB962C8B-B14F-4D97-AF65-F5344CB8AC3E}">
        <p14:creationId xmlns:p14="http://schemas.microsoft.com/office/powerpoint/2010/main" val="3287785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F34132-2542-C047-9895-C91AFA321800}"/>
              </a:ext>
            </a:extLst>
          </p:cNvPr>
          <p:cNvSpPr>
            <a:spLocks noGrp="1"/>
          </p:cNvSpPr>
          <p:nvPr>
            <p:ph type="ctrTitle"/>
          </p:nvPr>
        </p:nvSpPr>
        <p:spPr>
          <a:xfrm>
            <a:off x="1524000" y="1122363"/>
            <a:ext cx="9144000" cy="1280868"/>
          </a:xfrm>
        </p:spPr>
        <p:txBody>
          <a:bodyPr/>
          <a:lstStyle/>
          <a:p>
            <a:r>
              <a:rPr lang="it-IT" dirty="0"/>
              <a:t>Sistema bancario</a:t>
            </a:r>
          </a:p>
        </p:txBody>
      </p:sp>
      <p:sp>
        <p:nvSpPr>
          <p:cNvPr id="3" name="Sottotitolo 2">
            <a:extLst>
              <a:ext uri="{FF2B5EF4-FFF2-40B4-BE49-F238E27FC236}">
                <a16:creationId xmlns:a16="http://schemas.microsoft.com/office/drawing/2014/main" id="{2EE92602-F326-F34E-99A0-950A3DE3E8CF}"/>
              </a:ext>
            </a:extLst>
          </p:cNvPr>
          <p:cNvSpPr>
            <a:spLocks noGrp="1"/>
          </p:cNvSpPr>
          <p:nvPr>
            <p:ph type="subTitle" idx="1"/>
          </p:nvPr>
        </p:nvSpPr>
        <p:spPr>
          <a:xfrm>
            <a:off x="1524000" y="2403231"/>
            <a:ext cx="9144000" cy="2854569"/>
          </a:xfrm>
        </p:spPr>
        <p:txBody>
          <a:bodyPr/>
          <a:lstStyle/>
          <a:p>
            <a:endParaRPr lang="it-IT" dirty="0"/>
          </a:p>
          <a:p>
            <a:r>
              <a:rPr lang="it-IT" dirty="0"/>
              <a:t>Testo Unico bancario</a:t>
            </a:r>
          </a:p>
          <a:p>
            <a:r>
              <a:rPr lang="it-IT" dirty="0" err="1"/>
              <a:t>d.l.gs</a:t>
            </a:r>
            <a:r>
              <a:rPr lang="it-IT" dirty="0"/>
              <a:t>. 1° settembre 1993, n. 385</a:t>
            </a:r>
          </a:p>
        </p:txBody>
      </p:sp>
    </p:spTree>
    <p:extLst>
      <p:ext uri="{BB962C8B-B14F-4D97-AF65-F5344CB8AC3E}">
        <p14:creationId xmlns:p14="http://schemas.microsoft.com/office/powerpoint/2010/main" val="4003414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003256-ADF0-1449-87F1-0C680EE14455}"/>
              </a:ext>
            </a:extLst>
          </p:cNvPr>
          <p:cNvSpPr>
            <a:spLocks noGrp="1"/>
          </p:cNvSpPr>
          <p:nvPr>
            <p:ph type="title"/>
          </p:nvPr>
        </p:nvSpPr>
        <p:spPr/>
        <p:txBody>
          <a:bodyPr/>
          <a:lstStyle/>
          <a:p>
            <a:pPr algn="ctr"/>
            <a:r>
              <a:rPr lang="it-IT" dirty="0"/>
              <a:t>Contratti</a:t>
            </a:r>
          </a:p>
        </p:txBody>
      </p:sp>
      <p:sp>
        <p:nvSpPr>
          <p:cNvPr id="3" name="Segnaposto contenuto 2">
            <a:extLst>
              <a:ext uri="{FF2B5EF4-FFF2-40B4-BE49-F238E27FC236}">
                <a16:creationId xmlns:a16="http://schemas.microsoft.com/office/drawing/2014/main" id="{947377ED-F5DF-FB41-851F-98881837A786}"/>
              </a:ext>
            </a:extLst>
          </p:cNvPr>
          <p:cNvSpPr>
            <a:spLocks noGrp="1"/>
          </p:cNvSpPr>
          <p:nvPr>
            <p:ph idx="1"/>
          </p:nvPr>
        </p:nvSpPr>
        <p:spPr/>
        <p:txBody>
          <a:bodyPr>
            <a:normAutofit fontScale="92500"/>
          </a:bodyPr>
          <a:lstStyle/>
          <a:p>
            <a:r>
              <a:rPr lang="it-IT" dirty="0"/>
              <a:t>Articolo 117 </a:t>
            </a:r>
          </a:p>
          <a:p>
            <a:r>
              <a:rPr lang="it-IT" dirty="0"/>
              <a:t>(Contratti) (2)</a:t>
            </a:r>
            <a:br>
              <a:rPr lang="it-IT" dirty="0"/>
            </a:br>
            <a:r>
              <a:rPr lang="it-IT" dirty="0"/>
              <a:t>1. I contratti sono redatti per iscritto e un esemplare è </a:t>
            </a:r>
            <a:r>
              <a:rPr lang="it-IT" dirty="0">
                <a:solidFill>
                  <a:srgbClr val="FF0000"/>
                </a:solidFill>
              </a:rPr>
              <a:t>consegnato</a:t>
            </a:r>
            <a:r>
              <a:rPr lang="it-IT" dirty="0"/>
              <a:t> ai clienti. </a:t>
            </a:r>
          </a:p>
          <a:p>
            <a:r>
              <a:rPr lang="it-IT" dirty="0"/>
              <a:t>2. Il CICR </a:t>
            </a:r>
            <a:r>
              <a:rPr lang="it-IT" dirty="0" err="1"/>
              <a:t>puo</a:t>
            </a:r>
            <a:r>
              <a:rPr lang="it-IT" dirty="0"/>
              <a:t>̀ prevedere che, per motivate ragioni tecniche, particolari contratti possano essere stipulati in altra forma. </a:t>
            </a:r>
          </a:p>
          <a:p>
            <a:r>
              <a:rPr lang="it-IT" dirty="0"/>
              <a:t>3. Nel caso di inosservanza della forma prescritta il contratto è nullo. </a:t>
            </a:r>
          </a:p>
          <a:p>
            <a:r>
              <a:rPr lang="it-IT" dirty="0"/>
              <a:t>4. I contratti indicano il tasso d’interesse e ogni altro prezzo e condizione praticati, inclusi, per i contratti di credito, gli eventuali maggiori oneri in caso di mora. </a:t>
            </a:r>
          </a:p>
          <a:p>
            <a:r>
              <a:rPr lang="it-IT" dirty="0"/>
              <a:t> </a:t>
            </a:r>
          </a:p>
          <a:p>
            <a:endParaRPr lang="it-IT" dirty="0"/>
          </a:p>
        </p:txBody>
      </p:sp>
    </p:spTree>
    <p:extLst>
      <p:ext uri="{BB962C8B-B14F-4D97-AF65-F5344CB8AC3E}">
        <p14:creationId xmlns:p14="http://schemas.microsoft.com/office/powerpoint/2010/main" val="3950067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D795BC-9E93-5448-9A97-20C88B5C81AC}"/>
              </a:ext>
            </a:extLst>
          </p:cNvPr>
          <p:cNvSpPr>
            <a:spLocks noGrp="1"/>
          </p:cNvSpPr>
          <p:nvPr>
            <p:ph type="title"/>
          </p:nvPr>
        </p:nvSpPr>
        <p:spPr/>
        <p:txBody>
          <a:bodyPr/>
          <a:lstStyle/>
          <a:p>
            <a:r>
              <a:rPr lang="it-IT" dirty="0"/>
              <a:t>(Segue):2</a:t>
            </a:r>
          </a:p>
        </p:txBody>
      </p:sp>
      <p:sp>
        <p:nvSpPr>
          <p:cNvPr id="3" name="Segnaposto contenuto 2">
            <a:extLst>
              <a:ext uri="{FF2B5EF4-FFF2-40B4-BE49-F238E27FC236}">
                <a16:creationId xmlns:a16="http://schemas.microsoft.com/office/drawing/2014/main" id="{CE9A2DC8-49A2-0045-943D-7A807F3A7898}"/>
              </a:ext>
            </a:extLst>
          </p:cNvPr>
          <p:cNvSpPr>
            <a:spLocks noGrp="1"/>
          </p:cNvSpPr>
          <p:nvPr>
            <p:ph idx="1"/>
          </p:nvPr>
        </p:nvSpPr>
        <p:spPr/>
        <p:txBody>
          <a:bodyPr>
            <a:normAutofit fontScale="70000" lnSpcReduction="20000"/>
          </a:bodyPr>
          <a:lstStyle/>
          <a:p>
            <a:r>
              <a:rPr lang="it-IT" dirty="0"/>
              <a:t>6. Sono nulle e si considerano non apposte le clausole contrattuali di rinvio agli usi per la determinazione dei tassi di interesse e di ogni altro prezzo e condizione praticati </a:t>
            </a:r>
            <a:r>
              <a:rPr lang="it-IT" dirty="0" err="1"/>
              <a:t>nonche</a:t>
            </a:r>
            <a:r>
              <a:rPr lang="it-IT" dirty="0"/>
              <a:t>́ quelle che prevedono tassi, prezzi e condizioni </a:t>
            </a:r>
            <a:r>
              <a:rPr lang="it-IT" dirty="0" err="1"/>
              <a:t>piu</a:t>
            </a:r>
            <a:r>
              <a:rPr lang="it-IT" dirty="0"/>
              <a:t>̀ sfavorevoli per i clienti di quelli pubblicizzati. </a:t>
            </a:r>
          </a:p>
          <a:p>
            <a:r>
              <a:rPr lang="it-IT" dirty="0"/>
              <a:t>7. In caso di inosservanza del comma 4 e nelle ipotesi di </a:t>
            </a:r>
            <a:r>
              <a:rPr lang="it-IT" dirty="0" err="1"/>
              <a:t>nullita</a:t>
            </a:r>
            <a:r>
              <a:rPr lang="it-IT" dirty="0"/>
              <a:t>̀ indicate nel comma 6, si applicano: </a:t>
            </a:r>
          </a:p>
          <a:p>
            <a:r>
              <a:rPr lang="it-IT" dirty="0"/>
              <a:t>a) il tasso nominale minimo e quello massimo, rispettivamente per le operazioni attive e per quelle passive, dei buoni ordinari del tesoro annuali o di altri titoli similari eventualmente indicati dal Ministro dell’economia e delle finanze, emessi nei dodici mesi precedenti la conclusione del contratto o, se </a:t>
            </a:r>
            <a:r>
              <a:rPr lang="it-IT" dirty="0" err="1"/>
              <a:t>piu</a:t>
            </a:r>
            <a:r>
              <a:rPr lang="it-IT" dirty="0"/>
              <a:t>̀ favorevoli per il cliente, emessi nei dodici mesi precedenti lo svolgimento dell’operazione; </a:t>
            </a:r>
          </a:p>
          <a:p>
            <a:r>
              <a:rPr lang="it-IT" dirty="0"/>
              <a:t>b) gli altri prezzi e condizioni pubblicizzati per le corrispondenti categorie di operazioni e servizi al momento della conclusione del contratto o, se </a:t>
            </a:r>
            <a:r>
              <a:rPr lang="it-IT" dirty="0" err="1"/>
              <a:t>piu</a:t>
            </a:r>
            <a:r>
              <a:rPr lang="it-IT" dirty="0"/>
              <a:t>̀ favorevoli per il cliente, al momento in cui l’operazione è effettuata o il servizio viene reso; in mancanza di </a:t>
            </a:r>
            <a:r>
              <a:rPr lang="it-IT" dirty="0" err="1"/>
              <a:t>pubblicita</a:t>
            </a:r>
            <a:r>
              <a:rPr lang="it-IT" dirty="0"/>
              <a:t>̀ nulla è dovuto. </a:t>
            </a:r>
          </a:p>
          <a:p>
            <a:r>
              <a:rPr lang="it-IT" dirty="0"/>
              <a:t>8.La Banca d’Italia </a:t>
            </a:r>
            <a:r>
              <a:rPr lang="it-IT" dirty="0" err="1"/>
              <a:t>puo</a:t>
            </a:r>
            <a:r>
              <a:rPr lang="it-IT" dirty="0"/>
              <a:t>̀ prescrivere che determinati contratti, individuati attraverso una particolare denominazione o sulla base di specifici criteri qualificativi, abbiano un contenuto tipico determinato. I contratti difformi sono nulli. Resta ferma la </a:t>
            </a:r>
            <a:r>
              <a:rPr lang="it-IT" dirty="0" err="1"/>
              <a:t>responsabilita</a:t>
            </a:r>
            <a:r>
              <a:rPr lang="it-IT" dirty="0"/>
              <a:t>̀ della banca o dell’intermediario finanziario per la violazione delle prescrizioni della Banca d’Italia. </a:t>
            </a:r>
          </a:p>
          <a:p>
            <a:endParaRPr lang="it-IT" dirty="0"/>
          </a:p>
        </p:txBody>
      </p:sp>
    </p:spTree>
    <p:extLst>
      <p:ext uri="{BB962C8B-B14F-4D97-AF65-F5344CB8AC3E}">
        <p14:creationId xmlns:p14="http://schemas.microsoft.com/office/powerpoint/2010/main" val="1167779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9CF718-194B-2F4F-B331-8CD87E015D75}"/>
              </a:ext>
            </a:extLst>
          </p:cNvPr>
          <p:cNvSpPr>
            <a:spLocks noGrp="1"/>
          </p:cNvSpPr>
          <p:nvPr>
            <p:ph type="title"/>
          </p:nvPr>
        </p:nvSpPr>
        <p:spPr/>
        <p:txBody>
          <a:bodyPr/>
          <a:lstStyle/>
          <a:p>
            <a:pPr algn="ctr"/>
            <a:r>
              <a:rPr lang="it-IT" dirty="0"/>
              <a:t>Norme bancarie uniformi (</a:t>
            </a:r>
            <a:r>
              <a:rPr lang="it-IT" dirty="0" err="1"/>
              <a:t>Nbu</a:t>
            </a:r>
            <a:r>
              <a:rPr lang="it-IT"/>
              <a:t>)</a:t>
            </a:r>
            <a:endParaRPr lang="it-IT" dirty="0"/>
          </a:p>
        </p:txBody>
      </p:sp>
      <p:sp>
        <p:nvSpPr>
          <p:cNvPr id="3" name="Segnaposto contenuto 2">
            <a:extLst>
              <a:ext uri="{FF2B5EF4-FFF2-40B4-BE49-F238E27FC236}">
                <a16:creationId xmlns:a16="http://schemas.microsoft.com/office/drawing/2014/main" id="{79AFDA0D-EC11-8E4D-A6D1-25E391FD9197}"/>
              </a:ext>
            </a:extLst>
          </p:cNvPr>
          <p:cNvSpPr>
            <a:spLocks noGrp="1"/>
          </p:cNvSpPr>
          <p:nvPr>
            <p:ph idx="1"/>
          </p:nvPr>
        </p:nvSpPr>
        <p:spPr/>
        <p:txBody>
          <a:bodyPr/>
          <a:lstStyle/>
          <a:p>
            <a:r>
              <a:rPr lang="it-IT" dirty="0"/>
              <a:t>Uniformità del contenuto dei contratti bancari</a:t>
            </a:r>
          </a:p>
          <a:p>
            <a:r>
              <a:rPr lang="it-IT" dirty="0"/>
              <a:t>Condizioni generali di contratto (clausole standard)</a:t>
            </a:r>
          </a:p>
          <a:p>
            <a:r>
              <a:rPr lang="it-IT" dirty="0" err="1"/>
              <a:t>Bankit</a:t>
            </a:r>
            <a:r>
              <a:rPr lang="it-IT" dirty="0"/>
              <a:t>: valore non vincolante</a:t>
            </a:r>
          </a:p>
          <a:p>
            <a:r>
              <a:rPr lang="it-IT" dirty="0"/>
              <a:t>Squilibrio nei confronti dei consumatori</a:t>
            </a:r>
          </a:p>
          <a:p>
            <a:endParaRPr lang="it-IT" dirty="0"/>
          </a:p>
          <a:p>
            <a:r>
              <a:rPr lang="it-IT" dirty="0" err="1"/>
              <a:t>Cass</a:t>
            </a:r>
            <a:r>
              <a:rPr lang="it-IT" dirty="0"/>
              <a:t>. 21 maggio 2008, n. 13051</a:t>
            </a:r>
          </a:p>
          <a:p>
            <a:pPr lvl="1"/>
            <a:r>
              <a:rPr lang="it-IT" dirty="0"/>
              <a:t>Distinzione tra consumatori e professionisti</a:t>
            </a:r>
          </a:p>
        </p:txBody>
      </p:sp>
    </p:spTree>
    <p:extLst>
      <p:ext uri="{BB962C8B-B14F-4D97-AF65-F5344CB8AC3E}">
        <p14:creationId xmlns:p14="http://schemas.microsoft.com/office/powerpoint/2010/main" val="38924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F95D95-90BE-704B-8DFF-2A9F03AB08AA}"/>
              </a:ext>
            </a:extLst>
          </p:cNvPr>
          <p:cNvSpPr>
            <a:spLocks noGrp="1"/>
          </p:cNvSpPr>
          <p:nvPr>
            <p:ph type="title"/>
          </p:nvPr>
        </p:nvSpPr>
        <p:spPr/>
        <p:txBody>
          <a:bodyPr/>
          <a:lstStyle/>
          <a:p>
            <a:pPr algn="ctr"/>
            <a:r>
              <a:rPr lang="it-IT" dirty="0"/>
              <a:t>Autorità creditizie</a:t>
            </a:r>
          </a:p>
        </p:txBody>
      </p:sp>
      <p:sp>
        <p:nvSpPr>
          <p:cNvPr id="3" name="Segnaposto contenuto 2">
            <a:extLst>
              <a:ext uri="{FF2B5EF4-FFF2-40B4-BE49-F238E27FC236}">
                <a16:creationId xmlns:a16="http://schemas.microsoft.com/office/drawing/2014/main" id="{12025824-8054-B545-BB69-59CC63E4B24F}"/>
              </a:ext>
            </a:extLst>
          </p:cNvPr>
          <p:cNvSpPr>
            <a:spLocks noGrp="1"/>
          </p:cNvSpPr>
          <p:nvPr>
            <p:ph idx="1"/>
          </p:nvPr>
        </p:nvSpPr>
        <p:spPr/>
        <p:txBody>
          <a:bodyPr/>
          <a:lstStyle/>
          <a:p>
            <a:r>
              <a:rPr lang="it-IT" dirty="0"/>
              <a:t>Articolo 1 </a:t>
            </a:r>
          </a:p>
          <a:p>
            <a:r>
              <a:rPr lang="it-IT" dirty="0"/>
              <a:t>(Definizioni) </a:t>
            </a:r>
          </a:p>
          <a:p>
            <a:r>
              <a:rPr lang="it-IT" dirty="0"/>
              <a:t>1. Nel presente decreto legislativo l’espressione: </a:t>
            </a:r>
          </a:p>
          <a:p>
            <a:r>
              <a:rPr lang="it-IT" dirty="0"/>
              <a:t>a) «</a:t>
            </a:r>
            <a:r>
              <a:rPr lang="it-IT" dirty="0" err="1"/>
              <a:t>autorita</a:t>
            </a:r>
            <a:r>
              <a:rPr lang="it-IT" dirty="0"/>
              <a:t>̀ creditizie» indica il Comitato interministeriale per il credito e il risparmio, il Ministro dell’economia e delle finanze (1) e la Banca d’Italia; </a:t>
            </a:r>
          </a:p>
          <a:p>
            <a:endParaRPr lang="it-IT" dirty="0"/>
          </a:p>
        </p:txBody>
      </p:sp>
    </p:spTree>
    <p:extLst>
      <p:ext uri="{BB962C8B-B14F-4D97-AF65-F5344CB8AC3E}">
        <p14:creationId xmlns:p14="http://schemas.microsoft.com/office/powerpoint/2010/main" val="1952554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E0641C-8888-CA47-9881-7D3A52F0C64F}"/>
              </a:ext>
            </a:extLst>
          </p:cNvPr>
          <p:cNvSpPr>
            <a:spLocks noGrp="1"/>
          </p:cNvSpPr>
          <p:nvPr>
            <p:ph type="title"/>
          </p:nvPr>
        </p:nvSpPr>
        <p:spPr/>
        <p:txBody>
          <a:bodyPr/>
          <a:lstStyle/>
          <a:p>
            <a:pPr algn="ctr"/>
            <a:r>
              <a:rPr lang="it-IT" dirty="0"/>
              <a:t>banca</a:t>
            </a:r>
          </a:p>
        </p:txBody>
      </p:sp>
      <p:sp>
        <p:nvSpPr>
          <p:cNvPr id="3" name="Segnaposto contenuto 2">
            <a:extLst>
              <a:ext uri="{FF2B5EF4-FFF2-40B4-BE49-F238E27FC236}">
                <a16:creationId xmlns:a16="http://schemas.microsoft.com/office/drawing/2014/main" id="{5C4FEA75-74D1-2149-909E-B4B072ACD8C5}"/>
              </a:ext>
            </a:extLst>
          </p:cNvPr>
          <p:cNvSpPr>
            <a:spLocks noGrp="1"/>
          </p:cNvSpPr>
          <p:nvPr>
            <p:ph idx="1"/>
          </p:nvPr>
        </p:nvSpPr>
        <p:spPr/>
        <p:txBody>
          <a:bodyPr/>
          <a:lstStyle/>
          <a:p>
            <a:endParaRPr lang="it-IT" dirty="0"/>
          </a:p>
          <a:p>
            <a:endParaRPr lang="it-IT" dirty="0"/>
          </a:p>
          <a:p>
            <a:r>
              <a:rPr lang="it-IT" dirty="0"/>
              <a:t>b) «banca» indica l’impresa autorizzata all’esercizio dell’</a:t>
            </a:r>
            <a:r>
              <a:rPr lang="it-IT" dirty="0" err="1"/>
              <a:t>attivita</a:t>
            </a:r>
            <a:r>
              <a:rPr lang="it-IT" dirty="0"/>
              <a:t>̀ bancaria; </a:t>
            </a:r>
          </a:p>
          <a:p>
            <a:endParaRPr lang="it-IT" dirty="0"/>
          </a:p>
        </p:txBody>
      </p:sp>
    </p:spTree>
    <p:extLst>
      <p:ext uri="{BB962C8B-B14F-4D97-AF65-F5344CB8AC3E}">
        <p14:creationId xmlns:p14="http://schemas.microsoft.com/office/powerpoint/2010/main" val="2258548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8433A2-D893-D94F-A35E-B144A9572ADA}"/>
              </a:ext>
            </a:extLst>
          </p:cNvPr>
          <p:cNvSpPr>
            <a:spLocks noGrp="1"/>
          </p:cNvSpPr>
          <p:nvPr>
            <p:ph type="title"/>
          </p:nvPr>
        </p:nvSpPr>
        <p:spPr/>
        <p:txBody>
          <a:bodyPr/>
          <a:lstStyle/>
          <a:p>
            <a:pPr algn="ctr"/>
            <a:r>
              <a:rPr lang="it-IT" dirty="0"/>
              <a:t>Attività bancaria</a:t>
            </a:r>
          </a:p>
        </p:txBody>
      </p:sp>
      <p:sp>
        <p:nvSpPr>
          <p:cNvPr id="3" name="Segnaposto contenuto 2">
            <a:extLst>
              <a:ext uri="{FF2B5EF4-FFF2-40B4-BE49-F238E27FC236}">
                <a16:creationId xmlns:a16="http://schemas.microsoft.com/office/drawing/2014/main" id="{4C944D66-303D-A741-9E0F-9FBFBE55A2F4}"/>
              </a:ext>
            </a:extLst>
          </p:cNvPr>
          <p:cNvSpPr>
            <a:spLocks noGrp="1"/>
          </p:cNvSpPr>
          <p:nvPr>
            <p:ph idx="1"/>
          </p:nvPr>
        </p:nvSpPr>
        <p:spPr/>
        <p:txBody>
          <a:bodyPr/>
          <a:lstStyle/>
          <a:p>
            <a:r>
              <a:rPr lang="it-IT" dirty="0"/>
              <a:t>Articolo 10 </a:t>
            </a:r>
          </a:p>
          <a:p>
            <a:r>
              <a:rPr lang="it-IT" dirty="0"/>
              <a:t>(</a:t>
            </a:r>
            <a:r>
              <a:rPr lang="it-IT" dirty="0" err="1"/>
              <a:t>Attivita</a:t>
            </a:r>
            <a:r>
              <a:rPr lang="it-IT" dirty="0"/>
              <a:t>̀ bancaria) </a:t>
            </a:r>
          </a:p>
          <a:p>
            <a:r>
              <a:rPr lang="it-IT" dirty="0"/>
              <a:t>1. La raccolta di risparmio tra il pubblico e l’esercizio del credito costituiscono l’</a:t>
            </a:r>
            <a:r>
              <a:rPr lang="it-IT" dirty="0" err="1"/>
              <a:t>attivita</a:t>
            </a:r>
            <a:r>
              <a:rPr lang="it-IT" dirty="0"/>
              <a:t>̀ bancaria. Essa ha carattere d’impresa. </a:t>
            </a:r>
          </a:p>
          <a:p>
            <a:r>
              <a:rPr lang="it-IT" dirty="0"/>
              <a:t>2. L’esercizio dell’</a:t>
            </a:r>
            <a:r>
              <a:rPr lang="it-IT" dirty="0" err="1"/>
              <a:t>attivita</a:t>
            </a:r>
            <a:r>
              <a:rPr lang="it-IT" dirty="0"/>
              <a:t>̀ bancaria è </a:t>
            </a:r>
            <a:r>
              <a:rPr lang="it-IT" u="sng" dirty="0"/>
              <a:t>riservato </a:t>
            </a:r>
            <a:r>
              <a:rPr lang="it-IT" dirty="0"/>
              <a:t>alle banche. </a:t>
            </a:r>
          </a:p>
          <a:p>
            <a:r>
              <a:rPr lang="it-IT" dirty="0"/>
              <a:t>3. Le banche esercitano, oltre </a:t>
            </a:r>
            <a:r>
              <a:rPr lang="it-IT" dirty="0">
                <a:solidFill>
                  <a:schemeClr val="accent1">
                    <a:lumMod val="60000"/>
                    <a:lumOff val="40000"/>
                  </a:schemeClr>
                </a:solidFill>
              </a:rPr>
              <a:t>all’</a:t>
            </a:r>
            <a:r>
              <a:rPr lang="it-IT" dirty="0" err="1">
                <a:solidFill>
                  <a:schemeClr val="accent1">
                    <a:lumMod val="60000"/>
                    <a:lumOff val="40000"/>
                  </a:schemeClr>
                </a:solidFill>
              </a:rPr>
              <a:t>attivita</a:t>
            </a:r>
            <a:r>
              <a:rPr lang="it-IT" dirty="0">
                <a:solidFill>
                  <a:schemeClr val="accent1">
                    <a:lumMod val="60000"/>
                    <a:lumOff val="40000"/>
                  </a:schemeClr>
                </a:solidFill>
              </a:rPr>
              <a:t>̀ bancaria</a:t>
            </a:r>
            <a:r>
              <a:rPr lang="it-IT" dirty="0"/>
              <a:t>, ogni altra </a:t>
            </a:r>
            <a:r>
              <a:rPr lang="it-IT" dirty="0" err="1">
                <a:solidFill>
                  <a:srgbClr val="FF0000"/>
                </a:solidFill>
              </a:rPr>
              <a:t>attivita</a:t>
            </a:r>
            <a:r>
              <a:rPr lang="it-IT" dirty="0">
                <a:solidFill>
                  <a:srgbClr val="FF0000"/>
                </a:solidFill>
              </a:rPr>
              <a:t>̀ finanziaria</a:t>
            </a:r>
            <a:r>
              <a:rPr lang="it-IT" dirty="0"/>
              <a:t>, secondo la disciplina propria di ciascuna, </a:t>
            </a:r>
            <a:r>
              <a:rPr lang="it-IT" dirty="0" err="1"/>
              <a:t>nonche</a:t>
            </a:r>
            <a:r>
              <a:rPr lang="it-IT" dirty="0"/>
              <a:t>́ </a:t>
            </a:r>
            <a:r>
              <a:rPr lang="it-IT" dirty="0" err="1"/>
              <a:t>attivita</a:t>
            </a:r>
            <a:r>
              <a:rPr lang="it-IT" dirty="0"/>
              <a:t>̀ </a:t>
            </a:r>
            <a:r>
              <a:rPr lang="it-IT" dirty="0">
                <a:solidFill>
                  <a:srgbClr val="FF0000"/>
                </a:solidFill>
              </a:rPr>
              <a:t>connesse o strumentali</a:t>
            </a:r>
            <a:r>
              <a:rPr lang="it-IT" dirty="0"/>
              <a:t>. Sono salve le riserve di </a:t>
            </a:r>
            <a:r>
              <a:rPr lang="it-IT" dirty="0" err="1"/>
              <a:t>attivita</a:t>
            </a:r>
            <a:r>
              <a:rPr lang="it-IT" dirty="0"/>
              <a:t>̀ previste dalla legge. </a:t>
            </a:r>
          </a:p>
          <a:p>
            <a:endParaRPr lang="it-IT" dirty="0"/>
          </a:p>
        </p:txBody>
      </p:sp>
    </p:spTree>
    <p:extLst>
      <p:ext uri="{BB962C8B-B14F-4D97-AF65-F5344CB8AC3E}">
        <p14:creationId xmlns:p14="http://schemas.microsoft.com/office/powerpoint/2010/main" val="4105147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B46D4C-34A7-4F49-8787-C75748722B56}"/>
              </a:ext>
            </a:extLst>
          </p:cNvPr>
          <p:cNvSpPr>
            <a:spLocks noGrp="1"/>
          </p:cNvSpPr>
          <p:nvPr>
            <p:ph type="title"/>
          </p:nvPr>
        </p:nvSpPr>
        <p:spPr/>
        <p:txBody>
          <a:bodyPr/>
          <a:lstStyle/>
          <a:p>
            <a:pPr algn="ctr"/>
            <a:r>
              <a:rPr lang="it-IT" dirty="0"/>
              <a:t>Raccolta del risparmio</a:t>
            </a:r>
          </a:p>
        </p:txBody>
      </p:sp>
      <p:sp>
        <p:nvSpPr>
          <p:cNvPr id="3" name="Segnaposto contenuto 2">
            <a:extLst>
              <a:ext uri="{FF2B5EF4-FFF2-40B4-BE49-F238E27FC236}">
                <a16:creationId xmlns:a16="http://schemas.microsoft.com/office/drawing/2014/main" id="{9328650E-FC5A-3742-93FE-552582001DEE}"/>
              </a:ext>
            </a:extLst>
          </p:cNvPr>
          <p:cNvSpPr>
            <a:spLocks noGrp="1"/>
          </p:cNvSpPr>
          <p:nvPr>
            <p:ph idx="1"/>
          </p:nvPr>
        </p:nvSpPr>
        <p:spPr/>
        <p:txBody>
          <a:bodyPr>
            <a:normAutofit fontScale="77500" lnSpcReduction="20000"/>
          </a:bodyPr>
          <a:lstStyle/>
          <a:p>
            <a:r>
              <a:rPr lang="it-IT" dirty="0"/>
              <a:t>Articolo 11 </a:t>
            </a:r>
          </a:p>
          <a:p>
            <a:r>
              <a:rPr lang="it-IT" dirty="0"/>
              <a:t>(Raccolta del risparmio) </a:t>
            </a:r>
          </a:p>
          <a:p>
            <a:r>
              <a:rPr lang="it-IT" dirty="0"/>
              <a:t>1. Ai fini del presente decreto legislativo è raccolta del risparmio l’acquisizione di fondi </a:t>
            </a:r>
            <a:r>
              <a:rPr lang="it-IT" dirty="0">
                <a:solidFill>
                  <a:srgbClr val="FF0000"/>
                </a:solidFill>
              </a:rPr>
              <a:t>con obbligo di rimborso</a:t>
            </a:r>
            <a:r>
              <a:rPr lang="it-IT" dirty="0"/>
              <a:t>, sia sotto forma di depositi sia sotto altra forma. </a:t>
            </a:r>
          </a:p>
          <a:p>
            <a:r>
              <a:rPr lang="it-IT" dirty="0"/>
              <a:t>2. La raccolta del risparmio </a:t>
            </a:r>
            <a:r>
              <a:rPr lang="it-IT" dirty="0">
                <a:solidFill>
                  <a:srgbClr val="FF0000"/>
                </a:solidFill>
              </a:rPr>
              <a:t>tra il pubblico </a:t>
            </a:r>
            <a:r>
              <a:rPr lang="it-IT" dirty="0"/>
              <a:t>è </a:t>
            </a:r>
            <a:r>
              <a:rPr lang="it-IT" dirty="0">
                <a:solidFill>
                  <a:srgbClr val="FF0000"/>
                </a:solidFill>
              </a:rPr>
              <a:t>vietata ai soggetti diversi dalle banche</a:t>
            </a:r>
            <a:r>
              <a:rPr lang="it-IT" dirty="0"/>
              <a:t>. </a:t>
            </a:r>
          </a:p>
          <a:p>
            <a:r>
              <a:rPr lang="it-IT" dirty="0"/>
              <a:t>2-bis. Non costituisce raccolta del risparmio tra il pubblico la ricezione di fondi connessa all’emissione di moneta elettronica (1). </a:t>
            </a:r>
          </a:p>
          <a:p>
            <a:r>
              <a:rPr lang="it-IT" dirty="0"/>
              <a:t>2-ter. Non costituisce raccolta del risparmio tra il pubblico la ricezione di fondi da inserire in conti di pagamento utilizzati esclusivamente per la prestazione di servizi di pagamento (2). </a:t>
            </a:r>
          </a:p>
          <a:p>
            <a:r>
              <a:rPr lang="it-IT" dirty="0"/>
              <a:t>3. Il CICR stabilisce limiti e criteri, anche con riguardo all’</a:t>
            </a:r>
            <a:r>
              <a:rPr lang="it-IT" dirty="0" err="1"/>
              <a:t>attivita</a:t>
            </a:r>
            <a:r>
              <a:rPr lang="it-IT" dirty="0"/>
              <a:t>̀ ed alla forma giuridica del soggetto che acquisisce fondi, in base ai quali non costituisce raccolta del risparmio tra il pubblico quella effettuata presso specifiche categorie individuate in ragione di rapporti societari o di lavoro (1). </a:t>
            </a:r>
          </a:p>
          <a:p>
            <a:endParaRPr lang="it-IT" dirty="0"/>
          </a:p>
          <a:p>
            <a:endParaRPr lang="it-IT" dirty="0"/>
          </a:p>
        </p:txBody>
      </p:sp>
    </p:spTree>
    <p:extLst>
      <p:ext uri="{BB962C8B-B14F-4D97-AF65-F5344CB8AC3E}">
        <p14:creationId xmlns:p14="http://schemas.microsoft.com/office/powerpoint/2010/main" val="3193750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F1AF64-4630-EF4F-B7C1-73CFA2324C43}"/>
              </a:ext>
            </a:extLst>
          </p:cNvPr>
          <p:cNvSpPr>
            <a:spLocks noGrp="1"/>
          </p:cNvSpPr>
          <p:nvPr>
            <p:ph type="title"/>
          </p:nvPr>
        </p:nvSpPr>
        <p:spPr/>
        <p:txBody>
          <a:bodyPr/>
          <a:lstStyle/>
          <a:p>
            <a:pPr algn="ctr"/>
            <a:r>
              <a:rPr lang="it-IT" dirty="0"/>
              <a:t>Contratti bancari</a:t>
            </a:r>
          </a:p>
        </p:txBody>
      </p:sp>
      <p:sp>
        <p:nvSpPr>
          <p:cNvPr id="3" name="Segnaposto contenuto 2">
            <a:extLst>
              <a:ext uri="{FF2B5EF4-FFF2-40B4-BE49-F238E27FC236}">
                <a16:creationId xmlns:a16="http://schemas.microsoft.com/office/drawing/2014/main" id="{B70DEA34-6BA7-EC48-B826-F4FE73192AA6}"/>
              </a:ext>
            </a:extLst>
          </p:cNvPr>
          <p:cNvSpPr>
            <a:spLocks noGrp="1"/>
          </p:cNvSpPr>
          <p:nvPr>
            <p:ph idx="1"/>
          </p:nvPr>
        </p:nvSpPr>
        <p:spPr/>
        <p:txBody>
          <a:bodyPr/>
          <a:lstStyle/>
          <a:p>
            <a:r>
              <a:rPr lang="it-IT" dirty="0">
                <a:solidFill>
                  <a:srgbClr val="FF0000"/>
                </a:solidFill>
              </a:rPr>
              <a:t>Deposito</a:t>
            </a:r>
            <a:r>
              <a:rPr lang="it-IT" dirty="0"/>
              <a:t> (artt. 1834-1838)</a:t>
            </a:r>
          </a:p>
          <a:p>
            <a:r>
              <a:rPr lang="it-IT" dirty="0"/>
              <a:t>Servizio bancario delle cassette di sicurezza (artt. 1839-1841)</a:t>
            </a:r>
          </a:p>
          <a:p>
            <a:r>
              <a:rPr lang="it-IT" dirty="0"/>
              <a:t>Apertura di credito (artt. 1842-1845)</a:t>
            </a:r>
          </a:p>
          <a:p>
            <a:r>
              <a:rPr lang="it-IT" dirty="0"/>
              <a:t>Anticipazione bancaria (artt. 1856-1851)</a:t>
            </a:r>
          </a:p>
          <a:p>
            <a:r>
              <a:rPr lang="it-IT" dirty="0"/>
              <a:t>Operazioni bancarie in conto corrente (artt. 1852-1860)</a:t>
            </a:r>
          </a:p>
          <a:p>
            <a:r>
              <a:rPr lang="it-IT" dirty="0"/>
              <a:t>Sconto bancario (artt. 1858-1860)</a:t>
            </a:r>
          </a:p>
          <a:p>
            <a:endParaRPr lang="it-IT" dirty="0"/>
          </a:p>
          <a:p>
            <a:pPr lvl="1"/>
            <a:r>
              <a:rPr lang="it-IT" dirty="0"/>
              <a:t>Art. 116 </a:t>
            </a:r>
            <a:r>
              <a:rPr lang="it-IT" dirty="0" err="1"/>
              <a:t>Tub</a:t>
            </a:r>
            <a:r>
              <a:rPr lang="it-IT" dirty="0"/>
              <a:t>: </a:t>
            </a:r>
            <a:r>
              <a:rPr lang="it-IT" dirty="0">
                <a:solidFill>
                  <a:srgbClr val="FF0000"/>
                </a:solidFill>
              </a:rPr>
              <a:t>divieto di rinvio agli usi</a:t>
            </a:r>
          </a:p>
        </p:txBody>
      </p:sp>
    </p:spTree>
    <p:extLst>
      <p:ext uri="{BB962C8B-B14F-4D97-AF65-F5344CB8AC3E}">
        <p14:creationId xmlns:p14="http://schemas.microsoft.com/office/powerpoint/2010/main" val="3948488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DA57D4-4D6A-6E4C-860A-B3C47F6CE854}"/>
              </a:ext>
            </a:extLst>
          </p:cNvPr>
          <p:cNvSpPr>
            <a:spLocks noGrp="1"/>
          </p:cNvSpPr>
          <p:nvPr>
            <p:ph type="title"/>
          </p:nvPr>
        </p:nvSpPr>
        <p:spPr/>
        <p:txBody>
          <a:bodyPr/>
          <a:lstStyle/>
          <a:p>
            <a:pPr algn="ctr"/>
            <a:r>
              <a:rPr lang="it-IT" dirty="0"/>
              <a:t>Portabilità dei contratti </a:t>
            </a:r>
          </a:p>
        </p:txBody>
      </p:sp>
      <p:sp>
        <p:nvSpPr>
          <p:cNvPr id="3" name="Segnaposto contenuto 2">
            <a:extLst>
              <a:ext uri="{FF2B5EF4-FFF2-40B4-BE49-F238E27FC236}">
                <a16:creationId xmlns:a16="http://schemas.microsoft.com/office/drawing/2014/main" id="{319910F9-6C53-F84B-9E97-3319D50DEC46}"/>
              </a:ext>
            </a:extLst>
          </p:cNvPr>
          <p:cNvSpPr>
            <a:spLocks noGrp="1"/>
          </p:cNvSpPr>
          <p:nvPr>
            <p:ph idx="1"/>
          </p:nvPr>
        </p:nvSpPr>
        <p:spPr/>
        <p:txBody>
          <a:bodyPr>
            <a:normAutofit/>
          </a:bodyPr>
          <a:lstStyle/>
          <a:p>
            <a:r>
              <a:rPr lang="it-IT" dirty="0"/>
              <a:t>Articolo 120-quater</a:t>
            </a:r>
            <a:br>
              <a:rPr lang="it-IT" dirty="0"/>
            </a:br>
            <a:r>
              <a:rPr lang="it-IT" dirty="0"/>
              <a:t>(Surrogazione nei contratti di finanziamento. </a:t>
            </a:r>
            <a:r>
              <a:rPr lang="it-IT" dirty="0" err="1"/>
              <a:t>Portabilita</a:t>
            </a:r>
            <a:r>
              <a:rPr lang="it-IT" dirty="0"/>
              <a:t>̀) </a:t>
            </a:r>
          </a:p>
          <a:p>
            <a:r>
              <a:rPr lang="it-IT" dirty="0"/>
              <a:t>1. In caso di contratti di finanziamento conclusi da intermediari bancari e finanziari, l’esercizio da parte del debitore della </a:t>
            </a:r>
            <a:r>
              <a:rPr lang="it-IT" dirty="0" err="1"/>
              <a:t>facolta</a:t>
            </a:r>
            <a:r>
              <a:rPr lang="it-IT" dirty="0"/>
              <a:t>̀ di surrogazione di cui all’articolo 1202 del codice civile non è precluso dalla non </a:t>
            </a:r>
            <a:r>
              <a:rPr lang="it-IT" dirty="0" err="1"/>
              <a:t>esigibilita</a:t>
            </a:r>
            <a:r>
              <a:rPr lang="it-IT" dirty="0"/>
              <a:t>̀ del credito o dalla pattuizione di un termine a favore del creditore. </a:t>
            </a:r>
          </a:p>
          <a:p>
            <a:r>
              <a:rPr lang="it-IT" dirty="0"/>
              <a:t>2. Per effetto della surrogazione di cui al comma 1, il mutuante surrogato subentra nelle garanzie, personali e reali, accessorie al credito cui la surrogazione si riferisce. </a:t>
            </a:r>
          </a:p>
          <a:p>
            <a:endParaRPr lang="it-IT" dirty="0"/>
          </a:p>
        </p:txBody>
      </p:sp>
    </p:spTree>
    <p:extLst>
      <p:ext uri="{BB962C8B-B14F-4D97-AF65-F5344CB8AC3E}">
        <p14:creationId xmlns:p14="http://schemas.microsoft.com/office/powerpoint/2010/main" val="3553851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6B0D6E-140B-3941-9C81-714D16F937E7}"/>
              </a:ext>
            </a:extLst>
          </p:cNvPr>
          <p:cNvSpPr>
            <a:spLocks noGrp="1"/>
          </p:cNvSpPr>
          <p:nvPr>
            <p:ph type="title"/>
          </p:nvPr>
        </p:nvSpPr>
        <p:spPr/>
        <p:txBody>
          <a:bodyPr/>
          <a:lstStyle/>
          <a:p>
            <a:r>
              <a:rPr lang="it-IT" dirty="0"/>
              <a:t>(segue):2</a:t>
            </a:r>
          </a:p>
        </p:txBody>
      </p:sp>
      <p:sp>
        <p:nvSpPr>
          <p:cNvPr id="3" name="Segnaposto contenuto 2">
            <a:extLst>
              <a:ext uri="{FF2B5EF4-FFF2-40B4-BE49-F238E27FC236}">
                <a16:creationId xmlns:a16="http://schemas.microsoft.com/office/drawing/2014/main" id="{2BDDE54A-20E1-9F47-9881-F69122FC401C}"/>
              </a:ext>
            </a:extLst>
          </p:cNvPr>
          <p:cNvSpPr>
            <a:spLocks noGrp="1"/>
          </p:cNvSpPr>
          <p:nvPr>
            <p:ph idx="1"/>
          </p:nvPr>
        </p:nvSpPr>
        <p:spPr/>
        <p:txBody>
          <a:bodyPr>
            <a:normAutofit fontScale="70000" lnSpcReduction="20000"/>
          </a:bodyPr>
          <a:lstStyle/>
          <a:p>
            <a:r>
              <a:rPr lang="it-IT" dirty="0"/>
              <a:t>3. La surrogazione di cui al comma 1 comporta il trasferimento del contratto, alle condizioni stipulate tra il cliente e l’intermediario subentrante, con esclusione di </a:t>
            </a:r>
            <a:r>
              <a:rPr lang="it-IT" dirty="0">
                <a:solidFill>
                  <a:srgbClr val="FF0000"/>
                </a:solidFill>
              </a:rPr>
              <a:t>penali</a:t>
            </a:r>
            <a:r>
              <a:rPr lang="it-IT" dirty="0"/>
              <a:t> o altri oneri di qualsiasi natura. L’annotamento di surrogazione </a:t>
            </a:r>
            <a:r>
              <a:rPr lang="it-IT" dirty="0" err="1"/>
              <a:t>puo</a:t>
            </a:r>
            <a:r>
              <a:rPr lang="it-IT" dirty="0"/>
              <a:t>̀ essere richiesto al conservatore senza </a:t>
            </a:r>
            <a:r>
              <a:rPr lang="it-IT" dirty="0" err="1"/>
              <a:t>formalita</a:t>
            </a:r>
            <a:r>
              <a:rPr lang="it-IT" dirty="0"/>
              <a:t>̀, allegando copia autentica dell’atto di surrogazione stipulato per atto pubblico o scrittura privata. Con provvedimento del direttore dell’Agenzia del territorio di concerto con il Ministero della giustizia, sono stabilite specifiche </a:t>
            </a:r>
            <a:r>
              <a:rPr lang="it-IT" dirty="0" err="1"/>
              <a:t>modalita</a:t>
            </a:r>
            <a:r>
              <a:rPr lang="it-IT" dirty="0"/>
              <a:t>̀ di presentazione, per via telematica, dell’atto di surrogazione (1). </a:t>
            </a:r>
          </a:p>
          <a:p>
            <a:r>
              <a:rPr lang="it-IT" dirty="0"/>
              <a:t>4. Non possono essere imposte al cliente spese o commissioni per la concessione del nuovo finanziamento, per l’istruttoria e per gli accertamenti catastali, che si svolgono secondo procedure di collaborazione tra intermediari improntate a criteri di massima riduzione dei tempi, degli adempimenti e dei costi connessi. In ogni caso, gli intermediari non applicano alla clientela costi di alcun genere, neanche in forma indiretta, per l’esecuzione delle </a:t>
            </a:r>
            <a:r>
              <a:rPr lang="it-IT" dirty="0" err="1"/>
              <a:t>formalita</a:t>
            </a:r>
            <a:r>
              <a:rPr lang="it-IT" dirty="0"/>
              <a:t>̀ connesse alle operazioni di surrogazione. </a:t>
            </a:r>
          </a:p>
          <a:p>
            <a:r>
              <a:rPr lang="it-IT" dirty="0"/>
              <a:t>5. Nel caso in cui il debitore intenda avvalersi della </a:t>
            </a:r>
            <a:r>
              <a:rPr lang="it-IT" dirty="0" err="1"/>
              <a:t>facolta</a:t>
            </a:r>
            <a:r>
              <a:rPr lang="it-IT" dirty="0"/>
              <a:t>̀ di surrogazione di cui al comma 1, resta salva la </a:t>
            </a:r>
            <a:r>
              <a:rPr lang="it-IT" dirty="0" err="1"/>
              <a:t>possibilita</a:t>
            </a:r>
            <a:r>
              <a:rPr lang="it-IT" dirty="0"/>
              <a:t>̀ del finanziatore originario e del debitore di pattuire la variazione senza spese delle condizioni del contratto in essere, mediante scrittura privata anche non autenticata. </a:t>
            </a:r>
          </a:p>
          <a:p>
            <a:r>
              <a:rPr lang="it-IT" dirty="0"/>
              <a:t> </a:t>
            </a:r>
          </a:p>
          <a:p>
            <a:endParaRPr lang="it-IT" dirty="0"/>
          </a:p>
        </p:txBody>
      </p:sp>
    </p:spTree>
    <p:extLst>
      <p:ext uri="{BB962C8B-B14F-4D97-AF65-F5344CB8AC3E}">
        <p14:creationId xmlns:p14="http://schemas.microsoft.com/office/powerpoint/2010/main" val="3524704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A58C67-B127-644B-9D49-E02985329B47}"/>
              </a:ext>
            </a:extLst>
          </p:cNvPr>
          <p:cNvSpPr>
            <a:spLocks noGrp="1"/>
          </p:cNvSpPr>
          <p:nvPr>
            <p:ph type="title"/>
          </p:nvPr>
        </p:nvSpPr>
        <p:spPr/>
        <p:txBody>
          <a:bodyPr/>
          <a:lstStyle/>
          <a:p>
            <a:r>
              <a:rPr lang="it-IT" dirty="0"/>
              <a:t>(segue):3</a:t>
            </a:r>
          </a:p>
        </p:txBody>
      </p:sp>
      <p:sp>
        <p:nvSpPr>
          <p:cNvPr id="3" name="Segnaposto contenuto 2">
            <a:extLst>
              <a:ext uri="{FF2B5EF4-FFF2-40B4-BE49-F238E27FC236}">
                <a16:creationId xmlns:a16="http://schemas.microsoft.com/office/drawing/2014/main" id="{66A819D3-EED2-654E-A0F8-439E6AF22C64}"/>
              </a:ext>
            </a:extLst>
          </p:cNvPr>
          <p:cNvSpPr>
            <a:spLocks noGrp="1"/>
          </p:cNvSpPr>
          <p:nvPr>
            <p:ph idx="1"/>
          </p:nvPr>
        </p:nvSpPr>
        <p:spPr/>
        <p:txBody>
          <a:bodyPr>
            <a:normAutofit fontScale="55000" lnSpcReduction="20000"/>
          </a:bodyPr>
          <a:lstStyle/>
          <a:p>
            <a:r>
              <a:rPr lang="it-IT" dirty="0"/>
              <a:t>6. È nullo ogni patto, anche posteriore alla stipulazione del contratto, con il quale si impedisca o si renda oneroso per il debitore l’esercizio della </a:t>
            </a:r>
            <a:r>
              <a:rPr lang="it-IT" dirty="0" err="1"/>
              <a:t>facolta</a:t>
            </a:r>
            <a:r>
              <a:rPr lang="it-IT" dirty="0"/>
              <a:t>̀ di surrogazione di cui al comma 1. </a:t>
            </a:r>
            <a:r>
              <a:rPr lang="it-IT" dirty="0">
                <a:solidFill>
                  <a:srgbClr val="FF0000"/>
                </a:solidFill>
              </a:rPr>
              <a:t>La </a:t>
            </a:r>
            <a:r>
              <a:rPr lang="it-IT" dirty="0" err="1">
                <a:solidFill>
                  <a:srgbClr val="FF0000"/>
                </a:solidFill>
              </a:rPr>
              <a:t>nullita</a:t>
            </a:r>
            <a:r>
              <a:rPr lang="it-IT" dirty="0">
                <a:solidFill>
                  <a:srgbClr val="FF0000"/>
                </a:solidFill>
              </a:rPr>
              <a:t>̀ del patto non comporta la </a:t>
            </a:r>
            <a:r>
              <a:rPr lang="it-IT" dirty="0" err="1">
                <a:solidFill>
                  <a:srgbClr val="FF0000"/>
                </a:solidFill>
              </a:rPr>
              <a:t>nullita</a:t>
            </a:r>
            <a:r>
              <a:rPr lang="it-IT" dirty="0">
                <a:solidFill>
                  <a:srgbClr val="FF0000"/>
                </a:solidFill>
              </a:rPr>
              <a:t>̀ del contratto</a:t>
            </a:r>
            <a:r>
              <a:rPr lang="it-IT" dirty="0"/>
              <a:t>. </a:t>
            </a:r>
          </a:p>
          <a:p>
            <a:r>
              <a:rPr lang="it-IT" dirty="0"/>
              <a:t>7. La surrogazione di cui al comma 1 deve perfezionarsi entro il termine di trenta giorni lavorativi dalla data in cui il cliente chiede al mutuante surrogato di acquisire dal finanziatore originario l’esatto importo del proprio debito residuo. Nel caso in cui la surrogazione non si perfezioni entro il termine di trenta giorni lavorativi, per cause dovute al finanziatore originario, quest’ultimo è comunque tenuto a risarcire il cliente in misura pari all’1 per cento del valore del finanziamento per ciascun mese o frazione di mese di ritardo. Resta ferma la </a:t>
            </a:r>
            <a:r>
              <a:rPr lang="it-IT" dirty="0" err="1"/>
              <a:t>possibilita</a:t>
            </a:r>
            <a:r>
              <a:rPr lang="it-IT" dirty="0"/>
              <a:t>̀ per il finanziatore originario di rivalersi sul mutuante surrogato, nel caso in cui il ritardo sia dovuto a cause allo stesso imputabili (2). </a:t>
            </a:r>
          </a:p>
          <a:p>
            <a:r>
              <a:rPr lang="it-IT" dirty="0"/>
              <a:t>8. La surrogazione per </a:t>
            </a:r>
            <a:r>
              <a:rPr lang="it-IT" dirty="0" err="1"/>
              <a:t>volonta</a:t>
            </a:r>
            <a:r>
              <a:rPr lang="it-IT" dirty="0"/>
              <a:t>̀ del debitore e la rinegoziazione di cui al presente articolo non comportano il venir meno dei benefici fiscali. </a:t>
            </a:r>
          </a:p>
          <a:p>
            <a:r>
              <a:rPr lang="it-IT" dirty="0"/>
              <a:t>9. Le disposizioni di cui al presente articolo:</a:t>
            </a:r>
            <a:br>
              <a:rPr lang="it-IT" dirty="0"/>
            </a:br>
            <a:r>
              <a:rPr lang="it-IT" dirty="0"/>
              <a:t>a) si applicano, nei casi e alle condizioni ivi previsti, anche ai finanziamenti concessi da enti di previdenza obbligatoria ai loro iscritti; </a:t>
            </a:r>
          </a:p>
          <a:p>
            <a:r>
              <a:rPr lang="it-IT" dirty="0"/>
              <a:t>a-bis) si applicano ai soli contratti di finanziamento conclusi da intermediari bancari e finanziari con </a:t>
            </a:r>
            <a:r>
              <a:rPr lang="it-IT" u="sng" dirty="0"/>
              <a:t>persone fisiche o micro-imprese</a:t>
            </a:r>
            <a:r>
              <a:rPr lang="it-IT" dirty="0"/>
              <a:t>, come definite dall’articolo 1, comma 1, lettera t), del decreto legislativo 27 gennaio 2010, n.11 (1); </a:t>
            </a:r>
          </a:p>
          <a:p>
            <a:r>
              <a:rPr lang="it-IT" dirty="0"/>
              <a:t>b) non si applicano ai contratti di locazione finanziaria. </a:t>
            </a:r>
          </a:p>
          <a:p>
            <a:endParaRPr lang="it-IT" dirty="0"/>
          </a:p>
        </p:txBody>
      </p:sp>
    </p:spTree>
    <p:extLst>
      <p:ext uri="{BB962C8B-B14F-4D97-AF65-F5344CB8AC3E}">
        <p14:creationId xmlns:p14="http://schemas.microsoft.com/office/powerpoint/2010/main" val="350063407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2976</TotalTime>
  <Words>1386</Words>
  <Application>Microsoft Macintosh PowerPoint</Application>
  <PresentationFormat>Widescreen</PresentationFormat>
  <Paragraphs>73</Paragraphs>
  <Slides>12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12</vt:i4>
      </vt:variant>
    </vt:vector>
  </HeadingPairs>
  <TitlesOfParts>
    <vt:vector size="16" baseType="lpstr">
      <vt:lpstr>Arial</vt:lpstr>
      <vt:lpstr>Calibri</vt:lpstr>
      <vt:lpstr>Calibri Light</vt:lpstr>
      <vt:lpstr>Tema di Office</vt:lpstr>
      <vt:lpstr>Sistema bancario</vt:lpstr>
      <vt:lpstr>Autorità creditizie</vt:lpstr>
      <vt:lpstr>banca</vt:lpstr>
      <vt:lpstr>Attività bancaria</vt:lpstr>
      <vt:lpstr>Raccolta del risparmio</vt:lpstr>
      <vt:lpstr>Contratti bancari</vt:lpstr>
      <vt:lpstr>Portabilità dei contratti </vt:lpstr>
      <vt:lpstr>(segue):2</vt:lpstr>
      <vt:lpstr>(segue):3</vt:lpstr>
      <vt:lpstr>Contratti</vt:lpstr>
      <vt:lpstr>(Segue):2</vt:lpstr>
      <vt:lpstr>Norme bancarie uniformi (Nbu)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bancario</dc:title>
  <dc:creator>Manuela Tola</dc:creator>
  <cp:lastModifiedBy>Manuela Tola</cp:lastModifiedBy>
  <cp:revision>12</cp:revision>
  <dcterms:created xsi:type="dcterms:W3CDTF">2021-03-01T12:55:07Z</dcterms:created>
  <dcterms:modified xsi:type="dcterms:W3CDTF">2021-03-03T14:32:04Z</dcterms:modified>
</cp:coreProperties>
</file>