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57" r:id="rId4"/>
    <p:sldId id="260" r:id="rId5"/>
    <p:sldId id="268" r:id="rId6"/>
    <p:sldId id="262" r:id="rId7"/>
    <p:sldId id="264" r:id="rId8"/>
    <p:sldId id="269" r:id="rId9"/>
    <p:sldId id="263" r:id="rId10"/>
    <p:sldId id="266" r:id="rId11"/>
    <p:sldId id="265" r:id="rId12"/>
    <p:sldId id="267" r:id="rId13"/>
    <p:sldId id="270" r:id="rId14"/>
    <p:sldId id="271" r:id="rId15"/>
    <p:sldId id="272" r:id="rId16"/>
    <p:sldId id="284" r:id="rId17"/>
    <p:sldId id="273" r:id="rId18"/>
    <p:sldId id="274" r:id="rId19"/>
    <p:sldId id="275" r:id="rId20"/>
    <p:sldId id="285" r:id="rId21"/>
    <p:sldId id="286" r:id="rId22"/>
    <p:sldId id="276" r:id="rId23"/>
    <p:sldId id="277" r:id="rId24"/>
    <p:sldId id="287" r:id="rId25"/>
    <p:sldId id="278" r:id="rId26"/>
    <p:sldId id="279" r:id="rId27"/>
    <p:sldId id="280" r:id="rId28"/>
    <p:sldId id="281" r:id="rId29"/>
    <p:sldId id="288" r:id="rId30"/>
    <p:sldId id="282" r:id="rId31"/>
    <p:sldId id="283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60" d="100"/>
          <a:sy n="60" d="100"/>
        </p:scale>
        <p:origin x="-1656" y="-276"/>
      </p:cViewPr>
      <p:guideLst>
        <p:guide orient="horz" pos="3547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70.wmf"/><Relationship Id="rId2" Type="http://schemas.openxmlformats.org/officeDocument/2006/relationships/image" Target="../media/image69.wmf"/><Relationship Id="rId1" Type="http://schemas.openxmlformats.org/officeDocument/2006/relationships/image" Target="../media/image68.wmf"/><Relationship Id="rId4" Type="http://schemas.openxmlformats.org/officeDocument/2006/relationships/image" Target="../media/image71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77.wmf"/><Relationship Id="rId3" Type="http://schemas.openxmlformats.org/officeDocument/2006/relationships/image" Target="../media/image72.wmf"/><Relationship Id="rId7" Type="http://schemas.openxmlformats.org/officeDocument/2006/relationships/image" Target="../media/image76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Relationship Id="rId6" Type="http://schemas.openxmlformats.org/officeDocument/2006/relationships/image" Target="../media/image75.wmf"/><Relationship Id="rId5" Type="http://schemas.openxmlformats.org/officeDocument/2006/relationships/image" Target="../media/image74.wmf"/><Relationship Id="rId4" Type="http://schemas.openxmlformats.org/officeDocument/2006/relationships/image" Target="../media/image73.wmf"/></Relationships>
</file>

<file path=ppt/drawings/_rels/vmlDrawing12.vml.rels><?xml version="1.0" encoding="UTF-8" standalone="yes"?>
<Relationships xmlns="http://schemas.openxmlformats.org/package/2006/relationships"><Relationship Id="rId8" Type="http://schemas.openxmlformats.org/officeDocument/2006/relationships/image" Target="../media/image85.wmf"/><Relationship Id="rId3" Type="http://schemas.openxmlformats.org/officeDocument/2006/relationships/image" Target="../media/image80.wmf"/><Relationship Id="rId7" Type="http://schemas.openxmlformats.org/officeDocument/2006/relationships/image" Target="../media/image84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Relationship Id="rId6" Type="http://schemas.openxmlformats.org/officeDocument/2006/relationships/image" Target="../media/image83.wmf"/><Relationship Id="rId5" Type="http://schemas.openxmlformats.org/officeDocument/2006/relationships/image" Target="../media/image82.wmf"/><Relationship Id="rId10" Type="http://schemas.openxmlformats.org/officeDocument/2006/relationships/image" Target="../media/image87.wmf"/><Relationship Id="rId4" Type="http://schemas.openxmlformats.org/officeDocument/2006/relationships/image" Target="../media/image81.wmf"/><Relationship Id="rId9" Type="http://schemas.openxmlformats.org/officeDocument/2006/relationships/image" Target="../media/image86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9.wmf"/><Relationship Id="rId1" Type="http://schemas.openxmlformats.org/officeDocument/2006/relationships/image" Target="../media/image88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92.wmf"/><Relationship Id="rId2" Type="http://schemas.openxmlformats.org/officeDocument/2006/relationships/image" Target="../media/image91.wmf"/><Relationship Id="rId1" Type="http://schemas.openxmlformats.org/officeDocument/2006/relationships/image" Target="../media/image90.wmf"/><Relationship Id="rId4" Type="http://schemas.openxmlformats.org/officeDocument/2006/relationships/image" Target="../media/image93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95.wmf"/><Relationship Id="rId1" Type="http://schemas.openxmlformats.org/officeDocument/2006/relationships/image" Target="../media/image94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99.wmf"/><Relationship Id="rId2" Type="http://schemas.openxmlformats.org/officeDocument/2006/relationships/image" Target="../media/image98.wmf"/><Relationship Id="rId1" Type="http://schemas.openxmlformats.org/officeDocument/2006/relationships/image" Target="../media/image97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wmf"/><Relationship Id="rId2" Type="http://schemas.openxmlformats.org/officeDocument/2006/relationships/image" Target="../media/image98.wmf"/><Relationship Id="rId1" Type="http://schemas.openxmlformats.org/officeDocument/2006/relationships/image" Target="../media/image97.wmf"/><Relationship Id="rId5" Type="http://schemas.openxmlformats.org/officeDocument/2006/relationships/image" Target="../media/image99.wmf"/><Relationship Id="rId4" Type="http://schemas.openxmlformats.org/officeDocument/2006/relationships/image" Target="../media/image101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wmf"/><Relationship Id="rId2" Type="http://schemas.openxmlformats.org/officeDocument/2006/relationships/image" Target="../media/image103.wmf"/><Relationship Id="rId1" Type="http://schemas.openxmlformats.org/officeDocument/2006/relationships/image" Target="../media/image102.wmf"/><Relationship Id="rId6" Type="http://schemas.openxmlformats.org/officeDocument/2006/relationships/image" Target="../media/image107.wmf"/><Relationship Id="rId5" Type="http://schemas.openxmlformats.org/officeDocument/2006/relationships/image" Target="../media/image106.wmf"/><Relationship Id="rId4" Type="http://schemas.openxmlformats.org/officeDocument/2006/relationships/image" Target="../media/image105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wmf"/><Relationship Id="rId2" Type="http://schemas.openxmlformats.org/officeDocument/2006/relationships/image" Target="../media/image110.wmf"/><Relationship Id="rId1" Type="http://schemas.openxmlformats.org/officeDocument/2006/relationships/image" Target="../media/image109.wmf"/><Relationship Id="rId4" Type="http://schemas.openxmlformats.org/officeDocument/2006/relationships/image" Target="../media/image11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wmf"/><Relationship Id="rId1" Type="http://schemas.openxmlformats.org/officeDocument/2006/relationships/image" Target="../media/image114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9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wmf"/><Relationship Id="rId2" Type="http://schemas.openxmlformats.org/officeDocument/2006/relationships/image" Target="../media/image121.wmf"/><Relationship Id="rId1" Type="http://schemas.openxmlformats.org/officeDocument/2006/relationships/image" Target="../media/image109.wmf"/><Relationship Id="rId4" Type="http://schemas.openxmlformats.org/officeDocument/2006/relationships/image" Target="../media/image12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image" Target="../media/image21.wmf"/><Relationship Id="rId7" Type="http://schemas.openxmlformats.org/officeDocument/2006/relationships/image" Target="../media/image24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6" Type="http://schemas.openxmlformats.org/officeDocument/2006/relationships/image" Target="../media/image23.wmf"/><Relationship Id="rId5" Type="http://schemas.openxmlformats.org/officeDocument/2006/relationships/image" Target="../media/image22.wmf"/><Relationship Id="rId10" Type="http://schemas.openxmlformats.org/officeDocument/2006/relationships/image" Target="../media/image27.wmf"/><Relationship Id="rId4" Type="http://schemas.openxmlformats.org/officeDocument/2006/relationships/image" Target="../media/image17.wmf"/><Relationship Id="rId9" Type="http://schemas.openxmlformats.org/officeDocument/2006/relationships/image" Target="../media/image26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4" Type="http://schemas.openxmlformats.org/officeDocument/2006/relationships/image" Target="../media/image31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Relationship Id="rId6" Type="http://schemas.openxmlformats.org/officeDocument/2006/relationships/image" Target="../media/image43.wmf"/><Relationship Id="rId5" Type="http://schemas.openxmlformats.org/officeDocument/2006/relationships/image" Target="../media/image42.wmf"/><Relationship Id="rId4" Type="http://schemas.openxmlformats.org/officeDocument/2006/relationships/image" Target="../media/image41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3" Type="http://schemas.openxmlformats.org/officeDocument/2006/relationships/image" Target="../media/image48.wmf"/><Relationship Id="rId7" Type="http://schemas.openxmlformats.org/officeDocument/2006/relationships/image" Target="../media/image51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Relationship Id="rId6" Type="http://schemas.openxmlformats.org/officeDocument/2006/relationships/image" Target="../media/image50.wmf"/><Relationship Id="rId11" Type="http://schemas.openxmlformats.org/officeDocument/2006/relationships/image" Target="../media/image55.wmf"/><Relationship Id="rId5" Type="http://schemas.openxmlformats.org/officeDocument/2006/relationships/image" Target="../media/image49.wmf"/><Relationship Id="rId10" Type="http://schemas.openxmlformats.org/officeDocument/2006/relationships/image" Target="../media/image54.wmf"/><Relationship Id="rId4" Type="http://schemas.openxmlformats.org/officeDocument/2006/relationships/image" Target="../media/image39.wmf"/><Relationship Id="rId9" Type="http://schemas.openxmlformats.org/officeDocument/2006/relationships/image" Target="../media/image53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63.wmf"/><Relationship Id="rId3" Type="http://schemas.openxmlformats.org/officeDocument/2006/relationships/image" Target="../media/image58.wmf"/><Relationship Id="rId7" Type="http://schemas.openxmlformats.org/officeDocument/2006/relationships/image" Target="../media/image62.wmf"/><Relationship Id="rId12" Type="http://schemas.openxmlformats.org/officeDocument/2006/relationships/image" Target="../media/image67.wmf"/><Relationship Id="rId2" Type="http://schemas.openxmlformats.org/officeDocument/2006/relationships/image" Target="../media/image57.wmf"/><Relationship Id="rId1" Type="http://schemas.openxmlformats.org/officeDocument/2006/relationships/image" Target="../media/image56.wmf"/><Relationship Id="rId6" Type="http://schemas.openxmlformats.org/officeDocument/2006/relationships/image" Target="../media/image61.wmf"/><Relationship Id="rId11" Type="http://schemas.openxmlformats.org/officeDocument/2006/relationships/image" Target="../media/image66.wmf"/><Relationship Id="rId5" Type="http://schemas.openxmlformats.org/officeDocument/2006/relationships/image" Target="../media/image60.wmf"/><Relationship Id="rId10" Type="http://schemas.openxmlformats.org/officeDocument/2006/relationships/image" Target="../media/image65.wmf"/><Relationship Id="rId4" Type="http://schemas.openxmlformats.org/officeDocument/2006/relationships/image" Target="../media/image59.wmf"/><Relationship Id="rId9" Type="http://schemas.openxmlformats.org/officeDocument/2006/relationships/image" Target="../media/image6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3D22-1899-45AD-B484-C3E12794EFD5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F7192-ED22-4274-A922-8A5E8393178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349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3D22-1899-45AD-B484-C3E12794EFD5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F7192-ED22-4274-A922-8A5E8393178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472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3D22-1899-45AD-B484-C3E12794EFD5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F7192-ED22-4274-A922-8A5E8393178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420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3D22-1899-45AD-B484-C3E12794EFD5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F7192-ED22-4274-A922-8A5E8393178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911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3D22-1899-45AD-B484-C3E12794EFD5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F7192-ED22-4274-A922-8A5E8393178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046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3D22-1899-45AD-B484-C3E12794EFD5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F7192-ED22-4274-A922-8A5E8393178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689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3D22-1899-45AD-B484-C3E12794EFD5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F7192-ED22-4274-A922-8A5E8393178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605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3D22-1899-45AD-B484-C3E12794EFD5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F7192-ED22-4274-A922-8A5E8393178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70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3D22-1899-45AD-B484-C3E12794EFD5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F7192-ED22-4274-A922-8A5E8393178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991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3D22-1899-45AD-B484-C3E12794EFD5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F7192-ED22-4274-A922-8A5E8393178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050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3D22-1899-45AD-B484-C3E12794EFD5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F7192-ED22-4274-A922-8A5E8393178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214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8D3D22-1899-45AD-B484-C3E12794EFD5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3F7192-ED22-4274-A922-8A5E8393178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638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5.wmf"/><Relationship Id="rId3" Type="http://schemas.openxmlformats.org/officeDocument/2006/relationships/image" Target="../media/image6.png"/><Relationship Id="rId7" Type="http://schemas.openxmlformats.org/officeDocument/2006/relationships/image" Target="../media/image2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wmf"/><Relationship Id="rId5" Type="http://schemas.openxmlformats.org/officeDocument/2006/relationships/image" Target="../media/image1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wmf"/><Relationship Id="rId13" Type="http://schemas.openxmlformats.org/officeDocument/2006/relationships/oleObject" Target="../embeddings/oleObject42.bin"/><Relationship Id="rId18" Type="http://schemas.openxmlformats.org/officeDocument/2006/relationships/image" Target="../media/image52.wmf"/><Relationship Id="rId3" Type="http://schemas.openxmlformats.org/officeDocument/2006/relationships/oleObject" Target="../embeddings/oleObject37.bin"/><Relationship Id="rId21" Type="http://schemas.openxmlformats.org/officeDocument/2006/relationships/oleObject" Target="../embeddings/oleObject46.bin"/><Relationship Id="rId7" Type="http://schemas.openxmlformats.org/officeDocument/2006/relationships/oleObject" Target="../embeddings/oleObject39.bin"/><Relationship Id="rId12" Type="http://schemas.openxmlformats.org/officeDocument/2006/relationships/image" Target="../media/image49.wmf"/><Relationship Id="rId17" Type="http://schemas.openxmlformats.org/officeDocument/2006/relationships/oleObject" Target="../embeddings/oleObject44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1.wmf"/><Relationship Id="rId20" Type="http://schemas.openxmlformats.org/officeDocument/2006/relationships/image" Target="../media/image53.wmf"/><Relationship Id="rId1" Type="http://schemas.openxmlformats.org/officeDocument/2006/relationships/vmlDrawing" Target="../drawings/vmlDrawing8.vml"/><Relationship Id="rId6" Type="http://schemas.openxmlformats.org/officeDocument/2006/relationships/image" Target="../media/image47.wmf"/><Relationship Id="rId11" Type="http://schemas.openxmlformats.org/officeDocument/2006/relationships/oleObject" Target="../embeddings/oleObject41.bin"/><Relationship Id="rId24" Type="http://schemas.openxmlformats.org/officeDocument/2006/relationships/image" Target="../media/image55.wmf"/><Relationship Id="rId5" Type="http://schemas.openxmlformats.org/officeDocument/2006/relationships/oleObject" Target="../embeddings/oleObject38.bin"/><Relationship Id="rId15" Type="http://schemas.openxmlformats.org/officeDocument/2006/relationships/oleObject" Target="../embeddings/oleObject43.bin"/><Relationship Id="rId23" Type="http://schemas.openxmlformats.org/officeDocument/2006/relationships/oleObject" Target="../embeddings/oleObject47.bin"/><Relationship Id="rId10" Type="http://schemas.openxmlformats.org/officeDocument/2006/relationships/image" Target="../media/image39.wmf"/><Relationship Id="rId19" Type="http://schemas.openxmlformats.org/officeDocument/2006/relationships/oleObject" Target="../embeddings/oleObject45.bin"/><Relationship Id="rId4" Type="http://schemas.openxmlformats.org/officeDocument/2006/relationships/image" Target="../media/image46.wmf"/><Relationship Id="rId9" Type="http://schemas.openxmlformats.org/officeDocument/2006/relationships/oleObject" Target="../embeddings/oleObject40.bin"/><Relationship Id="rId14" Type="http://schemas.openxmlformats.org/officeDocument/2006/relationships/image" Target="../media/image50.wmf"/><Relationship Id="rId22" Type="http://schemas.openxmlformats.org/officeDocument/2006/relationships/image" Target="../media/image54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wmf"/><Relationship Id="rId13" Type="http://schemas.openxmlformats.org/officeDocument/2006/relationships/oleObject" Target="../embeddings/oleObject53.bin"/><Relationship Id="rId18" Type="http://schemas.openxmlformats.org/officeDocument/2006/relationships/image" Target="../media/image63.wmf"/><Relationship Id="rId26" Type="http://schemas.openxmlformats.org/officeDocument/2006/relationships/image" Target="../media/image67.wmf"/><Relationship Id="rId3" Type="http://schemas.openxmlformats.org/officeDocument/2006/relationships/oleObject" Target="../embeddings/oleObject48.bin"/><Relationship Id="rId21" Type="http://schemas.openxmlformats.org/officeDocument/2006/relationships/oleObject" Target="../embeddings/oleObject57.bin"/><Relationship Id="rId7" Type="http://schemas.openxmlformats.org/officeDocument/2006/relationships/oleObject" Target="../embeddings/oleObject50.bin"/><Relationship Id="rId12" Type="http://schemas.openxmlformats.org/officeDocument/2006/relationships/image" Target="../media/image60.wmf"/><Relationship Id="rId17" Type="http://schemas.openxmlformats.org/officeDocument/2006/relationships/oleObject" Target="../embeddings/oleObject55.bin"/><Relationship Id="rId25" Type="http://schemas.openxmlformats.org/officeDocument/2006/relationships/oleObject" Target="../embeddings/oleObject59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2.wmf"/><Relationship Id="rId20" Type="http://schemas.openxmlformats.org/officeDocument/2006/relationships/image" Target="../media/image64.wmf"/><Relationship Id="rId1" Type="http://schemas.openxmlformats.org/officeDocument/2006/relationships/vmlDrawing" Target="../drawings/vmlDrawing9.vml"/><Relationship Id="rId6" Type="http://schemas.openxmlformats.org/officeDocument/2006/relationships/image" Target="../media/image57.wmf"/><Relationship Id="rId11" Type="http://schemas.openxmlformats.org/officeDocument/2006/relationships/oleObject" Target="../embeddings/oleObject52.bin"/><Relationship Id="rId24" Type="http://schemas.openxmlformats.org/officeDocument/2006/relationships/image" Target="../media/image66.wmf"/><Relationship Id="rId5" Type="http://schemas.openxmlformats.org/officeDocument/2006/relationships/oleObject" Target="../embeddings/oleObject49.bin"/><Relationship Id="rId15" Type="http://schemas.openxmlformats.org/officeDocument/2006/relationships/oleObject" Target="../embeddings/oleObject54.bin"/><Relationship Id="rId23" Type="http://schemas.openxmlformats.org/officeDocument/2006/relationships/oleObject" Target="../embeddings/oleObject58.bin"/><Relationship Id="rId10" Type="http://schemas.openxmlformats.org/officeDocument/2006/relationships/image" Target="../media/image59.wmf"/><Relationship Id="rId19" Type="http://schemas.openxmlformats.org/officeDocument/2006/relationships/oleObject" Target="../embeddings/oleObject56.bin"/><Relationship Id="rId4" Type="http://schemas.openxmlformats.org/officeDocument/2006/relationships/image" Target="../media/image56.wmf"/><Relationship Id="rId9" Type="http://schemas.openxmlformats.org/officeDocument/2006/relationships/oleObject" Target="../embeddings/oleObject51.bin"/><Relationship Id="rId14" Type="http://schemas.openxmlformats.org/officeDocument/2006/relationships/image" Target="../media/image61.wmf"/><Relationship Id="rId22" Type="http://schemas.openxmlformats.org/officeDocument/2006/relationships/image" Target="../media/image65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wmf"/><Relationship Id="rId3" Type="http://schemas.openxmlformats.org/officeDocument/2006/relationships/oleObject" Target="../embeddings/oleObject60.bin"/><Relationship Id="rId7" Type="http://schemas.openxmlformats.org/officeDocument/2006/relationships/oleObject" Target="../embeddings/oleObject6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69.wmf"/><Relationship Id="rId5" Type="http://schemas.openxmlformats.org/officeDocument/2006/relationships/oleObject" Target="../embeddings/oleObject61.bin"/><Relationship Id="rId10" Type="http://schemas.openxmlformats.org/officeDocument/2006/relationships/image" Target="../media/image71.wmf"/><Relationship Id="rId4" Type="http://schemas.openxmlformats.org/officeDocument/2006/relationships/image" Target="../media/image68.wmf"/><Relationship Id="rId9" Type="http://schemas.openxmlformats.org/officeDocument/2006/relationships/oleObject" Target="../embeddings/oleObject63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6.bin"/><Relationship Id="rId13" Type="http://schemas.openxmlformats.org/officeDocument/2006/relationships/image" Target="../media/image74.wmf"/><Relationship Id="rId18" Type="http://schemas.openxmlformats.org/officeDocument/2006/relationships/image" Target="../media/image79.png"/><Relationship Id="rId3" Type="http://schemas.openxmlformats.org/officeDocument/2006/relationships/image" Target="../media/image78.png"/><Relationship Id="rId7" Type="http://schemas.openxmlformats.org/officeDocument/2006/relationships/image" Target="../media/image47.wmf"/><Relationship Id="rId12" Type="http://schemas.openxmlformats.org/officeDocument/2006/relationships/oleObject" Target="../embeddings/oleObject68.bin"/><Relationship Id="rId17" Type="http://schemas.openxmlformats.org/officeDocument/2006/relationships/image" Target="../media/image76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70.bin"/><Relationship Id="rId20" Type="http://schemas.openxmlformats.org/officeDocument/2006/relationships/image" Target="../media/image77.wmf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65.bin"/><Relationship Id="rId11" Type="http://schemas.openxmlformats.org/officeDocument/2006/relationships/image" Target="../media/image73.wmf"/><Relationship Id="rId5" Type="http://schemas.openxmlformats.org/officeDocument/2006/relationships/image" Target="../media/image46.wmf"/><Relationship Id="rId15" Type="http://schemas.openxmlformats.org/officeDocument/2006/relationships/image" Target="../media/image75.wmf"/><Relationship Id="rId10" Type="http://schemas.openxmlformats.org/officeDocument/2006/relationships/oleObject" Target="../embeddings/oleObject67.bin"/><Relationship Id="rId19" Type="http://schemas.openxmlformats.org/officeDocument/2006/relationships/oleObject" Target="../embeddings/oleObject71.bin"/><Relationship Id="rId4" Type="http://schemas.openxmlformats.org/officeDocument/2006/relationships/oleObject" Target="../embeddings/oleObject64.bin"/><Relationship Id="rId9" Type="http://schemas.openxmlformats.org/officeDocument/2006/relationships/image" Target="../media/image72.wmf"/><Relationship Id="rId14" Type="http://schemas.openxmlformats.org/officeDocument/2006/relationships/oleObject" Target="../embeddings/oleObject69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wmf"/><Relationship Id="rId13" Type="http://schemas.openxmlformats.org/officeDocument/2006/relationships/oleObject" Target="../embeddings/oleObject77.bin"/><Relationship Id="rId18" Type="http://schemas.openxmlformats.org/officeDocument/2006/relationships/image" Target="../media/image85.wmf"/><Relationship Id="rId3" Type="http://schemas.openxmlformats.org/officeDocument/2006/relationships/oleObject" Target="../embeddings/oleObject72.bin"/><Relationship Id="rId21" Type="http://schemas.openxmlformats.org/officeDocument/2006/relationships/oleObject" Target="../embeddings/oleObject81.bin"/><Relationship Id="rId7" Type="http://schemas.openxmlformats.org/officeDocument/2006/relationships/oleObject" Target="../embeddings/oleObject74.bin"/><Relationship Id="rId12" Type="http://schemas.openxmlformats.org/officeDocument/2006/relationships/image" Target="../media/image82.wmf"/><Relationship Id="rId17" Type="http://schemas.openxmlformats.org/officeDocument/2006/relationships/oleObject" Target="../embeddings/oleObject79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84.wmf"/><Relationship Id="rId20" Type="http://schemas.openxmlformats.org/officeDocument/2006/relationships/image" Target="../media/image86.wmf"/><Relationship Id="rId1" Type="http://schemas.openxmlformats.org/officeDocument/2006/relationships/vmlDrawing" Target="../drawings/vmlDrawing12.vml"/><Relationship Id="rId6" Type="http://schemas.openxmlformats.org/officeDocument/2006/relationships/image" Target="../media/image47.wmf"/><Relationship Id="rId11" Type="http://schemas.openxmlformats.org/officeDocument/2006/relationships/oleObject" Target="../embeddings/oleObject76.bin"/><Relationship Id="rId5" Type="http://schemas.openxmlformats.org/officeDocument/2006/relationships/oleObject" Target="../embeddings/oleObject73.bin"/><Relationship Id="rId15" Type="http://schemas.openxmlformats.org/officeDocument/2006/relationships/oleObject" Target="../embeddings/oleObject78.bin"/><Relationship Id="rId10" Type="http://schemas.openxmlformats.org/officeDocument/2006/relationships/image" Target="../media/image81.wmf"/><Relationship Id="rId19" Type="http://schemas.openxmlformats.org/officeDocument/2006/relationships/oleObject" Target="../embeddings/oleObject80.bin"/><Relationship Id="rId4" Type="http://schemas.openxmlformats.org/officeDocument/2006/relationships/image" Target="../media/image46.wmf"/><Relationship Id="rId9" Type="http://schemas.openxmlformats.org/officeDocument/2006/relationships/oleObject" Target="../embeddings/oleObject75.bin"/><Relationship Id="rId14" Type="http://schemas.openxmlformats.org/officeDocument/2006/relationships/image" Target="../media/image83.wmf"/><Relationship Id="rId22" Type="http://schemas.openxmlformats.org/officeDocument/2006/relationships/image" Target="../media/image87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7" Type="http://schemas.openxmlformats.org/officeDocument/2006/relationships/image" Target="../media/image8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83.bin"/><Relationship Id="rId5" Type="http://schemas.openxmlformats.org/officeDocument/2006/relationships/image" Target="../media/image88.wmf"/><Relationship Id="rId4" Type="http://schemas.openxmlformats.org/officeDocument/2006/relationships/oleObject" Target="../embeddings/oleObject82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6.bin"/><Relationship Id="rId3" Type="http://schemas.openxmlformats.org/officeDocument/2006/relationships/image" Target="../media/image79.png"/><Relationship Id="rId7" Type="http://schemas.openxmlformats.org/officeDocument/2006/relationships/image" Target="../media/image9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85.bin"/><Relationship Id="rId11" Type="http://schemas.openxmlformats.org/officeDocument/2006/relationships/image" Target="../media/image93.wmf"/><Relationship Id="rId5" Type="http://schemas.openxmlformats.org/officeDocument/2006/relationships/image" Target="../media/image90.wmf"/><Relationship Id="rId10" Type="http://schemas.openxmlformats.org/officeDocument/2006/relationships/oleObject" Target="../embeddings/oleObject87.bin"/><Relationship Id="rId4" Type="http://schemas.openxmlformats.org/officeDocument/2006/relationships/oleObject" Target="../embeddings/oleObject84.bin"/><Relationship Id="rId9" Type="http://schemas.openxmlformats.org/officeDocument/2006/relationships/image" Target="../media/image92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7" Type="http://schemas.openxmlformats.org/officeDocument/2006/relationships/image" Target="../media/image9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89.bin"/><Relationship Id="rId5" Type="http://schemas.openxmlformats.org/officeDocument/2006/relationships/image" Target="../media/image94.wmf"/><Relationship Id="rId4" Type="http://schemas.openxmlformats.org/officeDocument/2006/relationships/oleObject" Target="../embeddings/oleObject88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image" Target="../media/image10.wmf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11" Type="http://schemas.microsoft.com/office/2007/relationships/hdphoto" Target="../media/hdphoto1.wdp"/><Relationship Id="rId5" Type="http://schemas.openxmlformats.org/officeDocument/2006/relationships/image" Target="../media/image7.wmf"/><Relationship Id="rId10" Type="http://schemas.openxmlformats.org/officeDocument/2006/relationships/image" Target="../media/image11.jpeg"/><Relationship Id="rId4" Type="http://schemas.openxmlformats.org/officeDocument/2006/relationships/oleObject" Target="../embeddings/oleObject6.bin"/><Relationship Id="rId9" Type="http://schemas.openxmlformats.org/officeDocument/2006/relationships/image" Target="../media/image9.w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2.bin"/><Relationship Id="rId3" Type="http://schemas.openxmlformats.org/officeDocument/2006/relationships/image" Target="../media/image78.png"/><Relationship Id="rId7" Type="http://schemas.openxmlformats.org/officeDocument/2006/relationships/image" Target="../media/image9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91.bin"/><Relationship Id="rId5" Type="http://schemas.openxmlformats.org/officeDocument/2006/relationships/image" Target="../media/image97.wmf"/><Relationship Id="rId4" Type="http://schemas.openxmlformats.org/officeDocument/2006/relationships/oleObject" Target="../embeddings/oleObject90.bin"/><Relationship Id="rId9" Type="http://schemas.openxmlformats.org/officeDocument/2006/relationships/image" Target="../media/image99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5.bin"/><Relationship Id="rId13" Type="http://schemas.openxmlformats.org/officeDocument/2006/relationships/image" Target="../media/image99.wmf"/><Relationship Id="rId3" Type="http://schemas.openxmlformats.org/officeDocument/2006/relationships/image" Target="../media/image78.png"/><Relationship Id="rId7" Type="http://schemas.openxmlformats.org/officeDocument/2006/relationships/image" Target="../media/image98.wmf"/><Relationship Id="rId12" Type="http://schemas.openxmlformats.org/officeDocument/2006/relationships/oleObject" Target="../embeddings/oleObject9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94.bin"/><Relationship Id="rId11" Type="http://schemas.openxmlformats.org/officeDocument/2006/relationships/image" Target="../media/image101.wmf"/><Relationship Id="rId5" Type="http://schemas.openxmlformats.org/officeDocument/2006/relationships/image" Target="../media/image97.wmf"/><Relationship Id="rId10" Type="http://schemas.openxmlformats.org/officeDocument/2006/relationships/oleObject" Target="../embeddings/oleObject96.bin"/><Relationship Id="rId4" Type="http://schemas.openxmlformats.org/officeDocument/2006/relationships/oleObject" Target="../embeddings/oleObject93.bin"/><Relationship Id="rId9" Type="http://schemas.openxmlformats.org/officeDocument/2006/relationships/image" Target="../media/image100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wmf"/><Relationship Id="rId13" Type="http://schemas.openxmlformats.org/officeDocument/2006/relationships/oleObject" Target="../embeddings/oleObject103.bin"/><Relationship Id="rId3" Type="http://schemas.openxmlformats.org/officeDocument/2006/relationships/oleObject" Target="../embeddings/oleObject98.bin"/><Relationship Id="rId7" Type="http://schemas.openxmlformats.org/officeDocument/2006/relationships/oleObject" Target="../embeddings/oleObject100.bin"/><Relationship Id="rId12" Type="http://schemas.openxmlformats.org/officeDocument/2006/relationships/image" Target="../media/image10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103.wmf"/><Relationship Id="rId11" Type="http://schemas.openxmlformats.org/officeDocument/2006/relationships/oleObject" Target="../embeddings/oleObject102.bin"/><Relationship Id="rId5" Type="http://schemas.openxmlformats.org/officeDocument/2006/relationships/oleObject" Target="../embeddings/oleObject99.bin"/><Relationship Id="rId10" Type="http://schemas.openxmlformats.org/officeDocument/2006/relationships/image" Target="../media/image105.wmf"/><Relationship Id="rId4" Type="http://schemas.openxmlformats.org/officeDocument/2006/relationships/image" Target="../media/image102.wmf"/><Relationship Id="rId9" Type="http://schemas.openxmlformats.org/officeDocument/2006/relationships/oleObject" Target="../embeddings/oleObject101.bin"/><Relationship Id="rId14" Type="http://schemas.openxmlformats.org/officeDocument/2006/relationships/image" Target="../media/image107.w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wmf"/><Relationship Id="rId3" Type="http://schemas.openxmlformats.org/officeDocument/2006/relationships/oleObject" Target="../embeddings/oleObject104.bin"/><Relationship Id="rId7" Type="http://schemas.openxmlformats.org/officeDocument/2006/relationships/oleObject" Target="../embeddings/oleObject10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110.wmf"/><Relationship Id="rId11" Type="http://schemas.openxmlformats.org/officeDocument/2006/relationships/image" Target="../media/image113.png"/><Relationship Id="rId5" Type="http://schemas.openxmlformats.org/officeDocument/2006/relationships/oleObject" Target="../embeddings/oleObject105.bin"/><Relationship Id="rId10" Type="http://schemas.openxmlformats.org/officeDocument/2006/relationships/image" Target="../media/image112.wmf"/><Relationship Id="rId4" Type="http://schemas.openxmlformats.org/officeDocument/2006/relationships/image" Target="../media/image109.wmf"/><Relationship Id="rId9" Type="http://schemas.openxmlformats.org/officeDocument/2006/relationships/oleObject" Target="../embeddings/oleObject107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8.bin"/><Relationship Id="rId7" Type="http://schemas.openxmlformats.org/officeDocument/2006/relationships/image" Target="../media/image11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115.wmf"/><Relationship Id="rId5" Type="http://schemas.openxmlformats.org/officeDocument/2006/relationships/oleObject" Target="../embeddings/oleObject109.bin"/><Relationship Id="rId4" Type="http://schemas.openxmlformats.org/officeDocument/2006/relationships/image" Target="../media/image114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5" Type="http://schemas.openxmlformats.org/officeDocument/2006/relationships/image" Target="../media/image119.wmf"/><Relationship Id="rId4" Type="http://schemas.openxmlformats.org/officeDocument/2006/relationships/oleObject" Target="../embeddings/oleObject110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wmf"/><Relationship Id="rId3" Type="http://schemas.openxmlformats.org/officeDocument/2006/relationships/oleObject" Target="../embeddings/oleObject111.bin"/><Relationship Id="rId7" Type="http://schemas.openxmlformats.org/officeDocument/2006/relationships/oleObject" Target="../embeddings/oleObject1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121.wmf"/><Relationship Id="rId11" Type="http://schemas.openxmlformats.org/officeDocument/2006/relationships/image" Target="../media/image113.png"/><Relationship Id="rId5" Type="http://schemas.openxmlformats.org/officeDocument/2006/relationships/oleObject" Target="../embeddings/oleObject112.bin"/><Relationship Id="rId10" Type="http://schemas.openxmlformats.org/officeDocument/2006/relationships/image" Target="../media/image123.wmf"/><Relationship Id="rId4" Type="http://schemas.openxmlformats.org/officeDocument/2006/relationships/image" Target="../media/image109.wmf"/><Relationship Id="rId9" Type="http://schemas.openxmlformats.org/officeDocument/2006/relationships/oleObject" Target="../embeddings/oleObject114.bin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13" Type="http://schemas.openxmlformats.org/officeDocument/2006/relationships/oleObject" Target="../embeddings/oleObject14.bin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1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4.wmf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16.wmf"/><Relationship Id="rId4" Type="http://schemas.openxmlformats.org/officeDocument/2006/relationships/image" Target="../media/image13.wmf"/><Relationship Id="rId9" Type="http://schemas.openxmlformats.org/officeDocument/2006/relationships/oleObject" Target="../embeddings/oleObject12.bin"/><Relationship Id="rId14" Type="http://schemas.openxmlformats.org/officeDocument/2006/relationships/image" Target="../media/image18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13" Type="http://schemas.openxmlformats.org/officeDocument/2006/relationships/oleObject" Target="../embeddings/oleObject20.bin"/><Relationship Id="rId18" Type="http://schemas.openxmlformats.org/officeDocument/2006/relationships/image" Target="../media/image25.wmf"/><Relationship Id="rId3" Type="http://schemas.openxmlformats.org/officeDocument/2006/relationships/oleObject" Target="../embeddings/oleObject15.bin"/><Relationship Id="rId21" Type="http://schemas.openxmlformats.org/officeDocument/2006/relationships/oleObject" Target="../embeddings/oleObject24.bin"/><Relationship Id="rId7" Type="http://schemas.openxmlformats.org/officeDocument/2006/relationships/oleObject" Target="../embeddings/oleObject17.bin"/><Relationship Id="rId12" Type="http://schemas.openxmlformats.org/officeDocument/2006/relationships/image" Target="../media/image22.wmf"/><Relationship Id="rId17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4.wmf"/><Relationship Id="rId20" Type="http://schemas.openxmlformats.org/officeDocument/2006/relationships/image" Target="../media/image26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20.wmf"/><Relationship Id="rId11" Type="http://schemas.openxmlformats.org/officeDocument/2006/relationships/oleObject" Target="../embeddings/oleObject19.bin"/><Relationship Id="rId5" Type="http://schemas.openxmlformats.org/officeDocument/2006/relationships/oleObject" Target="../embeddings/oleObject16.bin"/><Relationship Id="rId15" Type="http://schemas.openxmlformats.org/officeDocument/2006/relationships/oleObject" Target="../embeddings/oleObject21.bin"/><Relationship Id="rId10" Type="http://schemas.openxmlformats.org/officeDocument/2006/relationships/image" Target="../media/image17.wmf"/><Relationship Id="rId19" Type="http://schemas.openxmlformats.org/officeDocument/2006/relationships/oleObject" Target="../embeddings/oleObject23.bin"/><Relationship Id="rId4" Type="http://schemas.openxmlformats.org/officeDocument/2006/relationships/image" Target="../media/image19.wmf"/><Relationship Id="rId9" Type="http://schemas.openxmlformats.org/officeDocument/2006/relationships/oleObject" Target="../embeddings/oleObject18.bin"/><Relationship Id="rId14" Type="http://schemas.openxmlformats.org/officeDocument/2006/relationships/image" Target="../media/image23.wmf"/><Relationship Id="rId22" Type="http://schemas.openxmlformats.org/officeDocument/2006/relationships/image" Target="../media/image27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.bin"/><Relationship Id="rId3" Type="http://schemas.openxmlformats.org/officeDocument/2006/relationships/image" Target="../media/image32.png"/><Relationship Id="rId7" Type="http://schemas.openxmlformats.org/officeDocument/2006/relationships/image" Target="../media/image2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6.bin"/><Relationship Id="rId11" Type="http://schemas.openxmlformats.org/officeDocument/2006/relationships/image" Target="../media/image31.wmf"/><Relationship Id="rId5" Type="http://schemas.openxmlformats.org/officeDocument/2006/relationships/image" Target="../media/image28.wmf"/><Relationship Id="rId10" Type="http://schemas.openxmlformats.org/officeDocument/2006/relationships/oleObject" Target="../embeddings/oleObject28.bin"/><Relationship Id="rId4" Type="http://schemas.openxmlformats.org/officeDocument/2006/relationships/oleObject" Target="../embeddings/oleObject25.bin"/><Relationship Id="rId9" Type="http://schemas.openxmlformats.org/officeDocument/2006/relationships/image" Target="../media/image30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image" Target="../media/image35.png"/><Relationship Id="rId7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29.bin"/><Relationship Id="rId4" Type="http://schemas.microsoft.com/office/2007/relationships/hdphoto" Target="../media/hdphoto2.wdp"/><Relationship Id="rId9" Type="http://schemas.openxmlformats.org/officeDocument/2006/relationships/image" Target="../media/image36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13" Type="http://schemas.openxmlformats.org/officeDocument/2006/relationships/image" Target="../media/image41.wmf"/><Relationship Id="rId3" Type="http://schemas.openxmlformats.org/officeDocument/2006/relationships/image" Target="../media/image44.png"/><Relationship Id="rId7" Type="http://schemas.openxmlformats.org/officeDocument/2006/relationships/image" Target="../media/image38.wmf"/><Relationship Id="rId12" Type="http://schemas.openxmlformats.org/officeDocument/2006/relationships/oleObject" Target="../embeddings/oleObject34.bin"/><Relationship Id="rId17" Type="http://schemas.openxmlformats.org/officeDocument/2006/relationships/image" Target="../media/image43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36.bin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1.bin"/><Relationship Id="rId11" Type="http://schemas.openxmlformats.org/officeDocument/2006/relationships/image" Target="../media/image40.wmf"/><Relationship Id="rId5" Type="http://schemas.openxmlformats.org/officeDocument/2006/relationships/image" Target="../media/image32.png"/><Relationship Id="rId15" Type="http://schemas.openxmlformats.org/officeDocument/2006/relationships/image" Target="../media/image42.wmf"/><Relationship Id="rId10" Type="http://schemas.openxmlformats.org/officeDocument/2006/relationships/oleObject" Target="../embeddings/oleObject33.bin"/><Relationship Id="rId4" Type="http://schemas.openxmlformats.org/officeDocument/2006/relationships/image" Target="../media/image45.png"/><Relationship Id="rId9" Type="http://schemas.openxmlformats.org/officeDocument/2006/relationships/image" Target="../media/image39.wmf"/><Relationship Id="rId14" Type="http://schemas.openxmlformats.org/officeDocument/2006/relationships/oleObject" Target="../embeddings/oleObject3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7" t="23107" r="38405" b="51927"/>
          <a:stretch/>
        </p:blipFill>
        <p:spPr bwMode="auto">
          <a:xfrm>
            <a:off x="-11896" y="0"/>
            <a:ext cx="9074001" cy="2276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Ogget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8423772"/>
              </p:ext>
            </p:extLst>
          </p:nvPr>
        </p:nvGraphicFramePr>
        <p:xfrm>
          <a:off x="241414" y="2668428"/>
          <a:ext cx="1139309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5" name="Equazione" r:id="rId4" imgW="469800" imgH="355320" progId="Equation.3">
                  <p:embed/>
                </p:oleObj>
              </mc:Choice>
              <mc:Fallback>
                <p:oleObj name="Equazione" r:id="rId4" imgW="469800" imgH="355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414" y="2668428"/>
                        <a:ext cx="1139309" cy="8640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gget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5590624"/>
              </p:ext>
            </p:extLst>
          </p:nvPr>
        </p:nvGraphicFramePr>
        <p:xfrm>
          <a:off x="2113689" y="2524412"/>
          <a:ext cx="2880253" cy="9416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6" name="Equazione" r:id="rId6" imgW="1282680" imgH="419040" progId="Equation.3">
                  <p:embed/>
                </p:oleObj>
              </mc:Choice>
              <mc:Fallback>
                <p:oleObj name="Equazione" r:id="rId6" imgW="128268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3689" y="2524412"/>
                        <a:ext cx="2880253" cy="94165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gget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5684012"/>
              </p:ext>
            </p:extLst>
          </p:nvPr>
        </p:nvGraphicFramePr>
        <p:xfrm>
          <a:off x="4417888" y="3532524"/>
          <a:ext cx="4617399" cy="9552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7" name="Equazione" r:id="rId8" imgW="2209680" imgH="457200" progId="Equation.3">
                  <p:embed/>
                </p:oleObj>
              </mc:Choice>
              <mc:Fallback>
                <p:oleObj name="Equazione" r:id="rId8" imgW="22096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7888" y="3532524"/>
                        <a:ext cx="4617399" cy="95527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169406" y="4468628"/>
            <a:ext cx="6413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Siamo fuori equilibrio in inversa (V negative) con forte drogaggio p</a:t>
            </a:r>
            <a:endParaRPr lang="en-US" dirty="0"/>
          </a:p>
        </p:txBody>
      </p:sp>
      <p:graphicFrame>
        <p:nvGraphicFramePr>
          <p:cNvPr id="7" name="Ogget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4649731"/>
              </p:ext>
            </p:extLst>
          </p:nvPr>
        </p:nvGraphicFramePr>
        <p:xfrm>
          <a:off x="2951820" y="4853628"/>
          <a:ext cx="3240360" cy="9110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8" name="Equazione" r:id="rId10" imgW="1536480" imgH="431640" progId="Equation.3">
                  <p:embed/>
                </p:oleObj>
              </mc:Choice>
              <mc:Fallback>
                <p:oleObj name="Equazione" r:id="rId10" imgW="15364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51820" y="4853628"/>
                        <a:ext cx="3240360" cy="9110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gget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5806830"/>
              </p:ext>
            </p:extLst>
          </p:nvPr>
        </p:nvGraphicFramePr>
        <p:xfrm>
          <a:off x="624015" y="5789731"/>
          <a:ext cx="1931761" cy="8180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9" name="Equazione" r:id="rId12" imgW="901440" imgH="380880" progId="Equation.3">
                  <p:embed/>
                </p:oleObj>
              </mc:Choice>
              <mc:Fallback>
                <p:oleObj name="Equazione" r:id="rId12" imgW="901440" imgH="380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015" y="5789731"/>
                        <a:ext cx="1931761" cy="8180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CasellaDiTesto 8"/>
          <p:cNvSpPr txBox="1"/>
          <p:nvPr/>
        </p:nvSpPr>
        <p:spPr>
          <a:xfrm>
            <a:off x="3059832" y="6004848"/>
            <a:ext cx="452309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it-IT" dirty="0" smtClean="0"/>
              <a:t>Domanda: che dimensioni ha questo termine?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866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gget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1456393"/>
              </p:ext>
            </p:extLst>
          </p:nvPr>
        </p:nvGraphicFramePr>
        <p:xfrm>
          <a:off x="3118644" y="400050"/>
          <a:ext cx="2906712" cy="85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57" name="Equazione" r:id="rId3" imgW="1384200" imgH="406080" progId="Equation.3">
                  <p:embed/>
                </p:oleObj>
              </mc:Choice>
              <mc:Fallback>
                <p:oleObj name="Equazione" r:id="rId3" imgW="1384200" imgH="406080" progId="Equation.3">
                  <p:embed/>
                  <p:pic>
                    <p:nvPicPr>
                      <p:cNvPr id="0" name="Oggetto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18644" y="400050"/>
                        <a:ext cx="2906712" cy="852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gget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17738"/>
              </p:ext>
            </p:extLst>
          </p:nvPr>
        </p:nvGraphicFramePr>
        <p:xfrm>
          <a:off x="405606" y="427038"/>
          <a:ext cx="24003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58" name="Equazione" r:id="rId5" imgW="1218960" imgH="419040" progId="Equation.3">
                  <p:embed/>
                </p:oleObj>
              </mc:Choice>
              <mc:Fallback>
                <p:oleObj name="Equazione" r:id="rId5" imgW="1218960" imgH="419040" progId="Equation.3">
                  <p:embed/>
                  <p:pic>
                    <p:nvPicPr>
                      <p:cNvPr id="0" name="Oggetto 92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5606" y="427038"/>
                        <a:ext cx="2400300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gget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5946865"/>
              </p:ext>
            </p:extLst>
          </p:nvPr>
        </p:nvGraphicFramePr>
        <p:xfrm>
          <a:off x="4483100" y="1243013"/>
          <a:ext cx="1755775" cy="1030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59" name="Equazione" r:id="rId7" imgW="799920" imgH="469800" progId="Equation.3">
                  <p:embed/>
                </p:oleObj>
              </mc:Choice>
              <mc:Fallback>
                <p:oleObj name="Equazione" r:id="rId7" imgW="799920" imgH="469800" progId="Equation.3">
                  <p:embed/>
                  <p:pic>
                    <p:nvPicPr>
                      <p:cNvPr id="0" name="Oggetto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3100" y="1243013"/>
                        <a:ext cx="1755775" cy="1030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gget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9448770"/>
              </p:ext>
            </p:extLst>
          </p:nvPr>
        </p:nvGraphicFramePr>
        <p:xfrm>
          <a:off x="220663" y="1330325"/>
          <a:ext cx="1649412" cy="887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60" name="Equazione" r:id="rId9" imgW="825142" imgH="444307" progId="Equation.3">
                  <p:embed/>
                </p:oleObj>
              </mc:Choice>
              <mc:Fallback>
                <p:oleObj name="Equazione" r:id="rId9" imgW="825142" imgH="444307" progId="Equation.3">
                  <p:embed/>
                  <p:pic>
                    <p:nvPicPr>
                      <p:cNvPr id="0" name="Oggetto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663" y="1330325"/>
                        <a:ext cx="1649412" cy="887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gget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0388719"/>
              </p:ext>
            </p:extLst>
          </p:nvPr>
        </p:nvGraphicFramePr>
        <p:xfrm>
          <a:off x="2111375" y="1311275"/>
          <a:ext cx="2106613" cy="938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61" name="Equazione" r:id="rId11" imgW="1054080" imgH="469800" progId="Equation.3">
                  <p:embed/>
                </p:oleObj>
              </mc:Choice>
              <mc:Fallback>
                <p:oleObj name="Equazione" r:id="rId11" imgW="1054080" imgH="469800" progId="Equation.3">
                  <p:embed/>
                  <p:pic>
                    <p:nvPicPr>
                      <p:cNvPr id="0" name="Oggetto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1375" y="1311275"/>
                        <a:ext cx="2106613" cy="938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ggetto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6926125"/>
              </p:ext>
            </p:extLst>
          </p:nvPr>
        </p:nvGraphicFramePr>
        <p:xfrm>
          <a:off x="6624638" y="1182688"/>
          <a:ext cx="1644650" cy="1030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62" name="Equazione" r:id="rId13" imgW="749160" imgH="469800" progId="Equation.3">
                  <p:embed/>
                </p:oleObj>
              </mc:Choice>
              <mc:Fallback>
                <p:oleObj name="Equazione" r:id="rId13" imgW="749160" imgH="469800" progId="Equation.3">
                  <p:embed/>
                  <p:pic>
                    <p:nvPicPr>
                      <p:cNvPr id="0" name="Oggetto 92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4638" y="1182688"/>
                        <a:ext cx="1644650" cy="1030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ggetto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4434419"/>
              </p:ext>
            </p:extLst>
          </p:nvPr>
        </p:nvGraphicFramePr>
        <p:xfrm>
          <a:off x="6840538" y="576263"/>
          <a:ext cx="1376362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63" name="Equazione" r:id="rId15" imgW="698400" imgH="190440" progId="Equation.3">
                  <p:embed/>
                </p:oleObj>
              </mc:Choice>
              <mc:Fallback>
                <p:oleObj name="Equazione" r:id="rId15" imgW="698400" imgH="190440" progId="Equation.3">
                  <p:embed/>
                  <p:pic>
                    <p:nvPicPr>
                      <p:cNvPr id="0" name="Oggetto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0538" y="576263"/>
                        <a:ext cx="1376362" cy="374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ggetto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5554378"/>
              </p:ext>
            </p:extLst>
          </p:nvPr>
        </p:nvGraphicFramePr>
        <p:xfrm>
          <a:off x="2427288" y="2371725"/>
          <a:ext cx="4291012" cy="108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64" name="Equazione" r:id="rId17" imgW="1955520" imgH="495000" progId="Equation.3">
                  <p:embed/>
                </p:oleObj>
              </mc:Choice>
              <mc:Fallback>
                <p:oleObj name="Equazione" r:id="rId17" imgW="1955520" imgH="495000" progId="Equation.3">
                  <p:embed/>
                  <p:pic>
                    <p:nvPicPr>
                      <p:cNvPr id="0" name="Oggetto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7288" y="2371725"/>
                        <a:ext cx="4291012" cy="1085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ggetto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331340"/>
              </p:ext>
            </p:extLst>
          </p:nvPr>
        </p:nvGraphicFramePr>
        <p:xfrm>
          <a:off x="1571625" y="4017963"/>
          <a:ext cx="5545138" cy="931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65" name="Equazione" r:id="rId19" imgW="2641320" imgH="444240" progId="Equation.3">
                  <p:embed/>
                </p:oleObj>
              </mc:Choice>
              <mc:Fallback>
                <p:oleObj name="Equazione" r:id="rId19" imgW="2641320" imgH="444240" progId="Equation.3">
                  <p:embed/>
                  <p:pic>
                    <p:nvPicPr>
                      <p:cNvPr id="0" name="Oggetto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1625" y="4017963"/>
                        <a:ext cx="5545138" cy="931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ggetto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0617141"/>
              </p:ext>
            </p:extLst>
          </p:nvPr>
        </p:nvGraphicFramePr>
        <p:xfrm>
          <a:off x="973138" y="5141913"/>
          <a:ext cx="3243262" cy="534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66" name="Equazione" r:id="rId21" imgW="1307880" imgH="215640" progId="Equation.3">
                  <p:embed/>
                </p:oleObj>
              </mc:Choice>
              <mc:Fallback>
                <p:oleObj name="Equazione" r:id="rId21" imgW="130788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973138" y="5141913"/>
                        <a:ext cx="3243262" cy="5349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CasellaDiTesto 15"/>
          <p:cNvSpPr txBox="1"/>
          <p:nvPr/>
        </p:nvSpPr>
        <p:spPr>
          <a:xfrm>
            <a:off x="0" y="19050"/>
            <a:ext cx="24828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smtClean="0"/>
              <a:t>Corrente ideale</a:t>
            </a:r>
            <a:endParaRPr lang="en-US" sz="2800" b="1" dirty="0"/>
          </a:p>
        </p:txBody>
      </p:sp>
      <p:graphicFrame>
        <p:nvGraphicFramePr>
          <p:cNvPr id="17" name="Oggetto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2972402"/>
              </p:ext>
            </p:extLst>
          </p:nvPr>
        </p:nvGraphicFramePr>
        <p:xfrm>
          <a:off x="423863" y="5708650"/>
          <a:ext cx="7469187" cy="985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67" name="Equazione" r:id="rId23" imgW="3174840" imgH="419040" progId="Equation.3">
                  <p:embed/>
                </p:oleObj>
              </mc:Choice>
              <mc:Fallback>
                <p:oleObj name="Equazione" r:id="rId23" imgW="3174840" imgH="419040" progId="Equation.3">
                  <p:embed/>
                  <p:pic>
                    <p:nvPicPr>
                      <p:cNvPr id="0" name="Oggetto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863" y="5708650"/>
                        <a:ext cx="7469187" cy="985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87029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ggetto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6403369"/>
              </p:ext>
            </p:extLst>
          </p:nvPr>
        </p:nvGraphicFramePr>
        <p:xfrm>
          <a:off x="892648" y="1935842"/>
          <a:ext cx="1450500" cy="7359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2" name="Equazione" r:id="rId3" imgW="774360" imgH="393480" progId="Equation.3">
                  <p:embed/>
                </p:oleObj>
              </mc:Choice>
              <mc:Fallback>
                <p:oleObj name="Equazione" r:id="rId3" imgW="77436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92648" y="1935842"/>
                        <a:ext cx="1450500" cy="7359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ggetto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7353269"/>
              </p:ext>
            </p:extLst>
          </p:nvPr>
        </p:nvGraphicFramePr>
        <p:xfrm>
          <a:off x="5416226" y="1920751"/>
          <a:ext cx="1843829" cy="7929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3" name="Equazione" r:id="rId5" imgW="1002960" imgH="431640" progId="Equation.3">
                  <p:embed/>
                </p:oleObj>
              </mc:Choice>
              <mc:Fallback>
                <p:oleObj name="Equazione" r:id="rId5" imgW="10029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6226" y="1920751"/>
                        <a:ext cx="1843829" cy="7929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ggetto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1038490"/>
              </p:ext>
            </p:extLst>
          </p:nvPr>
        </p:nvGraphicFramePr>
        <p:xfrm>
          <a:off x="434004" y="2646164"/>
          <a:ext cx="2871787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4" name="Equazione" r:id="rId7" imgW="1854000" imgH="571320" progId="Equation.3">
                  <p:embed/>
                </p:oleObj>
              </mc:Choice>
              <mc:Fallback>
                <p:oleObj name="Equazione" r:id="rId7" imgW="1854000" imgH="5713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34004" y="2646164"/>
                        <a:ext cx="2871787" cy="885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ggetto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344640"/>
              </p:ext>
            </p:extLst>
          </p:nvPr>
        </p:nvGraphicFramePr>
        <p:xfrm>
          <a:off x="4523804" y="2682749"/>
          <a:ext cx="4040187" cy="919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5" name="Equazione" r:id="rId9" imgW="2514600" imgH="571320" progId="Equation.3">
                  <p:embed/>
                </p:oleObj>
              </mc:Choice>
              <mc:Fallback>
                <p:oleObj name="Equazione" r:id="rId9" imgW="2514600" imgH="571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3804" y="2682749"/>
                        <a:ext cx="4040187" cy="919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ggetto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1559795"/>
              </p:ext>
            </p:extLst>
          </p:nvPr>
        </p:nvGraphicFramePr>
        <p:xfrm>
          <a:off x="425937" y="675620"/>
          <a:ext cx="3673747" cy="749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6" name="Equazione" r:id="rId11" imgW="1930320" imgH="393480" progId="Equation.3">
                  <p:embed/>
                </p:oleObj>
              </mc:Choice>
              <mc:Fallback>
                <p:oleObj name="Equazione" r:id="rId11" imgW="193032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25937" y="675620"/>
                        <a:ext cx="3673747" cy="749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ggetto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592655"/>
              </p:ext>
            </p:extLst>
          </p:nvPr>
        </p:nvGraphicFramePr>
        <p:xfrm>
          <a:off x="5375822" y="683827"/>
          <a:ext cx="3518975" cy="6966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7" name="Equazione" r:id="rId13" imgW="1930320" imgH="380880" progId="Equation.3">
                  <p:embed/>
                </p:oleObj>
              </mc:Choice>
              <mc:Fallback>
                <p:oleObj name="Equazione" r:id="rId13" imgW="1930320" imgH="3808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375822" y="683827"/>
                        <a:ext cx="3518975" cy="6966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CasellaDiTesto 14"/>
          <p:cNvSpPr txBox="1"/>
          <p:nvPr/>
        </p:nvSpPr>
        <p:spPr>
          <a:xfrm>
            <a:off x="5327626" y="3601910"/>
            <a:ext cx="11456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Formula 2.68</a:t>
            </a:r>
            <a:endParaRPr lang="en-US" sz="1400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919974" y="3601910"/>
            <a:ext cx="11456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Formula 2.70</a:t>
            </a:r>
            <a:endParaRPr lang="en-US" sz="1400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0" y="19050"/>
            <a:ext cx="61595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smtClean="0"/>
              <a:t>Corrente di generazione-ricombinazione</a:t>
            </a:r>
            <a:endParaRPr lang="en-US" sz="2800" b="1" dirty="0"/>
          </a:p>
        </p:txBody>
      </p:sp>
      <p:sp>
        <p:nvSpPr>
          <p:cNvPr id="2" name="CasellaDiTesto 1"/>
          <p:cNvSpPr txBox="1"/>
          <p:nvPr/>
        </p:nvSpPr>
        <p:spPr>
          <a:xfrm>
            <a:off x="377741" y="4057562"/>
            <a:ext cx="3845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Manca solo W. Si calcola come nell’es.1</a:t>
            </a:r>
            <a:endParaRPr lang="en-US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919974" y="1409700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V=-0.5V</a:t>
            </a:r>
            <a:endParaRPr lang="en-US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6010634" y="1409700"/>
            <a:ext cx="970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V=+0.5V</a:t>
            </a:r>
            <a:endParaRPr lang="en-US" dirty="0"/>
          </a:p>
        </p:txBody>
      </p:sp>
      <p:graphicFrame>
        <p:nvGraphicFramePr>
          <p:cNvPr id="5" name="Ogget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2492561"/>
              </p:ext>
            </p:extLst>
          </p:nvPr>
        </p:nvGraphicFramePr>
        <p:xfrm>
          <a:off x="420117" y="4457700"/>
          <a:ext cx="3508375" cy="1052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8" name="Equazione" r:id="rId15" imgW="2158920" imgH="647640" progId="Equation.3">
                  <p:embed/>
                </p:oleObj>
              </mc:Choice>
              <mc:Fallback>
                <p:oleObj name="Equazione" r:id="rId15" imgW="2158920" imgH="647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420117" y="4457700"/>
                        <a:ext cx="3508375" cy="1052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gget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5327111"/>
              </p:ext>
            </p:extLst>
          </p:nvPr>
        </p:nvGraphicFramePr>
        <p:xfrm>
          <a:off x="5142929" y="4457700"/>
          <a:ext cx="3363913" cy="1052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9" name="Equazione" r:id="rId17" imgW="2070000" imgH="647640" progId="Equation.3">
                  <p:embed/>
                </p:oleObj>
              </mc:Choice>
              <mc:Fallback>
                <p:oleObj name="Equazione" r:id="rId17" imgW="2070000" imgH="647640" progId="Equation.3">
                  <p:embed/>
                  <p:pic>
                    <p:nvPicPr>
                      <p:cNvPr id="0" name="Oggetto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2929" y="4457700"/>
                        <a:ext cx="3363913" cy="1052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ggetto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2385065"/>
              </p:ext>
            </p:extLst>
          </p:nvPr>
        </p:nvGraphicFramePr>
        <p:xfrm>
          <a:off x="899590" y="5697467"/>
          <a:ext cx="2332038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30" name="Equazione" r:id="rId19" imgW="1244520" imgH="241200" progId="Equation.3">
                  <p:embed/>
                </p:oleObj>
              </mc:Choice>
              <mc:Fallback>
                <p:oleObj name="Equazione" r:id="rId19" imgW="1244520" imgH="241200" progId="Equation.3">
                  <p:embed/>
                  <p:pic>
                    <p:nvPicPr>
                      <p:cNvPr id="0" name="Oggetto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0" y="5697467"/>
                        <a:ext cx="2332038" cy="450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ggetto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6073629"/>
              </p:ext>
            </p:extLst>
          </p:nvPr>
        </p:nvGraphicFramePr>
        <p:xfrm>
          <a:off x="5039525" y="5709361"/>
          <a:ext cx="2239963" cy="39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31" name="Equazione" r:id="rId21" imgW="1218960" imgH="215640" progId="Equation.3">
                  <p:embed/>
                </p:oleObj>
              </mc:Choice>
              <mc:Fallback>
                <p:oleObj name="Equazione" r:id="rId21" imgW="1218960" imgH="215640" progId="Equation.3">
                  <p:embed/>
                  <p:pic>
                    <p:nvPicPr>
                      <p:cNvPr id="0" name="Oggetto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39525" y="5709361"/>
                        <a:ext cx="2239963" cy="396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ggetto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4647843"/>
              </p:ext>
            </p:extLst>
          </p:nvPr>
        </p:nvGraphicFramePr>
        <p:xfrm>
          <a:off x="620713" y="6272213"/>
          <a:ext cx="2451100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32" name="Equazione" r:id="rId23" imgW="1307880" imgH="241200" progId="Equation.3">
                  <p:embed/>
                </p:oleObj>
              </mc:Choice>
              <mc:Fallback>
                <p:oleObj name="Equazione" r:id="rId23" imgW="1307880" imgH="241200" progId="Equation.3">
                  <p:embed/>
                  <p:pic>
                    <p:nvPicPr>
                      <p:cNvPr id="0" name="Oggetto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0713" y="6272213"/>
                        <a:ext cx="2451100" cy="450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ggetto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5269040"/>
              </p:ext>
            </p:extLst>
          </p:nvPr>
        </p:nvGraphicFramePr>
        <p:xfrm>
          <a:off x="4838700" y="6243638"/>
          <a:ext cx="2124075" cy="39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33" name="Equazione" r:id="rId25" imgW="1155600" imgH="215640" progId="Equation.3">
                  <p:embed/>
                </p:oleObj>
              </mc:Choice>
              <mc:Fallback>
                <p:oleObj name="Equazione" r:id="rId25" imgW="1155600" imgH="215640" progId="Equation.3">
                  <p:embed/>
                  <p:pic>
                    <p:nvPicPr>
                      <p:cNvPr id="0" name="Oggetto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38700" y="6243638"/>
                        <a:ext cx="2124075" cy="396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4932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gget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7351589"/>
              </p:ext>
            </p:extLst>
          </p:nvPr>
        </p:nvGraphicFramePr>
        <p:xfrm>
          <a:off x="1452563" y="528638"/>
          <a:ext cx="3241675" cy="534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67" name="Equazione" r:id="rId3" imgW="1307880" imgH="215640" progId="Equation.3">
                  <p:embed/>
                </p:oleObj>
              </mc:Choice>
              <mc:Fallback>
                <p:oleObj name="Equazione" r:id="rId3" imgW="1307880" imgH="215640" progId="Equation.3">
                  <p:embed/>
                  <p:pic>
                    <p:nvPicPr>
                      <p:cNvPr id="0" name="Oggetto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2563" y="528638"/>
                        <a:ext cx="3241675" cy="534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gget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4441006"/>
              </p:ext>
            </p:extLst>
          </p:nvPr>
        </p:nvGraphicFramePr>
        <p:xfrm>
          <a:off x="6126163" y="600075"/>
          <a:ext cx="1792287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68" name="Equazione" r:id="rId5" imgW="761760" imgH="190440" progId="Equation.3">
                  <p:embed/>
                </p:oleObj>
              </mc:Choice>
              <mc:Fallback>
                <p:oleObj name="Equazione" r:id="rId5" imgW="761760" imgH="190440" progId="Equation.3">
                  <p:embed/>
                  <p:pic>
                    <p:nvPicPr>
                      <p:cNvPr id="0" name="Oggetto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6163" y="600075"/>
                        <a:ext cx="1792287" cy="447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gget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638959"/>
              </p:ext>
            </p:extLst>
          </p:nvPr>
        </p:nvGraphicFramePr>
        <p:xfrm>
          <a:off x="1494177" y="1245931"/>
          <a:ext cx="3214308" cy="5912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69" name="Equazione" r:id="rId7" imgW="1307880" imgH="241200" progId="Equation.3">
                  <p:embed/>
                </p:oleObj>
              </mc:Choice>
              <mc:Fallback>
                <p:oleObj name="Equazione" r:id="rId7" imgW="1307880" imgH="241200" progId="Equation.3">
                  <p:embed/>
                  <p:pic>
                    <p:nvPicPr>
                      <p:cNvPr id="0" name="Oggetto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4177" y="1245931"/>
                        <a:ext cx="3214308" cy="5912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gget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5018074"/>
              </p:ext>
            </p:extLst>
          </p:nvPr>
        </p:nvGraphicFramePr>
        <p:xfrm>
          <a:off x="5766755" y="1180318"/>
          <a:ext cx="2667201" cy="4983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70" name="Equazione" r:id="rId9" imgW="1155600" imgH="215640" progId="Equation.3">
                  <p:embed/>
                </p:oleObj>
              </mc:Choice>
              <mc:Fallback>
                <p:oleObj name="Equazione" r:id="rId9" imgW="1155600" imgH="215640" progId="Equation.3">
                  <p:embed/>
                  <p:pic>
                    <p:nvPicPr>
                      <p:cNvPr id="0" name="Oggetto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66755" y="1180318"/>
                        <a:ext cx="2667201" cy="4983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asellaDiTesto 7"/>
          <p:cNvSpPr txBox="1"/>
          <p:nvPr/>
        </p:nvSpPr>
        <p:spPr>
          <a:xfrm>
            <a:off x="2524836" y="150125"/>
            <a:ext cx="849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inversa</a:t>
            </a:r>
            <a:endParaRPr lang="en-US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6482687" y="184665"/>
            <a:ext cx="809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diretta</a:t>
            </a:r>
            <a:endParaRPr lang="en-US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177420" y="620550"/>
            <a:ext cx="1007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Shockley</a:t>
            </a:r>
            <a:endParaRPr lang="en-US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177420" y="1359804"/>
            <a:ext cx="849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g</a:t>
            </a:r>
            <a:r>
              <a:rPr lang="it-IT" dirty="0" err="1" smtClean="0"/>
              <a:t>en</a:t>
            </a:r>
            <a:r>
              <a:rPr lang="it-IT" dirty="0" smtClean="0"/>
              <a:t>/</a:t>
            </a:r>
            <a:r>
              <a:rPr lang="it-IT" dirty="0" err="1" smtClean="0"/>
              <a:t>ric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67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96" t="22917" r="28331" b="60416"/>
          <a:stretch/>
        </p:blipFill>
        <p:spPr bwMode="auto">
          <a:xfrm>
            <a:off x="0" y="0"/>
            <a:ext cx="9161861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Ogget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5401859"/>
              </p:ext>
            </p:extLst>
          </p:nvPr>
        </p:nvGraphicFramePr>
        <p:xfrm>
          <a:off x="3128367" y="2352675"/>
          <a:ext cx="2905125" cy="85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99" name="Equazione" r:id="rId4" imgW="1383699" imgH="406224" progId="Equation.3">
                  <p:embed/>
                </p:oleObj>
              </mc:Choice>
              <mc:Fallback>
                <p:oleObj name="Equazione" r:id="rId4" imgW="1383699" imgH="406224" progId="Equation.3">
                  <p:embed/>
                  <p:pic>
                    <p:nvPicPr>
                      <p:cNvPr id="0" name="Oggetto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8367" y="2352675"/>
                        <a:ext cx="2905125" cy="852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gget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5209863"/>
              </p:ext>
            </p:extLst>
          </p:nvPr>
        </p:nvGraphicFramePr>
        <p:xfrm>
          <a:off x="413742" y="2379663"/>
          <a:ext cx="24003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00" name="Equazione" r:id="rId6" imgW="1219200" imgH="419100" progId="Equation.3">
                  <p:embed/>
                </p:oleObj>
              </mc:Choice>
              <mc:Fallback>
                <p:oleObj name="Equazione" r:id="rId6" imgW="1219200" imgH="419100" progId="Equation.3">
                  <p:embed/>
                  <p:pic>
                    <p:nvPicPr>
                      <p:cNvPr id="0" name="Oggetto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742" y="2379663"/>
                        <a:ext cx="2400300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gget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2530422"/>
              </p:ext>
            </p:extLst>
          </p:nvPr>
        </p:nvGraphicFramePr>
        <p:xfrm>
          <a:off x="4436733" y="4653621"/>
          <a:ext cx="1839913" cy="1030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01" name="Equazione" r:id="rId8" imgW="838080" imgH="469800" progId="Equation.3">
                  <p:embed/>
                </p:oleObj>
              </mc:Choice>
              <mc:Fallback>
                <p:oleObj name="Equazione" r:id="rId8" imgW="838080" imgH="469800" progId="Equation.3">
                  <p:embed/>
                  <p:pic>
                    <p:nvPicPr>
                      <p:cNvPr id="0" name="Oggetto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36733" y="4653621"/>
                        <a:ext cx="1839913" cy="1030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ggetto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4567705"/>
              </p:ext>
            </p:extLst>
          </p:nvPr>
        </p:nvGraphicFramePr>
        <p:xfrm>
          <a:off x="229592" y="3407569"/>
          <a:ext cx="1649412" cy="887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02" name="Equazione" r:id="rId10" imgW="825480" imgH="444240" progId="Equation.3">
                  <p:embed/>
                </p:oleObj>
              </mc:Choice>
              <mc:Fallback>
                <p:oleObj name="Equazione" r:id="rId10" imgW="825480" imgH="444240" progId="Equation.3">
                  <p:embed/>
                  <p:pic>
                    <p:nvPicPr>
                      <p:cNvPr id="0" name="Oggetto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9592" y="3407569"/>
                        <a:ext cx="1649412" cy="887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ggetto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7748282"/>
              </p:ext>
            </p:extLst>
          </p:nvPr>
        </p:nvGraphicFramePr>
        <p:xfrm>
          <a:off x="2120304" y="3388519"/>
          <a:ext cx="2106613" cy="938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03" name="Equazione" r:id="rId12" imgW="1054080" imgH="469800" progId="Equation.3">
                  <p:embed/>
                </p:oleObj>
              </mc:Choice>
              <mc:Fallback>
                <p:oleObj name="Equazione" r:id="rId12" imgW="1054080" imgH="469800" progId="Equation.3">
                  <p:embed/>
                  <p:pic>
                    <p:nvPicPr>
                      <p:cNvPr id="0" name="Oggetto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0304" y="3388519"/>
                        <a:ext cx="2106613" cy="938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ggetto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0685582"/>
              </p:ext>
            </p:extLst>
          </p:nvPr>
        </p:nvGraphicFramePr>
        <p:xfrm>
          <a:off x="6786563" y="3260725"/>
          <a:ext cx="1338262" cy="1030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04" name="Equazione" r:id="rId14" imgW="609480" imgH="469800" progId="Equation.3">
                  <p:embed/>
                </p:oleObj>
              </mc:Choice>
              <mc:Fallback>
                <p:oleObj name="Equazione" r:id="rId14" imgW="609480" imgH="469800" progId="Equation.3">
                  <p:embed/>
                  <p:pic>
                    <p:nvPicPr>
                      <p:cNvPr id="0" name="Oggetto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6563" y="3260725"/>
                        <a:ext cx="1338262" cy="1030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ggetto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5890755"/>
              </p:ext>
            </p:extLst>
          </p:nvPr>
        </p:nvGraphicFramePr>
        <p:xfrm>
          <a:off x="6613525" y="2528888"/>
          <a:ext cx="1851025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05" name="Equazione" r:id="rId16" imgW="939600" imgH="190440" progId="Equation.3">
                  <p:embed/>
                </p:oleObj>
              </mc:Choice>
              <mc:Fallback>
                <p:oleObj name="Equazione" r:id="rId16" imgW="939600" imgH="190440" progId="Equation.3">
                  <p:embed/>
                  <p:pic>
                    <p:nvPicPr>
                      <p:cNvPr id="0" name="Oggetto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3525" y="2528888"/>
                        <a:ext cx="1851025" cy="374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" name="Gruppo 12"/>
          <p:cNvGrpSpPr/>
          <p:nvPr/>
        </p:nvGrpSpPr>
        <p:grpSpPr>
          <a:xfrm>
            <a:off x="171450" y="4358173"/>
            <a:ext cx="3600450" cy="1966427"/>
            <a:chOff x="171450" y="4358173"/>
            <a:chExt cx="3600450" cy="1966427"/>
          </a:xfrm>
        </p:grpSpPr>
        <p:pic>
          <p:nvPicPr>
            <p:cNvPr id="15381" name="Picture 21"/>
            <p:cNvPicPr>
              <a:picLocks noChangeAspect="1" noChangeArrowheads="1"/>
            </p:cNvPicPr>
            <p:nvPr/>
          </p:nvPicPr>
          <p:blipFill rotWithShape="1"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6888"/>
            <a:stretch/>
          </p:blipFill>
          <p:spPr bwMode="auto">
            <a:xfrm>
              <a:off x="171450" y="4358173"/>
              <a:ext cx="3600450" cy="15663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21"/>
            <p:cNvPicPr>
              <a:picLocks noChangeAspect="1" noChangeArrowheads="1"/>
            </p:cNvPicPr>
            <p:nvPr/>
          </p:nvPicPr>
          <p:blipFill rotWithShape="1"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8729" b="260"/>
            <a:stretch/>
          </p:blipFill>
          <p:spPr bwMode="auto">
            <a:xfrm>
              <a:off x="171450" y="5924550"/>
              <a:ext cx="3600450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Figura a mano libera 13"/>
          <p:cNvSpPr/>
          <p:nvPr/>
        </p:nvSpPr>
        <p:spPr>
          <a:xfrm>
            <a:off x="1664898" y="4641011"/>
            <a:ext cx="1578634" cy="1259457"/>
          </a:xfrm>
          <a:custGeom>
            <a:avLst/>
            <a:gdLst>
              <a:gd name="connsiteX0" fmla="*/ 0 w 1578634"/>
              <a:gd name="connsiteY0" fmla="*/ 1259457 h 1259457"/>
              <a:gd name="connsiteX1" fmla="*/ 8627 w 1578634"/>
              <a:gd name="connsiteY1" fmla="*/ 0 h 1259457"/>
              <a:gd name="connsiteX2" fmla="*/ 1578634 w 1578634"/>
              <a:gd name="connsiteY2" fmla="*/ 0 h 1259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78634" h="1259457">
                <a:moveTo>
                  <a:pt x="0" y="1259457"/>
                </a:moveTo>
                <a:cubicBezTo>
                  <a:pt x="2876" y="839638"/>
                  <a:pt x="5751" y="419819"/>
                  <a:pt x="8627" y="0"/>
                </a:cubicBezTo>
                <a:lnTo>
                  <a:pt x="1578634" y="0"/>
                </a:lnTo>
              </a:path>
            </a:pathLst>
          </a:cu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igura a mano libera 19"/>
          <p:cNvSpPr/>
          <p:nvPr/>
        </p:nvSpPr>
        <p:spPr>
          <a:xfrm>
            <a:off x="2436963" y="5443268"/>
            <a:ext cx="789317" cy="481282"/>
          </a:xfrm>
          <a:custGeom>
            <a:avLst/>
            <a:gdLst>
              <a:gd name="connsiteX0" fmla="*/ 0 w 1578634"/>
              <a:gd name="connsiteY0" fmla="*/ 1259457 h 1259457"/>
              <a:gd name="connsiteX1" fmla="*/ 8627 w 1578634"/>
              <a:gd name="connsiteY1" fmla="*/ 0 h 1259457"/>
              <a:gd name="connsiteX2" fmla="*/ 1578634 w 1578634"/>
              <a:gd name="connsiteY2" fmla="*/ 0 h 1259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78634" h="1259457">
                <a:moveTo>
                  <a:pt x="0" y="1259457"/>
                </a:moveTo>
                <a:cubicBezTo>
                  <a:pt x="2876" y="839638"/>
                  <a:pt x="5751" y="419819"/>
                  <a:pt x="8627" y="0"/>
                </a:cubicBezTo>
                <a:lnTo>
                  <a:pt x="1578634" y="0"/>
                </a:lnTo>
              </a:path>
            </a:pathLst>
          </a:cu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Connettore 2 15"/>
          <p:cNvCxnSpPr>
            <a:stCxn id="15381" idx="3"/>
          </p:cNvCxnSpPr>
          <p:nvPr/>
        </p:nvCxnSpPr>
        <p:spPr>
          <a:xfrm flipV="1">
            <a:off x="3771900" y="5141361"/>
            <a:ext cx="532681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/>
          <p:cNvCxnSpPr/>
          <p:nvPr/>
        </p:nvCxnSpPr>
        <p:spPr>
          <a:xfrm>
            <a:off x="7625751" y="4278702"/>
            <a:ext cx="0" cy="14052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2 21"/>
          <p:cNvCxnSpPr>
            <a:stCxn id="8" idx="3"/>
          </p:cNvCxnSpPr>
          <p:nvPr/>
        </p:nvCxnSpPr>
        <p:spPr>
          <a:xfrm>
            <a:off x="6276646" y="5168765"/>
            <a:ext cx="421765" cy="515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Oggetto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759023"/>
              </p:ext>
            </p:extLst>
          </p:nvPr>
        </p:nvGraphicFramePr>
        <p:xfrm>
          <a:off x="6292705" y="5805706"/>
          <a:ext cx="2666092" cy="9297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06" name="Equazione" r:id="rId19" imgW="1346040" imgH="469800" progId="Equation.3">
                  <p:embed/>
                </p:oleObj>
              </mc:Choice>
              <mc:Fallback>
                <p:oleObj name="Equazione" r:id="rId19" imgW="1346040" imgH="469800" progId="Equation.3">
                  <p:embed/>
                  <p:pic>
                    <p:nvPicPr>
                      <p:cNvPr id="0" name="Oggetto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92705" y="5805706"/>
                        <a:ext cx="2666092" cy="92976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50799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gget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2166268"/>
              </p:ext>
            </p:extLst>
          </p:nvPr>
        </p:nvGraphicFramePr>
        <p:xfrm>
          <a:off x="3119437" y="305511"/>
          <a:ext cx="2905125" cy="85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54" name="Equazione" r:id="rId3" imgW="1383699" imgH="406224" progId="Equation.3">
                  <p:embed/>
                </p:oleObj>
              </mc:Choice>
              <mc:Fallback>
                <p:oleObj name="Equazione" r:id="rId3" imgW="1383699" imgH="406224" progId="Equation.3">
                  <p:embed/>
                  <p:pic>
                    <p:nvPicPr>
                      <p:cNvPr id="0" name="Oggetto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19437" y="305511"/>
                        <a:ext cx="2905125" cy="852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gget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1937746"/>
              </p:ext>
            </p:extLst>
          </p:nvPr>
        </p:nvGraphicFramePr>
        <p:xfrm>
          <a:off x="404812" y="332499"/>
          <a:ext cx="24003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55" name="Equazione" r:id="rId5" imgW="1219200" imgH="419100" progId="Equation.3">
                  <p:embed/>
                </p:oleObj>
              </mc:Choice>
              <mc:Fallback>
                <p:oleObj name="Equazione" r:id="rId5" imgW="1219200" imgH="419100" progId="Equation.3">
                  <p:embed/>
                  <p:pic>
                    <p:nvPicPr>
                      <p:cNvPr id="0" name="Oggetto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4812" y="332499"/>
                        <a:ext cx="2400300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gget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7946345"/>
              </p:ext>
            </p:extLst>
          </p:nvPr>
        </p:nvGraphicFramePr>
        <p:xfrm>
          <a:off x="373987" y="1464979"/>
          <a:ext cx="2106613" cy="938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56" name="Equazione" r:id="rId7" imgW="1054080" imgH="469800" progId="Equation.3">
                  <p:embed/>
                </p:oleObj>
              </mc:Choice>
              <mc:Fallback>
                <p:oleObj name="Equazione" r:id="rId7" imgW="1054080" imgH="469800" progId="Equation.3">
                  <p:embed/>
                  <p:pic>
                    <p:nvPicPr>
                      <p:cNvPr id="0" name="Oggetto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987" y="1464979"/>
                        <a:ext cx="2106613" cy="938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gget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5549109"/>
              </p:ext>
            </p:extLst>
          </p:nvPr>
        </p:nvGraphicFramePr>
        <p:xfrm>
          <a:off x="3454424" y="1459387"/>
          <a:ext cx="1839912" cy="1030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57" name="Equazione" r:id="rId9" imgW="838080" imgH="469800" progId="Equation.3">
                  <p:embed/>
                </p:oleObj>
              </mc:Choice>
              <mc:Fallback>
                <p:oleObj name="Equazione" r:id="rId9" imgW="838080" imgH="469800" progId="Equation.3">
                  <p:embed/>
                  <p:pic>
                    <p:nvPicPr>
                      <p:cNvPr id="0" name="Oggetto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4424" y="1459387"/>
                        <a:ext cx="1839912" cy="1030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ggetto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7986312"/>
              </p:ext>
            </p:extLst>
          </p:nvPr>
        </p:nvGraphicFramePr>
        <p:xfrm>
          <a:off x="6224611" y="1465500"/>
          <a:ext cx="2665413" cy="93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58" name="Equazione" r:id="rId11" imgW="1346040" imgH="469800" progId="Equation.3">
                  <p:embed/>
                </p:oleObj>
              </mc:Choice>
              <mc:Fallback>
                <p:oleObj name="Equazione" r:id="rId11" imgW="1346040" imgH="469800" progId="Equation.3">
                  <p:embed/>
                  <p:pic>
                    <p:nvPicPr>
                      <p:cNvPr id="0" name="Oggetto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4611" y="1465500"/>
                        <a:ext cx="2665413" cy="930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ggetto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9646037"/>
              </p:ext>
            </p:extLst>
          </p:nvPr>
        </p:nvGraphicFramePr>
        <p:xfrm>
          <a:off x="2027238" y="2990850"/>
          <a:ext cx="5091112" cy="452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59" name="Equazione" r:id="rId13" imgW="2425680" imgH="215640" progId="Equation.3">
                  <p:embed/>
                </p:oleObj>
              </mc:Choice>
              <mc:Fallback>
                <p:oleObj name="Equazione" r:id="rId13" imgW="2425680" imgH="215640" progId="Equation.3">
                  <p:embed/>
                  <p:pic>
                    <p:nvPicPr>
                      <p:cNvPr id="0" name="Oggetto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7238" y="2990850"/>
                        <a:ext cx="5091112" cy="452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ggetto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8398982"/>
              </p:ext>
            </p:extLst>
          </p:nvPr>
        </p:nvGraphicFramePr>
        <p:xfrm>
          <a:off x="6845537" y="549962"/>
          <a:ext cx="1851025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60" name="Equazione" r:id="rId15" imgW="939600" imgH="190440" progId="Equation.3">
                  <p:embed/>
                </p:oleObj>
              </mc:Choice>
              <mc:Fallback>
                <p:oleObj name="Equazione" r:id="rId15" imgW="939600" imgH="190440" progId="Equation.3">
                  <p:embed/>
                  <p:pic>
                    <p:nvPicPr>
                      <p:cNvPr id="0" name="Oggetto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5537" y="549962"/>
                        <a:ext cx="1851025" cy="374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ggetto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7347465"/>
              </p:ext>
            </p:extLst>
          </p:nvPr>
        </p:nvGraphicFramePr>
        <p:xfrm>
          <a:off x="3598863" y="3606800"/>
          <a:ext cx="1944687" cy="452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61" name="Equazione" r:id="rId17" imgW="927000" imgH="215640" progId="Equation.3">
                  <p:embed/>
                </p:oleObj>
              </mc:Choice>
              <mc:Fallback>
                <p:oleObj name="Equazione" r:id="rId17" imgW="927000" imgH="215640" progId="Equation.3">
                  <p:embed/>
                  <p:pic>
                    <p:nvPicPr>
                      <p:cNvPr id="0" name="Oggetto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98863" y="3606800"/>
                        <a:ext cx="1944687" cy="452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ggetto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7071603"/>
              </p:ext>
            </p:extLst>
          </p:nvPr>
        </p:nvGraphicFramePr>
        <p:xfrm>
          <a:off x="1130300" y="4378325"/>
          <a:ext cx="3117850" cy="534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62" name="Equazione" r:id="rId19" imgW="1257120" imgH="215640" progId="Equation.3">
                  <p:embed/>
                </p:oleObj>
              </mc:Choice>
              <mc:Fallback>
                <p:oleObj name="Equazione" r:id="rId19" imgW="1257120" imgH="215640" progId="Equation.3">
                  <p:embed/>
                  <p:pic>
                    <p:nvPicPr>
                      <p:cNvPr id="0" name="Oggetto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0300" y="4378325"/>
                        <a:ext cx="3117850" cy="534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ggetto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6245803"/>
              </p:ext>
            </p:extLst>
          </p:nvPr>
        </p:nvGraphicFramePr>
        <p:xfrm>
          <a:off x="1355725" y="4945063"/>
          <a:ext cx="5795963" cy="985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63" name="Equazione" r:id="rId21" imgW="2463480" imgH="419040" progId="Equation.3">
                  <p:embed/>
                </p:oleObj>
              </mc:Choice>
              <mc:Fallback>
                <p:oleObj name="Equazione" r:id="rId21" imgW="2463480" imgH="419040" progId="Equation.3">
                  <p:embed/>
                  <p:pic>
                    <p:nvPicPr>
                      <p:cNvPr id="0" name="Oggetto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5725" y="4945063"/>
                        <a:ext cx="5795963" cy="985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1564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96" t="39700" r="28331" b="43517"/>
          <a:stretch/>
        </p:blipFill>
        <p:spPr bwMode="auto">
          <a:xfrm>
            <a:off x="0" y="0"/>
            <a:ext cx="9161861" cy="1726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sellaDiTesto 4"/>
          <p:cNvSpPr txBox="1"/>
          <p:nvPr/>
        </p:nvSpPr>
        <p:spPr>
          <a:xfrm>
            <a:off x="348018" y="1923418"/>
            <a:ext cx="84479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Qui c’è un errore nell’indicare </a:t>
            </a:r>
            <a:r>
              <a:rPr lang="it-IT" sz="1400" dirty="0" err="1" smtClean="0"/>
              <a:t>J</a:t>
            </a:r>
            <a:r>
              <a:rPr lang="it-IT" sz="1400" baseline="-25000" dirty="0" err="1" smtClean="0"/>
              <a:t>gen</a:t>
            </a:r>
            <a:r>
              <a:rPr lang="it-IT" sz="1400" dirty="0" smtClean="0"/>
              <a:t>.</a:t>
            </a:r>
          </a:p>
          <a:p>
            <a:r>
              <a:rPr lang="it-IT" sz="1400" dirty="0" smtClean="0"/>
              <a:t>Prima di tutto, questo simbolo indica una corrente di generazione da trappole, e non una corrente di diffusione.</a:t>
            </a:r>
          </a:p>
          <a:p>
            <a:r>
              <a:rPr lang="it-IT" sz="1400" dirty="0" smtClean="0"/>
              <a:t>In secondo luogo, non vi è alcuna descrizione di tipo e densità di trappole.</a:t>
            </a:r>
          </a:p>
          <a:p>
            <a:r>
              <a:rPr lang="it-IT" sz="1400" dirty="0" smtClean="0"/>
              <a:t>Ignoriamo dunque </a:t>
            </a:r>
            <a:r>
              <a:rPr lang="it-IT" sz="1400" dirty="0" err="1"/>
              <a:t>J</a:t>
            </a:r>
            <a:r>
              <a:rPr lang="it-IT" sz="1400" baseline="-25000" dirty="0" err="1"/>
              <a:t>gen</a:t>
            </a:r>
            <a:r>
              <a:rPr lang="it-IT" sz="1400" dirty="0" smtClean="0"/>
              <a:t>. e risolviamo il problema come se si trattasse di una giunzione ideale.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1952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96" t="39700" r="28331" b="43517"/>
          <a:stretch/>
        </p:blipFill>
        <p:spPr bwMode="auto">
          <a:xfrm>
            <a:off x="0" y="0"/>
            <a:ext cx="9161861" cy="1726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sellaDiTesto 4"/>
          <p:cNvSpPr txBox="1"/>
          <p:nvPr/>
        </p:nvSpPr>
        <p:spPr>
          <a:xfrm>
            <a:off x="348018" y="1923418"/>
            <a:ext cx="84479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Qui c’è un errore nell’indicare </a:t>
            </a:r>
            <a:r>
              <a:rPr lang="it-IT" sz="1400" dirty="0" err="1" smtClean="0"/>
              <a:t>J</a:t>
            </a:r>
            <a:r>
              <a:rPr lang="it-IT" sz="1400" baseline="-25000" dirty="0" err="1" smtClean="0"/>
              <a:t>gen</a:t>
            </a:r>
            <a:r>
              <a:rPr lang="it-IT" sz="1400" dirty="0" smtClean="0"/>
              <a:t>.</a:t>
            </a:r>
          </a:p>
          <a:p>
            <a:r>
              <a:rPr lang="it-IT" sz="1400" dirty="0" smtClean="0"/>
              <a:t>Prima di tutto, questo simbolo indica una corrente di generazione da trappole, e non una corrente di diffusione.</a:t>
            </a:r>
          </a:p>
          <a:p>
            <a:r>
              <a:rPr lang="it-IT" sz="1400" dirty="0" smtClean="0"/>
              <a:t>In secondo luogo, non vi è alcuna descrizione di tipo e densità di trappole.</a:t>
            </a:r>
          </a:p>
          <a:p>
            <a:r>
              <a:rPr lang="it-IT" sz="1400" dirty="0" smtClean="0"/>
              <a:t>Ignoriamo dunque </a:t>
            </a:r>
            <a:r>
              <a:rPr lang="it-IT" sz="1400" dirty="0" err="1"/>
              <a:t>J</a:t>
            </a:r>
            <a:r>
              <a:rPr lang="it-IT" sz="1400" baseline="-25000" dirty="0" err="1"/>
              <a:t>gen</a:t>
            </a:r>
            <a:r>
              <a:rPr lang="it-IT" sz="1400" dirty="0" smtClean="0"/>
              <a:t>. e risolviamo il problema come se si trattasse di una giunzione ideale.</a:t>
            </a:r>
            <a:endParaRPr lang="en-US" sz="1400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464024" y="3193576"/>
            <a:ext cx="5632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Qui l’unica novità è che NON è specificato il drogaggio N</a:t>
            </a:r>
            <a:r>
              <a:rPr lang="it-IT" baseline="-25000" dirty="0" smtClean="0"/>
              <a:t>A</a:t>
            </a:r>
            <a:r>
              <a:rPr lang="it-IT" dirty="0" smtClean="0"/>
              <a:t>.</a:t>
            </a:r>
            <a:endParaRPr lang="en-US" dirty="0"/>
          </a:p>
        </p:txBody>
      </p:sp>
      <p:graphicFrame>
        <p:nvGraphicFramePr>
          <p:cNvPr id="10" name="Oggetto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3486789"/>
              </p:ext>
            </p:extLst>
          </p:nvPr>
        </p:nvGraphicFramePr>
        <p:xfrm>
          <a:off x="1674813" y="4799013"/>
          <a:ext cx="5278437" cy="852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0" name="Equazione" r:id="rId4" imgW="2514600" imgH="406080" progId="Equation.3">
                  <p:embed/>
                </p:oleObj>
              </mc:Choice>
              <mc:Fallback>
                <p:oleObj name="Equazione" r:id="rId4" imgW="2514600" imgH="406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4813" y="4799013"/>
                        <a:ext cx="5278437" cy="852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asellaDiTesto 10"/>
          <p:cNvSpPr txBox="1"/>
          <p:nvPr/>
        </p:nvSpPr>
        <p:spPr>
          <a:xfrm>
            <a:off x="348018" y="4067033"/>
            <a:ext cx="7609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Tuttavia noi abbiamo visto finora che, in una giunzione brusca asimmetrica </a:t>
            </a:r>
            <a:r>
              <a:rPr lang="it-IT" dirty="0" err="1" smtClean="0"/>
              <a:t>p</a:t>
            </a:r>
            <a:r>
              <a:rPr lang="it-IT" baseline="30000" dirty="0" err="1" smtClean="0"/>
              <a:t>+</a:t>
            </a:r>
            <a:r>
              <a:rPr lang="it-IT" dirty="0" err="1" smtClean="0"/>
              <a:t>n</a:t>
            </a:r>
            <a:r>
              <a:rPr lang="it-IT" dirty="0" smtClean="0"/>
              <a:t>:</a:t>
            </a:r>
            <a:endParaRPr lang="en-US" dirty="0"/>
          </a:p>
        </p:txBody>
      </p:sp>
      <p:graphicFrame>
        <p:nvGraphicFramePr>
          <p:cNvPr id="12" name="Oggetto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515432"/>
              </p:ext>
            </p:extLst>
          </p:nvPr>
        </p:nvGraphicFramePr>
        <p:xfrm>
          <a:off x="7981990" y="4067033"/>
          <a:ext cx="1162010" cy="4108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1" name="Equazione" r:id="rId6" imgW="609480" imgH="215640" progId="Equation.3">
                  <p:embed/>
                </p:oleObj>
              </mc:Choice>
              <mc:Fallback>
                <p:oleObj name="Equazione" r:id="rId6" imgW="6094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81990" y="4067033"/>
                        <a:ext cx="1162010" cy="4108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CasellaDiTesto 12"/>
          <p:cNvSpPr txBox="1"/>
          <p:nvPr/>
        </p:nvSpPr>
        <p:spPr>
          <a:xfrm>
            <a:off x="464024" y="6059606"/>
            <a:ext cx="5694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Possiamo quindi limitare i calcoli ai soli elementi del lato n: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554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3"/>
          <p:cNvGrpSpPr/>
          <p:nvPr/>
        </p:nvGrpSpPr>
        <p:grpSpPr>
          <a:xfrm>
            <a:off x="0" y="313472"/>
            <a:ext cx="4409480" cy="2590066"/>
            <a:chOff x="171450" y="4358173"/>
            <a:chExt cx="3600450" cy="1966427"/>
          </a:xfrm>
        </p:grpSpPr>
        <p:pic>
          <p:nvPicPr>
            <p:cNvPr id="5" name="Picture 21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6888"/>
            <a:stretch/>
          </p:blipFill>
          <p:spPr bwMode="auto">
            <a:xfrm>
              <a:off x="171450" y="4358173"/>
              <a:ext cx="3600450" cy="15663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21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8729" b="260"/>
            <a:stretch/>
          </p:blipFill>
          <p:spPr bwMode="auto">
            <a:xfrm>
              <a:off x="171450" y="5924550"/>
              <a:ext cx="3600450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Figura a mano libera 6"/>
          <p:cNvSpPr/>
          <p:nvPr/>
        </p:nvSpPr>
        <p:spPr>
          <a:xfrm>
            <a:off x="1338682" y="1089965"/>
            <a:ext cx="2435961" cy="1250899"/>
          </a:xfrm>
          <a:custGeom>
            <a:avLst/>
            <a:gdLst>
              <a:gd name="connsiteX0" fmla="*/ 0 w 2435961"/>
              <a:gd name="connsiteY0" fmla="*/ 1836115 h 1836115"/>
              <a:gd name="connsiteX1" fmla="*/ 14630 w 2435961"/>
              <a:gd name="connsiteY1" fmla="*/ 14630 h 1836115"/>
              <a:gd name="connsiteX2" fmla="*/ 2435961 w 2435961"/>
              <a:gd name="connsiteY2" fmla="*/ 0 h 1836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35961" h="1836115">
                <a:moveTo>
                  <a:pt x="0" y="1836115"/>
                </a:moveTo>
                <a:lnTo>
                  <a:pt x="14630" y="14630"/>
                </a:lnTo>
                <a:lnTo>
                  <a:pt x="2435961" y="0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igura a mano libera 7"/>
          <p:cNvSpPr/>
          <p:nvPr/>
        </p:nvSpPr>
        <p:spPr>
          <a:xfrm>
            <a:off x="2303070" y="1397203"/>
            <a:ext cx="1471574" cy="943661"/>
          </a:xfrm>
          <a:custGeom>
            <a:avLst/>
            <a:gdLst>
              <a:gd name="connsiteX0" fmla="*/ 0 w 2435961"/>
              <a:gd name="connsiteY0" fmla="*/ 1836115 h 1836115"/>
              <a:gd name="connsiteX1" fmla="*/ 14630 w 2435961"/>
              <a:gd name="connsiteY1" fmla="*/ 14630 h 1836115"/>
              <a:gd name="connsiteX2" fmla="*/ 2435961 w 2435961"/>
              <a:gd name="connsiteY2" fmla="*/ 0 h 1836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35961" h="1836115">
                <a:moveTo>
                  <a:pt x="0" y="1836115"/>
                </a:moveTo>
                <a:lnTo>
                  <a:pt x="14630" y="14630"/>
                </a:lnTo>
                <a:lnTo>
                  <a:pt x="2435961" y="0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Oggetto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5910988"/>
              </p:ext>
            </p:extLst>
          </p:nvPr>
        </p:nvGraphicFramePr>
        <p:xfrm>
          <a:off x="5321300" y="630238"/>
          <a:ext cx="2146300" cy="1141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25" name="Equazione" r:id="rId4" imgW="977760" imgH="520560" progId="Equation.3">
                  <p:embed/>
                </p:oleObj>
              </mc:Choice>
              <mc:Fallback>
                <p:oleObj name="Equazione" r:id="rId4" imgW="977760" imgH="520560" progId="Equation.3">
                  <p:embed/>
                  <p:pic>
                    <p:nvPicPr>
                      <p:cNvPr id="0" name="Oggetto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21300" y="630238"/>
                        <a:ext cx="2146300" cy="1141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ggetto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800683"/>
              </p:ext>
            </p:extLst>
          </p:nvPr>
        </p:nvGraphicFramePr>
        <p:xfrm>
          <a:off x="5023680" y="1869033"/>
          <a:ext cx="3455987" cy="1141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26" name="Equazione" r:id="rId6" imgW="1574640" imgH="520560" progId="Equation.3">
                  <p:embed/>
                </p:oleObj>
              </mc:Choice>
              <mc:Fallback>
                <p:oleObj name="Equazione" r:id="rId6" imgW="1574640" imgH="520560" progId="Equation.3">
                  <p:embed/>
                  <p:pic>
                    <p:nvPicPr>
                      <p:cNvPr id="0" name="Oggetto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3680" y="1869033"/>
                        <a:ext cx="3455987" cy="1141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ggetto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92903"/>
              </p:ext>
            </p:extLst>
          </p:nvPr>
        </p:nvGraphicFramePr>
        <p:xfrm>
          <a:off x="5399088" y="3284538"/>
          <a:ext cx="2513012" cy="1039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27" name="Equazione" r:id="rId8" imgW="1257120" imgH="520560" progId="Equation.3">
                  <p:embed/>
                </p:oleObj>
              </mc:Choice>
              <mc:Fallback>
                <p:oleObj name="Equazione" r:id="rId8" imgW="1257120" imgH="520560" progId="Equation.3">
                  <p:embed/>
                  <p:pic>
                    <p:nvPicPr>
                      <p:cNvPr id="0" name="Oggetto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9088" y="3284538"/>
                        <a:ext cx="2513012" cy="1039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ggetto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5077136"/>
              </p:ext>
            </p:extLst>
          </p:nvPr>
        </p:nvGraphicFramePr>
        <p:xfrm>
          <a:off x="1813162" y="4458458"/>
          <a:ext cx="5757863" cy="879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28" name="Equazione" r:id="rId10" imgW="2743200" imgH="419040" progId="Equation.3">
                  <p:embed/>
                </p:oleObj>
              </mc:Choice>
              <mc:Fallback>
                <p:oleObj name="Equazione" r:id="rId10" imgW="2743200" imgH="419040" progId="Equation.3">
                  <p:embed/>
                  <p:pic>
                    <p:nvPicPr>
                      <p:cNvPr id="0" name="Oggetto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3162" y="4458458"/>
                        <a:ext cx="5757863" cy="879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337564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4647" y="1198674"/>
            <a:ext cx="5036023" cy="4537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7014558" y="1697882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V</a:t>
            </a:r>
            <a:endParaRPr lang="en-US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4683457" y="1167571"/>
            <a:ext cx="258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J</a:t>
            </a:r>
            <a:endParaRPr lang="en-US" dirty="0"/>
          </a:p>
        </p:txBody>
      </p:sp>
      <p:graphicFrame>
        <p:nvGraphicFramePr>
          <p:cNvPr id="5" name="Ogget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3496652"/>
              </p:ext>
            </p:extLst>
          </p:nvPr>
        </p:nvGraphicFramePr>
        <p:xfrm>
          <a:off x="2677169" y="2765970"/>
          <a:ext cx="1051987" cy="2751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01" name="Equazione" r:id="rId4" imgW="825480" imgH="215640" progId="Equation.3">
                  <p:embed/>
                </p:oleObj>
              </mc:Choice>
              <mc:Fallback>
                <p:oleObj name="Equazione" r:id="rId4" imgW="82548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677169" y="2765970"/>
                        <a:ext cx="1051987" cy="2751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gget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1813873"/>
              </p:ext>
            </p:extLst>
          </p:nvPr>
        </p:nvGraphicFramePr>
        <p:xfrm>
          <a:off x="2747038" y="3329238"/>
          <a:ext cx="1052513" cy="27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02" name="Equazione" r:id="rId6" imgW="825480" imgH="215640" progId="Equation.3">
                  <p:embed/>
                </p:oleObj>
              </mc:Choice>
              <mc:Fallback>
                <p:oleObj name="Equazione" r:id="rId6" imgW="825480" imgH="215640" progId="Equation.3">
                  <p:embed/>
                  <p:pic>
                    <p:nvPicPr>
                      <p:cNvPr id="0" name="Oggetto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7038" y="3329238"/>
                        <a:ext cx="1052513" cy="276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12744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96" t="56549" r="28331" b="26602"/>
          <a:stretch/>
        </p:blipFill>
        <p:spPr bwMode="auto">
          <a:xfrm>
            <a:off x="-17861" y="85297"/>
            <a:ext cx="9161861" cy="1733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879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9646"/>
            <a:ext cx="5251719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2" name="Oggetto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4643479"/>
              </p:ext>
            </p:extLst>
          </p:nvPr>
        </p:nvGraphicFramePr>
        <p:xfrm>
          <a:off x="1609859" y="6246"/>
          <a:ext cx="20320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9" name="Equazione" r:id="rId4" imgW="825480" imgH="215640" progId="Equation.3">
                  <p:embed/>
                </p:oleObj>
              </mc:Choice>
              <mc:Fallback>
                <p:oleObj name="Equazione" r:id="rId4" imgW="825480" imgH="215640" progId="Equation.3">
                  <p:embed/>
                  <p:pic>
                    <p:nvPicPr>
                      <p:cNvPr id="0" name="Oggetto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9859" y="6246"/>
                        <a:ext cx="2032000" cy="5334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ggetto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0450919"/>
              </p:ext>
            </p:extLst>
          </p:nvPr>
        </p:nvGraphicFramePr>
        <p:xfrm>
          <a:off x="5508104" y="539646"/>
          <a:ext cx="3624150" cy="12331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0" name="Equazione" r:id="rId6" imgW="1193760" imgH="406080" progId="Equation.3">
                  <p:embed/>
                </p:oleObj>
              </mc:Choice>
              <mc:Fallback>
                <p:oleObj name="Equazione" r:id="rId6" imgW="1193760" imgH="406080" progId="Equation.3">
                  <p:embed/>
                  <p:pic>
                    <p:nvPicPr>
                      <p:cNvPr id="0" name="Oggetto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104" y="539646"/>
                        <a:ext cx="3624150" cy="12331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ggetto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0404501"/>
              </p:ext>
            </p:extLst>
          </p:nvPr>
        </p:nvGraphicFramePr>
        <p:xfrm>
          <a:off x="6012160" y="1844824"/>
          <a:ext cx="2668588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1" name="Equazione" r:id="rId8" imgW="1218960" imgH="469800" progId="Equation.3">
                  <p:embed/>
                </p:oleObj>
              </mc:Choice>
              <mc:Fallback>
                <p:oleObj name="Equazione" r:id="rId8" imgW="1218960" imgH="469800" progId="Equation.3">
                  <p:embed/>
                  <p:pic>
                    <p:nvPicPr>
                      <p:cNvPr id="0" name="Oggetto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2160" y="1844824"/>
                        <a:ext cx="2668588" cy="1028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CasellaDiTesto 14"/>
          <p:cNvSpPr txBox="1"/>
          <p:nvPr/>
        </p:nvSpPr>
        <p:spPr>
          <a:xfrm>
            <a:off x="5436096" y="2909638"/>
            <a:ext cx="353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La pendenza misura il drogaggio N</a:t>
            </a:r>
            <a:r>
              <a:rPr lang="it-IT" baseline="-25000" dirty="0" smtClean="0"/>
              <a:t>D</a:t>
            </a:r>
            <a:endParaRPr lang="en-US" baseline="-25000" dirty="0"/>
          </a:p>
        </p:txBody>
      </p:sp>
      <p:pic>
        <p:nvPicPr>
          <p:cNvPr id="2083" name="Picture 35"/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141" y="3087020"/>
            <a:ext cx="5129827" cy="3077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CasellaDiTesto 15"/>
          <p:cNvSpPr txBox="1"/>
          <p:nvPr/>
        </p:nvSpPr>
        <p:spPr>
          <a:xfrm>
            <a:off x="4572000" y="4427820"/>
            <a:ext cx="4305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L’intercetta con l’asse orizzontale misura </a:t>
            </a:r>
            <a:r>
              <a:rPr lang="it-IT" dirty="0" err="1" smtClean="0"/>
              <a:t>V</a:t>
            </a:r>
            <a:r>
              <a:rPr lang="it-IT" baseline="-25000" dirty="0" err="1" smtClean="0"/>
              <a:t>bi</a:t>
            </a:r>
            <a:endParaRPr lang="en-US" baseline="-25000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4576176" y="4797152"/>
            <a:ext cx="4716017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it-IT" dirty="0" smtClean="0"/>
              <a:t>Domanda:</a:t>
            </a:r>
          </a:p>
          <a:p>
            <a:r>
              <a:rPr lang="it-IT" dirty="0" smtClean="0"/>
              <a:t>Perché la intercetta la devo estrapolare, invece di </a:t>
            </a:r>
            <a:r>
              <a:rPr lang="it-IT" i="1" dirty="0" smtClean="0"/>
              <a:t>estendere le misure </a:t>
            </a:r>
            <a:r>
              <a:rPr lang="it-IT" dirty="0" smtClean="0"/>
              <a:t>fino a 1 V o oltre?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81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96" t="56549" r="28331" b="26602"/>
          <a:stretch/>
        </p:blipFill>
        <p:spPr bwMode="auto">
          <a:xfrm>
            <a:off x="-17861" y="85297"/>
            <a:ext cx="9161861" cy="1733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sellaDiTesto 6"/>
          <p:cNvSpPr txBox="1"/>
          <p:nvPr/>
        </p:nvSpPr>
        <p:spPr>
          <a:xfrm>
            <a:off x="201881" y="1973818"/>
            <a:ext cx="87046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Se la regione neutra fosse lunga molto più della lunghezza di diffusione, allora avremmo, dalla formula della slide 34 del file «Giunzione </a:t>
            </a:r>
            <a:r>
              <a:rPr lang="it-IT" dirty="0" err="1" smtClean="0"/>
              <a:t>pn</a:t>
            </a:r>
            <a:r>
              <a:rPr lang="it-IT" dirty="0" smtClean="0"/>
              <a:t> non idealità e caratteristiche dinamiche»</a:t>
            </a:r>
            <a:endParaRPr lang="en-US" dirty="0"/>
          </a:p>
        </p:txBody>
      </p:sp>
      <p:graphicFrame>
        <p:nvGraphicFramePr>
          <p:cNvPr id="9" name="Oggetto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6211962"/>
              </p:ext>
            </p:extLst>
          </p:nvPr>
        </p:nvGraphicFramePr>
        <p:xfrm>
          <a:off x="6906759" y="3408218"/>
          <a:ext cx="2106612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4" name="Equazione" r:id="rId4" imgW="1054080" imgH="215640" progId="Equation.3">
                  <p:embed/>
                </p:oleObj>
              </mc:Choice>
              <mc:Fallback>
                <p:oleObj name="Equazione" r:id="rId4" imgW="10540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06759" y="3408218"/>
                        <a:ext cx="2106612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ggetto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5685007"/>
              </p:ext>
            </p:extLst>
          </p:nvPr>
        </p:nvGraphicFramePr>
        <p:xfrm>
          <a:off x="7023162" y="2903538"/>
          <a:ext cx="17272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5" name="Equazione" r:id="rId6" imgW="863280" imgH="241200" progId="Equation.3">
                  <p:embed/>
                </p:oleObj>
              </mc:Choice>
              <mc:Fallback>
                <p:oleObj name="Equazione" r:id="rId6" imgW="8632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23162" y="2903538"/>
                        <a:ext cx="1727200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ggetto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0574366"/>
              </p:ext>
            </p:extLst>
          </p:nvPr>
        </p:nvGraphicFramePr>
        <p:xfrm>
          <a:off x="412536" y="2903538"/>
          <a:ext cx="5214938" cy="73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6" name="Equazione" r:id="rId8" imgW="2984400" imgH="419040" progId="Equation.3">
                  <p:embed/>
                </p:oleObj>
              </mc:Choice>
              <mc:Fallback>
                <p:oleObj name="Equazione" r:id="rId8" imgW="298440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2536" y="2903538"/>
                        <a:ext cx="5214938" cy="733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4095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96" t="56549" r="28331" b="26602"/>
          <a:stretch/>
        </p:blipFill>
        <p:spPr bwMode="auto">
          <a:xfrm>
            <a:off x="-17861" y="85297"/>
            <a:ext cx="9161861" cy="1733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sellaDiTesto 6"/>
          <p:cNvSpPr txBox="1"/>
          <p:nvPr/>
        </p:nvSpPr>
        <p:spPr>
          <a:xfrm>
            <a:off x="201881" y="1973818"/>
            <a:ext cx="87046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Se la regione neutra fosse lunga molto più della lunghezza di diffusione, allora avremmo, dalla formula della slide 34 del file «Giunzione </a:t>
            </a:r>
            <a:r>
              <a:rPr lang="it-IT" dirty="0" err="1" smtClean="0"/>
              <a:t>pn</a:t>
            </a:r>
            <a:r>
              <a:rPr lang="it-IT" dirty="0" smtClean="0"/>
              <a:t> non idealità e caratteristiche dinamiche»</a:t>
            </a:r>
            <a:endParaRPr lang="en-US" dirty="0"/>
          </a:p>
        </p:txBody>
      </p:sp>
      <p:graphicFrame>
        <p:nvGraphicFramePr>
          <p:cNvPr id="9" name="Oggetto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7312270"/>
              </p:ext>
            </p:extLst>
          </p:nvPr>
        </p:nvGraphicFramePr>
        <p:xfrm>
          <a:off x="6906759" y="3408218"/>
          <a:ext cx="2106612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2" name="Equazione" r:id="rId4" imgW="1054080" imgH="215640" progId="Equation.3">
                  <p:embed/>
                </p:oleObj>
              </mc:Choice>
              <mc:Fallback>
                <p:oleObj name="Equazione" r:id="rId4" imgW="10540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06759" y="3408218"/>
                        <a:ext cx="2106612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ggetto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2168683"/>
              </p:ext>
            </p:extLst>
          </p:nvPr>
        </p:nvGraphicFramePr>
        <p:xfrm>
          <a:off x="7023162" y="2903538"/>
          <a:ext cx="17272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3" name="Equazione" r:id="rId6" imgW="863280" imgH="241200" progId="Equation.3">
                  <p:embed/>
                </p:oleObj>
              </mc:Choice>
              <mc:Fallback>
                <p:oleObj name="Equazione" r:id="rId6" imgW="8632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23162" y="2903538"/>
                        <a:ext cx="1727200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asellaDiTesto 10"/>
          <p:cNvSpPr txBox="1"/>
          <p:nvPr/>
        </p:nvSpPr>
        <p:spPr>
          <a:xfrm>
            <a:off x="290945" y="4136335"/>
            <a:ext cx="85264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Troppo facile.</a:t>
            </a:r>
          </a:p>
          <a:p>
            <a:r>
              <a:rPr lang="it-IT" dirty="0" smtClean="0"/>
              <a:t>Siamo nella condizione della iniezione laterale a regime in semiconduttore corto (caso 7 della dispensa «Cap II D Giocando con la equazione»)</a:t>
            </a:r>
            <a:endParaRPr lang="en-US" dirty="0"/>
          </a:p>
        </p:txBody>
      </p:sp>
      <p:graphicFrame>
        <p:nvGraphicFramePr>
          <p:cNvPr id="12" name="Oggetto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0576893"/>
              </p:ext>
            </p:extLst>
          </p:nvPr>
        </p:nvGraphicFramePr>
        <p:xfrm>
          <a:off x="715963" y="5127225"/>
          <a:ext cx="4169936" cy="1730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4" name="Equazione" r:id="rId8" imgW="2108160" imgH="876240" progId="Equation.3">
                  <p:embed/>
                </p:oleObj>
              </mc:Choice>
              <mc:Fallback>
                <p:oleObj name="Equazione" r:id="rId8" imgW="2108160" imgH="876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5963" y="5127225"/>
                        <a:ext cx="4169936" cy="173077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ggetto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6414243"/>
              </p:ext>
            </p:extLst>
          </p:nvPr>
        </p:nvGraphicFramePr>
        <p:xfrm>
          <a:off x="6213547" y="6102350"/>
          <a:ext cx="2192337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5" name="Equazione" r:id="rId10" imgW="1143000" imgH="393480" progId="Equation.3">
                  <p:embed/>
                </p:oleObj>
              </mc:Choice>
              <mc:Fallback>
                <p:oleObj name="Equazione" r:id="rId10" imgW="11430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13547" y="6102350"/>
                        <a:ext cx="2192337" cy="75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CasellaDiTesto 14"/>
          <p:cNvSpPr txBox="1"/>
          <p:nvPr/>
        </p:nvSpPr>
        <p:spPr>
          <a:xfrm>
            <a:off x="5349923" y="5322627"/>
            <a:ext cx="37940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In questo caso, x=0 corrisponde all’inizio della zona neutra n, e x=W è il suo estremo opposto. In x=0 abbiamo:</a:t>
            </a:r>
            <a:endParaRPr lang="en-US" dirty="0"/>
          </a:p>
        </p:txBody>
      </p:sp>
      <p:graphicFrame>
        <p:nvGraphicFramePr>
          <p:cNvPr id="16" name="Oggetto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0228023"/>
              </p:ext>
            </p:extLst>
          </p:nvPr>
        </p:nvGraphicFramePr>
        <p:xfrm>
          <a:off x="412536" y="2903538"/>
          <a:ext cx="5214938" cy="73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6" name="Equazione" r:id="rId12" imgW="2984400" imgH="419040" progId="Equation.3">
                  <p:embed/>
                </p:oleObj>
              </mc:Choice>
              <mc:Fallback>
                <p:oleObj name="Equazione" r:id="rId12" imgW="298440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2536" y="2903538"/>
                        <a:ext cx="5214938" cy="733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52467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gget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6563925"/>
              </p:ext>
            </p:extLst>
          </p:nvPr>
        </p:nvGraphicFramePr>
        <p:xfrm>
          <a:off x="0" y="0"/>
          <a:ext cx="4824413" cy="173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29" name="Equazione" r:id="rId3" imgW="2438280" imgH="876240" progId="Equation.3">
                  <p:embed/>
                </p:oleObj>
              </mc:Choice>
              <mc:Fallback>
                <p:oleObj name="Equazione" r:id="rId3" imgW="2438280" imgH="876240" progId="Equation.3">
                  <p:embed/>
                  <p:pic>
                    <p:nvPicPr>
                      <p:cNvPr id="0" name="Oggetto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4824413" cy="1730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gget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6287181"/>
              </p:ext>
            </p:extLst>
          </p:nvPr>
        </p:nvGraphicFramePr>
        <p:xfrm>
          <a:off x="0" y="1706293"/>
          <a:ext cx="6346209" cy="15409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30" name="Equazione" r:id="rId5" imgW="3403440" imgH="825480" progId="Equation.3">
                  <p:embed/>
                </p:oleObj>
              </mc:Choice>
              <mc:Fallback>
                <p:oleObj name="Equazione" r:id="rId5" imgW="3403440" imgH="825480" progId="Equation.3">
                  <p:embed/>
                  <p:pic>
                    <p:nvPicPr>
                      <p:cNvPr id="0" name="Oggetto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706293"/>
                        <a:ext cx="6346209" cy="15409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gget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3129220"/>
              </p:ext>
            </p:extLst>
          </p:nvPr>
        </p:nvGraphicFramePr>
        <p:xfrm>
          <a:off x="0" y="3112094"/>
          <a:ext cx="6196084" cy="9966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31" name="Equazione" r:id="rId7" imgW="3238200" imgH="520560" progId="Equation.3">
                  <p:embed/>
                </p:oleObj>
              </mc:Choice>
              <mc:Fallback>
                <p:oleObj name="Equazione" r:id="rId7" imgW="3238200" imgH="5205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0" y="3112094"/>
                        <a:ext cx="6196084" cy="9966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gget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8857970"/>
              </p:ext>
            </p:extLst>
          </p:nvPr>
        </p:nvGraphicFramePr>
        <p:xfrm>
          <a:off x="0" y="4269345"/>
          <a:ext cx="3635019" cy="14431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32" name="Equazione" r:id="rId9" imgW="2209680" imgH="876240" progId="Equation.3">
                  <p:embed/>
                </p:oleObj>
              </mc:Choice>
              <mc:Fallback>
                <p:oleObj name="Equazione" r:id="rId9" imgW="2209680" imgH="876240" progId="Equation.3">
                  <p:embed/>
                  <p:pic>
                    <p:nvPicPr>
                      <p:cNvPr id="0" name="Oggetto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269345"/>
                        <a:ext cx="3635019" cy="14431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ggetto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724837"/>
              </p:ext>
            </p:extLst>
          </p:nvPr>
        </p:nvGraphicFramePr>
        <p:xfrm>
          <a:off x="6207435" y="4408227"/>
          <a:ext cx="1708406" cy="14374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33" name="Equazione" r:id="rId11" imgW="1041120" imgH="876240" progId="Equation.3">
                  <p:embed/>
                </p:oleObj>
              </mc:Choice>
              <mc:Fallback>
                <p:oleObj name="Equazione" r:id="rId11" imgW="1041120" imgH="8762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207435" y="4408227"/>
                        <a:ext cx="1708406" cy="14374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ggetto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6921920"/>
              </p:ext>
            </p:extLst>
          </p:nvPr>
        </p:nvGraphicFramePr>
        <p:xfrm>
          <a:off x="2407219" y="6044536"/>
          <a:ext cx="3972503" cy="6428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34" name="Equazione" r:id="rId13" imgW="1333440" imgH="215640" progId="Equation.3">
                  <p:embed/>
                </p:oleObj>
              </mc:Choice>
              <mc:Fallback>
                <p:oleObj name="Equazione" r:id="rId13" imgW="1333440" imgH="215640" progId="Equation.3">
                  <p:embed/>
                  <p:pic>
                    <p:nvPicPr>
                      <p:cNvPr id="0" name="Oggetto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07219" y="6044536"/>
                        <a:ext cx="3972503" cy="64286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169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96" t="74162" r="28331" b="11510"/>
          <a:stretch/>
        </p:blipFill>
        <p:spPr bwMode="auto">
          <a:xfrm>
            <a:off x="-17862" y="0"/>
            <a:ext cx="9161861" cy="1473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77282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96" t="74162" r="28331" b="11510"/>
          <a:stretch/>
        </p:blipFill>
        <p:spPr bwMode="auto">
          <a:xfrm>
            <a:off x="-17862" y="0"/>
            <a:ext cx="9161861" cy="1473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sellaDiTesto 4"/>
          <p:cNvSpPr txBox="1"/>
          <p:nvPr/>
        </p:nvSpPr>
        <p:spPr>
          <a:xfrm>
            <a:off x="472966" y="2159876"/>
            <a:ext cx="5511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Intanto calcoliamo il campo critico, usando la figura  3.24</a:t>
            </a:r>
            <a:endParaRPr lang="en-US" dirty="0"/>
          </a:p>
        </p:txBody>
      </p:sp>
      <p:grpSp>
        <p:nvGrpSpPr>
          <p:cNvPr id="8" name="Gruppo 7"/>
          <p:cNvGrpSpPr/>
          <p:nvPr/>
        </p:nvGrpSpPr>
        <p:grpSpPr>
          <a:xfrm>
            <a:off x="0" y="2838045"/>
            <a:ext cx="5454869" cy="3357803"/>
            <a:chOff x="0" y="2838045"/>
            <a:chExt cx="5454869" cy="3357803"/>
          </a:xfrm>
        </p:grpSpPr>
        <p:pic>
          <p:nvPicPr>
            <p:cNvPr id="22531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60" t="18769" r="39326" b="25037"/>
            <a:stretch/>
          </p:blipFill>
          <p:spPr bwMode="auto">
            <a:xfrm>
              <a:off x="0" y="2838045"/>
              <a:ext cx="5454869" cy="33578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Figura a mano libera 5"/>
            <p:cNvSpPr/>
            <p:nvPr/>
          </p:nvSpPr>
          <p:spPr>
            <a:xfrm>
              <a:off x="898497" y="5239909"/>
              <a:ext cx="906449" cy="341906"/>
            </a:xfrm>
            <a:custGeom>
              <a:avLst/>
              <a:gdLst>
                <a:gd name="connsiteX0" fmla="*/ 1184744 w 1200647"/>
                <a:gd name="connsiteY0" fmla="*/ 516835 h 516835"/>
                <a:gd name="connsiteX1" fmla="*/ 1200647 w 1200647"/>
                <a:gd name="connsiteY1" fmla="*/ 7951 h 516835"/>
                <a:gd name="connsiteX2" fmla="*/ 0 w 1200647"/>
                <a:gd name="connsiteY2" fmla="*/ 0 h 516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0647" h="516835">
                  <a:moveTo>
                    <a:pt x="1184744" y="516835"/>
                  </a:moveTo>
                  <a:lnTo>
                    <a:pt x="1200647" y="7951"/>
                  </a:lnTo>
                  <a:lnTo>
                    <a:pt x="0" y="0"/>
                  </a:ln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CasellaDiTesto 6"/>
          <p:cNvSpPr txBox="1"/>
          <p:nvPr/>
        </p:nvSpPr>
        <p:spPr>
          <a:xfrm>
            <a:off x="5813946" y="3043451"/>
            <a:ext cx="27003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Otteniamo  </a:t>
            </a:r>
            <a:r>
              <a:rPr lang="it-IT" sz="2400" dirty="0" err="1" smtClean="0">
                <a:latin typeface="Symbol" panose="05050102010706020507" pitchFamily="18" charset="2"/>
              </a:rPr>
              <a:t>e</a:t>
            </a:r>
            <a:r>
              <a:rPr lang="it-IT" baseline="-25000" dirty="0" err="1" smtClean="0"/>
              <a:t>c</a:t>
            </a:r>
            <a:r>
              <a:rPr lang="it-IT" dirty="0" smtClean="0"/>
              <a:t>=3x10</a:t>
            </a:r>
            <a:r>
              <a:rPr lang="it-IT" baseline="30000" dirty="0" smtClean="0"/>
              <a:t>5</a:t>
            </a:r>
            <a:r>
              <a:rPr lang="it-IT" dirty="0" smtClean="0"/>
              <a:t>V/cm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5876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sellaDiTesto 8"/>
          <p:cNvSpPr txBox="1"/>
          <p:nvPr/>
        </p:nvSpPr>
        <p:spPr>
          <a:xfrm>
            <a:off x="3712191" y="300251"/>
            <a:ext cx="15166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err="1" smtClean="0">
                <a:latin typeface="Symbol" panose="05050102010706020507" pitchFamily="18" charset="2"/>
              </a:rPr>
              <a:t>e</a:t>
            </a:r>
            <a:r>
              <a:rPr lang="it-IT" baseline="-25000" dirty="0" err="1" smtClean="0"/>
              <a:t>c</a:t>
            </a:r>
            <a:r>
              <a:rPr lang="it-IT" dirty="0" smtClean="0"/>
              <a:t>=3x10</a:t>
            </a:r>
            <a:r>
              <a:rPr lang="it-IT" baseline="30000" dirty="0" smtClean="0"/>
              <a:t>5</a:t>
            </a:r>
            <a:r>
              <a:rPr lang="it-IT" dirty="0" smtClean="0"/>
              <a:t>V/cm</a:t>
            </a:r>
            <a:endParaRPr lang="en-US" dirty="0"/>
          </a:p>
        </p:txBody>
      </p:sp>
      <p:sp>
        <p:nvSpPr>
          <p:cNvPr id="2" name="CasellaDiTesto 1"/>
          <p:cNvSpPr txBox="1"/>
          <p:nvPr/>
        </p:nvSpPr>
        <p:spPr>
          <a:xfrm>
            <a:off x="491319" y="392584"/>
            <a:ext cx="2182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Noto il campo critico,</a:t>
            </a:r>
            <a:endParaRPr lang="en-US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491319" y="887104"/>
            <a:ext cx="83251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Usiamo la formula 3.85 , specifica per la giunzione brusca asimmetrica, e risaliamo alla tensione di rottura  (io la chiamo V</a:t>
            </a:r>
            <a:r>
              <a:rPr lang="it-IT" baseline="-25000" dirty="0" smtClean="0"/>
              <a:t>BR</a:t>
            </a:r>
            <a:r>
              <a:rPr lang="it-IT" dirty="0" smtClean="0"/>
              <a:t>, il libro V</a:t>
            </a:r>
            <a:r>
              <a:rPr lang="it-IT" baseline="-25000" dirty="0" smtClean="0"/>
              <a:t>B</a:t>
            </a:r>
            <a:r>
              <a:rPr lang="it-IT" dirty="0" smtClean="0"/>
              <a:t>. Sono la stessa cosa).</a:t>
            </a:r>
          </a:p>
          <a:p>
            <a:r>
              <a:rPr lang="it-IT" dirty="0" smtClean="0"/>
              <a:t>Ovviamente, essendo la giunzione </a:t>
            </a:r>
            <a:r>
              <a:rPr lang="it-IT" dirty="0" err="1" smtClean="0"/>
              <a:t>p</a:t>
            </a:r>
            <a:r>
              <a:rPr lang="it-IT" baseline="30000" dirty="0" err="1" smtClean="0"/>
              <a:t>+</a:t>
            </a:r>
            <a:r>
              <a:rPr lang="it-IT" dirty="0" err="1" smtClean="0"/>
              <a:t>n</a:t>
            </a:r>
            <a:r>
              <a:rPr lang="it-IT" dirty="0" smtClean="0"/>
              <a:t>, il lato meno drogato è quello n, per cui poniamo N</a:t>
            </a:r>
            <a:r>
              <a:rPr lang="it-IT" baseline="-25000" dirty="0" smtClean="0"/>
              <a:t>B</a:t>
            </a:r>
            <a:r>
              <a:rPr lang="it-IT" dirty="0" smtClean="0"/>
              <a:t>=N</a:t>
            </a:r>
            <a:r>
              <a:rPr lang="it-IT" baseline="-25000" dirty="0" smtClean="0"/>
              <a:t>D</a:t>
            </a:r>
            <a:r>
              <a:rPr lang="it-IT" dirty="0" smtClean="0"/>
              <a:t>.</a:t>
            </a:r>
            <a:endParaRPr lang="en-US" dirty="0"/>
          </a:p>
        </p:txBody>
      </p:sp>
      <p:graphicFrame>
        <p:nvGraphicFramePr>
          <p:cNvPr id="10" name="Oggetto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5990301"/>
              </p:ext>
            </p:extLst>
          </p:nvPr>
        </p:nvGraphicFramePr>
        <p:xfrm>
          <a:off x="3574811" y="1885855"/>
          <a:ext cx="1682750" cy="75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26" name="Equazione" r:id="rId3" imgW="850680" imgH="380880" progId="Equation.3">
                  <p:embed/>
                </p:oleObj>
              </mc:Choice>
              <mc:Fallback>
                <p:oleObj name="Equazione" r:id="rId3" imgW="850680" imgH="380880" progId="Equation.3">
                  <p:embed/>
                  <p:pic>
                    <p:nvPicPr>
                      <p:cNvPr id="0" name="Oggetto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4811" y="1885855"/>
                        <a:ext cx="1682750" cy="752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asellaDiTesto 10"/>
          <p:cNvSpPr txBox="1"/>
          <p:nvPr/>
        </p:nvSpPr>
        <p:spPr>
          <a:xfrm>
            <a:off x="563537" y="2752570"/>
            <a:ext cx="808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Poichè</a:t>
            </a:r>
            <a:endParaRPr lang="en-US" dirty="0"/>
          </a:p>
        </p:txBody>
      </p:sp>
      <p:graphicFrame>
        <p:nvGraphicFramePr>
          <p:cNvPr id="12" name="Oggetto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9200260"/>
              </p:ext>
            </p:extLst>
          </p:nvPr>
        </p:nvGraphicFramePr>
        <p:xfrm>
          <a:off x="1671548" y="2560998"/>
          <a:ext cx="1481138" cy="75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27" name="Equazione" r:id="rId5" imgW="749160" imgH="380880" progId="Equation.3">
                  <p:embed/>
                </p:oleObj>
              </mc:Choice>
              <mc:Fallback>
                <p:oleObj name="Equazione" r:id="rId5" imgW="749160" imgH="380880" progId="Equation.3">
                  <p:embed/>
                  <p:pic>
                    <p:nvPicPr>
                      <p:cNvPr id="0" name="Oggetto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1548" y="2560998"/>
                        <a:ext cx="1481138" cy="752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CasellaDiTesto 12"/>
          <p:cNvSpPr txBox="1"/>
          <p:nvPr/>
        </p:nvSpPr>
        <p:spPr>
          <a:xfrm>
            <a:off x="563537" y="3265583"/>
            <a:ext cx="3554948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it-IT" sz="1400" i="1" dirty="0" smtClean="0"/>
              <a:t>Domanda: che dimensioni ha questo termine?</a:t>
            </a:r>
            <a:endParaRPr lang="en-US" sz="1400" i="1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521095" y="3591425"/>
            <a:ext cx="1008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abbiamo</a:t>
            </a:r>
            <a:endParaRPr lang="en-US" dirty="0"/>
          </a:p>
        </p:txBody>
      </p:sp>
      <p:graphicFrame>
        <p:nvGraphicFramePr>
          <p:cNvPr id="15" name="Oggetto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8532540"/>
              </p:ext>
            </p:extLst>
          </p:nvPr>
        </p:nvGraphicFramePr>
        <p:xfrm>
          <a:off x="563537" y="3939451"/>
          <a:ext cx="3817938" cy="701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28" name="Equazione" r:id="rId7" imgW="1930320" imgH="355320" progId="Equation.3">
                  <p:embed/>
                </p:oleObj>
              </mc:Choice>
              <mc:Fallback>
                <p:oleObj name="Equazione" r:id="rId7" imgW="1930320" imgH="355320" progId="Equation.3">
                  <p:embed/>
                  <p:pic>
                    <p:nvPicPr>
                      <p:cNvPr id="0" name="Oggetto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537" y="3939451"/>
                        <a:ext cx="3817938" cy="701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CasellaDiTesto 15"/>
          <p:cNvSpPr txBox="1"/>
          <p:nvPr/>
        </p:nvSpPr>
        <p:spPr>
          <a:xfrm>
            <a:off x="504966" y="5103077"/>
            <a:ext cx="82978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A questa tensione corrisponde una regione di svuotamento di estensione massima </a:t>
            </a:r>
            <a:r>
              <a:rPr lang="it-IT" dirty="0" err="1" smtClean="0"/>
              <a:t>W</a:t>
            </a:r>
            <a:r>
              <a:rPr lang="it-IT" baseline="-25000" dirty="0" err="1" smtClean="0"/>
              <a:t>m</a:t>
            </a:r>
            <a:r>
              <a:rPr lang="it-IT" dirty="0" smtClean="0"/>
              <a:t> che possiamo calcolare trascurando </a:t>
            </a:r>
            <a:r>
              <a:rPr lang="it-IT" dirty="0" err="1" smtClean="0"/>
              <a:t>V</a:t>
            </a:r>
            <a:r>
              <a:rPr lang="it-IT" baseline="-25000" dirty="0" err="1" smtClean="0"/>
              <a:t>bi</a:t>
            </a:r>
            <a:r>
              <a:rPr lang="it-IT" baseline="-25000" dirty="0" smtClean="0"/>
              <a:t> </a:t>
            </a:r>
            <a:r>
              <a:rPr lang="it-IT" dirty="0" smtClean="0"/>
              <a:t>(del resto, non sappiamo il valore di N</a:t>
            </a:r>
            <a:r>
              <a:rPr lang="it-IT" baseline="-25000" dirty="0" smtClean="0"/>
              <a:t>A</a:t>
            </a:r>
            <a:r>
              <a:rPr lang="it-IT" dirty="0" smtClean="0"/>
              <a:t>)</a:t>
            </a:r>
            <a:endParaRPr lang="en-US" dirty="0"/>
          </a:p>
        </p:txBody>
      </p:sp>
      <p:graphicFrame>
        <p:nvGraphicFramePr>
          <p:cNvPr id="17" name="Oggetto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6384391"/>
              </p:ext>
            </p:extLst>
          </p:nvPr>
        </p:nvGraphicFramePr>
        <p:xfrm>
          <a:off x="1686847" y="6031484"/>
          <a:ext cx="5934076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29" name="Equazione" r:id="rId9" imgW="3162240" imgH="457200" progId="Equation.3">
                  <p:embed/>
                </p:oleObj>
              </mc:Choice>
              <mc:Fallback>
                <p:oleObj name="Equazione" r:id="rId9" imgW="316224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686847" y="6031484"/>
                        <a:ext cx="5934076" cy="857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576" name="Picture 24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1" t="21903" r="57797" b="31722"/>
          <a:stretch/>
        </p:blipFill>
        <p:spPr bwMode="auto">
          <a:xfrm>
            <a:off x="5423338" y="2214780"/>
            <a:ext cx="3720662" cy="2753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CasellaDiTesto 17"/>
          <p:cNvSpPr txBox="1"/>
          <p:nvPr/>
        </p:nvSpPr>
        <p:spPr>
          <a:xfrm>
            <a:off x="4990366" y="4713029"/>
            <a:ext cx="918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Fig.3.25</a:t>
            </a:r>
            <a:endParaRPr lang="en-US" dirty="0"/>
          </a:p>
        </p:txBody>
      </p:sp>
      <p:sp>
        <p:nvSpPr>
          <p:cNvPr id="19" name="Figura a mano libera 18"/>
          <p:cNvSpPr/>
          <p:nvPr/>
        </p:nvSpPr>
        <p:spPr>
          <a:xfrm>
            <a:off x="6014852" y="2671948"/>
            <a:ext cx="653143" cy="350322"/>
          </a:xfrm>
          <a:custGeom>
            <a:avLst/>
            <a:gdLst>
              <a:gd name="connsiteX0" fmla="*/ 641267 w 653143"/>
              <a:gd name="connsiteY0" fmla="*/ 0 h 350322"/>
              <a:gd name="connsiteX1" fmla="*/ 653143 w 653143"/>
              <a:gd name="connsiteY1" fmla="*/ 338447 h 350322"/>
              <a:gd name="connsiteX2" fmla="*/ 0 w 653143"/>
              <a:gd name="connsiteY2" fmla="*/ 350322 h 350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3143" h="350322">
                <a:moveTo>
                  <a:pt x="641267" y="0"/>
                </a:moveTo>
                <a:lnTo>
                  <a:pt x="653143" y="338447"/>
                </a:lnTo>
                <a:lnTo>
                  <a:pt x="0" y="350322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asellaDiTesto 19"/>
          <p:cNvSpPr txBox="1"/>
          <p:nvPr/>
        </p:nvSpPr>
        <p:spPr>
          <a:xfrm>
            <a:off x="5659862" y="2883770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solidFill>
                  <a:srgbClr val="FF0000"/>
                </a:solidFill>
              </a:rPr>
              <a:t>300</a:t>
            </a:r>
            <a:endParaRPr lang="en-US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738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709684" y="750627"/>
            <a:ext cx="49801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Ci rimane da calcolare la tensione  V</a:t>
            </a:r>
            <a:r>
              <a:rPr lang="it-IT" baseline="-25000" dirty="0" smtClean="0"/>
              <a:t>B</a:t>
            </a:r>
            <a:r>
              <a:rPr lang="it-IT" dirty="0" smtClean="0"/>
              <a:t>’ per W corto.</a:t>
            </a:r>
          </a:p>
          <a:p>
            <a:r>
              <a:rPr lang="it-IT" dirty="0" smtClean="0"/>
              <a:t>Usiamo la formula 3.87</a:t>
            </a:r>
            <a:endParaRPr lang="en-US" dirty="0"/>
          </a:p>
        </p:txBody>
      </p:sp>
      <p:graphicFrame>
        <p:nvGraphicFramePr>
          <p:cNvPr id="6" name="Ogget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9491500"/>
              </p:ext>
            </p:extLst>
          </p:nvPr>
        </p:nvGraphicFramePr>
        <p:xfrm>
          <a:off x="1749259" y="1396958"/>
          <a:ext cx="5449887" cy="827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9" name="Equazione" r:id="rId3" imgW="2755800" imgH="419040" progId="Equation.3">
                  <p:embed/>
                </p:oleObj>
              </mc:Choice>
              <mc:Fallback>
                <p:oleObj name="Equazione" r:id="rId3" imgW="2755800" imgH="419040" progId="Equation.3">
                  <p:embed/>
                  <p:pic>
                    <p:nvPicPr>
                      <p:cNvPr id="0" name="Oggetto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9259" y="1396958"/>
                        <a:ext cx="5449887" cy="827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gget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217851"/>
              </p:ext>
            </p:extLst>
          </p:nvPr>
        </p:nvGraphicFramePr>
        <p:xfrm>
          <a:off x="4779821" y="2236242"/>
          <a:ext cx="1079500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10" name="Equazione" r:id="rId5" imgW="545760" imgH="190440" progId="Equation.3">
                  <p:embed/>
                </p:oleObj>
              </mc:Choice>
              <mc:Fallback>
                <p:oleObj name="Equazione" r:id="rId5" imgW="545760" imgH="190440" progId="Equation.3">
                  <p:embed/>
                  <p:pic>
                    <p:nvPicPr>
                      <p:cNvPr id="0" name="Oggetto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79821" y="2236242"/>
                        <a:ext cx="1079500" cy="374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asellaDiTesto 7"/>
          <p:cNvSpPr txBox="1"/>
          <p:nvPr/>
        </p:nvSpPr>
        <p:spPr>
          <a:xfrm>
            <a:off x="2784143" y="2333767"/>
            <a:ext cx="811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Quindi</a:t>
            </a:r>
            <a:endParaRPr lang="en-US" dirty="0"/>
          </a:p>
        </p:txBody>
      </p:sp>
      <p:grpSp>
        <p:nvGrpSpPr>
          <p:cNvPr id="12" name="Gruppo 11"/>
          <p:cNvGrpSpPr/>
          <p:nvPr/>
        </p:nvGrpSpPr>
        <p:grpSpPr>
          <a:xfrm>
            <a:off x="1719618" y="2906934"/>
            <a:ext cx="5336275" cy="3775323"/>
            <a:chOff x="1903862" y="2906934"/>
            <a:chExt cx="5336275" cy="3775323"/>
          </a:xfrm>
        </p:grpSpPr>
        <p:pic>
          <p:nvPicPr>
            <p:cNvPr id="24581" name="Picture 5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583" t="24436" r="42628" b="19190"/>
            <a:stretch/>
          </p:blipFill>
          <p:spPr bwMode="auto">
            <a:xfrm>
              <a:off x="1903862" y="2906934"/>
              <a:ext cx="5336275" cy="37753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Figura a mano libera 8"/>
            <p:cNvSpPr/>
            <p:nvPr/>
          </p:nvSpPr>
          <p:spPr>
            <a:xfrm>
              <a:off x="2504661" y="4611757"/>
              <a:ext cx="2107096" cy="1542553"/>
            </a:xfrm>
            <a:custGeom>
              <a:avLst/>
              <a:gdLst>
                <a:gd name="connsiteX0" fmla="*/ 2107096 w 2107096"/>
                <a:gd name="connsiteY0" fmla="*/ 1542553 h 1542553"/>
                <a:gd name="connsiteX1" fmla="*/ 2099144 w 2107096"/>
                <a:gd name="connsiteY1" fmla="*/ 0 h 1542553"/>
                <a:gd name="connsiteX2" fmla="*/ 0 w 2107096"/>
                <a:gd name="connsiteY2" fmla="*/ 15902 h 1542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07096" h="1542553">
                  <a:moveTo>
                    <a:pt x="2107096" y="1542553"/>
                  </a:moveTo>
                  <a:cubicBezTo>
                    <a:pt x="2104445" y="1028369"/>
                    <a:pt x="2101795" y="514184"/>
                    <a:pt x="2099144" y="0"/>
                  </a:cubicBezTo>
                  <a:lnTo>
                    <a:pt x="0" y="15902"/>
                  </a:ln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Connettore 1 10"/>
            <p:cNvCxnSpPr/>
            <p:nvPr/>
          </p:nvCxnSpPr>
          <p:spPr>
            <a:xfrm flipH="1">
              <a:off x="2512613" y="4937761"/>
              <a:ext cx="2099144" cy="15902"/>
            </a:xfrm>
            <a:prstGeom prst="line">
              <a:avLst/>
            </a:prstGeom>
            <a:ln w="2857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CasellaDiTesto 12"/>
          <p:cNvSpPr txBox="1"/>
          <p:nvPr/>
        </p:nvSpPr>
        <p:spPr>
          <a:xfrm>
            <a:off x="6714698" y="3302758"/>
            <a:ext cx="242930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Dal grafico si stima un valore corretto per la giunzione con brusca asimmetrica standard , mentre si sovrastima a 150V il valore di V</a:t>
            </a:r>
            <a:r>
              <a:rPr lang="it-IT" baseline="-25000" dirty="0" smtClean="0"/>
              <a:t>B</a:t>
            </a:r>
            <a:r>
              <a:rPr lang="it-IT" dirty="0" smtClean="0"/>
              <a:t> per la struttura pin.</a:t>
            </a:r>
          </a:p>
          <a:p>
            <a:r>
              <a:rPr lang="it-IT" dirty="0" smtClean="0"/>
              <a:t>Il valore calcolato per V</a:t>
            </a:r>
            <a:r>
              <a:rPr lang="it-IT" baseline="-25000" dirty="0" smtClean="0"/>
              <a:t>B</a:t>
            </a:r>
            <a:r>
              <a:rPr lang="it-IT" dirty="0" smtClean="0"/>
              <a:t>’ pare corrispondere a W=2</a:t>
            </a:r>
            <a:r>
              <a:rPr lang="it-IT" dirty="0" smtClean="0">
                <a:latin typeface="Symbol" panose="05050102010706020507" pitchFamily="18" charset="2"/>
              </a:rPr>
              <a:t>m</a:t>
            </a:r>
            <a:r>
              <a:rPr lang="it-IT" dirty="0" smtClean="0"/>
              <a:t>m.</a:t>
            </a:r>
            <a:endParaRPr lang="en-US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1924335" y="4495331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solidFill>
                  <a:srgbClr val="FF0000"/>
                </a:solidFill>
              </a:rPr>
              <a:t>300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1926607" y="4811507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solidFill>
                  <a:srgbClr val="FF0000"/>
                </a:solidFill>
              </a:rPr>
              <a:t>150</a:t>
            </a:r>
            <a:endParaRPr lang="en-US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638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73" t="52239" r="29721" b="38577"/>
          <a:stretch/>
        </p:blipFill>
        <p:spPr bwMode="auto">
          <a:xfrm>
            <a:off x="0" y="-1"/>
            <a:ext cx="8981926" cy="1198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sellaDiTesto 4"/>
          <p:cNvSpPr txBox="1"/>
          <p:nvPr/>
        </p:nvSpPr>
        <p:spPr>
          <a:xfrm>
            <a:off x="88775" y="1421864"/>
            <a:ext cx="4483225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/>
              <a:t>The results shown so far are for avalanche breakdowns at room temperature. </a:t>
            </a:r>
            <a:r>
              <a:rPr lang="en-US" sz="1600" dirty="0" smtClean="0"/>
              <a:t>At higher </a:t>
            </a:r>
            <a:r>
              <a:rPr lang="en-US" sz="1600" dirty="0"/>
              <a:t>temperatures the breakdown voltage increases. </a:t>
            </a:r>
            <a:endParaRPr lang="en-US" sz="1600" dirty="0" smtClean="0"/>
          </a:p>
          <a:p>
            <a:endParaRPr lang="en-US" sz="1600" dirty="0"/>
          </a:p>
          <a:p>
            <a:pPr algn="just"/>
            <a:r>
              <a:rPr lang="en-US" sz="1600" dirty="0" smtClean="0"/>
              <a:t>A </a:t>
            </a:r>
            <a:r>
              <a:rPr lang="en-US" sz="1600" dirty="0"/>
              <a:t>qualitative explanation </a:t>
            </a:r>
            <a:r>
              <a:rPr lang="en-US" sz="1600" dirty="0" smtClean="0"/>
              <a:t>of this </a:t>
            </a:r>
            <a:r>
              <a:rPr lang="en-US" sz="1600" dirty="0"/>
              <a:t>increase is that hot carriers passing through the depletion layer under a high </a:t>
            </a:r>
            <a:r>
              <a:rPr lang="en-US" sz="1600" dirty="0" smtClean="0"/>
              <a:t>field lose </a:t>
            </a:r>
            <a:r>
              <a:rPr lang="en-US" sz="1600" dirty="0"/>
              <a:t>part of their energy to optical phonons via scattering, resulting in a smaller </a:t>
            </a:r>
            <a:r>
              <a:rPr lang="en-US" sz="1600" dirty="0" smtClean="0"/>
              <a:t>ionization rate </a:t>
            </a:r>
            <a:r>
              <a:rPr lang="en-US" sz="1600" dirty="0"/>
              <a:t>(see Fig. </a:t>
            </a:r>
            <a:r>
              <a:rPr lang="en-US" sz="1600" dirty="0" smtClean="0"/>
              <a:t>…). </a:t>
            </a:r>
            <a:r>
              <a:rPr lang="en-US" sz="1600" dirty="0"/>
              <a:t>Therefore, the carriers lose more energy to </a:t>
            </a:r>
            <a:r>
              <a:rPr lang="en-US" sz="1600" dirty="0" smtClean="0"/>
              <a:t>the crystal </a:t>
            </a:r>
            <a:r>
              <a:rPr lang="en-US" sz="1600" dirty="0"/>
              <a:t>lattice along a given distance at a constant field. Hence, the carriers must </a:t>
            </a:r>
            <a:r>
              <a:rPr lang="en-US" sz="1600" dirty="0" smtClean="0"/>
              <a:t>pass through </a:t>
            </a:r>
            <a:r>
              <a:rPr lang="en-US" sz="1600" dirty="0"/>
              <a:t>a greater potential difference (or higher voltage) before they can acquire </a:t>
            </a:r>
            <a:r>
              <a:rPr lang="en-US" sz="1600" dirty="0" smtClean="0"/>
              <a:t>sufficient energy </a:t>
            </a:r>
            <a:r>
              <a:rPr lang="en-US" sz="1600" dirty="0"/>
              <a:t>to generate an electron-hole pair. The predicted values of VBD </a:t>
            </a:r>
            <a:r>
              <a:rPr lang="en-US" sz="1600" dirty="0" smtClean="0"/>
              <a:t>normalized </a:t>
            </a:r>
            <a:r>
              <a:rPr lang="en-US" sz="1600" dirty="0"/>
              <a:t>to the room-temperature value are shown in Fig. 20 for silicon. Note that </a:t>
            </a:r>
            <a:r>
              <a:rPr lang="en-US" sz="1600" dirty="0" smtClean="0"/>
              <a:t>there are </a:t>
            </a:r>
            <a:r>
              <a:rPr lang="en-US" sz="1600" dirty="0"/>
              <a:t>substantial increases of the breakdown voltage, especially for lower </a:t>
            </a:r>
            <a:r>
              <a:rPr lang="en-US" sz="1600" dirty="0" err="1"/>
              <a:t>dopings</a:t>
            </a:r>
            <a:r>
              <a:rPr lang="en-US" sz="1600" dirty="0"/>
              <a:t> (</a:t>
            </a:r>
            <a:r>
              <a:rPr lang="en-US" sz="1600" dirty="0" smtClean="0"/>
              <a:t>or small </a:t>
            </a:r>
            <a:r>
              <a:rPr lang="en-US" sz="1600" dirty="0"/>
              <a:t>gradient) at higher temperatures.20</a:t>
            </a: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20" t="47412" r="25955" b="12858"/>
          <a:stretch/>
        </p:blipFill>
        <p:spPr bwMode="auto">
          <a:xfrm>
            <a:off x="5010150" y="1086613"/>
            <a:ext cx="4098224" cy="5139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6063055" y="6260409"/>
            <a:ext cx="2369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Electron ionization rate versus reciprocal electric field in Si for four temperatures.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2353894" y="6175865"/>
            <a:ext cx="1764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Dallo </a:t>
            </a:r>
            <a:r>
              <a:rPr lang="it-IT" b="1" dirty="0" err="1" smtClean="0">
                <a:solidFill>
                  <a:srgbClr val="FF0000"/>
                </a:solidFill>
              </a:rPr>
              <a:t>Sze</a:t>
            </a:r>
            <a:r>
              <a:rPr lang="it-IT" b="1" dirty="0" smtClean="0">
                <a:solidFill>
                  <a:srgbClr val="FF0000"/>
                </a:solidFill>
              </a:rPr>
              <a:t> inglese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4529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73" t="61301" r="29721" b="26373"/>
          <a:stretch/>
        </p:blipFill>
        <p:spPr bwMode="auto">
          <a:xfrm>
            <a:off x="0" y="0"/>
            <a:ext cx="8981926" cy="1608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Ovale 10"/>
          <p:cNvSpPr/>
          <p:nvPr/>
        </p:nvSpPr>
        <p:spPr>
          <a:xfrm>
            <a:off x="6400800" y="0"/>
            <a:ext cx="1466193" cy="5990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asellaDiTesto 11"/>
          <p:cNvSpPr txBox="1"/>
          <p:nvPr/>
        </p:nvSpPr>
        <p:spPr>
          <a:xfrm>
            <a:off x="7133896" y="1608083"/>
            <a:ext cx="54053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6000" b="1" dirty="0" smtClean="0">
                <a:solidFill>
                  <a:srgbClr val="FF0000"/>
                </a:solidFill>
              </a:rPr>
              <a:t>?</a:t>
            </a:r>
            <a:endParaRPr lang="en-US" sz="6000" b="1" dirty="0">
              <a:solidFill>
                <a:srgbClr val="FF0000"/>
              </a:solidFill>
            </a:endParaRPr>
          </a:p>
        </p:txBody>
      </p:sp>
      <p:cxnSp>
        <p:nvCxnSpPr>
          <p:cNvPr id="14" name="Connettore 2 13"/>
          <p:cNvCxnSpPr/>
          <p:nvPr/>
        </p:nvCxnSpPr>
        <p:spPr>
          <a:xfrm flipH="1" flipV="1">
            <a:off x="7252139" y="599091"/>
            <a:ext cx="152023" cy="124547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/>
          <p:cNvSpPr txBox="1"/>
          <p:nvPr/>
        </p:nvSpPr>
        <p:spPr>
          <a:xfrm>
            <a:off x="2506717" y="2623746"/>
            <a:ext cx="3072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Probabilmente voleva scrivere:</a:t>
            </a:r>
          </a:p>
        </p:txBody>
      </p:sp>
      <p:graphicFrame>
        <p:nvGraphicFramePr>
          <p:cNvPr id="17" name="Oggetto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7160887"/>
              </p:ext>
            </p:extLst>
          </p:nvPr>
        </p:nvGraphicFramePr>
        <p:xfrm>
          <a:off x="2275490" y="3043709"/>
          <a:ext cx="3767138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5" name="Equazione" r:id="rId4" imgW="1904760" imgH="241200" progId="Equation.3">
                  <p:embed/>
                </p:oleObj>
              </mc:Choice>
              <mc:Fallback>
                <p:oleObj name="Equazione" r:id="rId4" imgW="1904760" imgH="241200" progId="Equation.3">
                  <p:embed/>
                  <p:pic>
                    <p:nvPicPr>
                      <p:cNvPr id="0" name="Oggetto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5490" y="3043709"/>
                        <a:ext cx="3767138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17817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73" t="61301" r="29721" b="26373"/>
          <a:stretch/>
        </p:blipFill>
        <p:spPr bwMode="auto">
          <a:xfrm>
            <a:off x="0" y="0"/>
            <a:ext cx="8981926" cy="1608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89" t="17448" r="34114" b="14323"/>
          <a:stretch/>
        </p:blipFill>
        <p:spPr bwMode="auto">
          <a:xfrm>
            <a:off x="381000" y="1608083"/>
            <a:ext cx="3733800" cy="499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4112579" y="2133905"/>
            <a:ext cx="918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Fig.2.27</a:t>
            </a:r>
            <a:endParaRPr lang="en-US" dirty="0"/>
          </a:p>
        </p:txBody>
      </p:sp>
      <p:sp>
        <p:nvSpPr>
          <p:cNvPr id="3" name="Figura a mano libera 2"/>
          <p:cNvSpPr/>
          <p:nvPr/>
        </p:nvSpPr>
        <p:spPr>
          <a:xfrm>
            <a:off x="1148316" y="2126512"/>
            <a:ext cx="1169582" cy="1839432"/>
          </a:xfrm>
          <a:custGeom>
            <a:avLst/>
            <a:gdLst>
              <a:gd name="connsiteX0" fmla="*/ 0 w 1169582"/>
              <a:gd name="connsiteY0" fmla="*/ 1839432 h 1839432"/>
              <a:gd name="connsiteX1" fmla="*/ 1169582 w 1169582"/>
              <a:gd name="connsiteY1" fmla="*/ 1839432 h 1839432"/>
              <a:gd name="connsiteX2" fmla="*/ 1137684 w 1169582"/>
              <a:gd name="connsiteY2" fmla="*/ 0 h 1839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69582" h="1839432">
                <a:moveTo>
                  <a:pt x="0" y="1839432"/>
                </a:moveTo>
                <a:lnTo>
                  <a:pt x="1169582" y="1839432"/>
                </a:lnTo>
                <a:lnTo>
                  <a:pt x="1137684" y="0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asellaDiTesto 4"/>
          <p:cNvSpPr txBox="1"/>
          <p:nvPr/>
        </p:nvSpPr>
        <p:spPr>
          <a:xfrm>
            <a:off x="5459104" y="2126512"/>
            <a:ext cx="3152633" cy="120032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Da questa figura  stimiamo un campo critico di 4x10</a:t>
            </a:r>
            <a:r>
              <a:rPr lang="it-IT" baseline="30000" dirty="0" smtClean="0"/>
              <a:t>5</a:t>
            </a:r>
            <a:r>
              <a:rPr lang="it-IT" dirty="0" smtClean="0"/>
              <a:t> V/cm, che forse anche spiega questa dicitura indecifrabile.</a:t>
            </a:r>
            <a:endParaRPr lang="en-US" dirty="0"/>
          </a:p>
        </p:txBody>
      </p:sp>
      <p:cxnSp>
        <p:nvCxnSpPr>
          <p:cNvPr id="7" name="Connettore 2 6"/>
          <p:cNvCxnSpPr/>
          <p:nvPr/>
        </p:nvCxnSpPr>
        <p:spPr>
          <a:xfrm flipH="1" flipV="1">
            <a:off x="7397088" y="436728"/>
            <a:ext cx="914399" cy="16897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/>
          <p:cNvSpPr txBox="1"/>
          <p:nvPr/>
        </p:nvSpPr>
        <p:spPr>
          <a:xfrm>
            <a:off x="4572000" y="4921287"/>
            <a:ext cx="3548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A questo punto rientriamo nell’es.8.</a:t>
            </a:r>
            <a:endParaRPr lang="en-US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4345238" y="3734301"/>
            <a:ext cx="46366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Interpretiamo anche che ENTRAMBE le giunzioni siano di tipo </a:t>
            </a:r>
            <a:r>
              <a:rPr lang="it-IT" dirty="0" err="1" smtClean="0"/>
              <a:t>p</a:t>
            </a:r>
            <a:r>
              <a:rPr lang="it-IT" baseline="30000" dirty="0" err="1" smtClean="0"/>
              <a:t>+</a:t>
            </a:r>
            <a:r>
              <a:rPr lang="it-IT" dirty="0" err="1" smtClean="0"/>
              <a:t>n</a:t>
            </a:r>
            <a:r>
              <a:rPr lang="it-IT" dirty="0" smtClean="0"/>
              <a:t> o </a:t>
            </a:r>
            <a:r>
              <a:rPr lang="it-IT" dirty="0" err="1" smtClean="0"/>
              <a:t>p</a:t>
            </a:r>
            <a:r>
              <a:rPr lang="it-IT" baseline="30000" dirty="0" err="1" smtClean="0"/>
              <a:t>+</a:t>
            </a:r>
            <a:r>
              <a:rPr lang="it-IT" dirty="0" err="1" smtClean="0"/>
              <a:t>in</a:t>
            </a:r>
            <a:r>
              <a:rPr lang="it-IT" dirty="0" smtClean="0"/>
              <a:t>, e che quindi sia N</a:t>
            </a:r>
            <a:r>
              <a:rPr lang="it-IT" baseline="-25000" dirty="0" smtClean="0"/>
              <a:t>D</a:t>
            </a:r>
            <a:r>
              <a:rPr lang="it-IT" dirty="0" smtClean="0"/>
              <a:t>=2x10</a:t>
            </a:r>
            <a:r>
              <a:rPr lang="it-IT" baseline="30000" dirty="0" smtClean="0"/>
              <a:t>16</a:t>
            </a:r>
            <a:r>
              <a:rPr lang="it-IT" dirty="0" smtClean="0"/>
              <a:t>cm</a:t>
            </a:r>
            <a:r>
              <a:rPr lang="it-IT" baseline="30000" dirty="0" smtClean="0"/>
              <a:t>-3</a:t>
            </a:r>
            <a:r>
              <a:rPr lang="it-IT" dirty="0" smtClean="0"/>
              <a:t> in entrambe.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69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7" t="49464" r="38405" b="24179"/>
          <a:stretch/>
        </p:blipFill>
        <p:spPr bwMode="auto">
          <a:xfrm>
            <a:off x="-31083" y="0"/>
            <a:ext cx="9074001" cy="2403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709"/>
          <a:stretch/>
        </p:blipFill>
        <p:spPr bwMode="auto">
          <a:xfrm>
            <a:off x="35860" y="2564903"/>
            <a:ext cx="3781683" cy="4237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Rettangolo 18"/>
          <p:cNvSpPr/>
          <p:nvPr/>
        </p:nvSpPr>
        <p:spPr>
          <a:xfrm>
            <a:off x="1595819" y="3321101"/>
            <a:ext cx="1004258" cy="275768"/>
          </a:xfrm>
          <a:prstGeom prst="rect">
            <a:avLst/>
          </a:prstGeom>
          <a:pattFill prst="dkUpDiag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ttangolo 19"/>
          <p:cNvSpPr/>
          <p:nvPr/>
        </p:nvSpPr>
        <p:spPr>
          <a:xfrm>
            <a:off x="2250348" y="2724822"/>
            <a:ext cx="1004258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uppo 31"/>
          <p:cNvGrpSpPr/>
          <p:nvPr/>
        </p:nvGrpSpPr>
        <p:grpSpPr>
          <a:xfrm>
            <a:off x="1587868" y="4786685"/>
            <a:ext cx="1374788" cy="478713"/>
            <a:chOff x="1587868" y="4786685"/>
            <a:chExt cx="852119" cy="478713"/>
          </a:xfrm>
        </p:grpSpPr>
        <p:sp>
          <p:nvSpPr>
            <p:cNvPr id="21" name="Triangolo isoscele 20"/>
            <p:cNvSpPr/>
            <p:nvPr/>
          </p:nvSpPr>
          <p:spPr>
            <a:xfrm flipV="1">
              <a:off x="1587868" y="4786685"/>
              <a:ext cx="811033" cy="469431"/>
            </a:xfrm>
            <a:prstGeom prst="triangle">
              <a:avLst>
                <a:gd name="adj" fmla="val 0"/>
              </a:avLst>
            </a:prstGeom>
            <a:pattFill prst="dk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riangolo isoscele 21"/>
            <p:cNvSpPr/>
            <p:nvPr/>
          </p:nvSpPr>
          <p:spPr>
            <a:xfrm flipH="1">
              <a:off x="1628954" y="4795967"/>
              <a:ext cx="811033" cy="469431"/>
            </a:xfrm>
            <a:prstGeom prst="triangle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4" name="Connettore 2 23"/>
          <p:cNvCxnSpPr/>
          <p:nvPr/>
        </p:nvCxnSpPr>
        <p:spPr>
          <a:xfrm flipH="1">
            <a:off x="3254606" y="2049517"/>
            <a:ext cx="3335381" cy="43039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2 26"/>
          <p:cNvCxnSpPr/>
          <p:nvPr/>
        </p:nvCxnSpPr>
        <p:spPr>
          <a:xfrm>
            <a:off x="299545" y="930166"/>
            <a:ext cx="0" cy="245067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asellaDiTesto 27"/>
          <p:cNvSpPr txBox="1"/>
          <p:nvPr/>
        </p:nvSpPr>
        <p:spPr>
          <a:xfrm>
            <a:off x="3073200" y="2355490"/>
            <a:ext cx="26438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i="1" dirty="0" smtClean="0"/>
              <a:t>Più interessante quella del campo</a:t>
            </a:r>
            <a:endParaRPr lang="en-US" sz="1400" i="1" dirty="0"/>
          </a:p>
        </p:txBody>
      </p:sp>
      <p:cxnSp>
        <p:nvCxnSpPr>
          <p:cNvPr id="30" name="Connettore 2 29"/>
          <p:cNvCxnSpPr/>
          <p:nvPr/>
        </p:nvCxnSpPr>
        <p:spPr>
          <a:xfrm flipH="1">
            <a:off x="2752477" y="2724822"/>
            <a:ext cx="1441151" cy="1958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ttangolo 32"/>
          <p:cNvSpPr/>
          <p:nvPr/>
        </p:nvSpPr>
        <p:spPr>
          <a:xfrm>
            <a:off x="1748219" y="3161386"/>
            <a:ext cx="1004258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96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sellaDiTesto 8"/>
          <p:cNvSpPr txBox="1"/>
          <p:nvPr/>
        </p:nvSpPr>
        <p:spPr>
          <a:xfrm>
            <a:off x="3712191" y="300251"/>
            <a:ext cx="15166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err="1" smtClean="0">
                <a:latin typeface="Symbol" panose="05050102010706020507" pitchFamily="18" charset="2"/>
              </a:rPr>
              <a:t>e</a:t>
            </a:r>
            <a:r>
              <a:rPr lang="it-IT" baseline="-25000" dirty="0" err="1" smtClean="0"/>
              <a:t>c</a:t>
            </a:r>
            <a:r>
              <a:rPr lang="it-IT" dirty="0" smtClean="0"/>
              <a:t>=4x10</a:t>
            </a:r>
            <a:r>
              <a:rPr lang="it-IT" baseline="30000" dirty="0" smtClean="0"/>
              <a:t>5</a:t>
            </a:r>
            <a:r>
              <a:rPr lang="it-IT" dirty="0" smtClean="0"/>
              <a:t>V/cm</a:t>
            </a:r>
            <a:endParaRPr lang="en-US" dirty="0"/>
          </a:p>
        </p:txBody>
      </p:sp>
      <p:sp>
        <p:nvSpPr>
          <p:cNvPr id="2" name="CasellaDiTesto 1"/>
          <p:cNvSpPr txBox="1"/>
          <p:nvPr/>
        </p:nvSpPr>
        <p:spPr>
          <a:xfrm>
            <a:off x="491319" y="392584"/>
            <a:ext cx="2182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Noto il campo critico,</a:t>
            </a:r>
            <a:endParaRPr lang="en-US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491319" y="887104"/>
            <a:ext cx="83251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Usiamo la formula 3.85 , specifica per la giunzione brusca asimmetrica, e risaliamo alla tensione di rottura  (io la chiamo V</a:t>
            </a:r>
            <a:r>
              <a:rPr lang="it-IT" baseline="-25000" dirty="0" smtClean="0"/>
              <a:t>BR</a:t>
            </a:r>
            <a:r>
              <a:rPr lang="it-IT" dirty="0" smtClean="0"/>
              <a:t>, il libro V</a:t>
            </a:r>
            <a:r>
              <a:rPr lang="it-IT" baseline="-25000" dirty="0" smtClean="0"/>
              <a:t>B</a:t>
            </a:r>
            <a:r>
              <a:rPr lang="it-IT" dirty="0" smtClean="0"/>
              <a:t>. Sono la stessa cosa).</a:t>
            </a:r>
          </a:p>
          <a:p>
            <a:r>
              <a:rPr lang="it-IT" dirty="0" smtClean="0"/>
              <a:t>Ovviamente, essendo la giunzione </a:t>
            </a:r>
            <a:r>
              <a:rPr lang="it-IT" dirty="0" err="1" smtClean="0"/>
              <a:t>p</a:t>
            </a:r>
            <a:r>
              <a:rPr lang="it-IT" baseline="30000" dirty="0" err="1" smtClean="0"/>
              <a:t>+</a:t>
            </a:r>
            <a:r>
              <a:rPr lang="it-IT" dirty="0" err="1" smtClean="0"/>
              <a:t>n</a:t>
            </a:r>
            <a:r>
              <a:rPr lang="it-IT" dirty="0" smtClean="0"/>
              <a:t>, il lato meno drogato è quello n, per cui poniamo N</a:t>
            </a:r>
            <a:r>
              <a:rPr lang="it-IT" baseline="-25000" dirty="0" smtClean="0"/>
              <a:t>B</a:t>
            </a:r>
            <a:r>
              <a:rPr lang="it-IT" dirty="0" smtClean="0"/>
              <a:t>=N</a:t>
            </a:r>
            <a:r>
              <a:rPr lang="it-IT" baseline="-25000" dirty="0" smtClean="0"/>
              <a:t>D</a:t>
            </a:r>
            <a:r>
              <a:rPr lang="it-IT" dirty="0" smtClean="0"/>
              <a:t>.</a:t>
            </a:r>
            <a:endParaRPr lang="en-US" dirty="0"/>
          </a:p>
        </p:txBody>
      </p:sp>
      <p:graphicFrame>
        <p:nvGraphicFramePr>
          <p:cNvPr id="10" name="Oggetto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6836623"/>
              </p:ext>
            </p:extLst>
          </p:nvPr>
        </p:nvGraphicFramePr>
        <p:xfrm>
          <a:off x="3574811" y="1885855"/>
          <a:ext cx="1682750" cy="75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52" name="Equazione" r:id="rId3" imgW="850680" imgH="380880" progId="Equation.3">
                  <p:embed/>
                </p:oleObj>
              </mc:Choice>
              <mc:Fallback>
                <p:oleObj name="Equazione" r:id="rId3" imgW="850680" imgH="380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4811" y="1885855"/>
                        <a:ext cx="1682750" cy="752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asellaDiTesto 10"/>
          <p:cNvSpPr txBox="1"/>
          <p:nvPr/>
        </p:nvSpPr>
        <p:spPr>
          <a:xfrm>
            <a:off x="563537" y="2752570"/>
            <a:ext cx="808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Poichè</a:t>
            </a:r>
            <a:endParaRPr lang="en-US" dirty="0"/>
          </a:p>
        </p:txBody>
      </p:sp>
      <p:graphicFrame>
        <p:nvGraphicFramePr>
          <p:cNvPr id="12" name="Oggetto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5954960"/>
              </p:ext>
            </p:extLst>
          </p:nvPr>
        </p:nvGraphicFramePr>
        <p:xfrm>
          <a:off x="1658938" y="2560638"/>
          <a:ext cx="1506537" cy="75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53" name="Equazione" r:id="rId5" imgW="761760" imgH="380880" progId="Equation.3">
                  <p:embed/>
                </p:oleObj>
              </mc:Choice>
              <mc:Fallback>
                <p:oleObj name="Equazione" r:id="rId5" imgW="761760" imgH="380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8938" y="2560638"/>
                        <a:ext cx="1506537" cy="752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CasellaDiTesto 12"/>
          <p:cNvSpPr txBox="1"/>
          <p:nvPr/>
        </p:nvSpPr>
        <p:spPr>
          <a:xfrm>
            <a:off x="563537" y="3265583"/>
            <a:ext cx="4041556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it-IT" sz="1400" i="1" dirty="0" smtClean="0"/>
              <a:t>Attenzione: questo è cambiato, perché siamo in </a:t>
            </a:r>
            <a:r>
              <a:rPr lang="it-IT" sz="1400" i="1" dirty="0" err="1" smtClean="0"/>
              <a:t>GaAs</a:t>
            </a:r>
            <a:endParaRPr lang="en-US" sz="1400" i="1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521095" y="3591425"/>
            <a:ext cx="1008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abbiamo</a:t>
            </a:r>
            <a:endParaRPr lang="en-US" dirty="0"/>
          </a:p>
        </p:txBody>
      </p:sp>
      <p:graphicFrame>
        <p:nvGraphicFramePr>
          <p:cNvPr id="15" name="Oggetto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686130"/>
              </p:ext>
            </p:extLst>
          </p:nvPr>
        </p:nvGraphicFramePr>
        <p:xfrm>
          <a:off x="436563" y="3940175"/>
          <a:ext cx="4070350" cy="701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54" name="Equazione" r:id="rId7" imgW="2057400" imgH="355320" progId="Equation.3">
                  <p:embed/>
                </p:oleObj>
              </mc:Choice>
              <mc:Fallback>
                <p:oleObj name="Equazione" r:id="rId7" imgW="2057400" imgH="355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6563" y="3940175"/>
                        <a:ext cx="4070350" cy="701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CasellaDiTesto 15"/>
          <p:cNvSpPr txBox="1"/>
          <p:nvPr/>
        </p:nvSpPr>
        <p:spPr>
          <a:xfrm>
            <a:off x="504966" y="5103077"/>
            <a:ext cx="82978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A questa tensione corrisponde una regione di svuotamento di estensione massima </a:t>
            </a:r>
            <a:r>
              <a:rPr lang="it-IT" dirty="0" err="1" smtClean="0"/>
              <a:t>W</a:t>
            </a:r>
            <a:r>
              <a:rPr lang="it-IT" baseline="-25000" dirty="0" err="1" smtClean="0"/>
              <a:t>m</a:t>
            </a:r>
            <a:r>
              <a:rPr lang="it-IT" dirty="0" smtClean="0"/>
              <a:t> che possiamo calcolare trascurando </a:t>
            </a:r>
            <a:r>
              <a:rPr lang="it-IT" dirty="0" err="1" smtClean="0"/>
              <a:t>V</a:t>
            </a:r>
            <a:r>
              <a:rPr lang="it-IT" baseline="-25000" dirty="0" err="1" smtClean="0"/>
              <a:t>bi</a:t>
            </a:r>
            <a:r>
              <a:rPr lang="it-IT" baseline="-25000" dirty="0" smtClean="0"/>
              <a:t> </a:t>
            </a:r>
            <a:r>
              <a:rPr lang="it-IT" dirty="0" smtClean="0"/>
              <a:t>(del resto, non sappiamo il valore di N</a:t>
            </a:r>
            <a:r>
              <a:rPr lang="it-IT" baseline="-25000" dirty="0" smtClean="0"/>
              <a:t>A</a:t>
            </a:r>
            <a:r>
              <a:rPr lang="it-IT" dirty="0" smtClean="0"/>
              <a:t>)</a:t>
            </a:r>
            <a:endParaRPr lang="en-US" dirty="0"/>
          </a:p>
        </p:txBody>
      </p:sp>
      <p:graphicFrame>
        <p:nvGraphicFramePr>
          <p:cNvPr id="17" name="Oggetto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7989086"/>
              </p:ext>
            </p:extLst>
          </p:nvPr>
        </p:nvGraphicFramePr>
        <p:xfrm>
          <a:off x="1449388" y="6030913"/>
          <a:ext cx="6410325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55" name="Equazione" r:id="rId9" imgW="3416040" imgH="457200" progId="Equation.3">
                  <p:embed/>
                </p:oleObj>
              </mc:Choice>
              <mc:Fallback>
                <p:oleObj name="Equazione" r:id="rId9" imgW="341604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449388" y="6030913"/>
                        <a:ext cx="6410325" cy="857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576" name="Picture 24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1" t="21903" r="57797" b="31722"/>
          <a:stretch/>
        </p:blipFill>
        <p:spPr bwMode="auto">
          <a:xfrm>
            <a:off x="5423338" y="2214780"/>
            <a:ext cx="3720662" cy="2753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CasellaDiTesto 17"/>
          <p:cNvSpPr txBox="1"/>
          <p:nvPr/>
        </p:nvSpPr>
        <p:spPr>
          <a:xfrm>
            <a:off x="4990366" y="4713029"/>
            <a:ext cx="918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Fig.3.25</a:t>
            </a:r>
            <a:endParaRPr lang="en-US" dirty="0"/>
          </a:p>
        </p:txBody>
      </p:sp>
      <p:sp>
        <p:nvSpPr>
          <p:cNvPr id="19" name="Figura a mano libera 18"/>
          <p:cNvSpPr/>
          <p:nvPr/>
        </p:nvSpPr>
        <p:spPr>
          <a:xfrm>
            <a:off x="6020411" y="2671946"/>
            <a:ext cx="1479242" cy="901413"/>
          </a:xfrm>
          <a:custGeom>
            <a:avLst/>
            <a:gdLst>
              <a:gd name="connsiteX0" fmla="*/ 641267 w 653143"/>
              <a:gd name="connsiteY0" fmla="*/ 0 h 350322"/>
              <a:gd name="connsiteX1" fmla="*/ 653143 w 653143"/>
              <a:gd name="connsiteY1" fmla="*/ 338447 h 350322"/>
              <a:gd name="connsiteX2" fmla="*/ 0 w 653143"/>
              <a:gd name="connsiteY2" fmla="*/ 350322 h 350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3143" h="350322">
                <a:moveTo>
                  <a:pt x="641267" y="0"/>
                </a:moveTo>
                <a:lnTo>
                  <a:pt x="653143" y="338447"/>
                </a:lnTo>
                <a:lnTo>
                  <a:pt x="0" y="350322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asellaDiTesto 19"/>
          <p:cNvSpPr txBox="1"/>
          <p:nvPr/>
        </p:nvSpPr>
        <p:spPr>
          <a:xfrm>
            <a:off x="5629127" y="3434859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solidFill>
                  <a:srgbClr val="FF0000"/>
                </a:solidFill>
              </a:rPr>
              <a:t>40</a:t>
            </a:r>
            <a:endParaRPr lang="en-US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213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1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83" t="24436" r="42628" b="19190"/>
          <a:stretch/>
        </p:blipFill>
        <p:spPr bwMode="auto">
          <a:xfrm>
            <a:off x="1588990" y="531869"/>
            <a:ext cx="5336275" cy="377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1261241" y="4887310"/>
            <a:ext cx="76164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La regione poco drogata è molto maggiore della estensione di </a:t>
            </a:r>
            <a:r>
              <a:rPr lang="it-IT" dirty="0" err="1" smtClean="0"/>
              <a:t>W</a:t>
            </a:r>
            <a:r>
              <a:rPr lang="it-IT" baseline="-25000" dirty="0" err="1" smtClean="0"/>
              <a:t>m</a:t>
            </a:r>
            <a:r>
              <a:rPr lang="it-IT" dirty="0" smtClean="0"/>
              <a:t>.</a:t>
            </a:r>
          </a:p>
          <a:p>
            <a:r>
              <a:rPr lang="it-IT" dirty="0" smtClean="0"/>
              <a:t>Non vi è «perforazione», e la tensione V</a:t>
            </a:r>
            <a:r>
              <a:rPr lang="it-IT" baseline="-25000" dirty="0" smtClean="0"/>
              <a:t>B </a:t>
            </a:r>
            <a:r>
              <a:rPr lang="it-IT" dirty="0" smtClean="0"/>
              <a:t>è la stessa calcolata precedentemente</a:t>
            </a:r>
          </a:p>
          <a:p>
            <a:endParaRPr lang="it-IT" dirty="0"/>
          </a:p>
          <a:p>
            <a:r>
              <a:rPr lang="it-IT" dirty="0" smtClean="0"/>
              <a:t>Per fortuna, perché il grafico 3.27 sopra riportato è relativo al Si e non al </a:t>
            </a:r>
            <a:r>
              <a:rPr lang="it-IT" dirty="0" err="1" smtClean="0"/>
              <a:t>GaAs</a:t>
            </a:r>
            <a:r>
              <a:rPr lang="it-IT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421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9"/>
          <p:cNvSpPr/>
          <p:nvPr/>
        </p:nvSpPr>
        <p:spPr>
          <a:xfrm>
            <a:off x="4556157" y="1076339"/>
            <a:ext cx="3904274" cy="4269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ttangolo 8"/>
          <p:cNvSpPr/>
          <p:nvPr/>
        </p:nvSpPr>
        <p:spPr>
          <a:xfrm>
            <a:off x="611559" y="1076339"/>
            <a:ext cx="3960440" cy="429309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5" name="Ogget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5209829"/>
              </p:ext>
            </p:extLst>
          </p:nvPr>
        </p:nvGraphicFramePr>
        <p:xfrm>
          <a:off x="2051719" y="3949946"/>
          <a:ext cx="1393825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12" name="Equazione" r:id="rId3" imgW="685800" imgH="393480" progId="Equation.3">
                  <p:embed/>
                </p:oleObj>
              </mc:Choice>
              <mc:Fallback>
                <p:oleObj name="Equazione" r:id="rId3" imgW="68580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51719" y="3949946"/>
                        <a:ext cx="1393825" cy="800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gget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1979669"/>
              </p:ext>
            </p:extLst>
          </p:nvPr>
        </p:nvGraphicFramePr>
        <p:xfrm>
          <a:off x="1259631" y="1292363"/>
          <a:ext cx="2831294" cy="10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13" name="Equazione" r:id="rId5" imgW="1295280" imgH="469800" progId="Equation.3">
                  <p:embed/>
                </p:oleObj>
              </mc:Choice>
              <mc:Fallback>
                <p:oleObj name="Equazione" r:id="rId5" imgW="1295280" imgH="469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59631" y="1292363"/>
                        <a:ext cx="2831294" cy="1027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gget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0081161"/>
              </p:ext>
            </p:extLst>
          </p:nvPr>
        </p:nvGraphicFramePr>
        <p:xfrm>
          <a:off x="4860031" y="1364371"/>
          <a:ext cx="2431859" cy="8385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14" name="Equazione" r:id="rId7" imgW="1104840" imgH="380880" progId="Equation.3">
                  <p:embed/>
                </p:oleObj>
              </mc:Choice>
              <mc:Fallback>
                <p:oleObj name="Equazione" r:id="rId7" imgW="1104840" imgH="3808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860031" y="1364371"/>
                        <a:ext cx="2431859" cy="8385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gget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0858781"/>
              </p:ext>
            </p:extLst>
          </p:nvPr>
        </p:nvGraphicFramePr>
        <p:xfrm>
          <a:off x="4860031" y="2660515"/>
          <a:ext cx="3520909" cy="9105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15" name="Equazione" r:id="rId9" imgW="1473120" imgH="380880" progId="Equation.3">
                  <p:embed/>
                </p:oleObj>
              </mc:Choice>
              <mc:Fallback>
                <p:oleObj name="Equazione" r:id="rId9" imgW="1473120" imgH="3808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860031" y="2660515"/>
                        <a:ext cx="3520909" cy="9105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asellaDiTesto 10"/>
          <p:cNvSpPr txBox="1"/>
          <p:nvPr/>
        </p:nvSpPr>
        <p:spPr>
          <a:xfrm>
            <a:off x="14596" y="1755769"/>
            <a:ext cx="827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i="1" dirty="0" smtClean="0"/>
              <a:t>campo</a:t>
            </a:r>
            <a:endParaRPr lang="en-US" b="1" i="1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-1" y="3580614"/>
            <a:ext cx="1179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i="1" dirty="0" smtClean="0"/>
              <a:t>Potenziale</a:t>
            </a:r>
            <a:endParaRPr lang="en-US" b="1" i="1" dirty="0"/>
          </a:p>
        </p:txBody>
      </p:sp>
      <p:graphicFrame>
        <p:nvGraphicFramePr>
          <p:cNvPr id="13" name="Oggetto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2072435"/>
              </p:ext>
            </p:extLst>
          </p:nvPr>
        </p:nvGraphicFramePr>
        <p:xfrm>
          <a:off x="746310" y="2745843"/>
          <a:ext cx="3690937" cy="954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16" name="Equazione" r:id="rId11" imgW="1815840" imgH="469800" progId="Equation.3">
                  <p:embed/>
                </p:oleObj>
              </mc:Choice>
              <mc:Fallback>
                <p:oleObj name="Equazione" r:id="rId11" imgW="181584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6310" y="2745843"/>
                        <a:ext cx="3690937" cy="954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ggetto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5823211"/>
              </p:ext>
            </p:extLst>
          </p:nvPr>
        </p:nvGraphicFramePr>
        <p:xfrm>
          <a:off x="5779631" y="4100675"/>
          <a:ext cx="1457325" cy="455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17" name="Equazione" r:id="rId13" imgW="609480" imgH="190440" progId="Equation.3">
                  <p:embed/>
                </p:oleObj>
              </mc:Choice>
              <mc:Fallback>
                <p:oleObj name="Equazione" r:id="rId13" imgW="60948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79631" y="4100675"/>
                        <a:ext cx="1457325" cy="455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CasellaDiTesto 14"/>
          <p:cNvSpPr txBox="1"/>
          <p:nvPr/>
        </p:nvSpPr>
        <p:spPr>
          <a:xfrm>
            <a:off x="2460935" y="4820755"/>
            <a:ext cx="4190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Occorre raccordare le due equazioni in x=0</a:t>
            </a:r>
            <a:endParaRPr lang="en-US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1907703" y="915199"/>
            <a:ext cx="18421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/>
              <a:t>d</a:t>
            </a:r>
            <a:r>
              <a:rPr lang="it-IT" i="1" dirty="0" smtClean="0"/>
              <a:t>rogaggio lineare</a:t>
            </a:r>
            <a:endParaRPr lang="en-US" i="1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5627508" y="891673"/>
            <a:ext cx="2047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/>
              <a:t>d</a:t>
            </a:r>
            <a:r>
              <a:rPr lang="it-IT" i="1" dirty="0" smtClean="0"/>
              <a:t>rogaggio uniforme</a:t>
            </a:r>
            <a:endParaRPr lang="en-US" i="1" dirty="0"/>
          </a:p>
        </p:txBody>
      </p:sp>
      <p:sp>
        <p:nvSpPr>
          <p:cNvPr id="2" name="CasellaDiTesto 1"/>
          <p:cNvSpPr txBox="1"/>
          <p:nvPr/>
        </p:nvSpPr>
        <p:spPr>
          <a:xfrm>
            <a:off x="14596" y="13648"/>
            <a:ext cx="87155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Iniziamo riprendendo le formule che, nota la distribuzione di carica del drogaggio, danno il campo e il potenziale per la giunzione a gradiente lineare e quella a concentrazione uniforme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7560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gget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2417190"/>
              </p:ext>
            </p:extLst>
          </p:nvPr>
        </p:nvGraphicFramePr>
        <p:xfrm>
          <a:off x="73303" y="828183"/>
          <a:ext cx="1915572" cy="6948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01" name="Equazione" r:id="rId3" imgW="1295280" imgH="469800" progId="Equation.3">
                  <p:embed/>
                </p:oleObj>
              </mc:Choice>
              <mc:Fallback>
                <p:oleObj name="Equazione" r:id="rId3" imgW="1295280" imgH="469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303" y="828183"/>
                        <a:ext cx="1915572" cy="6948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gget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6524264"/>
              </p:ext>
            </p:extLst>
          </p:nvPr>
        </p:nvGraphicFramePr>
        <p:xfrm>
          <a:off x="2521575" y="869935"/>
          <a:ext cx="1804169" cy="6221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02" name="Equazione" r:id="rId5" imgW="1104840" imgH="380880" progId="Equation.3">
                  <p:embed/>
                </p:oleObj>
              </mc:Choice>
              <mc:Fallback>
                <p:oleObj name="Equazione" r:id="rId5" imgW="1104840" imgH="3808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521575" y="869935"/>
                        <a:ext cx="1804169" cy="6221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gget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3063037"/>
              </p:ext>
            </p:extLst>
          </p:nvPr>
        </p:nvGraphicFramePr>
        <p:xfrm>
          <a:off x="2662924" y="1903269"/>
          <a:ext cx="2435051" cy="6297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03" name="Equazione" r:id="rId7" imgW="1473120" imgH="380880" progId="Equation.3">
                  <p:embed/>
                </p:oleObj>
              </mc:Choice>
              <mc:Fallback>
                <p:oleObj name="Equazione" r:id="rId7" imgW="1473120" imgH="3808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662924" y="1903269"/>
                        <a:ext cx="2435051" cy="6297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2011416" y="301298"/>
            <a:ext cx="827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i="1" dirty="0" smtClean="0"/>
              <a:t>campo</a:t>
            </a:r>
            <a:endParaRPr lang="en-US" b="1" i="1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1835696" y="1500152"/>
            <a:ext cx="1179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i="1" dirty="0" smtClean="0"/>
              <a:t>Potenziale</a:t>
            </a:r>
            <a:endParaRPr lang="en-US" b="1" i="1" dirty="0"/>
          </a:p>
        </p:txBody>
      </p:sp>
      <p:graphicFrame>
        <p:nvGraphicFramePr>
          <p:cNvPr id="9" name="Oggetto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7283778"/>
              </p:ext>
            </p:extLst>
          </p:nvPr>
        </p:nvGraphicFramePr>
        <p:xfrm>
          <a:off x="17815" y="1903269"/>
          <a:ext cx="2357887" cy="6095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04" name="Equazione" r:id="rId9" imgW="1815840" imgH="469800" progId="Equation.3">
                  <p:embed/>
                </p:oleObj>
              </mc:Choice>
              <mc:Fallback>
                <p:oleObj name="Equazione" r:id="rId9" imgW="181584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15" y="1903269"/>
                        <a:ext cx="2357887" cy="60950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ggetto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135873"/>
              </p:ext>
            </p:extLst>
          </p:nvPr>
        </p:nvGraphicFramePr>
        <p:xfrm>
          <a:off x="6038705" y="576282"/>
          <a:ext cx="2582863" cy="915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05" name="Equazione" r:id="rId11" imgW="1180800" imgH="419040" progId="Equation.3">
                  <p:embed/>
                </p:oleObj>
              </mc:Choice>
              <mc:Fallback>
                <p:oleObj name="Equazione" r:id="rId11" imgW="118080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8705" y="576282"/>
                        <a:ext cx="2582863" cy="915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CasellaDiTesto 12"/>
          <p:cNvSpPr txBox="1"/>
          <p:nvPr/>
        </p:nvSpPr>
        <p:spPr>
          <a:xfrm>
            <a:off x="6243485" y="1377041"/>
            <a:ext cx="24706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i="1" dirty="0" smtClean="0"/>
              <a:t>Corrisponde al campo massimo</a:t>
            </a:r>
            <a:endParaRPr lang="en-US" sz="1400" i="1" dirty="0"/>
          </a:p>
        </p:txBody>
      </p:sp>
      <p:graphicFrame>
        <p:nvGraphicFramePr>
          <p:cNvPr id="14" name="Oggetto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142818"/>
              </p:ext>
            </p:extLst>
          </p:nvPr>
        </p:nvGraphicFramePr>
        <p:xfrm>
          <a:off x="5679737" y="1684818"/>
          <a:ext cx="3252788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06" name="Equazione" r:id="rId13" imgW="1600200" imgH="419040" progId="Equation.3">
                  <p:embed/>
                </p:oleObj>
              </mc:Choice>
              <mc:Fallback>
                <p:oleObj name="Equazione" r:id="rId13" imgW="160020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79737" y="1684818"/>
                        <a:ext cx="3252788" cy="850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CasellaDiTesto 14"/>
          <p:cNvSpPr txBox="1"/>
          <p:nvPr/>
        </p:nvSpPr>
        <p:spPr>
          <a:xfrm>
            <a:off x="6894954" y="116632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per x=0</a:t>
            </a:r>
            <a:endParaRPr lang="en-US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893289" y="53328"/>
            <a:ext cx="6888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i="1" dirty="0" smtClean="0"/>
              <a:t>lineare</a:t>
            </a:r>
            <a:endParaRPr lang="en-US" sz="1400" i="1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3370890" y="53327"/>
            <a:ext cx="8445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i="1" dirty="0" smtClean="0"/>
              <a:t>uniforme</a:t>
            </a:r>
            <a:endParaRPr lang="en-US" sz="1400" i="1" dirty="0"/>
          </a:p>
        </p:txBody>
      </p:sp>
      <p:graphicFrame>
        <p:nvGraphicFramePr>
          <p:cNvPr id="19" name="Oggetto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9351797"/>
              </p:ext>
            </p:extLst>
          </p:nvPr>
        </p:nvGraphicFramePr>
        <p:xfrm>
          <a:off x="3726479" y="2511425"/>
          <a:ext cx="2000250" cy="91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07" name="Equazione" r:id="rId15" imgW="914400" imgH="419040" progId="Equation.3">
                  <p:embed/>
                </p:oleObj>
              </mc:Choice>
              <mc:Fallback>
                <p:oleObj name="Equazione" r:id="rId15" imgW="91440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26479" y="2511425"/>
                        <a:ext cx="2000250" cy="917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ggetto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8438323"/>
              </p:ext>
            </p:extLst>
          </p:nvPr>
        </p:nvGraphicFramePr>
        <p:xfrm>
          <a:off x="0" y="3791235"/>
          <a:ext cx="4084638" cy="91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08" name="Equazione" r:id="rId17" imgW="1866600" imgH="419040" progId="Equation.3">
                  <p:embed/>
                </p:oleObj>
              </mc:Choice>
              <mc:Fallback>
                <p:oleObj name="Equazione" r:id="rId17" imgW="186660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791235"/>
                        <a:ext cx="4084638" cy="917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ggetto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1389861"/>
              </p:ext>
            </p:extLst>
          </p:nvPr>
        </p:nvGraphicFramePr>
        <p:xfrm>
          <a:off x="57301" y="5650860"/>
          <a:ext cx="7258050" cy="1031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09" name="Equazione" r:id="rId19" imgW="3568680" imgH="507960" progId="Equation.3">
                  <p:embed/>
                </p:oleObj>
              </mc:Choice>
              <mc:Fallback>
                <p:oleObj name="Equazione" r:id="rId19" imgW="356868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301" y="5650860"/>
                        <a:ext cx="7258050" cy="1031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CasellaDiTesto 1"/>
          <p:cNvSpPr txBox="1"/>
          <p:nvPr/>
        </p:nvSpPr>
        <p:spPr>
          <a:xfrm>
            <a:off x="4726604" y="4065357"/>
            <a:ext cx="433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Larghezza dello strato di svuotamento totale</a:t>
            </a:r>
            <a:endParaRPr lang="en-US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7168746" y="6093312"/>
            <a:ext cx="1894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Potenziale interno</a:t>
            </a:r>
            <a:endParaRPr lang="en-US" dirty="0"/>
          </a:p>
        </p:txBody>
      </p:sp>
      <p:graphicFrame>
        <p:nvGraphicFramePr>
          <p:cNvPr id="10" name="Oggetto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312784"/>
              </p:ext>
            </p:extLst>
          </p:nvPr>
        </p:nvGraphicFramePr>
        <p:xfrm>
          <a:off x="0" y="4790638"/>
          <a:ext cx="3389312" cy="91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10" name="Equazione" r:id="rId21" imgW="1549080" imgH="419040" progId="Equation.3">
                  <p:embed/>
                </p:oleObj>
              </mc:Choice>
              <mc:Fallback>
                <p:oleObj name="Equazione" r:id="rId21" imgW="1549080" imgH="419040" progId="Equation.3">
                  <p:embed/>
                  <p:pic>
                    <p:nvPicPr>
                      <p:cNvPr id="0" name="Oggetto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790638"/>
                        <a:ext cx="3389312" cy="917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CasellaDiTesto 22"/>
          <p:cNvSpPr txBox="1"/>
          <p:nvPr/>
        </p:nvSpPr>
        <p:spPr>
          <a:xfrm>
            <a:off x="7330137" y="5249426"/>
            <a:ext cx="1733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Campo massimo</a:t>
            </a:r>
            <a:endParaRPr lang="en-US" dirty="0"/>
          </a:p>
        </p:txBody>
      </p:sp>
      <p:sp>
        <p:nvSpPr>
          <p:cNvPr id="11" name="Rettangolo 10"/>
          <p:cNvSpPr/>
          <p:nvPr/>
        </p:nvSpPr>
        <p:spPr>
          <a:xfrm>
            <a:off x="0" y="53328"/>
            <a:ext cx="5199797" cy="252609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ttangolo 23"/>
          <p:cNvSpPr/>
          <p:nvPr/>
        </p:nvSpPr>
        <p:spPr>
          <a:xfrm flipH="1">
            <a:off x="5199796" y="53327"/>
            <a:ext cx="3944204" cy="252609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asellaDiTesto 17"/>
          <p:cNvSpPr txBox="1"/>
          <p:nvPr/>
        </p:nvSpPr>
        <p:spPr>
          <a:xfrm>
            <a:off x="5839152" y="2586953"/>
            <a:ext cx="2981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Basta ricavare </a:t>
            </a:r>
            <a:r>
              <a:rPr lang="it-IT" sz="1400" dirty="0" err="1" smtClean="0"/>
              <a:t>x</a:t>
            </a:r>
            <a:r>
              <a:rPr lang="it-IT" sz="1400" baseline="-25000" dirty="0" err="1" smtClean="0"/>
              <a:t>n</a:t>
            </a:r>
            <a:r>
              <a:rPr lang="it-IT" sz="1400" dirty="0" smtClean="0"/>
              <a:t> dalla prima relazione</a:t>
            </a:r>
            <a:endParaRPr lang="en-US" sz="1400" dirty="0"/>
          </a:p>
        </p:txBody>
      </p:sp>
      <p:sp>
        <p:nvSpPr>
          <p:cNvPr id="25" name="CasellaDiTesto 24"/>
          <p:cNvSpPr txBox="1"/>
          <p:nvPr/>
        </p:nvSpPr>
        <p:spPr>
          <a:xfrm>
            <a:off x="3164916" y="3428999"/>
            <a:ext cx="28141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p</a:t>
            </a:r>
            <a:r>
              <a:rPr lang="it-IT" sz="1400" dirty="0" smtClean="0"/>
              <a:t>er ottenere le tre risposte richieste</a:t>
            </a:r>
            <a:endParaRPr lang="en-US" sz="1400" dirty="0"/>
          </a:p>
        </p:txBody>
      </p:sp>
      <p:sp>
        <p:nvSpPr>
          <p:cNvPr id="26" name="Rettangolo 25"/>
          <p:cNvSpPr/>
          <p:nvPr/>
        </p:nvSpPr>
        <p:spPr>
          <a:xfrm>
            <a:off x="-1" y="3767802"/>
            <a:ext cx="9144001" cy="30901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040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3" t="34602" r="38695" b="36874"/>
          <a:stretch/>
        </p:blipFill>
        <p:spPr bwMode="auto">
          <a:xfrm>
            <a:off x="133349" y="0"/>
            <a:ext cx="9033409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0" name="Oggetto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6328258"/>
              </p:ext>
            </p:extLst>
          </p:nvPr>
        </p:nvGraphicFramePr>
        <p:xfrm>
          <a:off x="3725839" y="3050272"/>
          <a:ext cx="1268412" cy="106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14" name="Equazione" r:id="rId4" imgW="698400" imgH="583920" progId="Equation.3">
                  <p:embed/>
                </p:oleObj>
              </mc:Choice>
              <mc:Fallback>
                <p:oleObj name="Equazione" r:id="rId4" imgW="698400" imgH="583920" progId="Equation.3">
                  <p:embed/>
                  <p:pic>
                    <p:nvPicPr>
                      <p:cNvPr id="0" name="Oggetto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25839" y="3050272"/>
                        <a:ext cx="1268412" cy="1063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6" name="Oggetto 7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7499175"/>
              </p:ext>
            </p:extLst>
          </p:nvPr>
        </p:nvGraphicFramePr>
        <p:xfrm>
          <a:off x="3725839" y="4054844"/>
          <a:ext cx="2874049" cy="7425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15" name="Equazione" r:id="rId6" imgW="1473120" imgH="380880" progId="Equation.3">
                  <p:embed/>
                </p:oleObj>
              </mc:Choice>
              <mc:Fallback>
                <p:oleObj name="Equazione" r:id="rId6" imgW="1473120" imgH="3808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725839" y="4054844"/>
                        <a:ext cx="2874049" cy="7425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ggetto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0132630"/>
              </p:ext>
            </p:extLst>
          </p:nvPr>
        </p:nvGraphicFramePr>
        <p:xfrm>
          <a:off x="1955404" y="4714541"/>
          <a:ext cx="1233689" cy="5518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16" name="Equazione" r:id="rId8" imgW="850680" imgH="380880" progId="Equation.3">
                  <p:embed/>
                </p:oleObj>
              </mc:Choice>
              <mc:Fallback>
                <p:oleObj name="Equazione" r:id="rId8" imgW="850680" imgH="380880" progId="Equation.3">
                  <p:embed/>
                  <p:pic>
                    <p:nvPicPr>
                      <p:cNvPr id="0" name="Oggetto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5404" y="4714541"/>
                        <a:ext cx="1233689" cy="5518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ggetto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8997261"/>
              </p:ext>
            </p:extLst>
          </p:nvPr>
        </p:nvGraphicFramePr>
        <p:xfrm>
          <a:off x="1575434" y="5312900"/>
          <a:ext cx="6149238" cy="13389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17" name="Equazione" r:id="rId10" imgW="2743200" imgH="596880" progId="Equation.3">
                  <p:embed/>
                </p:oleObj>
              </mc:Choice>
              <mc:Fallback>
                <p:oleObj name="Equazione" r:id="rId10" imgW="2743200" imgH="596880" progId="Equation.3">
                  <p:embed/>
                  <p:pic>
                    <p:nvPicPr>
                      <p:cNvPr id="0" name="Oggetto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5434" y="5312900"/>
                        <a:ext cx="6149238" cy="13389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CasellaDiTesto 1"/>
          <p:cNvSpPr txBox="1"/>
          <p:nvPr/>
        </p:nvSpPr>
        <p:spPr>
          <a:xfrm>
            <a:off x="2509063" y="2553395"/>
            <a:ext cx="4241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i="1" dirty="0" smtClean="0">
                <a:solidFill>
                  <a:srgbClr val="0070C0"/>
                </a:solidFill>
              </a:rPr>
              <a:t>Cominciamo dalla risposta alla domanda c</a:t>
            </a:r>
            <a:endParaRPr lang="en-US" b="1" i="1" dirty="0">
              <a:solidFill>
                <a:srgbClr val="0070C0"/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467798" y="3046019"/>
            <a:ext cx="32580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 smtClean="0"/>
              <a:t>Dal primo esercizio sappiamo calcolare W e dalla slide 9 di «Giunzioni </a:t>
            </a:r>
            <a:r>
              <a:rPr lang="it-IT" sz="1400" i="1" dirty="0" err="1" smtClean="0"/>
              <a:t>pn</a:t>
            </a:r>
            <a:r>
              <a:rPr lang="it-IT" sz="1400" i="1" dirty="0" smtClean="0"/>
              <a:t> basi» troviamo anche </a:t>
            </a:r>
            <a:r>
              <a:rPr lang="it-IT" sz="1400" i="1" dirty="0" err="1" smtClean="0"/>
              <a:t>x</a:t>
            </a:r>
            <a:r>
              <a:rPr lang="it-IT" sz="1400" i="1" baseline="-25000" dirty="0" err="1" smtClean="0"/>
              <a:t>p</a:t>
            </a:r>
            <a:r>
              <a:rPr lang="it-IT" sz="1400" i="1" dirty="0" smtClean="0"/>
              <a:t> e </a:t>
            </a:r>
            <a:r>
              <a:rPr lang="it-IT" sz="1400" i="1" dirty="0" err="1" smtClean="0"/>
              <a:t>x</a:t>
            </a:r>
            <a:r>
              <a:rPr lang="it-IT" sz="1400" i="1" baseline="-25000" dirty="0" err="1" smtClean="0"/>
              <a:t>n</a:t>
            </a:r>
            <a:endParaRPr lang="en-US" sz="1400" i="1" baseline="-25000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467798" y="4191321"/>
            <a:ext cx="29752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 smtClean="0"/>
              <a:t>Dalla slide 8 dello stesso file abbiamo la espressione del campo massimo</a:t>
            </a:r>
            <a:endParaRPr lang="en-US" sz="1400" i="1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467798" y="4866940"/>
            <a:ext cx="12889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 smtClean="0"/>
              <a:t>ricalcoliamo</a:t>
            </a:r>
            <a:endParaRPr lang="en-US" sz="1400" i="1" dirty="0"/>
          </a:p>
        </p:txBody>
      </p:sp>
      <p:sp>
        <p:nvSpPr>
          <p:cNvPr id="13" name="Rettangolo 12"/>
          <p:cNvSpPr/>
          <p:nvPr/>
        </p:nvSpPr>
        <p:spPr>
          <a:xfrm>
            <a:off x="-1" y="5312900"/>
            <a:ext cx="9144001" cy="154509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09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80" t="2518" r="3749" b="2500"/>
          <a:stretch/>
        </p:blipFill>
        <p:spPr bwMode="auto">
          <a:xfrm>
            <a:off x="3326925" y="672010"/>
            <a:ext cx="6111005" cy="6185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Ogget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0005921"/>
              </p:ext>
            </p:extLst>
          </p:nvPr>
        </p:nvGraphicFramePr>
        <p:xfrm>
          <a:off x="422275" y="3409950"/>
          <a:ext cx="3192463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6" name="Equazione" r:id="rId5" imgW="1879560" imgH="419040" progId="Equation.3">
                  <p:embed/>
                </p:oleObj>
              </mc:Choice>
              <mc:Fallback>
                <p:oleObj name="Equazione" r:id="rId5" imgW="187956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275" y="3409950"/>
                        <a:ext cx="3192463" cy="71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gget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5728526"/>
              </p:ext>
            </p:extLst>
          </p:nvPr>
        </p:nvGraphicFramePr>
        <p:xfrm>
          <a:off x="888101" y="1404320"/>
          <a:ext cx="2032203" cy="808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7" name="Equazione" r:id="rId7" imgW="1117440" imgH="444240" progId="Equation.3">
                  <p:embed/>
                </p:oleObj>
              </mc:Choice>
              <mc:Fallback>
                <p:oleObj name="Equazione" r:id="rId7" imgW="1117440" imgH="4442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88101" y="1404320"/>
                        <a:ext cx="2032203" cy="8082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2509062" y="1110"/>
            <a:ext cx="2874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i="1" dirty="0" smtClean="0">
                <a:solidFill>
                  <a:srgbClr val="0070C0"/>
                </a:solidFill>
              </a:rPr>
              <a:t>Passiamo alla domanda «a»</a:t>
            </a:r>
            <a:endParaRPr lang="en-US" b="1" i="1" dirty="0">
              <a:solidFill>
                <a:srgbClr val="0070C0"/>
              </a:solidFill>
            </a:endParaRPr>
          </a:p>
        </p:txBody>
      </p:sp>
      <p:cxnSp>
        <p:nvCxnSpPr>
          <p:cNvPr id="3" name="Connettore 2 2"/>
          <p:cNvCxnSpPr/>
          <p:nvPr/>
        </p:nvCxnSpPr>
        <p:spPr>
          <a:xfrm>
            <a:off x="1555845" y="2169994"/>
            <a:ext cx="0" cy="11327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asellaDiTesto 4"/>
          <p:cNvSpPr txBox="1"/>
          <p:nvPr/>
        </p:nvSpPr>
        <p:spPr>
          <a:xfrm>
            <a:off x="191069" y="2169994"/>
            <a:ext cx="137842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 smtClean="0"/>
              <a:t>Un modo facile per calcolare kT/q per temperature diverse</a:t>
            </a:r>
            <a:endParaRPr lang="en-US" sz="1400" i="1" dirty="0"/>
          </a:p>
        </p:txBody>
      </p:sp>
      <p:cxnSp>
        <p:nvCxnSpPr>
          <p:cNvPr id="9" name="Connettore 2 8"/>
          <p:cNvCxnSpPr/>
          <p:nvPr/>
        </p:nvCxnSpPr>
        <p:spPr>
          <a:xfrm>
            <a:off x="2509062" y="2074460"/>
            <a:ext cx="1899165" cy="955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1 10"/>
          <p:cNvCxnSpPr/>
          <p:nvPr/>
        </p:nvCxnSpPr>
        <p:spPr>
          <a:xfrm flipH="1" flipV="1">
            <a:off x="6035040" y="2736376"/>
            <a:ext cx="21946" cy="311395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1 15"/>
          <p:cNvCxnSpPr/>
          <p:nvPr/>
        </p:nvCxnSpPr>
        <p:spPr>
          <a:xfrm flipH="1" flipV="1">
            <a:off x="7243441" y="5047013"/>
            <a:ext cx="10973" cy="80331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1 16"/>
          <p:cNvCxnSpPr/>
          <p:nvPr/>
        </p:nvCxnSpPr>
        <p:spPr>
          <a:xfrm flipV="1">
            <a:off x="6860549" y="4288663"/>
            <a:ext cx="0" cy="156166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1 17"/>
          <p:cNvCxnSpPr/>
          <p:nvPr/>
        </p:nvCxnSpPr>
        <p:spPr>
          <a:xfrm flipV="1">
            <a:off x="6609188" y="3871356"/>
            <a:ext cx="0" cy="197898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1 18"/>
          <p:cNvCxnSpPr/>
          <p:nvPr/>
        </p:nvCxnSpPr>
        <p:spPr>
          <a:xfrm flipH="1" flipV="1">
            <a:off x="6341259" y="3302758"/>
            <a:ext cx="21946" cy="254757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1 19"/>
          <p:cNvCxnSpPr/>
          <p:nvPr/>
        </p:nvCxnSpPr>
        <p:spPr>
          <a:xfrm flipH="1" flipV="1">
            <a:off x="6160247" y="2933205"/>
            <a:ext cx="10973" cy="291712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1 13"/>
          <p:cNvCxnSpPr/>
          <p:nvPr/>
        </p:nvCxnSpPr>
        <p:spPr>
          <a:xfrm flipH="1">
            <a:off x="5118265" y="2729542"/>
            <a:ext cx="2386940" cy="1"/>
          </a:xfrm>
          <a:prstGeom prst="line">
            <a:avLst/>
          </a:prstGeom>
          <a:ln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1 34"/>
          <p:cNvCxnSpPr/>
          <p:nvPr/>
        </p:nvCxnSpPr>
        <p:spPr>
          <a:xfrm flipH="1">
            <a:off x="5140040" y="2941317"/>
            <a:ext cx="2386940" cy="1"/>
          </a:xfrm>
          <a:prstGeom prst="line">
            <a:avLst/>
          </a:prstGeom>
          <a:ln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1 35"/>
          <p:cNvCxnSpPr/>
          <p:nvPr/>
        </p:nvCxnSpPr>
        <p:spPr>
          <a:xfrm flipH="1">
            <a:off x="5126190" y="3271842"/>
            <a:ext cx="2386940" cy="1"/>
          </a:xfrm>
          <a:prstGeom prst="line">
            <a:avLst/>
          </a:prstGeom>
          <a:ln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1 36"/>
          <p:cNvCxnSpPr/>
          <p:nvPr/>
        </p:nvCxnSpPr>
        <p:spPr>
          <a:xfrm flipH="1">
            <a:off x="5147965" y="3863617"/>
            <a:ext cx="2386940" cy="1"/>
          </a:xfrm>
          <a:prstGeom prst="line">
            <a:avLst/>
          </a:prstGeom>
          <a:ln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1 37"/>
          <p:cNvCxnSpPr/>
          <p:nvPr/>
        </p:nvCxnSpPr>
        <p:spPr>
          <a:xfrm flipH="1">
            <a:off x="5145990" y="4301017"/>
            <a:ext cx="2386940" cy="1"/>
          </a:xfrm>
          <a:prstGeom prst="line">
            <a:avLst/>
          </a:prstGeom>
          <a:ln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ttore 1 38"/>
          <p:cNvCxnSpPr/>
          <p:nvPr/>
        </p:nvCxnSpPr>
        <p:spPr>
          <a:xfrm flipH="1">
            <a:off x="5155890" y="5047167"/>
            <a:ext cx="2386940" cy="1"/>
          </a:xfrm>
          <a:prstGeom prst="line">
            <a:avLst/>
          </a:prstGeom>
          <a:ln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243" name="Picture 5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068" y="4288663"/>
            <a:ext cx="4305999" cy="1891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408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52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2825" y="2054225"/>
            <a:ext cx="4578350" cy="274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1529255" y="4803775"/>
            <a:ext cx="6148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Le oscillazioni sono perlopiù dovuta alla imprecisione nella lettura dei valori di n</a:t>
            </a:r>
            <a:r>
              <a:rPr lang="it-IT" baseline="-25000" dirty="0" smtClean="0"/>
              <a:t>i</a:t>
            </a:r>
            <a:r>
              <a:rPr lang="it-IT" dirty="0" smtClean="0"/>
              <a:t> nella scala verticale logaritmica della figura 1.16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828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11" name="Picture 19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49" y="3144895"/>
            <a:ext cx="4939942" cy="2479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58" name="Picture 4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569" y="3272487"/>
            <a:ext cx="3078163" cy="244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3" t="62289" r="38695" b="10026"/>
          <a:stretch/>
        </p:blipFill>
        <p:spPr bwMode="auto">
          <a:xfrm>
            <a:off x="133349" y="0"/>
            <a:ext cx="9033409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8" name="Oggetto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2919481"/>
              </p:ext>
            </p:extLst>
          </p:nvPr>
        </p:nvGraphicFramePr>
        <p:xfrm>
          <a:off x="4957763" y="5776913"/>
          <a:ext cx="1757362" cy="1030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70" name="Equazione" r:id="rId6" imgW="799920" imgH="469800" progId="Equation.3">
                  <p:embed/>
                </p:oleObj>
              </mc:Choice>
              <mc:Fallback>
                <p:oleObj name="Equazione" r:id="rId6" imgW="799920" imgH="469800" progId="Equation.3">
                  <p:embed/>
                  <p:pic>
                    <p:nvPicPr>
                      <p:cNvPr id="0" name="Oggetto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7763" y="5776913"/>
                        <a:ext cx="1757362" cy="1030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ggetto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7692738"/>
              </p:ext>
            </p:extLst>
          </p:nvPr>
        </p:nvGraphicFramePr>
        <p:xfrm>
          <a:off x="696588" y="5864080"/>
          <a:ext cx="1650530" cy="887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71" name="Equazione" r:id="rId8" imgW="825142" imgH="444307" progId="Equation.3">
                  <p:embed/>
                </p:oleObj>
              </mc:Choice>
              <mc:Fallback>
                <p:oleObj name="Equazione" r:id="rId8" imgW="825142" imgH="444307" progId="Equation.3">
                  <p:embed/>
                  <p:pic>
                    <p:nvPicPr>
                      <p:cNvPr id="0" name="Oggetto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6588" y="5864080"/>
                        <a:ext cx="1650530" cy="887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ggetto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377947"/>
              </p:ext>
            </p:extLst>
          </p:nvPr>
        </p:nvGraphicFramePr>
        <p:xfrm>
          <a:off x="2587625" y="5844969"/>
          <a:ext cx="2106612" cy="938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72" name="Equazione" r:id="rId10" imgW="1054080" imgH="469800" progId="Equation.3">
                  <p:embed/>
                </p:oleObj>
              </mc:Choice>
              <mc:Fallback>
                <p:oleObj name="Equazione" r:id="rId10" imgW="1054080" imgH="469800" progId="Equation.3">
                  <p:embed/>
                  <p:pic>
                    <p:nvPicPr>
                      <p:cNvPr id="0" name="Oggetto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87625" y="5844969"/>
                        <a:ext cx="2106612" cy="938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ggetto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1442889"/>
              </p:ext>
            </p:extLst>
          </p:nvPr>
        </p:nvGraphicFramePr>
        <p:xfrm>
          <a:off x="3190002" y="2419350"/>
          <a:ext cx="2905999" cy="853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73" name="Equazione" r:id="rId12" imgW="1384200" imgH="406080" progId="Equation.3">
                  <p:embed/>
                </p:oleObj>
              </mc:Choice>
              <mc:Fallback>
                <p:oleObj name="Equazione" r:id="rId12" imgW="1384200" imgH="4060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190002" y="2419350"/>
                        <a:ext cx="2905999" cy="853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1" name="Oggetto 92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1486151"/>
              </p:ext>
            </p:extLst>
          </p:nvPr>
        </p:nvGraphicFramePr>
        <p:xfrm>
          <a:off x="7100650" y="5717237"/>
          <a:ext cx="1644650" cy="1030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74" name="Equazione" r:id="rId14" imgW="749160" imgH="469800" progId="Equation.3">
                  <p:embed/>
                </p:oleObj>
              </mc:Choice>
              <mc:Fallback>
                <p:oleObj name="Equazione" r:id="rId14" imgW="749160" imgH="469800" progId="Equation.3">
                  <p:embed/>
                  <p:pic>
                    <p:nvPicPr>
                      <p:cNvPr id="0" name="Oggetto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00650" y="5717237"/>
                        <a:ext cx="1644650" cy="1030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2" name="Oggetto 92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033580"/>
              </p:ext>
            </p:extLst>
          </p:nvPr>
        </p:nvGraphicFramePr>
        <p:xfrm>
          <a:off x="476250" y="2446338"/>
          <a:ext cx="24003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75" name="Equazione" r:id="rId16" imgW="1218960" imgH="419040" progId="Equation.3">
                  <p:embed/>
                </p:oleObj>
              </mc:Choice>
              <mc:Fallback>
                <p:oleObj name="Equazione" r:id="rId16" imgW="1218960" imgH="419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476250" y="2446338"/>
                        <a:ext cx="2400300" cy="825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9983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808</TotalTime>
  <Words>1051</Words>
  <Application>Microsoft Office PowerPoint</Application>
  <PresentationFormat>Presentazione su schermo (4:3)</PresentationFormat>
  <Paragraphs>104</Paragraphs>
  <Slides>31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31</vt:i4>
      </vt:variant>
    </vt:vector>
  </HeadingPairs>
  <TitlesOfParts>
    <vt:vector size="33" baseType="lpstr">
      <vt:lpstr>Tema di Office</vt:lpstr>
      <vt:lpstr>Equazione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Massimo</dc:creator>
  <cp:lastModifiedBy>Massimo</cp:lastModifiedBy>
  <cp:revision>85</cp:revision>
  <dcterms:created xsi:type="dcterms:W3CDTF">2020-04-26T09:58:15Z</dcterms:created>
  <dcterms:modified xsi:type="dcterms:W3CDTF">2020-04-28T13:01:16Z</dcterms:modified>
</cp:coreProperties>
</file>