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18"/>
  </p:notesMasterIdLst>
  <p:sldIdLst>
    <p:sldId id="306" r:id="rId2"/>
    <p:sldId id="315" r:id="rId3"/>
    <p:sldId id="314" r:id="rId4"/>
    <p:sldId id="307" r:id="rId5"/>
    <p:sldId id="308" r:id="rId6"/>
    <p:sldId id="309" r:id="rId7"/>
    <p:sldId id="311" r:id="rId8"/>
    <p:sldId id="316" r:id="rId9"/>
    <p:sldId id="312" r:id="rId10"/>
    <p:sldId id="317" r:id="rId11"/>
    <p:sldId id="313" r:id="rId12"/>
    <p:sldId id="277" r:id="rId13"/>
    <p:sldId id="285" r:id="rId14"/>
    <p:sldId id="283" r:id="rId15"/>
    <p:sldId id="284" r:id="rId16"/>
    <p:sldId id="286" r:id="rId1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4146"/>
    <p:restoredTop sz="86376"/>
  </p:normalViewPr>
  <p:slideViewPr>
    <p:cSldViewPr snapToGrid="0" snapToObjects="1">
      <p:cViewPr varScale="1">
        <p:scale>
          <a:sx n="91" d="100"/>
          <a:sy n="91" d="100"/>
        </p:scale>
        <p:origin x="216" y="40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D3AE06C-CF19-6346-926E-C34865F0C446}" type="datetimeFigureOut">
              <a:rPr lang="it-IT" smtClean="0"/>
              <a:pPr/>
              <a:t>25/11/20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it-IT"/>
              <a:t>Modifica gli stili del testo dello schema
Secondo livello
Terzo livello
Quarto livello
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6D6A94-6A66-2146-A863-FFE973B94A15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180821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EG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46D6A94-6A66-2146-A863-FFE973B94A15}" type="slidenum">
              <a:rPr lang="it-IT" smtClean="0"/>
              <a:pPr/>
              <a:t>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8787590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it-EG" dirty="0"/>
              <a:t>A fianco dell’Iraq: la Giordania, l’OLP, il Sudan e lo Yemen; a fianco del Kuwait 28 Paesi, di cui dieci europei.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it-EG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it-EG" dirty="0"/>
              <a:t>** Fra attori statali e attori non statali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it-EG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it-EG" dirty="0"/>
              <a:t>*** Ad esempio già la guerra in Libano (1975-1990) fu combattuta sostanzialmente da milizie armate; Israele oggi combatte contro gruppi o milizie (Hezbollah; Hamas etc.)</a:t>
            </a: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46D6A94-6A66-2146-A863-FFE973B94A15}" type="slidenum">
              <a:rPr lang="it-IT" smtClean="0"/>
              <a:pPr/>
              <a:t>10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1272190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EG" dirty="0"/>
              <a:t>1978 (operazione Litani); 1982 (operazione Pace in Galilea); 2006 (definita da Israele, seconda guerra del Libano).</a:t>
            </a: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46D6A94-6A66-2146-A863-FFE973B94A15}" type="slidenum">
              <a:rPr lang="it-IT" smtClean="0"/>
              <a:pPr/>
              <a:t>11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53686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2">
            <a:extLst>
              <a:ext uri="{FF2B5EF4-FFF2-40B4-BE49-F238E27FC236}">
                <a16:creationId xmlns:a16="http://schemas.microsoft.com/office/drawing/2014/main" id="{C9069AF4-0450-744E-94C8-C3C864FD90D0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1746" name="Rectangle 3">
            <a:extLst>
              <a:ext uri="{FF2B5EF4-FFF2-40B4-BE49-F238E27FC236}">
                <a16:creationId xmlns:a16="http://schemas.microsoft.com/office/drawing/2014/main" id="{EA95D112-BEE4-584D-A9A1-EDD5FC0A22EA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it-IT" altLang="it-IT"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55270091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3" name="Rectangle 2">
            <a:extLst>
              <a:ext uri="{FF2B5EF4-FFF2-40B4-BE49-F238E27FC236}">
                <a16:creationId xmlns:a16="http://schemas.microsoft.com/office/drawing/2014/main" id="{97DDDE11-18DD-6A45-B697-08DB49EB814B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9634" name="Rectangle 3">
            <a:extLst>
              <a:ext uri="{FF2B5EF4-FFF2-40B4-BE49-F238E27FC236}">
                <a16:creationId xmlns:a16="http://schemas.microsoft.com/office/drawing/2014/main" id="{C395754C-A6E2-714B-A435-4292BF0B2ACF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it-IT" altLang="it-IT"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8101621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5" name="Rectangle 2">
            <a:extLst>
              <a:ext uri="{FF2B5EF4-FFF2-40B4-BE49-F238E27FC236}">
                <a16:creationId xmlns:a16="http://schemas.microsoft.com/office/drawing/2014/main" id="{EF06262B-41EA-B84B-9D25-7DEC4E104BD1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7826" name="Rectangle 3">
            <a:extLst>
              <a:ext uri="{FF2B5EF4-FFF2-40B4-BE49-F238E27FC236}">
                <a16:creationId xmlns:a16="http://schemas.microsoft.com/office/drawing/2014/main" id="{0870376E-7407-9745-BCC3-9BA19307A471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it-IT" altLang="it-IT"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0090395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1" name="Rectangle 2">
            <a:extLst>
              <a:ext uri="{FF2B5EF4-FFF2-40B4-BE49-F238E27FC236}">
                <a16:creationId xmlns:a16="http://schemas.microsoft.com/office/drawing/2014/main" id="{776AD71D-0D6E-614F-9A3A-05F06DDE4D53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1922" name="Rectangle 3">
            <a:extLst>
              <a:ext uri="{FF2B5EF4-FFF2-40B4-BE49-F238E27FC236}">
                <a16:creationId xmlns:a16="http://schemas.microsoft.com/office/drawing/2014/main" id="{B38CE527-C40F-374B-AF47-E7DAD1D3A92B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it-IT" altLang="it-IT"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51126744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5" name="Rectangle 2">
            <a:extLst>
              <a:ext uri="{FF2B5EF4-FFF2-40B4-BE49-F238E27FC236}">
                <a16:creationId xmlns:a16="http://schemas.microsoft.com/office/drawing/2014/main" id="{F253F8AB-2EE7-8D46-A7B4-F413577E3A87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8066" name="Rectangle 3">
            <a:extLst>
              <a:ext uri="{FF2B5EF4-FFF2-40B4-BE49-F238E27FC236}">
                <a16:creationId xmlns:a16="http://schemas.microsoft.com/office/drawing/2014/main" id="{49CB84C6-9EB1-6042-9ED3-15A4D18AD6CC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it-IT" altLang="it-IT"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8042566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11/25/20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olo e sotto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Modifica gli stili del testo dello schema
Secondo livello
Terzo livello
Quarto livello
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11/25/20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zio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it-IT"/>
              <a:t>Modifica gli stili del testo dello schema
Secondo livello
Terzo livello
Quarto livello
Quinto livello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Modifica gli stili del testo dello schema
Secondo livello
Terzo livello
Quarto livello
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11/25/20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cheda nom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it-IT"/>
              <a:t>Modifica gli stili del testo dello schema
Secondo livello
Terzo livello
Quarto livello
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11/25/20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cheda nome cita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it-IT"/>
              <a:t>Modifica gli stili del testo dello schema
Secondo livello
Terzo livello
Quarto livello
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it-IT"/>
              <a:t>Modifica gli stili del testo dello schema
Secondo livello
Terzo livello
Quarto livello
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11/25/20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it-IT"/>
              <a:t>Modifica gli stili del testo dello schema
Secondo livello
Terzo livello
Quarto livello
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it-IT"/>
              <a:t>Modifica gli stili del testo dello schema
Secondo livello
Terzo livello
Quarto livello
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11/25/20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it-IT"/>
              <a:t>Modifica gli stili del testo dello schema
Secondo livello
Terzo livello
Quarto livello
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11/25/20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it-IT"/>
              <a:t>Modifica gli stili del testo dello schema
Secondo livello
Terzo livello
Quarto livello
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11/25/20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it-IT"/>
              <a:t>Modifica gli stili del testo dello schema
Secondo livello
Terzo livello
Quarto livello
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11/25/20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Modifica gli stili del testo dello schema
Secondo livello
Terzo livello
Quarto livello
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11/25/20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it-IT"/>
              <a:t>Modifica gli stili del testo dello schema
Secondo livello
Terzo livello
Quarto livello
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it-IT"/>
              <a:t>Modifica gli stili del testo dello schema
Secondo livello
Terzo livello
Quarto livello
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11/25/20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Modifica gli stili del testo dello schema
Secondo livello
Terzo livello
Quarto livello
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it-IT"/>
              <a:t>Modifica gli stili del testo dello schema
Secondo livello
Terzo livello
Quarto livello
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Modifica gli stili del testo dello schema
Secondo livello
Terzo livello
Quarto livello
Quinto livello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it-IT"/>
              <a:t>Modifica gli stili del testo dello schema
Secondo livello
Terzo livello
Quarto livello
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11/25/20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11/25/20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11/25/20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it-IT"/>
              <a:t>Modifica gli stili del testo dello schema
Secondo livello
Terzo livello
Quarto livello
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Modifica gli stili del testo dello schema
Secondo livello
Terzo livello
Quarto livello
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11/25/20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Modifica gli stili del testo dello schema
Secondo livello
Terzo livello
Quarto livello
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11/25/20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Modifica gli stili del testo dello schema
Secondo livello
Terzo livello
Quarto livello
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11/25/20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5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tif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tiff"/><Relationship Id="rId4" Type="http://schemas.openxmlformats.org/officeDocument/2006/relationships/image" Target="../media/image2.tif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D9DE5AD-C323-ED48-8E51-1D66ED15D3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348" y="207818"/>
            <a:ext cx="10819265" cy="1051356"/>
          </a:xfrm>
        </p:spPr>
        <p:txBody>
          <a:bodyPr>
            <a:normAutofit fontScale="90000"/>
          </a:bodyPr>
          <a:lstStyle/>
          <a:p>
            <a:pPr algn="ctr"/>
            <a:r>
              <a:rPr lang="it-IT" b="1" dirty="0"/>
              <a:t>La 4</a:t>
            </a:r>
            <a:r>
              <a:rPr lang="it-IT" b="1" baseline="30000" dirty="0"/>
              <a:t>a</a:t>
            </a:r>
            <a:r>
              <a:rPr lang="it-IT" b="1" dirty="0"/>
              <a:t> fase della storia araba contemporanea: </a:t>
            </a:r>
            <a:br>
              <a:rPr lang="it-IT" b="1" dirty="0"/>
            </a:br>
            <a:r>
              <a:rPr lang="it-IT" b="1" dirty="0"/>
              <a:t>la «ristrutturazione» del mondo arabo (1979-2015)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13B1C73C-EBF4-5B4A-B656-3C4760B965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348" y="1645920"/>
            <a:ext cx="11063307" cy="5087389"/>
          </a:xfrm>
        </p:spPr>
        <p:txBody>
          <a:bodyPr>
            <a:noAutofit/>
          </a:bodyPr>
          <a:lstStyle/>
          <a:p>
            <a:pPr>
              <a:lnSpc>
                <a:spcPct val="90000"/>
              </a:lnSpc>
              <a:spcBef>
                <a:spcPts val="600"/>
              </a:spcBef>
              <a:buClr>
                <a:srgbClr val="000000"/>
              </a:buClr>
              <a:buFont typeface="Wingdings" pitchFamily="2" charset="2"/>
              <a:buChar char=""/>
            </a:pPr>
            <a:r>
              <a:rPr lang="it-IT" altLang="it-IT" sz="2400" dirty="0">
                <a:solidFill>
                  <a:srgbClr val="C00000"/>
                </a:solidFill>
                <a:cs typeface="Times New Roman" panose="02020603050405020304" pitchFamily="18" charset="0"/>
              </a:rPr>
              <a:t>Il 1979 è un anno di cesura nella  storia  del mondo arabo</a:t>
            </a:r>
            <a:r>
              <a:rPr lang="it-IT" altLang="it-IT" sz="2400" dirty="0">
                <a:solidFill>
                  <a:schemeClr val="tx1"/>
                </a:solidFill>
                <a:cs typeface="Times New Roman" panose="02020603050405020304" pitchFamily="18" charset="0"/>
              </a:rPr>
              <a:t>:</a:t>
            </a:r>
          </a:p>
          <a:p>
            <a:pPr marL="0" indent="0">
              <a:lnSpc>
                <a:spcPct val="90000"/>
              </a:lnSpc>
              <a:spcBef>
                <a:spcPts val="600"/>
              </a:spcBef>
              <a:buClr>
                <a:srgbClr val="000000"/>
              </a:buClr>
              <a:buNone/>
            </a:pPr>
            <a:endParaRPr lang="it-IT" altLang="it-IT" sz="2400" dirty="0">
              <a:solidFill>
                <a:schemeClr val="tx1"/>
              </a:solidFill>
              <a:cs typeface="Times New Roman" panose="02020603050405020304" pitchFamily="18" charset="0"/>
            </a:endParaRPr>
          </a:p>
          <a:p>
            <a:pPr marL="0" indent="0">
              <a:lnSpc>
                <a:spcPct val="90000"/>
              </a:lnSpc>
              <a:spcBef>
                <a:spcPts val="600"/>
              </a:spcBef>
              <a:buClr>
                <a:srgbClr val="000000"/>
              </a:buClr>
              <a:buNone/>
            </a:pPr>
            <a:r>
              <a:rPr lang="it-IT" altLang="it-IT" sz="2400" dirty="0">
                <a:solidFill>
                  <a:schemeClr val="tx1"/>
                </a:solidFill>
                <a:cs typeface="Times New Roman" panose="02020603050405020304" pitchFamily="18" charset="0"/>
              </a:rPr>
              <a:t>- Firma degli accordi di Camp David (17 settembre 1978) e successivo trattato di pace fra Egitto e Israele (26 marzo 1979);</a:t>
            </a:r>
          </a:p>
          <a:p>
            <a:pPr marL="0" indent="0">
              <a:lnSpc>
                <a:spcPct val="90000"/>
              </a:lnSpc>
              <a:spcBef>
                <a:spcPts val="600"/>
              </a:spcBef>
              <a:buClr>
                <a:srgbClr val="000000"/>
              </a:buClr>
              <a:buNone/>
            </a:pPr>
            <a:r>
              <a:rPr lang="it-IT" altLang="it-IT" sz="2400" dirty="0">
                <a:solidFill>
                  <a:schemeClr val="tx1"/>
                </a:solidFill>
                <a:cs typeface="Times New Roman" panose="02020603050405020304" pitchFamily="18" charset="0"/>
              </a:rPr>
              <a:t>- Rivoluzione iraniana (1° febbraio 1979): l’Ayatollah Khomeini sale al potere;</a:t>
            </a:r>
            <a:endParaRPr lang="it-IT" altLang="ja-JP" sz="2400" dirty="0">
              <a:solidFill>
                <a:schemeClr val="tx1"/>
              </a:solidFill>
              <a:cs typeface="Times New Roman" panose="02020603050405020304" pitchFamily="18" charset="0"/>
            </a:endParaRPr>
          </a:p>
          <a:p>
            <a:pPr marL="0" indent="0">
              <a:lnSpc>
                <a:spcPct val="90000"/>
              </a:lnSpc>
              <a:spcBef>
                <a:spcPts val="600"/>
              </a:spcBef>
              <a:buClr>
                <a:srgbClr val="000000"/>
              </a:buClr>
              <a:buNone/>
            </a:pPr>
            <a:r>
              <a:rPr lang="it-IT" altLang="ja-JP" sz="2400" dirty="0">
                <a:solidFill>
                  <a:schemeClr val="tx1"/>
                </a:solidFill>
                <a:cs typeface="Times New Roman" panose="02020603050405020304" pitchFamily="18" charset="0"/>
              </a:rPr>
              <a:t>- Attacco alla Grande Moschea della Mecca  durante il </a:t>
            </a:r>
            <a:r>
              <a:rPr lang="it-IT" altLang="ja-JP" sz="2400" i="1" dirty="0" err="1">
                <a:solidFill>
                  <a:schemeClr val="tx1"/>
                </a:solidFill>
                <a:cs typeface="Times New Roman" panose="02020603050405020304" pitchFamily="18" charset="0"/>
              </a:rPr>
              <a:t>hajj</a:t>
            </a:r>
            <a:r>
              <a:rPr lang="it-IT" altLang="ja-JP" sz="2400" dirty="0">
                <a:solidFill>
                  <a:schemeClr val="tx1"/>
                </a:solidFill>
                <a:cs typeface="Times New Roman" panose="02020603050405020304" pitchFamily="18" charset="0"/>
              </a:rPr>
              <a:t> (20 novembre 1979);</a:t>
            </a:r>
          </a:p>
          <a:p>
            <a:pPr marL="0" indent="0">
              <a:lnSpc>
                <a:spcPct val="90000"/>
              </a:lnSpc>
              <a:spcBef>
                <a:spcPts val="600"/>
              </a:spcBef>
              <a:buClr>
                <a:srgbClr val="000000"/>
              </a:buClr>
              <a:buNone/>
            </a:pPr>
            <a:r>
              <a:rPr lang="it-IT" altLang="ja-JP" sz="2400" dirty="0">
                <a:solidFill>
                  <a:schemeClr val="tx1"/>
                </a:solidFill>
                <a:cs typeface="Times New Roman" panose="02020603050405020304" pitchFamily="18" charset="0"/>
              </a:rPr>
              <a:t>- Salita al potere di Saddam Hussein in Iraq (16 luglio 1979) che nel 1980 dà inizio alla guerra con l’Iran che si protrarrà per 8 anni;</a:t>
            </a:r>
            <a:endParaRPr lang="it-IT" altLang="it-IT" sz="2400" dirty="0">
              <a:solidFill>
                <a:schemeClr val="tx1"/>
              </a:solidFill>
              <a:cs typeface="Times New Roman" panose="02020603050405020304" pitchFamily="18" charset="0"/>
            </a:endParaRPr>
          </a:p>
          <a:p>
            <a:pPr marL="0" indent="0">
              <a:lnSpc>
                <a:spcPct val="90000"/>
              </a:lnSpc>
              <a:spcBef>
                <a:spcPts val="600"/>
              </a:spcBef>
              <a:buClr>
                <a:srgbClr val="000000"/>
              </a:buClr>
              <a:buNone/>
            </a:pPr>
            <a:r>
              <a:rPr lang="it-IT" altLang="ja-JP" sz="2400" dirty="0">
                <a:solidFill>
                  <a:schemeClr val="tx1"/>
                </a:solidFill>
                <a:cs typeface="Times New Roman" panose="02020603050405020304" pitchFamily="18" charset="0"/>
              </a:rPr>
              <a:t>- Invasione sovietica dell’Afghanistan (4 novembre 1979); inizio del </a:t>
            </a:r>
            <a:r>
              <a:rPr lang="it-IT" altLang="ja-JP" sz="2400" i="1" dirty="0" err="1">
                <a:solidFill>
                  <a:schemeClr val="tx1"/>
                </a:solidFill>
                <a:cs typeface="Times New Roman" panose="02020603050405020304" pitchFamily="18" charset="0"/>
              </a:rPr>
              <a:t>jih</a:t>
            </a:r>
            <a:r>
              <a:rPr lang="it-IT" sz="2400" i="1" dirty="0" err="1">
                <a:solidFill>
                  <a:schemeClr val="tx1"/>
                </a:solidFill>
                <a:cs typeface="Times New Roman" panose="02020603050405020304" pitchFamily="18" charset="0"/>
              </a:rPr>
              <a:t>ā</a:t>
            </a:r>
            <a:r>
              <a:rPr lang="it-IT" altLang="ja-JP" sz="2400" i="1" dirty="0" err="1">
                <a:solidFill>
                  <a:schemeClr val="tx1"/>
                </a:solidFill>
                <a:cs typeface="Times New Roman" panose="02020603050405020304" pitchFamily="18" charset="0"/>
              </a:rPr>
              <a:t>d</a:t>
            </a:r>
            <a:r>
              <a:rPr lang="it-IT" altLang="ja-JP" sz="2400" dirty="0">
                <a:solidFill>
                  <a:schemeClr val="tx1"/>
                </a:solidFill>
                <a:cs typeface="Times New Roman" panose="02020603050405020304" pitchFamily="18" charset="0"/>
              </a:rPr>
              <a:t> afghano; creazione di una nuova tipologia di combattente: il </a:t>
            </a:r>
            <a:r>
              <a:rPr lang="it-IT" altLang="ja-JP" sz="2400" i="1" dirty="0" err="1">
                <a:solidFill>
                  <a:schemeClr val="tx1"/>
                </a:solidFill>
                <a:cs typeface="Times New Roman" panose="02020603050405020304" pitchFamily="18" charset="0"/>
              </a:rPr>
              <a:t>muj</a:t>
            </a:r>
            <a:r>
              <a:rPr lang="it-IT" sz="2400" i="1" dirty="0" err="1">
                <a:solidFill>
                  <a:schemeClr val="tx1"/>
                </a:solidFill>
                <a:cs typeface="Times New Roman" panose="02020603050405020304" pitchFamily="18" charset="0"/>
              </a:rPr>
              <a:t>ā</a:t>
            </a:r>
            <a:r>
              <a:rPr lang="it-IT" altLang="ja-JP" sz="2400" i="1" dirty="0" err="1">
                <a:solidFill>
                  <a:schemeClr val="tx1"/>
                </a:solidFill>
                <a:cs typeface="Times New Roman" panose="02020603050405020304" pitchFamily="18" charset="0"/>
              </a:rPr>
              <a:t>hid</a:t>
            </a:r>
            <a:r>
              <a:rPr lang="it-IT" altLang="ja-JP" sz="2400" dirty="0">
                <a:solidFill>
                  <a:schemeClr val="tx1"/>
                </a:solidFill>
                <a:cs typeface="Times New Roman" panose="02020603050405020304" pitchFamily="18" charset="0"/>
              </a:rPr>
              <a:t> globale; fenomeno dei </a:t>
            </a:r>
            <a:r>
              <a:rPr lang="it-IT" altLang="ja-JP" sz="2400" i="1" dirty="0" err="1">
                <a:solidFill>
                  <a:schemeClr val="tx1"/>
                </a:solidFill>
                <a:cs typeface="Times New Roman" panose="02020603050405020304" pitchFamily="18" charset="0"/>
              </a:rPr>
              <a:t>foreign</a:t>
            </a:r>
            <a:r>
              <a:rPr lang="it-IT" altLang="ja-JP" sz="2400" i="1" dirty="0">
                <a:solidFill>
                  <a:schemeClr val="tx1"/>
                </a:solidFill>
                <a:cs typeface="Times New Roman" panose="02020603050405020304" pitchFamily="18" charset="0"/>
              </a:rPr>
              <a:t> fighters</a:t>
            </a:r>
            <a:r>
              <a:rPr lang="it-IT" altLang="ja-JP" sz="2400" dirty="0">
                <a:solidFill>
                  <a:schemeClr val="tx1"/>
                </a:solidFill>
                <a:cs typeface="Times New Roman" panose="02020603050405020304" pitchFamily="18" charset="0"/>
              </a:rPr>
              <a:t>.</a:t>
            </a:r>
          </a:p>
          <a:p>
            <a:pPr marL="0" indent="0">
              <a:lnSpc>
                <a:spcPct val="90000"/>
              </a:lnSpc>
              <a:spcBef>
                <a:spcPts val="600"/>
              </a:spcBef>
              <a:buClr>
                <a:srgbClr val="000000"/>
              </a:buClr>
              <a:buNone/>
            </a:pPr>
            <a:endParaRPr lang="it-IT" altLang="ja-JP" sz="2400" dirty="0">
              <a:solidFill>
                <a:schemeClr val="tx1"/>
              </a:solidFill>
              <a:cs typeface="Times New Roman" panose="02020603050405020304" pitchFamily="18" charset="0"/>
            </a:endParaRPr>
          </a:p>
          <a:p>
            <a:pPr>
              <a:lnSpc>
                <a:spcPct val="90000"/>
              </a:lnSpc>
              <a:spcBef>
                <a:spcPts val="600"/>
              </a:spcBef>
              <a:buClr>
                <a:srgbClr val="000000"/>
              </a:buClr>
              <a:buFont typeface="Wingdings" pitchFamily="2" charset="2"/>
              <a:buChar char=""/>
            </a:pPr>
            <a:endParaRPr lang="it-IT" altLang="ja-JP" sz="2400" dirty="0">
              <a:solidFill>
                <a:schemeClr val="tx1"/>
              </a:solidFill>
              <a:cs typeface="Times New Roman" panose="02020603050405020304" pitchFamily="18" charset="0"/>
            </a:endParaRPr>
          </a:p>
          <a:p>
            <a:pPr>
              <a:lnSpc>
                <a:spcPct val="90000"/>
              </a:lnSpc>
              <a:spcBef>
                <a:spcPts val="600"/>
              </a:spcBef>
              <a:buClr>
                <a:srgbClr val="000000"/>
              </a:buClr>
              <a:buFont typeface="Wingdings" pitchFamily="2" charset="2"/>
              <a:buChar char=""/>
            </a:pPr>
            <a:endParaRPr lang="it-IT" altLang="ja-JP" sz="2400" dirty="0">
              <a:solidFill>
                <a:schemeClr val="tx1"/>
              </a:solidFill>
              <a:cs typeface="Times New Roman" panose="02020603050405020304" pitchFamily="18" charset="0"/>
            </a:endParaRPr>
          </a:p>
          <a:p>
            <a:endParaRPr lang="it-IT" sz="2400" dirty="0">
              <a:solidFill>
                <a:schemeClr val="tx1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0866761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2305A0E-D9D8-9E46-84F9-85FDEDC2F2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52357" y="407964"/>
            <a:ext cx="9352255" cy="928468"/>
          </a:xfrm>
        </p:spPr>
        <p:txBody>
          <a:bodyPr/>
          <a:lstStyle/>
          <a:p>
            <a:r>
              <a:rPr lang="it-EG" dirty="0"/>
              <a:t>Le nuove modalità delle guerra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E60AEE2-8651-134A-AEEA-2E074BF99F2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9655" y="1448971"/>
            <a:ext cx="10986867" cy="5106573"/>
          </a:xfrm>
        </p:spPr>
        <p:txBody>
          <a:bodyPr>
            <a:normAutofit fontScale="92500" lnSpcReduction="10000"/>
          </a:bodyPr>
          <a:lstStyle/>
          <a:p>
            <a:r>
              <a:rPr lang="it-IT" dirty="0">
                <a:solidFill>
                  <a:schemeClr val="tx1"/>
                </a:solidFill>
                <a:cs typeface="Times New Roman" panose="02020603050405020304" pitchFamily="18" charset="0"/>
              </a:rPr>
              <a:t>La prima guerra del Golfo (1990-1991) è la prima guerra interstatale che spaccò il mondo arabo in due coalizioni *e  la prima guerra internazionale dopo la caduta del muro di Berlino</a:t>
            </a:r>
          </a:p>
          <a:p>
            <a:r>
              <a:rPr lang="it-IT" dirty="0">
                <a:solidFill>
                  <a:schemeClr val="tx1"/>
                </a:solidFill>
                <a:cs typeface="Times New Roman" panose="02020603050405020304" pitchFamily="18" charset="0"/>
              </a:rPr>
              <a:t>Segnò l’inizio di un «nuovo ordine internazionale» voluto dagli Usa.</a:t>
            </a:r>
          </a:p>
          <a:p>
            <a:r>
              <a:rPr lang="it-IT" dirty="0">
                <a:solidFill>
                  <a:schemeClr val="tx1"/>
                </a:solidFill>
                <a:cs typeface="Times New Roman" panose="02020603050405020304" pitchFamily="18" charset="0"/>
              </a:rPr>
              <a:t>Primo intervento nel mondo arabo di forze militari coalizzate di paesi occidentali dopo l’epoca della colonizzazione.</a:t>
            </a:r>
          </a:p>
          <a:p>
            <a:r>
              <a:rPr lang="it-IT" dirty="0">
                <a:solidFill>
                  <a:schemeClr val="tx1"/>
                </a:solidFill>
                <a:cs typeface="Times New Roman" panose="02020603050405020304" pitchFamily="18" charset="0"/>
              </a:rPr>
              <a:t>Ruolo degli USA «mediatori interessati» (Conferenza di pace di Madrid 1991; processo di pace di Oslo nel 1993): tentativo di creare un nuovo sistema regionale, un «nuovo Medio Oriente» che inglobasse pacificamente Israele.</a:t>
            </a:r>
          </a:p>
          <a:p>
            <a:r>
              <a:rPr lang="it-IT" i="1" dirty="0">
                <a:solidFill>
                  <a:schemeClr val="tx1"/>
                </a:solidFill>
                <a:cs typeface="Times New Roman" panose="02020603050405020304" pitchFamily="18" charset="0"/>
              </a:rPr>
              <a:t>Il diritto di intervento umanitario (Right to </a:t>
            </a:r>
            <a:r>
              <a:rPr lang="it-IT" i="1" dirty="0" err="1">
                <a:solidFill>
                  <a:schemeClr val="tx1"/>
                </a:solidFill>
                <a:cs typeface="Times New Roman" panose="02020603050405020304" pitchFamily="18" charset="0"/>
              </a:rPr>
              <a:t>protect</a:t>
            </a:r>
            <a:r>
              <a:rPr lang="it-IT" dirty="0">
                <a:solidFill>
                  <a:schemeClr val="tx1"/>
                </a:solidFill>
                <a:cs typeface="Times New Roman" panose="02020603050405020304" pitchFamily="18" charset="0"/>
              </a:rPr>
              <a:t>: approvato dall’ONU 2005) inaugura un nuovo tipo di intervento militare giustificato a livello internazionale, che avrà il suo momento più emblematico nell’invasione anglo-americana dell’Iraq nel 2003. </a:t>
            </a:r>
          </a:p>
          <a:p>
            <a:r>
              <a:rPr lang="it-IT" dirty="0">
                <a:solidFill>
                  <a:srgbClr val="C00000"/>
                </a:solidFill>
                <a:cs typeface="Times New Roman" panose="02020603050405020304" pitchFamily="18" charset="0"/>
              </a:rPr>
              <a:t>Nuove guerre, guerre postmoderne/asimmetriche**/civili su base identitaria e settaria.</a:t>
            </a:r>
          </a:p>
          <a:p>
            <a:r>
              <a:rPr lang="it-IT" dirty="0" err="1">
                <a:solidFill>
                  <a:srgbClr val="C00000"/>
                </a:solidFill>
                <a:cs typeface="Times New Roman" panose="02020603050405020304" pitchFamily="18" charset="0"/>
              </a:rPr>
              <a:t>Contractors</a:t>
            </a:r>
            <a:r>
              <a:rPr lang="it-IT" dirty="0">
                <a:solidFill>
                  <a:srgbClr val="C00000"/>
                </a:solidFill>
                <a:cs typeface="Times New Roman" panose="02020603050405020304" pitchFamily="18" charset="0"/>
              </a:rPr>
              <a:t>, «signori della guerra», milizie***, armi «intelligenti», coinvolgimento delle popolazioni, incursioni lampo, guerriglia d’attrito, interferenze esterne, etc.</a:t>
            </a:r>
          </a:p>
          <a:p>
            <a:r>
              <a:rPr lang="it-IT" dirty="0">
                <a:solidFill>
                  <a:schemeClr val="tx1"/>
                </a:solidFill>
                <a:cs typeface="Times New Roman" panose="02020603050405020304" pitchFamily="18" charset="0"/>
              </a:rPr>
              <a:t>Attacchi dell’11 settembre 2001 (evoluzione transnazionale del </a:t>
            </a:r>
            <a:r>
              <a:rPr lang="it-IT" dirty="0" err="1">
                <a:solidFill>
                  <a:schemeClr val="tx1"/>
                </a:solidFill>
                <a:cs typeface="Times New Roman" panose="02020603050405020304" pitchFamily="18" charset="0"/>
              </a:rPr>
              <a:t>jihadismo</a:t>
            </a:r>
            <a:r>
              <a:rPr lang="it-IT" dirty="0">
                <a:solidFill>
                  <a:schemeClr val="tx1"/>
                </a:solidFill>
                <a:cs typeface="Times New Roman" panose="02020603050405020304" pitchFamily="18" charset="0"/>
              </a:rPr>
              <a:t> degli anni ‘90)</a:t>
            </a:r>
          </a:p>
          <a:p>
            <a:r>
              <a:rPr lang="it-IT" dirty="0">
                <a:solidFill>
                  <a:schemeClr val="tx1"/>
                </a:solidFill>
                <a:cs typeface="Times New Roman" panose="02020603050405020304" pitchFamily="18" charset="0"/>
              </a:rPr>
              <a:t>Lotta al terrorismo internazionale e Guerra globale al terrore (Afghanistan 2001)</a:t>
            </a:r>
          </a:p>
          <a:p>
            <a:endParaRPr lang="it-EG" dirty="0"/>
          </a:p>
        </p:txBody>
      </p:sp>
    </p:spTree>
    <p:extLst>
      <p:ext uri="{BB962C8B-B14F-4D97-AF65-F5344CB8AC3E}">
        <p14:creationId xmlns:p14="http://schemas.microsoft.com/office/powerpoint/2010/main" val="33689161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F81321EC-5227-AB49-8768-3EB64CC66C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28049" y="534572"/>
            <a:ext cx="10576564" cy="745588"/>
          </a:xfrm>
        </p:spPr>
        <p:txBody>
          <a:bodyPr>
            <a:normAutofit fontScale="90000"/>
          </a:bodyPr>
          <a:lstStyle/>
          <a:p>
            <a:r>
              <a:rPr lang="it-IT" b="1" dirty="0"/>
              <a:t>La primavera araba:    </a:t>
            </a:r>
            <a:r>
              <a:rPr lang="it-IT" b="1" i="1" dirty="0"/>
              <a:t>al-</a:t>
            </a:r>
            <a:r>
              <a:rPr lang="it-IT" b="1" i="1" dirty="0" err="1"/>
              <a:t>sha‘ab</a:t>
            </a:r>
            <a:r>
              <a:rPr lang="it-IT" b="1" i="1" dirty="0"/>
              <a:t> </a:t>
            </a:r>
            <a:r>
              <a:rPr lang="it-IT" b="1" i="1" dirty="0" err="1"/>
              <a:t>yur</a:t>
            </a:r>
            <a:r>
              <a:rPr lang="it-IT" altLang="it-IT" sz="4000" b="1" i="1" dirty="0" err="1">
                <a:solidFill>
                  <a:schemeClr val="tx1"/>
                </a:solidFill>
                <a:cs typeface="Times New Roman" panose="02020603050405020304" pitchFamily="18" charset="0"/>
              </a:rPr>
              <a:t>ī</a:t>
            </a:r>
            <a:r>
              <a:rPr lang="it-IT" b="1" i="1" dirty="0" err="1"/>
              <a:t>d</a:t>
            </a:r>
            <a:r>
              <a:rPr lang="it-IT" b="1" dirty="0"/>
              <a:t>!    </a:t>
            </a:r>
            <a:r>
              <a:rPr lang="ar-EG" dirty="0"/>
              <a:t>الشعب يريد </a:t>
            </a:r>
            <a:endParaRPr lang="it-IT" b="1" dirty="0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D3DC93D9-1847-1B47-B44B-49710CBE583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5086" y="1588957"/>
            <a:ext cx="10909527" cy="4946754"/>
          </a:xfrm>
        </p:spPr>
        <p:txBody>
          <a:bodyPr>
            <a:noAutofit/>
          </a:bodyPr>
          <a:lstStyle/>
          <a:p>
            <a:r>
              <a:rPr lang="it-IT" sz="2400" dirty="0">
                <a:solidFill>
                  <a:schemeClr val="tx1"/>
                </a:solidFill>
                <a:cs typeface="Times New Roman" panose="02020603050405020304" pitchFamily="18" charset="0"/>
              </a:rPr>
              <a:t>Straordinaria fase di rivolte popolari, acefale e giovanili che sono riuscite a rovesciare quattro regimi forti nel mondo arabo </a:t>
            </a:r>
          </a:p>
          <a:p>
            <a:r>
              <a:rPr lang="it-IT" sz="2400" dirty="0">
                <a:solidFill>
                  <a:schemeClr val="tx1"/>
                </a:solidFill>
                <a:cs typeface="Times New Roman" panose="02020603050405020304" pitchFamily="18" charset="0"/>
              </a:rPr>
              <a:t>Proteste in 20 de i22 paesi arabi</a:t>
            </a:r>
          </a:p>
          <a:p>
            <a:r>
              <a:rPr lang="it-IT" sz="2400" dirty="0">
                <a:solidFill>
                  <a:schemeClr val="tx1"/>
                </a:solidFill>
                <a:cs typeface="Times New Roman" panose="02020603050405020304" pitchFamily="18" charset="0"/>
              </a:rPr>
              <a:t>Le cause delle rivolte risalgono alle politiche neo-liberiste degli anni Novanta: peggioramento delle condizioni già difficili di vita della popolazione nei vari paesi. Almeno un decennio di continue proteste e manifestazioni di dissenso contro i vari regimi</a:t>
            </a:r>
          </a:p>
          <a:p>
            <a:r>
              <a:rPr lang="it-IT" sz="2400" dirty="0">
                <a:solidFill>
                  <a:schemeClr val="tx1"/>
                </a:solidFill>
                <a:cs typeface="Times New Roman" panose="02020603050405020304" pitchFamily="18" charset="0"/>
              </a:rPr>
              <a:t>La «</a:t>
            </a:r>
            <a:r>
              <a:rPr lang="it-IT" sz="2400" dirty="0" err="1">
                <a:solidFill>
                  <a:schemeClr val="tx1"/>
                </a:solidFill>
                <a:cs typeface="Times New Roman" panose="02020603050405020304" pitchFamily="18" charset="0"/>
              </a:rPr>
              <a:t>deliberalizzazione</a:t>
            </a:r>
            <a:r>
              <a:rPr lang="it-IT" sz="2400" dirty="0">
                <a:solidFill>
                  <a:schemeClr val="tx1"/>
                </a:solidFill>
                <a:cs typeface="Times New Roman" panose="02020603050405020304" pitchFamily="18" charset="0"/>
              </a:rPr>
              <a:t>» politica e la guerra al terrore da anni soffocavano le società civili arabe, molto spesso giovani e istruite</a:t>
            </a:r>
          </a:p>
          <a:p>
            <a:r>
              <a:rPr lang="it-IT" sz="2400" dirty="0">
                <a:solidFill>
                  <a:schemeClr val="tx1"/>
                </a:solidFill>
                <a:cs typeface="Times New Roman" panose="02020603050405020304" pitchFamily="18" charset="0"/>
              </a:rPr>
              <a:t>Modalità comuni delle rivolte: movimenti trasversali, privi di ideologie forti di riferimenti, laici e progressisti, composti da giovani urbanizzati e istruiti; ruolo dei social media.</a:t>
            </a:r>
          </a:p>
          <a:p>
            <a:endParaRPr lang="it-IT" sz="2400" dirty="0">
              <a:solidFill>
                <a:schemeClr val="tx1"/>
              </a:solidFill>
              <a:cs typeface="Times New Roman" panose="02020603050405020304" pitchFamily="18" charset="0"/>
            </a:endParaRPr>
          </a:p>
          <a:p>
            <a:endParaRPr lang="it-IT" sz="2400" dirty="0">
              <a:solidFill>
                <a:schemeClr val="tx1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2125620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1" name="Segnaposto contenuto 3" descr="colombo.jpg">
            <a:extLst>
              <a:ext uri="{FF2B5EF4-FFF2-40B4-BE49-F238E27FC236}">
                <a16:creationId xmlns:a16="http://schemas.microsoft.com/office/drawing/2014/main" id="{D3142B24-557E-764E-BBD3-5EF923656A4B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-271463" y="1"/>
            <a:ext cx="4999038" cy="3789363"/>
          </a:xfrm>
        </p:spPr>
      </p:pic>
      <p:pic>
        <p:nvPicPr>
          <p:cNvPr id="30722" name="Immagine 4" descr="slide_227797_1003029_free.jpg">
            <a:extLst>
              <a:ext uri="{FF2B5EF4-FFF2-40B4-BE49-F238E27FC236}">
                <a16:creationId xmlns:a16="http://schemas.microsoft.com/office/drawing/2014/main" id="{D502D47C-65AC-7845-AFCD-E96E0C8BD17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7938" y="0"/>
            <a:ext cx="5580062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23" name="Immagine 5" descr="cb37a10f02.jpg">
            <a:extLst>
              <a:ext uri="{FF2B5EF4-FFF2-40B4-BE49-F238E27FC236}">
                <a16:creationId xmlns:a16="http://schemas.microsoft.com/office/drawing/2014/main" id="{4C331157-283F-204A-9618-F3AD822DCF3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6838" y="3984625"/>
            <a:ext cx="4648201" cy="344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24" name="Picture 5" descr="220px-Mohamed_Bouazizi">
            <a:extLst>
              <a:ext uri="{FF2B5EF4-FFF2-40B4-BE49-F238E27FC236}">
                <a16:creationId xmlns:a16="http://schemas.microsoft.com/office/drawing/2014/main" id="{AA58CD03-FEF3-5842-A8A6-B57DCE696A4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6351" y="2873376"/>
            <a:ext cx="2359025" cy="1655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1886273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8609" name="Segnaposto contenuto 3" descr="egypt_kozyrev_51.jpg">
            <a:extLst>
              <a:ext uri="{FF2B5EF4-FFF2-40B4-BE49-F238E27FC236}">
                <a16:creationId xmlns:a16="http://schemas.microsoft.com/office/drawing/2014/main" id="{B8BB0405-0071-A249-819D-7F5EFC38B38F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757487" y="830261"/>
            <a:ext cx="8181427" cy="5409760"/>
          </a:xfrm>
        </p:spPr>
      </p:pic>
    </p:spTree>
    <p:extLst>
      <p:ext uri="{BB962C8B-B14F-4D97-AF65-F5344CB8AC3E}">
        <p14:creationId xmlns:p14="http://schemas.microsoft.com/office/powerpoint/2010/main" val="284560861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6801" name="Segnaposto contenuto 3" descr="egypt_kozyrev_52.jpg">
            <a:extLst>
              <a:ext uri="{FF2B5EF4-FFF2-40B4-BE49-F238E27FC236}">
                <a16:creationId xmlns:a16="http://schemas.microsoft.com/office/drawing/2014/main" id="{19A558A1-6783-E148-B339-E69D0B6C26E2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471738" y="461869"/>
            <a:ext cx="7936845" cy="5273909"/>
          </a:xfrm>
        </p:spPr>
      </p:pic>
    </p:spTree>
    <p:extLst>
      <p:ext uri="{BB962C8B-B14F-4D97-AF65-F5344CB8AC3E}">
        <p14:creationId xmlns:p14="http://schemas.microsoft.com/office/powerpoint/2010/main" val="384745977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0897" name="Segnaposto contenuto 3" descr="egypt_yuri_z_02.jpg">
            <a:extLst>
              <a:ext uri="{FF2B5EF4-FFF2-40B4-BE49-F238E27FC236}">
                <a16:creationId xmlns:a16="http://schemas.microsoft.com/office/drawing/2014/main" id="{E8DA044C-7C33-4947-9747-B9052A3B18D5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394277" y="889446"/>
            <a:ext cx="7403445" cy="5079107"/>
          </a:xfrm>
        </p:spPr>
      </p:pic>
    </p:spTree>
    <p:extLst>
      <p:ext uri="{BB962C8B-B14F-4D97-AF65-F5344CB8AC3E}">
        <p14:creationId xmlns:p14="http://schemas.microsoft.com/office/powerpoint/2010/main" val="127502443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7041" name="Segnaposto contenuto 3" descr="egypt_yuri_z_03.jpg">
            <a:extLst>
              <a:ext uri="{FF2B5EF4-FFF2-40B4-BE49-F238E27FC236}">
                <a16:creationId xmlns:a16="http://schemas.microsoft.com/office/drawing/2014/main" id="{206546A3-F168-1E48-A1FF-E8B533F86CCC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065385" y="908071"/>
            <a:ext cx="8061230" cy="5330283"/>
          </a:xfrm>
        </p:spPr>
      </p:pic>
    </p:spTree>
    <p:extLst>
      <p:ext uri="{BB962C8B-B14F-4D97-AF65-F5344CB8AC3E}">
        <p14:creationId xmlns:p14="http://schemas.microsoft.com/office/powerpoint/2010/main" val="6484789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100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9D13A8F-FA01-4643-9C66-1E10B9FAE8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87669" y="624110"/>
            <a:ext cx="4137059" cy="1280890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it-EG" sz="2700" b="1" dirty="0"/>
              <a:t>La firma degli accordi di Camp David</a:t>
            </a:r>
          </a:p>
        </p:txBody>
      </p:sp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C77787D5-66F2-4BB2-B883-27393E8F37F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8457" y="1886338"/>
            <a:ext cx="4681728" cy="4006222"/>
          </a:xfrm>
        </p:spPr>
        <p:txBody>
          <a:bodyPr>
            <a:normAutofit lnSpcReduction="10000"/>
          </a:bodyPr>
          <a:lstStyle/>
          <a:p>
            <a:r>
              <a:rPr lang="en-US" sz="2000" dirty="0">
                <a:solidFill>
                  <a:schemeClr val="tx1"/>
                </a:solidFill>
              </a:rPr>
              <a:t>Carter </a:t>
            </a:r>
            <a:r>
              <a:rPr lang="en-US" sz="2000" dirty="0" err="1">
                <a:solidFill>
                  <a:schemeClr val="tx1"/>
                </a:solidFill>
              </a:rPr>
              <a:t>sovrintende</a:t>
            </a:r>
            <a:r>
              <a:rPr lang="en-US" sz="2000" dirty="0">
                <a:solidFill>
                  <a:schemeClr val="tx1"/>
                </a:solidFill>
              </a:rPr>
              <a:t>, Begin e Sadat </a:t>
            </a:r>
            <a:r>
              <a:rPr lang="en-US" sz="2000" dirty="0" err="1">
                <a:solidFill>
                  <a:schemeClr val="tx1"/>
                </a:solidFill>
              </a:rPr>
              <a:t>firmano</a:t>
            </a:r>
            <a:r>
              <a:rPr lang="en-US" sz="2000" dirty="0">
                <a:solidFill>
                  <a:schemeClr val="tx1"/>
                </a:solidFill>
              </a:rPr>
              <a:t> il </a:t>
            </a:r>
            <a:r>
              <a:rPr lang="en-US" sz="2000" dirty="0" err="1">
                <a:solidFill>
                  <a:schemeClr val="tx1"/>
                </a:solidFill>
              </a:rPr>
              <a:t>trattato</a:t>
            </a:r>
            <a:r>
              <a:rPr lang="en-US" sz="2000" dirty="0">
                <a:solidFill>
                  <a:schemeClr val="tx1"/>
                </a:solidFill>
              </a:rPr>
              <a:t>.</a:t>
            </a:r>
          </a:p>
          <a:p>
            <a:r>
              <a:rPr lang="en-US" sz="2000" dirty="0">
                <a:solidFill>
                  <a:schemeClr val="tx1"/>
                </a:solidFill>
              </a:rPr>
              <a:t>Trauma per </a:t>
            </a:r>
            <a:r>
              <a:rPr lang="en-US" sz="2000" dirty="0" err="1">
                <a:solidFill>
                  <a:schemeClr val="tx1"/>
                </a:solidFill>
              </a:rPr>
              <a:t>l’intero</a:t>
            </a:r>
            <a:r>
              <a:rPr lang="en-US" sz="2000" dirty="0">
                <a:solidFill>
                  <a:schemeClr val="tx1"/>
                </a:solidFill>
              </a:rPr>
              <a:t> mondo </a:t>
            </a:r>
            <a:r>
              <a:rPr lang="en-US" sz="2000" dirty="0" err="1">
                <a:solidFill>
                  <a:schemeClr val="tx1"/>
                </a:solidFill>
              </a:rPr>
              <a:t>arabo</a:t>
            </a:r>
            <a:r>
              <a:rPr lang="en-US" sz="2000" dirty="0">
                <a:solidFill>
                  <a:schemeClr val="tx1"/>
                </a:solidFill>
              </a:rPr>
              <a:t>.</a:t>
            </a:r>
          </a:p>
          <a:p>
            <a:r>
              <a:rPr lang="en-US" sz="2000" dirty="0" err="1">
                <a:solidFill>
                  <a:schemeClr val="tx1"/>
                </a:solidFill>
              </a:rPr>
              <a:t>L’Egitto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è</a:t>
            </a:r>
            <a:r>
              <a:rPr lang="en-US" sz="2000" dirty="0">
                <a:solidFill>
                  <a:schemeClr val="tx1"/>
                </a:solidFill>
              </a:rPr>
              <a:t> il primo </a:t>
            </a:r>
            <a:r>
              <a:rPr lang="en-US" sz="2000" dirty="0" err="1">
                <a:solidFill>
                  <a:schemeClr val="tx1"/>
                </a:solidFill>
              </a:rPr>
              <a:t>paese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arabo</a:t>
            </a:r>
            <a:r>
              <a:rPr lang="en-US" sz="2000" dirty="0">
                <a:solidFill>
                  <a:schemeClr val="tx1"/>
                </a:solidFill>
              </a:rPr>
              <a:t> a </a:t>
            </a:r>
            <a:r>
              <a:rPr lang="en-US" sz="2000" dirty="0" err="1">
                <a:solidFill>
                  <a:schemeClr val="tx1"/>
                </a:solidFill>
              </a:rPr>
              <a:t>riconoscere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Israele</a:t>
            </a:r>
            <a:r>
              <a:rPr lang="en-US" sz="2000" dirty="0">
                <a:solidFill>
                  <a:schemeClr val="tx1"/>
                </a:solidFill>
              </a:rPr>
              <a:t>. </a:t>
            </a:r>
            <a:r>
              <a:rPr lang="en-US" sz="2000" dirty="0" err="1">
                <a:solidFill>
                  <a:schemeClr val="tx1"/>
                </a:solidFill>
              </a:rPr>
              <a:t>Otterrà</a:t>
            </a:r>
            <a:r>
              <a:rPr lang="en-US" sz="2000" dirty="0">
                <a:solidFill>
                  <a:schemeClr val="tx1"/>
                </a:solidFill>
              </a:rPr>
              <a:t> la </a:t>
            </a:r>
            <a:r>
              <a:rPr lang="en-US" sz="2000" dirty="0" err="1">
                <a:solidFill>
                  <a:schemeClr val="tx1"/>
                </a:solidFill>
              </a:rPr>
              <a:t>restituzione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della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penisola</a:t>
            </a:r>
            <a:r>
              <a:rPr lang="en-US" sz="2000" dirty="0">
                <a:solidFill>
                  <a:schemeClr val="tx1"/>
                </a:solidFill>
              </a:rPr>
              <a:t> del Sinai.</a:t>
            </a:r>
          </a:p>
          <a:p>
            <a:r>
              <a:rPr lang="en-US" sz="2000" dirty="0" err="1">
                <a:solidFill>
                  <a:schemeClr val="tx1"/>
                </a:solidFill>
              </a:rPr>
              <a:t>L’Egitto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sarà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espulso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dalla</a:t>
            </a:r>
            <a:r>
              <a:rPr lang="en-US" sz="2000" dirty="0">
                <a:solidFill>
                  <a:schemeClr val="tx1"/>
                </a:solidFill>
              </a:rPr>
              <a:t> Lega araba </a:t>
            </a:r>
            <a:r>
              <a:rPr lang="en-US" sz="2000" dirty="0" err="1">
                <a:solidFill>
                  <a:schemeClr val="tx1"/>
                </a:solidFill>
              </a:rPr>
              <a:t>fino</a:t>
            </a:r>
            <a:r>
              <a:rPr lang="en-US" sz="2000" dirty="0">
                <a:solidFill>
                  <a:schemeClr val="tx1"/>
                </a:solidFill>
              </a:rPr>
              <a:t> al 1989.</a:t>
            </a:r>
          </a:p>
          <a:p>
            <a:r>
              <a:rPr lang="en-US" sz="2000" dirty="0">
                <a:solidFill>
                  <a:schemeClr val="tx1"/>
                </a:solidFill>
              </a:rPr>
              <a:t>Sadat </a:t>
            </a:r>
            <a:r>
              <a:rPr lang="en-US" sz="2000" dirty="0" err="1">
                <a:solidFill>
                  <a:schemeClr val="tx1"/>
                </a:solidFill>
              </a:rPr>
              <a:t>sarà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assassinato</a:t>
            </a:r>
            <a:r>
              <a:rPr lang="en-US" sz="2000" dirty="0">
                <a:solidFill>
                  <a:schemeClr val="tx1"/>
                </a:solidFill>
              </a:rPr>
              <a:t>  </a:t>
            </a:r>
            <a:r>
              <a:rPr lang="en-US" sz="2000" dirty="0" err="1">
                <a:solidFill>
                  <a:schemeClr val="tx1"/>
                </a:solidFill>
              </a:rPr>
              <a:t>nell’ottobre</a:t>
            </a:r>
            <a:r>
              <a:rPr lang="en-US" sz="2000" dirty="0">
                <a:solidFill>
                  <a:schemeClr val="tx1"/>
                </a:solidFill>
              </a:rPr>
              <a:t> del 1981.</a:t>
            </a:r>
          </a:p>
          <a:p>
            <a:endParaRPr lang="en-US" sz="1600" dirty="0">
              <a:solidFill>
                <a:schemeClr val="tx1"/>
              </a:solidFill>
            </a:endParaRPr>
          </a:p>
          <a:p>
            <a:endParaRPr lang="en-US" sz="1600" dirty="0">
              <a:solidFill>
                <a:schemeClr val="tx1"/>
              </a:solidFill>
            </a:endParaRPr>
          </a:p>
        </p:txBody>
      </p:sp>
      <p:pic>
        <p:nvPicPr>
          <p:cNvPr id="4" name="Segnaposto contenuto 3" descr="Immagine che contiene persona, tuta, uomo, fotografia&#10;&#10;Descrizione generata automaticamente">
            <a:extLst>
              <a:ext uri="{FF2B5EF4-FFF2-40B4-BE49-F238E27FC236}">
                <a16:creationId xmlns:a16="http://schemas.microsoft.com/office/drawing/2014/main" id="{33ECF5E5-CA1F-A14F-A42A-1159F9E87CC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1178" r="20775" b="-1"/>
          <a:stretch/>
        </p:blipFill>
        <p:spPr>
          <a:xfrm>
            <a:off x="5824728" y="478393"/>
            <a:ext cx="2647024" cy="2563582"/>
          </a:xfrm>
          <a:prstGeom prst="rect">
            <a:avLst/>
          </a:prstGeom>
        </p:spPr>
      </p:pic>
      <p:pic>
        <p:nvPicPr>
          <p:cNvPr id="7" name="Immagine 6" descr="Immagine che contiene persona, uomo, interni, tuta&#10;&#10;Descrizione generata automaticamente">
            <a:extLst>
              <a:ext uri="{FF2B5EF4-FFF2-40B4-BE49-F238E27FC236}">
                <a16:creationId xmlns:a16="http://schemas.microsoft.com/office/drawing/2014/main" id="{D9C4235B-28FB-3F47-8073-4C74C71F5B42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3720" r="28975" b="3"/>
          <a:stretch/>
        </p:blipFill>
        <p:spPr>
          <a:xfrm>
            <a:off x="8876448" y="1639190"/>
            <a:ext cx="2819495" cy="2563582"/>
          </a:xfrm>
          <a:prstGeom prst="rect">
            <a:avLst/>
          </a:prstGeom>
        </p:spPr>
      </p:pic>
      <p:pic>
        <p:nvPicPr>
          <p:cNvPr id="5" name="Immagine 4" descr="Immagine che contiene persona, uomo, donna, inpiedi&#10;&#10;Descrizione generata automaticamente">
            <a:extLst>
              <a:ext uri="{FF2B5EF4-FFF2-40B4-BE49-F238E27FC236}">
                <a16:creationId xmlns:a16="http://schemas.microsoft.com/office/drawing/2014/main" id="{61EE9E58-5DDC-2D49-B8F8-CFD5968C7666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9060" r="21059" b="-1"/>
          <a:stretch/>
        </p:blipFill>
        <p:spPr>
          <a:xfrm>
            <a:off x="5824728" y="3429000"/>
            <a:ext cx="2647024" cy="2563582"/>
          </a:xfrm>
          <a:prstGeom prst="rect">
            <a:avLst/>
          </a:prstGeom>
        </p:spPr>
      </p:pic>
      <p:pic>
        <p:nvPicPr>
          <p:cNvPr id="40" name="Immagine 39" descr="Immagine che contiene persona, uomo, donna, inpiedi&#10;&#10;Descrizione generata automaticamente">
            <a:extLst>
              <a:ext uri="{FF2B5EF4-FFF2-40B4-BE49-F238E27FC236}">
                <a16:creationId xmlns:a16="http://schemas.microsoft.com/office/drawing/2014/main" id="{FC356529-C8A3-7745-86DB-594CBAADF0DC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9060" r="21059" b="-1"/>
          <a:stretch/>
        </p:blipFill>
        <p:spPr>
          <a:xfrm>
            <a:off x="5926328" y="3581400"/>
            <a:ext cx="2647024" cy="25635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07489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100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5">
            <a:extLst>
              <a:ext uri="{FF2B5EF4-FFF2-40B4-BE49-F238E27FC236}">
                <a16:creationId xmlns:a16="http://schemas.microsoft.com/office/drawing/2014/main" id="{5B9DE855-86B1-4B53-A53A-DBE8C95CC9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8000"/>
          </a:xfrm>
          <a:prstGeom prst="rect">
            <a:avLst/>
          </a:prstGeom>
          <a:solidFill>
            <a:schemeClr val="tx2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D96BCFD0-9181-C54B-935A-1B7C7AA595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87671" y="624110"/>
            <a:ext cx="3901088" cy="1280890"/>
          </a:xfrm>
        </p:spPr>
        <p:txBody>
          <a:bodyPr>
            <a:normAutofit/>
          </a:bodyPr>
          <a:lstStyle/>
          <a:p>
            <a:pPr algn="ctr"/>
            <a:r>
              <a:rPr lang="it-EG" sz="3200" b="1" dirty="0"/>
              <a:t>La rivoluzione iraniana</a:t>
            </a:r>
          </a:p>
        </p:txBody>
      </p:sp>
      <p:sp>
        <p:nvSpPr>
          <p:cNvPr id="21" name="Freeform 11">
            <a:extLst>
              <a:ext uri="{FF2B5EF4-FFF2-40B4-BE49-F238E27FC236}">
                <a16:creationId xmlns:a16="http://schemas.microsoft.com/office/drawing/2014/main" id="{3694FC3C-59AB-4EFA-912F-CE99D8D371F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22" name="Content Placeholder 12">
            <a:extLst>
              <a:ext uri="{FF2B5EF4-FFF2-40B4-BE49-F238E27FC236}">
                <a16:creationId xmlns:a16="http://schemas.microsoft.com/office/drawing/2014/main" id="{972FC122-A35B-4BCF-88C7-F3AA8B0F806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44061" y="2133599"/>
            <a:ext cx="4744697" cy="4393809"/>
          </a:xfrm>
        </p:spPr>
        <p:txBody>
          <a:bodyPr>
            <a:normAutofit fontScale="92500" lnSpcReduction="10000"/>
          </a:bodyPr>
          <a:lstStyle/>
          <a:p>
            <a:r>
              <a:rPr lang="en-US" sz="2000" dirty="0" err="1">
                <a:solidFill>
                  <a:schemeClr val="tx1"/>
                </a:solidFill>
              </a:rPr>
              <a:t>L’ultima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rivoluzione</a:t>
            </a:r>
            <a:r>
              <a:rPr lang="en-US" sz="2000" dirty="0">
                <a:solidFill>
                  <a:schemeClr val="tx1"/>
                </a:solidFill>
              </a:rPr>
              <a:t> del XX </a:t>
            </a:r>
            <a:r>
              <a:rPr lang="en-US" sz="2000" dirty="0" err="1">
                <a:solidFill>
                  <a:schemeClr val="tx1"/>
                </a:solidFill>
              </a:rPr>
              <a:t>secolo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rovescia</a:t>
            </a:r>
            <a:r>
              <a:rPr lang="en-US" sz="2000" dirty="0">
                <a:solidFill>
                  <a:schemeClr val="tx1"/>
                </a:solidFill>
              </a:rPr>
              <a:t> lo shah Reza Muhammad </a:t>
            </a:r>
            <a:r>
              <a:rPr lang="en-US" sz="2000" dirty="0" err="1">
                <a:solidFill>
                  <a:schemeClr val="tx1"/>
                </a:solidFill>
              </a:rPr>
              <a:t>Palhavi</a:t>
            </a:r>
            <a:r>
              <a:rPr lang="en-US" sz="2000" dirty="0">
                <a:solidFill>
                  <a:schemeClr val="tx1"/>
                </a:solidFill>
              </a:rPr>
              <a:t>, </a:t>
            </a:r>
            <a:r>
              <a:rPr lang="en-US" sz="2000" dirty="0" err="1">
                <a:solidFill>
                  <a:schemeClr val="tx1"/>
                </a:solidFill>
              </a:rPr>
              <a:t>grande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alleato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degli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Usa</a:t>
            </a:r>
            <a:r>
              <a:rPr lang="en-US" sz="2000" dirty="0">
                <a:solidFill>
                  <a:schemeClr val="tx1"/>
                </a:solidFill>
              </a:rPr>
              <a:t>,  e </a:t>
            </a:r>
            <a:r>
              <a:rPr lang="en-US" sz="2000" dirty="0" err="1">
                <a:solidFill>
                  <a:schemeClr val="tx1"/>
                </a:solidFill>
              </a:rPr>
              <a:t>fonda</a:t>
            </a:r>
            <a:r>
              <a:rPr lang="en-US" sz="2000" dirty="0">
                <a:solidFill>
                  <a:schemeClr val="tx1"/>
                </a:solidFill>
              </a:rPr>
              <a:t> una “</a:t>
            </a:r>
            <a:r>
              <a:rPr lang="en-US" sz="2000" dirty="0" err="1">
                <a:solidFill>
                  <a:schemeClr val="tx1"/>
                </a:solidFill>
              </a:rPr>
              <a:t>repubblica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islamica</a:t>
            </a:r>
            <a:r>
              <a:rPr lang="en-US" sz="2000" dirty="0">
                <a:solidFill>
                  <a:schemeClr val="tx1"/>
                </a:solidFill>
              </a:rPr>
              <a:t>” </a:t>
            </a:r>
            <a:r>
              <a:rPr lang="en-US" sz="2000" dirty="0" err="1">
                <a:solidFill>
                  <a:schemeClr val="tx1"/>
                </a:solidFill>
              </a:rPr>
              <a:t>guidata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dall’Ayatollah</a:t>
            </a:r>
            <a:r>
              <a:rPr lang="en-US" sz="2000" dirty="0">
                <a:solidFill>
                  <a:schemeClr val="tx1"/>
                </a:solidFill>
              </a:rPr>
              <a:t> Khomeini (</a:t>
            </a:r>
            <a:r>
              <a:rPr lang="en-US" sz="2000" dirty="0" err="1">
                <a:solidFill>
                  <a:schemeClr val="tx1"/>
                </a:solidFill>
              </a:rPr>
              <a:t>febbraio</a:t>
            </a:r>
            <a:r>
              <a:rPr lang="en-US" sz="2000" dirty="0">
                <a:solidFill>
                  <a:schemeClr val="tx1"/>
                </a:solidFill>
              </a:rPr>
              <a:t> 1979).</a:t>
            </a:r>
          </a:p>
          <a:p>
            <a:r>
              <a:rPr lang="en-US" sz="2000" dirty="0">
                <a:solidFill>
                  <a:schemeClr val="tx1"/>
                </a:solidFill>
              </a:rPr>
              <a:t>Il </a:t>
            </a:r>
            <a:r>
              <a:rPr lang="en-US" sz="2000" dirty="0" err="1">
                <a:solidFill>
                  <a:schemeClr val="tx1"/>
                </a:solidFill>
              </a:rPr>
              <a:t>sogno</a:t>
            </a:r>
            <a:r>
              <a:rPr lang="en-US" sz="2000" dirty="0">
                <a:solidFill>
                  <a:schemeClr val="tx1"/>
                </a:solidFill>
              </a:rPr>
              <a:t> di uno </a:t>
            </a:r>
            <a:r>
              <a:rPr lang="en-US" sz="2000" dirty="0" err="1">
                <a:solidFill>
                  <a:schemeClr val="tx1"/>
                </a:solidFill>
              </a:rPr>
              <a:t>Stato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governato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dall’Islam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sembra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realizzarsi</a:t>
            </a:r>
            <a:r>
              <a:rPr lang="en-US" sz="2000" dirty="0">
                <a:solidFill>
                  <a:schemeClr val="tx1"/>
                </a:solidFill>
              </a:rPr>
              <a:t>.</a:t>
            </a:r>
          </a:p>
          <a:p>
            <a:r>
              <a:rPr lang="en-US" sz="2000" dirty="0">
                <a:solidFill>
                  <a:schemeClr val="tx1"/>
                </a:solidFill>
              </a:rPr>
              <a:t>Gran </a:t>
            </a:r>
            <a:r>
              <a:rPr lang="en-US" sz="2000" dirty="0" err="1">
                <a:solidFill>
                  <a:schemeClr val="tx1"/>
                </a:solidFill>
              </a:rPr>
              <a:t>parte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dei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movimenti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politici</a:t>
            </a:r>
            <a:r>
              <a:rPr lang="en-US" sz="2000" dirty="0">
                <a:solidFill>
                  <a:schemeClr val="tx1"/>
                </a:solidFill>
              </a:rPr>
              <a:t> (</a:t>
            </a:r>
            <a:r>
              <a:rPr lang="en-US" sz="2000" dirty="0" err="1">
                <a:solidFill>
                  <a:schemeClr val="tx1"/>
                </a:solidFill>
              </a:rPr>
              <a:t>dalla</a:t>
            </a:r>
            <a:r>
              <a:rPr lang="en-US" sz="2000" dirty="0">
                <a:solidFill>
                  <a:schemeClr val="tx1"/>
                </a:solidFill>
              </a:rPr>
              <a:t> sinistra ai </a:t>
            </a:r>
            <a:r>
              <a:rPr lang="en-US" sz="2000" dirty="0" err="1">
                <a:solidFill>
                  <a:schemeClr val="tx1"/>
                </a:solidFill>
              </a:rPr>
              <a:t>fondamentalisti</a:t>
            </a:r>
            <a:r>
              <a:rPr lang="en-US" sz="2000" dirty="0">
                <a:solidFill>
                  <a:schemeClr val="tx1"/>
                </a:solidFill>
              </a:rPr>
              <a:t>) </a:t>
            </a:r>
            <a:r>
              <a:rPr lang="en-US" sz="2000" dirty="0" err="1">
                <a:solidFill>
                  <a:schemeClr val="tx1"/>
                </a:solidFill>
              </a:rPr>
              <a:t>anche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nel</a:t>
            </a:r>
            <a:r>
              <a:rPr lang="en-US" sz="2000" dirty="0">
                <a:solidFill>
                  <a:schemeClr val="tx1"/>
                </a:solidFill>
              </a:rPr>
              <a:t> mondo </a:t>
            </a:r>
            <a:r>
              <a:rPr lang="en-US" sz="2000" dirty="0" err="1">
                <a:solidFill>
                  <a:schemeClr val="tx1"/>
                </a:solidFill>
              </a:rPr>
              <a:t>sunnita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festeggiano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lavittoria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della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rivoluzione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sciita</a:t>
            </a:r>
            <a:r>
              <a:rPr lang="en-US" sz="2000" dirty="0">
                <a:solidFill>
                  <a:schemeClr val="tx1"/>
                </a:solidFill>
              </a:rPr>
              <a:t> e la </a:t>
            </a:r>
            <a:r>
              <a:rPr lang="en-US" sz="2000" dirty="0" err="1">
                <a:solidFill>
                  <a:schemeClr val="tx1"/>
                </a:solidFill>
              </a:rPr>
              <a:t>utilizzano</a:t>
            </a:r>
            <a:r>
              <a:rPr lang="en-US" sz="2000" dirty="0">
                <a:solidFill>
                  <a:schemeClr val="tx1"/>
                </a:solidFill>
              </a:rPr>
              <a:t> come </a:t>
            </a:r>
            <a:r>
              <a:rPr lang="en-US" sz="2000" dirty="0" err="1">
                <a:solidFill>
                  <a:schemeClr val="tx1"/>
                </a:solidFill>
              </a:rPr>
              <a:t>esempio</a:t>
            </a:r>
            <a:r>
              <a:rPr lang="en-US" sz="2000" dirty="0">
                <a:solidFill>
                  <a:schemeClr val="tx1"/>
                </a:solidFill>
              </a:rPr>
              <a:t> per la </a:t>
            </a:r>
            <a:r>
              <a:rPr lang="en-US" sz="2000" dirty="0" err="1">
                <a:solidFill>
                  <a:schemeClr val="tx1"/>
                </a:solidFill>
              </a:rPr>
              <a:t>conquista</a:t>
            </a:r>
            <a:r>
              <a:rPr lang="en-US" sz="2000" dirty="0">
                <a:solidFill>
                  <a:schemeClr val="tx1"/>
                </a:solidFill>
              </a:rPr>
              <a:t> del </a:t>
            </a:r>
            <a:r>
              <a:rPr lang="en-US" sz="2000" dirty="0" err="1">
                <a:solidFill>
                  <a:schemeClr val="tx1"/>
                </a:solidFill>
              </a:rPr>
              <a:t>potere</a:t>
            </a:r>
            <a:r>
              <a:rPr lang="en-US" sz="2000" dirty="0">
                <a:solidFill>
                  <a:schemeClr val="tx1"/>
                </a:solidFill>
              </a:rPr>
              <a:t>.</a:t>
            </a:r>
          </a:p>
        </p:txBody>
      </p:sp>
      <p:pic>
        <p:nvPicPr>
          <p:cNvPr id="7" name="Immagine 6" descr="Immagine che contiene esterni, erba, persona, campo&#10;&#10;Descrizione generata automaticamente">
            <a:extLst>
              <a:ext uri="{FF2B5EF4-FFF2-40B4-BE49-F238E27FC236}">
                <a16:creationId xmlns:a16="http://schemas.microsoft.com/office/drawing/2014/main" id="{36E525D5-2383-2742-B2A8-F9C038CA770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302" r="-2" b="-2"/>
          <a:stretch/>
        </p:blipFill>
        <p:spPr>
          <a:xfrm>
            <a:off x="5692092" y="10"/>
            <a:ext cx="6499908" cy="3383267"/>
          </a:xfrm>
          <a:prstGeom prst="rect">
            <a:avLst/>
          </a:prstGeom>
        </p:spPr>
      </p:pic>
      <p:pic>
        <p:nvPicPr>
          <p:cNvPr id="5" name="Segnaposto contenuto 4" descr="Immagine che contiene persona, esterni, uomo, edificio&#10;&#10;Descrizione generata automaticamente">
            <a:extLst>
              <a:ext uri="{FF2B5EF4-FFF2-40B4-BE49-F238E27FC236}">
                <a16:creationId xmlns:a16="http://schemas.microsoft.com/office/drawing/2014/main" id="{0D948512-115F-914E-B084-7E1B0C15EDB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2210" r="19180" b="-4"/>
          <a:stretch/>
        </p:blipFill>
        <p:spPr>
          <a:xfrm>
            <a:off x="5588758" y="3495811"/>
            <a:ext cx="3221502" cy="3383280"/>
          </a:xfrm>
          <a:prstGeom prst="rect">
            <a:avLst/>
          </a:prstGeom>
        </p:spPr>
      </p:pic>
      <p:pic>
        <p:nvPicPr>
          <p:cNvPr id="9" name="Immagine 8" descr="Immagine che contiene persona, folla, fotografia, esterni&#10;&#10;Descrizione generata automaticamente">
            <a:extLst>
              <a:ext uri="{FF2B5EF4-FFF2-40B4-BE49-F238E27FC236}">
                <a16:creationId xmlns:a16="http://schemas.microsoft.com/office/drawing/2014/main" id="{565E6400-9B6B-244C-B06A-9BC161D269BE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2538" r="20631"/>
          <a:stretch/>
        </p:blipFill>
        <p:spPr>
          <a:xfrm>
            <a:off x="8998967" y="3474724"/>
            <a:ext cx="3193031" cy="33832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141519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E844F93-71FF-6F4A-A3A6-303380050A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4931" y="249382"/>
            <a:ext cx="11837687" cy="1016710"/>
          </a:xfrm>
        </p:spPr>
        <p:txBody>
          <a:bodyPr>
            <a:normAutofit fontScale="90000"/>
          </a:bodyPr>
          <a:lstStyle/>
          <a:p>
            <a:pPr algn="ctr"/>
            <a:r>
              <a:rPr lang="it-IT" b="1" dirty="0"/>
              <a:t>La globalizzazione neo-liberista: </a:t>
            </a:r>
            <a:br>
              <a:rPr lang="it-IT" b="1" dirty="0"/>
            </a:br>
            <a:r>
              <a:rPr lang="it-IT" b="1" dirty="0"/>
              <a:t>il «Washington </a:t>
            </a:r>
            <a:r>
              <a:rPr lang="it-IT" b="1" dirty="0" err="1"/>
              <a:t>consensus</a:t>
            </a:r>
            <a:r>
              <a:rPr lang="it-IT" b="1" dirty="0"/>
              <a:t>»*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B1CDA98D-63B2-EF45-B12F-F00AD4BA859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9317" y="1519311"/>
            <a:ext cx="11253302" cy="504774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it-IT" sz="2000" b="1" dirty="0">
                <a:solidFill>
                  <a:schemeClr val="tx1"/>
                </a:solidFill>
                <a:cs typeface="Times New Roman" panose="02020603050405020304" pitchFamily="18" charset="0"/>
              </a:rPr>
              <a:t>	Peggioramento della situazione macroeconomica di tutti i paesi arabi a causa di fattori interni / regionali / internazionali</a:t>
            </a:r>
          </a:p>
          <a:p>
            <a:pPr marL="0" indent="0">
              <a:buNone/>
            </a:pPr>
            <a:r>
              <a:rPr lang="it-IT" sz="2000" dirty="0">
                <a:solidFill>
                  <a:schemeClr val="tx1"/>
                </a:solidFill>
                <a:cs typeface="Times New Roman" panose="02020603050405020304" pitchFamily="18" charset="0"/>
              </a:rPr>
              <a:t>	Fine del boom petrolifero e crisi della rendita petrolifera</a:t>
            </a:r>
          </a:p>
          <a:p>
            <a:pPr marL="0" indent="0">
              <a:buNone/>
            </a:pPr>
            <a:r>
              <a:rPr lang="it-IT" sz="2000" dirty="0">
                <a:solidFill>
                  <a:schemeClr val="tx1"/>
                </a:solidFill>
                <a:cs typeface="Times New Roman" panose="02020603050405020304" pitchFamily="18" charset="0"/>
              </a:rPr>
              <a:t>	Liberalizzazioni economiche e apertura ai mercati internazionali</a:t>
            </a:r>
          </a:p>
          <a:p>
            <a:pPr marL="0" indent="0">
              <a:buNone/>
            </a:pPr>
            <a:r>
              <a:rPr lang="it-IT" sz="2000" dirty="0">
                <a:solidFill>
                  <a:schemeClr val="tx1"/>
                </a:solidFill>
                <a:cs typeface="Times New Roman" panose="02020603050405020304" pitchFamily="18" charset="0"/>
              </a:rPr>
              <a:t>	Nuovi prestiti o rinegoziazioni di quelli già esistenti (FMI e Banca Mondiale)</a:t>
            </a:r>
          </a:p>
          <a:p>
            <a:pPr marL="0" indent="0">
              <a:buNone/>
            </a:pPr>
            <a:r>
              <a:rPr lang="it-IT" sz="2000" dirty="0">
                <a:solidFill>
                  <a:schemeClr val="tx1"/>
                </a:solidFill>
                <a:cs typeface="Times New Roman" panose="02020603050405020304" pitchFamily="18" charset="0"/>
              </a:rPr>
              <a:t>	Programmi di aggiustamento strutturale (PAS) che comportavano austerità di 	bilancio, riduzione della spesa pubblica, soprattutto nei servizi sociali, 	privatizzazioni 	delle imprese pubbliche, soppressione dei dazi doganali etc.)</a:t>
            </a:r>
          </a:p>
          <a:p>
            <a:pPr marL="0" indent="0">
              <a:buNone/>
            </a:pPr>
            <a:r>
              <a:rPr lang="it-IT" sz="2000" dirty="0">
                <a:solidFill>
                  <a:schemeClr val="tx1"/>
                </a:solidFill>
                <a:cs typeface="Times New Roman" panose="02020603050405020304" pitchFamily="18" charset="0"/>
              </a:rPr>
              <a:t>	Prevedibili effetti negativi sul piano socio-economico e politico: le cosiddette 	rivolte 	del pane o del </a:t>
            </a:r>
            <a:r>
              <a:rPr lang="it-IT" sz="2000" dirty="0" err="1">
                <a:solidFill>
                  <a:schemeClr val="tx1"/>
                </a:solidFill>
                <a:cs typeface="Times New Roman" panose="02020603050405020304" pitchFamily="18" charset="0"/>
              </a:rPr>
              <a:t>cous-cous</a:t>
            </a:r>
            <a:r>
              <a:rPr lang="it-IT" sz="2000" dirty="0">
                <a:solidFill>
                  <a:schemeClr val="tx1"/>
                </a:solidFill>
                <a:cs typeface="Times New Roman" panose="02020603050405020304" pitchFamily="18" charset="0"/>
              </a:rPr>
              <a:t> (Algeria, Egitto, Tunisia etc.)</a:t>
            </a:r>
          </a:p>
          <a:p>
            <a:pPr marL="0" indent="0">
              <a:buNone/>
            </a:pPr>
            <a:endParaRPr lang="it-IT" sz="2000" dirty="0">
              <a:solidFill>
                <a:schemeClr val="tx1"/>
              </a:solidFill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it-IT" sz="1600" dirty="0">
                <a:solidFill>
                  <a:schemeClr val="tx1"/>
                </a:solidFill>
                <a:cs typeface="Times New Roman" panose="02020603050405020304" pitchFamily="18" charset="0"/>
              </a:rPr>
              <a:t>*L'espressione «Washington </a:t>
            </a:r>
            <a:r>
              <a:rPr lang="it-IT" sz="1600" dirty="0" err="1">
                <a:solidFill>
                  <a:schemeClr val="tx1"/>
                </a:solidFill>
                <a:cs typeface="Times New Roman" panose="02020603050405020304" pitchFamily="18" charset="0"/>
              </a:rPr>
              <a:t>consensus</a:t>
            </a:r>
            <a:r>
              <a:rPr lang="it-IT" sz="1600" dirty="0">
                <a:solidFill>
                  <a:schemeClr val="tx1"/>
                </a:solidFill>
                <a:cs typeface="Times New Roman" panose="02020603050405020304" pitchFamily="18" charset="0"/>
              </a:rPr>
              <a:t>» è stata utilizzata per la prima volta nel 1989 per descrivere un insieme di dieci direttive elaborate dai grandi organismi internazionali di politica economica per i paesi in via di sviluppo.</a:t>
            </a:r>
          </a:p>
          <a:p>
            <a:pPr marL="0" indent="0">
              <a:buNone/>
            </a:pPr>
            <a:endParaRPr lang="it-IT" sz="2000" dirty="0">
              <a:solidFill>
                <a:schemeClr val="tx1"/>
              </a:solidFill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it-IT" sz="2000" dirty="0">
              <a:solidFill>
                <a:schemeClr val="tx1"/>
              </a:solidFill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it-IT" sz="2000" dirty="0">
              <a:solidFill>
                <a:schemeClr val="tx1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20098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A3FB714-F1A4-0A4D-8894-C16A43003D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0" y="290285"/>
            <a:ext cx="10667999" cy="769257"/>
          </a:xfrm>
        </p:spPr>
        <p:txBody>
          <a:bodyPr>
            <a:normAutofit fontScale="90000"/>
          </a:bodyPr>
          <a:lstStyle/>
          <a:p>
            <a:r>
              <a:rPr lang="it-IT" b="1" dirty="0"/>
              <a:t>Liberismo economico e liberalizzazione politica 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242D3D2-0C4E-7647-919D-8AC9FDFA6AF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5086" y="1405719"/>
            <a:ext cx="11367065" cy="5452281"/>
          </a:xfrm>
        </p:spPr>
        <p:txBody>
          <a:bodyPr>
            <a:noAutofit/>
          </a:bodyPr>
          <a:lstStyle/>
          <a:p>
            <a:r>
              <a:rPr lang="it-IT" sz="2800" dirty="0">
                <a:solidFill>
                  <a:schemeClr val="tx1"/>
                </a:solidFill>
                <a:cs typeface="Times New Roman" panose="02020603050405020304" pitchFamily="18" charset="0"/>
              </a:rPr>
              <a:t>Risultati positivi a livello macroeconomico</a:t>
            </a:r>
          </a:p>
          <a:p>
            <a:r>
              <a:rPr lang="it-IT" sz="2800" dirty="0">
                <a:solidFill>
                  <a:schemeClr val="tx1"/>
                </a:solidFill>
                <a:cs typeface="Times New Roman" panose="02020603050405020304" pitchFamily="18" charset="0"/>
              </a:rPr>
              <a:t>Apertura al multipartitismo (Egitto, 1984; Tunisia, 1989; Giordania, 1989; Algeria, 1990; elezioni amministrative in Arabia saudita, 1991 etc.)</a:t>
            </a:r>
          </a:p>
          <a:p>
            <a:r>
              <a:rPr lang="it-IT" sz="2800" dirty="0">
                <a:solidFill>
                  <a:schemeClr val="tx1"/>
                </a:solidFill>
                <a:cs typeface="Times New Roman" panose="02020603050405020304" pitchFamily="18" charset="0"/>
              </a:rPr>
              <a:t>Ampliamento delle libertà civili: emerge una società civile prima invisibile (nascita delle prime ONG arabe)</a:t>
            </a:r>
          </a:p>
          <a:p>
            <a:r>
              <a:rPr lang="it-IT" sz="2800" b="1" dirty="0">
                <a:solidFill>
                  <a:schemeClr val="tx1"/>
                </a:solidFill>
                <a:cs typeface="Times New Roman" panose="02020603050405020304" pitchFamily="18" charset="0"/>
              </a:rPr>
              <a:t>Tuttavia la liberalizzazione politica (ampliamento dello spazio pubblico e riconoscimento delle libertà civili e politiche) non è sinonimo di democratizzazione</a:t>
            </a:r>
            <a:r>
              <a:rPr lang="it-IT" sz="2800" dirty="0">
                <a:solidFill>
                  <a:schemeClr val="tx1"/>
                </a:solidFill>
                <a:cs typeface="Times New Roman" panose="02020603050405020304" pitchFamily="18" charset="0"/>
              </a:rPr>
              <a:t> (espansione della </a:t>
            </a:r>
            <a:r>
              <a:rPr lang="it-IT" sz="2800" dirty="0">
                <a:solidFill>
                  <a:srgbClr val="FF0000"/>
                </a:solidFill>
                <a:cs typeface="Times New Roman" panose="02020603050405020304" pitchFamily="18" charset="0"/>
              </a:rPr>
              <a:t>partecipazione politica </a:t>
            </a:r>
            <a:r>
              <a:rPr lang="it-IT" sz="2800" dirty="0">
                <a:solidFill>
                  <a:schemeClr val="tx1"/>
                </a:solidFill>
                <a:cs typeface="Times New Roman" panose="02020603050405020304" pitchFamily="18" charset="0"/>
              </a:rPr>
              <a:t>che consenta un controllo da parte dei cittadini delle politiche pubbliche).</a:t>
            </a:r>
          </a:p>
          <a:p>
            <a:endParaRPr lang="it-IT" sz="2800" dirty="0">
              <a:solidFill>
                <a:schemeClr val="tx1"/>
              </a:solidFill>
              <a:cs typeface="Times New Roman" panose="02020603050405020304" pitchFamily="18" charset="0"/>
            </a:endParaRPr>
          </a:p>
          <a:p>
            <a:endParaRPr lang="it-IT" sz="2800" dirty="0">
              <a:solidFill>
                <a:schemeClr val="tx1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349308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5989E2C-9888-AA48-8DC9-24C270DF97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48691" y="262329"/>
            <a:ext cx="9861260" cy="666586"/>
          </a:xfrm>
        </p:spPr>
        <p:txBody>
          <a:bodyPr>
            <a:normAutofit fontScale="90000"/>
          </a:bodyPr>
          <a:lstStyle/>
          <a:p>
            <a:r>
              <a:rPr lang="it-IT" dirty="0"/>
              <a:t>		</a:t>
            </a:r>
            <a:r>
              <a:rPr lang="it-IT" b="1" dirty="0"/>
              <a:t>La «</a:t>
            </a:r>
            <a:r>
              <a:rPr lang="it-IT" b="1" dirty="0" err="1"/>
              <a:t>deliberalizzazione</a:t>
            </a:r>
            <a:r>
              <a:rPr lang="it-IT" b="1" dirty="0"/>
              <a:t>» politica</a:t>
            </a:r>
            <a:br>
              <a:rPr lang="it-IT" b="1" dirty="0"/>
            </a:br>
            <a:endParaRPr lang="it-IT" b="1" dirty="0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1D718DE6-B5A9-DD4E-AC0A-8D9A01156D0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9433" y="1214651"/>
            <a:ext cx="11342857" cy="5643349"/>
          </a:xfrm>
        </p:spPr>
        <p:txBody>
          <a:bodyPr>
            <a:noAutofit/>
          </a:bodyPr>
          <a:lstStyle/>
          <a:p>
            <a:r>
              <a:rPr lang="it-IT" sz="2400" b="1" dirty="0">
                <a:solidFill>
                  <a:schemeClr val="tx1"/>
                </a:solidFill>
                <a:latin typeface="+mj-lt"/>
                <a:cs typeface="Times New Roman" panose="02020603050405020304" pitchFamily="18" charset="0"/>
              </a:rPr>
              <a:t>Nonostante la percezione di una «nuova ondata di democratizzazione», nel mondo arabo la visione neo-liberista della globalizzazione, che prevede una stretta correlazione fra implementazione di una economia di mercato e sviluppo della democrazia, non ha funzionato.</a:t>
            </a:r>
            <a:endParaRPr lang="it-IT" sz="2400" dirty="0">
              <a:solidFill>
                <a:schemeClr val="tx1"/>
              </a:solidFill>
              <a:latin typeface="+mj-lt"/>
              <a:cs typeface="Times New Roman" panose="02020603050405020304" pitchFamily="18" charset="0"/>
            </a:endParaRPr>
          </a:p>
          <a:p>
            <a:r>
              <a:rPr lang="it-IT" sz="2400" dirty="0">
                <a:solidFill>
                  <a:schemeClr val="tx1"/>
                </a:solidFill>
                <a:latin typeface="+mj-lt"/>
                <a:cs typeface="Times New Roman" panose="02020603050405020304" pitchFamily="18" charset="0"/>
              </a:rPr>
              <a:t>Dall’inizio degli anni ‘90, infatti, i regimi arabi hanno tutti subito una stretta dal punto di vista politico: le riforme rimangono lettera morta, le libertà vengono ridotte sostanzialmente, le elezioni vengono generalmente manipolate, i diritti umani calpestati.</a:t>
            </a:r>
          </a:p>
          <a:p>
            <a:r>
              <a:rPr lang="it-IT" sz="2400" dirty="0">
                <a:solidFill>
                  <a:schemeClr val="tx1"/>
                </a:solidFill>
                <a:latin typeface="+mj-lt"/>
                <a:cs typeface="Times New Roman" panose="02020603050405020304" pitchFamily="18" charset="0"/>
              </a:rPr>
              <a:t>Dalla paura del «contagio algerino» fino all’11 settembre 2001 e alla guerra totale al terrore, nel mondo arabo la lotta al terrorismo di matrice islamica diviene il motivo ( e spesso il pretesto) per stringere i cordoni.</a:t>
            </a:r>
          </a:p>
          <a:p>
            <a:r>
              <a:rPr lang="it-IT" sz="2400" b="1" dirty="0">
                <a:solidFill>
                  <a:schemeClr val="tx1"/>
                </a:solidFill>
                <a:latin typeface="+mj-lt"/>
                <a:cs typeface="Times New Roman" panose="02020603050405020304" pitchFamily="18" charset="0"/>
              </a:rPr>
              <a:t>Forte domanda di democrazia, ma non effettiva democratizzazione.</a:t>
            </a:r>
          </a:p>
          <a:p>
            <a:endParaRPr lang="it-IT" sz="2400" dirty="0">
              <a:solidFill>
                <a:schemeClr val="tx1"/>
              </a:solidFill>
              <a:latin typeface="+mj-lt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8766189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CE8331B-7E15-EA4C-890F-830655CE64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7982" y="211016"/>
            <a:ext cx="7728533" cy="1167842"/>
          </a:xfrm>
        </p:spPr>
        <p:txBody>
          <a:bodyPr>
            <a:normAutofit fontScale="90000"/>
          </a:bodyPr>
          <a:lstStyle/>
          <a:p>
            <a:pPr algn="ctr"/>
            <a:r>
              <a:rPr lang="it-IT" b="1" dirty="0">
                <a:solidFill>
                  <a:srgbClr val="C00000"/>
                </a:solidFill>
              </a:rPr>
              <a:t>L’evoluzione dell’Islam politico: islamisti, jihadisti, salafiti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4BF25DE-3E18-FF4F-8726-C4F4E5EEE5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6400" y="1955409"/>
            <a:ext cx="11570741" cy="4790165"/>
          </a:xfrm>
        </p:spPr>
        <p:txBody>
          <a:bodyPr>
            <a:normAutofit lnSpcReduction="10000"/>
          </a:bodyPr>
          <a:lstStyle/>
          <a:p>
            <a:r>
              <a:rPr lang="it-IT" sz="2400" dirty="0">
                <a:solidFill>
                  <a:schemeClr val="tx1"/>
                </a:solidFill>
                <a:cs typeface="Times New Roman" panose="02020603050405020304" pitchFamily="18" charset="0"/>
              </a:rPr>
              <a:t>Dagli anni ‘70, accanto ai movimenti islamisti riformisti, si sviluppano movimenti islamici radicali o jihadisti (pensiero di </a:t>
            </a:r>
            <a:r>
              <a:rPr lang="it-IT" sz="2400" dirty="0" err="1">
                <a:solidFill>
                  <a:schemeClr val="tx1"/>
                </a:solidFill>
                <a:cs typeface="Times New Roman" panose="02020603050405020304" pitchFamily="18" charset="0"/>
              </a:rPr>
              <a:t>Sayyid</a:t>
            </a:r>
            <a:r>
              <a:rPr lang="it-IT" sz="2400" dirty="0">
                <a:solidFill>
                  <a:schemeClr val="tx1"/>
                </a:solidFill>
                <a:cs typeface="Times New Roman" panose="02020603050405020304" pitchFamily="18" charset="0"/>
              </a:rPr>
              <a:t> Qutb). </a:t>
            </a:r>
          </a:p>
          <a:p>
            <a:r>
              <a:rPr lang="it-IT" sz="2400" dirty="0">
                <a:solidFill>
                  <a:srgbClr val="C00000"/>
                </a:solidFill>
                <a:cs typeface="Times New Roman" panose="02020603050405020304" pitchFamily="18" charset="0"/>
              </a:rPr>
              <a:t>Le tappe di questo sviluppo:</a:t>
            </a:r>
          </a:p>
          <a:p>
            <a:r>
              <a:rPr lang="it-IT" sz="2400" dirty="0">
                <a:solidFill>
                  <a:schemeClr val="tx1"/>
                </a:solidFill>
                <a:cs typeface="Times New Roman" panose="02020603050405020304" pitchFamily="18" charset="0"/>
              </a:rPr>
              <a:t>1. Attentato al presidente egiziano </a:t>
            </a:r>
            <a:r>
              <a:rPr lang="it-IT" sz="2400" dirty="0" err="1">
                <a:solidFill>
                  <a:schemeClr val="tx1"/>
                </a:solidFill>
                <a:cs typeface="Times New Roman" panose="02020603050405020304" pitchFamily="18" charset="0"/>
              </a:rPr>
              <a:t>Annouar</a:t>
            </a:r>
            <a:r>
              <a:rPr lang="it-IT" sz="2400" dirty="0">
                <a:solidFill>
                  <a:schemeClr val="tx1"/>
                </a:solidFill>
                <a:cs typeface="Times New Roman" panose="02020603050405020304" pitchFamily="18" charset="0"/>
              </a:rPr>
              <a:t> al-Sadat: 6 ottobre 1981, da parte del gruppo Jihad islamico</a:t>
            </a:r>
          </a:p>
          <a:p>
            <a:r>
              <a:rPr lang="it-IT" sz="2400" dirty="0">
                <a:solidFill>
                  <a:schemeClr val="tx1"/>
                </a:solidFill>
                <a:cs typeface="Times New Roman" panose="02020603050405020304" pitchFamily="18" charset="0"/>
              </a:rPr>
              <a:t>2. Fine del </a:t>
            </a:r>
            <a:r>
              <a:rPr lang="it-IT" sz="2400" i="1" dirty="0" err="1">
                <a:solidFill>
                  <a:schemeClr val="tx1"/>
                </a:solidFill>
                <a:cs typeface="Times New Roman" panose="02020603050405020304" pitchFamily="18" charset="0"/>
              </a:rPr>
              <a:t>jihād</a:t>
            </a:r>
            <a:r>
              <a:rPr lang="it-IT" sz="2400" dirty="0">
                <a:solidFill>
                  <a:schemeClr val="tx1"/>
                </a:solidFill>
                <a:cs typeface="Times New Roman" panose="02020603050405020304" pitchFamily="18" charset="0"/>
              </a:rPr>
              <a:t> afghano (1989): disseminazione del </a:t>
            </a:r>
            <a:r>
              <a:rPr lang="it-IT" sz="2400" dirty="0" err="1">
                <a:solidFill>
                  <a:schemeClr val="tx1"/>
                </a:solidFill>
                <a:cs typeface="Times New Roman" panose="02020603050405020304" pitchFamily="18" charset="0"/>
              </a:rPr>
              <a:t>jihadismo</a:t>
            </a:r>
            <a:r>
              <a:rPr lang="it-IT" sz="2400" dirty="0">
                <a:solidFill>
                  <a:schemeClr val="tx1"/>
                </a:solidFill>
                <a:cs typeface="Times New Roman" panose="02020603050405020304" pitchFamily="18" charset="0"/>
              </a:rPr>
              <a:t> internazionale</a:t>
            </a:r>
          </a:p>
          <a:p>
            <a:r>
              <a:rPr lang="it-IT" sz="2400" dirty="0">
                <a:solidFill>
                  <a:schemeClr val="tx1"/>
                </a:solidFill>
                <a:cs typeface="Times New Roman" panose="02020603050405020304" pitchFamily="18" charset="0"/>
              </a:rPr>
              <a:t>3. Guerra civile in Algeria (anni ’90): si parla di 200mila civili vittime, accusate dai gruppi armati jihadisti di </a:t>
            </a:r>
            <a:r>
              <a:rPr lang="it-IT" sz="2400" i="1" dirty="0" err="1">
                <a:solidFill>
                  <a:schemeClr val="tx1"/>
                </a:solidFill>
                <a:cs typeface="Times New Roman" panose="02020603050405020304" pitchFamily="18" charset="0"/>
              </a:rPr>
              <a:t>takf</a:t>
            </a:r>
            <a:r>
              <a:rPr lang="it-IT" altLang="it-IT" sz="2400" i="1" dirty="0" err="1">
                <a:solidFill>
                  <a:schemeClr val="tx1"/>
                </a:solidFill>
                <a:cs typeface="Times New Roman" panose="02020603050405020304" pitchFamily="18" charset="0"/>
              </a:rPr>
              <a:t>ī</a:t>
            </a:r>
            <a:r>
              <a:rPr lang="it-IT" sz="2400" i="1" dirty="0" err="1">
                <a:solidFill>
                  <a:schemeClr val="tx1"/>
                </a:solidFill>
                <a:cs typeface="Times New Roman" panose="02020603050405020304" pitchFamily="18" charset="0"/>
              </a:rPr>
              <a:t>r</a:t>
            </a:r>
            <a:r>
              <a:rPr lang="it-IT" sz="2400" i="1" dirty="0">
                <a:solidFill>
                  <a:schemeClr val="tx1"/>
                </a:solidFill>
                <a:cs typeface="Times New Roman" panose="02020603050405020304" pitchFamily="18" charset="0"/>
              </a:rPr>
              <a:t> </a:t>
            </a:r>
            <a:r>
              <a:rPr lang="it-IT" sz="2400" dirty="0">
                <a:solidFill>
                  <a:schemeClr val="tx1"/>
                </a:solidFill>
                <a:cs typeface="Times New Roman" panose="02020603050405020304" pitchFamily="18" charset="0"/>
              </a:rPr>
              <a:t>(scomunica per apostasia)</a:t>
            </a:r>
          </a:p>
          <a:p>
            <a:r>
              <a:rPr lang="it-IT" sz="2400" dirty="0">
                <a:solidFill>
                  <a:schemeClr val="tx1"/>
                </a:solidFill>
                <a:cs typeface="Times New Roman" panose="02020603050405020304" pitchFamily="18" charset="0"/>
              </a:rPr>
              <a:t>Gli Stati arabi reagiscono con politiche securitarie che giustificano ondate di repressione contro ogni dissidenza politica, la cancellazione delle precedenti liberalizzazioni politiche, il permanere dello stato di emergenza.</a:t>
            </a:r>
          </a:p>
          <a:p>
            <a:endParaRPr lang="it-IT" sz="2400" dirty="0">
              <a:solidFill>
                <a:schemeClr val="tx1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3941211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7852AF7-DD17-D34F-B599-2DBC1B5025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05243" y="154745"/>
            <a:ext cx="9999369" cy="1139483"/>
          </a:xfrm>
        </p:spPr>
        <p:txBody>
          <a:bodyPr>
            <a:normAutofit fontScale="90000"/>
          </a:bodyPr>
          <a:lstStyle/>
          <a:p>
            <a:pPr algn="ctr"/>
            <a:r>
              <a:rPr lang="it-EG" b="1" dirty="0">
                <a:solidFill>
                  <a:srgbClr val="C00000"/>
                </a:solidFill>
              </a:rPr>
              <a:t>Un nuovo protagonista irrompe sulla scena: l’Islam politico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5C8B9671-1B59-8440-B4DC-E1472980361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05243" y="1617785"/>
            <a:ext cx="9999369" cy="4726744"/>
          </a:xfrm>
        </p:spPr>
        <p:txBody>
          <a:bodyPr>
            <a:normAutofit lnSpcReduction="10000"/>
          </a:bodyPr>
          <a:lstStyle/>
          <a:p>
            <a:r>
              <a:rPr lang="it-IT" dirty="0">
                <a:solidFill>
                  <a:schemeClr val="tx1"/>
                </a:solidFill>
                <a:cs typeface="Times New Roman" panose="02020603050405020304" pitchFamily="18" charset="0"/>
              </a:rPr>
              <a:t>Durante questo periodo l’islam politico (l’insieme dei movimenti islamici di varia tendenza) acquisisce una grande importanza sulla scena politica e nel dibattito intellettuale.</a:t>
            </a:r>
          </a:p>
          <a:p>
            <a:r>
              <a:rPr lang="it-IT" dirty="0">
                <a:solidFill>
                  <a:schemeClr val="tx1"/>
                </a:solidFill>
                <a:cs typeface="Times New Roman" panose="02020603050405020304" pitchFamily="18" charset="0"/>
              </a:rPr>
              <a:t>Da un lato le azioni terroristiche dei gruppi armati (Egitto, 1997; Marocco 2003 etc.), dall’altro la capillare azione sociale conservatrice tipica dei gruppi salafiti, mutano le condizioni del panorama politico e sociale in molti paesi arabi.</a:t>
            </a:r>
          </a:p>
          <a:p>
            <a:r>
              <a:rPr lang="it-IT" dirty="0">
                <a:solidFill>
                  <a:schemeClr val="tx1"/>
                </a:solidFill>
                <a:cs typeface="Times New Roman" panose="02020603050405020304" pitchFamily="18" charset="0"/>
              </a:rPr>
              <a:t>Progressivo radicamento degli islamisti nella società civile; parziale accettazione dei valori democratici.</a:t>
            </a:r>
          </a:p>
          <a:p>
            <a:r>
              <a:rPr lang="it-IT" dirty="0">
                <a:solidFill>
                  <a:schemeClr val="tx1"/>
                </a:solidFill>
                <a:cs typeface="Times New Roman" panose="02020603050405020304" pitchFamily="18" charset="0"/>
              </a:rPr>
              <a:t>L’evoluzione liberale di alcune frange dei movimenti islamisti venne frenata dalla repressione cieca dei governi che sostanzialmente favorì le frange conservatrici e settarie a discapito di quelle più liberali (es. partito </a:t>
            </a:r>
            <a:r>
              <a:rPr lang="it-IT" dirty="0" err="1">
                <a:solidFill>
                  <a:schemeClr val="tx1"/>
                </a:solidFill>
                <a:cs typeface="Times New Roman" panose="02020603050405020304" pitchFamily="18" charset="0"/>
              </a:rPr>
              <a:t>Wasat</a:t>
            </a:r>
            <a:r>
              <a:rPr lang="it-IT" dirty="0">
                <a:solidFill>
                  <a:schemeClr val="tx1"/>
                </a:solidFill>
                <a:cs typeface="Times New Roman" panose="02020603050405020304" pitchFamily="18" charset="0"/>
              </a:rPr>
              <a:t> in Egitto, 1996).</a:t>
            </a:r>
          </a:p>
          <a:p>
            <a:r>
              <a:rPr lang="it-IT" dirty="0">
                <a:solidFill>
                  <a:schemeClr val="tx1"/>
                </a:solidFill>
                <a:cs typeface="Times New Roman" panose="02020603050405020304" pitchFamily="18" charset="0"/>
              </a:rPr>
              <a:t>«</a:t>
            </a:r>
            <a:r>
              <a:rPr lang="it-IT" dirty="0" err="1">
                <a:solidFill>
                  <a:schemeClr val="tx1"/>
                </a:solidFill>
                <a:cs typeface="Times New Roman" panose="02020603050405020304" pitchFamily="18" charset="0"/>
              </a:rPr>
              <a:t>Salafizzazione</a:t>
            </a:r>
            <a:r>
              <a:rPr lang="it-IT" dirty="0">
                <a:solidFill>
                  <a:schemeClr val="tx1"/>
                </a:solidFill>
                <a:cs typeface="Times New Roman" panose="02020603050405020304" pitchFamily="18" charset="0"/>
              </a:rPr>
              <a:t>» delle società arabe (dagli anni Novanta ai primi Duemila): la repressione dei gruppi islamisti lascia spazio ai salafiti (quietisti piuttosto che militanti) che utilizzano la predicazione religiosa rifuggendo da questioni politiche.</a:t>
            </a:r>
          </a:p>
          <a:p>
            <a:r>
              <a:rPr lang="it-IT" dirty="0">
                <a:solidFill>
                  <a:schemeClr val="tx1"/>
                </a:solidFill>
                <a:cs typeface="Times New Roman" panose="02020603050405020304" pitchFamily="18" charset="0"/>
              </a:rPr>
              <a:t>Adozione di codici sociali e di comportamento </a:t>
            </a:r>
            <a:r>
              <a:rPr lang="it-IT">
                <a:solidFill>
                  <a:schemeClr val="tx1"/>
                </a:solidFill>
                <a:cs typeface="Times New Roman" panose="02020603050405020304" pitchFamily="18" charset="0"/>
              </a:rPr>
              <a:t>più moralistici.</a:t>
            </a:r>
            <a:endParaRPr lang="it-IT" dirty="0">
              <a:solidFill>
                <a:schemeClr val="tx1"/>
              </a:solidFill>
              <a:cs typeface="Times New Roman" panose="02020603050405020304" pitchFamily="18" charset="0"/>
            </a:endParaRPr>
          </a:p>
          <a:p>
            <a:endParaRPr lang="it-IT" dirty="0">
              <a:solidFill>
                <a:schemeClr val="tx1"/>
              </a:solidFill>
              <a:cs typeface="Times New Roman" panose="02020603050405020304" pitchFamily="18" charset="0"/>
            </a:endParaRPr>
          </a:p>
          <a:p>
            <a:endParaRPr lang="it-EG" dirty="0"/>
          </a:p>
        </p:txBody>
      </p:sp>
    </p:spTree>
    <p:extLst>
      <p:ext uri="{BB962C8B-B14F-4D97-AF65-F5344CB8AC3E}">
        <p14:creationId xmlns:p14="http://schemas.microsoft.com/office/powerpoint/2010/main" val="121590964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F0D059C0-6CAE-D841-AF02-31C5601913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07941" y="379828"/>
            <a:ext cx="9296671" cy="829994"/>
          </a:xfrm>
        </p:spPr>
        <p:txBody>
          <a:bodyPr/>
          <a:lstStyle/>
          <a:p>
            <a:pPr algn="ctr"/>
            <a:r>
              <a:rPr lang="it-IT" b="1" dirty="0">
                <a:solidFill>
                  <a:srgbClr val="C00000"/>
                </a:solidFill>
              </a:rPr>
              <a:t>I nuovi conflitti (dopo il 1979)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F1D457A2-D7AB-8C4B-9489-BC7C3B36975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67618" y="1899138"/>
            <a:ext cx="10619221" cy="4579034"/>
          </a:xfrm>
        </p:spPr>
        <p:txBody>
          <a:bodyPr>
            <a:normAutofit fontScale="92500"/>
          </a:bodyPr>
          <a:lstStyle/>
          <a:p>
            <a:r>
              <a:rPr lang="it-IT" sz="2400" dirty="0">
                <a:solidFill>
                  <a:schemeClr val="tx1"/>
                </a:solidFill>
                <a:cs typeface="Times New Roman" panose="02020603050405020304" pitchFamily="18" charset="0"/>
              </a:rPr>
              <a:t>Guerra civile in Libano (1975-1990) e incursioni israeliane nel 1978, 1982, 2006  (e a Gaza dal 2005 in poi)</a:t>
            </a:r>
          </a:p>
          <a:p>
            <a:endParaRPr lang="it-IT" sz="2400" dirty="0">
              <a:solidFill>
                <a:schemeClr val="tx1"/>
              </a:solidFill>
              <a:cs typeface="Times New Roman" panose="02020603050405020304" pitchFamily="18" charset="0"/>
            </a:endParaRPr>
          </a:p>
          <a:p>
            <a:r>
              <a:rPr lang="it-IT" sz="2400" dirty="0">
                <a:solidFill>
                  <a:schemeClr val="tx1"/>
                </a:solidFill>
                <a:cs typeface="Times New Roman" panose="02020603050405020304" pitchFamily="18" charset="0"/>
              </a:rPr>
              <a:t>Conflitto Iran-Iraq (1980-88)</a:t>
            </a:r>
          </a:p>
          <a:p>
            <a:endParaRPr lang="it-IT" sz="2400" dirty="0">
              <a:solidFill>
                <a:schemeClr val="tx1"/>
              </a:solidFill>
              <a:cs typeface="Times New Roman" panose="02020603050405020304" pitchFamily="18" charset="0"/>
            </a:endParaRPr>
          </a:p>
          <a:p>
            <a:r>
              <a:rPr lang="it-IT" sz="2400" dirty="0">
                <a:solidFill>
                  <a:schemeClr val="tx1"/>
                </a:solidFill>
                <a:cs typeface="Times New Roman" panose="02020603050405020304" pitchFamily="18" charset="0"/>
              </a:rPr>
              <a:t>Prima guerra del Golfo (1990-91) Invasione del Kuwait da parte dell’Iraq</a:t>
            </a:r>
          </a:p>
          <a:p>
            <a:endParaRPr lang="it-IT" sz="2400" dirty="0">
              <a:solidFill>
                <a:schemeClr val="tx1"/>
              </a:solidFill>
              <a:cs typeface="Times New Roman" panose="02020603050405020304" pitchFamily="18" charset="0"/>
            </a:endParaRPr>
          </a:p>
          <a:p>
            <a:r>
              <a:rPr lang="it-IT" sz="2400" dirty="0">
                <a:solidFill>
                  <a:schemeClr val="tx1"/>
                </a:solidFill>
                <a:cs typeface="Times New Roman" panose="02020603050405020304" pitchFamily="18" charset="0"/>
              </a:rPr>
              <a:t>Guerra interna in Algeria («il decennio di sangue»,1991-2004)</a:t>
            </a:r>
          </a:p>
          <a:p>
            <a:endParaRPr lang="it-IT" sz="2400" dirty="0">
              <a:solidFill>
                <a:schemeClr val="tx1"/>
              </a:solidFill>
              <a:cs typeface="Times New Roman" panose="02020603050405020304" pitchFamily="18" charset="0"/>
            </a:endParaRPr>
          </a:p>
          <a:p>
            <a:r>
              <a:rPr lang="it-IT" sz="2400" dirty="0">
                <a:solidFill>
                  <a:schemeClr val="tx1"/>
                </a:solidFill>
                <a:cs typeface="Times New Roman" panose="02020603050405020304" pitchFamily="18" charset="0"/>
              </a:rPr>
              <a:t>Prima Intifada in Palestina (1987-1990; la seconda: 2000-2005)</a:t>
            </a:r>
          </a:p>
          <a:p>
            <a:pPr marL="0" indent="0">
              <a:buNone/>
            </a:pPr>
            <a:endParaRPr lang="it-IT" sz="2400" dirty="0">
              <a:solidFill>
                <a:schemeClr val="tx1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13714512"/>
      </p:ext>
    </p:extLst>
  </p:cSld>
  <p:clrMapOvr>
    <a:masterClrMapping/>
  </p:clrMapOvr>
</p:sld>
</file>

<file path=ppt/theme/theme1.xml><?xml version="1.0" encoding="utf-8"?>
<a:theme xmlns:a="http://schemas.openxmlformats.org/drawingml/2006/main" name="Filo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342</TotalTime>
  <Words>1518</Words>
  <Application>Microsoft Macintosh PowerPoint</Application>
  <PresentationFormat>Widescreen</PresentationFormat>
  <Paragraphs>89</Paragraphs>
  <Slides>16</Slides>
  <Notes>8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5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16</vt:i4>
      </vt:variant>
    </vt:vector>
  </HeadingPairs>
  <TitlesOfParts>
    <vt:vector size="22" baseType="lpstr">
      <vt:lpstr>Arial</vt:lpstr>
      <vt:lpstr>Calibri</vt:lpstr>
      <vt:lpstr>Century Gothic</vt:lpstr>
      <vt:lpstr>Wingdings</vt:lpstr>
      <vt:lpstr>Wingdings 3</vt:lpstr>
      <vt:lpstr>Filo</vt:lpstr>
      <vt:lpstr>La 4a fase della storia araba contemporanea:  la «ristrutturazione» del mondo arabo (1979-2015)</vt:lpstr>
      <vt:lpstr>La firma degli accordi di Camp David</vt:lpstr>
      <vt:lpstr>La rivoluzione iraniana</vt:lpstr>
      <vt:lpstr>La globalizzazione neo-liberista:  il «Washington consensus»*</vt:lpstr>
      <vt:lpstr>Liberismo economico e liberalizzazione politica </vt:lpstr>
      <vt:lpstr>  La «deliberalizzazione» politica </vt:lpstr>
      <vt:lpstr>L’evoluzione dell’Islam politico: islamisti, jihadisti, salafiti</vt:lpstr>
      <vt:lpstr>Un nuovo protagonista irrompe sulla scena: l’Islam politico</vt:lpstr>
      <vt:lpstr>I nuovi conflitti (dopo il 1979)</vt:lpstr>
      <vt:lpstr>Le nuove modalità delle guerra</vt:lpstr>
      <vt:lpstr>La primavera araba:    al-sha‘ab yurīd!    الشعب يريد 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 4a fase della storia araba contemporanea:  la «ristrutturazione» del mondo arabo (1979-2015)</dc:title>
  <dc:creator>Patrizia Manduchi</dc:creator>
  <cp:lastModifiedBy>Patrizia Manduchi</cp:lastModifiedBy>
  <cp:revision>29</cp:revision>
  <dcterms:created xsi:type="dcterms:W3CDTF">2020-11-24T09:19:05Z</dcterms:created>
  <dcterms:modified xsi:type="dcterms:W3CDTF">2020-11-25T11:36:54Z</dcterms:modified>
</cp:coreProperties>
</file>