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340" r:id="rId2"/>
    <p:sldId id="301" r:id="rId3"/>
    <p:sldId id="341" r:id="rId4"/>
    <p:sldId id="344" r:id="rId5"/>
    <p:sldId id="326" r:id="rId6"/>
    <p:sldId id="345" r:id="rId7"/>
    <p:sldId id="290" r:id="rId8"/>
    <p:sldId id="302" r:id="rId9"/>
    <p:sldId id="346" r:id="rId10"/>
    <p:sldId id="347" r:id="rId11"/>
    <p:sldId id="303" r:id="rId12"/>
    <p:sldId id="349" r:id="rId13"/>
    <p:sldId id="348" r:id="rId14"/>
    <p:sldId id="327" r:id="rId15"/>
    <p:sldId id="339" r:id="rId16"/>
    <p:sldId id="350" r:id="rId17"/>
    <p:sldId id="304" r:id="rId18"/>
    <p:sldId id="355" r:id="rId19"/>
    <p:sldId id="352" r:id="rId20"/>
    <p:sldId id="351" r:id="rId21"/>
    <p:sldId id="353" r:id="rId22"/>
    <p:sldId id="305" r:id="rId23"/>
    <p:sldId id="35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70"/>
    <p:restoredTop sz="86376"/>
  </p:normalViewPr>
  <p:slideViewPr>
    <p:cSldViewPr snapToGrid="0" snapToObjects="1">
      <p:cViewPr varScale="1">
        <p:scale>
          <a:sx n="91" d="100"/>
          <a:sy n="91" d="100"/>
        </p:scale>
        <p:origin x="216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3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AE06C-CF19-6346-926E-C34865F0C446}" type="datetimeFigureOut">
              <a:rPr lang="it-IT" smtClean="0"/>
              <a:pPr/>
              <a:t>22/11/20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D6A94-6A66-2146-A863-FFE973B94A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08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E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D6A94-6A66-2146-A863-FFE973B94A15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931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FBFC99-350E-6846-BF8C-0D912AAE7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763" y="228601"/>
            <a:ext cx="10558462" cy="167640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C00000"/>
                </a:solidFill>
              </a:rPr>
              <a:t>La 3</a:t>
            </a:r>
            <a:r>
              <a:rPr lang="it-IT" b="1" baseline="30000" dirty="0">
                <a:solidFill>
                  <a:srgbClr val="C00000"/>
                </a:solidFill>
              </a:rPr>
              <a:t>a</a:t>
            </a:r>
            <a:r>
              <a:rPr lang="it-IT" b="1" dirty="0">
                <a:solidFill>
                  <a:srgbClr val="C00000"/>
                </a:solidFill>
              </a:rPr>
              <a:t> fase della storia araba contemporanea: </a:t>
            </a:r>
            <a:br>
              <a:rPr lang="it-IT" b="1" dirty="0">
                <a:solidFill>
                  <a:srgbClr val="C00000"/>
                </a:solidFill>
              </a:rPr>
            </a:br>
            <a:r>
              <a:rPr lang="it-IT" b="1" dirty="0">
                <a:solidFill>
                  <a:srgbClr val="C00000"/>
                </a:solidFill>
              </a:rPr>
              <a:t>l’età delle rivoluzioni e del panarabismo (1945-1979)</a:t>
            </a:r>
            <a:endParaRPr lang="it-EG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5EE549-F5AF-DF49-9558-CF1864484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150" y="1685924"/>
            <a:ext cx="10304462" cy="4714875"/>
          </a:xfrm>
        </p:spPr>
        <p:txBody>
          <a:bodyPr>
            <a:normAutofit lnSpcReduction="10000"/>
          </a:bodyPr>
          <a:lstStyle/>
          <a:p>
            <a:r>
              <a:rPr lang="it-EG" sz="2400" dirty="0"/>
              <a:t>Il mondo arabo esce dall’epoca coloniale e acquista un ruolo internazionale. </a:t>
            </a:r>
            <a:r>
              <a:rPr lang="it-IT" sz="2400" dirty="0"/>
              <a:t>Il difficile periodo delle post-indipendenze comporta instabilità, fragilità delle istituzioni statali, arretratezza economica, politica e culturale.</a:t>
            </a:r>
            <a:endParaRPr lang="it-EG" sz="2400" dirty="0"/>
          </a:p>
          <a:p>
            <a:r>
              <a:rPr lang="it-EG" sz="2400" dirty="0"/>
              <a:t>Nascono i nuovi Stati arabi e si rinnovano le élite al potere (dai tradizionali notabili ai nuovi burocrati e militari).</a:t>
            </a:r>
          </a:p>
          <a:p>
            <a:r>
              <a:rPr lang="it-IT" sz="2400" dirty="0"/>
              <a:t>È</a:t>
            </a:r>
            <a:r>
              <a:rPr lang="it-EG" sz="2400" dirty="0"/>
              <a:t> l’età delle grandi ideologie (panarabismo, socialismo arabo, «non allineamento») e dei grandi leader «padri della nazione». </a:t>
            </a:r>
          </a:p>
          <a:p>
            <a:r>
              <a:rPr lang="it-EG" sz="2400" dirty="0"/>
              <a:t>Conflitto con Israele e origine della «questione palestinese».</a:t>
            </a:r>
          </a:p>
          <a:p>
            <a:r>
              <a:rPr lang="it-EG" sz="2400" dirty="0"/>
              <a:t>Sfruttamento delle risorse energetiche.</a:t>
            </a:r>
          </a:p>
          <a:p>
            <a:r>
              <a:rPr lang="it-EG" sz="2400" dirty="0"/>
              <a:t>Inserimento nell’equilibrio della Guerra fredda.</a:t>
            </a:r>
          </a:p>
          <a:p>
            <a:endParaRPr lang="it-EG" sz="2400" dirty="0"/>
          </a:p>
        </p:txBody>
      </p:sp>
    </p:spTree>
    <p:extLst>
      <p:ext uri="{BB962C8B-B14F-4D97-AF65-F5344CB8AC3E}">
        <p14:creationId xmlns:p14="http://schemas.microsoft.com/office/powerpoint/2010/main" val="1201209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866264-676D-2A4C-B220-4B4A165EE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56" y="196948"/>
            <a:ext cx="11240086" cy="647114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C00000"/>
                </a:solidFill>
              </a:rPr>
              <a:t>Monarchie «moderate» e repubbliche «rivoluzionarie»</a:t>
            </a:r>
            <a:endParaRPr lang="it-EG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05AA31-CB5A-D743-A1DF-52C16BC22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20836"/>
            <a:ext cx="10590212" cy="4490385"/>
          </a:xfrm>
        </p:spPr>
        <p:txBody>
          <a:bodyPr/>
          <a:lstStyle/>
          <a:p>
            <a:r>
              <a:rPr lang="it-EG" dirty="0"/>
              <a:t>Le repubbliche progressiste istituite in Algeria, Egitto, Iraq, Siria, Yemen del Sud, assumono la forma di repubbliche presidenziali e sono guidate da presidenti quasi sempre militari dotati di ampissimi poteri.</a:t>
            </a:r>
          </a:p>
          <a:p>
            <a:r>
              <a:rPr lang="it-EG" dirty="0"/>
              <a:t>Le monarchie moderate si dividono in costituzionali-parlamentari (Giordania, Marocco) e monarchie assolute (stati del Golfo). In entrambi i casi, il legame fra governanti e governati si basa sul riconoscimento della legittimità politico-religiosa attribuita alle varie dinastie.</a:t>
            </a:r>
          </a:p>
          <a:p>
            <a:endParaRPr lang="it-EG" dirty="0"/>
          </a:p>
          <a:p>
            <a:r>
              <a:rPr lang="it-EG" dirty="0"/>
              <a:t>Tutti i regimi arabi nati dalle indipendenza, qualunque forma o ideologia politica abbiano adottato , sono accomunati da tre peculiarità </a:t>
            </a:r>
          </a:p>
          <a:p>
            <a:pPr marL="0" indent="0">
              <a:buNone/>
            </a:pPr>
            <a:endParaRPr lang="it-EG" dirty="0"/>
          </a:p>
          <a:p>
            <a:pPr marL="0" indent="0">
              <a:buNone/>
            </a:pPr>
            <a:r>
              <a:rPr lang="it-IT" b="1" dirty="0">
                <a:solidFill>
                  <a:schemeClr val="tx1"/>
                </a:solidFill>
                <a:cs typeface="Times New Roman" panose="02020603050405020304" pitchFamily="18" charset="0"/>
              </a:rPr>
              <a:t>					Statalismo - Autoritarismo - </a:t>
            </a:r>
            <a:r>
              <a:rPr lang="it-IT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Patrimonialismo</a:t>
            </a:r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258753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B11FB8-393E-464C-AD20-11DBAC2D2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398" y="323557"/>
            <a:ext cx="10067698" cy="1214958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C00000"/>
                </a:solidFill>
              </a:rPr>
              <a:t>Il sistema internazionale: il mondo arabo nella «Guerra fredda»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7AD335-B329-6D45-8D89-84830F0AE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129" y="2152356"/>
            <a:ext cx="10961277" cy="4705643"/>
          </a:xfrm>
        </p:spPr>
        <p:txBody>
          <a:bodyPr>
            <a:normAutofit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Strategie simili delle due superpotenze, nonostante i diversi interessi.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Tentativo di risposta del mondo arabo: il «non-allineamento» e il «panarabismo» (no alla NATO, no al Patto di Varsavia)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Egitto (anni ‘50 e ‘60); Algeria del FLN (anni ‘70)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Nazionalismo a due livelli: patriottismo locale e panarabismo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«Terzo Mondo»: «contestatori» dell’ordine internazionale. 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«Guerra Fredda» araba: negli anni ‘60 si fece netta la contrapposizione fra repubbliche progressiste («rivoluzionarie») schierate quasi sempre con l’Urss, e monarchie conservatrici e filostatunitensi (Stati del Golfo in primis).</a:t>
            </a:r>
          </a:p>
        </p:txBody>
      </p:sp>
    </p:spTree>
    <p:extLst>
      <p:ext uri="{BB962C8B-B14F-4D97-AF65-F5344CB8AC3E}">
        <p14:creationId xmlns:p14="http://schemas.microsoft.com/office/powerpoint/2010/main" val="367748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21B3C8-9F32-4745-91FD-F49E3D2CE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191" y="624110"/>
            <a:ext cx="9802421" cy="1280890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G</a:t>
            </a:r>
            <a:r>
              <a:rPr lang="it-EG" b="1" dirty="0">
                <a:solidFill>
                  <a:srgbClr val="C00000"/>
                </a:solidFill>
              </a:rPr>
              <a:t>li equilibri regionali fra gli anni ‘50 e ‘70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41E9DA-CDBC-E34B-AAEF-9708E5373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3717" y="2180492"/>
            <a:ext cx="9900895" cy="4178104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Difficoltà derivanti dalla questione arabo-israeliana dopo la prima guerra del 1948.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Posizione degli Usa e dell’Europa in Medio Oriente: </a:t>
            </a:r>
          </a:p>
          <a:p>
            <a:r>
              <a:rPr lang="it-IT" sz="1600" dirty="0">
                <a:solidFill>
                  <a:schemeClr val="tx1"/>
                </a:solidFill>
                <a:cs typeface="Times New Roman" panose="02020603050405020304" pitchFamily="18" charset="0"/>
              </a:rPr>
              <a:t>1. Dottrina Truman (1947) appoggio statunitense a tutti i Paesi minacciati dalle mire espansionistiche sovietiche;</a:t>
            </a:r>
          </a:p>
          <a:p>
            <a:r>
              <a:rPr lang="it-IT" sz="1600" dirty="0">
                <a:solidFill>
                  <a:schemeClr val="tx1"/>
                </a:solidFill>
                <a:cs typeface="Times New Roman" panose="02020603050405020304" pitchFamily="18" charset="0"/>
              </a:rPr>
              <a:t>2. Dichiarazione tripartita (Usa, Francia, Gran Bretagna): riconoscimento e sostegno allo status quo creato dall’armistizio del 1949.</a:t>
            </a:r>
          </a:p>
          <a:p>
            <a:endParaRPr lang="it-IT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Patto di Baghdad: 1955, alleanza antisovietica guidata dalla GB, comprendente Pakistan, Iran, Iraq e Turchia, nota anche come  METO, Middle East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Treaty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Organization. Solo dopo la fuoriuscita dell'Iraq (1958), l'organizzazione assunse la denominazione finale di Cento (Central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Treaty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Organisation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). La sede dell'organizzazione fu a Baghdad dal 1955 al 1958, quando la monarchia irachena fu rovesciata dal colpo di Stato, poi ad Ankara fino allo scioglimento nel 1979.</a:t>
            </a:r>
          </a:p>
          <a:p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115163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99955B-5FAC-C74D-8E5E-B99748D05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EG" b="1" dirty="0">
                <a:solidFill>
                  <a:srgbClr val="C00000"/>
                </a:solidFill>
              </a:rPr>
              <a:t>L’Egitto di Gamal ‘abd al-Nasir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877010-BDC4-C54F-AA5C-132A6000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6763" y="1617785"/>
            <a:ext cx="9267849" cy="4293437"/>
          </a:xfrm>
        </p:spPr>
        <p:txBody>
          <a:bodyPr>
            <a:normAutofit fontScale="92500" lnSpcReduction="10000"/>
          </a:bodyPr>
          <a:lstStyle/>
          <a:p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Rivoluzione degli Ufficiali Liberi nel luglio 1952.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Ruolo forte dell’Egitto di Jamal ‘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Abd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al-Nasser (1956-1970) all’interno della compagine del «non allineamento» e del panarabismo.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Ruolo dell’Egitto nel conflitto arabo-israeliano; nazionalizzazione Canale di Suez 1956;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Rau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(unione con la Siria, 1958-1961)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nasserismo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è una vera e propria rivoluzione culturale nel mondo arabo. Nasser diventa un mito per tutti gli arabi.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L’Egitto e l’Arabia Saudita: «guerra fredda interaraba»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Sconfitta del 1967: inizio di una nuova epoca.</a:t>
            </a:r>
          </a:p>
          <a:p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3876985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B106B65-AADA-E448-AEA3-61A065A25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199" y="467925"/>
            <a:ext cx="2949107" cy="283274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6BAE3C9-9729-9345-8FA1-D8381B31C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619" y="3100302"/>
            <a:ext cx="2702456" cy="356908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4B57929-95D0-B548-895D-AD6C706D1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57" y="467925"/>
            <a:ext cx="3768450" cy="26543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DF0F5F3-9984-4B47-B392-CCC14E6A02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887" y="1080027"/>
            <a:ext cx="3565803" cy="469794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7F15DC0-2574-DE47-800F-EB19A694E3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310" y="3429000"/>
            <a:ext cx="3947718" cy="336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05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mmagine 12" descr="Gamal-Abdul-Nasser-image-gamal-abdul-nasser-36461618-500-331.jpg">
            <a:extLst>
              <a:ext uri="{FF2B5EF4-FFF2-40B4-BE49-F238E27FC236}">
                <a16:creationId xmlns:a16="http://schemas.microsoft.com/office/drawing/2014/main" id="{B2862E90-5816-F441-A66C-4012BBAAD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48" y="3805357"/>
            <a:ext cx="3845726" cy="264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Immagine 13" descr="Gamal-Abdul-Nasser-image-gamal-abdul-nasser-36461237-302-400.jpg">
            <a:extLst>
              <a:ext uri="{FF2B5EF4-FFF2-40B4-BE49-F238E27FC236}">
                <a16:creationId xmlns:a16="http://schemas.microsoft.com/office/drawing/2014/main" id="{8CE82737-D9EA-8640-9E6D-DEC06F6FF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861" y="290435"/>
            <a:ext cx="2878893" cy="377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Immagine 16" descr="Gamal-Abdul-Nasser-image-gamal-abdul-nasser-36461227-500-310.jpg">
            <a:extLst>
              <a:ext uri="{FF2B5EF4-FFF2-40B4-BE49-F238E27FC236}">
                <a16:creationId xmlns:a16="http://schemas.microsoft.com/office/drawing/2014/main" id="{705E5926-5EA5-2544-9CD1-ECCA5EACD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674" y="593725"/>
            <a:ext cx="45720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Immagine 17" descr="220px-Nasser-Faisal-Arafat-1970-726073.jpg">
            <a:extLst>
              <a:ext uri="{FF2B5EF4-FFF2-40B4-BE49-F238E27FC236}">
                <a16:creationId xmlns:a16="http://schemas.microsoft.com/office/drawing/2014/main" id="{6C0479A3-59B8-9D42-950D-701311FAD8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429000"/>
            <a:ext cx="2878893" cy="341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774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2BF5F3-8487-AC43-B92D-BE878FAC9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L</a:t>
            </a:r>
            <a:r>
              <a:rPr lang="it-EG" b="1" dirty="0">
                <a:solidFill>
                  <a:srgbClr val="C00000"/>
                </a:solidFill>
              </a:rPr>
              <a:t>a rivoluzione sociale e culturale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FBC9DB-695B-9D46-9C42-FECDB474A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9649" y="1800665"/>
            <a:ext cx="9914963" cy="47408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EG" dirty="0"/>
          </a:p>
          <a:p>
            <a:r>
              <a:rPr lang="it-EG" sz="2400" dirty="0"/>
              <a:t>Il mondo rurale e le riforme agrarie: inurbamento</a:t>
            </a:r>
          </a:p>
          <a:p>
            <a:r>
              <a:rPr lang="it-EG" sz="2400" dirty="0"/>
              <a:t>Politiche di arabizzazione  e questione delle minoranze</a:t>
            </a:r>
          </a:p>
          <a:p>
            <a:r>
              <a:rPr lang="it-EG" sz="2400" dirty="0"/>
              <a:t>Il dibattito culturale in letteratura e nel cinema: nazionalismo patriottico (wataniyya) e panarabo (qawmiyya)</a:t>
            </a:r>
          </a:p>
          <a:p>
            <a:r>
              <a:rPr lang="it-EG" sz="2400" dirty="0"/>
              <a:t>La «rivoluzione» del transistor: il ruolo della radio nella diffusione delle comunicaizoni nel mondo arabo. L’esempio di </a:t>
            </a:r>
            <a:r>
              <a:rPr lang="it-EG" sz="2400" i="1" dirty="0"/>
              <a:t>Sawt al-’arab </a:t>
            </a:r>
            <a:r>
              <a:rPr lang="it-EG" sz="2400" dirty="0"/>
              <a:t>(La voce degli arabi)</a:t>
            </a:r>
          </a:p>
          <a:p>
            <a:r>
              <a:rPr lang="it-EG" sz="2400" dirty="0"/>
              <a:t>La rinascita dell’Islam politico, ovverosia la seconda ondata espansiva del fondamentalismo, dopo gli anni Trenta dei Fratelli musulmani. Il caso della Tunisia.</a:t>
            </a:r>
          </a:p>
        </p:txBody>
      </p:sp>
    </p:spTree>
    <p:extLst>
      <p:ext uri="{BB962C8B-B14F-4D97-AF65-F5344CB8AC3E}">
        <p14:creationId xmlns:p14="http://schemas.microsoft.com/office/powerpoint/2010/main" val="532874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B3C70-7435-4C44-97C1-ED14293AB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939" y="218364"/>
            <a:ext cx="9885674" cy="1490515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C00000"/>
                </a:solidFill>
              </a:rPr>
              <a:t>La rivoluzione petrolifera: dalla </a:t>
            </a:r>
            <a:r>
              <a:rPr lang="it-IT" sz="3200" b="1" dirty="0" err="1">
                <a:solidFill>
                  <a:srgbClr val="C00000"/>
                </a:solidFill>
              </a:rPr>
              <a:t>thawra</a:t>
            </a:r>
            <a:r>
              <a:rPr lang="it-IT" sz="3200" b="1" dirty="0">
                <a:solidFill>
                  <a:srgbClr val="C00000"/>
                </a:solidFill>
              </a:rPr>
              <a:t> (rivoluzione) alla </a:t>
            </a:r>
            <a:r>
              <a:rPr lang="it-IT" sz="3200" b="1" dirty="0" err="1">
                <a:solidFill>
                  <a:srgbClr val="C00000"/>
                </a:solidFill>
              </a:rPr>
              <a:t>tharwa</a:t>
            </a:r>
            <a:r>
              <a:rPr lang="it-IT" sz="3200" b="1" dirty="0">
                <a:solidFill>
                  <a:srgbClr val="C00000"/>
                </a:solidFill>
              </a:rPr>
              <a:t> (ricchezza)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0C9CAC-D47D-EE4B-A369-55C2882AA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1708879"/>
            <a:ext cx="10552112" cy="5149122"/>
          </a:xfrm>
        </p:spPr>
        <p:txBody>
          <a:bodyPr>
            <a:normAutofit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Inizio dello sfruttamento intensivo delle risorse petrolifere ed energetiche del Medioriente: dagli anni ‘30 in poi.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Commercializzazione del petrolio in Iraq o Bahrein nel 1934; in Arabia saudita  nel 1944; in Kuwait nel 1946; nel Maghreb molto più tardi. 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In molti Paesi arabi, lo sfruttamento dei giacimenti petroliferi  determinò la definizione dei confini nazionali in epoca coloniale e post-coloniale (es. della regione di Mosul ceduta dai Francesi ai Britannici  in cambio delle quote della Iraq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Petroleum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Company; Libia unificata nel 1929 sotto la dominazione italiana che rimase uno Stato federale all’indipendenza nel 1951 per meglio sfruttare le risorse energetiche). Per non parlare degli Stati della penisola arabica.</a:t>
            </a: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677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928B446-0DF1-6046-9BF5-40549896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690" y="844510"/>
            <a:ext cx="3776408" cy="46025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Il re Abd al-Aziz Ibn Saud, </a:t>
            </a:r>
            <a:r>
              <a:rPr lang="en-US" sz="3200" dirty="0" err="1"/>
              <a:t>fondatore</a:t>
            </a:r>
            <a:r>
              <a:rPr lang="en-US" sz="3200" dirty="0"/>
              <a:t> e 1° re </a:t>
            </a:r>
            <a:r>
              <a:rPr lang="en-US" sz="3200" dirty="0" err="1"/>
              <a:t>dell’Arabia</a:t>
            </a:r>
            <a:r>
              <a:rPr lang="en-US" sz="3200" dirty="0"/>
              <a:t> </a:t>
            </a:r>
            <a:r>
              <a:rPr lang="en-US" sz="3200" dirty="0" err="1"/>
              <a:t>Saudita</a:t>
            </a:r>
            <a:r>
              <a:rPr lang="en-US" sz="3200" dirty="0"/>
              <a:t> , in </a:t>
            </a:r>
            <a:r>
              <a:rPr lang="en-US" sz="3200" dirty="0" err="1"/>
              <a:t>visita</a:t>
            </a:r>
            <a:r>
              <a:rPr lang="en-US" sz="3200" dirty="0"/>
              <a:t> ai </a:t>
            </a:r>
            <a:r>
              <a:rPr lang="en-US" sz="3200" dirty="0" err="1"/>
              <a:t>pozzi</a:t>
            </a:r>
            <a:r>
              <a:rPr lang="en-US" sz="3200" dirty="0"/>
              <a:t> </a:t>
            </a:r>
            <a:r>
              <a:rPr lang="en-US" sz="3200" dirty="0" err="1"/>
              <a:t>della</a:t>
            </a:r>
            <a:r>
              <a:rPr lang="en-US" sz="3200" dirty="0"/>
              <a:t> Aramco</a:t>
            </a:r>
          </a:p>
        </p:txBody>
      </p:sp>
      <p:pic>
        <p:nvPicPr>
          <p:cNvPr id="5" name="Segnaposto contenuto 4" descr="Immagine che contiene testo, fotografia, vecchio, sedendo&#10;&#10;Descrizione generata automaticamente">
            <a:extLst>
              <a:ext uri="{FF2B5EF4-FFF2-40B4-BE49-F238E27FC236}">
                <a16:creationId xmlns:a16="http://schemas.microsoft.com/office/drawing/2014/main" id="{4BC96770-BC2D-2A4B-84B2-A61E6BC072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53" r="-2" b="13135"/>
          <a:stretch/>
        </p:blipFill>
        <p:spPr>
          <a:xfrm>
            <a:off x="6096000" y="415659"/>
            <a:ext cx="5320675" cy="614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19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FBED86-FF58-2549-A267-FB7AE7423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it-EG" b="1"/>
              <a:t>Gli Usa entrano nel mercato dello sfruttamento petrolifero mediorientale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82B0EE-9767-E546-BCAA-EB3C76E65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501" y="2514600"/>
            <a:ext cx="6680200" cy="3886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it-EG" sz="1900" dirty="0"/>
              <a:t>Nel 1933 gli Usa (Standard Oil of California) ottengono la concessione petrolifera dei giacimenti del regno saudita, consentendo al re Ibn Saud di appianare i suoi debiti, di rafforzare il suoruolo nel giovanissimo Stato e di ottenere una posizione di predominio all’interno del sistema tribale.</a:t>
            </a:r>
          </a:p>
          <a:p>
            <a:pPr>
              <a:lnSpc>
                <a:spcPct val="90000"/>
              </a:lnSpc>
            </a:pPr>
            <a:r>
              <a:rPr lang="it-EG" sz="1900" dirty="0"/>
              <a:t>Gli Usa entrano così nel mercato dello sfruttamento petrolifero mediorientale, scalzando la F e la GB.</a:t>
            </a:r>
          </a:p>
          <a:p>
            <a:pPr>
              <a:lnSpc>
                <a:spcPct val="90000"/>
              </a:lnSpc>
            </a:pPr>
            <a:r>
              <a:rPr lang="it-EG" sz="1900" dirty="0"/>
              <a:t>Il mercato petrolifero fu dominato dalle cosiddette Sette Sorelle, le compagnie multinazionali, quattro delle quali americane e tre europee.</a:t>
            </a:r>
          </a:p>
          <a:p>
            <a:pPr>
              <a:lnSpc>
                <a:spcPct val="90000"/>
              </a:lnSpc>
            </a:pPr>
            <a:r>
              <a:rPr lang="it-EG" sz="1900" dirty="0"/>
              <a:t>Le royalties pagate ai sovrani erano pagamenti fissi annuali di concessione, svincolati dalle variazioni di profitto realizzato dalle compagnie.</a:t>
            </a:r>
          </a:p>
          <a:p>
            <a:pPr>
              <a:lnSpc>
                <a:spcPct val="90000"/>
              </a:lnSpc>
            </a:pPr>
            <a:r>
              <a:rPr lang="it-EG" sz="1900" dirty="0"/>
              <a:t>Le concessioni che vennero accordate dai paesi arabi nei primi decenni del XX secolo furono generalmente di lunga durata (60-70 anni) e permisero guadagni enormi alle compagnie.</a:t>
            </a:r>
          </a:p>
          <a:p>
            <a:pPr>
              <a:lnSpc>
                <a:spcPct val="90000"/>
              </a:lnSpc>
            </a:pPr>
            <a:endParaRPr lang="it-EG" sz="1100" dirty="0"/>
          </a:p>
          <a:p>
            <a:pPr marL="0" indent="0">
              <a:lnSpc>
                <a:spcPct val="90000"/>
              </a:lnSpc>
              <a:buNone/>
            </a:pPr>
            <a:endParaRPr lang="it-EG" sz="1100" dirty="0"/>
          </a:p>
          <a:p>
            <a:pPr>
              <a:lnSpc>
                <a:spcPct val="90000"/>
              </a:lnSpc>
            </a:pPr>
            <a:endParaRPr lang="it-EG" sz="1100" dirty="0"/>
          </a:p>
          <a:p>
            <a:pPr>
              <a:lnSpc>
                <a:spcPct val="90000"/>
              </a:lnSpc>
            </a:pPr>
            <a:r>
              <a:rPr lang="it-EG" sz="1200" dirty="0"/>
              <a:t>Nella foto </a:t>
            </a:r>
            <a:r>
              <a:rPr lang="it-IT" sz="1200" dirty="0"/>
              <a:t>la firma dell’accordo di concessione per lo sfruttamento del petrolio tra il Ministro Saudita delle Finanze e il negoziatore americano per la Standard </a:t>
            </a:r>
            <a:r>
              <a:rPr lang="it-IT" sz="1200" dirty="0" err="1"/>
              <a:t>Oil</a:t>
            </a:r>
            <a:r>
              <a:rPr lang="it-IT" sz="1200" dirty="0"/>
              <a:t> of California (SOCAL), Lloyd Hamilton (1933)</a:t>
            </a:r>
            <a:r>
              <a:rPr lang="it-IT" dirty="0"/>
              <a:t>.</a:t>
            </a:r>
            <a:endParaRPr lang="it-EG" sz="1100" dirty="0"/>
          </a:p>
          <a:p>
            <a:pPr marL="0" indent="0">
              <a:lnSpc>
                <a:spcPct val="90000"/>
              </a:lnSpc>
              <a:buNone/>
            </a:pPr>
            <a:br>
              <a:rPr lang="it-EG" sz="1100" dirty="0"/>
            </a:br>
            <a:endParaRPr lang="it-EG" sz="1100" dirty="0"/>
          </a:p>
        </p:txBody>
      </p:sp>
      <p:pic>
        <p:nvPicPr>
          <p:cNvPr id="6" name="Immagine 5" descr="Immagine che contiene interni, persona, tavolo, sedendo&#10;&#10;Descrizione generata automaticamente">
            <a:extLst>
              <a:ext uri="{FF2B5EF4-FFF2-40B4-BE49-F238E27FC236}">
                <a16:creationId xmlns:a16="http://schemas.microsoft.com/office/drawing/2014/main" id="{57562BCE-1C0F-CF46-9652-0417DEE46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733" y="2374900"/>
            <a:ext cx="3615267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2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6BDC9F-0B1B-C54A-B65A-D27798A11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995" y="214312"/>
            <a:ext cx="10924169" cy="1434379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La prima crisi del post-indipendenza: </a:t>
            </a:r>
            <a:br>
              <a:rPr lang="it-IT" b="1" dirty="0">
                <a:solidFill>
                  <a:srgbClr val="C00000"/>
                </a:solidFill>
              </a:rPr>
            </a:br>
            <a:r>
              <a:rPr lang="it-IT" b="1" dirty="0">
                <a:solidFill>
                  <a:srgbClr val="C00000"/>
                </a:solidFill>
              </a:rPr>
              <a:t>la nascita di Israele e la </a:t>
            </a:r>
            <a:r>
              <a:rPr lang="it-IT" b="1" dirty="0" err="1">
                <a:solidFill>
                  <a:srgbClr val="C00000"/>
                </a:solidFill>
              </a:rPr>
              <a:t>Nakba</a:t>
            </a:r>
            <a:r>
              <a:rPr lang="it-IT" b="1" dirty="0">
                <a:solidFill>
                  <a:srgbClr val="C00000"/>
                </a:solidFill>
              </a:rPr>
              <a:t> palestinese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0C2205-B0FA-FB49-BBC1-61EBB5FD7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3" y="1648691"/>
            <a:ext cx="11809701" cy="5209309"/>
          </a:xfrm>
        </p:spPr>
        <p:txBody>
          <a:bodyPr>
            <a:noAutofit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Esplode la questione della spartizione della Palestina (subito dopo la risoluzione ONU 181, 17 novembre 1947). 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 Palestinesi combattono una guerra civile disperata contro i coloni ebrei che dalla fine del XIX secolo si erano trasferiti sempre più numerosi  in quei territori (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aliyah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, salita, immigrazione ebraica in terra d’Israele).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giorno dopo la dichiarazione di nascita di Israele (14 maggio 1948), Egitto, Giordania, Siria, Iraq, Libano, Arabia saudita gli dichiarano guerra: 1</a:t>
            </a:r>
            <a:r>
              <a:rPr lang="it-IT" sz="24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guerra arabo-israeliana.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Debolezza degli eserciti, rivalità interne fra arabi, incapacità della Lega araba di agire concretamente. La resa fu firmata nel febbraio 1949.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La sconfitta araba ha ripercussioni molto negative su tutto il Vicino Oriente, aprendo una fase di instabilità, caratterizzata da colpi di Stato e violenze.</a:t>
            </a:r>
          </a:p>
          <a:p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664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06E269-5888-D340-873E-3F8A6FC7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2191" y="703385"/>
            <a:ext cx="9802421" cy="5345723"/>
          </a:xfrm>
        </p:spPr>
        <p:txBody>
          <a:bodyPr>
            <a:normAutofit lnSpcReduction="10000"/>
          </a:bodyPr>
          <a:lstStyle/>
          <a:p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dirty="0"/>
              <a:t>I primi </a:t>
            </a:r>
            <a:r>
              <a:rPr lang="it-EG" dirty="0"/>
              <a:t>tentativi di nazionalizzaizone delle ricchezze petrolifere furono brutalmente repressi dagli Usa: colpo di Stato che rovesciò il primo ministro </a:t>
            </a:r>
            <a:r>
              <a:rPr lang="it-EG" dirty="0">
                <a:solidFill>
                  <a:srgbClr val="C00000"/>
                </a:solidFill>
              </a:rPr>
              <a:t>Mossadeq</a:t>
            </a:r>
            <a:r>
              <a:rPr lang="it-EG" dirty="0"/>
              <a:t>, in Iran (1953).</a:t>
            </a:r>
          </a:p>
          <a:p>
            <a:r>
              <a:rPr lang="it-EG" dirty="0"/>
              <a:t>Tuttavia con gli anni ’60 il panorma comincia a cambiare: il monopolio delle Sette sorelle comincia ad essere intaccato da altre compagnie, fra cui l’italiana </a:t>
            </a:r>
            <a:r>
              <a:rPr lang="it-EG" dirty="0">
                <a:solidFill>
                  <a:srgbClr val="C00000"/>
                </a:solidFill>
              </a:rPr>
              <a:t>Eni di Enrico Mattei.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Nel 1950 l’Arabia Saudita ottiene dalla americana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Aramco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un accordo basato sul 50% dei profitti ricavati.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1960: creazione dell’</a:t>
            </a:r>
            <a:r>
              <a:rPr lang="it-IT" dirty="0">
                <a:solidFill>
                  <a:srgbClr val="C00000"/>
                </a:solidFill>
                <a:cs typeface="Times New Roman" panose="02020603050405020304" pitchFamily="18" charset="0"/>
              </a:rPr>
              <a:t>OPEC 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(Organizzazione dei Paesi produttori di petrolio) a Caracas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Negli anni ‘70 quasi tutti i paesi arabi nazionalizzano le proprie risorse.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1973-4: crisi petrolifera dovuta all’embargo a seguito della quarta guerra arabo-israeliana, dopo la decisione presa nel vertice arabo di Khartoum nel 1967 e la creazione dell’OAPEC (Paesi arabi) nel 1968.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1974: il prezzo del petrolio aumenta del 380%. Boom della ricchezza petrolifera e pesanti effetti sul sistema regionale. </a:t>
            </a:r>
          </a:p>
          <a:p>
            <a:endParaRPr lang="it-EG" dirty="0"/>
          </a:p>
        </p:txBody>
      </p:sp>
    </p:spTree>
    <p:extLst>
      <p:ext uri="{BB962C8B-B14F-4D97-AF65-F5344CB8AC3E}">
        <p14:creationId xmlns:p14="http://schemas.microsoft.com/office/powerpoint/2010/main" val="4145663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90DC91-F8E7-4149-B527-0A6BF373C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EG" b="1" dirty="0">
                <a:solidFill>
                  <a:srgbClr val="C00000"/>
                </a:solidFill>
              </a:rPr>
              <a:t>La teoria della dipendenza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150B2C-5831-224D-8571-1C6C8A3E8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778000"/>
            <a:ext cx="9804400" cy="4455890"/>
          </a:xfrm>
        </p:spPr>
        <p:txBody>
          <a:bodyPr>
            <a:normAutofit/>
          </a:bodyPr>
          <a:lstStyle/>
          <a:p>
            <a:r>
              <a:rPr lang="it-EG" dirty="0">
                <a:solidFill>
                  <a:schemeClr val="tx1"/>
                </a:solidFill>
              </a:rPr>
              <a:t>Gli Stati al centro del sistema internazionale hanno economie avanzate; quelli alla periferia del sistema hanno economie basate sulla produzione di materie prime e rimangono comunque dipendenti dai primi.</a:t>
            </a:r>
          </a:p>
          <a:p>
            <a:r>
              <a:rPr lang="it-EG" dirty="0">
                <a:solidFill>
                  <a:schemeClr val="tx1"/>
                </a:solidFill>
              </a:rPr>
              <a:t>Politiche adottate dai Paesi della penisola araba molto favorevoli agli interessi Usa.</a:t>
            </a:r>
          </a:p>
          <a:p>
            <a:r>
              <a:rPr lang="it-EG" dirty="0">
                <a:solidFill>
                  <a:schemeClr val="tx1"/>
                </a:solidFill>
                <a:cs typeface="Times New Roman" panose="02020603050405020304" pitchFamily="18" charset="0"/>
              </a:rPr>
              <a:t>Uso improduttivo delle rendite petrolifere: spese per armamenti e per la creazione di un consenso politico. 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Simbolico rovesciamento dello slogan della rivoluzione americana («no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taxation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without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representation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») in </a:t>
            </a:r>
            <a:r>
              <a:rPr lang="it-IT" dirty="0">
                <a:solidFill>
                  <a:srgbClr val="C00000"/>
                </a:solidFill>
                <a:cs typeface="Times New Roman" panose="02020603050405020304" pitchFamily="18" charset="0"/>
              </a:rPr>
              <a:t>«</a:t>
            </a:r>
            <a:r>
              <a:rPr lang="it-IT" i="1" dirty="0">
                <a:solidFill>
                  <a:srgbClr val="C00000"/>
                </a:solidFill>
                <a:cs typeface="Times New Roman" panose="02020603050405020304" pitchFamily="18" charset="0"/>
              </a:rPr>
              <a:t>No </a:t>
            </a:r>
            <a:r>
              <a:rPr lang="it-IT" i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representation</a:t>
            </a:r>
            <a:r>
              <a:rPr lang="it-IT" i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it-IT" i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without</a:t>
            </a:r>
            <a:r>
              <a:rPr lang="it-IT" i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it-IT" i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taxation</a:t>
            </a:r>
            <a:r>
              <a:rPr lang="it-IT" i="1" dirty="0">
                <a:solidFill>
                  <a:srgbClr val="C00000"/>
                </a:solidFill>
                <a:cs typeface="Times New Roman" panose="02020603050405020304" pitchFamily="18" charset="0"/>
              </a:rPr>
              <a:t>».</a:t>
            </a:r>
            <a:endParaRPr lang="it-EG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Rentier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</a:rPr>
              <a:t>States</a:t>
            </a: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:  Stati che vivono di rendita.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Spese improduttive, megaprogetti, petrodollari e dipendenza dall’Occidente.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Ascesa dell’influenza dei Paesi produttori di petrolio: dal panarabismo si passa ad un periodo di conservatorismo politico-culturale che comporta anche il sostegno finanziario e culturale alle correnti del fondamentalismo religioso. </a:t>
            </a:r>
          </a:p>
          <a:p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68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147985-0D62-6747-90DD-7B838E37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8721" y="300251"/>
            <a:ext cx="9555891" cy="1238263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C00000"/>
                </a:solidFill>
              </a:rPr>
              <a:t>Fine dell’epoca delle rivoluzioni e «normalizzazione» del sistema regionale arabo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A3F4EE-8A7A-8F4F-A98B-F707B76DF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803400"/>
            <a:ext cx="10958512" cy="4931229"/>
          </a:xfrm>
        </p:spPr>
        <p:txBody>
          <a:bodyPr>
            <a:normAutofit fontScale="85000" lnSpcReduction="10000"/>
          </a:bodyPr>
          <a:lstStyle/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27 settembre 1970, Nasser riunì al Cairo i leader arabi per trovare una soluzione al conflitto (noto come Settembre nero in Giordania) fra il re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Husayn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di Giordania e il leader dell'OLP Yasser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ʿArafat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. Il giorno dopo morì di attacco cardiaco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Fine del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nasserismo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e del panarabismo.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Dagli anni Settanta i  nuovi leader arabi saranno meno «radicali» e più schierati con le politiche occidentali.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 regimi diventano più conservatori e si allineano alle politiche neoliberiste degli USA.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declino dell’Urss priva il mondo arabo di una possibile alternativa al blocco occidentale in termini di alleanza politica.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Abbandono progressivo delle politiche stataliste e </a:t>
            </a:r>
            <a:r>
              <a:rPr lang="it-IT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sviluppiste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da parte degli Stati arabi:</a:t>
            </a:r>
            <a:r>
              <a:rPr lang="it-IT" sz="2400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infitāh</a:t>
            </a:r>
            <a:r>
              <a:rPr lang="it-IT" sz="2400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(apertura all’Occidente).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Conflitti interarabi (guerra civile in Libano 1975-1990, in cui la Siria intervenne nel 1976).</a:t>
            </a:r>
          </a:p>
          <a:p>
            <a:r>
              <a:rPr lang="it-IT" sz="2400" dirty="0">
                <a:solidFill>
                  <a:schemeClr val="tx1"/>
                </a:solidFill>
                <a:cs typeface="Times New Roman" panose="02020603050405020304" pitchFamily="18" charset="0"/>
              </a:rPr>
              <a:t>Il 1979 dà inizio ad una nuova epoca.</a:t>
            </a:r>
          </a:p>
        </p:txBody>
      </p:sp>
    </p:spTree>
    <p:extLst>
      <p:ext uri="{BB962C8B-B14F-4D97-AF65-F5344CB8AC3E}">
        <p14:creationId xmlns:p14="http://schemas.microsoft.com/office/powerpoint/2010/main" val="1692665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B9DE855-86B1-4B53-A53A-DBE8C95CC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867A080-A5B4-2F43-9AB8-0E821A206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70" y="624110"/>
            <a:ext cx="4624229" cy="12808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it-EG" sz="2700" dirty="0"/>
              <a:t>I funerali di Nasser </a:t>
            </a:r>
            <a:br>
              <a:rPr lang="it-EG" sz="2700" dirty="0"/>
            </a:br>
            <a:br>
              <a:rPr lang="it-EG" sz="2700" dirty="0"/>
            </a:br>
            <a:r>
              <a:rPr lang="it-EG" sz="1800" dirty="0"/>
              <a:t>(Cairo, settembre 1970)</a:t>
            </a:r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3694FC3C-59AB-4EFA-912F-CE99D8D37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7051C35D-1208-5548-8752-4E90CD4A14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48" r="-1" b="2261"/>
          <a:stretch/>
        </p:blipFill>
        <p:spPr>
          <a:xfrm>
            <a:off x="610105" y="2369090"/>
            <a:ext cx="6972300" cy="41148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55A0B72-6CAD-7A4D-865C-28A4D97AD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" b="24264"/>
          <a:stretch/>
        </p:blipFill>
        <p:spPr>
          <a:xfrm>
            <a:off x="7581894" y="213360"/>
            <a:ext cx="3004319" cy="338328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C916F4B-2A0B-E044-A2B7-FFFC770B66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21" r="20893" b="-2"/>
          <a:stretch/>
        </p:blipFill>
        <p:spPr>
          <a:xfrm>
            <a:off x="8172956" y="3474714"/>
            <a:ext cx="3214624" cy="338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78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71907CE-C854-4190-9727-A5BA9ACD6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89C707E-BD68-9948-AC6F-8BD6934B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211" y="957263"/>
            <a:ext cx="1876845" cy="2800350"/>
          </a:xfrm>
        </p:spPr>
        <p:txBody>
          <a:bodyPr>
            <a:normAutofit/>
          </a:bodyPr>
          <a:lstStyle/>
          <a:p>
            <a:r>
              <a:rPr lang="it-EG" sz="2000" b="1" dirty="0">
                <a:solidFill>
                  <a:srgbClr val="C00000"/>
                </a:solidFill>
              </a:rPr>
              <a:t>Palestina mandataria (1920-1948) </a:t>
            </a:r>
            <a:br>
              <a:rPr lang="it-EG" sz="2000" b="1" dirty="0">
                <a:solidFill>
                  <a:srgbClr val="C00000"/>
                </a:solidFill>
              </a:rPr>
            </a:br>
            <a:r>
              <a:rPr lang="it-EG" sz="2000" b="1" dirty="0">
                <a:solidFill>
                  <a:srgbClr val="C00000"/>
                </a:solidFill>
              </a:rPr>
              <a:t>e piano di spartizione ONU (1947)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0C5A08-447D-4E23-AC6B-794597272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08992A-39FB-4DC1-A09F-C56F38904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9543" y="645106"/>
            <a:ext cx="6953577" cy="5247747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9A138951-D255-D948-809B-C26E0298B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963" y="624859"/>
            <a:ext cx="3872157" cy="5588035"/>
          </a:xfrm>
          <a:prstGeom prst="rect">
            <a:avLst/>
          </a:prstGeom>
        </p:spPr>
      </p:pic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407B57B5-271C-6746-A85C-CDDDE7F78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211" y="624858"/>
            <a:ext cx="3762301" cy="5588035"/>
          </a:xfrm>
          <a:prstGeom prst="rect">
            <a:avLst/>
          </a:prstGeom>
        </p:spPr>
      </p:pic>
      <p:sp>
        <p:nvSpPr>
          <p:cNvPr id="20" name="Freeform 11">
            <a:extLst>
              <a:ext uri="{FF2B5EF4-FFF2-40B4-BE49-F238E27FC236}">
                <a16:creationId xmlns:a16="http://schemas.microsoft.com/office/drawing/2014/main" id="{05E23455-2212-4BE9-9C96-AAEFE4467D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9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0117711-42BF-41B5-928A-82C2CB702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022" y="726729"/>
            <a:ext cx="3874265" cy="5252773"/>
          </a:xfrm>
        </p:spPr>
        <p:txBody>
          <a:bodyPr>
            <a:normAutofit/>
          </a:bodyPr>
          <a:lstStyle/>
          <a:p>
            <a:r>
              <a:rPr lang="en-US" sz="2400" dirty="0" err="1"/>
              <a:t>Alla</a:t>
            </a:r>
            <a:r>
              <a:rPr lang="en-US" sz="2400" dirty="0"/>
              <a:t> fine </a:t>
            </a:r>
            <a:r>
              <a:rPr lang="en-US" sz="2400" dirty="0" err="1"/>
              <a:t>della</a:t>
            </a:r>
            <a:r>
              <a:rPr lang="en-US" sz="2400" dirty="0"/>
              <a:t> Guerra del 1948, </a:t>
            </a:r>
            <a:r>
              <a:rPr lang="en-US" sz="2400" dirty="0" err="1"/>
              <a:t>Israele</a:t>
            </a:r>
            <a:r>
              <a:rPr lang="en-US" sz="2400" dirty="0"/>
              <a:t> </a:t>
            </a:r>
            <a:r>
              <a:rPr lang="en-US" sz="2400" dirty="0" err="1"/>
              <a:t>occupava</a:t>
            </a:r>
            <a:r>
              <a:rPr lang="en-US" sz="2400" dirty="0"/>
              <a:t> il 78% del </a:t>
            </a:r>
            <a:r>
              <a:rPr lang="en-US" sz="2400" dirty="0" err="1"/>
              <a:t>territorio</a:t>
            </a:r>
            <a:r>
              <a:rPr lang="en-US" sz="2400" dirty="0"/>
              <a:t> </a:t>
            </a:r>
            <a:r>
              <a:rPr lang="en-US" sz="2400" dirty="0" err="1"/>
              <a:t>della</a:t>
            </a:r>
            <a:r>
              <a:rPr lang="en-US" sz="2400" dirty="0"/>
              <a:t> </a:t>
            </a:r>
            <a:r>
              <a:rPr lang="en-US" sz="2400" dirty="0" err="1"/>
              <a:t>Palestina</a:t>
            </a:r>
            <a:r>
              <a:rPr lang="en-US" sz="2400" dirty="0"/>
              <a:t> </a:t>
            </a:r>
            <a:r>
              <a:rPr lang="en-US" sz="2400" dirty="0" err="1"/>
              <a:t>mandataria</a:t>
            </a:r>
            <a:r>
              <a:rPr lang="en-US" sz="2400" dirty="0"/>
              <a:t> (a </a:t>
            </a:r>
            <a:r>
              <a:rPr lang="en-US" sz="2400" dirty="0" err="1"/>
              <a:t>fronte</a:t>
            </a:r>
            <a:r>
              <a:rPr lang="en-US" sz="2400" dirty="0"/>
              <a:t> del 56% </a:t>
            </a:r>
            <a:r>
              <a:rPr lang="en-US" sz="2400" dirty="0" err="1"/>
              <a:t>previsto</a:t>
            </a:r>
            <a:r>
              <a:rPr lang="en-US" sz="2400" dirty="0"/>
              <a:t> dal piano di </a:t>
            </a:r>
            <a:r>
              <a:rPr lang="en-US" sz="2400" dirty="0" err="1"/>
              <a:t>spartizione</a:t>
            </a:r>
            <a:r>
              <a:rPr lang="en-US" sz="2400" dirty="0"/>
              <a:t> del 1947).</a:t>
            </a:r>
          </a:p>
          <a:p>
            <a:endParaRPr lang="en-US" sz="2400" dirty="0"/>
          </a:p>
          <a:p>
            <a:r>
              <a:rPr lang="en-US" sz="2400" dirty="0"/>
              <a:t>Per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palestinesi</a:t>
            </a:r>
            <a:r>
              <a:rPr lang="en-US" sz="2400" dirty="0"/>
              <a:t> e </a:t>
            </a:r>
            <a:r>
              <a:rPr lang="en-US" sz="2400" dirty="0" err="1"/>
              <a:t>gli</a:t>
            </a:r>
            <a:r>
              <a:rPr lang="en-US" sz="2400" dirty="0"/>
              <a:t> </a:t>
            </a:r>
            <a:r>
              <a:rPr lang="en-US" sz="2400" dirty="0" err="1"/>
              <a:t>arabi</a:t>
            </a:r>
            <a:r>
              <a:rPr lang="en-US" sz="2400" dirty="0"/>
              <a:t> tutti fu la Nakba </a:t>
            </a:r>
            <a:r>
              <a:rPr lang="ar-EG" sz="2400" dirty="0"/>
              <a:t>النكبة</a:t>
            </a:r>
            <a:r>
              <a:rPr lang="it-IT" sz="2400" dirty="0"/>
              <a:t>, </a:t>
            </a:r>
            <a:r>
              <a:rPr lang="en-US" sz="2400" dirty="0"/>
              <a:t>la </a:t>
            </a:r>
            <a:r>
              <a:rPr lang="en-US" sz="2400" dirty="0" err="1"/>
              <a:t>catastrofe</a:t>
            </a:r>
            <a:r>
              <a:rPr lang="en-US" sz="2400" dirty="0"/>
              <a:t>).</a:t>
            </a:r>
          </a:p>
          <a:p>
            <a:endParaRPr lang="en-US" dirty="0"/>
          </a:p>
        </p:txBody>
      </p:sp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2F2A45DD-7889-854E-8AB2-F1207ABA6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61588"/>
            <a:ext cx="5631449" cy="5252773"/>
          </a:xfrm>
          <a:prstGeom prst="rect">
            <a:avLst/>
          </a:prstGeom>
        </p:spPr>
      </p:pic>
      <p:sp>
        <p:nvSpPr>
          <p:cNvPr id="16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60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2536E454-FA87-9240-80E4-D3DD188795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6068" y="4316096"/>
            <a:ext cx="2953792" cy="2054665"/>
          </a:xfr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580B5D9-D4CE-3F47-91D6-B36819835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11" y="4569073"/>
            <a:ext cx="3144846" cy="18869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FD8DA80-5A67-0F48-BD04-289897957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6255" y="1278519"/>
            <a:ext cx="4321636" cy="267765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2A02BB3-BC90-294A-8C35-254765D05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9" y="1680911"/>
            <a:ext cx="3298783" cy="247090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9A688E8-1A3D-2E44-833E-8E07EA66E9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8198" y="4384030"/>
            <a:ext cx="3535909" cy="1986731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93380E5B-6C9F-BD48-85C1-08416555DEF3}"/>
              </a:ext>
            </a:extLst>
          </p:cNvPr>
          <p:cNvSpPr/>
          <p:nvPr/>
        </p:nvSpPr>
        <p:spPr>
          <a:xfrm>
            <a:off x="8897150" y="1405647"/>
            <a:ext cx="27368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C00000"/>
                </a:solidFill>
              </a:rPr>
              <a:t>La </a:t>
            </a:r>
            <a:r>
              <a:rPr lang="it-IT" sz="2800" b="1" dirty="0" err="1">
                <a:solidFill>
                  <a:srgbClr val="C00000"/>
                </a:solidFill>
              </a:rPr>
              <a:t>Nakba</a:t>
            </a:r>
            <a:r>
              <a:rPr lang="it-IT" sz="2800" b="1" dirty="0">
                <a:solidFill>
                  <a:srgbClr val="C00000"/>
                </a:solidFill>
              </a:rPr>
              <a:t>. </a:t>
            </a:r>
          </a:p>
          <a:p>
            <a:endParaRPr lang="it-IT" sz="2800" b="1" dirty="0">
              <a:solidFill>
                <a:srgbClr val="C00000"/>
              </a:solidFill>
            </a:endParaRPr>
          </a:p>
          <a:p>
            <a:r>
              <a:rPr lang="it-IT" sz="2800" b="1" dirty="0">
                <a:solidFill>
                  <a:srgbClr val="C00000"/>
                </a:solidFill>
              </a:rPr>
              <a:t>La grande fuga dei Palestinesi nel 1948</a:t>
            </a:r>
          </a:p>
        </p:txBody>
      </p:sp>
    </p:spTree>
    <p:extLst>
      <p:ext uri="{BB962C8B-B14F-4D97-AF65-F5344CB8AC3E}">
        <p14:creationId xmlns:p14="http://schemas.microsoft.com/office/powerpoint/2010/main" val="287846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1F232A-3DFA-5B4F-8AB9-22D5CEDAC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9138" y="175846"/>
            <a:ext cx="9791113" cy="949569"/>
          </a:xfrm>
        </p:spPr>
        <p:txBody>
          <a:bodyPr/>
          <a:lstStyle/>
          <a:p>
            <a:pPr algn="ctr"/>
            <a:r>
              <a:rPr lang="it-EG" b="1" dirty="0">
                <a:solidFill>
                  <a:srgbClr val="C00000"/>
                </a:solidFill>
              </a:rPr>
              <a:t>Le ripercussioni dopo il conflitto del 1948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38421D-4B6A-1B41-9BAD-1E95CB277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499" y="1125415"/>
            <a:ext cx="9791113" cy="5556739"/>
          </a:xfrm>
        </p:spPr>
        <p:txBody>
          <a:bodyPr>
            <a:normAutofit/>
          </a:bodyPr>
          <a:lstStyle/>
          <a:p>
            <a:r>
              <a:rPr lang="it-EG" dirty="0"/>
              <a:t>In tutti i Paesi che parteciparono al conflitto (escluso l’Arabia saudita, che rimase piuttosto stabile), la situazione dopo la sconfitta fu di grande stravolgimento politico:</a:t>
            </a:r>
          </a:p>
          <a:p>
            <a:r>
              <a:rPr lang="it-IT" dirty="0"/>
              <a:t>I</a:t>
            </a:r>
            <a:r>
              <a:rPr lang="it-EG" dirty="0"/>
              <a:t>n </a:t>
            </a:r>
            <a:r>
              <a:rPr lang="it-EG" dirty="0">
                <a:solidFill>
                  <a:srgbClr val="C00000"/>
                </a:solidFill>
              </a:rPr>
              <a:t>Egitto</a:t>
            </a:r>
            <a:r>
              <a:rPr lang="it-EG" dirty="0"/>
              <a:t> gli anni dopo il 1949 furono caratterizzati da instailità politica  e violenze, fino al colpo di Stato degli Ufficiali Liberi del luglio 1952, che rovesciarono la monarchia, mandando in esilio l’ultimo re della dinastia, Faruq, e prepararono l’ascesa del presidente Gamal ‘abd al-Nasir (Nasser) che diventerà presidente nel 1954;</a:t>
            </a:r>
          </a:p>
          <a:p>
            <a:r>
              <a:rPr lang="it-IT" dirty="0"/>
              <a:t>I</a:t>
            </a:r>
            <a:r>
              <a:rPr lang="it-EG" dirty="0"/>
              <a:t>n </a:t>
            </a:r>
            <a:r>
              <a:rPr lang="it-EG" dirty="0">
                <a:solidFill>
                  <a:srgbClr val="C00000"/>
                </a:solidFill>
              </a:rPr>
              <a:t>Siria</a:t>
            </a:r>
            <a:r>
              <a:rPr lang="it-EG" dirty="0"/>
              <a:t>, tre colpi di Stato militari nel 1949;</a:t>
            </a:r>
          </a:p>
          <a:p>
            <a:r>
              <a:rPr lang="it-IT" dirty="0"/>
              <a:t>I</a:t>
            </a:r>
            <a:r>
              <a:rPr lang="it-EG" dirty="0"/>
              <a:t>n </a:t>
            </a:r>
            <a:r>
              <a:rPr lang="it-EG" dirty="0">
                <a:solidFill>
                  <a:srgbClr val="C00000"/>
                </a:solidFill>
              </a:rPr>
              <a:t>Libano</a:t>
            </a:r>
            <a:r>
              <a:rPr lang="it-EG" dirty="0"/>
              <a:t>, l’enorme afflusso dei profughi palestinesi e l’instabilità interna inaugurarono un periodo molto difficile;</a:t>
            </a:r>
          </a:p>
          <a:p>
            <a:r>
              <a:rPr lang="it-IT" dirty="0"/>
              <a:t>I</a:t>
            </a:r>
            <a:r>
              <a:rPr lang="it-EG" dirty="0"/>
              <a:t>n </a:t>
            </a:r>
            <a:r>
              <a:rPr lang="it-EG" dirty="0">
                <a:solidFill>
                  <a:srgbClr val="C00000"/>
                </a:solidFill>
              </a:rPr>
              <a:t>Giordania</a:t>
            </a:r>
            <a:r>
              <a:rPr lang="it-EG" dirty="0"/>
              <a:t>, l’afflusso ancora più massiccio dei profughi spronò il re Abdallah a tentare di richiedere l’annessione della Cisgiordania palestinese. Nel luglio 1951 i lre fu assassinato da un palestinese;</a:t>
            </a:r>
          </a:p>
          <a:p>
            <a:r>
              <a:rPr lang="it-IT" dirty="0"/>
              <a:t>I</a:t>
            </a:r>
            <a:r>
              <a:rPr lang="it-EG" dirty="0"/>
              <a:t>n </a:t>
            </a:r>
            <a:r>
              <a:rPr lang="it-EG" dirty="0">
                <a:solidFill>
                  <a:srgbClr val="C00000"/>
                </a:solidFill>
              </a:rPr>
              <a:t>Iraq</a:t>
            </a:r>
            <a:r>
              <a:rPr lang="it-EG" dirty="0"/>
              <a:t>, dieci anni dopo la rivoluzione del 1958 rovescia la monarchia hashemita e porta al potere i militari del partio Ba’ath che resteranno al potere fino al 2003 (caduta di Saddam Hussein).</a:t>
            </a:r>
          </a:p>
        </p:txBody>
      </p:sp>
    </p:spTree>
    <p:extLst>
      <p:ext uri="{BB962C8B-B14F-4D97-AF65-F5344CB8AC3E}">
        <p14:creationId xmlns:p14="http://schemas.microsoft.com/office/powerpoint/2010/main" val="283042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>
            <a:extLst>
              <a:ext uri="{FF2B5EF4-FFF2-40B4-BE49-F238E27FC236}">
                <a16:creationId xmlns:a16="http://schemas.microsoft.com/office/drawing/2014/main" id="{99499096-7355-478E-8CCB-A47EA1B79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9073237B-D536-4B4C-8928-3510CB0F89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93" name="Titolo 3">
            <a:extLst>
              <a:ext uri="{FF2B5EF4-FFF2-40B4-BE49-F238E27FC236}">
                <a16:creationId xmlns:a16="http://schemas.microsoft.com/office/drawing/2014/main" id="{32D45427-57A1-6D4F-B0EA-D079EBB6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33" y="408457"/>
            <a:ext cx="3227680" cy="324699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it-EG" sz="2000" b="1" dirty="0"/>
              <a:t>  La </a:t>
            </a:r>
            <a:r>
              <a:rPr lang="en-US" altLang="it-EG" sz="2000" b="1" dirty="0" err="1"/>
              <a:t>Palestina</a:t>
            </a:r>
            <a:r>
              <a:rPr lang="en-US" altLang="it-EG" sz="2000" b="1" dirty="0"/>
              <a:t> dopo la </a:t>
            </a:r>
            <a:r>
              <a:rPr lang="en-US" altLang="it-EG" sz="2000" b="1" dirty="0" err="1"/>
              <a:t>guerra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dei</a:t>
            </a:r>
            <a:r>
              <a:rPr lang="en-US" altLang="it-EG" sz="2000" b="1" dirty="0"/>
              <a:t> Sei </a:t>
            </a:r>
            <a:r>
              <a:rPr lang="en-US" altLang="it-EG" sz="2000" b="1" dirty="0" err="1"/>
              <a:t>giorni</a:t>
            </a:r>
            <a:r>
              <a:rPr lang="en-US" altLang="it-EG" sz="2000" b="1" dirty="0"/>
              <a:t> del 1967 (</a:t>
            </a:r>
            <a:r>
              <a:rPr lang="en-US" altLang="it-EG" sz="2000" b="1" dirty="0" err="1"/>
              <a:t>conquista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dei</a:t>
            </a:r>
            <a:r>
              <a:rPr lang="en-US" altLang="it-EG" sz="2000" b="1" dirty="0"/>
              <a:t> “</a:t>
            </a:r>
            <a:r>
              <a:rPr lang="en-US" altLang="it-EG" sz="2000" b="1" dirty="0" err="1"/>
              <a:t>territori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occupati</a:t>
            </a:r>
            <a:r>
              <a:rPr lang="en-US" altLang="it-EG" sz="2000" b="1" dirty="0"/>
              <a:t>”)</a:t>
            </a:r>
            <a:br>
              <a:rPr lang="en-US" altLang="it-EG" sz="2000" b="1" dirty="0"/>
            </a:br>
            <a:br>
              <a:rPr lang="en-US" altLang="it-EG" sz="2000" b="1" dirty="0"/>
            </a:br>
            <a:br>
              <a:rPr lang="en-US" altLang="it-EG" sz="2000" b="1" dirty="0"/>
            </a:br>
            <a:br>
              <a:rPr lang="en-US" altLang="it-EG" sz="2000" b="1" dirty="0"/>
            </a:br>
            <a:r>
              <a:rPr lang="en-US" altLang="it-EG" sz="2000" b="1" dirty="0" err="1"/>
              <a:t>Situazione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odierna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degli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insediamenti</a:t>
            </a:r>
            <a:r>
              <a:rPr lang="en-US" altLang="it-EG" sz="2000" b="1" dirty="0"/>
              <a:t> </a:t>
            </a:r>
            <a:r>
              <a:rPr lang="en-US" altLang="it-EG" sz="2000" b="1" dirty="0" err="1"/>
              <a:t>ebraici</a:t>
            </a:r>
            <a:endParaRPr lang="en-US" altLang="it-EG" sz="2000" b="1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88B1383-B33A-45D9-AF5F-DD1522135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3796" name="Immagine 1" descr="260px-Zones_A_and_B_in_the_occupied_palestinian_territories.svg.png">
            <a:extLst>
              <a:ext uri="{FF2B5EF4-FFF2-40B4-BE49-F238E27FC236}">
                <a16:creationId xmlns:a16="http://schemas.microsoft.com/office/drawing/2014/main" id="{ECFB24EB-7482-E546-B7B9-E719879F0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91180" y="1958520"/>
            <a:ext cx="3394925" cy="390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7E227833-92FE-CC47-BAAB-9C483C322B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50933" y="812085"/>
            <a:ext cx="3840846" cy="4634973"/>
          </a:xfrm>
          <a:prstGeom prst="rect">
            <a:avLst/>
          </a:prstGeom>
        </p:spPr>
      </p:pic>
      <p:sp>
        <p:nvSpPr>
          <p:cNvPr id="109" name="Freeform 11">
            <a:extLst>
              <a:ext uri="{FF2B5EF4-FFF2-40B4-BE49-F238E27FC236}">
                <a16:creationId xmlns:a16="http://schemas.microsoft.com/office/drawing/2014/main" id="{ADD2565E-493E-4545-99C0-2F033FAF9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37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89DCB2-CAB6-0A4D-8F69-669E38EAA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429" y="698500"/>
            <a:ext cx="10465750" cy="1130299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Gli Stati indipendenti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47D472-DE15-3446-85A5-ADE4F4873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9038" y="1981200"/>
            <a:ext cx="9596706" cy="4030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000" b="1" dirty="0">
                <a:cs typeface="Times New Roman" panose="02020603050405020304" pitchFamily="18" charset="0"/>
              </a:rPr>
              <a:t>				</a:t>
            </a:r>
            <a:endParaRPr lang="it-IT" sz="20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Tutti i sistemi arabi emersi dalle indipendenze sono sistemi autoritari e populisti</a:t>
            </a:r>
            <a:endParaRPr lang="it-IT" sz="20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Lo statalismo si manifesta attraverso nazionalizzazioni, riforme agrarie, monopoli commerciali</a:t>
            </a:r>
          </a:p>
          <a:p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Partito unico o assolutamente dominante; sistema di rappresentanza non politico ma corporativo (categorie professionali, donne, studenti, contadini etc.)</a:t>
            </a:r>
          </a:p>
          <a:p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Abnorme burocrazia, sistema inefficiente, corruzione</a:t>
            </a:r>
          </a:p>
          <a:p>
            <a:r>
              <a:rPr lang="it-IT" sz="2000" dirty="0">
                <a:solidFill>
                  <a:schemeClr val="tx1"/>
                </a:solidFill>
                <a:cs typeface="Times New Roman" panose="02020603050405020304" pitchFamily="18" charset="0"/>
              </a:rPr>
              <a:t>Orientamento ideologico monolitico: unità nazionale (ma anche unità araba), sviluppo economico, liberazione della Palestina.</a:t>
            </a:r>
          </a:p>
          <a:p>
            <a:pPr marL="0" indent="0">
              <a:buNone/>
            </a:pPr>
            <a:endParaRPr lang="it-IT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it-IT" sz="2000" dirty="0">
              <a:cs typeface="Times New Roman" panose="02020603050405020304" pitchFamily="18" charset="0"/>
            </a:endParaRPr>
          </a:p>
          <a:p>
            <a:endParaRPr lang="it-IT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95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71DB92-E74C-4145-AF76-F6463EFA8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I</a:t>
            </a:r>
            <a:r>
              <a:rPr lang="it-EG" b="1" dirty="0">
                <a:solidFill>
                  <a:srgbClr val="C00000"/>
                </a:solidFill>
              </a:rPr>
              <a:t> successi dello statalismo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7386B3-F17B-AB42-8B0E-F6ECB1850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5409" y="1561514"/>
            <a:ext cx="9549203" cy="4349708"/>
          </a:xfrm>
        </p:spPr>
        <p:txBody>
          <a:bodyPr/>
          <a:lstStyle/>
          <a:p>
            <a:r>
              <a:rPr lang="it-EG" dirty="0">
                <a:solidFill>
                  <a:schemeClr val="tx1"/>
                </a:solidFill>
              </a:rPr>
              <a:t>Fra il 1950 e il 1970, si assiste ad una crescita rilevante delle economie arabe, ad un incremento sbalorditivo del livello di istruzione di massa, ad un generale miglioramento delle condizioni di vita delle popolazioni.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Il «patto sociale»: obbedienza  e sostegno al regime in cambio di indipendenza e sviluppo (in particolare per le monarchie assolute del Golfo produttrici di petrolio)</a:t>
            </a:r>
          </a:p>
          <a:p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</a:rPr>
              <a:t>L’interesse della nazione veniva sempre prima di quello del singolo individuo.</a:t>
            </a:r>
          </a:p>
          <a:p>
            <a:r>
              <a:rPr lang="it-IT" dirty="0">
                <a:solidFill>
                  <a:schemeClr val="tx1"/>
                </a:solidFill>
              </a:rPr>
              <a:t>L</a:t>
            </a:r>
            <a:r>
              <a:rPr lang="it-EG" dirty="0">
                <a:solidFill>
                  <a:schemeClr val="tx1"/>
                </a:solidFill>
              </a:rPr>
              <a:t>a narrativa dominante imponeva una cieca fiducia dei confronti dei leader al potere, che operavano per la liberazione effettiva dai vincoli coloniali e dal «feudalesimo» del passato. </a:t>
            </a:r>
          </a:p>
          <a:p>
            <a:r>
              <a:rPr lang="it-EG" dirty="0">
                <a:solidFill>
                  <a:schemeClr val="tx1"/>
                </a:solidFill>
              </a:rPr>
              <a:t>Sviluppo e indipendenza in cambio di obbedienza e consenso.</a:t>
            </a:r>
          </a:p>
          <a:p>
            <a:pPr marL="0" indent="0">
              <a:buNone/>
            </a:pPr>
            <a:endParaRPr lang="it-E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87060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2192</Words>
  <Application>Microsoft Macintosh PowerPoint</Application>
  <PresentationFormat>Widescreen</PresentationFormat>
  <Paragraphs>122</Paragraphs>
  <Slides>23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Filo</vt:lpstr>
      <vt:lpstr>La 3a fase della storia araba contemporanea:  l’età delle rivoluzioni e del panarabismo (1945-1979)</vt:lpstr>
      <vt:lpstr>La prima crisi del post-indipendenza:  la nascita di Israele e la Nakba palestinese</vt:lpstr>
      <vt:lpstr>Palestina mandataria (1920-1948)  e piano di spartizione ONU (1947)</vt:lpstr>
      <vt:lpstr>Presentazione standard di PowerPoint</vt:lpstr>
      <vt:lpstr>Presentazione standard di PowerPoint</vt:lpstr>
      <vt:lpstr>Le ripercussioni dopo il conflitto del 1948</vt:lpstr>
      <vt:lpstr>  La Palestina dopo la guerra dei Sei giorni del 1967 (conquista dei “territori occupati”)    Situazione odierna degli insediamenti ebraici</vt:lpstr>
      <vt:lpstr>Gli Stati indipendenti</vt:lpstr>
      <vt:lpstr>I successi dello statalismo</vt:lpstr>
      <vt:lpstr>Monarchie «moderate» e repubbliche «rivoluzionarie»</vt:lpstr>
      <vt:lpstr>Il sistema internazionale: il mondo arabo nella «Guerra fredda»</vt:lpstr>
      <vt:lpstr>Gli equilibri regionali fra gli anni ‘50 e ‘70</vt:lpstr>
      <vt:lpstr>L’Egitto di Gamal ‘abd al-Nasir</vt:lpstr>
      <vt:lpstr>Presentazione standard di PowerPoint</vt:lpstr>
      <vt:lpstr>Presentazione standard di PowerPoint</vt:lpstr>
      <vt:lpstr>La rivoluzione sociale e culturale</vt:lpstr>
      <vt:lpstr>La rivoluzione petrolifera: dalla thawra (rivoluzione) alla tharwa (ricchezza)</vt:lpstr>
      <vt:lpstr>Il re Abd al-Aziz Ibn Saud, fondatore e 1° re dell’Arabia Saudita , in visita ai pozzi della Aramco</vt:lpstr>
      <vt:lpstr>Gli Usa entrano nel mercato dello sfruttamento petrolifero mediorientale</vt:lpstr>
      <vt:lpstr>Presentazione standard di PowerPoint</vt:lpstr>
      <vt:lpstr>La teoria della dipendenza</vt:lpstr>
      <vt:lpstr>Fine dell’epoca delle rivoluzioni e «normalizzazione» del sistema regionale arabo</vt:lpstr>
      <vt:lpstr>I funerali di Nasser   (Cairo, settembre 1970)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3a fase della storia araba contemporanea:  l’età delle rivoluzioni e del panarabismo (1945-1979)</dc:title>
  <dc:creator>Patrizia Manduchi</dc:creator>
  <cp:lastModifiedBy>Patrizia Manduchi</cp:lastModifiedBy>
  <cp:revision>1</cp:revision>
  <dcterms:created xsi:type="dcterms:W3CDTF">2020-11-22T18:49:08Z</dcterms:created>
  <dcterms:modified xsi:type="dcterms:W3CDTF">2020-11-22T18:50:09Z</dcterms:modified>
</cp:coreProperties>
</file>