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330" r:id="rId3"/>
    <p:sldId id="327" r:id="rId4"/>
    <p:sldId id="258" r:id="rId5"/>
    <p:sldId id="257" r:id="rId6"/>
    <p:sldId id="328" r:id="rId7"/>
    <p:sldId id="259" r:id="rId8"/>
    <p:sldId id="329" r:id="rId9"/>
    <p:sldId id="310" r:id="rId10"/>
    <p:sldId id="260" r:id="rId11"/>
    <p:sldId id="297" r:id="rId12"/>
    <p:sldId id="331" r:id="rId13"/>
    <p:sldId id="298" r:id="rId14"/>
    <p:sldId id="325" r:id="rId15"/>
    <p:sldId id="332" r:id="rId16"/>
    <p:sldId id="326" r:id="rId17"/>
    <p:sldId id="334" r:id="rId18"/>
    <p:sldId id="33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43"/>
    <p:restoredTop sz="86376"/>
  </p:normalViewPr>
  <p:slideViewPr>
    <p:cSldViewPr snapToGrid="0" snapToObjects="1">
      <p:cViewPr varScale="1">
        <p:scale>
          <a:sx n="78" d="100"/>
          <a:sy n="78" d="100"/>
        </p:scale>
        <p:origin x="184" y="68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3AE06C-CF19-6346-926E-C34865F0C446}" type="datetimeFigureOut">
              <a:rPr lang="it-IT" smtClean="0"/>
              <a:pPr/>
              <a:t>16/11/20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6D6A94-6A66-2146-A863-FFE973B94A15}" type="slidenum">
              <a:rPr lang="it-IT" smtClean="0"/>
              <a:pPr/>
              <a:t>‹N›</a:t>
            </a:fld>
            <a:endParaRPr lang="it-IT"/>
          </a:p>
        </p:txBody>
      </p:sp>
    </p:spTree>
    <p:extLst>
      <p:ext uri="{BB962C8B-B14F-4D97-AF65-F5344CB8AC3E}">
        <p14:creationId xmlns:p14="http://schemas.microsoft.com/office/powerpoint/2010/main" val="281808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t.wikipedia.org/wiki/%27Abd_al-Rahman_%27Azza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EG"/>
          </a:p>
        </p:txBody>
      </p:sp>
      <p:sp>
        <p:nvSpPr>
          <p:cNvPr id="4" name="Segnaposto numero diapositiva 3"/>
          <p:cNvSpPr>
            <a:spLocks noGrp="1"/>
          </p:cNvSpPr>
          <p:nvPr>
            <p:ph type="sldNum" sz="quarter" idx="5"/>
          </p:nvPr>
        </p:nvSpPr>
        <p:spPr/>
        <p:txBody>
          <a:bodyPr/>
          <a:lstStyle/>
          <a:p>
            <a:fld id="{946D6A94-6A66-2146-A863-FFE973B94A15}" type="slidenum">
              <a:rPr lang="it-IT" smtClean="0"/>
              <a:pPr/>
              <a:t>9</a:t>
            </a:fld>
            <a:endParaRPr lang="it-IT"/>
          </a:p>
        </p:txBody>
      </p:sp>
    </p:spTree>
    <p:extLst>
      <p:ext uri="{BB962C8B-B14F-4D97-AF65-F5344CB8AC3E}">
        <p14:creationId xmlns:p14="http://schemas.microsoft.com/office/powerpoint/2010/main" val="2472763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EG" dirty="0"/>
          </a:p>
        </p:txBody>
      </p:sp>
      <p:sp>
        <p:nvSpPr>
          <p:cNvPr id="4" name="Segnaposto numero diapositiva 3"/>
          <p:cNvSpPr>
            <a:spLocks noGrp="1"/>
          </p:cNvSpPr>
          <p:nvPr>
            <p:ph type="sldNum" sz="quarter" idx="5"/>
          </p:nvPr>
        </p:nvSpPr>
        <p:spPr/>
        <p:txBody>
          <a:bodyPr/>
          <a:lstStyle/>
          <a:p>
            <a:fld id="{946D6A94-6A66-2146-A863-FFE973B94A15}" type="slidenum">
              <a:rPr lang="it-IT" smtClean="0"/>
              <a:pPr/>
              <a:t>10</a:t>
            </a:fld>
            <a:endParaRPr lang="it-IT"/>
          </a:p>
        </p:txBody>
      </p:sp>
    </p:spTree>
    <p:extLst>
      <p:ext uri="{BB962C8B-B14F-4D97-AF65-F5344CB8AC3E}">
        <p14:creationId xmlns:p14="http://schemas.microsoft.com/office/powerpoint/2010/main" val="1941361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C</a:t>
            </a:r>
            <a:r>
              <a:rPr lang="it-EG" dirty="0"/>
              <a:t>itazione Brynjar Lia, p. 38 Guazzone</a:t>
            </a:r>
          </a:p>
        </p:txBody>
      </p:sp>
      <p:sp>
        <p:nvSpPr>
          <p:cNvPr id="4" name="Segnaposto numero diapositiva 3"/>
          <p:cNvSpPr>
            <a:spLocks noGrp="1"/>
          </p:cNvSpPr>
          <p:nvPr>
            <p:ph type="sldNum" sz="quarter" idx="5"/>
          </p:nvPr>
        </p:nvSpPr>
        <p:spPr/>
        <p:txBody>
          <a:bodyPr/>
          <a:lstStyle/>
          <a:p>
            <a:fld id="{946D6A94-6A66-2146-A863-FFE973B94A15}" type="slidenum">
              <a:rPr lang="it-IT" smtClean="0"/>
              <a:pPr/>
              <a:t>11</a:t>
            </a:fld>
            <a:endParaRPr lang="it-IT"/>
          </a:p>
        </p:txBody>
      </p:sp>
    </p:spTree>
    <p:extLst>
      <p:ext uri="{BB962C8B-B14F-4D97-AF65-F5344CB8AC3E}">
        <p14:creationId xmlns:p14="http://schemas.microsoft.com/office/powerpoint/2010/main" val="29039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B98BE2C4-1037-824E-A644-15DB6A05345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ＭＳ Ｐゴシック" panose="020B0600070205080204" pitchFamily="34" charset="-128"/>
              </a:defRPr>
            </a:lvl1pPr>
            <a:lvl2pPr marL="742950" indent="-285750">
              <a:defRPr sz="2400">
                <a:solidFill>
                  <a:schemeClr val="tx1"/>
                </a:solidFill>
                <a:latin typeface="Times New Roman" panose="02020603050405020304" pitchFamily="18" charset="0"/>
                <a:ea typeface="ＭＳ Ｐゴシック" panose="020B0600070205080204" pitchFamily="34" charset="-128"/>
              </a:defRPr>
            </a:lvl2pPr>
            <a:lvl3pPr marL="1143000" indent="-228600">
              <a:defRPr sz="2400">
                <a:solidFill>
                  <a:schemeClr val="tx1"/>
                </a:solidFill>
                <a:latin typeface="Times New Roman" panose="02020603050405020304" pitchFamily="18" charset="0"/>
                <a:ea typeface="ＭＳ Ｐゴシック" panose="020B0600070205080204" pitchFamily="34" charset="-128"/>
              </a:defRPr>
            </a:lvl3pPr>
            <a:lvl4pPr marL="1600200" indent="-228600">
              <a:defRPr sz="2400">
                <a:solidFill>
                  <a:schemeClr val="tx1"/>
                </a:solidFill>
                <a:latin typeface="Times New Roman" panose="02020603050405020304" pitchFamily="18" charset="0"/>
                <a:ea typeface="ＭＳ Ｐゴシック" panose="020B0600070205080204" pitchFamily="34" charset="-128"/>
              </a:defRPr>
            </a:lvl4pPr>
            <a:lvl5pPr marL="2057400" indent="-22860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fld id="{57C908AC-F04A-D448-90BB-D27DBB67852F}" type="slidenum">
              <a:rPr lang="it-IT" altLang="it-IT" sz="1200">
                <a:latin typeface="Arial" panose="020B0604020202020204" pitchFamily="34" charset="0"/>
              </a:rPr>
              <a:pPr/>
              <a:t>13</a:t>
            </a:fld>
            <a:endParaRPr lang="it-IT" altLang="it-IT" sz="1200">
              <a:latin typeface="Arial" panose="020B0604020202020204" pitchFamily="34" charset="0"/>
            </a:endParaRPr>
          </a:p>
        </p:txBody>
      </p:sp>
      <p:sp>
        <p:nvSpPr>
          <p:cNvPr id="46083" name="Rectangle 8">
            <a:extLst>
              <a:ext uri="{FF2B5EF4-FFF2-40B4-BE49-F238E27FC236}">
                <a16:creationId xmlns:a16="http://schemas.microsoft.com/office/drawing/2014/main" id="{F5D6118C-8C79-0A4E-B323-F2074A324E81}"/>
              </a:ext>
            </a:extLst>
          </p:cNvPr>
          <p:cNvSpPr txBox="1">
            <a:spLocks noGrp="1" noChangeArrowheads="1"/>
          </p:cNvSpPr>
          <p:nvPr/>
        </p:nvSpPr>
        <p:spPr bwMode="auto">
          <a:xfrm>
            <a:off x="3886200" y="8686800"/>
            <a:ext cx="29686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449263">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449263">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449263">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449263">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sz="2400">
                <a:solidFill>
                  <a:schemeClr val="tx1"/>
                </a:solidFill>
                <a:latin typeface="Times New Roman" panose="02020603050405020304" pitchFamily="18" charset="0"/>
                <a:ea typeface="ＭＳ Ｐゴシック" panose="020B0600070205080204" pitchFamily="34" charset="-128"/>
              </a:defRPr>
            </a:lvl9pPr>
          </a:lstStyle>
          <a:p>
            <a:pPr algn="r" eaLnBrk="1">
              <a:buClr>
                <a:srgbClr val="000000"/>
              </a:buClr>
              <a:buSzPct val="100000"/>
              <a:buFont typeface="Times New Roman" panose="02020603050405020304" pitchFamily="18" charset="0"/>
              <a:buNone/>
            </a:pPr>
            <a:fld id="{496D46BE-7BB2-1D49-991C-96DB73E117B1}" type="slidenum">
              <a:rPr lang="it-IT" altLang="it-IT" sz="1200">
                <a:solidFill>
                  <a:srgbClr val="000000"/>
                </a:solidFill>
              </a:rPr>
              <a:pPr algn="r" eaLnBrk="1">
                <a:buClr>
                  <a:srgbClr val="000000"/>
                </a:buClr>
                <a:buSzPct val="100000"/>
                <a:buFont typeface="Times New Roman" panose="02020603050405020304" pitchFamily="18" charset="0"/>
                <a:buNone/>
              </a:pPr>
              <a:t>13</a:t>
            </a:fld>
            <a:endParaRPr lang="it-IT" altLang="it-IT" sz="1200">
              <a:solidFill>
                <a:srgbClr val="000000"/>
              </a:solidFill>
            </a:endParaRPr>
          </a:p>
        </p:txBody>
      </p:sp>
      <p:sp>
        <p:nvSpPr>
          <p:cNvPr id="46084" name="Text Box 1">
            <a:extLst>
              <a:ext uri="{FF2B5EF4-FFF2-40B4-BE49-F238E27FC236}">
                <a16:creationId xmlns:a16="http://schemas.microsoft.com/office/drawing/2014/main" id="{02AA44C4-9D05-8749-91E8-804933ECED56}"/>
              </a:ext>
            </a:extLst>
          </p:cNvPr>
          <p:cNvSpPr txBox="1">
            <a:spLocks noChangeArrowheads="1"/>
          </p:cNvSpPr>
          <p:nvPr/>
        </p:nvSpPr>
        <p:spPr bwMode="auto">
          <a:xfrm>
            <a:off x="3886200" y="8686800"/>
            <a:ext cx="2970213"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New Roman" panose="02020603050405020304" pitchFamily="18" charset="0"/>
                <a:ea typeface="ＭＳ Ｐゴシック" panose="020B0600070205080204" pitchFamily="34" charset="-128"/>
              </a:defRPr>
            </a:lvl9pPr>
          </a:lstStyle>
          <a:p>
            <a:pPr algn="r" eaLnBrk="1">
              <a:buClr>
                <a:srgbClr val="000000"/>
              </a:buClr>
              <a:buSzPct val="100000"/>
              <a:buFont typeface="Times New Roman" panose="02020603050405020304" pitchFamily="18" charset="0"/>
              <a:buNone/>
            </a:pPr>
            <a:fld id="{B32DA6F0-8497-CC4E-9AE0-BD3942F23AAD}" type="slidenum">
              <a:rPr lang="it-IT" altLang="it-IT" sz="1200">
                <a:solidFill>
                  <a:srgbClr val="000000"/>
                </a:solidFill>
              </a:rPr>
              <a:pPr algn="r" eaLnBrk="1">
                <a:buClr>
                  <a:srgbClr val="000000"/>
                </a:buClr>
                <a:buSzPct val="100000"/>
                <a:buFont typeface="Times New Roman" panose="02020603050405020304" pitchFamily="18" charset="0"/>
                <a:buNone/>
              </a:pPr>
              <a:t>13</a:t>
            </a:fld>
            <a:endParaRPr lang="it-IT" altLang="it-IT" sz="1200">
              <a:solidFill>
                <a:srgbClr val="000000"/>
              </a:solidFill>
            </a:endParaRPr>
          </a:p>
        </p:txBody>
      </p:sp>
      <p:sp>
        <p:nvSpPr>
          <p:cNvPr id="46085" name="Text Box 2">
            <a:extLst>
              <a:ext uri="{FF2B5EF4-FFF2-40B4-BE49-F238E27FC236}">
                <a16:creationId xmlns:a16="http://schemas.microsoft.com/office/drawing/2014/main" id="{C9FEDF7F-7548-AA4F-94AA-245071F52C84}"/>
              </a:ext>
            </a:extLst>
          </p:cNvPr>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lvl1pPr defTabSz="449263">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449263">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449263">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449263">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449263">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a:buClr>
                <a:srgbClr val="000000"/>
              </a:buClr>
              <a:buSzPct val="100000"/>
              <a:buFont typeface="Times New Roman" panose="02020603050405020304" pitchFamily="18" charset="0"/>
              <a:buNone/>
            </a:pPr>
            <a:endParaRPr lang="it-IT" altLang="it-IT">
              <a:solidFill>
                <a:schemeClr val="bg1"/>
              </a:solidFill>
              <a:latin typeface="Arial" panose="020B0604020202020204" pitchFamily="34" charset="0"/>
            </a:endParaRPr>
          </a:p>
        </p:txBody>
      </p:sp>
      <p:sp>
        <p:nvSpPr>
          <p:cNvPr id="46086" name="Text Box 3">
            <a:extLst>
              <a:ext uri="{FF2B5EF4-FFF2-40B4-BE49-F238E27FC236}">
                <a16:creationId xmlns:a16="http://schemas.microsoft.com/office/drawing/2014/main" id="{A3B17A92-A75A-7243-96DB-7FC6517F0CEE}"/>
              </a:ext>
            </a:extLst>
          </p:cNvPr>
          <p:cNvSpPr>
            <a:spLocks noGrp="1" noChangeArrowheads="1"/>
          </p:cNvSpPr>
          <p:nvPr>
            <p:ph type="body"/>
          </p:nvPr>
        </p:nvSpPr>
        <p:spPr>
          <a:xfrm>
            <a:off x="914400" y="4343400"/>
            <a:ext cx="5027613" cy="41148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p>
            <a:pPr eaLnBrk="1" hangingPunct="1"/>
            <a:r>
              <a:rPr lang="it-IT" altLang="it-IT" dirty="0">
                <a:latin typeface="Arial" panose="020B0604020202020204" pitchFamily="34" charset="0"/>
                <a:ea typeface="ＭＳ Ｐゴシック" panose="020B0600070205080204" pitchFamily="34" charset="-128"/>
              </a:rPr>
              <a:t>Ritorneremo su </a:t>
            </a:r>
            <a:r>
              <a:rPr lang="it-IT" altLang="it-IT" dirty="0" err="1">
                <a:latin typeface="Arial" panose="020B0604020202020204" pitchFamily="34" charset="0"/>
                <a:ea typeface="ＭＳ Ｐゴシック" panose="020B0600070205080204" pitchFamily="34" charset="-128"/>
              </a:rPr>
              <a:t>Sayyid</a:t>
            </a:r>
            <a:r>
              <a:rPr lang="it-IT" altLang="it-IT" dirty="0">
                <a:latin typeface="Arial" panose="020B0604020202020204" pitchFamily="34" charset="0"/>
                <a:ea typeface="ＭＳ Ｐゴシック" panose="020B0600070205080204" pitchFamily="34" charset="-128"/>
              </a:rPr>
              <a:t> Qutb e sul </a:t>
            </a:r>
            <a:r>
              <a:rPr lang="it-IT" altLang="it-IT" dirty="0" err="1">
                <a:latin typeface="Arial" panose="020B0604020202020204" pitchFamily="34" charset="0"/>
                <a:ea typeface="ＭＳ Ｐゴシック" panose="020B0600070205080204" pitchFamily="34" charset="-128"/>
              </a:rPr>
              <a:t>gihad</a:t>
            </a:r>
            <a:r>
              <a:rPr lang="it-IT" altLang="it-IT" dirty="0">
                <a:latin typeface="Arial" panose="020B0604020202020204" pitchFamily="34" charset="0"/>
                <a:ea typeface="ＭＳ Ｐゴシック" panose="020B0600070205080204" pitchFamily="34" charset="-128"/>
              </a:rPr>
              <a:t>.</a:t>
            </a:r>
          </a:p>
        </p:txBody>
      </p:sp>
    </p:spTree>
    <p:extLst>
      <p:ext uri="{BB962C8B-B14F-4D97-AF65-F5344CB8AC3E}">
        <p14:creationId xmlns:p14="http://schemas.microsoft.com/office/powerpoint/2010/main" val="314010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EG" dirty="0"/>
          </a:p>
        </p:txBody>
      </p:sp>
      <p:sp>
        <p:nvSpPr>
          <p:cNvPr id="4" name="Segnaposto numero diapositiva 3"/>
          <p:cNvSpPr>
            <a:spLocks noGrp="1"/>
          </p:cNvSpPr>
          <p:nvPr>
            <p:ph type="sldNum" sz="quarter" idx="5"/>
          </p:nvPr>
        </p:nvSpPr>
        <p:spPr/>
        <p:txBody>
          <a:bodyPr/>
          <a:lstStyle/>
          <a:p>
            <a:fld id="{946D6A94-6A66-2146-A863-FFE973B94A15}" type="slidenum">
              <a:rPr lang="it-IT" smtClean="0"/>
              <a:pPr/>
              <a:t>14</a:t>
            </a:fld>
            <a:endParaRPr lang="it-IT"/>
          </a:p>
        </p:txBody>
      </p:sp>
    </p:spTree>
    <p:extLst>
      <p:ext uri="{BB962C8B-B14F-4D97-AF65-F5344CB8AC3E}">
        <p14:creationId xmlns:p14="http://schemas.microsoft.com/office/powerpoint/2010/main" val="148772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EG" sz="1200" kern="1200" dirty="0">
                <a:solidFill>
                  <a:schemeClr val="tx1"/>
                </a:solidFill>
                <a:effectLst/>
                <a:latin typeface="+mn-lt"/>
                <a:ea typeface="+mn-ea"/>
                <a:cs typeface="+mn-cs"/>
              </a:rPr>
              <a:t>Nel 1944 l’Egitto si fece promotore di iniziative che sfociarono nel cosiddetto Protocollo di Alessandria, frutto della omonima conferenza del 25 settembre di quell’anno che pose le basi per la costituzione della Legao (era in corso la 2° guerra mondiale). Il primo segretario generale della Lega fu </a:t>
            </a:r>
            <a:r>
              <a:rPr lang="it-EG" sz="1200" kern="1200" dirty="0">
                <a:solidFill>
                  <a:schemeClr val="tx1"/>
                </a:solidFill>
                <a:effectLst/>
                <a:latin typeface="+mn-lt"/>
                <a:ea typeface="+mn-ea"/>
                <a:cs typeface="+mn-cs"/>
                <a:hlinkClick r:id="rId3" tooltip="'Abd al-Rahman 'Azzam">
                  <a:extLst>
                    <a:ext uri="{A12FA001-AC4F-418D-AE19-62706E023703}">
                      <ahyp:hlinkClr xmlns:ahyp="http://schemas.microsoft.com/office/drawing/2018/hyperlinkcolor" val="tx"/>
                    </a:ext>
                  </a:extLst>
                </a:hlinkClick>
              </a:rPr>
              <a:t>ʿAbd al-Raḥmān ʿAzzām</a:t>
            </a:r>
            <a:r>
              <a:rPr lang="it-EG" sz="1200" kern="1200" dirty="0">
                <a:solidFill>
                  <a:schemeClr val="tx1"/>
                </a:solidFill>
                <a:effectLst/>
                <a:latin typeface="+mn-lt"/>
                <a:ea typeface="+mn-ea"/>
                <a:cs typeface="+mn-cs"/>
              </a:rPr>
              <a:t> Bey, nazionalista e deputato egiziano. </a:t>
            </a:r>
          </a:p>
          <a:p>
            <a:r>
              <a:rPr lang="it-IT" sz="1200" kern="1200" dirty="0">
                <a:solidFill>
                  <a:schemeClr val="tx1"/>
                </a:solidFill>
                <a:effectLst/>
                <a:latin typeface="+mn-lt"/>
                <a:ea typeface="+mn-ea"/>
                <a:cs typeface="+mn-cs"/>
              </a:rPr>
              <a:t>Secondo </a:t>
            </a:r>
            <a:r>
              <a:rPr lang="it-IT" sz="1200" kern="1200" dirty="0" err="1">
                <a:solidFill>
                  <a:schemeClr val="tx1"/>
                </a:solidFill>
                <a:effectLst/>
                <a:latin typeface="+mn-lt"/>
                <a:ea typeface="+mn-ea"/>
                <a:cs typeface="+mn-cs"/>
              </a:rPr>
              <a:t>Boutros-Ghali</a:t>
            </a:r>
            <a:r>
              <a:rPr lang="it-IT" sz="1200" kern="1200" dirty="0">
                <a:solidFill>
                  <a:schemeClr val="tx1"/>
                </a:solidFill>
                <a:effectLst/>
                <a:latin typeface="+mn-lt"/>
                <a:ea typeface="+mn-ea"/>
                <a:cs typeface="+mn-cs"/>
              </a:rPr>
              <a:t> la Lega </a:t>
            </a:r>
            <a:r>
              <a:rPr lang="it-EG" sz="1200" kern="1200" dirty="0">
                <a:solidFill>
                  <a:schemeClr val="tx1"/>
                </a:solidFill>
                <a:effectLst/>
                <a:latin typeface="+mn-lt"/>
                <a:ea typeface="+mn-ea"/>
                <a:cs typeface="+mn-cs"/>
              </a:rPr>
              <a:t>era la prima organizzazione internazionale che radunasse </a:t>
            </a:r>
            <a:r>
              <a:rPr lang="it-EG" sz="1200" i="1" kern="1200" dirty="0">
                <a:solidFill>
                  <a:schemeClr val="tx1"/>
                </a:solidFill>
                <a:effectLst/>
                <a:latin typeface="+mn-lt"/>
                <a:ea typeface="+mn-ea"/>
                <a:cs typeface="+mn-cs"/>
              </a:rPr>
              <a:t>esclusivamente</a:t>
            </a:r>
            <a:r>
              <a:rPr lang="it-EG" sz="1200" kern="1200" dirty="0">
                <a:solidFill>
                  <a:schemeClr val="tx1"/>
                </a:solidFill>
                <a:effectLst/>
                <a:latin typeface="+mn-lt"/>
                <a:ea typeface="+mn-ea"/>
                <a:cs typeface="+mn-cs"/>
              </a:rPr>
              <a:t> paesi definibili in termini occidentali come "sottosviluppati", e comunque genericamente "poveri; era la prima organizzazione avente per scopo la decolonizzazione; infine, la costituzione della Lega fu molto importante per la nascita dello schieramneto del cosiddetto «non allineamento».</a:t>
            </a:r>
            <a:endParaRPr lang="it-EG" dirty="0"/>
          </a:p>
        </p:txBody>
      </p:sp>
      <p:sp>
        <p:nvSpPr>
          <p:cNvPr id="4" name="Segnaposto numero diapositiva 3"/>
          <p:cNvSpPr>
            <a:spLocks noGrp="1"/>
          </p:cNvSpPr>
          <p:nvPr>
            <p:ph type="sldNum" sz="quarter" idx="5"/>
          </p:nvPr>
        </p:nvSpPr>
        <p:spPr/>
        <p:txBody>
          <a:bodyPr/>
          <a:lstStyle/>
          <a:p>
            <a:fld id="{946D6A94-6A66-2146-A863-FFE973B94A15}" type="slidenum">
              <a:rPr lang="it-IT" smtClean="0"/>
              <a:pPr/>
              <a:t>18</a:t>
            </a:fld>
            <a:endParaRPr lang="it-IT"/>
          </a:p>
        </p:txBody>
      </p:sp>
    </p:spTree>
    <p:extLst>
      <p:ext uri="{BB962C8B-B14F-4D97-AF65-F5344CB8AC3E}">
        <p14:creationId xmlns:p14="http://schemas.microsoft.com/office/powerpoint/2010/main" val="2762964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Titolo, contenuto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stile</a:t>
            </a:r>
          </a:p>
        </p:txBody>
      </p:sp>
      <p:sp>
        <p:nvSpPr>
          <p:cNvPr id="3" name="Segnaposto contenuto 2"/>
          <p:cNvSpPr>
            <a:spLocks noGrp="1"/>
          </p:cNvSpPr>
          <p:nvPr>
            <p:ph sz="half" idx="1"/>
          </p:nvPr>
        </p:nvSpPr>
        <p:spPr>
          <a:xfrm>
            <a:off x="9144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66ACE1C7-74E8-204F-A5C7-FDC3F3131A2D}"/>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7B7FDB79-7562-B441-BE00-1520840D299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6642F894-570F-2040-BAA4-31174FCC8D3E}"/>
              </a:ext>
            </a:extLst>
          </p:cNvPr>
          <p:cNvSpPr>
            <a:spLocks noGrp="1" noChangeArrowheads="1"/>
          </p:cNvSpPr>
          <p:nvPr>
            <p:ph type="sldNum" sz="quarter" idx="12"/>
          </p:nvPr>
        </p:nvSpPr>
        <p:spPr>
          <a:ln/>
        </p:spPr>
        <p:txBody>
          <a:bodyPr/>
          <a:lstStyle>
            <a:lvl1pPr>
              <a:defRPr/>
            </a:lvl1pPr>
          </a:lstStyle>
          <a:p>
            <a:fld id="{682C3413-42DA-2C47-B814-21E4687AEFC3}" type="slidenum">
              <a:rPr lang="it-IT" altLang="it-IT"/>
              <a:pPr/>
              <a:t>‹N›</a:t>
            </a:fld>
            <a:endParaRPr lang="it-IT" altLang="it-IT"/>
          </a:p>
        </p:txBody>
      </p:sp>
    </p:spTree>
    <p:extLst>
      <p:ext uri="{BB962C8B-B14F-4D97-AF65-F5344CB8AC3E}">
        <p14:creationId xmlns:p14="http://schemas.microsoft.com/office/powerpoint/2010/main" val="264597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Modifica gli stili del testo dello schema
Secondo livello
Terzo livello
Quarto livello
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Modifica gli stili del testo dello schema
Secondo livello
Terzo livello
Quarto livello
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11/16/20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 id="2147483665"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F04AF6-397A-9E45-991D-BD09775892CB}"/>
              </a:ext>
            </a:extLst>
          </p:cNvPr>
          <p:cNvSpPr>
            <a:spLocks noGrp="1"/>
          </p:cNvSpPr>
          <p:nvPr>
            <p:ph type="ctrTitle"/>
          </p:nvPr>
        </p:nvSpPr>
        <p:spPr>
          <a:xfrm>
            <a:off x="506627" y="205274"/>
            <a:ext cx="10997986" cy="1401104"/>
          </a:xfrm>
        </p:spPr>
        <p:txBody>
          <a:bodyPr>
            <a:normAutofit/>
          </a:bodyPr>
          <a:lstStyle/>
          <a:p>
            <a:r>
              <a:rPr lang="it-IT" sz="3600" b="1" dirty="0">
                <a:solidFill>
                  <a:srgbClr val="C00000"/>
                </a:solidFill>
              </a:rPr>
              <a:t>La 2° fase della storia araba contemporanea: </a:t>
            </a:r>
            <a:br>
              <a:rPr lang="it-IT" sz="3600" b="1" dirty="0">
                <a:solidFill>
                  <a:srgbClr val="C00000"/>
                </a:solidFill>
              </a:rPr>
            </a:br>
            <a:r>
              <a:rPr lang="it-IT" sz="3600" b="1" dirty="0">
                <a:solidFill>
                  <a:srgbClr val="C00000"/>
                </a:solidFill>
              </a:rPr>
              <a:t>l’età del colonialismo e dei notabili (1920-1945)</a:t>
            </a:r>
          </a:p>
        </p:txBody>
      </p:sp>
      <p:sp>
        <p:nvSpPr>
          <p:cNvPr id="3" name="Sottotitolo 2">
            <a:extLst>
              <a:ext uri="{FF2B5EF4-FFF2-40B4-BE49-F238E27FC236}">
                <a16:creationId xmlns:a16="http://schemas.microsoft.com/office/drawing/2014/main" id="{71554DE5-EF7B-E745-AE2E-707128DEE20F}"/>
              </a:ext>
            </a:extLst>
          </p:cNvPr>
          <p:cNvSpPr>
            <a:spLocks noGrp="1"/>
          </p:cNvSpPr>
          <p:nvPr>
            <p:ph type="subTitle" idx="1"/>
          </p:nvPr>
        </p:nvSpPr>
        <p:spPr>
          <a:xfrm>
            <a:off x="1643063" y="1900238"/>
            <a:ext cx="9861550" cy="4509600"/>
          </a:xfrm>
        </p:spPr>
        <p:txBody>
          <a:bodyPr>
            <a:normAutofit fontScale="92500" lnSpcReduction="10000"/>
          </a:bodyPr>
          <a:lstStyle/>
          <a:p>
            <a:r>
              <a:rPr lang="it-IT" sz="2800" dirty="0">
                <a:solidFill>
                  <a:schemeClr val="tx1"/>
                </a:solidFill>
                <a:cs typeface="Times New Roman" panose="02020603050405020304" pitchFamily="18" charset="0"/>
              </a:rPr>
              <a:t>Tutto il mondo arabo cade sotto il </a:t>
            </a:r>
            <a:r>
              <a:rPr lang="it-IT" sz="2800" b="1" dirty="0">
                <a:solidFill>
                  <a:schemeClr val="tx1"/>
                </a:solidFill>
                <a:cs typeface="Times New Roman" panose="02020603050405020304" pitchFamily="18" charset="0"/>
              </a:rPr>
              <a:t>dominio coloniale </a:t>
            </a:r>
            <a:r>
              <a:rPr lang="it-IT" sz="2800" dirty="0">
                <a:solidFill>
                  <a:schemeClr val="tx1"/>
                </a:solidFill>
                <a:cs typeface="Times New Roman" panose="02020603050405020304" pitchFamily="18" charset="0"/>
              </a:rPr>
              <a:t>delle potenze europee, a esclusione della (futura) Arabia Saudita e dello Yemen del nord.</a:t>
            </a:r>
          </a:p>
          <a:p>
            <a:r>
              <a:rPr lang="it-IT" sz="2800" dirty="0">
                <a:solidFill>
                  <a:schemeClr val="tx1"/>
                </a:solidFill>
                <a:cs typeface="Times New Roman" panose="02020603050405020304" pitchFamily="18" charset="0"/>
              </a:rPr>
              <a:t>I britannici scelgono una forma di </a:t>
            </a:r>
            <a:r>
              <a:rPr lang="it-IT" sz="2800" b="1" i="1" dirty="0" err="1">
                <a:solidFill>
                  <a:schemeClr val="accent1"/>
                </a:solidFill>
                <a:cs typeface="Times New Roman" panose="02020603050405020304" pitchFamily="18" charset="0"/>
              </a:rPr>
              <a:t>indirect</a:t>
            </a:r>
            <a:r>
              <a:rPr lang="it-IT" sz="2800" b="1" i="1" dirty="0">
                <a:solidFill>
                  <a:schemeClr val="accent1"/>
                </a:solidFill>
                <a:cs typeface="Times New Roman" panose="02020603050405020304" pitchFamily="18" charset="0"/>
              </a:rPr>
              <a:t> </a:t>
            </a:r>
            <a:r>
              <a:rPr lang="it-IT" sz="2800" b="1" i="1" dirty="0" err="1">
                <a:solidFill>
                  <a:schemeClr val="accent1"/>
                </a:solidFill>
                <a:cs typeface="Times New Roman" panose="02020603050405020304" pitchFamily="18" charset="0"/>
              </a:rPr>
              <a:t>rule</a:t>
            </a:r>
            <a:r>
              <a:rPr lang="it-IT" sz="2800" dirty="0">
                <a:solidFill>
                  <a:schemeClr val="tx1"/>
                </a:solidFill>
                <a:cs typeface="Times New Roman" panose="02020603050405020304" pitchFamily="18" charset="0"/>
              </a:rPr>
              <a:t>; i francesi di </a:t>
            </a:r>
            <a:r>
              <a:rPr lang="it-IT" sz="2800" b="1" i="1" dirty="0" err="1">
                <a:solidFill>
                  <a:schemeClr val="accent1"/>
                </a:solidFill>
                <a:cs typeface="Times New Roman" panose="02020603050405020304" pitchFamily="18" charset="0"/>
              </a:rPr>
              <a:t>direct</a:t>
            </a:r>
            <a:r>
              <a:rPr lang="it-IT" sz="2800" b="1" i="1" dirty="0">
                <a:solidFill>
                  <a:schemeClr val="accent1"/>
                </a:solidFill>
                <a:cs typeface="Times New Roman" panose="02020603050405020304" pitchFamily="18" charset="0"/>
              </a:rPr>
              <a:t> </a:t>
            </a:r>
            <a:r>
              <a:rPr lang="it-IT" sz="2800" b="1" i="1" dirty="0" err="1">
                <a:solidFill>
                  <a:schemeClr val="accent1"/>
                </a:solidFill>
                <a:cs typeface="Times New Roman" panose="02020603050405020304" pitchFamily="18" charset="0"/>
              </a:rPr>
              <a:t>rule</a:t>
            </a:r>
            <a:r>
              <a:rPr lang="it-IT" sz="2800" dirty="0">
                <a:solidFill>
                  <a:schemeClr val="tx1"/>
                </a:solidFill>
                <a:cs typeface="Times New Roman" panose="02020603050405020304" pitchFamily="18" charset="0"/>
              </a:rPr>
              <a:t>.</a:t>
            </a:r>
          </a:p>
          <a:p>
            <a:r>
              <a:rPr lang="it-IT" sz="2800" dirty="0">
                <a:solidFill>
                  <a:schemeClr val="tx1"/>
                </a:solidFill>
                <a:cs typeface="Times New Roman" panose="02020603050405020304" pitchFamily="18" charset="0"/>
              </a:rPr>
              <a:t>La </a:t>
            </a:r>
            <a:r>
              <a:rPr lang="it-IT" sz="2800" b="1" dirty="0">
                <a:solidFill>
                  <a:schemeClr val="tx1"/>
                </a:solidFill>
                <a:cs typeface="Times New Roman" panose="02020603050405020304" pitchFamily="18" charset="0"/>
              </a:rPr>
              <a:t>Turchia</a:t>
            </a:r>
            <a:r>
              <a:rPr lang="it-IT" sz="2800" dirty="0">
                <a:solidFill>
                  <a:schemeClr val="tx1"/>
                </a:solidFill>
                <a:cs typeface="Times New Roman" panose="02020603050405020304" pitchFamily="18" charset="0"/>
              </a:rPr>
              <a:t> (cuore dell’ex-impero della Sublime Porta), dopo lo smembramento dell’impero ottomano, e dopo una fase di lotte interne, ottiene l’indipendenza con il trattato di Losanna del 1923.</a:t>
            </a:r>
          </a:p>
          <a:p>
            <a:r>
              <a:rPr lang="it-IT" sz="2800" dirty="0">
                <a:solidFill>
                  <a:schemeClr val="tx1"/>
                </a:solidFill>
              </a:rPr>
              <a:t>Il protocollo di Sanremo (aprile 1920) del Trattato di pace di </a:t>
            </a:r>
            <a:r>
              <a:rPr lang="it-IT" sz="2800" dirty="0" err="1">
                <a:solidFill>
                  <a:schemeClr val="tx1"/>
                </a:solidFill>
              </a:rPr>
              <a:t>Sèvres</a:t>
            </a:r>
            <a:r>
              <a:rPr lang="it-IT" sz="2800" dirty="0">
                <a:solidFill>
                  <a:schemeClr val="tx1"/>
                </a:solidFill>
              </a:rPr>
              <a:t> sancisce l’istituzione dei </a:t>
            </a:r>
            <a:r>
              <a:rPr lang="it-IT" sz="2800" b="1" dirty="0">
                <a:solidFill>
                  <a:schemeClr val="tx1"/>
                </a:solidFill>
              </a:rPr>
              <a:t>mandati nel </a:t>
            </a:r>
            <a:r>
              <a:rPr lang="it-IT" sz="2800" b="1" dirty="0" err="1">
                <a:solidFill>
                  <a:schemeClr val="tx1"/>
                </a:solidFill>
              </a:rPr>
              <a:t>Mashreq</a:t>
            </a:r>
            <a:r>
              <a:rPr lang="it-IT" sz="2800" dirty="0">
                <a:solidFill>
                  <a:schemeClr val="tx1"/>
                </a:solidFill>
              </a:rPr>
              <a:t>. </a:t>
            </a:r>
          </a:p>
          <a:p>
            <a:endParaRPr lang="it-IT" sz="28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1748932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D27E8A7-BE78-DF4A-B5B9-EAC6B299F4D9}"/>
              </a:ext>
            </a:extLst>
          </p:cNvPr>
          <p:cNvSpPr>
            <a:spLocks noGrp="1"/>
          </p:cNvSpPr>
          <p:nvPr>
            <p:ph type="title"/>
          </p:nvPr>
        </p:nvSpPr>
        <p:spPr>
          <a:xfrm>
            <a:off x="687389" y="928688"/>
            <a:ext cx="3026556" cy="5201750"/>
          </a:xfrm>
        </p:spPr>
        <p:txBody>
          <a:bodyPr>
            <a:normAutofit/>
          </a:bodyPr>
          <a:lstStyle/>
          <a:p>
            <a:pPr algn="ctr"/>
            <a:r>
              <a:rPr lang="it-IT" sz="2700" dirty="0">
                <a:solidFill>
                  <a:schemeClr val="bg1"/>
                </a:solidFill>
              </a:rPr>
              <a:t>	</a:t>
            </a:r>
            <a:r>
              <a:rPr lang="it-IT" sz="2700" b="1" dirty="0">
                <a:solidFill>
                  <a:schemeClr val="bg1"/>
                </a:solidFill>
              </a:rPr>
              <a:t>La reazione alla modernizzazione coloniale. </a:t>
            </a:r>
            <a:br>
              <a:rPr lang="it-IT" sz="2700" b="1" dirty="0">
                <a:solidFill>
                  <a:schemeClr val="bg1"/>
                </a:solidFill>
              </a:rPr>
            </a:br>
            <a:br>
              <a:rPr lang="it-IT" sz="2700" b="1" dirty="0">
                <a:solidFill>
                  <a:schemeClr val="bg1"/>
                </a:solidFill>
              </a:rPr>
            </a:br>
            <a:r>
              <a:rPr lang="it-IT" sz="2700" b="1" dirty="0">
                <a:solidFill>
                  <a:schemeClr val="bg1"/>
                </a:solidFill>
              </a:rPr>
              <a:t>La nascita dei Fratelli Musulmani</a:t>
            </a:r>
            <a:br>
              <a:rPr lang="it-IT" sz="2700" b="1" dirty="0">
                <a:solidFill>
                  <a:schemeClr val="bg1"/>
                </a:solidFill>
              </a:rPr>
            </a:br>
            <a:r>
              <a:rPr lang="it-IT" sz="2700" b="1" dirty="0">
                <a:solidFill>
                  <a:schemeClr val="bg1"/>
                </a:solidFill>
              </a:rPr>
              <a:t>(1928)</a:t>
            </a:r>
          </a:p>
        </p:txBody>
      </p:sp>
      <p:sp>
        <p:nvSpPr>
          <p:cNvPr id="10"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2" name="Rectangle 11">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BF16E75B-B847-2246-BFE3-59A00BC3E85B}"/>
              </a:ext>
            </a:extLst>
          </p:cNvPr>
          <p:cNvSpPr>
            <a:spLocks noGrp="1"/>
          </p:cNvSpPr>
          <p:nvPr>
            <p:ph idx="1"/>
          </p:nvPr>
        </p:nvSpPr>
        <p:spPr>
          <a:xfrm>
            <a:off x="4706578" y="589722"/>
            <a:ext cx="6798033" cy="5321500"/>
          </a:xfrm>
        </p:spPr>
        <p:txBody>
          <a:bodyPr anchor="ctr">
            <a:normAutofit/>
          </a:bodyPr>
          <a:lstStyle/>
          <a:p>
            <a:r>
              <a:rPr lang="it-IT" dirty="0">
                <a:cs typeface="Times New Roman" panose="02020603050405020304" pitchFamily="18" charset="0"/>
              </a:rPr>
              <a:t>Dopo l’abolizione del califfato da parte di </a:t>
            </a:r>
            <a:r>
              <a:rPr lang="it-IT" dirty="0" err="1">
                <a:cs typeface="Times New Roman" panose="02020603050405020304" pitchFamily="18" charset="0"/>
              </a:rPr>
              <a:t>Kemal</a:t>
            </a:r>
            <a:r>
              <a:rPr lang="it-IT" dirty="0">
                <a:cs typeface="Times New Roman" panose="02020603050405020304" pitchFamily="18" charset="0"/>
              </a:rPr>
              <a:t> </a:t>
            </a:r>
            <a:r>
              <a:rPr lang="it-IT" dirty="0" err="1">
                <a:cs typeface="Times New Roman" panose="02020603050405020304" pitchFamily="18" charset="0"/>
              </a:rPr>
              <a:t>Ataturk</a:t>
            </a:r>
            <a:r>
              <a:rPr lang="it-IT" dirty="0">
                <a:cs typeface="Times New Roman" panose="02020603050405020304" pitchFamily="18" charset="0"/>
              </a:rPr>
              <a:t> (1924) e in reazione alla modernizzazione accelerata e  spesso imposta, il dibattito diventa molto acceso e, accanto alle forme del nazionalismo arabo, emerge un rinnovato attivismo islamico. </a:t>
            </a:r>
          </a:p>
          <a:p>
            <a:r>
              <a:rPr lang="it-IT" dirty="0">
                <a:cs typeface="Times New Roman" panose="02020603050405020304" pitchFamily="18" charset="0"/>
              </a:rPr>
              <a:t>Nasce in questo contesto e in Egitto la </a:t>
            </a:r>
            <a:r>
              <a:rPr lang="it-IT" b="1" i="1" dirty="0" err="1">
                <a:solidFill>
                  <a:srgbClr val="C00000"/>
                </a:solidFill>
                <a:cs typeface="Times New Roman" panose="02020603050405020304" pitchFamily="18" charset="0"/>
              </a:rPr>
              <a:t>Jamā‘at</a:t>
            </a:r>
            <a:r>
              <a:rPr lang="it-IT" b="1" i="1" dirty="0">
                <a:solidFill>
                  <a:srgbClr val="C00000"/>
                </a:solidFill>
                <a:cs typeface="Times New Roman" panose="02020603050405020304" pitchFamily="18" charset="0"/>
              </a:rPr>
              <a:t> al-</a:t>
            </a:r>
            <a:r>
              <a:rPr lang="it-IT" b="1" i="1" dirty="0" err="1">
                <a:solidFill>
                  <a:srgbClr val="C00000"/>
                </a:solidFill>
                <a:cs typeface="Times New Roman" panose="02020603050405020304" pitchFamily="18" charset="0"/>
              </a:rPr>
              <a:t>Ikhwān</a:t>
            </a:r>
            <a:r>
              <a:rPr lang="it-IT" b="1" i="1" dirty="0">
                <a:solidFill>
                  <a:srgbClr val="C00000"/>
                </a:solidFill>
                <a:cs typeface="Times New Roman" panose="02020603050405020304" pitchFamily="18" charset="0"/>
              </a:rPr>
              <a:t> al-</a:t>
            </a:r>
            <a:r>
              <a:rPr lang="it-IT" b="1" i="1" dirty="0" err="1">
                <a:solidFill>
                  <a:srgbClr val="C00000"/>
                </a:solidFill>
                <a:cs typeface="Times New Roman" panose="02020603050405020304" pitchFamily="18" charset="0"/>
              </a:rPr>
              <a:t>muslimīn</a:t>
            </a:r>
            <a:r>
              <a:rPr lang="it-IT" b="1" i="1" dirty="0">
                <a:solidFill>
                  <a:srgbClr val="C00000"/>
                </a:solidFill>
                <a:cs typeface="Times New Roman" panose="02020603050405020304" pitchFamily="18" charset="0"/>
              </a:rPr>
              <a:t>  </a:t>
            </a:r>
            <a:r>
              <a:rPr lang="it-IT" i="1" dirty="0">
                <a:cs typeface="Times New Roman" panose="02020603050405020304" pitchFamily="18" charset="0"/>
              </a:rPr>
              <a:t>(Associazione dei Fratelli musulmani) </a:t>
            </a:r>
            <a:r>
              <a:rPr lang="it-IT" dirty="0">
                <a:cs typeface="Times New Roman" panose="02020603050405020304" pitchFamily="18" charset="0"/>
              </a:rPr>
              <a:t>di </a:t>
            </a:r>
            <a:r>
              <a:rPr lang="it-IT" dirty="0" err="1">
                <a:cs typeface="Times New Roman" panose="02020603050405020304" pitchFamily="18" charset="0"/>
              </a:rPr>
              <a:t>Hasan</a:t>
            </a:r>
            <a:r>
              <a:rPr lang="it-IT" dirty="0">
                <a:cs typeface="Times New Roman" panose="02020603050405020304" pitchFamily="18" charset="0"/>
              </a:rPr>
              <a:t> al-</a:t>
            </a:r>
            <a:r>
              <a:rPr lang="it-IT" dirty="0" err="1">
                <a:cs typeface="Times New Roman" panose="02020603050405020304" pitchFamily="18" charset="0"/>
              </a:rPr>
              <a:t>Bannà</a:t>
            </a:r>
            <a:r>
              <a:rPr lang="it-IT" dirty="0">
                <a:cs typeface="Times New Roman" panose="02020603050405020304" pitchFamily="18" charset="0"/>
              </a:rPr>
              <a:t> (1928), il movimento padre del cosiddetto fondamentalismo islamico contemporaneo, fondato ad </a:t>
            </a:r>
            <a:r>
              <a:rPr lang="it-IT" dirty="0" err="1">
                <a:cs typeface="Times New Roman" panose="02020603050405020304" pitchFamily="18" charset="0"/>
              </a:rPr>
              <a:t>Ismailiyya</a:t>
            </a:r>
            <a:r>
              <a:rPr lang="it-IT" dirty="0">
                <a:cs typeface="Times New Roman" panose="02020603050405020304" pitchFamily="18" charset="0"/>
              </a:rPr>
              <a:t> (Egitto) nel 1928.</a:t>
            </a:r>
          </a:p>
          <a:p>
            <a:r>
              <a:rPr lang="it-IT" dirty="0">
                <a:cs typeface="Times New Roman" panose="02020603050405020304" pitchFamily="18" charset="0"/>
              </a:rPr>
              <a:t>Un movimento che ebbe un rapidissimo successo e si diffuse in tutto il </a:t>
            </a:r>
            <a:r>
              <a:rPr lang="it-IT" dirty="0" err="1">
                <a:cs typeface="Times New Roman" panose="02020603050405020304" pitchFamily="18" charset="0"/>
              </a:rPr>
              <a:t>Mashreq</a:t>
            </a:r>
            <a:r>
              <a:rPr lang="it-IT" dirty="0">
                <a:cs typeface="Times New Roman" panose="02020603050405020304" pitchFamily="18" charset="0"/>
              </a:rPr>
              <a:t> e poi in tutto il mondo arabo e musulmano (sotto decine di titolature, ma sostanzialmente con un messaggio e modalità di azione simili).</a:t>
            </a:r>
          </a:p>
        </p:txBody>
      </p:sp>
    </p:spTree>
    <p:extLst>
      <p:ext uri="{BB962C8B-B14F-4D97-AF65-F5344CB8AC3E}">
        <p14:creationId xmlns:p14="http://schemas.microsoft.com/office/powerpoint/2010/main" val="1667954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4C654D4A-2677-F542-8047-7478B48CE4A1}"/>
              </a:ext>
            </a:extLst>
          </p:cNvPr>
          <p:cNvSpPr>
            <a:spLocks noGrp="1" noChangeArrowheads="1"/>
          </p:cNvSpPr>
          <p:nvPr>
            <p:ph type="title"/>
          </p:nvPr>
        </p:nvSpPr>
        <p:spPr>
          <a:xfrm>
            <a:off x="207818" y="231775"/>
            <a:ext cx="6580909" cy="792162"/>
          </a:xfrm>
        </p:spPr>
        <p:txBody>
          <a:bodyPr>
            <a:normAutofit fontScale="90000"/>
          </a:bodyPr>
          <a:lstStyle/>
          <a:p>
            <a:pPr eaLnBrk="1" hangingPunct="1"/>
            <a:r>
              <a:rPr lang="it-IT" altLang="it-IT" sz="3200" b="1" dirty="0">
                <a:solidFill>
                  <a:srgbClr val="C00000"/>
                </a:solidFill>
              </a:rPr>
              <a:t>L’</a:t>
            </a:r>
            <a:r>
              <a:rPr lang="it-IT" altLang="ja-JP" sz="3200" b="1" dirty="0">
                <a:solidFill>
                  <a:srgbClr val="C00000"/>
                </a:solidFill>
              </a:rPr>
              <a:t>ideologia dei Fratelli Musulmani</a:t>
            </a:r>
            <a:br>
              <a:rPr lang="it-IT" altLang="ja-JP" sz="4000" dirty="0">
                <a:solidFill>
                  <a:srgbClr val="FF221C"/>
                </a:solidFill>
              </a:rPr>
            </a:br>
            <a:endParaRPr lang="it-IT" altLang="it-IT" sz="4000" dirty="0">
              <a:solidFill>
                <a:srgbClr val="FF221C"/>
              </a:solidFill>
            </a:endParaRPr>
          </a:p>
        </p:txBody>
      </p:sp>
      <p:sp>
        <p:nvSpPr>
          <p:cNvPr id="44034" name="Rectangle 4">
            <a:extLst>
              <a:ext uri="{FF2B5EF4-FFF2-40B4-BE49-F238E27FC236}">
                <a16:creationId xmlns:a16="http://schemas.microsoft.com/office/drawing/2014/main" id="{2F6EAF31-A9B4-7F4C-97D8-6BDA408B44CB}"/>
              </a:ext>
            </a:extLst>
          </p:cNvPr>
          <p:cNvSpPr>
            <a:spLocks noGrp="1" noChangeArrowheads="1"/>
          </p:cNvSpPr>
          <p:nvPr>
            <p:ph type="body" sz="half" idx="2"/>
          </p:nvPr>
        </p:nvSpPr>
        <p:spPr>
          <a:xfrm>
            <a:off x="4252686" y="1023937"/>
            <a:ext cx="7731496" cy="5602287"/>
          </a:xfrm>
        </p:spPr>
        <p:txBody>
          <a:bodyPr>
            <a:noAutofit/>
          </a:bodyPr>
          <a:lstStyle/>
          <a:p>
            <a:pPr>
              <a:lnSpc>
                <a:spcPct val="90000"/>
              </a:lnSpc>
              <a:spcBef>
                <a:spcPts val="500"/>
              </a:spcBef>
              <a:buClr>
                <a:srgbClr val="000000"/>
              </a:buClr>
              <a:buFont typeface="Wingdings" pitchFamily="2" charset="2"/>
              <a:buChar char=""/>
            </a:pPr>
            <a:r>
              <a:rPr lang="it-IT" altLang="it-IT" sz="2400" dirty="0">
                <a:solidFill>
                  <a:schemeClr val="tx1"/>
                </a:solidFill>
                <a:cs typeface="Times New Roman" panose="02020603050405020304" pitchFamily="18" charset="0"/>
              </a:rPr>
              <a:t>Il movimento è fondato da </a:t>
            </a:r>
            <a:r>
              <a:rPr lang="it-IT" altLang="it-IT" sz="2400" dirty="0" err="1">
                <a:solidFill>
                  <a:schemeClr val="tx1"/>
                </a:solidFill>
                <a:cs typeface="Times New Roman" panose="02020603050405020304" pitchFamily="18" charset="0"/>
              </a:rPr>
              <a:t>Hasan</a:t>
            </a:r>
            <a:r>
              <a:rPr lang="it-IT" altLang="it-IT" sz="2400" dirty="0">
                <a:solidFill>
                  <a:schemeClr val="tx1"/>
                </a:solidFill>
                <a:cs typeface="Times New Roman" panose="02020603050405020304" pitchFamily="18" charset="0"/>
              </a:rPr>
              <a:t> al </a:t>
            </a:r>
            <a:r>
              <a:rPr lang="it-IT" altLang="it-IT" sz="2400" dirty="0" err="1">
                <a:solidFill>
                  <a:schemeClr val="tx1"/>
                </a:solidFill>
                <a:cs typeface="Times New Roman" panose="02020603050405020304" pitchFamily="18" charset="0"/>
              </a:rPr>
              <a:t>Bannà</a:t>
            </a:r>
            <a:r>
              <a:rPr lang="it-IT" altLang="ja-JP" sz="2400" dirty="0">
                <a:solidFill>
                  <a:schemeClr val="tx1"/>
                </a:solidFill>
                <a:cs typeface="Times New Roman" panose="02020603050405020304" pitchFamily="18" charset="0"/>
              </a:rPr>
              <a:t> (1906-1949) e si diffonde nell’Egitto sotto dominazione britannica. </a:t>
            </a:r>
          </a:p>
          <a:p>
            <a:pPr>
              <a:lnSpc>
                <a:spcPct val="90000"/>
              </a:lnSpc>
              <a:spcBef>
                <a:spcPts val="500"/>
              </a:spcBef>
              <a:buClr>
                <a:srgbClr val="000000"/>
              </a:buClr>
              <a:buFont typeface="Wingdings" pitchFamily="2" charset="2"/>
              <a:buChar char=""/>
            </a:pPr>
            <a:r>
              <a:rPr lang="it-IT" altLang="ja-JP" sz="2400" dirty="0">
                <a:solidFill>
                  <a:schemeClr val="tx1"/>
                </a:solidFill>
                <a:cs typeface="Times New Roman" panose="02020603050405020304" pitchFamily="18" charset="0"/>
              </a:rPr>
              <a:t>Al-</a:t>
            </a:r>
            <a:r>
              <a:rPr lang="it-IT" altLang="ja-JP" sz="2400" dirty="0" err="1">
                <a:solidFill>
                  <a:schemeClr val="tx1"/>
                </a:solidFill>
                <a:cs typeface="Times New Roman" panose="02020603050405020304" pitchFamily="18" charset="0"/>
              </a:rPr>
              <a:t>Banna</a:t>
            </a:r>
            <a:r>
              <a:rPr lang="it-IT" altLang="ja-JP" sz="2400" dirty="0">
                <a:solidFill>
                  <a:schemeClr val="tx1"/>
                </a:solidFill>
                <a:cs typeface="Times New Roman" panose="02020603050405020304" pitchFamily="18" charset="0"/>
              </a:rPr>
              <a:t> morirà in un conflitto a fuoco, forse con la complicità dei servizi segreti britannici.</a:t>
            </a:r>
            <a:endParaRPr lang="it-IT" altLang="it-IT" sz="2400" dirty="0">
              <a:solidFill>
                <a:schemeClr val="tx1"/>
              </a:solidFill>
              <a:cs typeface="Times New Roman" panose="02020603050405020304" pitchFamily="18" charset="0"/>
            </a:endParaRPr>
          </a:p>
          <a:p>
            <a:pPr>
              <a:lnSpc>
                <a:spcPct val="90000"/>
              </a:lnSpc>
              <a:spcBef>
                <a:spcPts val="500"/>
              </a:spcBef>
              <a:buClr>
                <a:srgbClr val="000000"/>
              </a:buClr>
              <a:buFont typeface="Wingdings" pitchFamily="2" charset="2"/>
              <a:buChar char=""/>
            </a:pPr>
            <a:r>
              <a:rPr lang="it-IT" altLang="it-IT" sz="2400" dirty="0">
                <a:solidFill>
                  <a:schemeClr val="tx1"/>
                </a:solidFill>
                <a:cs typeface="Times New Roman" panose="02020603050405020304" pitchFamily="18" charset="0"/>
              </a:rPr>
              <a:t>L’</a:t>
            </a:r>
            <a:r>
              <a:rPr lang="it-IT" altLang="ja-JP" sz="2400" dirty="0">
                <a:solidFill>
                  <a:schemeClr val="tx1"/>
                </a:solidFill>
                <a:cs typeface="Times New Roman" panose="02020603050405020304" pitchFamily="18" charset="0"/>
              </a:rPr>
              <a:t>ideologia del gruppo si condensa in tre punti fondamentali:</a:t>
            </a:r>
          </a:p>
          <a:p>
            <a:pPr>
              <a:lnSpc>
                <a:spcPct val="90000"/>
              </a:lnSpc>
              <a:spcBef>
                <a:spcPts val="500"/>
              </a:spcBef>
              <a:buClr>
                <a:srgbClr val="000000"/>
              </a:buClr>
              <a:buFont typeface="Wingdings" pitchFamily="2" charset="2"/>
              <a:buChar char=""/>
            </a:pPr>
            <a:r>
              <a:rPr lang="it-IT" altLang="ja-JP" sz="2400" dirty="0">
                <a:solidFill>
                  <a:schemeClr val="tx1"/>
                </a:solidFill>
                <a:cs typeface="Times New Roman" panose="02020603050405020304" pitchFamily="18" charset="0"/>
              </a:rPr>
              <a:t>1. Un ritorno alle fonti e alle pratiche dell’Islam; </a:t>
            </a:r>
          </a:p>
          <a:p>
            <a:pPr>
              <a:lnSpc>
                <a:spcPct val="90000"/>
              </a:lnSpc>
              <a:spcBef>
                <a:spcPts val="500"/>
              </a:spcBef>
              <a:buClr>
                <a:srgbClr val="000000"/>
              </a:buClr>
              <a:buFont typeface="Wingdings" pitchFamily="2" charset="2"/>
              <a:buChar char=""/>
            </a:pPr>
            <a:r>
              <a:rPr lang="it-IT" altLang="ja-JP" sz="2400" dirty="0">
                <a:solidFill>
                  <a:schemeClr val="tx1"/>
                </a:solidFill>
                <a:cs typeface="Times New Roman" panose="02020603050405020304" pitchFamily="18" charset="0"/>
              </a:rPr>
              <a:t>2. un programma di rinnovamento dal </a:t>
            </a:r>
            <a:r>
              <a:rPr lang="it-IT" altLang="ja-JP" sz="2400" dirty="0" err="1">
                <a:solidFill>
                  <a:schemeClr val="tx1"/>
                </a:solidFill>
                <a:cs typeface="Times New Roman" panose="02020603050405020304" pitchFamily="18" charset="0"/>
              </a:rPr>
              <a:t>baaso</a:t>
            </a:r>
            <a:r>
              <a:rPr lang="it-IT" altLang="ja-JP" sz="2400" dirty="0">
                <a:solidFill>
                  <a:schemeClr val="tx1"/>
                </a:solidFill>
                <a:cs typeface="Times New Roman" panose="02020603050405020304" pitchFamily="18" charset="0"/>
              </a:rPr>
              <a:t> della società;</a:t>
            </a:r>
          </a:p>
          <a:p>
            <a:pPr>
              <a:lnSpc>
                <a:spcPct val="90000"/>
              </a:lnSpc>
              <a:spcBef>
                <a:spcPts val="500"/>
              </a:spcBef>
              <a:buClr>
                <a:srgbClr val="000000"/>
              </a:buClr>
              <a:buFont typeface="Wingdings" pitchFamily="2" charset="2"/>
              <a:buChar char=""/>
            </a:pPr>
            <a:r>
              <a:rPr lang="it-IT" altLang="ja-JP" sz="2400" dirty="0">
                <a:solidFill>
                  <a:schemeClr val="tx1"/>
                </a:solidFill>
                <a:cs typeface="Times New Roman" panose="02020603050405020304" pitchFamily="18" charset="0"/>
              </a:rPr>
              <a:t>3. una struttura organizzativa capillare e moderna.</a:t>
            </a:r>
          </a:p>
          <a:p>
            <a:pPr>
              <a:lnSpc>
                <a:spcPct val="90000"/>
              </a:lnSpc>
              <a:spcBef>
                <a:spcPts val="500"/>
              </a:spcBef>
              <a:buNone/>
            </a:pPr>
            <a:endParaRPr lang="it-IT" altLang="it-IT" sz="2000" b="1" i="1" dirty="0">
              <a:solidFill>
                <a:schemeClr val="tx1"/>
              </a:solidFill>
              <a:cs typeface="Times New Roman" panose="02020603050405020304" pitchFamily="18" charset="0"/>
            </a:endParaRPr>
          </a:p>
          <a:p>
            <a:pPr>
              <a:lnSpc>
                <a:spcPct val="90000"/>
              </a:lnSpc>
              <a:spcBef>
                <a:spcPts val="500"/>
              </a:spcBef>
              <a:buNone/>
            </a:pPr>
            <a:r>
              <a:rPr lang="it-IT" altLang="it-IT" sz="2000" b="1" i="1" dirty="0">
                <a:solidFill>
                  <a:schemeClr val="tx1"/>
                </a:solidFill>
                <a:cs typeface="Times New Roman" panose="02020603050405020304" pitchFamily="18" charset="0"/>
              </a:rPr>
              <a:t>	Il movimento si può ben definire primo esempio di partito di massa nel mondo arabo, dunque non solo la riaffermazione di un tradizionalismo aggressivo.</a:t>
            </a:r>
            <a:endParaRPr lang="it-IT" altLang="it-IT" sz="2400" i="1" dirty="0">
              <a:solidFill>
                <a:srgbClr val="0000FF"/>
              </a:solidFill>
              <a:cs typeface="Times New Roman" panose="02020603050405020304" pitchFamily="18" charset="0"/>
            </a:endParaRPr>
          </a:p>
          <a:p>
            <a:pPr eaLnBrk="1" hangingPunct="1">
              <a:lnSpc>
                <a:spcPct val="90000"/>
              </a:lnSpc>
            </a:pPr>
            <a:endParaRPr lang="it-IT" altLang="it-IT" sz="2400" dirty="0">
              <a:cs typeface="Times New Roman" panose="02020603050405020304" pitchFamily="18" charset="0"/>
            </a:endParaRPr>
          </a:p>
        </p:txBody>
      </p:sp>
      <p:pic>
        <p:nvPicPr>
          <p:cNvPr id="5" name="Picture 2">
            <a:extLst>
              <a:ext uri="{FF2B5EF4-FFF2-40B4-BE49-F238E27FC236}">
                <a16:creationId xmlns:a16="http://schemas.microsoft.com/office/drawing/2014/main" id="{B37E1381-C700-7A42-B353-FE0486565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907071" y="1767680"/>
            <a:ext cx="2850542" cy="4432276"/>
          </a:xfrm>
          <a:prstGeom prst="rect">
            <a:avLst/>
          </a:prstGeom>
          <a:noFill/>
        </p:spPr>
      </p:pic>
    </p:spTree>
    <p:extLst>
      <p:ext uri="{BB962C8B-B14F-4D97-AF65-F5344CB8AC3E}">
        <p14:creationId xmlns:p14="http://schemas.microsoft.com/office/powerpoint/2010/main" val="1136026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5C59AB-68E1-E341-917B-87BB54542FA0}"/>
              </a:ext>
            </a:extLst>
          </p:cNvPr>
          <p:cNvSpPr>
            <a:spLocks noGrp="1"/>
          </p:cNvSpPr>
          <p:nvPr>
            <p:ph type="title"/>
          </p:nvPr>
        </p:nvSpPr>
        <p:spPr/>
        <p:txBody>
          <a:bodyPr/>
          <a:lstStyle/>
          <a:p>
            <a:pPr algn="ctr"/>
            <a:r>
              <a:rPr lang="it-EG" b="1" dirty="0">
                <a:solidFill>
                  <a:srgbClr val="C00000"/>
                </a:solidFill>
              </a:rPr>
              <a:t>I cinque punti del credo della Fratellanza</a:t>
            </a:r>
          </a:p>
        </p:txBody>
      </p:sp>
      <p:sp>
        <p:nvSpPr>
          <p:cNvPr id="3" name="Segnaposto contenuto 2">
            <a:extLst>
              <a:ext uri="{FF2B5EF4-FFF2-40B4-BE49-F238E27FC236}">
                <a16:creationId xmlns:a16="http://schemas.microsoft.com/office/drawing/2014/main" id="{6AE39377-D67B-2C41-82AF-14084846C99D}"/>
              </a:ext>
            </a:extLst>
          </p:cNvPr>
          <p:cNvSpPr>
            <a:spLocks noGrp="1"/>
          </p:cNvSpPr>
          <p:nvPr>
            <p:ph sz="half" idx="1"/>
          </p:nvPr>
        </p:nvSpPr>
        <p:spPr>
          <a:xfrm>
            <a:off x="585787" y="1981198"/>
            <a:ext cx="10258425" cy="4114801"/>
          </a:xfrm>
        </p:spPr>
        <p:txBody>
          <a:bodyPr>
            <a:noAutofit/>
          </a:bodyPr>
          <a:lstStyle/>
          <a:p>
            <a:pPr>
              <a:lnSpc>
                <a:spcPct val="90000"/>
              </a:lnSpc>
              <a:spcBef>
                <a:spcPts val="500"/>
              </a:spcBef>
              <a:buNone/>
            </a:pPr>
            <a:r>
              <a:rPr lang="it-IT" altLang="it-IT" sz="2400" b="1" i="1" dirty="0">
                <a:solidFill>
                  <a:schemeClr val="tx1"/>
                </a:solidFill>
                <a:cs typeface="Times New Roman" panose="02020603050405020304" pitchFamily="18" charset="0"/>
              </a:rPr>
              <a:t>Dio è il nostro scopo</a:t>
            </a:r>
          </a:p>
          <a:p>
            <a:pPr>
              <a:lnSpc>
                <a:spcPct val="90000"/>
              </a:lnSpc>
              <a:spcBef>
                <a:spcPts val="500"/>
              </a:spcBef>
              <a:buNone/>
            </a:pPr>
            <a:endParaRPr lang="it-IT" altLang="it-IT" sz="2400" b="1" i="1" dirty="0">
              <a:solidFill>
                <a:schemeClr val="tx1"/>
              </a:solidFill>
              <a:cs typeface="Times New Roman" panose="02020603050405020304" pitchFamily="18" charset="0"/>
            </a:endParaRPr>
          </a:p>
          <a:p>
            <a:pPr>
              <a:lnSpc>
                <a:spcPct val="90000"/>
              </a:lnSpc>
              <a:spcBef>
                <a:spcPts val="500"/>
              </a:spcBef>
              <a:buNone/>
            </a:pPr>
            <a:r>
              <a:rPr lang="it-IT" altLang="it-IT" sz="2400" b="1" i="1" dirty="0">
                <a:solidFill>
                  <a:schemeClr val="tx1"/>
                </a:solidFill>
                <a:cs typeface="Times New Roman" panose="02020603050405020304" pitchFamily="18" charset="0"/>
              </a:rPr>
              <a:t>Il Messaggero il nostro modello</a:t>
            </a:r>
          </a:p>
          <a:p>
            <a:pPr>
              <a:lnSpc>
                <a:spcPct val="90000"/>
              </a:lnSpc>
              <a:spcBef>
                <a:spcPts val="500"/>
              </a:spcBef>
              <a:buNone/>
            </a:pPr>
            <a:endParaRPr lang="it-IT" altLang="it-IT" sz="2400" b="1" i="1" dirty="0">
              <a:solidFill>
                <a:schemeClr val="tx1"/>
              </a:solidFill>
              <a:cs typeface="Times New Roman" panose="02020603050405020304" pitchFamily="18" charset="0"/>
            </a:endParaRPr>
          </a:p>
          <a:p>
            <a:pPr>
              <a:lnSpc>
                <a:spcPct val="90000"/>
              </a:lnSpc>
              <a:spcBef>
                <a:spcPts val="500"/>
              </a:spcBef>
              <a:buNone/>
            </a:pPr>
            <a:r>
              <a:rPr lang="it-IT" altLang="it-IT" sz="2400" b="1" i="1" dirty="0">
                <a:solidFill>
                  <a:schemeClr val="tx1"/>
                </a:solidFill>
                <a:cs typeface="Times New Roman" panose="02020603050405020304" pitchFamily="18" charset="0"/>
              </a:rPr>
              <a:t>Il Corano la nostra Legge</a:t>
            </a:r>
          </a:p>
          <a:p>
            <a:pPr>
              <a:lnSpc>
                <a:spcPct val="90000"/>
              </a:lnSpc>
              <a:spcBef>
                <a:spcPts val="500"/>
              </a:spcBef>
              <a:buNone/>
            </a:pPr>
            <a:endParaRPr lang="it-IT" altLang="it-IT" sz="2400" b="1" i="1" dirty="0">
              <a:solidFill>
                <a:schemeClr val="tx1"/>
              </a:solidFill>
              <a:cs typeface="Times New Roman" panose="02020603050405020304" pitchFamily="18" charset="0"/>
            </a:endParaRPr>
          </a:p>
          <a:p>
            <a:pPr>
              <a:lnSpc>
                <a:spcPct val="90000"/>
              </a:lnSpc>
              <a:spcBef>
                <a:spcPts val="500"/>
              </a:spcBef>
              <a:buNone/>
            </a:pPr>
            <a:r>
              <a:rPr lang="it-IT" altLang="it-IT" sz="2400" b="1" i="1" dirty="0">
                <a:solidFill>
                  <a:schemeClr val="tx1"/>
                </a:solidFill>
                <a:cs typeface="Times New Roman" panose="02020603050405020304" pitchFamily="18" charset="0"/>
              </a:rPr>
              <a:t>Il </a:t>
            </a:r>
            <a:r>
              <a:rPr lang="it-IT" altLang="it-IT" sz="2400" b="1" i="1" dirty="0" err="1">
                <a:solidFill>
                  <a:schemeClr val="tx1"/>
                </a:solidFill>
                <a:cs typeface="Times New Roman" panose="02020603050405020304" pitchFamily="18" charset="0"/>
              </a:rPr>
              <a:t>jih</a:t>
            </a:r>
            <a:r>
              <a:rPr lang="it-IT" altLang="ja-JP" sz="2400" b="1" i="1" dirty="0" err="1">
                <a:solidFill>
                  <a:schemeClr val="tx1"/>
                </a:solidFill>
                <a:cs typeface="Times New Roman" panose="02020603050405020304" pitchFamily="18" charset="0"/>
              </a:rPr>
              <a:t>ā</a:t>
            </a:r>
            <a:r>
              <a:rPr lang="it-IT" altLang="it-IT" sz="2400" b="1" i="1" dirty="0" err="1">
                <a:solidFill>
                  <a:schemeClr val="tx1"/>
                </a:solidFill>
                <a:cs typeface="Times New Roman" panose="02020603050405020304" pitchFamily="18" charset="0"/>
              </a:rPr>
              <a:t>d</a:t>
            </a:r>
            <a:r>
              <a:rPr lang="it-IT" altLang="it-IT" sz="2400" b="1" i="1" dirty="0">
                <a:solidFill>
                  <a:schemeClr val="tx1"/>
                </a:solidFill>
                <a:cs typeface="Times New Roman" panose="02020603050405020304" pitchFamily="18" charset="0"/>
              </a:rPr>
              <a:t> il nostro cammino</a:t>
            </a:r>
          </a:p>
          <a:p>
            <a:pPr>
              <a:lnSpc>
                <a:spcPct val="90000"/>
              </a:lnSpc>
              <a:spcBef>
                <a:spcPts val="500"/>
              </a:spcBef>
              <a:buNone/>
            </a:pPr>
            <a:endParaRPr lang="it-IT" altLang="it-IT" sz="2400" b="1" i="1" dirty="0">
              <a:solidFill>
                <a:schemeClr val="tx1"/>
              </a:solidFill>
              <a:cs typeface="Times New Roman" panose="02020603050405020304" pitchFamily="18" charset="0"/>
            </a:endParaRPr>
          </a:p>
          <a:p>
            <a:pPr>
              <a:lnSpc>
                <a:spcPct val="90000"/>
              </a:lnSpc>
              <a:spcBef>
                <a:spcPts val="500"/>
              </a:spcBef>
              <a:buNone/>
            </a:pPr>
            <a:r>
              <a:rPr lang="it-IT" altLang="it-IT" sz="2400" b="1" i="1" dirty="0">
                <a:solidFill>
                  <a:schemeClr val="tx1"/>
                </a:solidFill>
                <a:cs typeface="Times New Roman" panose="02020603050405020304" pitchFamily="18" charset="0"/>
              </a:rPr>
              <a:t>La </a:t>
            </a:r>
            <a:r>
              <a:rPr lang="it-IT" altLang="it-IT" sz="2400" b="1" i="1" dirty="0" err="1">
                <a:solidFill>
                  <a:schemeClr val="tx1"/>
                </a:solidFill>
                <a:cs typeface="Times New Roman" panose="02020603050405020304" pitchFamily="18" charset="0"/>
              </a:rPr>
              <a:t>shah</a:t>
            </a:r>
            <a:r>
              <a:rPr lang="it-IT" altLang="ja-JP" sz="2400" b="1" i="1" dirty="0" err="1">
                <a:solidFill>
                  <a:schemeClr val="tx1"/>
                </a:solidFill>
                <a:cs typeface="Times New Roman" panose="02020603050405020304" pitchFamily="18" charset="0"/>
              </a:rPr>
              <a:t>ā</a:t>
            </a:r>
            <a:r>
              <a:rPr lang="it-IT" altLang="it-IT" sz="2400" b="1" i="1" dirty="0" err="1">
                <a:solidFill>
                  <a:schemeClr val="tx1"/>
                </a:solidFill>
                <a:cs typeface="Times New Roman" panose="02020603050405020304" pitchFamily="18" charset="0"/>
              </a:rPr>
              <a:t>da</a:t>
            </a:r>
            <a:r>
              <a:rPr lang="it-IT" altLang="it-IT" sz="2400" b="1" i="1" dirty="0">
                <a:solidFill>
                  <a:schemeClr val="tx1"/>
                </a:solidFill>
                <a:cs typeface="Times New Roman" panose="02020603050405020304" pitchFamily="18" charset="0"/>
              </a:rPr>
              <a:t> il nostro desiderio</a:t>
            </a:r>
            <a:endParaRPr lang="it-EG" sz="2400" dirty="0"/>
          </a:p>
        </p:txBody>
      </p:sp>
      <p:pic>
        <p:nvPicPr>
          <p:cNvPr id="5" name="Immagine 4" descr="Immagine che contiene interni, sedendo, tavolo, libro&#10;&#10;Descrizione generata automaticamente">
            <a:extLst>
              <a:ext uri="{FF2B5EF4-FFF2-40B4-BE49-F238E27FC236}">
                <a16:creationId xmlns:a16="http://schemas.microsoft.com/office/drawing/2014/main" id="{C894AD19-7FE3-2043-B2BF-2638CE43A5DF}"/>
              </a:ext>
            </a:extLst>
          </p:cNvPr>
          <p:cNvPicPr>
            <a:picLocks noChangeAspect="1"/>
          </p:cNvPicPr>
          <p:nvPr/>
        </p:nvPicPr>
        <p:blipFill>
          <a:blip r:embed="rId2"/>
          <a:stretch>
            <a:fillRect/>
          </a:stretch>
        </p:blipFill>
        <p:spPr>
          <a:xfrm>
            <a:off x="6285214" y="2666999"/>
            <a:ext cx="5144786" cy="3429000"/>
          </a:xfrm>
          <a:prstGeom prst="rect">
            <a:avLst/>
          </a:prstGeom>
        </p:spPr>
      </p:pic>
    </p:spTree>
    <p:extLst>
      <p:ext uri="{BB962C8B-B14F-4D97-AF65-F5344CB8AC3E}">
        <p14:creationId xmlns:p14="http://schemas.microsoft.com/office/powerpoint/2010/main" val="3848563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1">
            <a:extLst>
              <a:ext uri="{FF2B5EF4-FFF2-40B4-BE49-F238E27FC236}">
                <a16:creationId xmlns:a16="http://schemas.microsoft.com/office/drawing/2014/main" id="{2526074E-2851-1C4C-82A2-063F085E819F}"/>
              </a:ext>
            </a:extLst>
          </p:cNvPr>
          <p:cNvSpPr txBox="1">
            <a:spLocks noChangeArrowheads="1"/>
          </p:cNvSpPr>
          <p:nvPr/>
        </p:nvSpPr>
        <p:spPr bwMode="auto">
          <a:xfrm>
            <a:off x="1741714" y="377371"/>
            <a:ext cx="9840686" cy="6284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lvl1pPr marL="339725" indent="-339725" defTabSz="449263">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449263">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449263">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449263">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449263">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0"/>
              </a:spcBef>
              <a:spcAft>
                <a:spcPct val="0"/>
              </a:spcAft>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2400">
                <a:solidFill>
                  <a:schemeClr val="tx1"/>
                </a:solidFill>
                <a:latin typeface="Times New Roman" panose="02020603050405020304" pitchFamily="18" charset="0"/>
                <a:ea typeface="ＭＳ Ｐゴシック" panose="020B0600070205080204" pitchFamily="34" charset="-128"/>
              </a:defRPr>
            </a:lvl9pPr>
          </a:lstStyle>
          <a:p>
            <a:pPr>
              <a:lnSpc>
                <a:spcPct val="90000"/>
              </a:lnSpc>
              <a:spcBef>
                <a:spcPts val="600"/>
              </a:spcBef>
              <a:buClr>
                <a:srgbClr val="000000"/>
              </a:buClr>
              <a:buSzPct val="100000"/>
              <a:buFont typeface="Wingdings" pitchFamily="2" charset="2"/>
              <a:buChar char=""/>
            </a:pPr>
            <a:endParaRPr lang="it-IT" altLang="it-IT" dirty="0">
              <a:solidFill>
                <a:srgbClr val="000000"/>
              </a:solidFill>
              <a:latin typeface="+mn-lt"/>
              <a:cs typeface="Times New Roman" panose="02020603050405020304" pitchFamily="18" charset="0"/>
            </a:endParaRPr>
          </a:p>
          <a:p>
            <a:pPr>
              <a:lnSpc>
                <a:spcPct val="90000"/>
              </a:lnSpc>
              <a:spcBef>
                <a:spcPts val="600"/>
              </a:spcBef>
              <a:buClr>
                <a:srgbClr val="000000"/>
              </a:buClr>
              <a:buSzPct val="100000"/>
              <a:buFont typeface="Wingdings" pitchFamily="2" charset="2"/>
              <a:buChar char=""/>
            </a:pPr>
            <a:endParaRPr lang="it-IT" altLang="it-IT" dirty="0">
              <a:solidFill>
                <a:srgbClr val="000000"/>
              </a:solidFill>
              <a:latin typeface="+mn-lt"/>
              <a:cs typeface="Times New Roman" panose="02020603050405020304" pitchFamily="18" charset="0"/>
            </a:endParaRPr>
          </a:p>
          <a:p>
            <a:pPr>
              <a:lnSpc>
                <a:spcPct val="90000"/>
              </a:lnSpc>
              <a:spcBef>
                <a:spcPts val="600"/>
              </a:spcBef>
              <a:buClr>
                <a:srgbClr val="000000"/>
              </a:buClr>
              <a:buSzPct val="100000"/>
              <a:buFont typeface="Wingdings" pitchFamily="2" charset="2"/>
              <a:buChar char=""/>
            </a:pPr>
            <a:r>
              <a:rPr lang="it-IT" altLang="it-IT" dirty="0">
                <a:solidFill>
                  <a:srgbClr val="000000"/>
                </a:solidFill>
                <a:latin typeface="+mn-lt"/>
                <a:cs typeface="Times New Roman" panose="02020603050405020304" pitchFamily="18" charset="0"/>
              </a:rPr>
              <a:t>Si possono definire un vero e proprio movimento religioso-politico e le </a:t>
            </a:r>
            <a:r>
              <a:rPr lang="it-IT" altLang="it-IT" dirty="0">
                <a:latin typeface="+mn-lt"/>
                <a:cs typeface="Times New Roman" panose="02020603050405020304" pitchFamily="18" charset="0"/>
              </a:rPr>
              <a:t>modalità</a:t>
            </a:r>
            <a:r>
              <a:rPr lang="it-IT" altLang="it-IT" dirty="0">
                <a:solidFill>
                  <a:srgbClr val="000000"/>
                </a:solidFill>
                <a:latin typeface="+mn-lt"/>
                <a:cs typeface="Times New Roman" panose="02020603050405020304" pitchFamily="18" charset="0"/>
              </a:rPr>
              <a:t> della loro azione, a cominciare dai metodi della capillare</a:t>
            </a:r>
            <a:r>
              <a:rPr lang="it-IT" altLang="it-IT" dirty="0">
                <a:latin typeface="+mn-lt"/>
                <a:cs typeface="Times New Roman" panose="02020603050405020304" pitchFamily="18" charset="0"/>
              </a:rPr>
              <a:t> propaganda (</a:t>
            </a:r>
            <a:r>
              <a:rPr lang="it-IT" altLang="it-IT" i="1" dirty="0" err="1">
                <a:latin typeface="+mn-lt"/>
                <a:cs typeface="Times New Roman" panose="02020603050405020304" pitchFamily="18" charset="0"/>
              </a:rPr>
              <a:t>da‘</a:t>
            </a:r>
            <a:r>
              <a:rPr lang="it-IT" altLang="ja-JP" i="1" dirty="0" err="1">
                <a:latin typeface="+mn-lt"/>
                <a:cs typeface="Times New Roman" panose="02020603050405020304" pitchFamily="18" charset="0"/>
              </a:rPr>
              <a:t>wa</a:t>
            </a:r>
            <a:r>
              <a:rPr lang="it-IT" altLang="ja-JP" dirty="0">
                <a:latin typeface="+mn-lt"/>
                <a:cs typeface="Times New Roman" panose="02020603050405020304" pitchFamily="18" charset="0"/>
              </a:rPr>
              <a:t>), sono estremamente moderni.</a:t>
            </a:r>
          </a:p>
          <a:p>
            <a:pPr>
              <a:lnSpc>
                <a:spcPct val="90000"/>
              </a:lnSpc>
              <a:spcBef>
                <a:spcPts val="600"/>
              </a:spcBef>
              <a:buClr>
                <a:srgbClr val="000000"/>
              </a:buClr>
              <a:buSzPct val="100000"/>
              <a:buFont typeface="Wingdings" pitchFamily="2" charset="2"/>
              <a:buChar char=""/>
            </a:pPr>
            <a:r>
              <a:rPr lang="it-IT" altLang="it-IT" dirty="0">
                <a:latin typeface="+mn-lt"/>
                <a:cs typeface="Times New Roman" panose="02020603050405020304" pitchFamily="18" charset="0"/>
              </a:rPr>
              <a:t>Saranno molto vicini agli Ufficiali Liberi e alla loro rivoluzione del 1952, poiché la loro ideologia sembrava avere molti  punti in comune con il socialismo </a:t>
            </a:r>
            <a:r>
              <a:rPr lang="it-IT" altLang="it-IT" dirty="0" err="1">
                <a:latin typeface="+mn-lt"/>
                <a:cs typeface="Times New Roman" panose="02020603050405020304" pitchFamily="18" charset="0"/>
              </a:rPr>
              <a:t>nasseriano</a:t>
            </a:r>
            <a:r>
              <a:rPr lang="it-IT" altLang="it-IT" dirty="0">
                <a:latin typeface="+mn-lt"/>
                <a:cs typeface="Times New Roman" panose="02020603050405020304" pitchFamily="18" charset="0"/>
              </a:rPr>
              <a:t>.</a:t>
            </a:r>
          </a:p>
          <a:p>
            <a:pPr marL="0" indent="0">
              <a:lnSpc>
                <a:spcPct val="90000"/>
              </a:lnSpc>
              <a:spcBef>
                <a:spcPts val="600"/>
              </a:spcBef>
              <a:buClr>
                <a:srgbClr val="000000"/>
              </a:buClr>
              <a:buSzPct val="100000"/>
            </a:pPr>
            <a:endParaRPr lang="it-IT" altLang="it-IT" dirty="0">
              <a:latin typeface="+mn-lt"/>
              <a:cs typeface="Times New Roman" panose="02020603050405020304" pitchFamily="18" charset="0"/>
            </a:endParaRPr>
          </a:p>
          <a:p>
            <a:pPr>
              <a:lnSpc>
                <a:spcPct val="90000"/>
              </a:lnSpc>
              <a:spcBef>
                <a:spcPts val="600"/>
              </a:spcBef>
              <a:buClr>
                <a:srgbClr val="000000"/>
              </a:buClr>
              <a:buSzPct val="100000"/>
              <a:buFont typeface="Wingdings" pitchFamily="2" charset="2"/>
              <a:buChar char=""/>
            </a:pPr>
            <a:r>
              <a:rPr lang="it-IT" altLang="it-IT" dirty="0">
                <a:latin typeface="+mn-lt"/>
                <a:cs typeface="Times New Roman" panose="02020603050405020304" pitchFamily="18" charset="0"/>
              </a:rPr>
              <a:t>Ma la </a:t>
            </a:r>
            <a:r>
              <a:rPr lang="ja-JP" altLang="it-IT">
                <a:latin typeface="+mn-lt"/>
                <a:cs typeface="Times New Roman" panose="02020603050405020304" pitchFamily="18" charset="0"/>
              </a:rPr>
              <a:t>“</a:t>
            </a:r>
            <a:r>
              <a:rPr lang="it-IT" altLang="ja-JP" dirty="0">
                <a:latin typeface="+mn-lt"/>
                <a:cs typeface="Times New Roman" panose="02020603050405020304" pitchFamily="18" charset="0"/>
              </a:rPr>
              <a:t>luna di miele</a:t>
            </a:r>
            <a:r>
              <a:rPr lang="ja-JP" altLang="it-IT">
                <a:latin typeface="+mn-lt"/>
                <a:cs typeface="Times New Roman" panose="02020603050405020304" pitchFamily="18" charset="0"/>
              </a:rPr>
              <a:t>”</a:t>
            </a:r>
            <a:r>
              <a:rPr lang="it-IT" altLang="ja-JP" dirty="0">
                <a:latin typeface="+mn-lt"/>
                <a:cs typeface="Times New Roman" panose="02020603050405020304" pitchFamily="18" charset="0"/>
              </a:rPr>
              <a:t> con Nasser si interromperà ben presto e due grandi ondate di repressione colpiranno l’associazione, la prima nel 1954 e la seconda nel 1966 (centinaia di arresti, condanne a morte, torture, sparizioni, campi di concentramento). </a:t>
            </a:r>
          </a:p>
          <a:p>
            <a:pPr>
              <a:lnSpc>
                <a:spcPct val="90000"/>
              </a:lnSpc>
              <a:spcBef>
                <a:spcPts val="600"/>
              </a:spcBef>
              <a:buClr>
                <a:srgbClr val="000000"/>
              </a:buClr>
              <a:buSzPct val="100000"/>
              <a:buFont typeface="Wingdings" pitchFamily="2" charset="2"/>
              <a:buChar char=""/>
            </a:pPr>
            <a:r>
              <a:rPr lang="it-IT" altLang="ja-JP" dirty="0">
                <a:latin typeface="+mn-lt"/>
                <a:cs typeface="Times New Roman" panose="02020603050405020304" pitchFamily="18" charset="0"/>
              </a:rPr>
              <a:t>La vittima più illustre fu lo scrittore </a:t>
            </a:r>
            <a:r>
              <a:rPr lang="it-IT" altLang="ja-JP" dirty="0" err="1">
                <a:latin typeface="+mn-lt"/>
                <a:cs typeface="Times New Roman" panose="02020603050405020304" pitchFamily="18" charset="0"/>
              </a:rPr>
              <a:t>Sayyid</a:t>
            </a:r>
            <a:r>
              <a:rPr lang="it-IT" altLang="ja-JP" dirty="0">
                <a:latin typeface="+mn-lt"/>
                <a:cs typeface="Times New Roman" panose="02020603050405020304" pitchFamily="18" charset="0"/>
              </a:rPr>
              <a:t> Qutb (1906-1966), diventato il riferimento teorico e il “martire” (</a:t>
            </a:r>
            <a:r>
              <a:rPr lang="it-IT" altLang="ja-JP" i="1" dirty="0" err="1">
                <a:latin typeface="+mn-lt"/>
                <a:cs typeface="Times New Roman" panose="02020603050405020304" pitchFamily="18" charset="0"/>
              </a:rPr>
              <a:t>shah</a:t>
            </a:r>
            <a:r>
              <a:rPr lang="it-IT" altLang="it-IT" i="1" dirty="0" err="1">
                <a:latin typeface="+mn-lt"/>
                <a:cs typeface="Times New Roman" panose="02020603050405020304" pitchFamily="18" charset="0"/>
              </a:rPr>
              <a:t>ī</a:t>
            </a:r>
            <a:r>
              <a:rPr lang="it-IT" altLang="ja-JP" i="1" dirty="0" err="1">
                <a:latin typeface="+mn-lt"/>
                <a:cs typeface="Times New Roman" panose="02020603050405020304" pitchFamily="18" charset="0"/>
              </a:rPr>
              <a:t>d</a:t>
            </a:r>
            <a:r>
              <a:rPr lang="it-IT" altLang="ja-JP" dirty="0">
                <a:latin typeface="+mn-lt"/>
                <a:cs typeface="Times New Roman" panose="02020603050405020304" pitchFamily="18" charset="0"/>
              </a:rPr>
              <a:t>) dei Fratelli Musulmani.</a:t>
            </a:r>
          </a:p>
          <a:p>
            <a:pPr>
              <a:lnSpc>
                <a:spcPct val="90000"/>
              </a:lnSpc>
              <a:spcBef>
                <a:spcPts val="600"/>
              </a:spcBef>
              <a:buClr>
                <a:srgbClr val="000000"/>
              </a:buClr>
              <a:buSzPct val="100000"/>
            </a:pPr>
            <a:endParaRPr lang="it-IT" altLang="it-IT" dirty="0">
              <a:solidFill>
                <a:srgbClr val="000000"/>
              </a:solidFill>
              <a:latin typeface="+mn-lt"/>
              <a:cs typeface="Times New Roman" panose="02020603050405020304" pitchFamily="18" charset="0"/>
            </a:endParaRPr>
          </a:p>
          <a:p>
            <a:pPr>
              <a:lnSpc>
                <a:spcPct val="90000"/>
              </a:lnSpc>
              <a:spcBef>
                <a:spcPts val="600"/>
              </a:spcBef>
              <a:buClr>
                <a:srgbClr val="000000"/>
              </a:buClr>
              <a:buSzPct val="100000"/>
            </a:pPr>
            <a:endParaRPr lang="it-IT" altLang="it-IT" dirty="0">
              <a:solidFill>
                <a:srgbClr val="000000"/>
              </a:solidFill>
              <a:latin typeface="+mn-lt"/>
              <a:cs typeface="Times New Roman" panose="02020603050405020304" pitchFamily="18" charset="0"/>
            </a:endParaRPr>
          </a:p>
        </p:txBody>
      </p:sp>
    </p:spTree>
    <p:extLst>
      <p:ext uri="{BB962C8B-B14F-4D97-AF65-F5344CB8AC3E}">
        <p14:creationId xmlns:p14="http://schemas.microsoft.com/office/powerpoint/2010/main" val="268173152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D25866-F15D-40A4-AEC5-47C044637A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DCB8E995-36E8-40B6-82D4-F52DE2987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1" name="Freeform 12">
              <a:extLst>
                <a:ext uri="{FF2B5EF4-FFF2-40B4-BE49-F238E27FC236}">
                  <a16:creationId xmlns:a16="http://schemas.microsoft.com/office/drawing/2014/main" id="{DF54AEB5-68B5-46AE-B8F0-EEBE5DFED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2" name="Freeform 13">
              <a:extLst>
                <a:ext uri="{FF2B5EF4-FFF2-40B4-BE49-F238E27FC236}">
                  <a16:creationId xmlns:a16="http://schemas.microsoft.com/office/drawing/2014/main" id="{E3F708CB-F094-4EE7-8AD5-A462F1DF8B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3" name="Freeform 14">
              <a:extLst>
                <a:ext uri="{FF2B5EF4-FFF2-40B4-BE49-F238E27FC236}">
                  <a16:creationId xmlns:a16="http://schemas.microsoft.com/office/drawing/2014/main" id="{ECFCFB22-E8B5-4FAC-A354-E7E0CE6F2B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4" name="Freeform 15">
              <a:extLst>
                <a:ext uri="{FF2B5EF4-FFF2-40B4-BE49-F238E27FC236}">
                  <a16:creationId xmlns:a16="http://schemas.microsoft.com/office/drawing/2014/main" id="{ED1DB3B4-A6DC-476F-986E-DF361EE84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5" name="Freeform 16">
              <a:extLst>
                <a:ext uri="{FF2B5EF4-FFF2-40B4-BE49-F238E27FC236}">
                  <a16:creationId xmlns:a16="http://schemas.microsoft.com/office/drawing/2014/main" id="{4EE13DFA-3489-4DE6-9154-34D9CB4005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6" name="Freeform 17">
              <a:extLst>
                <a:ext uri="{FF2B5EF4-FFF2-40B4-BE49-F238E27FC236}">
                  <a16:creationId xmlns:a16="http://schemas.microsoft.com/office/drawing/2014/main" id="{5CD12D51-F9A8-4CC9-B9C9-206EAFD8C1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7" name="Freeform 18">
              <a:extLst>
                <a:ext uri="{FF2B5EF4-FFF2-40B4-BE49-F238E27FC236}">
                  <a16:creationId xmlns:a16="http://schemas.microsoft.com/office/drawing/2014/main" id="{266B326C-1178-40F9-A265-6067D363B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8" name="Freeform 19">
              <a:extLst>
                <a:ext uri="{FF2B5EF4-FFF2-40B4-BE49-F238E27FC236}">
                  <a16:creationId xmlns:a16="http://schemas.microsoft.com/office/drawing/2014/main" id="{12F3B319-F00B-4755-BC54-95511E21DB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9" name="Freeform 20">
              <a:extLst>
                <a:ext uri="{FF2B5EF4-FFF2-40B4-BE49-F238E27FC236}">
                  <a16:creationId xmlns:a16="http://schemas.microsoft.com/office/drawing/2014/main" id="{3079D7BD-8A3F-47F6-8407-D9DA96FF35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0" name="Freeform 21">
              <a:extLst>
                <a:ext uri="{FF2B5EF4-FFF2-40B4-BE49-F238E27FC236}">
                  <a16:creationId xmlns:a16="http://schemas.microsoft.com/office/drawing/2014/main" id="{1F97C31C-8585-43FB-924B-8ADD651233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1" name="Freeform 22">
              <a:extLst>
                <a:ext uri="{FF2B5EF4-FFF2-40B4-BE49-F238E27FC236}">
                  <a16:creationId xmlns:a16="http://schemas.microsoft.com/office/drawing/2014/main" id="{A33E1C89-7E74-49BF-A5D1-9A352ED03E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3" name="Group 22">
            <a:extLst>
              <a:ext uri="{FF2B5EF4-FFF2-40B4-BE49-F238E27FC236}">
                <a16:creationId xmlns:a16="http://schemas.microsoft.com/office/drawing/2014/main" id="{0C4A17ED-96AA-44A6-A050-E1A7A1CDD9E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4" name="Freeform 27">
              <a:extLst>
                <a:ext uri="{FF2B5EF4-FFF2-40B4-BE49-F238E27FC236}">
                  <a16:creationId xmlns:a16="http://schemas.microsoft.com/office/drawing/2014/main" id="{FBB2A87E-3E24-4A6F-9FD8-0F1436D4D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5" name="Freeform 28">
              <a:extLst>
                <a:ext uri="{FF2B5EF4-FFF2-40B4-BE49-F238E27FC236}">
                  <a16:creationId xmlns:a16="http://schemas.microsoft.com/office/drawing/2014/main" id="{257F945B-2AA3-4328-BFF5-20DE64011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6" name="Freeform 29">
              <a:extLst>
                <a:ext uri="{FF2B5EF4-FFF2-40B4-BE49-F238E27FC236}">
                  <a16:creationId xmlns:a16="http://schemas.microsoft.com/office/drawing/2014/main" id="{E1A7230F-6A6F-403C-9D83-7176E28525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7" name="Freeform 30">
              <a:extLst>
                <a:ext uri="{FF2B5EF4-FFF2-40B4-BE49-F238E27FC236}">
                  <a16:creationId xmlns:a16="http://schemas.microsoft.com/office/drawing/2014/main" id="{E33E315A-9CB0-460E-A8B7-0A064BBFA0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8" name="Freeform 31">
              <a:extLst>
                <a:ext uri="{FF2B5EF4-FFF2-40B4-BE49-F238E27FC236}">
                  <a16:creationId xmlns:a16="http://schemas.microsoft.com/office/drawing/2014/main" id="{22CAAD33-CFAD-4E61-82AE-0C6F838530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9" name="Freeform 32">
              <a:extLst>
                <a:ext uri="{FF2B5EF4-FFF2-40B4-BE49-F238E27FC236}">
                  <a16:creationId xmlns:a16="http://schemas.microsoft.com/office/drawing/2014/main" id="{1A20E13C-2540-4000-A13B-8F781100E3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0" name="Freeform 33">
              <a:extLst>
                <a:ext uri="{FF2B5EF4-FFF2-40B4-BE49-F238E27FC236}">
                  <a16:creationId xmlns:a16="http://schemas.microsoft.com/office/drawing/2014/main" id="{51EF0A01-E03D-448B-B12E-D5BFC6D0D2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1" name="Freeform 34">
              <a:extLst>
                <a:ext uri="{FF2B5EF4-FFF2-40B4-BE49-F238E27FC236}">
                  <a16:creationId xmlns:a16="http://schemas.microsoft.com/office/drawing/2014/main" id="{58286A03-168E-477B-8876-2C53E4950D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2" name="Freeform 35">
              <a:extLst>
                <a:ext uri="{FF2B5EF4-FFF2-40B4-BE49-F238E27FC236}">
                  <a16:creationId xmlns:a16="http://schemas.microsoft.com/office/drawing/2014/main" id="{3DFFC705-1899-4E4C-AE76-F85BAF2F66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3" name="Freeform 36">
              <a:extLst>
                <a:ext uri="{FF2B5EF4-FFF2-40B4-BE49-F238E27FC236}">
                  <a16:creationId xmlns:a16="http://schemas.microsoft.com/office/drawing/2014/main" id="{01C9598D-BDF6-4A24-83B6-4DCA4D1349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4" name="Freeform 37">
              <a:extLst>
                <a:ext uri="{FF2B5EF4-FFF2-40B4-BE49-F238E27FC236}">
                  <a16:creationId xmlns:a16="http://schemas.microsoft.com/office/drawing/2014/main" id="{950C8213-67CD-4DEF-AA44-8BB3101392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5" name="Freeform 38">
              <a:extLst>
                <a:ext uri="{FF2B5EF4-FFF2-40B4-BE49-F238E27FC236}">
                  <a16:creationId xmlns:a16="http://schemas.microsoft.com/office/drawing/2014/main" id="{2016FE1D-E3EB-4CF6-809B-159872CC78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7" name="Rectangle 36">
            <a:extLst>
              <a:ext uri="{FF2B5EF4-FFF2-40B4-BE49-F238E27FC236}">
                <a16:creationId xmlns:a16="http://schemas.microsoft.com/office/drawing/2014/main" id="{CE6C63DC-BAE4-42B6-8FDF-F6467C2D2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9" name="Freeform 11">
            <a:extLst>
              <a:ext uri="{FF2B5EF4-FFF2-40B4-BE49-F238E27FC236}">
                <a16:creationId xmlns:a16="http://schemas.microsoft.com/office/drawing/2014/main" id="{BFE4781A-41C7-4F27-8792-A74EFB8E5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41" name="Rectangle 40">
            <a:extLst>
              <a:ext uri="{FF2B5EF4-FFF2-40B4-BE49-F238E27FC236}">
                <a16:creationId xmlns:a16="http://schemas.microsoft.com/office/drawing/2014/main" id="{0A46F010-D160-4609-8979-FFD8C1EA6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D2CA9CC-8206-D341-B89B-A94A7CD3F31C}"/>
              </a:ext>
            </a:extLst>
          </p:cNvPr>
          <p:cNvSpPr>
            <a:spLocks noGrp="1"/>
          </p:cNvSpPr>
          <p:nvPr>
            <p:ph type="title"/>
          </p:nvPr>
        </p:nvSpPr>
        <p:spPr>
          <a:xfrm>
            <a:off x="3425588" y="228600"/>
            <a:ext cx="8447964" cy="2227997"/>
          </a:xfrm>
        </p:spPr>
        <p:txBody>
          <a:bodyPr vert="horz" lIns="91440" tIns="45720" rIns="91440" bIns="45720" rtlCol="0" anchor="t">
            <a:normAutofit fontScale="90000"/>
          </a:bodyPr>
          <a:lstStyle/>
          <a:p>
            <a:r>
              <a:rPr lang="it-IT" b="1" i="1" dirty="0">
                <a:latin typeface="Times New Roman" panose="02020603050405020304" pitchFamily="18" charset="0"/>
                <a:cs typeface="Times New Roman" panose="02020603050405020304" pitchFamily="18" charset="0"/>
              </a:rPr>
              <a:t>Ai nostri giorni, l’umanità è sull’orlo dell’abisso. [...] All’umanità serve una nuova direzione! [...] Il tempo dell’Islam è venuto. [...] Ai nostri giorni il mondo intero vive in uno stato di </a:t>
            </a:r>
            <a:r>
              <a:rPr lang="it-IT" b="1" i="1" dirty="0" err="1">
                <a:latin typeface="Times New Roman" panose="02020603050405020304" pitchFamily="18" charset="0"/>
                <a:cs typeface="Times New Roman" panose="02020603050405020304" pitchFamily="18" charset="0"/>
              </a:rPr>
              <a:t>ğāhiliyya</a:t>
            </a:r>
            <a:r>
              <a:rPr lang="it-IT" b="1" i="1" dirty="0">
                <a:latin typeface="Times New Roman" panose="02020603050405020304" pitchFamily="18" charset="0"/>
                <a:cs typeface="Times New Roman" panose="02020603050405020304" pitchFamily="18" charset="0"/>
              </a:rPr>
              <a:t>. [...] È necessario che un’avanguardia prenda la decisione e si metta in marcia [...] </a:t>
            </a:r>
            <a:br>
              <a:rPr lang="it-IT" b="1" i="1" dirty="0">
                <a:latin typeface="Times New Roman" panose="02020603050405020304" pitchFamily="18" charset="0"/>
                <a:cs typeface="Times New Roman" panose="02020603050405020304" pitchFamily="18" charset="0"/>
              </a:rPr>
            </a:br>
            <a:br>
              <a:rPr lang="it-IT" b="1" i="1" dirty="0">
                <a:latin typeface="Times New Roman" panose="02020603050405020304" pitchFamily="18" charset="0"/>
                <a:cs typeface="Times New Roman" panose="02020603050405020304" pitchFamily="18" charset="0"/>
              </a:rPr>
            </a:br>
            <a:r>
              <a:rPr lang="it-IT" dirty="0">
                <a:latin typeface="Times New Roman" panose="02020603050405020304" pitchFamily="18" charset="0"/>
                <a:cs typeface="Times New Roman" panose="02020603050405020304" pitchFamily="18" charset="0"/>
              </a:rPr>
              <a:t>da </a:t>
            </a:r>
            <a:r>
              <a:rPr lang="it-IT" i="1" dirty="0" err="1">
                <a:latin typeface="Times New Roman" panose="02020603050405020304" pitchFamily="18" charset="0"/>
                <a:cs typeface="Times New Roman" panose="02020603050405020304" pitchFamily="18" charset="0"/>
              </a:rPr>
              <a:t>Ma‘ālim</a:t>
            </a:r>
            <a:r>
              <a:rPr lang="it-IT" i="1" dirty="0">
                <a:latin typeface="Times New Roman" panose="02020603050405020304" pitchFamily="18" charset="0"/>
                <a:cs typeface="Times New Roman" panose="02020603050405020304" pitchFamily="18" charset="0"/>
              </a:rPr>
              <a:t> </a:t>
            </a:r>
            <a:r>
              <a:rPr lang="it-IT" i="1" dirty="0" err="1">
                <a:latin typeface="Times New Roman" panose="02020603050405020304" pitchFamily="18" charset="0"/>
                <a:cs typeface="Times New Roman" panose="02020603050405020304" pitchFamily="18" charset="0"/>
              </a:rPr>
              <a:t>fī’l-tarīq</a:t>
            </a:r>
            <a:r>
              <a:rPr lang="it-IT" i="1" dirty="0">
                <a:latin typeface="Times New Roman" panose="02020603050405020304" pitchFamily="18" charset="0"/>
                <a:cs typeface="Times New Roman" panose="02020603050405020304" pitchFamily="18" charset="0"/>
              </a:rPr>
              <a:t> , 1964</a:t>
            </a:r>
            <a:br>
              <a:rPr lang="it-IT" i="1" dirty="0">
                <a:latin typeface="Times New Roman" panose="02020603050405020304" pitchFamily="18" charset="0"/>
                <a:cs typeface="Times New Roman" panose="02020603050405020304" pitchFamily="18" charset="0"/>
              </a:rPr>
            </a:br>
            <a:endParaRPr lang="en-US" sz="3600" i="1" dirty="0">
              <a:latin typeface="Times New Roman" panose="02020603050405020304" pitchFamily="18" charset="0"/>
              <a:cs typeface="Times New Roman" panose="02020603050405020304" pitchFamily="18" charset="0"/>
            </a:endParaRPr>
          </a:p>
        </p:txBody>
      </p:sp>
      <p:sp>
        <p:nvSpPr>
          <p:cNvPr id="43" name="Rectangle 42">
            <a:extLst>
              <a:ext uri="{FF2B5EF4-FFF2-40B4-BE49-F238E27FC236}">
                <a16:creationId xmlns:a16="http://schemas.microsoft.com/office/drawing/2014/main" id="{81B8C4F6-C3AC-4C94-8EC7-E4F7B7E9C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285151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0B789310-9859-4942-98C8-3D2F12AAAE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a:solidFill>
            <a:schemeClr val="tx2">
              <a:lumMod val="60000"/>
              <a:lumOff val="40000"/>
              <a:alpha val="40000"/>
            </a:schemeClr>
          </a:solidFill>
        </p:grpSpPr>
        <p:sp>
          <p:nvSpPr>
            <p:cNvPr id="46" name="Freeform 11">
              <a:extLst>
                <a:ext uri="{FF2B5EF4-FFF2-40B4-BE49-F238E27FC236}">
                  <a16:creationId xmlns:a16="http://schemas.microsoft.com/office/drawing/2014/main" id="{FE9E5460-2AA9-4786-B69C-23DBEF3568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47" name="Freeform 12">
              <a:extLst>
                <a:ext uri="{FF2B5EF4-FFF2-40B4-BE49-F238E27FC236}">
                  <a16:creationId xmlns:a16="http://schemas.microsoft.com/office/drawing/2014/main" id="{E344A2AF-3860-4427-B13E-98021C17AB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48" name="Freeform 13">
              <a:extLst>
                <a:ext uri="{FF2B5EF4-FFF2-40B4-BE49-F238E27FC236}">
                  <a16:creationId xmlns:a16="http://schemas.microsoft.com/office/drawing/2014/main" id="{DDBDD44E-1DC0-48AB-8FEC-E098D9197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49" name="Freeform 14">
              <a:extLst>
                <a:ext uri="{FF2B5EF4-FFF2-40B4-BE49-F238E27FC236}">
                  <a16:creationId xmlns:a16="http://schemas.microsoft.com/office/drawing/2014/main" id="{3151FF3E-5E3F-4D82-A684-0003BACEA8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50" name="Freeform 15">
              <a:extLst>
                <a:ext uri="{FF2B5EF4-FFF2-40B4-BE49-F238E27FC236}">
                  <a16:creationId xmlns:a16="http://schemas.microsoft.com/office/drawing/2014/main" id="{C6CBF27E-7F0C-4489-95A7-82DE1C0460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51" name="Freeform 16">
              <a:extLst>
                <a:ext uri="{FF2B5EF4-FFF2-40B4-BE49-F238E27FC236}">
                  <a16:creationId xmlns:a16="http://schemas.microsoft.com/office/drawing/2014/main" id="{233BE304-221E-425E-A484-4B2E5F405B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52" name="Freeform 17">
              <a:extLst>
                <a:ext uri="{FF2B5EF4-FFF2-40B4-BE49-F238E27FC236}">
                  <a16:creationId xmlns:a16="http://schemas.microsoft.com/office/drawing/2014/main" id="{10D5734E-EAEA-4A08-86A9-39BD5563E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53" name="Freeform 18">
              <a:extLst>
                <a:ext uri="{FF2B5EF4-FFF2-40B4-BE49-F238E27FC236}">
                  <a16:creationId xmlns:a16="http://schemas.microsoft.com/office/drawing/2014/main" id="{4D47FE86-98D1-4E35-86E4-16E9A19A64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54" name="Freeform 19">
              <a:extLst>
                <a:ext uri="{FF2B5EF4-FFF2-40B4-BE49-F238E27FC236}">
                  <a16:creationId xmlns:a16="http://schemas.microsoft.com/office/drawing/2014/main" id="{F00661F9-B224-4DB1-8EFB-ABF9402BDE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55" name="Freeform 20">
              <a:extLst>
                <a:ext uri="{FF2B5EF4-FFF2-40B4-BE49-F238E27FC236}">
                  <a16:creationId xmlns:a16="http://schemas.microsoft.com/office/drawing/2014/main" id="{679DCB4E-8D36-4B7A-AF0C-8399F113AE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56" name="Freeform 21">
              <a:extLst>
                <a:ext uri="{FF2B5EF4-FFF2-40B4-BE49-F238E27FC236}">
                  <a16:creationId xmlns:a16="http://schemas.microsoft.com/office/drawing/2014/main" id="{4FAD51F6-D24C-4FD6-BEAE-41F0E5A825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57" name="Freeform 22">
              <a:extLst>
                <a:ext uri="{FF2B5EF4-FFF2-40B4-BE49-F238E27FC236}">
                  <a16:creationId xmlns:a16="http://schemas.microsoft.com/office/drawing/2014/main" id="{87AC773F-6D31-458A-9DD7-76566C8A9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59" name="Group 58">
            <a:extLst>
              <a:ext uri="{FF2B5EF4-FFF2-40B4-BE49-F238E27FC236}">
                <a16:creationId xmlns:a16="http://schemas.microsoft.com/office/drawing/2014/main" id="{6F1CEC7A-E419-4950-AA57-B00546C29C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a:solidFill>
            <a:schemeClr val="tx2">
              <a:lumMod val="75000"/>
              <a:alpha val="70000"/>
            </a:schemeClr>
          </a:solidFill>
        </p:grpSpPr>
        <p:sp>
          <p:nvSpPr>
            <p:cNvPr id="60" name="Freeform 27">
              <a:extLst>
                <a:ext uri="{FF2B5EF4-FFF2-40B4-BE49-F238E27FC236}">
                  <a16:creationId xmlns:a16="http://schemas.microsoft.com/office/drawing/2014/main" id="{7AE7DCD1-5235-45E8-B229-15A3E3962E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61" name="Freeform 28">
              <a:extLst>
                <a:ext uri="{FF2B5EF4-FFF2-40B4-BE49-F238E27FC236}">
                  <a16:creationId xmlns:a16="http://schemas.microsoft.com/office/drawing/2014/main" id="{C82E58C3-65A5-4079-BF94-E675AA410C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62" name="Freeform 29">
              <a:extLst>
                <a:ext uri="{FF2B5EF4-FFF2-40B4-BE49-F238E27FC236}">
                  <a16:creationId xmlns:a16="http://schemas.microsoft.com/office/drawing/2014/main" id="{7AABE1FA-6DC8-4A47-AC5C-F05B9C111C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63" name="Freeform 30">
              <a:extLst>
                <a:ext uri="{FF2B5EF4-FFF2-40B4-BE49-F238E27FC236}">
                  <a16:creationId xmlns:a16="http://schemas.microsoft.com/office/drawing/2014/main" id="{17BB7298-8900-4C67-B800-BD241F0199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64" name="Freeform 31">
              <a:extLst>
                <a:ext uri="{FF2B5EF4-FFF2-40B4-BE49-F238E27FC236}">
                  <a16:creationId xmlns:a16="http://schemas.microsoft.com/office/drawing/2014/main" id="{EE3442F8-53C2-490C-94EF-E423ECB957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65" name="Freeform 32">
              <a:extLst>
                <a:ext uri="{FF2B5EF4-FFF2-40B4-BE49-F238E27FC236}">
                  <a16:creationId xmlns:a16="http://schemas.microsoft.com/office/drawing/2014/main" id="{3DBEA916-8B10-493A-8CBF-9B5FA2A4A0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74" name="Freeform 33">
              <a:extLst>
                <a:ext uri="{FF2B5EF4-FFF2-40B4-BE49-F238E27FC236}">
                  <a16:creationId xmlns:a16="http://schemas.microsoft.com/office/drawing/2014/main" id="{248DB27B-F9EA-4F81-A746-7D57B768E0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75" name="Freeform 34">
              <a:extLst>
                <a:ext uri="{FF2B5EF4-FFF2-40B4-BE49-F238E27FC236}">
                  <a16:creationId xmlns:a16="http://schemas.microsoft.com/office/drawing/2014/main" id="{998E5C90-2A81-4013-AE09-2023B4407C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76" name="Freeform 35">
              <a:extLst>
                <a:ext uri="{FF2B5EF4-FFF2-40B4-BE49-F238E27FC236}">
                  <a16:creationId xmlns:a16="http://schemas.microsoft.com/office/drawing/2014/main" id="{86A8318B-7607-4519-8EEB-C7DD509653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77" name="Freeform 36">
              <a:extLst>
                <a:ext uri="{FF2B5EF4-FFF2-40B4-BE49-F238E27FC236}">
                  <a16:creationId xmlns:a16="http://schemas.microsoft.com/office/drawing/2014/main" id="{5009FB1B-4865-45DB-8727-F012E3ACA5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78" name="Freeform 37">
              <a:extLst>
                <a:ext uri="{FF2B5EF4-FFF2-40B4-BE49-F238E27FC236}">
                  <a16:creationId xmlns:a16="http://schemas.microsoft.com/office/drawing/2014/main" id="{5B209B64-3A98-4B1A-857A-2368AFED67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79" name="Freeform 38">
              <a:extLst>
                <a:ext uri="{FF2B5EF4-FFF2-40B4-BE49-F238E27FC236}">
                  <a16:creationId xmlns:a16="http://schemas.microsoft.com/office/drawing/2014/main" id="{EB3B5D03-7AE3-411C-A820-6844E7D0C6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3" name="Freeform 11">
            <a:extLst>
              <a:ext uri="{FF2B5EF4-FFF2-40B4-BE49-F238E27FC236}">
                <a16:creationId xmlns:a16="http://schemas.microsoft.com/office/drawing/2014/main" id="{91328346-8BAD-4616-B50B-5CFDA5648D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411452"/>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pic>
        <p:nvPicPr>
          <p:cNvPr id="6" name="Immagine 5">
            <a:extLst>
              <a:ext uri="{FF2B5EF4-FFF2-40B4-BE49-F238E27FC236}">
                <a16:creationId xmlns:a16="http://schemas.microsoft.com/office/drawing/2014/main" id="{79000C2E-8247-5B49-961F-46454D3A8220}"/>
              </a:ext>
            </a:extLst>
          </p:cNvPr>
          <p:cNvPicPr>
            <a:picLocks noChangeAspect="1"/>
          </p:cNvPicPr>
          <p:nvPr/>
        </p:nvPicPr>
        <p:blipFill>
          <a:blip r:embed="rId3"/>
          <a:stretch>
            <a:fillRect/>
          </a:stretch>
        </p:blipFill>
        <p:spPr>
          <a:xfrm>
            <a:off x="5466170" y="2944062"/>
            <a:ext cx="5918821" cy="3741448"/>
          </a:xfrm>
          <a:prstGeom prst="rect">
            <a:avLst/>
          </a:prstGeom>
        </p:spPr>
      </p:pic>
    </p:spTree>
    <p:extLst>
      <p:ext uri="{BB962C8B-B14F-4D97-AF65-F5344CB8AC3E}">
        <p14:creationId xmlns:p14="http://schemas.microsoft.com/office/powerpoint/2010/main" val="3815448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50B5D3D0-0947-D34A-B99C-DDD6D88EF3A5}"/>
              </a:ext>
            </a:extLst>
          </p:cNvPr>
          <p:cNvSpPr>
            <a:spLocks noGrp="1"/>
          </p:cNvSpPr>
          <p:nvPr>
            <p:ph type="title"/>
          </p:nvPr>
        </p:nvSpPr>
        <p:spPr/>
        <p:txBody>
          <a:bodyPr/>
          <a:lstStyle/>
          <a:p>
            <a:pPr algn="ctr"/>
            <a:r>
              <a:rPr lang="it-EG" b="1" dirty="0">
                <a:solidFill>
                  <a:srgbClr val="C00000"/>
                </a:solidFill>
              </a:rPr>
              <a:t>Nazionalismo e questione sociale</a:t>
            </a:r>
          </a:p>
        </p:txBody>
      </p:sp>
      <p:sp>
        <p:nvSpPr>
          <p:cNvPr id="6" name="Segnaposto contenuto 5">
            <a:extLst>
              <a:ext uri="{FF2B5EF4-FFF2-40B4-BE49-F238E27FC236}">
                <a16:creationId xmlns:a16="http://schemas.microsoft.com/office/drawing/2014/main" id="{742BAAE5-C4AB-9F47-8C23-8D39A981EB7E}"/>
              </a:ext>
            </a:extLst>
          </p:cNvPr>
          <p:cNvSpPr>
            <a:spLocks noGrp="1"/>
          </p:cNvSpPr>
          <p:nvPr>
            <p:ph idx="1"/>
          </p:nvPr>
        </p:nvSpPr>
        <p:spPr>
          <a:xfrm>
            <a:off x="2185988" y="1557338"/>
            <a:ext cx="9318624" cy="4353884"/>
          </a:xfrm>
        </p:spPr>
        <p:txBody>
          <a:bodyPr>
            <a:normAutofit lnSpcReduction="10000"/>
          </a:bodyPr>
          <a:lstStyle/>
          <a:p>
            <a:r>
              <a:rPr lang="it-EG" dirty="0"/>
              <a:t>Fra gli anni ‘20 e ‘40 nel mondo arabo il nazionalismo diviene un fenomeno di massa. </a:t>
            </a:r>
            <a:r>
              <a:rPr lang="it-IT" dirty="0"/>
              <a:t>L</a:t>
            </a:r>
            <a:r>
              <a:rPr lang="it-EG" dirty="0"/>
              <a:t>a lingua e la storia divengono i fondamenti dell’identità araba, a prescindere dalla confessione religiosa o dalla appartenenza ad uno Stato specifico. </a:t>
            </a:r>
          </a:p>
          <a:p>
            <a:endParaRPr lang="it-EG" dirty="0"/>
          </a:p>
          <a:p>
            <a:r>
              <a:rPr lang="it-IT" dirty="0"/>
              <a:t>D</a:t>
            </a:r>
            <a:r>
              <a:rPr lang="it-EG" dirty="0"/>
              <a:t>iventa prioritaria la questione sociale, ovverosia la consapevolezza che gli obiettivi nazionalistici non potessero essere disgiunti dalla lotta per il miglioramento delle condizioni socio-economiche della popolazione.</a:t>
            </a:r>
          </a:p>
          <a:p>
            <a:pPr marL="0" indent="0">
              <a:buNone/>
            </a:pPr>
            <a:endParaRPr lang="it-EG" dirty="0"/>
          </a:p>
          <a:p>
            <a:r>
              <a:rPr lang="it-EG" dirty="0"/>
              <a:t>Nascono i primi grandi partiti panarabi: in Palestina, il partito arabo dell’indipendenza (1932); in Siria, la Lega dell’azione nazionalista (1933) e il Partito nazionale arabo (1939); sempre in Siria, si svilupperà nel 1947 il partito della Resurrezione (Ba‘ath), </a:t>
            </a:r>
            <a:r>
              <a:rPr lang="it-EG"/>
              <a:t>diffusosi soprattutto </a:t>
            </a:r>
            <a:r>
              <a:rPr lang="it-EG" dirty="0"/>
              <a:t>in Iraq dove è rimasto al potere dal 1968 al 2003 e in Siria dove dal 1963 è ancora oggi al potere.</a:t>
            </a:r>
          </a:p>
        </p:txBody>
      </p:sp>
    </p:spTree>
    <p:extLst>
      <p:ext uri="{BB962C8B-B14F-4D97-AF65-F5344CB8AC3E}">
        <p14:creationId xmlns:p14="http://schemas.microsoft.com/office/powerpoint/2010/main" val="2201077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839968-5B10-2B49-AEBB-298687099828}"/>
              </a:ext>
            </a:extLst>
          </p:cNvPr>
          <p:cNvSpPr>
            <a:spLocks noGrp="1"/>
          </p:cNvSpPr>
          <p:nvPr>
            <p:ph type="title"/>
          </p:nvPr>
        </p:nvSpPr>
        <p:spPr>
          <a:xfrm>
            <a:off x="1692322" y="263236"/>
            <a:ext cx="10194878" cy="1177637"/>
          </a:xfrm>
        </p:spPr>
        <p:txBody>
          <a:bodyPr>
            <a:normAutofit fontScale="90000"/>
          </a:bodyPr>
          <a:lstStyle/>
          <a:p>
            <a:r>
              <a:rPr lang="it-IT" b="1" dirty="0">
                <a:solidFill>
                  <a:srgbClr val="C00000"/>
                </a:solidFill>
              </a:rPr>
              <a:t>La 2</a:t>
            </a:r>
            <a:r>
              <a:rPr lang="it-IT" b="1" baseline="30000" dirty="0">
                <a:solidFill>
                  <a:srgbClr val="C00000"/>
                </a:solidFill>
              </a:rPr>
              <a:t>° </a:t>
            </a:r>
            <a:r>
              <a:rPr lang="it-IT" b="1" dirty="0">
                <a:solidFill>
                  <a:srgbClr val="C00000"/>
                </a:solidFill>
              </a:rPr>
              <a:t>guerra mondiale e la fase delle indipendenze nazionali</a:t>
            </a:r>
          </a:p>
        </p:txBody>
      </p:sp>
      <p:sp>
        <p:nvSpPr>
          <p:cNvPr id="3" name="Segnaposto contenuto 2">
            <a:extLst>
              <a:ext uri="{FF2B5EF4-FFF2-40B4-BE49-F238E27FC236}">
                <a16:creationId xmlns:a16="http://schemas.microsoft.com/office/drawing/2014/main" id="{91CA7453-0999-8645-8B2E-5F72A9AB2834}"/>
              </a:ext>
            </a:extLst>
          </p:cNvPr>
          <p:cNvSpPr>
            <a:spLocks noGrp="1"/>
          </p:cNvSpPr>
          <p:nvPr>
            <p:ph idx="1"/>
          </p:nvPr>
        </p:nvSpPr>
        <p:spPr>
          <a:xfrm>
            <a:off x="571500" y="1643063"/>
            <a:ext cx="11135592" cy="5117955"/>
          </a:xfrm>
        </p:spPr>
        <p:txBody>
          <a:bodyPr>
            <a:noAutofit/>
          </a:bodyPr>
          <a:lstStyle/>
          <a:p>
            <a:r>
              <a:rPr lang="it-IT" sz="2400" dirty="0">
                <a:solidFill>
                  <a:schemeClr val="tx1"/>
                </a:solidFill>
                <a:cs typeface="Times New Roman" panose="02020603050405020304" pitchFamily="18" charset="0"/>
              </a:rPr>
              <a:t>I combattimenti del 2° conflitto mondiale si fecero sentire molto di più nel Maghreb che nel </a:t>
            </a:r>
            <a:r>
              <a:rPr lang="it-IT" sz="2400" dirty="0" err="1">
                <a:solidFill>
                  <a:schemeClr val="tx1"/>
                </a:solidFill>
                <a:cs typeface="Times New Roman" panose="02020603050405020304" pitchFamily="18" charset="0"/>
              </a:rPr>
              <a:t>Mashreq</a:t>
            </a:r>
            <a:r>
              <a:rPr lang="it-IT" sz="2400" dirty="0">
                <a:solidFill>
                  <a:schemeClr val="tx1"/>
                </a:solidFill>
                <a:cs typeface="Times New Roman" panose="02020603050405020304" pitchFamily="18" charset="0"/>
              </a:rPr>
              <a:t>.</a:t>
            </a:r>
          </a:p>
          <a:p>
            <a:r>
              <a:rPr lang="it-IT" sz="2400" dirty="0">
                <a:solidFill>
                  <a:schemeClr val="tx1"/>
                </a:solidFill>
                <a:cs typeface="Times New Roman" panose="02020603050405020304" pitchFamily="18" charset="0"/>
              </a:rPr>
              <a:t>Decine di migliaia furono i reclutati arabi che andarono a combattere sui vari fronti europei fra le fila dei britannici o dei francesi.</a:t>
            </a:r>
          </a:p>
          <a:p>
            <a:r>
              <a:rPr lang="it-IT" sz="2400" dirty="0">
                <a:solidFill>
                  <a:schemeClr val="tx1"/>
                </a:solidFill>
                <a:cs typeface="Times New Roman" panose="02020603050405020304" pitchFamily="18" charset="0"/>
              </a:rPr>
              <a:t>La fine della guerra non lasciò sconvolgimenti come nel caso della Grande Guerra, ma l’effetto più evidente fu l’indebolimento delle potenze colonizzatrici, la fine dei loro imperi coloniali e l’irruzione delle due vere potenze vincitrici: </a:t>
            </a:r>
            <a:r>
              <a:rPr lang="it-IT" sz="2400" b="1" dirty="0">
                <a:solidFill>
                  <a:schemeClr val="tx1"/>
                </a:solidFill>
                <a:cs typeface="Times New Roman" panose="02020603050405020304" pitchFamily="18" charset="0"/>
              </a:rPr>
              <a:t>Stati Uniti e Unione Sovietica</a:t>
            </a:r>
            <a:r>
              <a:rPr lang="it-IT" sz="2400" dirty="0">
                <a:solidFill>
                  <a:schemeClr val="tx1"/>
                </a:solidFill>
                <a:cs typeface="Times New Roman" panose="02020603050405020304" pitchFamily="18" charset="0"/>
              </a:rPr>
              <a:t>.</a:t>
            </a:r>
          </a:p>
          <a:p>
            <a:r>
              <a:rPr lang="it-IT" sz="2400" dirty="0">
                <a:solidFill>
                  <a:schemeClr val="tx1"/>
                </a:solidFill>
                <a:cs typeface="Times New Roman" panose="02020603050405020304" pitchFamily="18" charset="0"/>
              </a:rPr>
              <a:t>Il decennio dopo la guerra registra un gran numero di </a:t>
            </a:r>
            <a:r>
              <a:rPr lang="it-IT" sz="2400" b="1" dirty="0">
                <a:solidFill>
                  <a:schemeClr val="tx1"/>
                </a:solidFill>
                <a:cs typeface="Times New Roman" panose="02020603050405020304" pitchFamily="18" charset="0"/>
              </a:rPr>
              <a:t>dichiarazioni di indipendenza </a:t>
            </a:r>
            <a:r>
              <a:rPr lang="it-IT" sz="2400" dirty="0">
                <a:solidFill>
                  <a:schemeClr val="tx1"/>
                </a:solidFill>
                <a:cs typeface="Times New Roman" panose="02020603050405020304" pitchFamily="18" charset="0"/>
              </a:rPr>
              <a:t>nel mondo arabo.</a:t>
            </a:r>
          </a:p>
          <a:p>
            <a:endParaRPr lang="it-IT" sz="24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3969041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3E43EF-1C57-8C43-BB44-0949DB367A2A}"/>
              </a:ext>
            </a:extLst>
          </p:cNvPr>
          <p:cNvSpPr>
            <a:spLocks noGrp="1"/>
          </p:cNvSpPr>
          <p:nvPr>
            <p:ph type="title"/>
          </p:nvPr>
        </p:nvSpPr>
        <p:spPr>
          <a:xfrm>
            <a:off x="1800225" y="624110"/>
            <a:ext cx="9704387" cy="1018953"/>
          </a:xfrm>
        </p:spPr>
        <p:txBody>
          <a:bodyPr/>
          <a:lstStyle/>
          <a:p>
            <a:r>
              <a:rPr lang="it-IT" b="1" dirty="0">
                <a:solidFill>
                  <a:srgbClr val="C00000"/>
                </a:solidFill>
              </a:rPr>
              <a:t>L</a:t>
            </a:r>
            <a:r>
              <a:rPr lang="it-EG" b="1" dirty="0">
                <a:solidFill>
                  <a:srgbClr val="C00000"/>
                </a:solidFill>
              </a:rPr>
              <a:t>e tre ondate di indipendenza nazionale</a:t>
            </a:r>
          </a:p>
        </p:txBody>
      </p:sp>
      <p:sp>
        <p:nvSpPr>
          <p:cNvPr id="3" name="Segnaposto contenuto 2">
            <a:extLst>
              <a:ext uri="{FF2B5EF4-FFF2-40B4-BE49-F238E27FC236}">
                <a16:creationId xmlns:a16="http://schemas.microsoft.com/office/drawing/2014/main" id="{70330400-62FD-E84C-8052-4411A5E36459}"/>
              </a:ext>
            </a:extLst>
          </p:cNvPr>
          <p:cNvSpPr>
            <a:spLocks noGrp="1"/>
          </p:cNvSpPr>
          <p:nvPr>
            <p:ph idx="1"/>
          </p:nvPr>
        </p:nvSpPr>
        <p:spPr>
          <a:xfrm>
            <a:off x="1443039" y="2043113"/>
            <a:ext cx="10061574" cy="4429125"/>
          </a:xfrm>
        </p:spPr>
        <p:txBody>
          <a:bodyPr>
            <a:normAutofit fontScale="92500"/>
          </a:bodyPr>
          <a:lstStyle/>
          <a:p>
            <a:pPr marL="0" indent="0">
              <a:buNone/>
            </a:pPr>
            <a:r>
              <a:rPr lang="it-EG" sz="2400" dirty="0">
                <a:solidFill>
                  <a:srgbClr val="C00000"/>
                </a:solidFill>
              </a:rPr>
              <a:t>Tra le due guerre mondiali:</a:t>
            </a:r>
          </a:p>
          <a:p>
            <a:pPr marL="0" indent="0">
              <a:buNone/>
            </a:pPr>
            <a:r>
              <a:rPr lang="it-EG" sz="2400" dirty="0"/>
              <a:t>YEMEN DEL NORD, 1918; EGITTO (1922) ARABIA SAUDITA E IRAQ (1932)</a:t>
            </a:r>
          </a:p>
          <a:p>
            <a:pPr marL="0" indent="0">
              <a:buNone/>
            </a:pPr>
            <a:endParaRPr lang="it-EG" sz="2400" dirty="0"/>
          </a:p>
          <a:p>
            <a:pPr marL="0" indent="0">
              <a:buNone/>
            </a:pPr>
            <a:r>
              <a:rPr lang="it-EG" sz="2400" dirty="0">
                <a:solidFill>
                  <a:srgbClr val="C00000"/>
                </a:solidFill>
              </a:rPr>
              <a:t>Dopo La seconda guerra mondiale (1943-56):</a:t>
            </a:r>
          </a:p>
          <a:p>
            <a:pPr marL="0" indent="0">
              <a:buNone/>
            </a:pPr>
            <a:r>
              <a:rPr lang="it-EG" sz="2400" dirty="0"/>
              <a:t>SIRIA e LIBANO (1943/46); GIORDANIA (1946); LIBIA (1951); MAROCCO, TUNISIA (1956)</a:t>
            </a:r>
          </a:p>
          <a:p>
            <a:pPr marL="0" indent="0">
              <a:buNone/>
            </a:pPr>
            <a:endParaRPr lang="it-EG" sz="2400" dirty="0"/>
          </a:p>
          <a:p>
            <a:pPr marL="0" indent="0">
              <a:buNone/>
            </a:pPr>
            <a:r>
              <a:rPr lang="it-EG" sz="2400" dirty="0">
                <a:solidFill>
                  <a:srgbClr val="C00000"/>
                </a:solidFill>
              </a:rPr>
              <a:t>Indipendenze tardive :</a:t>
            </a:r>
          </a:p>
          <a:p>
            <a:pPr marL="0" indent="0">
              <a:buNone/>
            </a:pPr>
            <a:r>
              <a:rPr lang="it-EG" sz="2400" dirty="0"/>
              <a:t>ALGERIA (1962); KUWAIT (1963); YEMEN DEL SUD (1970); EMIRATI ARABI (1971)</a:t>
            </a:r>
          </a:p>
          <a:p>
            <a:pPr marL="0" indent="0">
              <a:buNone/>
            </a:pPr>
            <a:endParaRPr lang="it-EG" sz="2400" dirty="0"/>
          </a:p>
        </p:txBody>
      </p:sp>
    </p:spTree>
    <p:extLst>
      <p:ext uri="{BB962C8B-B14F-4D97-AF65-F5344CB8AC3E}">
        <p14:creationId xmlns:p14="http://schemas.microsoft.com/office/powerpoint/2010/main" val="3662487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63516C8-F227-4B77-9AA7-61B9A0B78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2" name="Titolo 1">
            <a:extLst>
              <a:ext uri="{FF2B5EF4-FFF2-40B4-BE49-F238E27FC236}">
                <a16:creationId xmlns:a16="http://schemas.microsoft.com/office/drawing/2014/main" id="{07DE8589-9E91-7E48-8F31-D4F64404DE66}"/>
              </a:ext>
            </a:extLst>
          </p:cNvPr>
          <p:cNvSpPr>
            <a:spLocks noGrp="1"/>
          </p:cNvSpPr>
          <p:nvPr>
            <p:ph type="title"/>
          </p:nvPr>
        </p:nvSpPr>
        <p:spPr>
          <a:xfrm>
            <a:off x="5297763" y="646148"/>
            <a:ext cx="6329066" cy="1324340"/>
          </a:xfrm>
        </p:spPr>
        <p:txBody>
          <a:bodyPr anchor="b">
            <a:normAutofit/>
          </a:bodyPr>
          <a:lstStyle/>
          <a:p>
            <a:pPr>
              <a:lnSpc>
                <a:spcPct val="90000"/>
              </a:lnSpc>
            </a:pPr>
            <a:r>
              <a:rPr lang="it-EG" sz="2800" b="1"/>
              <a:t>La nascita della Lega araba</a:t>
            </a:r>
            <a:br>
              <a:rPr lang="it-EG" sz="2800" b="1"/>
            </a:br>
            <a:r>
              <a:rPr lang="ar-EG" sz="2800" b="1">
                <a:latin typeface="Times New Roman" panose="02020603050405020304" pitchFamily="18" charset="0"/>
                <a:cs typeface="Times New Roman" panose="02020603050405020304" pitchFamily="18" charset="0"/>
              </a:rPr>
              <a:t>جامعة الدول العربية‎ </a:t>
            </a:r>
            <a:r>
              <a:rPr lang="it-IT" sz="2800" b="1">
                <a:latin typeface="Times New Roman" panose="02020603050405020304" pitchFamily="18" charset="0"/>
                <a:cs typeface="Times New Roman" panose="02020603050405020304" pitchFamily="18" charset="0"/>
              </a:rPr>
              <a:t> - Jāmiʿat al-Duwal al-‘arabiyya</a:t>
            </a:r>
            <a:endParaRPr lang="it-EG" sz="2800" b="1">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D91B420C-C4C8-44DF-96B2-FBD101464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rgbClr val="6C9C64"/>
          </a:solidFill>
          <a:ln>
            <a:noFill/>
          </a:ln>
          <a:effectLst/>
        </p:spPr>
        <p:style>
          <a:lnRef idx="1">
            <a:schemeClr val="accent1"/>
          </a:lnRef>
          <a:fillRef idx="3">
            <a:schemeClr val="accent1"/>
          </a:fillRef>
          <a:effectRef idx="2">
            <a:schemeClr val="accent1"/>
          </a:effectRef>
          <a:fontRef idx="minor">
            <a:schemeClr val="lt1"/>
          </a:fontRef>
        </p:style>
      </p:sp>
      <p:pic>
        <p:nvPicPr>
          <p:cNvPr id="4" name="Immagine 3">
            <a:extLst>
              <a:ext uri="{FF2B5EF4-FFF2-40B4-BE49-F238E27FC236}">
                <a16:creationId xmlns:a16="http://schemas.microsoft.com/office/drawing/2014/main" id="{9AB41E4E-81E3-804E-AB64-96B35B5A1383}"/>
              </a:ext>
            </a:extLst>
          </p:cNvPr>
          <p:cNvPicPr>
            <a:picLocks noChangeAspect="1"/>
          </p:cNvPicPr>
          <p:nvPr/>
        </p:nvPicPr>
        <p:blipFill>
          <a:blip r:embed="rId3"/>
          <a:stretch>
            <a:fillRect/>
          </a:stretch>
        </p:blipFill>
        <p:spPr>
          <a:xfrm>
            <a:off x="1643262" y="834281"/>
            <a:ext cx="3065895" cy="2038820"/>
          </a:xfrm>
          <a:prstGeom prst="rect">
            <a:avLst/>
          </a:prstGeom>
        </p:spPr>
      </p:pic>
      <p:pic>
        <p:nvPicPr>
          <p:cNvPr id="6" name="Immagine 5" descr="Immagine che contiene tappeto, tessuto, cibo&#10;&#10;Descrizione generata automaticamente">
            <a:extLst>
              <a:ext uri="{FF2B5EF4-FFF2-40B4-BE49-F238E27FC236}">
                <a16:creationId xmlns:a16="http://schemas.microsoft.com/office/drawing/2014/main" id="{952CAC91-F23A-494E-A6A5-82C06B3A8D2C}"/>
              </a:ext>
            </a:extLst>
          </p:cNvPr>
          <p:cNvPicPr>
            <a:picLocks noChangeAspect="1"/>
          </p:cNvPicPr>
          <p:nvPr/>
        </p:nvPicPr>
        <p:blipFill>
          <a:blip r:embed="rId4"/>
          <a:stretch>
            <a:fillRect/>
          </a:stretch>
        </p:blipFill>
        <p:spPr>
          <a:xfrm>
            <a:off x="2422711" y="3376027"/>
            <a:ext cx="1479176" cy="2434088"/>
          </a:xfrm>
          <a:prstGeom prst="rect">
            <a:avLst/>
          </a:prstGeom>
        </p:spPr>
      </p:pic>
      <p:sp>
        <p:nvSpPr>
          <p:cNvPr id="3" name="Segnaposto contenuto 2">
            <a:extLst>
              <a:ext uri="{FF2B5EF4-FFF2-40B4-BE49-F238E27FC236}">
                <a16:creationId xmlns:a16="http://schemas.microsoft.com/office/drawing/2014/main" id="{F1547981-A632-F44F-8EFD-6C09A9E2479D}"/>
              </a:ext>
            </a:extLst>
          </p:cNvPr>
          <p:cNvSpPr>
            <a:spLocks noGrp="1"/>
          </p:cNvSpPr>
          <p:nvPr>
            <p:ph idx="1"/>
          </p:nvPr>
        </p:nvSpPr>
        <p:spPr>
          <a:xfrm>
            <a:off x="5275851" y="2255492"/>
            <a:ext cx="6350978" cy="4308594"/>
          </a:xfrm>
        </p:spPr>
        <p:txBody>
          <a:bodyPr>
            <a:normAutofit lnSpcReduction="10000"/>
          </a:bodyPr>
          <a:lstStyle/>
          <a:p>
            <a:r>
              <a:rPr lang="it-EG" dirty="0"/>
              <a:t>Fondata al Cairo nel marzo 1945 (un mese prima dell’ONU)  </a:t>
            </a:r>
            <a:r>
              <a:rPr lang="it-IT" dirty="0"/>
              <a:t>per volontà di Egitto, Arabia Saudita, Transgiordania (divenuta Giordania dopo il 1946), Iraq, Libano e Siria.</a:t>
            </a:r>
            <a:endParaRPr lang="it-EG" dirty="0"/>
          </a:p>
          <a:p>
            <a:r>
              <a:rPr lang="it-IT" dirty="0"/>
              <a:t>Membri	22: Algeria, Arabia Saudita, Bahrein, Comore, Egitto, Emirati Arabi Uniti, Gibuti, Giordania, Iraq, Kuwait, Libano, Libia, Mauritania, Marocco, Oman, Palestina, Qatar, (Siria), Somalia, Sudan, Tunisia, Yemen</a:t>
            </a:r>
          </a:p>
          <a:p>
            <a:r>
              <a:rPr lang="it-IT" dirty="0"/>
              <a:t>Osservatori 5: Armenia, Brasile, Eritrea, India, Venezuela</a:t>
            </a:r>
          </a:p>
          <a:p>
            <a:r>
              <a:rPr lang="it-IT" dirty="0"/>
              <a:t>La sede è al Cairo (escluso dal 1979 al 1990, quando è stata spostata a Tunisi dopo la firma degli accordi di Camp David fra Egitto e Israele).</a:t>
            </a:r>
            <a:endParaRPr lang="it-EG" dirty="0"/>
          </a:p>
        </p:txBody>
      </p:sp>
    </p:spTree>
    <p:extLst>
      <p:ext uri="{BB962C8B-B14F-4D97-AF65-F5344CB8AC3E}">
        <p14:creationId xmlns:p14="http://schemas.microsoft.com/office/powerpoint/2010/main" val="1299507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66BF9EE-F7AC-4FA5-AC7E-001B3A642F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2" name="Freeform 11">
              <a:extLst>
                <a:ext uri="{FF2B5EF4-FFF2-40B4-BE49-F238E27FC236}">
                  <a16:creationId xmlns:a16="http://schemas.microsoft.com/office/drawing/2014/main" id="{3B48D182-44E3-4D8B-ACEF-F1A900BE44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3" name="Freeform 12">
              <a:extLst>
                <a:ext uri="{FF2B5EF4-FFF2-40B4-BE49-F238E27FC236}">
                  <a16:creationId xmlns:a16="http://schemas.microsoft.com/office/drawing/2014/main" id="{355A535A-A489-477F-A314-593AA8CAFB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4" name="Freeform 13">
              <a:extLst>
                <a:ext uri="{FF2B5EF4-FFF2-40B4-BE49-F238E27FC236}">
                  <a16:creationId xmlns:a16="http://schemas.microsoft.com/office/drawing/2014/main" id="{954C2D4C-FD83-4EF4-9312-04442ABD6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5" name="Freeform 14">
              <a:extLst>
                <a:ext uri="{FF2B5EF4-FFF2-40B4-BE49-F238E27FC236}">
                  <a16:creationId xmlns:a16="http://schemas.microsoft.com/office/drawing/2014/main" id="{C20701C2-CD9A-4698-BC97-E1085820C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6" name="Freeform 15">
              <a:extLst>
                <a:ext uri="{FF2B5EF4-FFF2-40B4-BE49-F238E27FC236}">
                  <a16:creationId xmlns:a16="http://schemas.microsoft.com/office/drawing/2014/main" id="{62575C35-466F-42AE-87A1-D691849AB8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7" name="Freeform 16">
              <a:extLst>
                <a:ext uri="{FF2B5EF4-FFF2-40B4-BE49-F238E27FC236}">
                  <a16:creationId xmlns:a16="http://schemas.microsoft.com/office/drawing/2014/main" id="{58236F37-6119-45AC-80A0-CD2C311B50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8" name="Freeform 17">
              <a:extLst>
                <a:ext uri="{FF2B5EF4-FFF2-40B4-BE49-F238E27FC236}">
                  <a16:creationId xmlns:a16="http://schemas.microsoft.com/office/drawing/2014/main" id="{F3FDD799-39FE-4D6F-9A64-2F472B215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9" name="Freeform 18">
              <a:extLst>
                <a:ext uri="{FF2B5EF4-FFF2-40B4-BE49-F238E27FC236}">
                  <a16:creationId xmlns:a16="http://schemas.microsoft.com/office/drawing/2014/main" id="{9820D241-1D49-442C-A95A-00BC1BF9E2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0" name="Freeform 19">
              <a:extLst>
                <a:ext uri="{FF2B5EF4-FFF2-40B4-BE49-F238E27FC236}">
                  <a16:creationId xmlns:a16="http://schemas.microsoft.com/office/drawing/2014/main" id="{EBC2197C-B383-4866-8ABD-74222400BE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1" name="Freeform 20">
              <a:extLst>
                <a:ext uri="{FF2B5EF4-FFF2-40B4-BE49-F238E27FC236}">
                  <a16:creationId xmlns:a16="http://schemas.microsoft.com/office/drawing/2014/main" id="{404B06AA-FC93-4471-9DE4-56A401E70A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2" name="Freeform 21">
              <a:extLst>
                <a:ext uri="{FF2B5EF4-FFF2-40B4-BE49-F238E27FC236}">
                  <a16:creationId xmlns:a16="http://schemas.microsoft.com/office/drawing/2014/main" id="{E580600C-013F-4FAF-8FB7-4CC0FA80A9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3" name="Freeform 22">
              <a:extLst>
                <a:ext uri="{FF2B5EF4-FFF2-40B4-BE49-F238E27FC236}">
                  <a16:creationId xmlns:a16="http://schemas.microsoft.com/office/drawing/2014/main" id="{9BFCF199-64B2-4AEE-88C4-E954ABF362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5" name="Group 24">
            <a:extLst>
              <a:ext uri="{FF2B5EF4-FFF2-40B4-BE49-F238E27FC236}">
                <a16:creationId xmlns:a16="http://schemas.microsoft.com/office/drawing/2014/main" id="{E312DBA5-56D8-42B2-BA94-28168C2A670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6" name="Freeform 27">
              <a:extLst>
                <a:ext uri="{FF2B5EF4-FFF2-40B4-BE49-F238E27FC236}">
                  <a16:creationId xmlns:a16="http://schemas.microsoft.com/office/drawing/2014/main" id="{7AD46C74-3117-46B0-B267-0F61B57CA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7" name="Freeform 28">
              <a:extLst>
                <a:ext uri="{FF2B5EF4-FFF2-40B4-BE49-F238E27FC236}">
                  <a16:creationId xmlns:a16="http://schemas.microsoft.com/office/drawing/2014/main" id="{8C13B810-9664-45D8-8510-D6ED0ADD7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8" name="Freeform 29">
              <a:extLst>
                <a:ext uri="{FF2B5EF4-FFF2-40B4-BE49-F238E27FC236}">
                  <a16:creationId xmlns:a16="http://schemas.microsoft.com/office/drawing/2014/main" id="{10306E52-A922-4458-BCCE-C3C840CC7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9" name="Freeform 30">
              <a:extLst>
                <a:ext uri="{FF2B5EF4-FFF2-40B4-BE49-F238E27FC236}">
                  <a16:creationId xmlns:a16="http://schemas.microsoft.com/office/drawing/2014/main" id="{CB578819-B7E7-4250-932F-52AE2A2A9A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0" name="Freeform 31">
              <a:extLst>
                <a:ext uri="{FF2B5EF4-FFF2-40B4-BE49-F238E27FC236}">
                  <a16:creationId xmlns:a16="http://schemas.microsoft.com/office/drawing/2014/main" id="{454B9C91-B623-424A-B16E-F764F189D3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1" name="Freeform 32">
              <a:extLst>
                <a:ext uri="{FF2B5EF4-FFF2-40B4-BE49-F238E27FC236}">
                  <a16:creationId xmlns:a16="http://schemas.microsoft.com/office/drawing/2014/main" id="{EFD03C4A-8484-41E6-B458-032F1DCA70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2" name="Freeform 33">
              <a:extLst>
                <a:ext uri="{FF2B5EF4-FFF2-40B4-BE49-F238E27FC236}">
                  <a16:creationId xmlns:a16="http://schemas.microsoft.com/office/drawing/2014/main" id="{DDC2F3C3-1D4E-4913-9C5C-F9A65B47E5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3" name="Freeform 34">
              <a:extLst>
                <a:ext uri="{FF2B5EF4-FFF2-40B4-BE49-F238E27FC236}">
                  <a16:creationId xmlns:a16="http://schemas.microsoft.com/office/drawing/2014/main" id="{1E15BCA2-2420-4C53-ADE9-40FBAC2384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4" name="Freeform 35">
              <a:extLst>
                <a:ext uri="{FF2B5EF4-FFF2-40B4-BE49-F238E27FC236}">
                  <a16:creationId xmlns:a16="http://schemas.microsoft.com/office/drawing/2014/main" id="{73D5FBF4-7129-4C51-B603-E3BC334195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5" name="Freeform 36">
              <a:extLst>
                <a:ext uri="{FF2B5EF4-FFF2-40B4-BE49-F238E27FC236}">
                  <a16:creationId xmlns:a16="http://schemas.microsoft.com/office/drawing/2014/main" id="{0165B164-CE2A-494C-88FC-507232B37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6" name="Freeform 37">
              <a:extLst>
                <a:ext uri="{FF2B5EF4-FFF2-40B4-BE49-F238E27FC236}">
                  <a16:creationId xmlns:a16="http://schemas.microsoft.com/office/drawing/2014/main" id="{87F127E5-B10B-4D18-BCF0-E7C3C7F401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7" name="Freeform 38">
              <a:extLst>
                <a:ext uri="{FF2B5EF4-FFF2-40B4-BE49-F238E27FC236}">
                  <a16:creationId xmlns:a16="http://schemas.microsoft.com/office/drawing/2014/main" id="{FC692D59-F28D-4E42-B435-225F2C6CFA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9" name="Rectangle 38">
            <a:extLst>
              <a:ext uri="{FF2B5EF4-FFF2-40B4-BE49-F238E27FC236}">
                <a16:creationId xmlns:a16="http://schemas.microsoft.com/office/drawing/2014/main" id="{1996130F-9AB5-4DE9-8574-3AF891C5C1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1" name="Freeform 11">
            <a:extLst>
              <a:ext uri="{FF2B5EF4-FFF2-40B4-BE49-F238E27FC236}">
                <a16:creationId xmlns:a16="http://schemas.microsoft.com/office/drawing/2014/main" id="{7326F4E6-9131-42DA-97B2-0BA8D1E25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43" name="Rectangle 42">
            <a:extLst>
              <a:ext uri="{FF2B5EF4-FFF2-40B4-BE49-F238E27FC236}">
                <a16:creationId xmlns:a16="http://schemas.microsoft.com/office/drawing/2014/main" id="{3F4C104D-5F30-4811-9376-566B26E471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815E34B-5D02-4E01-A936-E8E1C0AB6F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 name="Segnaposto testo 3">
            <a:extLst>
              <a:ext uri="{FF2B5EF4-FFF2-40B4-BE49-F238E27FC236}">
                <a16:creationId xmlns:a16="http://schemas.microsoft.com/office/drawing/2014/main" id="{7A7542CB-6B2A-2B4B-B666-E9A684491237}"/>
              </a:ext>
            </a:extLst>
          </p:cNvPr>
          <p:cNvSpPr>
            <a:spLocks noGrp="1"/>
          </p:cNvSpPr>
          <p:nvPr>
            <p:ph type="body" sz="half" idx="2"/>
          </p:nvPr>
        </p:nvSpPr>
        <p:spPr>
          <a:xfrm>
            <a:off x="649225" y="299270"/>
            <a:ext cx="9366313" cy="1095008"/>
          </a:xfrm>
        </p:spPr>
        <p:txBody>
          <a:bodyPr vert="horz" lIns="91440" tIns="45720" rIns="91440" bIns="45720" rtlCol="0">
            <a:normAutofit/>
          </a:bodyPr>
          <a:lstStyle/>
          <a:p>
            <a:r>
              <a:rPr lang="en-US" sz="3600" b="1" dirty="0">
                <a:solidFill>
                  <a:srgbClr val="C00000"/>
                </a:solidFill>
              </a:rPr>
              <a:t>Il mondo </a:t>
            </a:r>
            <a:r>
              <a:rPr lang="en-US" sz="3600" b="1" dirty="0" err="1">
                <a:solidFill>
                  <a:srgbClr val="C00000"/>
                </a:solidFill>
              </a:rPr>
              <a:t>arabo</a:t>
            </a:r>
            <a:r>
              <a:rPr lang="en-US" sz="3600" b="1" dirty="0">
                <a:solidFill>
                  <a:srgbClr val="C00000"/>
                </a:solidFill>
              </a:rPr>
              <a:t> </a:t>
            </a:r>
            <a:r>
              <a:rPr lang="en-US" sz="3600" b="1" dirty="0" err="1">
                <a:solidFill>
                  <a:srgbClr val="C00000"/>
                </a:solidFill>
              </a:rPr>
              <a:t>nel</a:t>
            </a:r>
            <a:r>
              <a:rPr lang="en-US" sz="3600" b="1" dirty="0">
                <a:solidFill>
                  <a:srgbClr val="C00000"/>
                </a:solidFill>
              </a:rPr>
              <a:t> 1939</a:t>
            </a:r>
          </a:p>
        </p:txBody>
      </p:sp>
      <p:pic>
        <p:nvPicPr>
          <p:cNvPr id="6" name="Segnaposto contenuto 5" descr="Immagine che contiene mappa&#10;&#10;Descrizione generata automaticamente">
            <a:extLst>
              <a:ext uri="{FF2B5EF4-FFF2-40B4-BE49-F238E27FC236}">
                <a16:creationId xmlns:a16="http://schemas.microsoft.com/office/drawing/2014/main" id="{A16D7EAF-5EE6-B142-B75D-2277DB5E528B}"/>
              </a:ext>
            </a:extLst>
          </p:cNvPr>
          <p:cNvPicPr>
            <a:picLocks noGrp="1" noChangeAspect="1"/>
          </p:cNvPicPr>
          <p:nvPr>
            <p:ph sz="half" idx="1"/>
          </p:nvPr>
        </p:nvPicPr>
        <p:blipFill>
          <a:blip r:embed="rId2"/>
          <a:stretch>
            <a:fillRect/>
          </a:stretch>
        </p:blipFill>
        <p:spPr>
          <a:xfrm>
            <a:off x="3475661" y="1484662"/>
            <a:ext cx="7387320" cy="4672479"/>
          </a:xfrm>
          <a:prstGeom prst="rect">
            <a:avLst/>
          </a:prstGeom>
        </p:spPr>
      </p:pic>
      <p:sp>
        <p:nvSpPr>
          <p:cNvPr id="47" name="Freeform 11">
            <a:extLst>
              <a:ext uri="{FF2B5EF4-FFF2-40B4-BE49-F238E27FC236}">
                <a16:creationId xmlns:a16="http://schemas.microsoft.com/office/drawing/2014/main" id="{7DE3414B-B032-4710-A468-D3285E38C5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7089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E7B6925-1CE4-7B44-940B-7B9C6F16C51C}"/>
              </a:ext>
            </a:extLst>
          </p:cNvPr>
          <p:cNvSpPr>
            <a:spLocks noGrp="1"/>
          </p:cNvSpPr>
          <p:nvPr>
            <p:ph idx="1"/>
          </p:nvPr>
        </p:nvSpPr>
        <p:spPr>
          <a:xfrm>
            <a:off x="1614488" y="371475"/>
            <a:ext cx="9890124" cy="5886450"/>
          </a:xfrm>
        </p:spPr>
        <p:txBody>
          <a:bodyPr>
            <a:normAutofit fontScale="92500" lnSpcReduction="20000"/>
          </a:bodyPr>
          <a:lstStyle/>
          <a:p>
            <a:pPr marL="0" indent="0">
              <a:buNone/>
            </a:pPr>
            <a:r>
              <a:rPr lang="it-EG" sz="2400" dirty="0"/>
              <a:t>La </a:t>
            </a:r>
            <a:r>
              <a:rPr lang="it-EG" sz="2400" dirty="0">
                <a:solidFill>
                  <a:srgbClr val="FF0000"/>
                </a:solidFill>
              </a:rPr>
              <a:t>spartizione del Mashreq </a:t>
            </a:r>
            <a:r>
              <a:rPr lang="it-EG" sz="2400" dirty="0"/>
              <a:t>fu seguita da una serie di </a:t>
            </a:r>
            <a:r>
              <a:rPr lang="it-EG" sz="2400" dirty="0">
                <a:solidFill>
                  <a:srgbClr val="FF0000"/>
                </a:solidFill>
              </a:rPr>
              <a:t>rivolte arabe </a:t>
            </a:r>
            <a:r>
              <a:rPr lang="it-EG" sz="2400" dirty="0"/>
              <a:t>a cominciare proprio dal 1920 (Egitto, Siria, Iraq, Palestina), rivolte che non ottennero però grandi risultati.</a:t>
            </a:r>
          </a:p>
          <a:p>
            <a:pPr marL="0" indent="0">
              <a:buNone/>
            </a:pPr>
            <a:endParaRPr lang="it-EG" sz="2400" dirty="0"/>
          </a:p>
          <a:p>
            <a:pPr marL="0" indent="0">
              <a:buNone/>
            </a:pPr>
            <a:r>
              <a:rPr lang="it-EG" sz="2400" dirty="0"/>
              <a:t>Le due potenze mandatarie prendono possesso dei loro territori.</a:t>
            </a:r>
          </a:p>
          <a:p>
            <a:pPr marL="0" indent="0">
              <a:buNone/>
            </a:pPr>
            <a:r>
              <a:rPr lang="it-EG" sz="2400" dirty="0"/>
              <a:t>Si definiscono i </a:t>
            </a:r>
            <a:r>
              <a:rPr lang="it-EG" sz="2400" dirty="0">
                <a:solidFill>
                  <a:srgbClr val="FF0000"/>
                </a:solidFill>
              </a:rPr>
              <a:t>modelli di controllo coloniale </a:t>
            </a:r>
            <a:r>
              <a:rPr lang="it-EG" sz="2400" dirty="0"/>
              <a:t>applicati dalla potenze europee.</a:t>
            </a:r>
          </a:p>
          <a:p>
            <a:pPr marL="0" indent="0">
              <a:buNone/>
            </a:pPr>
            <a:endParaRPr lang="it-EG" sz="2400" dirty="0"/>
          </a:p>
          <a:p>
            <a:pPr marL="0" indent="0">
              <a:buNone/>
            </a:pPr>
            <a:r>
              <a:rPr lang="it-EG" sz="2400" dirty="0"/>
              <a:t>La </a:t>
            </a:r>
            <a:r>
              <a:rPr lang="it-EG" sz="2400" dirty="0">
                <a:solidFill>
                  <a:srgbClr val="FF0000"/>
                </a:solidFill>
              </a:rPr>
              <a:t>Gran Bretagna </a:t>
            </a:r>
            <a:r>
              <a:rPr lang="it-EG" sz="2400" dirty="0"/>
              <a:t>(Winston Churchill) pone sul trono dell’Iraq e della Transgiordania Faysal e Abdallah, figli dello sharif Husayn (marzo 1921); nel 1922 la Palestina viene staccata dalla Transgiordania, che diventa  uno Stato autonomo; nel 1924 si pone fine all’amministrazione egiziana sul Sudan e viene sancita l’annessione dell’Hijaz (nella penisola araba) ai Sauditi, cancellando così il regno hashemita di Husayn della Mecca.</a:t>
            </a:r>
          </a:p>
          <a:p>
            <a:pPr marL="0" indent="0">
              <a:buNone/>
            </a:pPr>
            <a:endParaRPr lang="it-EG" sz="2400" dirty="0"/>
          </a:p>
          <a:p>
            <a:pPr marL="0" indent="0">
              <a:buNone/>
            </a:pPr>
            <a:r>
              <a:rPr lang="it-EG" sz="2400" dirty="0"/>
              <a:t>Il mandato della </a:t>
            </a:r>
            <a:r>
              <a:rPr lang="it-EG" sz="2400" dirty="0">
                <a:solidFill>
                  <a:srgbClr val="FF0000"/>
                </a:solidFill>
              </a:rPr>
              <a:t>Francia</a:t>
            </a:r>
            <a:r>
              <a:rPr lang="it-EG" sz="2400" dirty="0"/>
              <a:t> prevede il distacco del Libano dalla Siria. In entrambi gli Stati la Francia da subito soffiò sul fuoco delle contraddizioni e delle divisioni confessionali.</a:t>
            </a:r>
          </a:p>
          <a:p>
            <a:pPr marL="0" indent="0">
              <a:buNone/>
            </a:pPr>
            <a:endParaRPr lang="it-EG" sz="2400" dirty="0"/>
          </a:p>
        </p:txBody>
      </p:sp>
    </p:spTree>
    <p:extLst>
      <p:ext uri="{BB962C8B-B14F-4D97-AF65-F5344CB8AC3E}">
        <p14:creationId xmlns:p14="http://schemas.microsoft.com/office/powerpoint/2010/main" val="1424009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8" name="Rectangle 7">
            <a:extLst>
              <a:ext uri="{FF2B5EF4-FFF2-40B4-BE49-F238E27FC236}">
                <a16:creationId xmlns:a16="http://schemas.microsoft.com/office/drawing/2014/main" id="{83030214-227F-42DB-9282-BBA6AF8D94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654295"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3FD9B63-8563-1D40-8389-626832DB315E}"/>
              </a:ext>
            </a:extLst>
          </p:cNvPr>
          <p:cNvSpPr>
            <a:spLocks noGrp="1"/>
          </p:cNvSpPr>
          <p:nvPr>
            <p:ph type="title"/>
          </p:nvPr>
        </p:nvSpPr>
        <p:spPr>
          <a:xfrm>
            <a:off x="1433889" y="1059872"/>
            <a:ext cx="3012216" cy="4851349"/>
          </a:xfrm>
        </p:spPr>
        <p:txBody>
          <a:bodyPr>
            <a:normAutofit/>
          </a:bodyPr>
          <a:lstStyle/>
          <a:p>
            <a:r>
              <a:rPr lang="it-IT" b="1"/>
              <a:t>I mandati e le altre tipologie di dominio coloniale</a:t>
            </a:r>
            <a:endParaRPr lang="it-IT" b="1" dirty="0"/>
          </a:p>
        </p:txBody>
      </p:sp>
      <p:sp>
        <p:nvSpPr>
          <p:cNvPr id="29" name="Freeform 11">
            <a:extLst>
              <a:ext uri="{FF2B5EF4-FFF2-40B4-BE49-F238E27FC236}">
                <a16:creationId xmlns:a16="http://schemas.microsoft.com/office/drawing/2014/main" id="{0D7A9289-BAD1-4A78-979F-A655C886D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1149203"/>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p:nvSpPr>
          <p:cNvPr id="3" name="Segnaposto contenuto 2">
            <a:extLst>
              <a:ext uri="{FF2B5EF4-FFF2-40B4-BE49-F238E27FC236}">
                <a16:creationId xmlns:a16="http://schemas.microsoft.com/office/drawing/2014/main" id="{E3BD557E-155E-964B-826F-5D67EA03DCE9}"/>
              </a:ext>
            </a:extLst>
          </p:cNvPr>
          <p:cNvSpPr>
            <a:spLocks noGrp="1"/>
          </p:cNvSpPr>
          <p:nvPr>
            <p:ph idx="1"/>
          </p:nvPr>
        </p:nvSpPr>
        <p:spPr>
          <a:xfrm>
            <a:off x="5280368" y="1059872"/>
            <a:ext cx="6224244" cy="4851350"/>
          </a:xfrm>
        </p:spPr>
        <p:txBody>
          <a:bodyPr>
            <a:normAutofit/>
          </a:bodyPr>
          <a:lstStyle/>
          <a:p>
            <a:pPr>
              <a:lnSpc>
                <a:spcPct val="90000"/>
              </a:lnSpc>
            </a:pPr>
            <a:r>
              <a:rPr lang="it-IT" sz="1400" b="1">
                <a:cs typeface="Times New Roman" panose="02020603050405020304" pitchFamily="18" charset="0"/>
              </a:rPr>
              <a:t>Mandato</a:t>
            </a:r>
            <a:r>
              <a:rPr lang="it-IT" sz="1400">
                <a:cs typeface="Times New Roman" panose="02020603050405020304" pitchFamily="18" charset="0"/>
              </a:rPr>
              <a:t>: istituito dalla Società delle Nazioni dopo la 1° </a:t>
            </a:r>
            <a:r>
              <a:rPr lang="it-IT" sz="1400" err="1">
                <a:cs typeface="Times New Roman" panose="02020603050405020304" pitchFamily="18" charset="0"/>
              </a:rPr>
              <a:t>g.m.</a:t>
            </a:r>
            <a:r>
              <a:rPr lang="it-IT" sz="1400">
                <a:cs typeface="Times New Roman" panose="02020603050405020304" pitchFamily="18" charset="0"/>
              </a:rPr>
              <a:t> per amministrare il nuovo sistema regionale emerso nel Medioriente post-ottomano. Dalla Grande Siria ottomana furono </a:t>
            </a:r>
            <a:r>
              <a:rPr lang="it-IT" sz="1400" b="1">
                <a:cs typeface="Times New Roman" panose="02020603050405020304" pitchFamily="18" charset="0"/>
              </a:rPr>
              <a:t>creati </a:t>
            </a:r>
            <a:r>
              <a:rPr lang="it-IT" sz="1400" b="1" i="1">
                <a:cs typeface="Times New Roman" panose="02020603050405020304" pitchFamily="18" charset="0"/>
              </a:rPr>
              <a:t>ex novo </a:t>
            </a:r>
            <a:r>
              <a:rPr lang="it-IT" sz="1400" b="1">
                <a:cs typeface="Times New Roman" panose="02020603050405020304" pitchFamily="18" charset="0"/>
              </a:rPr>
              <a:t>quattro Stati</a:t>
            </a:r>
            <a:r>
              <a:rPr lang="it-IT" sz="1400">
                <a:cs typeface="Times New Roman" panose="02020603050405020304" pitchFamily="18" charset="0"/>
              </a:rPr>
              <a:t>: Siria, Libano, Palestina; Transgiordania.</a:t>
            </a:r>
          </a:p>
          <a:p>
            <a:pPr>
              <a:lnSpc>
                <a:spcPct val="90000"/>
              </a:lnSpc>
            </a:pPr>
            <a:r>
              <a:rPr lang="it-IT" sz="1400">
                <a:cs typeface="Times New Roman" panose="02020603050405020304" pitchFamily="18" charset="0"/>
              </a:rPr>
              <a:t>È l’ultima delle «invenzioni» europee per legittimare l’ingerenza coloniale. Le altre forme istituzionali di dominio coloniale sono:</a:t>
            </a:r>
          </a:p>
          <a:p>
            <a:pPr>
              <a:lnSpc>
                <a:spcPct val="90000"/>
              </a:lnSpc>
            </a:pPr>
            <a:r>
              <a:rPr lang="it-IT" sz="1400" b="1">
                <a:cs typeface="Times New Roman" panose="02020603050405020304" pitchFamily="18" charset="0"/>
              </a:rPr>
              <a:t>La Colonia</a:t>
            </a:r>
            <a:r>
              <a:rPr lang="it-IT" sz="1400">
                <a:cs typeface="Times New Roman" panose="02020603050405020304" pitchFamily="18" charset="0"/>
              </a:rPr>
              <a:t>: forma tradizionale di supremazia coloniale.</a:t>
            </a:r>
          </a:p>
          <a:p>
            <a:pPr marL="0" indent="0">
              <a:lnSpc>
                <a:spcPct val="90000"/>
              </a:lnSpc>
              <a:buNone/>
            </a:pPr>
            <a:r>
              <a:rPr lang="it-IT" sz="1400">
                <a:cs typeface="Times New Roman" panose="02020603050405020304" pitchFamily="18" charset="0"/>
              </a:rPr>
              <a:t>Algeria (</a:t>
            </a:r>
            <a:r>
              <a:rPr lang="it-IT" sz="1400" err="1">
                <a:cs typeface="Times New Roman" panose="02020603050405020304" pitchFamily="18" charset="0"/>
              </a:rPr>
              <a:t>F</a:t>
            </a:r>
            <a:r>
              <a:rPr lang="it-IT" sz="1400">
                <a:cs typeface="Times New Roman" panose="02020603050405020304" pitchFamily="18" charset="0"/>
              </a:rPr>
              <a:t> dal 1830 al 1962); Aden (GB dal 1839 al 1963); Libia (I dal 1911 al 1943)</a:t>
            </a:r>
          </a:p>
          <a:p>
            <a:pPr>
              <a:lnSpc>
                <a:spcPct val="90000"/>
              </a:lnSpc>
            </a:pPr>
            <a:r>
              <a:rPr lang="it-IT" sz="1400" b="1">
                <a:cs typeface="Times New Roman" panose="02020603050405020304" pitchFamily="18" charset="0"/>
              </a:rPr>
              <a:t>Il Protettorato</a:t>
            </a:r>
            <a:r>
              <a:rPr lang="it-IT" sz="1400">
                <a:cs typeface="Times New Roman" panose="02020603050405020304" pitchFamily="18" charset="0"/>
              </a:rPr>
              <a:t>: invenzione giuridica più tarda (1881) </a:t>
            </a:r>
          </a:p>
          <a:p>
            <a:pPr marL="0" indent="0">
              <a:lnSpc>
                <a:spcPct val="90000"/>
              </a:lnSpc>
              <a:buNone/>
            </a:pPr>
            <a:r>
              <a:rPr lang="it-IT" sz="1400">
                <a:cs typeface="Times New Roman" panose="02020603050405020304" pitchFamily="18" charset="0"/>
              </a:rPr>
              <a:t>Francia in Tunisia dal 1881 al 1956; Francia e Spagna dal 1912 al 1956 in Marocco; GB in Egitto dal 1882 al 1922; in Yemen del sud dal 1839 e in Sudan dal 1899.</a:t>
            </a:r>
          </a:p>
          <a:p>
            <a:pPr>
              <a:lnSpc>
                <a:spcPct val="90000"/>
              </a:lnSpc>
            </a:pPr>
            <a:r>
              <a:rPr lang="it-IT" sz="1400" b="1">
                <a:cs typeface="Times New Roman" panose="02020603050405020304" pitchFamily="18" charset="0"/>
              </a:rPr>
              <a:t>Il Trattato di cooperazione</a:t>
            </a:r>
            <a:r>
              <a:rPr lang="it-IT" sz="1400">
                <a:cs typeface="Times New Roman" panose="02020603050405020304" pitchFamily="18" charset="0"/>
              </a:rPr>
              <a:t>: forma di controllo attuata dalla GB con gli emirati della penisola arabica (sostanzialmente accordi con le famiglie/tribù/clan al potere in cambio di concessioni per lo sfruttamento delle risorse e di diritti di transito).</a:t>
            </a:r>
          </a:p>
        </p:txBody>
      </p:sp>
    </p:spTree>
    <p:extLst>
      <p:ext uri="{BB962C8B-B14F-4D97-AF65-F5344CB8AC3E}">
        <p14:creationId xmlns:p14="http://schemas.microsoft.com/office/powerpoint/2010/main" val="122411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B0685DC-0CEE-482C-8A89-7A85EECA3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AD3C734-48FC-4346-AA07-C32C7AC4C1FE}"/>
              </a:ext>
            </a:extLst>
          </p:cNvPr>
          <p:cNvSpPr>
            <a:spLocks noGrp="1"/>
          </p:cNvSpPr>
          <p:nvPr>
            <p:ph type="title"/>
          </p:nvPr>
        </p:nvSpPr>
        <p:spPr>
          <a:xfrm>
            <a:off x="7855527" y="685800"/>
            <a:ext cx="3649085" cy="5225422"/>
          </a:xfrm>
        </p:spPr>
        <p:txBody>
          <a:bodyPr anchor="ctr">
            <a:normAutofit/>
          </a:bodyPr>
          <a:lstStyle/>
          <a:p>
            <a:r>
              <a:rPr lang="it-IT" b="1" dirty="0"/>
              <a:t>Nel </a:t>
            </a:r>
            <a:r>
              <a:rPr lang="it-IT" b="1" dirty="0" err="1"/>
              <a:t>Mashreq</a:t>
            </a:r>
            <a:r>
              <a:rPr lang="it-IT" b="1" dirty="0"/>
              <a:t>: l’artificialità degli Stati coloniali</a:t>
            </a:r>
          </a:p>
        </p:txBody>
      </p:sp>
      <p:sp>
        <p:nvSpPr>
          <p:cNvPr id="10" name="Rectangle 9">
            <a:extLst>
              <a:ext uri="{FF2B5EF4-FFF2-40B4-BE49-F238E27FC236}">
                <a16:creationId xmlns:a16="http://schemas.microsoft.com/office/drawing/2014/main" id="{A31628A5-06CF-426B-948A-59ED234C9D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 name="Segnaposto contenuto 2">
            <a:extLst>
              <a:ext uri="{FF2B5EF4-FFF2-40B4-BE49-F238E27FC236}">
                <a16:creationId xmlns:a16="http://schemas.microsoft.com/office/drawing/2014/main" id="{BE3896A7-6B4E-FF41-BDCD-EDF4FE94E39E}"/>
              </a:ext>
            </a:extLst>
          </p:cNvPr>
          <p:cNvSpPr>
            <a:spLocks noGrp="1"/>
          </p:cNvSpPr>
          <p:nvPr>
            <p:ph idx="1"/>
          </p:nvPr>
        </p:nvSpPr>
        <p:spPr>
          <a:xfrm>
            <a:off x="1101554" y="685800"/>
            <a:ext cx="5970162" cy="5225422"/>
          </a:xfrm>
        </p:spPr>
        <p:txBody>
          <a:bodyPr anchor="ctr">
            <a:normAutofit/>
          </a:bodyPr>
          <a:lstStyle/>
          <a:p>
            <a:pPr>
              <a:lnSpc>
                <a:spcPct val="90000"/>
              </a:lnSpc>
            </a:pPr>
            <a:r>
              <a:rPr lang="it-IT" sz="1700" b="1">
                <a:cs typeface="Times New Roman" panose="02020603050405020304" pitchFamily="18" charset="0"/>
              </a:rPr>
              <a:t>Nascita di Stati nazionali separati al posto dello «spazio comune» ottomano</a:t>
            </a:r>
          </a:p>
          <a:p>
            <a:pPr>
              <a:lnSpc>
                <a:spcPct val="90000"/>
              </a:lnSpc>
            </a:pPr>
            <a:r>
              <a:rPr lang="it-IT" sz="1700">
                <a:cs typeface="Times New Roman" panose="02020603050405020304" pitchFamily="18" charset="0"/>
              </a:rPr>
              <a:t>mandati nel </a:t>
            </a:r>
            <a:r>
              <a:rPr lang="it-IT" sz="1700" err="1">
                <a:cs typeface="Times New Roman" panose="02020603050405020304" pitchFamily="18" charset="0"/>
              </a:rPr>
              <a:t>Mashreq</a:t>
            </a:r>
            <a:r>
              <a:rPr lang="it-IT" sz="1700">
                <a:cs typeface="Times New Roman" panose="02020603050405020304" pitchFamily="18" charset="0"/>
              </a:rPr>
              <a:t> (protocollo di Sanremo, aprile 1920), nonostante le promesse fatte agli arabi, la grande rivolta araba del 1916 e le richieste continue dei vari leader nazionalisti.</a:t>
            </a:r>
          </a:p>
          <a:p>
            <a:pPr>
              <a:lnSpc>
                <a:spcPct val="90000"/>
              </a:lnSpc>
            </a:pPr>
            <a:r>
              <a:rPr lang="it-IT" sz="1700">
                <a:cs typeface="Times New Roman" panose="02020603050405020304" pitchFamily="18" charset="0"/>
              </a:rPr>
              <a:t>Si consuma così quello che gli arabi percepiscono come «il grande tradimento», uno dei miti fondatori dell’antioccidentalismo nel mondo arabo.</a:t>
            </a:r>
          </a:p>
          <a:p>
            <a:pPr>
              <a:lnSpc>
                <a:spcPct val="90000"/>
              </a:lnSpc>
            </a:pPr>
            <a:r>
              <a:rPr lang="it-IT" sz="1700">
                <a:cs typeface="Times New Roman" panose="02020603050405020304" pitchFamily="18" charset="0"/>
              </a:rPr>
              <a:t>Due nuovi regni in Iraq e Transgiordania, affidati rispettivamente a </a:t>
            </a:r>
            <a:r>
              <a:rPr lang="it-IT" sz="1700" err="1">
                <a:cs typeface="Times New Roman" panose="02020603050405020304" pitchFamily="18" charset="0"/>
              </a:rPr>
              <a:t>Faysal</a:t>
            </a:r>
            <a:r>
              <a:rPr lang="it-IT" sz="1700">
                <a:cs typeface="Times New Roman" panose="02020603050405020304" pitchFamily="18" charset="0"/>
              </a:rPr>
              <a:t> e ad Abdallah, (conferenza del Cairo, marzo 1921) </a:t>
            </a:r>
          </a:p>
          <a:p>
            <a:pPr>
              <a:lnSpc>
                <a:spcPct val="90000"/>
              </a:lnSpc>
            </a:pPr>
            <a:r>
              <a:rPr lang="it-IT" sz="1700">
                <a:cs typeface="Times New Roman" panose="02020603050405020304" pitchFamily="18" charset="0"/>
              </a:rPr>
              <a:t>nel 1924 i Britannici avallano l’annessione dell’</a:t>
            </a:r>
            <a:r>
              <a:rPr lang="it-IT" sz="1700" err="1">
                <a:cs typeface="Times New Roman" panose="02020603050405020304" pitchFamily="18" charset="0"/>
              </a:rPr>
              <a:t>Hijaz</a:t>
            </a:r>
            <a:r>
              <a:rPr lang="it-IT" sz="1700">
                <a:cs typeface="Times New Roman" panose="02020603050405020304" pitchFamily="18" charset="0"/>
              </a:rPr>
              <a:t> alla nuova monarchia saudita, cancellando in tal modo il regno dello</a:t>
            </a:r>
            <a:r>
              <a:rPr lang="it-IT" sz="1700" i="1">
                <a:cs typeface="Times New Roman" panose="02020603050405020304" pitchFamily="18" charset="0"/>
              </a:rPr>
              <a:t> </a:t>
            </a:r>
            <a:r>
              <a:rPr lang="it-IT" sz="1700" i="1" err="1">
                <a:cs typeface="Times New Roman" panose="02020603050405020304" pitchFamily="18" charset="0"/>
              </a:rPr>
              <a:t>sharīf</a:t>
            </a:r>
            <a:r>
              <a:rPr lang="it-IT" sz="1700" i="1">
                <a:cs typeface="Times New Roman" panose="02020603050405020304" pitchFamily="18" charset="0"/>
              </a:rPr>
              <a:t> </a:t>
            </a:r>
            <a:r>
              <a:rPr lang="it-IT" sz="1700" err="1">
                <a:cs typeface="Times New Roman" panose="02020603050405020304" pitchFamily="18" charset="0"/>
              </a:rPr>
              <a:t>Husayn</a:t>
            </a:r>
            <a:r>
              <a:rPr lang="it-IT" sz="1700">
                <a:cs typeface="Times New Roman" panose="02020603050405020304" pitchFamily="18" charset="0"/>
              </a:rPr>
              <a:t>.</a:t>
            </a:r>
          </a:p>
          <a:p>
            <a:pPr>
              <a:lnSpc>
                <a:spcPct val="90000"/>
              </a:lnSpc>
            </a:pPr>
            <a:r>
              <a:rPr lang="it-IT" sz="1700">
                <a:cs typeface="Times New Roman" panose="02020603050405020304" pitchFamily="18" charset="0"/>
              </a:rPr>
              <a:t>Dalle tre province ottomane di Mosul, Baghdad e Bassora venne creato il regno dell’Iraq, con </a:t>
            </a:r>
            <a:r>
              <a:rPr lang="it-IT" sz="1700" err="1">
                <a:cs typeface="Times New Roman" panose="02020603050405020304" pitchFamily="18" charset="0"/>
              </a:rPr>
              <a:t>Faysal</a:t>
            </a:r>
            <a:r>
              <a:rPr lang="it-IT" sz="1700">
                <a:cs typeface="Times New Roman" panose="02020603050405020304" pitchFamily="18" charset="0"/>
              </a:rPr>
              <a:t> </a:t>
            </a:r>
            <a:r>
              <a:rPr lang="it-IT" sz="1700" err="1">
                <a:cs typeface="Times New Roman" panose="02020603050405020304" pitchFamily="18" charset="0"/>
              </a:rPr>
              <a:t>ibn</a:t>
            </a:r>
            <a:r>
              <a:rPr lang="it-IT" sz="1700">
                <a:cs typeface="Times New Roman" panose="02020603050405020304" pitchFamily="18" charset="0"/>
              </a:rPr>
              <a:t> </a:t>
            </a:r>
            <a:r>
              <a:rPr lang="it-IT" sz="1700" err="1">
                <a:cs typeface="Times New Roman" panose="02020603050405020304" pitchFamily="18" charset="0"/>
              </a:rPr>
              <a:t>Husayn</a:t>
            </a:r>
            <a:r>
              <a:rPr lang="it-IT" sz="1700">
                <a:cs typeface="Times New Roman" panose="02020603050405020304" pitchFamily="18" charset="0"/>
              </a:rPr>
              <a:t> sul trono.</a:t>
            </a:r>
          </a:p>
          <a:p>
            <a:pPr>
              <a:lnSpc>
                <a:spcPct val="90000"/>
              </a:lnSpc>
            </a:pPr>
            <a:endParaRPr lang="it-IT" sz="1700">
              <a:cs typeface="Times New Roman" panose="02020603050405020304" pitchFamily="18" charset="0"/>
            </a:endParaRPr>
          </a:p>
          <a:p>
            <a:pPr marL="0" indent="0">
              <a:lnSpc>
                <a:spcPct val="90000"/>
              </a:lnSpc>
              <a:buNone/>
            </a:pPr>
            <a:endParaRPr lang="it-IT" sz="1700"/>
          </a:p>
        </p:txBody>
      </p:sp>
      <p:cxnSp>
        <p:nvCxnSpPr>
          <p:cNvPr id="12" name="Straight Connector 11">
            <a:extLst>
              <a:ext uri="{FF2B5EF4-FFF2-40B4-BE49-F238E27FC236}">
                <a16:creationId xmlns:a16="http://schemas.microsoft.com/office/drawing/2014/main" id="{2D902729-F83B-46AA-B572-057BD32A69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6041" y="1871831"/>
            <a:ext cx="0" cy="3200400"/>
          </a:xfrm>
          <a:prstGeom prst="line">
            <a:avLst/>
          </a:prstGeom>
          <a:ln w="158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938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538AF3-8D67-6B45-A58B-153A6A223E29}"/>
              </a:ext>
            </a:extLst>
          </p:cNvPr>
          <p:cNvSpPr>
            <a:spLocks noGrp="1"/>
          </p:cNvSpPr>
          <p:nvPr>
            <p:ph type="title"/>
          </p:nvPr>
        </p:nvSpPr>
        <p:spPr>
          <a:xfrm>
            <a:off x="4972050" y="571500"/>
            <a:ext cx="6986587" cy="2284414"/>
          </a:xfrm>
        </p:spPr>
        <p:txBody>
          <a:bodyPr>
            <a:normAutofit fontScale="90000"/>
          </a:bodyPr>
          <a:lstStyle/>
          <a:p>
            <a:r>
              <a:rPr lang="it-IT" sz="2800" dirty="0" err="1"/>
              <a:t>Faysal</a:t>
            </a:r>
            <a:r>
              <a:rPr lang="it-IT" sz="2800" dirty="0"/>
              <a:t> I, futuro re dell’Iraq dal 1921 alla sua morte nel 1933, durante la conferenza di pace di Parigi del 1919. Nella foto si intravede, alla sua sinistra, anche  T.E. Lawrence (Lawrence d'Arabia).</a:t>
            </a:r>
            <a:endParaRPr lang="it-EG" sz="2800" dirty="0"/>
          </a:p>
        </p:txBody>
      </p:sp>
      <p:pic>
        <p:nvPicPr>
          <p:cNvPr id="5" name="Segnaposto contenuto 4" descr="Immagine che contiene inpiedi, uomo, fotografia, vecchio&#10;&#10;Descrizione generata automaticamente">
            <a:extLst>
              <a:ext uri="{FF2B5EF4-FFF2-40B4-BE49-F238E27FC236}">
                <a16:creationId xmlns:a16="http://schemas.microsoft.com/office/drawing/2014/main" id="{2FBA9DB2-2F14-3147-ACE3-8340DAE3FB93}"/>
              </a:ext>
            </a:extLst>
          </p:cNvPr>
          <p:cNvPicPr>
            <a:picLocks noGrp="1" noChangeAspect="1"/>
          </p:cNvPicPr>
          <p:nvPr>
            <p:ph idx="1"/>
          </p:nvPr>
        </p:nvPicPr>
        <p:blipFill>
          <a:blip r:embed="rId2"/>
          <a:stretch>
            <a:fillRect/>
          </a:stretch>
        </p:blipFill>
        <p:spPr>
          <a:xfrm>
            <a:off x="1265356" y="2855913"/>
            <a:ext cx="2892305" cy="3271838"/>
          </a:xfrm>
        </p:spPr>
      </p:pic>
      <p:pic>
        <p:nvPicPr>
          <p:cNvPr id="7" name="Immagine 6" descr="Immagine che contiene esterni, persona, edificio, fotografia&#10;&#10;Descrizione generata automaticamente">
            <a:extLst>
              <a:ext uri="{FF2B5EF4-FFF2-40B4-BE49-F238E27FC236}">
                <a16:creationId xmlns:a16="http://schemas.microsoft.com/office/drawing/2014/main" id="{69BCCCE2-9BFB-9344-8260-523536663CF3}"/>
              </a:ext>
            </a:extLst>
          </p:cNvPr>
          <p:cNvPicPr>
            <a:picLocks noChangeAspect="1"/>
          </p:cNvPicPr>
          <p:nvPr/>
        </p:nvPicPr>
        <p:blipFill>
          <a:blip r:embed="rId3"/>
          <a:stretch>
            <a:fillRect/>
          </a:stretch>
        </p:blipFill>
        <p:spPr>
          <a:xfrm>
            <a:off x="6469402" y="3750470"/>
            <a:ext cx="3814304" cy="2814637"/>
          </a:xfrm>
          <a:prstGeom prst="rect">
            <a:avLst/>
          </a:prstGeom>
        </p:spPr>
      </p:pic>
    </p:spTree>
    <p:extLst>
      <p:ext uri="{BB962C8B-B14F-4D97-AF65-F5344CB8AC3E}">
        <p14:creationId xmlns:p14="http://schemas.microsoft.com/office/powerpoint/2010/main" val="3109262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B0685DC-0CEE-482C-8A89-7A85EECA3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5ADDD80E-4FF6-4F42-AD14-7BAAC58F0A39}"/>
              </a:ext>
            </a:extLst>
          </p:cNvPr>
          <p:cNvSpPr>
            <a:spLocks noGrp="1"/>
          </p:cNvSpPr>
          <p:nvPr>
            <p:ph type="title"/>
          </p:nvPr>
        </p:nvSpPr>
        <p:spPr>
          <a:xfrm>
            <a:off x="7855527" y="685800"/>
            <a:ext cx="3649085" cy="5225422"/>
          </a:xfrm>
        </p:spPr>
        <p:txBody>
          <a:bodyPr anchor="ctr">
            <a:normAutofit/>
          </a:bodyPr>
          <a:lstStyle/>
          <a:p>
            <a:r>
              <a:rPr lang="it-IT" b="1" dirty="0"/>
              <a:t>Il nuovo spazio coloniale: elementi comuni</a:t>
            </a:r>
          </a:p>
        </p:txBody>
      </p:sp>
      <p:sp>
        <p:nvSpPr>
          <p:cNvPr id="10" name="Rectangle 9">
            <a:extLst>
              <a:ext uri="{FF2B5EF4-FFF2-40B4-BE49-F238E27FC236}">
                <a16:creationId xmlns:a16="http://schemas.microsoft.com/office/drawing/2014/main" id="{A31628A5-06CF-426B-948A-59ED234C9D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 name="Segnaposto contenuto 2">
            <a:extLst>
              <a:ext uri="{FF2B5EF4-FFF2-40B4-BE49-F238E27FC236}">
                <a16:creationId xmlns:a16="http://schemas.microsoft.com/office/drawing/2014/main" id="{BD32774C-5772-984A-AD3C-2AA38A1EC8C9}"/>
              </a:ext>
            </a:extLst>
          </p:cNvPr>
          <p:cNvSpPr>
            <a:spLocks noGrp="1"/>
          </p:cNvSpPr>
          <p:nvPr>
            <p:ph idx="1"/>
          </p:nvPr>
        </p:nvSpPr>
        <p:spPr>
          <a:xfrm>
            <a:off x="1101554" y="685800"/>
            <a:ext cx="5970162" cy="5225422"/>
          </a:xfrm>
        </p:spPr>
        <p:txBody>
          <a:bodyPr anchor="ctr">
            <a:normAutofit/>
          </a:bodyPr>
          <a:lstStyle/>
          <a:p>
            <a:pPr>
              <a:lnSpc>
                <a:spcPct val="90000"/>
              </a:lnSpc>
            </a:pPr>
            <a:r>
              <a:rPr lang="it-IT" sz="1700" b="1">
                <a:cs typeface="Times New Roman" panose="02020603050405020304" pitchFamily="18" charset="0"/>
              </a:rPr>
              <a:t>Politiche della disuguaglianza: </a:t>
            </a:r>
            <a:r>
              <a:rPr lang="it-IT" sz="1700">
                <a:cs typeface="Times New Roman" panose="02020603050405020304" pitchFamily="18" charset="0"/>
              </a:rPr>
              <a:t>la Francia applicò statuti speciali per i berberi in Marocco , gli ebrei in Algeria, i maroniti in Libano, gli alauiti in Siria. Gli inglesi lasciarono agire i vari tribunali locali-tribali in Transgiordania senza tentare di uniformare il sistema giuridico e favorirono sempre la minoranza sunnita contro la maggioranza sciita in Iraq, come pure i coloni ebrei sionisti in Palestina. </a:t>
            </a:r>
          </a:p>
          <a:p>
            <a:pPr>
              <a:lnSpc>
                <a:spcPct val="90000"/>
              </a:lnSpc>
            </a:pPr>
            <a:endParaRPr lang="it-IT" sz="1700">
              <a:cs typeface="Times New Roman" panose="02020603050405020304" pitchFamily="18" charset="0"/>
            </a:endParaRPr>
          </a:p>
          <a:p>
            <a:pPr>
              <a:lnSpc>
                <a:spcPct val="90000"/>
              </a:lnSpc>
            </a:pPr>
            <a:r>
              <a:rPr lang="it-IT" sz="1700" b="1">
                <a:cs typeface="Times New Roman" panose="02020603050405020304" pitchFamily="18" charset="0"/>
              </a:rPr>
              <a:t>Sviluppo economico distorto</a:t>
            </a:r>
            <a:r>
              <a:rPr lang="it-IT" sz="1700">
                <a:cs typeface="Times New Roman" panose="02020603050405020304" pitchFamily="18" charset="0"/>
              </a:rPr>
              <a:t>: investimenti soprattutto per la sicurezza e a vantaggio degli interessi coloniali (costruzione di infrastrutture), non per sviluppo locale, istruzione e sanità.</a:t>
            </a:r>
          </a:p>
          <a:p>
            <a:pPr marL="0" indent="0">
              <a:lnSpc>
                <a:spcPct val="90000"/>
              </a:lnSpc>
              <a:buNone/>
            </a:pPr>
            <a:endParaRPr lang="it-IT" sz="1700">
              <a:cs typeface="Times New Roman" panose="02020603050405020304" pitchFamily="18" charset="0"/>
            </a:endParaRPr>
          </a:p>
          <a:p>
            <a:pPr>
              <a:lnSpc>
                <a:spcPct val="90000"/>
              </a:lnSpc>
            </a:pPr>
            <a:r>
              <a:rPr lang="it-IT" sz="1700">
                <a:cs typeface="Times New Roman" panose="02020603050405020304" pitchFamily="18" charset="0"/>
              </a:rPr>
              <a:t>Creazione di un </a:t>
            </a:r>
            <a:r>
              <a:rPr lang="it-IT" sz="1700" b="1">
                <a:cs typeface="Times New Roman" panose="02020603050405020304" pitchFamily="18" charset="0"/>
              </a:rPr>
              <a:t>sistema politico plasmato su quello della madrepatria</a:t>
            </a:r>
            <a:r>
              <a:rPr lang="it-IT" sz="1700">
                <a:cs typeface="Times New Roman" panose="02020603050405020304" pitchFamily="18" charset="0"/>
              </a:rPr>
              <a:t>: repubbliche parlamentari nei possedimenti francesi; monarchie parlamentari in quelli britannici. </a:t>
            </a:r>
            <a:endParaRPr lang="it-IT" sz="1700"/>
          </a:p>
          <a:p>
            <a:pPr>
              <a:lnSpc>
                <a:spcPct val="90000"/>
              </a:lnSpc>
            </a:pPr>
            <a:endParaRPr lang="it-IT" sz="1700"/>
          </a:p>
        </p:txBody>
      </p:sp>
      <p:cxnSp>
        <p:nvCxnSpPr>
          <p:cNvPr id="12" name="Straight Connector 11">
            <a:extLst>
              <a:ext uri="{FF2B5EF4-FFF2-40B4-BE49-F238E27FC236}">
                <a16:creationId xmlns:a16="http://schemas.microsoft.com/office/drawing/2014/main" id="{2D902729-F83B-46AA-B572-057BD32A69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6041" y="1871831"/>
            <a:ext cx="0" cy="3200400"/>
          </a:xfrm>
          <a:prstGeom prst="line">
            <a:avLst/>
          </a:prstGeom>
          <a:ln w="158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2510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EC87D8-5A18-A742-A424-B589DD46C3FE}"/>
              </a:ext>
            </a:extLst>
          </p:cNvPr>
          <p:cNvSpPr>
            <a:spLocks noGrp="1"/>
          </p:cNvSpPr>
          <p:nvPr>
            <p:ph type="title"/>
          </p:nvPr>
        </p:nvSpPr>
        <p:spPr/>
        <p:txBody>
          <a:bodyPr/>
          <a:lstStyle/>
          <a:p>
            <a:pPr algn="ctr"/>
            <a:r>
              <a:rPr lang="it-EG" b="1" dirty="0">
                <a:solidFill>
                  <a:srgbClr val="C00000"/>
                </a:solidFill>
              </a:rPr>
              <a:t>L’età dei notabili: perché?</a:t>
            </a:r>
          </a:p>
        </p:txBody>
      </p:sp>
      <p:sp>
        <p:nvSpPr>
          <p:cNvPr id="3" name="Segnaposto contenuto 2">
            <a:extLst>
              <a:ext uri="{FF2B5EF4-FFF2-40B4-BE49-F238E27FC236}">
                <a16:creationId xmlns:a16="http://schemas.microsoft.com/office/drawing/2014/main" id="{1C87B45C-7743-C049-94BF-90532E07A068}"/>
              </a:ext>
            </a:extLst>
          </p:cNvPr>
          <p:cNvSpPr>
            <a:spLocks noGrp="1"/>
          </p:cNvSpPr>
          <p:nvPr>
            <p:ph idx="1"/>
          </p:nvPr>
        </p:nvSpPr>
        <p:spPr>
          <a:xfrm>
            <a:off x="2257425" y="1904999"/>
            <a:ext cx="9247187" cy="4124325"/>
          </a:xfrm>
        </p:spPr>
        <p:txBody>
          <a:bodyPr>
            <a:normAutofit fontScale="92500"/>
          </a:bodyPr>
          <a:lstStyle/>
          <a:p>
            <a:r>
              <a:rPr lang="it-EG" sz="2000" dirty="0"/>
              <a:t>La ristretta élite dei notabili locali trasse grandi vantaggi dal </a:t>
            </a:r>
            <a:r>
              <a:rPr lang="it-EG" sz="2000" dirty="0">
                <a:solidFill>
                  <a:srgbClr val="C00000"/>
                </a:solidFill>
              </a:rPr>
              <a:t>liberalismo politico </a:t>
            </a:r>
            <a:r>
              <a:rPr lang="it-EG" sz="2000" dirty="0"/>
              <a:t>e dal </a:t>
            </a:r>
            <a:r>
              <a:rPr lang="it-EG" sz="2000" dirty="0">
                <a:solidFill>
                  <a:srgbClr val="C00000"/>
                </a:solidFill>
              </a:rPr>
              <a:t>liberismo economico </a:t>
            </a:r>
            <a:r>
              <a:rPr lang="it-EG" sz="2000" dirty="0"/>
              <a:t>di questa fase della storia della colonizzazione, sia partecipando alla gestione del potere in partiti nei quali si riproponevano le dinamiche tradizionali di clientelismo, sia arricchendosi grazie alle agevolazion di cui godevano da parte dei colonizzatori.</a:t>
            </a:r>
          </a:p>
          <a:p>
            <a:r>
              <a:rPr lang="it-EG" sz="2000" dirty="0"/>
              <a:t>Le dinamiche di controllo coloniale si poterono quindi  implementare più agevolmente grazie al ruolo di primo piano assunto da queste élite arabe.</a:t>
            </a:r>
          </a:p>
          <a:p>
            <a:r>
              <a:rPr lang="it-IT" sz="2000" dirty="0">
                <a:cs typeface="Times New Roman" panose="02020603050405020304" pitchFamily="18" charset="0"/>
              </a:rPr>
              <a:t>I rappresentanti locali venivano scelti fra quelli più «collaborazionisti» e le loro rivendicazioni erano piuttosto blande. Nazionalismo, sì, ma molto moderato, perlomeno fino alla fine degli anni ’30, quando emerse una nuova generazione di nazionalisti più radicali, di estrazione borghese e spesso rurale.</a:t>
            </a:r>
          </a:p>
          <a:p>
            <a:endParaRPr lang="it-EG" sz="2000" dirty="0"/>
          </a:p>
          <a:p>
            <a:endParaRPr lang="it-EG" sz="2000" dirty="0"/>
          </a:p>
        </p:txBody>
      </p:sp>
    </p:spTree>
    <p:extLst>
      <p:ext uri="{BB962C8B-B14F-4D97-AF65-F5344CB8AC3E}">
        <p14:creationId xmlns:p14="http://schemas.microsoft.com/office/powerpoint/2010/main" val="1615458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952F8AB-1076-8742-B855-BED0966F4BEB}"/>
              </a:ext>
            </a:extLst>
          </p:cNvPr>
          <p:cNvSpPr>
            <a:spLocks noGrp="1"/>
          </p:cNvSpPr>
          <p:nvPr>
            <p:ph type="title"/>
          </p:nvPr>
        </p:nvSpPr>
        <p:spPr>
          <a:xfrm>
            <a:off x="1259893" y="3101093"/>
            <a:ext cx="2454052" cy="3029344"/>
          </a:xfrm>
        </p:spPr>
        <p:txBody>
          <a:bodyPr>
            <a:normAutofit/>
          </a:bodyPr>
          <a:lstStyle/>
          <a:p>
            <a:r>
              <a:rPr lang="it-IT" sz="2200" b="1" dirty="0">
                <a:solidFill>
                  <a:schemeClr val="bg1"/>
                </a:solidFill>
              </a:rPr>
              <a:t>Cambiamenti imposti dalla colonizzazione</a:t>
            </a:r>
          </a:p>
        </p:txBody>
      </p:sp>
      <p:sp>
        <p:nvSpPr>
          <p:cNvPr id="10"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2" name="Rectangle 11">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D7EC7973-BD1C-664F-98D4-06E8452BA67A}"/>
              </a:ext>
            </a:extLst>
          </p:cNvPr>
          <p:cNvSpPr>
            <a:spLocks noGrp="1"/>
          </p:cNvSpPr>
          <p:nvPr>
            <p:ph idx="1"/>
          </p:nvPr>
        </p:nvSpPr>
        <p:spPr>
          <a:xfrm>
            <a:off x="4706578" y="589722"/>
            <a:ext cx="6798033" cy="5321500"/>
          </a:xfrm>
        </p:spPr>
        <p:txBody>
          <a:bodyPr anchor="ctr">
            <a:normAutofit/>
          </a:bodyPr>
          <a:lstStyle/>
          <a:p>
            <a:pPr>
              <a:lnSpc>
                <a:spcPct val="90000"/>
              </a:lnSpc>
            </a:pPr>
            <a:r>
              <a:rPr lang="it-IT" sz="1500" dirty="0">
                <a:cs typeface="Times New Roman" panose="02020603050405020304" pitchFamily="18" charset="0"/>
              </a:rPr>
              <a:t>Campagne militari di occupazione (Libia, Algeria) che causarono </a:t>
            </a:r>
            <a:r>
              <a:rPr lang="it-IT" sz="1500" b="1" dirty="0">
                <a:cs typeface="Times New Roman" panose="02020603050405020304" pitchFamily="18" charset="0"/>
              </a:rPr>
              <a:t>spopolamento delle campagne </a:t>
            </a:r>
            <a:r>
              <a:rPr lang="it-IT" sz="1500" dirty="0">
                <a:cs typeface="Times New Roman" panose="02020603050405020304" pitchFamily="18" charset="0"/>
              </a:rPr>
              <a:t>e riduzione della produzione agricola. Espropriazione delle terre più fertili a favore dei coloni europei.</a:t>
            </a:r>
          </a:p>
          <a:p>
            <a:pPr marL="0" indent="0">
              <a:lnSpc>
                <a:spcPct val="90000"/>
              </a:lnSpc>
              <a:buNone/>
            </a:pPr>
            <a:endParaRPr lang="it-IT" sz="1500" dirty="0">
              <a:cs typeface="Times New Roman" panose="02020603050405020304" pitchFamily="18" charset="0"/>
            </a:endParaRPr>
          </a:p>
          <a:p>
            <a:pPr>
              <a:lnSpc>
                <a:spcPct val="90000"/>
              </a:lnSpc>
            </a:pPr>
            <a:r>
              <a:rPr lang="it-IT" sz="1500" b="1" dirty="0">
                <a:cs typeface="Times New Roman" panose="02020603050405020304" pitchFamily="18" charset="0"/>
              </a:rPr>
              <a:t>Crescita demografica </a:t>
            </a:r>
            <a:r>
              <a:rPr lang="it-IT" sz="1500" dirty="0">
                <a:cs typeface="Times New Roman" panose="02020603050405020304" pitchFamily="18" charset="0"/>
              </a:rPr>
              <a:t>e secondo grande flusso di urbanizzazione, con la creazione di vere e proprie metropoli.</a:t>
            </a:r>
          </a:p>
          <a:p>
            <a:pPr>
              <a:lnSpc>
                <a:spcPct val="90000"/>
              </a:lnSpc>
            </a:pPr>
            <a:endParaRPr lang="it-IT" sz="1500" dirty="0">
              <a:cs typeface="Times New Roman" panose="02020603050405020304" pitchFamily="18" charset="0"/>
            </a:endParaRPr>
          </a:p>
          <a:p>
            <a:pPr>
              <a:lnSpc>
                <a:spcPct val="90000"/>
              </a:lnSpc>
            </a:pPr>
            <a:r>
              <a:rPr lang="it-IT" sz="1500" dirty="0">
                <a:cs typeface="Times New Roman" panose="02020603050405020304" pitchFamily="18" charset="0"/>
              </a:rPr>
              <a:t>Sviluppo, perlomeno per le classi più agiate, di una </a:t>
            </a:r>
            <a:r>
              <a:rPr lang="it-IT" sz="1500" b="1" dirty="0">
                <a:cs typeface="Times New Roman" panose="02020603050405020304" pitchFamily="18" charset="0"/>
              </a:rPr>
              <a:t>nuova cultura moderna e occidentalizzata </a:t>
            </a:r>
            <a:r>
              <a:rPr lang="it-IT" sz="1500" dirty="0">
                <a:cs typeface="Times New Roman" panose="02020603050405020304" pitchFamily="18" charset="0"/>
              </a:rPr>
              <a:t>(partiti di massa,  sindacati, movimenti femministi, sviluppo di stampa e radio, sviluppo di un’arte fortemente improntata all’arabismo).</a:t>
            </a:r>
          </a:p>
          <a:p>
            <a:pPr>
              <a:lnSpc>
                <a:spcPct val="90000"/>
              </a:lnSpc>
            </a:pPr>
            <a:endParaRPr lang="it-IT" sz="1500" dirty="0">
              <a:cs typeface="Times New Roman" panose="02020603050405020304" pitchFamily="18" charset="0"/>
            </a:endParaRPr>
          </a:p>
          <a:p>
            <a:pPr>
              <a:lnSpc>
                <a:spcPct val="90000"/>
              </a:lnSpc>
            </a:pPr>
            <a:r>
              <a:rPr lang="it-IT" sz="1500" dirty="0">
                <a:cs typeface="Times New Roman" panose="02020603050405020304" pitchFamily="18" charset="0"/>
              </a:rPr>
              <a:t>La </a:t>
            </a:r>
            <a:r>
              <a:rPr lang="it-IT" sz="1500" b="1" dirty="0">
                <a:cs typeface="Times New Roman" panose="02020603050405020304" pitchFamily="18" charset="0"/>
              </a:rPr>
              <a:t>nuova forma di Stato nazionale </a:t>
            </a:r>
            <a:r>
              <a:rPr lang="it-IT" sz="1500" dirty="0">
                <a:cs typeface="Times New Roman" panose="02020603050405020304" pitchFamily="18" charset="0"/>
              </a:rPr>
              <a:t>impose un ridimensionamento dell’Islam in rapporto alla politica. Lo Stato rivendica la sovranità in campo giuridico e legislativo: </a:t>
            </a:r>
          </a:p>
          <a:p>
            <a:pPr marL="0" indent="0">
              <a:lnSpc>
                <a:spcPct val="90000"/>
              </a:lnSpc>
              <a:buNone/>
            </a:pPr>
            <a:r>
              <a:rPr lang="it-IT" sz="1500" b="1" dirty="0">
                <a:cs typeface="Times New Roman" panose="02020603050405020304" pitchFamily="18" charset="0"/>
              </a:rPr>
              <a:t>	il ruolo dell’Islam, fino ad allora preponderante (</a:t>
            </a:r>
            <a:r>
              <a:rPr lang="it-IT" sz="1500" b="1" i="1" dirty="0">
                <a:cs typeface="Times New Roman" panose="02020603050405020304" pitchFamily="18" charset="0"/>
              </a:rPr>
              <a:t>‘</a:t>
            </a:r>
            <a:r>
              <a:rPr lang="it-IT" sz="1500" b="1" i="1" dirty="0" err="1">
                <a:cs typeface="Times New Roman" panose="02020603050405020304" pitchFamily="18" charset="0"/>
              </a:rPr>
              <a:t>ulama</a:t>
            </a:r>
            <a:r>
              <a:rPr lang="it-IT" sz="1500" b="1" i="1" dirty="0">
                <a:cs typeface="Times New Roman" panose="02020603050405020304" pitchFamily="18" charset="0"/>
              </a:rPr>
              <a:t>’</a:t>
            </a:r>
            <a:r>
              <a:rPr lang="it-IT" sz="1500" b="1" dirty="0">
                <a:cs typeface="Times New Roman" panose="02020603050405020304" pitchFamily="18" charset="0"/>
              </a:rPr>
              <a:t>) viene ridiscusso e 	ridimensionato</a:t>
            </a:r>
            <a:r>
              <a:rPr lang="it-IT" sz="1500" dirty="0">
                <a:cs typeface="Times New Roman" panose="02020603050405020304" pitchFamily="18" charset="0"/>
              </a:rPr>
              <a:t>.</a:t>
            </a:r>
          </a:p>
          <a:p>
            <a:pPr>
              <a:lnSpc>
                <a:spcPct val="90000"/>
              </a:lnSpc>
            </a:pPr>
            <a:endParaRPr lang="it-IT" sz="1500" dirty="0">
              <a:latin typeface="Times New Roman" panose="02020603050405020304" pitchFamily="18" charset="0"/>
              <a:cs typeface="Times New Roman" panose="02020603050405020304" pitchFamily="18" charset="0"/>
            </a:endParaRPr>
          </a:p>
          <a:p>
            <a:pPr>
              <a:lnSpc>
                <a:spcPct val="90000"/>
              </a:lnSpc>
            </a:pPr>
            <a:endParaRPr lang="it-IT" sz="1500" dirty="0"/>
          </a:p>
        </p:txBody>
      </p:sp>
    </p:spTree>
    <p:extLst>
      <p:ext uri="{BB962C8B-B14F-4D97-AF65-F5344CB8AC3E}">
        <p14:creationId xmlns:p14="http://schemas.microsoft.com/office/powerpoint/2010/main" val="1699902745"/>
      </p:ext>
    </p:extLst>
  </p:cSld>
  <p:clrMapOvr>
    <a:masterClrMapping/>
  </p:clrMapOvr>
</p:sld>
</file>

<file path=ppt/theme/theme1.xml><?xml version="1.0" encoding="utf-8"?>
<a:theme xmlns:a="http://schemas.openxmlformats.org/drawingml/2006/main" name="Filo">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2184</Words>
  <Application>Microsoft Macintosh PowerPoint</Application>
  <PresentationFormat>Widescreen</PresentationFormat>
  <Paragraphs>117</Paragraphs>
  <Slides>18</Slides>
  <Notes>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18</vt:i4>
      </vt:variant>
    </vt:vector>
  </HeadingPairs>
  <TitlesOfParts>
    <vt:vector size="25" baseType="lpstr">
      <vt:lpstr>Arial</vt:lpstr>
      <vt:lpstr>Calibri</vt:lpstr>
      <vt:lpstr>Century Gothic</vt:lpstr>
      <vt:lpstr>Times New Roman</vt:lpstr>
      <vt:lpstr>Wingdings</vt:lpstr>
      <vt:lpstr>Wingdings 3</vt:lpstr>
      <vt:lpstr>Filo</vt:lpstr>
      <vt:lpstr>La 2° fase della storia araba contemporanea:  l’età del colonialismo e dei notabili (1920-1945)</vt:lpstr>
      <vt:lpstr>Presentazione standard di PowerPoint</vt:lpstr>
      <vt:lpstr>Presentazione standard di PowerPoint</vt:lpstr>
      <vt:lpstr>I mandati e le altre tipologie di dominio coloniale</vt:lpstr>
      <vt:lpstr>Nel Mashreq: l’artificialità degli Stati coloniali</vt:lpstr>
      <vt:lpstr>Faysal I, futuro re dell’Iraq dal 1921 alla sua morte nel 1933, durante la conferenza di pace di Parigi del 1919. Nella foto si intravede, alla sua sinistra, anche  T.E. Lawrence (Lawrence d'Arabia).</vt:lpstr>
      <vt:lpstr>Il nuovo spazio coloniale: elementi comuni</vt:lpstr>
      <vt:lpstr>L’età dei notabili: perché?</vt:lpstr>
      <vt:lpstr>Cambiamenti imposti dalla colonizzazione</vt:lpstr>
      <vt:lpstr> La reazione alla modernizzazione coloniale.   La nascita dei Fratelli Musulmani (1928)</vt:lpstr>
      <vt:lpstr>L’ideologia dei Fratelli Musulmani </vt:lpstr>
      <vt:lpstr>I cinque punti del credo della Fratellanza</vt:lpstr>
      <vt:lpstr>Presentazione standard di PowerPoint</vt:lpstr>
      <vt:lpstr>Ai nostri giorni, l’umanità è sull’orlo dell’abisso. [...] All’umanità serve una nuova direzione! [...] Il tempo dell’Islam è venuto. [...] Ai nostri giorni il mondo intero vive in uno stato di ğāhiliyya. [...] È necessario che un’avanguardia prenda la decisione e si metta in marcia [...]   da Ma‘ālim fī’l-tarīq , 1964 </vt:lpstr>
      <vt:lpstr>Nazionalismo e questione sociale</vt:lpstr>
      <vt:lpstr>La 2° guerra mondiale e la fase delle indipendenze nazionali</vt:lpstr>
      <vt:lpstr>Le tre ondate di indipendenza nazionale</vt:lpstr>
      <vt:lpstr>La nascita della Lega araba جامعة الدول العربية‎  - Jāmiʿat al-Duwal al-‘arabiyya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2° fase della storia araba contemporanea:  l’età del colonialismo e dei notabili (1920-1945)</dc:title>
  <dc:creator>Patrizia Manduchi</dc:creator>
  <cp:lastModifiedBy>Patrizia Manduchi</cp:lastModifiedBy>
  <cp:revision>6</cp:revision>
  <dcterms:created xsi:type="dcterms:W3CDTF">2020-11-10T20:55:33Z</dcterms:created>
  <dcterms:modified xsi:type="dcterms:W3CDTF">2020-11-16T12:35:05Z</dcterms:modified>
</cp:coreProperties>
</file>