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319" r:id="rId2"/>
    <p:sldId id="343" r:id="rId3"/>
    <p:sldId id="322" r:id="rId4"/>
    <p:sldId id="321" r:id="rId5"/>
    <p:sldId id="323" r:id="rId6"/>
    <p:sldId id="340" r:id="rId7"/>
    <p:sldId id="314" r:id="rId8"/>
    <p:sldId id="341" r:id="rId9"/>
    <p:sldId id="315" r:id="rId10"/>
    <p:sldId id="316" r:id="rId11"/>
    <p:sldId id="342" r:id="rId12"/>
    <p:sldId id="281" r:id="rId13"/>
    <p:sldId id="285" r:id="rId14"/>
    <p:sldId id="273" r:id="rId15"/>
    <p:sldId id="274" r:id="rId16"/>
    <p:sldId id="295" r:id="rId17"/>
    <p:sldId id="282" r:id="rId18"/>
    <p:sldId id="275" r:id="rId19"/>
    <p:sldId id="276" r:id="rId20"/>
    <p:sldId id="283" r:id="rId21"/>
    <p:sldId id="277" r:id="rId22"/>
    <p:sldId id="278" r:id="rId23"/>
    <p:sldId id="279" r:id="rId24"/>
    <p:sldId id="294" r:id="rId25"/>
    <p:sldId id="344" r:id="rId26"/>
    <p:sldId id="320" r:id="rId27"/>
    <p:sldId id="317" r:id="rId28"/>
    <p:sldId id="324" r:id="rId29"/>
    <p:sldId id="346" r:id="rId30"/>
    <p:sldId id="269" r:id="rId31"/>
    <p:sldId id="284" r:id="rId32"/>
    <p:sldId id="345"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68"/>
    <p:restoredTop sz="86376"/>
  </p:normalViewPr>
  <p:slideViewPr>
    <p:cSldViewPr snapToGrid="0" snapToObjects="1">
      <p:cViewPr varScale="1">
        <p:scale>
          <a:sx n="90" d="100"/>
          <a:sy n="90" d="100"/>
        </p:scale>
        <p:origin x="232" y="440"/>
      </p:cViewPr>
      <p:guideLst>
        <p:guide orient="horz" pos="2160"/>
        <p:guide pos="3840"/>
      </p:guideLst>
    </p:cSldViewPr>
  </p:slideViewPr>
  <p:outlineViewPr>
    <p:cViewPr>
      <p:scale>
        <a:sx n="33" d="100"/>
        <a:sy n="33" d="100"/>
      </p:scale>
      <p:origin x="0" y="-53992"/>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3AE06C-CF19-6346-926E-C34865F0C446}" type="datetimeFigureOut">
              <a:rPr lang="it-IT" smtClean="0"/>
              <a:pPr/>
              <a:t>16/11/20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6D6A94-6A66-2146-A863-FFE973B94A15}" type="slidenum">
              <a:rPr lang="it-IT" smtClean="0"/>
              <a:pPr/>
              <a:t>‹N›</a:t>
            </a:fld>
            <a:endParaRPr lang="it-IT"/>
          </a:p>
        </p:txBody>
      </p:sp>
    </p:spTree>
    <p:extLst>
      <p:ext uri="{BB962C8B-B14F-4D97-AF65-F5344CB8AC3E}">
        <p14:creationId xmlns:p14="http://schemas.microsoft.com/office/powerpoint/2010/main" val="281808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it.wikipedia.org/wiki/Institut_d%27%C3%89gypt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mn-lt"/>
                <a:ea typeface="+mn-ea"/>
                <a:cs typeface="+mn-cs"/>
              </a:rPr>
              <a:t>La spedizione napoleonica in Egitto del giugno 1798  (mirante a ostacolare la via britannica verso l’India) fu accompagnata da circa 150 studiosi e scienziati, quasi tutti appartenenti alla </a:t>
            </a:r>
            <a:r>
              <a:rPr kumimoji="0" lang="it-IT" sz="1200" b="0" i="1" u="none" strike="noStrike" kern="1200" cap="none" spc="0" normalizeH="0" baseline="0" noProof="0" dirty="0" err="1">
                <a:ln>
                  <a:noFill/>
                </a:ln>
                <a:solidFill>
                  <a:prstClr val="black"/>
                </a:solidFill>
                <a:effectLst/>
                <a:uLnTx/>
                <a:uFillTx/>
                <a:latin typeface="+mn-lt"/>
                <a:ea typeface="+mn-ea"/>
                <a:cs typeface="+mn-cs"/>
              </a:rPr>
              <a:t>Commission</a:t>
            </a:r>
            <a:r>
              <a:rPr kumimoji="0" lang="it-IT" sz="1200" b="0" i="1" u="none" strike="noStrike" kern="1200" cap="none" spc="0" normalizeH="0" baseline="0" noProof="0" dirty="0">
                <a:ln>
                  <a:noFill/>
                </a:ln>
                <a:solidFill>
                  <a:prstClr val="black"/>
                </a:solidFill>
                <a:effectLst/>
                <a:uLnTx/>
                <a:uFillTx/>
                <a:latin typeface="+mn-lt"/>
                <a:ea typeface="+mn-ea"/>
                <a:cs typeface="+mn-cs"/>
              </a:rPr>
              <a:t> </a:t>
            </a:r>
            <a:r>
              <a:rPr kumimoji="0" lang="it-IT" sz="1200" b="0" i="1" u="none" strike="noStrike" kern="1200" cap="none" spc="0" normalizeH="0" baseline="0" noProof="0" dirty="0" err="1">
                <a:ln>
                  <a:noFill/>
                </a:ln>
                <a:solidFill>
                  <a:prstClr val="black"/>
                </a:solidFill>
                <a:effectLst/>
                <a:uLnTx/>
                <a:uFillTx/>
                <a:latin typeface="+mn-lt"/>
                <a:ea typeface="+mn-ea"/>
                <a:cs typeface="+mn-cs"/>
              </a:rPr>
              <a:t>des</a:t>
            </a:r>
            <a:r>
              <a:rPr kumimoji="0" lang="it-IT" sz="1200" b="0" i="1" u="none" strike="noStrike" kern="1200" cap="none" spc="0" normalizeH="0" baseline="0" noProof="0" dirty="0">
                <a:ln>
                  <a:noFill/>
                </a:ln>
                <a:solidFill>
                  <a:prstClr val="black"/>
                </a:solidFill>
                <a:effectLst/>
                <a:uLnTx/>
                <a:uFillTx/>
                <a:latin typeface="+mn-lt"/>
                <a:ea typeface="+mn-ea"/>
                <a:cs typeface="+mn-cs"/>
              </a:rPr>
              <a:t> </a:t>
            </a:r>
            <a:r>
              <a:rPr kumimoji="0" lang="it-IT" sz="1200" b="0" i="1" u="none" strike="noStrike" kern="1200" cap="none" spc="0" normalizeH="0" baseline="0" noProof="0" dirty="0" err="1">
                <a:ln>
                  <a:noFill/>
                </a:ln>
                <a:solidFill>
                  <a:prstClr val="black"/>
                </a:solidFill>
                <a:effectLst/>
                <a:uLnTx/>
                <a:uFillTx/>
                <a:latin typeface="+mn-lt"/>
                <a:ea typeface="+mn-ea"/>
                <a:cs typeface="+mn-cs"/>
              </a:rPr>
              <a:t>Sciences</a:t>
            </a:r>
            <a:r>
              <a:rPr kumimoji="0" lang="it-IT" sz="1200" b="0" i="1" u="none" strike="noStrike" kern="1200" cap="none" spc="0" normalizeH="0" baseline="0" noProof="0" dirty="0">
                <a:ln>
                  <a:noFill/>
                </a:ln>
                <a:solidFill>
                  <a:prstClr val="black"/>
                </a:solidFill>
                <a:effectLst/>
                <a:uLnTx/>
                <a:uFillTx/>
                <a:latin typeface="+mn-lt"/>
                <a:ea typeface="+mn-ea"/>
                <a:cs typeface="+mn-cs"/>
              </a:rPr>
              <a:t> et </a:t>
            </a:r>
            <a:r>
              <a:rPr kumimoji="0" lang="it-IT" sz="1200" b="0" i="1" u="none" strike="noStrike" kern="1200" cap="none" spc="0" normalizeH="0" baseline="0" noProof="0" dirty="0" err="1">
                <a:ln>
                  <a:noFill/>
                </a:ln>
                <a:solidFill>
                  <a:prstClr val="black"/>
                </a:solidFill>
                <a:effectLst/>
                <a:uLnTx/>
                <a:uFillTx/>
                <a:latin typeface="+mn-lt"/>
                <a:ea typeface="+mn-ea"/>
                <a:cs typeface="+mn-cs"/>
              </a:rPr>
              <a:t>des</a:t>
            </a:r>
            <a:r>
              <a:rPr kumimoji="0" lang="it-IT" sz="1200" b="0" i="1" u="none" strike="noStrike" kern="1200" cap="none" spc="0" normalizeH="0" baseline="0" noProof="0" dirty="0">
                <a:ln>
                  <a:noFill/>
                </a:ln>
                <a:solidFill>
                  <a:prstClr val="black"/>
                </a:solidFill>
                <a:effectLst/>
                <a:uLnTx/>
                <a:uFillTx/>
                <a:latin typeface="+mn-lt"/>
                <a:ea typeface="+mn-ea"/>
                <a:cs typeface="+mn-cs"/>
              </a:rPr>
              <a:t> </a:t>
            </a:r>
            <a:r>
              <a:rPr kumimoji="0" lang="it-IT" sz="1200" b="0" i="1" u="none" strike="noStrike" kern="1200" cap="none" spc="0" normalizeH="0" baseline="0" noProof="0" dirty="0" err="1">
                <a:ln>
                  <a:noFill/>
                </a:ln>
                <a:solidFill>
                  <a:prstClr val="black"/>
                </a:solidFill>
                <a:effectLst/>
                <a:uLnTx/>
                <a:uFillTx/>
                <a:latin typeface="+mn-lt"/>
                <a:ea typeface="+mn-ea"/>
                <a:cs typeface="+mn-cs"/>
              </a:rPr>
              <a:t>Arts</a:t>
            </a:r>
            <a:r>
              <a:rPr kumimoji="0" lang="it-IT" sz="1200" b="0" i="0" u="none" strike="noStrike" kern="1200" cap="none" spc="0" normalizeH="0" baseline="0" noProof="0" dirty="0">
                <a:ln>
                  <a:noFill/>
                </a:ln>
                <a:solidFill>
                  <a:prstClr val="black"/>
                </a:solidFill>
                <a:effectLst/>
                <a:uLnTx/>
                <a:uFillTx/>
                <a:latin typeface="+mn-lt"/>
                <a:ea typeface="+mn-ea"/>
                <a:cs typeface="+mn-cs"/>
              </a:rPr>
              <a:t>, guidati da Joseph Fourier, che diventerà il responsabile dell'</a:t>
            </a:r>
            <a:r>
              <a:rPr kumimoji="0" lang="it-IT" sz="1200" b="0" i="1" u="none" strike="noStrike" kern="1200" cap="none" spc="0" normalizeH="0" baseline="0" noProof="0" dirty="0">
                <a:ln>
                  <a:noFill/>
                </a:ln>
                <a:solidFill>
                  <a:prstClr val="black"/>
                </a:solidFill>
                <a:effectLst/>
                <a:uLnTx/>
                <a:uFillTx/>
                <a:latin typeface="+mn-lt"/>
                <a:ea typeface="+mn-ea"/>
                <a:cs typeface="+mn-cs"/>
                <a:hlinkClick r:id="rId3" tooltip="Institut d'Égypte">
                  <a:extLst>
                    <a:ext uri="{A12FA001-AC4F-418D-AE19-62706E023703}">
                      <ahyp:hlinkClr xmlns:ahyp="http://schemas.microsoft.com/office/drawing/2018/hyperlinkcolor" val="tx"/>
                    </a:ext>
                  </a:extLst>
                </a:hlinkClick>
              </a:rPr>
              <a:t>Institut d'Égypte</a:t>
            </a:r>
            <a:r>
              <a:rPr kumimoji="0" lang="it-IT" sz="1200" b="0" i="0" u="none" strike="noStrike" kern="1200" cap="none" spc="0" normalizeH="0" baseline="0" noProof="0" dirty="0">
                <a:ln>
                  <a:noFill/>
                </a:ln>
                <a:solidFill>
                  <a:prstClr val="black"/>
                </a:solidFill>
                <a:effectLst/>
                <a:uLnTx/>
                <a:uFillTx/>
                <a:latin typeface="+mn-lt"/>
                <a:ea typeface="+mn-ea"/>
                <a:cs typeface="+mn-cs"/>
              </a:rPr>
              <a:t>.</a:t>
            </a:r>
            <a:r>
              <a:rPr kumimoji="0" lang="it-IT" sz="1200" b="0" i="0" u="none" strike="noStrike" kern="1200" cap="none" spc="0" normalizeH="0" baseline="3000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mn-lt"/>
                <a:ea typeface="+mn-ea"/>
                <a:cs typeface="+mn-cs"/>
              </a:rPr>
              <a:t>Fra le tante scoperte fatte da questi scienziati, la più importante è sicuramente il ritrovamento della stele di Rosetta. In realtà si trattò di escamotage per mascherare i motivi reali di una invasione imperialistica dell'Egitto, e per costruire opere utili per agevolare l'occupazione del territorio. Bonaparte pubblicò anche dei proclami in cui si presentava come un liberatore del popolo egiziano dal giogo ottomano, lodando i precetti  dell’Islam.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mn-lt"/>
                <a:ea typeface="+mn-ea"/>
                <a:cs typeface="+mn-cs"/>
              </a:rPr>
              <a:t>Napoleone non sarà sconfitto dagli Ottomani ma dalla flotta  britannica di Nelson ad Abukir, baia vicino Alessandria, nell’agosto 1798. Nel 1805 il corpo di spedizione ottomano guidato dal futuro governatore di origini albanesi Muhammad ‘Ali diede il colpo finale alle residue forze francesi in Egitto.</a:t>
            </a:r>
            <a:endParaRPr kumimoji="0" lang="it-EG" sz="1200" b="0" i="0" u="none" strike="noStrike" kern="1200" cap="none" spc="0" normalizeH="0" baseline="0" noProof="0" dirty="0">
              <a:ln>
                <a:noFill/>
              </a:ln>
              <a:solidFill>
                <a:prstClr val="black"/>
              </a:solidFill>
              <a:effectLst/>
              <a:uLnTx/>
              <a:uFillTx/>
              <a:latin typeface="+mn-lt"/>
              <a:ea typeface="+mn-ea"/>
              <a:cs typeface="+mn-cs"/>
            </a:endParaRPr>
          </a:p>
          <a:p>
            <a:endParaRPr lang="it-EG" dirty="0"/>
          </a:p>
        </p:txBody>
      </p:sp>
      <p:sp>
        <p:nvSpPr>
          <p:cNvPr id="4" name="Segnaposto numero diapositiva 3"/>
          <p:cNvSpPr>
            <a:spLocks noGrp="1"/>
          </p:cNvSpPr>
          <p:nvPr>
            <p:ph type="sldNum" sz="quarter" idx="5"/>
          </p:nvPr>
        </p:nvSpPr>
        <p:spPr/>
        <p:txBody>
          <a:bodyPr/>
          <a:lstStyle/>
          <a:p>
            <a:fld id="{946D6A94-6A66-2146-A863-FFE973B94A15}" type="slidenum">
              <a:rPr lang="it-IT" smtClean="0"/>
              <a:pPr/>
              <a:t>4</a:t>
            </a:fld>
            <a:endParaRPr lang="it-IT"/>
          </a:p>
        </p:txBody>
      </p:sp>
    </p:spTree>
    <p:extLst>
      <p:ext uri="{BB962C8B-B14F-4D97-AF65-F5344CB8AC3E}">
        <p14:creationId xmlns:p14="http://schemas.microsoft.com/office/powerpoint/2010/main" val="2948131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a:extLst>
              <a:ext uri="{FF2B5EF4-FFF2-40B4-BE49-F238E27FC236}">
                <a16:creationId xmlns:a16="http://schemas.microsoft.com/office/drawing/2014/main" id="{300DF20B-C136-D948-821B-6527AA09434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4955E982-12D7-8142-AA03-731BD0CE9936}" type="slidenum">
              <a:rPr lang="it-IT" altLang="it-EG" sz="1200">
                <a:latin typeface="Arial" panose="020B0604020202020204" pitchFamily="34" charset="0"/>
              </a:rPr>
              <a:pPr/>
              <a:t>21</a:t>
            </a:fld>
            <a:endParaRPr lang="it-IT" altLang="it-EG" sz="1200">
              <a:latin typeface="Arial" panose="020B0604020202020204" pitchFamily="34" charset="0"/>
            </a:endParaRPr>
          </a:p>
        </p:txBody>
      </p:sp>
      <p:sp>
        <p:nvSpPr>
          <p:cNvPr id="33794" name="Rectangle 2">
            <a:extLst>
              <a:ext uri="{FF2B5EF4-FFF2-40B4-BE49-F238E27FC236}">
                <a16:creationId xmlns:a16="http://schemas.microsoft.com/office/drawing/2014/main" id="{DE003E24-D584-3E4A-9E72-0A5A2610C988}"/>
              </a:ext>
            </a:extLst>
          </p:cNvPr>
          <p:cNvSpPr>
            <a:spLocks noGrp="1" noRot="1" noChangeAspect="1" noChangeArrowheads="1" noTextEdit="1"/>
          </p:cNvSpPr>
          <p:nvPr>
            <p:ph type="sldImg"/>
          </p:nvPr>
        </p:nvSpPr>
        <p:spPr>
          <a:solidFill>
            <a:srgbClr val="FFFFFF"/>
          </a:solidFill>
          <a:ln/>
        </p:spPr>
      </p:sp>
      <p:sp>
        <p:nvSpPr>
          <p:cNvPr id="33795" name="Rectangle 3">
            <a:extLst>
              <a:ext uri="{FF2B5EF4-FFF2-40B4-BE49-F238E27FC236}">
                <a16:creationId xmlns:a16="http://schemas.microsoft.com/office/drawing/2014/main" id="{EE098505-D9A8-7A46-89AE-DCF55060729F}"/>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11206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a:extLst>
              <a:ext uri="{FF2B5EF4-FFF2-40B4-BE49-F238E27FC236}">
                <a16:creationId xmlns:a16="http://schemas.microsoft.com/office/drawing/2014/main" id="{75A4AB18-8A76-A145-8158-6895CBD8B4A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45139A99-DF90-1948-9B29-D86387A81F7F}" type="slidenum">
              <a:rPr lang="it-IT" altLang="it-EG" sz="1200">
                <a:latin typeface="Arial" panose="020B0604020202020204" pitchFamily="34" charset="0"/>
              </a:rPr>
              <a:pPr/>
              <a:t>22</a:t>
            </a:fld>
            <a:endParaRPr lang="it-IT" altLang="it-EG" sz="1200">
              <a:latin typeface="Arial" panose="020B0604020202020204" pitchFamily="34" charset="0"/>
            </a:endParaRPr>
          </a:p>
        </p:txBody>
      </p:sp>
      <p:sp>
        <p:nvSpPr>
          <p:cNvPr id="35842" name="Rectangle 2">
            <a:extLst>
              <a:ext uri="{FF2B5EF4-FFF2-40B4-BE49-F238E27FC236}">
                <a16:creationId xmlns:a16="http://schemas.microsoft.com/office/drawing/2014/main" id="{28760050-35A0-EE49-B10F-A30D6E1860A4}"/>
              </a:ext>
            </a:extLst>
          </p:cNvPr>
          <p:cNvSpPr>
            <a:spLocks noGrp="1" noRot="1" noChangeAspect="1" noChangeArrowheads="1" noTextEdit="1"/>
          </p:cNvSpPr>
          <p:nvPr>
            <p:ph type="sldImg"/>
          </p:nvPr>
        </p:nvSpPr>
        <p:spPr>
          <a:solidFill>
            <a:srgbClr val="FFFFFF"/>
          </a:solidFill>
          <a:ln/>
        </p:spPr>
      </p:sp>
      <p:sp>
        <p:nvSpPr>
          <p:cNvPr id="35843" name="Rectangle 3">
            <a:extLst>
              <a:ext uri="{FF2B5EF4-FFF2-40B4-BE49-F238E27FC236}">
                <a16:creationId xmlns:a16="http://schemas.microsoft.com/office/drawing/2014/main" id="{92CA4A7F-7625-5E4B-8E75-4EA6F0EB4AE0}"/>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27585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a:extLst>
              <a:ext uri="{FF2B5EF4-FFF2-40B4-BE49-F238E27FC236}">
                <a16:creationId xmlns:a16="http://schemas.microsoft.com/office/drawing/2014/main" id="{28F24089-9FD2-7247-9A32-D04198AC062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70520B4C-D0D3-2D4F-9B10-14CCFC5A2822}" type="slidenum">
              <a:rPr lang="it-IT" altLang="it-EG" sz="1200">
                <a:latin typeface="Arial" panose="020B0604020202020204" pitchFamily="34" charset="0"/>
              </a:rPr>
              <a:pPr/>
              <a:t>23</a:t>
            </a:fld>
            <a:endParaRPr lang="it-IT" altLang="it-EG" sz="1200">
              <a:latin typeface="Arial" panose="020B0604020202020204" pitchFamily="34" charset="0"/>
            </a:endParaRPr>
          </a:p>
        </p:txBody>
      </p:sp>
      <p:sp>
        <p:nvSpPr>
          <p:cNvPr id="37890" name="Rectangle 2">
            <a:extLst>
              <a:ext uri="{FF2B5EF4-FFF2-40B4-BE49-F238E27FC236}">
                <a16:creationId xmlns:a16="http://schemas.microsoft.com/office/drawing/2014/main" id="{EADEE4C5-058C-3A4F-A8CC-0A60A3719D35}"/>
              </a:ext>
            </a:extLst>
          </p:cNvPr>
          <p:cNvSpPr>
            <a:spLocks noGrp="1" noRot="1" noChangeAspect="1" noChangeArrowheads="1" noTextEdit="1"/>
          </p:cNvSpPr>
          <p:nvPr>
            <p:ph type="sldImg"/>
          </p:nvPr>
        </p:nvSpPr>
        <p:spPr>
          <a:solidFill>
            <a:srgbClr val="FFFFFF"/>
          </a:solidFill>
          <a:ln/>
        </p:spPr>
      </p:sp>
      <p:sp>
        <p:nvSpPr>
          <p:cNvPr id="37891" name="Rectangle 3">
            <a:extLst>
              <a:ext uri="{FF2B5EF4-FFF2-40B4-BE49-F238E27FC236}">
                <a16:creationId xmlns:a16="http://schemas.microsoft.com/office/drawing/2014/main" id="{B41DE368-15FA-A641-A08B-547DD73DA71F}"/>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69334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mn-lt"/>
                <a:ea typeface="+mn-ea"/>
                <a:cs typeface="+mn-cs"/>
              </a:rPr>
              <a:t>Il pretesto per  l’invasione dell’Algeria, che avrebbe condotto a 132 anni di colonizzazione, fu un acceso diverbio fra il </a:t>
            </a:r>
            <a:r>
              <a:rPr kumimoji="0" lang="it-IT" sz="1200" b="0" i="0" u="none" strike="noStrike" kern="1200" cap="none" spc="0" normalizeH="0" baseline="0" noProof="0" dirty="0" err="1">
                <a:ln>
                  <a:noFill/>
                </a:ln>
                <a:solidFill>
                  <a:prstClr val="black"/>
                </a:solidFill>
                <a:effectLst/>
                <a:uLnTx/>
                <a:uFillTx/>
                <a:latin typeface="+mn-lt"/>
                <a:ea typeface="+mn-ea"/>
                <a:cs typeface="+mn-cs"/>
              </a:rPr>
              <a:t>Dey</a:t>
            </a:r>
            <a:r>
              <a:rPr kumimoji="0" lang="it-IT" sz="1200" b="0" i="0" u="none" strike="noStrike" kern="1200" cap="none" spc="0" normalizeH="0" baseline="0" noProof="0" dirty="0">
                <a:ln>
                  <a:noFill/>
                </a:ln>
                <a:solidFill>
                  <a:prstClr val="black"/>
                </a:solidFill>
                <a:effectLst/>
                <a:uLnTx/>
                <a:uFillTx/>
                <a:latin typeface="+mn-lt"/>
                <a:ea typeface="+mn-ea"/>
                <a:cs typeface="+mn-cs"/>
              </a:rPr>
              <a:t> di Algeri  e con il console francese. Con il pretesto dell'offesa, Carlo X di Francia  decise a fini di politica sia interna che estera la conquista dell'Algeria. 37.000 uomini sbarcarono nel porto di Sidi </a:t>
            </a:r>
            <a:r>
              <a:rPr kumimoji="0" lang="it-IT" sz="1200" b="0" i="0" u="none" strike="noStrike" kern="1200" cap="none" spc="0" normalizeH="0" baseline="0" noProof="0" dirty="0" err="1">
                <a:ln>
                  <a:noFill/>
                </a:ln>
                <a:solidFill>
                  <a:prstClr val="black"/>
                </a:solidFill>
                <a:effectLst/>
                <a:uLnTx/>
                <a:uFillTx/>
                <a:latin typeface="+mn-lt"/>
                <a:ea typeface="+mn-ea"/>
                <a:cs typeface="+mn-cs"/>
              </a:rPr>
              <a:t>Ferrush</a:t>
            </a:r>
            <a:r>
              <a:rPr kumimoji="0" lang="it-IT" sz="1200" b="0" i="0" u="none" strike="noStrike" kern="1200" cap="none" spc="0" normalizeH="0" baseline="0" noProof="0" dirty="0">
                <a:ln>
                  <a:noFill/>
                </a:ln>
                <a:solidFill>
                  <a:prstClr val="black"/>
                </a:solidFill>
                <a:effectLst/>
                <a:uLnTx/>
                <a:uFillTx/>
                <a:latin typeface="+mn-lt"/>
                <a:ea typeface="+mn-ea"/>
                <a:cs typeface="+mn-cs"/>
              </a:rPr>
              <a:t> il 14 giugno 1830  e occuparono la città di Algeri il 5 luglio.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mn-lt"/>
                <a:ea typeface="+mn-ea"/>
                <a:cs typeface="+mn-cs"/>
              </a:rPr>
              <a:t>Tuttavia, i francesi dovettero fronteggiare trent'anni di ostinata resistenza per giungere a controllare tutto il paese. In particolare, nella parte occidentale dell’Algeria dalla fine del 1832 l’emiro </a:t>
            </a:r>
            <a:r>
              <a:rPr kumimoji="0" lang="it-IT" sz="1200" b="0" i="0" u="none" strike="noStrike" kern="1200" cap="none" spc="0" normalizeH="0" baseline="0" noProof="0" dirty="0" err="1">
                <a:ln>
                  <a:noFill/>
                </a:ln>
                <a:solidFill>
                  <a:prstClr val="black"/>
                </a:solidFill>
                <a:effectLst/>
                <a:uLnTx/>
                <a:uFillTx/>
                <a:latin typeface="+mn-lt"/>
                <a:ea typeface="+mn-ea"/>
                <a:cs typeface="+mn-cs"/>
              </a:rPr>
              <a:t>Abd</a:t>
            </a:r>
            <a:r>
              <a:rPr kumimoji="0" lang="it-IT" sz="1200" b="0" i="0" u="none" strike="noStrike" kern="1200" cap="none" spc="0" normalizeH="0" baseline="0" noProof="0" dirty="0">
                <a:ln>
                  <a:noFill/>
                </a:ln>
                <a:solidFill>
                  <a:prstClr val="black"/>
                </a:solidFill>
                <a:effectLst/>
                <a:uLnTx/>
                <a:uFillTx/>
                <a:latin typeface="+mn-lt"/>
                <a:ea typeface="+mn-ea"/>
                <a:cs typeface="+mn-cs"/>
              </a:rPr>
              <a:t> </a:t>
            </a:r>
            <a:r>
              <a:rPr kumimoji="0" lang="it-IT" sz="1200" b="0" i="0" u="none" strike="noStrike" kern="1200" cap="none" spc="0" normalizeH="0" baseline="0" noProof="0" dirty="0" err="1">
                <a:ln>
                  <a:noFill/>
                </a:ln>
                <a:solidFill>
                  <a:prstClr val="black"/>
                </a:solidFill>
                <a:effectLst/>
                <a:uLnTx/>
                <a:uFillTx/>
                <a:latin typeface="+mn-lt"/>
                <a:ea typeface="+mn-ea"/>
                <a:cs typeface="+mn-cs"/>
              </a:rPr>
              <a:t>el-Qadir</a:t>
            </a:r>
            <a:r>
              <a:rPr kumimoji="0" lang="it-IT" sz="1200" b="0" i="0" u="none" strike="noStrike" kern="1200" cap="none" spc="0" normalizeH="0" baseline="0" noProof="0" dirty="0">
                <a:ln>
                  <a:noFill/>
                </a:ln>
                <a:solidFill>
                  <a:prstClr val="black"/>
                </a:solidFill>
                <a:effectLst/>
                <a:uLnTx/>
                <a:uFillTx/>
                <a:latin typeface="+mn-lt"/>
                <a:ea typeface="+mn-ea"/>
                <a:cs typeface="+mn-cs"/>
              </a:rPr>
              <a:t> oppose una strenua resistenza contro gli invasori europei.</a:t>
            </a:r>
          </a:p>
          <a:p>
            <a:endParaRPr lang="it-EG" dirty="0"/>
          </a:p>
        </p:txBody>
      </p:sp>
      <p:sp>
        <p:nvSpPr>
          <p:cNvPr id="4" name="Segnaposto numero diapositiva 3"/>
          <p:cNvSpPr>
            <a:spLocks noGrp="1"/>
          </p:cNvSpPr>
          <p:nvPr>
            <p:ph type="sldNum" sz="quarter" idx="5"/>
          </p:nvPr>
        </p:nvSpPr>
        <p:spPr/>
        <p:txBody>
          <a:bodyPr/>
          <a:lstStyle/>
          <a:p>
            <a:fld id="{946D6A94-6A66-2146-A863-FFE973B94A15}" type="slidenum">
              <a:rPr lang="it-IT" smtClean="0"/>
              <a:pPr/>
              <a:t>5</a:t>
            </a:fld>
            <a:endParaRPr lang="it-IT"/>
          </a:p>
        </p:txBody>
      </p:sp>
    </p:spTree>
    <p:extLst>
      <p:ext uri="{BB962C8B-B14F-4D97-AF65-F5344CB8AC3E}">
        <p14:creationId xmlns:p14="http://schemas.microsoft.com/office/powerpoint/2010/main" val="151027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EG" dirty="0"/>
              <a:t>Fra il 1683 (secondo assedio di Vienna) e il 1792 (fine della guerra con la Russia zarista), l’impero perde tutti i suoi possedimenti balcanici fino al Danubio.</a:t>
            </a:r>
          </a:p>
          <a:p>
            <a:r>
              <a:rPr lang="it-EG" dirty="0"/>
              <a:t>La Grecia otterrà per prima l’indiopendenza nel 1830. Trattato di Santo Stefano: indipendenza della Bulgaria, della Serbia, del Montenegro e della Romania (1878)</a:t>
            </a:r>
          </a:p>
        </p:txBody>
      </p:sp>
      <p:sp>
        <p:nvSpPr>
          <p:cNvPr id="4" name="Segnaposto numero diapositiva 3"/>
          <p:cNvSpPr>
            <a:spLocks noGrp="1"/>
          </p:cNvSpPr>
          <p:nvPr>
            <p:ph type="sldNum" sz="quarter" idx="5"/>
          </p:nvPr>
        </p:nvSpPr>
        <p:spPr/>
        <p:txBody>
          <a:bodyPr/>
          <a:lstStyle/>
          <a:p>
            <a:fld id="{946D6A94-6A66-2146-A863-FFE973B94A15}" type="slidenum">
              <a:rPr lang="it-IT" smtClean="0"/>
              <a:pPr/>
              <a:t>6</a:t>
            </a:fld>
            <a:endParaRPr lang="it-IT"/>
          </a:p>
        </p:txBody>
      </p:sp>
    </p:spTree>
    <p:extLst>
      <p:ext uri="{BB962C8B-B14F-4D97-AF65-F5344CB8AC3E}">
        <p14:creationId xmlns:p14="http://schemas.microsoft.com/office/powerpoint/2010/main" val="3306224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EG" dirty="0"/>
              <a:t>Muhammad ‘Ali  fu molto più incisivo nella sua opera di modernizzazione e, fra l’altro, non si mise troppi scrupoli a barazzarsi, con un terribile massacro nel 1811, dei feudatari e notabili mamelucchi per imporre il monipolio commerciale su coltivazioni importantissime quali zucchero e cotone.</a:t>
            </a:r>
          </a:p>
        </p:txBody>
      </p:sp>
      <p:sp>
        <p:nvSpPr>
          <p:cNvPr id="4" name="Segnaposto numero diapositiva 3"/>
          <p:cNvSpPr>
            <a:spLocks noGrp="1"/>
          </p:cNvSpPr>
          <p:nvPr>
            <p:ph type="sldNum" sz="quarter" idx="5"/>
          </p:nvPr>
        </p:nvSpPr>
        <p:spPr/>
        <p:txBody>
          <a:bodyPr/>
          <a:lstStyle/>
          <a:p>
            <a:fld id="{946D6A94-6A66-2146-A863-FFE973B94A15}" type="slidenum">
              <a:rPr lang="it-IT" smtClean="0"/>
              <a:pPr/>
              <a:t>8</a:t>
            </a:fld>
            <a:endParaRPr lang="it-IT"/>
          </a:p>
        </p:txBody>
      </p:sp>
    </p:spTree>
    <p:extLst>
      <p:ext uri="{BB962C8B-B14F-4D97-AF65-F5344CB8AC3E}">
        <p14:creationId xmlns:p14="http://schemas.microsoft.com/office/powerpoint/2010/main" val="39183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EG" dirty="0"/>
              <a:t>Dalla fine delle guerre napoleoniche (1815) al Congresso di Berlino (1878) fu fondamentale il mantenimento dell’equilibrio fra le potenze europee, che si confrontarono in numerose conferenze diplomatiche («Concerto europeo»)  sulla cosiddetta «Questione d’Oriente», ovverosia la posizione nei confronti dell’Impero della Sublime Porta e dei suoi iterritori.</a:t>
            </a:r>
          </a:p>
          <a:p>
            <a:r>
              <a:rPr lang="it-EG" dirty="0"/>
              <a:t>Con il Congresso d Berlino e poi con la Conferenza seguente, parte la «corsa all’Africa», la spartizione coloniale di sempre più ampi territori. In particolare alla F venne riconosciuta la Tunisia, all’Italia la Libia e alla GB l’Egitto.</a:t>
            </a:r>
          </a:p>
        </p:txBody>
      </p:sp>
      <p:sp>
        <p:nvSpPr>
          <p:cNvPr id="4" name="Segnaposto numero diapositiva 3"/>
          <p:cNvSpPr>
            <a:spLocks noGrp="1"/>
          </p:cNvSpPr>
          <p:nvPr>
            <p:ph type="sldNum" sz="quarter" idx="5"/>
          </p:nvPr>
        </p:nvSpPr>
        <p:spPr/>
        <p:txBody>
          <a:bodyPr/>
          <a:lstStyle/>
          <a:p>
            <a:fld id="{946D6A94-6A66-2146-A863-FFE973B94A15}" type="slidenum">
              <a:rPr lang="it-IT" smtClean="0"/>
              <a:pPr/>
              <a:t>9</a:t>
            </a:fld>
            <a:endParaRPr lang="it-IT"/>
          </a:p>
        </p:txBody>
      </p:sp>
    </p:spTree>
    <p:extLst>
      <p:ext uri="{BB962C8B-B14F-4D97-AF65-F5344CB8AC3E}">
        <p14:creationId xmlns:p14="http://schemas.microsoft.com/office/powerpoint/2010/main" val="1653917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a:extLst>
              <a:ext uri="{FF2B5EF4-FFF2-40B4-BE49-F238E27FC236}">
                <a16:creationId xmlns:a16="http://schemas.microsoft.com/office/drawing/2014/main" id="{A6494FC7-DC32-D440-887C-954BD1EA252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629320AE-24DA-2743-B968-93EA02944B82}" type="slidenum">
              <a:rPr lang="it-IT" altLang="it-EG" sz="1200">
                <a:latin typeface="Arial" panose="020B0604020202020204" pitchFamily="34" charset="0"/>
              </a:rPr>
              <a:pPr/>
              <a:t>14</a:t>
            </a:fld>
            <a:endParaRPr lang="it-IT" altLang="it-EG" sz="1200">
              <a:latin typeface="Arial" panose="020B0604020202020204" pitchFamily="34" charset="0"/>
            </a:endParaRPr>
          </a:p>
        </p:txBody>
      </p:sp>
      <p:sp>
        <p:nvSpPr>
          <p:cNvPr id="22530" name="Rectangle 2">
            <a:extLst>
              <a:ext uri="{FF2B5EF4-FFF2-40B4-BE49-F238E27FC236}">
                <a16:creationId xmlns:a16="http://schemas.microsoft.com/office/drawing/2014/main" id="{68C702F7-3CF6-7F44-86A0-37B4E61CC63C}"/>
              </a:ext>
            </a:extLst>
          </p:cNvPr>
          <p:cNvSpPr>
            <a:spLocks noGrp="1" noRot="1" noChangeAspect="1" noChangeArrowheads="1" noTextEdit="1"/>
          </p:cNvSpPr>
          <p:nvPr>
            <p:ph type="sldImg"/>
          </p:nvPr>
        </p:nvSpPr>
        <p:spPr>
          <a:solidFill>
            <a:srgbClr val="FFFFFF"/>
          </a:solidFill>
          <a:ln/>
        </p:spPr>
      </p:sp>
      <p:sp>
        <p:nvSpPr>
          <p:cNvPr id="22531" name="Rectangle 3">
            <a:extLst>
              <a:ext uri="{FF2B5EF4-FFF2-40B4-BE49-F238E27FC236}">
                <a16:creationId xmlns:a16="http://schemas.microsoft.com/office/drawing/2014/main" id="{A9B71A88-0A6C-B24E-9037-B5A8BC12BB2F}"/>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23787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a:extLst>
              <a:ext uri="{FF2B5EF4-FFF2-40B4-BE49-F238E27FC236}">
                <a16:creationId xmlns:a16="http://schemas.microsoft.com/office/drawing/2014/main" id="{AD2D294E-DD9E-8B47-BD3D-E1E67B4CA7F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5B6EA9D3-3359-1044-97DF-3964F6EDCE66}" type="slidenum">
              <a:rPr lang="it-IT" altLang="it-EG" sz="1200">
                <a:latin typeface="Arial" panose="020B0604020202020204" pitchFamily="34" charset="0"/>
              </a:rPr>
              <a:pPr/>
              <a:t>15</a:t>
            </a:fld>
            <a:endParaRPr lang="it-IT" altLang="it-EG" sz="1200">
              <a:latin typeface="Arial" panose="020B0604020202020204" pitchFamily="34" charset="0"/>
            </a:endParaRPr>
          </a:p>
        </p:txBody>
      </p:sp>
      <p:sp>
        <p:nvSpPr>
          <p:cNvPr id="24578" name="Rectangle 2">
            <a:extLst>
              <a:ext uri="{FF2B5EF4-FFF2-40B4-BE49-F238E27FC236}">
                <a16:creationId xmlns:a16="http://schemas.microsoft.com/office/drawing/2014/main" id="{7EE47043-0C19-AA44-BDD9-E286F1A84BA5}"/>
              </a:ext>
            </a:extLst>
          </p:cNvPr>
          <p:cNvSpPr>
            <a:spLocks noGrp="1" noRot="1" noChangeAspect="1" noChangeArrowheads="1" noTextEdit="1"/>
          </p:cNvSpPr>
          <p:nvPr>
            <p:ph type="sldImg"/>
          </p:nvPr>
        </p:nvSpPr>
        <p:spPr>
          <a:solidFill>
            <a:srgbClr val="FFFFFF"/>
          </a:solidFill>
          <a:ln/>
        </p:spPr>
      </p:sp>
      <p:sp>
        <p:nvSpPr>
          <p:cNvPr id="24579" name="Rectangle 3">
            <a:extLst>
              <a:ext uri="{FF2B5EF4-FFF2-40B4-BE49-F238E27FC236}">
                <a16:creationId xmlns:a16="http://schemas.microsoft.com/office/drawing/2014/main" id="{52EB0F48-478E-6B48-AFE8-15E9A8C3AA6A}"/>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07512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9E68076A-B01C-0F47-ABD6-89AB225E5BA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9BEAF0B7-B373-0D46-911B-2E675312F4D3}" type="slidenum">
              <a:rPr lang="it-IT" altLang="it-EG" sz="1200">
                <a:latin typeface="Arial" panose="020B0604020202020204" pitchFamily="34" charset="0"/>
              </a:rPr>
              <a:pPr/>
              <a:t>18</a:t>
            </a:fld>
            <a:endParaRPr lang="it-IT" altLang="it-EG" sz="1200">
              <a:latin typeface="Arial" panose="020B0604020202020204" pitchFamily="34" charset="0"/>
            </a:endParaRPr>
          </a:p>
        </p:txBody>
      </p:sp>
      <p:sp>
        <p:nvSpPr>
          <p:cNvPr id="28674" name="Rectangle 2">
            <a:extLst>
              <a:ext uri="{FF2B5EF4-FFF2-40B4-BE49-F238E27FC236}">
                <a16:creationId xmlns:a16="http://schemas.microsoft.com/office/drawing/2014/main" id="{674A8502-8D6D-1542-9397-270E78969E62}"/>
              </a:ext>
            </a:extLst>
          </p:cNvPr>
          <p:cNvSpPr>
            <a:spLocks noGrp="1" noRot="1" noChangeAspect="1" noChangeArrowheads="1" noTextEdit="1"/>
          </p:cNvSpPr>
          <p:nvPr>
            <p:ph type="sldImg"/>
          </p:nvPr>
        </p:nvSpPr>
        <p:spPr>
          <a:solidFill>
            <a:srgbClr val="FFFFFF"/>
          </a:solidFill>
          <a:ln/>
        </p:spPr>
      </p:sp>
      <p:sp>
        <p:nvSpPr>
          <p:cNvPr id="28675" name="Rectangle 3">
            <a:extLst>
              <a:ext uri="{FF2B5EF4-FFF2-40B4-BE49-F238E27FC236}">
                <a16:creationId xmlns:a16="http://schemas.microsoft.com/office/drawing/2014/main" id="{992BAD43-C6DB-4E4E-B123-C7705CAC2B5F}"/>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99579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a:extLst>
              <a:ext uri="{FF2B5EF4-FFF2-40B4-BE49-F238E27FC236}">
                <a16:creationId xmlns:a16="http://schemas.microsoft.com/office/drawing/2014/main" id="{85BB19D6-AE42-0341-8297-1B0037CADC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1DCC7528-024D-3A4B-9674-4406A94E111A}" type="slidenum">
              <a:rPr lang="it-IT" altLang="it-EG" sz="1200">
                <a:latin typeface="Arial" panose="020B0604020202020204" pitchFamily="34" charset="0"/>
              </a:rPr>
              <a:pPr/>
              <a:t>19</a:t>
            </a:fld>
            <a:endParaRPr lang="it-IT" altLang="it-EG" sz="1200">
              <a:latin typeface="Arial" panose="020B0604020202020204" pitchFamily="34" charset="0"/>
            </a:endParaRPr>
          </a:p>
        </p:txBody>
      </p:sp>
      <p:sp>
        <p:nvSpPr>
          <p:cNvPr id="30722" name="Rectangle 2">
            <a:extLst>
              <a:ext uri="{FF2B5EF4-FFF2-40B4-BE49-F238E27FC236}">
                <a16:creationId xmlns:a16="http://schemas.microsoft.com/office/drawing/2014/main" id="{BE642833-BDA4-6741-8EBF-0AB042C4479F}"/>
              </a:ext>
            </a:extLst>
          </p:cNvPr>
          <p:cNvSpPr>
            <a:spLocks noGrp="1" noRot="1" noChangeAspect="1" noChangeArrowheads="1" noTextEdit="1"/>
          </p:cNvSpPr>
          <p:nvPr>
            <p:ph type="sldImg"/>
          </p:nvPr>
        </p:nvSpPr>
        <p:spPr>
          <a:solidFill>
            <a:srgbClr val="FFFFFF"/>
          </a:solidFill>
          <a:ln/>
        </p:spPr>
      </p:sp>
      <p:sp>
        <p:nvSpPr>
          <p:cNvPr id="30723" name="Rectangle 3">
            <a:extLst>
              <a:ext uri="{FF2B5EF4-FFF2-40B4-BE49-F238E27FC236}">
                <a16:creationId xmlns:a16="http://schemas.microsoft.com/office/drawing/2014/main" id="{0D9929DC-E92C-0C40-9A59-107109E20C04}"/>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endParaRPr lang="it-EG" altLang="it-EG">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14046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6197600" y="1981200"/>
            <a:ext cx="5080000" cy="19812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197600" y="4114800"/>
            <a:ext cx="5080000" cy="19812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a:extLst>
              <a:ext uri="{FF2B5EF4-FFF2-40B4-BE49-F238E27FC236}">
                <a16:creationId xmlns:a16="http://schemas.microsoft.com/office/drawing/2014/main" id="{7908BA3A-00C2-964D-B438-AAD8708BF3F9}"/>
              </a:ext>
            </a:extLst>
          </p:cNvPr>
          <p:cNvSpPr>
            <a:spLocks noGrp="1" noChangeArrowheads="1"/>
          </p:cNvSpPr>
          <p:nvPr>
            <p:ph type="dt" sz="half" idx="10"/>
          </p:nvPr>
        </p:nvSpPr>
        <p:spPr>
          <a:ln/>
        </p:spPr>
        <p:txBody>
          <a:bodyPr/>
          <a:lstStyle>
            <a:lvl1pPr>
              <a:defRPr/>
            </a:lvl1pPr>
          </a:lstStyle>
          <a:p>
            <a:pPr>
              <a:defRPr/>
            </a:pPr>
            <a:endParaRPr lang="it-IT"/>
          </a:p>
        </p:txBody>
      </p:sp>
      <p:sp>
        <p:nvSpPr>
          <p:cNvPr id="7" name="Rectangle 5">
            <a:extLst>
              <a:ext uri="{FF2B5EF4-FFF2-40B4-BE49-F238E27FC236}">
                <a16:creationId xmlns:a16="http://schemas.microsoft.com/office/drawing/2014/main" id="{912A285E-EC46-9C46-9AD7-7AC800C5B407}"/>
              </a:ext>
            </a:extLst>
          </p:cNvPr>
          <p:cNvSpPr>
            <a:spLocks noGrp="1" noChangeArrowheads="1"/>
          </p:cNvSpPr>
          <p:nvPr>
            <p:ph type="ftr" sz="quarter" idx="11"/>
          </p:nvPr>
        </p:nvSpPr>
        <p:spPr>
          <a:ln/>
        </p:spPr>
        <p:txBody>
          <a:bodyPr/>
          <a:lstStyle>
            <a:lvl1pPr>
              <a:defRPr/>
            </a:lvl1pPr>
          </a:lstStyle>
          <a:p>
            <a:pPr>
              <a:defRPr/>
            </a:pPr>
            <a:endParaRPr lang="it-IT"/>
          </a:p>
        </p:txBody>
      </p:sp>
      <p:sp>
        <p:nvSpPr>
          <p:cNvPr id="8" name="Rectangle 6">
            <a:extLst>
              <a:ext uri="{FF2B5EF4-FFF2-40B4-BE49-F238E27FC236}">
                <a16:creationId xmlns:a16="http://schemas.microsoft.com/office/drawing/2014/main" id="{9C2DA32A-3E3B-B841-9203-BCCC97567D0C}"/>
              </a:ext>
            </a:extLst>
          </p:cNvPr>
          <p:cNvSpPr>
            <a:spLocks noGrp="1" noChangeArrowheads="1"/>
          </p:cNvSpPr>
          <p:nvPr>
            <p:ph type="sldNum" sz="quarter" idx="12"/>
          </p:nvPr>
        </p:nvSpPr>
        <p:spPr>
          <a:ln/>
        </p:spPr>
        <p:txBody>
          <a:bodyPr/>
          <a:lstStyle>
            <a:lvl1pPr>
              <a:defRPr/>
            </a:lvl1pPr>
          </a:lstStyle>
          <a:p>
            <a:fld id="{22651558-1438-7C42-93E0-980C84612D5E}" type="slidenum">
              <a:rPr lang="it-IT" altLang="it-EG"/>
              <a:pPr/>
              <a:t>‹N›</a:t>
            </a:fld>
            <a:endParaRPr lang="it-IT" altLang="it-EG"/>
          </a:p>
        </p:txBody>
      </p:sp>
    </p:spTree>
    <p:extLst>
      <p:ext uri="{BB962C8B-B14F-4D97-AF65-F5344CB8AC3E}">
        <p14:creationId xmlns:p14="http://schemas.microsoft.com/office/powerpoint/2010/main" val="2029361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85EE5E76-DD0E-E64B-A418-4E327AA8B59F}"/>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F7F6854E-B015-7E46-B967-0EC066E520CE}"/>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F5DF0795-0610-7F4E-A345-6C52D7F52D47}"/>
              </a:ext>
            </a:extLst>
          </p:cNvPr>
          <p:cNvSpPr>
            <a:spLocks noGrp="1" noChangeArrowheads="1"/>
          </p:cNvSpPr>
          <p:nvPr>
            <p:ph type="sldNum" sz="quarter" idx="12"/>
          </p:nvPr>
        </p:nvSpPr>
        <p:spPr>
          <a:ln/>
        </p:spPr>
        <p:txBody>
          <a:bodyPr/>
          <a:lstStyle>
            <a:lvl1pPr>
              <a:defRPr/>
            </a:lvl1pPr>
          </a:lstStyle>
          <a:p>
            <a:fld id="{390D82D5-C120-FB41-9787-55A0A9B9A0BF}" type="slidenum">
              <a:rPr lang="it-IT" altLang="it-EG"/>
              <a:pPr/>
              <a:t>‹N›</a:t>
            </a:fld>
            <a:endParaRPr lang="it-IT" altLang="it-EG"/>
          </a:p>
        </p:txBody>
      </p:sp>
    </p:spTree>
    <p:extLst>
      <p:ext uri="{BB962C8B-B14F-4D97-AF65-F5344CB8AC3E}">
        <p14:creationId xmlns:p14="http://schemas.microsoft.com/office/powerpoint/2010/main" val="277022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Modifica gli stili del testo dello schema
Secondo livello
Terzo livello
Quarto livello
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Modifica gli stili del testo dello schema
Secondo livello
Terzo livello
Quarto livello
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11/16/20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 id="2147483666" r:id="rId17"/>
    <p:sldLayoutId id="2147483667" r:id="rId18"/>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en.wikipedia.org/wiki/United_Kingdom_of_Great_Britain_and_Ireland" TargetMode="External"/><Relationship Id="rId7" Type="http://schemas.openxmlformats.org/officeDocument/2006/relationships/image" Target="../media/image12.jpeg"/><Relationship Id="rId2" Type="http://schemas.openxmlformats.org/officeDocument/2006/relationships/hyperlink" Target="https://en.wikipedia.org/wiki/en:Sykes%E2%80%93Picot_Agreement" TargetMode="External"/><Relationship Id="rId1" Type="http://schemas.openxmlformats.org/officeDocument/2006/relationships/slideLayout" Target="../slideLayouts/slideLayout2.xml"/><Relationship Id="rId6" Type="http://schemas.openxmlformats.org/officeDocument/2006/relationships/hyperlink" Target="https://en.wikipedia.org/wiki/Fran%C3%A7ois_Georges-Picot" TargetMode="External"/><Relationship Id="rId5" Type="http://schemas.openxmlformats.org/officeDocument/2006/relationships/hyperlink" Target="https://en.wikipedia.org/wiki/Mark_Sykes" TargetMode="External"/><Relationship Id="rId4" Type="http://schemas.openxmlformats.org/officeDocument/2006/relationships/hyperlink" Target="https://en.wikipedia.org/wiki/Royal_Geographical_Society"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6387" name="Rectangle 69">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88" name="Rectangle 71">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385" name="Rectangle 2">
            <a:extLst>
              <a:ext uri="{FF2B5EF4-FFF2-40B4-BE49-F238E27FC236}">
                <a16:creationId xmlns:a16="http://schemas.microsoft.com/office/drawing/2014/main" id="{E4C0E315-1260-3B44-93A2-E0CAB9B959DF}"/>
              </a:ext>
            </a:extLst>
          </p:cNvPr>
          <p:cNvSpPr>
            <a:spLocks noGrp="1" noChangeArrowheads="1"/>
          </p:cNvSpPr>
          <p:nvPr>
            <p:ph type="ctrTitle"/>
          </p:nvPr>
        </p:nvSpPr>
        <p:spPr>
          <a:xfrm>
            <a:off x="540279" y="967417"/>
            <a:ext cx="3778870" cy="3943250"/>
          </a:xfrm>
        </p:spPr>
        <p:txBody>
          <a:bodyPr>
            <a:normAutofit/>
          </a:bodyPr>
          <a:lstStyle/>
          <a:p>
            <a:pPr eaLnBrk="1" hangingPunct="1"/>
            <a:r>
              <a:rPr lang="it-IT" altLang="it-IT" sz="4000" dirty="0">
                <a:solidFill>
                  <a:srgbClr val="FEFFFF"/>
                </a:solidFill>
                <a:latin typeface="Times New Roman" panose="02020603050405020304" pitchFamily="18" charset="0"/>
              </a:rPr>
              <a:t>Il mondo arabo contemporaneo: </a:t>
            </a:r>
            <a:br>
              <a:rPr lang="it-IT" altLang="it-IT" sz="4000" dirty="0">
                <a:solidFill>
                  <a:srgbClr val="FEFFFF"/>
                </a:solidFill>
                <a:latin typeface="Times New Roman" panose="02020603050405020304" pitchFamily="18" charset="0"/>
              </a:rPr>
            </a:br>
            <a:r>
              <a:rPr lang="it-IT" altLang="it-IT" sz="4000" dirty="0">
                <a:solidFill>
                  <a:srgbClr val="FEFFFF"/>
                </a:solidFill>
                <a:latin typeface="Times New Roman" panose="02020603050405020304" pitchFamily="18" charset="0"/>
              </a:rPr>
              <a:t>una visione d’insieme</a:t>
            </a:r>
            <a:endParaRPr lang="it-IT" altLang="it-IT" sz="4000" dirty="0">
              <a:solidFill>
                <a:srgbClr val="FEFFFF"/>
              </a:solidFill>
            </a:endParaRPr>
          </a:p>
        </p:txBody>
      </p:sp>
      <p:sp>
        <p:nvSpPr>
          <p:cNvPr id="16389"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Immagine 2">
            <a:extLst>
              <a:ext uri="{FF2B5EF4-FFF2-40B4-BE49-F238E27FC236}">
                <a16:creationId xmlns:a16="http://schemas.microsoft.com/office/drawing/2014/main" id="{9A4A2ADD-1385-344B-85CE-1A49125763C7}"/>
              </a:ext>
            </a:extLst>
          </p:cNvPr>
          <p:cNvPicPr>
            <a:picLocks noChangeAspect="1"/>
          </p:cNvPicPr>
          <p:nvPr/>
        </p:nvPicPr>
        <p:blipFill>
          <a:blip r:embed="rId2"/>
          <a:stretch>
            <a:fillRect/>
          </a:stretch>
        </p:blipFill>
        <p:spPr>
          <a:xfrm>
            <a:off x="5180013" y="1536032"/>
            <a:ext cx="6471708" cy="4354022"/>
          </a:xfrm>
          <a:prstGeom prst="rect">
            <a:avLst/>
          </a:prstGeom>
        </p:spPr>
      </p:pic>
    </p:spTree>
    <p:extLst>
      <p:ext uri="{BB962C8B-B14F-4D97-AF65-F5344CB8AC3E}">
        <p14:creationId xmlns:p14="http://schemas.microsoft.com/office/powerpoint/2010/main" val="1734468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BAB4F2F-7633-584F-817B-2B39B073946D}"/>
              </a:ext>
            </a:extLst>
          </p:cNvPr>
          <p:cNvSpPr>
            <a:spLocks noGrp="1"/>
          </p:cNvSpPr>
          <p:nvPr>
            <p:ph idx="1"/>
          </p:nvPr>
        </p:nvSpPr>
        <p:spPr>
          <a:xfrm>
            <a:off x="759655" y="485775"/>
            <a:ext cx="11171088" cy="6168243"/>
          </a:xfrm>
        </p:spPr>
        <p:txBody>
          <a:bodyPr>
            <a:normAutofit/>
          </a:bodyPr>
          <a:lstStyle/>
          <a:p>
            <a:pPr algn="ctr"/>
            <a:r>
              <a:rPr lang="it-IT" sz="3200" b="1" dirty="0">
                <a:solidFill>
                  <a:schemeClr val="tx1"/>
                </a:solidFill>
              </a:rPr>
              <a:t>Conseguenze economico-finanziarie </a:t>
            </a:r>
          </a:p>
          <a:p>
            <a:pPr marL="0" indent="0" algn="ctr">
              <a:buNone/>
            </a:pPr>
            <a:r>
              <a:rPr lang="it-IT" sz="3200" b="1" dirty="0">
                <a:solidFill>
                  <a:schemeClr val="tx1"/>
                </a:solidFill>
              </a:rPr>
              <a:t>della modernizzazione</a:t>
            </a:r>
            <a:endParaRPr lang="it-IT" sz="2800" b="1" dirty="0">
              <a:solidFill>
                <a:schemeClr val="tx1"/>
              </a:solidFill>
            </a:endParaRPr>
          </a:p>
          <a:p>
            <a:pPr marL="0" indent="0">
              <a:buNone/>
            </a:pPr>
            <a:endParaRPr lang="it-IT" sz="2800" b="1" dirty="0">
              <a:solidFill>
                <a:schemeClr val="tx1"/>
              </a:solidFill>
            </a:endParaRPr>
          </a:p>
          <a:p>
            <a:r>
              <a:rPr lang="it-IT" sz="2400" dirty="0">
                <a:solidFill>
                  <a:schemeClr val="tx1"/>
                </a:solidFill>
              </a:rPr>
              <a:t>1. I costi della modernizzazione portano all’indebitamento e all’asservimento alle potenze europee: paradossalmente per uscire dalla crisi si entra in un tunnel che non avrà uscita. </a:t>
            </a:r>
          </a:p>
          <a:p>
            <a:r>
              <a:rPr lang="it-IT" sz="2400" dirty="0">
                <a:solidFill>
                  <a:schemeClr val="tx1"/>
                </a:solidFill>
              </a:rPr>
              <a:t>Nel 1838 gli Ottomani firmarono con la GB la convenzione detta di Balta </a:t>
            </a:r>
            <a:r>
              <a:rPr lang="it-IT" sz="2400" dirty="0" err="1">
                <a:solidFill>
                  <a:schemeClr val="tx1"/>
                </a:solidFill>
              </a:rPr>
              <a:t>Liman</a:t>
            </a:r>
            <a:r>
              <a:rPr lang="it-IT" sz="2400" dirty="0">
                <a:solidFill>
                  <a:schemeClr val="tx1"/>
                </a:solidFill>
              </a:rPr>
              <a:t> → fine dei ogni forma di protezionismo e avvio dell’ingerenza economico-finanziaria europea. </a:t>
            </a:r>
          </a:p>
          <a:p>
            <a:r>
              <a:rPr lang="it-IT" sz="2400" dirty="0">
                <a:solidFill>
                  <a:schemeClr val="tx1"/>
                </a:solidFill>
              </a:rPr>
              <a:t>Crescente ricorso ai crediti delle banche europee</a:t>
            </a:r>
          </a:p>
          <a:p>
            <a:r>
              <a:rPr lang="it-IT" sz="2400" dirty="0">
                <a:solidFill>
                  <a:schemeClr val="tx1"/>
                </a:solidFill>
              </a:rPr>
              <a:t>2. Nel 1867 la Tunisia non fu in grado di ripagare il suo debito estero,  seguita dal Marocco; nel 1875 bancarotta dell’impero ottomano e dell’Egitto (1876).</a:t>
            </a:r>
          </a:p>
          <a:p>
            <a:pPr marL="0" indent="0">
              <a:buNone/>
            </a:pPr>
            <a:endParaRPr lang="it-IT" sz="2800" dirty="0"/>
          </a:p>
        </p:txBody>
      </p:sp>
    </p:spTree>
    <p:extLst>
      <p:ext uri="{BB962C8B-B14F-4D97-AF65-F5344CB8AC3E}">
        <p14:creationId xmlns:p14="http://schemas.microsoft.com/office/powerpoint/2010/main" val="521107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1A7799-CF5E-3846-9098-403BA4B5B170}"/>
              </a:ext>
            </a:extLst>
          </p:cNvPr>
          <p:cNvSpPr>
            <a:spLocks noGrp="1"/>
          </p:cNvSpPr>
          <p:nvPr>
            <p:ph type="title"/>
          </p:nvPr>
        </p:nvSpPr>
        <p:spPr>
          <a:xfrm>
            <a:off x="1674055" y="464234"/>
            <a:ext cx="9830557" cy="633046"/>
          </a:xfrm>
        </p:spPr>
        <p:txBody>
          <a:bodyPr>
            <a:normAutofit fontScale="90000"/>
          </a:bodyPr>
          <a:lstStyle/>
          <a:p>
            <a:pPr algn="ctr"/>
            <a:r>
              <a:rPr lang="it-IT" sz="3100" b="1" dirty="0">
                <a:solidFill>
                  <a:schemeClr val="tx1"/>
                </a:solidFill>
              </a:rPr>
              <a:t>Conseguenze  socio-culturali della modernizzazione</a:t>
            </a:r>
            <a:br>
              <a:rPr lang="it-IT" dirty="0">
                <a:solidFill>
                  <a:schemeClr val="tx1"/>
                </a:solidFill>
              </a:rPr>
            </a:br>
            <a:endParaRPr lang="it-EG" dirty="0"/>
          </a:p>
        </p:txBody>
      </p:sp>
      <p:sp>
        <p:nvSpPr>
          <p:cNvPr id="3" name="Segnaposto contenuto 2">
            <a:extLst>
              <a:ext uri="{FF2B5EF4-FFF2-40B4-BE49-F238E27FC236}">
                <a16:creationId xmlns:a16="http://schemas.microsoft.com/office/drawing/2014/main" id="{27FAB3E0-7138-944E-834F-C1F2E29B0C2F}"/>
              </a:ext>
            </a:extLst>
          </p:cNvPr>
          <p:cNvSpPr>
            <a:spLocks noGrp="1"/>
          </p:cNvSpPr>
          <p:nvPr>
            <p:ph idx="1"/>
          </p:nvPr>
        </p:nvSpPr>
        <p:spPr>
          <a:xfrm>
            <a:off x="1071563" y="1322363"/>
            <a:ext cx="10433050" cy="5416061"/>
          </a:xfrm>
        </p:spPr>
        <p:txBody>
          <a:bodyPr>
            <a:normAutofit/>
          </a:bodyPr>
          <a:lstStyle/>
          <a:p>
            <a:r>
              <a:rPr lang="it-IT" sz="2400" dirty="0">
                <a:solidFill>
                  <a:schemeClr val="tx1"/>
                </a:solidFill>
              </a:rPr>
              <a:t>1. Inurbamento, mutamento delle dinamiche sociali e familiari, ruolo politico nelle istituzioni statali e locali dei notabili (</a:t>
            </a:r>
            <a:r>
              <a:rPr lang="it-IT" sz="2400" i="1" dirty="0" err="1">
                <a:solidFill>
                  <a:schemeClr val="tx1"/>
                </a:solidFill>
              </a:rPr>
              <a:t>a‘yān</a:t>
            </a:r>
            <a:r>
              <a:rPr lang="it-IT" sz="2400" dirty="0">
                <a:solidFill>
                  <a:schemeClr val="tx1"/>
                </a:solidFill>
              </a:rPr>
              <a:t>) tradizionali.</a:t>
            </a:r>
          </a:p>
          <a:p>
            <a:r>
              <a:rPr lang="it-IT" sz="2400" dirty="0">
                <a:solidFill>
                  <a:schemeClr val="tx1"/>
                </a:solidFill>
              </a:rPr>
              <a:t>In questo contesto, molto importante è il rapporto fra </a:t>
            </a:r>
            <a:r>
              <a:rPr lang="it-IT" sz="2400" b="1" dirty="0">
                <a:solidFill>
                  <a:schemeClr val="tx1"/>
                </a:solidFill>
              </a:rPr>
              <a:t>Islam e modernità.</a:t>
            </a:r>
          </a:p>
          <a:p>
            <a:r>
              <a:rPr lang="it-IT" sz="2400" dirty="0">
                <a:solidFill>
                  <a:schemeClr val="tx1"/>
                </a:solidFill>
              </a:rPr>
              <a:t> Sin dal XVIII secolo, si erano sviluppate in varie parti del mondo arabo correnti di rinnovamento religioso (</a:t>
            </a:r>
            <a:r>
              <a:rPr lang="it-IT" sz="2400" i="1" dirty="0" err="1">
                <a:solidFill>
                  <a:schemeClr val="tx1"/>
                </a:solidFill>
              </a:rPr>
              <a:t>tajdīd</a:t>
            </a:r>
            <a:r>
              <a:rPr lang="it-IT" sz="2400" dirty="0">
                <a:solidFill>
                  <a:schemeClr val="tx1"/>
                </a:solidFill>
              </a:rPr>
              <a:t>),</a:t>
            </a:r>
            <a:r>
              <a:rPr lang="it-IT" sz="2400" i="1" dirty="0">
                <a:solidFill>
                  <a:schemeClr val="tx1"/>
                </a:solidFill>
              </a:rPr>
              <a:t> </a:t>
            </a:r>
            <a:r>
              <a:rPr lang="it-IT" sz="2400" dirty="0">
                <a:solidFill>
                  <a:schemeClr val="tx1"/>
                </a:solidFill>
              </a:rPr>
              <a:t>in realtà conservatrici e orientate ad un ritorno al passato (wahhabismo). </a:t>
            </a:r>
          </a:p>
          <a:p>
            <a:r>
              <a:rPr lang="it-IT" sz="2400" dirty="0">
                <a:solidFill>
                  <a:schemeClr val="tx1"/>
                </a:solidFill>
              </a:rPr>
              <a:t>In questa fase storica ad esse si affiancano i  movimenti del </a:t>
            </a:r>
            <a:r>
              <a:rPr lang="it-IT" sz="2400" b="1" dirty="0">
                <a:solidFill>
                  <a:schemeClr val="tx1"/>
                </a:solidFill>
              </a:rPr>
              <a:t>riformismo o modernismo islamico </a:t>
            </a:r>
            <a:r>
              <a:rPr lang="it-IT" sz="2400" dirty="0">
                <a:solidFill>
                  <a:schemeClr val="tx1"/>
                </a:solidFill>
              </a:rPr>
              <a:t>(</a:t>
            </a:r>
            <a:r>
              <a:rPr lang="it-IT" sz="2400" i="1" dirty="0" err="1">
                <a:solidFill>
                  <a:schemeClr val="tx1"/>
                </a:solidFill>
              </a:rPr>
              <a:t>islāh</a:t>
            </a:r>
            <a:r>
              <a:rPr lang="it-IT" sz="2400" dirty="0">
                <a:solidFill>
                  <a:schemeClr val="tx1"/>
                </a:solidFill>
              </a:rPr>
              <a:t>).</a:t>
            </a:r>
          </a:p>
          <a:p>
            <a:r>
              <a:rPr lang="it-IT" sz="2400" dirty="0">
                <a:solidFill>
                  <a:schemeClr val="tx1"/>
                </a:solidFill>
                <a:cs typeface="Times New Roman" panose="02020603050405020304" pitchFamily="18" charset="0"/>
              </a:rPr>
              <a:t>Il più importante di essi fu sicuramente il movimento della </a:t>
            </a:r>
            <a:r>
              <a:rPr lang="it-IT" sz="2400" b="1" dirty="0" err="1">
                <a:solidFill>
                  <a:schemeClr val="tx1"/>
                </a:solidFill>
                <a:cs typeface="Times New Roman" panose="02020603050405020304" pitchFamily="18" charset="0"/>
              </a:rPr>
              <a:t>Nahda</a:t>
            </a:r>
            <a:r>
              <a:rPr lang="it-IT" sz="2400" dirty="0">
                <a:solidFill>
                  <a:schemeClr val="tx1"/>
                </a:solidFill>
                <a:cs typeface="Times New Roman" panose="02020603050405020304" pitchFamily="18" charset="0"/>
              </a:rPr>
              <a:t> (Risveglio, Risorgimento).</a:t>
            </a:r>
          </a:p>
          <a:p>
            <a:endParaRPr lang="it-EG" sz="2400" dirty="0"/>
          </a:p>
        </p:txBody>
      </p:sp>
    </p:spTree>
    <p:extLst>
      <p:ext uri="{BB962C8B-B14F-4D97-AF65-F5344CB8AC3E}">
        <p14:creationId xmlns:p14="http://schemas.microsoft.com/office/powerpoint/2010/main" val="561761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26">
            <a:extLst>
              <a:ext uri="{FF2B5EF4-FFF2-40B4-BE49-F238E27FC236}">
                <a16:creationId xmlns:a16="http://schemas.microsoft.com/office/drawing/2014/main" id="{FDCE235D-A70A-0A40-A4BB-E5F85BE9809D}"/>
              </a:ext>
            </a:extLst>
          </p:cNvPr>
          <p:cNvSpPr>
            <a:spLocks noGrp="1" noChangeArrowheads="1"/>
          </p:cNvSpPr>
          <p:nvPr>
            <p:ph type="title"/>
          </p:nvPr>
        </p:nvSpPr>
        <p:spPr>
          <a:xfrm>
            <a:off x="1587260" y="362308"/>
            <a:ext cx="9213012" cy="1155941"/>
          </a:xfrm>
        </p:spPr>
        <p:txBody>
          <a:bodyPr/>
          <a:lstStyle/>
          <a:p>
            <a:pPr algn="ctr" eaLnBrk="1" hangingPunct="1"/>
            <a:r>
              <a:rPr lang="it-IT" altLang="it-EG" sz="2800" b="1" dirty="0">
                <a:solidFill>
                  <a:srgbClr val="C00000"/>
                </a:solidFill>
                <a:latin typeface="+mn-lt"/>
              </a:rPr>
              <a:t>I precursori del pensiero politico contemporaneo: </a:t>
            </a:r>
            <a:br>
              <a:rPr lang="it-IT" altLang="it-EG" sz="2800" b="1" dirty="0">
                <a:solidFill>
                  <a:srgbClr val="C00000"/>
                </a:solidFill>
                <a:latin typeface="+mn-lt"/>
              </a:rPr>
            </a:br>
            <a:r>
              <a:rPr lang="it-IT" altLang="it-EG" sz="2800" b="1" dirty="0">
                <a:solidFill>
                  <a:srgbClr val="C00000"/>
                </a:solidFill>
                <a:latin typeface="+mn-lt"/>
              </a:rPr>
              <a:t>la </a:t>
            </a:r>
            <a:r>
              <a:rPr lang="ja-JP" altLang="it-IT" sz="2800" b="1">
                <a:solidFill>
                  <a:srgbClr val="C00000"/>
                </a:solidFill>
                <a:latin typeface="+mn-lt"/>
              </a:rPr>
              <a:t>“</a:t>
            </a:r>
            <a:r>
              <a:rPr lang="it-IT" altLang="ja-JP" sz="2800" b="1" dirty="0">
                <a:solidFill>
                  <a:srgbClr val="C00000"/>
                </a:solidFill>
                <a:latin typeface="+mn-lt"/>
              </a:rPr>
              <a:t>triade</a:t>
            </a:r>
            <a:r>
              <a:rPr lang="ja-JP" altLang="it-IT" sz="2800" b="1">
                <a:solidFill>
                  <a:srgbClr val="C00000"/>
                </a:solidFill>
                <a:latin typeface="+mn-lt"/>
              </a:rPr>
              <a:t>”</a:t>
            </a:r>
            <a:r>
              <a:rPr lang="it-IT" altLang="ja-JP" sz="2800" b="1" dirty="0">
                <a:solidFill>
                  <a:srgbClr val="C00000"/>
                </a:solidFill>
                <a:latin typeface="+mn-lt"/>
              </a:rPr>
              <a:t> della </a:t>
            </a:r>
            <a:r>
              <a:rPr lang="it-IT" altLang="ja-JP" sz="2800" b="1" dirty="0" err="1">
                <a:solidFill>
                  <a:srgbClr val="C00000"/>
                </a:solidFill>
                <a:latin typeface="+mn-lt"/>
              </a:rPr>
              <a:t>Nahda</a:t>
            </a:r>
            <a:endParaRPr lang="it-IT" altLang="it-EG" sz="2800" b="1" dirty="0">
              <a:solidFill>
                <a:srgbClr val="C00000"/>
              </a:solidFill>
              <a:latin typeface="+mn-lt"/>
            </a:endParaRPr>
          </a:p>
        </p:txBody>
      </p:sp>
      <p:sp>
        <p:nvSpPr>
          <p:cNvPr id="19458" name="Rectangle 1027">
            <a:extLst>
              <a:ext uri="{FF2B5EF4-FFF2-40B4-BE49-F238E27FC236}">
                <a16:creationId xmlns:a16="http://schemas.microsoft.com/office/drawing/2014/main" id="{1AF60A12-2A63-C34B-AAF6-57308B679360}"/>
              </a:ext>
            </a:extLst>
          </p:cNvPr>
          <p:cNvSpPr>
            <a:spLocks noGrp="1" noChangeArrowheads="1"/>
          </p:cNvSpPr>
          <p:nvPr>
            <p:ph type="body" idx="1"/>
          </p:nvPr>
        </p:nvSpPr>
        <p:spPr>
          <a:xfrm>
            <a:off x="1035170" y="1811546"/>
            <a:ext cx="9609826" cy="4684145"/>
          </a:xfrm>
        </p:spPr>
        <p:txBody>
          <a:bodyPr>
            <a:normAutofit/>
          </a:bodyPr>
          <a:lstStyle/>
          <a:p>
            <a:pPr marL="0" indent="0">
              <a:lnSpc>
                <a:spcPct val="90000"/>
              </a:lnSpc>
            </a:pPr>
            <a:r>
              <a:rPr lang="it-IT" altLang="it-EG" sz="2800" dirty="0" err="1">
                <a:solidFill>
                  <a:schemeClr val="tx1"/>
                </a:solidFill>
              </a:rPr>
              <a:t>Jamāl</a:t>
            </a:r>
            <a:r>
              <a:rPr lang="it-IT" altLang="it-EG" sz="2800" dirty="0">
                <a:solidFill>
                  <a:schemeClr val="tx1"/>
                </a:solidFill>
              </a:rPr>
              <a:t> ad-</a:t>
            </a:r>
            <a:r>
              <a:rPr lang="it-IT" altLang="it-EG" sz="2800" dirty="0" err="1">
                <a:solidFill>
                  <a:schemeClr val="tx1"/>
                </a:solidFill>
              </a:rPr>
              <a:t>dīn</a:t>
            </a:r>
            <a:r>
              <a:rPr lang="it-IT" altLang="it-EG" sz="2800" dirty="0">
                <a:solidFill>
                  <a:schemeClr val="tx1"/>
                </a:solidFill>
              </a:rPr>
              <a:t> al-</a:t>
            </a:r>
            <a:r>
              <a:rPr lang="it-IT" altLang="it-EG" sz="2800" dirty="0" err="1">
                <a:solidFill>
                  <a:schemeClr val="tx1"/>
                </a:solidFill>
              </a:rPr>
              <a:t>Afghānī</a:t>
            </a:r>
            <a:r>
              <a:rPr lang="it-IT" altLang="it-EG" sz="2800" dirty="0">
                <a:solidFill>
                  <a:schemeClr val="tx1"/>
                </a:solidFill>
              </a:rPr>
              <a:t> 	</a:t>
            </a:r>
          </a:p>
          <a:p>
            <a:pPr marL="0" indent="0">
              <a:lnSpc>
                <a:spcPct val="90000"/>
              </a:lnSpc>
            </a:pPr>
            <a:r>
              <a:rPr lang="it-IT" altLang="it-EG" sz="2800" dirty="0">
                <a:solidFill>
                  <a:schemeClr val="tx1"/>
                </a:solidFill>
              </a:rPr>
              <a:t>Muhammad </a:t>
            </a:r>
            <a:r>
              <a:rPr lang="ja-JP" altLang="it-IT" sz="2800">
                <a:solidFill>
                  <a:schemeClr val="tx1"/>
                </a:solidFill>
              </a:rPr>
              <a:t>‘</a:t>
            </a:r>
            <a:r>
              <a:rPr lang="it-IT" altLang="ja-JP" sz="2800" dirty="0" err="1">
                <a:solidFill>
                  <a:schemeClr val="tx1"/>
                </a:solidFill>
              </a:rPr>
              <a:t>Abduh</a:t>
            </a:r>
            <a:r>
              <a:rPr lang="it-IT" altLang="ja-JP" sz="2800" dirty="0">
                <a:solidFill>
                  <a:schemeClr val="tx1"/>
                </a:solidFill>
              </a:rPr>
              <a:t> 		</a:t>
            </a:r>
          </a:p>
          <a:p>
            <a:pPr marL="0" indent="0">
              <a:lnSpc>
                <a:spcPct val="90000"/>
              </a:lnSpc>
            </a:pPr>
            <a:r>
              <a:rPr lang="it-IT" altLang="it-EG" sz="2800" dirty="0" err="1">
                <a:solidFill>
                  <a:schemeClr val="tx1"/>
                </a:solidFill>
              </a:rPr>
              <a:t>Rashīd</a:t>
            </a:r>
            <a:r>
              <a:rPr lang="it-IT" altLang="it-EG" sz="2800" dirty="0">
                <a:solidFill>
                  <a:schemeClr val="tx1"/>
                </a:solidFill>
              </a:rPr>
              <a:t> </a:t>
            </a:r>
            <a:r>
              <a:rPr lang="it-IT" altLang="it-EG" sz="2800" dirty="0" err="1">
                <a:solidFill>
                  <a:schemeClr val="tx1"/>
                </a:solidFill>
              </a:rPr>
              <a:t>Ridā</a:t>
            </a:r>
            <a:endParaRPr lang="it-IT" altLang="it-EG" sz="2800" dirty="0"/>
          </a:p>
          <a:p>
            <a:pPr marL="0" indent="0">
              <a:lnSpc>
                <a:spcPct val="90000"/>
              </a:lnSpc>
              <a:buNone/>
            </a:pPr>
            <a:endParaRPr lang="it-IT" altLang="it-EG" sz="2800" dirty="0"/>
          </a:p>
          <a:p>
            <a:pPr marL="0" indent="0" algn="just">
              <a:lnSpc>
                <a:spcPct val="90000"/>
              </a:lnSpc>
              <a:buNone/>
            </a:pPr>
            <a:r>
              <a:rPr lang="it-IT" altLang="it-EG" sz="2800" dirty="0"/>
              <a:t>L</a:t>
            </a:r>
            <a:r>
              <a:rPr lang="it-IT" altLang="it-IT" sz="2800" dirty="0"/>
              <a:t>’</a:t>
            </a:r>
            <a:r>
              <a:rPr lang="it-IT" altLang="ja-JP" sz="2800" dirty="0"/>
              <a:t>idea centrale di questo movimento è </a:t>
            </a:r>
            <a:r>
              <a:rPr lang="it-IT" altLang="it-EG" sz="2800" dirty="0">
                <a:solidFill>
                  <a:srgbClr val="C00000"/>
                </a:solidFill>
              </a:rPr>
              <a:t>islamizzare la modernità </a:t>
            </a:r>
            <a:r>
              <a:rPr lang="it-IT" altLang="it-EG" sz="2800" dirty="0">
                <a:solidFill>
                  <a:schemeClr val="tx1"/>
                </a:solidFill>
              </a:rPr>
              <a:t>piuttosto che modernizzare l</a:t>
            </a:r>
            <a:r>
              <a:rPr lang="it-IT" altLang="it-IT" sz="2800" dirty="0">
                <a:solidFill>
                  <a:schemeClr val="tx1"/>
                </a:solidFill>
              </a:rPr>
              <a:t>’</a:t>
            </a:r>
            <a:r>
              <a:rPr lang="it-IT" altLang="it-EG" sz="2800" dirty="0">
                <a:solidFill>
                  <a:schemeClr val="tx1"/>
                </a:solidFill>
              </a:rPr>
              <a:t>Islam, ovverosia far rientrare la contemporaneità nel </a:t>
            </a:r>
            <a:r>
              <a:rPr lang="it-IT" altLang="it-EG" sz="2800" dirty="0"/>
              <a:t>quadro della religione, dimostrando la perfetta compatibilità dell</a:t>
            </a:r>
            <a:r>
              <a:rPr lang="it-IT" altLang="it-IT" sz="2800" dirty="0"/>
              <a:t>’</a:t>
            </a:r>
            <a:r>
              <a:rPr lang="it-IT" altLang="ja-JP" sz="2800" dirty="0"/>
              <a:t>Islam con le istituzioni e le ideologie moderne.</a:t>
            </a:r>
            <a:endParaRPr lang="it-IT" altLang="it-EG" sz="2800" dirty="0"/>
          </a:p>
        </p:txBody>
      </p:sp>
    </p:spTree>
    <p:extLst>
      <p:ext uri="{BB962C8B-B14F-4D97-AF65-F5344CB8AC3E}">
        <p14:creationId xmlns:p14="http://schemas.microsoft.com/office/powerpoint/2010/main" val="3886140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egnaposto contenuto 2">
            <a:extLst>
              <a:ext uri="{FF2B5EF4-FFF2-40B4-BE49-F238E27FC236}">
                <a16:creationId xmlns:a16="http://schemas.microsoft.com/office/drawing/2014/main" id="{8E3F5D96-D38D-D94C-ACB7-BDBBC68D6657}"/>
              </a:ext>
            </a:extLst>
          </p:cNvPr>
          <p:cNvSpPr>
            <a:spLocks noGrp="1"/>
          </p:cNvSpPr>
          <p:nvPr>
            <p:ph idx="1"/>
          </p:nvPr>
        </p:nvSpPr>
        <p:spPr>
          <a:xfrm>
            <a:off x="1925783" y="549275"/>
            <a:ext cx="8891742" cy="5975350"/>
          </a:xfrm>
        </p:spPr>
        <p:txBody>
          <a:bodyPr>
            <a:normAutofit lnSpcReduction="10000"/>
          </a:bodyPr>
          <a:lstStyle/>
          <a:p>
            <a:pPr eaLnBrk="1" hangingPunct="1"/>
            <a:r>
              <a:rPr lang="it-IT" altLang="it-EG" sz="2800" dirty="0"/>
              <a:t>Con la </a:t>
            </a:r>
            <a:r>
              <a:rPr lang="it-IT" altLang="it-EG" sz="2800" dirty="0" err="1"/>
              <a:t>Nahda</a:t>
            </a:r>
            <a:r>
              <a:rPr lang="it-IT" altLang="it-EG" sz="2800" dirty="0"/>
              <a:t> prende avvio l</a:t>
            </a:r>
            <a:r>
              <a:rPr lang="it-IT" altLang="it-IT" sz="2800" dirty="0"/>
              <a:t>’</a:t>
            </a:r>
            <a:r>
              <a:rPr lang="it-IT" altLang="it-EG" sz="2800" dirty="0"/>
              <a:t>epoca di riforma del pensiero islamico (</a:t>
            </a:r>
            <a:r>
              <a:rPr lang="it-IT" altLang="it-EG" sz="2800" i="1" dirty="0" err="1">
                <a:solidFill>
                  <a:srgbClr val="C00000"/>
                </a:solidFill>
              </a:rPr>
              <a:t>islāh</a:t>
            </a:r>
            <a:r>
              <a:rPr lang="it-IT" altLang="it-EG" sz="2800" dirty="0"/>
              <a:t>).</a:t>
            </a:r>
          </a:p>
          <a:p>
            <a:pPr eaLnBrk="1" hangingPunct="1"/>
            <a:r>
              <a:rPr lang="it-IT" altLang="it-EG" sz="2800" dirty="0"/>
              <a:t>I protagonisti della </a:t>
            </a:r>
            <a:r>
              <a:rPr lang="it-IT" altLang="it-EG" sz="2800" dirty="0" err="1">
                <a:solidFill>
                  <a:srgbClr val="C00000"/>
                </a:solidFill>
              </a:rPr>
              <a:t>Nahda</a:t>
            </a:r>
            <a:r>
              <a:rPr lang="it-IT" altLang="it-EG" sz="2800" dirty="0"/>
              <a:t> viaggiano in Europa e nel mondo musulmano, studiano le lingue, dibattono con i pensatori europei, si confrontano con la modernità.</a:t>
            </a:r>
          </a:p>
          <a:p>
            <a:pPr eaLnBrk="1" hangingPunct="1"/>
            <a:r>
              <a:rPr lang="it-IT" altLang="it-EG" sz="2800" dirty="0"/>
              <a:t>Il primo elemento comune è una </a:t>
            </a:r>
            <a:r>
              <a:rPr lang="it-IT" altLang="it-EG" sz="2800" dirty="0">
                <a:solidFill>
                  <a:srgbClr val="C00000"/>
                </a:solidFill>
              </a:rPr>
              <a:t>visione nazionale panislamica</a:t>
            </a:r>
            <a:r>
              <a:rPr lang="it-IT" altLang="it-EG" sz="2800" dirty="0"/>
              <a:t>, fatta propria anche dagli Ottomani, che comincia a delinearsi a partire proprio dall</a:t>
            </a:r>
            <a:r>
              <a:rPr lang="it-IT" altLang="it-IT" sz="2800" dirty="0"/>
              <a:t>’</a:t>
            </a:r>
            <a:r>
              <a:rPr lang="it-IT" altLang="ja-JP" sz="2800" dirty="0"/>
              <a:t>Egitto e dal Vicino Oriente: l</a:t>
            </a:r>
            <a:r>
              <a:rPr lang="it-IT" altLang="it-IT" sz="2800" dirty="0"/>
              <a:t>’</a:t>
            </a:r>
            <a:r>
              <a:rPr lang="it-IT" altLang="ja-JP" sz="2800" dirty="0"/>
              <a:t>unione di tutti i musulmani come strumento di riscatto contro le ingerenze e le contaminazioni della politica e della cultura imperialista coloniale.</a:t>
            </a:r>
          </a:p>
          <a:p>
            <a:pPr eaLnBrk="1" hangingPunct="1"/>
            <a:endParaRPr lang="it-IT" altLang="it-EG" sz="2800" dirty="0"/>
          </a:p>
        </p:txBody>
      </p:sp>
    </p:spTree>
    <p:extLst>
      <p:ext uri="{BB962C8B-B14F-4D97-AF65-F5344CB8AC3E}">
        <p14:creationId xmlns:p14="http://schemas.microsoft.com/office/powerpoint/2010/main" val="1603423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F3679529-2CDF-424A-8E59-D3599867D08B}"/>
              </a:ext>
            </a:extLst>
          </p:cNvPr>
          <p:cNvSpPr>
            <a:spLocks noGrp="1" noChangeArrowheads="1"/>
          </p:cNvSpPr>
          <p:nvPr>
            <p:ph type="title"/>
          </p:nvPr>
        </p:nvSpPr>
        <p:spPr>
          <a:xfrm>
            <a:off x="1138687" y="327804"/>
            <a:ext cx="9644331" cy="1043796"/>
          </a:xfrm>
        </p:spPr>
        <p:txBody>
          <a:bodyPr>
            <a:noAutofit/>
          </a:bodyPr>
          <a:lstStyle/>
          <a:p>
            <a:pPr algn="ctr"/>
            <a:r>
              <a:rPr lang="en-US" altLang="it-EG" sz="3200" b="1" dirty="0" err="1">
                <a:solidFill>
                  <a:srgbClr val="C00000"/>
                </a:solidFill>
                <a:latin typeface="+mn-lt"/>
              </a:rPr>
              <a:t>Jamāl</a:t>
            </a:r>
            <a:r>
              <a:rPr lang="en-US" altLang="it-EG" sz="3200" b="1" dirty="0">
                <a:solidFill>
                  <a:srgbClr val="C00000"/>
                </a:solidFill>
                <a:latin typeface="+mn-lt"/>
              </a:rPr>
              <a:t> ad-</a:t>
            </a:r>
            <a:r>
              <a:rPr lang="en-US" altLang="it-EG" sz="3200" b="1" dirty="0" err="1">
                <a:solidFill>
                  <a:srgbClr val="C00000"/>
                </a:solidFill>
                <a:latin typeface="+mn-lt"/>
              </a:rPr>
              <a:t>dīn</a:t>
            </a:r>
            <a:r>
              <a:rPr lang="en-US" altLang="it-EG" sz="3200" b="1" dirty="0">
                <a:solidFill>
                  <a:srgbClr val="C00000"/>
                </a:solidFill>
                <a:latin typeface="+mn-lt"/>
              </a:rPr>
              <a:t> al-</a:t>
            </a:r>
            <a:r>
              <a:rPr lang="en-US" altLang="it-EG" sz="3200" b="1" dirty="0" err="1">
                <a:solidFill>
                  <a:srgbClr val="C00000"/>
                </a:solidFill>
                <a:latin typeface="+mn-lt"/>
              </a:rPr>
              <a:t>Afghānī</a:t>
            </a:r>
            <a:r>
              <a:rPr lang="en-US" altLang="it-EG" sz="3200" b="1" dirty="0">
                <a:solidFill>
                  <a:srgbClr val="C00000"/>
                </a:solidFill>
                <a:latin typeface="+mn-lt"/>
              </a:rPr>
              <a:t> (1839-1897</a:t>
            </a:r>
            <a:r>
              <a:rPr lang="en-US" altLang="it-EG" sz="3200" dirty="0">
                <a:solidFill>
                  <a:srgbClr val="C00000"/>
                </a:solidFill>
                <a:latin typeface="+mn-lt"/>
              </a:rPr>
              <a:t>)</a:t>
            </a:r>
            <a:br>
              <a:rPr lang="en-US" altLang="it-EG" sz="3200" dirty="0">
                <a:solidFill>
                  <a:srgbClr val="C00000"/>
                </a:solidFill>
                <a:latin typeface="+mn-lt"/>
              </a:rPr>
            </a:br>
            <a:r>
              <a:rPr lang="en-US" altLang="it-EG" sz="3200" b="1" dirty="0">
                <a:solidFill>
                  <a:srgbClr val="C00000"/>
                </a:solidFill>
                <a:latin typeface="+mn-lt"/>
              </a:rPr>
              <a:t>il padre del </a:t>
            </a:r>
            <a:r>
              <a:rPr lang="en-US" altLang="it-EG" sz="3200" b="1" dirty="0" err="1">
                <a:solidFill>
                  <a:srgbClr val="C00000"/>
                </a:solidFill>
                <a:latin typeface="+mn-lt"/>
              </a:rPr>
              <a:t>panislamismo</a:t>
            </a:r>
            <a:endParaRPr lang="it-IT" altLang="it-EG" sz="3200" dirty="0">
              <a:solidFill>
                <a:srgbClr val="C00000"/>
              </a:solidFill>
              <a:latin typeface="+mn-lt"/>
            </a:endParaRPr>
          </a:p>
        </p:txBody>
      </p:sp>
      <p:sp>
        <p:nvSpPr>
          <p:cNvPr id="21506" name="Rectangle 3">
            <a:extLst>
              <a:ext uri="{FF2B5EF4-FFF2-40B4-BE49-F238E27FC236}">
                <a16:creationId xmlns:a16="http://schemas.microsoft.com/office/drawing/2014/main" id="{9FEF2F8E-0957-7B48-A2EF-2E9516D5BD94}"/>
              </a:ext>
            </a:extLst>
          </p:cNvPr>
          <p:cNvSpPr>
            <a:spLocks noGrp="1" noChangeArrowheads="1"/>
          </p:cNvSpPr>
          <p:nvPr>
            <p:ph type="body" sz="half" idx="1"/>
          </p:nvPr>
        </p:nvSpPr>
        <p:spPr>
          <a:xfrm flipH="1">
            <a:off x="6024564" y="6027738"/>
            <a:ext cx="71437" cy="68262"/>
          </a:xfrm>
        </p:spPr>
        <p:txBody>
          <a:bodyPr>
            <a:normAutofit fontScale="25000" lnSpcReduction="20000"/>
          </a:bodyPr>
          <a:lstStyle/>
          <a:p>
            <a:pPr eaLnBrk="1" hangingPunct="1">
              <a:lnSpc>
                <a:spcPct val="80000"/>
              </a:lnSpc>
              <a:buFontTx/>
              <a:buNone/>
            </a:pPr>
            <a:endParaRPr lang="en-US" altLang="it-EG" sz="800"/>
          </a:p>
        </p:txBody>
      </p:sp>
      <p:pic>
        <p:nvPicPr>
          <p:cNvPr id="21507" name="Picture 4" descr="afghani-tpc">
            <a:extLst>
              <a:ext uri="{FF2B5EF4-FFF2-40B4-BE49-F238E27FC236}">
                <a16:creationId xmlns:a16="http://schemas.microsoft.com/office/drawing/2014/main" id="{36A3517E-B271-9340-8782-2249821BEB2E}"/>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381500" y="1817688"/>
            <a:ext cx="3429000" cy="5040312"/>
          </a:xfrm>
        </p:spPr>
      </p:pic>
    </p:spTree>
    <p:extLst>
      <p:ext uri="{BB962C8B-B14F-4D97-AF65-F5344CB8AC3E}">
        <p14:creationId xmlns:p14="http://schemas.microsoft.com/office/powerpoint/2010/main" val="1649631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a:extLst>
              <a:ext uri="{FF2B5EF4-FFF2-40B4-BE49-F238E27FC236}">
                <a16:creationId xmlns:a16="http://schemas.microsoft.com/office/drawing/2014/main" id="{8C7D3565-97BE-824B-A85D-73C41FE562D8}"/>
              </a:ext>
            </a:extLst>
          </p:cNvPr>
          <p:cNvSpPr>
            <a:spLocks noGrp="1" noChangeArrowheads="1"/>
          </p:cNvSpPr>
          <p:nvPr>
            <p:ph type="body" idx="1"/>
          </p:nvPr>
        </p:nvSpPr>
        <p:spPr>
          <a:xfrm>
            <a:off x="1510145" y="549275"/>
            <a:ext cx="8834005" cy="6192838"/>
          </a:xfrm>
        </p:spPr>
        <p:txBody>
          <a:bodyPr>
            <a:normAutofit lnSpcReduction="10000"/>
          </a:bodyPr>
          <a:lstStyle/>
          <a:p>
            <a:pPr eaLnBrk="1" hangingPunct="1">
              <a:lnSpc>
                <a:spcPct val="90000"/>
              </a:lnSpc>
            </a:pPr>
            <a:r>
              <a:rPr lang="it-IT" altLang="it-EG" sz="2400" dirty="0"/>
              <a:t>Persiano, dissimulò la sua origine prendendo l</a:t>
            </a:r>
            <a:r>
              <a:rPr lang="it-IT" altLang="it-IT" sz="2400" dirty="0"/>
              <a:t>’</a:t>
            </a:r>
            <a:r>
              <a:rPr lang="it-IT" altLang="ja-JP" sz="2400" dirty="0"/>
              <a:t>appellativo di </a:t>
            </a:r>
            <a:r>
              <a:rPr lang="it-IT" altLang="ja-JP" sz="2400" dirty="0">
                <a:solidFill>
                  <a:srgbClr val="C00000"/>
                </a:solidFill>
              </a:rPr>
              <a:t>“afghano” </a:t>
            </a:r>
            <a:r>
              <a:rPr lang="it-IT" altLang="ja-JP" sz="2400" dirty="0"/>
              <a:t>per evitare diffidenze e discriminazioni che  avrebbe certamente subìto in quanto sciita.</a:t>
            </a:r>
          </a:p>
          <a:p>
            <a:pPr eaLnBrk="1" hangingPunct="1">
              <a:lnSpc>
                <a:spcPct val="90000"/>
              </a:lnSpc>
            </a:pPr>
            <a:r>
              <a:rPr lang="it-IT" altLang="it-EG" sz="2400" dirty="0"/>
              <a:t>Intellettuale militante e rivoluzionario, viaggiò instancabilmente nel mondo musulmano (e non), per diffondere la sua ideologia politica basata sulla necessità di risvegliare i valori nazionali dell</a:t>
            </a:r>
            <a:r>
              <a:rPr lang="it-IT" altLang="it-IT" sz="2400" dirty="0"/>
              <a:t>’</a:t>
            </a:r>
            <a:r>
              <a:rPr lang="it-IT" altLang="ja-JP" sz="2400" dirty="0"/>
              <a:t>Islam e del </a:t>
            </a:r>
            <a:r>
              <a:rPr lang="it-IT" altLang="ja-JP" sz="2400" dirty="0">
                <a:solidFill>
                  <a:srgbClr val="C00000"/>
                </a:solidFill>
              </a:rPr>
              <a:t>panislamismo.</a:t>
            </a:r>
          </a:p>
          <a:p>
            <a:pPr>
              <a:lnSpc>
                <a:spcPct val="90000"/>
              </a:lnSpc>
            </a:pPr>
            <a:r>
              <a:rPr lang="it-IT" altLang="ja-JP" sz="2400" dirty="0"/>
              <a:t>Lottò contro il dispotismo nei paesi islamici e contro il colonialismo, quello britannico in modo particolare.</a:t>
            </a:r>
            <a:endParaRPr lang="it-IT" altLang="it-EG" sz="2400" dirty="0"/>
          </a:p>
          <a:p>
            <a:pPr eaLnBrk="1" hangingPunct="1">
              <a:lnSpc>
                <a:spcPct val="90000"/>
              </a:lnSpc>
            </a:pPr>
            <a:r>
              <a:rPr lang="it-IT" altLang="it-EG" sz="2400" dirty="0"/>
              <a:t>Fu in Egitto ad al-</a:t>
            </a:r>
            <a:r>
              <a:rPr lang="it-IT" altLang="it-EG" sz="2400" dirty="0" err="1"/>
              <a:t>Azhar</a:t>
            </a:r>
            <a:r>
              <a:rPr lang="it-IT" altLang="it-EG" sz="2400" dirty="0"/>
              <a:t> a tenere conferenze sul suo progetto di elevazione delle nazioni musulmane; fu a Parigi negli anni </a:t>
            </a:r>
            <a:r>
              <a:rPr lang="ja-JP" altLang="it-IT" sz="2400"/>
              <a:t>‘</a:t>
            </a:r>
            <a:r>
              <a:rPr lang="it-IT" altLang="ja-JP" sz="2400" dirty="0"/>
              <a:t>80 del XIX secolo e qui si contrappose in un acceso dibattito al noto filosofo e storico </a:t>
            </a:r>
            <a:r>
              <a:rPr lang="it-IT" altLang="ja-JP" sz="2400" dirty="0">
                <a:solidFill>
                  <a:srgbClr val="C00000"/>
                </a:solidFill>
              </a:rPr>
              <a:t>Ernest </a:t>
            </a:r>
            <a:r>
              <a:rPr lang="it-IT" altLang="ja-JP" sz="2400" dirty="0" err="1">
                <a:solidFill>
                  <a:srgbClr val="C00000"/>
                </a:solidFill>
              </a:rPr>
              <a:t>Renan</a:t>
            </a:r>
            <a:r>
              <a:rPr lang="it-IT" altLang="ja-JP" sz="2400" dirty="0"/>
              <a:t>, uno dei più prestigiosi studiosi di orientalismo, che accusava l’Islam di essere incompatibile con la modernità. </a:t>
            </a:r>
            <a:endParaRPr lang="it-IT" altLang="it-EG" sz="2400" dirty="0"/>
          </a:p>
        </p:txBody>
      </p:sp>
    </p:spTree>
    <p:extLst>
      <p:ext uri="{BB962C8B-B14F-4D97-AF65-F5344CB8AC3E}">
        <p14:creationId xmlns:p14="http://schemas.microsoft.com/office/powerpoint/2010/main" val="1551334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olo 1">
            <a:extLst>
              <a:ext uri="{FF2B5EF4-FFF2-40B4-BE49-F238E27FC236}">
                <a16:creationId xmlns:a16="http://schemas.microsoft.com/office/drawing/2014/main" id="{D49F1C4C-AB13-1B4D-ADAD-0AF4D74CE717}"/>
              </a:ext>
            </a:extLst>
          </p:cNvPr>
          <p:cNvSpPr>
            <a:spLocks noGrp="1"/>
          </p:cNvSpPr>
          <p:nvPr>
            <p:ph type="title"/>
          </p:nvPr>
        </p:nvSpPr>
        <p:spPr>
          <a:xfrm>
            <a:off x="2277374" y="404809"/>
            <a:ext cx="8390626" cy="647703"/>
          </a:xfrm>
        </p:spPr>
        <p:txBody>
          <a:bodyPr/>
          <a:lstStyle/>
          <a:p>
            <a:r>
              <a:rPr lang="it-IT" altLang="it-EG" sz="3200" dirty="0">
                <a:solidFill>
                  <a:srgbClr val="C00000"/>
                </a:solidFill>
              </a:rPr>
              <a:t>La polemica con Ernest </a:t>
            </a:r>
            <a:r>
              <a:rPr lang="it-IT" altLang="it-EG" sz="3200" dirty="0" err="1">
                <a:solidFill>
                  <a:srgbClr val="C00000"/>
                </a:solidFill>
              </a:rPr>
              <a:t>Renan</a:t>
            </a:r>
            <a:r>
              <a:rPr lang="it-IT" altLang="it-EG" sz="3200" dirty="0">
                <a:solidFill>
                  <a:srgbClr val="C00000"/>
                </a:solidFill>
              </a:rPr>
              <a:t> (1883)</a:t>
            </a:r>
          </a:p>
        </p:txBody>
      </p:sp>
      <p:sp>
        <p:nvSpPr>
          <p:cNvPr id="25602" name="Segnaposto contenuto 2">
            <a:extLst>
              <a:ext uri="{FF2B5EF4-FFF2-40B4-BE49-F238E27FC236}">
                <a16:creationId xmlns:a16="http://schemas.microsoft.com/office/drawing/2014/main" id="{FAC267B0-C88B-AA4D-ABE7-E06B6D1F72A6}"/>
              </a:ext>
            </a:extLst>
          </p:cNvPr>
          <p:cNvSpPr>
            <a:spLocks noGrp="1"/>
          </p:cNvSpPr>
          <p:nvPr>
            <p:ph idx="1"/>
          </p:nvPr>
        </p:nvSpPr>
        <p:spPr>
          <a:xfrm>
            <a:off x="1397479" y="1466492"/>
            <a:ext cx="9851366" cy="4986698"/>
          </a:xfrm>
        </p:spPr>
        <p:txBody>
          <a:bodyPr>
            <a:normAutofit/>
          </a:bodyPr>
          <a:lstStyle/>
          <a:p>
            <a:pPr marL="0" indent="0">
              <a:buNone/>
            </a:pPr>
            <a:r>
              <a:rPr lang="it-IT" altLang="it-EG" sz="2000" i="1" dirty="0"/>
              <a:t>Qualunque persona un po</a:t>
            </a:r>
            <a:r>
              <a:rPr lang="it-IT" altLang="it-IT" sz="2000" i="1" dirty="0"/>
              <a:t>’</a:t>
            </a:r>
            <a:r>
              <a:rPr lang="it-IT" altLang="it-EG" sz="2000" i="1" dirty="0"/>
              <a:t> istruita nelle cose del nostro tempo vede chiaramente l</a:t>
            </a:r>
            <a:r>
              <a:rPr lang="it-IT" altLang="it-IT" sz="2000" i="1" dirty="0"/>
              <a:t>’</a:t>
            </a:r>
            <a:r>
              <a:rPr lang="it-IT" altLang="it-EG" sz="2000" i="1" dirty="0"/>
              <a:t>inferiorità attuale dei paesi musulmani, la decadenza degli stati governati dall</a:t>
            </a:r>
            <a:r>
              <a:rPr lang="it-IT" altLang="it-IT" sz="2000" i="1" dirty="0"/>
              <a:t>’</a:t>
            </a:r>
            <a:r>
              <a:rPr lang="it-IT" altLang="ja-JP" sz="2000" i="1" dirty="0"/>
              <a:t>islam, la nullità intellettuale delle razze che ottengono unicamente da questa religione la loro cultura e la loro educazione.  </a:t>
            </a:r>
          </a:p>
          <a:p>
            <a:pPr marL="0" indent="0">
              <a:buNone/>
            </a:pPr>
            <a:r>
              <a:rPr lang="it-IT" altLang="it-EG" dirty="0">
                <a:solidFill>
                  <a:srgbClr val="C00000"/>
                </a:solidFill>
              </a:rPr>
              <a:t>Ernest </a:t>
            </a:r>
            <a:r>
              <a:rPr lang="it-IT" altLang="it-EG" dirty="0" err="1">
                <a:solidFill>
                  <a:srgbClr val="C00000"/>
                </a:solidFill>
              </a:rPr>
              <a:t>Renan</a:t>
            </a:r>
            <a:endParaRPr lang="it-IT" altLang="it-EG" dirty="0">
              <a:solidFill>
                <a:srgbClr val="C00000"/>
              </a:solidFill>
            </a:endParaRPr>
          </a:p>
          <a:p>
            <a:pPr marL="0" indent="0">
              <a:buNone/>
            </a:pPr>
            <a:endParaRPr lang="it-IT" altLang="it-EG" dirty="0"/>
          </a:p>
          <a:p>
            <a:pPr marL="0" indent="0">
              <a:buNone/>
            </a:pPr>
            <a:r>
              <a:rPr lang="it-IT" altLang="it-EG" sz="2000" i="1" dirty="0"/>
              <a:t>Nessuno può negare che il popolo arabo… si sia avviato lungo la strada del progresso intellettuale e scientifico con una rapidità pari solo alla velocità delle sue conquiste, poiché nello spazio di un secolo ha acquisito e assimilato quasi tutte le scienze greche e persiane che si erano sviluppate lentamente nel corso di diversi secoli sul loro suolo natio...  Si potrebbe dire che durante tutto questo periodo le scienze hanno compiuto progressi sorprendenti tra gli arabi e in tutti i paesi sotto il loro dominio.</a:t>
            </a:r>
          </a:p>
          <a:p>
            <a:pPr marL="0" indent="0">
              <a:buNone/>
            </a:pPr>
            <a:r>
              <a:rPr lang="it-IT" altLang="it-EG" dirty="0">
                <a:solidFill>
                  <a:srgbClr val="C00000"/>
                </a:solidFill>
              </a:rPr>
              <a:t>Jamal </a:t>
            </a:r>
            <a:r>
              <a:rPr lang="it-IT" altLang="it-EG" dirty="0" err="1">
                <a:solidFill>
                  <a:srgbClr val="C00000"/>
                </a:solidFill>
              </a:rPr>
              <a:t>ad-Din</a:t>
            </a:r>
            <a:r>
              <a:rPr lang="it-IT" altLang="it-EG" dirty="0">
                <a:solidFill>
                  <a:srgbClr val="C00000"/>
                </a:solidFill>
              </a:rPr>
              <a:t> al-Afghani </a:t>
            </a:r>
          </a:p>
        </p:txBody>
      </p:sp>
    </p:spTree>
    <p:extLst>
      <p:ext uri="{BB962C8B-B14F-4D97-AF65-F5344CB8AC3E}">
        <p14:creationId xmlns:p14="http://schemas.microsoft.com/office/powerpoint/2010/main" val="1119021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027">
            <a:extLst>
              <a:ext uri="{FF2B5EF4-FFF2-40B4-BE49-F238E27FC236}">
                <a16:creationId xmlns:a16="http://schemas.microsoft.com/office/drawing/2014/main" id="{8EE3CDD9-AD11-8C46-82FD-5433570BE95E}"/>
              </a:ext>
            </a:extLst>
          </p:cNvPr>
          <p:cNvSpPr>
            <a:spLocks noGrp="1" noChangeArrowheads="1"/>
          </p:cNvSpPr>
          <p:nvPr>
            <p:ph type="body" idx="1"/>
          </p:nvPr>
        </p:nvSpPr>
        <p:spPr>
          <a:xfrm>
            <a:off x="1774826" y="620714"/>
            <a:ext cx="9585901" cy="5761037"/>
          </a:xfrm>
        </p:spPr>
        <p:txBody>
          <a:bodyPr>
            <a:normAutofit fontScale="92500"/>
          </a:bodyPr>
          <a:lstStyle/>
          <a:p>
            <a:pPr eaLnBrk="1" hangingPunct="1"/>
            <a:r>
              <a:rPr lang="it-IT" altLang="it-EG" sz="2400" dirty="0"/>
              <a:t>Sosteneva l</a:t>
            </a:r>
            <a:r>
              <a:rPr lang="it-IT" altLang="ja-JP" sz="2400" dirty="0"/>
              <a:t>’uso della libera interpretazione delle Scritture, affermando che la porta dell’</a:t>
            </a:r>
            <a:r>
              <a:rPr lang="it-IT" altLang="ja-JP" sz="2400" i="1" dirty="0" err="1">
                <a:solidFill>
                  <a:srgbClr val="C00000"/>
                </a:solidFill>
              </a:rPr>
              <a:t>ijtihād</a:t>
            </a:r>
            <a:r>
              <a:rPr lang="it-IT" altLang="ja-JP" sz="2400" dirty="0">
                <a:solidFill>
                  <a:srgbClr val="0000FF"/>
                </a:solidFill>
              </a:rPr>
              <a:t> </a:t>
            </a:r>
            <a:r>
              <a:rPr lang="it-IT" altLang="ja-JP" sz="2400" dirty="0"/>
              <a:t>(interpretazione personale) in realtà non si era mai chiusa definitivamente e ridimensionando il ruolo del </a:t>
            </a:r>
            <a:r>
              <a:rPr lang="it-IT" altLang="ja-JP" sz="2400" i="1" dirty="0" err="1">
                <a:solidFill>
                  <a:srgbClr val="C00000"/>
                </a:solidFill>
              </a:rPr>
              <a:t>taqlīd</a:t>
            </a:r>
            <a:r>
              <a:rPr lang="it-IT" altLang="ja-JP" sz="2400" dirty="0"/>
              <a:t>, l’imitazione pedissequa degli antichi, fino ad allora prevalente.</a:t>
            </a:r>
          </a:p>
          <a:p>
            <a:pPr eaLnBrk="1" hangingPunct="1"/>
            <a:r>
              <a:rPr lang="it-IT" altLang="it-EG" sz="2400" dirty="0"/>
              <a:t>La religione/cultura islamica avrebbe dovuto affrontare un  coraggioso processo di </a:t>
            </a:r>
            <a:r>
              <a:rPr lang="ja-JP" altLang="it-IT" sz="2400"/>
              <a:t>“</a:t>
            </a:r>
            <a:r>
              <a:rPr lang="it-IT" altLang="ja-JP" sz="2400" dirty="0"/>
              <a:t>riforma</a:t>
            </a:r>
            <a:r>
              <a:rPr lang="ja-JP" altLang="it-IT" sz="2400"/>
              <a:t>”</a:t>
            </a:r>
            <a:r>
              <a:rPr lang="it-IT" altLang="ja-JP" sz="2400" dirty="0"/>
              <a:t> interna, sul modello di quella protestante avvenuta nel Cristianesimo.</a:t>
            </a:r>
          </a:p>
          <a:p>
            <a:pPr eaLnBrk="1" hangingPunct="1"/>
            <a:r>
              <a:rPr lang="it-IT" altLang="it-EG" sz="2400" dirty="0"/>
              <a:t>Continuò a viaggiare in Inghilterra, in Persia, in Turchia, in Afghanistan, tra conferenze e salotti, bella vita e circoli politici. </a:t>
            </a:r>
          </a:p>
          <a:p>
            <a:pPr eaLnBrk="1" hangingPunct="1"/>
            <a:r>
              <a:rPr lang="it-IT" altLang="it-EG" sz="2400" dirty="0"/>
              <a:t>Il suo </a:t>
            </a:r>
            <a:r>
              <a:rPr lang="it-IT" altLang="it-EG" sz="2400" dirty="0">
                <a:solidFill>
                  <a:srgbClr val="C00000"/>
                </a:solidFill>
              </a:rPr>
              <a:t>ideale panislamico </a:t>
            </a:r>
            <a:r>
              <a:rPr lang="it-IT" altLang="it-EG" sz="2400" dirty="0"/>
              <a:t>lo portò ad avvicinarsi molto al califfato ottomano e al califfo </a:t>
            </a:r>
            <a:r>
              <a:rPr lang="ja-JP" altLang="it-IT" sz="2400">
                <a:solidFill>
                  <a:srgbClr val="C00000"/>
                </a:solidFill>
              </a:rPr>
              <a:t>‘</a:t>
            </a:r>
            <a:r>
              <a:rPr lang="it-IT" altLang="ja-JP" sz="2400" dirty="0" err="1">
                <a:solidFill>
                  <a:srgbClr val="C00000"/>
                </a:solidFill>
              </a:rPr>
              <a:t>Abdulhamid</a:t>
            </a:r>
            <a:r>
              <a:rPr lang="it-IT" altLang="ja-JP" sz="2400" dirty="0">
                <a:solidFill>
                  <a:srgbClr val="C00000"/>
                </a:solidFill>
              </a:rPr>
              <a:t> II</a:t>
            </a:r>
            <a:r>
              <a:rPr lang="it-IT" altLang="ja-JP" sz="2400" dirty="0">
                <a:solidFill>
                  <a:srgbClr val="0000FF"/>
                </a:solidFill>
              </a:rPr>
              <a:t> </a:t>
            </a:r>
            <a:r>
              <a:rPr lang="it-IT" altLang="ja-JP" sz="2400" dirty="0"/>
              <a:t>(1876-1909). </a:t>
            </a:r>
          </a:p>
          <a:p>
            <a:pPr eaLnBrk="1" hangingPunct="1"/>
            <a:r>
              <a:rPr lang="it-IT" altLang="it-EG" sz="2400" dirty="0"/>
              <a:t>Morì proprio ad Istanbul nel 1897 a 59 anni (secondo alcuni avvelenato per volere del sultano che non si fidava più di lui).</a:t>
            </a:r>
          </a:p>
        </p:txBody>
      </p:sp>
    </p:spTree>
    <p:extLst>
      <p:ext uri="{BB962C8B-B14F-4D97-AF65-F5344CB8AC3E}">
        <p14:creationId xmlns:p14="http://schemas.microsoft.com/office/powerpoint/2010/main" val="1803051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026">
            <a:extLst>
              <a:ext uri="{FF2B5EF4-FFF2-40B4-BE49-F238E27FC236}">
                <a16:creationId xmlns:a16="http://schemas.microsoft.com/office/drawing/2014/main" id="{015FB3CA-F533-1C4A-8C61-46AD7BC21620}"/>
              </a:ext>
            </a:extLst>
          </p:cNvPr>
          <p:cNvSpPr>
            <a:spLocks noGrp="1" noChangeArrowheads="1"/>
          </p:cNvSpPr>
          <p:nvPr>
            <p:ph type="title"/>
          </p:nvPr>
        </p:nvSpPr>
        <p:spPr/>
        <p:txBody>
          <a:bodyPr/>
          <a:lstStyle/>
          <a:p>
            <a:pPr algn="ctr"/>
            <a:r>
              <a:rPr lang="it-IT" altLang="ja-JP" sz="3200" b="1" dirty="0">
                <a:solidFill>
                  <a:srgbClr val="C00000"/>
                </a:solidFill>
                <a:latin typeface="+mn-lt"/>
              </a:rPr>
              <a:t>Il più grande. </a:t>
            </a:r>
            <a:br>
              <a:rPr lang="en-US" altLang="ja-JP" sz="3200" b="1" dirty="0">
                <a:solidFill>
                  <a:srgbClr val="C00000"/>
                </a:solidFill>
                <a:latin typeface="+mn-lt"/>
              </a:rPr>
            </a:br>
            <a:r>
              <a:rPr lang="en-US" altLang="ja-JP" sz="3200" b="1" dirty="0">
                <a:solidFill>
                  <a:srgbClr val="C00000"/>
                </a:solidFill>
                <a:latin typeface="+mn-lt"/>
              </a:rPr>
              <a:t>Muhammad </a:t>
            </a:r>
            <a:r>
              <a:rPr lang="en-US" altLang="it-IT" sz="3200" b="1" dirty="0">
                <a:solidFill>
                  <a:srgbClr val="C00000"/>
                </a:solidFill>
                <a:latin typeface="+mn-lt"/>
              </a:rPr>
              <a:t>‘</a:t>
            </a:r>
            <a:r>
              <a:rPr lang="en-US" altLang="ja-JP" sz="3200" b="1" dirty="0" err="1">
                <a:solidFill>
                  <a:srgbClr val="C00000"/>
                </a:solidFill>
                <a:latin typeface="+mn-lt"/>
              </a:rPr>
              <a:t>Abduh</a:t>
            </a:r>
            <a:r>
              <a:rPr lang="en-US" altLang="ja-JP" sz="3200" b="1" dirty="0">
                <a:solidFill>
                  <a:srgbClr val="C00000"/>
                </a:solidFill>
                <a:latin typeface="+mn-lt"/>
              </a:rPr>
              <a:t> (1849-1905</a:t>
            </a:r>
            <a:r>
              <a:rPr lang="en-US" altLang="ja-JP" sz="3200" dirty="0">
                <a:solidFill>
                  <a:srgbClr val="C00000"/>
                </a:solidFill>
                <a:latin typeface="+mn-lt"/>
              </a:rPr>
              <a:t>)</a:t>
            </a:r>
            <a:endParaRPr lang="en-US" altLang="it-EG" sz="3200" dirty="0">
              <a:solidFill>
                <a:srgbClr val="C00000"/>
              </a:solidFill>
              <a:latin typeface="+mn-lt"/>
            </a:endParaRPr>
          </a:p>
        </p:txBody>
      </p:sp>
      <p:pic>
        <p:nvPicPr>
          <p:cNvPr id="27650" name="Immagine 3" descr="69_Abduh-Muhammad.jpg">
            <a:extLst>
              <a:ext uri="{FF2B5EF4-FFF2-40B4-BE49-F238E27FC236}">
                <a16:creationId xmlns:a16="http://schemas.microsoft.com/office/drawing/2014/main" id="{35FAF7C6-3077-944C-889D-6E3EBFAE9E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50170" y="3429000"/>
            <a:ext cx="19050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Immagine 4" descr="220px-Muhammad_Abduh.jpg">
            <a:extLst>
              <a:ext uri="{FF2B5EF4-FFF2-40B4-BE49-F238E27FC236}">
                <a16:creationId xmlns:a16="http://schemas.microsoft.com/office/drawing/2014/main" id="{A08A23C4-3744-E841-A232-2F185A69681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14136" y="2260600"/>
            <a:ext cx="2794000"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2246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7">
            <a:extLst>
              <a:ext uri="{FF2B5EF4-FFF2-40B4-BE49-F238E27FC236}">
                <a16:creationId xmlns:a16="http://schemas.microsoft.com/office/drawing/2014/main" id="{9A510A19-F876-904D-A936-AA94F7B57E21}"/>
              </a:ext>
            </a:extLst>
          </p:cNvPr>
          <p:cNvSpPr>
            <a:spLocks noGrp="1" noChangeArrowheads="1"/>
          </p:cNvSpPr>
          <p:nvPr>
            <p:ph type="body" idx="1"/>
          </p:nvPr>
        </p:nvSpPr>
        <p:spPr>
          <a:xfrm>
            <a:off x="1745673" y="692150"/>
            <a:ext cx="9739745" cy="5761038"/>
          </a:xfrm>
        </p:spPr>
        <p:txBody>
          <a:bodyPr>
            <a:normAutofit lnSpcReduction="10000"/>
          </a:bodyPr>
          <a:lstStyle/>
          <a:p>
            <a:pPr>
              <a:lnSpc>
                <a:spcPct val="80000"/>
              </a:lnSpc>
            </a:pPr>
            <a:r>
              <a:rPr lang="it-IT" altLang="it-EG" sz="2400" dirty="0"/>
              <a:t>Considerato il vero ideologo dell’</a:t>
            </a:r>
            <a:r>
              <a:rPr lang="it-IT" altLang="it-EG" sz="2400" dirty="0" err="1">
                <a:solidFill>
                  <a:srgbClr val="C00000"/>
                </a:solidFill>
              </a:rPr>
              <a:t>islāh</a:t>
            </a:r>
            <a:r>
              <a:rPr lang="it-IT" altLang="it-EG" sz="2400" dirty="0"/>
              <a:t> (riformismo). </a:t>
            </a:r>
          </a:p>
          <a:p>
            <a:pPr>
              <a:lnSpc>
                <a:spcPct val="80000"/>
              </a:lnSpc>
            </a:pPr>
            <a:r>
              <a:rPr lang="it-IT" altLang="it-EG" sz="2400" dirty="0"/>
              <a:t>Fu costretto a fuggire dall</a:t>
            </a:r>
            <a:r>
              <a:rPr lang="it-IT" altLang="it-IT" sz="2400" dirty="0"/>
              <a:t>’</a:t>
            </a:r>
            <a:r>
              <a:rPr lang="it-IT" altLang="ja-JP" sz="2400" dirty="0"/>
              <a:t>Egitto e rimase in esilio per alcuni anni perché coinvolto nella </a:t>
            </a:r>
            <a:r>
              <a:rPr lang="it-IT" altLang="ja-JP" sz="2400" dirty="0">
                <a:solidFill>
                  <a:srgbClr val="C00000"/>
                </a:solidFill>
              </a:rPr>
              <a:t>rivoluzione fallita di ‘</a:t>
            </a:r>
            <a:r>
              <a:rPr lang="it-IT" altLang="ja-JP" sz="2400" dirty="0" err="1">
                <a:solidFill>
                  <a:srgbClr val="C00000"/>
                </a:solidFill>
              </a:rPr>
              <a:t>Urabi</a:t>
            </a:r>
            <a:r>
              <a:rPr lang="it-IT" altLang="ja-JP" sz="2400" dirty="0">
                <a:solidFill>
                  <a:srgbClr val="C00000"/>
                </a:solidFill>
              </a:rPr>
              <a:t> </a:t>
            </a:r>
            <a:r>
              <a:rPr lang="it-IT" altLang="ja-JP" sz="2400" dirty="0" err="1">
                <a:solidFill>
                  <a:srgbClr val="C00000"/>
                </a:solidFill>
              </a:rPr>
              <a:t>P</a:t>
            </a:r>
            <a:r>
              <a:rPr lang="it-IT" altLang="it-EG" sz="2400" dirty="0" err="1">
                <a:solidFill>
                  <a:srgbClr val="C00000"/>
                </a:solidFill>
              </a:rPr>
              <a:t>ā</a:t>
            </a:r>
            <a:r>
              <a:rPr lang="it-IT" altLang="ja-JP" sz="2400" dirty="0" err="1">
                <a:solidFill>
                  <a:srgbClr val="C00000"/>
                </a:solidFill>
              </a:rPr>
              <a:t>sh</a:t>
            </a:r>
            <a:r>
              <a:rPr lang="it-IT" altLang="it-EG" sz="2400" dirty="0" err="1">
                <a:solidFill>
                  <a:srgbClr val="C00000"/>
                </a:solidFill>
              </a:rPr>
              <a:t>ā</a:t>
            </a:r>
            <a:r>
              <a:rPr lang="it-IT" altLang="ja-JP" sz="2400" dirty="0">
                <a:solidFill>
                  <a:srgbClr val="C00000"/>
                </a:solidFill>
              </a:rPr>
              <a:t> </a:t>
            </a:r>
            <a:r>
              <a:rPr lang="it-IT" altLang="ja-JP" sz="2400" dirty="0"/>
              <a:t>(1882), che cercò di contrastare l’inizio della dominazione britannica sull’Egitto.</a:t>
            </a:r>
          </a:p>
          <a:p>
            <a:pPr eaLnBrk="1" hangingPunct="1">
              <a:lnSpc>
                <a:spcPct val="80000"/>
              </a:lnSpc>
            </a:pPr>
            <a:r>
              <a:rPr lang="it-IT" altLang="it-EG" sz="2400" dirty="0"/>
              <a:t>Visse a </a:t>
            </a:r>
            <a:r>
              <a:rPr lang="it-IT" altLang="it-EG" sz="2400" dirty="0">
                <a:solidFill>
                  <a:srgbClr val="C00000"/>
                </a:solidFill>
              </a:rPr>
              <a:t>Parigi</a:t>
            </a:r>
            <a:r>
              <a:rPr lang="it-IT" altLang="it-EG" sz="2400" dirty="0"/>
              <a:t> dove conobbe Afghani e con lui collaborò, e poi in Libano, prima di rientrare in Egitto.</a:t>
            </a:r>
          </a:p>
          <a:p>
            <a:pPr eaLnBrk="1" hangingPunct="1">
              <a:lnSpc>
                <a:spcPct val="80000"/>
              </a:lnSpc>
            </a:pPr>
            <a:r>
              <a:rPr lang="it-IT" altLang="it-EG" sz="2400" dirty="0"/>
              <a:t>Teologo, professore (fu chiamato dai suoi allievi con l</a:t>
            </a:r>
            <a:r>
              <a:rPr lang="it-IT" altLang="it-IT" sz="2400" dirty="0"/>
              <a:t>’</a:t>
            </a:r>
            <a:r>
              <a:rPr lang="it-IT" altLang="ja-JP" sz="2400" dirty="0"/>
              <a:t>appellativo di </a:t>
            </a:r>
            <a:r>
              <a:rPr lang="ja-JP" altLang="it-IT" sz="2400"/>
              <a:t>“</a:t>
            </a:r>
            <a:r>
              <a:rPr lang="it-IT" altLang="ja-JP" sz="2400" dirty="0"/>
              <a:t>maestro guida</a:t>
            </a:r>
            <a:r>
              <a:rPr lang="ja-JP" altLang="it-IT" sz="2400"/>
              <a:t>”</a:t>
            </a:r>
            <a:r>
              <a:rPr lang="it-IT" altLang="ja-JP" sz="2400" dirty="0"/>
              <a:t>), giornalista, magistrato, amministratore e infine </a:t>
            </a:r>
            <a:r>
              <a:rPr lang="it-IT" altLang="ja-JP" sz="2400" dirty="0">
                <a:solidFill>
                  <a:srgbClr val="C00000"/>
                </a:solidFill>
              </a:rPr>
              <a:t>muftì</a:t>
            </a:r>
            <a:r>
              <a:rPr lang="it-IT" altLang="ja-JP" sz="2400" dirty="0"/>
              <a:t> di al-</a:t>
            </a:r>
            <a:r>
              <a:rPr lang="it-IT" altLang="ja-JP" sz="2400" dirty="0" err="1"/>
              <a:t>Azhar</a:t>
            </a:r>
            <a:r>
              <a:rPr lang="it-IT" altLang="ja-JP" sz="2400" dirty="0"/>
              <a:t> in Egitto (dal 1899).</a:t>
            </a:r>
          </a:p>
          <a:p>
            <a:pPr eaLnBrk="1" hangingPunct="1">
              <a:lnSpc>
                <a:spcPct val="80000"/>
              </a:lnSpc>
            </a:pPr>
            <a:r>
              <a:rPr lang="it-IT" altLang="it-EG" sz="2400" dirty="0"/>
              <a:t> In questa veste emanò molte sentenze </a:t>
            </a:r>
            <a:r>
              <a:rPr lang="it-IT" altLang="it-IT" sz="2400" dirty="0"/>
              <a:t>“</a:t>
            </a:r>
            <a:r>
              <a:rPr lang="it-IT" altLang="ja-JP" sz="2400" dirty="0"/>
              <a:t>rivoluzionarie”  e fu promotore di una vasta riforma dei costumi e dell’istruzione, prima di dimettersi dalla sua carica per la durissima opposizione delle autorità religiose.</a:t>
            </a:r>
          </a:p>
          <a:p>
            <a:pPr eaLnBrk="1" hangingPunct="1">
              <a:lnSpc>
                <a:spcPct val="80000"/>
              </a:lnSpc>
            </a:pPr>
            <a:r>
              <a:rPr lang="it-IT" altLang="it-EG" sz="2400" dirty="0"/>
              <a:t>Basò la sua lettura delle fonti sacre sul concetto di </a:t>
            </a:r>
            <a:r>
              <a:rPr lang="it-IT" altLang="it-EG" sz="2400" i="1" dirty="0" err="1">
                <a:solidFill>
                  <a:srgbClr val="C00000"/>
                </a:solidFill>
              </a:rPr>
              <a:t>maslaha</a:t>
            </a:r>
            <a:r>
              <a:rPr lang="it-IT" altLang="it-EG" sz="2400" dirty="0">
                <a:solidFill>
                  <a:srgbClr val="C00000"/>
                </a:solidFill>
              </a:rPr>
              <a:t> </a:t>
            </a:r>
            <a:r>
              <a:rPr lang="it-IT" altLang="it-EG" sz="2400" dirty="0"/>
              <a:t>(</a:t>
            </a:r>
            <a:r>
              <a:rPr lang="it-IT" altLang="it-IT" sz="2400" dirty="0"/>
              <a:t>“</a:t>
            </a:r>
            <a:r>
              <a:rPr lang="it-IT" altLang="ja-JP" sz="2400" dirty="0"/>
              <a:t>bene comune, convenienza”) per il quale </a:t>
            </a:r>
            <a:r>
              <a:rPr lang="it-IT" altLang="ja-JP" sz="2400" dirty="0">
                <a:solidFill>
                  <a:srgbClr val="C00000"/>
                </a:solidFill>
              </a:rPr>
              <a:t>la legge, la giustizia, la moralità sono concetti che si devono adattare alle condizioni di vita del contesto in cui operano.</a:t>
            </a:r>
          </a:p>
          <a:p>
            <a:pPr eaLnBrk="1" hangingPunct="1">
              <a:lnSpc>
                <a:spcPct val="80000"/>
              </a:lnSpc>
            </a:pPr>
            <a:endParaRPr lang="it-IT" altLang="it-EG" sz="2400" dirty="0"/>
          </a:p>
          <a:p>
            <a:pPr eaLnBrk="1" hangingPunct="1">
              <a:lnSpc>
                <a:spcPct val="80000"/>
              </a:lnSpc>
              <a:buFontTx/>
              <a:buNone/>
            </a:pPr>
            <a:endParaRPr lang="it-IT" altLang="it-EG" sz="2400" dirty="0"/>
          </a:p>
          <a:p>
            <a:pPr eaLnBrk="1" hangingPunct="1">
              <a:lnSpc>
                <a:spcPct val="80000"/>
              </a:lnSpc>
            </a:pPr>
            <a:endParaRPr lang="it-IT" altLang="it-EG" sz="2400" dirty="0"/>
          </a:p>
        </p:txBody>
      </p:sp>
    </p:spTree>
    <p:extLst>
      <p:ext uri="{BB962C8B-B14F-4D97-AF65-F5344CB8AC3E}">
        <p14:creationId xmlns:p14="http://schemas.microsoft.com/office/powerpoint/2010/main" val="1347028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2ADB67-348B-9444-AF53-41E539CC0DDA}"/>
              </a:ext>
            </a:extLst>
          </p:cNvPr>
          <p:cNvSpPr>
            <a:spLocks noGrp="1"/>
          </p:cNvSpPr>
          <p:nvPr>
            <p:ph type="title"/>
          </p:nvPr>
        </p:nvSpPr>
        <p:spPr>
          <a:xfrm>
            <a:off x="1800225" y="624110"/>
            <a:ext cx="10086975" cy="1280890"/>
          </a:xfrm>
        </p:spPr>
        <p:txBody>
          <a:bodyPr/>
          <a:lstStyle/>
          <a:p>
            <a:r>
              <a:rPr lang="it-EG" b="1" dirty="0"/>
              <a:t>Le quattro fasi della storia araba contemporanea</a:t>
            </a:r>
          </a:p>
        </p:txBody>
      </p:sp>
      <p:sp>
        <p:nvSpPr>
          <p:cNvPr id="3" name="Segnaposto contenuto 2">
            <a:extLst>
              <a:ext uri="{FF2B5EF4-FFF2-40B4-BE49-F238E27FC236}">
                <a16:creationId xmlns:a16="http://schemas.microsoft.com/office/drawing/2014/main" id="{27866FD3-70C9-354D-9BB2-849D1DDA4919}"/>
              </a:ext>
            </a:extLst>
          </p:cNvPr>
          <p:cNvSpPr>
            <a:spLocks noGrp="1"/>
          </p:cNvSpPr>
          <p:nvPr>
            <p:ph idx="1"/>
          </p:nvPr>
        </p:nvSpPr>
        <p:spPr>
          <a:xfrm>
            <a:off x="1571625" y="2133600"/>
            <a:ext cx="9932987" cy="3777622"/>
          </a:xfrm>
        </p:spPr>
        <p:txBody>
          <a:bodyPr>
            <a:normAutofit fontScale="92500"/>
          </a:bodyPr>
          <a:lstStyle/>
          <a:p>
            <a:r>
              <a:rPr lang="it-EG" sz="2800" dirty="0"/>
              <a:t>1800-1920 L’età della modernizzazione</a:t>
            </a:r>
          </a:p>
          <a:p>
            <a:endParaRPr lang="it-EG" sz="2800" dirty="0"/>
          </a:p>
          <a:p>
            <a:r>
              <a:rPr lang="it-EG" sz="2800" dirty="0"/>
              <a:t>1920-1945 L’età della colonizzazione e dei notabili</a:t>
            </a:r>
          </a:p>
          <a:p>
            <a:endParaRPr lang="it-EG" sz="2800" dirty="0"/>
          </a:p>
          <a:p>
            <a:r>
              <a:rPr lang="it-EG" sz="2800" dirty="0"/>
              <a:t>1945-1979 L’età delle rivoluzioni</a:t>
            </a:r>
          </a:p>
          <a:p>
            <a:pPr marL="0" indent="0">
              <a:buNone/>
            </a:pPr>
            <a:endParaRPr lang="it-EG" sz="2800" dirty="0"/>
          </a:p>
          <a:p>
            <a:r>
              <a:rPr lang="it-EG" sz="2800" dirty="0"/>
              <a:t>1979- ad oggi L’età della ristrutturazione del mondo arabo</a:t>
            </a:r>
          </a:p>
        </p:txBody>
      </p:sp>
    </p:spTree>
    <p:extLst>
      <p:ext uri="{BB962C8B-B14F-4D97-AF65-F5344CB8AC3E}">
        <p14:creationId xmlns:p14="http://schemas.microsoft.com/office/powerpoint/2010/main" val="4208902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a:extLst>
              <a:ext uri="{FF2B5EF4-FFF2-40B4-BE49-F238E27FC236}">
                <a16:creationId xmlns:a16="http://schemas.microsoft.com/office/drawing/2014/main" id="{DEBE4363-52A9-6B45-A058-E8F821B5374A}"/>
              </a:ext>
            </a:extLst>
          </p:cNvPr>
          <p:cNvSpPr>
            <a:spLocks noGrp="1" noChangeArrowheads="1"/>
          </p:cNvSpPr>
          <p:nvPr>
            <p:ph type="body" idx="1"/>
          </p:nvPr>
        </p:nvSpPr>
        <p:spPr>
          <a:xfrm>
            <a:off x="1385889" y="549276"/>
            <a:ext cx="10156254" cy="5903913"/>
          </a:xfrm>
        </p:spPr>
        <p:txBody>
          <a:bodyPr>
            <a:normAutofit fontScale="92500" lnSpcReduction="10000"/>
          </a:bodyPr>
          <a:lstStyle/>
          <a:p>
            <a:pPr marL="0">
              <a:spcBef>
                <a:spcPct val="0"/>
              </a:spcBef>
            </a:pPr>
            <a:r>
              <a:rPr lang="it-IT" altLang="it-EG" sz="2800" dirty="0">
                <a:solidFill>
                  <a:srgbClr val="C00000"/>
                </a:solidFill>
              </a:rPr>
              <a:t>Fu la figura più influente del movimento riformista della </a:t>
            </a:r>
            <a:r>
              <a:rPr lang="it-IT" altLang="it-EG" sz="2800" dirty="0" err="1">
                <a:solidFill>
                  <a:srgbClr val="C00000"/>
                </a:solidFill>
              </a:rPr>
              <a:t>Nahda</a:t>
            </a:r>
            <a:r>
              <a:rPr lang="it-IT" altLang="it-EG" sz="2800" dirty="0">
                <a:solidFill>
                  <a:srgbClr val="C00000"/>
                </a:solidFill>
              </a:rPr>
              <a:t> </a:t>
            </a:r>
            <a:r>
              <a:rPr lang="it-IT" altLang="it-EG" sz="2800" dirty="0"/>
              <a:t>e la sua opera incarnò al meglio l</a:t>
            </a:r>
            <a:r>
              <a:rPr lang="it-IT" altLang="it-IT" sz="2800" dirty="0"/>
              <a:t>’</a:t>
            </a:r>
            <a:r>
              <a:rPr lang="it-IT" altLang="ja-JP" sz="2800" dirty="0"/>
              <a:t>espressione “islamizzare la modernità”.</a:t>
            </a:r>
          </a:p>
          <a:p>
            <a:pPr marL="0" indent="0">
              <a:spcBef>
                <a:spcPct val="0"/>
              </a:spcBef>
              <a:buNone/>
            </a:pPr>
            <a:endParaRPr lang="it-IT" altLang="ja-JP" sz="2800" dirty="0"/>
          </a:p>
          <a:p>
            <a:pPr marL="0">
              <a:spcBef>
                <a:spcPct val="0"/>
              </a:spcBef>
            </a:pPr>
            <a:r>
              <a:rPr lang="it-IT" altLang="it-EG" sz="2800" dirty="0"/>
              <a:t>Propugnava l</a:t>
            </a:r>
            <a:r>
              <a:rPr lang="it-IT" altLang="it-IT" sz="2800" dirty="0"/>
              <a:t>’</a:t>
            </a:r>
            <a:r>
              <a:rPr lang="it-IT" altLang="ja-JP" sz="2800" dirty="0"/>
              <a:t>assoluta sintonia non solo tra l’Islam, la ragione e la scienza (“</a:t>
            </a:r>
            <a:r>
              <a:rPr lang="it-IT" altLang="ja-JP" sz="2800" i="1" dirty="0"/>
              <a:t>L’islam è la religione della ragione e della scienza</a:t>
            </a:r>
            <a:r>
              <a:rPr lang="it-IT" altLang="ja-JP" sz="2800" dirty="0"/>
              <a:t>”), ma anche fra l’Islam e le forme democratico-liberali di governo (ripresa dei concetti classici di </a:t>
            </a:r>
            <a:r>
              <a:rPr lang="it-IT" altLang="ja-JP" sz="2800" i="1" dirty="0" err="1">
                <a:solidFill>
                  <a:srgbClr val="C00000"/>
                </a:solidFill>
              </a:rPr>
              <a:t>ijmā</a:t>
            </a:r>
            <a:r>
              <a:rPr lang="it-IT" altLang="ja-JP" sz="2800" i="1" dirty="0">
                <a:solidFill>
                  <a:srgbClr val="C00000"/>
                </a:solidFill>
              </a:rPr>
              <a:t>’</a:t>
            </a:r>
            <a:r>
              <a:rPr lang="it-IT" altLang="ja-JP" sz="2800" dirty="0">
                <a:solidFill>
                  <a:srgbClr val="C00000"/>
                </a:solidFill>
              </a:rPr>
              <a:t>, consenso; </a:t>
            </a:r>
            <a:r>
              <a:rPr lang="it-IT" altLang="ja-JP" sz="2800" i="1" dirty="0" err="1">
                <a:solidFill>
                  <a:srgbClr val="C00000"/>
                </a:solidFill>
              </a:rPr>
              <a:t>shura</a:t>
            </a:r>
            <a:r>
              <a:rPr lang="it-IT" altLang="ja-JP" sz="2800" dirty="0">
                <a:solidFill>
                  <a:srgbClr val="C00000"/>
                </a:solidFill>
              </a:rPr>
              <a:t>, assemblea).</a:t>
            </a:r>
          </a:p>
          <a:p>
            <a:pPr marL="0" indent="0">
              <a:spcBef>
                <a:spcPct val="0"/>
              </a:spcBef>
              <a:buNone/>
            </a:pPr>
            <a:r>
              <a:rPr lang="it-IT" altLang="ja-JP" sz="2800" dirty="0">
                <a:solidFill>
                  <a:srgbClr val="C00000"/>
                </a:solidFill>
              </a:rPr>
              <a:t> </a:t>
            </a:r>
          </a:p>
          <a:p>
            <a:pPr marL="0">
              <a:spcBef>
                <a:spcPct val="0"/>
              </a:spcBef>
            </a:pPr>
            <a:r>
              <a:rPr lang="it-IT" altLang="it-EG" sz="2800" dirty="0"/>
              <a:t>Il suo è anche un pensiero nazionalista, incentrato sull</a:t>
            </a:r>
            <a:r>
              <a:rPr lang="it-IT" altLang="it-IT" sz="2800" dirty="0"/>
              <a:t>’</a:t>
            </a:r>
            <a:r>
              <a:rPr lang="it-IT" altLang="ja-JP" sz="2800" dirty="0"/>
              <a:t>idea dell’amore per la patria (</a:t>
            </a:r>
            <a:r>
              <a:rPr lang="it-IT" altLang="ja-JP" sz="2800" i="1" dirty="0" err="1">
                <a:solidFill>
                  <a:srgbClr val="C00000"/>
                </a:solidFill>
              </a:rPr>
              <a:t>bilādī</a:t>
            </a:r>
            <a:r>
              <a:rPr lang="it-IT" altLang="ja-JP" sz="2800" dirty="0">
                <a:solidFill>
                  <a:srgbClr val="C00000"/>
                </a:solidFill>
              </a:rPr>
              <a:t>, il mio paese</a:t>
            </a:r>
            <a:r>
              <a:rPr lang="it-IT" altLang="ja-JP" sz="2800" dirty="0"/>
              <a:t>). </a:t>
            </a:r>
          </a:p>
          <a:p>
            <a:pPr marL="0">
              <a:spcBef>
                <a:spcPct val="0"/>
              </a:spcBef>
            </a:pPr>
            <a:r>
              <a:rPr lang="it-IT" altLang="it-EG" sz="2800" dirty="0"/>
              <a:t>Si adoperò soprattutto contro il conformismo </a:t>
            </a:r>
            <a:r>
              <a:rPr lang="it-IT" altLang="it-EG" sz="2800" dirty="0">
                <a:solidFill>
                  <a:schemeClr val="tx1"/>
                </a:solidFill>
              </a:rPr>
              <a:t>(</a:t>
            </a:r>
            <a:r>
              <a:rPr lang="it-IT" altLang="it-EG" sz="2800" i="1" dirty="0" err="1">
                <a:solidFill>
                  <a:srgbClr val="C00000"/>
                </a:solidFill>
              </a:rPr>
              <a:t>taqlīd</a:t>
            </a:r>
            <a:r>
              <a:rPr lang="it-IT" altLang="it-EG" sz="2800" dirty="0"/>
              <a:t>), il letteralismo, la superstizione e la violenza.</a:t>
            </a:r>
          </a:p>
          <a:p>
            <a:pPr marL="0">
              <a:spcBef>
                <a:spcPct val="0"/>
              </a:spcBef>
            </a:pPr>
            <a:r>
              <a:rPr lang="it-IT" altLang="it-EG" sz="2800" dirty="0"/>
              <a:t>Fu fautore della tolleranza verso le altre religioni e dell</a:t>
            </a:r>
            <a:r>
              <a:rPr lang="it-IT" altLang="it-IT" sz="2800" dirty="0"/>
              <a:t>’</a:t>
            </a:r>
            <a:r>
              <a:rPr lang="it-IT" altLang="ja-JP" sz="2800" dirty="0"/>
              <a:t>affermazione dei diritti della donna. </a:t>
            </a:r>
          </a:p>
          <a:p>
            <a:pPr marL="0">
              <a:spcBef>
                <a:spcPct val="0"/>
              </a:spcBef>
              <a:buNone/>
            </a:pPr>
            <a:endParaRPr lang="it-IT" altLang="it-EG" sz="2800" dirty="0">
              <a:latin typeface="Times New Roman" panose="02020603050405020304" pitchFamily="18" charset="0"/>
            </a:endParaRPr>
          </a:p>
          <a:p>
            <a:pPr marL="0">
              <a:lnSpc>
                <a:spcPct val="90000"/>
              </a:lnSpc>
            </a:pPr>
            <a:endParaRPr lang="it-IT" altLang="it-EG" sz="2800" dirty="0">
              <a:latin typeface="Times New Roman" panose="02020603050405020304" pitchFamily="18" charset="0"/>
            </a:endParaRPr>
          </a:p>
        </p:txBody>
      </p:sp>
    </p:spTree>
    <p:extLst>
      <p:ext uri="{BB962C8B-B14F-4D97-AF65-F5344CB8AC3E}">
        <p14:creationId xmlns:p14="http://schemas.microsoft.com/office/powerpoint/2010/main" val="527027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84BEECA7-70A2-8344-A381-941EA4A80CAB}"/>
              </a:ext>
            </a:extLst>
          </p:cNvPr>
          <p:cNvSpPr>
            <a:spLocks noGrp="1" noChangeArrowheads="1"/>
          </p:cNvSpPr>
          <p:nvPr>
            <p:ph type="title"/>
          </p:nvPr>
        </p:nvSpPr>
        <p:spPr>
          <a:xfrm>
            <a:off x="1328468" y="396814"/>
            <a:ext cx="9747849" cy="1443487"/>
          </a:xfrm>
        </p:spPr>
        <p:txBody>
          <a:bodyPr>
            <a:normAutofit fontScale="90000"/>
          </a:bodyPr>
          <a:lstStyle/>
          <a:p>
            <a:pPr algn="ctr"/>
            <a:r>
              <a:rPr lang="it-IT" altLang="it-EG" b="1" dirty="0">
                <a:solidFill>
                  <a:srgbClr val="C00000"/>
                </a:solidFill>
                <a:latin typeface="+mn-lt"/>
              </a:rPr>
              <a:t>L</a:t>
            </a:r>
            <a:r>
              <a:rPr lang="it-IT" altLang="it-IT" b="1" dirty="0">
                <a:solidFill>
                  <a:srgbClr val="C00000"/>
                </a:solidFill>
                <a:latin typeface="+mn-lt"/>
              </a:rPr>
              <a:t>’</a:t>
            </a:r>
            <a:r>
              <a:rPr lang="it-IT" altLang="ja-JP" b="1" dirty="0">
                <a:solidFill>
                  <a:srgbClr val="C00000"/>
                </a:solidFill>
                <a:latin typeface="+mn-lt"/>
              </a:rPr>
              <a:t>inventore della </a:t>
            </a:r>
            <a:r>
              <a:rPr lang="it-IT" altLang="ja-JP" b="1" dirty="0" err="1">
                <a:solidFill>
                  <a:srgbClr val="C00000"/>
                </a:solidFill>
                <a:latin typeface="+mn-lt"/>
              </a:rPr>
              <a:t>Salafiyya</a:t>
            </a:r>
            <a:br>
              <a:rPr lang="it-IT" altLang="ja-JP" b="1" dirty="0">
                <a:solidFill>
                  <a:srgbClr val="C00000"/>
                </a:solidFill>
                <a:latin typeface="+mn-lt"/>
              </a:rPr>
            </a:br>
            <a:r>
              <a:rPr lang="en-US" altLang="ja-JP" b="1" dirty="0" err="1">
                <a:solidFill>
                  <a:srgbClr val="C00000"/>
                </a:solidFill>
                <a:latin typeface="+mn-lt"/>
              </a:rPr>
              <a:t>Rashīd</a:t>
            </a:r>
            <a:r>
              <a:rPr lang="en-US" altLang="ja-JP" b="1" dirty="0">
                <a:solidFill>
                  <a:srgbClr val="C00000"/>
                </a:solidFill>
                <a:latin typeface="+mn-lt"/>
              </a:rPr>
              <a:t> </a:t>
            </a:r>
            <a:r>
              <a:rPr lang="en-US" altLang="ja-JP" b="1" dirty="0" err="1">
                <a:solidFill>
                  <a:srgbClr val="C00000"/>
                </a:solidFill>
                <a:latin typeface="+mn-lt"/>
              </a:rPr>
              <a:t>Ridā</a:t>
            </a:r>
            <a:r>
              <a:rPr lang="en-US" altLang="ja-JP" b="1" dirty="0">
                <a:solidFill>
                  <a:srgbClr val="C00000"/>
                </a:solidFill>
                <a:latin typeface="+mn-lt"/>
              </a:rPr>
              <a:t> (1865-1935)</a:t>
            </a:r>
            <a:br>
              <a:rPr lang="en-US" altLang="ja-JP" b="1" dirty="0">
                <a:solidFill>
                  <a:srgbClr val="C00000"/>
                </a:solidFill>
                <a:latin typeface="+mn-lt"/>
              </a:rPr>
            </a:br>
            <a:br>
              <a:rPr lang="en-US" altLang="ja-JP" b="1" dirty="0">
                <a:solidFill>
                  <a:srgbClr val="C00000"/>
                </a:solidFill>
                <a:latin typeface="+mn-lt"/>
              </a:rPr>
            </a:br>
            <a:br>
              <a:rPr lang="en-US" altLang="ja-JP" b="1" dirty="0">
                <a:solidFill>
                  <a:srgbClr val="C00000"/>
                </a:solidFill>
                <a:latin typeface="+mn-lt"/>
              </a:rPr>
            </a:br>
            <a:r>
              <a:rPr lang="en-US" altLang="ja-JP" sz="3200" dirty="0">
                <a:solidFill>
                  <a:schemeClr val="tx1"/>
                </a:solidFill>
                <a:latin typeface="+mn-lt"/>
              </a:rPr>
              <a:t>.</a:t>
            </a:r>
            <a:endParaRPr lang="it-IT" altLang="it-EG" sz="3200" dirty="0">
              <a:solidFill>
                <a:schemeClr val="tx1"/>
              </a:solidFill>
              <a:latin typeface="+mn-lt"/>
            </a:endParaRPr>
          </a:p>
        </p:txBody>
      </p:sp>
      <p:pic>
        <p:nvPicPr>
          <p:cNvPr id="32770" name="Immagine 10" descr="390410_344468572236095_485990737_n.jpg">
            <a:extLst>
              <a:ext uri="{FF2B5EF4-FFF2-40B4-BE49-F238E27FC236}">
                <a16:creationId xmlns:a16="http://schemas.microsoft.com/office/drawing/2014/main" id="{3F081E08-B2EC-7545-B500-1F27951436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57700" y="2041586"/>
            <a:ext cx="3276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7672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a:extLst>
              <a:ext uri="{FF2B5EF4-FFF2-40B4-BE49-F238E27FC236}">
                <a16:creationId xmlns:a16="http://schemas.microsoft.com/office/drawing/2014/main" id="{00EEA654-EB67-D241-B82D-1CC710DDCB8C}"/>
              </a:ext>
            </a:extLst>
          </p:cNvPr>
          <p:cNvSpPr>
            <a:spLocks noGrp="1" noChangeArrowheads="1"/>
          </p:cNvSpPr>
          <p:nvPr>
            <p:ph type="body" idx="1"/>
          </p:nvPr>
        </p:nvSpPr>
        <p:spPr>
          <a:xfrm>
            <a:off x="1518249" y="552091"/>
            <a:ext cx="9834113" cy="6077309"/>
          </a:xfrm>
        </p:spPr>
        <p:txBody>
          <a:bodyPr>
            <a:normAutofit/>
          </a:bodyPr>
          <a:lstStyle/>
          <a:p>
            <a:pPr marL="0" indent="0">
              <a:lnSpc>
                <a:spcPct val="80000"/>
              </a:lnSpc>
              <a:buNone/>
            </a:pPr>
            <a:r>
              <a:rPr lang="it-IT" altLang="it-EG" sz="2400" dirty="0"/>
              <a:t>Allievo di </a:t>
            </a:r>
            <a:r>
              <a:rPr lang="it-IT" altLang="it-IT" sz="2400" dirty="0"/>
              <a:t>‘</a:t>
            </a:r>
            <a:r>
              <a:rPr lang="it-IT" altLang="ja-JP" sz="2400" dirty="0" err="1"/>
              <a:t>Abduh</a:t>
            </a:r>
            <a:r>
              <a:rPr lang="it-IT" altLang="ja-JP" sz="2400" dirty="0"/>
              <a:t>, propugnatore dell’idea del rinnovamento dell’Islam attraverso il ritorno al Corano, alla Sunna e all’età dell’oro dell’Islam.</a:t>
            </a:r>
          </a:p>
          <a:p>
            <a:pPr marL="0" indent="0">
              <a:lnSpc>
                <a:spcPct val="80000"/>
              </a:lnSpc>
              <a:buNone/>
            </a:pPr>
            <a:r>
              <a:rPr lang="it-IT" altLang="it-EG" sz="2400" dirty="0"/>
              <a:t>Ritorno ai pii antenati (</a:t>
            </a:r>
            <a:r>
              <a:rPr lang="it-IT" altLang="it-EG" sz="2400" i="1" dirty="0" err="1">
                <a:solidFill>
                  <a:srgbClr val="C00000"/>
                </a:solidFill>
              </a:rPr>
              <a:t>as-salāf</a:t>
            </a:r>
            <a:r>
              <a:rPr lang="it-IT" altLang="it-EG" sz="2400" i="1" dirty="0">
                <a:solidFill>
                  <a:srgbClr val="C00000"/>
                </a:solidFill>
              </a:rPr>
              <a:t> </a:t>
            </a:r>
            <a:r>
              <a:rPr lang="it-IT" altLang="it-EG" sz="2400" i="1" dirty="0" err="1">
                <a:solidFill>
                  <a:srgbClr val="C00000"/>
                </a:solidFill>
              </a:rPr>
              <a:t>as-salih</a:t>
            </a:r>
            <a:r>
              <a:rPr lang="it-IT" altLang="it-EG" sz="2400" dirty="0"/>
              <a:t>), espressione dalla quale deriva il termine </a:t>
            </a:r>
            <a:r>
              <a:rPr lang="it-IT" altLang="it-EG" sz="2400" dirty="0" err="1">
                <a:solidFill>
                  <a:srgbClr val="C00000"/>
                </a:solidFill>
              </a:rPr>
              <a:t>salafiyya</a:t>
            </a:r>
            <a:r>
              <a:rPr lang="it-IT" altLang="it-EG" sz="2400" dirty="0"/>
              <a:t>.</a:t>
            </a:r>
          </a:p>
          <a:p>
            <a:pPr marL="0" indent="0">
              <a:lnSpc>
                <a:spcPct val="80000"/>
              </a:lnSpc>
              <a:buNone/>
            </a:pPr>
            <a:r>
              <a:rPr lang="it-IT" altLang="it-EG" sz="2400" dirty="0"/>
              <a:t>Rispetto ai suoi predecessori, il suo pensiero diventa più conservatore e critico verso gli eccessi del modernismo.</a:t>
            </a:r>
          </a:p>
          <a:p>
            <a:pPr marL="0" indent="0">
              <a:lnSpc>
                <a:spcPct val="80000"/>
              </a:lnSpc>
              <a:buNone/>
            </a:pPr>
            <a:r>
              <a:rPr lang="it-IT" altLang="it-EG" sz="2400" dirty="0"/>
              <a:t>Egli si scaglia da un lato contro le contaminazioni della religiosità popolare (confraternite sufi)  dall</a:t>
            </a:r>
            <a:r>
              <a:rPr lang="it-IT" altLang="it-IT" sz="2400" dirty="0"/>
              <a:t>’</a:t>
            </a:r>
            <a:r>
              <a:rPr lang="it-IT" altLang="ja-JP" sz="2400" dirty="0"/>
              <a:t>altro lato contro l’occidentalizzazione della società musulmana.</a:t>
            </a:r>
          </a:p>
          <a:p>
            <a:pPr marL="0" indent="0">
              <a:lnSpc>
                <a:spcPct val="80000"/>
              </a:lnSpc>
              <a:buNone/>
            </a:pPr>
            <a:r>
              <a:rPr lang="it-IT" altLang="it-EG" sz="2400" dirty="0"/>
              <a:t>Sostenitore del </a:t>
            </a:r>
            <a:r>
              <a:rPr lang="it-IT" altLang="it-EG" sz="2400" dirty="0">
                <a:solidFill>
                  <a:srgbClr val="C00000"/>
                </a:solidFill>
              </a:rPr>
              <a:t>panislamismo</a:t>
            </a:r>
            <a:r>
              <a:rPr lang="it-IT" altLang="it-EG" sz="2400" dirty="0">
                <a:solidFill>
                  <a:srgbClr val="0000FF"/>
                </a:solidFill>
              </a:rPr>
              <a:t> </a:t>
            </a:r>
            <a:r>
              <a:rPr lang="it-IT" altLang="it-EG" sz="2400" dirty="0"/>
              <a:t>e del </a:t>
            </a:r>
            <a:r>
              <a:rPr lang="it-IT" altLang="it-EG" sz="2400" dirty="0">
                <a:solidFill>
                  <a:srgbClr val="C00000"/>
                </a:solidFill>
              </a:rPr>
              <a:t>califfato</a:t>
            </a:r>
            <a:r>
              <a:rPr lang="it-IT" altLang="it-EG" sz="2400" dirty="0">
                <a:solidFill>
                  <a:srgbClr val="0000FF"/>
                </a:solidFill>
              </a:rPr>
              <a:t> </a:t>
            </a:r>
            <a:r>
              <a:rPr lang="it-IT" altLang="it-EG" sz="2400" dirty="0"/>
              <a:t>(che proprio in quegli anni, nel 1924, fu abolito da </a:t>
            </a:r>
            <a:r>
              <a:rPr lang="it-IT" altLang="it-EG" sz="2400" dirty="0" err="1"/>
              <a:t>Kemal</a:t>
            </a:r>
            <a:r>
              <a:rPr lang="it-IT" altLang="it-EG" sz="2400" dirty="0"/>
              <a:t> </a:t>
            </a:r>
            <a:r>
              <a:rPr lang="it-IT" altLang="it-EG" sz="2400" dirty="0" err="1"/>
              <a:t>Ataturk</a:t>
            </a:r>
            <a:r>
              <a:rPr lang="it-IT" altLang="it-EG" sz="2400" dirty="0"/>
              <a:t>).</a:t>
            </a:r>
          </a:p>
          <a:p>
            <a:pPr marL="0" indent="0">
              <a:lnSpc>
                <a:spcPct val="80000"/>
              </a:lnSpc>
              <a:buNone/>
            </a:pPr>
            <a:r>
              <a:rPr lang="it-IT" altLang="it-EG" sz="2400" dirty="0"/>
              <a:t>Fonda la famosa rivista </a:t>
            </a:r>
            <a:r>
              <a:rPr lang="it-IT" altLang="it-EG" sz="2400" i="1" dirty="0">
                <a:solidFill>
                  <a:srgbClr val="C00000"/>
                </a:solidFill>
              </a:rPr>
              <a:t>al-</a:t>
            </a:r>
            <a:r>
              <a:rPr lang="it-IT" altLang="it-EG" sz="2400" i="1" dirty="0" err="1">
                <a:solidFill>
                  <a:srgbClr val="C00000"/>
                </a:solidFill>
              </a:rPr>
              <a:t>Manar</a:t>
            </a:r>
            <a:r>
              <a:rPr lang="it-IT" altLang="it-EG" sz="2400" i="1" dirty="0">
                <a:solidFill>
                  <a:srgbClr val="0000FF"/>
                </a:solidFill>
              </a:rPr>
              <a:t> </a:t>
            </a:r>
            <a:r>
              <a:rPr lang="it-IT" altLang="it-EG" sz="2400" dirty="0"/>
              <a:t>(1898), sulla quale  Muhammad </a:t>
            </a:r>
            <a:r>
              <a:rPr lang="it-IT" altLang="it-IT" sz="2400" dirty="0"/>
              <a:t>‘</a:t>
            </a:r>
            <a:r>
              <a:rPr lang="it-IT" altLang="ja-JP" sz="2400" dirty="0" err="1"/>
              <a:t>Abduh</a:t>
            </a:r>
            <a:r>
              <a:rPr lang="it-IT" altLang="ja-JP" sz="2400" dirty="0"/>
              <a:t> pubblica il suo rivoluzionario commentario al Corano.</a:t>
            </a:r>
          </a:p>
          <a:p>
            <a:pPr marL="0" indent="0">
              <a:lnSpc>
                <a:spcPct val="80000"/>
              </a:lnSpc>
              <a:buNone/>
            </a:pPr>
            <a:r>
              <a:rPr lang="it-IT" altLang="it-EG" sz="2400" dirty="0"/>
              <a:t>Il suo discepolo più famoso è </a:t>
            </a:r>
            <a:r>
              <a:rPr lang="it-IT" altLang="it-EG" sz="2400" dirty="0" err="1">
                <a:solidFill>
                  <a:srgbClr val="C00000"/>
                </a:solidFill>
              </a:rPr>
              <a:t>Hasan</a:t>
            </a:r>
            <a:r>
              <a:rPr lang="it-IT" altLang="it-EG" sz="2400" dirty="0">
                <a:solidFill>
                  <a:srgbClr val="C00000"/>
                </a:solidFill>
              </a:rPr>
              <a:t> al-</a:t>
            </a:r>
            <a:r>
              <a:rPr lang="it-IT" altLang="it-EG" sz="2400" dirty="0" err="1">
                <a:solidFill>
                  <a:srgbClr val="C00000"/>
                </a:solidFill>
              </a:rPr>
              <a:t>Bannà</a:t>
            </a:r>
            <a:r>
              <a:rPr lang="it-IT" altLang="it-EG" sz="2400" dirty="0">
                <a:solidFill>
                  <a:srgbClr val="C00000"/>
                </a:solidFill>
              </a:rPr>
              <a:t> </a:t>
            </a:r>
            <a:r>
              <a:rPr lang="it-IT" altLang="it-EG" sz="2400" dirty="0"/>
              <a:t>(1906-1949), fondatore dei Fratelli Musulmani. </a:t>
            </a:r>
          </a:p>
        </p:txBody>
      </p:sp>
    </p:spTree>
    <p:extLst>
      <p:ext uri="{BB962C8B-B14F-4D97-AF65-F5344CB8AC3E}">
        <p14:creationId xmlns:p14="http://schemas.microsoft.com/office/powerpoint/2010/main" val="1531665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97180A40-99F0-EC43-82FB-BB254187E826}"/>
              </a:ext>
            </a:extLst>
          </p:cNvPr>
          <p:cNvSpPr>
            <a:spLocks noGrp="1" noChangeArrowheads="1"/>
          </p:cNvSpPr>
          <p:nvPr>
            <p:ph type="title"/>
          </p:nvPr>
        </p:nvSpPr>
        <p:spPr>
          <a:xfrm>
            <a:off x="2209800" y="260350"/>
            <a:ext cx="7772400" cy="647700"/>
          </a:xfrm>
        </p:spPr>
        <p:txBody>
          <a:bodyPr/>
          <a:lstStyle/>
          <a:p>
            <a:pPr algn="ctr" eaLnBrk="1" hangingPunct="1"/>
            <a:r>
              <a:rPr lang="it-IT" altLang="it-EG" dirty="0">
                <a:solidFill>
                  <a:srgbClr val="C00000"/>
                </a:solidFill>
                <a:latin typeface="+mn-lt"/>
              </a:rPr>
              <a:t>I </a:t>
            </a:r>
            <a:r>
              <a:rPr lang="it-IT" altLang="it-IT" dirty="0">
                <a:solidFill>
                  <a:srgbClr val="C00000"/>
                </a:solidFill>
                <a:latin typeface="+mn-lt"/>
              </a:rPr>
              <a:t>“</a:t>
            </a:r>
            <a:r>
              <a:rPr lang="it-IT" altLang="it-EG" dirty="0">
                <a:solidFill>
                  <a:srgbClr val="C00000"/>
                </a:solidFill>
                <a:latin typeface="+mn-lt"/>
              </a:rPr>
              <a:t>modernisti</a:t>
            </a:r>
            <a:r>
              <a:rPr lang="it-IT" altLang="it-IT" dirty="0">
                <a:solidFill>
                  <a:srgbClr val="C00000"/>
                </a:solidFill>
                <a:latin typeface="+mn-lt"/>
              </a:rPr>
              <a:t>”</a:t>
            </a:r>
            <a:endParaRPr lang="it-IT" altLang="it-EG" dirty="0">
              <a:solidFill>
                <a:srgbClr val="C00000"/>
              </a:solidFill>
              <a:latin typeface="+mn-lt"/>
            </a:endParaRPr>
          </a:p>
        </p:txBody>
      </p:sp>
      <p:sp>
        <p:nvSpPr>
          <p:cNvPr id="36866" name="Rectangle 3">
            <a:extLst>
              <a:ext uri="{FF2B5EF4-FFF2-40B4-BE49-F238E27FC236}">
                <a16:creationId xmlns:a16="http://schemas.microsoft.com/office/drawing/2014/main" id="{2E7DA67B-DDEE-9C4A-B15C-A2B8A389154F}"/>
              </a:ext>
            </a:extLst>
          </p:cNvPr>
          <p:cNvSpPr>
            <a:spLocks noGrp="1" noChangeArrowheads="1"/>
          </p:cNvSpPr>
          <p:nvPr>
            <p:ph type="body" idx="1"/>
          </p:nvPr>
        </p:nvSpPr>
        <p:spPr>
          <a:xfrm>
            <a:off x="1242204" y="1052514"/>
            <a:ext cx="9834113" cy="5500687"/>
          </a:xfrm>
        </p:spPr>
        <p:txBody>
          <a:bodyPr>
            <a:normAutofit/>
          </a:bodyPr>
          <a:lstStyle/>
          <a:p>
            <a:pPr eaLnBrk="1" hangingPunct="1">
              <a:lnSpc>
                <a:spcPct val="90000"/>
              </a:lnSpc>
            </a:pPr>
            <a:r>
              <a:rPr lang="it-IT" altLang="it-EG" sz="2400" dirty="0"/>
              <a:t>Alla corrente di pensiero conservatrice o più specificamente fondamentalista (Rida e poi al-</a:t>
            </a:r>
            <a:r>
              <a:rPr lang="it-IT" altLang="it-EG" sz="2400" dirty="0" err="1"/>
              <a:t>Bannà</a:t>
            </a:r>
            <a:r>
              <a:rPr lang="it-IT" altLang="it-EG" sz="2400" dirty="0"/>
              <a:t>) che si svilupperà nei decenni successivi si contrappone, nell</a:t>
            </a:r>
            <a:r>
              <a:rPr lang="it-IT" altLang="it-IT" sz="2400" dirty="0"/>
              <a:t>’</a:t>
            </a:r>
            <a:r>
              <a:rPr lang="it-IT" altLang="ja-JP" sz="2400" dirty="0"/>
              <a:t>Egitto di quegli anni, un movimento di </a:t>
            </a:r>
            <a:r>
              <a:rPr lang="it-IT" altLang="ja-JP" sz="2400" dirty="0">
                <a:solidFill>
                  <a:srgbClr val="C00000"/>
                </a:solidFill>
              </a:rPr>
              <a:t>pensiero aperto, occidentalizzante, secolare</a:t>
            </a:r>
            <a:r>
              <a:rPr lang="it-IT" altLang="ja-JP" sz="2400" dirty="0">
                <a:solidFill>
                  <a:srgbClr val="0000FF"/>
                </a:solidFill>
              </a:rPr>
              <a:t>.</a:t>
            </a:r>
          </a:p>
          <a:p>
            <a:pPr>
              <a:lnSpc>
                <a:spcPct val="90000"/>
              </a:lnSpc>
            </a:pPr>
            <a:r>
              <a:rPr lang="it-IT" altLang="it-EG" sz="2400" dirty="0"/>
              <a:t>Sul piano sociale: </a:t>
            </a:r>
            <a:r>
              <a:rPr lang="it-IT" altLang="it-EG" sz="2400" dirty="0" err="1">
                <a:solidFill>
                  <a:srgbClr val="C00000"/>
                </a:solidFill>
              </a:rPr>
              <a:t>Qasim</a:t>
            </a:r>
            <a:r>
              <a:rPr lang="it-IT" altLang="it-EG" sz="2400" dirty="0">
                <a:solidFill>
                  <a:srgbClr val="C00000"/>
                </a:solidFill>
              </a:rPr>
              <a:t> </a:t>
            </a:r>
            <a:r>
              <a:rPr lang="it-IT" altLang="it-EG" sz="2400" dirty="0" err="1">
                <a:solidFill>
                  <a:srgbClr val="C00000"/>
                </a:solidFill>
              </a:rPr>
              <a:t>Amīn</a:t>
            </a:r>
            <a:r>
              <a:rPr lang="it-IT" altLang="it-EG" sz="2400" dirty="0">
                <a:solidFill>
                  <a:srgbClr val="C00000"/>
                </a:solidFill>
              </a:rPr>
              <a:t> </a:t>
            </a:r>
            <a:r>
              <a:rPr lang="it-IT" altLang="it-EG" sz="2400" dirty="0"/>
              <a:t>(1865-1908), autore di due libri rivoluzionari: </a:t>
            </a:r>
            <a:r>
              <a:rPr lang="it-IT" altLang="it-EG" sz="2400" i="1" dirty="0"/>
              <a:t>La nuova donna</a:t>
            </a:r>
            <a:r>
              <a:rPr lang="it-IT" altLang="it-EG" sz="2400" dirty="0"/>
              <a:t> e </a:t>
            </a:r>
            <a:r>
              <a:rPr lang="it-IT" altLang="it-EG" sz="2400" i="1" dirty="0"/>
              <a:t>L</a:t>
            </a:r>
            <a:r>
              <a:rPr lang="it-IT" altLang="it-IT" sz="2400" i="1" dirty="0"/>
              <a:t>’</a:t>
            </a:r>
            <a:r>
              <a:rPr lang="it-IT" altLang="ja-JP" sz="2400" i="1" dirty="0"/>
              <a:t>emancipazione della donna.</a:t>
            </a:r>
          </a:p>
          <a:p>
            <a:pPr>
              <a:lnSpc>
                <a:spcPct val="90000"/>
              </a:lnSpc>
            </a:pPr>
            <a:r>
              <a:rPr lang="it-IT" altLang="it-EG" sz="2400" dirty="0"/>
              <a:t>Sul piano religioso: </a:t>
            </a:r>
            <a:r>
              <a:rPr lang="it-IT" altLang="it-EG" sz="2400" dirty="0" err="1">
                <a:solidFill>
                  <a:srgbClr val="C00000"/>
                </a:solidFill>
              </a:rPr>
              <a:t>ʿAlī</a:t>
            </a:r>
            <a:r>
              <a:rPr lang="it-IT" altLang="it-EG" sz="2400" dirty="0">
                <a:solidFill>
                  <a:srgbClr val="C00000"/>
                </a:solidFill>
              </a:rPr>
              <a:t> </a:t>
            </a:r>
            <a:r>
              <a:rPr lang="it-IT" altLang="it-EG" sz="2400" dirty="0" err="1">
                <a:solidFill>
                  <a:srgbClr val="C00000"/>
                </a:solidFill>
              </a:rPr>
              <a:t>ʿAbd</a:t>
            </a:r>
            <a:r>
              <a:rPr lang="it-IT" altLang="it-EG" sz="2400" dirty="0">
                <a:solidFill>
                  <a:srgbClr val="C00000"/>
                </a:solidFill>
              </a:rPr>
              <a:t> al-</a:t>
            </a:r>
            <a:r>
              <a:rPr lang="it-IT" altLang="it-EG" sz="2400" dirty="0" err="1">
                <a:solidFill>
                  <a:srgbClr val="C00000"/>
                </a:solidFill>
              </a:rPr>
              <a:t>Rāziq</a:t>
            </a:r>
            <a:r>
              <a:rPr lang="it-IT" altLang="it-EG" sz="2400" dirty="0">
                <a:solidFill>
                  <a:srgbClr val="C00000"/>
                </a:solidFill>
              </a:rPr>
              <a:t> </a:t>
            </a:r>
            <a:r>
              <a:rPr lang="it-IT" altLang="ja-JP" sz="2400" dirty="0"/>
              <a:t>(1888-1966), autore de </a:t>
            </a:r>
            <a:r>
              <a:rPr lang="it-IT" altLang="ja-JP" sz="2400" i="1" dirty="0"/>
              <a:t>L’Islam e i fondamenti del potere</a:t>
            </a:r>
            <a:r>
              <a:rPr lang="it-IT" altLang="ja-JP" sz="2400" dirty="0"/>
              <a:t>, nel quale sostiene la necessità della separazione tra religione e Stato.</a:t>
            </a:r>
          </a:p>
          <a:p>
            <a:pPr>
              <a:lnSpc>
                <a:spcPct val="90000"/>
              </a:lnSpc>
            </a:pPr>
            <a:r>
              <a:rPr lang="it-IT" altLang="it-EG" sz="2400" dirty="0"/>
              <a:t>Sul piano culturale: </a:t>
            </a:r>
            <a:r>
              <a:rPr lang="it-IT" altLang="it-EG" sz="2400" dirty="0" err="1">
                <a:solidFill>
                  <a:srgbClr val="C00000"/>
                </a:solidFill>
              </a:rPr>
              <a:t>Tāhā</a:t>
            </a:r>
            <a:r>
              <a:rPr lang="it-IT" altLang="it-EG" sz="2400" dirty="0">
                <a:solidFill>
                  <a:srgbClr val="C00000"/>
                </a:solidFill>
              </a:rPr>
              <a:t> </a:t>
            </a:r>
            <a:r>
              <a:rPr lang="it-IT" altLang="it-EG" sz="2400" dirty="0" err="1">
                <a:solidFill>
                  <a:srgbClr val="C00000"/>
                </a:solidFill>
              </a:rPr>
              <a:t>Husayn</a:t>
            </a:r>
            <a:r>
              <a:rPr lang="it-IT" altLang="it-EG" sz="2400" dirty="0">
                <a:solidFill>
                  <a:srgbClr val="C00000"/>
                </a:solidFill>
              </a:rPr>
              <a:t> </a:t>
            </a:r>
            <a:r>
              <a:rPr lang="it-IT" altLang="it-EG" sz="2400" dirty="0"/>
              <a:t>(1889-1973), docente  universitario, rettore di Università del Cairo, scrittore, ministro dell</a:t>
            </a:r>
            <a:r>
              <a:rPr lang="it-IT" altLang="it-IT" sz="2400" dirty="0"/>
              <a:t>’</a:t>
            </a:r>
            <a:r>
              <a:rPr lang="it-IT" altLang="ja-JP" sz="2400" dirty="0"/>
              <a:t>Educazione, accende un dibattito forte sul rinnovamento politico basato sul rispetto delle libertà democratiche, sulla separazione fra spirituale e temporale, sull’uguaglianza uomo-donna. </a:t>
            </a:r>
          </a:p>
          <a:p>
            <a:pPr eaLnBrk="1" hangingPunct="1">
              <a:lnSpc>
                <a:spcPct val="90000"/>
              </a:lnSpc>
              <a:buFontTx/>
              <a:buNone/>
            </a:pPr>
            <a:endParaRPr lang="it-IT" altLang="it-EG" sz="2200" dirty="0"/>
          </a:p>
        </p:txBody>
      </p:sp>
    </p:spTree>
    <p:extLst>
      <p:ext uri="{BB962C8B-B14F-4D97-AF65-F5344CB8AC3E}">
        <p14:creationId xmlns:p14="http://schemas.microsoft.com/office/powerpoint/2010/main" val="2315252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olo 1">
            <a:extLst>
              <a:ext uri="{FF2B5EF4-FFF2-40B4-BE49-F238E27FC236}">
                <a16:creationId xmlns:a16="http://schemas.microsoft.com/office/drawing/2014/main" id="{7D76883E-7420-AC44-BD82-CD36D5DFCF83}"/>
              </a:ext>
            </a:extLst>
          </p:cNvPr>
          <p:cNvSpPr>
            <a:spLocks noGrp="1"/>
          </p:cNvSpPr>
          <p:nvPr>
            <p:ph type="title"/>
          </p:nvPr>
        </p:nvSpPr>
        <p:spPr>
          <a:xfrm>
            <a:off x="1847849" y="188914"/>
            <a:ext cx="9487807" cy="2303462"/>
          </a:xfrm>
        </p:spPr>
        <p:txBody>
          <a:bodyPr>
            <a:normAutofit fontScale="90000"/>
          </a:bodyPr>
          <a:lstStyle/>
          <a:p>
            <a:pPr algn="ctr"/>
            <a:br>
              <a:rPr lang="it-IT" altLang="it-EG" sz="3200" dirty="0">
                <a:solidFill>
                  <a:srgbClr val="C00000"/>
                </a:solidFill>
              </a:rPr>
            </a:br>
            <a:br>
              <a:rPr lang="it-IT" altLang="it-EG" sz="3200" dirty="0">
                <a:solidFill>
                  <a:srgbClr val="C00000"/>
                </a:solidFill>
              </a:rPr>
            </a:br>
            <a:br>
              <a:rPr lang="it-IT" altLang="ja-JP" sz="3200" dirty="0">
                <a:solidFill>
                  <a:srgbClr val="C00000"/>
                </a:solidFill>
              </a:rPr>
            </a:br>
            <a:br>
              <a:rPr lang="it-IT" altLang="ja-JP" sz="3200" dirty="0">
                <a:solidFill>
                  <a:srgbClr val="C00000"/>
                </a:solidFill>
              </a:rPr>
            </a:br>
            <a:r>
              <a:rPr lang="it-IT" altLang="it-EG" sz="3200" b="1" dirty="0" err="1">
                <a:solidFill>
                  <a:srgbClr val="C00000"/>
                </a:solidFill>
              </a:rPr>
              <a:t>Qasim</a:t>
            </a:r>
            <a:r>
              <a:rPr lang="it-IT" altLang="it-EG" sz="3200" b="1" dirty="0">
                <a:solidFill>
                  <a:srgbClr val="C00000"/>
                </a:solidFill>
              </a:rPr>
              <a:t> </a:t>
            </a:r>
            <a:r>
              <a:rPr lang="it-IT" altLang="it-EG" sz="3200" b="1" dirty="0" err="1">
                <a:solidFill>
                  <a:srgbClr val="C00000"/>
                </a:solidFill>
              </a:rPr>
              <a:t>Amīn</a:t>
            </a:r>
            <a:r>
              <a:rPr lang="it-IT" altLang="it-EG" sz="3200" b="1" dirty="0">
                <a:solidFill>
                  <a:srgbClr val="C00000"/>
                </a:solidFill>
              </a:rPr>
              <a:t>   </a:t>
            </a:r>
            <a:r>
              <a:rPr lang="it-IT" altLang="it-EG" sz="3200" b="1" dirty="0" err="1">
                <a:solidFill>
                  <a:srgbClr val="C00000"/>
                </a:solidFill>
              </a:rPr>
              <a:t>ʿAlī</a:t>
            </a:r>
            <a:r>
              <a:rPr lang="it-IT" altLang="it-EG" sz="3200" b="1" dirty="0">
                <a:solidFill>
                  <a:srgbClr val="C00000"/>
                </a:solidFill>
              </a:rPr>
              <a:t> </a:t>
            </a:r>
            <a:r>
              <a:rPr lang="it-IT" altLang="it-EG" sz="3200" b="1" dirty="0" err="1">
                <a:solidFill>
                  <a:srgbClr val="C00000"/>
                </a:solidFill>
              </a:rPr>
              <a:t>ʿAbd</a:t>
            </a:r>
            <a:r>
              <a:rPr lang="it-IT" altLang="it-EG" sz="3200" b="1" dirty="0">
                <a:solidFill>
                  <a:srgbClr val="C00000"/>
                </a:solidFill>
              </a:rPr>
              <a:t> al-</a:t>
            </a:r>
            <a:r>
              <a:rPr lang="it-IT" altLang="it-EG" sz="3200" b="1" dirty="0" err="1">
                <a:solidFill>
                  <a:srgbClr val="C00000"/>
                </a:solidFill>
              </a:rPr>
              <a:t>Rāziq</a:t>
            </a:r>
            <a:r>
              <a:rPr lang="it-IT" altLang="it-EG" sz="3200" b="1" dirty="0">
                <a:solidFill>
                  <a:srgbClr val="C00000"/>
                </a:solidFill>
              </a:rPr>
              <a:t> </a:t>
            </a:r>
            <a:r>
              <a:rPr lang="it-IT" altLang="ja-JP" sz="3200" dirty="0">
                <a:solidFill>
                  <a:srgbClr val="C00000"/>
                </a:solidFill>
              </a:rPr>
              <a:t>		</a:t>
            </a:r>
            <a:r>
              <a:rPr lang="it-IT" altLang="ja-JP" sz="3200" b="1" dirty="0" err="1">
                <a:solidFill>
                  <a:srgbClr val="C00000"/>
                </a:solidFill>
              </a:rPr>
              <a:t>T</a:t>
            </a:r>
            <a:r>
              <a:rPr lang="it-IT" altLang="it-EG" sz="3200" b="1" dirty="0" err="1">
                <a:solidFill>
                  <a:srgbClr val="C00000"/>
                </a:solidFill>
              </a:rPr>
              <a:t>ā</a:t>
            </a:r>
            <a:r>
              <a:rPr lang="it-IT" altLang="ja-JP" sz="3200" b="1" dirty="0" err="1">
                <a:solidFill>
                  <a:srgbClr val="C00000"/>
                </a:solidFill>
              </a:rPr>
              <a:t>h</a:t>
            </a:r>
            <a:r>
              <a:rPr lang="it-IT" altLang="it-EG" sz="3200" b="1" dirty="0" err="1">
                <a:solidFill>
                  <a:srgbClr val="C00000"/>
                </a:solidFill>
              </a:rPr>
              <a:t>ā</a:t>
            </a:r>
            <a:r>
              <a:rPr lang="it-IT" altLang="ja-JP" sz="3200" b="1" dirty="0">
                <a:solidFill>
                  <a:srgbClr val="C00000"/>
                </a:solidFill>
              </a:rPr>
              <a:t> </a:t>
            </a:r>
            <a:r>
              <a:rPr lang="it-IT" altLang="ja-JP" sz="3200" b="1" dirty="0" err="1">
                <a:solidFill>
                  <a:srgbClr val="C00000"/>
                </a:solidFill>
              </a:rPr>
              <a:t>Husayn</a:t>
            </a:r>
            <a:r>
              <a:rPr lang="it-IT" altLang="ja-JP" sz="3200" b="1" dirty="0">
                <a:solidFill>
                  <a:srgbClr val="C00000"/>
                </a:solidFill>
              </a:rPr>
              <a:t> </a:t>
            </a:r>
            <a:r>
              <a:rPr lang="it-IT" altLang="ja-JP" sz="3200" dirty="0">
                <a:solidFill>
                  <a:srgbClr val="C00000"/>
                </a:solidFill>
              </a:rPr>
              <a:t>									</a:t>
            </a:r>
            <a:endParaRPr lang="it-IT" altLang="it-EG" sz="3200" dirty="0">
              <a:solidFill>
                <a:srgbClr val="C00000"/>
              </a:solidFill>
            </a:endParaRPr>
          </a:p>
        </p:txBody>
      </p:sp>
      <p:pic>
        <p:nvPicPr>
          <p:cNvPr id="38914" name="Immagine 3" descr="220px-Qasim_Amin.jpg">
            <a:extLst>
              <a:ext uri="{FF2B5EF4-FFF2-40B4-BE49-F238E27FC236}">
                <a16:creationId xmlns:a16="http://schemas.microsoft.com/office/drawing/2014/main" id="{F11844A4-5F5D-1240-97D9-7BE28ACCF2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47849" y="3281814"/>
            <a:ext cx="1963737" cy="261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Immagine 4" descr="TahaHussein.jpg">
            <a:extLst>
              <a:ext uri="{FF2B5EF4-FFF2-40B4-BE49-F238E27FC236}">
                <a16:creationId xmlns:a16="http://schemas.microsoft.com/office/drawing/2014/main" id="{9929C81D-BCC6-B24B-A7D7-91E4CEAC03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92595" y="3281814"/>
            <a:ext cx="2450082"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Immagine 2" descr="180px-Ali_Abdel_Raziq.jpg">
            <a:extLst>
              <a:ext uri="{FF2B5EF4-FFF2-40B4-BE49-F238E27FC236}">
                <a16:creationId xmlns:a16="http://schemas.microsoft.com/office/drawing/2014/main" id="{4963D31C-13BC-A949-A2F8-CEE3BC2B92C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70959" y="3281814"/>
            <a:ext cx="2450082"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7285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039A3B-0A39-F440-80B4-A3F214559DEB}"/>
              </a:ext>
            </a:extLst>
          </p:cNvPr>
          <p:cNvSpPr>
            <a:spLocks noGrp="1"/>
          </p:cNvSpPr>
          <p:nvPr>
            <p:ph type="title"/>
          </p:nvPr>
        </p:nvSpPr>
        <p:spPr>
          <a:xfrm>
            <a:off x="1716258" y="281354"/>
            <a:ext cx="9788355" cy="1623646"/>
          </a:xfrm>
        </p:spPr>
        <p:txBody>
          <a:bodyPr>
            <a:normAutofit fontScale="90000"/>
          </a:bodyPr>
          <a:lstStyle/>
          <a:p>
            <a:pPr algn="ctr"/>
            <a:r>
              <a:rPr lang="it-EG" b="1" dirty="0">
                <a:solidFill>
                  <a:srgbClr val="C00000"/>
                </a:solidFill>
              </a:rPr>
              <a:t>L’idea di una identità araba e non più solo musulmana: nascita del nazionalismo arabo</a:t>
            </a:r>
          </a:p>
        </p:txBody>
      </p:sp>
      <p:sp>
        <p:nvSpPr>
          <p:cNvPr id="3" name="Segnaposto contenuto 2">
            <a:extLst>
              <a:ext uri="{FF2B5EF4-FFF2-40B4-BE49-F238E27FC236}">
                <a16:creationId xmlns:a16="http://schemas.microsoft.com/office/drawing/2014/main" id="{CC18CD8E-E303-9747-945B-66AE393A983F}"/>
              </a:ext>
            </a:extLst>
          </p:cNvPr>
          <p:cNvSpPr>
            <a:spLocks noGrp="1"/>
          </p:cNvSpPr>
          <p:nvPr>
            <p:ph idx="1"/>
          </p:nvPr>
        </p:nvSpPr>
        <p:spPr>
          <a:xfrm>
            <a:off x="1716257" y="1702191"/>
            <a:ext cx="9788355" cy="4209031"/>
          </a:xfrm>
        </p:spPr>
        <p:txBody>
          <a:bodyPr>
            <a:normAutofit fontScale="92500" lnSpcReduction="10000"/>
          </a:bodyPr>
          <a:lstStyle/>
          <a:p>
            <a:r>
              <a:rPr lang="it-IT" sz="2400" dirty="0">
                <a:solidFill>
                  <a:schemeClr val="tx1"/>
                </a:solidFill>
              </a:rPr>
              <a:t>Prodromi dell’</a:t>
            </a:r>
            <a:r>
              <a:rPr lang="it-IT" sz="2400" b="1" dirty="0">
                <a:solidFill>
                  <a:schemeClr val="tx1"/>
                </a:solidFill>
              </a:rPr>
              <a:t>arabismo</a:t>
            </a:r>
            <a:r>
              <a:rPr lang="it-IT" sz="2400" dirty="0">
                <a:solidFill>
                  <a:schemeClr val="tx1"/>
                </a:solidFill>
              </a:rPr>
              <a:t>, prima forma di nazionalismo arabo. </a:t>
            </a:r>
          </a:p>
          <a:p>
            <a:r>
              <a:rPr lang="it-IT" sz="2400" dirty="0">
                <a:solidFill>
                  <a:schemeClr val="tx1"/>
                </a:solidFill>
              </a:rPr>
              <a:t>Il nazionalismo arabo nasce non direttamente contro gli europei ma contro il «giogo» ottomano.</a:t>
            </a:r>
          </a:p>
          <a:p>
            <a:r>
              <a:rPr lang="it-IT" sz="2400" dirty="0">
                <a:solidFill>
                  <a:schemeClr val="tx1"/>
                </a:solidFill>
              </a:rPr>
              <a:t>Si sviluppa soprattutto dopo il 1908, in reazione all’ascesa dei Giovani Turchi.</a:t>
            </a:r>
          </a:p>
          <a:p>
            <a:r>
              <a:rPr lang="it-IT" sz="2400" dirty="0">
                <a:solidFill>
                  <a:schemeClr val="tx1"/>
                </a:solidFill>
              </a:rPr>
              <a:t>Accanto a intellettuali arabi musulmani i movimenti nazionalisti vedono la presenza rilevante di cristiani o comunque di non musulmani.</a:t>
            </a:r>
          </a:p>
          <a:p>
            <a:r>
              <a:rPr lang="it-IT" sz="2400" dirty="0">
                <a:solidFill>
                  <a:schemeClr val="tx1"/>
                </a:solidFill>
              </a:rPr>
              <a:t>Dall’arabismo </a:t>
            </a:r>
            <a:r>
              <a:rPr lang="it-IT" sz="2400" i="1" dirty="0">
                <a:solidFill>
                  <a:schemeClr val="tx1"/>
                </a:solidFill>
              </a:rPr>
              <a:t>(‘</a:t>
            </a:r>
            <a:r>
              <a:rPr lang="it-IT" sz="2400" i="1" dirty="0" err="1">
                <a:solidFill>
                  <a:schemeClr val="tx1"/>
                </a:solidFill>
              </a:rPr>
              <a:t>uruba</a:t>
            </a:r>
            <a:r>
              <a:rPr lang="it-IT" sz="2400" dirty="0">
                <a:solidFill>
                  <a:schemeClr val="tx1"/>
                </a:solidFill>
              </a:rPr>
              <a:t>) si passa ai </a:t>
            </a:r>
            <a:r>
              <a:rPr lang="it-IT" sz="2400" b="1" dirty="0">
                <a:solidFill>
                  <a:schemeClr val="tx1"/>
                </a:solidFill>
              </a:rPr>
              <a:t>nazionalismi locali </a:t>
            </a:r>
            <a:r>
              <a:rPr lang="it-IT" sz="2400" dirty="0">
                <a:solidFill>
                  <a:schemeClr val="tx1"/>
                </a:solidFill>
              </a:rPr>
              <a:t>(</a:t>
            </a:r>
            <a:r>
              <a:rPr lang="it-IT" sz="2400" i="1" dirty="0" err="1">
                <a:solidFill>
                  <a:schemeClr val="tx1"/>
                </a:solidFill>
              </a:rPr>
              <a:t>wataniyya</a:t>
            </a:r>
            <a:r>
              <a:rPr lang="it-IT" sz="2400" dirty="0">
                <a:solidFill>
                  <a:schemeClr val="tx1"/>
                </a:solidFill>
              </a:rPr>
              <a:t>) (prima nel </a:t>
            </a:r>
            <a:r>
              <a:rPr lang="it-IT" sz="2400" dirty="0" err="1">
                <a:solidFill>
                  <a:schemeClr val="tx1"/>
                </a:solidFill>
              </a:rPr>
              <a:t>Mashreq</a:t>
            </a:r>
            <a:r>
              <a:rPr lang="it-IT" sz="2400" dirty="0">
                <a:solidFill>
                  <a:schemeClr val="tx1"/>
                </a:solidFill>
              </a:rPr>
              <a:t>, più tardi nel Maghreb).</a:t>
            </a:r>
          </a:p>
          <a:p>
            <a:r>
              <a:rPr lang="it-IT" sz="2400" dirty="0">
                <a:solidFill>
                  <a:schemeClr val="tx1"/>
                </a:solidFill>
              </a:rPr>
              <a:t>Sviluppo della stampa e dell’attivismo politico-culturale.</a:t>
            </a:r>
          </a:p>
          <a:p>
            <a:endParaRPr lang="it-EG" dirty="0"/>
          </a:p>
        </p:txBody>
      </p:sp>
    </p:spTree>
    <p:extLst>
      <p:ext uri="{BB962C8B-B14F-4D97-AF65-F5344CB8AC3E}">
        <p14:creationId xmlns:p14="http://schemas.microsoft.com/office/powerpoint/2010/main" val="1335010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22"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3"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4"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5"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6"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7"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8"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9"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0"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1"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2"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3"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35" name="Group 34">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36"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37"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8"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9"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40"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41"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42"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43"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44"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45"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46"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7"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49" name="Rectangle 48">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51"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53" name="Rectangle 52">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olo 1">
            <a:extLst>
              <a:ext uri="{FF2B5EF4-FFF2-40B4-BE49-F238E27FC236}">
                <a16:creationId xmlns:a16="http://schemas.microsoft.com/office/drawing/2014/main" id="{2323D1EB-1D0A-DD43-A3B5-0ADD79CD76E6}"/>
              </a:ext>
            </a:extLst>
          </p:cNvPr>
          <p:cNvSpPr>
            <a:spLocks noGrp="1"/>
          </p:cNvSpPr>
          <p:nvPr>
            <p:ph type="title"/>
          </p:nvPr>
        </p:nvSpPr>
        <p:spPr>
          <a:xfrm>
            <a:off x="540279" y="509622"/>
            <a:ext cx="3778870" cy="4401045"/>
          </a:xfrm>
        </p:spPr>
        <p:txBody>
          <a:bodyPr vert="horz" lIns="91440" tIns="45720" rIns="91440" bIns="45720" rtlCol="0" anchor="b">
            <a:noAutofit/>
          </a:bodyPr>
          <a:lstStyle/>
          <a:p>
            <a:r>
              <a:rPr lang="en-US" sz="4000" dirty="0">
                <a:solidFill>
                  <a:srgbClr val="FEFFFF"/>
                </a:solidFill>
              </a:rPr>
              <a:t>Il </a:t>
            </a:r>
            <a:r>
              <a:rPr lang="en-US" sz="4000" dirty="0" err="1">
                <a:solidFill>
                  <a:srgbClr val="FEFFFF"/>
                </a:solidFill>
              </a:rPr>
              <a:t>mondo</a:t>
            </a:r>
            <a:r>
              <a:rPr lang="en-US" sz="4000" dirty="0">
                <a:solidFill>
                  <a:srgbClr val="FEFFFF"/>
                </a:solidFill>
              </a:rPr>
              <a:t> </a:t>
            </a:r>
            <a:r>
              <a:rPr lang="en-US" sz="4000" dirty="0" err="1">
                <a:solidFill>
                  <a:srgbClr val="FEFFFF"/>
                </a:solidFill>
              </a:rPr>
              <a:t>arabo</a:t>
            </a:r>
            <a:r>
              <a:rPr lang="en-US" sz="4000" dirty="0">
                <a:solidFill>
                  <a:srgbClr val="FEFFFF"/>
                </a:solidFill>
              </a:rPr>
              <a:t> </a:t>
            </a:r>
            <a:r>
              <a:rPr lang="en-US" sz="4000" dirty="0" err="1">
                <a:solidFill>
                  <a:srgbClr val="FEFFFF"/>
                </a:solidFill>
              </a:rPr>
              <a:t>alla</a:t>
            </a:r>
            <a:r>
              <a:rPr lang="en-US" sz="4000" dirty="0">
                <a:solidFill>
                  <a:srgbClr val="FEFFFF"/>
                </a:solidFill>
              </a:rPr>
              <a:t> </a:t>
            </a:r>
            <a:r>
              <a:rPr lang="en-US" sz="4000" dirty="0" err="1">
                <a:solidFill>
                  <a:srgbClr val="FEFFFF"/>
                </a:solidFill>
              </a:rPr>
              <a:t>vigilia</a:t>
            </a:r>
            <a:r>
              <a:rPr lang="en-US" sz="4000" dirty="0">
                <a:solidFill>
                  <a:srgbClr val="FEFFFF"/>
                </a:solidFill>
              </a:rPr>
              <a:t> </a:t>
            </a:r>
            <a:r>
              <a:rPr lang="en-US" sz="4000" dirty="0" err="1">
                <a:solidFill>
                  <a:srgbClr val="FEFFFF"/>
                </a:solidFill>
              </a:rPr>
              <a:t>della</a:t>
            </a:r>
            <a:r>
              <a:rPr lang="en-US" sz="4000" dirty="0">
                <a:solidFill>
                  <a:srgbClr val="FEFFFF"/>
                </a:solidFill>
              </a:rPr>
              <a:t> prima </a:t>
            </a:r>
            <a:r>
              <a:rPr lang="en-US" sz="4000" dirty="0" err="1">
                <a:solidFill>
                  <a:srgbClr val="FEFFFF"/>
                </a:solidFill>
              </a:rPr>
              <a:t>guerra</a:t>
            </a:r>
            <a:r>
              <a:rPr lang="en-US" sz="4000" dirty="0">
                <a:solidFill>
                  <a:srgbClr val="FEFFFF"/>
                </a:solidFill>
              </a:rPr>
              <a:t> </a:t>
            </a:r>
            <a:r>
              <a:rPr lang="en-US" sz="4000" dirty="0" err="1">
                <a:solidFill>
                  <a:srgbClr val="FEFFFF"/>
                </a:solidFill>
              </a:rPr>
              <a:t>mondiale</a:t>
            </a:r>
            <a:r>
              <a:rPr lang="en-US" sz="4000" dirty="0">
                <a:solidFill>
                  <a:srgbClr val="FEFFFF"/>
                </a:solidFill>
              </a:rPr>
              <a:t> (1914)</a:t>
            </a:r>
            <a:br>
              <a:rPr lang="en-US" sz="4000" dirty="0">
                <a:solidFill>
                  <a:srgbClr val="FEFFFF"/>
                </a:solidFill>
              </a:rPr>
            </a:br>
            <a:r>
              <a:rPr lang="it-IT" sz="1800" dirty="0">
                <a:solidFill>
                  <a:srgbClr val="FF0000"/>
                </a:solidFill>
              </a:rPr>
              <a:t>Philippe </a:t>
            </a:r>
            <a:r>
              <a:rPr lang="it-IT" sz="1800" dirty="0" err="1">
                <a:solidFill>
                  <a:srgbClr val="FF0000"/>
                </a:solidFill>
              </a:rPr>
              <a:t>Rekacewicz</a:t>
            </a:r>
            <a:r>
              <a:rPr lang="it-IT" sz="1800" dirty="0">
                <a:solidFill>
                  <a:srgbClr val="FF0000"/>
                </a:solidFill>
              </a:rPr>
              <a:t> / Le Monde </a:t>
            </a:r>
            <a:r>
              <a:rPr lang="it-IT" sz="1800" dirty="0" err="1">
                <a:solidFill>
                  <a:srgbClr val="FF0000"/>
                </a:solidFill>
              </a:rPr>
              <a:t>Diplomatique</a:t>
            </a:r>
            <a:endParaRPr lang="en-US" sz="1800" dirty="0">
              <a:solidFill>
                <a:srgbClr val="FF0000"/>
              </a:solidFill>
            </a:endParaRPr>
          </a:p>
        </p:txBody>
      </p:sp>
      <p:sp>
        <p:nvSpPr>
          <p:cNvPr id="57"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Segnaposto contenuto 4">
            <a:extLst>
              <a:ext uri="{FF2B5EF4-FFF2-40B4-BE49-F238E27FC236}">
                <a16:creationId xmlns:a16="http://schemas.microsoft.com/office/drawing/2014/main" id="{A926CC9F-B47B-8A4A-9126-6AAC42D2013A}"/>
              </a:ext>
            </a:extLst>
          </p:cNvPr>
          <p:cNvPicPr>
            <a:picLocks noChangeAspect="1"/>
          </p:cNvPicPr>
          <p:nvPr/>
        </p:nvPicPr>
        <p:blipFill>
          <a:blip r:embed="rId2"/>
          <a:stretch>
            <a:fillRect/>
          </a:stretch>
        </p:blipFill>
        <p:spPr>
          <a:xfrm>
            <a:off x="5587994" y="1613589"/>
            <a:ext cx="5640502" cy="3638123"/>
          </a:xfrm>
          <a:prstGeom prst="rect">
            <a:avLst/>
          </a:prstGeom>
        </p:spPr>
      </p:pic>
      <p:sp>
        <p:nvSpPr>
          <p:cNvPr id="3" name="Rettangolo 2">
            <a:extLst>
              <a:ext uri="{FF2B5EF4-FFF2-40B4-BE49-F238E27FC236}">
                <a16:creationId xmlns:a16="http://schemas.microsoft.com/office/drawing/2014/main" id="{A903BE41-0026-3F45-B2A6-9AD1A8BCC768}"/>
              </a:ext>
            </a:extLst>
          </p:cNvPr>
          <p:cNvSpPr/>
          <p:nvPr/>
        </p:nvSpPr>
        <p:spPr>
          <a:xfrm>
            <a:off x="5072063" y="509622"/>
            <a:ext cx="6915150" cy="461665"/>
          </a:xfrm>
          <a:prstGeom prst="rect">
            <a:avLst/>
          </a:prstGeom>
        </p:spPr>
        <p:txBody>
          <a:bodyPr wrap="square">
            <a:spAutoFit/>
          </a:bodyPr>
          <a:lstStyle/>
          <a:p>
            <a:r>
              <a:rPr lang="it-IT" sz="2400" b="1" dirty="0">
                <a:solidFill>
                  <a:srgbClr val="C00000"/>
                </a:solidFill>
              </a:rPr>
              <a:t>La prima guerra mondiale: uno spartiacque</a:t>
            </a:r>
            <a:endParaRPr lang="it-EG" sz="2400" dirty="0">
              <a:solidFill>
                <a:srgbClr val="C00000"/>
              </a:solidFill>
            </a:endParaRPr>
          </a:p>
        </p:txBody>
      </p:sp>
    </p:spTree>
    <p:extLst>
      <p:ext uri="{BB962C8B-B14F-4D97-AF65-F5344CB8AC3E}">
        <p14:creationId xmlns:p14="http://schemas.microsoft.com/office/powerpoint/2010/main" val="526581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66921A6-9FA9-B94A-B617-280ECFCE093A}"/>
              </a:ext>
            </a:extLst>
          </p:cNvPr>
          <p:cNvSpPr>
            <a:spLocks noGrp="1"/>
          </p:cNvSpPr>
          <p:nvPr>
            <p:ph idx="1"/>
          </p:nvPr>
        </p:nvSpPr>
        <p:spPr>
          <a:xfrm>
            <a:off x="1228725" y="428624"/>
            <a:ext cx="10789104" cy="6269715"/>
          </a:xfrm>
        </p:spPr>
        <p:txBody>
          <a:bodyPr>
            <a:normAutofit lnSpcReduction="10000"/>
          </a:bodyPr>
          <a:lstStyle/>
          <a:p>
            <a:pPr lvl="0">
              <a:buClr>
                <a:srgbClr val="A53010"/>
              </a:buClr>
            </a:pPr>
            <a:r>
              <a:rPr lang="it-IT" sz="2000" dirty="0">
                <a:solidFill>
                  <a:prstClr val="black"/>
                </a:solidFill>
              </a:rPr>
              <a:t>L’impero ottomano entra in guerra al fianco della Germania e dell’Austria-Ungheria. I Britannici si scontrano dunque con gli Ottomani (in Iraq, nel Sinai, a Gallipoli).</a:t>
            </a:r>
          </a:p>
          <a:p>
            <a:pPr lvl="0">
              <a:buClr>
                <a:srgbClr val="A53010"/>
              </a:buClr>
            </a:pPr>
            <a:endParaRPr lang="it-IT" sz="2000" dirty="0">
              <a:solidFill>
                <a:prstClr val="black"/>
              </a:solidFill>
            </a:endParaRPr>
          </a:p>
          <a:p>
            <a:r>
              <a:rPr lang="it-IT" sz="2000" dirty="0">
                <a:solidFill>
                  <a:schemeClr val="tx1"/>
                </a:solidFill>
              </a:rPr>
              <a:t>Momenti cruciali: il </a:t>
            </a:r>
            <a:r>
              <a:rPr lang="it-IT" sz="2000" dirty="0">
                <a:solidFill>
                  <a:srgbClr val="C00000"/>
                </a:solidFill>
              </a:rPr>
              <a:t>carteggio </a:t>
            </a:r>
            <a:r>
              <a:rPr lang="it-IT" sz="2000" dirty="0" err="1">
                <a:solidFill>
                  <a:srgbClr val="C00000"/>
                </a:solidFill>
              </a:rPr>
              <a:t>Husayn</a:t>
            </a:r>
            <a:r>
              <a:rPr lang="it-IT" sz="2000" dirty="0">
                <a:solidFill>
                  <a:srgbClr val="C00000"/>
                </a:solidFill>
              </a:rPr>
              <a:t>-Mac </a:t>
            </a:r>
            <a:r>
              <a:rPr lang="it-IT" sz="2000" dirty="0" err="1">
                <a:solidFill>
                  <a:srgbClr val="C00000"/>
                </a:solidFill>
              </a:rPr>
              <a:t>Mahon</a:t>
            </a:r>
            <a:r>
              <a:rPr lang="it-IT" sz="2000" dirty="0">
                <a:solidFill>
                  <a:srgbClr val="C00000"/>
                </a:solidFill>
              </a:rPr>
              <a:t> </a:t>
            </a:r>
            <a:r>
              <a:rPr lang="it-IT" sz="2000" dirty="0">
                <a:solidFill>
                  <a:schemeClr val="tx1"/>
                </a:solidFill>
              </a:rPr>
              <a:t>(1914-1916) e la grande rivolta araba (1916-18) contro gli Ottomani guidata da </a:t>
            </a:r>
            <a:r>
              <a:rPr lang="it-IT" sz="2000" dirty="0" err="1">
                <a:solidFill>
                  <a:schemeClr val="tx1"/>
                </a:solidFill>
              </a:rPr>
              <a:t>Faysal</a:t>
            </a:r>
            <a:r>
              <a:rPr lang="it-IT" sz="2000" dirty="0">
                <a:solidFill>
                  <a:schemeClr val="tx1"/>
                </a:solidFill>
              </a:rPr>
              <a:t>, figlio dello </a:t>
            </a:r>
            <a:r>
              <a:rPr lang="it-IT" sz="2000" i="1" dirty="0" err="1">
                <a:solidFill>
                  <a:schemeClr val="tx1"/>
                </a:solidFill>
              </a:rPr>
              <a:t>sharīf</a:t>
            </a:r>
            <a:r>
              <a:rPr lang="it-IT" sz="2000" dirty="0">
                <a:solidFill>
                  <a:schemeClr val="tx1"/>
                </a:solidFill>
              </a:rPr>
              <a:t> della Mecca </a:t>
            </a:r>
            <a:r>
              <a:rPr lang="it-IT" sz="2000" dirty="0" err="1">
                <a:solidFill>
                  <a:schemeClr val="tx1"/>
                </a:solidFill>
              </a:rPr>
              <a:t>Husayn</a:t>
            </a:r>
            <a:r>
              <a:rPr lang="it-IT" sz="2000" dirty="0">
                <a:solidFill>
                  <a:schemeClr val="tx1"/>
                </a:solidFill>
              </a:rPr>
              <a:t>.</a:t>
            </a:r>
          </a:p>
          <a:p>
            <a:pPr marL="0" indent="0">
              <a:buNone/>
            </a:pPr>
            <a:endParaRPr lang="it-IT" sz="2000" dirty="0">
              <a:solidFill>
                <a:schemeClr val="tx1"/>
              </a:solidFill>
            </a:endParaRPr>
          </a:p>
          <a:p>
            <a:r>
              <a:rPr lang="it-IT" sz="2000" dirty="0">
                <a:solidFill>
                  <a:schemeClr val="tx1"/>
                </a:solidFill>
              </a:rPr>
              <a:t>Gli </a:t>
            </a:r>
            <a:r>
              <a:rPr lang="it-IT" sz="2000" dirty="0">
                <a:solidFill>
                  <a:srgbClr val="C00000"/>
                </a:solidFill>
              </a:rPr>
              <a:t>accordi segreti di </a:t>
            </a:r>
            <a:r>
              <a:rPr lang="it-IT" sz="2000" dirty="0" err="1">
                <a:solidFill>
                  <a:srgbClr val="C00000"/>
                </a:solidFill>
              </a:rPr>
              <a:t>Sykes-Picot</a:t>
            </a:r>
            <a:r>
              <a:rPr lang="it-IT" sz="2000" dirty="0">
                <a:solidFill>
                  <a:srgbClr val="C00000"/>
                </a:solidFill>
              </a:rPr>
              <a:t>  </a:t>
            </a:r>
            <a:r>
              <a:rPr lang="it-IT" sz="2000" dirty="0">
                <a:solidFill>
                  <a:schemeClr val="tx1"/>
                </a:solidFill>
              </a:rPr>
              <a:t>per la spartizione del </a:t>
            </a:r>
            <a:r>
              <a:rPr lang="it-IT" sz="2000" dirty="0" err="1">
                <a:solidFill>
                  <a:schemeClr val="tx1"/>
                </a:solidFill>
              </a:rPr>
              <a:t>Mashreq</a:t>
            </a:r>
            <a:r>
              <a:rPr lang="it-IT" sz="2000" dirty="0">
                <a:solidFill>
                  <a:schemeClr val="tx1"/>
                </a:solidFill>
              </a:rPr>
              <a:t> in zone di influenza fra Francia e Gran Bretagna (16 maggio 1916).</a:t>
            </a:r>
          </a:p>
          <a:p>
            <a:endParaRPr lang="it-IT" sz="2000" dirty="0">
              <a:solidFill>
                <a:schemeClr val="tx1"/>
              </a:solidFill>
            </a:endParaRPr>
          </a:p>
          <a:p>
            <a:r>
              <a:rPr lang="it-IT" sz="2000" dirty="0">
                <a:solidFill>
                  <a:schemeClr val="tx1"/>
                </a:solidFill>
              </a:rPr>
              <a:t>Nel 1918 la guerra finisce sul fronte orientale con la </a:t>
            </a:r>
            <a:r>
              <a:rPr lang="it-IT" sz="2000" dirty="0">
                <a:solidFill>
                  <a:srgbClr val="C00000"/>
                </a:solidFill>
              </a:rPr>
              <a:t>sconfitta dell’impero ottomano</a:t>
            </a:r>
            <a:r>
              <a:rPr lang="it-IT" sz="2000" dirty="0">
                <a:solidFill>
                  <a:schemeClr val="tx1"/>
                </a:solidFill>
              </a:rPr>
              <a:t>. Conferenza di pace di Parigi (gennaio 1919-agosto 1920).</a:t>
            </a:r>
          </a:p>
          <a:p>
            <a:pPr marL="0" indent="0">
              <a:buNone/>
            </a:pPr>
            <a:endParaRPr lang="it-IT" sz="2000" dirty="0">
              <a:solidFill>
                <a:schemeClr val="tx1"/>
              </a:solidFill>
            </a:endParaRPr>
          </a:p>
          <a:p>
            <a:r>
              <a:rPr lang="it-IT" sz="2000" dirty="0">
                <a:solidFill>
                  <a:schemeClr val="tx1"/>
                </a:solidFill>
              </a:rPr>
              <a:t>Riformulazione degli accordi di </a:t>
            </a:r>
            <a:r>
              <a:rPr lang="it-IT" sz="2000" dirty="0" err="1">
                <a:solidFill>
                  <a:schemeClr val="tx1"/>
                </a:solidFill>
              </a:rPr>
              <a:t>Sykes-Picot</a:t>
            </a:r>
            <a:r>
              <a:rPr lang="it-IT" sz="2000" dirty="0">
                <a:solidFill>
                  <a:schemeClr val="tx1"/>
                </a:solidFill>
              </a:rPr>
              <a:t> e creazione del </a:t>
            </a:r>
            <a:r>
              <a:rPr lang="it-IT" sz="2000" dirty="0">
                <a:solidFill>
                  <a:srgbClr val="C00000"/>
                </a:solidFill>
              </a:rPr>
              <a:t>regime dei «mandati» </a:t>
            </a:r>
            <a:r>
              <a:rPr lang="it-IT" sz="2000" dirty="0">
                <a:solidFill>
                  <a:schemeClr val="tx1"/>
                </a:solidFill>
              </a:rPr>
              <a:t>(1920), nonostante il discorso del presidente USA Woodrow Wilson, denominato dei «14 punti»,  in occasione della firma del trattato di Versailles (1919). Uno di questi punti era il </a:t>
            </a:r>
            <a:r>
              <a:rPr lang="it-IT" sz="2000" b="1" dirty="0">
                <a:solidFill>
                  <a:srgbClr val="C00000"/>
                </a:solidFill>
              </a:rPr>
              <a:t>rispetto della autodeterminazione dei popoli</a:t>
            </a:r>
            <a:r>
              <a:rPr lang="it-IT" sz="2000" dirty="0">
                <a:solidFill>
                  <a:srgbClr val="C00000"/>
                </a:solidFill>
              </a:rPr>
              <a:t>.</a:t>
            </a:r>
          </a:p>
        </p:txBody>
      </p:sp>
    </p:spTree>
    <p:extLst>
      <p:ext uri="{BB962C8B-B14F-4D97-AF65-F5344CB8AC3E}">
        <p14:creationId xmlns:p14="http://schemas.microsoft.com/office/powerpoint/2010/main" val="18723049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A77283-16C1-5C4E-B57A-055E68B569C3}"/>
              </a:ext>
            </a:extLst>
          </p:cNvPr>
          <p:cNvSpPr>
            <a:spLocks noGrp="1"/>
          </p:cNvSpPr>
          <p:nvPr>
            <p:ph type="title"/>
          </p:nvPr>
        </p:nvSpPr>
        <p:spPr>
          <a:xfrm>
            <a:off x="1016001" y="1219200"/>
            <a:ext cx="3517900" cy="5181600"/>
          </a:xfrm>
        </p:spPr>
        <p:txBody>
          <a:bodyPr>
            <a:noAutofit/>
          </a:bodyPr>
          <a:lstStyle/>
          <a:p>
            <a:r>
              <a:rPr lang="it-IT" sz="2400" dirty="0" err="1">
                <a:solidFill>
                  <a:schemeClr val="tx1"/>
                </a:solidFill>
              </a:rPr>
              <a:t>Map</a:t>
            </a:r>
            <a:r>
              <a:rPr lang="it-IT" sz="2400" dirty="0">
                <a:solidFill>
                  <a:schemeClr val="tx1"/>
                </a:solidFill>
              </a:rPr>
              <a:t> of </a:t>
            </a:r>
            <a:r>
              <a:rPr lang="it-IT" sz="2400" dirty="0">
                <a:solidFill>
                  <a:schemeClr val="tx1"/>
                </a:solidFill>
                <a:hlinkClick r:id="rId2" tooltip="w:en:Sykes–Picot Agreement">
                  <a:extLst>
                    <a:ext uri="{A12FA001-AC4F-418D-AE19-62706E023703}">
                      <ahyp:hlinkClr xmlns:ahyp="http://schemas.microsoft.com/office/drawing/2018/hyperlinkcolor" val="tx"/>
                    </a:ext>
                  </a:extLst>
                </a:hlinkClick>
              </a:rPr>
              <a:t>Sykes–Picot Agreement</a:t>
            </a:r>
            <a:r>
              <a:rPr lang="it-IT" sz="2400" dirty="0">
                <a:solidFill>
                  <a:schemeClr val="tx1"/>
                </a:solidFill>
              </a:rPr>
              <a:t> </a:t>
            </a:r>
            <a:r>
              <a:rPr lang="it-IT" sz="2400" dirty="0" err="1">
                <a:solidFill>
                  <a:schemeClr val="tx1"/>
                </a:solidFill>
              </a:rPr>
              <a:t>showing</a:t>
            </a:r>
            <a:r>
              <a:rPr lang="it-IT" sz="2400" dirty="0">
                <a:solidFill>
                  <a:schemeClr val="tx1"/>
                </a:solidFill>
              </a:rPr>
              <a:t> </a:t>
            </a:r>
            <a:r>
              <a:rPr lang="it-IT" sz="2400" dirty="0" err="1">
                <a:solidFill>
                  <a:schemeClr val="tx1"/>
                </a:solidFill>
              </a:rPr>
              <a:t>Eastern</a:t>
            </a:r>
            <a:r>
              <a:rPr lang="it-IT" sz="2400" dirty="0">
                <a:solidFill>
                  <a:schemeClr val="tx1"/>
                </a:solidFill>
              </a:rPr>
              <a:t> </a:t>
            </a:r>
            <a:r>
              <a:rPr lang="it-IT" sz="2400" dirty="0" err="1">
                <a:solidFill>
                  <a:schemeClr val="tx1"/>
                </a:solidFill>
              </a:rPr>
              <a:t>Turkey</a:t>
            </a:r>
            <a:r>
              <a:rPr lang="it-IT" sz="2400" dirty="0">
                <a:solidFill>
                  <a:schemeClr val="tx1"/>
                </a:solidFill>
              </a:rPr>
              <a:t> in Asia, Syria and Western Persia, and </a:t>
            </a:r>
            <a:r>
              <a:rPr lang="it-IT" sz="2400" dirty="0" err="1">
                <a:solidFill>
                  <a:schemeClr val="tx1"/>
                </a:solidFill>
              </a:rPr>
              <a:t>areas</a:t>
            </a:r>
            <a:r>
              <a:rPr lang="it-IT" sz="2400" dirty="0">
                <a:solidFill>
                  <a:schemeClr val="tx1"/>
                </a:solidFill>
              </a:rPr>
              <a:t> of control and </a:t>
            </a:r>
            <a:r>
              <a:rPr lang="it-IT" sz="2400" dirty="0" err="1">
                <a:solidFill>
                  <a:schemeClr val="tx1"/>
                </a:solidFill>
              </a:rPr>
              <a:t>influence</a:t>
            </a:r>
            <a:r>
              <a:rPr lang="it-IT" sz="2400" dirty="0">
                <a:solidFill>
                  <a:schemeClr val="tx1"/>
                </a:solidFill>
              </a:rPr>
              <a:t> </a:t>
            </a:r>
            <a:r>
              <a:rPr lang="it-IT" sz="2400" dirty="0" err="1">
                <a:solidFill>
                  <a:schemeClr val="tx1"/>
                </a:solidFill>
              </a:rPr>
              <a:t>agreed</a:t>
            </a:r>
            <a:r>
              <a:rPr lang="it-IT" sz="2400" dirty="0">
                <a:solidFill>
                  <a:schemeClr val="tx1"/>
                </a:solidFill>
              </a:rPr>
              <a:t> </a:t>
            </a:r>
            <a:r>
              <a:rPr lang="it-IT" sz="2400" dirty="0" err="1">
                <a:solidFill>
                  <a:schemeClr val="tx1"/>
                </a:solidFill>
              </a:rPr>
              <a:t>between</a:t>
            </a:r>
            <a:r>
              <a:rPr lang="it-IT" sz="2400" dirty="0">
                <a:solidFill>
                  <a:schemeClr val="tx1"/>
                </a:solidFill>
              </a:rPr>
              <a:t> the </a:t>
            </a:r>
            <a:r>
              <a:rPr lang="it-IT" sz="2400" dirty="0">
                <a:solidFill>
                  <a:schemeClr val="tx1"/>
                </a:solidFill>
                <a:hlinkClick r:id="rId3" tooltip="en:United Kingdom of Great Britain and Ireland">
                  <a:extLst>
                    <a:ext uri="{A12FA001-AC4F-418D-AE19-62706E023703}">
                      <ahyp:hlinkClr xmlns:ahyp="http://schemas.microsoft.com/office/drawing/2018/hyperlinkcolor" val="tx"/>
                    </a:ext>
                  </a:extLst>
                </a:hlinkClick>
              </a:rPr>
              <a:t>British</a:t>
            </a:r>
            <a:r>
              <a:rPr lang="it-IT" sz="2400" dirty="0">
                <a:solidFill>
                  <a:schemeClr val="tx1"/>
                </a:solidFill>
              </a:rPr>
              <a:t> and the French. </a:t>
            </a:r>
            <a:br>
              <a:rPr lang="it-IT" sz="2400" dirty="0">
                <a:solidFill>
                  <a:schemeClr val="tx1"/>
                </a:solidFill>
              </a:rPr>
            </a:br>
            <a:br>
              <a:rPr lang="it-IT" sz="2400" dirty="0">
                <a:solidFill>
                  <a:schemeClr val="tx1"/>
                </a:solidFill>
              </a:rPr>
            </a:br>
            <a:r>
              <a:rPr lang="it-IT" sz="1600" dirty="0">
                <a:solidFill>
                  <a:schemeClr val="tx1"/>
                </a:solidFill>
                <a:hlinkClick r:id="rId4" tooltip="w:Royal Geographical Society">
                  <a:extLst>
                    <a:ext uri="{A12FA001-AC4F-418D-AE19-62706E023703}">
                      <ahyp:hlinkClr xmlns:ahyp="http://schemas.microsoft.com/office/drawing/2018/hyperlinkcolor" val="tx"/>
                    </a:ext>
                  </a:extLst>
                </a:hlinkClick>
              </a:rPr>
              <a:t>Royal Geographical Society</a:t>
            </a:r>
            <a:r>
              <a:rPr lang="it-IT" sz="1600" dirty="0">
                <a:solidFill>
                  <a:schemeClr val="tx1"/>
                </a:solidFill>
              </a:rPr>
              <a:t>, 1910-15. </a:t>
            </a:r>
            <a:br>
              <a:rPr lang="it-IT" sz="1000" dirty="0">
                <a:solidFill>
                  <a:schemeClr val="tx1"/>
                </a:solidFill>
              </a:rPr>
            </a:br>
            <a:br>
              <a:rPr lang="it-IT" sz="1000" dirty="0">
                <a:solidFill>
                  <a:schemeClr val="tx1"/>
                </a:solidFill>
              </a:rPr>
            </a:br>
            <a:r>
              <a:rPr lang="it-IT" sz="1200" i="1" dirty="0" err="1">
                <a:solidFill>
                  <a:schemeClr val="tx1"/>
                </a:solidFill>
              </a:rPr>
              <a:t>Signed</a:t>
            </a:r>
            <a:r>
              <a:rPr lang="it-IT" sz="1200" i="1" dirty="0">
                <a:solidFill>
                  <a:schemeClr val="tx1"/>
                </a:solidFill>
              </a:rPr>
              <a:t> by </a:t>
            </a:r>
            <a:r>
              <a:rPr lang="it-IT" sz="1200" i="1" dirty="0">
                <a:solidFill>
                  <a:schemeClr val="tx1"/>
                </a:solidFill>
                <a:hlinkClick r:id="rId5" tooltip="w:Mark Sykes">
                  <a:extLst>
                    <a:ext uri="{A12FA001-AC4F-418D-AE19-62706E023703}">
                      <ahyp:hlinkClr xmlns:ahyp="http://schemas.microsoft.com/office/drawing/2018/hyperlinkcolor" val="tx"/>
                    </a:ext>
                  </a:extLst>
                </a:hlinkClick>
              </a:rPr>
              <a:t>Mark Sykes</a:t>
            </a:r>
            <a:r>
              <a:rPr lang="it-IT" sz="1200" i="1" dirty="0">
                <a:solidFill>
                  <a:schemeClr val="tx1"/>
                </a:solidFill>
              </a:rPr>
              <a:t> and </a:t>
            </a:r>
            <a:r>
              <a:rPr lang="it-IT" sz="1200" i="1" dirty="0">
                <a:solidFill>
                  <a:schemeClr val="tx1"/>
                </a:solidFill>
                <a:hlinkClick r:id="rId6" tooltip="w:François Georges-Picot">
                  <a:extLst>
                    <a:ext uri="{A12FA001-AC4F-418D-AE19-62706E023703}">
                      <ahyp:hlinkClr xmlns:ahyp="http://schemas.microsoft.com/office/drawing/2018/hyperlinkcolor" val="tx"/>
                    </a:ext>
                  </a:extLst>
                </a:hlinkClick>
              </a:rPr>
              <a:t>François Georges-Picot</a:t>
            </a:r>
            <a:r>
              <a:rPr lang="it-IT" sz="1200" i="1" dirty="0">
                <a:solidFill>
                  <a:schemeClr val="tx1"/>
                </a:solidFill>
              </a:rPr>
              <a:t>, 8 </a:t>
            </a:r>
            <a:r>
              <a:rPr lang="it-IT" sz="1200" i="1" dirty="0" err="1">
                <a:solidFill>
                  <a:schemeClr val="tx1"/>
                </a:solidFill>
              </a:rPr>
              <a:t>May</a:t>
            </a:r>
            <a:r>
              <a:rPr lang="it-IT" sz="1200" i="1" dirty="0">
                <a:solidFill>
                  <a:schemeClr val="tx1"/>
                </a:solidFill>
              </a:rPr>
              <a:t> 1916</a:t>
            </a:r>
            <a:r>
              <a:rPr lang="it-IT" sz="1200" i="1" dirty="0"/>
              <a:t>.</a:t>
            </a:r>
          </a:p>
        </p:txBody>
      </p:sp>
      <p:pic>
        <p:nvPicPr>
          <p:cNvPr id="5" name="Segnaposto contenuto 4">
            <a:extLst>
              <a:ext uri="{FF2B5EF4-FFF2-40B4-BE49-F238E27FC236}">
                <a16:creationId xmlns:a16="http://schemas.microsoft.com/office/drawing/2014/main" id="{0615F776-92A5-A242-833C-E7259C33E509}"/>
              </a:ext>
            </a:extLst>
          </p:cNvPr>
          <p:cNvPicPr>
            <a:picLocks noGrp="1" noChangeAspect="1"/>
          </p:cNvPicPr>
          <p:nvPr>
            <p:ph idx="1"/>
          </p:nvPr>
        </p:nvPicPr>
        <p:blipFill>
          <a:blip r:embed="rId7"/>
          <a:stretch>
            <a:fillRect/>
          </a:stretch>
        </p:blipFill>
        <p:spPr>
          <a:xfrm>
            <a:off x="4972050" y="528638"/>
            <a:ext cx="6442610" cy="6182119"/>
          </a:xfrm>
        </p:spPr>
      </p:pic>
    </p:spTree>
    <p:extLst>
      <p:ext uri="{BB962C8B-B14F-4D97-AF65-F5344CB8AC3E}">
        <p14:creationId xmlns:p14="http://schemas.microsoft.com/office/powerpoint/2010/main" val="5877166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CA2F17-AEDC-3748-9B9E-CF8E38813B17}"/>
              </a:ext>
            </a:extLst>
          </p:cNvPr>
          <p:cNvSpPr>
            <a:spLocks noGrp="1"/>
          </p:cNvSpPr>
          <p:nvPr>
            <p:ph type="title"/>
          </p:nvPr>
        </p:nvSpPr>
        <p:spPr>
          <a:xfrm>
            <a:off x="1957389" y="371474"/>
            <a:ext cx="9547224" cy="1533526"/>
          </a:xfrm>
        </p:spPr>
        <p:txBody>
          <a:bodyPr>
            <a:normAutofit fontScale="90000"/>
          </a:bodyPr>
          <a:lstStyle/>
          <a:p>
            <a:r>
              <a:rPr lang="it-EG" dirty="0"/>
              <a:t>La spartizione della grande Siria secondo gli accordi di Sykes Picot, dopo la conferenza di Parigi (1920)</a:t>
            </a:r>
          </a:p>
        </p:txBody>
      </p:sp>
      <p:pic>
        <p:nvPicPr>
          <p:cNvPr id="6" name="Segnaposto contenuto 4" descr="Immagine che contiene mappa&#10;&#10;Descrizione generata automaticamente">
            <a:extLst>
              <a:ext uri="{FF2B5EF4-FFF2-40B4-BE49-F238E27FC236}">
                <a16:creationId xmlns:a16="http://schemas.microsoft.com/office/drawing/2014/main" id="{C9A3EF4B-4389-6046-BFF9-08D3DDCAE969}"/>
              </a:ext>
            </a:extLst>
          </p:cNvPr>
          <p:cNvPicPr>
            <a:picLocks noChangeAspect="1"/>
          </p:cNvPicPr>
          <p:nvPr/>
        </p:nvPicPr>
        <p:blipFill>
          <a:blip r:embed="rId2"/>
          <a:stretch>
            <a:fillRect/>
          </a:stretch>
        </p:blipFill>
        <p:spPr>
          <a:xfrm>
            <a:off x="4772271" y="2272851"/>
            <a:ext cx="3200154" cy="4213675"/>
          </a:xfrm>
          <a:prstGeom prst="rect">
            <a:avLst/>
          </a:prstGeom>
        </p:spPr>
      </p:pic>
    </p:spTree>
    <p:extLst>
      <p:ext uri="{BB962C8B-B14F-4D97-AF65-F5344CB8AC3E}">
        <p14:creationId xmlns:p14="http://schemas.microsoft.com/office/powerpoint/2010/main" val="1725577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7B6D81-4D2D-9143-80BC-2C94EE697316}"/>
              </a:ext>
            </a:extLst>
          </p:cNvPr>
          <p:cNvSpPr>
            <a:spLocks noGrp="1"/>
          </p:cNvSpPr>
          <p:nvPr>
            <p:ph type="title"/>
          </p:nvPr>
        </p:nvSpPr>
        <p:spPr>
          <a:xfrm>
            <a:off x="1917701" y="371476"/>
            <a:ext cx="9586912" cy="1585912"/>
          </a:xfrm>
        </p:spPr>
        <p:txBody>
          <a:bodyPr>
            <a:normAutofit fontScale="90000"/>
          </a:bodyPr>
          <a:lstStyle/>
          <a:p>
            <a:pPr algn="ctr"/>
            <a:r>
              <a:rPr lang="it-IT" b="1" dirty="0">
                <a:solidFill>
                  <a:srgbClr val="C00000"/>
                </a:solidFill>
              </a:rPr>
              <a:t>1800-1920 L’età della modernizzazione</a:t>
            </a:r>
            <a:br>
              <a:rPr lang="it-IT" b="1" dirty="0">
                <a:solidFill>
                  <a:srgbClr val="C00000"/>
                </a:solidFill>
              </a:rPr>
            </a:br>
            <a:br>
              <a:rPr lang="it-IT" b="1" dirty="0">
                <a:solidFill>
                  <a:srgbClr val="C00000"/>
                </a:solidFill>
              </a:rPr>
            </a:br>
            <a:r>
              <a:rPr lang="it-IT" sz="2800" b="1" dirty="0">
                <a:solidFill>
                  <a:srgbClr val="C00000"/>
                </a:solidFill>
              </a:rPr>
              <a:t>L’ «inizio» della modernità nel mondo arabo</a:t>
            </a:r>
          </a:p>
        </p:txBody>
      </p:sp>
      <p:sp>
        <p:nvSpPr>
          <p:cNvPr id="3" name="Segnaposto contenuto 2">
            <a:extLst>
              <a:ext uri="{FF2B5EF4-FFF2-40B4-BE49-F238E27FC236}">
                <a16:creationId xmlns:a16="http://schemas.microsoft.com/office/drawing/2014/main" id="{73D9E9C4-72ED-584B-B50E-325230FDB1B4}"/>
              </a:ext>
            </a:extLst>
          </p:cNvPr>
          <p:cNvSpPr>
            <a:spLocks noGrp="1"/>
          </p:cNvSpPr>
          <p:nvPr>
            <p:ph idx="1"/>
          </p:nvPr>
        </p:nvSpPr>
        <p:spPr>
          <a:xfrm>
            <a:off x="842963" y="2300289"/>
            <a:ext cx="10661649" cy="4300536"/>
          </a:xfrm>
        </p:spPr>
        <p:txBody>
          <a:bodyPr>
            <a:normAutofit fontScale="85000" lnSpcReduction="20000"/>
          </a:bodyPr>
          <a:lstStyle/>
          <a:p>
            <a:r>
              <a:rPr lang="it-IT" sz="2400" dirty="0"/>
              <a:t>Quando il mondo arabo entra nella modernità? Le risposte generalmente date sono ambigue ed eurocentriche.</a:t>
            </a:r>
          </a:p>
          <a:p>
            <a:endParaRPr lang="it-IT" sz="2400" dirty="0"/>
          </a:p>
          <a:p>
            <a:r>
              <a:rPr lang="it-IT" sz="2400" b="1" i="1" dirty="0"/>
              <a:t> </a:t>
            </a:r>
            <a:r>
              <a:rPr lang="it-IT" sz="2400" b="1" dirty="0"/>
              <a:t>1798-1801: la spedizione di Napoleone Bonaparte in Egitto.</a:t>
            </a:r>
          </a:p>
          <a:p>
            <a:endParaRPr lang="it-IT" sz="2400" dirty="0"/>
          </a:p>
          <a:p>
            <a:r>
              <a:rPr lang="it-IT" sz="2400" b="1" dirty="0"/>
              <a:t>1830: i Francesi sbarcano a Sidi </a:t>
            </a:r>
            <a:r>
              <a:rPr lang="it-IT" sz="2400" b="1" dirty="0" err="1"/>
              <a:t>Ferrush</a:t>
            </a:r>
            <a:r>
              <a:rPr lang="it-IT" sz="2400" b="1" dirty="0"/>
              <a:t> in Algeria. Inizio di 132 anni di colonizzazione.</a:t>
            </a:r>
          </a:p>
          <a:p>
            <a:endParaRPr lang="it-IT" sz="2400" b="1" dirty="0"/>
          </a:p>
          <a:p>
            <a:r>
              <a:rPr lang="it-IT" sz="2400" b="1" dirty="0"/>
              <a:t>1918: Fine della 1</a:t>
            </a:r>
            <a:r>
              <a:rPr lang="it-IT" sz="2400" b="1" baseline="30000" dirty="0"/>
              <a:t>a</a:t>
            </a:r>
            <a:r>
              <a:rPr lang="it-IT" sz="2400" b="1" dirty="0"/>
              <a:t> guerra mondiale e crollo dell’Impero Ottomano.</a:t>
            </a:r>
          </a:p>
          <a:p>
            <a:endParaRPr lang="it-IT" sz="2400" b="1" dirty="0"/>
          </a:p>
          <a:p>
            <a:r>
              <a:rPr lang="it-IT" sz="2400" b="1" dirty="0"/>
              <a:t>In realtà le dinamiche modernizzatrici partono anche e soprattutto dall’interno del mondo ottomano. </a:t>
            </a:r>
          </a:p>
        </p:txBody>
      </p:sp>
    </p:spTree>
    <p:extLst>
      <p:ext uri="{BB962C8B-B14F-4D97-AF65-F5344CB8AC3E}">
        <p14:creationId xmlns:p14="http://schemas.microsoft.com/office/powerpoint/2010/main" val="27941086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a:extLst>
              <a:ext uri="{FF2B5EF4-FFF2-40B4-BE49-F238E27FC236}">
                <a16:creationId xmlns:a16="http://schemas.microsoft.com/office/drawing/2014/main" id="{78D1E927-5396-0648-80BA-F22DBF4FE4EB}"/>
              </a:ext>
            </a:extLst>
          </p:cNvPr>
          <p:cNvSpPr>
            <a:spLocks noGrp="1" noChangeArrowheads="1"/>
          </p:cNvSpPr>
          <p:nvPr>
            <p:ph type="body" idx="1"/>
          </p:nvPr>
        </p:nvSpPr>
        <p:spPr>
          <a:xfrm>
            <a:off x="1897811" y="762000"/>
            <a:ext cx="9074989" cy="5867400"/>
          </a:xfrm>
        </p:spPr>
        <p:txBody>
          <a:bodyPr>
            <a:normAutofit lnSpcReduction="10000"/>
          </a:bodyPr>
          <a:lstStyle/>
          <a:p>
            <a:pPr eaLnBrk="1" hangingPunct="1">
              <a:lnSpc>
                <a:spcPct val="90000"/>
              </a:lnSpc>
            </a:pPr>
            <a:r>
              <a:rPr lang="it-IT" altLang="it-EG" sz="2800" dirty="0"/>
              <a:t>In conclusione il mondo musulmano reagisce </a:t>
            </a:r>
            <a:r>
              <a:rPr lang="it-IT" altLang="it-EG" sz="2800" dirty="0">
                <a:solidFill>
                  <a:srgbClr val="C00000"/>
                </a:solidFill>
              </a:rPr>
              <a:t>all</a:t>
            </a:r>
            <a:r>
              <a:rPr lang="it-IT" altLang="it-IT" sz="2800" dirty="0">
                <a:solidFill>
                  <a:srgbClr val="C00000"/>
                </a:solidFill>
              </a:rPr>
              <a:t>’</a:t>
            </a:r>
            <a:r>
              <a:rPr lang="it-IT" altLang="ja-JP" sz="2800" dirty="0">
                <a:solidFill>
                  <a:srgbClr val="C00000"/>
                </a:solidFill>
              </a:rPr>
              <a:t>incontro con la modernità occidentale</a:t>
            </a:r>
            <a:r>
              <a:rPr lang="it-IT" altLang="ja-JP" sz="2800" dirty="0"/>
              <a:t>:</a:t>
            </a:r>
          </a:p>
          <a:p>
            <a:pPr eaLnBrk="1" hangingPunct="1">
              <a:lnSpc>
                <a:spcPct val="90000"/>
              </a:lnSpc>
              <a:buFontTx/>
              <a:buNone/>
            </a:pPr>
            <a:r>
              <a:rPr lang="it-IT" altLang="it-EG" sz="2800" dirty="0"/>
              <a:t>-  subendone il fascino e tentando una sintesi fra patrimonio culturale islamico e innovazioni occidentali, ma anche…</a:t>
            </a:r>
          </a:p>
          <a:p>
            <a:pPr eaLnBrk="1" hangingPunct="1">
              <a:lnSpc>
                <a:spcPct val="90000"/>
              </a:lnSpc>
              <a:buFontTx/>
              <a:buChar char="-"/>
            </a:pPr>
            <a:r>
              <a:rPr lang="it-IT" altLang="it-EG" sz="2800" dirty="0"/>
              <a:t>rifugiandosi nel mito del proprio passato (l</a:t>
            </a:r>
            <a:r>
              <a:rPr lang="it-IT" altLang="it-IT" sz="2800" dirty="0"/>
              <a:t>’</a:t>
            </a:r>
            <a:r>
              <a:rPr lang="it-IT" altLang="ja-JP" sz="2800" dirty="0"/>
              <a:t>età dell’oro) e della propria tradizione. </a:t>
            </a:r>
          </a:p>
          <a:p>
            <a:pPr eaLnBrk="1" hangingPunct="1">
              <a:lnSpc>
                <a:spcPct val="90000"/>
              </a:lnSpc>
              <a:buFontTx/>
              <a:buChar char="-"/>
            </a:pPr>
            <a:r>
              <a:rPr lang="it-IT" altLang="it-EG" sz="2800" dirty="0"/>
              <a:t>Si assiste nel corso degli ultimi decenni del secolo XIX al progressivo</a:t>
            </a:r>
            <a:r>
              <a:rPr lang="it-IT" altLang="it-EG" sz="2800" dirty="0">
                <a:solidFill>
                  <a:schemeClr val="folHlink"/>
                </a:solidFill>
              </a:rPr>
              <a:t> </a:t>
            </a:r>
            <a:r>
              <a:rPr lang="it-IT" altLang="it-EG" sz="2800" dirty="0">
                <a:solidFill>
                  <a:srgbClr val="C00000"/>
                </a:solidFill>
              </a:rPr>
              <a:t>rifiuto delle forme di occidentalizzazione </a:t>
            </a:r>
            <a:r>
              <a:rPr lang="it-IT" altLang="it-EG" sz="2800" dirty="0"/>
              <a:t>(l</a:t>
            </a:r>
            <a:r>
              <a:rPr lang="it-IT" altLang="it-IT" sz="2800" dirty="0"/>
              <a:t>’</a:t>
            </a:r>
            <a:r>
              <a:rPr lang="it-IT" altLang="ja-JP" sz="2800" dirty="0"/>
              <a:t>Occidente colonizzatore) e alla nascita di un pensiero riformista islamico tendente a recuperare la cultura e l’identità islamica (</a:t>
            </a:r>
            <a:r>
              <a:rPr lang="it-IT" altLang="ja-JP" sz="2800" dirty="0">
                <a:solidFill>
                  <a:srgbClr val="C00000"/>
                </a:solidFill>
              </a:rPr>
              <a:t>panislamismo</a:t>
            </a:r>
            <a:r>
              <a:rPr lang="it-IT" altLang="ja-JP" sz="2800" dirty="0"/>
              <a:t>) da contrapporre alle idee europee di superiorità culturale e di assimilazione.</a:t>
            </a:r>
            <a:endParaRPr lang="it-IT" altLang="it-EG" sz="2800" dirty="0"/>
          </a:p>
        </p:txBody>
      </p:sp>
    </p:spTree>
    <p:extLst>
      <p:ext uri="{BB962C8B-B14F-4D97-AF65-F5344CB8AC3E}">
        <p14:creationId xmlns:p14="http://schemas.microsoft.com/office/powerpoint/2010/main" val="22319136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BC5A7BDC-0A9E-8345-8D8F-2CE1AD6E30F3}"/>
              </a:ext>
            </a:extLst>
          </p:cNvPr>
          <p:cNvSpPr>
            <a:spLocks noGrp="1" noChangeArrowheads="1"/>
          </p:cNvSpPr>
          <p:nvPr>
            <p:ph type="title"/>
          </p:nvPr>
        </p:nvSpPr>
        <p:spPr>
          <a:xfrm>
            <a:off x="1981200" y="228600"/>
            <a:ext cx="8305800" cy="533400"/>
          </a:xfrm>
        </p:spPr>
        <p:txBody>
          <a:bodyPr>
            <a:normAutofit fontScale="90000"/>
          </a:bodyPr>
          <a:lstStyle/>
          <a:p>
            <a:pPr algn="ctr" eaLnBrk="1" hangingPunct="1"/>
            <a:r>
              <a:rPr lang="it-IT" altLang="it-EG" dirty="0">
                <a:solidFill>
                  <a:srgbClr val="C00000"/>
                </a:solidFill>
                <a:latin typeface="+mn-lt"/>
              </a:rPr>
              <a:t>Il </a:t>
            </a:r>
            <a:r>
              <a:rPr lang="ja-JP" altLang="it-IT">
                <a:solidFill>
                  <a:srgbClr val="C00000"/>
                </a:solidFill>
                <a:latin typeface="+mn-lt"/>
              </a:rPr>
              <a:t>“</a:t>
            </a:r>
            <a:r>
              <a:rPr lang="it-IT" altLang="ja-JP" dirty="0">
                <a:solidFill>
                  <a:srgbClr val="C00000"/>
                </a:solidFill>
                <a:latin typeface="+mn-lt"/>
              </a:rPr>
              <a:t>disincanto</a:t>
            </a:r>
            <a:r>
              <a:rPr lang="ja-JP" altLang="it-IT">
                <a:solidFill>
                  <a:srgbClr val="C00000"/>
                </a:solidFill>
                <a:latin typeface="+mn-lt"/>
              </a:rPr>
              <a:t>”</a:t>
            </a:r>
            <a:r>
              <a:rPr lang="it-IT" altLang="ja-JP" dirty="0">
                <a:solidFill>
                  <a:srgbClr val="C00000"/>
                </a:solidFill>
                <a:latin typeface="+mn-lt"/>
              </a:rPr>
              <a:t> del mondo musulmano</a:t>
            </a:r>
            <a:endParaRPr lang="it-IT" altLang="it-EG" dirty="0">
              <a:solidFill>
                <a:srgbClr val="C00000"/>
              </a:solidFill>
              <a:latin typeface="+mn-lt"/>
            </a:endParaRPr>
          </a:p>
        </p:txBody>
      </p:sp>
      <p:sp>
        <p:nvSpPr>
          <p:cNvPr id="40962" name="Rectangle 3">
            <a:extLst>
              <a:ext uri="{FF2B5EF4-FFF2-40B4-BE49-F238E27FC236}">
                <a16:creationId xmlns:a16="http://schemas.microsoft.com/office/drawing/2014/main" id="{34F74F2B-761B-904D-A334-9075755BC359}"/>
              </a:ext>
            </a:extLst>
          </p:cNvPr>
          <p:cNvSpPr>
            <a:spLocks noGrp="1" noChangeArrowheads="1"/>
          </p:cNvSpPr>
          <p:nvPr>
            <p:ph type="body" idx="1"/>
          </p:nvPr>
        </p:nvSpPr>
        <p:spPr>
          <a:xfrm>
            <a:off x="1548114" y="1066800"/>
            <a:ext cx="9700732" cy="5562600"/>
          </a:xfrm>
        </p:spPr>
        <p:txBody>
          <a:bodyPr>
            <a:normAutofit lnSpcReduction="10000"/>
          </a:bodyPr>
          <a:lstStyle/>
          <a:p>
            <a:pPr algn="just" eaLnBrk="1" hangingPunct="1">
              <a:lnSpc>
                <a:spcPct val="90000"/>
              </a:lnSpc>
            </a:pPr>
            <a:r>
              <a:rPr lang="it-IT" altLang="it-EG" sz="2400" dirty="0"/>
              <a:t>Il mondo musulmano vive, fra la fine del XIX e l</a:t>
            </a:r>
            <a:r>
              <a:rPr lang="it-IT" altLang="it-IT" sz="2400" dirty="0"/>
              <a:t>’</a:t>
            </a:r>
            <a:r>
              <a:rPr lang="it-IT" altLang="ja-JP" sz="2400" dirty="0"/>
              <a:t>inizio del XX secolo, una serie di eventi amari, che sanciscono il fallimento del tentativo dei pensatori riformisti di trovare una sintesi fra i due sistemi culturali, quello subalterno e quello dominante. </a:t>
            </a:r>
          </a:p>
          <a:p>
            <a:pPr algn="just">
              <a:lnSpc>
                <a:spcPct val="90000"/>
              </a:lnSpc>
            </a:pPr>
            <a:r>
              <a:rPr lang="it-IT" altLang="it-EG" sz="2400" dirty="0"/>
              <a:t>Tradimento della Gran Bretagna nei confronti dello </a:t>
            </a:r>
            <a:r>
              <a:rPr lang="it-IT" altLang="it-EG" sz="2400" i="1" dirty="0" err="1"/>
              <a:t>sharīf</a:t>
            </a:r>
            <a:r>
              <a:rPr lang="it-IT" altLang="it-EG" sz="2400" dirty="0"/>
              <a:t> </a:t>
            </a:r>
            <a:r>
              <a:rPr lang="it-IT" altLang="it-EG" sz="2400" dirty="0" err="1"/>
              <a:t>Husayn</a:t>
            </a:r>
            <a:r>
              <a:rPr lang="it-IT" altLang="it-EG" sz="2400" dirty="0"/>
              <a:t> della Mecca a seguito della rivolta araba contro gli Ottomani (promessa inglese di creazione di un </a:t>
            </a:r>
            <a:r>
              <a:rPr lang="ja-JP" altLang="it-IT" sz="2400"/>
              <a:t>“</a:t>
            </a:r>
            <a:r>
              <a:rPr lang="it-IT" altLang="ja-JP" sz="2400" dirty="0"/>
              <a:t>califfato” cui seguono invece gli </a:t>
            </a:r>
            <a:r>
              <a:rPr lang="it-IT" altLang="ja-JP" sz="2400" dirty="0">
                <a:solidFill>
                  <a:srgbClr val="C00000"/>
                </a:solidFill>
              </a:rPr>
              <a:t>accordi </a:t>
            </a:r>
            <a:r>
              <a:rPr lang="it-IT" altLang="ja-JP" sz="2400" dirty="0" err="1">
                <a:solidFill>
                  <a:srgbClr val="C00000"/>
                </a:solidFill>
              </a:rPr>
              <a:t>Sykes-Picot</a:t>
            </a:r>
            <a:r>
              <a:rPr lang="it-IT" altLang="ja-JP" sz="2400" dirty="0">
                <a:solidFill>
                  <a:srgbClr val="C00000"/>
                </a:solidFill>
              </a:rPr>
              <a:t> </a:t>
            </a:r>
            <a:r>
              <a:rPr lang="it-IT" altLang="ja-JP" sz="2400" dirty="0"/>
              <a:t>(1916) che preludono al sistema dei </a:t>
            </a:r>
            <a:r>
              <a:rPr lang="it-IT" altLang="ja-JP" sz="2400" dirty="0">
                <a:solidFill>
                  <a:srgbClr val="C00000"/>
                </a:solidFill>
              </a:rPr>
              <a:t>mandati</a:t>
            </a:r>
            <a:r>
              <a:rPr lang="it-IT" altLang="ja-JP" sz="2400" dirty="0"/>
              <a:t>, con il quale Francia e Gran Bretagna si spartiscono (</a:t>
            </a:r>
            <a:r>
              <a:rPr lang="it-IT" altLang="ja-JP" sz="2400" dirty="0">
                <a:solidFill>
                  <a:srgbClr val="C00000"/>
                </a:solidFill>
              </a:rPr>
              <a:t>pace di Parigi, </a:t>
            </a:r>
            <a:r>
              <a:rPr lang="it-IT" altLang="ja-JP" sz="2400" dirty="0"/>
              <a:t>1919) tutto il Vicino Oriente (come ricompensa vengono posti sul trono dei nuovi Stati di Iraq e di Transgiordania i due figli di </a:t>
            </a:r>
            <a:r>
              <a:rPr lang="it-IT" altLang="ja-JP" sz="2400" dirty="0" err="1"/>
              <a:t>Husayn</a:t>
            </a:r>
            <a:r>
              <a:rPr lang="it-IT" altLang="ja-JP" sz="2400" dirty="0"/>
              <a:t>, </a:t>
            </a:r>
            <a:r>
              <a:rPr lang="it-IT" altLang="ja-JP" sz="2400" dirty="0" err="1"/>
              <a:t>Faysal</a:t>
            </a:r>
            <a:r>
              <a:rPr lang="it-IT" altLang="ja-JP" sz="2400" dirty="0"/>
              <a:t> e Abdallah).</a:t>
            </a:r>
          </a:p>
          <a:p>
            <a:pPr algn="just" eaLnBrk="1" hangingPunct="1">
              <a:lnSpc>
                <a:spcPct val="90000"/>
              </a:lnSpc>
            </a:pPr>
            <a:r>
              <a:rPr lang="it-IT" altLang="it-EG" sz="2400" dirty="0">
                <a:solidFill>
                  <a:srgbClr val="C00000"/>
                </a:solidFill>
              </a:rPr>
              <a:t>Dichiarazione </a:t>
            </a:r>
            <a:r>
              <a:rPr lang="it-IT" altLang="it-EG" sz="2400" dirty="0" err="1">
                <a:solidFill>
                  <a:srgbClr val="C00000"/>
                </a:solidFill>
              </a:rPr>
              <a:t>Balfour</a:t>
            </a:r>
            <a:r>
              <a:rPr lang="it-IT" altLang="it-EG" sz="2400" dirty="0">
                <a:solidFill>
                  <a:srgbClr val="C00000"/>
                </a:solidFill>
              </a:rPr>
              <a:t> </a:t>
            </a:r>
            <a:r>
              <a:rPr lang="it-IT" altLang="it-EG" sz="2400" dirty="0"/>
              <a:t>del 1917 e avvio della migrazione ebraica in terra di Palestina: seguiranno le rivolte del 1936, la </a:t>
            </a:r>
            <a:r>
              <a:rPr lang="it-IT" altLang="it-EG" sz="2400" dirty="0">
                <a:solidFill>
                  <a:srgbClr val="C00000"/>
                </a:solidFill>
              </a:rPr>
              <a:t>creazione Stato di Israele</a:t>
            </a:r>
            <a:r>
              <a:rPr lang="it-IT" altLang="it-EG" sz="2400" dirty="0">
                <a:solidFill>
                  <a:srgbClr val="0000FF"/>
                </a:solidFill>
              </a:rPr>
              <a:t> </a:t>
            </a:r>
            <a:r>
              <a:rPr lang="it-IT" altLang="it-EG" sz="2400" dirty="0"/>
              <a:t>(1948) con cui si conclude la spartizione del </a:t>
            </a:r>
            <a:r>
              <a:rPr lang="it-IT" altLang="it-EG" sz="2400" dirty="0" err="1"/>
              <a:t>Mashreq</a:t>
            </a:r>
            <a:r>
              <a:rPr lang="it-IT" altLang="it-EG" sz="2400" dirty="0"/>
              <a:t>. </a:t>
            </a:r>
          </a:p>
        </p:txBody>
      </p:sp>
    </p:spTree>
    <p:extLst>
      <p:ext uri="{BB962C8B-B14F-4D97-AF65-F5344CB8AC3E}">
        <p14:creationId xmlns:p14="http://schemas.microsoft.com/office/powerpoint/2010/main" val="3447125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78A2BB-C477-BB4A-8BEA-9550D2842EB2}"/>
              </a:ext>
            </a:extLst>
          </p:cNvPr>
          <p:cNvSpPr>
            <a:spLocks noGrp="1"/>
          </p:cNvSpPr>
          <p:nvPr>
            <p:ph type="title"/>
          </p:nvPr>
        </p:nvSpPr>
        <p:spPr>
          <a:xfrm>
            <a:off x="1611086" y="1117601"/>
            <a:ext cx="3004457" cy="4764316"/>
          </a:xfrm>
        </p:spPr>
        <p:txBody>
          <a:bodyPr>
            <a:noAutofit/>
          </a:bodyPr>
          <a:lstStyle/>
          <a:p>
            <a:r>
              <a:rPr lang="it-EG" sz="2400" dirty="0"/>
              <a:t>La Dichiarazione del Ministro degli Esteri britannico Arthur Balfour a Lord Rothschild, referente della comuità ebraica in Gran Bretagna </a:t>
            </a:r>
            <a:r>
              <a:rPr lang="it-EG" sz="2400"/>
              <a:t>e membro </a:t>
            </a:r>
            <a:r>
              <a:rPr lang="it-EG" sz="2400" dirty="0"/>
              <a:t>di spicco  del sionismo mondiale</a:t>
            </a:r>
            <a:br>
              <a:rPr lang="it-EG" sz="2400" dirty="0"/>
            </a:br>
            <a:r>
              <a:rPr lang="it-EG" sz="2000" dirty="0"/>
              <a:t>(2 novembre 1917)</a:t>
            </a:r>
            <a:endParaRPr lang="it-EG" sz="2400" dirty="0"/>
          </a:p>
        </p:txBody>
      </p:sp>
      <p:pic>
        <p:nvPicPr>
          <p:cNvPr id="5" name="Segnaposto contenuto 4" descr="Immagine che contiene testo&#10;&#10;Descrizione generata automaticamente">
            <a:extLst>
              <a:ext uri="{FF2B5EF4-FFF2-40B4-BE49-F238E27FC236}">
                <a16:creationId xmlns:a16="http://schemas.microsoft.com/office/drawing/2014/main" id="{4DB2C4D1-2232-C64A-AB5A-60BD484BF73D}"/>
              </a:ext>
            </a:extLst>
          </p:cNvPr>
          <p:cNvPicPr>
            <a:picLocks noGrp="1" noChangeAspect="1"/>
          </p:cNvPicPr>
          <p:nvPr>
            <p:ph idx="1"/>
          </p:nvPr>
        </p:nvPicPr>
        <p:blipFill>
          <a:blip r:embed="rId2"/>
          <a:stretch>
            <a:fillRect/>
          </a:stretch>
        </p:blipFill>
        <p:spPr>
          <a:xfrm>
            <a:off x="5717811" y="275771"/>
            <a:ext cx="5008246" cy="6357257"/>
          </a:xfrm>
        </p:spPr>
      </p:pic>
    </p:spTree>
    <p:extLst>
      <p:ext uri="{BB962C8B-B14F-4D97-AF65-F5344CB8AC3E}">
        <p14:creationId xmlns:p14="http://schemas.microsoft.com/office/powerpoint/2010/main" val="805959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magine 5">
            <a:extLst>
              <a:ext uri="{FF2B5EF4-FFF2-40B4-BE49-F238E27FC236}">
                <a16:creationId xmlns:a16="http://schemas.microsoft.com/office/drawing/2014/main" id="{30B23B6E-8C36-3144-AC51-17EEC688FED4}"/>
              </a:ext>
            </a:extLst>
          </p:cNvPr>
          <p:cNvPicPr>
            <a:picLocks noChangeAspect="1"/>
          </p:cNvPicPr>
          <p:nvPr/>
        </p:nvPicPr>
        <p:blipFill>
          <a:blip r:embed="rId3"/>
          <a:stretch>
            <a:fillRect/>
          </a:stretch>
        </p:blipFill>
        <p:spPr>
          <a:xfrm>
            <a:off x="91440" y="-939800"/>
            <a:ext cx="11458606" cy="6858000"/>
          </a:xfrm>
          <a:prstGeom prst="rect">
            <a:avLst/>
          </a:prstGeom>
        </p:spPr>
      </p:pic>
      <p:sp>
        <p:nvSpPr>
          <p:cNvPr id="8" name="Segnaposto contenuto 7">
            <a:extLst>
              <a:ext uri="{FF2B5EF4-FFF2-40B4-BE49-F238E27FC236}">
                <a16:creationId xmlns:a16="http://schemas.microsoft.com/office/drawing/2014/main" id="{2C71C23D-4D78-3746-A6D3-8BA111EA16BE}"/>
              </a:ext>
            </a:extLst>
          </p:cNvPr>
          <p:cNvSpPr>
            <a:spLocks noGrp="1"/>
          </p:cNvSpPr>
          <p:nvPr>
            <p:ph idx="1"/>
          </p:nvPr>
        </p:nvSpPr>
        <p:spPr>
          <a:xfrm>
            <a:off x="1346200" y="6212022"/>
            <a:ext cx="10158412" cy="506277"/>
          </a:xfrm>
        </p:spPr>
        <p:txBody>
          <a:bodyPr>
            <a:normAutofit/>
          </a:bodyPr>
          <a:lstStyle/>
          <a:p>
            <a:r>
              <a:rPr lang="it-IT" sz="1900" b="1" i="1" dirty="0"/>
              <a:t>Bonaparte </a:t>
            </a:r>
            <a:r>
              <a:rPr lang="it-IT" sz="1900" b="1" i="1" dirty="0" err="1"/>
              <a:t>devant</a:t>
            </a:r>
            <a:r>
              <a:rPr lang="it-IT" sz="1900" b="1" i="1" dirty="0"/>
              <a:t> le </a:t>
            </a:r>
            <a:r>
              <a:rPr lang="it-IT" sz="1900" b="1" i="1" dirty="0" err="1"/>
              <a:t>Sphinx</a:t>
            </a:r>
            <a:r>
              <a:rPr lang="it-IT" sz="1900" b="1" i="1" dirty="0"/>
              <a:t> (</a:t>
            </a:r>
            <a:r>
              <a:rPr lang="it-IT" sz="1900" b="1" dirty="0" err="1"/>
              <a:t>Gérôme</a:t>
            </a:r>
            <a:r>
              <a:rPr lang="it-IT" sz="1900" b="1" dirty="0"/>
              <a:t> Jean-Léon, 1824-1904) </a:t>
            </a:r>
          </a:p>
        </p:txBody>
      </p:sp>
    </p:spTree>
    <p:extLst>
      <p:ext uri="{BB962C8B-B14F-4D97-AF65-F5344CB8AC3E}">
        <p14:creationId xmlns:p14="http://schemas.microsoft.com/office/powerpoint/2010/main" val="3547426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ACC57D-9811-BC44-B16B-BCC1F3CC86AC}"/>
              </a:ext>
            </a:extLst>
          </p:cNvPr>
          <p:cNvSpPr>
            <a:spLocks noGrp="1"/>
          </p:cNvSpPr>
          <p:nvPr>
            <p:ph type="title"/>
          </p:nvPr>
        </p:nvSpPr>
        <p:spPr>
          <a:xfrm>
            <a:off x="2208629" y="590843"/>
            <a:ext cx="9295984" cy="928468"/>
          </a:xfrm>
        </p:spPr>
        <p:txBody>
          <a:bodyPr/>
          <a:lstStyle/>
          <a:p>
            <a:pPr algn="ctr"/>
            <a:r>
              <a:rPr lang="it-IT" dirty="0"/>
              <a:t>La conquista dell’Algeria (1830)</a:t>
            </a:r>
          </a:p>
        </p:txBody>
      </p:sp>
      <p:pic>
        <p:nvPicPr>
          <p:cNvPr id="9" name="Segnaposto contenuto 8">
            <a:extLst>
              <a:ext uri="{FF2B5EF4-FFF2-40B4-BE49-F238E27FC236}">
                <a16:creationId xmlns:a16="http://schemas.microsoft.com/office/drawing/2014/main" id="{C2561343-7396-9E47-AD18-B91CCF738FF8}"/>
              </a:ext>
            </a:extLst>
          </p:cNvPr>
          <p:cNvPicPr>
            <a:picLocks noGrp="1" noChangeAspect="1"/>
          </p:cNvPicPr>
          <p:nvPr>
            <p:ph idx="1"/>
          </p:nvPr>
        </p:nvPicPr>
        <p:blipFill>
          <a:blip r:embed="rId3"/>
          <a:stretch>
            <a:fillRect/>
          </a:stretch>
        </p:blipFill>
        <p:spPr>
          <a:xfrm>
            <a:off x="2820221" y="2011680"/>
            <a:ext cx="7449196" cy="5310554"/>
          </a:xfrm>
        </p:spPr>
      </p:pic>
    </p:spTree>
    <p:extLst>
      <p:ext uri="{BB962C8B-B14F-4D97-AF65-F5344CB8AC3E}">
        <p14:creationId xmlns:p14="http://schemas.microsoft.com/office/powerpoint/2010/main" val="2837061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D0BCCA-4492-F743-A425-4EDC3844B271}"/>
              </a:ext>
            </a:extLst>
          </p:cNvPr>
          <p:cNvSpPr>
            <a:spLocks noGrp="1"/>
          </p:cNvSpPr>
          <p:nvPr>
            <p:ph type="title"/>
          </p:nvPr>
        </p:nvSpPr>
        <p:spPr>
          <a:xfrm>
            <a:off x="1985963" y="478302"/>
            <a:ext cx="9518650" cy="998806"/>
          </a:xfrm>
        </p:spPr>
        <p:txBody>
          <a:bodyPr>
            <a:normAutofit fontScale="90000"/>
          </a:bodyPr>
          <a:lstStyle/>
          <a:p>
            <a:pPr algn="ctr"/>
            <a:r>
              <a:rPr lang="it-EG" b="1" dirty="0">
                <a:solidFill>
                  <a:srgbClr val="C00000"/>
                </a:solidFill>
              </a:rPr>
              <a:t>I segni della modernità coincidono </a:t>
            </a:r>
            <a:br>
              <a:rPr lang="it-EG" b="1" dirty="0">
                <a:solidFill>
                  <a:srgbClr val="C00000"/>
                </a:solidFill>
              </a:rPr>
            </a:br>
            <a:r>
              <a:rPr lang="it-EG" b="1" dirty="0">
                <a:solidFill>
                  <a:srgbClr val="C00000"/>
                </a:solidFill>
              </a:rPr>
              <a:t>con i segni della crisi dell’Impero ottomano</a:t>
            </a:r>
          </a:p>
        </p:txBody>
      </p:sp>
      <p:sp>
        <p:nvSpPr>
          <p:cNvPr id="3" name="Segnaposto contenuto 2">
            <a:extLst>
              <a:ext uri="{FF2B5EF4-FFF2-40B4-BE49-F238E27FC236}">
                <a16:creationId xmlns:a16="http://schemas.microsoft.com/office/drawing/2014/main" id="{9E221FE0-2982-D549-BE69-3FE30E43C0D8}"/>
              </a:ext>
            </a:extLst>
          </p:cNvPr>
          <p:cNvSpPr>
            <a:spLocks noGrp="1"/>
          </p:cNvSpPr>
          <p:nvPr>
            <p:ph idx="1"/>
          </p:nvPr>
        </p:nvSpPr>
        <p:spPr>
          <a:xfrm>
            <a:off x="685801" y="1971674"/>
            <a:ext cx="10818812" cy="4513531"/>
          </a:xfrm>
        </p:spPr>
        <p:txBody>
          <a:bodyPr>
            <a:normAutofit/>
          </a:bodyPr>
          <a:lstStyle/>
          <a:p>
            <a:r>
              <a:rPr lang="it-IT" sz="2400" dirty="0">
                <a:solidFill>
                  <a:schemeClr val="tx1"/>
                </a:solidFill>
              </a:rPr>
              <a:t>La crisi del XVI secolo, dovuta alla scoperta dell’America che riduce l’importanza delle potenze mediterranee, porta a una sostanziale riduzione delle entrate dell’impero.</a:t>
            </a:r>
          </a:p>
          <a:p>
            <a:r>
              <a:rPr lang="it-IT" sz="2400" dirty="0">
                <a:solidFill>
                  <a:schemeClr val="tx1"/>
                </a:solidFill>
              </a:rPr>
              <a:t>Trattati con la Francia (1740) e con la Russia (1774) per la difesa dei Cattolici e degli Ortodossi all’interno dell’impero.</a:t>
            </a:r>
          </a:p>
          <a:p>
            <a:r>
              <a:rPr lang="it-IT" sz="2400" dirty="0">
                <a:solidFill>
                  <a:schemeClr val="tx1"/>
                </a:solidFill>
              </a:rPr>
              <a:t> Progressivo sgretolamento dl potere centrale a causa del processo di rafforzamento ed autonomizzazione dei capi deli contingenti locali, che creano vere e proprie dinastie.</a:t>
            </a:r>
          </a:p>
          <a:p>
            <a:r>
              <a:rPr lang="it-IT" sz="2400" dirty="0">
                <a:solidFill>
                  <a:schemeClr val="tx1"/>
                </a:solidFill>
              </a:rPr>
              <a:t>Crisi politica: perdita di territori in Europa orientale e poi inizio colonizzazione europea.</a:t>
            </a:r>
          </a:p>
          <a:p>
            <a:endParaRPr lang="it-IT" sz="2400" dirty="0">
              <a:solidFill>
                <a:schemeClr val="tx1"/>
              </a:solidFill>
            </a:endParaRPr>
          </a:p>
          <a:p>
            <a:pPr marL="0" indent="0">
              <a:buNone/>
            </a:pPr>
            <a:endParaRPr lang="it-IT" sz="2400" dirty="0">
              <a:solidFill>
                <a:schemeClr val="tx1"/>
              </a:solidFill>
            </a:endParaRPr>
          </a:p>
          <a:p>
            <a:pPr marL="0" indent="0">
              <a:buNone/>
            </a:pPr>
            <a:endParaRPr lang="it-EG" sz="2400" dirty="0"/>
          </a:p>
        </p:txBody>
      </p:sp>
    </p:spTree>
    <p:extLst>
      <p:ext uri="{BB962C8B-B14F-4D97-AF65-F5344CB8AC3E}">
        <p14:creationId xmlns:p14="http://schemas.microsoft.com/office/powerpoint/2010/main" val="2458082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AC1017C-3F3F-1B4F-83BA-880D68D7CAA5}"/>
              </a:ext>
            </a:extLst>
          </p:cNvPr>
          <p:cNvSpPr>
            <a:spLocks noGrp="1"/>
          </p:cNvSpPr>
          <p:nvPr>
            <p:ph idx="1"/>
          </p:nvPr>
        </p:nvSpPr>
        <p:spPr>
          <a:xfrm>
            <a:off x="857251" y="2514600"/>
            <a:ext cx="10647362" cy="3966028"/>
          </a:xfrm>
        </p:spPr>
        <p:txBody>
          <a:bodyPr>
            <a:normAutofit fontScale="85000" lnSpcReduction="20000"/>
          </a:bodyPr>
          <a:lstStyle/>
          <a:p>
            <a:r>
              <a:rPr lang="it-IT" sz="2800" dirty="0">
                <a:solidFill>
                  <a:schemeClr val="tx1"/>
                </a:solidFill>
              </a:rPr>
              <a:t>Il mondo arabo entra nell’epoca moderna a seguito dell’espansione → del sistema economico capitalistico (XVI secolo) e → del sistema politico europeo degli Stati nazionali (XVIII secolo).</a:t>
            </a:r>
          </a:p>
          <a:p>
            <a:endParaRPr lang="it-IT" sz="2800" dirty="0">
              <a:solidFill>
                <a:schemeClr val="tx1"/>
              </a:solidFill>
            </a:endParaRPr>
          </a:p>
          <a:p>
            <a:r>
              <a:rPr lang="it-IT" sz="2800" dirty="0">
                <a:solidFill>
                  <a:schemeClr val="tx1"/>
                </a:solidFill>
              </a:rPr>
              <a:t>Il mondo arabo viene coinvolto nelle dinamiche politiche ed economiche internazionali con l’arrivo degli Europei e l’inizio della fase della colonizzazione (</a:t>
            </a:r>
            <a:r>
              <a:rPr lang="it-IT" sz="2800" b="1" dirty="0">
                <a:solidFill>
                  <a:schemeClr val="tx1"/>
                </a:solidFill>
              </a:rPr>
              <a:t>integrazione subalterna</a:t>
            </a:r>
            <a:r>
              <a:rPr lang="it-IT" sz="2800" dirty="0">
                <a:solidFill>
                  <a:schemeClr val="tx1"/>
                </a:solidFill>
              </a:rPr>
              <a:t>→ materie prime </a:t>
            </a:r>
            <a:r>
              <a:rPr lang="it-IT" sz="2800" i="1" dirty="0">
                <a:solidFill>
                  <a:schemeClr val="tx1"/>
                </a:solidFill>
              </a:rPr>
              <a:t>versus</a:t>
            </a:r>
            <a:r>
              <a:rPr lang="it-IT" sz="2800" dirty="0">
                <a:solidFill>
                  <a:schemeClr val="tx1"/>
                </a:solidFill>
              </a:rPr>
              <a:t> manufatti).</a:t>
            </a:r>
          </a:p>
          <a:p>
            <a:r>
              <a:rPr lang="it-IT" sz="2800" dirty="0">
                <a:solidFill>
                  <a:schemeClr val="tx1"/>
                </a:solidFill>
              </a:rPr>
              <a:t>I Paesi arabi effettivamente si modernizzarono, soprattutto alcuni di essi. Anche se profonde trasformazioni socioculturali si innescarono, essi tuttavia non si rafforzarono a fronte delle ingerenze europee. </a:t>
            </a:r>
          </a:p>
          <a:p>
            <a:endParaRPr lang="it-IT" dirty="0"/>
          </a:p>
        </p:txBody>
      </p:sp>
      <p:sp>
        <p:nvSpPr>
          <p:cNvPr id="2" name="Rettangolo 1">
            <a:extLst>
              <a:ext uri="{FF2B5EF4-FFF2-40B4-BE49-F238E27FC236}">
                <a16:creationId xmlns:a16="http://schemas.microsoft.com/office/drawing/2014/main" id="{1500CF33-A023-9D4F-8396-EE4E82DDD857}"/>
              </a:ext>
            </a:extLst>
          </p:cNvPr>
          <p:cNvSpPr/>
          <p:nvPr/>
        </p:nvSpPr>
        <p:spPr>
          <a:xfrm>
            <a:off x="1628776" y="583406"/>
            <a:ext cx="9975850" cy="1477328"/>
          </a:xfrm>
          <a:prstGeom prst="rect">
            <a:avLst/>
          </a:prstGeom>
        </p:spPr>
        <p:txBody>
          <a:bodyPr wrap="square">
            <a:spAutoFit/>
          </a:bodyPr>
          <a:lstStyle/>
          <a:p>
            <a:pPr algn="ctr"/>
            <a:r>
              <a:rPr lang="it-IT" sz="3600" b="1" dirty="0">
                <a:solidFill>
                  <a:srgbClr val="C00000"/>
                </a:solidFill>
              </a:rPr>
              <a:t>Spinte esterne alla modernizzazione </a:t>
            </a:r>
          </a:p>
          <a:p>
            <a:pPr algn="ctr"/>
            <a:r>
              <a:rPr lang="it-IT" sz="3600" b="1" dirty="0">
                <a:solidFill>
                  <a:srgbClr val="C00000"/>
                </a:solidFill>
              </a:rPr>
              <a:t>del mondo arabo</a:t>
            </a:r>
            <a:br>
              <a:rPr lang="it-IT" b="1" dirty="0">
                <a:solidFill>
                  <a:srgbClr val="C00000"/>
                </a:solidFill>
              </a:rPr>
            </a:br>
            <a:endParaRPr lang="it-EG" dirty="0"/>
          </a:p>
        </p:txBody>
      </p:sp>
    </p:spTree>
    <p:extLst>
      <p:ext uri="{BB962C8B-B14F-4D97-AF65-F5344CB8AC3E}">
        <p14:creationId xmlns:p14="http://schemas.microsoft.com/office/powerpoint/2010/main" val="1265907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79A667-E99C-CB4A-BDCB-1A2309364EC4}"/>
              </a:ext>
            </a:extLst>
          </p:cNvPr>
          <p:cNvSpPr>
            <a:spLocks noGrp="1"/>
          </p:cNvSpPr>
          <p:nvPr>
            <p:ph type="title"/>
          </p:nvPr>
        </p:nvSpPr>
        <p:spPr>
          <a:xfrm>
            <a:off x="1185862" y="337625"/>
            <a:ext cx="10318751" cy="1076837"/>
          </a:xfrm>
        </p:spPr>
        <p:txBody>
          <a:bodyPr>
            <a:normAutofit/>
          </a:bodyPr>
          <a:lstStyle/>
          <a:p>
            <a:pPr algn="ctr"/>
            <a:r>
              <a:rPr lang="it-IT" sz="3200" b="1" dirty="0">
                <a:solidFill>
                  <a:srgbClr val="C00000"/>
                </a:solidFill>
              </a:rPr>
              <a:t>Dinamiche modernizzatrici  </a:t>
            </a:r>
            <a:br>
              <a:rPr lang="it-IT" sz="3200" b="1" dirty="0">
                <a:solidFill>
                  <a:srgbClr val="C00000"/>
                </a:solidFill>
              </a:rPr>
            </a:br>
            <a:r>
              <a:rPr lang="it-IT" sz="3200" b="1" dirty="0">
                <a:solidFill>
                  <a:srgbClr val="C00000"/>
                </a:solidFill>
              </a:rPr>
              <a:t>all’interno del sistema ottomano</a:t>
            </a:r>
            <a:endParaRPr lang="it-EG" sz="3200" b="1" dirty="0"/>
          </a:p>
        </p:txBody>
      </p:sp>
      <p:sp>
        <p:nvSpPr>
          <p:cNvPr id="3" name="Segnaposto contenuto 2">
            <a:extLst>
              <a:ext uri="{FF2B5EF4-FFF2-40B4-BE49-F238E27FC236}">
                <a16:creationId xmlns:a16="http://schemas.microsoft.com/office/drawing/2014/main" id="{8A1A94C3-0F15-0B4A-A2B8-E558F53E8D9F}"/>
              </a:ext>
            </a:extLst>
          </p:cNvPr>
          <p:cNvSpPr>
            <a:spLocks noGrp="1"/>
          </p:cNvSpPr>
          <p:nvPr>
            <p:ph idx="1"/>
          </p:nvPr>
        </p:nvSpPr>
        <p:spPr>
          <a:xfrm>
            <a:off x="671514" y="1743075"/>
            <a:ext cx="10833100" cy="4957763"/>
          </a:xfrm>
        </p:spPr>
        <p:txBody>
          <a:bodyPr>
            <a:normAutofit fontScale="85000" lnSpcReduction="10000"/>
          </a:bodyPr>
          <a:lstStyle/>
          <a:p>
            <a:r>
              <a:rPr lang="it-IT" sz="2400" b="1" dirty="0">
                <a:solidFill>
                  <a:schemeClr val="tx1"/>
                </a:solidFill>
              </a:rPr>
              <a:t>Sviluppo difensivo</a:t>
            </a:r>
            <a:r>
              <a:rPr lang="it-IT" sz="2400" dirty="0">
                <a:solidFill>
                  <a:schemeClr val="tx1"/>
                </a:solidFill>
              </a:rPr>
              <a:t>: </a:t>
            </a:r>
            <a:r>
              <a:rPr lang="it-IT" sz="2400" dirty="0" err="1">
                <a:solidFill>
                  <a:schemeClr val="tx1"/>
                </a:solidFill>
              </a:rPr>
              <a:t>Tanzimāt</a:t>
            </a:r>
            <a:r>
              <a:rPr lang="it-IT" sz="2400" dirty="0">
                <a:solidFill>
                  <a:schemeClr val="tx1"/>
                </a:solidFill>
              </a:rPr>
              <a:t> ottomane (1839-1878, periodo liberale); 1878-1909, periodo dispotico (regno di </a:t>
            </a:r>
            <a:r>
              <a:rPr lang="it-IT" sz="2400" dirty="0" err="1">
                <a:solidFill>
                  <a:schemeClr val="tx1"/>
                </a:solidFill>
              </a:rPr>
              <a:t>Habdulhamīd</a:t>
            </a:r>
            <a:r>
              <a:rPr lang="it-IT" sz="2400" dirty="0">
                <a:solidFill>
                  <a:schemeClr val="tx1"/>
                </a:solidFill>
              </a:rPr>
              <a:t> II).</a:t>
            </a:r>
          </a:p>
          <a:p>
            <a:r>
              <a:rPr lang="it-IT" sz="2400" dirty="0">
                <a:solidFill>
                  <a:schemeClr val="tx1"/>
                </a:solidFill>
              </a:rPr>
              <a:t>Grande stagione di riforme nell’impero ottomano e nelle province autonome, che culmina con l’editto sultanale di </a:t>
            </a:r>
            <a:r>
              <a:rPr lang="it-IT" sz="2400" dirty="0" err="1">
                <a:solidFill>
                  <a:schemeClr val="tx1"/>
                </a:solidFill>
              </a:rPr>
              <a:t>Gulhane</a:t>
            </a:r>
            <a:r>
              <a:rPr lang="it-IT" sz="2400" dirty="0">
                <a:solidFill>
                  <a:schemeClr val="tx1"/>
                </a:solidFill>
              </a:rPr>
              <a:t> (1839), che introduce i concetti di cittadinanza e di patria per la prima volta, sancendo la parità di tutti i cittadini, a prescindere dall’appartenenza religiosa.</a:t>
            </a:r>
          </a:p>
          <a:p>
            <a:r>
              <a:rPr lang="it-IT" sz="2400" dirty="0">
                <a:solidFill>
                  <a:schemeClr val="tx1"/>
                </a:solidFill>
              </a:rPr>
              <a:t>Le riforme stataliste del governatore (</a:t>
            </a:r>
            <a:r>
              <a:rPr lang="it-IT" sz="2400" dirty="0" err="1">
                <a:solidFill>
                  <a:schemeClr val="tx1"/>
                </a:solidFill>
              </a:rPr>
              <a:t>Khedivé</a:t>
            </a:r>
            <a:r>
              <a:rPr lang="it-IT" sz="2400" dirty="0">
                <a:solidFill>
                  <a:schemeClr val="tx1"/>
                </a:solidFill>
              </a:rPr>
              <a:t>) d’Egitto Muhammad ‘Ali (1805-1848).</a:t>
            </a:r>
          </a:p>
          <a:p>
            <a:pPr marL="0" indent="0">
              <a:buNone/>
            </a:pPr>
            <a:endParaRPr lang="it-IT" sz="2400" dirty="0">
              <a:solidFill>
                <a:schemeClr val="tx1"/>
              </a:solidFill>
            </a:endParaRPr>
          </a:p>
          <a:p>
            <a:r>
              <a:rPr lang="it-IT" sz="2100" b="1" dirty="0">
                <a:solidFill>
                  <a:schemeClr val="tx1"/>
                </a:solidFill>
              </a:rPr>
              <a:t>Riforme del sistema militare </a:t>
            </a:r>
            <a:r>
              <a:rPr lang="it-IT" sz="2100" dirty="0">
                <a:solidFill>
                  <a:schemeClr val="tx1"/>
                </a:solidFill>
              </a:rPr>
              <a:t>(scioglimento dei giannizzeri) </a:t>
            </a:r>
          </a:p>
          <a:p>
            <a:r>
              <a:rPr lang="it-IT" sz="2100" b="1" dirty="0">
                <a:solidFill>
                  <a:schemeClr val="tx1"/>
                </a:solidFill>
              </a:rPr>
              <a:t>fiscale</a:t>
            </a:r>
            <a:r>
              <a:rPr lang="it-IT" sz="2100" dirty="0">
                <a:solidFill>
                  <a:schemeClr val="tx1"/>
                </a:solidFill>
              </a:rPr>
              <a:t> (riforma del sistema di tassazione)</a:t>
            </a:r>
          </a:p>
          <a:p>
            <a:r>
              <a:rPr lang="it-IT" sz="2100" b="1" dirty="0">
                <a:solidFill>
                  <a:schemeClr val="tx1"/>
                </a:solidFill>
              </a:rPr>
              <a:t>economico</a:t>
            </a:r>
            <a:r>
              <a:rPr lang="it-IT" sz="2100" dirty="0">
                <a:solidFill>
                  <a:schemeClr val="tx1"/>
                </a:solidFill>
              </a:rPr>
              <a:t> (tentativo di sviluppo industriale; monopoli commerciali) </a:t>
            </a:r>
          </a:p>
          <a:p>
            <a:r>
              <a:rPr lang="it-IT" sz="2100" b="1" dirty="0">
                <a:solidFill>
                  <a:schemeClr val="tx1"/>
                </a:solidFill>
              </a:rPr>
              <a:t>fondiario</a:t>
            </a:r>
            <a:r>
              <a:rPr lang="it-IT" sz="2100" dirty="0">
                <a:solidFill>
                  <a:schemeClr val="tx1"/>
                </a:solidFill>
              </a:rPr>
              <a:t> (nuovo Codice fondiario 1858) </a:t>
            </a:r>
          </a:p>
          <a:p>
            <a:r>
              <a:rPr lang="it-IT" sz="2100" b="1" dirty="0">
                <a:solidFill>
                  <a:schemeClr val="tx1"/>
                </a:solidFill>
              </a:rPr>
              <a:t>giuridico</a:t>
            </a:r>
            <a:r>
              <a:rPr lang="it-IT" sz="2100" dirty="0">
                <a:solidFill>
                  <a:schemeClr val="tx1"/>
                </a:solidFill>
              </a:rPr>
              <a:t> (codificazione legislativa in codici specializzati, non fondati sulla </a:t>
            </a:r>
            <a:r>
              <a:rPr lang="it-IT" sz="2100" i="1" dirty="0" err="1">
                <a:solidFill>
                  <a:schemeClr val="tx1"/>
                </a:solidFill>
              </a:rPr>
              <a:t>sharī</a:t>
            </a:r>
            <a:r>
              <a:rPr lang="it-IT" sz="2000" i="1" dirty="0">
                <a:solidFill>
                  <a:schemeClr val="tx1"/>
                </a:solidFill>
              </a:rPr>
              <a:t> </a:t>
            </a:r>
            <a:r>
              <a:rPr lang="it-IT" sz="2100" i="1" dirty="0">
                <a:solidFill>
                  <a:schemeClr val="tx1"/>
                </a:solidFill>
              </a:rPr>
              <a:t>‘a</a:t>
            </a:r>
            <a:r>
              <a:rPr lang="it-IT" sz="2100" dirty="0">
                <a:solidFill>
                  <a:schemeClr val="tx1"/>
                </a:solidFill>
              </a:rPr>
              <a:t>) </a:t>
            </a:r>
          </a:p>
          <a:p>
            <a:r>
              <a:rPr lang="it-IT" sz="2100" b="1" dirty="0">
                <a:solidFill>
                  <a:schemeClr val="tx1"/>
                </a:solidFill>
              </a:rPr>
              <a:t>dell’istruzione</a:t>
            </a:r>
            <a:r>
              <a:rPr lang="it-IT" sz="2100" dirty="0">
                <a:solidFill>
                  <a:schemeClr val="tx1"/>
                </a:solidFill>
              </a:rPr>
              <a:t> (nuovi sistemi scolastico e universitario statali).</a:t>
            </a:r>
          </a:p>
          <a:p>
            <a:endParaRPr lang="it-EG" sz="2400" dirty="0"/>
          </a:p>
        </p:txBody>
      </p:sp>
    </p:spTree>
    <p:extLst>
      <p:ext uri="{BB962C8B-B14F-4D97-AF65-F5344CB8AC3E}">
        <p14:creationId xmlns:p14="http://schemas.microsoft.com/office/powerpoint/2010/main" val="48166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7578D28-2EBE-D248-A1D9-25D4BA5A7C92}"/>
              </a:ext>
            </a:extLst>
          </p:cNvPr>
          <p:cNvSpPr>
            <a:spLocks noGrp="1"/>
          </p:cNvSpPr>
          <p:nvPr>
            <p:ph idx="1"/>
          </p:nvPr>
        </p:nvSpPr>
        <p:spPr>
          <a:xfrm>
            <a:off x="485775" y="557213"/>
            <a:ext cx="11018837" cy="5942441"/>
          </a:xfrm>
        </p:spPr>
        <p:txBody>
          <a:bodyPr>
            <a:normAutofit fontScale="92500" lnSpcReduction="10000"/>
          </a:bodyPr>
          <a:lstStyle/>
          <a:p>
            <a:pPr algn="ctr"/>
            <a:r>
              <a:rPr lang="it-IT" sz="3500" b="1" dirty="0">
                <a:solidFill>
                  <a:srgbClr val="C00000"/>
                </a:solidFill>
              </a:rPr>
              <a:t>Le tappe della colonizzazione</a:t>
            </a:r>
          </a:p>
          <a:p>
            <a:endParaRPr lang="it-IT" sz="2800" dirty="0">
              <a:solidFill>
                <a:schemeClr val="tx1"/>
              </a:solidFill>
            </a:endParaRPr>
          </a:p>
          <a:p>
            <a:r>
              <a:rPr lang="it-IT" sz="2800" dirty="0">
                <a:solidFill>
                  <a:schemeClr val="tx1"/>
                </a:solidFill>
              </a:rPr>
              <a:t>Congresso di Vienna (1815) </a:t>
            </a:r>
          </a:p>
          <a:p>
            <a:r>
              <a:rPr lang="it-IT" sz="2800" dirty="0">
                <a:solidFill>
                  <a:schemeClr val="tx1"/>
                </a:solidFill>
              </a:rPr>
              <a:t>Congresso di Berlino (1878) </a:t>
            </a:r>
          </a:p>
          <a:p>
            <a:r>
              <a:rPr lang="it-IT" sz="2800" dirty="0">
                <a:solidFill>
                  <a:schemeClr val="tx1"/>
                </a:solidFill>
              </a:rPr>
              <a:t>Conferenza di Berlino (1884-85) </a:t>
            </a:r>
          </a:p>
          <a:p>
            <a:pPr marL="0" indent="0">
              <a:buNone/>
            </a:pPr>
            <a:endParaRPr lang="it-IT" sz="2800" dirty="0">
              <a:solidFill>
                <a:schemeClr val="tx1"/>
              </a:solidFill>
            </a:endParaRPr>
          </a:p>
          <a:p>
            <a:r>
              <a:rPr lang="it-IT" sz="2800" dirty="0">
                <a:solidFill>
                  <a:schemeClr val="tx1"/>
                </a:solidFill>
              </a:rPr>
              <a:t>Inizio della fase della colonizzazione europea del mondo arabo:</a:t>
            </a:r>
          </a:p>
          <a:p>
            <a:r>
              <a:rPr lang="it-IT" sz="2800" dirty="0">
                <a:solidFill>
                  <a:schemeClr val="tx1"/>
                </a:solidFill>
              </a:rPr>
              <a:t>Francia in Algeria (1830)</a:t>
            </a:r>
          </a:p>
          <a:p>
            <a:r>
              <a:rPr lang="it-IT" sz="2800" dirty="0">
                <a:solidFill>
                  <a:schemeClr val="tx1"/>
                </a:solidFill>
              </a:rPr>
              <a:t>Occupazione britannica del porto di Aden, nello Yemen (1839)</a:t>
            </a:r>
          </a:p>
          <a:p>
            <a:r>
              <a:rPr lang="it-IT" sz="2800" dirty="0">
                <a:solidFill>
                  <a:schemeClr val="tx1"/>
                </a:solidFill>
              </a:rPr>
              <a:t>protettorato francese in Tunisia (1881)</a:t>
            </a:r>
          </a:p>
          <a:p>
            <a:r>
              <a:rPr lang="it-IT" sz="2800" dirty="0">
                <a:solidFill>
                  <a:schemeClr val="tx1"/>
                </a:solidFill>
              </a:rPr>
              <a:t>protettorato britannico in Egitto (1882)</a:t>
            </a:r>
          </a:p>
          <a:p>
            <a:r>
              <a:rPr lang="it-IT" sz="2800" dirty="0">
                <a:solidFill>
                  <a:schemeClr val="tx1"/>
                </a:solidFill>
              </a:rPr>
              <a:t>colonizzazione italiana della Libia (1911). </a:t>
            </a:r>
          </a:p>
          <a:p>
            <a:endParaRPr lang="it-IT" sz="2800" dirty="0">
              <a:solidFill>
                <a:schemeClr val="tx1"/>
              </a:solidFill>
            </a:endParaRPr>
          </a:p>
          <a:p>
            <a:endParaRPr lang="it-IT" sz="2800" dirty="0">
              <a:solidFill>
                <a:schemeClr val="tx1"/>
              </a:solidFill>
            </a:endParaRPr>
          </a:p>
          <a:p>
            <a:endParaRPr lang="it-IT" sz="2800" dirty="0"/>
          </a:p>
          <a:p>
            <a:endParaRPr lang="it-IT" sz="2400" dirty="0"/>
          </a:p>
          <a:p>
            <a:pPr marL="0" indent="0">
              <a:buNone/>
            </a:pPr>
            <a:endParaRPr lang="it-IT" sz="2400" dirty="0"/>
          </a:p>
        </p:txBody>
      </p:sp>
    </p:spTree>
    <p:extLst>
      <p:ext uri="{BB962C8B-B14F-4D97-AF65-F5344CB8AC3E}">
        <p14:creationId xmlns:p14="http://schemas.microsoft.com/office/powerpoint/2010/main" val="1069452137"/>
      </p:ext>
    </p:extLst>
  </p:cSld>
  <p:clrMapOvr>
    <a:masterClrMapping/>
  </p:clrMapOvr>
</p:sld>
</file>

<file path=ppt/theme/theme1.xml><?xml version="1.0" encoding="utf-8"?>
<a:theme xmlns:a="http://schemas.openxmlformats.org/drawingml/2006/main" name="Filo">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604</TotalTime>
  <Words>3198</Words>
  <Application>Microsoft Macintosh PowerPoint</Application>
  <PresentationFormat>Widescreen</PresentationFormat>
  <Paragraphs>177</Paragraphs>
  <Slides>32</Slides>
  <Notes>12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32</vt:i4>
      </vt:variant>
    </vt:vector>
  </HeadingPairs>
  <TitlesOfParts>
    <vt:vector size="38" baseType="lpstr">
      <vt:lpstr>Arial</vt:lpstr>
      <vt:lpstr>Calibri</vt:lpstr>
      <vt:lpstr>Century Gothic</vt:lpstr>
      <vt:lpstr>Times New Roman</vt:lpstr>
      <vt:lpstr>Wingdings 3</vt:lpstr>
      <vt:lpstr>Filo</vt:lpstr>
      <vt:lpstr>Il mondo arabo contemporaneo:  una visione d’insieme</vt:lpstr>
      <vt:lpstr>Le quattro fasi della storia araba contemporanea</vt:lpstr>
      <vt:lpstr>1800-1920 L’età della modernizzazione  L’ «inizio» della modernità nel mondo arabo</vt:lpstr>
      <vt:lpstr>Presentazione standard di PowerPoint</vt:lpstr>
      <vt:lpstr>La conquista dell’Algeria (1830)</vt:lpstr>
      <vt:lpstr>I segni della modernità coincidono  con i segni della crisi dell’Impero ottomano</vt:lpstr>
      <vt:lpstr>Presentazione standard di PowerPoint</vt:lpstr>
      <vt:lpstr>Dinamiche modernizzatrici   all’interno del sistema ottomano</vt:lpstr>
      <vt:lpstr>Presentazione standard di PowerPoint</vt:lpstr>
      <vt:lpstr>Presentazione standard di PowerPoint</vt:lpstr>
      <vt:lpstr>Conseguenze  socio-culturali della modernizzazione </vt:lpstr>
      <vt:lpstr>I precursori del pensiero politico contemporaneo:  la “triade” della Nahda</vt:lpstr>
      <vt:lpstr>Presentazione standard di PowerPoint</vt:lpstr>
      <vt:lpstr>Jamāl ad-dīn al-Afghānī (1839-1897) il padre del panislamismo</vt:lpstr>
      <vt:lpstr>Presentazione standard di PowerPoint</vt:lpstr>
      <vt:lpstr>La polemica con Ernest Renan (1883)</vt:lpstr>
      <vt:lpstr>Presentazione standard di PowerPoint</vt:lpstr>
      <vt:lpstr>Il più grande.  Muhammad ‘Abduh (1849-1905)</vt:lpstr>
      <vt:lpstr>Presentazione standard di PowerPoint</vt:lpstr>
      <vt:lpstr>Presentazione standard di PowerPoint</vt:lpstr>
      <vt:lpstr>L’inventore della Salafiyya Rashīd Ridā (1865-1935)   .</vt:lpstr>
      <vt:lpstr>Presentazione standard di PowerPoint</vt:lpstr>
      <vt:lpstr>I “modernisti”</vt:lpstr>
      <vt:lpstr>    Qasim Amīn   ʿAlī ʿAbd al-Rāziq   Tāhā Husayn          </vt:lpstr>
      <vt:lpstr>L’idea di una identità araba e non più solo musulmana: nascita del nazionalismo arabo</vt:lpstr>
      <vt:lpstr>Il mondo arabo alla vigilia della prima guerra mondiale (1914) Philippe Rekacewicz / Le Monde Diplomatique</vt:lpstr>
      <vt:lpstr>Presentazione standard di PowerPoint</vt:lpstr>
      <vt:lpstr>Map of Sykes–Picot Agreement showing Eastern Turkey in Asia, Syria and Western Persia, and areas of control and influence agreed between the British and the French.   Royal Geographical Society, 1910-15.   Signed by Mark Sykes and François Georges-Picot, 8 May 1916.</vt:lpstr>
      <vt:lpstr>La spartizione della grande Siria secondo gli accordi di Sykes Picot, dopo la conferenza di Parigi (1920)</vt:lpstr>
      <vt:lpstr>Presentazione standard di PowerPoint</vt:lpstr>
      <vt:lpstr>Il “disincanto” del mondo musulmano</vt:lpstr>
      <vt:lpstr>La Dichiarazione del Ministro degli Esteri britannico Arthur Balfour a Lord Rothschild, referente della comuità ebraica in Gran Bretagna e membro di spicco  del sionismo mondiale (2 novembre 1917)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mondo arabo contemporaneo:  una visione d’insieme</dc:title>
  <dc:creator>Patrizia Manduchi</dc:creator>
  <cp:lastModifiedBy>Patrizia Manduchi</cp:lastModifiedBy>
  <cp:revision>73</cp:revision>
  <dcterms:created xsi:type="dcterms:W3CDTF">2019-11-10T14:59:03Z</dcterms:created>
  <dcterms:modified xsi:type="dcterms:W3CDTF">2020-11-16T10:29:41Z</dcterms:modified>
</cp:coreProperties>
</file>