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4"/>
  </p:notesMasterIdLst>
  <p:sldIdLst>
    <p:sldId id="256" r:id="rId2"/>
    <p:sldId id="323" r:id="rId3"/>
    <p:sldId id="327" r:id="rId4"/>
    <p:sldId id="328" r:id="rId5"/>
    <p:sldId id="329" r:id="rId6"/>
    <p:sldId id="331" r:id="rId7"/>
    <p:sldId id="330" r:id="rId8"/>
    <p:sldId id="333" r:id="rId9"/>
    <p:sldId id="332" r:id="rId10"/>
    <p:sldId id="336" r:id="rId11"/>
    <p:sldId id="335" r:id="rId12"/>
    <p:sldId id="334" r:id="rId13"/>
    <p:sldId id="337" r:id="rId14"/>
    <p:sldId id="339" r:id="rId15"/>
    <p:sldId id="338" r:id="rId16"/>
    <p:sldId id="341" r:id="rId17"/>
    <p:sldId id="340" r:id="rId18"/>
    <p:sldId id="342" r:id="rId19"/>
    <p:sldId id="343" r:id="rId20"/>
    <p:sldId id="345" r:id="rId21"/>
    <p:sldId id="325" r:id="rId22"/>
    <p:sldId id="344"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404"/>
    <p:restoredTop sz="74438"/>
  </p:normalViewPr>
  <p:slideViewPr>
    <p:cSldViewPr snapToGrid="0" snapToObjects="1">
      <p:cViewPr varScale="1">
        <p:scale>
          <a:sx n="56" d="100"/>
          <a:sy n="56" d="100"/>
        </p:scale>
        <p:origin x="1656" y="184"/>
      </p:cViewPr>
      <p:guideLst/>
    </p:cSldViewPr>
  </p:slideViewPr>
  <p:outlineViewPr>
    <p:cViewPr>
      <p:scale>
        <a:sx n="33" d="100"/>
        <a:sy n="33" d="100"/>
      </p:scale>
      <p:origin x="0" y="-14624"/>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EG"/>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BCBFB2-CB47-0642-805A-B4EC3991ED0B}" type="datetimeFigureOut">
              <a:rPr lang="it-EG" smtClean="0"/>
              <a:t>23/10/20</a:t>
            </a:fld>
            <a:endParaRPr lang="it-EG"/>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EG"/>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it-EG"/>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EG"/>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B85C7B-E02B-294F-BB1A-D642B5BA6646}" type="slidenum">
              <a:rPr lang="it-EG" smtClean="0"/>
              <a:t>‹N›</a:t>
            </a:fld>
            <a:endParaRPr lang="it-EG"/>
          </a:p>
        </p:txBody>
      </p:sp>
    </p:spTree>
    <p:extLst>
      <p:ext uri="{BB962C8B-B14F-4D97-AF65-F5344CB8AC3E}">
        <p14:creationId xmlns:p14="http://schemas.microsoft.com/office/powerpoint/2010/main" val="3059288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www.treccani.it/enciclopedia/brunei/" TargetMode="External"/><Relationship Id="rId3" Type="http://schemas.openxmlformats.org/officeDocument/2006/relationships/hyperlink" Target="file:///enciclopedia/S&#803;ala&#772;h&#803;%20ad-Di&#772;n" TargetMode="External"/><Relationship Id="rId7" Type="http://schemas.openxmlformats.org/officeDocument/2006/relationships/hyperlink" Target="https://www.treccani.it/enciclopedia/maometto-ii/"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www.treccani.it/enciclopedia/bayazid-i/" TargetMode="External"/><Relationship Id="rId5" Type="http://schemas.openxmlformats.org/officeDocument/2006/relationships/hyperlink" Target="https://www.treccani.it/enciclopedia/marocco/" TargetMode="External"/><Relationship Id="rId4" Type="http://schemas.openxmlformats.org/officeDocument/2006/relationships/hyperlink" Target="https://www.treccani.it/enciclopedia/malik/"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7">
            <a:extLst>
              <a:ext uri="{FF2B5EF4-FFF2-40B4-BE49-F238E27FC236}">
                <a16:creationId xmlns:a16="http://schemas.microsoft.com/office/drawing/2014/main" id="{FCDCDA25-8D45-E247-8AA4-AA6A5AA461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tx1"/>
                </a:solidFill>
                <a:latin typeface="Arial" panose="020B0604020202020204" pitchFamily="34" charset="0"/>
                <a:ea typeface="ＭＳ Ｐゴシック" panose="020B0600070205080204" pitchFamily="34" charset="-128"/>
              </a:defRPr>
            </a:lvl1pPr>
            <a:lvl2pPr marL="742950" indent="-285750">
              <a:tabLst>
                <a:tab pos="723900" algn="l"/>
                <a:tab pos="1447800" algn="l"/>
                <a:tab pos="2171700" algn="l"/>
                <a:tab pos="2895600" algn="l"/>
              </a:tabLst>
              <a:defRPr sz="2400">
                <a:solidFill>
                  <a:schemeClr val="tx1"/>
                </a:solidFill>
                <a:latin typeface="Arial" panose="020B0604020202020204" pitchFamily="34" charset="0"/>
                <a:ea typeface="ＭＳ Ｐゴシック" panose="020B0600070205080204" pitchFamily="34" charset="-128"/>
              </a:defRPr>
            </a:lvl2pPr>
            <a:lvl3pPr marL="1143000" indent="-228600">
              <a:tabLst>
                <a:tab pos="723900" algn="l"/>
                <a:tab pos="1447800" algn="l"/>
                <a:tab pos="2171700" algn="l"/>
                <a:tab pos="2895600" algn="l"/>
              </a:tabLst>
              <a:defRPr sz="2400">
                <a:solidFill>
                  <a:schemeClr val="tx1"/>
                </a:solidFill>
                <a:latin typeface="Arial" panose="020B0604020202020204" pitchFamily="34" charset="0"/>
                <a:ea typeface="ＭＳ Ｐゴシック" panose="020B0600070205080204" pitchFamily="34" charset="-128"/>
              </a:defRPr>
            </a:lvl3pPr>
            <a:lvl4pPr marL="1600200" indent="-228600">
              <a:tabLst>
                <a:tab pos="723900" algn="l"/>
                <a:tab pos="1447800" algn="l"/>
                <a:tab pos="2171700" algn="l"/>
                <a:tab pos="2895600" algn="l"/>
              </a:tabLst>
              <a:defRPr sz="2400">
                <a:solidFill>
                  <a:schemeClr val="tx1"/>
                </a:solidFill>
                <a:latin typeface="Arial" panose="020B0604020202020204" pitchFamily="34" charset="0"/>
                <a:ea typeface="ＭＳ Ｐゴシック" panose="020B0600070205080204" pitchFamily="34" charset="-128"/>
              </a:defRPr>
            </a:lvl4pPr>
            <a:lvl5pPr marL="2057400" indent="-228600">
              <a:tabLst>
                <a:tab pos="723900" algn="l"/>
                <a:tab pos="1447800" algn="l"/>
                <a:tab pos="2171700" algn="l"/>
                <a:tab pos="2895600" algn="l"/>
              </a:tabLst>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tabLst>
                <a:tab pos="723900" algn="l"/>
                <a:tab pos="1447800" algn="l"/>
                <a:tab pos="2171700" algn="l"/>
                <a:tab pos="2895600" algn="l"/>
              </a:tabLs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tabLst>
                <a:tab pos="723900" algn="l"/>
                <a:tab pos="1447800" algn="l"/>
                <a:tab pos="2171700" algn="l"/>
                <a:tab pos="2895600" algn="l"/>
              </a:tabLs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tabLst>
                <a:tab pos="723900" algn="l"/>
                <a:tab pos="1447800" algn="l"/>
                <a:tab pos="2171700" algn="l"/>
                <a:tab pos="2895600" algn="l"/>
              </a:tabLs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tabLst>
                <a:tab pos="723900" algn="l"/>
                <a:tab pos="1447800" algn="l"/>
                <a:tab pos="2171700" algn="l"/>
                <a:tab pos="2895600" algn="l"/>
              </a:tabLst>
              <a:defRPr sz="2400">
                <a:solidFill>
                  <a:schemeClr val="tx1"/>
                </a:solidFill>
                <a:latin typeface="Arial" panose="020B0604020202020204" pitchFamily="34" charset="0"/>
                <a:ea typeface="ＭＳ Ｐゴシック" panose="020B0600070205080204" pitchFamily="34" charset="-128"/>
              </a:defRPr>
            </a:lvl9pPr>
          </a:lstStyle>
          <a:p>
            <a:fld id="{F4615AEA-2152-EC4F-BD75-2BCE0A0E7D6F}" type="slidenum">
              <a:rPr lang="it-IT" altLang="it-IT" sz="1200">
                <a:solidFill>
                  <a:srgbClr val="000000"/>
                </a:solidFill>
              </a:rPr>
              <a:pPr/>
              <a:t>2</a:t>
            </a:fld>
            <a:endParaRPr lang="it-IT" altLang="it-IT" sz="1200">
              <a:solidFill>
                <a:srgbClr val="000000"/>
              </a:solidFill>
            </a:endParaRPr>
          </a:p>
        </p:txBody>
      </p:sp>
      <p:sp>
        <p:nvSpPr>
          <p:cNvPr id="74755" name="Text Box 1">
            <a:extLst>
              <a:ext uri="{FF2B5EF4-FFF2-40B4-BE49-F238E27FC236}">
                <a16:creationId xmlns:a16="http://schemas.microsoft.com/office/drawing/2014/main" id="{662C9E00-B55C-8544-9A68-DBC55D8B6F28}"/>
              </a:ext>
            </a:extLst>
          </p:cNvPr>
          <p:cNvSpPr>
            <a:spLocks noGrp="1" noRot="1" noChangeAspect="1" noChangeArrowheads="1" noTextEdit="1"/>
          </p:cNvSpPr>
          <p:nvPr>
            <p:ph type="sldImg"/>
          </p:nvPr>
        </p:nvSpPr>
        <p:spPr>
          <a:solidFill>
            <a:srgbClr val="FFFFFF"/>
          </a:solidFill>
          <a:ln/>
        </p:spPr>
      </p:sp>
      <p:sp>
        <p:nvSpPr>
          <p:cNvPr id="74756" name="Text Box 2">
            <a:extLst>
              <a:ext uri="{FF2B5EF4-FFF2-40B4-BE49-F238E27FC236}">
                <a16:creationId xmlns:a16="http://schemas.microsoft.com/office/drawing/2014/main" id="{5ED87BEF-7318-3C4E-B33D-EDE7D7ADEF8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dirty="0" err="1">
                <a:latin typeface="Arial" panose="020B0604020202020204" pitchFamily="34" charset="0"/>
                <a:ea typeface="ＭＳ Ｐゴシック" panose="020B0600070205080204" pitchFamily="34" charset="-128"/>
              </a:rPr>
              <a:t>Silverstein</a:t>
            </a:r>
            <a:r>
              <a:rPr lang="it-IT" altLang="it-IT" dirty="0">
                <a:latin typeface="Arial" panose="020B0604020202020204" pitchFamily="34" charset="0"/>
                <a:ea typeface="ＭＳ Ｐゴシック" panose="020B0600070205080204" pitchFamily="34" charset="-128"/>
              </a:rPr>
              <a:t>  cap. 1</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it-IT" dirty="0">
                <a:latin typeface="Arial" panose="020B0604020202020204" pitchFamily="34" charset="0"/>
                <a:ea typeface="ＭＳ Ｐゴシック" panose="020B0600070205080204" pitchFamily="34" charset="-128"/>
              </a:rPr>
              <a:t>(Dupont). Cautela nel trattare il mondo musulmano come fissato nel tempo e nello spazio, come la successione di un periodo di apogeo (viii-xiii </a:t>
            </a:r>
            <a:r>
              <a:rPr lang="it-IT" altLang="it-IT" dirty="0" err="1">
                <a:latin typeface="Arial" panose="020B0604020202020204" pitchFamily="34" charset="0"/>
                <a:ea typeface="ＭＳ Ｐゴシック" panose="020B0600070205080204" pitchFamily="34" charset="-128"/>
              </a:rPr>
              <a:t>secc</a:t>
            </a:r>
            <a:r>
              <a:rPr lang="it-IT" altLang="it-IT" dirty="0">
                <a:latin typeface="Arial" panose="020B0604020202020204" pitchFamily="34" charset="0"/>
                <a:ea typeface="ＭＳ Ｐゴシック" panose="020B0600070205080204" pitchFamily="34" charset="-128"/>
              </a:rPr>
              <a:t>.) e uno di crisi; nello spazio, perché si rischia di non considerare con il dovuto riguardo i milioni di musulmani che vivono fuori dal mondo arabo (Cina, Russia, Europa, America)</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it-IT" altLang="it-IT" dirty="0">
              <a:latin typeface="Arial" panose="020B0604020202020204" pitchFamily="34" charset="0"/>
              <a:ea typeface="ＭＳ Ｐゴシック" panose="020B0600070205080204" pitchFamily="34" charset="-128"/>
            </a:endParaRPr>
          </a:p>
        </p:txBody>
      </p:sp>
      <p:sp>
        <p:nvSpPr>
          <p:cNvPr id="74757" name="Text Box 3">
            <a:extLst>
              <a:ext uri="{FF2B5EF4-FFF2-40B4-BE49-F238E27FC236}">
                <a16:creationId xmlns:a16="http://schemas.microsoft.com/office/drawing/2014/main" id="{7B43BDC3-C72B-7B49-AB8E-55FBFB96DAAE}"/>
              </a:ext>
            </a:extLst>
          </p:cNvPr>
          <p:cNvSpPr txBox="1">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algn="r"/>
            <a:fld id="{0E1BDE3D-52A2-3F4F-8D1A-003C49EFF369}" type="slidenum">
              <a:rPr lang="it-IT" altLang="it-IT" sz="1200">
                <a:solidFill>
                  <a:srgbClr val="000000"/>
                </a:solidFill>
              </a:rPr>
              <a:pPr algn="r"/>
              <a:t>2</a:t>
            </a:fld>
            <a:endParaRPr lang="it-IT" altLang="it-IT" sz="1200">
              <a:solidFill>
                <a:srgbClr val="000000"/>
              </a:solidFill>
            </a:endParaRPr>
          </a:p>
        </p:txBody>
      </p:sp>
    </p:spTree>
    <p:extLst>
      <p:ext uri="{BB962C8B-B14F-4D97-AF65-F5344CB8AC3E}">
        <p14:creationId xmlns:p14="http://schemas.microsoft.com/office/powerpoint/2010/main" val="3987263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EG" dirty="0"/>
              <a:t>p. 30 Silverstein</a:t>
            </a:r>
          </a:p>
        </p:txBody>
      </p:sp>
      <p:sp>
        <p:nvSpPr>
          <p:cNvPr id="4" name="Segnaposto numero diapositiva 3"/>
          <p:cNvSpPr>
            <a:spLocks noGrp="1"/>
          </p:cNvSpPr>
          <p:nvPr>
            <p:ph type="sldNum" sz="quarter" idx="5"/>
          </p:nvPr>
        </p:nvSpPr>
        <p:spPr/>
        <p:txBody>
          <a:bodyPr/>
          <a:lstStyle/>
          <a:p>
            <a:fld id="{E5B85C7B-E02B-294F-BB1A-D642B5BA6646}" type="slidenum">
              <a:rPr lang="it-EG" smtClean="0"/>
              <a:t>10</a:t>
            </a:fld>
            <a:endParaRPr lang="it-EG"/>
          </a:p>
        </p:txBody>
      </p:sp>
    </p:spTree>
    <p:extLst>
      <p:ext uri="{BB962C8B-B14F-4D97-AF65-F5344CB8AC3E}">
        <p14:creationId xmlns:p14="http://schemas.microsoft.com/office/powerpoint/2010/main" val="5621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0" i="0" u="none" strike="noStrike" kern="1200" dirty="0">
                <a:solidFill>
                  <a:schemeClr val="tx1"/>
                </a:solidFill>
                <a:effectLst/>
                <a:latin typeface="+mn-lt"/>
                <a:ea typeface="+mn-ea"/>
                <a:cs typeface="+mn-cs"/>
              </a:rPr>
              <a:t>Il termine, usato per la prima volta come titolo ufficiale nell’875 d.C., quando il califfo al-</a:t>
            </a:r>
            <a:r>
              <a:rPr lang="it-IT" sz="1200" b="0" i="0" u="none" strike="noStrike" kern="1200" dirty="0" err="1">
                <a:solidFill>
                  <a:schemeClr val="tx1"/>
                </a:solidFill>
                <a:effectLst/>
                <a:latin typeface="+mn-lt"/>
                <a:ea typeface="+mn-ea"/>
                <a:cs typeface="+mn-cs"/>
              </a:rPr>
              <a:t>Mu‛tamid</a:t>
            </a:r>
            <a:r>
              <a:rPr lang="it-IT" sz="1200" b="0" i="0" u="none" strike="noStrike" kern="1200" dirty="0">
                <a:solidFill>
                  <a:schemeClr val="tx1"/>
                </a:solidFill>
                <a:effectLst/>
                <a:latin typeface="+mn-lt"/>
                <a:ea typeface="+mn-ea"/>
                <a:cs typeface="+mn-cs"/>
              </a:rPr>
              <a:t> lo conferì al proprio fratello al-</a:t>
            </a:r>
            <a:r>
              <a:rPr lang="it-IT" sz="1200" b="0" i="0" u="none" strike="noStrike" kern="1200" dirty="0" err="1">
                <a:solidFill>
                  <a:schemeClr val="tx1"/>
                </a:solidFill>
                <a:effectLst/>
                <a:latin typeface="+mn-lt"/>
                <a:ea typeface="+mn-ea"/>
                <a:cs typeface="+mn-cs"/>
              </a:rPr>
              <a:t>Muwaffaq</a:t>
            </a:r>
            <a:r>
              <a:rPr lang="it-IT" sz="1200" b="0" i="0" u="none" strike="noStrike" kern="1200" dirty="0">
                <a:solidFill>
                  <a:schemeClr val="tx1"/>
                </a:solidFill>
                <a:effectLst/>
                <a:latin typeface="+mn-lt"/>
                <a:ea typeface="+mn-ea"/>
                <a:cs typeface="+mn-cs"/>
              </a:rPr>
              <a:t>, suo coreggente, venne via via a indicare la carica di governatore autonomo, subordinata però alla figura del califfo. Tuttavia, già in epoca abbaside l’autorità califfale aveva perduto la sua universalità e l’appellativo di </a:t>
            </a:r>
            <a:r>
              <a:rPr lang="it-IT" sz="1200" b="0" i="0" u="none" strike="noStrike" kern="1200" dirty="0" err="1">
                <a:solidFill>
                  <a:schemeClr val="tx1"/>
                </a:solidFill>
                <a:effectLst/>
                <a:latin typeface="+mn-lt"/>
                <a:ea typeface="+mn-ea"/>
                <a:cs typeface="+mn-cs"/>
              </a:rPr>
              <a:t>sulṭān</a:t>
            </a:r>
            <a:r>
              <a:rPr lang="it-IT" sz="1200" b="0" i="0" u="none" strike="noStrike" kern="1200" dirty="0">
                <a:solidFill>
                  <a:schemeClr val="tx1"/>
                </a:solidFill>
                <a:effectLst/>
                <a:latin typeface="+mn-lt"/>
                <a:ea typeface="+mn-ea"/>
                <a:cs typeface="+mn-cs"/>
              </a:rPr>
              <a:t> fu attribuito ai sovrani </a:t>
            </a:r>
            <a:r>
              <a:rPr lang="it-IT" sz="1200" b="0" i="0" u="none" strike="noStrike" kern="1200" dirty="0" err="1">
                <a:solidFill>
                  <a:schemeClr val="tx1"/>
                </a:solidFill>
                <a:effectLst/>
                <a:latin typeface="+mn-lt"/>
                <a:ea typeface="+mn-ea"/>
                <a:cs typeface="+mn-cs"/>
              </a:rPr>
              <a:t>Gasnavidi</a:t>
            </a:r>
            <a:r>
              <a:rPr lang="it-IT" sz="1200" b="0" i="0" u="none" strike="noStrike" kern="1200" dirty="0">
                <a:solidFill>
                  <a:schemeClr val="tx1"/>
                </a:solidFill>
                <a:effectLst/>
                <a:latin typeface="+mn-lt"/>
                <a:ea typeface="+mn-ea"/>
                <a:cs typeface="+mn-cs"/>
              </a:rPr>
              <a:t> (sec. 10°-12°) e in seguito a quelli Selgiuchidi. S. si chiamarono in testi letterari (non nelle monete) il Saladino (➔ </a:t>
            </a:r>
            <a:r>
              <a:rPr lang="it-IT" sz="1200" b="0" i="0" u="none" strike="noStrike" kern="1200" dirty="0">
                <a:solidFill>
                  <a:schemeClr val="tx1"/>
                </a:solidFill>
                <a:effectLst/>
                <a:latin typeface="+mn-lt"/>
                <a:ea typeface="+mn-ea"/>
                <a:cs typeface="+mn-cs"/>
                <a:hlinkClick r:id="rId3">
                  <a:extLst>
                    <a:ext uri="{A12FA001-AC4F-418D-AE19-62706E023703}">
                      <ahyp:hlinkClr xmlns:ahyp="http://schemas.microsoft.com/office/drawing/2018/hyperlinkcolor" val="tx"/>
                    </a:ext>
                  </a:extLst>
                </a:hlinkClick>
              </a:rPr>
              <a:t>Ṣalāḥ ad-Dīn</a:t>
            </a:r>
            <a:r>
              <a:rPr lang="it-IT" sz="1200" b="0" i="0" u="none" strike="noStrike" kern="1200" dirty="0">
                <a:solidFill>
                  <a:schemeClr val="tx1"/>
                </a:solidFill>
                <a:effectLst/>
                <a:latin typeface="+mn-lt"/>
                <a:ea typeface="+mn-ea"/>
                <a:cs typeface="+mn-cs"/>
              </a:rPr>
              <a:t>), fondatore della dinastia </a:t>
            </a:r>
            <a:r>
              <a:rPr lang="it-IT" sz="1200" b="0" i="0" u="none" strike="noStrike" kern="1200" dirty="0" err="1">
                <a:solidFill>
                  <a:schemeClr val="tx1"/>
                </a:solidFill>
                <a:effectLst/>
                <a:latin typeface="+mn-lt"/>
                <a:ea typeface="+mn-ea"/>
                <a:cs typeface="+mn-cs"/>
              </a:rPr>
              <a:t>ayyubita</a:t>
            </a:r>
            <a:r>
              <a:rPr lang="it-IT" sz="1200" b="0" i="0" u="none" strike="noStrike" kern="1200" dirty="0">
                <a:solidFill>
                  <a:schemeClr val="tx1"/>
                </a:solidFill>
                <a:effectLst/>
                <a:latin typeface="+mn-lt"/>
                <a:ea typeface="+mn-ea"/>
                <a:cs typeface="+mn-cs"/>
              </a:rPr>
              <a:t>, e molti dei suoi successori, ufficialmente solo </a:t>
            </a:r>
            <a:r>
              <a:rPr lang="it-IT" sz="1200" b="0" i="0" u="none" strike="noStrike" kern="1200" dirty="0">
                <a:solidFill>
                  <a:schemeClr val="tx1"/>
                </a:solidFill>
                <a:effectLst/>
                <a:latin typeface="+mn-lt"/>
                <a:ea typeface="+mn-ea"/>
                <a:cs typeface="+mn-cs"/>
                <a:hlinkClick r:id="rId4">
                  <a:extLst>
                    <a:ext uri="{A12FA001-AC4F-418D-AE19-62706E023703}">
                      <ahyp:hlinkClr xmlns:ahyp="http://schemas.microsoft.com/office/drawing/2018/hyperlinkcolor" val="tx"/>
                    </a:ext>
                  </a:extLst>
                </a:hlinkClick>
              </a:rPr>
              <a:t>malik</a:t>
            </a:r>
            <a:r>
              <a:rPr lang="it-IT" sz="1200" b="0" i="0" u="none" strike="noStrike" kern="1200" dirty="0">
                <a:solidFill>
                  <a:schemeClr val="tx1"/>
                </a:solidFill>
                <a:effectLst/>
                <a:latin typeface="+mn-lt"/>
                <a:ea typeface="+mn-ea"/>
                <a:cs typeface="+mn-cs"/>
              </a:rPr>
              <a:t>/"&gt;</a:t>
            </a:r>
            <a:r>
              <a:rPr lang="it-IT" sz="1200" b="0" i="0" u="none" strike="noStrike" kern="1200" dirty="0" err="1">
                <a:solidFill>
                  <a:schemeClr val="tx1"/>
                </a:solidFill>
                <a:effectLst/>
                <a:latin typeface="+mn-lt"/>
                <a:ea typeface="+mn-ea"/>
                <a:cs typeface="+mn-cs"/>
              </a:rPr>
              <a:t>malik</a:t>
            </a:r>
            <a:r>
              <a:rPr lang="it-IT" sz="1200" b="0" i="0" u="none" strike="noStrike" kern="1200" dirty="0">
                <a:solidFill>
                  <a:schemeClr val="tx1"/>
                </a:solidFill>
                <a:effectLst/>
                <a:latin typeface="+mn-lt"/>
                <a:ea typeface="+mn-ea"/>
                <a:cs typeface="+mn-cs"/>
              </a:rPr>
              <a:t> «re». S. fu il titolo, tra gli altri, dei sovrani mamelucchi di Egitto (sec. 13°-16°) e dei principi di molte fra le dinastie indipendenti dell’Africa settentrionale, dai </a:t>
            </a:r>
            <a:r>
              <a:rPr lang="it-IT" sz="1200" b="0" i="0" u="none" strike="noStrike" kern="1200" dirty="0" err="1">
                <a:solidFill>
                  <a:schemeClr val="tx1"/>
                </a:solidFill>
                <a:effectLst/>
                <a:latin typeface="+mn-lt"/>
                <a:ea typeface="+mn-ea"/>
                <a:cs typeface="+mn-cs"/>
              </a:rPr>
              <a:t>Merinidi</a:t>
            </a:r>
            <a:r>
              <a:rPr lang="it-IT" sz="1200" b="0" i="0" u="none" strike="noStrike" kern="1200" dirty="0">
                <a:solidFill>
                  <a:schemeClr val="tx1"/>
                </a:solidFill>
                <a:effectLst/>
                <a:latin typeface="+mn-lt"/>
                <a:ea typeface="+mn-ea"/>
                <a:cs typeface="+mn-cs"/>
              </a:rPr>
              <a:t> ai </a:t>
            </a:r>
            <a:r>
              <a:rPr lang="it-IT" sz="1200" b="0" i="0" u="none" strike="noStrike" kern="1200" dirty="0" err="1">
                <a:solidFill>
                  <a:schemeClr val="tx1"/>
                </a:solidFill>
                <a:effectLst/>
                <a:latin typeface="+mn-lt"/>
                <a:ea typeface="+mn-ea"/>
                <a:cs typeface="+mn-cs"/>
              </a:rPr>
              <a:t>Filālī</a:t>
            </a:r>
            <a:r>
              <a:rPr lang="it-IT" sz="1200" b="0" i="0" u="none" strike="noStrike" kern="1200" dirty="0">
                <a:solidFill>
                  <a:schemeClr val="tx1"/>
                </a:solidFill>
                <a:effectLst/>
                <a:latin typeface="+mn-lt"/>
                <a:ea typeface="+mn-ea"/>
                <a:cs typeface="+mn-cs"/>
              </a:rPr>
              <a:t> del </a:t>
            </a:r>
            <a:r>
              <a:rPr lang="it-IT" sz="1200" b="0" i="0" u="none" strike="noStrike" kern="1200" dirty="0">
                <a:solidFill>
                  <a:schemeClr val="tx1"/>
                </a:solidFill>
                <a:effectLst/>
                <a:latin typeface="+mn-lt"/>
                <a:ea typeface="+mn-ea"/>
                <a:cs typeface="+mn-cs"/>
                <a:hlinkClick r:id="rId5">
                  <a:extLst>
                    <a:ext uri="{A12FA001-AC4F-418D-AE19-62706E023703}">
                      <ahyp:hlinkClr xmlns:ahyp="http://schemas.microsoft.com/office/drawing/2018/hyperlinkcolor" val="tx"/>
                    </a:ext>
                  </a:extLst>
                </a:hlinkClick>
              </a:rPr>
              <a:t>Marocco</a:t>
            </a:r>
            <a:r>
              <a:rPr lang="it-IT" sz="1200" b="0" i="0" u="none" strike="noStrike" kern="1200" dirty="0">
                <a:solidFill>
                  <a:schemeClr val="tx1"/>
                </a:solidFill>
                <a:effectLst/>
                <a:latin typeface="+mn-lt"/>
                <a:ea typeface="+mn-ea"/>
                <a:cs typeface="+mn-cs"/>
              </a:rPr>
              <a:t> (il re del Marocco vi rinunciò nel 1957). S. infine, nella sua accezione più famosa, fu il titolo del sovrano ottomano, a partire forse già da </a:t>
            </a:r>
            <a:r>
              <a:rPr lang="it-IT" sz="1200" b="0" i="0" u="none" strike="noStrike" kern="1200" dirty="0" err="1">
                <a:solidFill>
                  <a:schemeClr val="tx1"/>
                </a:solidFill>
                <a:effectLst/>
                <a:latin typeface="+mn-lt"/>
                <a:ea typeface="+mn-ea"/>
                <a:cs typeface="+mn-cs"/>
              </a:rPr>
              <a:t>Orkhān</a:t>
            </a:r>
            <a:r>
              <a:rPr lang="it-IT" sz="1200" b="0" i="0" u="none" strike="noStrike" kern="1200" dirty="0">
                <a:solidFill>
                  <a:schemeClr val="tx1"/>
                </a:solidFill>
                <a:effectLst/>
                <a:latin typeface="+mn-lt"/>
                <a:ea typeface="+mn-ea"/>
                <a:cs typeface="+mn-cs"/>
              </a:rPr>
              <a:t> o </a:t>
            </a:r>
            <a:r>
              <a:rPr lang="it-IT" sz="1200" b="0" i="0" u="none" strike="noStrike" kern="1200" dirty="0">
                <a:solidFill>
                  <a:schemeClr val="tx1"/>
                </a:solidFill>
                <a:effectLst/>
                <a:latin typeface="+mn-lt"/>
                <a:ea typeface="+mn-ea"/>
                <a:cs typeface="+mn-cs"/>
                <a:hlinkClick r:id="rId6">
                  <a:extLst>
                    <a:ext uri="{A12FA001-AC4F-418D-AE19-62706E023703}">
                      <ahyp:hlinkClr xmlns:ahyp="http://schemas.microsoft.com/office/drawing/2018/hyperlinkcolor" val="tx"/>
                    </a:ext>
                  </a:extLst>
                </a:hlinkClick>
              </a:rPr>
              <a:t>Bāyazīd I</a:t>
            </a:r>
            <a:r>
              <a:rPr lang="it-IT" sz="1200" b="0" i="0" u="none" strike="noStrike" kern="1200" dirty="0">
                <a:solidFill>
                  <a:schemeClr val="tx1"/>
                </a:solidFill>
                <a:effectLst/>
                <a:latin typeface="+mn-lt"/>
                <a:ea typeface="+mn-ea"/>
                <a:cs typeface="+mn-cs"/>
              </a:rPr>
              <a:t>, certo da </a:t>
            </a:r>
            <a:r>
              <a:rPr lang="it-IT" sz="1200" b="0" i="0" u="none" strike="noStrike" kern="1200" dirty="0">
                <a:solidFill>
                  <a:schemeClr val="tx1"/>
                </a:solidFill>
                <a:effectLst/>
                <a:latin typeface="+mn-lt"/>
                <a:ea typeface="+mn-ea"/>
                <a:cs typeface="+mn-cs"/>
                <a:hlinkClick r:id="rId7">
                  <a:extLst>
                    <a:ext uri="{A12FA001-AC4F-418D-AE19-62706E023703}">
                      <ahyp:hlinkClr xmlns:ahyp="http://schemas.microsoft.com/office/drawing/2018/hyperlinkcolor" val="tx"/>
                    </a:ext>
                  </a:extLst>
                </a:hlinkClick>
              </a:rPr>
              <a:t>Maometto II</a:t>
            </a:r>
            <a:r>
              <a:rPr lang="it-IT" sz="1200" b="0" i="0" u="none" strike="noStrike" kern="1200" dirty="0">
                <a:solidFill>
                  <a:schemeClr val="tx1"/>
                </a:solidFill>
                <a:effectLst/>
                <a:latin typeface="+mn-lt"/>
                <a:ea typeface="+mn-ea"/>
                <a:cs typeface="+mn-cs"/>
              </a:rPr>
              <a:t> e portato fino all’abolizione del sultanato (1922).</a:t>
            </a:r>
          </a:p>
          <a:p>
            <a:r>
              <a:rPr lang="it-IT" sz="1200" b="0" i="0" u="none" strike="noStrike" kern="1200" dirty="0">
                <a:solidFill>
                  <a:schemeClr val="tx1"/>
                </a:solidFill>
                <a:effectLst/>
                <a:latin typeface="+mn-lt"/>
                <a:ea typeface="+mn-ea"/>
                <a:cs typeface="+mn-cs"/>
              </a:rPr>
              <a:t>Oggi si chiamano s. i capi di alcuni Stati musulmani, fra cui l’Oman e il </a:t>
            </a:r>
            <a:r>
              <a:rPr lang="it-IT" sz="1200" b="0" i="0" u="none" strike="noStrike" kern="1200" dirty="0">
                <a:solidFill>
                  <a:schemeClr val="tx1"/>
                </a:solidFill>
                <a:effectLst/>
                <a:latin typeface="+mn-lt"/>
                <a:ea typeface="+mn-ea"/>
                <a:cs typeface="+mn-cs"/>
                <a:hlinkClick r:id="rId8">
                  <a:extLst>
                    <a:ext uri="{A12FA001-AC4F-418D-AE19-62706E023703}">
                      <ahyp:hlinkClr xmlns:ahyp="http://schemas.microsoft.com/office/drawing/2018/hyperlinkcolor" val="tx"/>
                    </a:ext>
                  </a:extLst>
                </a:hlinkClick>
              </a:rPr>
              <a:t>Brunei</a:t>
            </a:r>
            <a:r>
              <a:rPr lang="it-IT" sz="1200" b="0" i="0" u="none" strike="noStrike" kern="1200" dirty="0">
                <a:solidFill>
                  <a:schemeClr val="tx1"/>
                </a:solidFill>
                <a:effectLst/>
                <a:latin typeface="+mn-lt"/>
                <a:ea typeface="+mn-ea"/>
                <a:cs typeface="+mn-cs"/>
              </a:rPr>
              <a:t>.</a:t>
            </a:r>
          </a:p>
          <a:p>
            <a:endParaRPr lang="it-EG" dirty="0">
              <a:solidFill>
                <a:schemeClr val="tx1"/>
              </a:solidFill>
            </a:endParaRPr>
          </a:p>
        </p:txBody>
      </p:sp>
      <p:sp>
        <p:nvSpPr>
          <p:cNvPr id="4" name="Segnaposto numero diapositiva 3"/>
          <p:cNvSpPr>
            <a:spLocks noGrp="1"/>
          </p:cNvSpPr>
          <p:nvPr>
            <p:ph type="sldNum" sz="quarter" idx="5"/>
          </p:nvPr>
        </p:nvSpPr>
        <p:spPr/>
        <p:txBody>
          <a:bodyPr/>
          <a:lstStyle/>
          <a:p>
            <a:fld id="{E5B85C7B-E02B-294F-BB1A-D642B5BA6646}" type="slidenum">
              <a:rPr lang="it-EG" smtClean="0"/>
              <a:t>12</a:t>
            </a:fld>
            <a:endParaRPr lang="it-EG"/>
          </a:p>
        </p:txBody>
      </p:sp>
    </p:spTree>
    <p:extLst>
      <p:ext uri="{BB962C8B-B14F-4D97-AF65-F5344CB8AC3E}">
        <p14:creationId xmlns:p14="http://schemas.microsoft.com/office/powerpoint/2010/main" val="2513946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EG"/>
          </a:p>
        </p:txBody>
      </p:sp>
      <p:sp>
        <p:nvSpPr>
          <p:cNvPr id="4" name="Segnaposto numero diapositiva 3"/>
          <p:cNvSpPr>
            <a:spLocks noGrp="1"/>
          </p:cNvSpPr>
          <p:nvPr>
            <p:ph type="sldNum" sz="quarter" idx="5"/>
          </p:nvPr>
        </p:nvSpPr>
        <p:spPr/>
        <p:txBody>
          <a:bodyPr/>
          <a:lstStyle/>
          <a:p>
            <a:fld id="{E5B85C7B-E02B-294F-BB1A-D642B5BA6646}" type="slidenum">
              <a:rPr lang="it-EG" smtClean="0"/>
              <a:t>21</a:t>
            </a:fld>
            <a:endParaRPr lang="it-EG"/>
          </a:p>
        </p:txBody>
      </p:sp>
    </p:spTree>
    <p:extLst>
      <p:ext uri="{BB962C8B-B14F-4D97-AF65-F5344CB8AC3E}">
        <p14:creationId xmlns:p14="http://schemas.microsoft.com/office/powerpoint/2010/main" val="2427565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EG"/>
          </a:p>
        </p:txBody>
      </p:sp>
      <p:sp>
        <p:nvSpPr>
          <p:cNvPr id="4" name="Segnaposto numero diapositiva 3"/>
          <p:cNvSpPr>
            <a:spLocks noGrp="1"/>
          </p:cNvSpPr>
          <p:nvPr>
            <p:ph type="sldNum" sz="quarter" idx="5"/>
          </p:nvPr>
        </p:nvSpPr>
        <p:spPr/>
        <p:txBody>
          <a:bodyPr/>
          <a:lstStyle/>
          <a:p>
            <a:fld id="{E5B85C7B-E02B-294F-BB1A-D642B5BA6646}" type="slidenum">
              <a:rPr lang="it-EG" smtClean="0"/>
              <a:t>22</a:t>
            </a:fld>
            <a:endParaRPr lang="it-EG"/>
          </a:p>
        </p:txBody>
      </p:sp>
    </p:spTree>
    <p:extLst>
      <p:ext uri="{BB962C8B-B14F-4D97-AF65-F5344CB8AC3E}">
        <p14:creationId xmlns:p14="http://schemas.microsoft.com/office/powerpoint/2010/main" val="1676246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it-IT"/>
              <a:t>Fare clic per modificare lo stile del titolo dello schema</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10/23/20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10/23/20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4.jp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5FFA5E0-4C70-431D-A19D-18415F6C40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Immagine 4" descr="Immagine che contiene testo&#10;&#10;Descrizione generata automaticamente">
            <a:extLst>
              <a:ext uri="{FF2B5EF4-FFF2-40B4-BE49-F238E27FC236}">
                <a16:creationId xmlns:a16="http://schemas.microsoft.com/office/drawing/2014/main" id="{00922703-D795-6549-B5E1-D7B431368DA8}"/>
              </a:ext>
            </a:extLst>
          </p:cNvPr>
          <p:cNvPicPr>
            <a:picLocks noChangeAspect="1"/>
          </p:cNvPicPr>
          <p:nvPr/>
        </p:nvPicPr>
        <p:blipFill rotWithShape="1">
          <a:blip r:embed="rId2"/>
          <a:srcRect/>
          <a:stretch/>
        </p:blipFill>
        <p:spPr>
          <a:xfrm>
            <a:off x="20" y="10"/>
            <a:ext cx="12191980" cy="6857990"/>
          </a:xfrm>
          <a:prstGeom prst="rect">
            <a:avLst/>
          </a:prstGeom>
        </p:spPr>
      </p:pic>
      <p:sp>
        <p:nvSpPr>
          <p:cNvPr id="12" name="Freeform: Shape 11">
            <a:extLst>
              <a:ext uri="{FF2B5EF4-FFF2-40B4-BE49-F238E27FC236}">
                <a16:creationId xmlns:a16="http://schemas.microsoft.com/office/drawing/2014/main" id="{BBE55C11-4C41-45E4-A00F-83DEE6BB5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3632297"/>
            <a:ext cx="7527616" cy="2170389"/>
          </a:xfrm>
          <a:custGeom>
            <a:avLst/>
            <a:gdLst>
              <a:gd name="connsiteX0" fmla="*/ 0 w 7527616"/>
              <a:gd name="connsiteY0" fmla="*/ 0 h 2170389"/>
              <a:gd name="connsiteX1" fmla="*/ 85411 w 7527616"/>
              <a:gd name="connsiteY1" fmla="*/ 0 h 2170389"/>
              <a:gd name="connsiteX2" fmla="*/ 926533 w 7527616"/>
              <a:gd name="connsiteY2" fmla="*/ 0 h 2170389"/>
              <a:gd name="connsiteX3" fmla="*/ 1114264 w 7527616"/>
              <a:gd name="connsiteY3" fmla="*/ 0 h 2170389"/>
              <a:gd name="connsiteX4" fmla="*/ 6544376 w 7527616"/>
              <a:gd name="connsiteY4" fmla="*/ 0 h 2170389"/>
              <a:gd name="connsiteX5" fmla="*/ 6610082 w 7527616"/>
              <a:gd name="connsiteY5" fmla="*/ 26276 h 2170389"/>
              <a:gd name="connsiteX6" fmla="*/ 6619468 w 7527616"/>
              <a:gd name="connsiteY6" fmla="*/ 36786 h 2170389"/>
              <a:gd name="connsiteX7" fmla="*/ 7506496 w 7527616"/>
              <a:gd name="connsiteY7" fmla="*/ 1024760 h 2170389"/>
              <a:gd name="connsiteX8" fmla="*/ 7506496 w 7527616"/>
              <a:gd name="connsiteY8" fmla="*/ 1140374 h 2170389"/>
              <a:gd name="connsiteX9" fmla="*/ 6619468 w 7527616"/>
              <a:gd name="connsiteY9" fmla="*/ 2133603 h 2170389"/>
              <a:gd name="connsiteX10" fmla="*/ 6610082 w 7527616"/>
              <a:gd name="connsiteY10" fmla="*/ 2144113 h 2170389"/>
              <a:gd name="connsiteX11" fmla="*/ 6544376 w 7527616"/>
              <a:gd name="connsiteY11" fmla="*/ 2170389 h 2170389"/>
              <a:gd name="connsiteX12" fmla="*/ 1114264 w 7527616"/>
              <a:gd name="connsiteY12" fmla="*/ 2170389 h 2170389"/>
              <a:gd name="connsiteX13" fmla="*/ 926533 w 7527616"/>
              <a:gd name="connsiteY13" fmla="*/ 2170389 h 2170389"/>
              <a:gd name="connsiteX14" fmla="*/ 146150 w 7527616"/>
              <a:gd name="connsiteY14" fmla="*/ 2170389 h 2170389"/>
              <a:gd name="connsiteX15" fmla="*/ 0 w 7527616"/>
              <a:gd name="connsiteY15" fmla="*/ 2170389 h 2170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527616" h="2170389">
                <a:moveTo>
                  <a:pt x="0" y="0"/>
                </a:moveTo>
                <a:lnTo>
                  <a:pt x="85411" y="0"/>
                </a:lnTo>
                <a:cubicBezTo>
                  <a:pt x="290008" y="0"/>
                  <a:pt x="562804" y="0"/>
                  <a:pt x="926533" y="0"/>
                </a:cubicBezTo>
                <a:cubicBezTo>
                  <a:pt x="926533" y="0"/>
                  <a:pt x="926533" y="0"/>
                  <a:pt x="1114264" y="0"/>
                </a:cubicBezTo>
                <a:cubicBezTo>
                  <a:pt x="1114264" y="0"/>
                  <a:pt x="1114264" y="0"/>
                  <a:pt x="6544376" y="0"/>
                </a:cubicBezTo>
                <a:cubicBezTo>
                  <a:pt x="6567842" y="0"/>
                  <a:pt x="6591309" y="10510"/>
                  <a:pt x="6610082" y="26276"/>
                </a:cubicBezTo>
                <a:cubicBezTo>
                  <a:pt x="6614775" y="26276"/>
                  <a:pt x="6619468" y="31531"/>
                  <a:pt x="6619468" y="36786"/>
                </a:cubicBezTo>
                <a:cubicBezTo>
                  <a:pt x="6619468" y="36786"/>
                  <a:pt x="6619468" y="36786"/>
                  <a:pt x="7506496" y="1024760"/>
                </a:cubicBezTo>
                <a:cubicBezTo>
                  <a:pt x="7534656" y="1056291"/>
                  <a:pt x="7534656" y="1108843"/>
                  <a:pt x="7506496" y="1140374"/>
                </a:cubicBezTo>
                <a:cubicBezTo>
                  <a:pt x="7506496" y="1140374"/>
                  <a:pt x="7506496" y="1140374"/>
                  <a:pt x="6619468" y="2133603"/>
                </a:cubicBezTo>
                <a:cubicBezTo>
                  <a:pt x="6619468" y="2133603"/>
                  <a:pt x="6614775" y="2138858"/>
                  <a:pt x="6610082" y="2144113"/>
                </a:cubicBezTo>
                <a:cubicBezTo>
                  <a:pt x="6591309" y="2159879"/>
                  <a:pt x="6567842" y="2170389"/>
                  <a:pt x="6544376" y="2170389"/>
                </a:cubicBezTo>
                <a:cubicBezTo>
                  <a:pt x="6544376" y="2170389"/>
                  <a:pt x="6544376" y="2170389"/>
                  <a:pt x="1114264" y="2170389"/>
                </a:cubicBezTo>
                <a:cubicBezTo>
                  <a:pt x="1114264" y="2170389"/>
                  <a:pt x="1114264" y="2170389"/>
                  <a:pt x="926533" y="2170389"/>
                </a:cubicBezTo>
                <a:cubicBezTo>
                  <a:pt x="926533" y="2170389"/>
                  <a:pt x="926533" y="2170389"/>
                  <a:pt x="146150" y="2170389"/>
                </a:cubicBezTo>
                <a:lnTo>
                  <a:pt x="0" y="2170389"/>
                </a:lnTo>
                <a:close/>
              </a:path>
            </a:pathLst>
          </a:custGeom>
          <a:solidFill>
            <a:srgbClr val="606043">
              <a:alpha val="87843"/>
            </a:srgb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 name="Titolo 1">
            <a:extLst>
              <a:ext uri="{FF2B5EF4-FFF2-40B4-BE49-F238E27FC236}">
                <a16:creationId xmlns:a16="http://schemas.microsoft.com/office/drawing/2014/main" id="{14A2F1BE-C65D-9F49-BA20-BC3058A805C9}"/>
              </a:ext>
            </a:extLst>
          </p:cNvPr>
          <p:cNvSpPr>
            <a:spLocks noGrp="1"/>
          </p:cNvSpPr>
          <p:nvPr>
            <p:ph type="ctrTitle"/>
          </p:nvPr>
        </p:nvSpPr>
        <p:spPr>
          <a:xfrm>
            <a:off x="1083733" y="3632298"/>
            <a:ext cx="5478432" cy="1154856"/>
          </a:xfrm>
        </p:spPr>
        <p:txBody>
          <a:bodyPr>
            <a:normAutofit/>
          </a:bodyPr>
          <a:lstStyle/>
          <a:p>
            <a:r>
              <a:rPr lang="it-EG" sz="4000" b="1" dirty="0">
                <a:solidFill>
                  <a:srgbClr val="FEFFFF"/>
                </a:solidFill>
              </a:rPr>
              <a:t>La storia</a:t>
            </a:r>
          </a:p>
        </p:txBody>
      </p:sp>
      <p:sp>
        <p:nvSpPr>
          <p:cNvPr id="3" name="Sottotitolo 2">
            <a:extLst>
              <a:ext uri="{FF2B5EF4-FFF2-40B4-BE49-F238E27FC236}">
                <a16:creationId xmlns:a16="http://schemas.microsoft.com/office/drawing/2014/main" id="{C85C664A-676A-2047-BABA-D72C223756EE}"/>
              </a:ext>
            </a:extLst>
          </p:cNvPr>
          <p:cNvSpPr>
            <a:spLocks noGrp="1"/>
          </p:cNvSpPr>
          <p:nvPr>
            <p:ph type="subTitle" idx="1"/>
          </p:nvPr>
        </p:nvSpPr>
        <p:spPr>
          <a:xfrm>
            <a:off x="1083733" y="4944531"/>
            <a:ext cx="5454227" cy="858155"/>
          </a:xfrm>
        </p:spPr>
        <p:txBody>
          <a:bodyPr>
            <a:normAutofit fontScale="92500" lnSpcReduction="10000"/>
          </a:bodyPr>
          <a:lstStyle/>
          <a:p>
            <a:pPr>
              <a:lnSpc>
                <a:spcPct val="90000"/>
              </a:lnSpc>
            </a:pPr>
            <a:r>
              <a:rPr lang="it-EG" b="1" dirty="0">
                <a:solidFill>
                  <a:srgbClr val="FEFFFF"/>
                </a:solidFill>
              </a:rPr>
              <a:t>Dalla Rivelazione alla caduta dell’impero ottomano.</a:t>
            </a:r>
          </a:p>
          <a:p>
            <a:pPr>
              <a:lnSpc>
                <a:spcPct val="90000"/>
              </a:lnSpc>
            </a:pPr>
            <a:r>
              <a:rPr lang="it-EG" b="1" dirty="0">
                <a:solidFill>
                  <a:srgbClr val="FEFFFF"/>
                </a:solidFill>
              </a:rPr>
              <a:t> </a:t>
            </a:r>
            <a:r>
              <a:rPr lang="it-IT" b="1" dirty="0">
                <a:solidFill>
                  <a:srgbClr val="FEFFFF"/>
                </a:solidFill>
              </a:rPr>
              <a:t>L</a:t>
            </a:r>
            <a:r>
              <a:rPr lang="it-EG" b="1" dirty="0">
                <a:solidFill>
                  <a:srgbClr val="FEFFFF"/>
                </a:solidFill>
              </a:rPr>
              <a:t>e grandi tappe della storia musulmana.</a:t>
            </a:r>
          </a:p>
        </p:txBody>
      </p:sp>
    </p:spTree>
    <p:extLst>
      <p:ext uri="{BB962C8B-B14F-4D97-AF65-F5344CB8AC3E}">
        <p14:creationId xmlns:p14="http://schemas.microsoft.com/office/powerpoint/2010/main" val="99918157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BE0789E-91A7-4246-978E-A17FE1BF95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795735" cy="68580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3C6C0BD2-8B3C-4042-B4EE-5DB7665A373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a:solidFill>
            <a:schemeClr val="bg2"/>
          </a:solidFill>
        </p:grpSpPr>
        <p:sp>
          <p:nvSpPr>
            <p:cNvPr id="14" name="Freeform 27">
              <a:extLst>
                <a:ext uri="{FF2B5EF4-FFF2-40B4-BE49-F238E27FC236}">
                  <a16:creationId xmlns:a16="http://schemas.microsoft.com/office/drawing/2014/main" id="{5F53669F-C1E6-43B8-AC6F-B44CE56BF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15" name="Freeform 28">
              <a:extLst>
                <a:ext uri="{FF2B5EF4-FFF2-40B4-BE49-F238E27FC236}">
                  <a16:creationId xmlns:a16="http://schemas.microsoft.com/office/drawing/2014/main" id="{53966C25-DAEA-4318-8FBC-EC6FF8F5A1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16" name="Freeform 29">
              <a:extLst>
                <a:ext uri="{FF2B5EF4-FFF2-40B4-BE49-F238E27FC236}">
                  <a16:creationId xmlns:a16="http://schemas.microsoft.com/office/drawing/2014/main" id="{ED6EA716-EAD4-4023-8673-0809A1E245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17" name="Freeform 30">
              <a:extLst>
                <a:ext uri="{FF2B5EF4-FFF2-40B4-BE49-F238E27FC236}">
                  <a16:creationId xmlns:a16="http://schemas.microsoft.com/office/drawing/2014/main" id="{84261748-EFC0-4729-A7BB-A88FDAF6FA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18" name="Freeform 31">
              <a:extLst>
                <a:ext uri="{FF2B5EF4-FFF2-40B4-BE49-F238E27FC236}">
                  <a16:creationId xmlns:a16="http://schemas.microsoft.com/office/drawing/2014/main" id="{2C14F808-CC69-494F-98AC-CB750416CC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19" name="Freeform 32">
              <a:extLst>
                <a:ext uri="{FF2B5EF4-FFF2-40B4-BE49-F238E27FC236}">
                  <a16:creationId xmlns:a16="http://schemas.microsoft.com/office/drawing/2014/main" id="{F1CA3607-84D0-4085-A363-796A17B1D7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20" name="Freeform 33">
              <a:extLst>
                <a:ext uri="{FF2B5EF4-FFF2-40B4-BE49-F238E27FC236}">
                  <a16:creationId xmlns:a16="http://schemas.microsoft.com/office/drawing/2014/main" id="{491E6160-2958-4A90-8B50-EDA182AABB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21" name="Freeform 34">
              <a:extLst>
                <a:ext uri="{FF2B5EF4-FFF2-40B4-BE49-F238E27FC236}">
                  <a16:creationId xmlns:a16="http://schemas.microsoft.com/office/drawing/2014/main" id="{559F6CB7-E057-499B-A859-3602769892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22" name="Freeform 35">
              <a:extLst>
                <a:ext uri="{FF2B5EF4-FFF2-40B4-BE49-F238E27FC236}">
                  <a16:creationId xmlns:a16="http://schemas.microsoft.com/office/drawing/2014/main" id="{FF12353D-CF89-4D03-8075-C161824E23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23" name="Freeform 36">
              <a:extLst>
                <a:ext uri="{FF2B5EF4-FFF2-40B4-BE49-F238E27FC236}">
                  <a16:creationId xmlns:a16="http://schemas.microsoft.com/office/drawing/2014/main" id="{5B91C9D6-FAF2-445B-AF1B-43992602A9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24" name="Freeform 37">
              <a:extLst>
                <a:ext uri="{FF2B5EF4-FFF2-40B4-BE49-F238E27FC236}">
                  <a16:creationId xmlns:a16="http://schemas.microsoft.com/office/drawing/2014/main" id="{570F7A1D-86B1-4AD1-B4A3-9AE2A52C85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25" name="Freeform 38">
              <a:extLst>
                <a:ext uri="{FF2B5EF4-FFF2-40B4-BE49-F238E27FC236}">
                  <a16:creationId xmlns:a16="http://schemas.microsoft.com/office/drawing/2014/main" id="{52C6EBA8-95CC-4FE6-A8E4-3A6911E8A4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5" name="Titolo 4">
            <a:extLst>
              <a:ext uri="{FF2B5EF4-FFF2-40B4-BE49-F238E27FC236}">
                <a16:creationId xmlns:a16="http://schemas.microsoft.com/office/drawing/2014/main" id="{2117BEA3-9E46-D043-83DC-B23A1C8491CE}"/>
              </a:ext>
            </a:extLst>
          </p:cNvPr>
          <p:cNvSpPr>
            <a:spLocks noGrp="1"/>
          </p:cNvSpPr>
          <p:nvPr>
            <p:ph type="title"/>
          </p:nvPr>
        </p:nvSpPr>
        <p:spPr>
          <a:xfrm>
            <a:off x="846416" y="1093380"/>
            <a:ext cx="3705988" cy="4671240"/>
          </a:xfrm>
        </p:spPr>
        <p:txBody>
          <a:bodyPr anchor="ctr">
            <a:normAutofit/>
          </a:bodyPr>
          <a:lstStyle/>
          <a:p>
            <a:pPr algn="r"/>
            <a:r>
              <a:rPr lang="it-EG" dirty="0"/>
              <a:t>L’inizio della lunga decadenza degli Abbasidi</a:t>
            </a:r>
            <a:br>
              <a:rPr lang="it-EG" dirty="0"/>
            </a:br>
            <a:br>
              <a:rPr lang="it-EG" dirty="0"/>
            </a:br>
            <a:r>
              <a:rPr lang="it-EG" dirty="0"/>
              <a:t>I secc.XI-XIII</a:t>
            </a:r>
          </a:p>
        </p:txBody>
      </p:sp>
      <p:sp>
        <p:nvSpPr>
          <p:cNvPr id="27" name="Freeform 11">
            <a:extLst>
              <a:ext uri="{FF2B5EF4-FFF2-40B4-BE49-F238E27FC236}">
                <a16:creationId xmlns:a16="http://schemas.microsoft.com/office/drawing/2014/main" id="{15EDA122-4530-45D2-A70A-B1A967AAE5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179901"/>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sp>
      <p:sp>
        <p:nvSpPr>
          <p:cNvPr id="29" name="Rectangle 28">
            <a:extLst>
              <a:ext uri="{FF2B5EF4-FFF2-40B4-BE49-F238E27FC236}">
                <a16:creationId xmlns:a16="http://schemas.microsoft.com/office/drawing/2014/main" id="{9782F52E-0F94-4BFC-9F89-B054DDEAB9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736" y="0"/>
            <a:ext cx="7396264" cy="6858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egnaposto contenuto 5">
            <a:extLst>
              <a:ext uri="{FF2B5EF4-FFF2-40B4-BE49-F238E27FC236}">
                <a16:creationId xmlns:a16="http://schemas.microsoft.com/office/drawing/2014/main" id="{AB7BD71E-D10D-E94C-80A7-FC01B2953393}"/>
              </a:ext>
            </a:extLst>
          </p:cNvPr>
          <p:cNvSpPr>
            <a:spLocks noGrp="1"/>
          </p:cNvSpPr>
          <p:nvPr>
            <p:ph idx="1"/>
          </p:nvPr>
        </p:nvSpPr>
        <p:spPr>
          <a:xfrm>
            <a:off x="5236415" y="197225"/>
            <a:ext cx="6740432" cy="6515204"/>
          </a:xfrm>
        </p:spPr>
        <p:txBody>
          <a:bodyPr anchor="ctr">
            <a:normAutofit fontScale="85000" lnSpcReduction="20000"/>
          </a:bodyPr>
          <a:lstStyle/>
          <a:p>
            <a:endParaRPr lang="it-EG" dirty="0"/>
          </a:p>
          <a:p>
            <a:endParaRPr lang="it-EG" dirty="0"/>
          </a:p>
          <a:p>
            <a:endParaRPr lang="it-EG" dirty="0"/>
          </a:p>
          <a:p>
            <a:r>
              <a:rPr lang="it-EG" dirty="0"/>
              <a:t>Molte le motivazioni della decadenza e della fine della dinastia abbaside.</a:t>
            </a:r>
          </a:p>
          <a:p>
            <a:endParaRPr lang="it-EG" dirty="0"/>
          </a:p>
          <a:p>
            <a:r>
              <a:rPr lang="it-IT" dirty="0"/>
              <a:t>I</a:t>
            </a:r>
            <a:r>
              <a:rPr lang="it-EG" dirty="0"/>
              <a:t>n primo luogo una strisciante diatriba con gli ‘ulam</a:t>
            </a:r>
            <a:r>
              <a:rPr lang="it-IT" dirty="0" err="1"/>
              <a:t>ā</a:t>
            </a:r>
            <a:r>
              <a:rPr lang="it-EG" dirty="0"/>
              <a:t>’ il cui potere religioso confliggeva sempre più apertamente con quello dei califfi (IX secolo).</a:t>
            </a:r>
          </a:p>
          <a:p>
            <a:endParaRPr lang="it-EG" dirty="0"/>
          </a:p>
          <a:p>
            <a:r>
              <a:rPr lang="it-IT" dirty="0"/>
              <a:t>Già a</a:t>
            </a:r>
            <a:r>
              <a:rPr lang="it-EG" dirty="0"/>
              <a:t>lla metà del X secolo i califfi avevano un potere reale solo nella zona dell’Iraq.</a:t>
            </a:r>
          </a:p>
          <a:p>
            <a:endParaRPr lang="it-EG" dirty="0"/>
          </a:p>
          <a:p>
            <a:r>
              <a:rPr lang="it-IT" dirty="0"/>
              <a:t>La difficoltà maggiore della dinastia fu tenere uniti i domini sempre più vasti, nei quali cominciarono a svilupparsi dinastie locali, ufficialmente soggette al potere centrale califfale, ma di fatto sempre più potenti e autonome (</a:t>
            </a:r>
            <a:r>
              <a:rPr lang="it-IT" dirty="0" err="1"/>
              <a:t>secc</a:t>
            </a:r>
            <a:r>
              <a:rPr lang="it-IT" dirty="0"/>
              <a:t>. IX e X).</a:t>
            </a:r>
          </a:p>
          <a:p>
            <a:endParaRPr lang="it-IT" dirty="0"/>
          </a:p>
          <a:p>
            <a:r>
              <a:rPr lang="it-IT" dirty="0"/>
              <a:t>A Cordova in Spagna e al Cairo in Egitto vennero addirittura proclamati due califfati concorrenti, rispettivamente con gli Omayyadi di Spagna e con i Fatimidi d’Egitto (X secolo).</a:t>
            </a:r>
          </a:p>
          <a:p>
            <a:endParaRPr lang="it-IT" dirty="0"/>
          </a:p>
          <a:p>
            <a:r>
              <a:rPr lang="it-IT" dirty="0"/>
              <a:t>Questi ultimi proclamavano uno Sciismo ismailita (sette imam) e insieme alla contemporanea ascesa dei </a:t>
            </a:r>
            <a:r>
              <a:rPr lang="it-IT" dirty="0" err="1"/>
              <a:t>Buyidi</a:t>
            </a:r>
            <a:r>
              <a:rPr lang="it-IT" dirty="0"/>
              <a:t>  a Baghdad, anch’essi sciiti ma duodecimani (dodici imam), fecero sì che il X secolo fosse  definito «il secolo dello Sciismo»).</a:t>
            </a:r>
          </a:p>
          <a:p>
            <a:pPr marL="0" indent="0">
              <a:buNone/>
            </a:pPr>
            <a:endParaRPr lang="it-IT" dirty="0"/>
          </a:p>
          <a:p>
            <a:endParaRPr lang="it-IT" dirty="0"/>
          </a:p>
          <a:p>
            <a:endParaRPr lang="it-EG" dirty="0"/>
          </a:p>
          <a:p>
            <a:endParaRPr lang="it-IT" dirty="0"/>
          </a:p>
          <a:p>
            <a:endParaRPr lang="it-EG" dirty="0"/>
          </a:p>
        </p:txBody>
      </p:sp>
    </p:spTree>
    <p:extLst>
      <p:ext uri="{BB962C8B-B14F-4D97-AF65-F5344CB8AC3E}">
        <p14:creationId xmlns:p14="http://schemas.microsoft.com/office/powerpoint/2010/main" val="251115259"/>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A55F051-97DE-49FF-BB21-0EDA63C246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E1612B4-AD89-404E-AE2A-48CCF1FE05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25400" cap="sq">
            <a:solidFill>
              <a:srgbClr val="9DDFF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magine 1">
            <a:extLst>
              <a:ext uri="{FF2B5EF4-FFF2-40B4-BE49-F238E27FC236}">
                <a16:creationId xmlns:a16="http://schemas.microsoft.com/office/drawing/2014/main" id="{3BC4D16D-36C0-9940-A4D5-5A51E019C16A}"/>
              </a:ext>
            </a:extLst>
          </p:cNvPr>
          <p:cNvPicPr>
            <a:picLocks noChangeAspect="1"/>
          </p:cNvPicPr>
          <p:nvPr/>
        </p:nvPicPr>
        <p:blipFill rotWithShape="1">
          <a:blip r:embed="rId2"/>
          <a:srcRect r="1" b="4956"/>
          <a:stretch/>
        </p:blipFill>
        <p:spPr>
          <a:xfrm>
            <a:off x="643467" y="643467"/>
            <a:ext cx="9983397" cy="5179817"/>
          </a:xfrm>
          <a:prstGeom prst="rect">
            <a:avLst/>
          </a:prstGeom>
        </p:spPr>
      </p:pic>
    </p:spTree>
    <p:extLst>
      <p:ext uri="{BB962C8B-B14F-4D97-AF65-F5344CB8AC3E}">
        <p14:creationId xmlns:p14="http://schemas.microsoft.com/office/powerpoint/2010/main" val="333389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919EF07B-07C6-3944-87D5-5B965C54F326}"/>
              </a:ext>
            </a:extLst>
          </p:cNvPr>
          <p:cNvSpPr/>
          <p:nvPr/>
        </p:nvSpPr>
        <p:spPr>
          <a:xfrm>
            <a:off x="2653553" y="950260"/>
            <a:ext cx="9018494" cy="6247864"/>
          </a:xfrm>
          <a:prstGeom prst="rect">
            <a:avLst/>
          </a:prstGeom>
        </p:spPr>
        <p:txBody>
          <a:bodyPr wrap="square">
            <a:spAutoFit/>
          </a:bodyPr>
          <a:lstStyle/>
          <a:p>
            <a:r>
              <a:rPr lang="it-IT" sz="2000" dirty="0"/>
              <a:t>All’interno, la dinastia fu indebolita dal conflitto continuo con il crescente potere sia degli ‘</a:t>
            </a:r>
            <a:r>
              <a:rPr lang="it-IT" sz="2000" dirty="0" err="1"/>
              <a:t>ulamā</a:t>
            </a:r>
            <a:r>
              <a:rPr lang="it-IT" sz="2000" dirty="0"/>
              <a:t>’ che degli schiavi-soldato turchi (</a:t>
            </a:r>
            <a:r>
              <a:rPr lang="it-IT" sz="2000" dirty="0" err="1"/>
              <a:t>mamlūk</a:t>
            </a:r>
            <a:r>
              <a:rPr lang="it-IT" sz="2000" dirty="0"/>
              <a:t> o </a:t>
            </a:r>
            <a:r>
              <a:rPr lang="it-IT" sz="2000" dirty="0" err="1"/>
              <a:t>ghulām</a:t>
            </a:r>
            <a:r>
              <a:rPr lang="it-IT" sz="2000" dirty="0"/>
              <a:t>), che dall’inizio del IX secolo gli Abbasidi cominciarono a reclutare e che divennero sempre più irrequieti finendo per uccidere il califfo al-</a:t>
            </a:r>
            <a:r>
              <a:rPr lang="it-IT" sz="2000" dirty="0" err="1"/>
              <a:t>Mutawakkil</a:t>
            </a:r>
            <a:r>
              <a:rPr lang="it-IT" sz="2000" dirty="0"/>
              <a:t>  (861) e i suoi tre successori).</a:t>
            </a:r>
          </a:p>
          <a:p>
            <a:endParaRPr lang="it-IT" sz="2000" dirty="0"/>
          </a:p>
          <a:p>
            <a:endParaRPr lang="it-IT" sz="2000" dirty="0"/>
          </a:p>
          <a:p>
            <a:r>
              <a:rPr lang="it-IT" sz="2000" dirty="0"/>
              <a:t>Infine, l’elemento che minò dall’interno definitivamente il potere della dinastia fu l’infiltrarsi a corte dei </a:t>
            </a:r>
            <a:r>
              <a:rPr lang="it-IT" sz="2000" dirty="0" err="1"/>
              <a:t>Buyidi</a:t>
            </a:r>
            <a:r>
              <a:rPr lang="it-IT" sz="2000" dirty="0"/>
              <a:t> (o </a:t>
            </a:r>
            <a:r>
              <a:rPr lang="it-IT" sz="2000" dirty="0" err="1"/>
              <a:t>Buwayidi</a:t>
            </a:r>
            <a:r>
              <a:rPr lang="it-IT" sz="2000" dirty="0"/>
              <a:t>), una famiglia di orientamento sciita, proveniente dall’Iran settentrionale, che acquisì gradualmente ma inesorabilmente un sempre maggiore potere a corte e spodestò i vari califfi, sempre più indeboliti, dalla concreta gestione del potere, lasciando loro solo la carica spirituale e simbolica (945-1055).</a:t>
            </a:r>
          </a:p>
          <a:p>
            <a:endParaRPr lang="it-IT" sz="2000" dirty="0"/>
          </a:p>
          <a:p>
            <a:r>
              <a:rPr lang="it-IT" sz="2000" dirty="0"/>
              <a:t>Si comincia a distinguere tra la carica di califfo e quella di sultano, che indicava la carica di governatore autonomo, ancorché soggetto al califfo abbaside.</a:t>
            </a:r>
          </a:p>
          <a:p>
            <a:endParaRPr lang="it-IT" sz="2000" dirty="0"/>
          </a:p>
          <a:p>
            <a:endParaRPr lang="it-IT" sz="2000" dirty="0"/>
          </a:p>
        </p:txBody>
      </p:sp>
    </p:spTree>
    <p:extLst>
      <p:ext uri="{BB962C8B-B14F-4D97-AF65-F5344CB8AC3E}">
        <p14:creationId xmlns:p14="http://schemas.microsoft.com/office/powerpoint/2010/main" val="3972765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5B6C53B-B352-D84B-81EB-72D3828AB0F3}"/>
              </a:ext>
            </a:extLst>
          </p:cNvPr>
          <p:cNvSpPr>
            <a:spLocks noGrp="1"/>
          </p:cNvSpPr>
          <p:nvPr>
            <p:ph type="title"/>
          </p:nvPr>
        </p:nvSpPr>
        <p:spPr/>
        <p:txBody>
          <a:bodyPr/>
          <a:lstStyle/>
          <a:p>
            <a:pPr algn="ctr"/>
            <a:r>
              <a:rPr lang="it-IT" altLang="it-IT" b="1" u="sng" dirty="0">
                <a:solidFill>
                  <a:srgbClr val="C00000"/>
                </a:solidFill>
                <a:latin typeface="Times New Roman" panose="02020603050405020304" pitchFamily="18" charset="0"/>
                <a:ea typeface="Osaka" panose="020B0600000000000000" pitchFamily="34" charset="-128"/>
              </a:rPr>
              <a:t>Il periodo dal 1100 al 1500</a:t>
            </a:r>
            <a:br>
              <a:rPr lang="it-IT" altLang="it-IT" b="1" u="sng" dirty="0">
                <a:solidFill>
                  <a:srgbClr val="C00000"/>
                </a:solidFill>
                <a:latin typeface="Times New Roman" panose="02020603050405020304" pitchFamily="18" charset="0"/>
                <a:ea typeface="Osaka" panose="020B0600000000000000" pitchFamily="34" charset="-128"/>
              </a:rPr>
            </a:br>
            <a:endParaRPr lang="it-EG" dirty="0"/>
          </a:p>
        </p:txBody>
      </p:sp>
      <p:sp>
        <p:nvSpPr>
          <p:cNvPr id="3" name="Segnaposto contenuto 2">
            <a:extLst>
              <a:ext uri="{FF2B5EF4-FFF2-40B4-BE49-F238E27FC236}">
                <a16:creationId xmlns:a16="http://schemas.microsoft.com/office/drawing/2014/main" id="{0B5793AA-ECFE-F840-A129-B354AE2D6F70}"/>
              </a:ext>
            </a:extLst>
          </p:cNvPr>
          <p:cNvSpPr>
            <a:spLocks noGrp="1"/>
          </p:cNvSpPr>
          <p:nvPr>
            <p:ph idx="1"/>
          </p:nvPr>
        </p:nvSpPr>
        <p:spPr>
          <a:xfrm>
            <a:off x="1875295" y="2169763"/>
            <a:ext cx="9629316" cy="3741459"/>
          </a:xfrm>
        </p:spPr>
        <p:txBody>
          <a:bodyPr>
            <a:normAutofit fontScale="92500"/>
          </a:bodyPr>
          <a:lstStyle/>
          <a:p>
            <a:r>
              <a:rPr lang="it-EG" dirty="0"/>
              <a:t>Le grandi migrazioni delle </a:t>
            </a:r>
            <a:r>
              <a:rPr lang="it-EG" dirty="0">
                <a:solidFill>
                  <a:srgbClr val="FF0000"/>
                </a:solidFill>
              </a:rPr>
              <a:t>tribù turche </a:t>
            </a:r>
            <a:r>
              <a:rPr lang="it-EG" dirty="0"/>
              <a:t>che dall’Asia centrale si spostavano in massa verso occidente sanciscono l’inizio di una nuova era per la storia musulmana.</a:t>
            </a:r>
          </a:p>
          <a:p>
            <a:endParaRPr lang="it-EG" dirty="0"/>
          </a:p>
          <a:p>
            <a:r>
              <a:rPr lang="it-EG" dirty="0"/>
              <a:t>I Selgiuchidi migrarono dalle loro terre intorno al mar Caspio e si diressero verso la Persia , costituendo una dinastia che pur divisa in vari rami governò un impero vastissimo, di religione musulmana e di etnia turca. </a:t>
            </a:r>
          </a:p>
          <a:p>
            <a:endParaRPr lang="it-EG" dirty="0"/>
          </a:p>
          <a:p>
            <a:r>
              <a:rPr lang="it-EG" dirty="0"/>
              <a:t> I turchi selgiuchidi sconfissero i bizantini a Manzikert (1071) e in circa vent’anni conquistarono pressocché tutta l’Anatolia, la Siria e la Palestina. </a:t>
            </a:r>
          </a:p>
          <a:p>
            <a:endParaRPr lang="it-IT" dirty="0"/>
          </a:p>
          <a:p>
            <a:r>
              <a:rPr lang="it-IT" dirty="0"/>
              <a:t>Furono i Selgiuchidi a combattere i Crociati.</a:t>
            </a:r>
            <a:endParaRPr lang="it-EG" dirty="0"/>
          </a:p>
          <a:p>
            <a:endParaRPr lang="it-EG" dirty="0"/>
          </a:p>
        </p:txBody>
      </p:sp>
    </p:spTree>
    <p:extLst>
      <p:ext uri="{BB962C8B-B14F-4D97-AF65-F5344CB8AC3E}">
        <p14:creationId xmlns:p14="http://schemas.microsoft.com/office/powerpoint/2010/main" val="274924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66BF9EE-F7AC-4FA5-AC7E-001B3A642F7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4" name="Freeform 11">
              <a:extLst>
                <a:ext uri="{FF2B5EF4-FFF2-40B4-BE49-F238E27FC236}">
                  <a16:creationId xmlns:a16="http://schemas.microsoft.com/office/drawing/2014/main" id="{3B48D182-44E3-4D8B-ACEF-F1A900BE44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5" name="Freeform 12">
              <a:extLst>
                <a:ext uri="{FF2B5EF4-FFF2-40B4-BE49-F238E27FC236}">
                  <a16:creationId xmlns:a16="http://schemas.microsoft.com/office/drawing/2014/main" id="{355A535A-A489-477F-A314-593AA8CAFB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6" name="Freeform 13">
              <a:extLst>
                <a:ext uri="{FF2B5EF4-FFF2-40B4-BE49-F238E27FC236}">
                  <a16:creationId xmlns:a16="http://schemas.microsoft.com/office/drawing/2014/main" id="{954C2D4C-FD83-4EF4-9312-04442ABD66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7" name="Freeform 14">
              <a:extLst>
                <a:ext uri="{FF2B5EF4-FFF2-40B4-BE49-F238E27FC236}">
                  <a16:creationId xmlns:a16="http://schemas.microsoft.com/office/drawing/2014/main" id="{C20701C2-CD9A-4698-BC97-E1085820C2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8" name="Freeform 15">
              <a:extLst>
                <a:ext uri="{FF2B5EF4-FFF2-40B4-BE49-F238E27FC236}">
                  <a16:creationId xmlns:a16="http://schemas.microsoft.com/office/drawing/2014/main" id="{62575C35-466F-42AE-87A1-D691849AB8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9" name="Freeform 16">
              <a:extLst>
                <a:ext uri="{FF2B5EF4-FFF2-40B4-BE49-F238E27FC236}">
                  <a16:creationId xmlns:a16="http://schemas.microsoft.com/office/drawing/2014/main" id="{58236F37-6119-45AC-80A0-CD2C311B50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20" name="Freeform 17">
              <a:extLst>
                <a:ext uri="{FF2B5EF4-FFF2-40B4-BE49-F238E27FC236}">
                  <a16:creationId xmlns:a16="http://schemas.microsoft.com/office/drawing/2014/main" id="{F3FDD799-39FE-4D6F-9A64-2F472B2150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21" name="Freeform 18">
              <a:extLst>
                <a:ext uri="{FF2B5EF4-FFF2-40B4-BE49-F238E27FC236}">
                  <a16:creationId xmlns:a16="http://schemas.microsoft.com/office/drawing/2014/main" id="{9820D241-1D49-442C-A95A-00BC1BF9E2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2" name="Freeform 19">
              <a:extLst>
                <a:ext uri="{FF2B5EF4-FFF2-40B4-BE49-F238E27FC236}">
                  <a16:creationId xmlns:a16="http://schemas.microsoft.com/office/drawing/2014/main" id="{EBC2197C-B383-4866-8ABD-74222400BE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3" name="Freeform 20">
              <a:extLst>
                <a:ext uri="{FF2B5EF4-FFF2-40B4-BE49-F238E27FC236}">
                  <a16:creationId xmlns:a16="http://schemas.microsoft.com/office/drawing/2014/main" id="{404B06AA-FC93-4471-9DE4-56A401E70A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4" name="Freeform 21">
              <a:extLst>
                <a:ext uri="{FF2B5EF4-FFF2-40B4-BE49-F238E27FC236}">
                  <a16:creationId xmlns:a16="http://schemas.microsoft.com/office/drawing/2014/main" id="{E580600C-013F-4FAF-8FB7-4CC0FA80A9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25" name="Freeform 22">
              <a:extLst>
                <a:ext uri="{FF2B5EF4-FFF2-40B4-BE49-F238E27FC236}">
                  <a16:creationId xmlns:a16="http://schemas.microsoft.com/office/drawing/2014/main" id="{9BFCF199-64B2-4AEE-88C4-E954ABF362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7" name="Group 26">
            <a:extLst>
              <a:ext uri="{FF2B5EF4-FFF2-40B4-BE49-F238E27FC236}">
                <a16:creationId xmlns:a16="http://schemas.microsoft.com/office/drawing/2014/main" id="{E312DBA5-56D8-42B2-BA94-28168C2A670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28" name="Freeform 27">
              <a:extLst>
                <a:ext uri="{FF2B5EF4-FFF2-40B4-BE49-F238E27FC236}">
                  <a16:creationId xmlns:a16="http://schemas.microsoft.com/office/drawing/2014/main" id="{7AD46C74-3117-46B0-B267-0F61B57CA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9" name="Freeform 28">
              <a:extLst>
                <a:ext uri="{FF2B5EF4-FFF2-40B4-BE49-F238E27FC236}">
                  <a16:creationId xmlns:a16="http://schemas.microsoft.com/office/drawing/2014/main" id="{8C13B810-9664-45D8-8510-D6ED0ADD72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30" name="Freeform 29">
              <a:extLst>
                <a:ext uri="{FF2B5EF4-FFF2-40B4-BE49-F238E27FC236}">
                  <a16:creationId xmlns:a16="http://schemas.microsoft.com/office/drawing/2014/main" id="{10306E52-A922-4458-BCCE-C3C840CC7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31" name="Freeform 30">
              <a:extLst>
                <a:ext uri="{FF2B5EF4-FFF2-40B4-BE49-F238E27FC236}">
                  <a16:creationId xmlns:a16="http://schemas.microsoft.com/office/drawing/2014/main" id="{CB578819-B7E7-4250-932F-52AE2A2A9A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32" name="Freeform 31">
              <a:extLst>
                <a:ext uri="{FF2B5EF4-FFF2-40B4-BE49-F238E27FC236}">
                  <a16:creationId xmlns:a16="http://schemas.microsoft.com/office/drawing/2014/main" id="{454B9C91-B623-424A-B16E-F764F189D3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33" name="Freeform 32">
              <a:extLst>
                <a:ext uri="{FF2B5EF4-FFF2-40B4-BE49-F238E27FC236}">
                  <a16:creationId xmlns:a16="http://schemas.microsoft.com/office/drawing/2014/main" id="{EFD03C4A-8484-41E6-B458-032F1DCA7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34" name="Freeform 33">
              <a:extLst>
                <a:ext uri="{FF2B5EF4-FFF2-40B4-BE49-F238E27FC236}">
                  <a16:creationId xmlns:a16="http://schemas.microsoft.com/office/drawing/2014/main" id="{DDC2F3C3-1D4E-4913-9C5C-F9A65B47E5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5" name="Freeform 34">
              <a:extLst>
                <a:ext uri="{FF2B5EF4-FFF2-40B4-BE49-F238E27FC236}">
                  <a16:creationId xmlns:a16="http://schemas.microsoft.com/office/drawing/2014/main" id="{1E15BCA2-2420-4C53-ADE9-40FBAC2384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36" name="Freeform 35">
              <a:extLst>
                <a:ext uri="{FF2B5EF4-FFF2-40B4-BE49-F238E27FC236}">
                  <a16:creationId xmlns:a16="http://schemas.microsoft.com/office/drawing/2014/main" id="{73D5FBF4-7129-4C51-B603-E3BC334195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37" name="Freeform 36">
              <a:extLst>
                <a:ext uri="{FF2B5EF4-FFF2-40B4-BE49-F238E27FC236}">
                  <a16:creationId xmlns:a16="http://schemas.microsoft.com/office/drawing/2014/main" id="{0165B164-CE2A-494C-88FC-507232B37C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38" name="Freeform 37">
              <a:extLst>
                <a:ext uri="{FF2B5EF4-FFF2-40B4-BE49-F238E27FC236}">
                  <a16:creationId xmlns:a16="http://schemas.microsoft.com/office/drawing/2014/main" id="{87F127E5-B10B-4D18-BCF0-E7C3C7F401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39" name="Freeform 38">
              <a:extLst>
                <a:ext uri="{FF2B5EF4-FFF2-40B4-BE49-F238E27FC236}">
                  <a16:creationId xmlns:a16="http://schemas.microsoft.com/office/drawing/2014/main" id="{FC692D59-F28D-4E42-B435-225F2C6CFA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41" name="Rectangle 40">
            <a:extLst>
              <a:ext uri="{FF2B5EF4-FFF2-40B4-BE49-F238E27FC236}">
                <a16:creationId xmlns:a16="http://schemas.microsoft.com/office/drawing/2014/main" id="{1996130F-9AB5-4DE9-8574-3AF891C5C1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3" name="Freeform 6">
            <a:extLst>
              <a:ext uri="{FF2B5EF4-FFF2-40B4-BE49-F238E27FC236}">
                <a16:creationId xmlns:a16="http://schemas.microsoft.com/office/drawing/2014/main" id="{3623DEAC-F39C-45D6-86DC-1033F6429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useBgFill="1">
        <p:nvSpPr>
          <p:cNvPr id="45" name="Rectangle 44">
            <a:extLst>
              <a:ext uri="{FF2B5EF4-FFF2-40B4-BE49-F238E27FC236}">
                <a16:creationId xmlns:a16="http://schemas.microsoft.com/office/drawing/2014/main" id="{A692209D-B607-46C3-8560-07AF72291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94874638-CF15-4908-BC4B-4908744D0B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4639734"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 name="Titolo 3">
            <a:extLst>
              <a:ext uri="{FF2B5EF4-FFF2-40B4-BE49-F238E27FC236}">
                <a16:creationId xmlns:a16="http://schemas.microsoft.com/office/drawing/2014/main" id="{7216498F-77A1-D446-974E-CB9417C0456D}"/>
              </a:ext>
            </a:extLst>
          </p:cNvPr>
          <p:cNvSpPr>
            <a:spLocks noGrp="1"/>
          </p:cNvSpPr>
          <p:nvPr>
            <p:ph type="title"/>
          </p:nvPr>
        </p:nvSpPr>
        <p:spPr>
          <a:xfrm>
            <a:off x="210095" y="967417"/>
            <a:ext cx="4109054" cy="3943250"/>
          </a:xfrm>
        </p:spPr>
        <p:txBody>
          <a:bodyPr vert="horz" lIns="91440" tIns="45720" rIns="91440" bIns="45720" rtlCol="0" anchor="b">
            <a:normAutofit/>
          </a:bodyPr>
          <a:lstStyle/>
          <a:p>
            <a:r>
              <a:rPr lang="en-US" sz="4000" dirty="0" err="1">
                <a:solidFill>
                  <a:srgbClr val="FEFFFF"/>
                </a:solidFill>
              </a:rPr>
              <a:t>L’impero</a:t>
            </a:r>
            <a:r>
              <a:rPr lang="en-US" sz="4000" dirty="0">
                <a:solidFill>
                  <a:srgbClr val="FEFFFF"/>
                </a:solidFill>
              </a:rPr>
              <a:t> </a:t>
            </a:r>
            <a:r>
              <a:rPr lang="en-US" sz="4000" dirty="0" err="1">
                <a:solidFill>
                  <a:srgbClr val="FEFFFF"/>
                </a:solidFill>
              </a:rPr>
              <a:t>turco</a:t>
            </a:r>
            <a:r>
              <a:rPr lang="en-US" sz="4000" dirty="0">
                <a:solidFill>
                  <a:srgbClr val="FEFFFF"/>
                </a:solidFill>
              </a:rPr>
              <a:t> </a:t>
            </a:r>
            <a:r>
              <a:rPr lang="en-US" sz="4000" dirty="0" err="1">
                <a:solidFill>
                  <a:srgbClr val="FEFFFF"/>
                </a:solidFill>
              </a:rPr>
              <a:t>selgiuchide</a:t>
            </a:r>
            <a:r>
              <a:rPr lang="en-US" sz="4000" dirty="0">
                <a:solidFill>
                  <a:srgbClr val="FEFFFF"/>
                </a:solidFill>
              </a:rPr>
              <a:t> </a:t>
            </a:r>
            <a:r>
              <a:rPr lang="en-US" sz="4000" dirty="0" err="1">
                <a:solidFill>
                  <a:srgbClr val="FEFFFF"/>
                </a:solidFill>
              </a:rPr>
              <a:t>all’apice</a:t>
            </a:r>
            <a:r>
              <a:rPr lang="en-US" sz="4000" dirty="0">
                <a:solidFill>
                  <a:srgbClr val="FEFFFF"/>
                </a:solidFill>
              </a:rPr>
              <a:t> </a:t>
            </a:r>
            <a:r>
              <a:rPr lang="en-US" sz="4000" dirty="0" err="1">
                <a:solidFill>
                  <a:srgbClr val="FEFFFF"/>
                </a:solidFill>
              </a:rPr>
              <a:t>della</a:t>
            </a:r>
            <a:r>
              <a:rPr lang="en-US" sz="4000" dirty="0">
                <a:solidFill>
                  <a:srgbClr val="FEFFFF"/>
                </a:solidFill>
              </a:rPr>
              <a:t> </a:t>
            </a:r>
            <a:r>
              <a:rPr lang="en-US" sz="4000" dirty="0" err="1">
                <a:solidFill>
                  <a:srgbClr val="FEFFFF"/>
                </a:solidFill>
              </a:rPr>
              <a:t>sua</a:t>
            </a:r>
            <a:r>
              <a:rPr lang="en-US" sz="4000" dirty="0">
                <a:solidFill>
                  <a:srgbClr val="FEFFFF"/>
                </a:solidFill>
              </a:rPr>
              <a:t> </a:t>
            </a:r>
            <a:r>
              <a:rPr lang="en-US" sz="4000" dirty="0" err="1">
                <a:solidFill>
                  <a:srgbClr val="FEFFFF"/>
                </a:solidFill>
              </a:rPr>
              <a:t>espansione</a:t>
            </a:r>
            <a:r>
              <a:rPr lang="en-US" sz="4000" dirty="0">
                <a:solidFill>
                  <a:srgbClr val="FEFFFF"/>
                </a:solidFill>
              </a:rPr>
              <a:t> (1092)</a:t>
            </a:r>
          </a:p>
        </p:txBody>
      </p:sp>
      <p:sp>
        <p:nvSpPr>
          <p:cNvPr id="49" name="Freeform 5">
            <a:extLst>
              <a:ext uri="{FF2B5EF4-FFF2-40B4-BE49-F238E27FC236}">
                <a16:creationId xmlns:a16="http://schemas.microsoft.com/office/drawing/2014/main" id="{5F1B8348-CD6E-4561-A704-C232D9A267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5033007"/>
            <a:ext cx="5404022" cy="857047"/>
          </a:xfrm>
          <a:custGeom>
            <a:avLst/>
            <a:gdLst>
              <a:gd name="T0" fmla="*/ 1114 w 1117"/>
              <a:gd name="T1" fmla="*/ 77 h 163"/>
              <a:gd name="T2" fmla="*/ 1040 w 1117"/>
              <a:gd name="T3" fmla="*/ 3 h 163"/>
              <a:gd name="T4" fmla="*/ 1039 w 1117"/>
              <a:gd name="T5" fmla="*/ 2 h 163"/>
              <a:gd name="T6" fmla="*/ 1034 w 1117"/>
              <a:gd name="T7" fmla="*/ 0 h 163"/>
              <a:gd name="T8" fmla="*/ 578 w 1117"/>
              <a:gd name="T9" fmla="*/ 0 h 163"/>
              <a:gd name="T10" fmla="*/ 562 w 1117"/>
              <a:gd name="T11" fmla="*/ 0 h 163"/>
              <a:gd name="T12" fmla="*/ 440 w 1117"/>
              <a:gd name="T13" fmla="*/ 0 h 163"/>
              <a:gd name="T14" fmla="*/ 106 w 1117"/>
              <a:gd name="T15" fmla="*/ 0 h 163"/>
              <a:gd name="T16" fmla="*/ 0 w 1117"/>
              <a:gd name="T17" fmla="*/ 0 h 163"/>
              <a:gd name="T18" fmla="*/ 0 w 1117"/>
              <a:gd name="T19" fmla="*/ 163 h 163"/>
              <a:gd name="T20" fmla="*/ 106 w 1117"/>
              <a:gd name="T21" fmla="*/ 163 h 163"/>
              <a:gd name="T22" fmla="*/ 440 w 1117"/>
              <a:gd name="T23" fmla="*/ 163 h 163"/>
              <a:gd name="T24" fmla="*/ 562 w 1117"/>
              <a:gd name="T25" fmla="*/ 163 h 163"/>
              <a:gd name="T26" fmla="*/ 578 w 1117"/>
              <a:gd name="T27" fmla="*/ 163 h 163"/>
              <a:gd name="T28" fmla="*/ 1034 w 1117"/>
              <a:gd name="T29" fmla="*/ 163 h 163"/>
              <a:gd name="T30" fmla="*/ 1039 w 1117"/>
              <a:gd name="T31" fmla="*/ 161 h 163"/>
              <a:gd name="T32" fmla="*/ 1040 w 1117"/>
              <a:gd name="T33" fmla="*/ 160 h 163"/>
              <a:gd name="T34" fmla="*/ 1114 w 1117"/>
              <a:gd name="T35" fmla="*/ 86 h 163"/>
              <a:gd name="T36" fmla="*/ 1114 w 1117"/>
              <a:gd name="T37"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7" h="163">
                <a:moveTo>
                  <a:pt x="1114" y="77"/>
                </a:moveTo>
                <a:cubicBezTo>
                  <a:pt x="1040" y="3"/>
                  <a:pt x="1040" y="3"/>
                  <a:pt x="1040" y="3"/>
                </a:cubicBezTo>
                <a:cubicBezTo>
                  <a:pt x="1040" y="2"/>
                  <a:pt x="1039" y="2"/>
                  <a:pt x="1039" y="2"/>
                </a:cubicBezTo>
                <a:cubicBezTo>
                  <a:pt x="1038" y="1"/>
                  <a:pt x="1036" y="0"/>
                  <a:pt x="1034" y="0"/>
                </a:cubicBezTo>
                <a:cubicBezTo>
                  <a:pt x="578" y="0"/>
                  <a:pt x="578" y="0"/>
                  <a:pt x="578" y="0"/>
                </a:cubicBezTo>
                <a:cubicBezTo>
                  <a:pt x="562" y="0"/>
                  <a:pt x="562" y="0"/>
                  <a:pt x="562" y="0"/>
                </a:cubicBezTo>
                <a:cubicBezTo>
                  <a:pt x="440" y="0"/>
                  <a:pt x="440" y="0"/>
                  <a:pt x="440" y="0"/>
                </a:cubicBezTo>
                <a:cubicBezTo>
                  <a:pt x="106" y="0"/>
                  <a:pt x="106" y="0"/>
                  <a:pt x="106" y="0"/>
                </a:cubicBezTo>
                <a:cubicBezTo>
                  <a:pt x="0" y="0"/>
                  <a:pt x="0" y="0"/>
                  <a:pt x="0" y="0"/>
                </a:cubicBezTo>
                <a:cubicBezTo>
                  <a:pt x="0" y="163"/>
                  <a:pt x="0" y="163"/>
                  <a:pt x="0" y="163"/>
                </a:cubicBezTo>
                <a:cubicBezTo>
                  <a:pt x="106" y="163"/>
                  <a:pt x="106" y="163"/>
                  <a:pt x="106" y="163"/>
                </a:cubicBezTo>
                <a:cubicBezTo>
                  <a:pt x="440" y="163"/>
                  <a:pt x="440" y="163"/>
                  <a:pt x="440" y="163"/>
                </a:cubicBezTo>
                <a:cubicBezTo>
                  <a:pt x="562" y="163"/>
                  <a:pt x="562" y="163"/>
                  <a:pt x="562" y="163"/>
                </a:cubicBezTo>
                <a:cubicBezTo>
                  <a:pt x="578" y="163"/>
                  <a:pt x="578" y="163"/>
                  <a:pt x="578" y="163"/>
                </a:cubicBezTo>
                <a:cubicBezTo>
                  <a:pt x="1034" y="163"/>
                  <a:pt x="1034" y="163"/>
                  <a:pt x="1034" y="163"/>
                </a:cubicBezTo>
                <a:cubicBezTo>
                  <a:pt x="1036" y="163"/>
                  <a:pt x="1038" y="162"/>
                  <a:pt x="1039" y="161"/>
                </a:cubicBezTo>
                <a:cubicBezTo>
                  <a:pt x="1039" y="160"/>
                  <a:pt x="1040" y="160"/>
                  <a:pt x="1040" y="160"/>
                </a:cubicBezTo>
                <a:cubicBezTo>
                  <a:pt x="1114" y="86"/>
                  <a:pt x="1114" y="86"/>
                  <a:pt x="1114" y="86"/>
                </a:cubicBezTo>
                <a:cubicBezTo>
                  <a:pt x="1117" y="83"/>
                  <a:pt x="1117" y="79"/>
                  <a:pt x="1114" y="7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pic>
        <p:nvPicPr>
          <p:cNvPr id="8" name="Elemento grafico 7">
            <a:extLst>
              <a:ext uri="{FF2B5EF4-FFF2-40B4-BE49-F238E27FC236}">
                <a16:creationId xmlns:a16="http://schemas.microsoft.com/office/drawing/2014/main" id="{443B6541-C7B1-3944-A2D4-1A2E592D1B7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587994" y="1712298"/>
            <a:ext cx="5640502" cy="3440706"/>
          </a:xfrm>
          <a:prstGeom prst="rect">
            <a:avLst/>
          </a:prstGeom>
        </p:spPr>
      </p:pic>
    </p:spTree>
    <p:extLst>
      <p:ext uri="{BB962C8B-B14F-4D97-AF65-F5344CB8AC3E}">
        <p14:creationId xmlns:p14="http://schemas.microsoft.com/office/powerpoint/2010/main" val="2603758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pic>
        <p:nvPicPr>
          <p:cNvPr id="7" name="Immagine 6" descr="Immagine che contiene coperto, fotografia, colorato, tavolo&#10;&#10;Descrizione generata automaticamente">
            <a:extLst>
              <a:ext uri="{FF2B5EF4-FFF2-40B4-BE49-F238E27FC236}">
                <a16:creationId xmlns:a16="http://schemas.microsoft.com/office/drawing/2014/main" id="{C338DAD2-C308-224A-9298-D9A99894D812}"/>
              </a:ext>
            </a:extLst>
          </p:cNvPr>
          <p:cNvPicPr>
            <a:picLocks noChangeAspect="1"/>
          </p:cNvPicPr>
          <p:nvPr/>
        </p:nvPicPr>
        <p:blipFill rotWithShape="1">
          <a:blip r:embed="rId2"/>
          <a:srcRect t="21797" r="9091" b="7912"/>
          <a:stretch/>
        </p:blipFill>
        <p:spPr>
          <a:xfrm>
            <a:off x="20" y="10"/>
            <a:ext cx="12191980" cy="6857990"/>
          </a:xfrm>
          <a:prstGeom prst="rect">
            <a:avLst/>
          </a:prstGeom>
        </p:spPr>
      </p:pic>
      <p:sp>
        <p:nvSpPr>
          <p:cNvPr id="72" name="Freeform 5">
            <a:extLst>
              <a:ext uri="{FF2B5EF4-FFF2-40B4-BE49-F238E27FC236}">
                <a16:creationId xmlns:a16="http://schemas.microsoft.com/office/drawing/2014/main" id="{FFDB7E33-052B-42F0-B71A-23F961876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0391775" cy="6858000"/>
          </a:xfrm>
          <a:custGeom>
            <a:avLst/>
            <a:gdLst>
              <a:gd name="T0" fmla="*/ 0 w 2184"/>
              <a:gd name="T1" fmla="*/ 1441 h 1441"/>
              <a:gd name="T2" fmla="*/ 1482 w 2184"/>
              <a:gd name="T3" fmla="*/ 1441 h 1441"/>
              <a:gd name="T4" fmla="*/ 2161 w 2184"/>
              <a:gd name="T5" fmla="*/ 762 h 1441"/>
              <a:gd name="T6" fmla="*/ 2161 w 2184"/>
              <a:gd name="T7" fmla="*/ 678 h 1441"/>
              <a:gd name="T8" fmla="*/ 1483 w 2184"/>
              <a:gd name="T9" fmla="*/ 0 h 1441"/>
              <a:gd name="T10" fmla="*/ 0 w 2184"/>
              <a:gd name="T11" fmla="*/ 0 h 1441"/>
              <a:gd name="T12" fmla="*/ 0 w 2184"/>
              <a:gd name="T13" fmla="*/ 1441 h 1441"/>
            </a:gdLst>
            <a:ahLst/>
            <a:cxnLst>
              <a:cxn ang="0">
                <a:pos x="T0" y="T1"/>
              </a:cxn>
              <a:cxn ang="0">
                <a:pos x="T2" y="T3"/>
              </a:cxn>
              <a:cxn ang="0">
                <a:pos x="T4" y="T5"/>
              </a:cxn>
              <a:cxn ang="0">
                <a:pos x="T6" y="T7"/>
              </a:cxn>
              <a:cxn ang="0">
                <a:pos x="T8" y="T9"/>
              </a:cxn>
              <a:cxn ang="0">
                <a:pos x="T10" y="T11"/>
              </a:cxn>
              <a:cxn ang="0">
                <a:pos x="T12" y="T13"/>
              </a:cxn>
            </a:cxnLst>
            <a:rect l="0" t="0" r="r" b="b"/>
            <a:pathLst>
              <a:path w="2184" h="1441">
                <a:moveTo>
                  <a:pt x="0" y="1441"/>
                </a:moveTo>
                <a:cubicBezTo>
                  <a:pt x="1482" y="1441"/>
                  <a:pt x="1482" y="1441"/>
                  <a:pt x="1482" y="1441"/>
                </a:cubicBezTo>
                <a:cubicBezTo>
                  <a:pt x="2161" y="762"/>
                  <a:pt x="2161" y="762"/>
                  <a:pt x="2161" y="762"/>
                </a:cubicBezTo>
                <a:cubicBezTo>
                  <a:pt x="2184" y="739"/>
                  <a:pt x="2184" y="701"/>
                  <a:pt x="2161" y="678"/>
                </a:cubicBezTo>
                <a:cubicBezTo>
                  <a:pt x="1483" y="0"/>
                  <a:pt x="1483" y="0"/>
                  <a:pt x="1483" y="0"/>
                </a:cubicBezTo>
                <a:cubicBezTo>
                  <a:pt x="0" y="0"/>
                  <a:pt x="0" y="0"/>
                  <a:pt x="0" y="0"/>
                </a:cubicBezTo>
                <a:lnTo>
                  <a:pt x="0" y="1441"/>
                </a:lnTo>
                <a:close/>
              </a:path>
            </a:pathLst>
          </a:custGeom>
          <a:solidFill>
            <a:schemeClr val="accent1">
              <a:alpha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olo 1">
            <a:extLst>
              <a:ext uri="{FF2B5EF4-FFF2-40B4-BE49-F238E27FC236}">
                <a16:creationId xmlns:a16="http://schemas.microsoft.com/office/drawing/2014/main" id="{E81054A4-E281-3045-B7BC-0149BD10DA21}"/>
              </a:ext>
            </a:extLst>
          </p:cNvPr>
          <p:cNvSpPr>
            <a:spLocks noGrp="1"/>
          </p:cNvSpPr>
          <p:nvPr>
            <p:ph type="title"/>
          </p:nvPr>
        </p:nvSpPr>
        <p:spPr>
          <a:xfrm>
            <a:off x="541867" y="626533"/>
            <a:ext cx="7128933" cy="1278467"/>
          </a:xfrm>
        </p:spPr>
        <p:txBody>
          <a:bodyPr anchor="ctr">
            <a:normAutofit/>
          </a:bodyPr>
          <a:lstStyle/>
          <a:p>
            <a:r>
              <a:rPr lang="it-EG" sz="3200">
                <a:solidFill>
                  <a:srgbClr val="FEFFFF"/>
                </a:solidFill>
              </a:rPr>
              <a:t>La rimonta della Cristianità</a:t>
            </a:r>
          </a:p>
        </p:txBody>
      </p:sp>
      <p:sp>
        <p:nvSpPr>
          <p:cNvPr id="3" name="Segnaposto contenuto 2">
            <a:extLst>
              <a:ext uri="{FF2B5EF4-FFF2-40B4-BE49-F238E27FC236}">
                <a16:creationId xmlns:a16="http://schemas.microsoft.com/office/drawing/2014/main" id="{2291FBC3-E090-574E-A7F1-6E06346D29F9}"/>
              </a:ext>
            </a:extLst>
          </p:cNvPr>
          <p:cNvSpPr>
            <a:spLocks noGrp="1"/>
          </p:cNvSpPr>
          <p:nvPr>
            <p:ph idx="1"/>
          </p:nvPr>
        </p:nvSpPr>
        <p:spPr>
          <a:xfrm>
            <a:off x="541868" y="2133599"/>
            <a:ext cx="7493000" cy="3809999"/>
          </a:xfrm>
        </p:spPr>
        <p:txBody>
          <a:bodyPr>
            <a:normAutofit/>
          </a:bodyPr>
          <a:lstStyle/>
          <a:p>
            <a:r>
              <a:rPr lang="it-EG" b="1" dirty="0">
                <a:solidFill>
                  <a:srgbClr val="FEFFFF"/>
                </a:solidFill>
              </a:rPr>
              <a:t>Sicilia: </a:t>
            </a:r>
            <a:r>
              <a:rPr lang="it-EG" dirty="0">
                <a:solidFill>
                  <a:srgbClr val="FEFFFF"/>
                </a:solidFill>
              </a:rPr>
              <a:t>musulmana dal  X secolo, la Sicilia viene riconquistata alla Cristianità dai Normanni fra il 1061 e il 1091.</a:t>
            </a:r>
          </a:p>
          <a:p>
            <a:r>
              <a:rPr lang="it-EG" b="1" dirty="0">
                <a:solidFill>
                  <a:srgbClr val="FEFFFF"/>
                </a:solidFill>
              </a:rPr>
              <a:t>Andalusia:</a:t>
            </a:r>
            <a:r>
              <a:rPr lang="it-EG" dirty="0">
                <a:solidFill>
                  <a:srgbClr val="FEFFFF"/>
                </a:solidFill>
              </a:rPr>
              <a:t> Dopo la parentesi della dinastia berbera degli Almoravidi (provenienti dal Marocco, chiamati in soccorso dai sovrani musulmani di Andalusia, che governarono dal 1086 fino al 1147, poi sostituiti dagli Almohadi), la Reconquista in Andalusia si concluse con il 1492 quando Isabella d’Aragona e Ferdinando di Castiglia conquistarono l’ultima roccaforte islamica, Granada.</a:t>
            </a:r>
          </a:p>
          <a:p>
            <a:r>
              <a:rPr lang="it-EG" dirty="0">
                <a:solidFill>
                  <a:srgbClr val="FEFFFF"/>
                </a:solidFill>
              </a:rPr>
              <a:t> Fine di un’epoca di lotte che conclude 7 secoli  di grande splendore. La  «cattolicissima» Spagna ritorna alla Cristianità. Espulsione degli Ebrei e dei Musulmani.</a:t>
            </a:r>
          </a:p>
          <a:p>
            <a:endParaRPr lang="it-EG" dirty="0">
              <a:solidFill>
                <a:srgbClr val="FEFFFF"/>
              </a:solidFill>
            </a:endParaRPr>
          </a:p>
        </p:txBody>
      </p:sp>
    </p:spTree>
    <p:extLst>
      <p:ext uri="{BB962C8B-B14F-4D97-AF65-F5344CB8AC3E}">
        <p14:creationId xmlns:p14="http://schemas.microsoft.com/office/powerpoint/2010/main" val="2452281107"/>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166BF9EE-F7AC-4FA5-AC7E-001B3A642F7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8" name="Freeform 11">
              <a:extLst>
                <a:ext uri="{FF2B5EF4-FFF2-40B4-BE49-F238E27FC236}">
                  <a16:creationId xmlns:a16="http://schemas.microsoft.com/office/drawing/2014/main" id="{3B48D182-44E3-4D8B-ACEF-F1A900BE44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9" name="Freeform 12">
              <a:extLst>
                <a:ext uri="{FF2B5EF4-FFF2-40B4-BE49-F238E27FC236}">
                  <a16:creationId xmlns:a16="http://schemas.microsoft.com/office/drawing/2014/main" id="{355A535A-A489-477F-A314-593AA8CAFB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0" name="Freeform 13">
              <a:extLst>
                <a:ext uri="{FF2B5EF4-FFF2-40B4-BE49-F238E27FC236}">
                  <a16:creationId xmlns:a16="http://schemas.microsoft.com/office/drawing/2014/main" id="{954C2D4C-FD83-4EF4-9312-04442ABD66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1" name="Freeform 14">
              <a:extLst>
                <a:ext uri="{FF2B5EF4-FFF2-40B4-BE49-F238E27FC236}">
                  <a16:creationId xmlns:a16="http://schemas.microsoft.com/office/drawing/2014/main" id="{C20701C2-CD9A-4698-BC97-E1085820C2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2" name="Freeform 15">
              <a:extLst>
                <a:ext uri="{FF2B5EF4-FFF2-40B4-BE49-F238E27FC236}">
                  <a16:creationId xmlns:a16="http://schemas.microsoft.com/office/drawing/2014/main" id="{62575C35-466F-42AE-87A1-D691849AB8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3" name="Freeform 16">
              <a:extLst>
                <a:ext uri="{FF2B5EF4-FFF2-40B4-BE49-F238E27FC236}">
                  <a16:creationId xmlns:a16="http://schemas.microsoft.com/office/drawing/2014/main" id="{58236F37-6119-45AC-80A0-CD2C311B50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24" name="Freeform 17">
              <a:extLst>
                <a:ext uri="{FF2B5EF4-FFF2-40B4-BE49-F238E27FC236}">
                  <a16:creationId xmlns:a16="http://schemas.microsoft.com/office/drawing/2014/main" id="{F3FDD799-39FE-4D6F-9A64-2F472B2150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25" name="Freeform 18">
              <a:extLst>
                <a:ext uri="{FF2B5EF4-FFF2-40B4-BE49-F238E27FC236}">
                  <a16:creationId xmlns:a16="http://schemas.microsoft.com/office/drawing/2014/main" id="{9820D241-1D49-442C-A95A-00BC1BF9E2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6" name="Freeform 19">
              <a:extLst>
                <a:ext uri="{FF2B5EF4-FFF2-40B4-BE49-F238E27FC236}">
                  <a16:creationId xmlns:a16="http://schemas.microsoft.com/office/drawing/2014/main" id="{EBC2197C-B383-4866-8ABD-74222400BE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7" name="Freeform 20">
              <a:extLst>
                <a:ext uri="{FF2B5EF4-FFF2-40B4-BE49-F238E27FC236}">
                  <a16:creationId xmlns:a16="http://schemas.microsoft.com/office/drawing/2014/main" id="{404B06AA-FC93-4471-9DE4-56A401E70A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8" name="Freeform 21">
              <a:extLst>
                <a:ext uri="{FF2B5EF4-FFF2-40B4-BE49-F238E27FC236}">
                  <a16:creationId xmlns:a16="http://schemas.microsoft.com/office/drawing/2014/main" id="{E580600C-013F-4FAF-8FB7-4CC0FA80A9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29" name="Freeform 22">
              <a:extLst>
                <a:ext uri="{FF2B5EF4-FFF2-40B4-BE49-F238E27FC236}">
                  <a16:creationId xmlns:a16="http://schemas.microsoft.com/office/drawing/2014/main" id="{9BFCF199-64B2-4AEE-88C4-E954ABF362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31" name="Group 30">
            <a:extLst>
              <a:ext uri="{FF2B5EF4-FFF2-40B4-BE49-F238E27FC236}">
                <a16:creationId xmlns:a16="http://schemas.microsoft.com/office/drawing/2014/main" id="{E312DBA5-56D8-42B2-BA94-28168C2A670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32" name="Freeform 27">
              <a:extLst>
                <a:ext uri="{FF2B5EF4-FFF2-40B4-BE49-F238E27FC236}">
                  <a16:creationId xmlns:a16="http://schemas.microsoft.com/office/drawing/2014/main" id="{7AD46C74-3117-46B0-B267-0F61B57CA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33" name="Freeform 28">
              <a:extLst>
                <a:ext uri="{FF2B5EF4-FFF2-40B4-BE49-F238E27FC236}">
                  <a16:creationId xmlns:a16="http://schemas.microsoft.com/office/drawing/2014/main" id="{8C13B810-9664-45D8-8510-D6ED0ADD72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34" name="Freeform 29">
              <a:extLst>
                <a:ext uri="{FF2B5EF4-FFF2-40B4-BE49-F238E27FC236}">
                  <a16:creationId xmlns:a16="http://schemas.microsoft.com/office/drawing/2014/main" id="{10306E52-A922-4458-BCCE-C3C840CC7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35" name="Freeform 30">
              <a:extLst>
                <a:ext uri="{FF2B5EF4-FFF2-40B4-BE49-F238E27FC236}">
                  <a16:creationId xmlns:a16="http://schemas.microsoft.com/office/drawing/2014/main" id="{CB578819-B7E7-4250-932F-52AE2A2A9A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36" name="Freeform 31">
              <a:extLst>
                <a:ext uri="{FF2B5EF4-FFF2-40B4-BE49-F238E27FC236}">
                  <a16:creationId xmlns:a16="http://schemas.microsoft.com/office/drawing/2014/main" id="{454B9C91-B623-424A-B16E-F764F189D3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37" name="Freeform 32">
              <a:extLst>
                <a:ext uri="{FF2B5EF4-FFF2-40B4-BE49-F238E27FC236}">
                  <a16:creationId xmlns:a16="http://schemas.microsoft.com/office/drawing/2014/main" id="{EFD03C4A-8484-41E6-B458-032F1DCA7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38" name="Freeform 33">
              <a:extLst>
                <a:ext uri="{FF2B5EF4-FFF2-40B4-BE49-F238E27FC236}">
                  <a16:creationId xmlns:a16="http://schemas.microsoft.com/office/drawing/2014/main" id="{DDC2F3C3-1D4E-4913-9C5C-F9A65B47E5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9" name="Freeform 34">
              <a:extLst>
                <a:ext uri="{FF2B5EF4-FFF2-40B4-BE49-F238E27FC236}">
                  <a16:creationId xmlns:a16="http://schemas.microsoft.com/office/drawing/2014/main" id="{1E15BCA2-2420-4C53-ADE9-40FBAC2384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40" name="Freeform 35">
              <a:extLst>
                <a:ext uri="{FF2B5EF4-FFF2-40B4-BE49-F238E27FC236}">
                  <a16:creationId xmlns:a16="http://schemas.microsoft.com/office/drawing/2014/main" id="{73D5FBF4-7129-4C51-B603-E3BC334195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41" name="Freeform 36">
              <a:extLst>
                <a:ext uri="{FF2B5EF4-FFF2-40B4-BE49-F238E27FC236}">
                  <a16:creationId xmlns:a16="http://schemas.microsoft.com/office/drawing/2014/main" id="{0165B164-CE2A-494C-88FC-507232B37C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42" name="Freeform 37">
              <a:extLst>
                <a:ext uri="{FF2B5EF4-FFF2-40B4-BE49-F238E27FC236}">
                  <a16:creationId xmlns:a16="http://schemas.microsoft.com/office/drawing/2014/main" id="{87F127E5-B10B-4D18-BCF0-E7C3C7F401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43" name="Freeform 38">
              <a:extLst>
                <a:ext uri="{FF2B5EF4-FFF2-40B4-BE49-F238E27FC236}">
                  <a16:creationId xmlns:a16="http://schemas.microsoft.com/office/drawing/2014/main" id="{FC692D59-F28D-4E42-B435-225F2C6CFA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45" name="Rectangle 44">
            <a:extLst>
              <a:ext uri="{FF2B5EF4-FFF2-40B4-BE49-F238E27FC236}">
                <a16:creationId xmlns:a16="http://schemas.microsoft.com/office/drawing/2014/main" id="{1996130F-9AB5-4DE9-8574-3AF891C5C1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7" name="Freeform 6">
            <a:extLst>
              <a:ext uri="{FF2B5EF4-FFF2-40B4-BE49-F238E27FC236}">
                <a16:creationId xmlns:a16="http://schemas.microsoft.com/office/drawing/2014/main" id="{3623DEAC-F39C-45D6-86DC-1033F6429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useBgFill="1">
        <p:nvSpPr>
          <p:cNvPr id="49" name="Rectangle 48">
            <a:extLst>
              <a:ext uri="{FF2B5EF4-FFF2-40B4-BE49-F238E27FC236}">
                <a16:creationId xmlns:a16="http://schemas.microsoft.com/office/drawing/2014/main" id="{A692209D-B607-46C3-8560-07AF72291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94874638-CF15-4908-BC4B-4908744D0B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4639734"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olo 1">
            <a:extLst>
              <a:ext uri="{FF2B5EF4-FFF2-40B4-BE49-F238E27FC236}">
                <a16:creationId xmlns:a16="http://schemas.microsoft.com/office/drawing/2014/main" id="{299C51B7-C7D5-8F40-BBC5-5613CD219DC0}"/>
              </a:ext>
            </a:extLst>
          </p:cNvPr>
          <p:cNvSpPr>
            <a:spLocks noGrp="1"/>
          </p:cNvSpPr>
          <p:nvPr>
            <p:ph type="title"/>
          </p:nvPr>
        </p:nvSpPr>
        <p:spPr>
          <a:xfrm>
            <a:off x="540279" y="967417"/>
            <a:ext cx="3778870" cy="3943250"/>
          </a:xfrm>
        </p:spPr>
        <p:txBody>
          <a:bodyPr vert="horz" lIns="91440" tIns="45720" rIns="91440" bIns="45720" rtlCol="0" anchor="b">
            <a:normAutofit/>
          </a:bodyPr>
          <a:lstStyle/>
          <a:p>
            <a:r>
              <a:rPr lang="en-US" sz="4000">
                <a:solidFill>
                  <a:srgbClr val="FEFFFF"/>
                </a:solidFill>
              </a:rPr>
              <a:t>La pensiola iberica all’epoca della Reconquista</a:t>
            </a:r>
          </a:p>
        </p:txBody>
      </p:sp>
      <p:sp>
        <p:nvSpPr>
          <p:cNvPr id="53" name="Freeform 5">
            <a:extLst>
              <a:ext uri="{FF2B5EF4-FFF2-40B4-BE49-F238E27FC236}">
                <a16:creationId xmlns:a16="http://schemas.microsoft.com/office/drawing/2014/main" id="{5F1B8348-CD6E-4561-A704-C232D9A267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5033007"/>
            <a:ext cx="5404022" cy="857047"/>
          </a:xfrm>
          <a:custGeom>
            <a:avLst/>
            <a:gdLst>
              <a:gd name="T0" fmla="*/ 1114 w 1117"/>
              <a:gd name="T1" fmla="*/ 77 h 163"/>
              <a:gd name="T2" fmla="*/ 1040 w 1117"/>
              <a:gd name="T3" fmla="*/ 3 h 163"/>
              <a:gd name="T4" fmla="*/ 1039 w 1117"/>
              <a:gd name="T5" fmla="*/ 2 h 163"/>
              <a:gd name="T6" fmla="*/ 1034 w 1117"/>
              <a:gd name="T7" fmla="*/ 0 h 163"/>
              <a:gd name="T8" fmla="*/ 578 w 1117"/>
              <a:gd name="T9" fmla="*/ 0 h 163"/>
              <a:gd name="T10" fmla="*/ 562 w 1117"/>
              <a:gd name="T11" fmla="*/ 0 h 163"/>
              <a:gd name="T12" fmla="*/ 440 w 1117"/>
              <a:gd name="T13" fmla="*/ 0 h 163"/>
              <a:gd name="T14" fmla="*/ 106 w 1117"/>
              <a:gd name="T15" fmla="*/ 0 h 163"/>
              <a:gd name="T16" fmla="*/ 0 w 1117"/>
              <a:gd name="T17" fmla="*/ 0 h 163"/>
              <a:gd name="T18" fmla="*/ 0 w 1117"/>
              <a:gd name="T19" fmla="*/ 163 h 163"/>
              <a:gd name="T20" fmla="*/ 106 w 1117"/>
              <a:gd name="T21" fmla="*/ 163 h 163"/>
              <a:gd name="T22" fmla="*/ 440 w 1117"/>
              <a:gd name="T23" fmla="*/ 163 h 163"/>
              <a:gd name="T24" fmla="*/ 562 w 1117"/>
              <a:gd name="T25" fmla="*/ 163 h 163"/>
              <a:gd name="T26" fmla="*/ 578 w 1117"/>
              <a:gd name="T27" fmla="*/ 163 h 163"/>
              <a:gd name="T28" fmla="*/ 1034 w 1117"/>
              <a:gd name="T29" fmla="*/ 163 h 163"/>
              <a:gd name="T30" fmla="*/ 1039 w 1117"/>
              <a:gd name="T31" fmla="*/ 161 h 163"/>
              <a:gd name="T32" fmla="*/ 1040 w 1117"/>
              <a:gd name="T33" fmla="*/ 160 h 163"/>
              <a:gd name="T34" fmla="*/ 1114 w 1117"/>
              <a:gd name="T35" fmla="*/ 86 h 163"/>
              <a:gd name="T36" fmla="*/ 1114 w 1117"/>
              <a:gd name="T37"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7" h="163">
                <a:moveTo>
                  <a:pt x="1114" y="77"/>
                </a:moveTo>
                <a:cubicBezTo>
                  <a:pt x="1040" y="3"/>
                  <a:pt x="1040" y="3"/>
                  <a:pt x="1040" y="3"/>
                </a:cubicBezTo>
                <a:cubicBezTo>
                  <a:pt x="1040" y="2"/>
                  <a:pt x="1039" y="2"/>
                  <a:pt x="1039" y="2"/>
                </a:cubicBezTo>
                <a:cubicBezTo>
                  <a:pt x="1038" y="1"/>
                  <a:pt x="1036" y="0"/>
                  <a:pt x="1034" y="0"/>
                </a:cubicBezTo>
                <a:cubicBezTo>
                  <a:pt x="578" y="0"/>
                  <a:pt x="578" y="0"/>
                  <a:pt x="578" y="0"/>
                </a:cubicBezTo>
                <a:cubicBezTo>
                  <a:pt x="562" y="0"/>
                  <a:pt x="562" y="0"/>
                  <a:pt x="562" y="0"/>
                </a:cubicBezTo>
                <a:cubicBezTo>
                  <a:pt x="440" y="0"/>
                  <a:pt x="440" y="0"/>
                  <a:pt x="440" y="0"/>
                </a:cubicBezTo>
                <a:cubicBezTo>
                  <a:pt x="106" y="0"/>
                  <a:pt x="106" y="0"/>
                  <a:pt x="106" y="0"/>
                </a:cubicBezTo>
                <a:cubicBezTo>
                  <a:pt x="0" y="0"/>
                  <a:pt x="0" y="0"/>
                  <a:pt x="0" y="0"/>
                </a:cubicBezTo>
                <a:cubicBezTo>
                  <a:pt x="0" y="163"/>
                  <a:pt x="0" y="163"/>
                  <a:pt x="0" y="163"/>
                </a:cubicBezTo>
                <a:cubicBezTo>
                  <a:pt x="106" y="163"/>
                  <a:pt x="106" y="163"/>
                  <a:pt x="106" y="163"/>
                </a:cubicBezTo>
                <a:cubicBezTo>
                  <a:pt x="440" y="163"/>
                  <a:pt x="440" y="163"/>
                  <a:pt x="440" y="163"/>
                </a:cubicBezTo>
                <a:cubicBezTo>
                  <a:pt x="562" y="163"/>
                  <a:pt x="562" y="163"/>
                  <a:pt x="562" y="163"/>
                </a:cubicBezTo>
                <a:cubicBezTo>
                  <a:pt x="578" y="163"/>
                  <a:pt x="578" y="163"/>
                  <a:pt x="578" y="163"/>
                </a:cubicBezTo>
                <a:cubicBezTo>
                  <a:pt x="1034" y="163"/>
                  <a:pt x="1034" y="163"/>
                  <a:pt x="1034" y="163"/>
                </a:cubicBezTo>
                <a:cubicBezTo>
                  <a:pt x="1036" y="163"/>
                  <a:pt x="1038" y="162"/>
                  <a:pt x="1039" y="161"/>
                </a:cubicBezTo>
                <a:cubicBezTo>
                  <a:pt x="1039" y="160"/>
                  <a:pt x="1040" y="160"/>
                  <a:pt x="1040" y="160"/>
                </a:cubicBezTo>
                <a:cubicBezTo>
                  <a:pt x="1114" y="86"/>
                  <a:pt x="1114" y="86"/>
                  <a:pt x="1114" y="86"/>
                </a:cubicBezTo>
                <a:cubicBezTo>
                  <a:pt x="1117" y="83"/>
                  <a:pt x="1117" y="79"/>
                  <a:pt x="1114" y="7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pic>
        <p:nvPicPr>
          <p:cNvPr id="5" name="Immagine 4" descr="Immagine che contiene mappa&#10;&#10;Descrizione generata automaticamente">
            <a:extLst>
              <a:ext uri="{FF2B5EF4-FFF2-40B4-BE49-F238E27FC236}">
                <a16:creationId xmlns:a16="http://schemas.microsoft.com/office/drawing/2014/main" id="{2E3231B6-0429-9C4D-98E6-D0D9B9603896}"/>
              </a:ext>
            </a:extLst>
          </p:cNvPr>
          <p:cNvPicPr>
            <a:picLocks noChangeAspect="1"/>
          </p:cNvPicPr>
          <p:nvPr/>
        </p:nvPicPr>
        <p:blipFill rotWithShape="1">
          <a:blip r:embed="rId2"/>
          <a:srcRect l="4117" r="3109" b="2"/>
          <a:stretch/>
        </p:blipFill>
        <p:spPr>
          <a:xfrm>
            <a:off x="5685457" y="967417"/>
            <a:ext cx="5445576" cy="4930468"/>
          </a:xfrm>
          <a:prstGeom prst="rect">
            <a:avLst/>
          </a:prstGeom>
        </p:spPr>
      </p:pic>
    </p:spTree>
    <p:extLst>
      <p:ext uri="{BB962C8B-B14F-4D97-AF65-F5344CB8AC3E}">
        <p14:creationId xmlns:p14="http://schemas.microsoft.com/office/powerpoint/2010/main" val="6731865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9EE869B-085D-43B3-AED8-9B0655612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Rectangle 11">
            <a:extLst>
              <a:ext uri="{FF2B5EF4-FFF2-40B4-BE49-F238E27FC236}">
                <a16:creationId xmlns:a16="http://schemas.microsoft.com/office/drawing/2014/main" id="{C54E744A-A072-47AF-981A-37186176C2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8229600" cy="6858000"/>
          </a:xfrm>
          <a:prstGeom prst="rect">
            <a:avLst/>
          </a:prstGeom>
          <a:solidFill>
            <a:schemeClr val="tx2">
              <a:lumMod val="10000"/>
              <a:alpha val="90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5" name="Immagine 4" descr="Immagine che contiene erba, gruppo, farcito, zebra&#10;&#10;Descrizione generata automaticamente">
            <a:extLst>
              <a:ext uri="{FF2B5EF4-FFF2-40B4-BE49-F238E27FC236}">
                <a16:creationId xmlns:a16="http://schemas.microsoft.com/office/drawing/2014/main" id="{1DBF2BDC-5209-EC4B-9576-F65F45BAAD2D}"/>
              </a:ext>
            </a:extLst>
          </p:cNvPr>
          <p:cNvPicPr>
            <a:picLocks noChangeAspect="1"/>
          </p:cNvPicPr>
          <p:nvPr/>
        </p:nvPicPr>
        <p:blipFill rotWithShape="1">
          <a:blip r:embed="rId2"/>
          <a:srcRect l="37005" r="29483" b="-1"/>
          <a:stretch/>
        </p:blipFill>
        <p:spPr>
          <a:xfrm>
            <a:off x="8229598" y="10"/>
            <a:ext cx="3962401" cy="6857990"/>
          </a:xfrm>
          <a:prstGeom prst="rect">
            <a:avLst/>
          </a:prstGeom>
        </p:spPr>
      </p:pic>
      <p:sp>
        <p:nvSpPr>
          <p:cNvPr id="14" name="Freeform 5">
            <a:extLst>
              <a:ext uri="{FF2B5EF4-FFF2-40B4-BE49-F238E27FC236}">
                <a16:creationId xmlns:a16="http://schemas.microsoft.com/office/drawing/2014/main" id="{F0254341-1068-4FB7-8AEF-220C6EB41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659027"/>
            <a:ext cx="9042690" cy="1035152"/>
          </a:xfrm>
          <a:custGeom>
            <a:avLst/>
            <a:gdLst>
              <a:gd name="T0" fmla="*/ 1900 w 1902"/>
              <a:gd name="T1" fmla="*/ 77 h 163"/>
              <a:gd name="T2" fmla="*/ 1826 w 1902"/>
              <a:gd name="T3" fmla="*/ 3 h 163"/>
              <a:gd name="T4" fmla="*/ 1825 w 1902"/>
              <a:gd name="T5" fmla="*/ 2 h 163"/>
              <a:gd name="T6" fmla="*/ 1819 w 1902"/>
              <a:gd name="T7" fmla="*/ 0 h 163"/>
              <a:gd name="T8" fmla="*/ 1363 w 1902"/>
              <a:gd name="T9" fmla="*/ 0 h 163"/>
              <a:gd name="T10" fmla="*/ 1348 w 1902"/>
              <a:gd name="T11" fmla="*/ 0 h 163"/>
              <a:gd name="T12" fmla="*/ 1225 w 1902"/>
              <a:gd name="T13" fmla="*/ 0 h 163"/>
              <a:gd name="T14" fmla="*/ 1033 w 1902"/>
              <a:gd name="T15" fmla="*/ 0 h 163"/>
              <a:gd name="T16" fmla="*/ 892 w 1902"/>
              <a:gd name="T17" fmla="*/ 0 h 163"/>
              <a:gd name="T18" fmla="*/ 786 w 1902"/>
              <a:gd name="T19" fmla="*/ 0 h 163"/>
              <a:gd name="T20" fmla="*/ 577 w 1902"/>
              <a:gd name="T21" fmla="*/ 0 h 163"/>
              <a:gd name="T22" fmla="*/ 562 w 1902"/>
              <a:gd name="T23" fmla="*/ 0 h 163"/>
              <a:gd name="T24" fmla="*/ 439 w 1902"/>
              <a:gd name="T25" fmla="*/ 0 h 163"/>
              <a:gd name="T26" fmla="*/ 106 w 1902"/>
              <a:gd name="T27" fmla="*/ 0 h 163"/>
              <a:gd name="T28" fmla="*/ 0 w 1902"/>
              <a:gd name="T29" fmla="*/ 0 h 163"/>
              <a:gd name="T30" fmla="*/ 0 w 1902"/>
              <a:gd name="T31" fmla="*/ 163 h 163"/>
              <a:gd name="T32" fmla="*/ 106 w 1902"/>
              <a:gd name="T33" fmla="*/ 163 h 163"/>
              <a:gd name="T34" fmla="*/ 439 w 1902"/>
              <a:gd name="T35" fmla="*/ 163 h 163"/>
              <a:gd name="T36" fmla="*/ 562 w 1902"/>
              <a:gd name="T37" fmla="*/ 163 h 163"/>
              <a:gd name="T38" fmla="*/ 577 w 1902"/>
              <a:gd name="T39" fmla="*/ 163 h 163"/>
              <a:gd name="T40" fmla="*/ 786 w 1902"/>
              <a:gd name="T41" fmla="*/ 163 h 163"/>
              <a:gd name="T42" fmla="*/ 892 w 1902"/>
              <a:gd name="T43" fmla="*/ 163 h 163"/>
              <a:gd name="T44" fmla="*/ 1033 w 1902"/>
              <a:gd name="T45" fmla="*/ 163 h 163"/>
              <a:gd name="T46" fmla="*/ 1225 w 1902"/>
              <a:gd name="T47" fmla="*/ 163 h 163"/>
              <a:gd name="T48" fmla="*/ 1348 w 1902"/>
              <a:gd name="T49" fmla="*/ 163 h 163"/>
              <a:gd name="T50" fmla="*/ 1363 w 1902"/>
              <a:gd name="T51" fmla="*/ 163 h 163"/>
              <a:gd name="T52" fmla="*/ 1819 w 1902"/>
              <a:gd name="T53" fmla="*/ 163 h 163"/>
              <a:gd name="T54" fmla="*/ 1825 w 1902"/>
              <a:gd name="T55" fmla="*/ 161 h 163"/>
              <a:gd name="T56" fmla="*/ 1826 w 1902"/>
              <a:gd name="T57" fmla="*/ 160 h 163"/>
              <a:gd name="T58" fmla="*/ 1900 w 1902"/>
              <a:gd name="T59" fmla="*/ 86 h 163"/>
              <a:gd name="T60" fmla="*/ 1900 w 1902"/>
              <a:gd name="T61"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02" h="163">
                <a:moveTo>
                  <a:pt x="1900" y="77"/>
                </a:moveTo>
                <a:cubicBezTo>
                  <a:pt x="1826" y="3"/>
                  <a:pt x="1826" y="3"/>
                  <a:pt x="1826" y="3"/>
                </a:cubicBezTo>
                <a:cubicBezTo>
                  <a:pt x="1825" y="2"/>
                  <a:pt x="1825" y="2"/>
                  <a:pt x="1825" y="2"/>
                </a:cubicBezTo>
                <a:cubicBezTo>
                  <a:pt x="1823" y="1"/>
                  <a:pt x="1821" y="0"/>
                  <a:pt x="1819" y="0"/>
                </a:cubicBezTo>
                <a:cubicBezTo>
                  <a:pt x="1363" y="0"/>
                  <a:pt x="1363" y="0"/>
                  <a:pt x="1363" y="0"/>
                </a:cubicBezTo>
                <a:cubicBezTo>
                  <a:pt x="1348" y="0"/>
                  <a:pt x="1348" y="0"/>
                  <a:pt x="1348" y="0"/>
                </a:cubicBezTo>
                <a:cubicBezTo>
                  <a:pt x="1225" y="0"/>
                  <a:pt x="1225" y="0"/>
                  <a:pt x="1225" y="0"/>
                </a:cubicBezTo>
                <a:cubicBezTo>
                  <a:pt x="1033" y="0"/>
                  <a:pt x="1033" y="0"/>
                  <a:pt x="1033" y="0"/>
                </a:cubicBezTo>
                <a:cubicBezTo>
                  <a:pt x="892" y="0"/>
                  <a:pt x="892" y="0"/>
                  <a:pt x="892" y="0"/>
                </a:cubicBezTo>
                <a:cubicBezTo>
                  <a:pt x="786" y="0"/>
                  <a:pt x="786" y="0"/>
                  <a:pt x="786" y="0"/>
                </a:cubicBezTo>
                <a:cubicBezTo>
                  <a:pt x="577" y="0"/>
                  <a:pt x="577" y="0"/>
                  <a:pt x="577" y="0"/>
                </a:cubicBezTo>
                <a:cubicBezTo>
                  <a:pt x="562" y="0"/>
                  <a:pt x="562" y="0"/>
                  <a:pt x="562" y="0"/>
                </a:cubicBezTo>
                <a:cubicBezTo>
                  <a:pt x="439" y="0"/>
                  <a:pt x="439" y="0"/>
                  <a:pt x="439" y="0"/>
                </a:cubicBezTo>
                <a:cubicBezTo>
                  <a:pt x="106" y="0"/>
                  <a:pt x="106" y="0"/>
                  <a:pt x="106" y="0"/>
                </a:cubicBezTo>
                <a:cubicBezTo>
                  <a:pt x="0" y="0"/>
                  <a:pt x="0" y="0"/>
                  <a:pt x="0" y="0"/>
                </a:cubicBezTo>
                <a:cubicBezTo>
                  <a:pt x="0" y="163"/>
                  <a:pt x="0" y="163"/>
                  <a:pt x="0" y="163"/>
                </a:cubicBezTo>
                <a:cubicBezTo>
                  <a:pt x="106" y="163"/>
                  <a:pt x="106" y="163"/>
                  <a:pt x="106" y="163"/>
                </a:cubicBezTo>
                <a:cubicBezTo>
                  <a:pt x="439" y="163"/>
                  <a:pt x="439" y="163"/>
                  <a:pt x="439" y="163"/>
                </a:cubicBezTo>
                <a:cubicBezTo>
                  <a:pt x="562" y="163"/>
                  <a:pt x="562" y="163"/>
                  <a:pt x="562" y="163"/>
                </a:cubicBezTo>
                <a:cubicBezTo>
                  <a:pt x="577" y="163"/>
                  <a:pt x="577" y="163"/>
                  <a:pt x="577" y="163"/>
                </a:cubicBezTo>
                <a:cubicBezTo>
                  <a:pt x="786" y="163"/>
                  <a:pt x="786" y="163"/>
                  <a:pt x="786" y="163"/>
                </a:cubicBezTo>
                <a:cubicBezTo>
                  <a:pt x="892" y="163"/>
                  <a:pt x="892" y="163"/>
                  <a:pt x="892" y="163"/>
                </a:cubicBezTo>
                <a:cubicBezTo>
                  <a:pt x="1033" y="163"/>
                  <a:pt x="1033" y="163"/>
                  <a:pt x="1033" y="163"/>
                </a:cubicBezTo>
                <a:cubicBezTo>
                  <a:pt x="1225" y="163"/>
                  <a:pt x="1225" y="163"/>
                  <a:pt x="1225" y="163"/>
                </a:cubicBezTo>
                <a:cubicBezTo>
                  <a:pt x="1348" y="163"/>
                  <a:pt x="1348" y="163"/>
                  <a:pt x="1348" y="163"/>
                </a:cubicBezTo>
                <a:cubicBezTo>
                  <a:pt x="1363" y="163"/>
                  <a:pt x="1363" y="163"/>
                  <a:pt x="1363" y="163"/>
                </a:cubicBezTo>
                <a:cubicBezTo>
                  <a:pt x="1819" y="163"/>
                  <a:pt x="1819" y="163"/>
                  <a:pt x="1819" y="163"/>
                </a:cubicBezTo>
                <a:cubicBezTo>
                  <a:pt x="1821" y="163"/>
                  <a:pt x="1823" y="162"/>
                  <a:pt x="1825" y="161"/>
                </a:cubicBezTo>
                <a:cubicBezTo>
                  <a:pt x="1825" y="160"/>
                  <a:pt x="1825" y="160"/>
                  <a:pt x="1826" y="160"/>
                </a:cubicBezTo>
                <a:cubicBezTo>
                  <a:pt x="1900" y="86"/>
                  <a:pt x="1900" y="86"/>
                  <a:pt x="1900" y="86"/>
                </a:cubicBezTo>
                <a:cubicBezTo>
                  <a:pt x="1902" y="83"/>
                  <a:pt x="1902" y="79"/>
                  <a:pt x="1900" y="7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olo 1">
            <a:extLst>
              <a:ext uri="{FF2B5EF4-FFF2-40B4-BE49-F238E27FC236}">
                <a16:creationId xmlns:a16="http://schemas.microsoft.com/office/drawing/2014/main" id="{B7376A25-1DDC-D84E-A815-73DAB9A387D7}"/>
              </a:ext>
            </a:extLst>
          </p:cNvPr>
          <p:cNvSpPr>
            <a:spLocks noGrp="1"/>
          </p:cNvSpPr>
          <p:nvPr>
            <p:ph type="title"/>
          </p:nvPr>
        </p:nvSpPr>
        <p:spPr>
          <a:xfrm>
            <a:off x="541867" y="787400"/>
            <a:ext cx="7145866" cy="778933"/>
          </a:xfrm>
        </p:spPr>
        <p:txBody>
          <a:bodyPr anchor="ctr">
            <a:normAutofit/>
          </a:bodyPr>
          <a:lstStyle/>
          <a:p>
            <a:r>
              <a:rPr lang="it-EG" sz="3200">
                <a:solidFill>
                  <a:srgbClr val="FEFFFF"/>
                </a:solidFill>
              </a:rPr>
              <a:t>Le Crociate</a:t>
            </a:r>
          </a:p>
        </p:txBody>
      </p:sp>
      <p:sp>
        <p:nvSpPr>
          <p:cNvPr id="3" name="Segnaposto contenuto 2">
            <a:extLst>
              <a:ext uri="{FF2B5EF4-FFF2-40B4-BE49-F238E27FC236}">
                <a16:creationId xmlns:a16="http://schemas.microsoft.com/office/drawing/2014/main" id="{6B734CE9-DE5A-804C-BB62-F25123CD9F38}"/>
              </a:ext>
            </a:extLst>
          </p:cNvPr>
          <p:cNvSpPr>
            <a:spLocks noGrp="1"/>
          </p:cNvSpPr>
          <p:nvPr>
            <p:ph idx="1"/>
          </p:nvPr>
        </p:nvSpPr>
        <p:spPr>
          <a:xfrm>
            <a:off x="541866" y="2032000"/>
            <a:ext cx="7145867" cy="3879222"/>
          </a:xfrm>
        </p:spPr>
        <p:txBody>
          <a:bodyPr>
            <a:normAutofit/>
          </a:bodyPr>
          <a:lstStyle/>
          <a:p>
            <a:pPr>
              <a:lnSpc>
                <a:spcPct val="90000"/>
              </a:lnSpc>
            </a:pPr>
            <a:r>
              <a:rPr lang="it-EG" sz="1500" dirty="0">
                <a:solidFill>
                  <a:srgbClr val="FEFFFF"/>
                </a:solidFill>
              </a:rPr>
              <a:t>Hanno inizio nel 1095 con il proclama di papa Urbano II e si concludono nel 1270.</a:t>
            </a:r>
          </a:p>
          <a:p>
            <a:pPr>
              <a:lnSpc>
                <a:spcPct val="90000"/>
              </a:lnSpc>
            </a:pPr>
            <a:r>
              <a:rPr lang="it-EG" sz="1500" dirty="0">
                <a:solidFill>
                  <a:srgbClr val="FEFFFF"/>
                </a:solidFill>
              </a:rPr>
              <a:t> Sono spedizioni armate di cavalieri cristiani, che si dirigono verso il Vicino Oriente e la Città Santa per liberarli dagl iinfedeli.</a:t>
            </a:r>
          </a:p>
          <a:p>
            <a:pPr>
              <a:lnSpc>
                <a:spcPct val="90000"/>
              </a:lnSpc>
            </a:pPr>
            <a:r>
              <a:rPr lang="it-EG" sz="1500" dirty="0">
                <a:solidFill>
                  <a:srgbClr val="FEFFFF"/>
                </a:solidFill>
              </a:rPr>
              <a:t>Si scontrano con i governatori di quell’area dell’impero islamico, la dinastia dei Selgiuchidi, in quel periodo al massimo dello splendore. </a:t>
            </a:r>
          </a:p>
          <a:p>
            <a:pPr>
              <a:lnSpc>
                <a:spcPct val="90000"/>
              </a:lnSpc>
            </a:pPr>
            <a:r>
              <a:rPr lang="it-EG" sz="1500" dirty="0">
                <a:solidFill>
                  <a:srgbClr val="FEFFFF"/>
                </a:solidFill>
              </a:rPr>
              <a:t>A questa importante dinastia appartenevano condottieri quali Norandino (Nur al-Din) e per essa combatteva il mitico curdo Saladino (Salah-al-din), che pose fine alla dinastia dei Fatimidi in Egitto e Siria inaugurando un’altra dinastia, quella degli Ayyubidi, ma soprattutto strappò Gerusalemme definitivamente ai Crociati nel 1187 (battaglia di Hattin).</a:t>
            </a:r>
          </a:p>
          <a:p>
            <a:pPr>
              <a:lnSpc>
                <a:spcPct val="90000"/>
              </a:lnSpc>
            </a:pPr>
            <a:r>
              <a:rPr lang="it-EG" sz="1500" dirty="0">
                <a:solidFill>
                  <a:srgbClr val="FEFFFF"/>
                </a:solidFill>
              </a:rPr>
              <a:t>Più tardi i Mamelucchi, schiavi-soldati degli Ayyubidi,  impadronitisi del potere in Egitto, scacciano gli ultimi crociati dalla Palestina (1291). </a:t>
            </a:r>
          </a:p>
          <a:p>
            <a:pPr>
              <a:lnSpc>
                <a:spcPct val="90000"/>
              </a:lnSpc>
            </a:pPr>
            <a:endParaRPr lang="it-EG" sz="1500" dirty="0">
              <a:solidFill>
                <a:srgbClr val="FEFFFF"/>
              </a:solidFill>
            </a:endParaRPr>
          </a:p>
        </p:txBody>
      </p:sp>
    </p:spTree>
    <p:extLst>
      <p:ext uri="{BB962C8B-B14F-4D97-AF65-F5344CB8AC3E}">
        <p14:creationId xmlns:p14="http://schemas.microsoft.com/office/powerpoint/2010/main" val="4257644192"/>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70163B02-90BB-2D47-A31B-082F549D8585}"/>
              </a:ext>
            </a:extLst>
          </p:cNvPr>
          <p:cNvSpPr>
            <a:spLocks noGrp="1"/>
          </p:cNvSpPr>
          <p:nvPr>
            <p:ph type="title"/>
          </p:nvPr>
        </p:nvSpPr>
        <p:spPr/>
        <p:txBody>
          <a:bodyPr/>
          <a:lstStyle/>
          <a:p>
            <a:r>
              <a:rPr lang="it-EG" dirty="0"/>
              <a:t>Le conquiste mongole</a:t>
            </a:r>
          </a:p>
        </p:txBody>
      </p:sp>
      <p:sp>
        <p:nvSpPr>
          <p:cNvPr id="5" name="Segnaposto contenuto 4">
            <a:extLst>
              <a:ext uri="{FF2B5EF4-FFF2-40B4-BE49-F238E27FC236}">
                <a16:creationId xmlns:a16="http://schemas.microsoft.com/office/drawing/2014/main" id="{445A1591-1EAB-7F4A-80F1-2D7A7AC0077C}"/>
              </a:ext>
            </a:extLst>
          </p:cNvPr>
          <p:cNvSpPr>
            <a:spLocks noGrp="1"/>
          </p:cNvSpPr>
          <p:nvPr>
            <p:ph idx="1"/>
          </p:nvPr>
        </p:nvSpPr>
        <p:spPr/>
        <p:txBody>
          <a:bodyPr>
            <a:normAutofit fontScale="92500" lnSpcReduction="10000"/>
          </a:bodyPr>
          <a:lstStyle/>
          <a:p>
            <a:r>
              <a:rPr lang="it-EG" dirty="0"/>
              <a:t>Nel contesto di queste migrazioni epocali di popolazioni turche provenienti dall’est che entravano all’interno della dar al-islam stanziandosi e islamizzandosi, si inserisce la conquista mongola che chiude quest’epoca. </a:t>
            </a:r>
          </a:p>
          <a:p>
            <a:r>
              <a:rPr lang="it-EG" dirty="0"/>
              <a:t>I Mongoli discendenti di Gengis Khan arrivano in Iran e Iraq alla metà del XIII secolo e devastano, distruggono e uccidono lascian odietro di sé una scia di terrore. </a:t>
            </a:r>
          </a:p>
          <a:p>
            <a:r>
              <a:rPr lang="it-EG" dirty="0"/>
              <a:t>Sacco di Baghdad (1258) che mette fine al califfato abbaside (ormai ridotto a un potere solo simbolico e religioso).</a:t>
            </a:r>
          </a:p>
          <a:p>
            <a:r>
              <a:rPr lang="it-IT" dirty="0"/>
              <a:t>L</a:t>
            </a:r>
            <a:r>
              <a:rPr lang="it-EG" dirty="0"/>
              <a:t>a loro terribile avanzata viene fermata solo dai Mamelucchi nel 1260 nella battaglia di ‘Ayn Jalut (</a:t>
            </a:r>
            <a:r>
              <a:rPr lang="it-IT" dirty="0"/>
              <a:t>l</a:t>
            </a:r>
            <a:r>
              <a:rPr lang="it-EG" dirty="0"/>
              <a:t>a dinastia mamelucca durerà dal 1250 al 1517 e sarà una delle più fiorenti del mondo arabo).</a:t>
            </a:r>
          </a:p>
          <a:p>
            <a:r>
              <a:rPr lang="it-EG" dirty="0"/>
              <a:t>La pax mongolica: l’epoca mongola,  nonostane le devastazioni, risultò una fase di splendore per la storia dell’Islam.</a:t>
            </a:r>
          </a:p>
          <a:p>
            <a:endParaRPr lang="it-EG" dirty="0"/>
          </a:p>
        </p:txBody>
      </p:sp>
    </p:spTree>
    <p:extLst>
      <p:ext uri="{BB962C8B-B14F-4D97-AF65-F5344CB8AC3E}">
        <p14:creationId xmlns:p14="http://schemas.microsoft.com/office/powerpoint/2010/main" val="11123932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B69BC6-2110-104C-8E1C-464BFB5EFBB7}"/>
              </a:ext>
            </a:extLst>
          </p:cNvPr>
          <p:cNvSpPr>
            <a:spLocks noGrp="1"/>
          </p:cNvSpPr>
          <p:nvPr>
            <p:ph type="title"/>
          </p:nvPr>
        </p:nvSpPr>
        <p:spPr/>
        <p:txBody>
          <a:bodyPr/>
          <a:lstStyle/>
          <a:p>
            <a:r>
              <a:rPr lang="it-IT" altLang="it-IT" b="1" u="sng" dirty="0">
                <a:solidFill>
                  <a:srgbClr val="C00000"/>
                </a:solidFill>
                <a:latin typeface="Times New Roman" panose="02020603050405020304" pitchFamily="18" charset="0"/>
                <a:ea typeface="Osaka" panose="020B0600000000000000" pitchFamily="34" charset="-128"/>
              </a:rPr>
              <a:t>Il periodo dal 1500 ad oggi</a:t>
            </a:r>
            <a:endParaRPr lang="it-EG" dirty="0"/>
          </a:p>
        </p:txBody>
      </p:sp>
      <p:sp>
        <p:nvSpPr>
          <p:cNvPr id="3" name="Segnaposto contenuto 2">
            <a:extLst>
              <a:ext uri="{FF2B5EF4-FFF2-40B4-BE49-F238E27FC236}">
                <a16:creationId xmlns:a16="http://schemas.microsoft.com/office/drawing/2014/main" id="{FEB43721-80BD-3441-8FFE-A6B3B84A9CA7}"/>
              </a:ext>
            </a:extLst>
          </p:cNvPr>
          <p:cNvSpPr>
            <a:spLocks noGrp="1"/>
          </p:cNvSpPr>
          <p:nvPr>
            <p:ph idx="1"/>
          </p:nvPr>
        </p:nvSpPr>
        <p:spPr>
          <a:xfrm>
            <a:off x="2078182" y="1562793"/>
            <a:ext cx="9426430" cy="4348429"/>
          </a:xfrm>
        </p:spPr>
        <p:txBody>
          <a:bodyPr>
            <a:normAutofit/>
          </a:bodyPr>
          <a:lstStyle/>
          <a:p>
            <a:r>
              <a:rPr lang="it-IT" sz="2000" dirty="0"/>
              <a:t>D</a:t>
            </a:r>
            <a:r>
              <a:rPr lang="it-EG" sz="2000" dirty="0"/>
              <a:t>alla storia dell’Islam si passa ad una storia mondiale in seno alla quale l’Islam ha un suo ruolo.</a:t>
            </a:r>
          </a:p>
          <a:p>
            <a:r>
              <a:rPr lang="it-EG" sz="2000" dirty="0"/>
              <a:t>La storia dell’Islam diventa la storia di tre grandi imperi sovranazionali:</a:t>
            </a:r>
          </a:p>
          <a:p>
            <a:pPr marL="0" indent="0">
              <a:lnSpc>
                <a:spcPct val="90000"/>
              </a:lnSpc>
              <a:spcBef>
                <a:spcPts val="800"/>
              </a:spcBef>
              <a:buSzPct val="135000"/>
              <a:buNone/>
            </a:pPr>
            <a:endParaRPr lang="it-EG" altLang="it-IT" sz="2000" dirty="0"/>
          </a:p>
          <a:p>
            <a:pPr marL="0" indent="0">
              <a:lnSpc>
                <a:spcPct val="90000"/>
              </a:lnSpc>
              <a:spcBef>
                <a:spcPts val="800"/>
              </a:spcBef>
              <a:buSzPct val="135000"/>
              <a:buNone/>
            </a:pPr>
            <a:endParaRPr lang="it-IT" altLang="it-IT" sz="2000" dirty="0">
              <a:solidFill>
                <a:srgbClr val="000000"/>
              </a:solidFill>
              <a:ea typeface="Osaka" panose="020B0600000000000000" pitchFamily="34" charset="-128"/>
            </a:endParaRPr>
          </a:p>
          <a:p>
            <a:pPr>
              <a:lnSpc>
                <a:spcPct val="90000"/>
              </a:lnSpc>
              <a:spcBef>
                <a:spcPts val="800"/>
              </a:spcBef>
              <a:buSzPct val="135000"/>
            </a:pPr>
            <a:r>
              <a:rPr lang="it-IT" altLang="it-IT" sz="2000" dirty="0">
                <a:solidFill>
                  <a:srgbClr val="FF2200"/>
                </a:solidFill>
                <a:ea typeface="Osaka" panose="020B0600000000000000" pitchFamily="34" charset="-128"/>
              </a:rPr>
              <a:t>Ottomani</a:t>
            </a:r>
            <a:r>
              <a:rPr lang="it-IT" altLang="it-IT" sz="2000" dirty="0">
                <a:solidFill>
                  <a:srgbClr val="000000"/>
                </a:solidFill>
                <a:ea typeface="Osaka" panose="020B0600000000000000" pitchFamily="34" charset="-128"/>
              </a:rPr>
              <a:t> (1300-1922) – Mediterraneo</a:t>
            </a:r>
          </a:p>
          <a:p>
            <a:pPr>
              <a:lnSpc>
                <a:spcPct val="90000"/>
              </a:lnSpc>
              <a:spcBef>
                <a:spcPts val="800"/>
              </a:spcBef>
              <a:buSzPct val="135000"/>
            </a:pPr>
            <a:endParaRPr lang="it-IT" altLang="it-IT" sz="2000" dirty="0">
              <a:solidFill>
                <a:srgbClr val="000000"/>
              </a:solidFill>
              <a:ea typeface="Osaka" panose="020B0600000000000000" pitchFamily="34" charset="-128"/>
            </a:endParaRPr>
          </a:p>
          <a:p>
            <a:pPr>
              <a:lnSpc>
                <a:spcPct val="90000"/>
              </a:lnSpc>
              <a:spcBef>
                <a:spcPts val="800"/>
              </a:spcBef>
              <a:buSzPct val="135000"/>
            </a:pPr>
            <a:r>
              <a:rPr lang="it-IT" altLang="it-IT" sz="2000" dirty="0" err="1">
                <a:solidFill>
                  <a:srgbClr val="FF2200"/>
                </a:solidFill>
                <a:ea typeface="Osaka" panose="020B0600000000000000" pitchFamily="34" charset="-128"/>
              </a:rPr>
              <a:t>Safavidi</a:t>
            </a:r>
            <a:r>
              <a:rPr lang="it-IT" altLang="it-IT" sz="2000" dirty="0">
                <a:solidFill>
                  <a:srgbClr val="FF2200"/>
                </a:solidFill>
                <a:ea typeface="Osaka" panose="020B0600000000000000" pitchFamily="34" charset="-128"/>
              </a:rPr>
              <a:t> </a:t>
            </a:r>
            <a:r>
              <a:rPr lang="it-IT" altLang="it-IT" sz="2000" dirty="0">
                <a:solidFill>
                  <a:srgbClr val="000000"/>
                </a:solidFill>
                <a:ea typeface="Osaka" panose="020B0600000000000000" pitchFamily="34" charset="-128"/>
              </a:rPr>
              <a:t>  (1501-1722) – Persia</a:t>
            </a:r>
          </a:p>
          <a:p>
            <a:pPr>
              <a:lnSpc>
                <a:spcPct val="90000"/>
              </a:lnSpc>
              <a:spcBef>
                <a:spcPts val="800"/>
              </a:spcBef>
              <a:buSzPct val="135000"/>
            </a:pPr>
            <a:endParaRPr lang="it-IT" altLang="it-IT" sz="2000" dirty="0">
              <a:solidFill>
                <a:srgbClr val="000000"/>
              </a:solidFill>
              <a:ea typeface="Osaka" panose="020B0600000000000000" pitchFamily="34" charset="-128"/>
            </a:endParaRPr>
          </a:p>
          <a:p>
            <a:pPr>
              <a:lnSpc>
                <a:spcPct val="90000"/>
              </a:lnSpc>
              <a:spcBef>
                <a:spcPts val="800"/>
              </a:spcBef>
              <a:buSzPct val="135000"/>
            </a:pPr>
            <a:r>
              <a:rPr lang="it-IT" altLang="it-IT" sz="2000" dirty="0">
                <a:solidFill>
                  <a:srgbClr val="FF2200"/>
                </a:solidFill>
                <a:ea typeface="Osaka" panose="020B0600000000000000" pitchFamily="34" charset="-128"/>
              </a:rPr>
              <a:t>Moghul</a:t>
            </a:r>
            <a:r>
              <a:rPr lang="it-IT" altLang="it-IT" sz="2000" dirty="0">
                <a:solidFill>
                  <a:srgbClr val="000000"/>
                </a:solidFill>
                <a:ea typeface="Osaka" panose="020B0600000000000000" pitchFamily="34" charset="-128"/>
              </a:rPr>
              <a:t>    (1526-1858) - subcontinente indiano</a:t>
            </a:r>
          </a:p>
          <a:p>
            <a:endParaRPr lang="it-EG" sz="2000" dirty="0"/>
          </a:p>
          <a:p>
            <a:endParaRPr lang="it-EG" sz="2000" dirty="0"/>
          </a:p>
        </p:txBody>
      </p:sp>
    </p:spTree>
    <p:extLst>
      <p:ext uri="{BB962C8B-B14F-4D97-AF65-F5344CB8AC3E}">
        <p14:creationId xmlns:p14="http://schemas.microsoft.com/office/powerpoint/2010/main" val="4255186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72" name="Group 71">
            <a:extLst>
              <a:ext uri="{FF2B5EF4-FFF2-40B4-BE49-F238E27FC236}">
                <a16:creationId xmlns:a16="http://schemas.microsoft.com/office/drawing/2014/main" id="{8CD25866-F15D-40A4-AEC5-47C044637A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73" name="Freeform 11">
              <a:extLst>
                <a:ext uri="{FF2B5EF4-FFF2-40B4-BE49-F238E27FC236}">
                  <a16:creationId xmlns:a16="http://schemas.microsoft.com/office/drawing/2014/main" id="{DCB8E995-36E8-40B6-82D4-F52DE2987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74" name="Freeform 12">
              <a:extLst>
                <a:ext uri="{FF2B5EF4-FFF2-40B4-BE49-F238E27FC236}">
                  <a16:creationId xmlns:a16="http://schemas.microsoft.com/office/drawing/2014/main" id="{DF54AEB5-68B5-46AE-B8F0-EEBE5DFED8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75" name="Freeform 13">
              <a:extLst>
                <a:ext uri="{FF2B5EF4-FFF2-40B4-BE49-F238E27FC236}">
                  <a16:creationId xmlns:a16="http://schemas.microsoft.com/office/drawing/2014/main" id="{E3F708CB-F094-4EE7-8AD5-A462F1DF8B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76" name="Freeform 14">
              <a:extLst>
                <a:ext uri="{FF2B5EF4-FFF2-40B4-BE49-F238E27FC236}">
                  <a16:creationId xmlns:a16="http://schemas.microsoft.com/office/drawing/2014/main" id="{ECFCFB22-E8B5-4FAC-A354-E7E0CE6F2B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77" name="Freeform 15">
              <a:extLst>
                <a:ext uri="{FF2B5EF4-FFF2-40B4-BE49-F238E27FC236}">
                  <a16:creationId xmlns:a16="http://schemas.microsoft.com/office/drawing/2014/main" id="{ED1DB3B4-A6DC-476F-986E-DF361EE842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78" name="Freeform 16">
              <a:extLst>
                <a:ext uri="{FF2B5EF4-FFF2-40B4-BE49-F238E27FC236}">
                  <a16:creationId xmlns:a16="http://schemas.microsoft.com/office/drawing/2014/main" id="{4EE13DFA-3489-4DE6-9154-34D9CB4005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79" name="Freeform 17">
              <a:extLst>
                <a:ext uri="{FF2B5EF4-FFF2-40B4-BE49-F238E27FC236}">
                  <a16:creationId xmlns:a16="http://schemas.microsoft.com/office/drawing/2014/main" id="{5CD12D51-F9A8-4CC9-B9C9-206EAFD8C1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80" name="Freeform 18">
              <a:extLst>
                <a:ext uri="{FF2B5EF4-FFF2-40B4-BE49-F238E27FC236}">
                  <a16:creationId xmlns:a16="http://schemas.microsoft.com/office/drawing/2014/main" id="{266B326C-1178-40F9-A265-6067D363B4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81" name="Freeform 19">
              <a:extLst>
                <a:ext uri="{FF2B5EF4-FFF2-40B4-BE49-F238E27FC236}">
                  <a16:creationId xmlns:a16="http://schemas.microsoft.com/office/drawing/2014/main" id="{12F3B319-F00B-4755-BC54-95511E21DB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82" name="Freeform 20">
              <a:extLst>
                <a:ext uri="{FF2B5EF4-FFF2-40B4-BE49-F238E27FC236}">
                  <a16:creationId xmlns:a16="http://schemas.microsoft.com/office/drawing/2014/main" id="{3079D7BD-8A3F-47F6-8407-D9DA96FF35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83" name="Freeform 21">
              <a:extLst>
                <a:ext uri="{FF2B5EF4-FFF2-40B4-BE49-F238E27FC236}">
                  <a16:creationId xmlns:a16="http://schemas.microsoft.com/office/drawing/2014/main" id="{1F97C31C-8585-43FB-924B-8ADD651233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84" name="Freeform 22">
              <a:extLst>
                <a:ext uri="{FF2B5EF4-FFF2-40B4-BE49-F238E27FC236}">
                  <a16:creationId xmlns:a16="http://schemas.microsoft.com/office/drawing/2014/main" id="{A33E1C89-7E74-49BF-A5D1-9A352ED03E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86" name="Group 85">
            <a:extLst>
              <a:ext uri="{FF2B5EF4-FFF2-40B4-BE49-F238E27FC236}">
                <a16:creationId xmlns:a16="http://schemas.microsoft.com/office/drawing/2014/main" id="{0C4A17ED-96AA-44A6-A050-E1A7A1CDD9E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87" name="Freeform 27">
              <a:extLst>
                <a:ext uri="{FF2B5EF4-FFF2-40B4-BE49-F238E27FC236}">
                  <a16:creationId xmlns:a16="http://schemas.microsoft.com/office/drawing/2014/main" id="{FBB2A87E-3E24-4A6F-9FD8-0F1436D4D3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88" name="Freeform 28">
              <a:extLst>
                <a:ext uri="{FF2B5EF4-FFF2-40B4-BE49-F238E27FC236}">
                  <a16:creationId xmlns:a16="http://schemas.microsoft.com/office/drawing/2014/main" id="{257F945B-2AA3-4328-BFF5-20DE64011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89" name="Freeform 29">
              <a:extLst>
                <a:ext uri="{FF2B5EF4-FFF2-40B4-BE49-F238E27FC236}">
                  <a16:creationId xmlns:a16="http://schemas.microsoft.com/office/drawing/2014/main" id="{E1A7230F-6A6F-403C-9D83-7176E28525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90" name="Freeform 30">
              <a:extLst>
                <a:ext uri="{FF2B5EF4-FFF2-40B4-BE49-F238E27FC236}">
                  <a16:creationId xmlns:a16="http://schemas.microsoft.com/office/drawing/2014/main" id="{E33E315A-9CB0-460E-A8B7-0A064BBFA0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91" name="Freeform 31">
              <a:extLst>
                <a:ext uri="{FF2B5EF4-FFF2-40B4-BE49-F238E27FC236}">
                  <a16:creationId xmlns:a16="http://schemas.microsoft.com/office/drawing/2014/main" id="{22CAAD33-CFAD-4E61-82AE-0C6F838530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92" name="Freeform 32">
              <a:extLst>
                <a:ext uri="{FF2B5EF4-FFF2-40B4-BE49-F238E27FC236}">
                  <a16:creationId xmlns:a16="http://schemas.microsoft.com/office/drawing/2014/main" id="{1A20E13C-2540-4000-A13B-8F781100E3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93" name="Freeform 33">
              <a:extLst>
                <a:ext uri="{FF2B5EF4-FFF2-40B4-BE49-F238E27FC236}">
                  <a16:creationId xmlns:a16="http://schemas.microsoft.com/office/drawing/2014/main" id="{51EF0A01-E03D-448B-B12E-D5BFC6D0D2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94" name="Freeform 34">
              <a:extLst>
                <a:ext uri="{FF2B5EF4-FFF2-40B4-BE49-F238E27FC236}">
                  <a16:creationId xmlns:a16="http://schemas.microsoft.com/office/drawing/2014/main" id="{58286A03-168E-477B-8876-2C53E4950D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95" name="Freeform 35">
              <a:extLst>
                <a:ext uri="{FF2B5EF4-FFF2-40B4-BE49-F238E27FC236}">
                  <a16:creationId xmlns:a16="http://schemas.microsoft.com/office/drawing/2014/main" id="{3DFFC705-1899-4E4C-AE76-F85BAF2F66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96" name="Freeform 36">
              <a:extLst>
                <a:ext uri="{FF2B5EF4-FFF2-40B4-BE49-F238E27FC236}">
                  <a16:creationId xmlns:a16="http://schemas.microsoft.com/office/drawing/2014/main" id="{01C9598D-BDF6-4A24-83B6-4DCA4D1349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97" name="Freeform 37">
              <a:extLst>
                <a:ext uri="{FF2B5EF4-FFF2-40B4-BE49-F238E27FC236}">
                  <a16:creationId xmlns:a16="http://schemas.microsoft.com/office/drawing/2014/main" id="{950C8213-67CD-4DEF-AA44-8BB3101392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98" name="Freeform 38">
              <a:extLst>
                <a:ext uri="{FF2B5EF4-FFF2-40B4-BE49-F238E27FC236}">
                  <a16:creationId xmlns:a16="http://schemas.microsoft.com/office/drawing/2014/main" id="{2016FE1D-E3EB-4CF6-809B-159872CC78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100" name="Rectangle 99">
            <a:extLst>
              <a:ext uri="{FF2B5EF4-FFF2-40B4-BE49-F238E27FC236}">
                <a16:creationId xmlns:a16="http://schemas.microsoft.com/office/drawing/2014/main" id="{CE6C63DC-BAE4-42B6-8FDF-F6467C2D2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2" name="Freeform 11">
            <a:extLst>
              <a:ext uri="{FF2B5EF4-FFF2-40B4-BE49-F238E27FC236}">
                <a16:creationId xmlns:a16="http://schemas.microsoft.com/office/drawing/2014/main" id="{BFE4781A-41C7-4F27-8792-A74EFB8E5C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04" name="Rectangle 103">
            <a:extLst>
              <a:ext uri="{FF2B5EF4-FFF2-40B4-BE49-F238E27FC236}">
                <a16:creationId xmlns:a16="http://schemas.microsoft.com/office/drawing/2014/main" id="{19FE08D8-CEA0-461E-870A-02CD15D9B9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05907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178" name="Text Box 1">
            <a:extLst>
              <a:ext uri="{FF2B5EF4-FFF2-40B4-BE49-F238E27FC236}">
                <a16:creationId xmlns:a16="http://schemas.microsoft.com/office/drawing/2014/main" id="{FFBE81AC-6FED-1D41-82B9-50682F33CA1C}"/>
              </a:ext>
            </a:extLst>
          </p:cNvPr>
          <p:cNvSpPr txBox="1">
            <a:spLocks noChangeArrowheads="1"/>
          </p:cNvSpPr>
          <p:nvPr/>
        </p:nvSpPr>
        <p:spPr bwMode="auto">
          <a:xfrm>
            <a:off x="1259893" y="3101093"/>
            <a:ext cx="2454052" cy="302934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norm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a:spcBef>
                <a:spcPct val="0"/>
              </a:spcBef>
              <a:spcAft>
                <a:spcPts val="600"/>
              </a:spcAft>
            </a:pPr>
            <a:r>
              <a:rPr lang="en-US" altLang="it-IT" sz="3200" b="1" i="1">
                <a:solidFill>
                  <a:schemeClr val="bg1"/>
                </a:solidFill>
                <a:latin typeface="+mj-lt"/>
                <a:ea typeface="+mj-ea"/>
                <a:cs typeface="+mj-cs"/>
              </a:rPr>
              <a:t>Le grandi epoche della storia islamica</a:t>
            </a:r>
          </a:p>
        </p:txBody>
      </p:sp>
      <p:sp>
        <p:nvSpPr>
          <p:cNvPr id="106" name="Freeform 11">
            <a:extLst>
              <a:ext uri="{FF2B5EF4-FFF2-40B4-BE49-F238E27FC236}">
                <a16:creationId xmlns:a16="http://schemas.microsoft.com/office/drawing/2014/main" id="{2B982904-A46E-41DF-BA98-61E2300C7D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179901"/>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sp>
      <p:sp useBgFill="1">
        <p:nvSpPr>
          <p:cNvPr id="108" name="Rectangle 107">
            <a:extLst>
              <a:ext uri="{FF2B5EF4-FFF2-40B4-BE49-F238E27FC236}">
                <a16:creationId xmlns:a16="http://schemas.microsoft.com/office/drawing/2014/main" id="{27018161-547E-48F7-A0D9-272C9EA5B3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736" y="0"/>
            <a:ext cx="739626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179" name="Text Box 2">
            <a:extLst>
              <a:ext uri="{FF2B5EF4-FFF2-40B4-BE49-F238E27FC236}">
                <a16:creationId xmlns:a16="http://schemas.microsoft.com/office/drawing/2014/main" id="{7BBAB022-04A1-744C-A835-231B2B983E29}"/>
              </a:ext>
            </a:extLst>
          </p:cNvPr>
          <p:cNvSpPr txBox="1">
            <a:spLocks noChangeArrowheads="1"/>
          </p:cNvSpPr>
          <p:nvPr/>
        </p:nvSpPr>
        <p:spPr bwMode="auto">
          <a:xfrm>
            <a:off x="4706578" y="589722"/>
            <a:ext cx="6798033" cy="53215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tx1"/>
                </a:solidFill>
                <a:latin typeface="Arial" panose="020B0604020202020204" pitchFamily="34" charset="0"/>
                <a:ea typeface="ＭＳ Ｐゴシック" panose="020B0600070205080204" pitchFamily="34" charset="-128"/>
              </a:defRPr>
            </a:lvl1pPr>
            <a:lvl2pPr marL="742950" indent="-28575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tx1"/>
                </a:solidFill>
                <a:latin typeface="Arial" panose="020B0604020202020204" pitchFamily="34" charset="0"/>
                <a:ea typeface="ＭＳ Ｐゴシック" panose="020B0600070205080204" pitchFamily="34" charset="-128"/>
              </a:defRPr>
            </a:lvl2pPr>
            <a:lvl3pPr marL="1143000" indent="-22860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tx1"/>
                </a:solidFill>
                <a:latin typeface="Arial" panose="020B0604020202020204" pitchFamily="34" charset="0"/>
                <a:ea typeface="ＭＳ Ｐゴシック" panose="020B0600070205080204" pitchFamily="34" charset="-128"/>
              </a:defRPr>
            </a:lvl3pPr>
            <a:lvl4pPr marL="1600200" indent="-22860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tx1"/>
                </a:solidFill>
                <a:latin typeface="Arial" panose="020B0604020202020204" pitchFamily="34" charset="0"/>
                <a:ea typeface="ＭＳ Ｐゴシック" panose="020B0600070205080204" pitchFamily="34" charset="-128"/>
              </a:defRPr>
            </a:lvl4pPr>
            <a:lvl5pPr marL="2057400" indent="-22860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tx1"/>
                </a:solidFill>
                <a:latin typeface="Arial" panose="020B0604020202020204" pitchFamily="34" charset="0"/>
                <a:ea typeface="ＭＳ Ｐゴシック" panose="020B0600070205080204" pitchFamily="34" charset="-128"/>
              </a:defRPr>
            </a:lvl9pPr>
          </a:lstStyle>
          <a:p>
            <a:pPr>
              <a:lnSpc>
                <a:spcPct val="90000"/>
              </a:lnSpc>
              <a:spcBef>
                <a:spcPts val="1000"/>
              </a:spcBef>
              <a:buClr>
                <a:schemeClr val="accent1"/>
              </a:buClr>
              <a:buSzPct val="135000"/>
              <a:buFont typeface="Wingdings 3" charset="2"/>
              <a:buChar char=""/>
            </a:pPr>
            <a:r>
              <a:rPr lang="en-US" altLang="it-IT" sz="2000">
                <a:solidFill>
                  <a:schemeClr val="tx1">
                    <a:lumMod val="75000"/>
                    <a:lumOff val="25000"/>
                  </a:schemeClr>
                </a:solidFill>
                <a:latin typeface="+mn-lt"/>
                <a:ea typeface="+mn-ea"/>
              </a:rPr>
              <a:t>Il profeta Muḥāmmad (622-632)</a:t>
            </a:r>
          </a:p>
          <a:p>
            <a:pPr>
              <a:lnSpc>
                <a:spcPct val="90000"/>
              </a:lnSpc>
              <a:spcBef>
                <a:spcPts val="1000"/>
              </a:spcBef>
              <a:buClr>
                <a:schemeClr val="accent1"/>
              </a:buClr>
              <a:buSzPct val="135000"/>
              <a:buFont typeface="Wingdings 3" charset="2"/>
              <a:buChar char=""/>
            </a:pPr>
            <a:endParaRPr lang="en-US" altLang="it-IT" sz="2000">
              <a:solidFill>
                <a:schemeClr val="tx1">
                  <a:lumMod val="75000"/>
                  <a:lumOff val="25000"/>
                </a:schemeClr>
              </a:solidFill>
              <a:latin typeface="+mn-lt"/>
              <a:ea typeface="+mn-ea"/>
            </a:endParaRPr>
          </a:p>
          <a:p>
            <a:pPr>
              <a:lnSpc>
                <a:spcPct val="90000"/>
              </a:lnSpc>
              <a:spcBef>
                <a:spcPts val="1000"/>
              </a:spcBef>
              <a:buClr>
                <a:schemeClr val="accent1"/>
              </a:buClr>
              <a:buSzPct val="135000"/>
              <a:buFont typeface="Wingdings 3" charset="2"/>
              <a:buChar char=""/>
            </a:pPr>
            <a:r>
              <a:rPr lang="en-US" altLang="it-IT" sz="2000">
                <a:solidFill>
                  <a:schemeClr val="tx1">
                    <a:lumMod val="75000"/>
                    <a:lumOff val="25000"/>
                  </a:schemeClr>
                </a:solidFill>
                <a:latin typeface="+mn-lt"/>
                <a:ea typeface="+mn-ea"/>
              </a:rPr>
              <a:t>I califfi benguidati/rashīdūn (632-661)</a:t>
            </a:r>
          </a:p>
          <a:p>
            <a:pPr>
              <a:lnSpc>
                <a:spcPct val="90000"/>
              </a:lnSpc>
              <a:spcBef>
                <a:spcPts val="1000"/>
              </a:spcBef>
              <a:buClr>
                <a:schemeClr val="accent1"/>
              </a:buClr>
              <a:buSzPct val="135000"/>
              <a:buFont typeface="Wingdings 3" charset="2"/>
              <a:buChar char=""/>
            </a:pPr>
            <a:endParaRPr lang="en-US" altLang="it-IT" sz="2000">
              <a:solidFill>
                <a:schemeClr val="tx1">
                  <a:lumMod val="75000"/>
                  <a:lumOff val="25000"/>
                </a:schemeClr>
              </a:solidFill>
              <a:latin typeface="+mn-lt"/>
              <a:ea typeface="+mn-ea"/>
            </a:endParaRPr>
          </a:p>
          <a:p>
            <a:pPr>
              <a:lnSpc>
                <a:spcPct val="90000"/>
              </a:lnSpc>
              <a:spcBef>
                <a:spcPts val="1000"/>
              </a:spcBef>
              <a:buClr>
                <a:schemeClr val="accent1"/>
              </a:buClr>
              <a:buSzPct val="135000"/>
              <a:buFont typeface="Wingdings 3" charset="2"/>
              <a:buChar char=""/>
            </a:pPr>
            <a:r>
              <a:rPr lang="en-US" altLang="it-IT" sz="2000">
                <a:solidFill>
                  <a:schemeClr val="tx1">
                    <a:lumMod val="75000"/>
                    <a:lumOff val="25000"/>
                  </a:schemeClr>
                </a:solidFill>
                <a:latin typeface="+mn-lt"/>
                <a:ea typeface="+mn-ea"/>
              </a:rPr>
              <a:t>I califfi omayyadi a Damasco (661-750)</a:t>
            </a:r>
          </a:p>
          <a:p>
            <a:pPr>
              <a:lnSpc>
                <a:spcPct val="90000"/>
              </a:lnSpc>
              <a:spcBef>
                <a:spcPts val="1000"/>
              </a:spcBef>
              <a:buClr>
                <a:schemeClr val="accent1"/>
              </a:buClr>
              <a:buSzPct val="135000"/>
              <a:buFont typeface="Wingdings 3" charset="2"/>
              <a:buChar char=""/>
            </a:pPr>
            <a:endParaRPr lang="en-US" altLang="it-IT" sz="2000">
              <a:solidFill>
                <a:schemeClr val="tx1">
                  <a:lumMod val="75000"/>
                  <a:lumOff val="25000"/>
                </a:schemeClr>
              </a:solidFill>
              <a:latin typeface="+mn-lt"/>
              <a:ea typeface="+mn-ea"/>
            </a:endParaRPr>
          </a:p>
          <a:p>
            <a:pPr>
              <a:lnSpc>
                <a:spcPct val="90000"/>
              </a:lnSpc>
              <a:spcBef>
                <a:spcPts val="1000"/>
              </a:spcBef>
              <a:buClr>
                <a:schemeClr val="accent1"/>
              </a:buClr>
              <a:buSzPct val="135000"/>
              <a:buFont typeface="Wingdings 3" charset="2"/>
              <a:buChar char=""/>
            </a:pPr>
            <a:r>
              <a:rPr lang="en-US" altLang="it-IT" sz="2000">
                <a:solidFill>
                  <a:schemeClr val="tx1">
                    <a:lumMod val="75000"/>
                    <a:lumOff val="25000"/>
                  </a:schemeClr>
                </a:solidFill>
                <a:latin typeface="+mn-lt"/>
                <a:ea typeface="+mn-ea"/>
              </a:rPr>
              <a:t>I califfi abbasidi a Baghdad (750-1258)</a:t>
            </a:r>
          </a:p>
          <a:p>
            <a:pPr>
              <a:lnSpc>
                <a:spcPct val="90000"/>
              </a:lnSpc>
              <a:spcBef>
                <a:spcPts val="1000"/>
              </a:spcBef>
              <a:buClr>
                <a:schemeClr val="accent1"/>
              </a:buClr>
              <a:buSzPct val="135000"/>
              <a:buFont typeface="Wingdings 3" charset="2"/>
              <a:buChar char=""/>
            </a:pPr>
            <a:endParaRPr lang="en-US" altLang="it-IT" sz="2000">
              <a:solidFill>
                <a:schemeClr val="tx1">
                  <a:lumMod val="75000"/>
                  <a:lumOff val="25000"/>
                </a:schemeClr>
              </a:solidFill>
              <a:latin typeface="+mn-lt"/>
              <a:ea typeface="+mn-ea"/>
            </a:endParaRPr>
          </a:p>
          <a:p>
            <a:pPr>
              <a:lnSpc>
                <a:spcPct val="90000"/>
              </a:lnSpc>
              <a:spcBef>
                <a:spcPts val="1000"/>
              </a:spcBef>
              <a:buClr>
                <a:schemeClr val="accent1"/>
              </a:buClr>
              <a:buSzPct val="135000"/>
              <a:buFont typeface="Wingdings 3" charset="2"/>
              <a:buChar char=""/>
            </a:pPr>
            <a:r>
              <a:rPr lang="en-US" altLang="it-IT" sz="2000">
                <a:solidFill>
                  <a:schemeClr val="tx1">
                    <a:lumMod val="75000"/>
                    <a:lumOff val="25000"/>
                  </a:schemeClr>
                </a:solidFill>
                <a:latin typeface="+mn-lt"/>
                <a:ea typeface="+mn-ea"/>
              </a:rPr>
              <a:t>L’epoca postabbaside: diffusione di dinastie locali</a:t>
            </a:r>
          </a:p>
          <a:p>
            <a:pPr>
              <a:lnSpc>
                <a:spcPct val="90000"/>
              </a:lnSpc>
              <a:spcBef>
                <a:spcPts val="1000"/>
              </a:spcBef>
              <a:buClr>
                <a:schemeClr val="accent1"/>
              </a:buClr>
              <a:buSzPct val="135000"/>
              <a:buFont typeface="Wingdings 3" charset="2"/>
              <a:buChar char=""/>
            </a:pPr>
            <a:endParaRPr lang="en-US" altLang="it-IT" sz="2000">
              <a:solidFill>
                <a:schemeClr val="tx1">
                  <a:lumMod val="75000"/>
                  <a:lumOff val="25000"/>
                </a:schemeClr>
              </a:solidFill>
              <a:latin typeface="+mn-lt"/>
              <a:ea typeface="+mn-ea"/>
            </a:endParaRPr>
          </a:p>
          <a:p>
            <a:pPr>
              <a:lnSpc>
                <a:spcPct val="90000"/>
              </a:lnSpc>
              <a:spcBef>
                <a:spcPts val="1000"/>
              </a:spcBef>
              <a:buClr>
                <a:schemeClr val="accent1"/>
              </a:buClr>
              <a:buSzPct val="135000"/>
              <a:buFont typeface="Wingdings 3" charset="2"/>
              <a:buChar char=""/>
            </a:pPr>
            <a:r>
              <a:rPr lang="en-US" altLang="it-IT" sz="2000">
                <a:solidFill>
                  <a:schemeClr val="tx1">
                    <a:lumMod val="75000"/>
                    <a:lumOff val="25000"/>
                  </a:schemeClr>
                </a:solidFill>
                <a:latin typeface="+mn-lt"/>
                <a:ea typeface="+mn-ea"/>
              </a:rPr>
              <a:t>L’epoca selgiuchide (turchi, XI-XIII secolo)</a:t>
            </a:r>
          </a:p>
          <a:p>
            <a:pPr>
              <a:lnSpc>
                <a:spcPct val="90000"/>
              </a:lnSpc>
              <a:spcBef>
                <a:spcPts val="1000"/>
              </a:spcBef>
              <a:buClr>
                <a:schemeClr val="accent1"/>
              </a:buClr>
              <a:buSzPct val="135000"/>
              <a:buFont typeface="Wingdings 3" charset="2"/>
              <a:buChar char=""/>
            </a:pPr>
            <a:endParaRPr lang="en-US" altLang="it-IT" sz="2000">
              <a:solidFill>
                <a:schemeClr val="tx1">
                  <a:lumMod val="75000"/>
                  <a:lumOff val="25000"/>
                </a:schemeClr>
              </a:solidFill>
              <a:latin typeface="+mn-lt"/>
              <a:ea typeface="+mn-ea"/>
            </a:endParaRPr>
          </a:p>
          <a:p>
            <a:pPr>
              <a:lnSpc>
                <a:spcPct val="90000"/>
              </a:lnSpc>
              <a:spcBef>
                <a:spcPts val="1000"/>
              </a:spcBef>
              <a:buClr>
                <a:schemeClr val="accent1"/>
              </a:buClr>
              <a:buSzPct val="135000"/>
              <a:buFont typeface="Wingdings 3" charset="2"/>
              <a:buChar char=""/>
            </a:pPr>
            <a:r>
              <a:rPr lang="en-US" altLang="it-IT" sz="2000">
                <a:solidFill>
                  <a:schemeClr val="tx1">
                    <a:lumMod val="75000"/>
                    <a:lumOff val="25000"/>
                  </a:schemeClr>
                </a:solidFill>
                <a:latin typeface="+mn-lt"/>
                <a:ea typeface="+mn-ea"/>
              </a:rPr>
              <a:t>L’epoca mongola (1258-1517)</a:t>
            </a:r>
          </a:p>
          <a:p>
            <a:pPr>
              <a:lnSpc>
                <a:spcPct val="90000"/>
              </a:lnSpc>
              <a:spcBef>
                <a:spcPts val="1000"/>
              </a:spcBef>
              <a:buClr>
                <a:schemeClr val="accent1"/>
              </a:buClr>
              <a:buSzPct val="135000"/>
              <a:buFont typeface="Wingdings 3" charset="2"/>
              <a:buChar char=""/>
            </a:pPr>
            <a:endParaRPr lang="en-US" altLang="it-IT" sz="2000">
              <a:solidFill>
                <a:schemeClr val="tx1">
                  <a:lumMod val="75000"/>
                  <a:lumOff val="25000"/>
                </a:schemeClr>
              </a:solidFill>
              <a:latin typeface="+mn-lt"/>
              <a:ea typeface="+mn-ea"/>
            </a:endParaRPr>
          </a:p>
        </p:txBody>
      </p:sp>
    </p:spTree>
    <p:extLst>
      <p:ext uri="{BB962C8B-B14F-4D97-AF65-F5344CB8AC3E}">
        <p14:creationId xmlns:p14="http://schemas.microsoft.com/office/powerpoint/2010/main" val="400240082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satMod val="92000"/>
                <a:lumMod val="120000"/>
              </a:schemeClr>
            </a:gs>
            <a:gs pos="100000">
              <a:schemeClr val="bg1">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166BF9EE-F7AC-4FA5-AC7E-001B3A642F7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20" name="Freeform 11">
              <a:extLst>
                <a:ext uri="{FF2B5EF4-FFF2-40B4-BE49-F238E27FC236}">
                  <a16:creationId xmlns:a16="http://schemas.microsoft.com/office/drawing/2014/main" id="{3B48D182-44E3-4D8B-ACEF-F1A900BE44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1" name="Freeform 12">
              <a:extLst>
                <a:ext uri="{FF2B5EF4-FFF2-40B4-BE49-F238E27FC236}">
                  <a16:creationId xmlns:a16="http://schemas.microsoft.com/office/drawing/2014/main" id="{355A535A-A489-477F-A314-593AA8CAFB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2" name="Freeform 13">
              <a:extLst>
                <a:ext uri="{FF2B5EF4-FFF2-40B4-BE49-F238E27FC236}">
                  <a16:creationId xmlns:a16="http://schemas.microsoft.com/office/drawing/2014/main" id="{954C2D4C-FD83-4EF4-9312-04442ABD66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3" name="Freeform 14">
              <a:extLst>
                <a:ext uri="{FF2B5EF4-FFF2-40B4-BE49-F238E27FC236}">
                  <a16:creationId xmlns:a16="http://schemas.microsoft.com/office/drawing/2014/main" id="{C20701C2-CD9A-4698-BC97-E1085820C2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4" name="Freeform 15">
              <a:extLst>
                <a:ext uri="{FF2B5EF4-FFF2-40B4-BE49-F238E27FC236}">
                  <a16:creationId xmlns:a16="http://schemas.microsoft.com/office/drawing/2014/main" id="{62575C35-466F-42AE-87A1-D691849AB8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5" name="Freeform 16">
              <a:extLst>
                <a:ext uri="{FF2B5EF4-FFF2-40B4-BE49-F238E27FC236}">
                  <a16:creationId xmlns:a16="http://schemas.microsoft.com/office/drawing/2014/main" id="{58236F37-6119-45AC-80A0-CD2C311B50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26" name="Freeform 17">
              <a:extLst>
                <a:ext uri="{FF2B5EF4-FFF2-40B4-BE49-F238E27FC236}">
                  <a16:creationId xmlns:a16="http://schemas.microsoft.com/office/drawing/2014/main" id="{F3FDD799-39FE-4D6F-9A64-2F472B2150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27" name="Freeform 18">
              <a:extLst>
                <a:ext uri="{FF2B5EF4-FFF2-40B4-BE49-F238E27FC236}">
                  <a16:creationId xmlns:a16="http://schemas.microsoft.com/office/drawing/2014/main" id="{9820D241-1D49-442C-A95A-00BC1BF9E2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8" name="Freeform 19">
              <a:extLst>
                <a:ext uri="{FF2B5EF4-FFF2-40B4-BE49-F238E27FC236}">
                  <a16:creationId xmlns:a16="http://schemas.microsoft.com/office/drawing/2014/main" id="{EBC2197C-B383-4866-8ABD-74222400BE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9" name="Freeform 20">
              <a:extLst>
                <a:ext uri="{FF2B5EF4-FFF2-40B4-BE49-F238E27FC236}">
                  <a16:creationId xmlns:a16="http://schemas.microsoft.com/office/drawing/2014/main" id="{404B06AA-FC93-4471-9DE4-56A401E70A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0" name="Freeform 21">
              <a:extLst>
                <a:ext uri="{FF2B5EF4-FFF2-40B4-BE49-F238E27FC236}">
                  <a16:creationId xmlns:a16="http://schemas.microsoft.com/office/drawing/2014/main" id="{E580600C-013F-4FAF-8FB7-4CC0FA80A9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1" name="Freeform 22">
              <a:extLst>
                <a:ext uri="{FF2B5EF4-FFF2-40B4-BE49-F238E27FC236}">
                  <a16:creationId xmlns:a16="http://schemas.microsoft.com/office/drawing/2014/main" id="{9BFCF199-64B2-4AEE-88C4-E954ABF362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33" name="Group 32">
            <a:extLst>
              <a:ext uri="{FF2B5EF4-FFF2-40B4-BE49-F238E27FC236}">
                <a16:creationId xmlns:a16="http://schemas.microsoft.com/office/drawing/2014/main" id="{E312DBA5-56D8-42B2-BA94-28168C2A670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34" name="Freeform 27">
              <a:extLst>
                <a:ext uri="{FF2B5EF4-FFF2-40B4-BE49-F238E27FC236}">
                  <a16:creationId xmlns:a16="http://schemas.microsoft.com/office/drawing/2014/main" id="{7AD46C74-3117-46B0-B267-0F61B57CA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35" name="Freeform 28">
              <a:extLst>
                <a:ext uri="{FF2B5EF4-FFF2-40B4-BE49-F238E27FC236}">
                  <a16:creationId xmlns:a16="http://schemas.microsoft.com/office/drawing/2014/main" id="{8C13B810-9664-45D8-8510-D6ED0ADD72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36" name="Freeform 29">
              <a:extLst>
                <a:ext uri="{FF2B5EF4-FFF2-40B4-BE49-F238E27FC236}">
                  <a16:creationId xmlns:a16="http://schemas.microsoft.com/office/drawing/2014/main" id="{10306E52-A922-4458-BCCE-C3C840CC7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37" name="Freeform 30">
              <a:extLst>
                <a:ext uri="{FF2B5EF4-FFF2-40B4-BE49-F238E27FC236}">
                  <a16:creationId xmlns:a16="http://schemas.microsoft.com/office/drawing/2014/main" id="{CB578819-B7E7-4250-932F-52AE2A2A9A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38" name="Freeform 31">
              <a:extLst>
                <a:ext uri="{FF2B5EF4-FFF2-40B4-BE49-F238E27FC236}">
                  <a16:creationId xmlns:a16="http://schemas.microsoft.com/office/drawing/2014/main" id="{454B9C91-B623-424A-B16E-F764F189D3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39" name="Freeform 32">
              <a:extLst>
                <a:ext uri="{FF2B5EF4-FFF2-40B4-BE49-F238E27FC236}">
                  <a16:creationId xmlns:a16="http://schemas.microsoft.com/office/drawing/2014/main" id="{EFD03C4A-8484-41E6-B458-032F1DCA7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40" name="Freeform 33">
              <a:extLst>
                <a:ext uri="{FF2B5EF4-FFF2-40B4-BE49-F238E27FC236}">
                  <a16:creationId xmlns:a16="http://schemas.microsoft.com/office/drawing/2014/main" id="{DDC2F3C3-1D4E-4913-9C5C-F9A65B47E5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41" name="Freeform 34">
              <a:extLst>
                <a:ext uri="{FF2B5EF4-FFF2-40B4-BE49-F238E27FC236}">
                  <a16:creationId xmlns:a16="http://schemas.microsoft.com/office/drawing/2014/main" id="{1E15BCA2-2420-4C53-ADE9-40FBAC2384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42" name="Freeform 35">
              <a:extLst>
                <a:ext uri="{FF2B5EF4-FFF2-40B4-BE49-F238E27FC236}">
                  <a16:creationId xmlns:a16="http://schemas.microsoft.com/office/drawing/2014/main" id="{73D5FBF4-7129-4C51-B603-E3BC334195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43" name="Freeform 36">
              <a:extLst>
                <a:ext uri="{FF2B5EF4-FFF2-40B4-BE49-F238E27FC236}">
                  <a16:creationId xmlns:a16="http://schemas.microsoft.com/office/drawing/2014/main" id="{0165B164-CE2A-494C-88FC-507232B37C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44" name="Freeform 37">
              <a:extLst>
                <a:ext uri="{FF2B5EF4-FFF2-40B4-BE49-F238E27FC236}">
                  <a16:creationId xmlns:a16="http://schemas.microsoft.com/office/drawing/2014/main" id="{87F127E5-B10B-4D18-BCF0-E7C3C7F401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45" name="Freeform 38">
              <a:extLst>
                <a:ext uri="{FF2B5EF4-FFF2-40B4-BE49-F238E27FC236}">
                  <a16:creationId xmlns:a16="http://schemas.microsoft.com/office/drawing/2014/main" id="{FC692D59-F28D-4E42-B435-225F2C6CFA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3" name="Rectangle 46">
            <a:extLst>
              <a:ext uri="{FF2B5EF4-FFF2-40B4-BE49-F238E27FC236}">
                <a16:creationId xmlns:a16="http://schemas.microsoft.com/office/drawing/2014/main" id="{1996130F-9AB5-4DE9-8574-3AF891C5C1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64" name="Freeform 6">
            <a:extLst>
              <a:ext uri="{FF2B5EF4-FFF2-40B4-BE49-F238E27FC236}">
                <a16:creationId xmlns:a16="http://schemas.microsoft.com/office/drawing/2014/main" id="{3623DEAC-F39C-45D6-86DC-1033F6429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useBgFill="1">
        <p:nvSpPr>
          <p:cNvPr id="65" name="Rectangle 50">
            <a:extLst>
              <a:ext uri="{FF2B5EF4-FFF2-40B4-BE49-F238E27FC236}">
                <a16:creationId xmlns:a16="http://schemas.microsoft.com/office/drawing/2014/main" id="{F6167D22-B2B2-4469-BE4E-6B0DC972E4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05C7D2C-4ACA-AC4F-A139-2D637C8322A8}"/>
              </a:ext>
            </a:extLst>
          </p:cNvPr>
          <p:cNvSpPr>
            <a:spLocks noGrp="1"/>
          </p:cNvSpPr>
          <p:nvPr>
            <p:ph type="title"/>
          </p:nvPr>
        </p:nvSpPr>
        <p:spPr>
          <a:xfrm>
            <a:off x="2589213" y="4775200"/>
            <a:ext cx="8915399" cy="823448"/>
          </a:xfrm>
        </p:spPr>
        <p:txBody>
          <a:bodyPr vert="horz" lIns="91440" tIns="45720" rIns="91440" bIns="45720" rtlCol="0" anchor="b">
            <a:normAutofit/>
          </a:bodyPr>
          <a:lstStyle/>
          <a:p>
            <a:r>
              <a:rPr lang="en-US" sz="4100" b="1" dirty="0">
                <a:solidFill>
                  <a:srgbClr val="496953"/>
                </a:solidFill>
              </a:rPr>
              <a:t>I </a:t>
            </a:r>
            <a:r>
              <a:rPr lang="en-US" sz="4100" b="1" dirty="0" err="1">
                <a:solidFill>
                  <a:srgbClr val="496953"/>
                </a:solidFill>
              </a:rPr>
              <a:t>tre</a:t>
            </a:r>
            <a:r>
              <a:rPr lang="en-US" sz="4100" b="1" dirty="0">
                <a:solidFill>
                  <a:srgbClr val="496953"/>
                </a:solidFill>
              </a:rPr>
              <a:t> </a:t>
            </a:r>
            <a:r>
              <a:rPr lang="en-US" sz="4100" b="1" dirty="0" err="1">
                <a:solidFill>
                  <a:srgbClr val="496953"/>
                </a:solidFill>
              </a:rPr>
              <a:t>imperi</a:t>
            </a:r>
            <a:r>
              <a:rPr lang="en-US" sz="4100" b="1" dirty="0">
                <a:solidFill>
                  <a:srgbClr val="496953"/>
                </a:solidFill>
              </a:rPr>
              <a:t> </a:t>
            </a:r>
            <a:r>
              <a:rPr lang="en-US" sz="4100" b="1" dirty="0" err="1">
                <a:solidFill>
                  <a:srgbClr val="496953"/>
                </a:solidFill>
              </a:rPr>
              <a:t>della</a:t>
            </a:r>
            <a:r>
              <a:rPr lang="en-US" sz="4100" b="1" dirty="0">
                <a:solidFill>
                  <a:srgbClr val="496953"/>
                </a:solidFill>
              </a:rPr>
              <a:t> </a:t>
            </a:r>
            <a:r>
              <a:rPr lang="en-US" sz="4100" b="1" dirty="0" err="1">
                <a:solidFill>
                  <a:srgbClr val="496953"/>
                </a:solidFill>
              </a:rPr>
              <a:t>polvere</a:t>
            </a:r>
            <a:r>
              <a:rPr lang="en-US" sz="4100" b="1" dirty="0">
                <a:solidFill>
                  <a:srgbClr val="496953"/>
                </a:solidFill>
              </a:rPr>
              <a:t> da </a:t>
            </a:r>
            <a:r>
              <a:rPr lang="en-US" sz="4100" b="1" dirty="0" err="1">
                <a:solidFill>
                  <a:srgbClr val="496953"/>
                </a:solidFill>
              </a:rPr>
              <a:t>sparo</a:t>
            </a:r>
            <a:endParaRPr lang="en-US" sz="4100" b="1" dirty="0">
              <a:solidFill>
                <a:srgbClr val="496953"/>
              </a:solidFill>
            </a:endParaRPr>
          </a:p>
        </p:txBody>
      </p:sp>
      <p:sp>
        <p:nvSpPr>
          <p:cNvPr id="66" name="Rectangle 52">
            <a:extLst>
              <a:ext uri="{FF2B5EF4-FFF2-40B4-BE49-F238E27FC236}">
                <a16:creationId xmlns:a16="http://schemas.microsoft.com/office/drawing/2014/main" id="{E27E2F65-D0DD-4710-977A-873706F901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rgbClr val="496953"/>
          </a:solidFill>
          <a:ln>
            <a:noFill/>
          </a:ln>
          <a:effectLst/>
        </p:spPr>
        <p:style>
          <a:lnRef idx="1">
            <a:schemeClr val="accent1"/>
          </a:lnRef>
          <a:fillRef idx="3">
            <a:schemeClr val="accent1"/>
          </a:fillRef>
          <a:effectRef idx="2">
            <a:schemeClr val="accent1"/>
          </a:effectRef>
          <a:fontRef idx="minor">
            <a:schemeClr val="lt1"/>
          </a:fontRef>
        </p:style>
      </p:sp>
      <p:pic>
        <p:nvPicPr>
          <p:cNvPr id="5" name="Immagine 4" descr="Immagine che contiene mappa&#10;&#10;Descrizione generata automaticamente">
            <a:extLst>
              <a:ext uri="{FF2B5EF4-FFF2-40B4-BE49-F238E27FC236}">
                <a16:creationId xmlns:a16="http://schemas.microsoft.com/office/drawing/2014/main" id="{9235AAE0-8E37-DD42-AFD7-BEE08AB7C3D6}"/>
              </a:ext>
            </a:extLst>
          </p:cNvPr>
          <p:cNvPicPr>
            <a:picLocks noChangeAspect="1"/>
          </p:cNvPicPr>
          <p:nvPr/>
        </p:nvPicPr>
        <p:blipFill rotWithShape="1">
          <a:blip r:embed="rId2"/>
          <a:srcRect r="714" b="-1"/>
          <a:stretch/>
        </p:blipFill>
        <p:spPr>
          <a:xfrm>
            <a:off x="2589212" y="634963"/>
            <a:ext cx="5103211" cy="3854971"/>
          </a:xfrm>
          <a:prstGeom prst="rect">
            <a:avLst/>
          </a:prstGeom>
        </p:spPr>
      </p:pic>
      <p:sp>
        <p:nvSpPr>
          <p:cNvPr id="67" name="Freeform 33">
            <a:extLst>
              <a:ext uri="{FF2B5EF4-FFF2-40B4-BE49-F238E27FC236}">
                <a16:creationId xmlns:a16="http://schemas.microsoft.com/office/drawing/2014/main" id="{783A863A-BB4D-4ECD-8D75-B5B6F03D73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814898"/>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Tree>
    <p:extLst>
      <p:ext uri="{BB962C8B-B14F-4D97-AF65-F5344CB8AC3E}">
        <p14:creationId xmlns:p14="http://schemas.microsoft.com/office/powerpoint/2010/main" val="297593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52233" name="Rectangle 139">
            <a:extLst>
              <a:ext uri="{FF2B5EF4-FFF2-40B4-BE49-F238E27FC236}">
                <a16:creationId xmlns:a16="http://schemas.microsoft.com/office/drawing/2014/main" id="{3F4C104D-5F30-4811-9376-566B26E47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226" name="Rectangle 2">
            <a:extLst>
              <a:ext uri="{FF2B5EF4-FFF2-40B4-BE49-F238E27FC236}">
                <a16:creationId xmlns:a16="http://schemas.microsoft.com/office/drawing/2014/main" id="{C60E4915-6CC2-F64E-ABE4-C250D09EF839}"/>
              </a:ext>
            </a:extLst>
          </p:cNvPr>
          <p:cNvSpPr>
            <a:spLocks noGrp="1"/>
          </p:cNvSpPr>
          <p:nvPr>
            <p:ph type="title"/>
          </p:nvPr>
        </p:nvSpPr>
        <p:spPr>
          <a:xfrm>
            <a:off x="649224" y="645106"/>
            <a:ext cx="3650279" cy="1259894"/>
          </a:xfrm>
        </p:spPr>
        <p:txBody>
          <a:bodyPr>
            <a:normAutofit/>
          </a:bodyPr>
          <a:lstStyle/>
          <a:p>
            <a:pPr eaLnBrk="1" hangingPunct="1">
              <a:lnSpc>
                <a:spcPct val="90000"/>
              </a:lnSpc>
            </a:pPr>
            <a:r>
              <a:rPr lang="it-IT" altLang="ja-JP" sz="2500">
                <a:latin typeface="Arial" panose="020B0604020202020204" pitchFamily="34" charset="0"/>
                <a:ea typeface="ＭＳ Ｐゴシック" panose="020B0600070205080204" pitchFamily="34" charset="-128"/>
              </a:rPr>
              <a:t>L’ultimo impero islamico: l’impero ottomano (1300-1922)</a:t>
            </a:r>
            <a:endParaRPr lang="it-IT" altLang="it-IT" sz="2500">
              <a:latin typeface="Arial" panose="020B0604020202020204" pitchFamily="34" charset="0"/>
              <a:ea typeface="ＭＳ Ｐゴシック" panose="020B0600070205080204" pitchFamily="34" charset="-128"/>
            </a:endParaRPr>
          </a:p>
        </p:txBody>
      </p:sp>
      <p:sp>
        <p:nvSpPr>
          <p:cNvPr id="52234" name="Rectangle 141">
            <a:extLst>
              <a:ext uri="{FF2B5EF4-FFF2-40B4-BE49-F238E27FC236}">
                <a16:creationId xmlns:a16="http://schemas.microsoft.com/office/drawing/2014/main" id="{0815E34B-5D02-4E01-A936-E8E1C0AB6F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52231" name="Content Placeholder 52230">
            <a:extLst>
              <a:ext uri="{FF2B5EF4-FFF2-40B4-BE49-F238E27FC236}">
                <a16:creationId xmlns:a16="http://schemas.microsoft.com/office/drawing/2014/main" id="{BD089CCF-798F-4A96-80F4-80ADAB39F9DE}"/>
              </a:ext>
            </a:extLst>
          </p:cNvPr>
          <p:cNvSpPr>
            <a:spLocks noGrp="1"/>
          </p:cNvSpPr>
          <p:nvPr>
            <p:ph idx="1"/>
          </p:nvPr>
        </p:nvSpPr>
        <p:spPr>
          <a:xfrm>
            <a:off x="649225" y="2133600"/>
            <a:ext cx="3650278" cy="3759253"/>
          </a:xfrm>
        </p:spPr>
        <p:txBody>
          <a:bodyPr>
            <a:normAutofit/>
          </a:bodyPr>
          <a:lstStyle/>
          <a:p>
            <a:pPr>
              <a:lnSpc>
                <a:spcPct val="90000"/>
              </a:lnSpc>
            </a:pPr>
            <a:r>
              <a:rPr lang="en-US" dirty="0"/>
              <a:t>Dal </a:t>
            </a:r>
            <a:r>
              <a:rPr lang="en-US" dirty="0" err="1"/>
              <a:t>loro</a:t>
            </a:r>
            <a:r>
              <a:rPr lang="en-US" dirty="0"/>
              <a:t> piccolo </a:t>
            </a:r>
            <a:r>
              <a:rPr lang="en-US" dirty="0" err="1"/>
              <a:t>principato</a:t>
            </a:r>
            <a:r>
              <a:rPr lang="en-US" dirty="0"/>
              <a:t> </a:t>
            </a:r>
            <a:r>
              <a:rPr lang="en-US" dirty="0" err="1"/>
              <a:t>dell’Anatolia</a:t>
            </a:r>
            <a:r>
              <a:rPr lang="en-US" dirty="0"/>
              <a:t> </a:t>
            </a:r>
            <a:r>
              <a:rPr lang="en-US" dirty="0" err="1"/>
              <a:t>nord</a:t>
            </a:r>
            <a:r>
              <a:rPr lang="en-US" dirty="0"/>
              <a:t>-occidentale </a:t>
            </a:r>
            <a:r>
              <a:rPr lang="en-US" dirty="0" err="1"/>
              <a:t>giungono</a:t>
            </a:r>
            <a:r>
              <a:rPr lang="en-US" dirty="0"/>
              <a:t> </a:t>
            </a:r>
            <a:r>
              <a:rPr lang="en-US" dirty="0" err="1"/>
              <a:t>alla</a:t>
            </a:r>
            <a:r>
              <a:rPr lang="en-US" dirty="0"/>
              <a:t> </a:t>
            </a:r>
            <a:r>
              <a:rPr lang="en-US" dirty="0" err="1"/>
              <a:t>conquista</a:t>
            </a:r>
            <a:r>
              <a:rPr lang="en-US" dirty="0"/>
              <a:t> di </a:t>
            </a:r>
            <a:r>
              <a:rPr lang="en-US" dirty="0" err="1"/>
              <a:t>Costantinopoli</a:t>
            </a:r>
            <a:r>
              <a:rPr lang="en-US" dirty="0"/>
              <a:t> (Istanbul) </a:t>
            </a:r>
            <a:r>
              <a:rPr lang="en-US" dirty="0" err="1"/>
              <a:t>nel</a:t>
            </a:r>
            <a:r>
              <a:rPr lang="en-US" dirty="0"/>
              <a:t> 1453 con Mehmet II.</a:t>
            </a:r>
          </a:p>
          <a:p>
            <a:pPr>
              <a:lnSpc>
                <a:spcPct val="90000"/>
              </a:lnSpc>
            </a:pPr>
            <a:r>
              <a:rPr lang="en-US" dirty="0" err="1"/>
              <a:t>Sottraggono</a:t>
            </a:r>
            <a:r>
              <a:rPr lang="en-US" dirty="0"/>
              <a:t> ai </a:t>
            </a:r>
            <a:r>
              <a:rPr lang="en-US" dirty="0" err="1"/>
              <a:t>Mamelucchi</a:t>
            </a:r>
            <a:r>
              <a:rPr lang="en-US" dirty="0"/>
              <a:t> </a:t>
            </a:r>
            <a:r>
              <a:rPr lang="en-US" dirty="0" err="1"/>
              <a:t>Gerusalemme</a:t>
            </a:r>
            <a:r>
              <a:rPr lang="en-US" dirty="0"/>
              <a:t>, Mecca e Medina </a:t>
            </a:r>
            <a:r>
              <a:rPr lang="en-US" dirty="0" err="1"/>
              <a:t>nel</a:t>
            </a:r>
            <a:r>
              <a:rPr lang="en-US" dirty="0"/>
              <a:t> 1517.</a:t>
            </a:r>
          </a:p>
          <a:p>
            <a:pPr>
              <a:lnSpc>
                <a:spcPct val="90000"/>
              </a:lnSpc>
            </a:pPr>
            <a:r>
              <a:rPr lang="en-US" dirty="0"/>
              <a:t>Si </a:t>
            </a:r>
            <a:r>
              <a:rPr lang="en-US" dirty="0" err="1"/>
              <a:t>proclamano</a:t>
            </a:r>
            <a:r>
              <a:rPr lang="en-US" dirty="0"/>
              <a:t> </a:t>
            </a:r>
            <a:r>
              <a:rPr lang="en-US" dirty="0" err="1"/>
              <a:t>califfi</a:t>
            </a:r>
            <a:r>
              <a:rPr lang="en-US" dirty="0"/>
              <a:t>.</a:t>
            </a:r>
          </a:p>
          <a:p>
            <a:pPr>
              <a:lnSpc>
                <a:spcPct val="90000"/>
              </a:lnSpc>
            </a:pPr>
            <a:r>
              <a:rPr lang="en-US" dirty="0"/>
              <a:t>Nel 1529 </a:t>
            </a:r>
            <a:r>
              <a:rPr lang="en-US" dirty="0" err="1"/>
              <a:t>assediano</a:t>
            </a:r>
            <a:r>
              <a:rPr lang="en-US" dirty="0"/>
              <a:t> la </a:t>
            </a:r>
            <a:r>
              <a:rPr lang="en-US" dirty="0" err="1"/>
              <a:t>città</a:t>
            </a:r>
            <a:r>
              <a:rPr lang="en-US" dirty="0"/>
              <a:t> di Vienna e poi </a:t>
            </a:r>
            <a:r>
              <a:rPr lang="en-US" dirty="0" err="1"/>
              <a:t>nel</a:t>
            </a:r>
            <a:r>
              <a:rPr lang="en-US" dirty="0"/>
              <a:t> 1683 ci </a:t>
            </a:r>
            <a:r>
              <a:rPr lang="en-US" dirty="0" err="1"/>
              <a:t>riprovano</a:t>
            </a:r>
            <a:r>
              <a:rPr lang="en-US"/>
              <a:t>, ma </a:t>
            </a:r>
            <a:r>
              <a:rPr lang="en-US" dirty="0" err="1"/>
              <a:t>invano</a:t>
            </a:r>
            <a:r>
              <a:rPr lang="en-US" dirty="0"/>
              <a:t>.</a:t>
            </a:r>
          </a:p>
          <a:p>
            <a:pPr>
              <a:lnSpc>
                <a:spcPct val="90000"/>
              </a:lnSpc>
            </a:pPr>
            <a:endParaRPr lang="en-US" dirty="0"/>
          </a:p>
          <a:p>
            <a:pPr marL="0" indent="0">
              <a:lnSpc>
                <a:spcPct val="90000"/>
              </a:lnSpc>
              <a:buNone/>
            </a:pPr>
            <a:endParaRPr lang="en-US" dirty="0"/>
          </a:p>
        </p:txBody>
      </p:sp>
      <p:pic>
        <p:nvPicPr>
          <p:cNvPr id="52227" name="Picture 6" descr="expansionmap">
            <a:extLst>
              <a:ext uri="{FF2B5EF4-FFF2-40B4-BE49-F238E27FC236}">
                <a16:creationId xmlns:a16="http://schemas.microsoft.com/office/drawing/2014/main" id="{86008B54-13AB-E94F-B45F-73044B80C97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a:xfrm>
            <a:off x="4619543" y="779098"/>
            <a:ext cx="6953577" cy="4974737"/>
          </a:xfrm>
          <a:prstGeom prst="rect">
            <a:avLst/>
          </a:prstGeom>
        </p:spPr>
      </p:pic>
      <p:sp>
        <p:nvSpPr>
          <p:cNvPr id="144" name="Freeform 11">
            <a:extLst>
              <a:ext uri="{FF2B5EF4-FFF2-40B4-BE49-F238E27FC236}">
                <a16:creationId xmlns:a16="http://schemas.microsoft.com/office/drawing/2014/main" id="{7DE3414B-B032-4710-A468-D3285E38C5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61223"/>
            <a:ext cx="103803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7382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161" name="Group 120">
            <a:extLst>
              <a:ext uri="{FF2B5EF4-FFF2-40B4-BE49-F238E27FC236}">
                <a16:creationId xmlns:a16="http://schemas.microsoft.com/office/drawing/2014/main" id="{8D44E099-FC66-4167-A593-8F6FBB5EE0E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22" name="Freeform 11">
              <a:extLst>
                <a:ext uri="{FF2B5EF4-FFF2-40B4-BE49-F238E27FC236}">
                  <a16:creationId xmlns:a16="http://schemas.microsoft.com/office/drawing/2014/main" id="{47171E04-FEC4-4208-A619-A786E42348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23" name="Freeform 12">
              <a:extLst>
                <a:ext uri="{FF2B5EF4-FFF2-40B4-BE49-F238E27FC236}">
                  <a16:creationId xmlns:a16="http://schemas.microsoft.com/office/drawing/2014/main" id="{F3DE8019-884E-41C9-A54C-AC668CA526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24" name="Freeform 13">
              <a:extLst>
                <a:ext uri="{FF2B5EF4-FFF2-40B4-BE49-F238E27FC236}">
                  <a16:creationId xmlns:a16="http://schemas.microsoft.com/office/drawing/2014/main" id="{462C1647-5880-4037-8FCE-16E1F646C0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25" name="Freeform 14">
              <a:extLst>
                <a:ext uri="{FF2B5EF4-FFF2-40B4-BE49-F238E27FC236}">
                  <a16:creationId xmlns:a16="http://schemas.microsoft.com/office/drawing/2014/main" id="{C91082BE-FDAA-4A80-88B6-C5F5AD0C29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26" name="Freeform 15">
              <a:extLst>
                <a:ext uri="{FF2B5EF4-FFF2-40B4-BE49-F238E27FC236}">
                  <a16:creationId xmlns:a16="http://schemas.microsoft.com/office/drawing/2014/main" id="{059FE918-3CB9-43E6-8025-22A9C21C48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27" name="Freeform 16">
              <a:extLst>
                <a:ext uri="{FF2B5EF4-FFF2-40B4-BE49-F238E27FC236}">
                  <a16:creationId xmlns:a16="http://schemas.microsoft.com/office/drawing/2014/main" id="{E30464D7-34FF-42C8-8686-C3A865E90C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128" name="Freeform 17">
              <a:extLst>
                <a:ext uri="{FF2B5EF4-FFF2-40B4-BE49-F238E27FC236}">
                  <a16:creationId xmlns:a16="http://schemas.microsoft.com/office/drawing/2014/main" id="{07281894-7888-434B-BC17-FB67B4879C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129" name="Freeform 18">
              <a:extLst>
                <a:ext uri="{FF2B5EF4-FFF2-40B4-BE49-F238E27FC236}">
                  <a16:creationId xmlns:a16="http://schemas.microsoft.com/office/drawing/2014/main" id="{7CDF6636-2EE5-4477-B1E7-136C9B4F3C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130" name="Freeform 19">
              <a:extLst>
                <a:ext uri="{FF2B5EF4-FFF2-40B4-BE49-F238E27FC236}">
                  <a16:creationId xmlns:a16="http://schemas.microsoft.com/office/drawing/2014/main" id="{6A01C238-0F7D-4DF5-A879-3290200089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131" name="Freeform 20">
              <a:extLst>
                <a:ext uri="{FF2B5EF4-FFF2-40B4-BE49-F238E27FC236}">
                  <a16:creationId xmlns:a16="http://schemas.microsoft.com/office/drawing/2014/main" id="{AA10B8D3-BE6D-40AB-BA54-12C4758E5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132" name="Freeform 21">
              <a:extLst>
                <a:ext uri="{FF2B5EF4-FFF2-40B4-BE49-F238E27FC236}">
                  <a16:creationId xmlns:a16="http://schemas.microsoft.com/office/drawing/2014/main" id="{4CD8C1DF-88C2-4F11-AA23-36D5B5BD3B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133" name="Freeform 22">
              <a:extLst>
                <a:ext uri="{FF2B5EF4-FFF2-40B4-BE49-F238E27FC236}">
                  <a16:creationId xmlns:a16="http://schemas.microsoft.com/office/drawing/2014/main" id="{9AF01696-99FF-4093-938A-38D0C72232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62" name="Group 134">
            <a:extLst>
              <a:ext uri="{FF2B5EF4-FFF2-40B4-BE49-F238E27FC236}">
                <a16:creationId xmlns:a16="http://schemas.microsoft.com/office/drawing/2014/main" id="{629FAB3C-6A93-4306-8525-B9FC787B15F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136" name="Freeform 27">
              <a:extLst>
                <a:ext uri="{FF2B5EF4-FFF2-40B4-BE49-F238E27FC236}">
                  <a16:creationId xmlns:a16="http://schemas.microsoft.com/office/drawing/2014/main" id="{8838005D-B3A9-4E56-9BFB-3DD99E4BBB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37" name="Freeform 28">
              <a:extLst>
                <a:ext uri="{FF2B5EF4-FFF2-40B4-BE49-F238E27FC236}">
                  <a16:creationId xmlns:a16="http://schemas.microsoft.com/office/drawing/2014/main" id="{6450237E-A2DE-4BA3-AF9F-06399E5CF1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8" name="Freeform 29">
              <a:extLst>
                <a:ext uri="{FF2B5EF4-FFF2-40B4-BE49-F238E27FC236}">
                  <a16:creationId xmlns:a16="http://schemas.microsoft.com/office/drawing/2014/main" id="{A643E849-3FBA-4248-B0DF-9D6737E232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39" name="Freeform 30">
              <a:extLst>
                <a:ext uri="{FF2B5EF4-FFF2-40B4-BE49-F238E27FC236}">
                  <a16:creationId xmlns:a16="http://schemas.microsoft.com/office/drawing/2014/main" id="{231C0782-59AA-4C4F-8B86-85102F701A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40" name="Freeform 31">
              <a:extLst>
                <a:ext uri="{FF2B5EF4-FFF2-40B4-BE49-F238E27FC236}">
                  <a16:creationId xmlns:a16="http://schemas.microsoft.com/office/drawing/2014/main" id="{E19975F5-4F93-41BF-9A6D-1E6CFDFF1D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41" name="Freeform 32">
              <a:extLst>
                <a:ext uri="{FF2B5EF4-FFF2-40B4-BE49-F238E27FC236}">
                  <a16:creationId xmlns:a16="http://schemas.microsoft.com/office/drawing/2014/main" id="{AE6458FC-D3D9-469F-A8FB-0431BD156B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42" name="Freeform 33">
              <a:extLst>
                <a:ext uri="{FF2B5EF4-FFF2-40B4-BE49-F238E27FC236}">
                  <a16:creationId xmlns:a16="http://schemas.microsoft.com/office/drawing/2014/main" id="{90B9693F-2248-4DB8-A528-52C13C636F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43" name="Freeform 34">
              <a:extLst>
                <a:ext uri="{FF2B5EF4-FFF2-40B4-BE49-F238E27FC236}">
                  <a16:creationId xmlns:a16="http://schemas.microsoft.com/office/drawing/2014/main" id="{11CC5E15-09A8-41A0-930D-434F7D8D6F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44" name="Freeform 35">
              <a:extLst>
                <a:ext uri="{FF2B5EF4-FFF2-40B4-BE49-F238E27FC236}">
                  <a16:creationId xmlns:a16="http://schemas.microsoft.com/office/drawing/2014/main" id="{B5566C56-67EC-43D7-A3D2-3CCBEDAFC6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145" name="Freeform 36">
              <a:extLst>
                <a:ext uri="{FF2B5EF4-FFF2-40B4-BE49-F238E27FC236}">
                  <a16:creationId xmlns:a16="http://schemas.microsoft.com/office/drawing/2014/main" id="{CF74AC36-5E17-4D3B-A93B-1645741EBF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146" name="Freeform 37">
              <a:extLst>
                <a:ext uri="{FF2B5EF4-FFF2-40B4-BE49-F238E27FC236}">
                  <a16:creationId xmlns:a16="http://schemas.microsoft.com/office/drawing/2014/main" id="{39818481-D2FB-4507-B11D-8C6342ACF4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147" name="Freeform 38">
              <a:extLst>
                <a:ext uri="{FF2B5EF4-FFF2-40B4-BE49-F238E27FC236}">
                  <a16:creationId xmlns:a16="http://schemas.microsoft.com/office/drawing/2014/main" id="{E996F5F0-3979-44D1-9AE3-1251DA5D2F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163" name="Rectangle 148">
            <a:extLst>
              <a:ext uri="{FF2B5EF4-FFF2-40B4-BE49-F238E27FC236}">
                <a16:creationId xmlns:a16="http://schemas.microsoft.com/office/drawing/2014/main" id="{05C469C2-FE8F-491E-9139-7E7F8BB38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64" name="Freeform 11">
            <a:extLst>
              <a:ext uri="{FF2B5EF4-FFF2-40B4-BE49-F238E27FC236}">
                <a16:creationId xmlns:a16="http://schemas.microsoft.com/office/drawing/2014/main" id="{0D31E63E-1DE1-4400-9D1A-FA0378B291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useBgFill="1">
        <p:nvSpPr>
          <p:cNvPr id="165" name="Rectangle 152">
            <a:extLst>
              <a:ext uri="{FF2B5EF4-FFF2-40B4-BE49-F238E27FC236}">
                <a16:creationId xmlns:a16="http://schemas.microsoft.com/office/drawing/2014/main" id="{0C8B6C4B-A867-4D7E-9851-29BB2D603B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E840AB6C-0A35-9E4C-BC1E-AAF11F8040FF}"/>
              </a:ext>
            </a:extLst>
          </p:cNvPr>
          <p:cNvSpPr>
            <a:spLocks noGrp="1"/>
          </p:cNvSpPr>
          <p:nvPr>
            <p:ph type="title"/>
          </p:nvPr>
        </p:nvSpPr>
        <p:spPr>
          <a:xfrm>
            <a:off x="205243" y="243019"/>
            <a:ext cx="3694323" cy="2508126"/>
          </a:xfrm>
        </p:spPr>
        <p:txBody>
          <a:bodyPr vert="horz" lIns="91440" tIns="45720" rIns="91440" bIns="45720" rtlCol="0" anchor="t">
            <a:normAutofit fontScale="90000"/>
          </a:bodyPr>
          <a:lstStyle/>
          <a:p>
            <a:pPr algn="ctr">
              <a:lnSpc>
                <a:spcPct val="90000"/>
              </a:lnSpc>
            </a:pPr>
            <a:r>
              <a:rPr lang="en-US" sz="3100" b="1" dirty="0" err="1"/>
              <a:t>L’apogeo</a:t>
            </a:r>
            <a:br>
              <a:rPr lang="en-US" sz="2500" dirty="0"/>
            </a:br>
            <a:br>
              <a:rPr lang="en-US" sz="2500" dirty="0"/>
            </a:br>
            <a:r>
              <a:rPr lang="en-US" sz="2500" dirty="0"/>
              <a:t>Da Mehmet II il </a:t>
            </a:r>
            <a:r>
              <a:rPr lang="en-US" sz="2500" dirty="0" err="1"/>
              <a:t>Conquistatore</a:t>
            </a:r>
            <a:r>
              <a:rPr lang="en-US" sz="2500" dirty="0"/>
              <a:t> </a:t>
            </a:r>
            <a:br>
              <a:rPr lang="en-US" sz="2500" dirty="0"/>
            </a:br>
            <a:r>
              <a:rPr lang="en-US" sz="2500" dirty="0"/>
              <a:t>(1451-1481) a</a:t>
            </a:r>
            <a:br>
              <a:rPr lang="en-US" sz="2500" dirty="0"/>
            </a:br>
            <a:r>
              <a:rPr lang="en-US" sz="2500" dirty="0" err="1"/>
              <a:t>Sulayman</a:t>
            </a:r>
            <a:r>
              <a:rPr lang="en-US" sz="2500" dirty="0"/>
              <a:t> il </a:t>
            </a:r>
            <a:r>
              <a:rPr lang="en-US" sz="2500" dirty="0" err="1"/>
              <a:t>Legislatore</a:t>
            </a:r>
            <a:r>
              <a:rPr lang="en-US" sz="2500" dirty="0"/>
              <a:t> </a:t>
            </a:r>
            <a:br>
              <a:rPr lang="en-US" sz="2500" dirty="0"/>
            </a:br>
            <a:r>
              <a:rPr lang="en-US" sz="2500" dirty="0"/>
              <a:t>(1520-1566)</a:t>
            </a:r>
            <a:br>
              <a:rPr lang="en-US" sz="2500" dirty="0"/>
            </a:br>
            <a:endParaRPr lang="en-US" sz="2500" dirty="0"/>
          </a:p>
        </p:txBody>
      </p:sp>
      <p:sp>
        <p:nvSpPr>
          <p:cNvPr id="166" name="Rectangle 154">
            <a:extLst>
              <a:ext uri="{FF2B5EF4-FFF2-40B4-BE49-F238E27FC236}">
                <a16:creationId xmlns:a16="http://schemas.microsoft.com/office/drawing/2014/main" id="{470BD5D9-CDC5-465C-9E25-2EB0249FE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 name="Segnaposto testo 3">
            <a:extLst>
              <a:ext uri="{FF2B5EF4-FFF2-40B4-BE49-F238E27FC236}">
                <a16:creationId xmlns:a16="http://schemas.microsoft.com/office/drawing/2014/main" id="{8AEC3A31-CE51-0241-945C-88A671B43482}"/>
              </a:ext>
            </a:extLst>
          </p:cNvPr>
          <p:cNvSpPr>
            <a:spLocks noGrp="1"/>
          </p:cNvSpPr>
          <p:nvPr>
            <p:ph type="body" sz="half" idx="2"/>
          </p:nvPr>
        </p:nvSpPr>
        <p:spPr>
          <a:xfrm>
            <a:off x="649225" y="3196510"/>
            <a:ext cx="3650278" cy="2711627"/>
          </a:xfrm>
        </p:spPr>
        <p:txBody>
          <a:bodyPr vert="horz" lIns="91440" tIns="45720" rIns="91440" bIns="45720" rtlCol="0">
            <a:normAutofit/>
          </a:bodyPr>
          <a:lstStyle/>
          <a:p>
            <a:pPr>
              <a:buFont typeface="Wingdings 3" charset="2"/>
              <a:buChar char=""/>
            </a:pPr>
            <a:r>
              <a:rPr lang="en-US" dirty="0"/>
              <a:t>Il regno del </a:t>
            </a:r>
            <a:r>
              <a:rPr lang="en-US" dirty="0" err="1"/>
              <a:t>sultano</a:t>
            </a:r>
            <a:r>
              <a:rPr lang="en-US" dirty="0"/>
              <a:t> </a:t>
            </a:r>
            <a:r>
              <a:rPr lang="en-US" dirty="0" err="1"/>
              <a:t>Sulayman</a:t>
            </a:r>
            <a:r>
              <a:rPr lang="en-US" dirty="0"/>
              <a:t> (1520-1566), </a:t>
            </a:r>
            <a:r>
              <a:rPr lang="en-US" dirty="0" err="1"/>
              <a:t>noto</a:t>
            </a:r>
            <a:r>
              <a:rPr lang="en-US" dirty="0"/>
              <a:t> in </a:t>
            </a:r>
            <a:r>
              <a:rPr lang="en-US" dirty="0" err="1"/>
              <a:t>Occidente</a:t>
            </a:r>
            <a:r>
              <a:rPr lang="en-US" dirty="0"/>
              <a:t> come </a:t>
            </a:r>
            <a:r>
              <a:rPr lang="en-US" dirty="0" err="1"/>
              <a:t>Solimano</a:t>
            </a:r>
            <a:r>
              <a:rPr lang="en-US" dirty="0"/>
              <a:t> il Magnifico, </a:t>
            </a:r>
            <a:r>
              <a:rPr lang="en-US" dirty="0" err="1"/>
              <a:t>segna</a:t>
            </a:r>
            <a:r>
              <a:rPr lang="en-US" dirty="0"/>
              <a:t> </a:t>
            </a:r>
            <a:r>
              <a:rPr lang="en-US" dirty="0" err="1"/>
              <a:t>l’apogeo</a:t>
            </a:r>
            <a:r>
              <a:rPr lang="en-US" dirty="0"/>
              <a:t> </a:t>
            </a:r>
            <a:r>
              <a:rPr lang="en-US" dirty="0" err="1"/>
              <a:t>dell’impero</a:t>
            </a:r>
            <a:r>
              <a:rPr lang="en-US" dirty="0"/>
              <a:t> </a:t>
            </a:r>
            <a:r>
              <a:rPr lang="en-US" dirty="0" err="1"/>
              <a:t>ottomano</a:t>
            </a:r>
            <a:r>
              <a:rPr lang="en-US" dirty="0"/>
              <a:t>: </a:t>
            </a:r>
            <a:r>
              <a:rPr lang="en-US" dirty="0" err="1"/>
              <a:t>cosmopolita</a:t>
            </a:r>
            <a:r>
              <a:rPr lang="en-US" dirty="0"/>
              <a:t>, </a:t>
            </a:r>
            <a:r>
              <a:rPr lang="en-US" dirty="0" err="1"/>
              <a:t>ricchissimo</a:t>
            </a:r>
            <a:r>
              <a:rPr lang="en-US" dirty="0"/>
              <a:t>, </a:t>
            </a:r>
            <a:r>
              <a:rPr lang="en-US" dirty="0" err="1"/>
              <a:t>multireligioso</a:t>
            </a:r>
            <a:r>
              <a:rPr lang="en-US" dirty="0"/>
              <a:t>.</a:t>
            </a:r>
          </a:p>
          <a:p>
            <a:pPr>
              <a:buFont typeface="Wingdings 3" charset="2"/>
              <a:buChar char=""/>
            </a:pPr>
            <a:endParaRPr lang="en-US" dirty="0"/>
          </a:p>
          <a:p>
            <a:pPr>
              <a:buFont typeface="Wingdings 3" charset="2"/>
              <a:buChar char=""/>
            </a:pPr>
            <a:endParaRPr lang="en-US" dirty="0"/>
          </a:p>
          <a:p>
            <a:pPr>
              <a:buFont typeface="Wingdings 3" charset="2"/>
              <a:buChar char=""/>
            </a:pPr>
            <a:endParaRPr lang="en-US" dirty="0"/>
          </a:p>
        </p:txBody>
      </p:sp>
      <p:pic>
        <p:nvPicPr>
          <p:cNvPr id="8" name="Immagine 7" descr="Immagine che contiene persona, uomo, tenendo, inpiedi&#10;&#10;Descrizione generata automaticamente">
            <a:extLst>
              <a:ext uri="{FF2B5EF4-FFF2-40B4-BE49-F238E27FC236}">
                <a16:creationId xmlns:a16="http://schemas.microsoft.com/office/drawing/2014/main" id="{5C7D33A7-8050-7A4F-AC70-D0A70A0FF42A}"/>
              </a:ext>
            </a:extLst>
          </p:cNvPr>
          <p:cNvPicPr>
            <a:picLocks noChangeAspect="1"/>
          </p:cNvPicPr>
          <p:nvPr/>
        </p:nvPicPr>
        <p:blipFill rotWithShape="1">
          <a:blip r:embed="rId3"/>
          <a:srcRect l="18769" r="6231" b="1"/>
          <a:stretch/>
        </p:blipFill>
        <p:spPr>
          <a:xfrm>
            <a:off x="7777067" y="520957"/>
            <a:ext cx="3380136" cy="5271142"/>
          </a:xfrm>
          <a:prstGeom prst="rect">
            <a:avLst/>
          </a:prstGeom>
        </p:spPr>
      </p:pic>
      <p:pic>
        <p:nvPicPr>
          <p:cNvPr id="6" name="Immagine 5" descr="Immagine che contiene indossando, sedendo, tenendo, uomo&#10;&#10;Descrizione generata automaticamente">
            <a:extLst>
              <a:ext uri="{FF2B5EF4-FFF2-40B4-BE49-F238E27FC236}">
                <a16:creationId xmlns:a16="http://schemas.microsoft.com/office/drawing/2014/main" id="{B3CEA4D5-CD78-C743-915A-129D141DCD39}"/>
              </a:ext>
            </a:extLst>
          </p:cNvPr>
          <p:cNvPicPr>
            <a:picLocks noChangeAspect="1"/>
          </p:cNvPicPr>
          <p:nvPr/>
        </p:nvPicPr>
        <p:blipFill rotWithShape="1">
          <a:blip r:embed="rId4"/>
          <a:srcRect r="4575" b="1"/>
          <a:stretch/>
        </p:blipFill>
        <p:spPr>
          <a:xfrm>
            <a:off x="4238238" y="520957"/>
            <a:ext cx="3395275" cy="5271142"/>
          </a:xfrm>
          <a:prstGeom prst="rect">
            <a:avLst/>
          </a:prstGeom>
        </p:spPr>
      </p:pic>
      <p:sp>
        <p:nvSpPr>
          <p:cNvPr id="167" name="Freeform 11">
            <a:extLst>
              <a:ext uri="{FF2B5EF4-FFF2-40B4-BE49-F238E27FC236}">
                <a16:creationId xmlns:a16="http://schemas.microsoft.com/office/drawing/2014/main" id="{9185F495-8EFA-407B-AAD7-A2F52AE2C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61223"/>
            <a:ext cx="103803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8496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7D66229C-C321-3549-8A8A-46D50257FCAF}"/>
              </a:ext>
            </a:extLst>
          </p:cNvPr>
          <p:cNvSpPr/>
          <p:nvPr/>
        </p:nvSpPr>
        <p:spPr>
          <a:xfrm>
            <a:off x="646177" y="769258"/>
            <a:ext cx="11545824" cy="6001643"/>
          </a:xfrm>
          <a:prstGeom prst="rect">
            <a:avLst/>
          </a:prstGeom>
        </p:spPr>
        <p:txBody>
          <a:bodyPr wrap="square">
            <a:spAutoFit/>
          </a:bodyPr>
          <a:lstStyle/>
          <a:p>
            <a:pPr algn="ctr">
              <a:lnSpc>
                <a:spcPct val="90000"/>
              </a:lnSpc>
              <a:spcBef>
                <a:spcPts val="800"/>
              </a:spcBef>
              <a:buSzPct val="135000"/>
              <a:buBlip>
                <a:blip r:embed="rId2"/>
              </a:buBlip>
            </a:pPr>
            <a:r>
              <a:rPr lang="it-IT" altLang="it-IT" sz="4000" b="1" u="sng" dirty="0">
                <a:solidFill>
                  <a:srgbClr val="C00000"/>
                </a:solidFill>
                <a:latin typeface="Times New Roman" panose="02020603050405020304" pitchFamily="18" charset="0"/>
                <a:ea typeface="Osaka" panose="020B0600000000000000" pitchFamily="34" charset="-128"/>
              </a:rPr>
              <a:t>Il periodo dal 600 all’800</a:t>
            </a:r>
          </a:p>
          <a:p>
            <a:pPr algn="ctr">
              <a:lnSpc>
                <a:spcPct val="90000"/>
              </a:lnSpc>
              <a:spcBef>
                <a:spcPts val="800"/>
              </a:spcBef>
              <a:buSzPct val="135000"/>
              <a:buBlip>
                <a:blip r:embed="rId2"/>
              </a:buBlip>
            </a:pPr>
            <a:endParaRPr lang="it-IT" altLang="it-IT" sz="3200" b="1" dirty="0">
              <a:solidFill>
                <a:srgbClr val="000000"/>
              </a:solidFill>
              <a:latin typeface="Times New Roman" panose="02020603050405020304" pitchFamily="18" charset="0"/>
              <a:ea typeface="Osaka" panose="020B0600000000000000" pitchFamily="34" charset="-128"/>
            </a:endParaRPr>
          </a:p>
          <a:p>
            <a:pPr>
              <a:lnSpc>
                <a:spcPct val="90000"/>
              </a:lnSpc>
              <a:spcBef>
                <a:spcPts val="800"/>
              </a:spcBef>
              <a:buSzPct val="135000"/>
              <a:buBlip>
                <a:blip r:embed="rId2"/>
              </a:buBlip>
            </a:pPr>
            <a:r>
              <a:rPr lang="it-IT" altLang="it-IT" sz="2800" dirty="0">
                <a:solidFill>
                  <a:srgbClr val="000000"/>
                </a:solidFill>
                <a:latin typeface="Times New Roman" panose="02020603050405020304" pitchFamily="18" charset="0"/>
                <a:ea typeface="Osaka" panose="020B0600000000000000" pitchFamily="34" charset="-128"/>
              </a:rPr>
              <a:t>Alla morte del Profeta (632) la comunità si trovò nell’incertezza poiché nessuna indicazione era venuta da Muhammad o da Dio sulla successione. </a:t>
            </a:r>
          </a:p>
          <a:p>
            <a:pPr>
              <a:lnSpc>
                <a:spcPct val="90000"/>
              </a:lnSpc>
              <a:spcBef>
                <a:spcPts val="800"/>
              </a:spcBef>
              <a:buSzPct val="135000"/>
              <a:buBlip>
                <a:blip r:embed="rId2"/>
              </a:buBlip>
            </a:pPr>
            <a:r>
              <a:rPr lang="it-IT" altLang="it-IT" sz="2800" dirty="0">
                <a:solidFill>
                  <a:srgbClr val="000000"/>
                </a:solidFill>
                <a:latin typeface="Times New Roman" panose="02020603050405020304" pitchFamily="18" charset="0"/>
                <a:ea typeface="Osaka" panose="020B0600000000000000" pitchFamily="34" charset="-128"/>
              </a:rPr>
              <a:t>Nasce l’istituzione del califfato. Il califfo è il vicario del profeta come guida della comunità. La Profezia si conclude con la morte di Muhammad.</a:t>
            </a:r>
          </a:p>
          <a:p>
            <a:pPr>
              <a:lnSpc>
                <a:spcPct val="90000"/>
              </a:lnSpc>
              <a:spcBef>
                <a:spcPts val="800"/>
              </a:spcBef>
              <a:buSzPct val="135000"/>
              <a:buBlip>
                <a:blip r:embed="rId2"/>
              </a:buBlip>
            </a:pPr>
            <a:r>
              <a:rPr lang="it-IT" altLang="it-IT" sz="2800" dirty="0">
                <a:solidFill>
                  <a:srgbClr val="000000"/>
                </a:solidFill>
                <a:latin typeface="Times New Roman" panose="02020603050405020304" pitchFamily="18" charset="0"/>
                <a:ea typeface="Osaka" panose="020B0600000000000000" pitchFamily="34" charset="-128"/>
              </a:rPr>
              <a:t>I califfi </a:t>
            </a:r>
            <a:r>
              <a:rPr lang="it-IT" altLang="it-IT" sz="2800" dirty="0" err="1">
                <a:solidFill>
                  <a:srgbClr val="000000"/>
                </a:solidFill>
                <a:latin typeface="Times New Roman" panose="02020603050405020304" pitchFamily="18" charset="0"/>
                <a:ea typeface="Osaka" panose="020B0600000000000000" pitchFamily="34" charset="-128"/>
              </a:rPr>
              <a:t>Rashīd</a:t>
            </a:r>
            <a:r>
              <a:rPr lang="it-IT" altLang="it-IT" sz="2800" dirty="0" err="1">
                <a:latin typeface="Times New Roman" panose="02020603050405020304" pitchFamily="18" charset="0"/>
                <a:ea typeface="Osaka" panose="020B0600000000000000" pitchFamily="34" charset="-128"/>
              </a:rPr>
              <a:t>ū</a:t>
            </a:r>
            <a:r>
              <a:rPr lang="it-IT" altLang="it-IT" sz="2800" dirty="0" err="1">
                <a:solidFill>
                  <a:srgbClr val="000000"/>
                </a:solidFill>
                <a:latin typeface="Times New Roman" panose="02020603050405020304" pitchFamily="18" charset="0"/>
                <a:ea typeface="Osaka" panose="020B0600000000000000" pitchFamily="34" charset="-128"/>
              </a:rPr>
              <a:t>n</a:t>
            </a:r>
            <a:r>
              <a:rPr lang="it-IT" altLang="it-IT" sz="2800" dirty="0">
                <a:solidFill>
                  <a:srgbClr val="000000"/>
                </a:solidFill>
                <a:latin typeface="Times New Roman" panose="02020603050405020304" pitchFamily="18" charset="0"/>
                <a:ea typeface="Osaka" panose="020B0600000000000000" pitchFamily="34" charset="-128"/>
              </a:rPr>
              <a:t> (</a:t>
            </a:r>
            <a:r>
              <a:rPr lang="it-IT" altLang="it-IT" sz="2800" dirty="0" err="1">
                <a:solidFill>
                  <a:srgbClr val="000000"/>
                </a:solidFill>
                <a:latin typeface="Times New Roman" panose="02020603050405020304" pitchFamily="18" charset="0"/>
                <a:ea typeface="Osaka" panose="020B0600000000000000" pitchFamily="34" charset="-128"/>
              </a:rPr>
              <a:t>Benguidati</a:t>
            </a:r>
            <a:r>
              <a:rPr lang="it-IT" altLang="it-IT" sz="2800" dirty="0">
                <a:solidFill>
                  <a:srgbClr val="000000"/>
                </a:solidFill>
                <a:latin typeface="Times New Roman" panose="02020603050405020304" pitchFamily="18" charset="0"/>
                <a:ea typeface="Osaka" panose="020B0600000000000000" pitchFamily="34" charset="-128"/>
              </a:rPr>
              <a:t>, </a:t>
            </a:r>
            <a:r>
              <a:rPr lang="ar-EG" altLang="it-IT" sz="2800" dirty="0">
                <a:solidFill>
                  <a:srgbClr val="000000"/>
                </a:solidFill>
                <a:latin typeface="Times New Roman" panose="02020603050405020304" pitchFamily="18" charset="0"/>
                <a:ea typeface="Osaka" panose="020B0600000000000000" pitchFamily="34" charset="-128"/>
                <a:cs typeface="Times New Roman" panose="02020603050405020304" pitchFamily="18" charset="0"/>
              </a:rPr>
              <a:t>خلافة ﺍﻟﺮﺍﺷﺪﻭﻥ‎ </a:t>
            </a:r>
            <a:r>
              <a:rPr lang="it-IT" altLang="it-IT" sz="2800" dirty="0">
                <a:solidFill>
                  <a:srgbClr val="000000"/>
                </a:solidFill>
                <a:latin typeface="Times New Roman" panose="02020603050405020304" pitchFamily="18" charset="0"/>
                <a:ea typeface="Osaka" panose="020B0600000000000000" pitchFamily="34" charset="-128"/>
                <a:cs typeface="Times New Roman" panose="02020603050405020304" pitchFamily="18" charset="0"/>
              </a:rPr>
              <a:t> </a:t>
            </a:r>
            <a:r>
              <a:rPr lang="it-IT" altLang="it-IT" sz="2800" dirty="0" err="1">
                <a:solidFill>
                  <a:srgbClr val="000000"/>
                </a:solidFill>
                <a:latin typeface="Times New Roman" panose="02020603050405020304" pitchFamily="18" charset="0"/>
                <a:ea typeface="Osaka" panose="020B0600000000000000" pitchFamily="34" charset="-128"/>
              </a:rPr>
              <a:t>Khilāfat</a:t>
            </a:r>
            <a:r>
              <a:rPr lang="it-IT" altLang="it-IT" sz="2800" dirty="0">
                <a:solidFill>
                  <a:srgbClr val="000000"/>
                </a:solidFill>
                <a:latin typeface="Times New Roman" panose="02020603050405020304" pitchFamily="18" charset="0"/>
                <a:ea typeface="Osaka" panose="020B0600000000000000" pitchFamily="34" charset="-128"/>
              </a:rPr>
              <a:t> al-</a:t>
            </a:r>
            <a:r>
              <a:rPr lang="it-IT" altLang="it-IT" sz="2800" dirty="0" err="1">
                <a:solidFill>
                  <a:srgbClr val="000000"/>
                </a:solidFill>
                <a:latin typeface="Times New Roman" panose="02020603050405020304" pitchFamily="18" charset="0"/>
                <a:ea typeface="Osaka" panose="020B0600000000000000" pitchFamily="34" charset="-128"/>
              </a:rPr>
              <a:t>Rāshidūn</a:t>
            </a:r>
            <a:r>
              <a:rPr lang="it-IT" altLang="it-IT" sz="2800" dirty="0">
                <a:solidFill>
                  <a:srgbClr val="000000"/>
                </a:solidFill>
                <a:latin typeface="Times New Roman" panose="02020603050405020304" pitchFamily="18" charset="0"/>
                <a:ea typeface="Osaka" panose="020B0600000000000000" pitchFamily="34" charset="-128"/>
              </a:rPr>
              <a:t>) governano la comunità dalla città di Medina.</a:t>
            </a:r>
          </a:p>
          <a:p>
            <a:pPr>
              <a:lnSpc>
                <a:spcPct val="90000"/>
              </a:lnSpc>
              <a:spcBef>
                <a:spcPts val="800"/>
              </a:spcBef>
              <a:buSzPct val="135000"/>
              <a:buBlip>
                <a:blip r:embed="rId2"/>
              </a:buBlip>
            </a:pPr>
            <a:endParaRPr lang="it-IT" altLang="it-IT" sz="2800" dirty="0">
              <a:solidFill>
                <a:srgbClr val="000000"/>
              </a:solidFill>
              <a:latin typeface="Times New Roman" panose="02020603050405020304" pitchFamily="18" charset="0"/>
              <a:ea typeface="Osaka" panose="020B0600000000000000" pitchFamily="34" charset="-128"/>
            </a:endParaRPr>
          </a:p>
          <a:p>
            <a:pPr>
              <a:lnSpc>
                <a:spcPct val="90000"/>
              </a:lnSpc>
              <a:spcBef>
                <a:spcPts val="800"/>
              </a:spcBef>
              <a:buSzPct val="135000"/>
              <a:buBlip>
                <a:blip r:embed="rId2"/>
              </a:buBlip>
            </a:pPr>
            <a:r>
              <a:rPr lang="it-IT" altLang="it-IT" sz="2400" b="1" dirty="0" err="1">
                <a:solidFill>
                  <a:srgbClr val="C00000"/>
                </a:solidFill>
                <a:latin typeface="Times New Roman" panose="02020603050405020304" pitchFamily="18" charset="0"/>
                <a:ea typeface="Osaka" panose="020B0600000000000000" pitchFamily="34" charset="-128"/>
              </a:rPr>
              <a:t>Abū</a:t>
            </a:r>
            <a:r>
              <a:rPr lang="it-IT" altLang="it-IT" sz="2400" b="1" dirty="0">
                <a:solidFill>
                  <a:srgbClr val="C00000"/>
                </a:solidFill>
                <a:latin typeface="Times New Roman" panose="02020603050405020304" pitchFamily="18" charset="0"/>
                <a:ea typeface="Osaka" panose="020B0600000000000000" pitchFamily="34" charset="-128"/>
              </a:rPr>
              <a:t> </a:t>
            </a:r>
            <a:r>
              <a:rPr lang="it-IT" altLang="it-IT" sz="2400" b="1" dirty="0" err="1">
                <a:solidFill>
                  <a:srgbClr val="C00000"/>
                </a:solidFill>
                <a:latin typeface="Times New Roman" panose="02020603050405020304" pitchFamily="18" charset="0"/>
                <a:ea typeface="Osaka" panose="020B0600000000000000" pitchFamily="34" charset="-128"/>
              </a:rPr>
              <a:t>Bakr</a:t>
            </a:r>
            <a:r>
              <a:rPr lang="it-IT" altLang="it-IT" sz="2400" b="1" dirty="0">
                <a:solidFill>
                  <a:srgbClr val="C00000"/>
                </a:solidFill>
                <a:latin typeface="Times New Roman" panose="02020603050405020304" pitchFamily="18" charset="0"/>
                <a:ea typeface="Osaka" panose="020B0600000000000000" pitchFamily="34" charset="-128"/>
              </a:rPr>
              <a:t> (632-634)</a:t>
            </a:r>
          </a:p>
          <a:p>
            <a:pPr>
              <a:lnSpc>
                <a:spcPct val="90000"/>
              </a:lnSpc>
              <a:spcBef>
                <a:spcPts val="800"/>
              </a:spcBef>
              <a:buSzPct val="135000"/>
              <a:buBlip>
                <a:blip r:embed="rId2"/>
              </a:buBlip>
            </a:pPr>
            <a:r>
              <a:rPr lang="it-IT" altLang="it-IT" sz="2400" b="1" dirty="0">
                <a:solidFill>
                  <a:srgbClr val="C00000"/>
                </a:solidFill>
                <a:latin typeface="Times New Roman" panose="02020603050405020304" pitchFamily="18" charset="0"/>
                <a:ea typeface="Osaka" panose="020B0600000000000000" pitchFamily="34" charset="-128"/>
              </a:rPr>
              <a:t>‘</a:t>
            </a:r>
            <a:r>
              <a:rPr lang="it-IT" altLang="it-IT" sz="2400" b="1" dirty="0" err="1">
                <a:solidFill>
                  <a:srgbClr val="C00000"/>
                </a:solidFill>
                <a:latin typeface="Times New Roman" panose="02020603050405020304" pitchFamily="18" charset="0"/>
                <a:ea typeface="Osaka" panose="020B0600000000000000" pitchFamily="34" charset="-128"/>
              </a:rPr>
              <a:t>Umar</a:t>
            </a:r>
            <a:r>
              <a:rPr lang="it-IT" altLang="it-IT" sz="2400" b="1" dirty="0">
                <a:solidFill>
                  <a:srgbClr val="C00000"/>
                </a:solidFill>
                <a:latin typeface="Times New Roman" panose="02020603050405020304" pitchFamily="18" charset="0"/>
                <a:ea typeface="Osaka" panose="020B0600000000000000" pitchFamily="34" charset="-128"/>
              </a:rPr>
              <a:t> (634-644)</a:t>
            </a:r>
          </a:p>
          <a:p>
            <a:pPr>
              <a:lnSpc>
                <a:spcPct val="90000"/>
              </a:lnSpc>
              <a:spcBef>
                <a:spcPts val="800"/>
              </a:spcBef>
              <a:buSzPct val="135000"/>
              <a:buBlip>
                <a:blip r:embed="rId2"/>
              </a:buBlip>
            </a:pPr>
            <a:r>
              <a:rPr lang="it-IT" altLang="it-IT" sz="2400" b="1" dirty="0">
                <a:solidFill>
                  <a:srgbClr val="C00000"/>
                </a:solidFill>
                <a:latin typeface="Times New Roman" panose="02020603050405020304" pitchFamily="18" charset="0"/>
                <a:ea typeface="Osaka" panose="020B0600000000000000" pitchFamily="34" charset="-128"/>
              </a:rPr>
              <a:t>‘</a:t>
            </a:r>
            <a:r>
              <a:rPr lang="it-IT" altLang="it-IT" sz="2400" b="1" dirty="0" err="1">
                <a:solidFill>
                  <a:srgbClr val="C00000"/>
                </a:solidFill>
                <a:latin typeface="Times New Roman" panose="02020603050405020304" pitchFamily="18" charset="0"/>
                <a:ea typeface="Osaka" panose="020B0600000000000000" pitchFamily="34" charset="-128"/>
              </a:rPr>
              <a:t>Uthmān</a:t>
            </a:r>
            <a:r>
              <a:rPr lang="it-IT" altLang="it-IT" sz="2400" b="1" dirty="0">
                <a:solidFill>
                  <a:srgbClr val="C00000"/>
                </a:solidFill>
                <a:latin typeface="Times New Roman" panose="02020603050405020304" pitchFamily="18" charset="0"/>
                <a:ea typeface="Osaka" panose="020B0600000000000000" pitchFamily="34" charset="-128"/>
              </a:rPr>
              <a:t> (644-656)</a:t>
            </a:r>
          </a:p>
          <a:p>
            <a:pPr>
              <a:lnSpc>
                <a:spcPct val="90000"/>
              </a:lnSpc>
              <a:spcBef>
                <a:spcPts val="800"/>
              </a:spcBef>
              <a:buSzPct val="135000"/>
              <a:buBlip>
                <a:blip r:embed="rId2"/>
              </a:buBlip>
            </a:pPr>
            <a:r>
              <a:rPr lang="it-IT" altLang="it-IT" sz="2400" b="1" dirty="0">
                <a:solidFill>
                  <a:srgbClr val="C00000"/>
                </a:solidFill>
                <a:latin typeface="Times New Roman" panose="02020603050405020304" pitchFamily="18" charset="0"/>
                <a:ea typeface="Osaka" panose="020B0600000000000000" pitchFamily="34" charset="-128"/>
              </a:rPr>
              <a:t>‘</a:t>
            </a:r>
            <a:r>
              <a:rPr lang="it-IT" altLang="it-IT" sz="2400" b="1" dirty="0" err="1">
                <a:solidFill>
                  <a:srgbClr val="C00000"/>
                </a:solidFill>
                <a:latin typeface="Times New Roman" panose="02020603050405020304" pitchFamily="18" charset="0"/>
                <a:ea typeface="Osaka" panose="020B0600000000000000" pitchFamily="34" charset="-128"/>
              </a:rPr>
              <a:t>Alī</a:t>
            </a:r>
            <a:r>
              <a:rPr lang="it-IT" altLang="it-IT" sz="2400" b="1" dirty="0">
                <a:solidFill>
                  <a:srgbClr val="C00000"/>
                </a:solidFill>
                <a:latin typeface="Times New Roman" panose="02020603050405020304" pitchFamily="18" charset="0"/>
                <a:ea typeface="Osaka" panose="020B0600000000000000" pitchFamily="34" charset="-128"/>
              </a:rPr>
              <a:t> (656-661)</a:t>
            </a:r>
          </a:p>
        </p:txBody>
      </p:sp>
    </p:spTree>
    <p:extLst>
      <p:ext uri="{BB962C8B-B14F-4D97-AF65-F5344CB8AC3E}">
        <p14:creationId xmlns:p14="http://schemas.microsoft.com/office/powerpoint/2010/main" val="358620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4B08DB3B-82FD-664E-A1CB-AB37E0B781CA}"/>
              </a:ext>
            </a:extLst>
          </p:cNvPr>
          <p:cNvSpPr/>
          <p:nvPr/>
        </p:nvSpPr>
        <p:spPr>
          <a:xfrm>
            <a:off x="2177142" y="986971"/>
            <a:ext cx="9492343" cy="5377882"/>
          </a:xfrm>
          <a:prstGeom prst="rect">
            <a:avLst/>
          </a:prstGeom>
        </p:spPr>
        <p:txBody>
          <a:bodyPr wrap="square">
            <a:spAutoFit/>
          </a:bodyPr>
          <a:lstStyle/>
          <a:p>
            <a:pPr>
              <a:lnSpc>
                <a:spcPct val="90000"/>
              </a:lnSpc>
              <a:spcBef>
                <a:spcPts val="800"/>
              </a:spcBef>
              <a:buSzPct val="135000"/>
              <a:buBlip>
                <a:blip r:embed="rId2"/>
              </a:buBlip>
            </a:pPr>
            <a:r>
              <a:rPr lang="it-IT" altLang="it-IT" sz="3200" dirty="0" err="1">
                <a:solidFill>
                  <a:srgbClr val="C00000"/>
                </a:solidFill>
                <a:latin typeface="Times New Roman" panose="02020603050405020304" pitchFamily="18" charset="0"/>
                <a:ea typeface="Osaka" panose="020B0600000000000000" pitchFamily="34" charset="-128"/>
              </a:rPr>
              <a:t>Abū</a:t>
            </a:r>
            <a:r>
              <a:rPr lang="it-IT" altLang="it-IT" sz="3200" dirty="0">
                <a:solidFill>
                  <a:srgbClr val="C00000"/>
                </a:solidFill>
                <a:latin typeface="Times New Roman" panose="02020603050405020304" pitchFamily="18" charset="0"/>
                <a:ea typeface="Osaka" panose="020B0600000000000000" pitchFamily="34" charset="-128"/>
              </a:rPr>
              <a:t> </a:t>
            </a:r>
            <a:r>
              <a:rPr lang="it-IT" altLang="it-IT" sz="3200" dirty="0" err="1">
                <a:solidFill>
                  <a:srgbClr val="C00000"/>
                </a:solidFill>
                <a:latin typeface="Times New Roman" panose="02020603050405020304" pitchFamily="18" charset="0"/>
                <a:ea typeface="Osaka" panose="020B0600000000000000" pitchFamily="34" charset="-128"/>
              </a:rPr>
              <a:t>Bakr</a:t>
            </a:r>
            <a:r>
              <a:rPr lang="it-IT" altLang="it-IT" sz="3200" dirty="0">
                <a:solidFill>
                  <a:srgbClr val="000000"/>
                </a:solidFill>
                <a:latin typeface="Times New Roman" panose="02020603050405020304" pitchFamily="18" charset="0"/>
                <a:ea typeface="Osaka" panose="020B0600000000000000" pitchFamily="34" charset="-128"/>
              </a:rPr>
              <a:t>: guerre della ridda (ribellione) per riconquistare all’Islam e alla soggezione politica le tribù ribelli dell’Arabia.</a:t>
            </a:r>
          </a:p>
          <a:p>
            <a:pPr>
              <a:lnSpc>
                <a:spcPct val="90000"/>
              </a:lnSpc>
              <a:spcBef>
                <a:spcPts val="800"/>
              </a:spcBef>
              <a:buSzPct val="135000"/>
              <a:buBlip>
                <a:blip r:embed="rId2"/>
              </a:buBlip>
            </a:pPr>
            <a:r>
              <a:rPr lang="it-IT" altLang="it-IT" sz="3200" dirty="0">
                <a:solidFill>
                  <a:srgbClr val="C00000"/>
                </a:solidFill>
                <a:latin typeface="Times New Roman" panose="02020603050405020304" pitchFamily="18" charset="0"/>
                <a:ea typeface="Osaka" panose="020B0600000000000000" pitchFamily="34" charset="-128"/>
              </a:rPr>
              <a:t>‘</a:t>
            </a:r>
            <a:r>
              <a:rPr lang="it-IT" altLang="it-IT" sz="3200" dirty="0" err="1">
                <a:solidFill>
                  <a:srgbClr val="C00000"/>
                </a:solidFill>
                <a:latin typeface="Times New Roman" panose="02020603050405020304" pitchFamily="18" charset="0"/>
                <a:ea typeface="Osaka" panose="020B0600000000000000" pitchFamily="34" charset="-128"/>
              </a:rPr>
              <a:t>Umar</a:t>
            </a:r>
            <a:r>
              <a:rPr lang="it-IT" altLang="it-IT" sz="3200" dirty="0">
                <a:solidFill>
                  <a:srgbClr val="000000"/>
                </a:solidFill>
                <a:latin typeface="Times New Roman" panose="02020603050405020304" pitchFamily="18" charset="0"/>
                <a:ea typeface="Osaka" panose="020B0600000000000000" pitchFamily="34" charset="-128"/>
              </a:rPr>
              <a:t>: Le </a:t>
            </a:r>
            <a:r>
              <a:rPr lang="it-IT" altLang="it-IT" sz="3200" dirty="0" err="1">
                <a:solidFill>
                  <a:srgbClr val="000000"/>
                </a:solidFill>
                <a:latin typeface="Times New Roman" panose="02020603050405020304" pitchFamily="18" charset="0"/>
                <a:ea typeface="Osaka" panose="020B0600000000000000" pitchFamily="34" charset="-128"/>
              </a:rPr>
              <a:t>futūḥāt</a:t>
            </a:r>
            <a:r>
              <a:rPr lang="it-IT" altLang="it-IT" sz="3200" dirty="0">
                <a:solidFill>
                  <a:srgbClr val="000000"/>
                </a:solidFill>
                <a:latin typeface="Times New Roman" panose="02020603050405020304" pitchFamily="18" charset="0"/>
                <a:ea typeface="Osaka" panose="020B0600000000000000" pitchFamily="34" charset="-128"/>
              </a:rPr>
              <a:t> (conquiste) che dalle prime  razzie per la sopravvivenza portarono l’Islam a conquistare un impero.</a:t>
            </a:r>
          </a:p>
          <a:p>
            <a:pPr>
              <a:lnSpc>
                <a:spcPct val="90000"/>
              </a:lnSpc>
              <a:spcBef>
                <a:spcPts val="800"/>
              </a:spcBef>
              <a:buSzPct val="135000"/>
              <a:buBlip>
                <a:blip r:embed="rId2"/>
              </a:buBlip>
            </a:pPr>
            <a:r>
              <a:rPr lang="it-IT" altLang="it-IT" sz="3200" dirty="0">
                <a:solidFill>
                  <a:srgbClr val="C00000"/>
                </a:solidFill>
                <a:latin typeface="Times New Roman" panose="02020603050405020304" pitchFamily="18" charset="0"/>
                <a:ea typeface="Osaka" panose="020B0600000000000000" pitchFamily="34" charset="-128"/>
              </a:rPr>
              <a:t>‘</a:t>
            </a:r>
            <a:r>
              <a:rPr lang="it-IT" altLang="it-IT" sz="3200" dirty="0" err="1">
                <a:solidFill>
                  <a:srgbClr val="C00000"/>
                </a:solidFill>
                <a:latin typeface="Times New Roman" panose="02020603050405020304" pitchFamily="18" charset="0"/>
                <a:ea typeface="Osaka" panose="020B0600000000000000" pitchFamily="34" charset="-128"/>
              </a:rPr>
              <a:t>Uthmān</a:t>
            </a:r>
            <a:r>
              <a:rPr lang="it-IT" altLang="it-IT" sz="3200" dirty="0">
                <a:solidFill>
                  <a:srgbClr val="000000"/>
                </a:solidFill>
                <a:latin typeface="Times New Roman" panose="02020603050405020304" pitchFamily="18" charset="0"/>
                <a:ea typeface="Osaka" panose="020B0600000000000000" pitchFamily="34" charset="-128"/>
              </a:rPr>
              <a:t>: la redazione del Corano.</a:t>
            </a:r>
          </a:p>
          <a:p>
            <a:pPr>
              <a:lnSpc>
                <a:spcPct val="90000"/>
              </a:lnSpc>
              <a:spcBef>
                <a:spcPts val="800"/>
              </a:spcBef>
              <a:buSzPct val="135000"/>
              <a:buBlip>
                <a:blip r:embed="rId2"/>
              </a:buBlip>
            </a:pPr>
            <a:r>
              <a:rPr lang="it-IT" altLang="it-IT" sz="3200" dirty="0">
                <a:solidFill>
                  <a:srgbClr val="C00000"/>
                </a:solidFill>
                <a:latin typeface="Times New Roman" panose="02020603050405020304" pitchFamily="18" charset="0"/>
                <a:ea typeface="Osaka" panose="020B0600000000000000" pitchFamily="34" charset="-128"/>
              </a:rPr>
              <a:t>‘</a:t>
            </a:r>
            <a:r>
              <a:rPr lang="it-IT" altLang="it-IT" sz="3200" dirty="0" err="1">
                <a:solidFill>
                  <a:srgbClr val="C00000"/>
                </a:solidFill>
                <a:latin typeface="Times New Roman" panose="02020603050405020304" pitchFamily="18" charset="0"/>
                <a:ea typeface="Osaka" panose="020B0600000000000000" pitchFamily="34" charset="-128"/>
              </a:rPr>
              <a:t>Alī</a:t>
            </a:r>
            <a:r>
              <a:rPr lang="it-IT" altLang="it-IT" sz="3200" dirty="0">
                <a:solidFill>
                  <a:srgbClr val="000000"/>
                </a:solidFill>
                <a:latin typeface="Times New Roman" panose="02020603050405020304" pitchFamily="18" charset="0"/>
                <a:ea typeface="Osaka" panose="020B0600000000000000" pitchFamily="34" charset="-128"/>
              </a:rPr>
              <a:t>: la prima </a:t>
            </a:r>
            <a:r>
              <a:rPr lang="it-IT" altLang="it-IT" sz="3200" i="1" dirty="0" err="1">
                <a:solidFill>
                  <a:srgbClr val="000000"/>
                </a:solidFill>
                <a:latin typeface="Times New Roman" panose="02020603050405020304" pitchFamily="18" charset="0"/>
                <a:ea typeface="Osaka" panose="020B0600000000000000" pitchFamily="34" charset="-128"/>
              </a:rPr>
              <a:t>fitna</a:t>
            </a:r>
            <a:r>
              <a:rPr lang="it-IT" altLang="it-IT" sz="3200" dirty="0">
                <a:solidFill>
                  <a:srgbClr val="000000"/>
                </a:solidFill>
                <a:latin typeface="Times New Roman" panose="02020603050405020304" pitchFamily="18" charset="0"/>
                <a:ea typeface="Osaka" panose="020B0600000000000000" pitchFamily="34" charset="-128"/>
              </a:rPr>
              <a:t> (scissione, separazione)  della comunità (umma). Lotta fra coloro che poi saranno designati Sunniti e Sciiti. Uccisione di ‘</a:t>
            </a:r>
            <a:r>
              <a:rPr lang="it-IT" altLang="it-IT" sz="3200" dirty="0" err="1">
                <a:solidFill>
                  <a:srgbClr val="000000"/>
                </a:solidFill>
                <a:latin typeface="Times New Roman" panose="02020603050405020304" pitchFamily="18" charset="0"/>
                <a:ea typeface="Osaka" panose="020B0600000000000000" pitchFamily="34" charset="-128"/>
              </a:rPr>
              <a:t>Alī</a:t>
            </a:r>
            <a:endParaRPr lang="it-IT" altLang="it-IT" sz="3200" dirty="0">
              <a:solidFill>
                <a:srgbClr val="000000"/>
              </a:solidFill>
              <a:latin typeface="Times New Roman" panose="02020603050405020304" pitchFamily="18" charset="0"/>
              <a:ea typeface="Osaka" panose="020B0600000000000000" pitchFamily="34" charset="-128"/>
            </a:endParaRPr>
          </a:p>
          <a:p>
            <a:pPr>
              <a:lnSpc>
                <a:spcPct val="90000"/>
              </a:lnSpc>
              <a:spcBef>
                <a:spcPts val="800"/>
              </a:spcBef>
              <a:buSzPct val="135000"/>
              <a:buBlip>
                <a:blip r:embed="rId2"/>
              </a:buBlip>
            </a:pPr>
            <a:r>
              <a:rPr lang="it-IT" altLang="it-IT" sz="3200" dirty="0">
                <a:solidFill>
                  <a:srgbClr val="000000"/>
                </a:solidFill>
                <a:latin typeface="Times New Roman" panose="02020603050405020304" pitchFamily="18" charset="0"/>
                <a:ea typeface="Osaka" panose="020B0600000000000000" pitchFamily="34" charset="-128"/>
              </a:rPr>
              <a:t>Fine dell’epoca dei </a:t>
            </a:r>
            <a:r>
              <a:rPr lang="it-IT" altLang="it-IT" sz="3200" dirty="0" err="1">
                <a:solidFill>
                  <a:srgbClr val="000000"/>
                </a:solidFill>
                <a:latin typeface="Times New Roman" panose="02020603050405020304" pitchFamily="18" charset="0"/>
                <a:ea typeface="Osaka" panose="020B0600000000000000" pitchFamily="34" charset="-128"/>
              </a:rPr>
              <a:t>Benguidati</a:t>
            </a:r>
            <a:r>
              <a:rPr lang="it-IT" altLang="it-IT" sz="3200" dirty="0">
                <a:solidFill>
                  <a:srgbClr val="000000"/>
                </a:solidFill>
                <a:latin typeface="Times New Roman" panose="02020603050405020304" pitchFamily="18" charset="0"/>
                <a:ea typeface="Osaka" panose="020B0600000000000000" pitchFamily="34" charset="-128"/>
              </a:rPr>
              <a:t>.</a:t>
            </a:r>
          </a:p>
        </p:txBody>
      </p:sp>
    </p:spTree>
    <p:extLst>
      <p:ext uri="{BB962C8B-B14F-4D97-AF65-F5344CB8AC3E}">
        <p14:creationId xmlns:p14="http://schemas.microsoft.com/office/powerpoint/2010/main" val="631973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AAF48FB6-4C2E-CB43-AFB1-86B87E917CAD}"/>
              </a:ext>
            </a:extLst>
          </p:cNvPr>
          <p:cNvSpPr/>
          <p:nvPr/>
        </p:nvSpPr>
        <p:spPr>
          <a:xfrm>
            <a:off x="2249714" y="493487"/>
            <a:ext cx="7692572" cy="7602081"/>
          </a:xfrm>
          <a:prstGeom prst="rect">
            <a:avLst/>
          </a:prstGeom>
        </p:spPr>
        <p:txBody>
          <a:bodyPr wrap="square">
            <a:spAutoFit/>
          </a:bodyPr>
          <a:lstStyle/>
          <a:p>
            <a:pPr algn="ctr"/>
            <a:r>
              <a:rPr lang="it-IT" altLang="it-IT" sz="3200" b="1" dirty="0">
                <a:solidFill>
                  <a:srgbClr val="C00000"/>
                </a:solidFill>
                <a:latin typeface="Times New Roman" panose="02020603050405020304" pitchFamily="18" charset="0"/>
                <a:ea typeface="Osaka" panose="020B0600000000000000" pitchFamily="34" charset="-128"/>
              </a:rPr>
              <a:t>La dinastia degli </a:t>
            </a:r>
            <a:r>
              <a:rPr lang="it-IT" altLang="it-IT" sz="3200" b="1" dirty="0" err="1">
                <a:solidFill>
                  <a:srgbClr val="C00000"/>
                </a:solidFill>
                <a:latin typeface="Times New Roman" panose="02020603050405020304" pitchFamily="18" charset="0"/>
                <a:ea typeface="Osaka" panose="020B0600000000000000" pitchFamily="34" charset="-128"/>
              </a:rPr>
              <a:t>Umayyadi</a:t>
            </a:r>
            <a:r>
              <a:rPr lang="it-IT" altLang="it-IT" sz="3200" b="1" dirty="0">
                <a:solidFill>
                  <a:srgbClr val="C00000"/>
                </a:solidFill>
                <a:latin typeface="Times New Roman" panose="02020603050405020304" pitchFamily="18" charset="0"/>
                <a:ea typeface="Osaka" panose="020B0600000000000000" pitchFamily="34" charset="-128"/>
              </a:rPr>
              <a:t> (661-750)</a:t>
            </a:r>
          </a:p>
          <a:p>
            <a:endParaRPr lang="it-IT" sz="2400" dirty="0">
              <a:solidFill>
                <a:srgbClr val="000000"/>
              </a:solidFill>
              <a:latin typeface="Times New Roman" panose="02020603050405020304" pitchFamily="18" charset="0"/>
              <a:ea typeface="Osaka" panose="020B0600000000000000" pitchFamily="34" charset="-128"/>
            </a:endParaRPr>
          </a:p>
          <a:p>
            <a:r>
              <a:rPr lang="it-IT" sz="2400" dirty="0">
                <a:solidFill>
                  <a:srgbClr val="000000"/>
                </a:solidFill>
                <a:latin typeface="Times New Roman" panose="02020603050405020304" pitchFamily="18" charset="0"/>
                <a:ea typeface="Osaka" panose="020B0600000000000000" pitchFamily="34" charset="-128"/>
              </a:rPr>
              <a:t>Dalla vittoria militare di </a:t>
            </a:r>
            <a:r>
              <a:rPr lang="it-IT" sz="2400" dirty="0" err="1">
                <a:solidFill>
                  <a:srgbClr val="000000"/>
                </a:solidFill>
                <a:latin typeface="Times New Roman" panose="02020603050405020304" pitchFamily="18" charset="0"/>
                <a:ea typeface="Osaka" panose="020B0600000000000000" pitchFamily="34" charset="-128"/>
              </a:rPr>
              <a:t>Muʿāwiya</a:t>
            </a:r>
            <a:r>
              <a:rPr lang="it-IT" sz="2400" dirty="0">
                <a:solidFill>
                  <a:srgbClr val="000000"/>
                </a:solidFill>
                <a:latin typeface="Times New Roman" panose="02020603050405020304" pitchFamily="18" charset="0"/>
                <a:ea typeface="Osaka" panose="020B0600000000000000" pitchFamily="34" charset="-128"/>
              </a:rPr>
              <a:t> (governatore della Siria) su ‘Ali ha inizio la prima </a:t>
            </a:r>
            <a:r>
              <a:rPr lang="it-IT" sz="2400" dirty="0">
                <a:solidFill>
                  <a:srgbClr val="C00000"/>
                </a:solidFill>
                <a:latin typeface="Times New Roman" panose="02020603050405020304" pitchFamily="18" charset="0"/>
                <a:ea typeface="Osaka" panose="020B0600000000000000" pitchFamily="34" charset="-128"/>
              </a:rPr>
              <a:t>dinastia</a:t>
            </a:r>
            <a:r>
              <a:rPr lang="it-IT" sz="2400" dirty="0">
                <a:solidFill>
                  <a:srgbClr val="000000"/>
                </a:solidFill>
                <a:latin typeface="Times New Roman" panose="02020603050405020304" pitchFamily="18" charset="0"/>
                <a:ea typeface="Osaka" panose="020B0600000000000000" pitchFamily="34" charset="-128"/>
              </a:rPr>
              <a:t> musulmana (principio dinastico per la successione).</a:t>
            </a:r>
          </a:p>
          <a:p>
            <a:r>
              <a:rPr lang="it-IT" sz="2400" dirty="0">
                <a:solidFill>
                  <a:srgbClr val="000000"/>
                </a:solidFill>
                <a:latin typeface="Times New Roman" panose="02020603050405020304" pitchFamily="18" charset="0"/>
                <a:ea typeface="Osaka" panose="020B0600000000000000" pitchFamily="34" charset="-128"/>
              </a:rPr>
              <a:t>Spostamento della capitale nella ricca e antica </a:t>
            </a:r>
            <a:r>
              <a:rPr lang="it-IT" sz="2400" dirty="0">
                <a:solidFill>
                  <a:srgbClr val="C00000"/>
                </a:solidFill>
                <a:latin typeface="Times New Roman" panose="02020603050405020304" pitchFamily="18" charset="0"/>
                <a:ea typeface="Osaka" panose="020B0600000000000000" pitchFamily="34" charset="-128"/>
              </a:rPr>
              <a:t>Damasco</a:t>
            </a:r>
            <a:r>
              <a:rPr lang="it-IT" sz="2400" dirty="0">
                <a:solidFill>
                  <a:srgbClr val="000000"/>
                </a:solidFill>
                <a:latin typeface="Times New Roman" panose="02020603050405020304" pitchFamily="18" charset="0"/>
                <a:ea typeface="Osaka" panose="020B0600000000000000" pitchFamily="34" charset="-128"/>
              </a:rPr>
              <a:t>.</a:t>
            </a:r>
          </a:p>
          <a:p>
            <a:r>
              <a:rPr lang="it-IT" sz="2400" dirty="0">
                <a:solidFill>
                  <a:srgbClr val="000000"/>
                </a:solidFill>
                <a:latin typeface="Times New Roman" panose="02020603050405020304" pitchFamily="18" charset="0"/>
                <a:ea typeface="Osaka" panose="020B0600000000000000" pitchFamily="34" charset="-128"/>
              </a:rPr>
              <a:t>Il figlio di </a:t>
            </a:r>
            <a:r>
              <a:rPr lang="it-IT" sz="2400" dirty="0" err="1">
                <a:solidFill>
                  <a:srgbClr val="000000"/>
                </a:solidFill>
                <a:latin typeface="Times New Roman" panose="02020603050405020304" pitchFamily="18" charset="0"/>
                <a:ea typeface="Osaka" panose="020B0600000000000000" pitchFamily="34" charset="-128"/>
              </a:rPr>
              <a:t>Mu‘āwiya</a:t>
            </a:r>
            <a:r>
              <a:rPr lang="it-IT" sz="2400" dirty="0">
                <a:solidFill>
                  <a:srgbClr val="000000"/>
                </a:solidFill>
                <a:latin typeface="Times New Roman" panose="02020603050405020304" pitchFamily="18" charset="0"/>
                <a:ea typeface="Osaka" panose="020B0600000000000000" pitchFamily="34" charset="-128"/>
              </a:rPr>
              <a:t>, </a:t>
            </a:r>
            <a:r>
              <a:rPr lang="it-IT" sz="2400" dirty="0" err="1">
                <a:solidFill>
                  <a:srgbClr val="000000"/>
                </a:solidFill>
                <a:latin typeface="Times New Roman" panose="02020603050405020304" pitchFamily="18" charset="0"/>
                <a:ea typeface="Osaka" panose="020B0600000000000000" pitchFamily="34" charset="-128"/>
              </a:rPr>
              <a:t>Yazīd</a:t>
            </a:r>
            <a:r>
              <a:rPr lang="it-IT" sz="2400" dirty="0">
                <a:solidFill>
                  <a:srgbClr val="000000"/>
                </a:solidFill>
                <a:latin typeface="Times New Roman" panose="02020603050405020304" pitchFamily="18" charset="0"/>
                <a:ea typeface="Osaka" panose="020B0600000000000000" pitchFamily="34" charset="-128"/>
              </a:rPr>
              <a:t> (680-683) si macchia della vergognosa uccisione del nipote del profeta, </a:t>
            </a:r>
            <a:r>
              <a:rPr lang="it-IT" sz="2400" dirty="0" err="1">
                <a:solidFill>
                  <a:srgbClr val="000000"/>
                </a:solidFill>
                <a:latin typeface="Times New Roman" panose="02020603050405020304" pitchFamily="18" charset="0"/>
                <a:ea typeface="Osaka" panose="020B0600000000000000" pitchFamily="34" charset="-128"/>
              </a:rPr>
              <a:t>Ḥusayn</a:t>
            </a:r>
            <a:r>
              <a:rPr lang="it-IT" sz="2400" dirty="0">
                <a:solidFill>
                  <a:srgbClr val="000000"/>
                </a:solidFill>
                <a:latin typeface="Times New Roman" panose="02020603050405020304" pitchFamily="18" charset="0"/>
                <a:ea typeface="Osaka" panose="020B0600000000000000" pitchFamily="34" charset="-128"/>
              </a:rPr>
              <a:t>, grande martire e terzo </a:t>
            </a:r>
            <a:r>
              <a:rPr lang="it-IT" sz="2400" dirty="0" err="1">
                <a:solidFill>
                  <a:srgbClr val="000000"/>
                </a:solidFill>
                <a:latin typeface="Times New Roman" panose="02020603050405020304" pitchFamily="18" charset="0"/>
                <a:ea typeface="Osaka" panose="020B0600000000000000" pitchFamily="34" charset="-128"/>
              </a:rPr>
              <a:t>imām</a:t>
            </a:r>
            <a:r>
              <a:rPr lang="it-IT" sz="2400" dirty="0">
                <a:solidFill>
                  <a:srgbClr val="000000"/>
                </a:solidFill>
                <a:latin typeface="Times New Roman" panose="02020603050405020304" pitchFamily="18" charset="0"/>
                <a:ea typeface="Osaka" panose="020B0600000000000000" pitchFamily="34" charset="-128"/>
              </a:rPr>
              <a:t> per gli Sciiti (battaglia di </a:t>
            </a:r>
            <a:r>
              <a:rPr lang="it-IT" sz="2400" dirty="0" err="1">
                <a:solidFill>
                  <a:srgbClr val="C00000"/>
                </a:solidFill>
                <a:latin typeface="Times New Roman" panose="02020603050405020304" pitchFamily="18" charset="0"/>
                <a:ea typeface="Osaka" panose="020B0600000000000000" pitchFamily="34" charset="-128"/>
              </a:rPr>
              <a:t>Karbalā</a:t>
            </a:r>
            <a:r>
              <a:rPr lang="it-IT" sz="2400" dirty="0">
                <a:solidFill>
                  <a:srgbClr val="C00000"/>
                </a:solidFill>
                <a:latin typeface="Times New Roman" panose="02020603050405020304" pitchFamily="18" charset="0"/>
                <a:ea typeface="Osaka" panose="020B0600000000000000" pitchFamily="34" charset="-128"/>
              </a:rPr>
              <a:t>’</a:t>
            </a:r>
            <a:r>
              <a:rPr lang="it-IT" sz="2400" dirty="0">
                <a:solidFill>
                  <a:srgbClr val="000000"/>
                </a:solidFill>
                <a:latin typeface="Times New Roman" panose="02020603050405020304" pitchFamily="18" charset="0"/>
                <a:ea typeface="Osaka" panose="020B0600000000000000" pitchFamily="34" charset="-128"/>
              </a:rPr>
              <a:t>, in Iraq). Seconda </a:t>
            </a:r>
            <a:r>
              <a:rPr lang="it-IT" sz="2400" dirty="0" err="1">
                <a:solidFill>
                  <a:srgbClr val="000000"/>
                </a:solidFill>
                <a:latin typeface="Times New Roman" panose="02020603050405020304" pitchFamily="18" charset="0"/>
                <a:ea typeface="Osaka" panose="020B0600000000000000" pitchFamily="34" charset="-128"/>
              </a:rPr>
              <a:t>fitna</a:t>
            </a:r>
            <a:r>
              <a:rPr lang="it-IT" sz="2400" dirty="0">
                <a:solidFill>
                  <a:srgbClr val="000000"/>
                </a:solidFill>
                <a:latin typeface="Times New Roman" panose="02020603050405020304" pitchFamily="18" charset="0"/>
                <a:ea typeface="Osaka" panose="020B0600000000000000" pitchFamily="34" charset="-128"/>
              </a:rPr>
              <a:t> per la storia dell’Islam.</a:t>
            </a:r>
          </a:p>
          <a:p>
            <a:r>
              <a:rPr lang="it-IT" sz="2400" dirty="0">
                <a:solidFill>
                  <a:srgbClr val="000000"/>
                </a:solidFill>
                <a:latin typeface="Times New Roman" panose="02020603050405020304" pitchFamily="18" charset="0"/>
                <a:ea typeface="Osaka" panose="020B0600000000000000" pitchFamily="34" charset="-128"/>
              </a:rPr>
              <a:t>Apice della dinastia con </a:t>
            </a:r>
            <a:r>
              <a:rPr lang="it-IT" sz="2400" dirty="0">
                <a:solidFill>
                  <a:srgbClr val="C00000"/>
                </a:solidFill>
                <a:latin typeface="Times New Roman" panose="02020603050405020304" pitchFamily="18" charset="0"/>
                <a:ea typeface="Osaka" panose="020B0600000000000000" pitchFamily="34" charset="-128"/>
              </a:rPr>
              <a:t>‘</a:t>
            </a:r>
            <a:r>
              <a:rPr lang="it-IT" sz="2400" dirty="0" err="1">
                <a:solidFill>
                  <a:srgbClr val="C00000"/>
                </a:solidFill>
                <a:latin typeface="Times New Roman" panose="02020603050405020304" pitchFamily="18" charset="0"/>
                <a:ea typeface="Osaka" panose="020B0600000000000000" pitchFamily="34" charset="-128"/>
              </a:rPr>
              <a:t>Abd</a:t>
            </a:r>
            <a:r>
              <a:rPr lang="it-IT" sz="2400" dirty="0">
                <a:solidFill>
                  <a:srgbClr val="C00000"/>
                </a:solidFill>
                <a:latin typeface="Times New Roman" panose="02020603050405020304" pitchFamily="18" charset="0"/>
                <a:ea typeface="Osaka" panose="020B0600000000000000" pitchFamily="34" charset="-128"/>
              </a:rPr>
              <a:t> al-Malik </a:t>
            </a:r>
            <a:r>
              <a:rPr lang="it-IT" sz="2400" dirty="0">
                <a:solidFill>
                  <a:srgbClr val="000000"/>
                </a:solidFill>
                <a:latin typeface="Times New Roman" panose="02020603050405020304" pitchFamily="18" charset="0"/>
                <a:ea typeface="Osaka" panose="020B0600000000000000" pitchFamily="34" charset="-128"/>
              </a:rPr>
              <a:t>(692-705), che fu promotore di grandi riforme e di una prima organizzazione della struttura imperiale dei vasti possedimenti (conio di monete </a:t>
            </a:r>
            <a:r>
              <a:rPr lang="it-IT" sz="2400" dirty="0" err="1">
                <a:solidFill>
                  <a:srgbClr val="000000"/>
                </a:solidFill>
                <a:latin typeface="Times New Roman" panose="02020603050405020304" pitchFamily="18" charset="0"/>
                <a:ea typeface="Osaka" panose="020B0600000000000000" pitchFamily="34" charset="-128"/>
              </a:rPr>
              <a:t>umayyadi</a:t>
            </a:r>
            <a:r>
              <a:rPr lang="it-IT" sz="2400" dirty="0">
                <a:solidFill>
                  <a:srgbClr val="000000"/>
                </a:solidFill>
                <a:latin typeface="Times New Roman" panose="02020603050405020304" pitchFamily="18" charset="0"/>
                <a:ea typeface="Osaka" panose="020B0600000000000000" pitchFamily="34" charset="-128"/>
              </a:rPr>
              <a:t>, arabo come lingua unica per l’amministrazione; costruzione della Cupola della Roccia a Gerusalemme).</a:t>
            </a:r>
          </a:p>
          <a:p>
            <a:endParaRPr lang="it-IT" sz="2400" dirty="0">
              <a:solidFill>
                <a:srgbClr val="000000"/>
              </a:solidFill>
              <a:latin typeface="Times New Roman" panose="02020603050405020304" pitchFamily="18" charset="0"/>
              <a:ea typeface="Osaka" panose="020B0600000000000000" pitchFamily="34" charset="-128"/>
            </a:endParaRPr>
          </a:p>
          <a:p>
            <a:endParaRPr lang="it-IT" sz="2400" dirty="0">
              <a:solidFill>
                <a:srgbClr val="000000"/>
              </a:solidFill>
              <a:latin typeface="Times New Roman" panose="02020603050405020304" pitchFamily="18" charset="0"/>
              <a:ea typeface="Osaka" panose="020B0600000000000000" pitchFamily="34" charset="-128"/>
            </a:endParaRPr>
          </a:p>
          <a:p>
            <a:endParaRPr lang="it-IT" sz="2400" dirty="0">
              <a:solidFill>
                <a:srgbClr val="000000"/>
              </a:solidFill>
              <a:latin typeface="Times New Roman" panose="02020603050405020304" pitchFamily="18" charset="0"/>
              <a:ea typeface="Osaka" panose="020B0600000000000000" pitchFamily="34" charset="-128"/>
            </a:endParaRPr>
          </a:p>
          <a:p>
            <a:r>
              <a:rPr lang="it-IT" sz="2400" dirty="0">
                <a:solidFill>
                  <a:srgbClr val="000000"/>
                </a:solidFill>
                <a:latin typeface="Times New Roman" panose="02020603050405020304" pitchFamily="18" charset="0"/>
                <a:ea typeface="Osaka" panose="020B0600000000000000" pitchFamily="34" charset="-128"/>
              </a:rPr>
              <a:t>   </a:t>
            </a:r>
            <a:endParaRPr lang="it-EG" sz="2400" dirty="0"/>
          </a:p>
        </p:txBody>
      </p:sp>
    </p:spTree>
    <p:extLst>
      <p:ext uri="{BB962C8B-B14F-4D97-AF65-F5344CB8AC3E}">
        <p14:creationId xmlns:p14="http://schemas.microsoft.com/office/powerpoint/2010/main" val="765887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F934E0EF-99AC-D040-BD23-BB1CFBA43B4B}"/>
              </a:ext>
            </a:extLst>
          </p:cNvPr>
          <p:cNvSpPr/>
          <p:nvPr/>
        </p:nvSpPr>
        <p:spPr>
          <a:xfrm>
            <a:off x="417095" y="1"/>
            <a:ext cx="11615247" cy="7427674"/>
          </a:xfrm>
          <a:prstGeom prst="rect">
            <a:avLst/>
          </a:prstGeom>
        </p:spPr>
        <p:txBody>
          <a:bodyPr wrap="square">
            <a:spAutoFit/>
          </a:bodyPr>
          <a:lstStyle/>
          <a:p>
            <a:pPr algn="ctr">
              <a:lnSpc>
                <a:spcPct val="90000"/>
              </a:lnSpc>
              <a:spcBef>
                <a:spcPts val="800"/>
              </a:spcBef>
              <a:buSzPct val="135000"/>
              <a:buBlip>
                <a:blip r:embed="rId2"/>
              </a:buBlip>
            </a:pPr>
            <a:endParaRPr lang="it-IT" altLang="it-IT" sz="4000" b="1" u="sng" dirty="0">
              <a:solidFill>
                <a:srgbClr val="C00000"/>
              </a:solidFill>
              <a:latin typeface="Times New Roman" panose="02020603050405020304" pitchFamily="18" charset="0"/>
              <a:ea typeface="Osaka" panose="020B0600000000000000" pitchFamily="34" charset="-128"/>
            </a:endParaRPr>
          </a:p>
          <a:p>
            <a:pPr algn="ctr">
              <a:lnSpc>
                <a:spcPct val="90000"/>
              </a:lnSpc>
              <a:spcBef>
                <a:spcPts val="800"/>
              </a:spcBef>
              <a:buSzPct val="135000"/>
            </a:pPr>
            <a:r>
              <a:rPr lang="it-IT" altLang="it-IT" sz="4000" b="1" u="sng" dirty="0">
                <a:solidFill>
                  <a:srgbClr val="C00000"/>
                </a:solidFill>
                <a:latin typeface="Times New Roman" panose="02020603050405020304" pitchFamily="18" charset="0"/>
                <a:ea typeface="Osaka" panose="020B0600000000000000" pitchFamily="34" charset="-128"/>
              </a:rPr>
              <a:t>Il periodo dal 800 al 1100</a:t>
            </a:r>
          </a:p>
          <a:p>
            <a:endParaRPr lang="it-IT" dirty="0">
              <a:solidFill>
                <a:srgbClr val="000000"/>
              </a:solidFill>
              <a:latin typeface="Times New Roman" panose="02020603050405020304" pitchFamily="18" charset="0"/>
              <a:ea typeface="Osaka" panose="020B0600000000000000" pitchFamily="34" charset="-128"/>
            </a:endParaRPr>
          </a:p>
          <a:p>
            <a:endParaRPr lang="it-IT" dirty="0">
              <a:solidFill>
                <a:srgbClr val="000000"/>
              </a:solidFill>
              <a:latin typeface="Times New Roman" panose="02020603050405020304" pitchFamily="18" charset="0"/>
              <a:ea typeface="Osaka" panose="020B0600000000000000" pitchFamily="34" charset="-128"/>
            </a:endParaRPr>
          </a:p>
          <a:p>
            <a:r>
              <a:rPr lang="it-IT" sz="2800" dirty="0">
                <a:solidFill>
                  <a:srgbClr val="000000"/>
                </a:solidFill>
                <a:latin typeface="Times New Roman" panose="02020603050405020304" pitchFamily="18" charset="0"/>
                <a:ea typeface="Osaka" panose="020B0600000000000000" pitchFamily="34" charset="-128"/>
              </a:rPr>
              <a:t>Dalla vittoria militare di </a:t>
            </a:r>
            <a:r>
              <a:rPr lang="it-IT" sz="2800" dirty="0" err="1">
                <a:solidFill>
                  <a:srgbClr val="000000"/>
                </a:solidFill>
                <a:latin typeface="Times New Roman" panose="02020603050405020304" pitchFamily="18" charset="0"/>
                <a:ea typeface="Osaka" panose="020B0600000000000000" pitchFamily="34" charset="-128"/>
              </a:rPr>
              <a:t>Mu‘āwiya</a:t>
            </a:r>
            <a:r>
              <a:rPr lang="it-IT" sz="2800" dirty="0">
                <a:solidFill>
                  <a:srgbClr val="000000"/>
                </a:solidFill>
                <a:latin typeface="Times New Roman" panose="02020603050405020304" pitchFamily="18" charset="0"/>
                <a:ea typeface="Osaka" panose="020B0600000000000000" pitchFamily="34" charset="-128"/>
              </a:rPr>
              <a:t> (governatore della Siria) su ‘</a:t>
            </a:r>
            <a:r>
              <a:rPr lang="it-IT" sz="2800" dirty="0" err="1">
                <a:solidFill>
                  <a:srgbClr val="000000"/>
                </a:solidFill>
                <a:latin typeface="Times New Roman" panose="02020603050405020304" pitchFamily="18" charset="0"/>
                <a:ea typeface="Osaka" panose="020B0600000000000000" pitchFamily="34" charset="-128"/>
              </a:rPr>
              <a:t>Alī</a:t>
            </a:r>
            <a:r>
              <a:rPr lang="it-IT" sz="2800" dirty="0">
                <a:solidFill>
                  <a:srgbClr val="000000"/>
                </a:solidFill>
                <a:latin typeface="Times New Roman" panose="02020603050405020304" pitchFamily="18" charset="0"/>
                <a:ea typeface="Osaka" panose="020B0600000000000000" pitchFamily="34" charset="-128"/>
              </a:rPr>
              <a:t> (661) ha inizio la prima </a:t>
            </a:r>
            <a:r>
              <a:rPr lang="it-IT" sz="2800" dirty="0">
                <a:solidFill>
                  <a:srgbClr val="C00000"/>
                </a:solidFill>
                <a:latin typeface="Times New Roman" panose="02020603050405020304" pitchFamily="18" charset="0"/>
                <a:ea typeface="Osaka" panose="020B0600000000000000" pitchFamily="34" charset="-128"/>
              </a:rPr>
              <a:t>dinastia</a:t>
            </a:r>
            <a:r>
              <a:rPr lang="it-IT" sz="2800" dirty="0">
                <a:solidFill>
                  <a:srgbClr val="000000"/>
                </a:solidFill>
                <a:latin typeface="Times New Roman" panose="02020603050405020304" pitchFamily="18" charset="0"/>
                <a:ea typeface="Osaka" panose="020B0600000000000000" pitchFamily="34" charset="-128"/>
              </a:rPr>
              <a:t> musulmana (principio dinastico per la successione).</a:t>
            </a:r>
          </a:p>
          <a:p>
            <a:r>
              <a:rPr lang="it-IT" sz="2800" dirty="0">
                <a:solidFill>
                  <a:srgbClr val="000000"/>
                </a:solidFill>
                <a:latin typeface="Times New Roman" panose="02020603050405020304" pitchFamily="18" charset="0"/>
                <a:ea typeface="Osaka" panose="020B0600000000000000" pitchFamily="34" charset="-128"/>
              </a:rPr>
              <a:t>Spostamento della capitale nella ricca e antica </a:t>
            </a:r>
            <a:r>
              <a:rPr lang="it-IT" sz="2800" dirty="0">
                <a:solidFill>
                  <a:srgbClr val="C00000"/>
                </a:solidFill>
                <a:latin typeface="Times New Roman" panose="02020603050405020304" pitchFamily="18" charset="0"/>
                <a:ea typeface="Osaka" panose="020B0600000000000000" pitchFamily="34" charset="-128"/>
              </a:rPr>
              <a:t>Damasco</a:t>
            </a:r>
            <a:r>
              <a:rPr lang="it-IT" sz="2800" dirty="0">
                <a:solidFill>
                  <a:srgbClr val="000000"/>
                </a:solidFill>
                <a:latin typeface="Times New Roman" panose="02020603050405020304" pitchFamily="18" charset="0"/>
                <a:ea typeface="Osaka" panose="020B0600000000000000" pitchFamily="34" charset="-128"/>
              </a:rPr>
              <a:t>.</a:t>
            </a:r>
          </a:p>
          <a:p>
            <a:r>
              <a:rPr lang="it-IT" sz="2800" dirty="0">
                <a:solidFill>
                  <a:srgbClr val="000000"/>
                </a:solidFill>
                <a:latin typeface="Times New Roman" panose="02020603050405020304" pitchFamily="18" charset="0"/>
                <a:ea typeface="Osaka" panose="020B0600000000000000" pitchFamily="34" charset="-128"/>
              </a:rPr>
              <a:t>Il figlio di </a:t>
            </a:r>
            <a:r>
              <a:rPr lang="it-IT" sz="2800" dirty="0" err="1">
                <a:solidFill>
                  <a:srgbClr val="000000"/>
                </a:solidFill>
                <a:latin typeface="Times New Roman" panose="02020603050405020304" pitchFamily="18" charset="0"/>
                <a:ea typeface="Osaka" panose="020B0600000000000000" pitchFamily="34" charset="-128"/>
              </a:rPr>
              <a:t>Muʿāwiya</a:t>
            </a:r>
            <a:r>
              <a:rPr lang="it-IT" sz="2800" dirty="0">
                <a:solidFill>
                  <a:srgbClr val="000000"/>
                </a:solidFill>
                <a:latin typeface="Times New Roman" panose="02020603050405020304" pitchFamily="18" charset="0"/>
                <a:ea typeface="Osaka" panose="020B0600000000000000" pitchFamily="34" charset="-128"/>
              </a:rPr>
              <a:t>, </a:t>
            </a:r>
            <a:r>
              <a:rPr lang="it-IT" sz="2800" dirty="0" err="1">
                <a:solidFill>
                  <a:srgbClr val="000000"/>
                </a:solidFill>
                <a:latin typeface="Times New Roman" panose="02020603050405020304" pitchFamily="18" charset="0"/>
                <a:ea typeface="Osaka" panose="020B0600000000000000" pitchFamily="34" charset="-128"/>
              </a:rPr>
              <a:t>Yazīd</a:t>
            </a:r>
            <a:r>
              <a:rPr lang="it-IT" sz="2800" dirty="0">
                <a:solidFill>
                  <a:srgbClr val="000000"/>
                </a:solidFill>
                <a:latin typeface="Times New Roman" panose="02020603050405020304" pitchFamily="18" charset="0"/>
                <a:ea typeface="Osaka" panose="020B0600000000000000" pitchFamily="34" charset="-128"/>
              </a:rPr>
              <a:t> (680-683) si macchia della vergognosa uccisione del nipote del profeta, </a:t>
            </a:r>
            <a:r>
              <a:rPr lang="it-IT" sz="2800" dirty="0" err="1">
                <a:solidFill>
                  <a:srgbClr val="000000"/>
                </a:solidFill>
                <a:latin typeface="Times New Roman" panose="02020603050405020304" pitchFamily="18" charset="0"/>
                <a:ea typeface="Osaka" panose="020B0600000000000000" pitchFamily="34" charset="-128"/>
              </a:rPr>
              <a:t>Ḥusayn</a:t>
            </a:r>
            <a:r>
              <a:rPr lang="it-IT" sz="2800" dirty="0">
                <a:solidFill>
                  <a:srgbClr val="000000"/>
                </a:solidFill>
                <a:latin typeface="Times New Roman" panose="02020603050405020304" pitchFamily="18" charset="0"/>
                <a:ea typeface="Osaka" panose="020B0600000000000000" pitchFamily="34" charset="-128"/>
              </a:rPr>
              <a:t>, grande martire e terzo imam per gli Sciiti (battaglia di </a:t>
            </a:r>
            <a:r>
              <a:rPr lang="it-IT" sz="2800" dirty="0" err="1">
                <a:solidFill>
                  <a:srgbClr val="C00000"/>
                </a:solidFill>
                <a:latin typeface="Times New Roman" panose="02020603050405020304" pitchFamily="18" charset="0"/>
                <a:ea typeface="Osaka" panose="020B0600000000000000" pitchFamily="34" charset="-128"/>
              </a:rPr>
              <a:t>Karbalā</a:t>
            </a:r>
            <a:r>
              <a:rPr lang="it-IT" sz="2800" dirty="0">
                <a:solidFill>
                  <a:srgbClr val="C00000"/>
                </a:solidFill>
                <a:latin typeface="Times New Roman" panose="02020603050405020304" pitchFamily="18" charset="0"/>
                <a:ea typeface="Osaka" panose="020B0600000000000000" pitchFamily="34" charset="-128"/>
              </a:rPr>
              <a:t>’</a:t>
            </a:r>
            <a:r>
              <a:rPr lang="it-IT" sz="2800" dirty="0">
                <a:solidFill>
                  <a:srgbClr val="000000"/>
                </a:solidFill>
                <a:latin typeface="Times New Roman" panose="02020603050405020304" pitchFamily="18" charset="0"/>
                <a:ea typeface="Osaka" panose="020B0600000000000000" pitchFamily="34" charset="-128"/>
              </a:rPr>
              <a:t>, in Iraq). Seconda </a:t>
            </a:r>
            <a:r>
              <a:rPr lang="it-IT" sz="2800" dirty="0" err="1">
                <a:solidFill>
                  <a:srgbClr val="000000"/>
                </a:solidFill>
                <a:latin typeface="Times New Roman" panose="02020603050405020304" pitchFamily="18" charset="0"/>
                <a:ea typeface="Osaka" panose="020B0600000000000000" pitchFamily="34" charset="-128"/>
              </a:rPr>
              <a:t>fitna</a:t>
            </a:r>
            <a:r>
              <a:rPr lang="it-IT" sz="2800" dirty="0">
                <a:solidFill>
                  <a:srgbClr val="000000"/>
                </a:solidFill>
                <a:latin typeface="Times New Roman" panose="02020603050405020304" pitchFamily="18" charset="0"/>
                <a:ea typeface="Osaka" panose="020B0600000000000000" pitchFamily="34" charset="-128"/>
              </a:rPr>
              <a:t> per la storia dell’Islam.</a:t>
            </a:r>
          </a:p>
          <a:p>
            <a:r>
              <a:rPr lang="it-IT" sz="2800" dirty="0">
                <a:solidFill>
                  <a:srgbClr val="000000"/>
                </a:solidFill>
                <a:latin typeface="Times New Roman" panose="02020603050405020304" pitchFamily="18" charset="0"/>
                <a:ea typeface="Osaka" panose="020B0600000000000000" pitchFamily="34" charset="-128"/>
              </a:rPr>
              <a:t>Apice della dinastia con </a:t>
            </a:r>
            <a:r>
              <a:rPr lang="it-IT" sz="2800" dirty="0">
                <a:solidFill>
                  <a:srgbClr val="C00000"/>
                </a:solidFill>
                <a:latin typeface="Times New Roman" panose="02020603050405020304" pitchFamily="18" charset="0"/>
                <a:ea typeface="Osaka" panose="020B0600000000000000" pitchFamily="34" charset="-128"/>
              </a:rPr>
              <a:t>‘</a:t>
            </a:r>
            <a:r>
              <a:rPr lang="it-IT" sz="2800" dirty="0" err="1">
                <a:solidFill>
                  <a:srgbClr val="C00000"/>
                </a:solidFill>
                <a:latin typeface="Times New Roman" panose="02020603050405020304" pitchFamily="18" charset="0"/>
                <a:ea typeface="Osaka" panose="020B0600000000000000" pitchFamily="34" charset="-128"/>
              </a:rPr>
              <a:t>Abd</a:t>
            </a:r>
            <a:r>
              <a:rPr lang="it-IT" sz="2800" dirty="0">
                <a:solidFill>
                  <a:srgbClr val="C00000"/>
                </a:solidFill>
                <a:latin typeface="Times New Roman" panose="02020603050405020304" pitchFamily="18" charset="0"/>
                <a:ea typeface="Osaka" panose="020B0600000000000000" pitchFamily="34" charset="-128"/>
              </a:rPr>
              <a:t> al-Malik </a:t>
            </a:r>
            <a:r>
              <a:rPr lang="it-IT" sz="2800" dirty="0">
                <a:solidFill>
                  <a:srgbClr val="000000"/>
                </a:solidFill>
                <a:latin typeface="Times New Roman" panose="02020603050405020304" pitchFamily="18" charset="0"/>
                <a:ea typeface="Osaka" panose="020B0600000000000000" pitchFamily="34" charset="-128"/>
              </a:rPr>
              <a:t>(692-705), che fu promotore di grandi riforme e di una prima organizzazione della struttura imperiale dei vasti possedimenti (conio di monete </a:t>
            </a:r>
            <a:r>
              <a:rPr lang="it-IT" sz="2800" dirty="0" err="1">
                <a:solidFill>
                  <a:srgbClr val="000000"/>
                </a:solidFill>
                <a:latin typeface="Times New Roman" panose="02020603050405020304" pitchFamily="18" charset="0"/>
                <a:ea typeface="Osaka" panose="020B0600000000000000" pitchFamily="34" charset="-128"/>
              </a:rPr>
              <a:t>umayyadi</a:t>
            </a:r>
            <a:r>
              <a:rPr lang="it-IT" sz="2800" dirty="0">
                <a:solidFill>
                  <a:srgbClr val="000000"/>
                </a:solidFill>
                <a:latin typeface="Times New Roman" panose="02020603050405020304" pitchFamily="18" charset="0"/>
                <a:ea typeface="Osaka" panose="020B0600000000000000" pitchFamily="34" charset="-128"/>
              </a:rPr>
              <a:t>, arabo come lingua unica per l’amministrazione; costruzione della Cupola della Roccia a Gerusalemme).</a:t>
            </a:r>
          </a:p>
          <a:p>
            <a:endParaRPr lang="it-IT" sz="2800" dirty="0">
              <a:solidFill>
                <a:srgbClr val="000000"/>
              </a:solidFill>
              <a:latin typeface="Times New Roman" panose="02020603050405020304" pitchFamily="18" charset="0"/>
              <a:ea typeface="Osaka" panose="020B0600000000000000" pitchFamily="34" charset="-128"/>
            </a:endParaRPr>
          </a:p>
          <a:p>
            <a:endParaRPr lang="it-IT" dirty="0">
              <a:solidFill>
                <a:srgbClr val="000000"/>
              </a:solidFill>
              <a:latin typeface="Times New Roman" panose="02020603050405020304" pitchFamily="18" charset="0"/>
              <a:ea typeface="Osaka" panose="020B0600000000000000" pitchFamily="34" charset="-128"/>
            </a:endParaRPr>
          </a:p>
          <a:p>
            <a:endParaRPr lang="it-IT" dirty="0">
              <a:solidFill>
                <a:srgbClr val="000000"/>
              </a:solidFill>
              <a:latin typeface="Times New Roman" panose="02020603050405020304" pitchFamily="18" charset="0"/>
              <a:ea typeface="Osaka" panose="020B0600000000000000" pitchFamily="34" charset="-128"/>
            </a:endParaRPr>
          </a:p>
          <a:p>
            <a:r>
              <a:rPr lang="it-IT" dirty="0">
                <a:solidFill>
                  <a:srgbClr val="000000"/>
                </a:solidFill>
                <a:latin typeface="Times New Roman" panose="02020603050405020304" pitchFamily="18" charset="0"/>
                <a:ea typeface="Osaka" panose="020B0600000000000000" pitchFamily="34" charset="-128"/>
              </a:rPr>
              <a:t>   </a:t>
            </a:r>
            <a:endParaRPr lang="it-EG" dirty="0"/>
          </a:p>
        </p:txBody>
      </p:sp>
    </p:spTree>
    <p:extLst>
      <p:ext uri="{BB962C8B-B14F-4D97-AF65-F5344CB8AC3E}">
        <p14:creationId xmlns:p14="http://schemas.microsoft.com/office/powerpoint/2010/main" val="3357841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974A4844-A8D7-6D4C-9AD9-9E7A8E84C80B}"/>
              </a:ext>
            </a:extLst>
          </p:cNvPr>
          <p:cNvSpPr/>
          <p:nvPr/>
        </p:nvSpPr>
        <p:spPr>
          <a:xfrm>
            <a:off x="1354217" y="0"/>
            <a:ext cx="10837783" cy="6678751"/>
          </a:xfrm>
          <a:prstGeom prst="rect">
            <a:avLst/>
          </a:prstGeom>
        </p:spPr>
        <p:txBody>
          <a:bodyPr wrap="square">
            <a:spAutoFit/>
          </a:bodyPr>
          <a:lstStyle/>
          <a:p>
            <a:pPr algn="ctr"/>
            <a:endParaRPr lang="it-IT" altLang="it-IT" sz="3200" b="1" dirty="0">
              <a:solidFill>
                <a:srgbClr val="C00000"/>
              </a:solidFill>
              <a:latin typeface="Times New Roman" panose="02020603050405020304" pitchFamily="18" charset="0"/>
              <a:ea typeface="Osaka" panose="020B0600000000000000" pitchFamily="34" charset="-128"/>
            </a:endParaRPr>
          </a:p>
          <a:p>
            <a:pPr algn="ctr"/>
            <a:r>
              <a:rPr lang="it-IT" altLang="it-IT" sz="3200" b="1" dirty="0">
                <a:solidFill>
                  <a:srgbClr val="C00000"/>
                </a:solidFill>
                <a:latin typeface="Times New Roman" panose="02020603050405020304" pitchFamily="18" charset="0"/>
                <a:ea typeface="Osaka" panose="020B0600000000000000" pitchFamily="34" charset="-128"/>
              </a:rPr>
              <a:t>La dinastia degli Abbasidi (750-1258)</a:t>
            </a:r>
          </a:p>
          <a:p>
            <a:endParaRPr lang="it-IT" altLang="it-IT" sz="2800" dirty="0">
              <a:solidFill>
                <a:srgbClr val="000000"/>
              </a:solidFill>
              <a:latin typeface="Times New Roman" panose="02020603050405020304" pitchFamily="18" charset="0"/>
              <a:ea typeface="Osaka" panose="020B0600000000000000" pitchFamily="34" charset="-128"/>
            </a:endParaRPr>
          </a:p>
          <a:p>
            <a:r>
              <a:rPr lang="it-IT" altLang="it-IT" sz="2800" dirty="0">
                <a:solidFill>
                  <a:srgbClr val="000000"/>
                </a:solidFill>
                <a:latin typeface="Times New Roman" panose="02020603050405020304" pitchFamily="18" charset="0"/>
                <a:ea typeface="Osaka" panose="020B0600000000000000" pitchFamily="34" charset="-128"/>
              </a:rPr>
              <a:t>Il primo periodo si conclude con la rivolta delle regioni dell’est e degli sciiti in particolare, che porterà al potere una seconda dinastia musulmana, gli </a:t>
            </a:r>
            <a:r>
              <a:rPr lang="it-IT" altLang="it-IT" sz="2800" dirty="0">
                <a:solidFill>
                  <a:srgbClr val="C00000"/>
                </a:solidFill>
                <a:latin typeface="Times New Roman" panose="02020603050405020304" pitchFamily="18" charset="0"/>
                <a:ea typeface="Osaka" panose="020B0600000000000000" pitchFamily="34" charset="-128"/>
              </a:rPr>
              <a:t>Abbasidi</a:t>
            </a:r>
            <a:r>
              <a:rPr lang="it-IT" altLang="it-IT" sz="2800" dirty="0">
                <a:solidFill>
                  <a:srgbClr val="000000"/>
                </a:solidFill>
                <a:latin typeface="Times New Roman" panose="02020603050405020304" pitchFamily="18" charset="0"/>
                <a:ea typeface="Osaka" panose="020B0600000000000000" pitchFamily="34" charset="-128"/>
              </a:rPr>
              <a:t> (750-1258).</a:t>
            </a:r>
          </a:p>
          <a:p>
            <a:r>
              <a:rPr lang="it-IT" altLang="it-IT" sz="2800" dirty="0">
                <a:solidFill>
                  <a:srgbClr val="000000"/>
                </a:solidFill>
                <a:latin typeface="Times New Roman" panose="02020603050405020304" pitchFamily="18" charset="0"/>
                <a:ea typeface="Osaka" panose="020B0600000000000000" pitchFamily="34" charset="-128"/>
              </a:rPr>
              <a:t>Costoro sposteranno la sede del califfato a est, fondando una nuova capitale, </a:t>
            </a:r>
            <a:r>
              <a:rPr lang="it-IT" altLang="it-IT" sz="2800" dirty="0" err="1">
                <a:solidFill>
                  <a:srgbClr val="C00000"/>
                </a:solidFill>
                <a:latin typeface="Times New Roman" panose="02020603050405020304" pitchFamily="18" charset="0"/>
                <a:ea typeface="Osaka" panose="020B0600000000000000" pitchFamily="34" charset="-128"/>
              </a:rPr>
              <a:t>Baghdād</a:t>
            </a:r>
            <a:r>
              <a:rPr lang="it-IT" altLang="it-IT" sz="2800" dirty="0">
                <a:solidFill>
                  <a:srgbClr val="000000"/>
                </a:solidFill>
                <a:latin typeface="Times New Roman" panose="02020603050405020304" pitchFamily="18" charset="0"/>
                <a:ea typeface="Osaka" panose="020B0600000000000000" pitchFamily="34" charset="-128"/>
              </a:rPr>
              <a:t>.</a:t>
            </a:r>
          </a:p>
          <a:p>
            <a:endParaRPr lang="it-IT" altLang="it-IT" sz="2800" dirty="0">
              <a:solidFill>
                <a:srgbClr val="000000"/>
              </a:solidFill>
              <a:latin typeface="Times New Roman" panose="02020603050405020304" pitchFamily="18" charset="0"/>
              <a:ea typeface="Osaka" panose="020B0600000000000000" pitchFamily="34" charset="-128"/>
            </a:endParaRPr>
          </a:p>
          <a:p>
            <a:r>
              <a:rPr lang="it-IT" altLang="it-IT" sz="2800" dirty="0">
                <a:solidFill>
                  <a:srgbClr val="000000"/>
                </a:solidFill>
                <a:latin typeface="Times New Roman" panose="02020603050405020304" pitchFamily="18" charset="0"/>
                <a:ea typeface="Osaka" panose="020B0600000000000000" pitchFamily="34" charset="-128"/>
              </a:rPr>
              <a:t>Con loro il potere imperiale si rafforza, i confini dell’impero raggiungono l’apice e la civiltà islamica si può dire ormai ben definita.</a:t>
            </a:r>
          </a:p>
          <a:p>
            <a:r>
              <a:rPr lang="it-IT" altLang="it-IT" sz="2800" dirty="0">
                <a:solidFill>
                  <a:srgbClr val="000000"/>
                </a:solidFill>
                <a:latin typeface="Times New Roman" panose="02020603050405020304" pitchFamily="18" charset="0"/>
                <a:ea typeface="Osaka" panose="020B0600000000000000" pitchFamily="34" charset="-128"/>
              </a:rPr>
              <a:t>Il califfato di </a:t>
            </a:r>
            <a:r>
              <a:rPr lang="it-IT" altLang="it-IT" sz="2800" dirty="0" err="1">
                <a:solidFill>
                  <a:srgbClr val="C00000"/>
                </a:solidFill>
                <a:latin typeface="Times New Roman" panose="02020603050405020304" pitchFamily="18" charset="0"/>
                <a:ea typeface="Osaka" panose="020B0600000000000000" pitchFamily="34" charset="-128"/>
              </a:rPr>
              <a:t>Hārūn</a:t>
            </a:r>
            <a:r>
              <a:rPr lang="it-IT" altLang="it-IT" sz="2800" dirty="0">
                <a:solidFill>
                  <a:srgbClr val="C00000"/>
                </a:solidFill>
                <a:latin typeface="Times New Roman" panose="02020603050405020304" pitchFamily="18" charset="0"/>
                <a:ea typeface="Osaka" panose="020B0600000000000000" pitchFamily="34" charset="-128"/>
              </a:rPr>
              <a:t> al-</a:t>
            </a:r>
            <a:r>
              <a:rPr lang="it-IT" altLang="it-IT" sz="2800" dirty="0" err="1">
                <a:solidFill>
                  <a:srgbClr val="C00000"/>
                </a:solidFill>
                <a:latin typeface="Times New Roman" panose="02020603050405020304" pitchFamily="18" charset="0"/>
                <a:ea typeface="Osaka" panose="020B0600000000000000" pitchFamily="34" charset="-128"/>
              </a:rPr>
              <a:t>Rashīd</a:t>
            </a:r>
            <a:r>
              <a:rPr lang="it-IT" altLang="it-IT" sz="2800" dirty="0">
                <a:solidFill>
                  <a:srgbClr val="C00000"/>
                </a:solidFill>
                <a:latin typeface="Times New Roman" panose="02020603050405020304" pitchFamily="18" charset="0"/>
                <a:ea typeface="Osaka" panose="020B0600000000000000" pitchFamily="34" charset="-128"/>
              </a:rPr>
              <a:t> </a:t>
            </a:r>
            <a:r>
              <a:rPr lang="it-IT" altLang="it-IT" sz="2800" dirty="0">
                <a:solidFill>
                  <a:srgbClr val="000000"/>
                </a:solidFill>
                <a:latin typeface="Times New Roman" panose="02020603050405020304" pitchFamily="18" charset="0"/>
                <a:ea typeface="Osaka" panose="020B0600000000000000" pitchFamily="34" charset="-128"/>
              </a:rPr>
              <a:t>(il califfo delle «Mille e una notte», 786-809) segna il punto più alto della dinastia e della storia dell’islam califfale. </a:t>
            </a:r>
          </a:p>
          <a:p>
            <a:endParaRPr lang="it-IT" altLang="it-IT" sz="2800" dirty="0">
              <a:solidFill>
                <a:srgbClr val="000000"/>
              </a:solidFill>
              <a:latin typeface="Times New Roman" panose="02020603050405020304" pitchFamily="18" charset="0"/>
              <a:ea typeface="Osaka" panose="020B0600000000000000" pitchFamily="34" charset="-128"/>
            </a:endParaRPr>
          </a:p>
          <a:p>
            <a:endParaRPr lang="it-EG" sz="2800" dirty="0"/>
          </a:p>
        </p:txBody>
      </p:sp>
    </p:spTree>
    <p:extLst>
      <p:ext uri="{BB962C8B-B14F-4D97-AF65-F5344CB8AC3E}">
        <p14:creationId xmlns:p14="http://schemas.microsoft.com/office/powerpoint/2010/main" val="287385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gruppo, sedendo, uomo, inpiedi&#10;&#10;Descrizione generata automaticamente">
            <a:extLst>
              <a:ext uri="{FF2B5EF4-FFF2-40B4-BE49-F238E27FC236}">
                <a16:creationId xmlns:a16="http://schemas.microsoft.com/office/drawing/2014/main" id="{9BFD872A-5113-8D4C-9E85-DA874B6E5337}"/>
              </a:ext>
            </a:extLst>
          </p:cNvPr>
          <p:cNvPicPr>
            <a:picLocks noChangeAspect="1"/>
          </p:cNvPicPr>
          <p:nvPr/>
        </p:nvPicPr>
        <p:blipFill>
          <a:blip r:embed="rId2"/>
          <a:stretch>
            <a:fillRect/>
          </a:stretch>
        </p:blipFill>
        <p:spPr>
          <a:xfrm>
            <a:off x="6096000" y="1327789"/>
            <a:ext cx="5694947" cy="3240506"/>
          </a:xfrm>
          <a:prstGeom prst="rect">
            <a:avLst/>
          </a:prstGeom>
        </p:spPr>
      </p:pic>
      <p:sp>
        <p:nvSpPr>
          <p:cNvPr id="4" name="Rettangolo 3">
            <a:extLst>
              <a:ext uri="{FF2B5EF4-FFF2-40B4-BE49-F238E27FC236}">
                <a16:creationId xmlns:a16="http://schemas.microsoft.com/office/drawing/2014/main" id="{23FFD6CD-6568-D54F-AC4B-0BF0133CB6A3}"/>
              </a:ext>
            </a:extLst>
          </p:cNvPr>
          <p:cNvSpPr/>
          <p:nvPr/>
        </p:nvSpPr>
        <p:spPr>
          <a:xfrm>
            <a:off x="6835597" y="5277853"/>
            <a:ext cx="5356403" cy="707886"/>
          </a:xfrm>
          <a:prstGeom prst="rect">
            <a:avLst/>
          </a:prstGeom>
        </p:spPr>
        <p:txBody>
          <a:bodyPr wrap="square">
            <a:spAutoFit/>
          </a:bodyPr>
          <a:lstStyle/>
          <a:p>
            <a:pPr algn="ctr"/>
            <a:r>
              <a:rPr lang="it-IT" sz="2000" dirty="0" err="1">
                <a:solidFill>
                  <a:srgbClr val="292B2C"/>
                </a:solidFill>
                <a:latin typeface="Ubuntu"/>
              </a:rPr>
              <a:t>Hārūn</a:t>
            </a:r>
            <a:r>
              <a:rPr lang="it-IT" sz="2000" dirty="0">
                <a:solidFill>
                  <a:srgbClr val="292B2C"/>
                </a:solidFill>
                <a:latin typeface="Ubuntu"/>
              </a:rPr>
              <a:t> al-</a:t>
            </a:r>
            <a:r>
              <a:rPr lang="it-IT" sz="2000" dirty="0" err="1">
                <a:solidFill>
                  <a:srgbClr val="292B2C"/>
                </a:solidFill>
                <a:latin typeface="Ubuntu"/>
              </a:rPr>
              <a:t>Rashīd</a:t>
            </a:r>
            <a:r>
              <a:rPr lang="it-IT" sz="2000" dirty="0">
                <a:solidFill>
                  <a:srgbClr val="292B2C"/>
                </a:solidFill>
                <a:latin typeface="Ubuntu"/>
              </a:rPr>
              <a:t> e Carlo Magno </a:t>
            </a:r>
          </a:p>
          <a:p>
            <a:pPr algn="ctr"/>
            <a:r>
              <a:rPr lang="it-IT" sz="2000" dirty="0">
                <a:solidFill>
                  <a:srgbClr val="292B2C"/>
                </a:solidFill>
                <a:latin typeface="Ubuntu"/>
              </a:rPr>
              <a:t>(Julius </a:t>
            </a:r>
            <a:r>
              <a:rPr lang="it-IT" sz="2000" dirty="0" err="1">
                <a:solidFill>
                  <a:srgbClr val="292B2C"/>
                </a:solidFill>
                <a:latin typeface="Ubuntu"/>
              </a:rPr>
              <a:t>Köchert</a:t>
            </a:r>
            <a:r>
              <a:rPr lang="it-IT" sz="2000" dirty="0">
                <a:solidFill>
                  <a:srgbClr val="292B2C"/>
                </a:solidFill>
                <a:latin typeface="Ubuntu"/>
              </a:rPr>
              <a:t>, 1864)</a:t>
            </a:r>
          </a:p>
        </p:txBody>
      </p:sp>
      <p:sp>
        <p:nvSpPr>
          <p:cNvPr id="2" name="Rettangolo 1">
            <a:extLst>
              <a:ext uri="{FF2B5EF4-FFF2-40B4-BE49-F238E27FC236}">
                <a16:creationId xmlns:a16="http://schemas.microsoft.com/office/drawing/2014/main" id="{6EBA815A-5E00-E04C-A12A-4671C78B955B}"/>
              </a:ext>
            </a:extLst>
          </p:cNvPr>
          <p:cNvSpPr/>
          <p:nvPr/>
        </p:nvSpPr>
        <p:spPr>
          <a:xfrm>
            <a:off x="1763293" y="657726"/>
            <a:ext cx="2871537" cy="5940088"/>
          </a:xfrm>
          <a:prstGeom prst="rect">
            <a:avLst/>
          </a:prstGeom>
        </p:spPr>
        <p:txBody>
          <a:bodyPr wrap="square">
            <a:spAutoFit/>
          </a:bodyPr>
          <a:lstStyle/>
          <a:p>
            <a:r>
              <a:rPr lang="it-IT" sz="2000" dirty="0"/>
              <a:t>Carlo Magno, il grande condottiero franco che con la fondazione del Sacro Romano Impero unificò un’Europa non più solo romano-mediterranea ma anche continentale e cristiana, tra il 797 e l'807 ebbe molteplici rapporti con il califfo musulmano </a:t>
            </a:r>
            <a:r>
              <a:rPr lang="it-IT" sz="2000" dirty="0" err="1"/>
              <a:t>Hārūn</a:t>
            </a:r>
            <a:r>
              <a:rPr lang="it-IT" sz="2000" dirty="0"/>
              <a:t> al-</a:t>
            </a:r>
            <a:r>
              <a:rPr lang="it-IT" sz="2000" dirty="0" err="1"/>
              <a:t>Rashīd</a:t>
            </a:r>
            <a:r>
              <a:rPr lang="it-IT" sz="2000" dirty="0"/>
              <a:t>, quinto califfo della dinastia abbaside, attraverso missioni diplomatiche e scambio di ricchi doni. </a:t>
            </a:r>
            <a:endParaRPr lang="it-EG" sz="2000" dirty="0"/>
          </a:p>
        </p:txBody>
      </p:sp>
    </p:spTree>
    <p:extLst>
      <p:ext uri="{BB962C8B-B14F-4D97-AF65-F5344CB8AC3E}">
        <p14:creationId xmlns:p14="http://schemas.microsoft.com/office/powerpoint/2010/main" val="2554638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FEB81233-E908-024A-BE3A-F987156F4FDC}"/>
              </a:ext>
            </a:extLst>
          </p:cNvPr>
          <p:cNvSpPr/>
          <p:nvPr/>
        </p:nvSpPr>
        <p:spPr>
          <a:xfrm flipH="1">
            <a:off x="6577262" y="1200552"/>
            <a:ext cx="4924926" cy="5599482"/>
          </a:xfrm>
          <a:prstGeom prst="rect">
            <a:avLst/>
          </a:prstGeom>
        </p:spPr>
        <p:txBody>
          <a:bodyPr wrap="square">
            <a:spAutoFit/>
          </a:bodyPr>
          <a:lstStyle/>
          <a:p>
            <a:pPr>
              <a:lnSpc>
                <a:spcPct val="90000"/>
              </a:lnSpc>
              <a:spcBef>
                <a:spcPts val="800"/>
              </a:spcBef>
              <a:buSzPct val="135000"/>
            </a:pPr>
            <a:r>
              <a:rPr lang="it-IT" altLang="it-IT" sz="2800" dirty="0">
                <a:latin typeface="Times New Roman" panose="02020603050405020304" pitchFamily="18" charset="0"/>
                <a:ea typeface="Osaka" panose="020B0600000000000000" pitchFamily="34" charset="-128"/>
              </a:rPr>
              <a:t>Se l’impero degli </a:t>
            </a:r>
            <a:r>
              <a:rPr lang="it-IT" altLang="it-IT" sz="2800" dirty="0" err="1">
                <a:latin typeface="Times New Roman" panose="02020603050405020304" pitchFamily="18" charset="0"/>
                <a:ea typeface="Osaka" panose="020B0600000000000000" pitchFamily="34" charset="-128"/>
              </a:rPr>
              <a:t>Umayyadi</a:t>
            </a:r>
            <a:r>
              <a:rPr lang="it-IT" altLang="it-IT" sz="2800" dirty="0">
                <a:latin typeface="Times New Roman" panose="02020603050405020304" pitchFamily="18" charset="0"/>
                <a:ea typeface="Osaka" panose="020B0600000000000000" pitchFamily="34" charset="-128"/>
              </a:rPr>
              <a:t> fu un impero sostanzialmente arabo, quello degli Abbasidi è un impero cosmopolita.</a:t>
            </a:r>
          </a:p>
          <a:p>
            <a:pPr>
              <a:lnSpc>
                <a:spcPct val="90000"/>
              </a:lnSpc>
              <a:spcBef>
                <a:spcPts val="800"/>
              </a:spcBef>
              <a:buSzPct val="135000"/>
            </a:pPr>
            <a:r>
              <a:rPr lang="it-IT" altLang="it-IT" sz="2800" dirty="0">
                <a:latin typeface="Times New Roman" panose="02020603050405020304" pitchFamily="18" charset="0"/>
                <a:ea typeface="Osaka" panose="020B0600000000000000" pitchFamily="34" charset="-128"/>
              </a:rPr>
              <a:t>Età dell’oro della storia islamica.</a:t>
            </a:r>
          </a:p>
          <a:p>
            <a:pPr>
              <a:lnSpc>
                <a:spcPct val="90000"/>
              </a:lnSpc>
              <a:spcBef>
                <a:spcPts val="800"/>
              </a:spcBef>
              <a:buSzPct val="135000"/>
            </a:pPr>
            <a:r>
              <a:rPr lang="it-IT" altLang="it-IT" sz="2800" dirty="0">
                <a:latin typeface="Times New Roman" panose="02020603050405020304" pitchFamily="18" charset="0"/>
                <a:ea typeface="Osaka" panose="020B0600000000000000" pitchFamily="34" charset="-128"/>
              </a:rPr>
              <a:t>Rivoluzione della carta e aumento del livello di alfabetizzazione, fioritura culturale, viaggi e commerci. </a:t>
            </a:r>
          </a:p>
          <a:p>
            <a:pPr>
              <a:lnSpc>
                <a:spcPct val="90000"/>
              </a:lnSpc>
              <a:spcBef>
                <a:spcPts val="800"/>
              </a:spcBef>
              <a:buSzPct val="135000"/>
            </a:pPr>
            <a:r>
              <a:rPr lang="it-IT" altLang="it-IT" sz="2800" dirty="0">
                <a:latin typeface="Times New Roman" panose="02020603050405020304" pitchFamily="18" charset="0"/>
                <a:ea typeface="Osaka" panose="020B0600000000000000" pitchFamily="34" charset="-128"/>
              </a:rPr>
              <a:t>Scienze, arte, filosofia si svilupparono nelle grandi città dell’impero.</a:t>
            </a:r>
            <a:endParaRPr lang="it-IT" altLang="it-IT" sz="2400" dirty="0">
              <a:latin typeface="Times New Roman" panose="02020603050405020304" pitchFamily="18" charset="0"/>
              <a:ea typeface="Osaka" panose="020B0600000000000000" pitchFamily="34" charset="-128"/>
            </a:endParaRPr>
          </a:p>
          <a:p>
            <a:pPr>
              <a:lnSpc>
                <a:spcPct val="90000"/>
              </a:lnSpc>
              <a:spcBef>
                <a:spcPts val="800"/>
              </a:spcBef>
              <a:buSzPct val="135000"/>
              <a:buBlip>
                <a:blip r:embed="rId2"/>
              </a:buBlip>
            </a:pPr>
            <a:endParaRPr lang="it-IT" altLang="it-IT" sz="3200" b="1" u="sng" dirty="0">
              <a:solidFill>
                <a:srgbClr val="C00000"/>
              </a:solidFill>
              <a:latin typeface="Times New Roman" panose="02020603050405020304" pitchFamily="18" charset="0"/>
              <a:ea typeface="Osaka" panose="020B0600000000000000" pitchFamily="34" charset="-128"/>
            </a:endParaRPr>
          </a:p>
        </p:txBody>
      </p:sp>
      <p:pic>
        <p:nvPicPr>
          <p:cNvPr id="7" name="Immagine 6" descr="Immagine che contiene tessuto, tappeto, specchio&#10;&#10;Descrizione generata automaticamente">
            <a:extLst>
              <a:ext uri="{FF2B5EF4-FFF2-40B4-BE49-F238E27FC236}">
                <a16:creationId xmlns:a16="http://schemas.microsoft.com/office/drawing/2014/main" id="{8831D029-353C-0E48-B605-8F3CF87C4DE3}"/>
              </a:ext>
            </a:extLst>
          </p:cNvPr>
          <p:cNvPicPr>
            <a:picLocks noChangeAspect="1"/>
          </p:cNvPicPr>
          <p:nvPr/>
        </p:nvPicPr>
        <p:blipFill>
          <a:blip r:embed="rId3"/>
          <a:stretch>
            <a:fillRect/>
          </a:stretch>
        </p:blipFill>
        <p:spPr>
          <a:xfrm>
            <a:off x="2382802" y="1421622"/>
            <a:ext cx="2463372" cy="4496395"/>
          </a:xfrm>
          <a:prstGeom prst="rect">
            <a:avLst/>
          </a:prstGeom>
        </p:spPr>
      </p:pic>
    </p:spTree>
    <p:extLst>
      <p:ext uri="{BB962C8B-B14F-4D97-AF65-F5344CB8AC3E}">
        <p14:creationId xmlns:p14="http://schemas.microsoft.com/office/powerpoint/2010/main" val="45035788"/>
      </p:ext>
    </p:extLst>
  </p:cSld>
  <p:clrMapOvr>
    <a:masterClrMapping/>
  </p:clrMapOvr>
</p:sld>
</file>

<file path=ppt/theme/theme1.xml><?xml version="1.0" encoding="utf-8"?>
<a:theme xmlns:a="http://schemas.openxmlformats.org/drawingml/2006/main" name="Filo">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2126</Words>
  <Application>Microsoft Macintosh PowerPoint</Application>
  <PresentationFormat>Widescreen</PresentationFormat>
  <Paragraphs>149</Paragraphs>
  <Slides>22</Slides>
  <Notes>5</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22</vt:i4>
      </vt:variant>
    </vt:vector>
  </HeadingPairs>
  <TitlesOfParts>
    <vt:vector size="29" baseType="lpstr">
      <vt:lpstr>Arial</vt:lpstr>
      <vt:lpstr>Calibri</vt:lpstr>
      <vt:lpstr>Century Gothic</vt:lpstr>
      <vt:lpstr>Times New Roman</vt:lpstr>
      <vt:lpstr>Ubuntu</vt:lpstr>
      <vt:lpstr>Wingdings 3</vt:lpstr>
      <vt:lpstr>Filo</vt:lpstr>
      <vt:lpstr>La storia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L’inizio della lunga decadenza degli Abbasidi  I secc.XI-XIII</vt:lpstr>
      <vt:lpstr>Presentazione standard di PowerPoint</vt:lpstr>
      <vt:lpstr>Presentazione standard di PowerPoint</vt:lpstr>
      <vt:lpstr>Il periodo dal 1100 al 1500 </vt:lpstr>
      <vt:lpstr>L’impero turco selgiuchide all’apice della sua espansione (1092)</vt:lpstr>
      <vt:lpstr>La rimonta della Cristianità</vt:lpstr>
      <vt:lpstr>La pensiola iberica all’epoca della Reconquista</vt:lpstr>
      <vt:lpstr>Le Crociate</vt:lpstr>
      <vt:lpstr>Le conquiste mongole</vt:lpstr>
      <vt:lpstr>Il periodo dal 1500 ad oggi</vt:lpstr>
      <vt:lpstr>I tre imperi della polvere da sparo</vt:lpstr>
      <vt:lpstr>L’ultimo impero islamico: l’impero ottomano (1300-1922)</vt:lpstr>
      <vt:lpstr>L’apogeo  Da Mehmet II il Conquistatore  (1451-1481) a Sulayman il Legislatore  (1520-1566)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storia</dc:title>
  <dc:creator>Patrizia Manduchi</dc:creator>
  <cp:lastModifiedBy>Patrizia Manduchi</cp:lastModifiedBy>
  <cp:revision>3</cp:revision>
  <dcterms:created xsi:type="dcterms:W3CDTF">2020-10-23T16:36:54Z</dcterms:created>
  <dcterms:modified xsi:type="dcterms:W3CDTF">2020-10-23T16:53:43Z</dcterms:modified>
</cp:coreProperties>
</file>