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4" r:id="rId2"/>
  </p:sldMasterIdLst>
  <p:notesMasterIdLst>
    <p:notesMasterId r:id="rId43"/>
  </p:notesMasterIdLst>
  <p:sldIdLst>
    <p:sldId id="321" r:id="rId3"/>
    <p:sldId id="269" r:id="rId4"/>
    <p:sldId id="276" r:id="rId5"/>
    <p:sldId id="328" r:id="rId6"/>
    <p:sldId id="296" r:id="rId7"/>
    <p:sldId id="258" r:id="rId8"/>
    <p:sldId id="286" r:id="rId9"/>
    <p:sldId id="262" r:id="rId10"/>
    <p:sldId id="289" r:id="rId11"/>
    <p:sldId id="288" r:id="rId12"/>
    <p:sldId id="292" r:id="rId13"/>
    <p:sldId id="290" r:id="rId14"/>
    <p:sldId id="263" r:id="rId15"/>
    <p:sldId id="282" r:id="rId16"/>
    <p:sldId id="330" r:id="rId17"/>
    <p:sldId id="332" r:id="rId18"/>
    <p:sldId id="293" r:id="rId19"/>
    <p:sldId id="329" r:id="rId20"/>
    <p:sldId id="331" r:id="rId21"/>
    <p:sldId id="308" r:id="rId22"/>
    <p:sldId id="311" r:id="rId23"/>
    <p:sldId id="327" r:id="rId24"/>
    <p:sldId id="333" r:id="rId25"/>
    <p:sldId id="312" r:id="rId26"/>
    <p:sldId id="313" r:id="rId27"/>
    <p:sldId id="318" r:id="rId28"/>
    <p:sldId id="314" r:id="rId29"/>
    <p:sldId id="315" r:id="rId30"/>
    <p:sldId id="309" r:id="rId31"/>
    <p:sldId id="335" r:id="rId32"/>
    <p:sldId id="336" r:id="rId33"/>
    <p:sldId id="298" r:id="rId34"/>
    <p:sldId id="299" r:id="rId35"/>
    <p:sldId id="300" r:id="rId36"/>
    <p:sldId id="301" r:id="rId37"/>
    <p:sldId id="334" r:id="rId38"/>
    <p:sldId id="320" r:id="rId39"/>
    <p:sldId id="303" r:id="rId40"/>
    <p:sldId id="304" r:id="rId41"/>
    <p:sldId id="307" r:id="rId42"/>
  </p:sldIdLst>
  <p:sldSz cx="12192000" cy="6858000"/>
  <p:notesSz cx="6858000" cy="9144000"/>
  <p:defaultTextStyle>
    <a:defPPr>
      <a:defRPr lang="it-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68"/>
    <p:restoredTop sz="94663"/>
  </p:normalViewPr>
  <p:slideViewPr>
    <p:cSldViewPr snapToGrid="0" snapToObjects="1">
      <p:cViewPr varScale="1">
        <p:scale>
          <a:sx n="90" d="100"/>
          <a:sy n="90" d="100"/>
        </p:scale>
        <p:origin x="232" y="8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EG"/>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A2886-167D-8447-B8AF-C123175EC036}" type="datetimeFigureOut">
              <a:rPr lang="it-EG" smtClean="0"/>
              <a:t>13/10/20</a:t>
            </a:fld>
            <a:endParaRPr lang="it-EG"/>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EG"/>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EG"/>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B02820-15D0-0545-B0C2-A4DE605910E3}" type="slidenum">
              <a:rPr lang="it-EG" smtClean="0"/>
              <a:t>‹N›</a:t>
            </a:fld>
            <a:endParaRPr lang="it-EG"/>
          </a:p>
        </p:txBody>
      </p:sp>
    </p:spTree>
    <p:extLst>
      <p:ext uri="{BB962C8B-B14F-4D97-AF65-F5344CB8AC3E}">
        <p14:creationId xmlns:p14="http://schemas.microsoft.com/office/powerpoint/2010/main" val="1481671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a:extLst>
              <a:ext uri="{FF2B5EF4-FFF2-40B4-BE49-F238E27FC236}">
                <a16:creationId xmlns:a16="http://schemas.microsoft.com/office/drawing/2014/main" id="{E48F4B41-9483-424D-8406-C1D41825341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71B4D8F-9E2F-DA43-8DB4-94C4068FF9CC}" type="slidenum">
              <a:rPr lang="it-IT" altLang="it-IT" sz="1200" smtClean="0"/>
              <a:pPr/>
              <a:t>2</a:t>
            </a:fld>
            <a:endParaRPr lang="it-IT" altLang="it-IT" sz="1200"/>
          </a:p>
        </p:txBody>
      </p:sp>
      <p:sp>
        <p:nvSpPr>
          <p:cNvPr id="29698" name="Rectangle 2">
            <a:extLst>
              <a:ext uri="{FF2B5EF4-FFF2-40B4-BE49-F238E27FC236}">
                <a16:creationId xmlns:a16="http://schemas.microsoft.com/office/drawing/2014/main" id="{049EB2F6-9660-EC46-9BB4-FF18F162CE7D}"/>
              </a:ext>
            </a:extLst>
          </p:cNvPr>
          <p:cNvSpPr>
            <a:spLocks noGrp="1" noRot="1" noChangeAspect="1" noChangeArrowheads="1" noTextEdit="1"/>
          </p:cNvSpPr>
          <p:nvPr>
            <p:ph type="sldImg"/>
          </p:nvPr>
        </p:nvSpPr>
        <p:spPr>
          <a:ln/>
        </p:spPr>
      </p:sp>
      <p:sp>
        <p:nvSpPr>
          <p:cNvPr id="29699" name="Rectangle 3">
            <a:extLst>
              <a:ext uri="{FF2B5EF4-FFF2-40B4-BE49-F238E27FC236}">
                <a16:creationId xmlns:a16="http://schemas.microsoft.com/office/drawing/2014/main" id="{2BCA8863-16CE-7641-A02C-CBC8995AC0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96949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CBE0BF7B-80C3-EB4D-865C-411DF21C7C9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8634974-1837-FB41-89FA-2E61946D4E98}" type="slidenum">
              <a:rPr lang="it-IT" altLang="it-IT" sz="1200" smtClean="0"/>
              <a:pPr/>
              <a:t>25</a:t>
            </a:fld>
            <a:endParaRPr lang="it-IT" altLang="it-IT" sz="1200"/>
          </a:p>
        </p:txBody>
      </p:sp>
      <p:sp>
        <p:nvSpPr>
          <p:cNvPr id="62466" name="Rectangle 2">
            <a:extLst>
              <a:ext uri="{FF2B5EF4-FFF2-40B4-BE49-F238E27FC236}">
                <a16:creationId xmlns:a16="http://schemas.microsoft.com/office/drawing/2014/main" id="{4DD4BA9C-4712-7741-970C-EB44BE56F757}"/>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id="{19FCACE4-25E2-994A-BD87-BD9B467549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47252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a:extLst>
              <a:ext uri="{FF2B5EF4-FFF2-40B4-BE49-F238E27FC236}">
                <a16:creationId xmlns:a16="http://schemas.microsoft.com/office/drawing/2014/main" id="{5B32F6FE-135E-4247-92CB-A4EB4BAAE00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14AC1F4-CE06-0540-8FDA-C3534F60C6B3}" type="slidenum">
              <a:rPr lang="it-IT" altLang="it-IT" sz="1200" smtClean="0"/>
              <a:pPr/>
              <a:t>27</a:t>
            </a:fld>
            <a:endParaRPr lang="it-IT" altLang="it-IT" sz="1200"/>
          </a:p>
        </p:txBody>
      </p:sp>
      <p:sp>
        <p:nvSpPr>
          <p:cNvPr id="65538" name="Rectangle 2">
            <a:extLst>
              <a:ext uri="{FF2B5EF4-FFF2-40B4-BE49-F238E27FC236}">
                <a16:creationId xmlns:a16="http://schemas.microsoft.com/office/drawing/2014/main" id="{48AA5314-0736-DD47-A896-8379A837DD9C}"/>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0B0880A2-1178-524D-9BC1-0D0E7A44AAC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24251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a:extLst>
              <a:ext uri="{FF2B5EF4-FFF2-40B4-BE49-F238E27FC236}">
                <a16:creationId xmlns:a16="http://schemas.microsoft.com/office/drawing/2014/main" id="{E05180BC-7281-6E44-A2D2-2723B888EC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39D4FDB-5EE5-9941-9314-4F1429FF6687}" type="slidenum">
              <a:rPr lang="it-IT" altLang="it-IT" sz="1200" smtClean="0"/>
              <a:pPr/>
              <a:t>28</a:t>
            </a:fld>
            <a:endParaRPr lang="it-IT" altLang="it-IT" sz="1200"/>
          </a:p>
        </p:txBody>
      </p:sp>
      <p:sp>
        <p:nvSpPr>
          <p:cNvPr id="67586" name="Rectangle 2">
            <a:extLst>
              <a:ext uri="{FF2B5EF4-FFF2-40B4-BE49-F238E27FC236}">
                <a16:creationId xmlns:a16="http://schemas.microsoft.com/office/drawing/2014/main" id="{11BA366D-605B-3C48-87CB-8C960CA29450}"/>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555F3ACD-1C6F-CA47-B776-DD57FF0F2D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384658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a:extLst>
              <a:ext uri="{FF2B5EF4-FFF2-40B4-BE49-F238E27FC236}">
                <a16:creationId xmlns:a16="http://schemas.microsoft.com/office/drawing/2014/main" id="{9786166E-9277-C14E-A53C-40678D4B7E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D4AE09C-F2AD-5143-8393-FB044ADC237A}" type="slidenum">
              <a:rPr lang="it-IT" altLang="it-IT" sz="1200" smtClean="0"/>
              <a:pPr/>
              <a:t>29</a:t>
            </a:fld>
            <a:endParaRPr lang="it-IT" altLang="it-IT" sz="1200"/>
          </a:p>
        </p:txBody>
      </p:sp>
      <p:sp>
        <p:nvSpPr>
          <p:cNvPr id="69634" name="Rectangle 1026">
            <a:extLst>
              <a:ext uri="{FF2B5EF4-FFF2-40B4-BE49-F238E27FC236}">
                <a16:creationId xmlns:a16="http://schemas.microsoft.com/office/drawing/2014/main" id="{89FE95E1-CC8D-0D44-BF6D-8D2F81072BE8}"/>
              </a:ext>
            </a:extLst>
          </p:cNvPr>
          <p:cNvSpPr>
            <a:spLocks noGrp="1" noRot="1" noChangeAspect="1" noChangeArrowheads="1" noTextEdit="1"/>
          </p:cNvSpPr>
          <p:nvPr>
            <p:ph type="sldImg"/>
          </p:nvPr>
        </p:nvSpPr>
        <p:spPr>
          <a:ln/>
        </p:spPr>
      </p:sp>
      <p:sp>
        <p:nvSpPr>
          <p:cNvPr id="69635" name="Rectangle 1027">
            <a:extLst>
              <a:ext uri="{FF2B5EF4-FFF2-40B4-BE49-F238E27FC236}">
                <a16:creationId xmlns:a16="http://schemas.microsoft.com/office/drawing/2014/main" id="{B96FAC83-1A3E-4843-AC66-D4A1032BAFF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32482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a:extLst>
              <a:ext uri="{FF2B5EF4-FFF2-40B4-BE49-F238E27FC236}">
                <a16:creationId xmlns:a16="http://schemas.microsoft.com/office/drawing/2014/main" id="{49B14FD2-82ED-1F45-98FF-7326E2A9434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91C739A-4969-C74C-A67A-E49AEA51B7CD}" type="slidenum">
              <a:rPr lang="it-IT" altLang="it-IT" sz="1200" smtClean="0"/>
              <a:pPr/>
              <a:t>32</a:t>
            </a:fld>
            <a:endParaRPr lang="it-IT" altLang="it-IT" sz="1200"/>
          </a:p>
        </p:txBody>
      </p:sp>
      <p:sp>
        <p:nvSpPr>
          <p:cNvPr id="73730" name="Rectangle 2">
            <a:extLst>
              <a:ext uri="{FF2B5EF4-FFF2-40B4-BE49-F238E27FC236}">
                <a16:creationId xmlns:a16="http://schemas.microsoft.com/office/drawing/2014/main" id="{B80AB8D1-F141-A54E-93FE-A0CF2DBDDACA}"/>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78C255BC-7199-1046-B9B9-EA83975700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62523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a:extLst>
              <a:ext uri="{FF2B5EF4-FFF2-40B4-BE49-F238E27FC236}">
                <a16:creationId xmlns:a16="http://schemas.microsoft.com/office/drawing/2014/main" id="{69B34496-39EF-0D47-ACA5-76C305148C5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0C7CFC93-03DD-D847-9BD8-759AE52907CB}" type="slidenum">
              <a:rPr lang="it-IT" altLang="it-IT" sz="1200" smtClean="0"/>
              <a:pPr/>
              <a:t>33</a:t>
            </a:fld>
            <a:endParaRPr lang="it-IT" altLang="it-IT" sz="1200"/>
          </a:p>
        </p:txBody>
      </p:sp>
      <p:sp>
        <p:nvSpPr>
          <p:cNvPr id="75778" name="Rectangle 2">
            <a:extLst>
              <a:ext uri="{FF2B5EF4-FFF2-40B4-BE49-F238E27FC236}">
                <a16:creationId xmlns:a16="http://schemas.microsoft.com/office/drawing/2014/main" id="{B2D0E85E-BE98-3641-AD56-594C5B898DBF}"/>
              </a:ext>
            </a:extLst>
          </p:cNvPr>
          <p:cNvSpPr>
            <a:spLocks noGrp="1" noRot="1" noChangeAspect="1" noChangeArrowheads="1" noTextEdit="1"/>
          </p:cNvSpPr>
          <p:nvPr>
            <p:ph type="sldImg"/>
          </p:nvPr>
        </p:nvSpPr>
        <p:spPr>
          <a:ln/>
        </p:spPr>
      </p:sp>
      <p:sp>
        <p:nvSpPr>
          <p:cNvPr id="75779" name="Rectangle 3">
            <a:extLst>
              <a:ext uri="{FF2B5EF4-FFF2-40B4-BE49-F238E27FC236}">
                <a16:creationId xmlns:a16="http://schemas.microsoft.com/office/drawing/2014/main" id="{C706543D-DB68-354C-BA43-52511B5E89C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16383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a:extLst>
              <a:ext uri="{FF2B5EF4-FFF2-40B4-BE49-F238E27FC236}">
                <a16:creationId xmlns:a16="http://schemas.microsoft.com/office/drawing/2014/main" id="{FE4DCC16-9275-EF45-B287-56B33BC0ECD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576A5C1-B7AC-E04C-A4BF-B46B2103FA05}" type="slidenum">
              <a:rPr lang="it-IT" altLang="it-IT" sz="1200" smtClean="0"/>
              <a:pPr/>
              <a:t>34</a:t>
            </a:fld>
            <a:endParaRPr lang="it-IT" altLang="it-IT" sz="1200"/>
          </a:p>
        </p:txBody>
      </p:sp>
      <p:sp>
        <p:nvSpPr>
          <p:cNvPr id="77826" name="Rectangle 2">
            <a:extLst>
              <a:ext uri="{FF2B5EF4-FFF2-40B4-BE49-F238E27FC236}">
                <a16:creationId xmlns:a16="http://schemas.microsoft.com/office/drawing/2014/main" id="{18186A26-5321-CF40-892D-24EF888B4F50}"/>
              </a:ext>
            </a:extLst>
          </p:cNvPr>
          <p:cNvSpPr>
            <a:spLocks noGrp="1" noRot="1" noChangeAspect="1" noChangeArrowheads="1" noTextEdit="1"/>
          </p:cNvSpPr>
          <p:nvPr>
            <p:ph type="sldImg"/>
          </p:nvPr>
        </p:nvSpPr>
        <p:spPr>
          <a:ln/>
        </p:spPr>
      </p:sp>
      <p:sp>
        <p:nvSpPr>
          <p:cNvPr id="77827" name="Rectangle 3">
            <a:extLst>
              <a:ext uri="{FF2B5EF4-FFF2-40B4-BE49-F238E27FC236}">
                <a16:creationId xmlns:a16="http://schemas.microsoft.com/office/drawing/2014/main" id="{A90B3FB1-4CA7-8842-9BA7-EA0F6046F25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05662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a:extLst>
              <a:ext uri="{FF2B5EF4-FFF2-40B4-BE49-F238E27FC236}">
                <a16:creationId xmlns:a16="http://schemas.microsoft.com/office/drawing/2014/main" id="{5C03C347-54BB-3045-9DCD-BE0EA5CA43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2BA0EF9-AA59-F944-8B8A-9A907A9041A9}" type="slidenum">
              <a:rPr lang="it-IT" altLang="it-IT" sz="1200" smtClean="0"/>
              <a:pPr/>
              <a:t>35</a:t>
            </a:fld>
            <a:endParaRPr lang="it-IT" altLang="it-IT" sz="1200"/>
          </a:p>
        </p:txBody>
      </p:sp>
      <p:sp>
        <p:nvSpPr>
          <p:cNvPr id="79874" name="Rectangle 2">
            <a:extLst>
              <a:ext uri="{FF2B5EF4-FFF2-40B4-BE49-F238E27FC236}">
                <a16:creationId xmlns:a16="http://schemas.microsoft.com/office/drawing/2014/main" id="{DA514A47-C695-094E-99A5-4A25102FCE15}"/>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D78F1CF-8C30-D74C-A7D7-BABAE6DDAE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89368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a:extLst>
              <a:ext uri="{FF2B5EF4-FFF2-40B4-BE49-F238E27FC236}">
                <a16:creationId xmlns:a16="http://schemas.microsoft.com/office/drawing/2014/main" id="{DF98D494-FA03-F14D-AEA1-6C9CF3369AE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E067E42-DBC6-064D-8E10-049108241DC1}" type="slidenum">
              <a:rPr lang="it-IT" altLang="it-IT" sz="1200" smtClean="0"/>
              <a:pPr/>
              <a:t>39</a:t>
            </a:fld>
            <a:endParaRPr lang="it-IT" altLang="it-IT" sz="1200"/>
          </a:p>
        </p:txBody>
      </p:sp>
      <p:sp>
        <p:nvSpPr>
          <p:cNvPr id="84994" name="Rectangle 2">
            <a:extLst>
              <a:ext uri="{FF2B5EF4-FFF2-40B4-BE49-F238E27FC236}">
                <a16:creationId xmlns:a16="http://schemas.microsoft.com/office/drawing/2014/main" id="{A15D7E92-16C7-6047-94D8-FE40C195FE18}"/>
              </a:ext>
            </a:extLst>
          </p:cNvPr>
          <p:cNvSpPr>
            <a:spLocks noGrp="1" noRot="1" noChangeAspect="1" noChangeArrowheads="1" noTextEdit="1"/>
          </p:cNvSpPr>
          <p:nvPr>
            <p:ph type="sldImg"/>
          </p:nvPr>
        </p:nvSpPr>
        <p:spPr>
          <a:ln/>
        </p:spPr>
      </p:sp>
      <p:sp>
        <p:nvSpPr>
          <p:cNvPr id="84995" name="Rectangle 3">
            <a:extLst>
              <a:ext uri="{FF2B5EF4-FFF2-40B4-BE49-F238E27FC236}">
                <a16:creationId xmlns:a16="http://schemas.microsoft.com/office/drawing/2014/main" id="{A853488E-122F-554C-927F-9A544F53BA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763609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a:extLst>
              <a:ext uri="{FF2B5EF4-FFF2-40B4-BE49-F238E27FC236}">
                <a16:creationId xmlns:a16="http://schemas.microsoft.com/office/drawing/2014/main" id="{7DA97855-72B6-0344-BA64-9AA7E5EF33D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B921BC1-6020-EC42-91B7-AD742561C1B6}" type="slidenum">
              <a:rPr lang="it-IT" altLang="it-IT" sz="1200" smtClean="0"/>
              <a:pPr/>
              <a:t>40</a:t>
            </a:fld>
            <a:endParaRPr lang="it-IT" altLang="it-IT" sz="1200"/>
          </a:p>
        </p:txBody>
      </p:sp>
      <p:sp>
        <p:nvSpPr>
          <p:cNvPr id="87042" name="Rectangle 2">
            <a:extLst>
              <a:ext uri="{FF2B5EF4-FFF2-40B4-BE49-F238E27FC236}">
                <a16:creationId xmlns:a16="http://schemas.microsoft.com/office/drawing/2014/main" id="{B22A3E01-06CB-4A4C-B48C-ED704C4BB67D}"/>
              </a:ext>
            </a:extLst>
          </p:cNvPr>
          <p:cNvSpPr>
            <a:spLocks noGrp="1" noRot="1" noChangeAspect="1" noChangeArrowheads="1" noTextEdit="1"/>
          </p:cNvSpPr>
          <p:nvPr>
            <p:ph type="sldImg"/>
          </p:nvPr>
        </p:nvSpPr>
        <p:spPr>
          <a:ln/>
        </p:spPr>
      </p:sp>
      <p:sp>
        <p:nvSpPr>
          <p:cNvPr id="87043" name="Rectangle 3">
            <a:extLst>
              <a:ext uri="{FF2B5EF4-FFF2-40B4-BE49-F238E27FC236}">
                <a16:creationId xmlns:a16="http://schemas.microsoft.com/office/drawing/2014/main" id="{B3799835-A221-184A-8200-B6CD38D0B52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82691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a:extLst>
              <a:ext uri="{FF2B5EF4-FFF2-40B4-BE49-F238E27FC236}">
                <a16:creationId xmlns:a16="http://schemas.microsoft.com/office/drawing/2014/main" id="{550DCDD5-6F1A-BA42-8D40-F838942645F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061F5674-3431-AC4B-8F19-F9FC488B68A4}" type="slidenum">
              <a:rPr lang="it-IT" altLang="it-IT" sz="1200" smtClean="0"/>
              <a:pPr/>
              <a:t>3</a:t>
            </a:fld>
            <a:endParaRPr lang="it-IT" altLang="it-IT" sz="1200"/>
          </a:p>
        </p:txBody>
      </p:sp>
      <p:sp>
        <p:nvSpPr>
          <p:cNvPr id="31746" name="Rectangle 2">
            <a:extLst>
              <a:ext uri="{FF2B5EF4-FFF2-40B4-BE49-F238E27FC236}">
                <a16:creationId xmlns:a16="http://schemas.microsoft.com/office/drawing/2014/main" id="{09D8DA15-A300-2A4B-B2CC-645C4F390DF8}"/>
              </a:ext>
            </a:extLst>
          </p:cNvPr>
          <p:cNvSpPr>
            <a:spLocks noGrp="1" noRot="1" noChangeAspect="1" noChangeArrowheads="1" noTextEdit="1"/>
          </p:cNvSpPr>
          <p:nvPr>
            <p:ph type="sldImg"/>
          </p:nvPr>
        </p:nvSpPr>
        <p:spPr>
          <a:ln/>
        </p:spPr>
      </p:sp>
      <p:sp>
        <p:nvSpPr>
          <p:cNvPr id="31747" name="Rectangle 3">
            <a:extLst>
              <a:ext uri="{FF2B5EF4-FFF2-40B4-BE49-F238E27FC236}">
                <a16:creationId xmlns:a16="http://schemas.microsoft.com/office/drawing/2014/main" id="{A9866E08-0AE0-C94F-AC71-BCD97753C5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a:latin typeface="Arial" panose="020B0604020202020204" pitchFamily="34" charset="0"/>
                <a:ea typeface="ＭＳ Ｐゴシック" panose="020B0600070205080204" pitchFamily="34" charset="-128"/>
              </a:rPr>
              <a:t>Capitolo 1 del Filoramo</a:t>
            </a:r>
          </a:p>
        </p:txBody>
      </p:sp>
    </p:spTree>
    <p:extLst>
      <p:ext uri="{BB962C8B-B14F-4D97-AF65-F5344CB8AC3E}">
        <p14:creationId xmlns:p14="http://schemas.microsoft.com/office/powerpoint/2010/main" val="1257600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egnaposto immagine diapositiva 1">
            <a:extLst>
              <a:ext uri="{FF2B5EF4-FFF2-40B4-BE49-F238E27FC236}">
                <a16:creationId xmlns:a16="http://schemas.microsoft.com/office/drawing/2014/main" id="{CD5D0560-0742-CE44-8D4A-E7295BE2046F}"/>
              </a:ext>
            </a:extLst>
          </p:cNvPr>
          <p:cNvSpPr>
            <a:spLocks noGrp="1" noRot="1" noChangeAspect="1" noChangeArrowheads="1" noTextEdit="1"/>
          </p:cNvSpPr>
          <p:nvPr>
            <p:ph type="sldImg"/>
          </p:nvPr>
        </p:nvSpPr>
        <p:spPr>
          <a:ln/>
        </p:spPr>
      </p:sp>
      <p:sp>
        <p:nvSpPr>
          <p:cNvPr id="34818" name="Segnaposto note 2">
            <a:extLst>
              <a:ext uri="{FF2B5EF4-FFF2-40B4-BE49-F238E27FC236}">
                <a16:creationId xmlns:a16="http://schemas.microsoft.com/office/drawing/2014/main" id="{66456AFE-CCBA-A64C-A340-013F8489C4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it-IT">
                <a:latin typeface="Arial" panose="020B0604020202020204" pitchFamily="34" charset="0"/>
                <a:ea typeface="ＭＳ Ｐゴシック" panose="020B0600070205080204" pitchFamily="34" charset="-128"/>
              </a:rPr>
              <a:t>Agiografia: letteratura relativa alla vita dei santi.</a:t>
            </a:r>
          </a:p>
        </p:txBody>
      </p:sp>
      <p:sp>
        <p:nvSpPr>
          <p:cNvPr id="34819" name="Segnaposto numero diapositiva 3">
            <a:extLst>
              <a:ext uri="{FF2B5EF4-FFF2-40B4-BE49-F238E27FC236}">
                <a16:creationId xmlns:a16="http://schemas.microsoft.com/office/drawing/2014/main" id="{F1F061C5-63FD-7D40-8E9D-9E6FA97FAF2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C8E0573-8910-E548-9E29-FDE899C745F9}" type="slidenum">
              <a:rPr lang="it-IT" altLang="it-IT" sz="1200" smtClean="0"/>
              <a:pPr/>
              <a:t>5</a:t>
            </a:fld>
            <a:endParaRPr lang="it-IT" altLang="it-IT" sz="1200"/>
          </a:p>
        </p:txBody>
      </p:sp>
    </p:spTree>
    <p:extLst>
      <p:ext uri="{BB962C8B-B14F-4D97-AF65-F5344CB8AC3E}">
        <p14:creationId xmlns:p14="http://schemas.microsoft.com/office/powerpoint/2010/main" val="27958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a:extLst>
              <a:ext uri="{FF2B5EF4-FFF2-40B4-BE49-F238E27FC236}">
                <a16:creationId xmlns:a16="http://schemas.microsoft.com/office/drawing/2014/main" id="{A333D17E-DFDF-9E49-BDFA-CAC4F80084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8422C1E-9477-4B4E-9204-EF9C6959C560}" type="slidenum">
              <a:rPr lang="it-IT" altLang="it-IT" sz="1200" smtClean="0"/>
              <a:pPr/>
              <a:t>6</a:t>
            </a:fld>
            <a:endParaRPr lang="it-IT" altLang="it-IT" sz="1200"/>
          </a:p>
        </p:txBody>
      </p:sp>
      <p:sp>
        <p:nvSpPr>
          <p:cNvPr id="36866" name="Rectangle 2">
            <a:extLst>
              <a:ext uri="{FF2B5EF4-FFF2-40B4-BE49-F238E27FC236}">
                <a16:creationId xmlns:a16="http://schemas.microsoft.com/office/drawing/2014/main" id="{33205649-CF6B-DB4B-8A42-85F84D7DDA29}"/>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2358355C-F35F-F440-AC17-99A73D5870F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a:latin typeface="Arial" panose="020B0604020202020204" pitchFamily="34" charset="0"/>
                <a:ea typeface="ＭＳ Ｐゴシック" panose="020B0600070205080204" pitchFamily="34" charset="-128"/>
              </a:rPr>
              <a:t>Silverstein (Capitolo 1 del Filoramo (p.64) - capitolo 6 Clark</a:t>
            </a:r>
          </a:p>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10856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id="{4D081E15-F80B-B844-99C8-154FD6C0074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60A060A-A72C-DE42-BF5E-16E423DC96E2}" type="slidenum">
              <a:rPr lang="it-IT" altLang="it-IT" sz="1200" smtClean="0"/>
              <a:pPr/>
              <a:t>8</a:t>
            </a:fld>
            <a:endParaRPr lang="it-IT" altLang="it-IT" sz="1200"/>
          </a:p>
        </p:txBody>
      </p:sp>
      <p:sp>
        <p:nvSpPr>
          <p:cNvPr id="39938" name="Rectangle 2">
            <a:extLst>
              <a:ext uri="{FF2B5EF4-FFF2-40B4-BE49-F238E27FC236}">
                <a16:creationId xmlns:a16="http://schemas.microsoft.com/office/drawing/2014/main" id="{D34DD016-6A59-6942-9CFB-4F85A6965584}"/>
              </a:ext>
            </a:extLst>
          </p:cNvPr>
          <p:cNvSpPr>
            <a:spLocks noGrp="1" noRot="1" noChangeAspect="1" noChangeArrowheads="1" noTextEdit="1"/>
          </p:cNvSpPr>
          <p:nvPr>
            <p:ph type="sldImg"/>
          </p:nvPr>
        </p:nvSpPr>
        <p:spPr>
          <a:ln/>
        </p:spPr>
      </p:sp>
      <p:sp>
        <p:nvSpPr>
          <p:cNvPr id="39939" name="Rectangle 3">
            <a:extLst>
              <a:ext uri="{FF2B5EF4-FFF2-40B4-BE49-F238E27FC236}">
                <a16:creationId xmlns:a16="http://schemas.microsoft.com/office/drawing/2014/main" id="{7C8ED35E-4D77-2A4D-9871-9013E1D8FA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14289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a:extLst>
              <a:ext uri="{FF2B5EF4-FFF2-40B4-BE49-F238E27FC236}">
                <a16:creationId xmlns:a16="http://schemas.microsoft.com/office/drawing/2014/main" id="{995013A7-1BA7-CD45-9E37-8985E646FF5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83C830C4-1741-604D-B056-39E9CFBA4044}" type="slidenum">
              <a:rPr lang="it-IT" altLang="it-IT" sz="1200" smtClean="0"/>
              <a:pPr/>
              <a:t>13</a:t>
            </a:fld>
            <a:endParaRPr lang="it-IT" altLang="it-IT" sz="1200"/>
          </a:p>
        </p:txBody>
      </p:sp>
      <p:sp>
        <p:nvSpPr>
          <p:cNvPr id="46082" name="Rectangle 2">
            <a:extLst>
              <a:ext uri="{FF2B5EF4-FFF2-40B4-BE49-F238E27FC236}">
                <a16:creationId xmlns:a16="http://schemas.microsoft.com/office/drawing/2014/main" id="{F1F18734-80EE-3D4E-8C2D-446E82678E0D}"/>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33E33F5B-10C9-334F-950B-B9559B7BCAF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a:latin typeface="Arial" panose="020B0604020202020204" pitchFamily="34" charset="0"/>
                <a:ea typeface="ＭＳ Ｐゴシック" panose="020B0600070205080204" pitchFamily="34" charset="-128"/>
              </a:rPr>
              <a:t>Capitolo 1 Filoramo;  p.98 Clark</a:t>
            </a:r>
          </a:p>
        </p:txBody>
      </p:sp>
    </p:spTree>
    <p:extLst>
      <p:ext uri="{BB962C8B-B14F-4D97-AF65-F5344CB8AC3E}">
        <p14:creationId xmlns:p14="http://schemas.microsoft.com/office/powerpoint/2010/main" val="200373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a:extLst>
              <a:ext uri="{FF2B5EF4-FFF2-40B4-BE49-F238E27FC236}">
                <a16:creationId xmlns:a16="http://schemas.microsoft.com/office/drawing/2014/main" id="{2E3C724E-6520-AD41-B23A-F050BCCE9C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D29A5DAC-A77C-9C44-BA42-5C421D902D2C}" type="slidenum">
              <a:rPr lang="it-IT" altLang="it-IT" sz="1200" smtClean="0"/>
              <a:pPr/>
              <a:t>21</a:t>
            </a:fld>
            <a:endParaRPr lang="it-IT" altLang="it-IT" sz="1200"/>
          </a:p>
        </p:txBody>
      </p:sp>
      <p:sp>
        <p:nvSpPr>
          <p:cNvPr id="55298" name="Rectangle 2">
            <a:extLst>
              <a:ext uri="{FF2B5EF4-FFF2-40B4-BE49-F238E27FC236}">
                <a16:creationId xmlns:a16="http://schemas.microsoft.com/office/drawing/2014/main" id="{410EF4CA-C0F1-4044-9C7F-844E807644D1}"/>
              </a:ext>
            </a:extLst>
          </p:cNvPr>
          <p:cNvSpPr>
            <a:spLocks noGrp="1" noRot="1" noChangeAspect="1" noChangeArrowheads="1" noTextEdit="1"/>
          </p:cNvSpPr>
          <p:nvPr>
            <p:ph type="sldImg"/>
          </p:nvPr>
        </p:nvSpPr>
        <p:spPr>
          <a:ln/>
        </p:spPr>
      </p:sp>
      <p:sp>
        <p:nvSpPr>
          <p:cNvPr id="55299" name="Rectangle 3">
            <a:extLst>
              <a:ext uri="{FF2B5EF4-FFF2-40B4-BE49-F238E27FC236}">
                <a16:creationId xmlns:a16="http://schemas.microsoft.com/office/drawing/2014/main" id="{E127E905-04B8-844D-B970-C620167D44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a:latin typeface="Arial" panose="020B0604020202020204" pitchFamily="34" charset="0"/>
                <a:ea typeface="ＭＳ Ｐゴシック" panose="020B0600070205080204" pitchFamily="34" charset="-128"/>
              </a:rPr>
              <a:t>Portare il Corano</a:t>
            </a:r>
          </a:p>
        </p:txBody>
      </p:sp>
    </p:spTree>
    <p:extLst>
      <p:ext uri="{BB962C8B-B14F-4D97-AF65-F5344CB8AC3E}">
        <p14:creationId xmlns:p14="http://schemas.microsoft.com/office/powerpoint/2010/main" val="1784381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egnaposto immagine diapositiva 1">
            <a:extLst>
              <a:ext uri="{FF2B5EF4-FFF2-40B4-BE49-F238E27FC236}">
                <a16:creationId xmlns:a16="http://schemas.microsoft.com/office/drawing/2014/main" id="{9090BD3B-8C5A-AE48-8136-EC5B937B890D}"/>
              </a:ext>
            </a:extLst>
          </p:cNvPr>
          <p:cNvSpPr>
            <a:spLocks noGrp="1" noRot="1" noChangeAspect="1" noChangeArrowheads="1" noTextEdit="1"/>
          </p:cNvSpPr>
          <p:nvPr>
            <p:ph type="sldImg"/>
          </p:nvPr>
        </p:nvSpPr>
        <p:spPr>
          <a:ln/>
        </p:spPr>
      </p:sp>
      <p:sp>
        <p:nvSpPr>
          <p:cNvPr id="58370" name="Segnaposto note 2">
            <a:extLst>
              <a:ext uri="{FF2B5EF4-FFF2-40B4-BE49-F238E27FC236}">
                <a16:creationId xmlns:a16="http://schemas.microsoft.com/office/drawing/2014/main" id="{1DDB18F3-2A92-B648-BA94-3D5AF7E4DEA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EG" altLang="it-EG">
              <a:latin typeface="Arial" panose="020B0604020202020204" pitchFamily="34" charset="0"/>
              <a:ea typeface="ＭＳ Ｐゴシック" panose="020B0600070205080204" pitchFamily="34" charset="-128"/>
            </a:endParaRPr>
          </a:p>
        </p:txBody>
      </p:sp>
      <p:sp>
        <p:nvSpPr>
          <p:cNvPr id="58371" name="Segnaposto numero diapositiva 3">
            <a:extLst>
              <a:ext uri="{FF2B5EF4-FFF2-40B4-BE49-F238E27FC236}">
                <a16:creationId xmlns:a16="http://schemas.microsoft.com/office/drawing/2014/main" id="{52B2E872-5D02-4542-9110-0C5224CDFD5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97C4355-F87F-014C-A23C-8437804CD370}" type="slidenum">
              <a:rPr lang="it-IT" altLang="it-IT" sz="1200" smtClean="0"/>
              <a:pPr/>
              <a:t>23</a:t>
            </a:fld>
            <a:endParaRPr lang="it-IT" altLang="it-IT" sz="1200"/>
          </a:p>
        </p:txBody>
      </p:sp>
    </p:spTree>
    <p:extLst>
      <p:ext uri="{BB962C8B-B14F-4D97-AF65-F5344CB8AC3E}">
        <p14:creationId xmlns:p14="http://schemas.microsoft.com/office/powerpoint/2010/main" val="3408744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a:extLst>
              <a:ext uri="{FF2B5EF4-FFF2-40B4-BE49-F238E27FC236}">
                <a16:creationId xmlns:a16="http://schemas.microsoft.com/office/drawing/2014/main" id="{A1411ECE-5FB7-FF41-A233-1A7A1931F1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F675D58-D417-C244-BF3A-595400038C90}" type="slidenum">
              <a:rPr lang="it-IT" altLang="it-IT" sz="1200" smtClean="0"/>
              <a:pPr/>
              <a:t>24</a:t>
            </a:fld>
            <a:endParaRPr lang="it-IT" altLang="it-IT" sz="1200"/>
          </a:p>
        </p:txBody>
      </p:sp>
      <p:sp>
        <p:nvSpPr>
          <p:cNvPr id="60418" name="Rectangle 2">
            <a:extLst>
              <a:ext uri="{FF2B5EF4-FFF2-40B4-BE49-F238E27FC236}">
                <a16:creationId xmlns:a16="http://schemas.microsoft.com/office/drawing/2014/main" id="{7D1D6DFD-F354-F642-B7E7-6FCBD69A3155}"/>
              </a:ext>
            </a:extLst>
          </p:cNvPr>
          <p:cNvSpPr>
            <a:spLocks noGrp="1" noRot="1" noChangeAspect="1" noChangeArrowheads="1" noTextEdit="1"/>
          </p:cNvSpPr>
          <p:nvPr>
            <p:ph type="sldImg"/>
          </p:nvPr>
        </p:nvSpPr>
        <p:spPr>
          <a:ln/>
        </p:spPr>
      </p:sp>
      <p:sp>
        <p:nvSpPr>
          <p:cNvPr id="60419" name="Rectangle 3">
            <a:extLst>
              <a:ext uri="{FF2B5EF4-FFF2-40B4-BE49-F238E27FC236}">
                <a16:creationId xmlns:a16="http://schemas.microsoft.com/office/drawing/2014/main" id="{C1D9A4CC-200F-9145-AEAF-3A72D5BD71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6742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7FE2AD-3133-0C47-9814-91F6478EDF6C}"/>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it-EG"/>
          </a:p>
        </p:txBody>
      </p:sp>
      <p:sp>
        <p:nvSpPr>
          <p:cNvPr id="3" name="Sottotitolo 2">
            <a:extLst>
              <a:ext uri="{FF2B5EF4-FFF2-40B4-BE49-F238E27FC236}">
                <a16:creationId xmlns:a16="http://schemas.microsoft.com/office/drawing/2014/main" id="{1AD136A5-AC88-4948-9128-76A8DE17E0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it-EG"/>
          </a:p>
        </p:txBody>
      </p:sp>
      <p:sp>
        <p:nvSpPr>
          <p:cNvPr id="4" name="Segnaposto data 3">
            <a:extLst>
              <a:ext uri="{FF2B5EF4-FFF2-40B4-BE49-F238E27FC236}">
                <a16:creationId xmlns:a16="http://schemas.microsoft.com/office/drawing/2014/main" id="{9B5A65D0-B82B-CE4A-86BB-AB1CA8DCEB2B}"/>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2A659A68-BB67-5647-A15F-39C605095ACB}"/>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4B872B7F-72EF-9247-9303-0F294B89B692}"/>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139130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D4AB2F-2C31-B443-9558-526262088DD8}"/>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testo verticale 2">
            <a:extLst>
              <a:ext uri="{FF2B5EF4-FFF2-40B4-BE49-F238E27FC236}">
                <a16:creationId xmlns:a16="http://schemas.microsoft.com/office/drawing/2014/main" id="{29C9FA2C-1EC3-A74B-B0C0-449CF984F06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5725AB22-10EE-2646-B849-843930247AAD}"/>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267F7487-BE5C-A441-90C6-70C22AE4B9DC}"/>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442DE5E6-47E3-A24C-8B79-6547B6264A3D}"/>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26326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2AA27073-B5DB-794E-BCDF-DFCCC39B78D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it-EG"/>
          </a:p>
        </p:txBody>
      </p:sp>
      <p:sp>
        <p:nvSpPr>
          <p:cNvPr id="3" name="Segnaposto testo verticale 2">
            <a:extLst>
              <a:ext uri="{FF2B5EF4-FFF2-40B4-BE49-F238E27FC236}">
                <a16:creationId xmlns:a16="http://schemas.microsoft.com/office/drawing/2014/main" id="{16AB9002-7220-8040-B6AF-64AEF27D34EC}"/>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2AE1BC70-E091-3543-868B-D2A79B83FE52}"/>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CB3C3E71-BB22-3B46-8FCF-47DCBE647A6F}"/>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4B08E4DC-E60B-1942-A918-775DCE55F72F}"/>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4188255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3">
            <a:extLst>
              <a:ext uri="{FF2B5EF4-FFF2-40B4-BE49-F238E27FC236}">
                <a16:creationId xmlns:a16="http://schemas.microsoft.com/office/drawing/2014/main" id="{864C7795-6497-3844-8E6E-EBE764B8B5B3}"/>
              </a:ext>
            </a:extLst>
          </p:cNvPr>
          <p:cNvSpPr>
            <a:spLocks noGrp="1"/>
          </p:cNvSpPr>
          <p:nvPr>
            <p:ph type="dt" sz="half" idx="10"/>
          </p:nvPr>
        </p:nvSpPr>
        <p:spPr/>
        <p:txBody>
          <a:bodyPr/>
          <a:lstStyle>
            <a:lvl1pPr>
              <a:defRPr/>
            </a:lvl1pPr>
          </a:lstStyle>
          <a:p>
            <a:pPr>
              <a:defRPr/>
            </a:pPr>
            <a:endParaRPr lang="it-IT"/>
          </a:p>
        </p:txBody>
      </p:sp>
      <p:sp>
        <p:nvSpPr>
          <p:cNvPr id="6" name="Footer Placeholder 4">
            <a:extLst>
              <a:ext uri="{FF2B5EF4-FFF2-40B4-BE49-F238E27FC236}">
                <a16:creationId xmlns:a16="http://schemas.microsoft.com/office/drawing/2014/main" id="{B4D12CD3-D6FC-F843-B889-678F53D36DE3}"/>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D8959CDD-DDE5-3C4B-BF6C-75C4D01DEE6D}"/>
              </a:ext>
            </a:extLst>
          </p:cNvPr>
          <p:cNvSpPr>
            <a:spLocks noGrp="1"/>
          </p:cNvSpPr>
          <p:nvPr>
            <p:ph type="sldNum" sz="quarter" idx="12"/>
          </p:nvPr>
        </p:nvSpPr>
        <p:spPr/>
        <p:txBody>
          <a:bodyPr/>
          <a:lstStyle>
            <a:lvl1pPr>
              <a:defRPr/>
            </a:lvl1pPr>
          </a:lstStyle>
          <a:p>
            <a:pPr>
              <a:defRPr/>
            </a:pPr>
            <a:fld id="{7AEDB65B-61D4-0949-A230-6BA26EF47570}" type="slidenum">
              <a:rPr lang="it-IT" altLang="it-IT"/>
              <a:pPr>
                <a:defRPr/>
              </a:pPr>
              <a:t>‹N›</a:t>
            </a:fld>
            <a:endParaRPr lang="it-IT" altLang="it-IT"/>
          </a:p>
        </p:txBody>
      </p:sp>
    </p:spTree>
    <p:extLst>
      <p:ext uri="{BB962C8B-B14F-4D97-AF65-F5344CB8AC3E}">
        <p14:creationId xmlns:p14="http://schemas.microsoft.com/office/powerpoint/2010/main" val="3126967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contenuto 2"/>
          <p:cNvSpPr>
            <a:spLocks noGrp="1"/>
          </p:cNvSpPr>
          <p:nvPr>
            <p:ph sz="half" idx="1"/>
          </p:nvPr>
        </p:nvSpPr>
        <p:spPr>
          <a:xfrm>
            <a:off x="914400" y="1981200"/>
            <a:ext cx="10363200" cy="19812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914400" y="4114800"/>
            <a:ext cx="10363200" cy="19812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3">
            <a:extLst>
              <a:ext uri="{FF2B5EF4-FFF2-40B4-BE49-F238E27FC236}">
                <a16:creationId xmlns:a16="http://schemas.microsoft.com/office/drawing/2014/main" id="{99BAEFBD-0E65-3846-B613-7BEA1D2401EB}"/>
              </a:ext>
            </a:extLst>
          </p:cNvPr>
          <p:cNvSpPr>
            <a:spLocks noGrp="1"/>
          </p:cNvSpPr>
          <p:nvPr>
            <p:ph type="dt" sz="half" idx="10"/>
          </p:nvPr>
        </p:nvSpPr>
        <p:spPr/>
        <p:txBody>
          <a:bodyPr/>
          <a:lstStyle>
            <a:lvl1pPr>
              <a:defRPr/>
            </a:lvl1pPr>
          </a:lstStyle>
          <a:p>
            <a:pPr>
              <a:defRPr/>
            </a:pPr>
            <a:endParaRPr lang="it-IT"/>
          </a:p>
        </p:txBody>
      </p:sp>
      <p:sp>
        <p:nvSpPr>
          <p:cNvPr id="6" name="Footer Placeholder 4">
            <a:extLst>
              <a:ext uri="{FF2B5EF4-FFF2-40B4-BE49-F238E27FC236}">
                <a16:creationId xmlns:a16="http://schemas.microsoft.com/office/drawing/2014/main" id="{5BC34FF9-F651-0242-8F2D-D08BD486AFCD}"/>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489ACEE-A6B1-DB45-ADCF-736E67109501}"/>
              </a:ext>
            </a:extLst>
          </p:cNvPr>
          <p:cNvSpPr>
            <a:spLocks noGrp="1"/>
          </p:cNvSpPr>
          <p:nvPr>
            <p:ph type="sldNum" sz="quarter" idx="12"/>
          </p:nvPr>
        </p:nvSpPr>
        <p:spPr/>
        <p:txBody>
          <a:bodyPr/>
          <a:lstStyle>
            <a:lvl1pPr>
              <a:defRPr/>
            </a:lvl1pPr>
          </a:lstStyle>
          <a:p>
            <a:pPr>
              <a:defRPr/>
            </a:pPr>
            <a:fld id="{991F78B5-FD51-6A4D-B5EB-08C019E0AA8D}" type="slidenum">
              <a:rPr lang="it-IT" altLang="it-IT"/>
              <a:pPr>
                <a:defRPr/>
              </a:pPr>
              <a:t>‹N›</a:t>
            </a:fld>
            <a:endParaRPr lang="it-IT" altLang="it-IT"/>
          </a:p>
        </p:txBody>
      </p:sp>
    </p:spTree>
    <p:extLst>
      <p:ext uri="{BB962C8B-B14F-4D97-AF65-F5344CB8AC3E}">
        <p14:creationId xmlns:p14="http://schemas.microsoft.com/office/powerpoint/2010/main" val="3154527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Titolo, contenuto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contenuto 2"/>
          <p:cNvSpPr>
            <a:spLocks noGrp="1"/>
          </p:cNvSpPr>
          <p:nvPr>
            <p:ph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3">
            <a:extLst>
              <a:ext uri="{FF2B5EF4-FFF2-40B4-BE49-F238E27FC236}">
                <a16:creationId xmlns:a16="http://schemas.microsoft.com/office/drawing/2014/main" id="{8C131876-77D5-FB40-8FCE-45044C374AE2}"/>
              </a:ext>
            </a:extLst>
          </p:cNvPr>
          <p:cNvSpPr>
            <a:spLocks noGrp="1"/>
          </p:cNvSpPr>
          <p:nvPr>
            <p:ph type="dt" sz="half" idx="10"/>
          </p:nvPr>
        </p:nvSpPr>
        <p:spPr/>
        <p:txBody>
          <a:bodyPr/>
          <a:lstStyle>
            <a:lvl1pPr>
              <a:defRPr/>
            </a:lvl1pPr>
          </a:lstStyle>
          <a:p>
            <a:pPr>
              <a:defRPr/>
            </a:pPr>
            <a:endParaRPr lang="it-IT"/>
          </a:p>
        </p:txBody>
      </p:sp>
      <p:sp>
        <p:nvSpPr>
          <p:cNvPr id="6" name="Footer Placeholder 4">
            <a:extLst>
              <a:ext uri="{FF2B5EF4-FFF2-40B4-BE49-F238E27FC236}">
                <a16:creationId xmlns:a16="http://schemas.microsoft.com/office/drawing/2014/main" id="{9B399F35-1F6A-D446-89FD-04D569D047CA}"/>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AB5BAE13-EB53-5741-8985-7CD75CECC60F}"/>
              </a:ext>
            </a:extLst>
          </p:cNvPr>
          <p:cNvSpPr>
            <a:spLocks noGrp="1"/>
          </p:cNvSpPr>
          <p:nvPr>
            <p:ph type="sldNum" sz="quarter" idx="12"/>
          </p:nvPr>
        </p:nvSpPr>
        <p:spPr/>
        <p:txBody>
          <a:bodyPr/>
          <a:lstStyle>
            <a:lvl1pPr>
              <a:defRPr/>
            </a:lvl1pPr>
          </a:lstStyle>
          <a:p>
            <a:pPr>
              <a:defRPr/>
            </a:pPr>
            <a:fld id="{2BC53C69-3209-6240-B3F6-CAC1B7DE43DC}" type="slidenum">
              <a:rPr lang="it-IT" altLang="it-IT"/>
              <a:pPr>
                <a:defRPr/>
              </a:pPr>
              <a:t>‹N›</a:t>
            </a:fld>
            <a:endParaRPr lang="it-IT" altLang="it-IT"/>
          </a:p>
        </p:txBody>
      </p:sp>
    </p:spTree>
    <p:extLst>
      <p:ext uri="{BB962C8B-B14F-4D97-AF65-F5344CB8AC3E}">
        <p14:creationId xmlns:p14="http://schemas.microsoft.com/office/powerpoint/2010/main" val="1108847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914400" y="609600"/>
            <a:ext cx="10363200" cy="54864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Date Placeholder 3">
            <a:extLst>
              <a:ext uri="{FF2B5EF4-FFF2-40B4-BE49-F238E27FC236}">
                <a16:creationId xmlns:a16="http://schemas.microsoft.com/office/drawing/2014/main" id="{4AB5334C-AEA4-D24B-A098-4D35BB2B660C}"/>
              </a:ext>
            </a:extLst>
          </p:cNvPr>
          <p:cNvSpPr>
            <a:spLocks noGrp="1"/>
          </p:cNvSpPr>
          <p:nvPr>
            <p:ph type="dt" sz="half" idx="10"/>
          </p:nvPr>
        </p:nvSpPr>
        <p:spPr/>
        <p:txBody>
          <a:bodyPr/>
          <a:lstStyle>
            <a:lvl1pPr>
              <a:defRPr/>
            </a:lvl1pPr>
          </a:lstStyle>
          <a:p>
            <a:pPr>
              <a:defRPr/>
            </a:pPr>
            <a:endParaRPr lang="it-IT"/>
          </a:p>
        </p:txBody>
      </p:sp>
      <p:sp>
        <p:nvSpPr>
          <p:cNvPr id="4" name="Footer Placeholder 4">
            <a:extLst>
              <a:ext uri="{FF2B5EF4-FFF2-40B4-BE49-F238E27FC236}">
                <a16:creationId xmlns:a16="http://schemas.microsoft.com/office/drawing/2014/main" id="{FFEE62B5-885F-5A4F-9163-B5F9EC39179A}"/>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C12D6C06-0901-544E-AF0D-48ACD13190C9}"/>
              </a:ext>
            </a:extLst>
          </p:cNvPr>
          <p:cNvSpPr>
            <a:spLocks noGrp="1"/>
          </p:cNvSpPr>
          <p:nvPr>
            <p:ph type="sldNum" sz="quarter" idx="12"/>
          </p:nvPr>
        </p:nvSpPr>
        <p:spPr/>
        <p:txBody>
          <a:bodyPr/>
          <a:lstStyle>
            <a:lvl1pPr>
              <a:defRPr/>
            </a:lvl1pPr>
          </a:lstStyle>
          <a:p>
            <a:pPr>
              <a:defRPr/>
            </a:pPr>
            <a:fld id="{DFC3806B-3FEB-EB43-8F5B-85769BBF3696}" type="slidenum">
              <a:rPr lang="it-IT" altLang="it-IT"/>
              <a:pPr>
                <a:defRPr/>
              </a:pPr>
              <a:t>‹N›</a:t>
            </a:fld>
            <a:endParaRPr lang="it-IT" altLang="it-IT"/>
          </a:p>
        </p:txBody>
      </p:sp>
    </p:spTree>
    <p:extLst>
      <p:ext uri="{BB962C8B-B14F-4D97-AF65-F5344CB8AC3E}">
        <p14:creationId xmlns:p14="http://schemas.microsoft.com/office/powerpoint/2010/main" val="462132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2D88B3CF-CEE3-A54C-99C1-C507E6BFF3FF}" type="datetimeFigureOut">
              <a:rPr lang="it-EG" smtClean="0"/>
              <a:t>13/10/20</a:t>
            </a:fld>
            <a:endParaRPr lang="it-EG"/>
          </a:p>
        </p:txBody>
      </p:sp>
      <p:sp>
        <p:nvSpPr>
          <p:cNvPr id="5" name="Footer Placeholder 4"/>
          <p:cNvSpPr>
            <a:spLocks noGrp="1"/>
          </p:cNvSpPr>
          <p:nvPr>
            <p:ph type="ftr" sz="quarter" idx="11"/>
          </p:nvPr>
        </p:nvSpPr>
        <p:spPr/>
        <p:txBody>
          <a:bodyPr/>
          <a:lstStyle/>
          <a:p>
            <a:endParaRPr lang="it-EG"/>
          </a:p>
        </p:txBody>
      </p:sp>
      <p:sp>
        <p:nvSpPr>
          <p:cNvPr id="6" name="Slide Number Placeholder 5"/>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522567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D88B3CF-CEE3-A54C-99C1-C507E6BFF3FF}" type="datetimeFigureOut">
              <a:rPr lang="it-EG" smtClean="0"/>
              <a:t>13/10/20</a:t>
            </a:fld>
            <a:endParaRPr lang="it-EG"/>
          </a:p>
        </p:txBody>
      </p:sp>
      <p:sp>
        <p:nvSpPr>
          <p:cNvPr id="5" name="Footer Placeholder 4"/>
          <p:cNvSpPr>
            <a:spLocks noGrp="1"/>
          </p:cNvSpPr>
          <p:nvPr>
            <p:ph type="ftr" sz="quarter" idx="11"/>
          </p:nvPr>
        </p:nvSpPr>
        <p:spPr/>
        <p:txBody>
          <a:bodyPr/>
          <a:lstStyle/>
          <a:p>
            <a:endParaRPr lang="it-EG"/>
          </a:p>
        </p:txBody>
      </p:sp>
      <p:sp>
        <p:nvSpPr>
          <p:cNvPr id="6" name="Slide Number Placeholder 5"/>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2331607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D88B3CF-CEE3-A54C-99C1-C507E6BFF3FF}" type="datetimeFigureOut">
              <a:rPr lang="it-EG" smtClean="0"/>
              <a:t>13/10/20</a:t>
            </a:fld>
            <a:endParaRPr lang="it-EG"/>
          </a:p>
        </p:txBody>
      </p:sp>
      <p:sp>
        <p:nvSpPr>
          <p:cNvPr id="5" name="Footer Placeholder 4"/>
          <p:cNvSpPr>
            <a:spLocks noGrp="1"/>
          </p:cNvSpPr>
          <p:nvPr>
            <p:ph type="ftr" sz="quarter" idx="11"/>
          </p:nvPr>
        </p:nvSpPr>
        <p:spPr/>
        <p:txBody>
          <a:bodyPr/>
          <a:lstStyle/>
          <a:p>
            <a:endParaRPr lang="it-EG"/>
          </a:p>
        </p:txBody>
      </p:sp>
      <p:sp>
        <p:nvSpPr>
          <p:cNvPr id="6" name="Slide Number Placeholder 5"/>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2931764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2D88B3CF-CEE3-A54C-99C1-C507E6BFF3FF}" type="datetimeFigureOut">
              <a:rPr lang="it-EG" smtClean="0"/>
              <a:t>13/10/20</a:t>
            </a:fld>
            <a:endParaRPr lang="it-EG"/>
          </a:p>
        </p:txBody>
      </p:sp>
      <p:sp>
        <p:nvSpPr>
          <p:cNvPr id="6" name="Footer Placeholder 5"/>
          <p:cNvSpPr>
            <a:spLocks noGrp="1"/>
          </p:cNvSpPr>
          <p:nvPr>
            <p:ph type="ftr" sz="quarter" idx="11"/>
          </p:nvPr>
        </p:nvSpPr>
        <p:spPr/>
        <p:txBody>
          <a:bodyPr/>
          <a:lstStyle/>
          <a:p>
            <a:endParaRPr lang="it-EG"/>
          </a:p>
        </p:txBody>
      </p:sp>
      <p:sp>
        <p:nvSpPr>
          <p:cNvPr id="7" name="Slide Number Placeholder 6"/>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92112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7F3805-972C-464E-B845-D892197DCF00}"/>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CD3C4FCB-2E69-3446-B328-CBF432441C0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8B42E10C-DF35-E749-A67F-1D7557FBF74F}"/>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E7F22DE6-C9F9-7A44-AFF8-C9352E5EFDE8}"/>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08231DDE-63C0-364F-8260-11D9D383C67A}"/>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600514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2D88B3CF-CEE3-A54C-99C1-C507E6BFF3FF}" type="datetimeFigureOut">
              <a:rPr lang="it-EG" smtClean="0"/>
              <a:t>13/10/20</a:t>
            </a:fld>
            <a:endParaRPr lang="it-EG"/>
          </a:p>
        </p:txBody>
      </p:sp>
      <p:sp>
        <p:nvSpPr>
          <p:cNvPr id="8" name="Footer Placeholder 7"/>
          <p:cNvSpPr>
            <a:spLocks noGrp="1"/>
          </p:cNvSpPr>
          <p:nvPr>
            <p:ph type="ftr" sz="quarter" idx="11"/>
          </p:nvPr>
        </p:nvSpPr>
        <p:spPr/>
        <p:txBody>
          <a:bodyPr/>
          <a:lstStyle/>
          <a:p>
            <a:endParaRPr lang="it-EG"/>
          </a:p>
        </p:txBody>
      </p:sp>
      <p:sp>
        <p:nvSpPr>
          <p:cNvPr id="9" name="Slide Number Placeholder 8"/>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6287075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2D88B3CF-CEE3-A54C-99C1-C507E6BFF3FF}" type="datetimeFigureOut">
              <a:rPr lang="it-EG" smtClean="0"/>
              <a:t>13/10/20</a:t>
            </a:fld>
            <a:endParaRPr lang="it-EG"/>
          </a:p>
        </p:txBody>
      </p:sp>
      <p:sp>
        <p:nvSpPr>
          <p:cNvPr id="4" name="Footer Placeholder 3"/>
          <p:cNvSpPr>
            <a:spLocks noGrp="1"/>
          </p:cNvSpPr>
          <p:nvPr>
            <p:ph type="ftr" sz="quarter" idx="11"/>
          </p:nvPr>
        </p:nvSpPr>
        <p:spPr/>
        <p:txBody>
          <a:bodyPr/>
          <a:lstStyle/>
          <a:p>
            <a:endParaRPr lang="it-EG"/>
          </a:p>
        </p:txBody>
      </p:sp>
      <p:sp>
        <p:nvSpPr>
          <p:cNvPr id="5" name="Slide Number Placeholder 4"/>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2979693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88B3CF-CEE3-A54C-99C1-C507E6BFF3FF}" type="datetimeFigureOut">
              <a:rPr lang="it-EG" smtClean="0"/>
              <a:t>13/10/20</a:t>
            </a:fld>
            <a:endParaRPr lang="it-EG"/>
          </a:p>
        </p:txBody>
      </p:sp>
      <p:sp>
        <p:nvSpPr>
          <p:cNvPr id="3" name="Footer Placeholder 2"/>
          <p:cNvSpPr>
            <a:spLocks noGrp="1"/>
          </p:cNvSpPr>
          <p:nvPr>
            <p:ph type="ftr" sz="quarter" idx="11"/>
          </p:nvPr>
        </p:nvSpPr>
        <p:spPr/>
        <p:txBody>
          <a:bodyPr/>
          <a:lstStyle/>
          <a:p>
            <a:endParaRPr lang="it-EG"/>
          </a:p>
        </p:txBody>
      </p:sp>
      <p:sp>
        <p:nvSpPr>
          <p:cNvPr id="4" name="Slide Number Placeholder 3"/>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19958139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D88B3CF-CEE3-A54C-99C1-C507E6BFF3FF}" type="datetimeFigureOut">
              <a:rPr lang="it-EG" smtClean="0"/>
              <a:t>13/10/20</a:t>
            </a:fld>
            <a:endParaRPr lang="it-EG"/>
          </a:p>
        </p:txBody>
      </p:sp>
      <p:sp>
        <p:nvSpPr>
          <p:cNvPr id="6" name="Footer Placeholder 5"/>
          <p:cNvSpPr>
            <a:spLocks noGrp="1"/>
          </p:cNvSpPr>
          <p:nvPr>
            <p:ph type="ftr" sz="quarter" idx="11"/>
          </p:nvPr>
        </p:nvSpPr>
        <p:spPr/>
        <p:txBody>
          <a:bodyPr/>
          <a:lstStyle/>
          <a:p>
            <a:endParaRPr lang="it-EG"/>
          </a:p>
        </p:txBody>
      </p:sp>
      <p:sp>
        <p:nvSpPr>
          <p:cNvPr id="7" name="Slide Number Placeholder 6"/>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42615948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2D88B3CF-CEE3-A54C-99C1-C507E6BFF3FF}" type="datetimeFigureOut">
              <a:rPr lang="it-EG" smtClean="0"/>
              <a:t>13/10/20</a:t>
            </a:fld>
            <a:endParaRPr lang="it-EG"/>
          </a:p>
        </p:txBody>
      </p:sp>
      <p:sp>
        <p:nvSpPr>
          <p:cNvPr id="6" name="Footer Placeholder 5"/>
          <p:cNvSpPr>
            <a:spLocks noGrp="1"/>
          </p:cNvSpPr>
          <p:nvPr>
            <p:ph type="ftr" sz="quarter" idx="11"/>
          </p:nvPr>
        </p:nvSpPr>
        <p:spPr/>
        <p:txBody>
          <a:bodyPr/>
          <a:lstStyle/>
          <a:p>
            <a:endParaRPr lang="it-EG"/>
          </a:p>
        </p:txBody>
      </p:sp>
      <p:sp>
        <p:nvSpPr>
          <p:cNvPr id="7" name="Slide Number Placeholder 6"/>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7218054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D88B3CF-CEE3-A54C-99C1-C507E6BFF3FF}" type="datetimeFigureOut">
              <a:rPr lang="it-EG" smtClean="0"/>
              <a:t>13/10/20</a:t>
            </a:fld>
            <a:endParaRPr lang="it-EG"/>
          </a:p>
        </p:txBody>
      </p:sp>
      <p:sp>
        <p:nvSpPr>
          <p:cNvPr id="5" name="Footer Placeholder 4"/>
          <p:cNvSpPr>
            <a:spLocks noGrp="1"/>
          </p:cNvSpPr>
          <p:nvPr>
            <p:ph type="ftr" sz="quarter" idx="11"/>
          </p:nvPr>
        </p:nvSpPr>
        <p:spPr/>
        <p:txBody>
          <a:bodyPr/>
          <a:lstStyle/>
          <a:p>
            <a:endParaRPr lang="it-EG"/>
          </a:p>
        </p:txBody>
      </p:sp>
      <p:sp>
        <p:nvSpPr>
          <p:cNvPr id="6" name="Slide Number Placeholder 5"/>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5808487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D88B3CF-CEE3-A54C-99C1-C507E6BFF3FF}" type="datetimeFigureOut">
              <a:rPr lang="it-EG" smtClean="0"/>
              <a:t>13/10/20</a:t>
            </a:fld>
            <a:endParaRPr lang="it-EG"/>
          </a:p>
        </p:txBody>
      </p:sp>
      <p:sp>
        <p:nvSpPr>
          <p:cNvPr id="5" name="Footer Placeholder 4"/>
          <p:cNvSpPr>
            <a:spLocks noGrp="1"/>
          </p:cNvSpPr>
          <p:nvPr>
            <p:ph type="ftr" sz="quarter" idx="11"/>
          </p:nvPr>
        </p:nvSpPr>
        <p:spPr/>
        <p:txBody>
          <a:bodyPr/>
          <a:lstStyle/>
          <a:p>
            <a:endParaRPr lang="it-EG"/>
          </a:p>
        </p:txBody>
      </p:sp>
      <p:sp>
        <p:nvSpPr>
          <p:cNvPr id="6" name="Slide Number Placeholder 5"/>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5586671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914400" y="609600"/>
            <a:ext cx="10363200" cy="54864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Date Placeholder 3">
            <a:extLst>
              <a:ext uri="{FF2B5EF4-FFF2-40B4-BE49-F238E27FC236}">
                <a16:creationId xmlns:a16="http://schemas.microsoft.com/office/drawing/2014/main" id="{4AB5334C-AEA4-D24B-A098-4D35BB2B660C}"/>
              </a:ext>
            </a:extLst>
          </p:cNvPr>
          <p:cNvSpPr>
            <a:spLocks noGrp="1"/>
          </p:cNvSpPr>
          <p:nvPr>
            <p:ph type="dt" sz="half" idx="10"/>
          </p:nvPr>
        </p:nvSpPr>
        <p:spPr/>
        <p:txBody>
          <a:bodyPr/>
          <a:lstStyle>
            <a:lvl1pPr>
              <a:defRPr/>
            </a:lvl1pPr>
          </a:lstStyle>
          <a:p>
            <a:pPr>
              <a:defRPr/>
            </a:pPr>
            <a:endParaRPr lang="it-IT"/>
          </a:p>
        </p:txBody>
      </p:sp>
      <p:sp>
        <p:nvSpPr>
          <p:cNvPr id="4" name="Footer Placeholder 4">
            <a:extLst>
              <a:ext uri="{FF2B5EF4-FFF2-40B4-BE49-F238E27FC236}">
                <a16:creationId xmlns:a16="http://schemas.microsoft.com/office/drawing/2014/main" id="{FFEE62B5-885F-5A4F-9163-B5F9EC39179A}"/>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C12D6C06-0901-544E-AF0D-48ACD13190C9}"/>
              </a:ext>
            </a:extLst>
          </p:cNvPr>
          <p:cNvSpPr>
            <a:spLocks noGrp="1"/>
          </p:cNvSpPr>
          <p:nvPr>
            <p:ph type="sldNum" sz="quarter" idx="12"/>
          </p:nvPr>
        </p:nvSpPr>
        <p:spPr/>
        <p:txBody>
          <a:bodyPr/>
          <a:lstStyle>
            <a:lvl1pPr>
              <a:defRPr/>
            </a:lvl1pPr>
          </a:lstStyle>
          <a:p>
            <a:pPr>
              <a:defRPr/>
            </a:pPr>
            <a:fld id="{DFC3806B-3FEB-EB43-8F5B-85769BBF3696}" type="slidenum">
              <a:rPr lang="it-IT" altLang="it-IT"/>
              <a:pPr>
                <a:defRPr/>
              </a:pPr>
              <a:t>‹N›</a:t>
            </a:fld>
            <a:endParaRPr lang="it-IT" altLang="it-IT"/>
          </a:p>
        </p:txBody>
      </p:sp>
    </p:spTree>
    <p:extLst>
      <p:ext uri="{BB962C8B-B14F-4D97-AF65-F5344CB8AC3E}">
        <p14:creationId xmlns:p14="http://schemas.microsoft.com/office/powerpoint/2010/main" val="4211910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3">
            <a:extLst>
              <a:ext uri="{FF2B5EF4-FFF2-40B4-BE49-F238E27FC236}">
                <a16:creationId xmlns:a16="http://schemas.microsoft.com/office/drawing/2014/main" id="{864C7795-6497-3844-8E6E-EBE764B8B5B3}"/>
              </a:ext>
            </a:extLst>
          </p:cNvPr>
          <p:cNvSpPr>
            <a:spLocks noGrp="1"/>
          </p:cNvSpPr>
          <p:nvPr>
            <p:ph type="dt" sz="half" idx="10"/>
          </p:nvPr>
        </p:nvSpPr>
        <p:spPr/>
        <p:txBody>
          <a:bodyPr/>
          <a:lstStyle>
            <a:lvl1pPr>
              <a:defRPr/>
            </a:lvl1pPr>
          </a:lstStyle>
          <a:p>
            <a:pPr>
              <a:defRPr/>
            </a:pPr>
            <a:endParaRPr lang="it-IT"/>
          </a:p>
        </p:txBody>
      </p:sp>
      <p:sp>
        <p:nvSpPr>
          <p:cNvPr id="6" name="Footer Placeholder 4">
            <a:extLst>
              <a:ext uri="{FF2B5EF4-FFF2-40B4-BE49-F238E27FC236}">
                <a16:creationId xmlns:a16="http://schemas.microsoft.com/office/drawing/2014/main" id="{B4D12CD3-D6FC-F843-B889-678F53D36DE3}"/>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D8959CDD-DDE5-3C4B-BF6C-75C4D01DEE6D}"/>
              </a:ext>
            </a:extLst>
          </p:cNvPr>
          <p:cNvSpPr>
            <a:spLocks noGrp="1"/>
          </p:cNvSpPr>
          <p:nvPr>
            <p:ph type="sldNum" sz="quarter" idx="12"/>
          </p:nvPr>
        </p:nvSpPr>
        <p:spPr/>
        <p:txBody>
          <a:bodyPr/>
          <a:lstStyle>
            <a:lvl1pPr>
              <a:defRPr/>
            </a:lvl1pPr>
          </a:lstStyle>
          <a:p>
            <a:pPr>
              <a:defRPr/>
            </a:pPr>
            <a:fld id="{7AEDB65B-61D4-0949-A230-6BA26EF47570}" type="slidenum">
              <a:rPr lang="it-IT" altLang="it-IT"/>
              <a:pPr>
                <a:defRPr/>
              </a:pPr>
              <a:t>‹N›</a:t>
            </a:fld>
            <a:endParaRPr lang="it-IT" altLang="it-IT"/>
          </a:p>
        </p:txBody>
      </p:sp>
    </p:spTree>
    <p:extLst>
      <p:ext uri="{BB962C8B-B14F-4D97-AF65-F5344CB8AC3E}">
        <p14:creationId xmlns:p14="http://schemas.microsoft.com/office/powerpoint/2010/main" val="3023985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65CFE2-9778-1749-8162-DBFC117FB39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20775AB0-4188-C149-90F3-003B9BADEC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235C596-4F0A-5D4C-AE39-52C66A230BCD}"/>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AE63A192-35D9-1148-A843-EC127D800203}"/>
              </a:ext>
            </a:extLst>
          </p:cNvPr>
          <p:cNvSpPr>
            <a:spLocks noGrp="1"/>
          </p:cNvSpPr>
          <p:nvPr>
            <p:ph type="ftr" sz="quarter" idx="11"/>
          </p:nvPr>
        </p:nvSpPr>
        <p:spPr/>
        <p:txBody>
          <a:bodyPr/>
          <a:lstStyle/>
          <a:p>
            <a:endParaRPr lang="it-EG"/>
          </a:p>
        </p:txBody>
      </p:sp>
      <p:sp>
        <p:nvSpPr>
          <p:cNvPr id="6" name="Segnaposto numero diapositiva 5">
            <a:extLst>
              <a:ext uri="{FF2B5EF4-FFF2-40B4-BE49-F238E27FC236}">
                <a16:creationId xmlns:a16="http://schemas.microsoft.com/office/drawing/2014/main" id="{557330E7-2C6A-E64A-8048-D83BA77FD41B}"/>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500518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DAC7A8-C78F-294B-8338-18BE1536BB45}"/>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D65609E4-4717-7A4F-996F-5377DA129634}"/>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contenuto 3">
            <a:extLst>
              <a:ext uri="{FF2B5EF4-FFF2-40B4-BE49-F238E27FC236}">
                <a16:creationId xmlns:a16="http://schemas.microsoft.com/office/drawing/2014/main" id="{9EC11EA9-AC29-CA48-9E9F-F7313A7A417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5" name="Segnaposto data 4">
            <a:extLst>
              <a:ext uri="{FF2B5EF4-FFF2-40B4-BE49-F238E27FC236}">
                <a16:creationId xmlns:a16="http://schemas.microsoft.com/office/drawing/2014/main" id="{60630403-07A0-7F4E-8228-21FD4D9A13E9}"/>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6" name="Segnaposto piè di pagina 5">
            <a:extLst>
              <a:ext uri="{FF2B5EF4-FFF2-40B4-BE49-F238E27FC236}">
                <a16:creationId xmlns:a16="http://schemas.microsoft.com/office/drawing/2014/main" id="{CFE12141-ACEC-C54F-A2D5-AB02682DFDB6}"/>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64F6C21B-C305-D647-B9AC-DD7D37C663D1}"/>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96205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371B49-4160-A34E-9864-1AA84293A637}"/>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8BA402FF-688C-E246-9A2C-4EFF5C4068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DAD1CB0-AE11-AD46-B703-5A1C43833C89}"/>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5" name="Segnaposto testo 4">
            <a:extLst>
              <a:ext uri="{FF2B5EF4-FFF2-40B4-BE49-F238E27FC236}">
                <a16:creationId xmlns:a16="http://schemas.microsoft.com/office/drawing/2014/main" id="{16CE2499-450F-9548-9AF0-5243509F79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BE62B12-59AD-1140-819E-254F6DD52DB4}"/>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7" name="Segnaposto data 6">
            <a:extLst>
              <a:ext uri="{FF2B5EF4-FFF2-40B4-BE49-F238E27FC236}">
                <a16:creationId xmlns:a16="http://schemas.microsoft.com/office/drawing/2014/main" id="{47304884-61A2-124F-B31C-367CD54C7582}"/>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8" name="Segnaposto piè di pagina 7">
            <a:extLst>
              <a:ext uri="{FF2B5EF4-FFF2-40B4-BE49-F238E27FC236}">
                <a16:creationId xmlns:a16="http://schemas.microsoft.com/office/drawing/2014/main" id="{04649820-83C7-0E43-823E-D0405514DE38}"/>
              </a:ext>
            </a:extLst>
          </p:cNvPr>
          <p:cNvSpPr>
            <a:spLocks noGrp="1"/>
          </p:cNvSpPr>
          <p:nvPr>
            <p:ph type="ftr" sz="quarter" idx="11"/>
          </p:nvPr>
        </p:nvSpPr>
        <p:spPr/>
        <p:txBody>
          <a:bodyPr/>
          <a:lstStyle/>
          <a:p>
            <a:endParaRPr lang="it-EG"/>
          </a:p>
        </p:txBody>
      </p:sp>
      <p:sp>
        <p:nvSpPr>
          <p:cNvPr id="9" name="Segnaposto numero diapositiva 8">
            <a:extLst>
              <a:ext uri="{FF2B5EF4-FFF2-40B4-BE49-F238E27FC236}">
                <a16:creationId xmlns:a16="http://schemas.microsoft.com/office/drawing/2014/main" id="{D4609E4C-A973-764F-9937-4FCBB360F480}"/>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138730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12BC50-DB09-194A-B910-6177EFDC3080}"/>
              </a:ext>
            </a:extLst>
          </p:cNvPr>
          <p:cNvSpPr>
            <a:spLocks noGrp="1"/>
          </p:cNvSpPr>
          <p:nvPr>
            <p:ph type="title"/>
          </p:nvPr>
        </p:nvSpPr>
        <p:spPr/>
        <p:txBody>
          <a:bodyPr/>
          <a:lstStyle/>
          <a:p>
            <a:r>
              <a:rPr lang="it-IT"/>
              <a:t>Fare clic per modificare lo stile del titolo dello schema</a:t>
            </a:r>
            <a:endParaRPr lang="it-EG"/>
          </a:p>
        </p:txBody>
      </p:sp>
      <p:sp>
        <p:nvSpPr>
          <p:cNvPr id="3" name="Segnaposto data 2">
            <a:extLst>
              <a:ext uri="{FF2B5EF4-FFF2-40B4-BE49-F238E27FC236}">
                <a16:creationId xmlns:a16="http://schemas.microsoft.com/office/drawing/2014/main" id="{330F8F85-E2CC-C34F-BFC4-0D937005FB93}"/>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4" name="Segnaposto piè di pagina 3">
            <a:extLst>
              <a:ext uri="{FF2B5EF4-FFF2-40B4-BE49-F238E27FC236}">
                <a16:creationId xmlns:a16="http://schemas.microsoft.com/office/drawing/2014/main" id="{EC86F0A4-CF6C-E349-BE8F-4827884BE599}"/>
              </a:ext>
            </a:extLst>
          </p:cNvPr>
          <p:cNvSpPr>
            <a:spLocks noGrp="1"/>
          </p:cNvSpPr>
          <p:nvPr>
            <p:ph type="ftr" sz="quarter" idx="11"/>
          </p:nvPr>
        </p:nvSpPr>
        <p:spPr/>
        <p:txBody>
          <a:bodyPr/>
          <a:lstStyle/>
          <a:p>
            <a:endParaRPr lang="it-EG"/>
          </a:p>
        </p:txBody>
      </p:sp>
      <p:sp>
        <p:nvSpPr>
          <p:cNvPr id="5" name="Segnaposto numero diapositiva 4">
            <a:extLst>
              <a:ext uri="{FF2B5EF4-FFF2-40B4-BE49-F238E27FC236}">
                <a16:creationId xmlns:a16="http://schemas.microsoft.com/office/drawing/2014/main" id="{3CB2B06B-B27A-FB4A-A29D-5A6855934785}"/>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438010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D2DF024-549F-E542-A4A8-1EE43753D8CD}"/>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3" name="Segnaposto piè di pagina 2">
            <a:extLst>
              <a:ext uri="{FF2B5EF4-FFF2-40B4-BE49-F238E27FC236}">
                <a16:creationId xmlns:a16="http://schemas.microsoft.com/office/drawing/2014/main" id="{8B0620F0-C526-5244-B910-5EC2253FD827}"/>
              </a:ext>
            </a:extLst>
          </p:cNvPr>
          <p:cNvSpPr>
            <a:spLocks noGrp="1"/>
          </p:cNvSpPr>
          <p:nvPr>
            <p:ph type="ftr" sz="quarter" idx="11"/>
          </p:nvPr>
        </p:nvSpPr>
        <p:spPr/>
        <p:txBody>
          <a:bodyPr/>
          <a:lstStyle/>
          <a:p>
            <a:endParaRPr lang="it-EG"/>
          </a:p>
        </p:txBody>
      </p:sp>
      <p:sp>
        <p:nvSpPr>
          <p:cNvPr id="4" name="Segnaposto numero diapositiva 3">
            <a:extLst>
              <a:ext uri="{FF2B5EF4-FFF2-40B4-BE49-F238E27FC236}">
                <a16:creationId xmlns:a16="http://schemas.microsoft.com/office/drawing/2014/main" id="{851E0C34-E6AE-F543-ACB7-5A139C8CEB1A}"/>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971520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316A80-F065-2C44-885D-E9D8FB5B6A2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it-EG"/>
          </a:p>
        </p:txBody>
      </p:sp>
      <p:sp>
        <p:nvSpPr>
          <p:cNvPr id="3" name="Segnaposto contenuto 2">
            <a:extLst>
              <a:ext uri="{FF2B5EF4-FFF2-40B4-BE49-F238E27FC236}">
                <a16:creationId xmlns:a16="http://schemas.microsoft.com/office/drawing/2014/main" id="{C4F5C4F4-A75F-2144-89C2-69A2E16EFC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testo 3">
            <a:extLst>
              <a:ext uri="{FF2B5EF4-FFF2-40B4-BE49-F238E27FC236}">
                <a16:creationId xmlns:a16="http://schemas.microsoft.com/office/drawing/2014/main" id="{A9121D81-1370-D940-91C3-AD9AC0F8D1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52DA889-EF8B-CA4B-B6DD-5F06F167AE88}"/>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6" name="Segnaposto piè di pagina 5">
            <a:extLst>
              <a:ext uri="{FF2B5EF4-FFF2-40B4-BE49-F238E27FC236}">
                <a16:creationId xmlns:a16="http://schemas.microsoft.com/office/drawing/2014/main" id="{666C8C05-6C51-344A-B94D-8E73820BAEBC}"/>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6FF47C87-8D66-0C4A-A71D-0A86250AFBA1}"/>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4185814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2DA808-4541-D347-9418-239878DFE16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it-EG"/>
          </a:p>
        </p:txBody>
      </p:sp>
      <p:sp>
        <p:nvSpPr>
          <p:cNvPr id="3" name="Segnaposto immagine 2">
            <a:extLst>
              <a:ext uri="{FF2B5EF4-FFF2-40B4-BE49-F238E27FC236}">
                <a16:creationId xmlns:a16="http://schemas.microsoft.com/office/drawing/2014/main" id="{130542BE-ADEF-BA45-992B-A6B0A5BE38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EG"/>
          </a:p>
        </p:txBody>
      </p:sp>
      <p:sp>
        <p:nvSpPr>
          <p:cNvPr id="4" name="Segnaposto testo 3">
            <a:extLst>
              <a:ext uri="{FF2B5EF4-FFF2-40B4-BE49-F238E27FC236}">
                <a16:creationId xmlns:a16="http://schemas.microsoft.com/office/drawing/2014/main" id="{0592281C-5458-994C-B5D4-009CE345D4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D3A474F-A237-9045-ADF0-4E0C42A9E886}"/>
              </a:ext>
            </a:extLst>
          </p:cNvPr>
          <p:cNvSpPr>
            <a:spLocks noGrp="1"/>
          </p:cNvSpPr>
          <p:nvPr>
            <p:ph type="dt" sz="half" idx="10"/>
          </p:nvPr>
        </p:nvSpPr>
        <p:spPr/>
        <p:txBody>
          <a:bodyPr/>
          <a:lstStyle/>
          <a:p>
            <a:fld id="{2D88B3CF-CEE3-A54C-99C1-C507E6BFF3FF}" type="datetimeFigureOut">
              <a:rPr lang="it-EG" smtClean="0"/>
              <a:t>13/10/20</a:t>
            </a:fld>
            <a:endParaRPr lang="it-EG"/>
          </a:p>
        </p:txBody>
      </p:sp>
      <p:sp>
        <p:nvSpPr>
          <p:cNvPr id="6" name="Segnaposto piè di pagina 5">
            <a:extLst>
              <a:ext uri="{FF2B5EF4-FFF2-40B4-BE49-F238E27FC236}">
                <a16:creationId xmlns:a16="http://schemas.microsoft.com/office/drawing/2014/main" id="{E89BD928-6861-0545-934E-A4B7FC9AED7F}"/>
              </a:ext>
            </a:extLst>
          </p:cNvPr>
          <p:cNvSpPr>
            <a:spLocks noGrp="1"/>
          </p:cNvSpPr>
          <p:nvPr>
            <p:ph type="ftr" sz="quarter" idx="11"/>
          </p:nvPr>
        </p:nvSpPr>
        <p:spPr/>
        <p:txBody>
          <a:bodyPr/>
          <a:lstStyle/>
          <a:p>
            <a:endParaRPr lang="it-EG"/>
          </a:p>
        </p:txBody>
      </p:sp>
      <p:sp>
        <p:nvSpPr>
          <p:cNvPr id="7" name="Segnaposto numero diapositiva 6">
            <a:extLst>
              <a:ext uri="{FF2B5EF4-FFF2-40B4-BE49-F238E27FC236}">
                <a16:creationId xmlns:a16="http://schemas.microsoft.com/office/drawing/2014/main" id="{11CE6C37-6C20-5C46-8EFF-DC52EC0AD28B}"/>
              </a:ext>
            </a:extLst>
          </p:cNvPr>
          <p:cNvSpPr>
            <a:spLocks noGrp="1"/>
          </p:cNvSpPr>
          <p:nvPr>
            <p:ph type="sldNum" sz="quarter" idx="12"/>
          </p:nvPr>
        </p:nvSpPr>
        <p:spPr/>
        <p:txBody>
          <a:bodyPr/>
          <a:lstStyle/>
          <a:p>
            <a:fld id="{61183054-A5C3-7749-A3CB-A463F25B19A5}" type="slidenum">
              <a:rPr lang="it-EG" smtClean="0"/>
              <a:t>‹N›</a:t>
            </a:fld>
            <a:endParaRPr lang="it-EG"/>
          </a:p>
        </p:txBody>
      </p:sp>
    </p:spTree>
    <p:extLst>
      <p:ext uri="{BB962C8B-B14F-4D97-AF65-F5344CB8AC3E}">
        <p14:creationId xmlns:p14="http://schemas.microsoft.com/office/powerpoint/2010/main" val="338823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84000">
              <a:schemeClr val="accent4">
                <a:lumMod val="45000"/>
                <a:lumOff val="55000"/>
              </a:schemeClr>
            </a:gs>
            <a:gs pos="89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DA60518-FD5D-6C4A-B500-037002930F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it-EG"/>
          </a:p>
        </p:txBody>
      </p:sp>
      <p:sp>
        <p:nvSpPr>
          <p:cNvPr id="3" name="Segnaposto testo 2">
            <a:extLst>
              <a:ext uri="{FF2B5EF4-FFF2-40B4-BE49-F238E27FC236}">
                <a16:creationId xmlns:a16="http://schemas.microsoft.com/office/drawing/2014/main" id="{638526DA-2103-224F-B74F-10D9F65896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4" name="Segnaposto data 3">
            <a:extLst>
              <a:ext uri="{FF2B5EF4-FFF2-40B4-BE49-F238E27FC236}">
                <a16:creationId xmlns:a16="http://schemas.microsoft.com/office/drawing/2014/main" id="{E9AFD7CE-323F-1641-801C-B3A7DC22F7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8B3CF-CEE3-A54C-99C1-C507E6BFF3FF}" type="datetimeFigureOut">
              <a:rPr lang="it-EG" smtClean="0"/>
              <a:t>13/10/20</a:t>
            </a:fld>
            <a:endParaRPr lang="it-EG"/>
          </a:p>
        </p:txBody>
      </p:sp>
      <p:sp>
        <p:nvSpPr>
          <p:cNvPr id="5" name="Segnaposto piè di pagina 4">
            <a:extLst>
              <a:ext uri="{FF2B5EF4-FFF2-40B4-BE49-F238E27FC236}">
                <a16:creationId xmlns:a16="http://schemas.microsoft.com/office/drawing/2014/main" id="{22364217-CE43-0D43-AAD1-3155B01A31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EG"/>
          </a:p>
        </p:txBody>
      </p:sp>
      <p:sp>
        <p:nvSpPr>
          <p:cNvPr id="6" name="Segnaposto numero diapositiva 5">
            <a:extLst>
              <a:ext uri="{FF2B5EF4-FFF2-40B4-BE49-F238E27FC236}">
                <a16:creationId xmlns:a16="http://schemas.microsoft.com/office/drawing/2014/main" id="{E1AAE152-1C36-3F43-8CCE-61DCB756E0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83054-A5C3-7749-A3CB-A463F25B19A5}" type="slidenum">
              <a:rPr lang="it-EG" smtClean="0"/>
              <a:t>‹N›</a:t>
            </a:fld>
            <a:endParaRPr lang="it-EG"/>
          </a:p>
        </p:txBody>
      </p:sp>
    </p:spTree>
    <p:extLst>
      <p:ext uri="{BB962C8B-B14F-4D97-AF65-F5344CB8AC3E}">
        <p14:creationId xmlns:p14="http://schemas.microsoft.com/office/powerpoint/2010/main" val="4019469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84000">
              <a:schemeClr val="accent4">
                <a:lumMod val="45000"/>
                <a:lumOff val="55000"/>
              </a:schemeClr>
            </a:gs>
            <a:gs pos="89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8B3CF-CEE3-A54C-99C1-C507E6BFF3FF}" type="datetimeFigureOut">
              <a:rPr lang="it-EG" smtClean="0"/>
              <a:t>13/10/20</a:t>
            </a:fld>
            <a:endParaRPr lang="it-EG"/>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EG"/>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83054-A5C3-7749-A3CB-A463F25B19A5}" type="slidenum">
              <a:rPr lang="it-EG" smtClean="0"/>
              <a:t>‹N›</a:t>
            </a:fld>
            <a:endParaRPr lang="it-EG"/>
          </a:p>
        </p:txBody>
      </p:sp>
    </p:spTree>
    <p:extLst>
      <p:ext uri="{BB962C8B-B14F-4D97-AF65-F5344CB8AC3E}">
        <p14:creationId xmlns:p14="http://schemas.microsoft.com/office/powerpoint/2010/main" val="416329794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olo 1">
            <a:extLst>
              <a:ext uri="{FF2B5EF4-FFF2-40B4-BE49-F238E27FC236}">
                <a16:creationId xmlns:a16="http://schemas.microsoft.com/office/drawing/2014/main" id="{00F39CB6-DC2D-3843-A2F9-02C31530ACF4}"/>
              </a:ext>
            </a:extLst>
          </p:cNvPr>
          <p:cNvSpPr>
            <a:spLocks noGrp="1"/>
          </p:cNvSpPr>
          <p:nvPr>
            <p:ph type="title"/>
          </p:nvPr>
        </p:nvSpPr>
        <p:spPr>
          <a:xfrm>
            <a:off x="2971801" y="1057569"/>
            <a:ext cx="7313613" cy="1111250"/>
          </a:xfrm>
        </p:spPr>
        <p:txBody>
          <a:bodyPr>
            <a:normAutofit/>
          </a:bodyPr>
          <a:lstStyle/>
          <a:p>
            <a:pPr algn="ctr">
              <a:defRPr/>
            </a:pPr>
            <a:r>
              <a:rPr lang="it-IT" altLang="it-IT" sz="4000" dirty="0">
                <a:latin typeface="Times New Roman" panose="02020603050405020304" pitchFamily="18" charset="0"/>
                <a:ea typeface="ＭＳ Ｐゴシック" panose="020B0600070205080204" pitchFamily="34" charset="-128"/>
                <a:cs typeface="Times New Roman" panose="02020603050405020304" pitchFamily="18" charset="0"/>
              </a:rPr>
              <a:t>La diffusione dell’</a:t>
            </a:r>
            <a:r>
              <a:rPr lang="it-IT" altLang="it-IT" sz="4000" dirty="0" err="1">
                <a:latin typeface="Times New Roman" panose="02020603050405020304" pitchFamily="18" charset="0"/>
                <a:ea typeface="ＭＳ Ｐゴシック" panose="020B0600070205080204" pitchFamily="34" charset="-128"/>
                <a:cs typeface="Times New Roman" panose="02020603050405020304" pitchFamily="18" charset="0"/>
              </a:rPr>
              <a:t>Islām</a:t>
            </a:r>
            <a:br>
              <a:rPr lang="it-IT" altLang="it-IT" sz="4000"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3200" dirty="0">
                <a:latin typeface="Times New Roman" panose="02020603050405020304" pitchFamily="18" charset="0"/>
                <a:ea typeface="ＭＳ Ｐゴシック" panose="020B0600070205080204" pitchFamily="34" charset="-128"/>
                <a:cs typeface="Times New Roman" panose="02020603050405020304" pitchFamily="18" charset="0"/>
              </a:rPr>
              <a:t>The spread of </a:t>
            </a:r>
            <a:r>
              <a:rPr lang="it-IT" altLang="it-IT" sz="3200" dirty="0" err="1">
                <a:latin typeface="Times New Roman" panose="02020603050405020304" pitchFamily="18" charset="0"/>
                <a:ea typeface="ＭＳ Ｐゴシック" panose="020B0600070205080204" pitchFamily="34" charset="-128"/>
                <a:cs typeface="Times New Roman" panose="02020603050405020304" pitchFamily="18" charset="0"/>
              </a:rPr>
              <a:t>Islām</a:t>
            </a:r>
            <a:endParaRPr lang="it-IT" altLang="it-IT" sz="32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27650" name="Segnaposto contenuto 3">
            <a:extLst>
              <a:ext uri="{FF2B5EF4-FFF2-40B4-BE49-F238E27FC236}">
                <a16:creationId xmlns:a16="http://schemas.microsoft.com/office/drawing/2014/main" id="{BFEB852B-CC87-2146-A17D-687CD9F006B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3026" b="13026"/>
          <a:stretch>
            <a:fillRect/>
          </a:stretch>
        </p:blipFill>
        <p:spPr>
          <a:xfrm>
            <a:off x="3288903" y="2774070"/>
            <a:ext cx="5612607" cy="3026361"/>
          </a:xfrm>
        </p:spPr>
      </p:pic>
    </p:spTree>
    <p:extLst>
      <p:ext uri="{BB962C8B-B14F-4D97-AF65-F5344CB8AC3E}">
        <p14:creationId xmlns:p14="http://schemas.microsoft.com/office/powerpoint/2010/main" val="1924872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2AB76709-7C27-3B40-8442-19DA80BDA4A0}"/>
              </a:ext>
            </a:extLst>
          </p:cNvPr>
          <p:cNvSpPr>
            <a:spLocks noGrp="1"/>
          </p:cNvSpPr>
          <p:nvPr>
            <p:ph type="title"/>
          </p:nvPr>
        </p:nvSpPr>
        <p:spPr>
          <a:xfrm>
            <a:off x="1828801" y="304800"/>
            <a:ext cx="8443913" cy="1036638"/>
          </a:xfrm>
        </p:spPr>
        <p:txBody>
          <a:bodyPr>
            <a:normAutofit fontScale="90000"/>
          </a:bodyPr>
          <a:lstStyle/>
          <a:p>
            <a:pPr eaLnBrk="1" hangingPunct="1"/>
            <a:r>
              <a:rPr lang="it-IT" altLang="it-IT" sz="4000" dirty="0">
                <a:latin typeface="Arial" panose="020B0604020202020204" pitchFamily="34" charset="0"/>
                <a:ea typeface="ＭＳ Ｐゴシック" panose="020B0600070205080204" pitchFamily="34" charset="-128"/>
              </a:rPr>
              <a:t>La rivelazione, nella notte del destino (</a:t>
            </a:r>
            <a:r>
              <a:rPr lang="it-IT" altLang="it-IT" sz="4000" dirty="0" err="1">
                <a:latin typeface="Arial" panose="020B0604020202020204" pitchFamily="34" charset="0"/>
                <a:ea typeface="ＭＳ Ｐゴシック" panose="020B0600070205080204" pitchFamily="34" charset="-128"/>
              </a:rPr>
              <a:t>laylat</a:t>
            </a:r>
            <a:r>
              <a:rPr lang="it-IT" altLang="it-IT" sz="4000" dirty="0">
                <a:latin typeface="Arial" panose="020B0604020202020204" pitchFamily="34" charset="0"/>
                <a:ea typeface="ＭＳ Ｐゴシック" panose="020B0600070205080204" pitchFamily="34" charset="-128"/>
              </a:rPr>
              <a:t> al-</a:t>
            </a:r>
            <a:r>
              <a:rPr lang="it-IT" altLang="it-IT" sz="4000" dirty="0" err="1">
                <a:latin typeface="Arial" panose="020B0604020202020204" pitchFamily="34" charset="0"/>
                <a:ea typeface="ＭＳ Ｐゴシック" panose="020B0600070205080204" pitchFamily="34" charset="-128"/>
              </a:rPr>
              <a:t>qadr</a:t>
            </a:r>
            <a:r>
              <a:rPr lang="it-IT" altLang="it-IT" sz="4000" dirty="0">
                <a:latin typeface="Arial" panose="020B0604020202020204" pitchFamily="34" charset="0"/>
                <a:ea typeface="ＭＳ Ｐゴシック" panose="020B0600070205080204" pitchFamily="34" charset="-128"/>
              </a:rPr>
              <a:t>)  </a:t>
            </a:r>
            <a:r>
              <a:rPr lang="ar-EG" altLang="it-IT" sz="4000" dirty="0">
                <a:latin typeface="Arial" panose="020B0604020202020204" pitchFamily="34" charset="0"/>
                <a:ea typeface="ＭＳ Ｐゴシック" panose="020B0600070205080204" pitchFamily="34" charset="-128"/>
              </a:rPr>
              <a:t>لَيْلَةُ الْقَدْرِ</a:t>
            </a:r>
            <a:endParaRPr lang="it-IT" altLang="it-IT" dirty="0">
              <a:latin typeface="Arial" panose="020B0604020202020204" pitchFamily="34" charset="0"/>
              <a:ea typeface="ＭＳ Ｐゴシック" panose="020B0600070205080204" pitchFamily="34" charset="-128"/>
            </a:endParaRPr>
          </a:p>
        </p:txBody>
      </p:sp>
      <p:pic>
        <p:nvPicPr>
          <p:cNvPr id="41986" name="Picture 5" descr="Jami_al-Tawarikh_Gabriel">
            <a:extLst>
              <a:ext uri="{FF2B5EF4-FFF2-40B4-BE49-F238E27FC236}">
                <a16:creationId xmlns:a16="http://schemas.microsoft.com/office/drawing/2014/main" id="{1B0F34FB-D89B-4B48-B051-12AB3E266542}"/>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l="15149" r="15149"/>
          <a:stretch>
            <a:fillRect/>
          </a:stretch>
        </p:blipFill>
        <p:spPr>
          <a:xfrm>
            <a:off x="2041583" y="2443163"/>
            <a:ext cx="3201929" cy="3167062"/>
          </a:xfrm>
        </p:spPr>
      </p:pic>
      <p:sp>
        <p:nvSpPr>
          <p:cNvPr id="41987" name="Rectangle 4">
            <a:extLst>
              <a:ext uri="{FF2B5EF4-FFF2-40B4-BE49-F238E27FC236}">
                <a16:creationId xmlns:a16="http://schemas.microsoft.com/office/drawing/2014/main" id="{E119BA45-6F7D-7045-8862-A05B16BA5CCB}"/>
              </a:ext>
            </a:extLst>
          </p:cNvPr>
          <p:cNvSpPr>
            <a:spLocks noGrp="1"/>
          </p:cNvSpPr>
          <p:nvPr>
            <p:ph type="body" sz="half" idx="2"/>
          </p:nvPr>
        </p:nvSpPr>
        <p:spPr>
          <a:xfrm>
            <a:off x="6553200" y="1814513"/>
            <a:ext cx="4114800" cy="4738687"/>
          </a:xfrm>
        </p:spPr>
        <p:txBody>
          <a:bodyPr/>
          <a:lstStyle/>
          <a:p>
            <a:pPr eaLnBrk="1" hangingPunct="1"/>
            <a:r>
              <a:rPr lang="it-IT" altLang="it-IT" i="1" dirty="0">
                <a:ea typeface="ＭＳ Ｐゴシック" panose="020B0600070205080204" pitchFamily="34" charset="-128"/>
              </a:rPr>
              <a:t>Grida, grida nel nome del tuo Signore, che ha creato - ha creato l</a:t>
            </a:r>
            <a:r>
              <a:rPr lang="ja-JP" altLang="it-IT" i="1">
                <a:ea typeface="ＭＳ Ｐゴシック" panose="020B0600070205080204" pitchFamily="34" charset="-128"/>
              </a:rPr>
              <a:t>’</a:t>
            </a:r>
            <a:r>
              <a:rPr lang="it-IT" altLang="ja-JP" i="1" dirty="0">
                <a:ea typeface="ＭＳ Ｐゴシック" panose="020B0600070205080204" pitchFamily="34" charset="-128"/>
              </a:rPr>
              <a:t>uomo da un grumo di sangue! Grida! Ché il tuo Signore è il Generosissimo, Colui che ha insegnato l</a:t>
            </a:r>
            <a:r>
              <a:rPr lang="ja-JP" altLang="it-IT" i="1">
                <a:ea typeface="ＭＳ Ｐゴシック" panose="020B0600070205080204" pitchFamily="34" charset="-128"/>
              </a:rPr>
              <a:t>’</a:t>
            </a:r>
            <a:r>
              <a:rPr lang="it-IT" altLang="ja-JP" i="1" dirty="0">
                <a:ea typeface="ＭＳ Ｐゴシック" panose="020B0600070205080204" pitchFamily="34" charset="-128"/>
              </a:rPr>
              <a:t>uso del calamo, che ha insegnato </a:t>
            </a:r>
            <a:r>
              <a:rPr lang="it-IT" altLang="ja-JP" i="1" dirty="0" err="1">
                <a:ea typeface="ＭＳ Ｐゴシック" panose="020B0600070205080204" pitchFamily="34" charset="-128"/>
              </a:rPr>
              <a:t>all</a:t>
            </a:r>
            <a:r>
              <a:rPr lang="ja-JP" altLang="it-IT" i="1">
                <a:ea typeface="ＭＳ Ｐゴシック" panose="020B0600070205080204" pitchFamily="34" charset="-128"/>
              </a:rPr>
              <a:t>’</a:t>
            </a:r>
            <a:r>
              <a:rPr lang="it-IT" altLang="ja-JP" i="1" dirty="0">
                <a:ea typeface="ＭＳ Ｐゴシック" panose="020B0600070205080204" pitchFamily="34" charset="-128"/>
              </a:rPr>
              <a:t>uomo ciò che non sapeva.</a:t>
            </a:r>
            <a:r>
              <a:rPr lang="it-IT" altLang="ja-JP" dirty="0">
                <a:ea typeface="ＭＳ Ｐゴシック" panose="020B0600070205080204" pitchFamily="34" charset="-128"/>
              </a:rPr>
              <a:t> (XCVI, 1-5)</a:t>
            </a:r>
            <a:endParaRPr lang="it-IT" altLang="it-IT" dirty="0">
              <a:ea typeface="ＭＳ Ｐゴシック" panose="020B0600070205080204" pitchFamily="34" charset="-128"/>
            </a:endParaRPr>
          </a:p>
        </p:txBody>
      </p:sp>
    </p:spTree>
    <p:extLst>
      <p:ext uri="{BB962C8B-B14F-4D97-AF65-F5344CB8AC3E}">
        <p14:creationId xmlns:p14="http://schemas.microsoft.com/office/powerpoint/2010/main" val="966648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a:extLst>
              <a:ext uri="{FF2B5EF4-FFF2-40B4-BE49-F238E27FC236}">
                <a16:creationId xmlns:a16="http://schemas.microsoft.com/office/drawing/2014/main" id="{12067917-ECE6-3849-9399-905F650F08E1}"/>
              </a:ext>
            </a:extLst>
          </p:cNvPr>
          <p:cNvSpPr>
            <a:spLocks noGrp="1"/>
          </p:cNvSpPr>
          <p:nvPr>
            <p:ph type="title"/>
          </p:nvPr>
        </p:nvSpPr>
        <p:spPr>
          <a:xfrm>
            <a:off x="1868488" y="188913"/>
            <a:ext cx="8259762" cy="1223962"/>
          </a:xfrm>
        </p:spPr>
        <p:txBody>
          <a:bodyPr/>
          <a:lstStyle/>
          <a:p>
            <a:pPr eaLnBrk="1" hangingPunct="1"/>
            <a:r>
              <a:rPr lang="it-IT" altLang="it-IT">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i="1">
                <a:latin typeface="Times New Roman" panose="02020603050405020304" pitchFamily="18" charset="0"/>
                <a:ea typeface="ＭＳ Ｐゴシック" panose="020B0600070205080204" pitchFamily="34" charset="-128"/>
                <a:cs typeface="Times New Roman" panose="02020603050405020304" pitchFamily="18" charset="0"/>
              </a:rPr>
              <a:t>isrā’ o mi‘rāj (</a:t>
            </a:r>
            <a:r>
              <a:rPr lang="ar-EG" altLang="ja-JP">
                <a:latin typeface="Arial" panose="020B0604020202020204" pitchFamily="34" charset="0"/>
                <a:ea typeface="ＭＳ Ｐゴシック" panose="020B0600070205080204" pitchFamily="34" charset="-128"/>
              </a:rPr>
              <a:t>إسراء ومعراج</a:t>
            </a:r>
            <a:r>
              <a:rPr lang="ar-EG" altLang="ja-JP" i="1">
                <a:latin typeface="Arial" panose="020B0604020202020204" pitchFamily="34" charset="0"/>
                <a:ea typeface="ＭＳ Ｐゴシック" panose="020B0600070205080204" pitchFamily="34" charset="-128"/>
              </a:rPr>
              <a:t>‎</a:t>
            </a:r>
            <a:r>
              <a:rPr lang="it-IT" altLang="ja-JP">
                <a:latin typeface="Arial" panose="020B0604020202020204" pitchFamily="34" charset="0"/>
                <a:ea typeface="ＭＳ Ｐゴシック" panose="020B0600070205080204" pitchFamily="34" charset="-128"/>
              </a:rPr>
              <a:t>)</a:t>
            </a:r>
            <a:br>
              <a:rPr lang="it-IT" altLang="ja-JP">
                <a:latin typeface="Arial" panose="020B0604020202020204" pitchFamily="34" charset="0"/>
                <a:ea typeface="ＭＳ Ｐゴシック" panose="020B0600070205080204" pitchFamily="34" charset="-128"/>
              </a:rPr>
            </a:br>
            <a:r>
              <a:rPr lang="it-IT" altLang="ja-JP" sz="2800">
                <a:latin typeface="Arial" panose="020B0604020202020204" pitchFamily="34" charset="0"/>
                <a:ea typeface="ＭＳ Ｐゴシック" panose="020B0600070205080204" pitchFamily="34" charset="-128"/>
              </a:rPr>
              <a:t>il viaggio miracoloso, the wonderful journey</a:t>
            </a:r>
            <a:endParaRPr lang="it-IT" altLang="it-IT" sz="2800">
              <a:latin typeface="Arial" panose="020B0604020202020204" pitchFamily="34" charset="0"/>
              <a:ea typeface="ＭＳ Ｐゴシック" panose="020B0600070205080204" pitchFamily="34" charset="-128"/>
            </a:endParaRPr>
          </a:p>
        </p:txBody>
      </p:sp>
      <p:pic>
        <p:nvPicPr>
          <p:cNvPr id="43010" name="Picture 5" descr="0129_001">
            <a:extLst>
              <a:ext uri="{FF2B5EF4-FFF2-40B4-BE49-F238E27FC236}">
                <a16:creationId xmlns:a16="http://schemas.microsoft.com/office/drawing/2014/main" id="{C8E56BC2-7500-224C-ABDF-DF8E6617D633}"/>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644650" y="1989138"/>
            <a:ext cx="4495800" cy="4572000"/>
          </a:xfrm>
        </p:spPr>
      </p:pic>
      <p:sp>
        <p:nvSpPr>
          <p:cNvPr id="43011" name="Rectangle 4">
            <a:extLst>
              <a:ext uri="{FF2B5EF4-FFF2-40B4-BE49-F238E27FC236}">
                <a16:creationId xmlns:a16="http://schemas.microsoft.com/office/drawing/2014/main" id="{B20DF495-7557-9C4A-9B61-1AD5739D0C7F}"/>
              </a:ext>
            </a:extLst>
          </p:cNvPr>
          <p:cNvSpPr>
            <a:spLocks noGrp="1"/>
          </p:cNvSpPr>
          <p:nvPr>
            <p:ph type="body" sz="half" idx="2"/>
          </p:nvPr>
        </p:nvSpPr>
        <p:spPr>
          <a:xfrm>
            <a:off x="6311900" y="1700214"/>
            <a:ext cx="4248150" cy="4968875"/>
          </a:xfrm>
        </p:spPr>
        <p:txBody>
          <a:bodyPr>
            <a:normAutofit fontScale="92500" lnSpcReduction="10000"/>
          </a:bodyPr>
          <a:lstStyle/>
          <a:p>
            <a:pPr eaLnBrk="1" hangingPunct="1">
              <a:lnSpc>
                <a:spcPct val="80000"/>
              </a:lnSpc>
            </a:pPr>
            <a:r>
              <a:rPr lang="it-IT" altLang="it-IT">
                <a:latin typeface="Arial" panose="020B0604020202020204" pitchFamily="34" charset="0"/>
                <a:ea typeface="ＭＳ Ｐゴシック" panose="020B0600070205080204" pitchFamily="34" charset="-128"/>
              </a:rPr>
              <a:t>Altro episodio miracoloso, databile intorno al 620, il viaggio verso Gerusalemme e l’</a:t>
            </a:r>
            <a:r>
              <a:rPr lang="it-IT" altLang="ja-JP">
                <a:latin typeface="Arial" panose="020B0604020202020204" pitchFamily="34" charset="0"/>
                <a:ea typeface="ＭＳ Ｐゴシック" panose="020B0600070205080204" pitchFamily="34" charset="-128"/>
              </a:rPr>
              <a:t>ascensione (</a:t>
            </a:r>
            <a:r>
              <a:rPr lang="it-IT" altLang="ja-JP" i="1">
                <a:latin typeface="Arial" panose="020B0604020202020204" pitchFamily="34" charset="0"/>
                <a:ea typeface="ＭＳ Ｐゴシック" panose="020B0600070205080204" pitchFamily="34" charset="-128"/>
              </a:rPr>
              <a:t>mi‘rāj</a:t>
            </a:r>
            <a:r>
              <a:rPr lang="it-IT" altLang="ja-JP">
                <a:latin typeface="Arial" panose="020B0604020202020204" pitchFamily="34" charset="0"/>
                <a:ea typeface="ＭＳ Ｐゴシック" panose="020B0600070205080204" pitchFamily="34" charset="-128"/>
              </a:rPr>
              <a:t>) al cielo in groppa al cavallo alato Burāq. </a:t>
            </a:r>
          </a:p>
          <a:p>
            <a:pPr eaLnBrk="1" hangingPunct="1">
              <a:lnSpc>
                <a:spcPct val="80000"/>
              </a:lnSpc>
            </a:pPr>
            <a:r>
              <a:rPr lang="it-IT" altLang="ja-JP">
                <a:latin typeface="Arial" panose="020B0604020202020204" pitchFamily="34" charset="0"/>
                <a:ea typeface="ＭＳ Ｐゴシック" panose="020B0600070205080204" pitchFamily="34" charset="-128"/>
              </a:rPr>
              <a:t>Muḥāmmad, accompagnato da Jibrīl,  incontrerà tutti i Profeti e parlerà direttamente con Dio (XVII, 1; LIII, 13-18).</a:t>
            </a:r>
          </a:p>
          <a:p>
            <a:pPr eaLnBrk="1" hangingPunct="1">
              <a:lnSpc>
                <a:spcPct val="80000"/>
              </a:lnSpc>
            </a:pPr>
            <a:r>
              <a:rPr lang="it-IT" altLang="it-IT">
                <a:latin typeface="Arial" panose="020B0604020202020204" pitchFamily="34" charset="0"/>
                <a:ea typeface="ＭＳ Ｐゴシック" panose="020B0600070205080204" pitchFamily="34" charset="-128"/>
              </a:rPr>
              <a:t>In questa raffigurazione. è nel giardino del Paradiso (</a:t>
            </a:r>
            <a:r>
              <a:rPr lang="it-IT" altLang="it-IT" i="1">
                <a:latin typeface="Arial" panose="020B0604020202020204" pitchFamily="34" charset="0"/>
                <a:ea typeface="ＭＳ Ｐゴシック" panose="020B0600070205080204" pitchFamily="34" charset="-128"/>
              </a:rPr>
              <a:t>janna</a:t>
            </a:r>
            <a:r>
              <a:rPr lang="it-IT" altLang="it-IT">
                <a:latin typeface="Arial" panose="020B0604020202020204" pitchFamily="34" charset="0"/>
                <a:ea typeface="ＭＳ Ｐゴシック" panose="020B0600070205080204" pitchFamily="34" charset="-128"/>
              </a:rPr>
              <a:t>).</a:t>
            </a:r>
          </a:p>
        </p:txBody>
      </p:sp>
    </p:spTree>
    <p:extLst>
      <p:ext uri="{BB962C8B-B14F-4D97-AF65-F5344CB8AC3E}">
        <p14:creationId xmlns:p14="http://schemas.microsoft.com/office/powerpoint/2010/main" val="735134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E213C9EE-DD8E-F24E-8037-EDDB37333991}"/>
              </a:ext>
            </a:extLst>
          </p:cNvPr>
          <p:cNvSpPr>
            <a:spLocks noGrp="1"/>
          </p:cNvSpPr>
          <p:nvPr>
            <p:ph type="title"/>
          </p:nvPr>
        </p:nvSpPr>
        <p:spPr>
          <a:xfrm>
            <a:off x="1828800" y="304800"/>
            <a:ext cx="8153400" cy="1828800"/>
          </a:xfrm>
        </p:spPr>
        <p:txBody>
          <a:bodyPr>
            <a:normAutofit/>
          </a:bodyPr>
          <a:lstStyle/>
          <a:p>
            <a:pPr algn="ctr" eaLnBrk="1" hangingPunct="1"/>
            <a:r>
              <a:rPr lang="it-IT" altLang="it-IT" sz="3600" dirty="0">
                <a:solidFill>
                  <a:srgbClr val="00B050"/>
                </a:solidFill>
                <a:latin typeface="Arial" panose="020B0604020202020204" pitchFamily="34" charset="0"/>
                <a:ea typeface="ＭＳ Ｐゴシック" panose="020B0600070205080204" pitchFamily="34" charset="-128"/>
              </a:rPr>
              <a:t>L’</a:t>
            </a:r>
            <a:r>
              <a:rPr lang="it-IT" altLang="ja-JP" sz="3600" i="1" dirty="0" err="1">
                <a:solidFill>
                  <a:srgbClr val="00B050"/>
                </a:solidFill>
                <a:latin typeface="Arial" panose="020B0604020202020204" pitchFamily="34" charset="0"/>
                <a:ea typeface="ＭＳ Ｐゴシック" panose="020B0600070205080204" pitchFamily="34" charset="-128"/>
              </a:rPr>
              <a:t>hijra</a:t>
            </a:r>
            <a:r>
              <a:rPr lang="it-IT" altLang="ja-JP" sz="3600" dirty="0">
                <a:solidFill>
                  <a:srgbClr val="00B050"/>
                </a:solidFill>
                <a:latin typeface="Arial" panose="020B0604020202020204" pitchFamily="34" charset="0"/>
                <a:ea typeface="ＭＳ Ｐゴシック" panose="020B0600070205080204" pitchFamily="34" charset="-128"/>
              </a:rPr>
              <a:t> (</a:t>
            </a:r>
            <a:r>
              <a:rPr lang="ar-EG" altLang="ja-JP" sz="3600" dirty="0">
                <a:solidFill>
                  <a:srgbClr val="00B050"/>
                </a:solidFill>
                <a:latin typeface="Arial" panose="020B0604020202020204" pitchFamily="34" charset="0"/>
                <a:ea typeface="ＭＳ Ｐゴシック" panose="020B0600070205080204" pitchFamily="34" charset="-128"/>
              </a:rPr>
              <a:t>هجرة</a:t>
            </a:r>
            <a:r>
              <a:rPr lang="it-IT" altLang="ja-JP" sz="3600" dirty="0">
                <a:solidFill>
                  <a:srgbClr val="00B050"/>
                </a:solidFill>
                <a:latin typeface="Arial" panose="020B0604020202020204" pitchFamily="34" charset="0"/>
                <a:ea typeface="ＭＳ Ｐゴシック" panose="020B0600070205080204" pitchFamily="34" charset="-128"/>
              </a:rPr>
              <a:t>) Egira, anno 622 </a:t>
            </a:r>
            <a:br>
              <a:rPr lang="it-IT" altLang="ja-JP" sz="3600" dirty="0">
                <a:latin typeface="Arial" panose="020B0604020202020204" pitchFamily="34" charset="0"/>
                <a:ea typeface="ＭＳ Ｐゴシック" panose="020B0600070205080204" pitchFamily="34" charset="-128"/>
              </a:rPr>
            </a:br>
            <a:r>
              <a:rPr lang="it-IT" altLang="ja-JP" sz="3200" dirty="0">
                <a:latin typeface="Arial" panose="020B0604020202020204" pitchFamily="34" charset="0"/>
                <a:ea typeface="ＭＳ Ｐゴシック" panose="020B0600070205080204" pitchFamily="34" charset="-128"/>
              </a:rPr>
              <a:t>La fuga da Mecca a </a:t>
            </a:r>
            <a:r>
              <a:rPr lang="it-IT" altLang="ja-JP" sz="3200" dirty="0" err="1">
                <a:latin typeface="Arial" panose="020B0604020202020204" pitchFamily="34" charset="0"/>
                <a:ea typeface="ＭＳ Ｐゴシック" panose="020B0600070205080204" pitchFamily="34" charset="-128"/>
              </a:rPr>
              <a:t>Yatrib</a:t>
            </a:r>
            <a:r>
              <a:rPr lang="it-IT" altLang="ja-JP" sz="3200" dirty="0">
                <a:latin typeface="Arial" panose="020B0604020202020204" pitchFamily="34" charset="0"/>
                <a:ea typeface="ＭＳ Ｐゴシック" panose="020B0600070205080204" pitchFamily="34" charset="-128"/>
              </a:rPr>
              <a:t> (Medina)</a:t>
            </a:r>
            <a:br>
              <a:rPr lang="it-IT" altLang="ja-JP" sz="3200" dirty="0">
                <a:latin typeface="Arial" panose="020B0604020202020204" pitchFamily="34" charset="0"/>
                <a:ea typeface="ＭＳ Ｐゴシック" panose="020B0600070205080204" pitchFamily="34" charset="-128"/>
              </a:rPr>
            </a:br>
            <a:r>
              <a:rPr lang="it-IT" altLang="ja-JP" sz="2800" dirty="0" err="1">
                <a:latin typeface="Arial" panose="020B0604020202020204" pitchFamily="34" charset="0"/>
                <a:ea typeface="ＭＳ Ｐゴシック" panose="020B0600070205080204" pitchFamily="34" charset="-128"/>
              </a:rPr>
              <a:t>Escaping</a:t>
            </a:r>
            <a:r>
              <a:rPr lang="it-IT" altLang="ja-JP" sz="2800" dirty="0">
                <a:latin typeface="Arial" panose="020B0604020202020204" pitchFamily="34" charset="0"/>
                <a:ea typeface="ＭＳ Ｐゴシック" panose="020B0600070205080204" pitchFamily="34" charset="-128"/>
              </a:rPr>
              <a:t> from Mecca to </a:t>
            </a:r>
            <a:r>
              <a:rPr lang="it-IT" altLang="ja-JP" sz="2800" dirty="0" err="1">
                <a:latin typeface="Arial" panose="020B0604020202020204" pitchFamily="34" charset="0"/>
                <a:ea typeface="ＭＳ Ｐゴシック" panose="020B0600070205080204" pitchFamily="34" charset="-128"/>
              </a:rPr>
              <a:t>Yatrib</a:t>
            </a:r>
            <a:r>
              <a:rPr lang="it-IT" altLang="ja-JP" sz="2800" dirty="0">
                <a:latin typeface="Arial" panose="020B0604020202020204" pitchFamily="34" charset="0"/>
                <a:ea typeface="ＭＳ Ｐゴシック" panose="020B0600070205080204" pitchFamily="34" charset="-128"/>
              </a:rPr>
              <a:t> (Medina)</a:t>
            </a:r>
            <a:endParaRPr lang="it-IT" altLang="it-IT" sz="2800" dirty="0">
              <a:latin typeface="Arial" panose="020B0604020202020204" pitchFamily="34" charset="0"/>
              <a:ea typeface="ＭＳ Ｐゴシック" panose="020B0600070205080204" pitchFamily="34" charset="-128"/>
            </a:endParaRPr>
          </a:p>
        </p:txBody>
      </p:sp>
      <p:pic>
        <p:nvPicPr>
          <p:cNvPr id="44034" name="Picture 4" descr="Algerian_postcard">
            <a:extLst>
              <a:ext uri="{FF2B5EF4-FFF2-40B4-BE49-F238E27FC236}">
                <a16:creationId xmlns:a16="http://schemas.microsoft.com/office/drawing/2014/main" id="{14D92525-5B2C-6545-9272-8D0E2BDDC71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9666" b="9666"/>
          <a:stretch>
            <a:fillRect/>
          </a:stretch>
        </p:blipFill>
        <p:spPr>
          <a:xfrm>
            <a:off x="2947703" y="3086101"/>
            <a:ext cx="5471603" cy="2995612"/>
          </a:xfrm>
        </p:spPr>
      </p:pic>
    </p:spTree>
    <p:extLst>
      <p:ext uri="{BB962C8B-B14F-4D97-AF65-F5344CB8AC3E}">
        <p14:creationId xmlns:p14="http://schemas.microsoft.com/office/powerpoint/2010/main" val="1122712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7" name="Rectangle 2">
            <a:extLst>
              <a:ext uri="{FF2B5EF4-FFF2-40B4-BE49-F238E27FC236}">
                <a16:creationId xmlns:a16="http://schemas.microsoft.com/office/drawing/2014/main" id="{7B3F44F3-C5BE-AB4F-B515-0732C4417AD4}"/>
              </a:ext>
            </a:extLst>
          </p:cNvPr>
          <p:cNvSpPr>
            <a:spLocks noGrp="1"/>
          </p:cNvSpPr>
          <p:nvPr>
            <p:ph type="title"/>
          </p:nvPr>
        </p:nvSpPr>
        <p:spPr>
          <a:xfrm>
            <a:off x="2209800" y="1"/>
            <a:ext cx="7772400" cy="981075"/>
          </a:xfrm>
        </p:spPr>
        <p:txBody>
          <a:bodyPr/>
          <a:lstStyle/>
          <a:p>
            <a:pPr eaLnBrk="1" hangingPunct="1"/>
            <a:r>
              <a:rPr lang="it-IT" altLang="it-IT">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Muḥāmmad a Medina</a:t>
            </a:r>
          </a:p>
        </p:txBody>
      </p:sp>
      <p:sp>
        <p:nvSpPr>
          <p:cNvPr id="35843" name="Rectangle 3">
            <a:extLst>
              <a:ext uri="{FF2B5EF4-FFF2-40B4-BE49-F238E27FC236}">
                <a16:creationId xmlns:a16="http://schemas.microsoft.com/office/drawing/2014/main" id="{5CB92BEA-D19C-8540-B45D-6400C1250764}"/>
              </a:ext>
            </a:extLst>
          </p:cNvPr>
          <p:cNvSpPr>
            <a:spLocks noGrp="1"/>
          </p:cNvSpPr>
          <p:nvPr>
            <p:ph idx="1"/>
          </p:nvPr>
        </p:nvSpPr>
        <p:spPr>
          <a:xfrm>
            <a:off x="1919289" y="1196976"/>
            <a:ext cx="8497887" cy="5661025"/>
          </a:xfrm>
        </p:spPr>
        <p:txBody>
          <a:bodyPr>
            <a:normAutofit fontScale="92500" lnSpcReduction="20000"/>
          </a:bodyPr>
          <a:lstStyle/>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i="1" dirty="0" err="1">
                <a:latin typeface="Times New Roman" panose="02020603050405020304" pitchFamily="18" charset="0"/>
                <a:ea typeface="ＭＳ Ｐゴシック" panose="020B0600070205080204" pitchFamily="34" charset="-128"/>
                <a:cs typeface="Times New Roman" panose="02020603050405020304" pitchFamily="18" charset="0"/>
              </a:rPr>
              <a:t>hijra</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sancisce la nascita della </a:t>
            </a:r>
            <a:r>
              <a:rPr lang="it-IT" altLang="ja-JP"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umma</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islamica: da questa data parte il calendario musulmano (12 mesi lunari).</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A Medina nasce così una nuova, piccola comunità legata da un fortissimo vincolo religioso e soggetta alla legge di Dio.</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Lo stesso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Muḥāmmad</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elabora la cosiddetta </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Costituzione di Medina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il primo documento normativo della giovane comunità.</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 comunità crescerà molto rapidamente e diventerà un impero attraverso quattro direttrici di conquista:</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le battaglie, </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 diplomazia, </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 predicazione,</a:t>
            </a:r>
          </a:p>
          <a:p>
            <a:pPr marL="0">
              <a:lnSpc>
                <a:spcPct val="12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 commerci.</a:t>
            </a:r>
          </a:p>
          <a:p>
            <a:pPr eaLnBrk="1" hangingPunct="1">
              <a:lnSpc>
                <a:spcPct val="80000"/>
              </a:lnSpc>
              <a:defRPr/>
            </a:pPr>
            <a:endParaRPr lang="it-IT" altLang="it-IT" dirty="0">
              <a:latin typeface="Arial" panose="020B0604020202020204" pitchFamily="34" charset="0"/>
              <a:ea typeface="ＭＳ Ｐゴシック" panose="020B0600070205080204" pitchFamily="34" charset="-128"/>
            </a:endParaRPr>
          </a:p>
          <a:p>
            <a:pPr eaLnBrk="1" hangingPunct="1">
              <a:lnSpc>
                <a:spcPct val="80000"/>
              </a:lnSpc>
              <a:buFontTx/>
              <a:buNone/>
              <a:defRPr/>
            </a:pPr>
            <a:endParaRPr lang="it-IT" altLang="it-IT" dirty="0">
              <a:latin typeface="Arial" panose="020B0604020202020204" pitchFamily="34" charset="0"/>
              <a:ea typeface="ＭＳ Ｐゴシック" panose="020B0600070205080204" pitchFamily="34" charset="-128"/>
            </a:endParaRPr>
          </a:p>
          <a:p>
            <a:pPr eaLnBrk="1" hangingPunct="1">
              <a:lnSpc>
                <a:spcPct val="80000"/>
              </a:lnSpc>
              <a:buFontTx/>
              <a:buNone/>
              <a:defRPr/>
            </a:pPr>
            <a:endParaRPr lang="it-IT" altLang="it-IT"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113241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a:extLst>
              <a:ext uri="{FF2B5EF4-FFF2-40B4-BE49-F238E27FC236}">
                <a16:creationId xmlns:a16="http://schemas.microsoft.com/office/drawing/2014/main" id="{CA93AF69-0FD9-044E-B2F3-D26126788AB6}"/>
              </a:ext>
            </a:extLst>
          </p:cNvPr>
          <p:cNvSpPr>
            <a:spLocks noGrp="1"/>
          </p:cNvSpPr>
          <p:nvPr>
            <p:ph idx="1"/>
          </p:nvPr>
        </p:nvSpPr>
        <p:spPr>
          <a:xfrm>
            <a:off x="1703389" y="260349"/>
            <a:ext cx="8713787" cy="6340475"/>
          </a:xfrm>
        </p:spPr>
        <p:txBody>
          <a:bodyPr>
            <a:normAutofit lnSpcReduction="10000"/>
          </a:bodyPr>
          <a:lstStyle/>
          <a:p>
            <a:pPr algn="ctr" eaLnBrk="1" hangingPunct="1">
              <a:lnSpc>
                <a:spcPct val="70000"/>
              </a:lnSpc>
              <a:buFontTx/>
              <a:buNone/>
            </a:pPr>
            <a:r>
              <a:rPr lang="it-IT" altLang="it-IT" sz="4100" dirty="0">
                <a:solidFill>
                  <a:srgbClr val="00B050"/>
                </a:solidFill>
                <a:latin typeface="Arial" panose="020B0604020202020204" pitchFamily="34" charset="0"/>
                <a:ea typeface="ＭＳ Ｐゴシック" panose="020B0600070205080204" pitchFamily="34" charset="-128"/>
              </a:rPr>
              <a:t>Le conquiste militari di </a:t>
            </a:r>
            <a:r>
              <a:rPr lang="it-IT" altLang="it-IT" sz="4100" dirty="0" err="1">
                <a:solidFill>
                  <a:srgbClr val="00B050"/>
                </a:solidFill>
                <a:latin typeface="Arial" panose="020B0604020202020204" pitchFamily="34" charset="0"/>
                <a:ea typeface="ＭＳ Ｐゴシック" panose="020B0600070205080204" pitchFamily="34" charset="-128"/>
              </a:rPr>
              <a:t>Muḥāmmad</a:t>
            </a:r>
            <a:endParaRPr lang="it-IT" altLang="it-IT" sz="4100" dirty="0">
              <a:solidFill>
                <a:srgbClr val="00B050"/>
              </a:solidFill>
              <a:latin typeface="Arial" panose="020B0604020202020204" pitchFamily="34" charset="0"/>
              <a:ea typeface="ＭＳ Ｐゴシック" panose="020B0600070205080204" pitchFamily="34" charset="-128"/>
            </a:endParaRPr>
          </a:p>
          <a:p>
            <a:pPr algn="ctr" eaLnBrk="1" hangingPunct="1">
              <a:lnSpc>
                <a:spcPct val="70000"/>
              </a:lnSpc>
              <a:buFontTx/>
              <a:buNone/>
            </a:pPr>
            <a:r>
              <a:rPr lang="it-IT" altLang="it-IT" dirty="0" err="1">
                <a:solidFill>
                  <a:srgbClr val="00B050"/>
                </a:solidFill>
                <a:latin typeface="Arial" panose="020B0604020202020204" pitchFamily="34" charset="0"/>
                <a:ea typeface="ＭＳ Ｐゴシック" panose="020B0600070205080204" pitchFamily="34" charset="-128"/>
              </a:rPr>
              <a:t>Muḥāmmad’s</a:t>
            </a:r>
            <a:r>
              <a:rPr lang="it-IT" altLang="it-IT" dirty="0">
                <a:solidFill>
                  <a:srgbClr val="00B050"/>
                </a:solidFill>
                <a:latin typeface="Arial" panose="020B0604020202020204" pitchFamily="34" charset="0"/>
                <a:ea typeface="ＭＳ Ｐゴシック" panose="020B0600070205080204" pitchFamily="34" charset="-128"/>
              </a:rPr>
              <a:t> </a:t>
            </a:r>
            <a:r>
              <a:rPr lang="it-IT" altLang="it-IT" dirty="0" err="1">
                <a:solidFill>
                  <a:srgbClr val="00B050"/>
                </a:solidFill>
                <a:latin typeface="Arial" panose="020B0604020202020204" pitchFamily="34" charset="0"/>
                <a:ea typeface="ＭＳ Ｐゴシック" panose="020B0600070205080204" pitchFamily="34" charset="-128"/>
              </a:rPr>
              <a:t>military</a:t>
            </a:r>
            <a:r>
              <a:rPr lang="it-IT" altLang="it-IT" dirty="0">
                <a:solidFill>
                  <a:srgbClr val="00B050"/>
                </a:solidFill>
                <a:latin typeface="Arial" panose="020B0604020202020204" pitchFamily="34" charset="0"/>
                <a:ea typeface="ＭＳ Ｐゴシック" panose="020B0600070205080204" pitchFamily="34" charset="-128"/>
              </a:rPr>
              <a:t> </a:t>
            </a:r>
            <a:r>
              <a:rPr lang="it-IT" altLang="it-IT" dirty="0" err="1">
                <a:solidFill>
                  <a:srgbClr val="00B050"/>
                </a:solidFill>
                <a:latin typeface="Arial" panose="020B0604020202020204" pitchFamily="34" charset="0"/>
                <a:ea typeface="ＭＳ Ｐゴシック" panose="020B0600070205080204" pitchFamily="34" charset="-128"/>
              </a:rPr>
              <a:t>achievements</a:t>
            </a:r>
            <a:r>
              <a:rPr lang="it-IT" altLang="it-IT" dirty="0">
                <a:solidFill>
                  <a:srgbClr val="00B050"/>
                </a:solidFill>
                <a:latin typeface="Arial" panose="020B0604020202020204" pitchFamily="34" charset="0"/>
                <a:ea typeface="ＭＳ Ｐゴシック" panose="020B0600070205080204" pitchFamily="34" charset="-128"/>
              </a:rPr>
              <a:t> </a:t>
            </a:r>
          </a:p>
          <a:p>
            <a:pPr eaLnBrk="1" hangingPunct="1">
              <a:lnSpc>
                <a:spcPct val="70000"/>
              </a:lnSpc>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Battaglia di Badr (contro Mecca)		624</a:t>
            </a: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Battaglia di </a:t>
            </a:r>
            <a:r>
              <a:rPr lang="it-IT" altLang="it-IT" sz="2600" dirty="0" err="1">
                <a:latin typeface="Arial" panose="020B0604020202020204" pitchFamily="34" charset="0"/>
                <a:ea typeface="ＭＳ Ｐゴシック" panose="020B0600070205080204" pitchFamily="34" charset="-128"/>
              </a:rPr>
              <a:t>Uḥūd</a:t>
            </a:r>
            <a:r>
              <a:rPr lang="it-IT" altLang="it-IT" sz="2600" dirty="0">
                <a:latin typeface="Arial" panose="020B0604020202020204" pitchFamily="34" charset="0"/>
                <a:ea typeface="ＭＳ Ｐゴシック" panose="020B0600070205080204" pitchFamily="34" charset="-128"/>
              </a:rPr>
              <a:t> 	(contro Mecca)       	625</a:t>
            </a:r>
          </a:p>
          <a:p>
            <a:pPr eaLnBrk="1" hangingPunct="1">
              <a:lnSpc>
                <a:spcPct val="70000"/>
              </a:lnSpc>
              <a:buFontTx/>
              <a:buNone/>
            </a:pPr>
            <a:endParaRPr lang="it-IT" altLang="ja-JP"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ja-JP" altLang="it-IT" sz="2600">
                <a:latin typeface="Arial" panose="020B0604020202020204" pitchFamily="34" charset="0"/>
                <a:ea typeface="ＭＳ Ｐゴシック" panose="020B0600070205080204" pitchFamily="34" charset="-128"/>
              </a:rPr>
              <a:t>“</a:t>
            </a:r>
            <a:r>
              <a:rPr lang="it-IT" altLang="ja-JP" sz="2600" dirty="0">
                <a:latin typeface="Arial" panose="020B0604020202020204" pitchFamily="34" charset="0"/>
                <a:ea typeface="ＭＳ Ｐゴシック" panose="020B0600070205080204" pitchFamily="34" charset="-128"/>
              </a:rPr>
              <a:t>Battaglia</a:t>
            </a:r>
            <a:r>
              <a:rPr lang="ja-JP" altLang="it-IT" sz="2600">
                <a:latin typeface="Arial" panose="020B0604020202020204" pitchFamily="34" charset="0"/>
                <a:ea typeface="ＭＳ Ｐゴシック" panose="020B0600070205080204" pitchFamily="34" charset="-128"/>
              </a:rPr>
              <a:t>”</a:t>
            </a:r>
            <a:r>
              <a:rPr lang="it-IT" altLang="ja-JP" sz="2600" dirty="0">
                <a:latin typeface="Arial" panose="020B0604020202020204" pitchFamily="34" charset="0"/>
                <a:ea typeface="ＭＳ Ｐゴシック" panose="020B0600070205080204" pitchFamily="34" charset="-128"/>
              </a:rPr>
              <a:t> del fossato </a:t>
            </a:r>
            <a:r>
              <a:rPr lang="it-IT" altLang="it-IT" sz="2600" dirty="0">
                <a:latin typeface="Arial" panose="020B0604020202020204" pitchFamily="34" charset="0"/>
                <a:ea typeface="ＭＳ Ｐゴシック" panose="020B0600070205080204" pitchFamily="34" charset="-128"/>
              </a:rPr>
              <a:t>(contro Mecca)         </a:t>
            </a:r>
            <a:r>
              <a:rPr lang="it-IT" altLang="ja-JP" sz="2600" dirty="0">
                <a:latin typeface="Arial" panose="020B0604020202020204" pitchFamily="34" charset="0"/>
                <a:ea typeface="ＭＳ Ｐゴシック" panose="020B0600070205080204" pitchFamily="34" charset="-128"/>
              </a:rPr>
              <a:t>627 		</a:t>
            </a: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Trattato di </a:t>
            </a:r>
            <a:r>
              <a:rPr lang="it-IT" altLang="it-IT" sz="2600" dirty="0" err="1">
                <a:latin typeface="Arial" panose="020B0604020202020204" pitchFamily="34" charset="0"/>
                <a:ea typeface="ＭＳ Ｐゴシック" panose="020B0600070205080204" pitchFamily="34" charset="-128"/>
              </a:rPr>
              <a:t>Hudaybiyya</a:t>
            </a:r>
            <a:r>
              <a:rPr lang="it-IT" altLang="it-IT" sz="2600" dirty="0">
                <a:latin typeface="Arial" panose="020B0604020202020204" pitchFamily="34" charset="0"/>
                <a:ea typeface="ＭＳ Ｐゴシック" panose="020B0600070205080204" pitchFamily="34" charset="-128"/>
              </a:rPr>
              <a:t> (Mecca-Medina) 	628</a:t>
            </a:r>
          </a:p>
          <a:p>
            <a:pPr eaLnBrk="1" hangingPunct="1">
              <a:lnSpc>
                <a:spcPct val="70000"/>
              </a:lnSpc>
              <a:buFontTx/>
              <a:buNone/>
            </a:pPr>
            <a:endParaRPr lang="it-IT" altLang="ja-JP" sz="2600" i="1"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ja-JP" sz="2600" i="1" dirty="0">
                <a:latin typeface="Arial" panose="020B0604020202020204" pitchFamily="34" charset="0"/>
                <a:ea typeface="ＭＳ Ｐゴシック" panose="020B0600070205080204" pitchFamily="34" charset="-128"/>
              </a:rPr>
              <a:t>‘</a:t>
            </a:r>
            <a:r>
              <a:rPr lang="it-IT" altLang="ja-JP" sz="2600" i="1" dirty="0" err="1">
                <a:latin typeface="Arial" panose="020B0604020202020204" pitchFamily="34" charset="0"/>
                <a:ea typeface="ＭＳ Ｐゴシック" panose="020B0600070205080204" pitchFamily="34" charset="-128"/>
              </a:rPr>
              <a:t>umra</a:t>
            </a:r>
            <a:r>
              <a:rPr lang="it-IT" altLang="ja-JP" sz="2600" dirty="0">
                <a:latin typeface="Arial" panose="020B0604020202020204" pitchFamily="34" charset="0"/>
                <a:ea typeface="ＭＳ Ｐゴシック" panose="020B0600070205080204" pitchFamily="34" charset="-128"/>
              </a:rPr>
              <a:t> (visita) di </a:t>
            </a:r>
            <a:r>
              <a:rPr lang="it-IT" altLang="ja-JP" sz="2600" dirty="0" err="1">
                <a:latin typeface="Arial" panose="020B0604020202020204" pitchFamily="34" charset="0"/>
                <a:ea typeface="ＭＳ Ｐゴシック" panose="020B0600070205080204" pitchFamily="34" charset="-128"/>
              </a:rPr>
              <a:t>Muḥāmmad</a:t>
            </a:r>
            <a:r>
              <a:rPr lang="it-IT" altLang="ja-JP" sz="2600" dirty="0">
                <a:latin typeface="Arial" panose="020B0604020202020204" pitchFamily="34" charset="0"/>
                <a:ea typeface="ＭＳ Ｐゴシック" panose="020B0600070205080204" pitchFamily="34" charset="-128"/>
              </a:rPr>
              <a:t> alla Mecca  	629</a:t>
            </a: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Conquista della Mecca			         	630</a:t>
            </a: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Pellegrinaggio dell’</a:t>
            </a:r>
            <a:r>
              <a:rPr lang="it-IT" altLang="ja-JP" sz="2600" dirty="0">
                <a:latin typeface="Arial" panose="020B0604020202020204" pitchFamily="34" charset="0"/>
                <a:ea typeface="ＭＳ Ｐゴシック" panose="020B0600070205080204" pitchFamily="34" charset="-128"/>
              </a:rPr>
              <a:t>addio e morte	         	632</a:t>
            </a:r>
          </a:p>
          <a:p>
            <a:pPr eaLnBrk="1" hangingPunct="1">
              <a:lnSpc>
                <a:spcPct val="70000"/>
              </a:lnSpc>
            </a:pPr>
            <a:endParaRPr lang="it-IT" altLang="it-IT" sz="26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403870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olo 1">
            <a:extLst>
              <a:ext uri="{FF2B5EF4-FFF2-40B4-BE49-F238E27FC236}">
                <a16:creationId xmlns:a16="http://schemas.microsoft.com/office/drawing/2014/main" id="{D2889008-D76D-1344-A29C-3825876ED17F}"/>
              </a:ext>
            </a:extLst>
          </p:cNvPr>
          <p:cNvSpPr>
            <a:spLocks noGrp="1"/>
          </p:cNvSpPr>
          <p:nvPr>
            <p:ph type="title"/>
          </p:nvPr>
        </p:nvSpPr>
        <p:spPr>
          <a:xfrm>
            <a:off x="1847851" y="115888"/>
            <a:ext cx="8424863" cy="1441450"/>
          </a:xfrm>
        </p:spPr>
        <p:txBody>
          <a:bodyPr>
            <a:normAutofit/>
          </a:bodyPr>
          <a:lstStyle/>
          <a:p>
            <a:pPr>
              <a:defRPr/>
            </a:pPr>
            <a:r>
              <a:rPr lang="it-EG" altLang="it-EG" dirty="0">
                <a:latin typeface="Times New Roman" panose="02020603050405020304" pitchFamily="18" charset="0"/>
                <a:ea typeface="ＭＳ Ｐゴシック" panose="020B0600070205080204" pitchFamily="34" charset="-128"/>
                <a:cs typeface="Times New Roman" panose="02020603050405020304" pitchFamily="18" charset="0"/>
              </a:rPr>
              <a:t>Le direttrici di espansione dell’Isl</a:t>
            </a:r>
            <a:r>
              <a:rPr lang="it-IT" altLang="it-EG" dirty="0" err="1">
                <a:latin typeface="Times New Roman" panose="02020603050405020304" pitchFamily="18" charset="0"/>
                <a:ea typeface="ＭＳ Ｐゴシック" panose="020B0600070205080204" pitchFamily="34" charset="-128"/>
                <a:cs typeface="Times New Roman" panose="02020603050405020304" pitchFamily="18" charset="0"/>
              </a:rPr>
              <a:t>ā</a:t>
            </a:r>
            <a:r>
              <a:rPr lang="it-EG" altLang="it-EG" dirty="0">
                <a:latin typeface="Times New Roman" panose="02020603050405020304" pitchFamily="18" charset="0"/>
                <a:ea typeface="ＭＳ Ｐゴシック" panose="020B0600070205080204" pitchFamily="34" charset="-128"/>
                <a:cs typeface="Times New Roman" panose="02020603050405020304" pitchFamily="18" charset="0"/>
              </a:rPr>
              <a:t>m</a:t>
            </a:r>
            <a:br>
              <a:rPr lang="it-EG" altLang="it-EG"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EG" sz="3600" dirty="0" err="1">
                <a:latin typeface="Times New Roman" panose="02020603050405020304" pitchFamily="18" charset="0"/>
                <a:ea typeface="ＭＳ Ｐゴシック" panose="020B0600070205080204" pitchFamily="34" charset="-128"/>
                <a:cs typeface="Times New Roman" panose="02020603050405020304" pitchFamily="18" charset="0"/>
              </a:rPr>
              <a:t>Islām’s</a:t>
            </a:r>
            <a:r>
              <a:rPr lang="it-IT" altLang="it-EG" sz="3600" dirty="0">
                <a:latin typeface="Times New Roman" panose="02020603050405020304" pitchFamily="18" charset="0"/>
                <a:ea typeface="ＭＳ Ｐゴシック" panose="020B0600070205080204" pitchFamily="34" charset="-128"/>
                <a:cs typeface="Times New Roman" panose="02020603050405020304" pitchFamily="18" charset="0"/>
              </a:rPr>
              <a:t> spread</a:t>
            </a:r>
            <a:endParaRPr lang="it-EG" altLang="it-EG" sz="36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49154" name="Segnaposto contenuto 7" descr="Immagine che contiene mappa&#10;&#10;Descrizione generata automaticamente">
            <a:extLst>
              <a:ext uri="{FF2B5EF4-FFF2-40B4-BE49-F238E27FC236}">
                <a16:creationId xmlns:a16="http://schemas.microsoft.com/office/drawing/2014/main" id="{A90989EC-BDC5-CF43-8A6C-01D06F3A413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55914" y="1808164"/>
            <a:ext cx="6061075" cy="4929187"/>
          </a:xfrm>
        </p:spPr>
      </p:pic>
    </p:spTree>
    <p:extLst>
      <p:ext uri="{BB962C8B-B14F-4D97-AF65-F5344CB8AC3E}">
        <p14:creationId xmlns:p14="http://schemas.microsoft.com/office/powerpoint/2010/main" val="3232628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olo 1">
            <a:extLst>
              <a:ext uri="{FF2B5EF4-FFF2-40B4-BE49-F238E27FC236}">
                <a16:creationId xmlns:a16="http://schemas.microsoft.com/office/drawing/2014/main" id="{838E0090-CCDB-DE4D-8A56-1A357C9A330C}"/>
              </a:ext>
            </a:extLst>
          </p:cNvPr>
          <p:cNvSpPr>
            <a:spLocks noGrp="1"/>
          </p:cNvSpPr>
          <p:nvPr>
            <p:ph type="title"/>
          </p:nvPr>
        </p:nvSpPr>
        <p:spPr>
          <a:xfrm>
            <a:off x="842963" y="1"/>
            <a:ext cx="10844211" cy="2708275"/>
          </a:xfrm>
        </p:spPr>
        <p:txBody>
          <a:bodyPr/>
          <a:lstStyle/>
          <a:p>
            <a:pPr algn="ctr"/>
            <a:r>
              <a:rPr lang="it-EG" altLang="it-EG" sz="3200" dirty="0">
                <a:solidFill>
                  <a:srgbClr val="00B050"/>
                </a:solidFill>
                <a:latin typeface="Times New Roman" panose="02020603050405020304" pitchFamily="18" charset="0"/>
                <a:ea typeface="ＭＳ Ｐゴシック" panose="020B0600070205080204" pitchFamily="34" charset="-128"/>
                <a:cs typeface="Times New Roman" panose="02020603050405020304" pitchFamily="18" charset="0"/>
              </a:rPr>
              <a:t>L’instaurazione del monoteismo</a:t>
            </a:r>
            <a:br>
              <a:rPr lang="it-EG" altLang="it-EG" sz="3200" dirty="0">
                <a:latin typeface="Times New Roman" panose="02020603050405020304" pitchFamily="18" charset="0"/>
                <a:ea typeface="ＭＳ Ｐゴシック" panose="020B0600070205080204" pitchFamily="34" charset="-128"/>
                <a:cs typeface="Times New Roman" panose="02020603050405020304" pitchFamily="18" charset="0"/>
              </a:rPr>
            </a:br>
            <a:r>
              <a:rPr lang="it-EG"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La distruzione degli idoli della Ka’ba. </a:t>
            </a:r>
            <a:br>
              <a:rPr lang="it-EG" altLang="it-EG" sz="2800" dirty="0">
                <a:latin typeface="Times New Roman" panose="02020603050405020304" pitchFamily="18" charset="0"/>
                <a:ea typeface="ＭＳ Ｐゴシック" panose="020B0600070205080204" pitchFamily="34" charset="-128"/>
                <a:cs typeface="Times New Roman" panose="02020603050405020304" pitchFamily="18" charset="0"/>
              </a:rPr>
            </a:br>
            <a:r>
              <a:rPr lang="it-EG"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L’unicità di Dio: il </a:t>
            </a:r>
            <a:r>
              <a:rPr lang="it-IT" altLang="it-EG" sz="2800" i="1" dirty="0" err="1">
                <a:latin typeface="Times New Roman" panose="02020603050405020304" pitchFamily="18" charset="0"/>
                <a:ea typeface="ＭＳ Ｐゴシック" panose="020B0600070205080204" pitchFamily="34" charset="-128"/>
                <a:cs typeface="Times New Roman" panose="02020603050405020304" pitchFamily="18" charset="0"/>
              </a:rPr>
              <a:t>tawḥīd</a:t>
            </a:r>
            <a:r>
              <a:rPr lang="it-IT" altLang="it-EG" sz="2800" i="1" dirty="0">
                <a:latin typeface="Times New Roman" panose="02020603050405020304" pitchFamily="18" charset="0"/>
                <a:ea typeface="ＭＳ Ｐゴシック" panose="020B0600070205080204" pitchFamily="34" charset="-128"/>
                <a:cs typeface="Times New Roman" panose="02020603050405020304" pitchFamily="18" charset="0"/>
              </a:rPr>
              <a:t> ( </a:t>
            </a:r>
            <a:r>
              <a:rPr lang="ar-EG"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 تَوْحِيد‎</a:t>
            </a:r>
            <a: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a:t>
            </a:r>
            <a:br>
              <a:rPr lang="it-IT" altLang="it-EG" sz="3200" dirty="0">
                <a:latin typeface="Times New Roman" panose="02020603050405020304" pitchFamily="18" charset="0"/>
                <a:ea typeface="ＭＳ Ｐゴシック" panose="020B0600070205080204" pitchFamily="34" charset="-128"/>
                <a:cs typeface="Times New Roman" panose="02020603050405020304" pitchFamily="18" charset="0"/>
              </a:rPr>
            </a:br>
            <a:br>
              <a:rPr lang="it-IT" altLang="it-EG" sz="3200"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The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destruction</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of the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idols</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in the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Ka’ba</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a:t>
            </a:r>
            <a:b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The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monotheism</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and the </a:t>
            </a:r>
            <a:r>
              <a:rPr lang="it-IT" altLang="it-EG" sz="2400" i="1" dirty="0" err="1">
                <a:latin typeface="Times New Roman" panose="02020603050405020304" pitchFamily="18" charset="0"/>
                <a:ea typeface="ＭＳ Ｐゴシック" panose="020B0600070205080204" pitchFamily="34" charset="-128"/>
                <a:cs typeface="Times New Roman" panose="02020603050405020304" pitchFamily="18" charset="0"/>
              </a:rPr>
              <a:t>tawḥīd</a:t>
            </a:r>
            <a:r>
              <a:rPr lang="it-IT" altLang="it-EG" sz="2400" i="1" dirty="0">
                <a:latin typeface="Times New Roman" panose="02020603050405020304" pitchFamily="18" charset="0"/>
                <a:ea typeface="ＭＳ Ｐゴシック" panose="020B0600070205080204" pitchFamily="34" charset="-128"/>
                <a:cs typeface="Times New Roman" panose="02020603050405020304" pitchFamily="18" charset="0"/>
              </a:rPr>
              <a:t> .</a:t>
            </a:r>
            <a:endParaRPr lang="it-EG" altLang="it-EG" sz="2400" i="1"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48130" name="Segnaposto contenuto 4" descr="Immagine che contiene fotografia, molti, coperto, edificio&#10;&#10;Descrizione generata automaticamente">
            <a:extLst>
              <a:ext uri="{FF2B5EF4-FFF2-40B4-BE49-F238E27FC236}">
                <a16:creationId xmlns:a16="http://schemas.microsoft.com/office/drawing/2014/main" id="{F1434FC2-392F-3A4B-9D5C-2D5AFF11BC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665539" y="2708276"/>
            <a:ext cx="4860925" cy="3929063"/>
          </a:xfrm>
        </p:spPr>
      </p:pic>
    </p:spTree>
    <p:extLst>
      <p:ext uri="{BB962C8B-B14F-4D97-AF65-F5344CB8AC3E}">
        <p14:creationId xmlns:p14="http://schemas.microsoft.com/office/powerpoint/2010/main" val="2221193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a:extLst>
              <a:ext uri="{FF2B5EF4-FFF2-40B4-BE49-F238E27FC236}">
                <a16:creationId xmlns:a16="http://schemas.microsoft.com/office/drawing/2014/main" id="{8372A0F9-421B-A149-916C-542657E239B9}"/>
              </a:ext>
            </a:extLst>
          </p:cNvPr>
          <p:cNvSpPr>
            <a:spLocks noGrp="1"/>
          </p:cNvSpPr>
          <p:nvPr>
            <p:ph type="title"/>
          </p:nvPr>
        </p:nvSpPr>
        <p:spPr>
          <a:xfrm>
            <a:off x="1828800" y="152400"/>
            <a:ext cx="8610600" cy="990600"/>
          </a:xfrm>
        </p:spPr>
        <p:txBody>
          <a:bodyPr>
            <a:normAutofit fontScale="90000"/>
          </a:bodyPr>
          <a:lstStyle/>
          <a:p>
            <a:pPr eaLnBrk="1" hangingPunct="1">
              <a:defRPr/>
            </a:pPr>
            <a:r>
              <a:rPr lang="it-IT" altLang="it-IT" sz="3600" dirty="0">
                <a:solidFill>
                  <a:srgbClr val="008000"/>
                </a:solidFill>
                <a:latin typeface="Arial" panose="020B0604020202020204" pitchFamily="34" charset="0"/>
                <a:ea typeface="ＭＳ Ｐゴシック" panose="020B0600070205080204" pitchFamily="34" charset="-128"/>
              </a:rPr>
              <a:t>Inviato di Dio e sigillo dei profeti</a:t>
            </a:r>
            <a:br>
              <a:rPr lang="it-IT" altLang="it-IT" sz="3600" dirty="0">
                <a:solidFill>
                  <a:srgbClr val="008000"/>
                </a:solidFill>
                <a:latin typeface="Arial" panose="020B0604020202020204" pitchFamily="34" charset="0"/>
                <a:ea typeface="ＭＳ Ｐゴシック" panose="020B0600070205080204" pitchFamily="34" charset="-128"/>
              </a:rPr>
            </a:br>
            <a:r>
              <a:rPr lang="it-IT" altLang="it-IT" sz="3200" dirty="0">
                <a:solidFill>
                  <a:srgbClr val="008000"/>
                </a:solidFill>
                <a:latin typeface="Arial" panose="020B0604020202020204" pitchFamily="34" charset="0"/>
                <a:ea typeface="ＭＳ Ｐゴシック" panose="020B0600070205080204" pitchFamily="34" charset="-128"/>
              </a:rPr>
              <a:t>Messenger of </a:t>
            </a:r>
            <a:r>
              <a:rPr lang="it-IT" altLang="it-IT" sz="3200" dirty="0" err="1">
                <a:solidFill>
                  <a:srgbClr val="008000"/>
                </a:solidFill>
                <a:latin typeface="Arial" panose="020B0604020202020204" pitchFamily="34" charset="0"/>
                <a:ea typeface="ＭＳ Ｐゴシック" panose="020B0600070205080204" pitchFamily="34" charset="-128"/>
              </a:rPr>
              <a:t>God</a:t>
            </a:r>
            <a:r>
              <a:rPr lang="it-IT" altLang="it-IT" sz="3200" dirty="0">
                <a:solidFill>
                  <a:srgbClr val="008000"/>
                </a:solidFill>
                <a:latin typeface="Arial" panose="020B0604020202020204" pitchFamily="34" charset="0"/>
                <a:ea typeface="ＭＳ Ｐゴシック" panose="020B0600070205080204" pitchFamily="34" charset="-128"/>
              </a:rPr>
              <a:t> and </a:t>
            </a:r>
            <a:r>
              <a:rPr lang="it-IT" altLang="it-IT" sz="3200" dirty="0" err="1">
                <a:solidFill>
                  <a:srgbClr val="008000"/>
                </a:solidFill>
                <a:latin typeface="Arial" panose="020B0604020202020204" pitchFamily="34" charset="0"/>
                <a:ea typeface="ＭＳ Ｐゴシック" panose="020B0600070205080204" pitchFamily="34" charset="-128"/>
              </a:rPr>
              <a:t>seal</a:t>
            </a:r>
            <a:r>
              <a:rPr lang="it-IT" altLang="it-IT" sz="3200" dirty="0">
                <a:solidFill>
                  <a:srgbClr val="008000"/>
                </a:solidFill>
                <a:latin typeface="Arial" panose="020B0604020202020204" pitchFamily="34" charset="0"/>
                <a:ea typeface="ＭＳ Ｐゴシック" panose="020B0600070205080204" pitchFamily="34" charset="-128"/>
              </a:rPr>
              <a:t> of </a:t>
            </a:r>
            <a:r>
              <a:rPr lang="it-IT" altLang="it-IT" sz="3200" dirty="0" err="1">
                <a:solidFill>
                  <a:srgbClr val="008000"/>
                </a:solidFill>
                <a:latin typeface="Arial" panose="020B0604020202020204" pitchFamily="34" charset="0"/>
                <a:ea typeface="ＭＳ Ｐゴシック" panose="020B0600070205080204" pitchFamily="34" charset="-128"/>
              </a:rPr>
              <a:t>prophets</a:t>
            </a:r>
            <a:endParaRPr lang="it-IT" altLang="it-IT" sz="3200" dirty="0">
              <a:solidFill>
                <a:srgbClr val="008000"/>
              </a:solidFill>
              <a:latin typeface="Arial" panose="020B0604020202020204" pitchFamily="34" charset="0"/>
              <a:ea typeface="ＭＳ Ｐゴシック" panose="020B0600070205080204" pitchFamily="34" charset="-128"/>
            </a:endParaRPr>
          </a:p>
        </p:txBody>
      </p:sp>
      <p:sp>
        <p:nvSpPr>
          <p:cNvPr id="50178" name="Rectangle 3">
            <a:extLst>
              <a:ext uri="{FF2B5EF4-FFF2-40B4-BE49-F238E27FC236}">
                <a16:creationId xmlns:a16="http://schemas.microsoft.com/office/drawing/2014/main" id="{EE123ADF-2DBD-794E-9BCD-188F854465C9}"/>
              </a:ext>
            </a:extLst>
          </p:cNvPr>
          <p:cNvSpPr>
            <a:spLocks noGrp="1"/>
          </p:cNvSpPr>
          <p:nvPr>
            <p:ph idx="1"/>
          </p:nvPr>
        </p:nvSpPr>
        <p:spPr>
          <a:xfrm>
            <a:off x="1919288" y="1557338"/>
            <a:ext cx="8443912" cy="5148262"/>
          </a:xfrm>
        </p:spPr>
        <p:txBody>
          <a:bodyPr/>
          <a:lstStyle/>
          <a:p>
            <a:pPr eaLnBrk="1" hangingPunct="1">
              <a:lnSpc>
                <a:spcPct val="80000"/>
              </a:lnSpc>
            </a:pPr>
            <a:r>
              <a:rPr lang="it-IT" altLang="it-IT">
                <a:latin typeface="Times New Roman" panose="02020603050405020304" pitchFamily="18" charset="0"/>
                <a:ea typeface="ＭＳ Ｐゴシック" panose="020B0600070205080204" pitchFamily="34" charset="-128"/>
              </a:rPr>
              <a:t>Muḥāmmad è nella profetologia islamica, profeta (</a:t>
            </a:r>
            <a:r>
              <a:rPr lang="it-IT" altLang="it-IT" i="1">
                <a:solidFill>
                  <a:srgbClr val="008000"/>
                </a:solidFill>
                <a:latin typeface="Times New Roman" panose="02020603050405020304" pitchFamily="18" charset="0"/>
                <a:ea typeface="ＭＳ Ｐゴシック" panose="020B0600070205080204" pitchFamily="34" charset="-128"/>
              </a:rPr>
              <a:t>nābī</a:t>
            </a:r>
            <a:r>
              <a:rPr lang="it-IT" altLang="it-IT">
                <a:latin typeface="Times New Roman" panose="02020603050405020304" pitchFamily="18" charset="0"/>
                <a:ea typeface="ＭＳ Ｐゴシック" panose="020B0600070205080204" pitchFamily="34" charset="-128"/>
              </a:rPr>
              <a:t>), cioè ammonitore dell’</a:t>
            </a:r>
            <a:r>
              <a:rPr lang="it-IT" altLang="ja-JP">
                <a:latin typeface="Times New Roman" panose="02020603050405020304" pitchFamily="18" charset="0"/>
                <a:ea typeface="ＭＳ Ｐゴシック" panose="020B0600070205080204" pitchFamily="34" charset="-128"/>
              </a:rPr>
              <a:t>umanità, ma anche </a:t>
            </a:r>
            <a:r>
              <a:rPr lang="it-IT" altLang="ja-JP" i="1">
                <a:solidFill>
                  <a:srgbClr val="008000"/>
                </a:solidFill>
                <a:latin typeface="Times New Roman" panose="02020603050405020304" pitchFamily="18" charset="0"/>
                <a:ea typeface="ＭＳ Ｐゴシック" panose="020B0600070205080204" pitchFamily="34" charset="-128"/>
              </a:rPr>
              <a:t>rasūl</a:t>
            </a:r>
            <a:r>
              <a:rPr lang="it-IT" altLang="ja-JP">
                <a:latin typeface="Times New Roman" panose="02020603050405020304" pitchFamily="18" charset="0"/>
                <a:ea typeface="ＭＳ Ｐゴシック" panose="020B0600070205080204" pitchFamily="34" charset="-128"/>
              </a:rPr>
              <a:t> (inviato), come lo furono Mosè, Davide e Gesù. Ma soprattutto è </a:t>
            </a:r>
            <a:r>
              <a:rPr lang="it-IT" altLang="ja-JP" i="1">
                <a:solidFill>
                  <a:srgbClr val="008000"/>
                </a:solidFill>
                <a:latin typeface="Times New Roman" panose="02020603050405020304" pitchFamily="18" charset="0"/>
                <a:ea typeface="ＭＳ Ｐゴシック" panose="020B0600070205080204" pitchFamily="34" charset="-128"/>
              </a:rPr>
              <a:t>khātim al-anbiyā’</a:t>
            </a:r>
            <a:r>
              <a:rPr lang="it-IT" altLang="ja-JP">
                <a:latin typeface="Times New Roman" panose="02020603050405020304" pitchFamily="18" charset="0"/>
                <a:ea typeface="ＭＳ Ｐゴシック" panose="020B0600070205080204" pitchFamily="34" charset="-128"/>
              </a:rPr>
              <a:t>, il sigillo dei profeti, l’ultimo inviato da Dio.</a:t>
            </a:r>
          </a:p>
          <a:p>
            <a:pPr eaLnBrk="1" hangingPunct="1">
              <a:lnSpc>
                <a:spcPct val="80000"/>
              </a:lnSpc>
            </a:pPr>
            <a:r>
              <a:rPr lang="it-IT" altLang="it-IT">
                <a:latin typeface="Times New Roman" panose="02020603050405020304" pitchFamily="18" charset="0"/>
                <a:ea typeface="ＭＳ Ｐゴシック" panose="020B0600070205080204" pitchFamily="34" charset="-128"/>
              </a:rPr>
              <a:t>Non è santo o figlio di Dio, ma è </a:t>
            </a:r>
            <a:r>
              <a:rPr lang="it-IT" altLang="ja-JP">
                <a:latin typeface="Times New Roman" panose="02020603050405020304" pitchFamily="18" charset="0"/>
                <a:ea typeface="ＭＳ Ｐゴシック" panose="020B0600070205080204" pitchFamily="34" charset="-128"/>
              </a:rPr>
              <a:t>un uomo, anzi il migliore degli uomini (</a:t>
            </a:r>
            <a:r>
              <a:rPr lang="it-IT" altLang="ja-JP" i="1">
                <a:solidFill>
                  <a:srgbClr val="008000"/>
                </a:solidFill>
                <a:latin typeface="Times New Roman" panose="02020603050405020304" pitchFamily="18" charset="0"/>
                <a:ea typeface="ＭＳ Ｐゴシック" panose="020B0600070205080204" pitchFamily="34" charset="-128"/>
              </a:rPr>
              <a:t>insān al-kāmil</a:t>
            </a:r>
            <a:r>
              <a:rPr lang="it-IT" altLang="ja-JP">
                <a:latin typeface="Times New Roman" panose="02020603050405020304" pitchFamily="18" charset="0"/>
                <a:ea typeface="ＭＳ Ｐゴシック" panose="020B0600070205080204" pitchFamily="34" charset="-128"/>
              </a:rPr>
              <a:t>), con una funzione simile a quella che nel Cristianesimo ha la Bibbia, cioè testimonianza della Parola eterna di Dio.</a:t>
            </a:r>
          </a:p>
          <a:p>
            <a:pPr eaLnBrk="1" hangingPunct="1">
              <a:lnSpc>
                <a:spcPct val="80000"/>
              </a:lnSpc>
            </a:pPr>
            <a:r>
              <a:rPr lang="it-IT" altLang="it-IT">
                <a:latin typeface="Times New Roman" panose="02020603050405020304" pitchFamily="18" charset="0"/>
                <a:ea typeface="ＭＳ Ｐゴシック" panose="020B0600070205080204" pitchFamily="34" charset="-128"/>
              </a:rPr>
              <a:t>Non ha compiuto miracoli anche se l’</a:t>
            </a:r>
            <a:r>
              <a:rPr lang="it-IT" altLang="ja-JP">
                <a:latin typeface="Times New Roman" panose="02020603050405020304" pitchFamily="18" charset="0"/>
                <a:ea typeface="ＭＳ Ｐゴシック" panose="020B0600070205080204" pitchFamily="34" charset="-128"/>
              </a:rPr>
              <a:t>agiografia islamica e la devozione popolare, come abbiamo accennato, gliene attribuiscono alcuni.</a:t>
            </a:r>
          </a:p>
          <a:p>
            <a:pPr eaLnBrk="1" hangingPunct="1">
              <a:lnSpc>
                <a:spcPct val="80000"/>
              </a:lnSpc>
            </a:pP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0185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olo 1">
            <a:extLst>
              <a:ext uri="{FF2B5EF4-FFF2-40B4-BE49-F238E27FC236}">
                <a16:creationId xmlns:a16="http://schemas.microsoft.com/office/drawing/2014/main" id="{7A525B93-790C-8C4A-BFD3-C50D2BB3349E}"/>
              </a:ext>
            </a:extLst>
          </p:cNvPr>
          <p:cNvSpPr>
            <a:spLocks noGrp="1"/>
          </p:cNvSpPr>
          <p:nvPr>
            <p:ph type="title"/>
          </p:nvPr>
        </p:nvSpPr>
        <p:spPr>
          <a:xfrm>
            <a:off x="1703388" y="260351"/>
            <a:ext cx="8856662" cy="2016125"/>
          </a:xfrm>
        </p:spPr>
        <p:txBody>
          <a:bodyPr/>
          <a:lstStyle/>
          <a:p>
            <a:r>
              <a:rPr lang="it-EG" altLang="it-EG" sz="4000">
                <a:latin typeface="Times New Roman" panose="02020603050405020304" pitchFamily="18" charset="0"/>
                <a:ea typeface="ＭＳ Ｐゴシック" panose="020B0600070205080204" pitchFamily="34" charset="-128"/>
                <a:cs typeface="Times New Roman" panose="02020603050405020304" pitchFamily="18" charset="0"/>
              </a:rPr>
              <a:t>Fedeli alla tomba di Mu</a:t>
            </a:r>
            <a:r>
              <a:rPr lang="it-IT" altLang="it-EG" sz="4000">
                <a:latin typeface="Times New Roman" panose="02020603050405020304" pitchFamily="18" charset="0"/>
                <a:ea typeface="ＭＳ Ｐゴシック" panose="020B0600070205080204" pitchFamily="34" charset="-128"/>
                <a:cs typeface="Times New Roman" panose="02020603050405020304" pitchFamily="18" charset="0"/>
              </a:rPr>
              <a:t>ḥā</a:t>
            </a:r>
            <a:r>
              <a:rPr lang="it-EG" altLang="it-EG" sz="4000">
                <a:latin typeface="Times New Roman" panose="02020603050405020304" pitchFamily="18" charset="0"/>
                <a:ea typeface="ＭＳ Ｐゴシック" panose="020B0600070205080204" pitchFamily="34" charset="-128"/>
                <a:cs typeface="Times New Roman" panose="02020603050405020304" pitchFamily="18" charset="0"/>
              </a:rPr>
              <a:t>mmad e </a:t>
            </a:r>
            <a:r>
              <a:rPr lang="it-IT" altLang="it-EG" sz="4000">
                <a:latin typeface="Times New Roman" panose="02020603050405020304" pitchFamily="18" charset="0"/>
                <a:ea typeface="ＭＳ Ｐゴシック" panose="020B0600070205080204" pitchFamily="34" charset="-128"/>
                <a:cs typeface="Times New Roman" panose="02020603050405020304" pitchFamily="18" charset="0"/>
              </a:rPr>
              <a:t>ʿĀʾisha</a:t>
            </a:r>
            <a:br>
              <a:rPr lang="it-EG" altLang="it-EG">
                <a:ea typeface="ＭＳ Ｐゴシック" panose="020B0600070205080204" pitchFamily="34" charset="-128"/>
              </a:rPr>
            </a:br>
            <a:r>
              <a:rPr lang="it-IT" altLang="it-EG" sz="3100">
                <a:ea typeface="ＭＳ Ｐゴシック" panose="020B0600070205080204" pitchFamily="34" charset="-128"/>
              </a:rPr>
              <a:t>al-Masjid an-Nabaw</a:t>
            </a:r>
            <a:r>
              <a:rPr lang="it-IT" altLang="it-EG" sz="2700">
                <a:ea typeface="ＭＳ Ｐゴシック" panose="020B0600070205080204" pitchFamily="34" charset="-128"/>
              </a:rPr>
              <a:t>ī</a:t>
            </a:r>
            <a:r>
              <a:rPr lang="it-IT" altLang="it-EG" sz="3100">
                <a:ea typeface="ＭＳ Ｐゴシック" panose="020B0600070205080204" pitchFamily="34" charset="-128"/>
              </a:rPr>
              <a:t>, </a:t>
            </a:r>
            <a:r>
              <a:rPr lang="it-EG" altLang="it-EG" sz="3100">
                <a:ea typeface="ＭＳ Ｐゴシック" panose="020B0600070205080204" pitchFamily="34" charset="-128"/>
              </a:rPr>
              <a:t>( a Medina)</a:t>
            </a:r>
            <a:br>
              <a:rPr lang="it-EG" altLang="it-EG" sz="3100">
                <a:ea typeface="ＭＳ Ｐゴシック" panose="020B0600070205080204" pitchFamily="34" charset="-128"/>
              </a:rPr>
            </a:br>
            <a:r>
              <a:rPr lang="it-EG" altLang="it-EG" sz="3100">
                <a:latin typeface="Times New Roman" panose="02020603050405020304" pitchFamily="18" charset="0"/>
                <a:ea typeface="ＭＳ Ｐゴシック" panose="020B0600070205080204" pitchFamily="34" charset="-128"/>
                <a:cs typeface="Times New Roman" panose="02020603050405020304" pitchFamily="18" charset="0"/>
              </a:rPr>
              <a:t>Muslims to Mu</a:t>
            </a:r>
            <a:r>
              <a:rPr lang="it-IT" altLang="it-EG" sz="3100">
                <a:latin typeface="Times New Roman" panose="02020603050405020304" pitchFamily="18" charset="0"/>
                <a:ea typeface="ＭＳ Ｐゴシック" panose="020B0600070205080204" pitchFamily="34" charset="-128"/>
                <a:cs typeface="Times New Roman" panose="02020603050405020304" pitchFamily="18" charset="0"/>
              </a:rPr>
              <a:t>ḥā</a:t>
            </a:r>
            <a:r>
              <a:rPr lang="it-EG" altLang="it-EG" sz="3100">
                <a:latin typeface="Times New Roman" panose="02020603050405020304" pitchFamily="18" charset="0"/>
                <a:ea typeface="ＭＳ Ｐゴシック" panose="020B0600070205080204" pitchFamily="34" charset="-128"/>
                <a:cs typeface="Times New Roman" panose="02020603050405020304" pitchFamily="18" charset="0"/>
              </a:rPr>
              <a:t>mmad and ‘</a:t>
            </a:r>
            <a:r>
              <a:rPr lang="it-IT" altLang="it-EG" sz="3100">
                <a:latin typeface="Times New Roman" panose="02020603050405020304" pitchFamily="18" charset="0"/>
                <a:ea typeface="ＭＳ Ｐゴシック" panose="020B0600070205080204" pitchFamily="34" charset="-128"/>
                <a:cs typeface="Times New Roman" panose="02020603050405020304" pitchFamily="18" charset="0"/>
              </a:rPr>
              <a:t>Ā</a:t>
            </a:r>
            <a:r>
              <a:rPr lang="it-EG" altLang="it-EG" sz="3100">
                <a:latin typeface="Times New Roman" panose="02020603050405020304" pitchFamily="18" charset="0"/>
                <a:ea typeface="ＭＳ Ｐゴシック" panose="020B0600070205080204" pitchFamily="34" charset="-128"/>
                <a:cs typeface="Times New Roman" panose="02020603050405020304" pitchFamily="18" charset="0"/>
              </a:rPr>
              <a:t>’isha’s tombs</a:t>
            </a:r>
          </a:p>
        </p:txBody>
      </p:sp>
      <p:pic>
        <p:nvPicPr>
          <p:cNvPr id="51202" name="Immagine 8">
            <a:extLst>
              <a:ext uri="{FF2B5EF4-FFF2-40B4-BE49-F238E27FC236}">
                <a16:creationId xmlns:a16="http://schemas.microsoft.com/office/drawing/2014/main" id="{9AB9830F-5405-4246-BA3F-40E5B25434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4043364" y="1825626"/>
            <a:ext cx="4105275"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6117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D89BFD-AACC-6B49-A327-33B0AEC46E2B}"/>
              </a:ext>
            </a:extLst>
          </p:cNvPr>
          <p:cNvSpPr>
            <a:spLocks noGrp="1"/>
          </p:cNvSpPr>
          <p:nvPr>
            <p:ph type="title"/>
          </p:nvPr>
        </p:nvSpPr>
        <p:spPr>
          <a:xfrm>
            <a:off x="628650" y="188911"/>
            <a:ext cx="10587038" cy="2968627"/>
          </a:xfrm>
        </p:spPr>
        <p:txBody>
          <a:bodyPr>
            <a:normAutofit fontScale="90000"/>
          </a:bodyPr>
          <a:lstStyle/>
          <a:p>
            <a:pPr algn="ctr">
              <a:defRPr/>
            </a:pPr>
            <a:r>
              <a:rPr lang="it-IT" sz="4000" dirty="0">
                <a:latin typeface="Times New Roman" panose="02020603050405020304" pitchFamily="18" charset="0"/>
                <a:cs typeface="Times New Roman" panose="02020603050405020304" pitchFamily="18" charset="0"/>
              </a:rPr>
              <a:t>Al-</a:t>
            </a:r>
            <a:r>
              <a:rPr lang="it-IT" sz="4000" dirty="0" err="1">
                <a:latin typeface="Times New Roman" panose="02020603050405020304" pitchFamily="18" charset="0"/>
                <a:cs typeface="Times New Roman" panose="02020603050405020304" pitchFamily="18" charset="0"/>
              </a:rPr>
              <a:t>Masjid</a:t>
            </a:r>
            <a:r>
              <a:rPr lang="it-IT" sz="4000" dirty="0">
                <a:latin typeface="Times New Roman" panose="02020603050405020304" pitchFamily="18" charset="0"/>
                <a:cs typeface="Times New Roman" panose="02020603050405020304" pitchFamily="18" charset="0"/>
              </a:rPr>
              <a:t> an-</a:t>
            </a:r>
            <a:r>
              <a:rPr lang="it-IT" sz="4000" dirty="0" err="1">
                <a:latin typeface="Times New Roman" panose="02020603050405020304" pitchFamily="18" charset="0"/>
                <a:cs typeface="Times New Roman" panose="02020603050405020304" pitchFamily="18" charset="0"/>
              </a:rPr>
              <a:t>Nabaw</a:t>
            </a:r>
            <a:r>
              <a:rPr lang="it-IT" sz="3600" dirty="0" err="1">
                <a:latin typeface="Times New Roman" panose="02020603050405020304" pitchFamily="18" charset="0"/>
                <a:cs typeface="Times New Roman" panose="02020603050405020304" pitchFamily="18" charset="0"/>
              </a:rPr>
              <a:t>ī</a:t>
            </a:r>
            <a:r>
              <a:rPr lang="it-IT" sz="4000" dirty="0">
                <a:latin typeface="Times New Roman" panose="02020603050405020304" pitchFamily="18" charset="0"/>
                <a:cs typeface="Times New Roman" panose="02020603050405020304" pitchFamily="18" charset="0"/>
              </a:rPr>
              <a:t> </a:t>
            </a:r>
            <a:br>
              <a:rPr lang="it-IT" sz="4000" dirty="0">
                <a:latin typeface="Times New Roman" panose="02020603050405020304" pitchFamily="18" charset="0"/>
                <a:cs typeface="Times New Roman" panose="02020603050405020304" pitchFamily="18" charset="0"/>
              </a:rPr>
            </a:br>
            <a:r>
              <a:rPr lang="it-IT" sz="3200" dirty="0">
                <a:latin typeface="Times New Roman" panose="02020603050405020304" pitchFamily="18" charset="0"/>
                <a:cs typeface="Times New Roman" panose="02020603050405020304" pitchFamily="18" charset="0"/>
              </a:rPr>
              <a:t>("la moschea del Profeta") con la cupola verde costruita sopra la tomba di Maometto al centro</a:t>
            </a:r>
            <a:br>
              <a:rPr lang="it-IT" sz="4000" dirty="0">
                <a:latin typeface="Times New Roman" panose="02020603050405020304" pitchFamily="18" charset="0"/>
                <a:cs typeface="Times New Roman" panose="02020603050405020304" pitchFamily="18" charset="0"/>
              </a:rPr>
            </a:br>
            <a:br>
              <a:rPr lang="it-IT" sz="4000" dirty="0">
                <a:latin typeface="Times New Roman" panose="02020603050405020304" pitchFamily="18" charset="0"/>
                <a:cs typeface="Times New Roman" panose="02020603050405020304" pitchFamily="18" charset="0"/>
              </a:rPr>
            </a:br>
            <a:r>
              <a:rPr lang="it-IT" sz="3200" b="1" dirty="0">
                <a:latin typeface="Times New Roman" panose="02020603050405020304" pitchFamily="18" charset="0"/>
                <a:cs typeface="Times New Roman" panose="02020603050405020304" pitchFamily="18" charset="0"/>
              </a:rPr>
              <a:t>Al-</a:t>
            </a:r>
            <a:r>
              <a:rPr lang="it-IT" sz="3200" b="1" dirty="0" err="1">
                <a:latin typeface="Times New Roman" panose="02020603050405020304" pitchFamily="18" charset="0"/>
                <a:cs typeface="Times New Roman" panose="02020603050405020304" pitchFamily="18" charset="0"/>
              </a:rPr>
              <a:t>Masjid</a:t>
            </a:r>
            <a:r>
              <a:rPr lang="it-IT" sz="3200" b="1" dirty="0">
                <a:latin typeface="Times New Roman" panose="02020603050405020304" pitchFamily="18" charset="0"/>
                <a:cs typeface="Times New Roman" panose="02020603050405020304" pitchFamily="18" charset="0"/>
              </a:rPr>
              <a:t> an-</a:t>
            </a:r>
            <a:r>
              <a:rPr lang="it-IT" sz="3200" b="1" dirty="0" err="1">
                <a:latin typeface="Times New Roman" panose="02020603050405020304" pitchFamily="18" charset="0"/>
                <a:cs typeface="Times New Roman" panose="02020603050405020304" pitchFamily="18" charset="0"/>
              </a:rPr>
              <a:t>Nabawī</a:t>
            </a:r>
            <a:r>
              <a:rPr lang="it-IT" sz="3200" b="1" dirty="0">
                <a:latin typeface="Times New Roman" panose="02020603050405020304" pitchFamily="18" charset="0"/>
                <a:cs typeface="Times New Roman" panose="02020603050405020304" pitchFamily="18" charset="0"/>
              </a:rPr>
              <a:t> </a:t>
            </a:r>
            <a:r>
              <a:rPr lang="it-IT" sz="3200" dirty="0">
                <a:latin typeface="Times New Roman" panose="02020603050405020304" pitchFamily="18" charset="0"/>
                <a:cs typeface="Times New Roman" panose="02020603050405020304" pitchFamily="18" charset="0"/>
              </a:rPr>
              <a:t>("the </a:t>
            </a:r>
            <a:r>
              <a:rPr lang="it-IT" sz="3200" dirty="0" err="1">
                <a:latin typeface="Times New Roman" panose="02020603050405020304" pitchFamily="18" charset="0"/>
                <a:cs typeface="Times New Roman" panose="02020603050405020304" pitchFamily="18" charset="0"/>
              </a:rPr>
              <a:t>Prophet's</a:t>
            </a:r>
            <a:r>
              <a:rPr lang="it-IT" sz="3200" dirty="0">
                <a:latin typeface="Times New Roman" panose="02020603050405020304" pitchFamily="18" charset="0"/>
                <a:cs typeface="Times New Roman" panose="02020603050405020304" pitchFamily="18" charset="0"/>
              </a:rPr>
              <a:t> </a:t>
            </a:r>
            <a:r>
              <a:rPr lang="it-IT" sz="3200" dirty="0" err="1">
                <a:latin typeface="Times New Roman" panose="02020603050405020304" pitchFamily="18" charset="0"/>
                <a:cs typeface="Times New Roman" panose="02020603050405020304" pitchFamily="18" charset="0"/>
              </a:rPr>
              <a:t>mosque</a:t>
            </a:r>
            <a:r>
              <a:rPr lang="it-IT" sz="3200" dirty="0">
                <a:latin typeface="Times New Roman" panose="02020603050405020304" pitchFamily="18" charset="0"/>
                <a:cs typeface="Times New Roman" panose="02020603050405020304" pitchFamily="18" charset="0"/>
              </a:rPr>
              <a:t>") </a:t>
            </a:r>
            <a:br>
              <a:rPr lang="it-IT" sz="3200" dirty="0">
                <a:latin typeface="Times New Roman" panose="02020603050405020304" pitchFamily="18" charset="0"/>
                <a:cs typeface="Times New Roman" panose="02020603050405020304" pitchFamily="18" charset="0"/>
              </a:rPr>
            </a:br>
            <a:r>
              <a:rPr lang="it-IT" sz="3200" dirty="0">
                <a:latin typeface="Times New Roman" panose="02020603050405020304" pitchFamily="18" charset="0"/>
                <a:cs typeface="Times New Roman" panose="02020603050405020304" pitchFamily="18" charset="0"/>
              </a:rPr>
              <a:t>with the Green Dome </a:t>
            </a:r>
            <a:r>
              <a:rPr lang="it-IT" sz="3200" dirty="0" err="1">
                <a:latin typeface="Times New Roman" panose="02020603050405020304" pitchFamily="18" charset="0"/>
                <a:cs typeface="Times New Roman" panose="02020603050405020304" pitchFamily="18" charset="0"/>
              </a:rPr>
              <a:t>built</a:t>
            </a:r>
            <a:r>
              <a:rPr lang="it-IT" sz="3200" dirty="0">
                <a:latin typeface="Times New Roman" panose="02020603050405020304" pitchFamily="18" charset="0"/>
                <a:cs typeface="Times New Roman" panose="02020603050405020304" pitchFamily="18" charset="0"/>
              </a:rPr>
              <a:t> over </a:t>
            </a:r>
            <a:r>
              <a:rPr lang="it-IT" sz="3200" dirty="0" err="1">
                <a:latin typeface="Times New Roman" panose="02020603050405020304" pitchFamily="18" charset="0"/>
                <a:cs typeface="Times New Roman" panose="02020603050405020304" pitchFamily="18" charset="0"/>
              </a:rPr>
              <a:t>Muhammad's</a:t>
            </a:r>
            <a:r>
              <a:rPr lang="it-IT" sz="3200" dirty="0">
                <a:latin typeface="Times New Roman" panose="02020603050405020304" pitchFamily="18" charset="0"/>
                <a:cs typeface="Times New Roman" panose="02020603050405020304" pitchFamily="18" charset="0"/>
              </a:rPr>
              <a:t> </a:t>
            </a:r>
            <a:r>
              <a:rPr lang="it-IT" sz="3200" dirty="0" err="1">
                <a:latin typeface="Times New Roman" panose="02020603050405020304" pitchFamily="18" charset="0"/>
                <a:cs typeface="Times New Roman" panose="02020603050405020304" pitchFamily="18" charset="0"/>
              </a:rPr>
              <a:t>tomb</a:t>
            </a:r>
            <a:r>
              <a:rPr lang="it-IT" sz="3200" dirty="0">
                <a:latin typeface="Times New Roman" panose="02020603050405020304" pitchFamily="18" charset="0"/>
                <a:cs typeface="Times New Roman" panose="02020603050405020304" pitchFamily="18" charset="0"/>
              </a:rPr>
              <a:t> in the center.</a:t>
            </a:r>
            <a:br>
              <a:rPr lang="it-IT" sz="3200" dirty="0">
                <a:latin typeface="Times New Roman" panose="02020603050405020304" pitchFamily="18" charset="0"/>
                <a:cs typeface="Times New Roman" panose="02020603050405020304" pitchFamily="18" charset="0"/>
              </a:rPr>
            </a:br>
            <a:endParaRPr lang="it-EG" sz="3200" dirty="0">
              <a:latin typeface="Times New Roman" panose="02020603050405020304" pitchFamily="18" charset="0"/>
              <a:cs typeface="Times New Roman" panose="02020603050405020304" pitchFamily="18" charset="0"/>
            </a:endParaRPr>
          </a:p>
        </p:txBody>
      </p:sp>
      <p:pic>
        <p:nvPicPr>
          <p:cNvPr id="52226" name="Segnaposto contenuto 7" descr="Immagine che contiene esterni, edificio, strada, via&#10;&#10;Descrizione generata automaticamente">
            <a:extLst>
              <a:ext uri="{FF2B5EF4-FFF2-40B4-BE49-F238E27FC236}">
                <a16:creationId xmlns:a16="http://schemas.microsoft.com/office/drawing/2014/main" id="{C9F9E171-D221-A44C-B0E6-396B0FF6FE7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28650" y="3943350"/>
            <a:ext cx="10587038" cy="2171700"/>
          </a:xfrm>
        </p:spPr>
      </p:pic>
    </p:spTree>
    <p:extLst>
      <p:ext uri="{BB962C8B-B14F-4D97-AF65-F5344CB8AC3E}">
        <p14:creationId xmlns:p14="http://schemas.microsoft.com/office/powerpoint/2010/main" val="1232552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a:extLst>
              <a:ext uri="{FF2B5EF4-FFF2-40B4-BE49-F238E27FC236}">
                <a16:creationId xmlns:a16="http://schemas.microsoft.com/office/drawing/2014/main" id="{52EC5E04-972D-4B4C-9F34-D051A8963692}"/>
              </a:ext>
            </a:extLst>
          </p:cNvPr>
          <p:cNvSpPr>
            <a:spLocks noGrp="1"/>
          </p:cNvSpPr>
          <p:nvPr>
            <p:ph type="title"/>
          </p:nvPr>
        </p:nvSpPr>
        <p:spPr>
          <a:xfrm>
            <a:off x="1752600" y="115888"/>
            <a:ext cx="8458200" cy="950912"/>
          </a:xfrm>
        </p:spPr>
        <p:txBody>
          <a:bodyPr/>
          <a:lstStyle/>
          <a:p>
            <a:pPr eaLnBrk="1" hangingPunct="1"/>
            <a:r>
              <a:rPr lang="it-IT" altLang="it-IT" sz="2400" b="1">
                <a:latin typeface="Times New Roman" panose="02020603050405020304" pitchFamily="18" charset="0"/>
                <a:ea typeface="ＭＳ Ｐゴシック" panose="020B0600070205080204" pitchFamily="34" charset="-128"/>
                <a:cs typeface="Times New Roman" panose="02020603050405020304" pitchFamily="18" charset="0"/>
              </a:rPr>
              <a:t>La regione mediterranea prima dell’</a:t>
            </a:r>
            <a:r>
              <a:rPr lang="it-IT" altLang="ja-JP" sz="2400" b="1">
                <a:latin typeface="Times New Roman" panose="02020603050405020304" pitchFamily="18" charset="0"/>
                <a:ea typeface="ＭＳ Ｐゴシック" panose="020B0600070205080204" pitchFamily="34" charset="-128"/>
                <a:cs typeface="Times New Roman" panose="02020603050405020304" pitchFamily="18" charset="0"/>
              </a:rPr>
              <a:t>avvento dell’Islām</a:t>
            </a:r>
            <a:br>
              <a:rPr lang="it-IT" altLang="ja-JP" sz="2400" b="1">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ja-JP" sz="1800" b="1">
                <a:latin typeface="Times New Roman" panose="02020603050405020304" pitchFamily="18" charset="0"/>
                <a:ea typeface="ＭＳ Ｐゴシック" panose="020B0600070205080204" pitchFamily="34" charset="-128"/>
                <a:cs typeface="Times New Roman" panose="02020603050405020304" pitchFamily="18" charset="0"/>
              </a:rPr>
              <a:t>The Mediterranean region before the spread of Islām</a:t>
            </a:r>
            <a:endParaRPr lang="it-IT" altLang="it-IT" sz="180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52228" name="Picture 4" descr="prima dell'islam">
            <a:extLst>
              <a:ext uri="{FF2B5EF4-FFF2-40B4-BE49-F238E27FC236}">
                <a16:creationId xmlns:a16="http://schemas.microsoft.com/office/drawing/2014/main" id="{ED2EA981-1235-8845-B197-ED0E5FDD787D}"/>
              </a:ext>
            </a:extLst>
          </p:cNvPr>
          <p:cNvPicPr>
            <a:picLocks noGrp="1" noChangeAspect="1" noChangeArrowheads="1"/>
          </p:cNvPicPr>
          <p:nvPr>
            <p:ph idx="1"/>
          </p:nvPr>
        </p:nvPicPr>
        <p:blipFill>
          <a:blip r:embed="rId3">
            <a:lum bright="-22000" contrast="24000"/>
            <a:extLst>
              <a:ext uri="{28A0092B-C50C-407E-A947-70E740481C1C}">
                <a14:useLocalDpi xmlns:a14="http://schemas.microsoft.com/office/drawing/2010/main" val="0"/>
              </a:ext>
            </a:extLst>
          </a:blip>
          <a:srcRect/>
          <a:stretch>
            <a:fillRect/>
          </a:stretch>
        </p:blipFill>
        <p:spPr>
          <a:xfrm>
            <a:off x="1905000" y="1371600"/>
            <a:ext cx="8305800" cy="5257800"/>
          </a:xfrm>
        </p:spPr>
      </p:pic>
    </p:spTree>
    <p:extLst>
      <p:ext uri="{BB962C8B-B14F-4D97-AF65-F5344CB8AC3E}">
        <p14:creationId xmlns:p14="http://schemas.microsoft.com/office/powerpoint/2010/main" val="2150114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olo 1">
            <a:extLst>
              <a:ext uri="{FF2B5EF4-FFF2-40B4-BE49-F238E27FC236}">
                <a16:creationId xmlns:a16="http://schemas.microsoft.com/office/drawing/2014/main" id="{073C557A-07F7-8D40-99C0-47EF39049355}"/>
              </a:ext>
            </a:extLst>
          </p:cNvPr>
          <p:cNvSpPr>
            <a:spLocks noGrp="1"/>
          </p:cNvSpPr>
          <p:nvPr>
            <p:ph type="title"/>
          </p:nvPr>
        </p:nvSpPr>
        <p:spPr>
          <a:xfrm>
            <a:off x="2279651" y="503238"/>
            <a:ext cx="7472363" cy="868362"/>
          </a:xfrm>
        </p:spPr>
        <p:txBody>
          <a:bodyPr/>
          <a:lstStyle/>
          <a:p>
            <a:pPr eaLnBrk="1" hangingPunct="1"/>
            <a:r>
              <a:rPr lang="it-IT" altLang="it-IT">
                <a:latin typeface="Arial" panose="020B0604020202020204" pitchFamily="34" charset="0"/>
                <a:ea typeface="ＭＳ Ｐゴシック" panose="020B0600070205080204" pitchFamily="34" charset="-128"/>
              </a:rPr>
              <a:t>Il Corano, the Koran, </a:t>
            </a:r>
            <a:r>
              <a:rPr lang="ar-EG" altLang="it-IT">
                <a:latin typeface="Arial" panose="020B0604020202020204" pitchFamily="34" charset="0"/>
                <a:ea typeface="ＭＳ Ｐゴシック" panose="020B0600070205080204" pitchFamily="34" charset="-128"/>
              </a:rPr>
              <a:t>القرآن</a:t>
            </a:r>
            <a:endParaRPr lang="it-IT" altLang="it-IT">
              <a:latin typeface="Arial" panose="020B0604020202020204" pitchFamily="34" charset="0"/>
              <a:ea typeface="ＭＳ Ｐゴシック" panose="020B0600070205080204" pitchFamily="34" charset="-128"/>
            </a:endParaRPr>
          </a:p>
        </p:txBody>
      </p:sp>
      <p:pic>
        <p:nvPicPr>
          <p:cNvPr id="53250" name="Picture 5" descr="Corano">
            <a:extLst>
              <a:ext uri="{FF2B5EF4-FFF2-40B4-BE49-F238E27FC236}">
                <a16:creationId xmlns:a16="http://schemas.microsoft.com/office/drawing/2014/main" id="{3D4AA792-FF0C-8D41-AFE2-E027273513BC}"/>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3851" y="2322513"/>
            <a:ext cx="630396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1511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3" name="Rectangle 2">
            <a:extLst>
              <a:ext uri="{FF2B5EF4-FFF2-40B4-BE49-F238E27FC236}">
                <a16:creationId xmlns:a16="http://schemas.microsoft.com/office/drawing/2014/main" id="{24CAB337-6FD1-814B-87BF-1CB0CDD35D99}"/>
              </a:ext>
            </a:extLst>
          </p:cNvPr>
          <p:cNvSpPr>
            <a:spLocks noGrp="1"/>
          </p:cNvSpPr>
          <p:nvPr>
            <p:ph type="title"/>
          </p:nvPr>
        </p:nvSpPr>
        <p:spPr>
          <a:xfrm>
            <a:off x="2209800" y="260350"/>
            <a:ext cx="7772400" cy="865188"/>
          </a:xfrm>
        </p:spPr>
        <p:txBody>
          <a:bodyPr/>
          <a:lstStyle/>
          <a:p>
            <a:pPr eaLnBrk="1" hangingPunct="1"/>
            <a:r>
              <a:rPr lang="it-IT" altLang="it-IT" i="1">
                <a:latin typeface="Arial" panose="020B0604020202020204" pitchFamily="34" charset="0"/>
                <a:ea typeface="ＭＳ Ｐゴシック" panose="020B0600070205080204" pitchFamily="34" charset="-128"/>
              </a:rPr>
              <a:t>Al-Qur’ān </a:t>
            </a:r>
            <a:r>
              <a:rPr lang="it-IT" altLang="it-IT">
                <a:latin typeface="Arial" panose="020B0604020202020204" pitchFamily="34" charset="0"/>
                <a:ea typeface="ＭＳ Ｐゴシック" panose="020B0600070205080204" pitchFamily="34" charset="-128"/>
              </a:rPr>
              <a:t>(la recitazione)</a:t>
            </a:r>
          </a:p>
        </p:txBody>
      </p:sp>
      <p:sp>
        <p:nvSpPr>
          <p:cNvPr id="5123" name="Rectangle 3">
            <a:extLst>
              <a:ext uri="{FF2B5EF4-FFF2-40B4-BE49-F238E27FC236}">
                <a16:creationId xmlns:a16="http://schemas.microsoft.com/office/drawing/2014/main" id="{D41CE017-1036-6049-AEB1-67396F97074D}"/>
              </a:ext>
            </a:extLst>
          </p:cNvPr>
          <p:cNvSpPr>
            <a:spLocks noGrp="1"/>
          </p:cNvSpPr>
          <p:nvPr>
            <p:ph idx="1"/>
          </p:nvPr>
        </p:nvSpPr>
        <p:spPr>
          <a:xfrm>
            <a:off x="1739900" y="1412876"/>
            <a:ext cx="8712200" cy="5184775"/>
          </a:xfrm>
        </p:spPr>
        <p:txBody>
          <a:bodyPr>
            <a:normAutofit fontScale="92500"/>
          </a:bodyPr>
          <a:lstStyle/>
          <a:p>
            <a:pPr eaLnBrk="1" hangingPunct="1">
              <a:lnSpc>
                <a:spcPct val="150000"/>
              </a:lnSpc>
              <a:defRPr/>
            </a:pPr>
            <a:r>
              <a:rPr lang="it-IT" altLang="it-IT" dirty="0">
                <a:latin typeface="Times New Roman" panose="02020603050405020304" pitchFamily="18" charset="0"/>
                <a:ea typeface="ＭＳ Ｐゴシック" panose="020B0600070205080204" pitchFamily="34" charset="-128"/>
              </a:rPr>
              <a:t>Il Corano è </a:t>
            </a:r>
            <a:r>
              <a:rPr lang="it-IT" altLang="it-IT" dirty="0">
                <a:solidFill>
                  <a:srgbClr val="008000"/>
                </a:solidFill>
                <a:latin typeface="Times New Roman" panose="02020603050405020304" pitchFamily="18" charset="0"/>
                <a:ea typeface="ＭＳ Ｐゴシック" panose="020B0600070205080204" pitchFamily="34" charset="-128"/>
              </a:rPr>
              <a:t>diretta e letterale trascrizione della parola di Dio</a:t>
            </a:r>
            <a:r>
              <a:rPr lang="it-IT" altLang="it-IT" dirty="0">
                <a:latin typeface="Times New Roman" panose="02020603050405020304" pitchFamily="18" charset="0"/>
                <a:ea typeface="ＭＳ Ｐゴシック" panose="020B0600070205080204" pitchFamily="34" charset="-128"/>
              </a:rPr>
              <a:t> così come essa fu rivelata a </a:t>
            </a:r>
            <a:r>
              <a:rPr lang="it-IT" altLang="it-IT" dirty="0" err="1">
                <a:latin typeface="Times New Roman" panose="02020603050405020304" pitchFamily="18" charset="0"/>
                <a:ea typeface="ＭＳ Ｐゴシック" panose="020B0600070205080204" pitchFamily="34" charset="-128"/>
              </a:rPr>
              <a:t>Muḥāmmad</a:t>
            </a:r>
            <a:r>
              <a:rPr lang="it-IT" altLang="it-IT" dirty="0">
                <a:latin typeface="Times New Roman" panose="02020603050405020304" pitchFamily="18" charset="0"/>
                <a:ea typeface="ＭＳ Ｐゴシック" panose="020B0600070205080204" pitchFamily="34" charset="-128"/>
              </a:rPr>
              <a:t>. È considerato </a:t>
            </a:r>
            <a:r>
              <a:rPr lang="it-IT" altLang="it-IT" dirty="0">
                <a:solidFill>
                  <a:srgbClr val="008000"/>
                </a:solidFill>
                <a:latin typeface="Times New Roman" panose="02020603050405020304" pitchFamily="18" charset="0"/>
                <a:ea typeface="ＭＳ Ｐゴシック" panose="020B0600070205080204" pitchFamily="34" charset="-128"/>
              </a:rPr>
              <a:t>inimitabile</a:t>
            </a:r>
            <a:r>
              <a:rPr lang="it-IT" altLang="it-IT" dirty="0">
                <a:latin typeface="Times New Roman" panose="02020603050405020304" pitchFamily="18" charset="0"/>
                <a:ea typeface="ＭＳ Ｐゴシック" panose="020B0600070205080204" pitchFamily="34" charset="-128"/>
              </a:rPr>
              <a:t> (</a:t>
            </a:r>
            <a:r>
              <a:rPr lang="it-IT" altLang="it-IT" i="1" dirty="0" err="1">
                <a:latin typeface="Times New Roman" panose="02020603050405020304" pitchFamily="18" charset="0"/>
                <a:ea typeface="ＭＳ Ｐゴシック" panose="020B0600070205080204" pitchFamily="34" charset="-128"/>
              </a:rPr>
              <a:t>i’jāz</a:t>
            </a:r>
            <a:r>
              <a:rPr lang="it-IT" altLang="it-IT" dirty="0">
                <a:latin typeface="Times New Roman" panose="02020603050405020304" pitchFamily="18" charset="0"/>
                <a:ea typeface="ＭＳ Ｐゴシック" panose="020B0600070205080204" pitchFamily="34" charset="-128"/>
              </a:rPr>
              <a:t>).</a:t>
            </a:r>
          </a:p>
          <a:p>
            <a:pPr eaLnBrk="1" hangingPunct="1">
              <a:lnSpc>
                <a:spcPct val="150000"/>
              </a:lnSpc>
              <a:defRPr/>
            </a:pPr>
            <a:r>
              <a:rPr lang="it-IT" altLang="it-IT" dirty="0">
                <a:latin typeface="Times New Roman" panose="02020603050405020304" pitchFamily="18" charset="0"/>
                <a:ea typeface="ＭＳ Ｐゴシック" panose="020B0600070205080204" pitchFamily="34" charset="-128"/>
              </a:rPr>
              <a:t>Il Corano fu rivelato a </a:t>
            </a:r>
            <a:r>
              <a:rPr lang="it-IT" altLang="it-IT" dirty="0" err="1">
                <a:latin typeface="Times New Roman" panose="02020603050405020304" pitchFamily="18" charset="0"/>
                <a:ea typeface="ＭＳ Ｐゴシック" panose="020B0600070205080204" pitchFamily="34" charset="-128"/>
              </a:rPr>
              <a:t>Muḥāmmad</a:t>
            </a:r>
            <a:r>
              <a:rPr lang="it-IT" altLang="it-IT" dirty="0">
                <a:latin typeface="Times New Roman" panose="02020603050405020304" pitchFamily="18" charset="0"/>
                <a:ea typeface="ＭＳ Ｐゴシック" panose="020B0600070205080204" pitchFamily="34" charset="-128"/>
              </a:rPr>
              <a:t> fra il 610 e il 632. Dunque, fra l’epoca della redazione dell’Antico Testamento </a:t>
            </a:r>
            <a:r>
              <a:rPr lang="it-IT" altLang="it-IT" dirty="0">
                <a:solidFill>
                  <a:srgbClr val="000000"/>
                </a:solidFill>
                <a:latin typeface="Times New Roman" panose="02020603050405020304" pitchFamily="18" charset="0"/>
                <a:ea typeface="ＭＳ Ｐゴシック" panose="020B0600070205080204" pitchFamily="34" charset="-128"/>
              </a:rPr>
              <a:t>e quella del </a:t>
            </a:r>
            <a:r>
              <a:rPr lang="it-IT" altLang="it-IT" dirty="0">
                <a:solidFill>
                  <a:srgbClr val="008000"/>
                </a:solidFill>
                <a:latin typeface="Times New Roman" panose="02020603050405020304" pitchFamily="18" charset="0"/>
                <a:ea typeface="ＭＳ Ｐゴシック" panose="020B0600070205080204" pitchFamily="34" charset="-128"/>
              </a:rPr>
              <a:t>Corano</a:t>
            </a:r>
            <a:r>
              <a:rPr lang="it-IT" altLang="it-IT" dirty="0">
                <a:latin typeface="Times New Roman" panose="02020603050405020304" pitchFamily="18" charset="0"/>
                <a:ea typeface="ＭＳ Ｐゴシック" panose="020B0600070205080204" pitchFamily="34" charset="-128"/>
              </a:rPr>
              <a:t> intercorre circa un millennio di distanza.</a:t>
            </a:r>
          </a:p>
          <a:p>
            <a:pPr eaLnBrk="1" hangingPunct="1">
              <a:lnSpc>
                <a:spcPct val="150000"/>
              </a:lnSpc>
              <a:defRPr/>
            </a:pPr>
            <a:r>
              <a:rPr lang="it-IT" altLang="it-IT" dirty="0">
                <a:latin typeface="Times New Roman" panose="02020603050405020304" pitchFamily="18" charset="0"/>
                <a:ea typeface="ＭＳ Ｐゴシック" panose="020B0600070205080204" pitchFamily="34" charset="-128"/>
              </a:rPr>
              <a:t>I </a:t>
            </a:r>
            <a:r>
              <a:rPr lang="it-IT" altLang="it-IT" dirty="0">
                <a:solidFill>
                  <a:srgbClr val="008000"/>
                </a:solidFill>
                <a:latin typeface="Times New Roman" panose="02020603050405020304" pitchFamily="18" charset="0"/>
                <a:ea typeface="ＭＳ Ｐゴシック" panose="020B0600070205080204" pitchFamily="34" charset="-128"/>
              </a:rPr>
              <a:t>primi versetti </a:t>
            </a:r>
            <a:r>
              <a:rPr lang="it-IT" altLang="it-IT" dirty="0">
                <a:latin typeface="Times New Roman" panose="02020603050405020304" pitchFamily="18" charset="0"/>
                <a:ea typeface="ＭＳ Ｐゴシック" panose="020B0600070205080204" pitchFamily="34" charset="-128"/>
              </a:rPr>
              <a:t>rivelati a </a:t>
            </a:r>
            <a:r>
              <a:rPr lang="it-IT" altLang="it-IT" dirty="0" err="1">
                <a:latin typeface="Times New Roman" panose="02020603050405020304" pitchFamily="18" charset="0"/>
                <a:ea typeface="ＭＳ Ｐゴシック" panose="020B0600070205080204" pitchFamily="34" charset="-128"/>
              </a:rPr>
              <a:t>Muḥāmmad</a:t>
            </a:r>
            <a:r>
              <a:rPr lang="it-IT" altLang="it-IT" dirty="0">
                <a:latin typeface="Times New Roman" panose="02020603050405020304" pitchFamily="18" charset="0"/>
                <a:ea typeface="ＭＳ Ｐゴシック" panose="020B0600070205080204" pitchFamily="34" charset="-128"/>
              </a:rPr>
              <a:t> sono in  96:1-5 (incipit della </a:t>
            </a:r>
            <a:r>
              <a:rPr lang="it-IT" altLang="it-IT" dirty="0" err="1">
                <a:latin typeface="Times New Roman" panose="02020603050405020304" pitchFamily="18" charset="0"/>
                <a:ea typeface="ＭＳ Ｐゴシック" panose="020B0600070205080204" pitchFamily="34" charset="-128"/>
              </a:rPr>
              <a:t>sura</a:t>
            </a:r>
            <a:r>
              <a:rPr lang="it-IT" altLang="it-IT" dirty="0">
                <a:latin typeface="Times New Roman" panose="02020603050405020304" pitchFamily="18" charset="0"/>
                <a:ea typeface="ＭＳ Ｐゴシック" panose="020B0600070205080204" pitchFamily="34" charset="-128"/>
              </a:rPr>
              <a:t> del </a:t>
            </a:r>
            <a:r>
              <a:rPr lang="ja-JP" altLang="it-IT">
                <a:latin typeface="Times New Roman" panose="02020603050405020304" pitchFamily="18" charset="0"/>
                <a:ea typeface="ＭＳ Ｐゴシック" panose="020B0600070205080204" pitchFamily="34" charset="-128"/>
              </a:rPr>
              <a:t>“</a:t>
            </a:r>
            <a:r>
              <a:rPr lang="it-IT" altLang="ja-JP" dirty="0">
                <a:latin typeface="Times New Roman" panose="02020603050405020304" pitchFamily="18" charset="0"/>
                <a:ea typeface="ＭＳ Ｐゴシック" panose="020B0600070205080204" pitchFamily="34" charset="-128"/>
              </a:rPr>
              <a:t>grumo di sangue</a:t>
            </a:r>
            <a:r>
              <a:rPr lang="ja-JP" altLang="it-IT">
                <a:latin typeface="Times New Roman" panose="02020603050405020304" pitchFamily="18" charset="0"/>
                <a:ea typeface="ＭＳ Ｐゴシック" panose="020B0600070205080204" pitchFamily="34" charset="-128"/>
              </a:rPr>
              <a:t>”</a:t>
            </a:r>
            <a:r>
              <a:rPr lang="it-IT" altLang="ja-JP" dirty="0">
                <a:latin typeface="Times New Roman" panose="02020603050405020304" pitchFamily="18" charset="0"/>
                <a:ea typeface="ＭＳ Ｐゴシック" panose="020B0600070205080204" pitchFamily="34" charset="-128"/>
              </a:rPr>
              <a:t>).</a:t>
            </a:r>
          </a:p>
        </p:txBody>
      </p:sp>
    </p:spTree>
    <p:extLst>
      <p:ext uri="{BB962C8B-B14F-4D97-AF65-F5344CB8AC3E}">
        <p14:creationId xmlns:p14="http://schemas.microsoft.com/office/powerpoint/2010/main" val="1744490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egnaposto contenuto 2">
            <a:extLst>
              <a:ext uri="{FF2B5EF4-FFF2-40B4-BE49-F238E27FC236}">
                <a16:creationId xmlns:a16="http://schemas.microsoft.com/office/drawing/2014/main" id="{CD98673B-F980-8C42-853C-1589DEB295C1}"/>
              </a:ext>
            </a:extLst>
          </p:cNvPr>
          <p:cNvSpPr>
            <a:spLocks noGrp="1"/>
          </p:cNvSpPr>
          <p:nvPr>
            <p:ph idx="1"/>
          </p:nvPr>
        </p:nvSpPr>
        <p:spPr>
          <a:xfrm>
            <a:off x="2438401" y="260350"/>
            <a:ext cx="7313613" cy="6408738"/>
          </a:xfrm>
        </p:spPr>
        <p:txBody>
          <a:bodyPr>
            <a:normAutofit fontScale="92500" lnSpcReduction="10000"/>
          </a:bodyPr>
          <a:lstStyle/>
          <a:p>
            <a:pPr eaLnBrk="1" hangingPunct="1">
              <a:lnSpc>
                <a:spcPct val="150000"/>
              </a:lnSpc>
            </a:pPr>
            <a:r>
              <a:rPr lang="it-IT" altLang="it-IT" dirty="0">
                <a:latin typeface="Times New Roman" panose="02020603050405020304" pitchFamily="18" charset="0"/>
                <a:ea typeface="ＭＳ Ｐゴシック" panose="020B0600070205080204" pitchFamily="34" charset="-128"/>
              </a:rPr>
              <a:t>Per decenni il Corano fu trasmesso oralmente o trascritto su materiali di scrittura occasionali. Con l’espansione rapidissima e la conquista di popoli diversi, divenne assolutamente necessaria una </a:t>
            </a:r>
            <a:r>
              <a:rPr lang="it-IT" altLang="it-IT" dirty="0">
                <a:solidFill>
                  <a:srgbClr val="008000"/>
                </a:solidFill>
                <a:latin typeface="Times New Roman" panose="02020603050405020304" pitchFamily="18" charset="0"/>
                <a:ea typeface="ＭＳ Ｐゴシック" panose="020B0600070205080204" pitchFamily="34" charset="-128"/>
              </a:rPr>
              <a:t>versione scritta </a:t>
            </a:r>
            <a:r>
              <a:rPr lang="it-IT" altLang="it-IT" dirty="0">
                <a:latin typeface="Times New Roman" panose="02020603050405020304" pitchFamily="18" charset="0"/>
                <a:ea typeface="ＭＳ Ｐゴシック" panose="020B0600070205080204" pitchFamily="34" charset="-128"/>
              </a:rPr>
              <a:t>e unica per tutti i musulmani.</a:t>
            </a:r>
          </a:p>
          <a:p>
            <a:pPr eaLnBrk="1" hangingPunct="1">
              <a:lnSpc>
                <a:spcPct val="150000"/>
              </a:lnSpc>
            </a:pPr>
            <a:r>
              <a:rPr lang="it-IT" altLang="it-IT" dirty="0">
                <a:latin typeface="Times New Roman" panose="02020603050405020304" pitchFamily="18" charset="0"/>
                <a:ea typeface="ＭＳ Ｐゴシック" panose="020B0600070205080204" pitchFamily="34" charset="-128"/>
              </a:rPr>
              <a:t>Per lungo tempo </a:t>
            </a:r>
            <a:r>
              <a:rPr lang="it-IT" altLang="it-IT" dirty="0">
                <a:solidFill>
                  <a:srgbClr val="008000"/>
                </a:solidFill>
                <a:latin typeface="Times New Roman" panose="02020603050405020304" pitchFamily="18" charset="0"/>
                <a:ea typeface="ＭＳ Ｐゴシック" panose="020B0600070205080204" pitchFamily="34" charset="-128"/>
              </a:rPr>
              <a:t>non fu tradotto e ancor meno stampato</a:t>
            </a:r>
            <a:r>
              <a:rPr lang="it-IT" altLang="it-IT" dirty="0">
                <a:latin typeface="Times New Roman" panose="02020603050405020304" pitchFamily="18" charset="0"/>
                <a:ea typeface="ＭＳ Ｐゴシック" panose="020B0600070205080204" pitchFamily="34" charset="-128"/>
              </a:rPr>
              <a:t>: pare che la prima traduzione stampata in turco ottomano sia risalente al 1726 da parte di un tipografo armeno di Istanbul. L’edizione stampata ufficialmente nel mondo arabo fu quella egiziana, voluta da re </a:t>
            </a:r>
            <a:r>
              <a:rPr lang="it-IT" altLang="it-IT" dirty="0" err="1">
                <a:latin typeface="Times New Roman" panose="02020603050405020304" pitchFamily="18" charset="0"/>
                <a:ea typeface="ＭＳ Ｐゴシック" panose="020B0600070205080204" pitchFamily="34" charset="-128"/>
              </a:rPr>
              <a:t>Fu’ād</a:t>
            </a:r>
            <a:r>
              <a:rPr lang="it-IT" altLang="it-IT" dirty="0">
                <a:latin typeface="Times New Roman" panose="02020603050405020304" pitchFamily="18" charset="0"/>
                <a:ea typeface="ＭＳ Ｐゴシック" panose="020B0600070205080204" pitchFamily="34" charset="-128"/>
              </a:rPr>
              <a:t> nel 1924. </a:t>
            </a:r>
          </a:p>
          <a:p>
            <a:endParaRPr lang="it-IT" altLang="it-IT" dirty="0">
              <a:ea typeface="ＭＳ Ｐゴシック" panose="020B0600070205080204" pitchFamily="34" charset="-128"/>
            </a:endParaRPr>
          </a:p>
        </p:txBody>
      </p:sp>
    </p:spTree>
    <p:extLst>
      <p:ext uri="{BB962C8B-B14F-4D97-AF65-F5344CB8AC3E}">
        <p14:creationId xmlns:p14="http://schemas.microsoft.com/office/powerpoint/2010/main" val="212310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olo 1">
            <a:extLst>
              <a:ext uri="{FF2B5EF4-FFF2-40B4-BE49-F238E27FC236}">
                <a16:creationId xmlns:a16="http://schemas.microsoft.com/office/drawing/2014/main" id="{70E6DEF1-CAAA-D046-B517-6C6B703AE3F0}"/>
              </a:ext>
            </a:extLst>
          </p:cNvPr>
          <p:cNvSpPr>
            <a:spLocks noGrp="1"/>
          </p:cNvSpPr>
          <p:nvPr>
            <p:ph type="title"/>
          </p:nvPr>
        </p:nvSpPr>
        <p:spPr>
          <a:xfrm>
            <a:off x="2063750" y="1"/>
            <a:ext cx="8515350" cy="1939925"/>
          </a:xfrm>
        </p:spPr>
        <p:txBody>
          <a:bodyPr/>
          <a:lstStyle/>
          <a:p>
            <a: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La </a:t>
            </a:r>
            <a:r>
              <a:rPr lang="it-IT" altLang="it-EG" sz="2800" dirty="0" err="1">
                <a:latin typeface="Times New Roman" panose="02020603050405020304" pitchFamily="18" charset="0"/>
                <a:ea typeface="ＭＳ Ｐゴシック" panose="020B0600070205080204" pitchFamily="34" charset="-128"/>
                <a:cs typeface="Times New Roman" panose="02020603050405020304" pitchFamily="18" charset="0"/>
              </a:rPr>
              <a:t>sura</a:t>
            </a:r>
            <a: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EG" sz="2800" i="1" dirty="0">
                <a:latin typeface="Times New Roman" panose="02020603050405020304" pitchFamily="18" charset="0"/>
                <a:ea typeface="ＭＳ Ｐゴシック" panose="020B0600070205080204" pitchFamily="34" charset="-128"/>
                <a:cs typeface="Times New Roman" panose="02020603050405020304" pitchFamily="18" charset="0"/>
              </a:rPr>
              <a:t>Aprente</a:t>
            </a:r>
            <a: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 nella prima edizione comparsa in Italia (Venezia, 1537)</a:t>
            </a:r>
            <a:b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br>
            <a:b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The Opening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Sura</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in the first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Italian</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edition</a:t>
            </a:r>
            <a:r>
              <a:rPr lang="it-IT" altLang="it-EG" sz="2400" dirty="0">
                <a:latin typeface="Times New Roman" panose="02020603050405020304" pitchFamily="18" charset="0"/>
                <a:ea typeface="ＭＳ Ｐゴシック" panose="020B0600070205080204" pitchFamily="34" charset="-128"/>
                <a:cs typeface="Times New Roman" panose="02020603050405020304" pitchFamily="18" charset="0"/>
              </a:rPr>
              <a:t> of the </a:t>
            </a:r>
            <a:r>
              <a:rPr lang="it-IT" altLang="it-EG" sz="2400" dirty="0" err="1">
                <a:latin typeface="Times New Roman" panose="02020603050405020304" pitchFamily="18" charset="0"/>
                <a:ea typeface="ＭＳ Ｐゴシック" panose="020B0600070205080204" pitchFamily="34" charset="-128"/>
                <a:cs typeface="Times New Roman" panose="02020603050405020304" pitchFamily="18" charset="0"/>
              </a:rPr>
              <a:t>Kora</a:t>
            </a:r>
            <a:r>
              <a:rPr lang="it-IT" altLang="it-EG" sz="2800" dirty="0" err="1">
                <a:latin typeface="Times New Roman" panose="02020603050405020304" pitchFamily="18" charset="0"/>
                <a:ea typeface="ＭＳ Ｐゴシック" panose="020B0600070205080204" pitchFamily="34" charset="-128"/>
                <a:cs typeface="Times New Roman" panose="02020603050405020304" pitchFamily="18" charset="0"/>
              </a:rPr>
              <a:t>n</a:t>
            </a:r>
            <a:r>
              <a:rPr lang="it-IT" altLang="it-EG" sz="2800" dirty="0">
                <a:latin typeface="Times New Roman" panose="02020603050405020304" pitchFamily="18" charset="0"/>
                <a:ea typeface="ＭＳ Ｐゴシック" panose="020B0600070205080204" pitchFamily="34" charset="-128"/>
                <a:cs typeface="Times New Roman" panose="02020603050405020304" pitchFamily="18" charset="0"/>
              </a:rPr>
              <a:t> </a:t>
            </a:r>
            <a:endParaRPr lang="it-EG" altLang="it-EG" sz="28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57346" name="Segnaposto contenuto 4" descr="Immagine che contiene testo&#10;&#10;Descrizione generata automaticamente">
            <a:extLst>
              <a:ext uri="{FF2B5EF4-FFF2-40B4-BE49-F238E27FC236}">
                <a16:creationId xmlns:a16="http://schemas.microsoft.com/office/drawing/2014/main" id="{5FA93629-C590-FD4F-AE51-EEF8E181796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747293" y="2392363"/>
            <a:ext cx="4697413" cy="4056062"/>
          </a:xfrm>
        </p:spPr>
      </p:pic>
    </p:spTree>
    <p:extLst>
      <p:ext uri="{BB962C8B-B14F-4D97-AF65-F5344CB8AC3E}">
        <p14:creationId xmlns:p14="http://schemas.microsoft.com/office/powerpoint/2010/main" val="1012963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3" name="Rectangle 2">
            <a:extLst>
              <a:ext uri="{FF2B5EF4-FFF2-40B4-BE49-F238E27FC236}">
                <a16:creationId xmlns:a16="http://schemas.microsoft.com/office/drawing/2014/main" id="{0E88D9B8-93CF-1243-90DB-C57293DE8BC2}"/>
              </a:ext>
            </a:extLst>
          </p:cNvPr>
          <p:cNvSpPr>
            <a:spLocks noGrp="1"/>
          </p:cNvSpPr>
          <p:nvPr>
            <p:ph type="title"/>
          </p:nvPr>
        </p:nvSpPr>
        <p:spPr>
          <a:xfrm>
            <a:off x="2430463" y="333375"/>
            <a:ext cx="7313612" cy="1366838"/>
          </a:xfrm>
        </p:spPr>
        <p:txBody>
          <a:bodyPr/>
          <a:lstStyle/>
          <a:p>
            <a:pPr algn="ctr" eaLnBrk="1" hangingPunct="1"/>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 struttura del Corano</a:t>
            </a:r>
            <a:b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3600" dirty="0" err="1">
                <a:latin typeface="Times New Roman" panose="02020603050405020304" pitchFamily="18" charset="0"/>
                <a:ea typeface="ＭＳ Ｐゴシック" panose="020B0600070205080204" pitchFamily="34" charset="-128"/>
                <a:cs typeface="Times New Roman" panose="02020603050405020304" pitchFamily="18" charset="0"/>
              </a:rPr>
              <a:t>Koranic</a:t>
            </a:r>
            <a:r>
              <a:rPr lang="it-IT" altLang="it-IT" sz="36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3600" dirty="0" err="1">
                <a:latin typeface="Times New Roman" panose="02020603050405020304" pitchFamily="18" charset="0"/>
                <a:ea typeface="ＭＳ Ｐゴシック" panose="020B0600070205080204" pitchFamily="34" charset="-128"/>
                <a:cs typeface="Times New Roman" panose="02020603050405020304" pitchFamily="18" charset="0"/>
              </a:rPr>
              <a:t>framework</a:t>
            </a:r>
            <a:endParaRPr lang="it-IT" altLang="it-IT" sz="36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0243" name="Rectangle 3">
            <a:extLst>
              <a:ext uri="{FF2B5EF4-FFF2-40B4-BE49-F238E27FC236}">
                <a16:creationId xmlns:a16="http://schemas.microsoft.com/office/drawing/2014/main" id="{31932874-7946-344F-B447-D14E9383C2FA}"/>
              </a:ext>
            </a:extLst>
          </p:cNvPr>
          <p:cNvSpPr>
            <a:spLocks noGrp="1"/>
          </p:cNvSpPr>
          <p:nvPr>
            <p:ph idx="1"/>
          </p:nvPr>
        </p:nvSpPr>
        <p:spPr>
          <a:xfrm>
            <a:off x="1524000" y="2060575"/>
            <a:ext cx="4356100" cy="4681538"/>
          </a:xfrm>
        </p:spPr>
        <p:txBody>
          <a:bodyPr>
            <a:normAutofit lnSpcReduction="10000"/>
          </a:bodyPr>
          <a:lstStyle/>
          <a:p>
            <a:pPr eaLnBrk="1" hangingPunct="1">
              <a:lnSpc>
                <a:spcPct val="90000"/>
              </a:lnSpc>
            </a:pP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114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(capitoli) per un totale di più di </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6000 versetti </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ayāt</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a:t>
            </a:r>
          </a:p>
          <a:p>
            <a:pPr eaLnBrk="1" hangingPunct="1">
              <a:lnSpc>
                <a:spcPct val="9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Si apre con la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fātiḥa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la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sura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ja-JP" altLang="it-IT">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aprente</a:t>
            </a:r>
            <a:r>
              <a:rPr lang="ja-JP" altLang="it-IT">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che si pone come un patto che lega Dio e gli uomini.</a:t>
            </a:r>
          </a:p>
          <a:p>
            <a:pPr eaLnBrk="1" hangingPunct="1">
              <a:lnSpc>
                <a:spcPct val="9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Seguono le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in </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ordine di lunghezza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quasi perfettamente decrescente (dalla più lunga alla più breve). </a:t>
            </a:r>
          </a:p>
        </p:txBody>
      </p:sp>
      <p:pic>
        <p:nvPicPr>
          <p:cNvPr id="59395" name="Immagine 2" descr="Immagine che contiene interni, sedendo, tavolo, libro&#10;&#10;Descrizione generata automaticamente">
            <a:extLst>
              <a:ext uri="{FF2B5EF4-FFF2-40B4-BE49-F238E27FC236}">
                <a16:creationId xmlns:a16="http://schemas.microsoft.com/office/drawing/2014/main" id="{3ECFBA89-F6D7-3042-BFB2-9323316B68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8064" y="2528888"/>
            <a:ext cx="4211637"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7714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fade">
                                      <p:cBhvr>
                                        <p:cTn id="17"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id="{4CF03501-886C-304B-80A8-9553C5159AA2}"/>
              </a:ext>
            </a:extLst>
          </p:cNvPr>
          <p:cNvSpPr>
            <a:spLocks noGrp="1"/>
          </p:cNvSpPr>
          <p:nvPr>
            <p:ph type="title"/>
          </p:nvPr>
        </p:nvSpPr>
        <p:spPr>
          <a:xfrm>
            <a:off x="1371601" y="857250"/>
            <a:ext cx="8610600" cy="1414463"/>
          </a:xfrm>
        </p:spPr>
        <p:txBody>
          <a:bodyPr>
            <a:normAutofit/>
          </a:bodyPr>
          <a:lstStyle/>
          <a:p>
            <a:pPr algn="ctr" eaLnBrk="1" hangingPunct="1"/>
            <a:r>
              <a:rPr lang="it-IT" altLang="it-IT" sz="4000" dirty="0">
                <a:latin typeface="Times New Roman" panose="02020603050405020304" pitchFamily="18" charset="0"/>
                <a:ea typeface="ＭＳ Ｐゴシック" panose="020B0600070205080204" pitchFamily="34" charset="-128"/>
                <a:cs typeface="Times New Roman" panose="02020603050405020304" pitchFamily="18" charset="0"/>
              </a:rPr>
              <a:t>La </a:t>
            </a:r>
            <a:r>
              <a:rPr lang="it-IT" altLang="it-IT" sz="4000" i="1" dirty="0" err="1">
                <a:latin typeface="Times New Roman" panose="02020603050405020304" pitchFamily="18" charset="0"/>
                <a:ea typeface="ＭＳ Ｐゴシック" panose="020B0600070205080204" pitchFamily="34" charset="-128"/>
                <a:cs typeface="Times New Roman" panose="02020603050405020304" pitchFamily="18" charset="0"/>
              </a:rPr>
              <a:t>fātiḥa</a:t>
            </a:r>
            <a:r>
              <a:rPr lang="it-IT" altLang="it-IT" sz="4000"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4000" dirty="0">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sz="4000" dirty="0">
                <a:latin typeface="Times New Roman" panose="02020603050405020304" pitchFamily="18" charset="0"/>
                <a:ea typeface="ＭＳ Ｐゴシック" panose="020B0600070205080204" pitchFamily="34" charset="-128"/>
                <a:cs typeface="Times New Roman" panose="02020603050405020304" pitchFamily="18" charset="0"/>
              </a:rPr>
              <a:t>aprente)</a:t>
            </a:r>
            <a:br>
              <a:rPr lang="it-IT" altLang="ja-JP" sz="4000" dirty="0">
                <a:latin typeface="Times New Roman" panose="02020603050405020304" pitchFamily="18" charset="0"/>
                <a:ea typeface="ＭＳ Ｐゴシック" panose="020B0600070205080204" pitchFamily="34" charset="-128"/>
                <a:cs typeface="Times New Roman" panose="02020603050405020304" pitchFamily="18" charset="0"/>
              </a:rPr>
            </a:br>
            <a:r>
              <a:rPr lang="ar-SA" altLang="ja-JP" dirty="0">
                <a:latin typeface="ＭＳ Ｐゴシック" panose="020B0600070205080204" pitchFamily="34" charset="-128"/>
                <a:ea typeface="ＭＳ Ｐゴシック" panose="020B0600070205080204" pitchFamily="34" charset="-128"/>
              </a:rPr>
              <a:t>الفاتحة</a:t>
            </a:r>
            <a:endParaRPr lang="it-IT" altLang="it-IT" dirty="0">
              <a:latin typeface="Arial" panose="020B0604020202020204" pitchFamily="34" charset="0"/>
              <a:ea typeface="ＭＳ Ｐゴシック" panose="020B0600070205080204" pitchFamily="34" charset="-128"/>
            </a:endParaRPr>
          </a:p>
        </p:txBody>
      </p:sp>
      <p:sp>
        <p:nvSpPr>
          <p:cNvPr id="61442" name="Rectangle 3">
            <a:extLst>
              <a:ext uri="{FF2B5EF4-FFF2-40B4-BE49-F238E27FC236}">
                <a16:creationId xmlns:a16="http://schemas.microsoft.com/office/drawing/2014/main" id="{78D82100-063A-EF4D-A09B-3FDF723190E3}"/>
              </a:ext>
            </a:extLst>
          </p:cNvPr>
          <p:cNvSpPr>
            <a:spLocks noGrp="1"/>
          </p:cNvSpPr>
          <p:nvPr>
            <p:ph idx="1"/>
          </p:nvPr>
        </p:nvSpPr>
        <p:spPr>
          <a:xfrm>
            <a:off x="2671762" y="2857500"/>
            <a:ext cx="7159625" cy="3724276"/>
          </a:xfrm>
        </p:spPr>
        <p:txBody>
          <a:bodyPr/>
          <a:lstStyle/>
          <a:p>
            <a:pPr eaLnBrk="1" hangingPunct="1">
              <a:lnSpc>
                <a:spcPct val="70000"/>
              </a:lnSpc>
              <a:buFontTx/>
              <a:buNone/>
            </a:pPr>
            <a:r>
              <a:rPr lang="it-IT" altLang="it-IT" sz="1800" i="1" dirty="0">
                <a:ea typeface="ＭＳ Ｐゴシック" panose="020B0600070205080204" pitchFamily="34" charset="-128"/>
              </a:rPr>
              <a:t>Nel nome di Dio </a:t>
            </a:r>
          </a:p>
          <a:p>
            <a:pPr eaLnBrk="1" hangingPunct="1">
              <a:lnSpc>
                <a:spcPct val="70000"/>
              </a:lnSpc>
              <a:buFontTx/>
              <a:buNone/>
            </a:pPr>
            <a:r>
              <a:rPr lang="it-IT" altLang="it-IT" sz="1800" i="1" dirty="0">
                <a:ea typeface="ＭＳ Ｐゴシック" panose="020B0600070205080204" pitchFamily="34" charset="-128"/>
              </a:rPr>
              <a:t>Il clemente, il misericordioso, </a:t>
            </a:r>
          </a:p>
          <a:p>
            <a:pPr eaLnBrk="1" hangingPunct="1">
              <a:lnSpc>
                <a:spcPct val="70000"/>
              </a:lnSpc>
              <a:buFontTx/>
              <a:buNone/>
            </a:pPr>
            <a:r>
              <a:rPr lang="it-IT" altLang="it-IT" sz="1800" i="1" dirty="0">
                <a:ea typeface="ＭＳ Ｐゴシック" panose="020B0600070205080204" pitchFamily="34" charset="-128"/>
              </a:rPr>
              <a:t>la lode appartiene a Dio signore dei mondi,</a:t>
            </a:r>
          </a:p>
          <a:p>
            <a:pPr eaLnBrk="1" hangingPunct="1">
              <a:lnSpc>
                <a:spcPct val="70000"/>
              </a:lnSpc>
              <a:buFontTx/>
              <a:buNone/>
            </a:pPr>
            <a:r>
              <a:rPr lang="it-IT" altLang="it-IT" sz="1800" i="1" dirty="0">
                <a:ea typeface="ＭＳ Ｐゴシック" panose="020B0600070205080204" pitchFamily="34" charset="-128"/>
              </a:rPr>
              <a:t>Il clemente, il misericordioso, </a:t>
            </a:r>
          </a:p>
          <a:p>
            <a:pPr eaLnBrk="1" hangingPunct="1">
              <a:lnSpc>
                <a:spcPct val="70000"/>
              </a:lnSpc>
              <a:buFontTx/>
              <a:buNone/>
            </a:pPr>
            <a:r>
              <a:rPr lang="it-IT" altLang="it-IT" sz="1800" i="1" dirty="0">
                <a:ea typeface="ＭＳ Ｐゴシック" panose="020B0600070205080204" pitchFamily="34" charset="-128"/>
              </a:rPr>
              <a:t>re del giorno del giudizio.</a:t>
            </a:r>
          </a:p>
          <a:p>
            <a:pPr eaLnBrk="1" hangingPunct="1">
              <a:lnSpc>
                <a:spcPct val="70000"/>
              </a:lnSpc>
              <a:buFontTx/>
              <a:buNone/>
            </a:pPr>
            <a:r>
              <a:rPr lang="it-IT" altLang="it-IT" sz="1800" i="1" dirty="0">
                <a:ea typeface="ＭＳ Ｐゴシック" panose="020B0600070205080204" pitchFamily="34" charset="-128"/>
              </a:rPr>
              <a:t>Te noi adoriamo e a te chiediamo aiuto.</a:t>
            </a:r>
          </a:p>
          <a:p>
            <a:pPr eaLnBrk="1" hangingPunct="1">
              <a:lnSpc>
                <a:spcPct val="70000"/>
              </a:lnSpc>
              <a:buFontTx/>
              <a:buNone/>
            </a:pPr>
            <a:r>
              <a:rPr lang="it-IT" altLang="it-IT" sz="1800" i="1" dirty="0">
                <a:ea typeface="ＭＳ Ｐゴシック" panose="020B0600070205080204" pitchFamily="34" charset="-128"/>
              </a:rPr>
              <a:t>Guidaci sulla retta via,</a:t>
            </a:r>
          </a:p>
          <a:p>
            <a:pPr eaLnBrk="1" hangingPunct="1">
              <a:lnSpc>
                <a:spcPct val="70000"/>
              </a:lnSpc>
              <a:buFontTx/>
              <a:buNone/>
            </a:pPr>
            <a:r>
              <a:rPr lang="it-IT" altLang="it-IT" sz="1800" i="1" dirty="0">
                <a:ea typeface="ＭＳ Ｐゴシック" panose="020B0600070205080204" pitchFamily="34" charset="-128"/>
              </a:rPr>
              <a:t>la via di coloro che hai colmato di grazia, </a:t>
            </a:r>
          </a:p>
          <a:p>
            <a:pPr eaLnBrk="1" hangingPunct="1">
              <a:lnSpc>
                <a:spcPct val="70000"/>
              </a:lnSpc>
              <a:buFontTx/>
              <a:buNone/>
            </a:pPr>
            <a:r>
              <a:rPr lang="it-IT" altLang="it-IT" sz="1800" i="1" dirty="0">
                <a:ea typeface="ＭＳ Ｐゴシック" panose="020B0600070205080204" pitchFamily="34" charset="-128"/>
              </a:rPr>
              <a:t>non di coloro che sono incorsi nella tua ira, </a:t>
            </a:r>
          </a:p>
          <a:p>
            <a:pPr eaLnBrk="1" hangingPunct="1">
              <a:lnSpc>
                <a:spcPct val="70000"/>
              </a:lnSpc>
              <a:buFontTx/>
              <a:buNone/>
            </a:pPr>
            <a:r>
              <a:rPr lang="it-IT" altLang="it-IT" sz="1800" i="1" dirty="0">
                <a:ea typeface="ＭＳ Ｐゴシック" panose="020B0600070205080204" pitchFamily="34" charset="-128"/>
              </a:rPr>
              <a:t>né degli sviati.                  </a:t>
            </a:r>
          </a:p>
          <a:p>
            <a:pPr eaLnBrk="1" hangingPunct="1">
              <a:lnSpc>
                <a:spcPct val="70000"/>
              </a:lnSpc>
              <a:buFontTx/>
              <a:buNone/>
            </a:pPr>
            <a:r>
              <a:rPr lang="it-IT" altLang="it-IT" sz="1800" i="1" dirty="0">
                <a:ea typeface="ＭＳ Ｐゴシック" panose="020B0600070205080204" pitchFamily="34" charset="-128"/>
              </a:rPr>
              <a:t>(</a:t>
            </a:r>
            <a:r>
              <a:rPr lang="it-IT" altLang="it-IT" sz="1800" i="1" dirty="0" err="1">
                <a:ea typeface="ＭＳ Ｐゴシック" panose="020B0600070205080204" pitchFamily="34" charset="-128"/>
              </a:rPr>
              <a:t>Amin</a:t>
            </a:r>
            <a:r>
              <a:rPr lang="it-IT" altLang="it-IT" sz="1800" i="1" dirty="0">
                <a:ea typeface="ＭＳ Ｐゴシック" panose="020B0600070205080204" pitchFamily="34" charset="-128"/>
              </a:rPr>
              <a:t>)</a:t>
            </a:r>
          </a:p>
          <a:p>
            <a:pPr eaLnBrk="1" hangingPunct="1">
              <a:lnSpc>
                <a:spcPct val="70000"/>
              </a:lnSpc>
              <a:buFontTx/>
              <a:buNone/>
            </a:pPr>
            <a:endParaRPr lang="it-IT" altLang="it-IT" sz="800" i="1" dirty="0">
              <a:latin typeface="Arial" panose="020B0604020202020204" pitchFamily="34" charset="0"/>
              <a:ea typeface="ＭＳ Ｐゴシック" panose="020B0600070205080204" pitchFamily="34" charset="-128"/>
            </a:endParaRPr>
          </a:p>
          <a:p>
            <a:pPr eaLnBrk="1" hangingPunct="1">
              <a:lnSpc>
                <a:spcPct val="80000"/>
              </a:lnSpc>
              <a:buFontTx/>
              <a:buNone/>
            </a:pPr>
            <a:endParaRPr lang="it-IT" altLang="it-IT" sz="8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35642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egnaposto testo 4">
            <a:extLst>
              <a:ext uri="{FF2B5EF4-FFF2-40B4-BE49-F238E27FC236}">
                <a16:creationId xmlns:a16="http://schemas.microsoft.com/office/drawing/2014/main" id="{A654BF0D-1806-AA4A-BD47-B7EF7A967C26}"/>
              </a:ext>
            </a:extLst>
          </p:cNvPr>
          <p:cNvSpPr>
            <a:spLocks noGrp="1"/>
          </p:cNvSpPr>
          <p:nvPr>
            <p:ph type="body" sz="half" idx="1"/>
          </p:nvPr>
        </p:nvSpPr>
        <p:spPr>
          <a:xfrm>
            <a:off x="1004888" y="908050"/>
            <a:ext cx="4267200" cy="5689600"/>
          </a:xfrm>
        </p:spPr>
        <p:txBody>
          <a:bodyPr/>
          <a:lstStyle/>
          <a:p>
            <a:pPr algn="r" eaLnBrk="1" hangingPunct="1">
              <a:buFontTx/>
              <a:buChar char="•"/>
            </a:pPr>
            <a:r>
              <a:rPr lang="ar-SA" altLang="it-IT" dirty="0">
                <a:ea typeface="ＭＳ Ｐゴシック" panose="020B0600070205080204" pitchFamily="34" charset="-128"/>
              </a:rPr>
              <a:t>بسم الله الرحمن الريم</a:t>
            </a:r>
          </a:p>
          <a:p>
            <a:pPr algn="r" eaLnBrk="1" hangingPunct="1">
              <a:buFontTx/>
              <a:buNone/>
            </a:pPr>
            <a:r>
              <a:rPr lang="ar-SA" altLang="it-IT" dirty="0">
                <a:ea typeface="ＭＳ Ｐゴシック" panose="020B0600070205080204" pitchFamily="34" charset="-128"/>
              </a:rPr>
              <a:t>الحمد لله رب العالمين</a:t>
            </a:r>
          </a:p>
          <a:p>
            <a:pPr algn="r" eaLnBrk="1" hangingPunct="1">
              <a:buFontTx/>
              <a:buChar char="•"/>
            </a:pPr>
            <a:r>
              <a:rPr lang="ar-SA" altLang="it-IT" dirty="0">
                <a:ea typeface="ＭＳ Ｐゴシック" panose="020B0600070205080204" pitchFamily="34" charset="-128"/>
              </a:rPr>
              <a:t>الرحمن الرحيم</a:t>
            </a:r>
          </a:p>
          <a:p>
            <a:pPr algn="r" eaLnBrk="1" hangingPunct="1">
              <a:buFontTx/>
              <a:buChar char="•"/>
            </a:pPr>
            <a:r>
              <a:rPr lang="ar-SA" altLang="it-IT" dirty="0">
                <a:ea typeface="ＭＳ Ｐゴシック" panose="020B0600070205080204" pitchFamily="34" charset="-128"/>
              </a:rPr>
              <a:t>مالك يوم الدين</a:t>
            </a:r>
          </a:p>
          <a:p>
            <a:pPr algn="r" eaLnBrk="1" hangingPunct="1">
              <a:buFontTx/>
              <a:buChar char="•"/>
            </a:pPr>
            <a:r>
              <a:rPr lang="ar-SA" altLang="it-IT" dirty="0">
                <a:ea typeface="ＭＳ Ｐゴシック" panose="020B0600070205080204" pitchFamily="34" charset="-128"/>
              </a:rPr>
              <a:t>إياك نعبد و إياك نستعين</a:t>
            </a:r>
          </a:p>
          <a:p>
            <a:pPr algn="r" eaLnBrk="1" hangingPunct="1">
              <a:buFontTx/>
              <a:buNone/>
            </a:pPr>
            <a:r>
              <a:rPr lang="ar-SA" altLang="it-IT" dirty="0">
                <a:ea typeface="ＭＳ Ｐゴシック" panose="020B0600070205080204" pitchFamily="34" charset="-128"/>
              </a:rPr>
              <a:t>اهدنا الصرط المستقيم</a:t>
            </a:r>
          </a:p>
          <a:p>
            <a:pPr algn="r">
              <a:buFontTx/>
              <a:buChar char="•"/>
            </a:pPr>
            <a:r>
              <a:rPr lang="ar-SA" altLang="it-IT" dirty="0">
                <a:ea typeface="ＭＳ Ｐゴシック" panose="020B0600070205080204" pitchFamily="34" charset="-128"/>
              </a:rPr>
              <a:t>صراط الذين أنعمت عليهم </a:t>
            </a:r>
            <a:endParaRPr lang="it-IT" altLang="it-IT" dirty="0">
              <a:ea typeface="ＭＳ Ｐゴシック" panose="020B0600070205080204" pitchFamily="34" charset="-128"/>
            </a:endParaRPr>
          </a:p>
          <a:p>
            <a:pPr algn="r">
              <a:buFontTx/>
              <a:buChar char="•"/>
            </a:pPr>
            <a:r>
              <a:rPr lang="ar-SA" altLang="it-IT" dirty="0">
                <a:ea typeface="ＭＳ Ｐゴシック" panose="020B0600070205080204" pitchFamily="34" charset="-128"/>
              </a:rPr>
              <a:t>غير المغضوب عليهم</a:t>
            </a:r>
            <a:endParaRPr lang="it-IT" altLang="it-IT" dirty="0">
              <a:ea typeface="ＭＳ Ｐゴシック" panose="020B0600070205080204" pitchFamily="34" charset="-128"/>
            </a:endParaRPr>
          </a:p>
          <a:p>
            <a:pPr algn="r">
              <a:buFontTx/>
              <a:buChar char="•"/>
            </a:pPr>
            <a:r>
              <a:rPr lang="ar-SA" altLang="it-IT" dirty="0">
                <a:ea typeface="ＭＳ Ｐゴシック" panose="020B0600070205080204" pitchFamily="34" charset="-128"/>
              </a:rPr>
              <a:t> و لا الضالين</a:t>
            </a:r>
          </a:p>
          <a:p>
            <a:pPr eaLnBrk="1" hangingPunct="1"/>
            <a:endParaRPr lang="ar-SA" altLang="it-IT" dirty="0">
              <a:ea typeface="ＭＳ Ｐゴシック" panose="020B0600070205080204" pitchFamily="34" charset="-128"/>
            </a:endParaRPr>
          </a:p>
          <a:p>
            <a:pPr eaLnBrk="1" hangingPunct="1"/>
            <a:endParaRPr lang="it-IT" altLang="it-IT" dirty="0">
              <a:ea typeface="ＭＳ Ｐゴシック" panose="020B0600070205080204" pitchFamily="34" charset="-128"/>
            </a:endParaRPr>
          </a:p>
        </p:txBody>
      </p:sp>
      <p:sp>
        <p:nvSpPr>
          <p:cNvPr id="63490" name="Segnaposto contenuto 5">
            <a:extLst>
              <a:ext uri="{FF2B5EF4-FFF2-40B4-BE49-F238E27FC236}">
                <a16:creationId xmlns:a16="http://schemas.microsoft.com/office/drawing/2014/main" id="{8AE514F9-B519-F747-8262-01225070BF7C}"/>
              </a:ext>
            </a:extLst>
          </p:cNvPr>
          <p:cNvSpPr>
            <a:spLocks noGrp="1"/>
          </p:cNvSpPr>
          <p:nvPr>
            <p:ph sz="half" idx="2"/>
          </p:nvPr>
        </p:nvSpPr>
        <p:spPr>
          <a:xfrm>
            <a:off x="6486525" y="700088"/>
            <a:ext cx="4700587" cy="5537201"/>
          </a:xfrm>
        </p:spPr>
        <p:txBody>
          <a:bodyPr/>
          <a:lstStyle/>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1. Bi-</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smi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llāhi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Rahmāni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Rahīm</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2.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hamdu</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li-</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llāhi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Rabbi 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ālamīn</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3.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Rahmāni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rahīm</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4.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Maliki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yawmi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dīn</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5.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Iyyāka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na‘budu</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wa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iyyāka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nasta’īn</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6.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Ihdinā</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sirāta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mustaqīm</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7.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Sirāta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alladhīna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an‘amta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alayhim</a:t>
            </a: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endPar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80000"/>
              </a:lnSpc>
            </a:pP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ghayra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maghdūbi</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alayhim</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wa</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lā</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000" dirty="0" err="1">
                <a:latin typeface="Times New Roman" panose="02020603050405020304" pitchFamily="18" charset="0"/>
                <a:ea typeface="ＭＳ Ｐゴシック" panose="020B0600070205080204" pitchFamily="34" charset="-128"/>
                <a:cs typeface="Times New Roman" panose="02020603050405020304" pitchFamily="18" charset="0"/>
              </a:rPr>
              <a:t>dāllīn</a:t>
            </a:r>
            <a:r>
              <a:rPr lang="it-IT" altLang="it-IT" sz="2000" dirty="0">
                <a:latin typeface="Times New Roman" panose="02020603050405020304" pitchFamily="18" charset="0"/>
                <a:ea typeface="ＭＳ Ｐゴシック" panose="020B0600070205080204" pitchFamily="34" charset="-128"/>
                <a:cs typeface="Times New Roman" panose="02020603050405020304" pitchFamily="18" charset="0"/>
              </a:rPr>
              <a:t>.</a:t>
            </a:r>
          </a:p>
          <a:p>
            <a:pPr eaLnBrk="1" hangingPunct="1">
              <a:lnSpc>
                <a:spcPct val="80000"/>
              </a:lnSpc>
            </a:pPr>
            <a:endParaRPr lang="it-IT" altLang="it-IT" sz="2000" dirty="0">
              <a:ea typeface="ＭＳ Ｐゴシック" panose="020B0600070205080204" pitchFamily="34" charset="-128"/>
            </a:endParaRPr>
          </a:p>
        </p:txBody>
      </p:sp>
    </p:spTree>
    <p:extLst>
      <p:ext uri="{BB962C8B-B14F-4D97-AF65-F5344CB8AC3E}">
        <p14:creationId xmlns:p14="http://schemas.microsoft.com/office/powerpoint/2010/main" val="1459500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a:extLst>
              <a:ext uri="{FF2B5EF4-FFF2-40B4-BE49-F238E27FC236}">
                <a16:creationId xmlns:a16="http://schemas.microsoft.com/office/drawing/2014/main" id="{9717DFD7-4D21-F944-A03A-68AE72CF59AE}"/>
              </a:ext>
            </a:extLst>
          </p:cNvPr>
          <p:cNvSpPr>
            <a:spLocks noGrp="1"/>
          </p:cNvSpPr>
          <p:nvPr>
            <p:ph type="title"/>
          </p:nvPr>
        </p:nvSpPr>
        <p:spPr>
          <a:xfrm>
            <a:off x="1524000" y="0"/>
            <a:ext cx="8763000" cy="1752600"/>
          </a:xfrm>
        </p:spPr>
        <p:txBody>
          <a:bodyPr/>
          <a:lstStyle/>
          <a:p>
            <a:pPr eaLnBrk="1" hangingPunct="1"/>
            <a:r>
              <a:rPr lang="it-IT" altLang="it-IT">
                <a:solidFill>
                  <a:srgbClr val="008000"/>
                </a:solidFill>
                <a:latin typeface="Arial" panose="020B0604020202020204" pitchFamily="34" charset="0"/>
                <a:ea typeface="ＭＳ Ｐゴシック" panose="020B0600070205080204" pitchFamily="34" charset="-128"/>
              </a:rPr>
              <a:t>Sure meccane e sure medinesi</a:t>
            </a:r>
          </a:p>
        </p:txBody>
      </p:sp>
      <p:sp>
        <p:nvSpPr>
          <p:cNvPr id="15363" name="Rectangle 3">
            <a:extLst>
              <a:ext uri="{FF2B5EF4-FFF2-40B4-BE49-F238E27FC236}">
                <a16:creationId xmlns:a16="http://schemas.microsoft.com/office/drawing/2014/main" id="{862470B0-6DF4-6641-9FB9-B7C65DAE7245}"/>
              </a:ext>
            </a:extLst>
          </p:cNvPr>
          <p:cNvSpPr>
            <a:spLocks noGrp="1"/>
          </p:cNvSpPr>
          <p:nvPr>
            <p:ph idx="1"/>
          </p:nvPr>
        </p:nvSpPr>
        <p:spPr>
          <a:xfrm>
            <a:off x="1928813" y="1752600"/>
            <a:ext cx="8199437" cy="4772025"/>
          </a:xfrm>
        </p:spPr>
        <p:txBody>
          <a:bodyPr>
            <a:normAutofit lnSpcReduction="10000"/>
          </a:bodyPr>
          <a:lstStyle/>
          <a:p>
            <a:pPr eaLnBrk="1" hangingPunct="1">
              <a:lnSpc>
                <a:spcPct val="9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A seconda dell’epoca della rivelazione, il Corano  si divide in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meccane</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e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medinesi</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rivelate rispettivamente prima del 622 e dopo il 622 (Egira):</a:t>
            </a:r>
          </a:p>
          <a:p>
            <a:pPr eaLnBrk="1" hangingPunct="1">
              <a:lnSpc>
                <a:spcPct val="90000"/>
              </a:lnSpc>
            </a:pPr>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9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le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meccane</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sono più poetiche, in rima, di contenuto spirituale, dogmatico, teologico. In esse Dio si presenta agli uomini. </a:t>
            </a:r>
          </a:p>
          <a:p>
            <a:pPr marL="0" indent="0" eaLnBrk="1" hangingPunct="1">
              <a:lnSpc>
                <a:spcPct val="90000"/>
              </a:lnSpc>
              <a:buNone/>
            </a:pPr>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9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Nelle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sure</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medinesi</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(dopo il 622), meno poetiche e in prosa, Dio detta le nuove norme per la </a:t>
            </a:r>
            <a:r>
              <a:rPr lang="it-IT" altLang="it-IT"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umma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la comunità dei fedeli.</a:t>
            </a:r>
          </a:p>
        </p:txBody>
      </p:sp>
    </p:spTree>
    <p:extLst>
      <p:ext uri="{BB962C8B-B14F-4D97-AF65-F5344CB8AC3E}">
        <p14:creationId xmlns:p14="http://schemas.microsoft.com/office/powerpoint/2010/main" val="1538540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500"/>
                                        <p:tgtEl>
                                          <p:spTgt spid="153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fade">
                                      <p:cBhvr>
                                        <p:cTn id="12" dur="500"/>
                                        <p:tgtEl>
                                          <p:spTgt spid="153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animEffect transition="in" filter="fade">
                                      <p:cBhvr>
                                        <p:cTn id="17" dur="5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a:extLst>
              <a:ext uri="{FF2B5EF4-FFF2-40B4-BE49-F238E27FC236}">
                <a16:creationId xmlns:a16="http://schemas.microsoft.com/office/drawing/2014/main" id="{9B6093FD-27CD-DE42-B816-0659F07CBAD4}"/>
              </a:ext>
            </a:extLst>
          </p:cNvPr>
          <p:cNvSpPr>
            <a:spLocks noGrp="1" noChangeArrowheads="1"/>
          </p:cNvSpPr>
          <p:nvPr>
            <p:ph idx="1"/>
          </p:nvPr>
        </p:nvSpPr>
        <p:spPr>
          <a:xfrm>
            <a:off x="1774826" y="908050"/>
            <a:ext cx="8569325" cy="5761038"/>
          </a:xfrm>
        </p:spPr>
        <p:txBody>
          <a:bodyPr>
            <a:normAutofit/>
          </a:bodyPr>
          <a:lstStyle/>
          <a:p>
            <a:pPr eaLnBrk="1" hangingPunct="1">
              <a:lnSpc>
                <a:spcPct val="80000"/>
              </a:lnSpc>
              <a:defRPr/>
            </a:pPr>
            <a:r>
              <a:rPr lang="it-IT" altLang="it-IT" sz="2600" dirty="0">
                <a:latin typeface="Times New Roman" panose="02020603050405020304" pitchFamily="18" charset="0"/>
                <a:ea typeface="ＭＳ Ｐゴシック" panose="020B0600070205080204" pitchFamily="34" charset="-128"/>
                <a:cs typeface="Times New Roman" panose="02020603050405020304" pitchFamily="18" charset="0"/>
              </a:rPr>
              <a:t>Il Corano è </a:t>
            </a:r>
            <a:r>
              <a:rPr lang="it-IT" altLang="it-IT"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increato, consustanziale a Dio </a:t>
            </a:r>
            <a:r>
              <a:rPr lang="it-IT" altLang="it-IT" sz="2600" dirty="0">
                <a:latin typeface="Times New Roman" panose="02020603050405020304" pitchFamily="18" charset="0"/>
                <a:ea typeface="ＭＳ Ｐゴシック" panose="020B0600070205080204" pitchFamily="34" charset="-128"/>
                <a:cs typeface="Times New Roman" panose="02020603050405020304" pitchFamily="18" charset="0"/>
              </a:rPr>
              <a:t>(ne esiste un archetipo divino, la «madre del Libro», </a:t>
            </a:r>
            <a:r>
              <a:rPr lang="it-IT" altLang="it-IT" sz="26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umm</a:t>
            </a:r>
            <a:r>
              <a:rPr lang="it-IT" altLang="it-IT" sz="26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it-IT" sz="26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kitāb</a:t>
            </a:r>
            <a:r>
              <a:rPr lang="it-IT" altLang="it-IT" sz="2600" dirty="0">
                <a:latin typeface="Times New Roman" panose="02020603050405020304" pitchFamily="18" charset="0"/>
                <a:ea typeface="ＭＳ Ｐゴシック" panose="020B0600070205080204" pitchFamily="34" charset="-128"/>
                <a:cs typeface="Times New Roman" panose="02020603050405020304" pitchFamily="18" charset="0"/>
              </a:rPr>
              <a:t>).</a:t>
            </a:r>
          </a:p>
          <a:p>
            <a:pPr eaLnBrk="1" hangingPunct="1">
              <a:lnSpc>
                <a:spcPct val="80000"/>
              </a:lnSpc>
              <a:defRPr/>
            </a:pPr>
            <a:r>
              <a:rPr lang="it-IT" altLang="it-IT" sz="2600" dirty="0">
                <a:latin typeface="Times New Roman" panose="02020603050405020304" pitchFamily="18" charset="0"/>
                <a:ea typeface="ＭＳ Ｐゴシック" panose="020B0600070205080204" pitchFamily="34" charset="-128"/>
                <a:cs typeface="Times New Roman" panose="02020603050405020304" pitchFamily="18" charset="0"/>
              </a:rPr>
              <a:t>Il Corano è</a:t>
            </a:r>
            <a:r>
              <a:rPr lang="it-IT" altLang="ja-JP" sz="2600" dirty="0">
                <a:latin typeface="Times New Roman" panose="02020603050405020304" pitchFamily="18" charset="0"/>
                <a:ea typeface="ＭＳ Ｐゴシック" panose="020B0600070205080204" pitchFamily="34" charset="-128"/>
                <a:cs typeface="Times New Roman" panose="02020603050405020304" pitchFamily="18" charset="0"/>
              </a:rPr>
              <a:t> per i musulmani ciò che </a:t>
            </a:r>
            <a:r>
              <a:rPr lang="it-IT" altLang="ja-JP"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Cristo</a:t>
            </a:r>
            <a:r>
              <a:rPr lang="it-IT" altLang="ja-JP" sz="2600" dirty="0">
                <a:latin typeface="Times New Roman" panose="02020603050405020304" pitchFamily="18" charset="0"/>
                <a:ea typeface="ＭＳ Ｐゴシック" panose="020B0600070205080204" pitchFamily="34" charset="-128"/>
                <a:cs typeface="Times New Roman" panose="02020603050405020304" pitchFamily="18" charset="0"/>
              </a:rPr>
              <a:t> è per i cristiani: Dio non si rivela in una Persona ma in un Testo.</a:t>
            </a:r>
          </a:p>
          <a:p>
            <a:pPr eaLnBrk="1" hangingPunct="1">
              <a:lnSpc>
                <a:spcPct val="80000"/>
              </a:lnSpc>
              <a:defRPr/>
            </a:pPr>
            <a:r>
              <a:rPr lang="it-IT" altLang="it-IT"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atto di lettura è quindi un atto di devozione e ogni copia del Corano è considerata sacra.</a:t>
            </a:r>
          </a:p>
          <a:p>
            <a:pPr eaLnBrk="1" hangingPunct="1">
              <a:lnSpc>
                <a:spcPct val="80000"/>
              </a:lnSpc>
              <a:defRPr/>
            </a:pPr>
            <a:r>
              <a:rPr lang="it-IT" altLang="it-IT" sz="2600" dirty="0">
                <a:latin typeface="Times New Roman" panose="02020603050405020304" pitchFamily="18" charset="0"/>
                <a:ea typeface="ＭＳ Ｐゴシック" panose="020B0600070205080204" pitchFamily="34" charset="-128"/>
                <a:cs typeface="Times New Roman" panose="02020603050405020304" pitchFamily="18" charset="0"/>
              </a:rPr>
              <a:t>Il Corano va salmodiato, non letto, e ogni lettura è preceduta da espressioni liturgiche: “</a:t>
            </a:r>
            <a:r>
              <a:rPr lang="it-IT" altLang="ja-JP" sz="26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Io mi rifugio presso Dio da Satana, l’esecrabile</a:t>
            </a:r>
            <a:r>
              <a:rPr lang="it-IT" altLang="ja-JP" sz="2600"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600" dirty="0">
                <a:latin typeface="Times New Roman" panose="02020603050405020304" pitchFamily="18" charset="0"/>
                <a:ea typeface="ＭＳ Ｐゴシック" panose="020B0600070205080204" pitchFamily="34" charset="-128"/>
                <a:cs typeface="Times New Roman" panose="02020603050405020304" pitchFamily="18" charset="0"/>
              </a:rPr>
              <a:t>ed è seguita da</a:t>
            </a:r>
            <a:r>
              <a:rPr lang="it-IT" altLang="ja-JP" sz="2600"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6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L’Altissimo ha parlato con verità</a:t>
            </a:r>
            <a:r>
              <a:rPr lang="it-IT" altLang="ja-JP" sz="2600" dirty="0">
                <a:latin typeface="Times New Roman" panose="02020603050405020304" pitchFamily="18" charset="0"/>
                <a:ea typeface="ＭＳ Ｐゴシック" panose="020B0600070205080204" pitchFamily="34" charset="-128"/>
                <a:cs typeface="Times New Roman" panose="02020603050405020304" pitchFamily="18" charset="0"/>
              </a:rPr>
              <a:t>”.</a:t>
            </a:r>
          </a:p>
          <a:p>
            <a:pPr eaLnBrk="1" hangingPunct="1">
              <a:lnSpc>
                <a:spcPct val="80000"/>
              </a:lnSpc>
              <a:defRPr/>
            </a:pPr>
            <a:r>
              <a:rPr lang="it-IT" altLang="it-IT"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Maometto non è l’</a:t>
            </a:r>
            <a:r>
              <a:rPr lang="it-IT" altLang="ja-JP" sz="26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autore del Corano </a:t>
            </a:r>
            <a:r>
              <a:rPr lang="it-IT" altLang="ja-JP" sz="2600" dirty="0">
                <a:latin typeface="Times New Roman" panose="02020603050405020304" pitchFamily="18" charset="0"/>
                <a:ea typeface="ＭＳ Ｐゴシック" panose="020B0600070205080204" pitchFamily="34" charset="-128"/>
                <a:cs typeface="Times New Roman" panose="02020603050405020304" pitchFamily="18" charset="0"/>
              </a:rPr>
              <a:t>(nel Corano vi sono peraltro pochissimi cenni alla sua persona, ma è Dio che gli si rivolge direttamente).</a:t>
            </a:r>
          </a:p>
          <a:p>
            <a:pPr marL="0" indent="0">
              <a:lnSpc>
                <a:spcPct val="80000"/>
              </a:lnSpc>
              <a:buNone/>
              <a:defRPr/>
            </a:pPr>
            <a:endParaRPr lang="it-IT" altLang="it-IT" sz="26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408407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fade">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Effect transition="in" filter="fade">
                                      <p:cBhvr>
                                        <p:cTn id="17" dur="500"/>
                                        <p:tgtEl>
                                          <p:spTgt spid="245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579">
                                            <p:txEl>
                                              <p:pRg st="3" end="3"/>
                                            </p:txEl>
                                          </p:spTgt>
                                        </p:tgtEl>
                                        <p:attrNameLst>
                                          <p:attrName>style.visibility</p:attrName>
                                        </p:attrNameLst>
                                      </p:cBhvr>
                                      <p:to>
                                        <p:strVal val="visible"/>
                                      </p:to>
                                    </p:set>
                                    <p:animEffect transition="in" filter="fade">
                                      <p:cBhvr>
                                        <p:cTn id="22" dur="500"/>
                                        <p:tgtEl>
                                          <p:spTgt spid="2457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579">
                                            <p:txEl>
                                              <p:pRg st="4" end="4"/>
                                            </p:txEl>
                                          </p:spTgt>
                                        </p:tgtEl>
                                        <p:attrNameLst>
                                          <p:attrName>style.visibility</p:attrName>
                                        </p:attrNameLst>
                                      </p:cBhvr>
                                      <p:to>
                                        <p:strVal val="visible"/>
                                      </p:to>
                                    </p:set>
                                    <p:animEffect transition="in" filter="fade">
                                      <p:cBhvr>
                                        <p:cTn id="27"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09" name="Rectangle 2">
            <a:extLst>
              <a:ext uri="{FF2B5EF4-FFF2-40B4-BE49-F238E27FC236}">
                <a16:creationId xmlns:a16="http://schemas.microsoft.com/office/drawing/2014/main" id="{50E046F6-007D-2345-81C9-95DA6D9C0021}"/>
              </a:ext>
            </a:extLst>
          </p:cNvPr>
          <p:cNvSpPr>
            <a:spLocks noGrp="1"/>
          </p:cNvSpPr>
          <p:nvPr>
            <p:ph type="title"/>
          </p:nvPr>
        </p:nvSpPr>
        <p:spPr>
          <a:xfrm>
            <a:off x="1919288" y="188913"/>
            <a:ext cx="8062912" cy="1008062"/>
          </a:xfrm>
        </p:spPr>
        <p:txBody>
          <a:bodyPr>
            <a:normAutofit fontScale="90000"/>
          </a:bodyPr>
          <a:lstStyle/>
          <a:p>
            <a:pPr algn="ctr" eaLnBrk="1" hangingPunct="1"/>
            <a:br>
              <a:rPr lang="it-IT" altLang="it-IT" sz="4100" i="1" dirty="0">
                <a:solidFill>
                  <a:srgbClr val="2D2D8A"/>
                </a:solidFill>
                <a:latin typeface="Arial" panose="020B0604020202020204" pitchFamily="34" charset="0"/>
                <a:ea typeface="ＭＳ Ｐゴシック" panose="020B0600070205080204" pitchFamily="34" charset="-128"/>
              </a:rPr>
            </a:br>
            <a:r>
              <a:rPr lang="it-IT" altLang="it-IT" sz="3600" dirty="0">
                <a:solidFill>
                  <a:srgbClr val="008000"/>
                </a:solidFill>
                <a:latin typeface="Arial" panose="020B0604020202020204" pitchFamily="34" charset="0"/>
                <a:ea typeface="ＭＳ Ｐゴシック" panose="020B0600070205080204" pitchFamily="34" charset="-128"/>
              </a:rPr>
              <a:t>La giurisprudenza islamica</a:t>
            </a:r>
            <a:r>
              <a:rPr lang="it-IT" altLang="it-IT" sz="3600" i="1" dirty="0">
                <a:solidFill>
                  <a:srgbClr val="008000"/>
                </a:solidFill>
                <a:latin typeface="Arial" panose="020B0604020202020204" pitchFamily="34" charset="0"/>
                <a:ea typeface="ＭＳ Ｐゴシック" panose="020B0600070205080204" pitchFamily="34" charset="-128"/>
              </a:rPr>
              <a:t>: </a:t>
            </a:r>
            <a:r>
              <a:rPr lang="it-IT" altLang="it-IT" sz="3600" i="1" dirty="0" err="1">
                <a:solidFill>
                  <a:srgbClr val="008000"/>
                </a:solidFill>
                <a:latin typeface="Arial" panose="020B0604020202020204" pitchFamily="34" charset="0"/>
                <a:ea typeface="ＭＳ Ｐゴシック" panose="020B0600070205080204" pitchFamily="34" charset="-128"/>
              </a:rPr>
              <a:t>fiqh</a:t>
            </a:r>
            <a:r>
              <a:rPr lang="it-IT" altLang="it-IT" sz="3600" i="1" dirty="0">
                <a:solidFill>
                  <a:srgbClr val="008000"/>
                </a:solidFill>
                <a:latin typeface="Arial" panose="020B0604020202020204" pitchFamily="34" charset="0"/>
                <a:ea typeface="ＭＳ Ｐゴシック" panose="020B0600070205080204" pitchFamily="34" charset="-128"/>
              </a:rPr>
              <a:t>,</a:t>
            </a:r>
            <a:r>
              <a:rPr lang="ar-EG" altLang="it-IT" sz="3600" dirty="0">
                <a:solidFill>
                  <a:srgbClr val="008000"/>
                </a:solidFill>
                <a:latin typeface="Arial" panose="020B0604020202020204" pitchFamily="34" charset="0"/>
                <a:ea typeface="ＭＳ Ｐゴシック" panose="020B0600070205080204" pitchFamily="34" charset="-128"/>
              </a:rPr>
              <a:t>فقه ‎</a:t>
            </a:r>
            <a:br>
              <a:rPr lang="it-IT" altLang="it-IT" sz="3600" dirty="0">
                <a:solidFill>
                  <a:srgbClr val="008000"/>
                </a:solidFill>
                <a:latin typeface="Arial" panose="020B0604020202020204" pitchFamily="34" charset="0"/>
                <a:ea typeface="ＭＳ Ｐゴシック" panose="020B0600070205080204" pitchFamily="34" charset="-128"/>
              </a:rPr>
            </a:br>
            <a:r>
              <a:rPr lang="it-IT" altLang="it-IT" sz="2700" dirty="0">
                <a:solidFill>
                  <a:srgbClr val="008000"/>
                </a:solidFill>
                <a:latin typeface="Arial" panose="020B0604020202020204" pitchFamily="34" charset="0"/>
                <a:ea typeface="ＭＳ Ｐゴシック" panose="020B0600070205080204" pitchFamily="34" charset="-128"/>
              </a:rPr>
              <a:t>The </a:t>
            </a:r>
            <a:r>
              <a:rPr lang="it-IT" altLang="it-IT" sz="2700" dirty="0" err="1">
                <a:solidFill>
                  <a:srgbClr val="008000"/>
                </a:solidFill>
                <a:latin typeface="Arial" panose="020B0604020202020204" pitchFamily="34" charset="0"/>
                <a:ea typeface="ＭＳ Ｐゴシック" panose="020B0600070205080204" pitchFamily="34" charset="-128"/>
              </a:rPr>
              <a:t>Islamic</a:t>
            </a:r>
            <a:r>
              <a:rPr lang="it-IT" altLang="it-IT" sz="2700" dirty="0">
                <a:solidFill>
                  <a:srgbClr val="008000"/>
                </a:solidFill>
                <a:latin typeface="Arial" panose="020B0604020202020204" pitchFamily="34" charset="0"/>
                <a:ea typeface="ＭＳ Ｐゴシック" panose="020B0600070205080204" pitchFamily="34" charset="-128"/>
              </a:rPr>
              <a:t> Law</a:t>
            </a:r>
            <a:br>
              <a:rPr lang="it-IT" altLang="it-IT" sz="3600" dirty="0">
                <a:solidFill>
                  <a:srgbClr val="008000"/>
                </a:solidFill>
                <a:latin typeface="Arial" panose="020B0604020202020204" pitchFamily="34" charset="0"/>
                <a:ea typeface="ＭＳ Ｐゴシック" panose="020B0600070205080204" pitchFamily="34" charset="-128"/>
              </a:rPr>
            </a:br>
            <a:endParaRPr lang="it-IT" altLang="it-IT" sz="3600" dirty="0">
              <a:solidFill>
                <a:srgbClr val="008000"/>
              </a:solidFill>
              <a:latin typeface="Arial" panose="020B0604020202020204" pitchFamily="34" charset="0"/>
              <a:ea typeface="ＭＳ Ｐゴシック" panose="020B0600070205080204" pitchFamily="34" charset="-128"/>
            </a:endParaRPr>
          </a:p>
        </p:txBody>
      </p:sp>
      <p:sp>
        <p:nvSpPr>
          <p:cNvPr id="23555" name="Rectangle 3">
            <a:extLst>
              <a:ext uri="{FF2B5EF4-FFF2-40B4-BE49-F238E27FC236}">
                <a16:creationId xmlns:a16="http://schemas.microsoft.com/office/drawing/2014/main" id="{6DF8291E-F182-9148-9BA1-C39FA3CF905B}"/>
              </a:ext>
            </a:extLst>
          </p:cNvPr>
          <p:cNvSpPr>
            <a:spLocks noGrp="1"/>
          </p:cNvSpPr>
          <p:nvPr>
            <p:ph idx="1"/>
          </p:nvPr>
        </p:nvSpPr>
        <p:spPr>
          <a:xfrm>
            <a:off x="1774825" y="1700213"/>
            <a:ext cx="8497888" cy="4776788"/>
          </a:xfrm>
        </p:spPr>
        <p:txBody>
          <a:bodyPr>
            <a:normAutofit fontScale="92500"/>
          </a:bodyPr>
          <a:lstStyle/>
          <a:p>
            <a:pPr eaLnBrk="1" hangingPunct="1">
              <a:lnSpc>
                <a:spcPct val="90000"/>
              </a:lnSpc>
            </a:pPr>
            <a:r>
              <a:rPr lang="it-IT" altLang="it-IT" dirty="0">
                <a:latin typeface="Times New Roman" panose="02020603050405020304" pitchFamily="18" charset="0"/>
                <a:ea typeface="ＭＳ Ｐゴシック" panose="020B0600070205080204" pitchFamily="34" charset="-128"/>
              </a:rPr>
              <a:t>L’</a:t>
            </a:r>
            <a:r>
              <a:rPr lang="it-IT" altLang="ja-JP" dirty="0">
                <a:latin typeface="Times New Roman" panose="02020603050405020304" pitchFamily="18" charset="0"/>
                <a:ea typeface="ＭＳ Ｐゴシック" panose="020B0600070205080204" pitchFamily="34" charset="-128"/>
              </a:rPr>
              <a:t>islam non è solo fede ma </a:t>
            </a:r>
            <a:r>
              <a:rPr lang="it-IT" altLang="ja-JP" dirty="0">
                <a:solidFill>
                  <a:srgbClr val="008000"/>
                </a:solidFill>
                <a:latin typeface="Times New Roman" panose="02020603050405020304" pitchFamily="18" charset="0"/>
                <a:ea typeface="ＭＳ Ｐゴシック" panose="020B0600070205080204" pitchFamily="34" charset="-128"/>
              </a:rPr>
              <a:t>religione, società, Stato </a:t>
            </a:r>
            <a:r>
              <a:rPr lang="it-IT" altLang="ja-JP" dirty="0">
                <a:latin typeface="Times New Roman" panose="02020603050405020304" pitchFamily="18" charset="0"/>
                <a:ea typeface="ＭＳ Ｐゴシック" panose="020B0600070205080204" pitchFamily="34" charset="-128"/>
              </a:rPr>
              <a:t>(</a:t>
            </a:r>
            <a:r>
              <a:rPr lang="it-IT" altLang="ja-JP" i="1" dirty="0" err="1">
                <a:latin typeface="Times New Roman" panose="02020603050405020304" pitchFamily="18" charset="0"/>
                <a:ea typeface="ＭＳ Ｐゴシック" panose="020B0600070205080204" pitchFamily="34" charset="-128"/>
              </a:rPr>
              <a:t>dīn</a:t>
            </a:r>
            <a:r>
              <a:rPr lang="it-IT" altLang="ja-JP" i="1" dirty="0">
                <a:latin typeface="Times New Roman" panose="02020603050405020304" pitchFamily="18" charset="0"/>
                <a:ea typeface="ＭＳ Ｐゴシック" panose="020B0600070205080204" pitchFamily="34" charset="-128"/>
              </a:rPr>
              <a:t>, </a:t>
            </a:r>
            <a:r>
              <a:rPr lang="it-IT" altLang="ja-JP" i="1" dirty="0" err="1">
                <a:latin typeface="Times New Roman" panose="02020603050405020304" pitchFamily="18" charset="0"/>
                <a:ea typeface="ＭＳ Ｐゴシック" panose="020B0600070205080204" pitchFamily="34" charset="-128"/>
              </a:rPr>
              <a:t>dunya</a:t>
            </a:r>
            <a:r>
              <a:rPr lang="it-IT" altLang="ja-JP" i="1" dirty="0">
                <a:latin typeface="Times New Roman" panose="02020603050405020304" pitchFamily="18" charset="0"/>
                <a:ea typeface="ＭＳ Ｐゴシック" panose="020B0600070205080204" pitchFamily="34" charset="-128"/>
              </a:rPr>
              <a:t>, </a:t>
            </a:r>
            <a:r>
              <a:rPr lang="it-IT" altLang="ja-JP" i="1" dirty="0" err="1">
                <a:latin typeface="Times New Roman" panose="02020603050405020304" pitchFamily="18" charset="0"/>
                <a:ea typeface="ＭＳ Ｐゴシック" panose="020B0600070205080204" pitchFamily="34" charset="-128"/>
              </a:rPr>
              <a:t>dawla</a:t>
            </a:r>
            <a:r>
              <a:rPr lang="it-IT" altLang="ja-JP" dirty="0">
                <a:latin typeface="Times New Roman" panose="02020603050405020304" pitchFamily="18" charset="0"/>
                <a:ea typeface="ＭＳ Ｐゴシック" panose="020B0600070205080204" pitchFamily="34" charset="-128"/>
              </a:rPr>
              <a:t>) cioè sistema giuridico e comportamentale.</a:t>
            </a:r>
          </a:p>
          <a:p>
            <a:pPr eaLnBrk="1" hangingPunct="1">
              <a:lnSpc>
                <a:spcPct val="90000"/>
              </a:lnSpc>
            </a:pPr>
            <a:r>
              <a:rPr lang="it-IT" altLang="it-IT" dirty="0">
                <a:latin typeface="Times New Roman" panose="02020603050405020304" pitchFamily="18" charset="0"/>
                <a:ea typeface="ＭＳ Ｐゴシック" panose="020B0600070205080204" pitchFamily="34" charset="-128"/>
              </a:rPr>
              <a:t>la giurisprudenza islamica (</a:t>
            </a:r>
            <a:r>
              <a:rPr lang="it-IT" altLang="it-IT" i="1" dirty="0" err="1">
                <a:solidFill>
                  <a:srgbClr val="008000"/>
                </a:solidFill>
                <a:latin typeface="Times New Roman" panose="02020603050405020304" pitchFamily="18" charset="0"/>
                <a:ea typeface="ＭＳ Ｐゴシック" panose="020B0600070205080204" pitchFamily="34" charset="-128"/>
              </a:rPr>
              <a:t>fiqh</a:t>
            </a:r>
            <a:r>
              <a:rPr lang="it-IT" altLang="it-IT" dirty="0">
                <a:solidFill>
                  <a:srgbClr val="008000"/>
                </a:solidFill>
                <a:latin typeface="Times New Roman" panose="02020603050405020304" pitchFamily="18" charset="0"/>
                <a:ea typeface="ＭＳ Ｐゴシック" panose="020B0600070205080204" pitchFamily="34" charset="-128"/>
              </a:rPr>
              <a:t>)</a:t>
            </a:r>
            <a:r>
              <a:rPr lang="it-IT" altLang="it-IT" dirty="0">
                <a:latin typeface="Times New Roman" panose="02020603050405020304" pitchFamily="18" charset="0"/>
                <a:ea typeface="ＭＳ Ｐゴシック" panose="020B0600070205080204" pitchFamily="34" charset="-128"/>
              </a:rPr>
              <a:t> ha per oggetto la Legge sacra, la </a:t>
            </a:r>
            <a:r>
              <a:rPr lang="it-IT" altLang="it-IT" i="1" dirty="0" err="1">
                <a:solidFill>
                  <a:srgbClr val="008000"/>
                </a:solidFill>
                <a:latin typeface="Times New Roman" panose="02020603050405020304" pitchFamily="18" charset="0"/>
                <a:ea typeface="ＭＳ Ｐゴシック" panose="020B0600070205080204" pitchFamily="34" charset="-128"/>
              </a:rPr>
              <a:t>sharī‘a</a:t>
            </a:r>
            <a:r>
              <a:rPr lang="it-IT" altLang="it-IT" dirty="0">
                <a:solidFill>
                  <a:srgbClr val="008000"/>
                </a:solidFill>
                <a:latin typeface="Times New Roman" panose="02020603050405020304" pitchFamily="18" charset="0"/>
                <a:ea typeface="ＭＳ Ｐゴシック" panose="020B0600070205080204" pitchFamily="34" charset="-128"/>
              </a:rPr>
              <a:t>, </a:t>
            </a:r>
            <a:r>
              <a:rPr lang="it-IT" altLang="it-IT" dirty="0">
                <a:latin typeface="Times New Roman" panose="02020603050405020304" pitchFamily="18" charset="0"/>
                <a:ea typeface="ＭＳ Ｐゴシック" panose="020B0600070205080204" pitchFamily="34" charset="-128"/>
              </a:rPr>
              <a:t>basata su fonti che derivano direttamente dalla rivelazione divina, a cominciare dal </a:t>
            </a:r>
            <a:r>
              <a:rPr lang="it-IT" altLang="it-IT" dirty="0">
                <a:solidFill>
                  <a:srgbClr val="008000"/>
                </a:solidFill>
                <a:latin typeface="Times New Roman" panose="02020603050405020304" pitchFamily="18" charset="0"/>
                <a:ea typeface="ＭＳ Ｐゴシック" panose="020B0600070205080204" pitchFamily="34" charset="-128"/>
              </a:rPr>
              <a:t>Corano</a:t>
            </a:r>
            <a:r>
              <a:rPr lang="it-IT" altLang="it-IT" dirty="0">
                <a:latin typeface="Times New Roman" panose="02020603050405020304" pitchFamily="18" charset="0"/>
                <a:ea typeface="ＭＳ Ｐゴシック" panose="020B0600070205080204" pitchFamily="34" charset="-128"/>
              </a:rPr>
              <a:t>.</a:t>
            </a:r>
          </a:p>
          <a:p>
            <a:pPr eaLnBrk="1" hangingPunct="1">
              <a:lnSpc>
                <a:spcPct val="90000"/>
              </a:lnSpc>
            </a:pPr>
            <a:r>
              <a:rPr lang="it-IT" altLang="it-IT" dirty="0">
                <a:latin typeface="Times New Roman" panose="02020603050405020304" pitchFamily="18" charset="0"/>
                <a:ea typeface="ＭＳ Ｐゴシック" panose="020B0600070205080204" pitchFamily="34" charset="-128"/>
              </a:rPr>
              <a:t>Nell’Islam non esiste un Vaticano, una Chiesa, un papa, una gerarchia clericale. </a:t>
            </a:r>
          </a:p>
          <a:p>
            <a:pPr eaLnBrk="1" hangingPunct="1">
              <a:lnSpc>
                <a:spcPct val="90000"/>
              </a:lnSpc>
            </a:pPr>
            <a:r>
              <a:rPr lang="it-IT" altLang="it-IT" dirty="0">
                <a:latin typeface="Times New Roman" panose="02020603050405020304" pitchFamily="18" charset="0"/>
                <a:ea typeface="ＭＳ Ｐゴシック" panose="020B0600070205080204" pitchFamily="34" charset="-128"/>
              </a:rPr>
              <a:t>Altre figure gestiscono il potere religioso-giuridico: dotti in scienza religiosa </a:t>
            </a:r>
            <a:r>
              <a:rPr lang="it-IT" altLang="it-IT" i="1" dirty="0">
                <a:latin typeface="Times New Roman" panose="02020603050405020304" pitchFamily="18" charset="0"/>
                <a:ea typeface="ＭＳ Ｐゴシック" panose="020B0600070205080204" pitchFamily="34" charset="-128"/>
              </a:rPr>
              <a:t>(</a:t>
            </a:r>
            <a:r>
              <a:rPr lang="it-IT" altLang="it-IT" i="1" dirty="0">
                <a:solidFill>
                  <a:srgbClr val="008000"/>
                </a:solidFill>
                <a:latin typeface="Times New Roman" panose="02020603050405020304" pitchFamily="18" charset="0"/>
                <a:ea typeface="ＭＳ Ｐゴシック" panose="020B0600070205080204" pitchFamily="34" charset="-128"/>
              </a:rPr>
              <a:t>‘</a:t>
            </a:r>
            <a:r>
              <a:rPr lang="it-IT" altLang="ja-JP" i="1" dirty="0" err="1">
                <a:solidFill>
                  <a:srgbClr val="008000"/>
                </a:solidFill>
                <a:latin typeface="Times New Roman" panose="02020603050405020304" pitchFamily="18" charset="0"/>
                <a:ea typeface="ＭＳ Ｐゴシック" panose="020B0600070205080204" pitchFamily="34" charset="-128"/>
              </a:rPr>
              <a:t>ālim</a:t>
            </a:r>
            <a:r>
              <a:rPr lang="it-IT" altLang="ja-JP" dirty="0">
                <a:solidFill>
                  <a:srgbClr val="008000"/>
                </a:solidFill>
                <a:latin typeface="Times New Roman" panose="02020603050405020304" pitchFamily="18" charset="0"/>
                <a:ea typeface="ＭＳ Ｐゴシック" panose="020B0600070205080204" pitchFamily="34" charset="-128"/>
              </a:rPr>
              <a:t>,</a:t>
            </a:r>
            <a:r>
              <a:rPr lang="it-IT" altLang="ja-JP" dirty="0">
                <a:latin typeface="Times New Roman" panose="02020603050405020304" pitchFamily="18" charset="0"/>
                <a:ea typeface="ＭＳ Ｐゴシック" panose="020B0600070205080204" pitchFamily="34" charset="-128"/>
              </a:rPr>
              <a:t> </a:t>
            </a:r>
            <a:r>
              <a:rPr lang="it-IT" altLang="ja-JP" dirty="0" err="1">
                <a:latin typeface="Times New Roman" panose="02020603050405020304" pitchFamily="18" charset="0"/>
                <a:ea typeface="ＭＳ Ｐゴシック" panose="020B0600070205080204" pitchFamily="34" charset="-128"/>
              </a:rPr>
              <a:t>pl</a:t>
            </a:r>
            <a:r>
              <a:rPr lang="it-IT" altLang="ja-JP" dirty="0">
                <a:latin typeface="Times New Roman" panose="02020603050405020304" pitchFamily="18" charset="0"/>
                <a:ea typeface="ＭＳ Ｐゴシック" panose="020B0600070205080204" pitchFamily="34" charset="-128"/>
              </a:rPr>
              <a:t>. </a:t>
            </a:r>
            <a:r>
              <a:rPr lang="it-IT" altLang="it-IT" i="1" dirty="0">
                <a:solidFill>
                  <a:srgbClr val="008000"/>
                </a:solidFill>
                <a:latin typeface="Times New Roman" panose="02020603050405020304" pitchFamily="18" charset="0"/>
                <a:ea typeface="ＭＳ Ｐゴシック" panose="020B0600070205080204" pitchFamily="34" charset="-128"/>
              </a:rPr>
              <a:t>‘</a:t>
            </a:r>
            <a:r>
              <a:rPr lang="it-IT" altLang="ja-JP" i="1" dirty="0" err="1">
                <a:solidFill>
                  <a:srgbClr val="008000"/>
                </a:solidFill>
                <a:latin typeface="Times New Roman" panose="02020603050405020304" pitchFamily="18" charset="0"/>
                <a:ea typeface="ＭＳ Ｐゴシック" panose="020B0600070205080204" pitchFamily="34" charset="-128"/>
              </a:rPr>
              <a:t>ulamā</a:t>
            </a:r>
            <a:r>
              <a:rPr lang="it-IT" altLang="it-IT" i="1" dirty="0">
                <a:solidFill>
                  <a:srgbClr val="008000"/>
                </a:solidFill>
                <a:latin typeface="Times New Roman" panose="02020603050405020304" pitchFamily="18" charset="0"/>
                <a:ea typeface="ＭＳ Ｐゴシック" panose="020B0600070205080204" pitchFamily="34" charset="-128"/>
              </a:rPr>
              <a:t>’</a:t>
            </a:r>
            <a:r>
              <a:rPr lang="it-IT" altLang="ja-JP" dirty="0">
                <a:latin typeface="Times New Roman" panose="02020603050405020304" pitchFamily="18" charset="0"/>
                <a:ea typeface="ＭＳ Ｐゴシック" panose="020B0600070205080204" pitchFamily="34" charset="-128"/>
              </a:rPr>
              <a:t>), giurisperiti (</a:t>
            </a:r>
            <a:r>
              <a:rPr lang="it-IT" altLang="ja-JP" i="1" dirty="0" err="1">
                <a:solidFill>
                  <a:srgbClr val="008000"/>
                </a:solidFill>
                <a:latin typeface="Times New Roman" panose="02020603050405020304" pitchFamily="18" charset="0"/>
                <a:ea typeface="ＭＳ Ｐゴシック" panose="020B0600070205080204" pitchFamily="34" charset="-128"/>
              </a:rPr>
              <a:t>faqīh</a:t>
            </a:r>
            <a:r>
              <a:rPr lang="it-IT" altLang="ja-JP" dirty="0">
                <a:latin typeface="Times New Roman" panose="02020603050405020304" pitchFamily="18" charset="0"/>
                <a:ea typeface="ＭＳ Ｐゴシック" panose="020B0600070205080204" pitchFamily="34" charset="-128"/>
              </a:rPr>
              <a:t>, </a:t>
            </a:r>
            <a:r>
              <a:rPr lang="it-IT" altLang="ja-JP" dirty="0" err="1">
                <a:latin typeface="Times New Roman" panose="02020603050405020304" pitchFamily="18" charset="0"/>
                <a:ea typeface="ＭＳ Ｐゴシック" panose="020B0600070205080204" pitchFamily="34" charset="-128"/>
              </a:rPr>
              <a:t>pl</a:t>
            </a:r>
            <a:r>
              <a:rPr lang="it-IT" altLang="ja-JP" dirty="0">
                <a:latin typeface="Times New Roman" panose="02020603050405020304" pitchFamily="18" charset="0"/>
                <a:ea typeface="ＭＳ Ｐゴシック" panose="020B0600070205080204" pitchFamily="34" charset="-128"/>
              </a:rPr>
              <a:t>. </a:t>
            </a:r>
            <a:r>
              <a:rPr lang="it-IT" altLang="ja-JP" i="1" dirty="0" err="1">
                <a:solidFill>
                  <a:srgbClr val="008000"/>
                </a:solidFill>
                <a:latin typeface="Times New Roman" panose="02020603050405020304" pitchFamily="18" charset="0"/>
                <a:ea typeface="ＭＳ Ｐゴシック" panose="020B0600070205080204" pitchFamily="34" charset="-128"/>
              </a:rPr>
              <a:t>fuqahā</a:t>
            </a:r>
            <a:r>
              <a:rPr lang="it-IT" altLang="it-IT" dirty="0">
                <a:solidFill>
                  <a:srgbClr val="008000"/>
                </a:solidFill>
                <a:latin typeface="Times New Roman" panose="02020603050405020304" pitchFamily="18" charset="0"/>
                <a:ea typeface="ＭＳ Ｐゴシック" panose="020B0600070205080204" pitchFamily="34" charset="-128"/>
              </a:rPr>
              <a:t>’</a:t>
            </a:r>
            <a:r>
              <a:rPr lang="it-IT" altLang="ja-JP" dirty="0">
                <a:latin typeface="Times New Roman" panose="02020603050405020304" pitchFamily="18" charset="0"/>
                <a:ea typeface="ＭＳ Ｐゴシック" panose="020B0600070205080204" pitchFamily="34" charset="-128"/>
              </a:rPr>
              <a:t>), giudici (</a:t>
            </a:r>
            <a:r>
              <a:rPr lang="it-IT" altLang="ja-JP" i="1" dirty="0" err="1">
                <a:solidFill>
                  <a:srgbClr val="008000"/>
                </a:solidFill>
                <a:latin typeface="Times New Roman" panose="02020603050405020304" pitchFamily="18" charset="0"/>
                <a:ea typeface="ＭＳ Ｐゴシック" panose="020B0600070205080204" pitchFamily="34" charset="-128"/>
              </a:rPr>
              <a:t>qādī</a:t>
            </a:r>
            <a:r>
              <a:rPr lang="it-IT" altLang="ja-JP" i="1" dirty="0">
                <a:latin typeface="Times New Roman" panose="02020603050405020304" pitchFamily="18" charset="0"/>
                <a:ea typeface="ＭＳ Ｐゴシック" panose="020B0600070205080204" pitchFamily="34" charset="-128"/>
              </a:rPr>
              <a:t>, </a:t>
            </a:r>
            <a:r>
              <a:rPr lang="it-IT" altLang="ja-JP" dirty="0" err="1">
                <a:latin typeface="Times New Roman" panose="02020603050405020304" pitchFamily="18" charset="0"/>
                <a:ea typeface="ＭＳ Ｐゴシック" panose="020B0600070205080204" pitchFamily="34" charset="-128"/>
              </a:rPr>
              <a:t>pl</a:t>
            </a:r>
            <a:r>
              <a:rPr lang="it-IT" altLang="ja-JP" dirty="0">
                <a:latin typeface="Times New Roman" panose="02020603050405020304" pitchFamily="18" charset="0"/>
                <a:ea typeface="ＭＳ Ｐゴシック" panose="020B0600070205080204" pitchFamily="34" charset="-128"/>
              </a:rPr>
              <a:t>.</a:t>
            </a:r>
            <a:r>
              <a:rPr lang="it-IT" altLang="ja-JP" i="1" dirty="0">
                <a:latin typeface="Times New Roman" panose="02020603050405020304" pitchFamily="18" charset="0"/>
                <a:ea typeface="ＭＳ Ｐゴシック" panose="020B0600070205080204" pitchFamily="34" charset="-128"/>
              </a:rPr>
              <a:t> </a:t>
            </a:r>
            <a:r>
              <a:rPr lang="it-IT" altLang="ja-JP" i="1" dirty="0" err="1">
                <a:solidFill>
                  <a:srgbClr val="008000"/>
                </a:solidFill>
                <a:latin typeface="Times New Roman" panose="02020603050405020304" pitchFamily="18" charset="0"/>
                <a:ea typeface="ＭＳ Ｐゴシック" panose="020B0600070205080204" pitchFamily="34" charset="-128"/>
              </a:rPr>
              <a:t>qudāh</a:t>
            </a:r>
            <a:r>
              <a:rPr lang="it-IT" altLang="ja-JP" i="1" dirty="0">
                <a:latin typeface="Times New Roman" panose="02020603050405020304" pitchFamily="18" charset="0"/>
                <a:ea typeface="ＭＳ Ｐゴシック" panose="020B0600070205080204" pitchFamily="34" charset="-128"/>
              </a:rPr>
              <a:t>) </a:t>
            </a:r>
            <a:r>
              <a:rPr lang="it-IT" altLang="ja-JP" dirty="0">
                <a:latin typeface="Times New Roman" panose="02020603050405020304" pitchFamily="18" charset="0"/>
                <a:ea typeface="ＭＳ Ｐゴシック" panose="020B0600070205080204" pitchFamily="34" charset="-128"/>
              </a:rPr>
              <a:t>e </a:t>
            </a:r>
            <a:r>
              <a:rPr lang="it-IT" altLang="ja-JP" i="1" dirty="0" err="1">
                <a:solidFill>
                  <a:srgbClr val="008000"/>
                </a:solidFill>
                <a:latin typeface="Times New Roman" panose="02020603050405020304" pitchFamily="18" charset="0"/>
                <a:ea typeface="ＭＳ Ｐゴシック" panose="020B0600070205080204" pitchFamily="34" charset="-128"/>
              </a:rPr>
              <a:t>muftī</a:t>
            </a:r>
            <a:r>
              <a:rPr lang="it-IT" altLang="ja-JP" dirty="0">
                <a:latin typeface="Times New Roman" panose="02020603050405020304" pitchFamily="18" charset="0"/>
                <a:ea typeface="ＭＳ Ｐゴシック" panose="020B0600070205080204" pitchFamily="34" charset="-128"/>
              </a:rPr>
              <a:t> (coloro che emettono le </a:t>
            </a:r>
            <a:r>
              <a:rPr lang="it-IT" altLang="ja-JP" i="1" dirty="0">
                <a:latin typeface="Times New Roman" panose="02020603050405020304" pitchFamily="18" charset="0"/>
                <a:ea typeface="ＭＳ Ｐゴシック" panose="020B0600070205080204" pitchFamily="34" charset="-128"/>
              </a:rPr>
              <a:t>fatwa</a:t>
            </a:r>
            <a:r>
              <a:rPr lang="it-IT" altLang="ja-JP" dirty="0">
                <a:latin typeface="Times New Roman" panose="02020603050405020304" pitchFamily="18" charset="0"/>
                <a:ea typeface="ＭＳ Ｐゴシック" panose="020B0600070205080204" pitchFamily="34" charset="-128"/>
              </a:rPr>
              <a:t>). Il loro compito è quello di interpretare, elaborare e applicare un diritto che sia conforme alla </a:t>
            </a:r>
            <a:r>
              <a:rPr lang="it-IT" altLang="ja-JP" i="1" dirty="0" err="1">
                <a:latin typeface="Times New Roman" panose="02020603050405020304" pitchFamily="18" charset="0"/>
                <a:ea typeface="ＭＳ Ｐゴシック" panose="020B0600070205080204" pitchFamily="34" charset="-128"/>
              </a:rPr>
              <a:t>sharī</a:t>
            </a:r>
            <a:r>
              <a:rPr lang="it-IT" altLang="it-IT" i="1" dirty="0" err="1">
                <a:latin typeface="Times New Roman" panose="02020603050405020304" pitchFamily="18" charset="0"/>
                <a:ea typeface="ＭＳ Ｐゴシック" panose="020B0600070205080204" pitchFamily="34" charset="-128"/>
              </a:rPr>
              <a:t>‘</a:t>
            </a:r>
            <a:r>
              <a:rPr lang="it-IT" altLang="ja-JP" i="1" dirty="0" err="1">
                <a:latin typeface="Times New Roman" panose="02020603050405020304" pitchFamily="18" charset="0"/>
                <a:ea typeface="ＭＳ Ｐゴシック" panose="020B0600070205080204" pitchFamily="34" charset="-128"/>
              </a:rPr>
              <a:t>a</a:t>
            </a:r>
            <a:r>
              <a:rPr lang="it-IT" altLang="ja-JP" dirty="0">
                <a:latin typeface="Times New Roman" panose="02020603050405020304" pitchFamily="18" charset="0"/>
                <a:ea typeface="ＭＳ Ｐゴシック" panose="020B0600070205080204" pitchFamily="34" charset="-128"/>
              </a:rPr>
              <a:t>.</a:t>
            </a:r>
          </a:p>
          <a:p>
            <a:pPr eaLnBrk="1" hangingPunct="1">
              <a:lnSpc>
                <a:spcPct val="90000"/>
              </a:lnSpc>
            </a:pPr>
            <a:endParaRPr lang="it-IT" altLang="it-IT" sz="22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19342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5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fade">
                                      <p:cBhvr>
                                        <p:cTn id="12" dur="500"/>
                                        <p:tgtEl>
                                          <p:spTgt spid="235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fade">
                                      <p:cBhvr>
                                        <p:cTn id="17" dur="500"/>
                                        <p:tgtEl>
                                          <p:spTgt spid="235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fade">
                                      <p:cBhvr>
                                        <p:cTn id="22"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a:extLst>
              <a:ext uri="{FF2B5EF4-FFF2-40B4-BE49-F238E27FC236}">
                <a16:creationId xmlns:a16="http://schemas.microsoft.com/office/drawing/2014/main" id="{69A6CDCB-6875-3842-8BF2-92EA8C741B2B}"/>
              </a:ext>
            </a:extLst>
          </p:cNvPr>
          <p:cNvSpPr>
            <a:spLocks noGrp="1"/>
          </p:cNvSpPr>
          <p:nvPr>
            <p:ph type="title"/>
          </p:nvPr>
        </p:nvSpPr>
        <p:spPr>
          <a:xfrm>
            <a:off x="2286000" y="1"/>
            <a:ext cx="7772400" cy="1196975"/>
          </a:xfrm>
        </p:spPr>
        <p:txBody>
          <a:bodyPr/>
          <a:lstStyle/>
          <a:p>
            <a:pPr eaLnBrk="1" hangingPunct="1"/>
            <a:r>
              <a:rPr lang="it-IT" altLang="it-IT" sz="2800">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sz="2800">
                <a:latin typeface="Times New Roman" panose="02020603050405020304" pitchFamily="18" charset="0"/>
                <a:ea typeface="ＭＳ Ｐゴシック" panose="020B0600070205080204" pitchFamily="34" charset="-128"/>
                <a:cs typeface="Times New Roman" panose="02020603050405020304" pitchFamily="18" charset="0"/>
              </a:rPr>
              <a:t>Arabia all’avvento dell’Islām (VII sec. d.C.)</a:t>
            </a:r>
            <a:br>
              <a:rPr lang="it-IT" altLang="ja-JP" sz="280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ja-JP" sz="2400">
                <a:latin typeface="Times New Roman" panose="02020603050405020304" pitchFamily="18" charset="0"/>
                <a:ea typeface="ＭＳ Ｐゴシック" panose="020B0600070205080204" pitchFamily="34" charset="-128"/>
                <a:cs typeface="Times New Roman" panose="02020603050405020304" pitchFamily="18" charset="0"/>
              </a:rPr>
              <a:t>Arabia at the beginning of Islamic Era</a:t>
            </a:r>
            <a:endParaRPr lang="it-IT" altLang="it-IT" sz="240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30722" name="Picture 4" descr="Arabia preislamica">
            <a:extLst>
              <a:ext uri="{FF2B5EF4-FFF2-40B4-BE49-F238E27FC236}">
                <a16:creationId xmlns:a16="http://schemas.microsoft.com/office/drawing/2014/main" id="{298D2696-FEE5-4F4C-ADF0-70CF48A9832C}"/>
              </a:ext>
            </a:extLst>
          </p:cNvPr>
          <p:cNvPicPr>
            <a:picLocks noGrp="1" noChangeAspect="1" noChangeArrowheads="1"/>
          </p:cNvPicPr>
          <p:nvPr>
            <p:ph idx="1"/>
          </p:nvPr>
        </p:nvPicPr>
        <p:blipFill>
          <a:blip r:embed="rId3">
            <a:lum bright="-6000" contrast="12000"/>
            <a:extLst>
              <a:ext uri="{28A0092B-C50C-407E-A947-70E740481C1C}">
                <a14:useLocalDpi xmlns:a14="http://schemas.microsoft.com/office/drawing/2010/main" val="0"/>
              </a:ext>
            </a:extLst>
          </a:blip>
          <a:srcRect/>
          <a:stretch>
            <a:fillRect/>
          </a:stretch>
        </p:blipFill>
        <p:spPr>
          <a:xfrm>
            <a:off x="4010025" y="1557338"/>
            <a:ext cx="4171950" cy="5111750"/>
          </a:xfrm>
        </p:spPr>
      </p:pic>
    </p:spTree>
    <p:extLst>
      <p:ext uri="{BB962C8B-B14F-4D97-AF65-F5344CB8AC3E}">
        <p14:creationId xmlns:p14="http://schemas.microsoft.com/office/powerpoint/2010/main" val="2523250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olo 1">
            <a:extLst>
              <a:ext uri="{FF2B5EF4-FFF2-40B4-BE49-F238E27FC236}">
                <a16:creationId xmlns:a16="http://schemas.microsoft.com/office/drawing/2014/main" id="{3740E79E-B324-C544-BD83-6990779A3FF2}"/>
              </a:ext>
            </a:extLst>
          </p:cNvPr>
          <p:cNvSpPr>
            <a:spLocks noGrp="1"/>
          </p:cNvSpPr>
          <p:nvPr>
            <p:ph type="title"/>
          </p:nvPr>
        </p:nvSpPr>
        <p:spPr>
          <a:xfrm>
            <a:off x="2135189" y="188913"/>
            <a:ext cx="7616825" cy="1655762"/>
          </a:xfrm>
        </p:spPr>
        <p:txBody>
          <a:bodyPr/>
          <a:lstStyle/>
          <a:p>
            <a:r>
              <a:rPr lang="it-IT" altLang="it-IT" sz="3600">
                <a:latin typeface="Times New Roman" panose="02020603050405020304" pitchFamily="18" charset="0"/>
                <a:ea typeface="ＭＳ Ｐゴシック" panose="020B0600070205080204" pitchFamily="34" charset="-128"/>
                <a:cs typeface="Times New Roman" panose="02020603050405020304" pitchFamily="18" charset="0"/>
              </a:rPr>
              <a:t>Le fonti del diritto </a:t>
            </a:r>
            <a:br>
              <a:rPr lang="it-IT" altLang="it-IT" sz="360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3600">
                <a:latin typeface="Times New Roman" panose="02020603050405020304" pitchFamily="18" charset="0"/>
                <a:ea typeface="ＭＳ Ｐゴシック" panose="020B0600070205080204" pitchFamily="34" charset="-128"/>
                <a:cs typeface="Times New Roman" panose="02020603050405020304" pitchFamily="18" charset="0"/>
              </a:rPr>
              <a:t>Law’s sources </a:t>
            </a:r>
            <a:br>
              <a:rPr lang="it-IT" altLang="it-IT" sz="320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320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it-IT" sz="3200" i="1">
                <a:solidFill>
                  <a:srgbClr val="009F00"/>
                </a:solidFill>
                <a:latin typeface="Times New Roman" panose="02020603050405020304" pitchFamily="18" charset="0"/>
                <a:ea typeface="ＭＳ Ｐゴシック" panose="020B0600070205080204" pitchFamily="34" charset="-128"/>
                <a:cs typeface="Times New Roman" panose="02020603050405020304" pitchFamily="18" charset="0"/>
              </a:rPr>
              <a:t>uṣūl al-fiqh, </a:t>
            </a:r>
            <a:r>
              <a:rPr lang="ar-EG" altLang="it-IT" sz="3200">
                <a:solidFill>
                  <a:srgbClr val="009F00"/>
                </a:solidFill>
                <a:latin typeface="Times New Roman" panose="02020603050405020304" pitchFamily="18" charset="0"/>
                <a:ea typeface="ＭＳ Ｐゴシック" panose="020B0600070205080204" pitchFamily="34" charset="-128"/>
                <a:cs typeface="Times New Roman" panose="02020603050405020304" pitchFamily="18" charset="0"/>
              </a:rPr>
              <a:t>أصول الفقه ‎</a:t>
            </a:r>
            <a:r>
              <a:rPr lang="it-IT" altLang="it-IT" sz="3200">
                <a:latin typeface="Times New Roman" panose="02020603050405020304" pitchFamily="18" charset="0"/>
                <a:ea typeface="ＭＳ Ｐゴシック" panose="020B0600070205080204" pitchFamily="34" charset="-128"/>
                <a:cs typeface="Times New Roman" panose="02020603050405020304" pitchFamily="18" charset="0"/>
              </a:rPr>
              <a:t>)</a:t>
            </a:r>
            <a:endParaRPr lang="it-EG" altLang="it-EG" sz="320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70658" name="Segnaposto contenuto 2">
            <a:extLst>
              <a:ext uri="{FF2B5EF4-FFF2-40B4-BE49-F238E27FC236}">
                <a16:creationId xmlns:a16="http://schemas.microsoft.com/office/drawing/2014/main" id="{EC057CCF-1AEE-4147-81A2-719F96052BF3}"/>
              </a:ext>
            </a:extLst>
          </p:cNvPr>
          <p:cNvSpPr>
            <a:spLocks noGrp="1"/>
          </p:cNvSpPr>
          <p:nvPr>
            <p:ph idx="1"/>
          </p:nvPr>
        </p:nvSpPr>
        <p:spPr>
          <a:xfrm>
            <a:off x="2438401" y="2565400"/>
            <a:ext cx="7313613" cy="4292600"/>
          </a:xfrm>
        </p:spPr>
        <p:txBody>
          <a:bodyPr>
            <a:normAutofit fontScale="92500" lnSpcReduction="20000"/>
          </a:bodyPr>
          <a:lstStyle/>
          <a:p>
            <a:pPr>
              <a:lnSpc>
                <a:spcPct val="130000"/>
              </a:lnSpc>
              <a:spcBef>
                <a:spcPct val="0"/>
              </a:spcBef>
            </a:pPr>
            <a:r>
              <a:rPr lang="it-IT" altLang="it-IT">
                <a:solidFill>
                  <a:srgbClr val="009F00"/>
                </a:solidFill>
                <a:latin typeface="Arial" panose="020B0604020202020204" pitchFamily="34" charset="0"/>
                <a:ea typeface="ＭＳ Ｐゴシック" panose="020B0600070205080204" pitchFamily="34" charset="-128"/>
              </a:rPr>
              <a:t>Corano</a:t>
            </a:r>
            <a:r>
              <a:rPr lang="it-IT" altLang="it-IT">
                <a:solidFill>
                  <a:schemeClr val="folHlink"/>
                </a:solidFill>
                <a:latin typeface="Arial" panose="020B0604020202020204" pitchFamily="34" charset="0"/>
                <a:ea typeface="ＭＳ Ｐゴシック" panose="020B0600070205080204" pitchFamily="34" charset="-128"/>
              </a:rPr>
              <a:t> </a:t>
            </a:r>
            <a:r>
              <a:rPr lang="it-IT" altLang="it-IT">
                <a:latin typeface="Arial" panose="020B0604020202020204" pitchFamily="34" charset="0"/>
                <a:ea typeface="ＭＳ Ｐゴシック" panose="020B0600070205080204" pitchFamily="34" charset="-128"/>
              </a:rPr>
              <a:t>(il Testo sacro dell’</a:t>
            </a:r>
            <a:r>
              <a:rPr lang="it-IT" altLang="ja-JP">
                <a:latin typeface="Arial" panose="020B0604020202020204" pitchFamily="34" charset="0"/>
                <a:ea typeface="ＭＳ Ｐゴシック" panose="020B0600070205080204" pitchFamily="34" charset="-128"/>
              </a:rPr>
              <a:t>Islam)</a:t>
            </a:r>
          </a:p>
          <a:p>
            <a:pPr>
              <a:lnSpc>
                <a:spcPct val="130000"/>
              </a:lnSpc>
              <a:spcBef>
                <a:spcPct val="0"/>
              </a:spcBef>
            </a:pPr>
            <a:r>
              <a:rPr lang="it-IT" altLang="it-IT">
                <a:solidFill>
                  <a:srgbClr val="009F00"/>
                </a:solidFill>
                <a:latin typeface="Arial" panose="020B0604020202020204" pitchFamily="34" charset="0"/>
                <a:ea typeface="ＭＳ Ｐゴシック" panose="020B0600070205080204" pitchFamily="34" charset="-128"/>
              </a:rPr>
              <a:t>Sunna</a:t>
            </a:r>
            <a:r>
              <a:rPr lang="it-IT" altLang="it-IT">
                <a:latin typeface="Arial" panose="020B0604020202020204" pitchFamily="34" charset="0"/>
                <a:ea typeface="ＭＳ Ｐゴシック" panose="020B0600070205080204" pitchFamily="34" charset="-128"/>
              </a:rPr>
              <a:t> (la tradizione, </a:t>
            </a:r>
            <a:r>
              <a:rPr lang="ar-EG" altLang="it-IT">
                <a:latin typeface="Arial" panose="020B0604020202020204" pitchFamily="34" charset="0"/>
                <a:ea typeface="ＭＳ Ｐゴシック" panose="020B0600070205080204" pitchFamily="34" charset="-128"/>
              </a:rPr>
              <a:t>السنة</a:t>
            </a:r>
            <a:r>
              <a:rPr lang="it-IT" altLang="it-IT">
                <a:latin typeface="Arial" panose="020B0604020202020204" pitchFamily="34" charset="0"/>
                <a:ea typeface="ＭＳ Ｐゴシック" panose="020B0600070205080204" pitchFamily="34" charset="-128"/>
              </a:rPr>
              <a:t>)</a:t>
            </a:r>
          </a:p>
          <a:p>
            <a:pPr>
              <a:lnSpc>
                <a:spcPct val="130000"/>
              </a:lnSpc>
              <a:spcBef>
                <a:spcPct val="0"/>
              </a:spcBef>
            </a:pPr>
            <a:r>
              <a:rPr lang="it-IT" altLang="it-IT">
                <a:solidFill>
                  <a:srgbClr val="009F00"/>
                </a:solidFill>
                <a:latin typeface="Arial" panose="020B0604020202020204" pitchFamily="34" charset="0"/>
                <a:ea typeface="ＭＳ Ｐゴシック" panose="020B0600070205080204" pitchFamily="34" charset="-128"/>
              </a:rPr>
              <a:t>Ijmā’ </a:t>
            </a:r>
            <a:r>
              <a:rPr lang="it-IT" altLang="it-IT">
                <a:latin typeface="Arial" panose="020B0604020202020204" pitchFamily="34" charset="0"/>
                <a:ea typeface="ＭＳ Ｐゴシック" panose="020B0600070205080204" pitchFamily="34" charset="-128"/>
              </a:rPr>
              <a:t>(il consenso, </a:t>
            </a:r>
            <a:r>
              <a:rPr lang="ar-EG" altLang="it-IT">
                <a:latin typeface="Arial" panose="020B0604020202020204" pitchFamily="34" charset="0"/>
                <a:ea typeface="ＭＳ Ｐゴシック" panose="020B0600070205080204" pitchFamily="34" charset="-128"/>
              </a:rPr>
              <a:t>إجماع</a:t>
            </a:r>
            <a:r>
              <a:rPr lang="it-IT" altLang="it-IT">
                <a:latin typeface="Arial" panose="020B0604020202020204" pitchFamily="34" charset="0"/>
                <a:ea typeface="ＭＳ Ｐゴシック" panose="020B0600070205080204" pitchFamily="34" charset="-128"/>
              </a:rPr>
              <a:t>)</a:t>
            </a:r>
          </a:p>
          <a:p>
            <a:pPr>
              <a:lnSpc>
                <a:spcPct val="130000"/>
              </a:lnSpc>
              <a:spcBef>
                <a:spcPct val="0"/>
              </a:spcBef>
            </a:pPr>
            <a:r>
              <a:rPr lang="it-IT" altLang="it-IT">
                <a:solidFill>
                  <a:srgbClr val="009F00"/>
                </a:solidFill>
                <a:latin typeface="Arial" panose="020B0604020202020204" pitchFamily="34" charset="0"/>
                <a:ea typeface="ＭＳ Ｐゴシック" panose="020B0600070205080204" pitchFamily="34" charset="-128"/>
              </a:rPr>
              <a:t>Qiyās</a:t>
            </a:r>
            <a:r>
              <a:rPr lang="it-IT" altLang="it-IT">
                <a:latin typeface="Arial" panose="020B0604020202020204" pitchFamily="34" charset="0"/>
                <a:ea typeface="ＭＳ Ｐゴシック" panose="020B0600070205080204" pitchFamily="34" charset="-128"/>
              </a:rPr>
              <a:t> (l’analogia, </a:t>
            </a:r>
            <a:r>
              <a:rPr lang="ar-EG" altLang="it-IT">
                <a:latin typeface="Arial" panose="020B0604020202020204" pitchFamily="34" charset="0"/>
                <a:ea typeface="ＭＳ Ｐゴシック" panose="020B0600070205080204" pitchFamily="34" charset="-128"/>
              </a:rPr>
              <a:t>قياس ‎</a:t>
            </a:r>
            <a:r>
              <a:rPr lang="it-IT" altLang="it-IT">
                <a:latin typeface="Arial" panose="020B0604020202020204" pitchFamily="34" charset="0"/>
                <a:ea typeface="ＭＳ Ｐゴシック" panose="020B0600070205080204" pitchFamily="34" charset="-128"/>
              </a:rPr>
              <a:t> )</a:t>
            </a:r>
          </a:p>
          <a:p>
            <a:pPr>
              <a:lnSpc>
                <a:spcPct val="130000"/>
              </a:lnSpc>
              <a:spcBef>
                <a:spcPct val="0"/>
              </a:spcBef>
            </a:pPr>
            <a:endParaRPr lang="it-IT" altLang="it-IT">
              <a:latin typeface="Arial" panose="020B0604020202020204" pitchFamily="34" charset="0"/>
              <a:ea typeface="ＭＳ Ｐゴシック" panose="020B0600070205080204" pitchFamily="34" charset="-128"/>
            </a:endParaRPr>
          </a:p>
          <a:p>
            <a:pPr>
              <a:lnSpc>
                <a:spcPct val="130000"/>
              </a:lnSpc>
              <a:spcBef>
                <a:spcPct val="0"/>
              </a:spcBef>
            </a:pPr>
            <a:r>
              <a:rPr lang="it-IT" altLang="it-IT">
                <a:latin typeface="Arial" panose="020B0604020202020204" pitchFamily="34" charset="0"/>
                <a:ea typeface="ＭＳ Ｐゴシック" panose="020B0600070205080204" pitchFamily="34" charset="-128"/>
              </a:rPr>
              <a:t>Sono alla base del sistema teologico-giuridico islamico e come sistema valoriale e di riferimento per il diritto, in particolare quello di famiglia.</a:t>
            </a:r>
            <a:endParaRPr lang="it-EG" altLang="it-EG">
              <a:ea typeface="ＭＳ Ｐゴシック" panose="020B0600070205080204" pitchFamily="34" charset="-128"/>
            </a:endParaRPr>
          </a:p>
        </p:txBody>
      </p:sp>
    </p:spTree>
    <p:extLst>
      <p:ext uri="{BB962C8B-B14F-4D97-AF65-F5344CB8AC3E}">
        <p14:creationId xmlns:p14="http://schemas.microsoft.com/office/powerpoint/2010/main" val="22543869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olo 1">
            <a:extLst>
              <a:ext uri="{FF2B5EF4-FFF2-40B4-BE49-F238E27FC236}">
                <a16:creationId xmlns:a16="http://schemas.microsoft.com/office/drawing/2014/main" id="{96B7FCE7-7314-4641-BA06-ADF6239EDA52}"/>
              </a:ext>
            </a:extLst>
          </p:cNvPr>
          <p:cNvSpPr>
            <a:spLocks noGrp="1"/>
          </p:cNvSpPr>
          <p:nvPr>
            <p:ph type="title"/>
          </p:nvPr>
        </p:nvSpPr>
        <p:spPr/>
        <p:txBody>
          <a:bodyPr/>
          <a:lstStyle/>
          <a:p>
            <a:r>
              <a:rPr lang="it-IT" altLang="it-IT">
                <a:solidFill>
                  <a:srgbClr val="008000"/>
                </a:solidFill>
                <a:latin typeface="Arial" panose="020B0604020202020204" pitchFamily="34" charset="0"/>
                <a:ea typeface="ＭＳ Ｐゴシック" panose="020B0600070205080204" pitchFamily="34" charset="-128"/>
              </a:rPr>
              <a:t>Le altre fonti del diritto</a:t>
            </a:r>
            <a:endParaRPr lang="it-EG" altLang="it-EG">
              <a:ea typeface="ＭＳ Ｐゴシック" panose="020B0600070205080204" pitchFamily="34" charset="-128"/>
            </a:endParaRPr>
          </a:p>
        </p:txBody>
      </p:sp>
      <p:sp>
        <p:nvSpPr>
          <p:cNvPr id="71682" name="Segnaposto contenuto 2">
            <a:extLst>
              <a:ext uri="{FF2B5EF4-FFF2-40B4-BE49-F238E27FC236}">
                <a16:creationId xmlns:a16="http://schemas.microsoft.com/office/drawing/2014/main" id="{1CE4E2E6-8F0B-9645-9DB3-0CF13B591885}"/>
              </a:ext>
            </a:extLst>
          </p:cNvPr>
          <p:cNvSpPr>
            <a:spLocks noGrp="1"/>
          </p:cNvSpPr>
          <p:nvPr>
            <p:ph idx="1"/>
          </p:nvPr>
        </p:nvSpPr>
        <p:spPr>
          <a:xfrm>
            <a:off x="2438401" y="1989138"/>
            <a:ext cx="7313613" cy="3802062"/>
          </a:xfrm>
        </p:spPr>
        <p:txBody>
          <a:bodyPr/>
          <a:lstStyle/>
          <a:p>
            <a:pPr>
              <a:lnSpc>
                <a:spcPct val="90000"/>
              </a:lnSpc>
              <a:spcBef>
                <a:spcPct val="0"/>
              </a:spcBef>
            </a:pPr>
            <a:r>
              <a:rPr lang="it-IT" altLang="it-IT" sz="2200">
                <a:latin typeface="Arial" panose="020B0604020202020204" pitchFamily="34" charset="0"/>
                <a:ea typeface="ＭＳ Ｐゴシック" panose="020B0600070205080204" pitchFamily="34" charset="-128"/>
              </a:rPr>
              <a:t>La </a:t>
            </a:r>
            <a:r>
              <a:rPr lang="it-IT" altLang="it-IT" sz="2200">
                <a:solidFill>
                  <a:srgbClr val="008000"/>
                </a:solidFill>
                <a:latin typeface="Arial" panose="020B0604020202020204" pitchFamily="34" charset="0"/>
                <a:ea typeface="ＭＳ Ｐゴシック" panose="020B0600070205080204" pitchFamily="34" charset="-128"/>
              </a:rPr>
              <a:t>Sunna</a:t>
            </a:r>
            <a:r>
              <a:rPr lang="it-IT" altLang="it-IT" sz="2200">
                <a:latin typeface="Arial" panose="020B0604020202020204" pitchFamily="34" charset="0"/>
                <a:ea typeface="ＭＳ Ｐゴシック" panose="020B0600070205080204" pitchFamily="34" charset="-128"/>
              </a:rPr>
              <a:t> è la tradizione, la regola di condotta.</a:t>
            </a:r>
          </a:p>
          <a:p>
            <a:pPr>
              <a:lnSpc>
                <a:spcPct val="90000"/>
              </a:lnSpc>
              <a:spcBef>
                <a:spcPct val="0"/>
              </a:spcBef>
            </a:pPr>
            <a:endParaRPr lang="it-IT" altLang="it-IT" sz="2200">
              <a:latin typeface="Arial" panose="020B0604020202020204" pitchFamily="34" charset="0"/>
              <a:ea typeface="ＭＳ Ｐゴシック" panose="020B0600070205080204" pitchFamily="34" charset="-128"/>
            </a:endParaRPr>
          </a:p>
          <a:p>
            <a:pPr>
              <a:lnSpc>
                <a:spcPct val="90000"/>
              </a:lnSpc>
              <a:spcBef>
                <a:spcPct val="0"/>
              </a:spcBef>
              <a:buFontTx/>
              <a:buNone/>
            </a:pPr>
            <a:endParaRPr lang="it-IT" altLang="it-IT" sz="2200">
              <a:latin typeface="Arial" panose="020B0604020202020204" pitchFamily="34" charset="0"/>
              <a:ea typeface="ＭＳ Ｐゴシック" panose="020B0600070205080204" pitchFamily="34" charset="-128"/>
            </a:endParaRPr>
          </a:p>
          <a:p>
            <a:pPr>
              <a:lnSpc>
                <a:spcPct val="90000"/>
              </a:lnSpc>
              <a:spcBef>
                <a:spcPct val="0"/>
              </a:spcBef>
            </a:pPr>
            <a:r>
              <a:rPr lang="it-IT" altLang="it-IT" sz="2200">
                <a:latin typeface="Arial" panose="020B0604020202020204" pitchFamily="34" charset="0"/>
                <a:ea typeface="ＭＳ Ｐゴシック" panose="020B0600070205080204" pitchFamily="34" charset="-128"/>
              </a:rPr>
              <a:t>Con il termine Sunna si intende </a:t>
            </a:r>
            <a:r>
              <a:rPr lang="it-IT" altLang="ja-JP" sz="2200">
                <a:latin typeface="Arial" panose="020B0604020202020204" pitchFamily="34" charset="0"/>
                <a:ea typeface="ＭＳ Ｐゴシック" panose="020B0600070205080204" pitchFamily="34" charset="-128"/>
              </a:rPr>
              <a:t>l’insieme degli </a:t>
            </a:r>
            <a:r>
              <a:rPr lang="it-IT" altLang="ja-JP" sz="2200" i="1">
                <a:solidFill>
                  <a:srgbClr val="008000"/>
                </a:solidFill>
                <a:latin typeface="Arial" panose="020B0604020202020204" pitchFamily="34" charset="0"/>
                <a:ea typeface="ＭＳ Ｐゴシック" panose="020B0600070205080204" pitchFamily="34" charset="-128"/>
              </a:rPr>
              <a:t>ḥadīth</a:t>
            </a:r>
            <a:r>
              <a:rPr lang="it-IT" altLang="ja-JP" sz="2200">
                <a:latin typeface="Arial" panose="020B0604020202020204" pitchFamily="34" charset="0"/>
                <a:ea typeface="ＭＳ Ｐゴシック" panose="020B0600070205080204" pitchFamily="34" charset="-128"/>
              </a:rPr>
              <a:t> </a:t>
            </a:r>
            <a:r>
              <a:rPr lang="it-IT" altLang="it-IT" sz="2200">
                <a:latin typeface="Arial" panose="020B0604020202020204" pitchFamily="34" charset="0"/>
                <a:ea typeface="ＭＳ Ｐゴシック" panose="020B0600070205080204" pitchFamily="34" charset="-128"/>
              </a:rPr>
              <a:t>(</a:t>
            </a:r>
            <a:r>
              <a:rPr lang="ar-EG" altLang="it-IT" sz="2200">
                <a:latin typeface="Arial" panose="020B0604020202020204" pitchFamily="34" charset="0"/>
                <a:ea typeface="ＭＳ Ｐゴシック" panose="020B0600070205080204" pitchFamily="34" charset="-128"/>
              </a:rPr>
              <a:t>حديث</a:t>
            </a:r>
            <a:r>
              <a:rPr lang="it-IT" altLang="it-IT" sz="2200">
                <a:latin typeface="Arial" panose="020B0604020202020204" pitchFamily="34" charset="0"/>
                <a:ea typeface="ＭＳ Ｐゴシック" panose="020B0600070205080204" pitchFamily="34" charset="-128"/>
              </a:rPr>
              <a:t>, detti e fatti del Profeta) tramandati in raccolte ancora oggi utilizzate come fonte del diritto islamico.</a:t>
            </a:r>
          </a:p>
          <a:p>
            <a:pPr>
              <a:lnSpc>
                <a:spcPct val="90000"/>
              </a:lnSpc>
              <a:spcBef>
                <a:spcPct val="0"/>
              </a:spcBef>
            </a:pPr>
            <a:endParaRPr lang="it-IT" altLang="it-IT" sz="2200">
              <a:latin typeface="Arial" panose="020B0604020202020204" pitchFamily="34" charset="0"/>
              <a:ea typeface="ＭＳ Ｐゴシック" panose="020B0600070205080204" pitchFamily="34" charset="-128"/>
            </a:endParaRPr>
          </a:p>
          <a:p>
            <a:pPr>
              <a:lnSpc>
                <a:spcPct val="90000"/>
              </a:lnSpc>
              <a:spcBef>
                <a:spcPct val="0"/>
              </a:spcBef>
            </a:pPr>
            <a:r>
              <a:rPr lang="it-IT" altLang="it-IT" sz="2200">
                <a:latin typeface="Arial" panose="020B0604020202020204" pitchFamily="34" charset="0"/>
                <a:ea typeface="ＭＳ Ｐゴシック" panose="020B0600070205080204" pitchFamily="34" charset="-128"/>
              </a:rPr>
              <a:t>Sei raccolte di</a:t>
            </a:r>
            <a:r>
              <a:rPr lang="it-IT" altLang="it-IT" sz="2200">
                <a:solidFill>
                  <a:srgbClr val="008000"/>
                </a:solidFill>
                <a:latin typeface="Arial" panose="020B0604020202020204" pitchFamily="34" charset="0"/>
                <a:ea typeface="ＭＳ Ｐゴシック" panose="020B0600070205080204" pitchFamily="34" charset="-128"/>
              </a:rPr>
              <a:t> </a:t>
            </a:r>
            <a:r>
              <a:rPr lang="it-IT" altLang="ja-JP" sz="2200" i="1">
                <a:solidFill>
                  <a:srgbClr val="008000"/>
                </a:solidFill>
                <a:latin typeface="Arial" panose="020B0604020202020204" pitchFamily="34" charset="0"/>
                <a:ea typeface="ＭＳ Ｐゴシック" panose="020B0600070205080204" pitchFamily="34" charset="-128"/>
              </a:rPr>
              <a:t>ḥ</a:t>
            </a:r>
            <a:r>
              <a:rPr lang="it-IT" altLang="it-IT" sz="2200" i="1">
                <a:solidFill>
                  <a:srgbClr val="008000"/>
                </a:solidFill>
                <a:latin typeface="Arial" panose="020B0604020202020204" pitchFamily="34" charset="0"/>
                <a:ea typeface="ＭＳ Ｐゴシック" panose="020B0600070205080204" pitchFamily="34" charset="-128"/>
              </a:rPr>
              <a:t>adīth</a:t>
            </a:r>
            <a:r>
              <a:rPr lang="it-IT" altLang="it-IT" sz="2200">
                <a:solidFill>
                  <a:srgbClr val="008000"/>
                </a:solidFill>
                <a:latin typeface="Arial" panose="020B0604020202020204" pitchFamily="34" charset="0"/>
                <a:ea typeface="ＭＳ Ｐゴシック" panose="020B0600070205080204" pitchFamily="34" charset="-128"/>
              </a:rPr>
              <a:t> </a:t>
            </a:r>
            <a:r>
              <a:rPr lang="it-IT" altLang="it-IT" sz="2200">
                <a:latin typeface="Arial" panose="020B0604020202020204" pitchFamily="34" charset="0"/>
                <a:ea typeface="ＭＳ Ｐゴシック" panose="020B0600070205080204" pitchFamily="34" charset="-128"/>
              </a:rPr>
              <a:t>sono considerate canoniche (le più importanti sono quelle dei grandi tradizionisti, “raccoglitori di tradizioni”, al-Bukhāri e di Muslim, entrambe risalenti al IX sec.)</a:t>
            </a:r>
          </a:p>
          <a:p>
            <a:pPr>
              <a:lnSpc>
                <a:spcPct val="90000"/>
              </a:lnSpc>
              <a:spcBef>
                <a:spcPct val="0"/>
              </a:spcBef>
            </a:pPr>
            <a:endParaRPr lang="it-IT" altLang="it-IT" sz="2200">
              <a:latin typeface="Arial" panose="020B0604020202020204" pitchFamily="34" charset="0"/>
              <a:ea typeface="ＭＳ Ｐゴシック" panose="020B0600070205080204" pitchFamily="34" charset="-128"/>
            </a:endParaRPr>
          </a:p>
          <a:p>
            <a:endParaRPr lang="it-EG" altLang="it-EG" sz="2200">
              <a:ea typeface="ＭＳ Ｐゴシック" panose="020B0600070205080204" pitchFamily="34" charset="-128"/>
            </a:endParaRPr>
          </a:p>
        </p:txBody>
      </p:sp>
    </p:spTree>
    <p:extLst>
      <p:ext uri="{BB962C8B-B14F-4D97-AF65-F5344CB8AC3E}">
        <p14:creationId xmlns:p14="http://schemas.microsoft.com/office/powerpoint/2010/main" val="36763626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5" name="Rectangle 2">
            <a:extLst>
              <a:ext uri="{FF2B5EF4-FFF2-40B4-BE49-F238E27FC236}">
                <a16:creationId xmlns:a16="http://schemas.microsoft.com/office/drawing/2014/main" id="{52EE2331-B4A7-7E43-9E89-7BD4C3A4CE34}"/>
              </a:ext>
            </a:extLst>
          </p:cNvPr>
          <p:cNvSpPr>
            <a:spLocks noGrp="1"/>
          </p:cNvSpPr>
          <p:nvPr>
            <p:ph type="title"/>
          </p:nvPr>
        </p:nvSpPr>
        <p:spPr>
          <a:xfrm>
            <a:off x="2209800" y="260351"/>
            <a:ext cx="7772400" cy="936625"/>
          </a:xfrm>
        </p:spPr>
        <p:txBody>
          <a:bodyPr/>
          <a:lstStyle/>
          <a:p>
            <a:pPr eaLnBrk="1" hangingPunct="1"/>
            <a:r>
              <a:rPr lang="it-IT" altLang="it-IT">
                <a:latin typeface="Arial" panose="020B0604020202020204" pitchFamily="34" charset="0"/>
                <a:ea typeface="ＭＳ Ｐゴシック" panose="020B0600070205080204" pitchFamily="34" charset="-128"/>
              </a:rPr>
              <a:t>L’ </a:t>
            </a:r>
            <a:r>
              <a:rPr lang="it-IT" altLang="ja-JP">
                <a:solidFill>
                  <a:srgbClr val="008000"/>
                </a:solidFill>
                <a:latin typeface="Arial" panose="020B0604020202020204" pitchFamily="34" charset="0"/>
                <a:ea typeface="ＭＳ Ｐゴシック" panose="020B0600070205080204" pitchFamily="34" charset="-128"/>
              </a:rPr>
              <a:t>ḥadīth</a:t>
            </a:r>
            <a:r>
              <a:rPr lang="it-IT" altLang="ja-JP">
                <a:latin typeface="Arial" panose="020B0604020202020204" pitchFamily="34" charset="0"/>
                <a:ea typeface="ＭＳ Ｐゴシック" panose="020B0600070205080204" pitchFamily="34" charset="-128"/>
              </a:rPr>
              <a:t> (notizia)</a:t>
            </a:r>
            <a:endParaRPr lang="it-IT" altLang="it-IT">
              <a:latin typeface="Arial" panose="020B0604020202020204" pitchFamily="34" charset="0"/>
              <a:ea typeface="ＭＳ Ｐゴシック" panose="020B0600070205080204" pitchFamily="34" charset="-128"/>
            </a:endParaRPr>
          </a:p>
        </p:txBody>
      </p:sp>
      <p:sp>
        <p:nvSpPr>
          <p:cNvPr id="3075" name="Rectangle 3">
            <a:extLst>
              <a:ext uri="{FF2B5EF4-FFF2-40B4-BE49-F238E27FC236}">
                <a16:creationId xmlns:a16="http://schemas.microsoft.com/office/drawing/2014/main" id="{2254C387-7CA9-AD4D-85C6-72866F8FCB89}"/>
              </a:ext>
            </a:extLst>
          </p:cNvPr>
          <p:cNvSpPr>
            <a:spLocks noGrp="1"/>
          </p:cNvSpPr>
          <p:nvPr>
            <p:ph idx="1"/>
          </p:nvPr>
        </p:nvSpPr>
        <p:spPr>
          <a:xfrm>
            <a:off x="2209800" y="1524000"/>
            <a:ext cx="7772400" cy="5334000"/>
          </a:xfrm>
        </p:spPr>
        <p:txBody>
          <a:bodyPr/>
          <a:lstStyle/>
          <a:p>
            <a:pPr eaLnBrk="1" hangingPunct="1">
              <a:lnSpc>
                <a:spcPct val="70000"/>
              </a:lnSpc>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t>
            </a:r>
            <a:r>
              <a:rPr lang="ja-JP" altLang="it-IT">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i="1" dirty="0" err="1">
                <a:latin typeface="Times New Roman" panose="02020603050405020304" pitchFamily="18" charset="0"/>
                <a:ea typeface="ＭＳ Ｐゴシック" panose="020B0600070205080204" pitchFamily="34" charset="-128"/>
                <a:cs typeface="Times New Roman" panose="02020603050405020304" pitchFamily="18" charset="0"/>
              </a:rPr>
              <a:t>ḥadīth</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è composto di due parti:</a:t>
            </a:r>
          </a:p>
          <a:p>
            <a:pPr eaLnBrk="1" hangingPunct="1">
              <a:lnSpc>
                <a:spcPct val="70000"/>
              </a:lnSpc>
              <a:defRPr/>
            </a:pPr>
            <a:endPar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70000"/>
              </a:lnSpc>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Il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matn</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(il detto o fatto attribuito al Profeta)</a:t>
            </a:r>
          </a:p>
          <a:p>
            <a:pPr eaLnBrk="1" hangingPunct="1">
              <a:lnSpc>
                <a:spcPct val="70000"/>
              </a:lnSpc>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La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silsila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o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isnād</a:t>
            </a:r>
            <a:r>
              <a:rPr lang="it-IT" altLang="it-IT" dirty="0">
                <a:solidFill>
                  <a:schemeClr val="folHlink"/>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(catena) dei trasmettitori.</a:t>
            </a:r>
          </a:p>
          <a:p>
            <a:pPr marL="0" indent="0">
              <a:lnSpc>
                <a:spcPct val="70000"/>
              </a:lnSpc>
              <a:buNone/>
              <a:defRPr/>
            </a:pPr>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70000"/>
              </a:lnSpc>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gli </a:t>
            </a:r>
            <a:r>
              <a:rPr lang="it-IT" altLang="ja-JP" i="1" dirty="0" err="1">
                <a:latin typeface="Times New Roman" panose="02020603050405020304" pitchFamily="18" charset="0"/>
                <a:ea typeface="ＭＳ Ｐゴシック" panose="020B0600070205080204" pitchFamily="34" charset="-128"/>
                <a:cs typeface="Times New Roman" panose="02020603050405020304" pitchFamily="18" charset="0"/>
              </a:rPr>
              <a:t>ḥadīth</a:t>
            </a:r>
            <a:r>
              <a:rPr lang="it-IT" altLang="ja-JP"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si dividono in </a:t>
            </a:r>
          </a:p>
          <a:p>
            <a:pPr eaLnBrk="1" hangingPunct="1">
              <a:lnSpc>
                <a:spcPct val="70000"/>
              </a:lnSpc>
              <a:defRPr/>
            </a:pP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ṣaḥīḥ</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(sani), </a:t>
            </a:r>
          </a:p>
          <a:p>
            <a:pPr eaLnBrk="1" hangingPunct="1">
              <a:lnSpc>
                <a:spcPct val="70000"/>
              </a:lnSpc>
              <a:defRPr/>
            </a:pP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ḥasan</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(buoni) </a:t>
            </a:r>
          </a:p>
          <a:p>
            <a:pPr eaLnBrk="1" hangingPunct="1">
              <a:lnSpc>
                <a:spcPct val="70000"/>
              </a:lnSpc>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ḍaʻīf</a:t>
            </a:r>
            <a:r>
              <a:rPr lang="it-IT" altLang="it-IT"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(deboli).</a:t>
            </a:r>
          </a:p>
        </p:txBody>
      </p:sp>
    </p:spTree>
    <p:extLst>
      <p:ext uri="{BB962C8B-B14F-4D97-AF65-F5344CB8AC3E}">
        <p14:creationId xmlns:p14="http://schemas.microsoft.com/office/powerpoint/2010/main" val="3205165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3" name="Rectangle 2">
            <a:extLst>
              <a:ext uri="{FF2B5EF4-FFF2-40B4-BE49-F238E27FC236}">
                <a16:creationId xmlns:a16="http://schemas.microsoft.com/office/drawing/2014/main" id="{9496CE84-B657-EC4E-AE56-3109049D35AA}"/>
              </a:ext>
            </a:extLst>
          </p:cNvPr>
          <p:cNvSpPr>
            <a:spLocks noGrp="1"/>
          </p:cNvSpPr>
          <p:nvPr>
            <p:ph type="title"/>
          </p:nvPr>
        </p:nvSpPr>
        <p:spPr>
          <a:xfrm>
            <a:off x="2438401" y="0"/>
            <a:ext cx="7313613" cy="1125538"/>
          </a:xfrm>
        </p:spPr>
        <p:txBody>
          <a:bodyPr/>
          <a:lstStyle/>
          <a:p>
            <a:pPr eaLnBrk="1" hangingPunct="1"/>
            <a:r>
              <a:rPr lang="it-IT" altLang="it-IT" i="1">
                <a:solidFill>
                  <a:srgbClr val="008000"/>
                </a:solidFill>
                <a:latin typeface="Arial" panose="020B0604020202020204" pitchFamily="34" charset="0"/>
                <a:ea typeface="ＭＳ Ｐゴシック" panose="020B0600070205080204" pitchFamily="34" charset="-128"/>
              </a:rPr>
              <a:t>Ijmā’</a:t>
            </a:r>
            <a:r>
              <a:rPr lang="it-IT" altLang="ja-JP" i="1">
                <a:solidFill>
                  <a:srgbClr val="008000"/>
                </a:solidFill>
                <a:latin typeface="Arial" panose="020B0604020202020204" pitchFamily="34" charset="0"/>
                <a:ea typeface="ＭＳ Ｐゴシック" panose="020B0600070205080204" pitchFamily="34" charset="-128"/>
              </a:rPr>
              <a:t> </a:t>
            </a:r>
            <a:endParaRPr lang="it-IT" altLang="it-IT" i="1">
              <a:solidFill>
                <a:srgbClr val="008000"/>
              </a:solidFill>
              <a:latin typeface="Arial" panose="020B0604020202020204" pitchFamily="34" charset="0"/>
              <a:ea typeface="ＭＳ Ｐゴシック" panose="020B0600070205080204" pitchFamily="34" charset="-128"/>
            </a:endParaRPr>
          </a:p>
        </p:txBody>
      </p:sp>
      <p:sp>
        <p:nvSpPr>
          <p:cNvPr id="8195" name="Rectangle 3">
            <a:extLst>
              <a:ext uri="{FF2B5EF4-FFF2-40B4-BE49-F238E27FC236}">
                <a16:creationId xmlns:a16="http://schemas.microsoft.com/office/drawing/2014/main" id="{5B0229E7-EA95-694F-ACC7-55B3E99D4099}"/>
              </a:ext>
            </a:extLst>
          </p:cNvPr>
          <p:cNvSpPr>
            <a:spLocks noGrp="1"/>
          </p:cNvSpPr>
          <p:nvPr>
            <p:ph idx="1"/>
          </p:nvPr>
        </p:nvSpPr>
        <p:spPr>
          <a:xfrm>
            <a:off x="2279651" y="1371601"/>
            <a:ext cx="7472363" cy="5370513"/>
          </a:xfrm>
        </p:spPr>
        <p:txBody>
          <a:bodyPr>
            <a:normAutofit fontScale="92500"/>
          </a:bodyPr>
          <a:lstStyle/>
          <a:p>
            <a:pPr eaLnBrk="1" hangingPunct="1">
              <a:lnSpc>
                <a:spcPct val="90000"/>
              </a:lnSpc>
            </a:pPr>
            <a:r>
              <a:rPr lang="it-IT" altLang="it-IT" i="1">
                <a:solidFill>
                  <a:srgbClr val="008000"/>
                </a:solidFill>
                <a:latin typeface="Arial" panose="020B0604020202020204" pitchFamily="34" charset="0"/>
                <a:ea typeface="ＭＳ Ｐゴシック" panose="020B0600070205080204" pitchFamily="34" charset="-128"/>
              </a:rPr>
              <a:t>L</a:t>
            </a:r>
            <a:r>
              <a:rPr lang="ja-JP" altLang="it-IT" i="1">
                <a:solidFill>
                  <a:srgbClr val="008000"/>
                </a:solidFill>
                <a:latin typeface="Arial" panose="020B0604020202020204" pitchFamily="34" charset="0"/>
                <a:ea typeface="ＭＳ Ｐゴシック" panose="020B0600070205080204" pitchFamily="34" charset="-128"/>
              </a:rPr>
              <a:t>’</a:t>
            </a:r>
            <a:r>
              <a:rPr lang="it-IT" altLang="ja-JP" i="1">
                <a:solidFill>
                  <a:srgbClr val="008000"/>
                </a:solidFill>
                <a:latin typeface="Arial" panose="020B0604020202020204" pitchFamily="34" charset="0"/>
                <a:ea typeface="ＭＳ Ｐゴシック" panose="020B0600070205080204" pitchFamily="34" charset="-128"/>
              </a:rPr>
              <a:t>ijmā’  </a:t>
            </a:r>
            <a:r>
              <a:rPr lang="it-IT" altLang="ja-JP">
                <a:latin typeface="Arial" panose="020B0604020202020204" pitchFamily="34" charset="0"/>
                <a:ea typeface="ＭＳ Ｐゴシック" panose="020B0600070205080204" pitchFamily="34" charset="-128"/>
              </a:rPr>
              <a:t>è il </a:t>
            </a:r>
            <a:r>
              <a:rPr lang="it-IT" altLang="ja-JP">
                <a:solidFill>
                  <a:srgbClr val="008000"/>
                </a:solidFill>
                <a:latin typeface="Arial" panose="020B0604020202020204" pitchFamily="34" charset="0"/>
                <a:ea typeface="ＭＳ Ｐゴシック" panose="020B0600070205080204" pitchFamily="34" charset="-128"/>
              </a:rPr>
              <a:t>consenso della comunità</a:t>
            </a:r>
            <a:r>
              <a:rPr lang="it-IT" altLang="ja-JP">
                <a:latin typeface="Arial" panose="020B0604020202020204" pitchFamily="34" charset="0"/>
                <a:ea typeface="ＭＳ Ｐゴシック" panose="020B0600070205080204" pitchFamily="34" charset="-128"/>
              </a:rPr>
              <a:t>, in senso più ristretto il consenso dei dotti, dei competenti cui è stata affidata la cura della comunità.</a:t>
            </a:r>
          </a:p>
          <a:p>
            <a:pPr eaLnBrk="1" hangingPunct="1">
              <a:lnSpc>
                <a:spcPct val="90000"/>
              </a:lnSpc>
            </a:pPr>
            <a:r>
              <a:rPr lang="it-IT" altLang="it-IT">
                <a:latin typeface="Arial" panose="020B0604020202020204" pitchFamily="34" charset="0"/>
                <a:ea typeface="ＭＳ Ｐゴシック" panose="020B0600070205080204" pitchFamily="34" charset="-128"/>
              </a:rPr>
              <a:t>Un famoso ḥadīth del Profeta recita “</a:t>
            </a:r>
            <a:r>
              <a:rPr lang="it-IT" altLang="ja-JP" i="1">
                <a:solidFill>
                  <a:srgbClr val="008000"/>
                </a:solidFill>
                <a:latin typeface="Arial" panose="020B0604020202020204" pitchFamily="34" charset="0"/>
                <a:ea typeface="ＭＳ Ｐゴシック" panose="020B0600070205080204" pitchFamily="34" charset="-128"/>
              </a:rPr>
              <a:t>la mia comunità non sarà mai d’accordo su un errore</a:t>
            </a:r>
            <a:r>
              <a:rPr lang="it-IT" altLang="ja-JP">
                <a:latin typeface="Arial" panose="020B0604020202020204" pitchFamily="34" charset="0"/>
                <a:ea typeface="ＭＳ Ｐゴシック" panose="020B0600070205080204" pitchFamily="34" charset="-128"/>
              </a:rPr>
              <a:t>”.</a:t>
            </a:r>
          </a:p>
          <a:p>
            <a:pPr eaLnBrk="1" hangingPunct="1">
              <a:lnSpc>
                <a:spcPct val="90000"/>
              </a:lnSpc>
            </a:pPr>
            <a:r>
              <a:rPr lang="it-IT" altLang="it-IT">
                <a:latin typeface="Arial" panose="020B0604020202020204" pitchFamily="34" charset="0"/>
                <a:ea typeface="ＭＳ Ｐゴシック" panose="020B0600070205080204" pitchFamily="34" charset="-128"/>
              </a:rPr>
              <a:t>Oggi </a:t>
            </a:r>
            <a:r>
              <a:rPr lang="it-IT" altLang="it-IT" i="1">
                <a:solidFill>
                  <a:srgbClr val="008000"/>
                </a:solidFill>
                <a:latin typeface="Arial" panose="020B0604020202020204" pitchFamily="34" charset="0"/>
                <a:ea typeface="ＭＳ Ｐゴシック" panose="020B0600070205080204" pitchFamily="34" charset="-128"/>
              </a:rPr>
              <a:t>l</a:t>
            </a:r>
            <a:r>
              <a:rPr lang="ja-JP" altLang="it-IT" i="1">
                <a:solidFill>
                  <a:srgbClr val="008000"/>
                </a:solidFill>
                <a:latin typeface="Arial" panose="020B0604020202020204" pitchFamily="34" charset="0"/>
                <a:ea typeface="ＭＳ Ｐゴシック" panose="020B0600070205080204" pitchFamily="34" charset="-128"/>
              </a:rPr>
              <a:t>’</a:t>
            </a:r>
            <a:r>
              <a:rPr lang="it-IT" altLang="ja-JP" i="1">
                <a:solidFill>
                  <a:srgbClr val="008000"/>
                </a:solidFill>
                <a:latin typeface="Arial" panose="020B0604020202020204" pitchFamily="34" charset="0"/>
                <a:ea typeface="ＭＳ Ｐゴシック" panose="020B0600070205080204" pitchFamily="34" charset="-128"/>
              </a:rPr>
              <a:t>ijmā’ </a:t>
            </a:r>
            <a:r>
              <a:rPr lang="it-IT" altLang="ja-JP">
                <a:latin typeface="Arial" panose="020B0604020202020204" pitchFamily="34" charset="0"/>
                <a:ea typeface="ＭＳ Ｐゴシック" panose="020B0600070205080204" pitchFamily="34" charset="-128"/>
              </a:rPr>
              <a:t>è considerata la fonte del diritto più importante per rendere “flessibile” le rigide fonti scritte (Corano e Sunna) e adeguarle all’evoluzione dei tempi e delle società. </a:t>
            </a:r>
          </a:p>
          <a:p>
            <a:pPr eaLnBrk="1" hangingPunct="1">
              <a:lnSpc>
                <a:spcPct val="90000"/>
              </a:lnSpc>
            </a:pPr>
            <a:r>
              <a:rPr lang="it-IT" altLang="ja-JP">
                <a:latin typeface="Arial" panose="020B0604020202020204" pitchFamily="34" charset="0"/>
                <a:ea typeface="ＭＳ Ｐゴシック" panose="020B0600070205080204" pitchFamily="34" charset="-128"/>
              </a:rPr>
              <a:t>Una fonte che rende il sistema islamico più “democratico” e meno fossilizzato sulla rigidità della norma, che può così essere interpretata in modo diverso rispetto al passato.</a:t>
            </a: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245889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fade">
                                      <p:cBhvr>
                                        <p:cTn id="12" dur="500"/>
                                        <p:tgtEl>
                                          <p:spTgt spid="81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fade">
                                      <p:cBhvr>
                                        <p:cTn id="17" dur="500"/>
                                        <p:tgtEl>
                                          <p:spTgt spid="81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fade">
                                      <p:cBhvr>
                                        <p:cTn id="22" dur="5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1" name="Rectangle 2">
            <a:extLst>
              <a:ext uri="{FF2B5EF4-FFF2-40B4-BE49-F238E27FC236}">
                <a16:creationId xmlns:a16="http://schemas.microsoft.com/office/drawing/2014/main" id="{156CBA42-EEB8-1747-82A6-A981EB04AFCD}"/>
              </a:ext>
            </a:extLst>
          </p:cNvPr>
          <p:cNvSpPr>
            <a:spLocks noGrp="1"/>
          </p:cNvSpPr>
          <p:nvPr>
            <p:ph type="title"/>
          </p:nvPr>
        </p:nvSpPr>
        <p:spPr>
          <a:xfrm>
            <a:off x="2438401" y="115889"/>
            <a:ext cx="7313613" cy="1081087"/>
          </a:xfrm>
        </p:spPr>
        <p:txBody>
          <a:bodyPr/>
          <a:lstStyle/>
          <a:p>
            <a:pPr eaLnBrk="1" hangingPunct="1"/>
            <a:r>
              <a:rPr lang="it-IT" altLang="it-IT" i="1">
                <a:solidFill>
                  <a:srgbClr val="008000"/>
                </a:solidFill>
                <a:latin typeface="Arial" panose="020B0604020202020204" pitchFamily="34" charset="0"/>
                <a:ea typeface="ＭＳ Ｐゴシック" panose="020B0600070205080204" pitchFamily="34" charset="-128"/>
              </a:rPr>
              <a:t>Qiyās</a:t>
            </a:r>
          </a:p>
        </p:txBody>
      </p:sp>
      <p:sp>
        <p:nvSpPr>
          <p:cNvPr id="9219" name="Rectangle 3">
            <a:extLst>
              <a:ext uri="{FF2B5EF4-FFF2-40B4-BE49-F238E27FC236}">
                <a16:creationId xmlns:a16="http://schemas.microsoft.com/office/drawing/2014/main" id="{F8468D86-885E-9B44-839F-2B023486F7DB}"/>
              </a:ext>
            </a:extLst>
          </p:cNvPr>
          <p:cNvSpPr>
            <a:spLocks noGrp="1"/>
          </p:cNvSpPr>
          <p:nvPr>
            <p:ph idx="1"/>
          </p:nvPr>
        </p:nvSpPr>
        <p:spPr>
          <a:xfrm>
            <a:off x="1557338" y="1412875"/>
            <a:ext cx="9201150" cy="5111750"/>
          </a:xfrm>
        </p:spPr>
        <p:txBody>
          <a:bodyPr>
            <a:normAutofit/>
          </a:bodyPr>
          <a:lstStyle/>
          <a:p>
            <a:pPr eaLnBrk="1" hangingPunct="1">
              <a:lnSpc>
                <a:spcPct val="8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Il ragionamento analogico o sillogistico deve sottostare a precise regole e non può mai andare contro la </a:t>
            </a:r>
            <a:r>
              <a:rPr lang="it-IT" altLang="it-IT" i="1" dirty="0">
                <a:latin typeface="Times New Roman" panose="02020603050405020304" pitchFamily="18" charset="0"/>
                <a:ea typeface="ＭＳ Ｐゴシック" panose="020B0600070205080204" pitchFamily="34" charset="-128"/>
                <a:cs typeface="Times New Roman" panose="02020603050405020304" pitchFamily="18" charset="0"/>
              </a:rPr>
              <a:t>ratio</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delle fonti che lo precedono.</a:t>
            </a:r>
          </a:p>
          <a:p>
            <a:pPr eaLnBrk="1" hangingPunct="1">
              <a:lnSpc>
                <a:spcPct val="8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Strumento fondamentale, insieme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all</a:t>
            </a:r>
            <a:r>
              <a:rPr lang="ja-JP" altLang="it-IT">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i="1" dirty="0" err="1">
                <a:latin typeface="Times New Roman" panose="02020603050405020304" pitchFamily="18" charset="0"/>
                <a:ea typeface="ＭＳ Ｐゴシック" panose="020B0600070205080204" pitchFamily="34" charset="-128"/>
                <a:cs typeface="Times New Roman" panose="02020603050405020304" pitchFamily="18" charset="0"/>
              </a:rPr>
              <a:t>ijmā</a:t>
            </a:r>
            <a:r>
              <a:rPr lang="it-IT" altLang="ja-JP" i="1" dirty="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per tentare una sintesi tra scrittura e ragione.</a:t>
            </a:r>
          </a:p>
          <a:p>
            <a:pPr eaLnBrk="1" hangingPunct="1">
              <a:lnSpc>
                <a:spcPct val="80000"/>
              </a:lnSpc>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Il ragionamento analogico necessita dell’</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utilizzo del</a:t>
            </a:r>
            <a:r>
              <a:rPr lang="it-IT" altLang="ja-JP"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ijtihād</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ar-EG" altLang="ja-JP" dirty="0">
                <a:latin typeface="Times New Roman" panose="02020603050405020304" pitchFamily="18" charset="0"/>
                <a:ea typeface="ＭＳ Ｐゴシック" panose="020B0600070205080204" pitchFamily="34" charset="-128"/>
                <a:cs typeface="Times New Roman" panose="02020603050405020304" pitchFamily="18" charset="0"/>
              </a:rPr>
              <a:t>اجتهاد‎) </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ossia l’interpretazione personale, quindi dell’intervento della ragione umana).</a:t>
            </a:r>
          </a:p>
          <a:p>
            <a:pPr eaLnBrk="1" hangingPunct="1">
              <a:lnSpc>
                <a:spcPct val="80000"/>
              </a:lnSpc>
            </a:pP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Con il consenso dei dotti e con il ragionamento analogico si stempera la durezza delle legge coranica e si esercita quella “tensione” fra Dio e uomo, necessaria a comprendere veramente cosa è la Legge di Dio.</a:t>
            </a:r>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811764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5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fade">
                                      <p:cBhvr>
                                        <p:cTn id="12" dur="500"/>
                                        <p:tgtEl>
                                          <p:spTgt spid="92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fade">
                                      <p:cBhvr>
                                        <p:cTn id="17" dur="500"/>
                                        <p:tgtEl>
                                          <p:spTgt spid="921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fade">
                                      <p:cBhvr>
                                        <p:cTn id="22"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49" name="Rectangle 2">
            <a:extLst>
              <a:ext uri="{FF2B5EF4-FFF2-40B4-BE49-F238E27FC236}">
                <a16:creationId xmlns:a16="http://schemas.microsoft.com/office/drawing/2014/main" id="{6C16716B-E527-F345-BCF9-F3C1A304408D}"/>
              </a:ext>
            </a:extLst>
          </p:cNvPr>
          <p:cNvSpPr>
            <a:spLocks noGrp="1"/>
          </p:cNvSpPr>
          <p:nvPr>
            <p:ph type="title"/>
          </p:nvPr>
        </p:nvSpPr>
        <p:spPr>
          <a:xfrm>
            <a:off x="2209800" y="1"/>
            <a:ext cx="7772400" cy="1052513"/>
          </a:xfrm>
        </p:spPr>
        <p:txBody>
          <a:bodyPr/>
          <a:lstStyle/>
          <a:p>
            <a:pPr eaLnBrk="1" hangingPunct="1"/>
            <a:r>
              <a:rPr lang="it-IT" altLang="it-IT" sz="4000">
                <a:solidFill>
                  <a:srgbClr val="008000"/>
                </a:solidFill>
                <a:latin typeface="Arial" panose="020B0604020202020204" pitchFamily="34" charset="0"/>
                <a:ea typeface="ＭＳ Ｐゴシック" panose="020B0600070205080204" pitchFamily="34" charset="-128"/>
              </a:rPr>
              <a:t>Le</a:t>
            </a:r>
            <a:r>
              <a:rPr lang="it-IT" altLang="it-IT" sz="4000">
                <a:latin typeface="Arial" panose="020B0604020202020204" pitchFamily="34" charset="0"/>
                <a:ea typeface="ＭＳ Ｐゴシック" panose="020B0600070205080204" pitchFamily="34" charset="-128"/>
              </a:rPr>
              <a:t> </a:t>
            </a:r>
            <a:r>
              <a:rPr lang="it-IT" altLang="it-IT" sz="4000">
                <a:solidFill>
                  <a:srgbClr val="008000"/>
                </a:solidFill>
                <a:latin typeface="Arial" panose="020B0604020202020204" pitchFamily="34" charset="0"/>
                <a:ea typeface="ＭＳ Ｐゴシック" panose="020B0600070205080204" pitchFamily="34" charset="-128"/>
              </a:rPr>
              <a:t>madhhab (le scuole, </a:t>
            </a:r>
            <a:r>
              <a:rPr lang="ar-EG" altLang="it-IT" sz="4000">
                <a:solidFill>
                  <a:srgbClr val="008000"/>
                </a:solidFill>
                <a:latin typeface="Arial" panose="020B0604020202020204" pitchFamily="34" charset="0"/>
                <a:ea typeface="ＭＳ Ｐゴシック" panose="020B0600070205080204" pitchFamily="34" charset="-128"/>
              </a:rPr>
              <a:t>مذهب</a:t>
            </a:r>
            <a:r>
              <a:rPr lang="it-IT" altLang="it-IT" sz="4000">
                <a:solidFill>
                  <a:srgbClr val="008000"/>
                </a:solidFill>
                <a:latin typeface="Arial" panose="020B0604020202020204" pitchFamily="34" charset="0"/>
                <a:ea typeface="ＭＳ Ｐゴシック" panose="020B0600070205080204" pitchFamily="34" charset="-128"/>
              </a:rPr>
              <a:t>)</a:t>
            </a:r>
          </a:p>
        </p:txBody>
      </p:sp>
      <p:sp>
        <p:nvSpPr>
          <p:cNvPr id="10243" name="Rectangle 3">
            <a:extLst>
              <a:ext uri="{FF2B5EF4-FFF2-40B4-BE49-F238E27FC236}">
                <a16:creationId xmlns:a16="http://schemas.microsoft.com/office/drawing/2014/main" id="{82C7778B-3D77-2849-AADD-3CBE41F0B3C4}"/>
              </a:ext>
            </a:extLst>
          </p:cNvPr>
          <p:cNvSpPr>
            <a:spLocks noGrp="1" noChangeArrowheads="1"/>
          </p:cNvSpPr>
          <p:nvPr>
            <p:ph idx="1"/>
          </p:nvPr>
        </p:nvSpPr>
        <p:spPr>
          <a:xfrm>
            <a:off x="900113" y="1338264"/>
            <a:ext cx="10186987" cy="5276849"/>
          </a:xfrm>
        </p:spPr>
        <p:txBody>
          <a:bodyPr>
            <a:normAutofit/>
          </a:bodyPr>
          <a:lstStyle/>
          <a:p>
            <a:pPr>
              <a:lnSpc>
                <a:spcPct val="11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Il pensiero giuridico-teologico islamico si evolve nel corso del tempo, suddividendosi in varie correnti di pensiero che danno origine a scuole (o riti). Delle tante scuole del passato, ne sono sopravvissute quattro in ambito sunnita e una, la </a:t>
            </a: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jafarita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in ambito sciita.</a:t>
            </a:r>
          </a:p>
          <a:p>
            <a:pPr marL="0" indent="0">
              <a:lnSpc>
                <a:spcPct val="110000"/>
              </a:lnSpc>
              <a:spcBef>
                <a:spcPts val="0"/>
              </a:spcBef>
              <a:buNone/>
              <a:defRPr/>
            </a:pPr>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a:p>
            <a:pPr>
              <a:lnSpc>
                <a:spcPct val="110000"/>
              </a:lnSpc>
              <a:spcBef>
                <a:spcPts val="0"/>
              </a:spcBef>
              <a:defRPr/>
            </a:pP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Scuole sunnite che sorgono fra l’</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VIII e il IX sec.</a:t>
            </a:r>
          </a:p>
          <a:p>
            <a:pPr>
              <a:lnSpc>
                <a:spcPct val="110000"/>
              </a:lnSpc>
              <a:spcBef>
                <a:spcPts val="0"/>
              </a:spcBef>
              <a:defRPr/>
            </a:pP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hanafita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abu</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Hanifa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Kufa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VIII secolo)</a:t>
            </a:r>
          </a:p>
          <a:p>
            <a:pPr>
              <a:lnSpc>
                <a:spcPct val="110000"/>
              </a:lnSpc>
              <a:spcBef>
                <a:spcPts val="0"/>
              </a:spcBef>
              <a:defRPr/>
            </a:pP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malikita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(Malik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ibn</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Anas, Medina, VIII sec.)</a:t>
            </a:r>
          </a:p>
          <a:p>
            <a:pPr>
              <a:lnSpc>
                <a:spcPct val="110000"/>
              </a:lnSpc>
              <a:spcBef>
                <a:spcPts val="0"/>
              </a:spcBef>
              <a:defRPr/>
            </a:pPr>
            <a:r>
              <a:rPr lang="it-IT" altLang="it-IT"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shafi’</a:t>
            </a:r>
            <a:r>
              <a:rPr lang="it-IT" altLang="ja-JP"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ita</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 (al-</a:t>
            </a:r>
            <a:r>
              <a:rPr lang="it-IT" altLang="ja-JP" dirty="0" err="1">
                <a:latin typeface="Times New Roman" panose="02020603050405020304" pitchFamily="18" charset="0"/>
                <a:ea typeface="ＭＳ Ｐゴシック" panose="020B0600070205080204" pitchFamily="34" charset="-128"/>
                <a:cs typeface="Times New Roman" panose="02020603050405020304" pitchFamily="18" charset="0"/>
              </a:rPr>
              <a:t>Shafi</a:t>
            </a:r>
            <a:r>
              <a:rPr lang="ja-JP" altLang="it-IT">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i, Palestina, IX secolo)</a:t>
            </a:r>
          </a:p>
          <a:p>
            <a:pPr>
              <a:lnSpc>
                <a:spcPct val="110000"/>
              </a:lnSpc>
              <a:spcBef>
                <a:spcPts val="0"/>
              </a:spcBef>
              <a:defRPr/>
            </a:pPr>
            <a:r>
              <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hanbalita</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ibn</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dirty="0" err="1">
                <a:latin typeface="Times New Roman" panose="02020603050405020304" pitchFamily="18" charset="0"/>
                <a:ea typeface="ＭＳ Ｐゴシック" panose="020B0600070205080204" pitchFamily="34" charset="-128"/>
                <a:cs typeface="Times New Roman" panose="02020603050405020304" pitchFamily="18" charset="0"/>
              </a:rPr>
              <a:t>Hanbal</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Baghdad, IX secolo).</a:t>
            </a:r>
          </a:p>
        </p:txBody>
      </p:sp>
    </p:spTree>
    <p:extLst>
      <p:ext uri="{BB962C8B-B14F-4D97-AF65-F5344CB8AC3E}">
        <p14:creationId xmlns:p14="http://schemas.microsoft.com/office/powerpoint/2010/main" val="3383150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fade">
                                      <p:cBhvr>
                                        <p:cTn id="22" dur="500"/>
                                        <p:tgtEl>
                                          <p:spTgt spid="1024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fade">
                                      <p:cBhvr>
                                        <p:cTn id="27" dur="500"/>
                                        <p:tgtEl>
                                          <p:spTgt spid="1024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243">
                                            <p:txEl>
                                              <p:pRg st="6" end="6"/>
                                            </p:txEl>
                                          </p:spTgt>
                                        </p:tgtEl>
                                        <p:attrNameLst>
                                          <p:attrName>style.visibility</p:attrName>
                                        </p:attrNameLst>
                                      </p:cBhvr>
                                      <p:to>
                                        <p:strVal val="visible"/>
                                      </p:to>
                                    </p:set>
                                    <p:animEffect transition="in" filter="fade">
                                      <p:cBhvr>
                                        <p:cTn id="32" dur="500"/>
                                        <p:tgtEl>
                                          <p:spTgt spid="1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E92E379-0FFD-F845-A948-67521A01805E}"/>
              </a:ext>
            </a:extLst>
          </p:cNvPr>
          <p:cNvSpPr>
            <a:spLocks noGrp="1"/>
          </p:cNvSpPr>
          <p:nvPr>
            <p:ph idx="1"/>
          </p:nvPr>
        </p:nvSpPr>
        <p:spPr>
          <a:xfrm>
            <a:off x="685801" y="476251"/>
            <a:ext cx="10215562" cy="6048375"/>
          </a:xfrm>
        </p:spPr>
        <p:txBody>
          <a:bodyPr>
            <a:normAutofit fontScale="70000" lnSpcReduction="20000"/>
          </a:bodyPr>
          <a:lstStyle/>
          <a:p>
            <a:pPr>
              <a:defRPr/>
            </a:pPr>
            <a:endParaRPr lang="it-IT" dirty="0"/>
          </a:p>
          <a:p>
            <a:pPr>
              <a:defRPr/>
            </a:pPr>
            <a:r>
              <a:rPr lang="it-IT" sz="4000" dirty="0">
                <a:solidFill>
                  <a:srgbClr val="00B050"/>
                </a:solidFill>
                <a:latin typeface="Times New Roman" panose="02020603050405020304" pitchFamily="18" charset="0"/>
                <a:cs typeface="Times New Roman" panose="02020603050405020304" pitchFamily="18" charset="0"/>
              </a:rPr>
              <a:t>Hanafita</a:t>
            </a:r>
            <a:r>
              <a:rPr lang="it-IT" sz="4000" dirty="0">
                <a:latin typeface="Times New Roman" panose="02020603050405020304" pitchFamily="18" charset="0"/>
                <a:cs typeface="Times New Roman" panose="02020603050405020304" pitchFamily="18" charset="0"/>
              </a:rPr>
              <a:t>: diffusa in Iran e Iraq dagli Abbasidi, poi </a:t>
            </a:r>
            <a:r>
              <a:rPr lang="it-IT" sz="4000" dirty="0" err="1">
                <a:latin typeface="Times New Roman" panose="02020603050405020304" pitchFamily="18" charset="0"/>
                <a:cs typeface="Times New Roman" panose="02020603050405020304" pitchFamily="18" charset="0"/>
              </a:rPr>
              <a:t>fiqh</a:t>
            </a:r>
            <a:r>
              <a:rPr lang="it-IT" sz="4000" dirty="0">
                <a:latin typeface="Times New Roman" panose="02020603050405020304" pitchFamily="18" charset="0"/>
                <a:cs typeface="Times New Roman" panose="02020603050405020304" pitchFamily="18" charset="0"/>
              </a:rPr>
              <a:t> ufficiale per gli Ottomani, oggi il più diffuso. Prevede un ampio ricorso alla valutazione personale del giurista (</a:t>
            </a:r>
            <a:r>
              <a:rPr lang="it-IT" sz="4000" dirty="0" err="1">
                <a:latin typeface="Times New Roman" panose="02020603050405020304" pitchFamily="18" charset="0"/>
                <a:cs typeface="Times New Roman" panose="02020603050405020304" pitchFamily="18" charset="0"/>
              </a:rPr>
              <a:t>raʾy</a:t>
            </a:r>
            <a:r>
              <a:rPr lang="it-IT" sz="4000" dirty="0">
                <a:latin typeface="Times New Roman" panose="02020603050405020304" pitchFamily="18" charset="0"/>
                <a:cs typeface="Times New Roman" panose="02020603050405020304" pitchFamily="18" charset="0"/>
              </a:rPr>
              <a:t>), alla consuetudine (</a:t>
            </a:r>
            <a:r>
              <a:rPr lang="it-IT" sz="4000" dirty="0" err="1">
                <a:latin typeface="Times New Roman" panose="02020603050405020304" pitchFamily="18" charset="0"/>
                <a:cs typeface="Times New Roman" panose="02020603050405020304" pitchFamily="18" charset="0"/>
              </a:rPr>
              <a:t>ʿurf</a:t>
            </a:r>
            <a:r>
              <a:rPr lang="it-IT" sz="4000" dirty="0">
                <a:latin typeface="Times New Roman" panose="02020603050405020304" pitchFamily="18" charset="0"/>
                <a:cs typeface="Times New Roman" panose="02020603050405020304" pitchFamily="18" charset="0"/>
              </a:rPr>
              <a:t>) e a valutazioni di opportunità.</a:t>
            </a:r>
          </a:p>
          <a:p>
            <a:pPr>
              <a:defRPr/>
            </a:pPr>
            <a:r>
              <a:rPr lang="it-IT" sz="4000" dirty="0" err="1">
                <a:solidFill>
                  <a:srgbClr val="00B050"/>
                </a:solidFill>
                <a:latin typeface="Times New Roman" panose="02020603050405020304" pitchFamily="18" charset="0"/>
                <a:cs typeface="Times New Roman" panose="02020603050405020304" pitchFamily="18" charset="0"/>
              </a:rPr>
              <a:t>Malikita</a:t>
            </a:r>
            <a:r>
              <a:rPr lang="it-IT" sz="4000" dirty="0">
                <a:latin typeface="Times New Roman" panose="02020603050405020304" pitchFamily="18" charset="0"/>
                <a:cs typeface="Times New Roman" panose="02020603050405020304" pitchFamily="18" charset="0"/>
              </a:rPr>
              <a:t>: diffusa soprattutto nel Maghreb (un tempo anche in al-</a:t>
            </a:r>
            <a:r>
              <a:rPr lang="it-IT" sz="4000" dirty="0" err="1">
                <a:latin typeface="Times New Roman" panose="02020603050405020304" pitchFamily="18" charset="0"/>
                <a:cs typeface="Times New Roman" panose="02020603050405020304" pitchFamily="18" charset="0"/>
              </a:rPr>
              <a:t>Andalus</a:t>
            </a:r>
            <a:r>
              <a:rPr lang="it-IT" sz="4000" dirty="0">
                <a:latin typeface="Times New Roman" panose="02020603050405020304" pitchFamily="18" charset="0"/>
                <a:cs typeface="Times New Roman" panose="02020603050405020304" pitchFamily="18" charset="0"/>
              </a:rPr>
              <a:t> e nella Sicilia islamica), si basa sulle tradizioni e gli usi </a:t>
            </a:r>
            <a:r>
              <a:rPr lang="it-IT" sz="4000" dirty="0" err="1">
                <a:latin typeface="Times New Roman" panose="02020603050405020304" pitchFamily="18" charset="0"/>
                <a:cs typeface="Times New Roman" panose="02020603050405020304" pitchFamily="18" charset="0"/>
              </a:rPr>
              <a:t>medinesi</a:t>
            </a:r>
            <a:r>
              <a:rPr lang="it-IT" sz="4000" dirty="0">
                <a:latin typeface="Times New Roman" panose="02020603050405020304" pitchFamily="18" charset="0"/>
                <a:cs typeface="Times New Roman" panose="02020603050405020304" pitchFamily="18" charset="0"/>
              </a:rPr>
              <a:t> dei primi seguaci del Profeta (Sunna), procedendo per analogia (</a:t>
            </a:r>
            <a:r>
              <a:rPr lang="it-IT" sz="4000" dirty="0" err="1">
                <a:latin typeface="Times New Roman" panose="02020603050405020304" pitchFamily="18" charset="0"/>
                <a:cs typeface="Times New Roman" panose="02020603050405020304" pitchFamily="18" charset="0"/>
              </a:rPr>
              <a:t>qiyās</a:t>
            </a:r>
            <a:r>
              <a:rPr lang="it-IT" sz="4000" dirty="0">
                <a:latin typeface="Times New Roman" panose="02020603050405020304" pitchFamily="18" charset="0"/>
                <a:cs typeface="Times New Roman" panose="02020603050405020304" pitchFamily="18" charset="0"/>
              </a:rPr>
              <a:t>) e utilizzando criteri sussidiari quali la valutazione del bene comune.</a:t>
            </a:r>
          </a:p>
          <a:p>
            <a:pPr>
              <a:defRPr/>
            </a:pPr>
            <a:r>
              <a:rPr lang="it-IT" sz="4000" dirty="0" err="1">
                <a:solidFill>
                  <a:srgbClr val="00B050"/>
                </a:solidFill>
                <a:latin typeface="Times New Roman" panose="02020603050405020304" pitchFamily="18" charset="0"/>
                <a:cs typeface="Times New Roman" panose="02020603050405020304" pitchFamily="18" charset="0"/>
              </a:rPr>
              <a:t>Shafi’ita</a:t>
            </a:r>
            <a:r>
              <a:rPr lang="it-IT" sz="4000" dirty="0">
                <a:latin typeface="Times New Roman" panose="02020603050405020304" pitchFamily="18" charset="0"/>
                <a:cs typeface="Times New Roman" panose="02020603050405020304" pitchFamily="18" charset="0"/>
              </a:rPr>
              <a:t>: riduce l’uso dell’analogia e dà più importanza alla Sunna, ma solo in quelle parti direttamente risalenti al Profeta. È diffusa in Bahrein, Yemen, India, Indonesia, Africa Orientale.</a:t>
            </a:r>
          </a:p>
          <a:p>
            <a:pPr>
              <a:defRPr/>
            </a:pPr>
            <a:r>
              <a:rPr lang="it-IT" sz="4000" dirty="0">
                <a:solidFill>
                  <a:srgbClr val="00B050"/>
                </a:solidFill>
                <a:latin typeface="Times New Roman" panose="02020603050405020304" pitchFamily="18" charset="0"/>
                <a:cs typeface="Times New Roman" panose="02020603050405020304" pitchFamily="18" charset="0"/>
              </a:rPr>
              <a:t>Hanbalita</a:t>
            </a:r>
            <a:r>
              <a:rPr lang="it-IT" sz="4000" dirty="0">
                <a:latin typeface="Times New Roman" panose="02020603050405020304" pitchFamily="18" charset="0"/>
                <a:cs typeface="Times New Roman" panose="02020603050405020304" pitchFamily="18" charset="0"/>
              </a:rPr>
              <a:t>: ribadisce la supremazia dei testi sacri sul ragionamento personale, e rifiuta l’analogia come fonte del diritto. Già dagli Ottomani venne relegata alla Penisola arabica, e oggi rimane fondamento del Wahhabismo.</a:t>
            </a:r>
            <a:endParaRPr lang="it-EG"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90312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olo 1">
            <a:extLst>
              <a:ext uri="{FF2B5EF4-FFF2-40B4-BE49-F238E27FC236}">
                <a16:creationId xmlns:a16="http://schemas.microsoft.com/office/drawing/2014/main" id="{38BFB63F-211E-AC4A-BE30-00332E8ECDAF}"/>
              </a:ext>
            </a:extLst>
          </p:cNvPr>
          <p:cNvSpPr>
            <a:spLocks noGrp="1"/>
          </p:cNvSpPr>
          <p:nvPr>
            <p:ph type="title"/>
          </p:nvPr>
        </p:nvSpPr>
        <p:spPr>
          <a:xfrm>
            <a:off x="2438401" y="333375"/>
            <a:ext cx="7313613" cy="1295400"/>
          </a:xfrm>
        </p:spPr>
        <p:txBody>
          <a:bodyPr/>
          <a:lstStyle/>
          <a:p>
            <a:r>
              <a:rPr lang="it-IT" altLang="it-IT" sz="4000">
                <a:latin typeface="Arial" panose="020B0604020202020204" pitchFamily="34" charset="0"/>
                <a:ea typeface="ＭＳ Ｐゴシック" panose="020B0600070205080204" pitchFamily="34" charset="-128"/>
                <a:cs typeface="Arial" panose="020B0604020202020204" pitchFamily="34" charset="0"/>
              </a:rPr>
              <a:t>Diffusione geografica delle madhhab</a:t>
            </a:r>
            <a:endParaRPr lang="it-IT" altLang="it-IT" sz="4000">
              <a:ea typeface="ＭＳ Ｐゴシック" panose="020B0600070205080204" pitchFamily="34" charset="-128"/>
            </a:endParaRPr>
          </a:p>
        </p:txBody>
      </p:sp>
      <p:pic>
        <p:nvPicPr>
          <p:cNvPr id="81922" name="Segnaposto contenuto 3">
            <a:extLst>
              <a:ext uri="{FF2B5EF4-FFF2-40B4-BE49-F238E27FC236}">
                <a16:creationId xmlns:a16="http://schemas.microsoft.com/office/drawing/2014/main" id="{A280366C-2F7C-7C44-BD5D-BC503B2D34F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614986" y="1825625"/>
            <a:ext cx="8962027" cy="4351338"/>
          </a:xfrm>
        </p:spPr>
      </p:pic>
    </p:spTree>
    <p:extLst>
      <p:ext uri="{BB962C8B-B14F-4D97-AF65-F5344CB8AC3E}">
        <p14:creationId xmlns:p14="http://schemas.microsoft.com/office/powerpoint/2010/main" val="11628658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a:extLst>
              <a:ext uri="{FF2B5EF4-FFF2-40B4-BE49-F238E27FC236}">
                <a16:creationId xmlns:a16="http://schemas.microsoft.com/office/drawing/2014/main" id="{19194701-9102-9B4C-948B-4944E2FB66B2}"/>
              </a:ext>
            </a:extLst>
          </p:cNvPr>
          <p:cNvSpPr>
            <a:spLocks noGrp="1"/>
          </p:cNvSpPr>
          <p:nvPr>
            <p:ph type="title"/>
          </p:nvPr>
        </p:nvSpPr>
        <p:spPr>
          <a:xfrm>
            <a:off x="100013" y="228601"/>
            <a:ext cx="11815762" cy="1616075"/>
          </a:xfrm>
        </p:spPr>
        <p:txBody>
          <a:bodyPr>
            <a:normAutofit/>
          </a:bodyPr>
          <a:lstStyle/>
          <a:p>
            <a:pPr algn="ctr" eaLnBrk="1" hangingPunct="1">
              <a:defRPr/>
            </a:pPr>
            <a:r>
              <a:rPr lang="it-IT" altLang="it-IT" sz="32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Principi per l’</a:t>
            </a:r>
            <a:r>
              <a:rPr lang="it-IT" altLang="ja-JP" sz="32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applicazione della legge islamica</a:t>
            </a:r>
            <a:br>
              <a:rPr lang="it-IT" altLang="ja-JP" sz="32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ja-JP" sz="24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How to </a:t>
            </a:r>
            <a:r>
              <a:rPr lang="it-IT" altLang="ja-JP" sz="2400"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apply</a:t>
            </a:r>
            <a:r>
              <a:rPr lang="it-IT" altLang="ja-JP" sz="24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the </a:t>
            </a:r>
            <a:r>
              <a:rPr lang="it-IT" altLang="ja-JP" sz="2400"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Islamic</a:t>
            </a:r>
            <a:r>
              <a:rPr lang="it-IT" altLang="ja-JP" sz="24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Law </a:t>
            </a:r>
            <a:r>
              <a:rPr lang="it-IT" altLang="ja-JP" sz="2800" i="1" dirty="0">
                <a:latin typeface="Times New Roman" panose="02020603050405020304" pitchFamily="18" charset="0"/>
                <a:ea typeface="ＭＳ Ｐゴシック" panose="020B0600070205080204" pitchFamily="34" charset="-128"/>
                <a:cs typeface="Times New Roman" panose="02020603050405020304" pitchFamily="18" charset="0"/>
              </a:rPr>
              <a:t>(o di come moderare la rigidità delle fonti scritte </a:t>
            </a:r>
            <a:br>
              <a:rPr lang="it-IT" altLang="ja-JP" sz="2800" i="1"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ja-JP" sz="2800" i="1" dirty="0">
                <a:latin typeface="Times New Roman" panose="02020603050405020304" pitchFamily="18" charset="0"/>
                <a:ea typeface="ＭＳ Ｐゴシック" panose="020B0600070205080204" pitchFamily="34" charset="-128"/>
                <a:cs typeface="Times New Roman" panose="02020603050405020304" pitchFamily="18" charset="0"/>
              </a:rPr>
              <a:t>per ottenere una giustizia più equa) </a:t>
            </a:r>
            <a:endParaRPr lang="it-IT" altLang="it-IT" sz="2800" i="1"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82946" name="Rectangle 3">
            <a:extLst>
              <a:ext uri="{FF2B5EF4-FFF2-40B4-BE49-F238E27FC236}">
                <a16:creationId xmlns:a16="http://schemas.microsoft.com/office/drawing/2014/main" id="{B47C3D6F-A4D4-0048-8FF4-7606E9292390}"/>
              </a:ext>
            </a:extLst>
          </p:cNvPr>
          <p:cNvSpPr>
            <a:spLocks noGrp="1"/>
          </p:cNvSpPr>
          <p:nvPr>
            <p:ph idx="1"/>
          </p:nvPr>
        </p:nvSpPr>
        <p:spPr>
          <a:xfrm>
            <a:off x="657225" y="2028825"/>
            <a:ext cx="9629775" cy="4600575"/>
          </a:xfrm>
        </p:spPr>
        <p:txBody>
          <a:bodyPr>
            <a:normAutofit fontScale="92500" lnSpcReduction="10000"/>
          </a:bodyPr>
          <a:lstStyle/>
          <a:p>
            <a:pPr marL="0" eaLnBrk="1" hangingPunct="1">
              <a:lnSpc>
                <a:spcPct val="150000"/>
              </a:lnSpc>
              <a:spcBef>
                <a:spcPts val="0"/>
              </a:spcBef>
            </a:pP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 ricerca del bene comune: </a:t>
            </a:r>
            <a:r>
              <a:rPr lang="it-IT" altLang="it-IT"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istiḥsān</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(hanafiti)</a:t>
            </a:r>
          </a:p>
          <a:p>
            <a:pPr marL="0" eaLnBrk="1" hangingPunct="1">
              <a:lnSpc>
                <a:spcPct val="150000"/>
              </a:lnSpc>
              <a:spcBef>
                <a:spcPts val="0"/>
              </a:spcBef>
            </a:pP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 necessità: </a:t>
            </a:r>
            <a:r>
              <a:rPr lang="it-IT" altLang="it-IT"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ḍarūra</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(hanafiti)</a:t>
            </a:r>
          </a:p>
          <a:p>
            <a:pPr marL="0" eaLnBrk="1" hangingPunct="1">
              <a:lnSpc>
                <a:spcPct val="150000"/>
              </a:lnSpc>
              <a:spcBef>
                <a:spcPts val="0"/>
              </a:spcBef>
            </a:pP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 ricerca di ciò che è corretto: </a:t>
            </a:r>
            <a:r>
              <a:rPr lang="it-IT" altLang="it-IT"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istiṣlāh</a:t>
            </a:r>
            <a:r>
              <a:rPr lang="it-IT" altLang="it-IT" sz="24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malikiti</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a:t>
            </a:r>
          </a:p>
          <a:p>
            <a:pPr marL="0" eaLnBrk="1" hangingPunct="1">
              <a:lnSpc>
                <a:spcPct val="150000"/>
              </a:lnSpc>
              <a:spcBef>
                <a:spcPts val="0"/>
              </a:spcBef>
            </a:pP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ammissibilità:</a:t>
            </a:r>
            <a:r>
              <a:rPr lang="it-IT" altLang="ja-JP" sz="24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ibāḥa</a:t>
            </a:r>
            <a:r>
              <a:rPr lang="it-IT" altLang="ja-JP" sz="24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(hanbaliti)</a:t>
            </a:r>
          </a:p>
          <a:p>
            <a:pPr marL="0" eaLnBrk="1" hangingPunct="1">
              <a:lnSpc>
                <a:spcPct val="150000"/>
              </a:lnSpc>
              <a:spcBef>
                <a:spcPts val="0"/>
              </a:spcBef>
            </a:pP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 consuetudine locale</a:t>
            </a:r>
            <a:r>
              <a:rPr lang="it-IT" altLang="it-IT" sz="2400" i="1"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ja-JP" altLang="it-IT" sz="2400" i="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urf</a:t>
            </a:r>
            <a:r>
              <a:rPr lang="it-IT" altLang="ja-JP" sz="24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dirty="0">
                <a:solidFill>
                  <a:srgbClr val="000000"/>
                </a:solidFill>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ammessa in alcuni casi da tutte le scuole giuridiche)</a:t>
            </a:r>
          </a:p>
          <a:p>
            <a:pPr marL="0" eaLnBrk="1" hangingPunct="1">
              <a:lnSpc>
                <a:spcPct val="150000"/>
              </a:lnSpc>
              <a:spcBef>
                <a:spcPts val="0"/>
              </a:spcBef>
            </a:pPr>
            <a:r>
              <a:rPr lang="it-IT" altLang="it-IT" sz="2400"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Hiyāl</a:t>
            </a:r>
            <a:r>
              <a:rPr lang="it-IT" altLang="it-IT" sz="24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(sotterfugi) con i quali si conciliano le rigide norme della </a:t>
            </a:r>
            <a:r>
              <a:rPr lang="it-IT" altLang="it-IT" sz="2400" i="1" dirty="0" err="1">
                <a:latin typeface="Times New Roman" panose="02020603050405020304" pitchFamily="18" charset="0"/>
                <a:ea typeface="ＭＳ Ｐゴシック" panose="020B0600070205080204" pitchFamily="34" charset="-128"/>
                <a:cs typeface="Times New Roman" panose="02020603050405020304" pitchFamily="18" charset="0"/>
              </a:rPr>
              <a:t>sharī‘</a:t>
            </a:r>
            <a:r>
              <a:rPr lang="it-IT" altLang="ja-JP" sz="2400" i="1" dirty="0" err="1">
                <a:latin typeface="Times New Roman" panose="02020603050405020304" pitchFamily="18" charset="0"/>
                <a:ea typeface="ＭＳ Ｐゴシック" panose="020B0600070205080204" pitchFamily="34" charset="-128"/>
                <a:cs typeface="Times New Roman" panose="02020603050405020304" pitchFamily="18" charset="0"/>
              </a:rPr>
              <a:t>a</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 con le esigenze sociali mutevoli.</a:t>
            </a:r>
          </a:p>
          <a:p>
            <a:pPr marL="0" eaLnBrk="1" hangingPunct="1">
              <a:lnSpc>
                <a:spcPct val="150000"/>
              </a:lnSpc>
              <a:spcBef>
                <a:spcPts val="0"/>
              </a:spcBef>
            </a:pPr>
            <a:r>
              <a:rPr lang="ja-JP" altLang="it-IT" sz="240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Iddio desidera agio per voi, non disagio</a:t>
            </a:r>
            <a:r>
              <a:rPr lang="ja-JP" altLang="it-IT" sz="240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 (Corano, II:158)</a:t>
            </a:r>
          </a:p>
          <a:p>
            <a:pPr marL="0" eaLnBrk="1" hangingPunct="1">
              <a:lnSpc>
                <a:spcPct val="150000"/>
              </a:lnSpc>
              <a:spcBef>
                <a:spcPts val="0"/>
              </a:spcBef>
            </a:pPr>
            <a:r>
              <a:rPr lang="ja-JP" altLang="it-IT" sz="240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Agevolate, non inasprite</a:t>
            </a:r>
            <a:r>
              <a:rPr lang="ja-JP" altLang="it-IT" sz="2400">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i="1" dirty="0" err="1">
                <a:latin typeface="Times New Roman" panose="02020603050405020304" pitchFamily="18" charset="0"/>
                <a:ea typeface="ＭＳ Ｐゴシック" panose="020B0600070205080204" pitchFamily="34" charset="-128"/>
                <a:cs typeface="Times New Roman" panose="02020603050405020304" pitchFamily="18" charset="0"/>
              </a:rPr>
              <a:t>ḥadīth</a:t>
            </a:r>
            <a:r>
              <a:rPr lang="it-IT" altLang="ja-JP" sz="2400"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i="1" dirty="0" err="1">
                <a:latin typeface="Times New Roman" panose="02020603050405020304" pitchFamily="18" charset="0"/>
                <a:ea typeface="ＭＳ Ｐゴシック" panose="020B0600070205080204" pitchFamily="34" charset="-128"/>
                <a:cs typeface="Times New Roman" panose="02020603050405020304" pitchFamily="18" charset="0"/>
              </a:rPr>
              <a:t>ṣaḥīḥ</a:t>
            </a:r>
            <a:r>
              <a:rPr lang="it-IT" altLang="ja-JP" sz="2400" i="1"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rPr>
              <a:t>)</a:t>
            </a:r>
          </a:p>
          <a:p>
            <a:pPr marL="0" eaLnBrk="1" hangingPunct="1">
              <a:lnSpc>
                <a:spcPct val="150000"/>
              </a:lnSpc>
              <a:spcBef>
                <a:spcPts val="0"/>
              </a:spcBef>
            </a:pPr>
            <a:endParaRPr lang="it-IT" altLang="ja-JP" sz="2400" dirty="0">
              <a:latin typeface="Times New Roman" panose="02020603050405020304" pitchFamily="18" charset="0"/>
              <a:ea typeface="ＭＳ Ｐゴシック" panose="020B0600070205080204" pitchFamily="34" charset="-128"/>
              <a:cs typeface="Times New Roman" panose="02020603050405020304" pitchFamily="18" charset="0"/>
            </a:endParaRPr>
          </a:p>
          <a:p>
            <a:pPr marL="0" eaLnBrk="1" hangingPunct="1">
              <a:lnSpc>
                <a:spcPct val="150000"/>
              </a:lnSpc>
              <a:spcBef>
                <a:spcPts val="0"/>
              </a:spcBef>
            </a:pPr>
            <a:endPar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1569220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9" name="Rectangle 2">
            <a:extLst>
              <a:ext uri="{FF2B5EF4-FFF2-40B4-BE49-F238E27FC236}">
                <a16:creationId xmlns:a16="http://schemas.microsoft.com/office/drawing/2014/main" id="{12DE38A0-EB0B-944B-A9AB-30E8E3CAFE28}"/>
              </a:ext>
            </a:extLst>
          </p:cNvPr>
          <p:cNvSpPr>
            <a:spLocks noGrp="1"/>
          </p:cNvSpPr>
          <p:nvPr>
            <p:ph type="title"/>
          </p:nvPr>
        </p:nvSpPr>
        <p:spPr>
          <a:xfrm>
            <a:off x="1752600" y="457200"/>
            <a:ext cx="8305800" cy="1295400"/>
          </a:xfrm>
        </p:spPr>
        <p:txBody>
          <a:bodyPr/>
          <a:lstStyle/>
          <a:p>
            <a:pPr eaLnBrk="1" hangingPunct="1"/>
            <a:r>
              <a:rPr lang="it-IT" altLang="it-IT" sz="3600">
                <a:solidFill>
                  <a:srgbClr val="008000"/>
                </a:solidFill>
                <a:latin typeface="Arial" panose="020B0604020202020204" pitchFamily="34" charset="0"/>
                <a:ea typeface="ＭＳ Ｐゴシック" panose="020B0600070205080204" pitchFamily="34" charset="-128"/>
              </a:rPr>
              <a:t>Il comportamento del buon musulmano: </a:t>
            </a:r>
            <a:r>
              <a:rPr lang="ja-JP" altLang="it-IT" sz="3600" i="1">
                <a:solidFill>
                  <a:srgbClr val="008000"/>
                </a:solidFill>
                <a:latin typeface="Arial" panose="020B0604020202020204" pitchFamily="34" charset="0"/>
                <a:ea typeface="ＭＳ Ｐゴシック" panose="020B0600070205080204" pitchFamily="34" charset="-128"/>
              </a:rPr>
              <a:t>‘</a:t>
            </a:r>
            <a:r>
              <a:rPr lang="it-IT" altLang="ja-JP" sz="3600" i="1">
                <a:solidFill>
                  <a:srgbClr val="008000"/>
                </a:solidFill>
                <a:latin typeface="Arial" panose="020B0604020202020204" pitchFamily="34" charset="0"/>
                <a:ea typeface="ＭＳ Ｐゴシック" panose="020B0600070205080204" pitchFamily="34" charset="-128"/>
              </a:rPr>
              <a:t>ibadāt </a:t>
            </a:r>
            <a:r>
              <a:rPr lang="ar-EG" altLang="ja-JP" sz="3600">
                <a:solidFill>
                  <a:srgbClr val="008000"/>
                </a:solidFill>
                <a:latin typeface="Arial" panose="020B0604020202020204" pitchFamily="34" charset="0"/>
                <a:ea typeface="ＭＳ Ｐゴシック" panose="020B0600070205080204" pitchFamily="34" charset="-128"/>
              </a:rPr>
              <a:t>(عبادات )</a:t>
            </a:r>
            <a:r>
              <a:rPr lang="it-IT" altLang="ja-JP" sz="3600">
                <a:solidFill>
                  <a:srgbClr val="008000"/>
                </a:solidFill>
                <a:latin typeface="Arial" panose="020B0604020202020204" pitchFamily="34" charset="0"/>
                <a:ea typeface="ＭＳ Ｐゴシック" panose="020B0600070205080204" pitchFamily="34" charset="-128"/>
              </a:rPr>
              <a:t> </a:t>
            </a:r>
            <a:r>
              <a:rPr lang="it-IT" altLang="ja-JP" sz="3600">
                <a:latin typeface="Arial" panose="020B0604020202020204" pitchFamily="34" charset="0"/>
                <a:ea typeface="ＭＳ Ｐゴシック" panose="020B0600070205080204" pitchFamily="34" charset="-128"/>
              </a:rPr>
              <a:t>e</a:t>
            </a:r>
            <a:r>
              <a:rPr lang="it-IT" altLang="ja-JP" sz="3600">
                <a:solidFill>
                  <a:srgbClr val="008000"/>
                </a:solidFill>
                <a:latin typeface="Arial" panose="020B0604020202020204" pitchFamily="34" charset="0"/>
                <a:ea typeface="ＭＳ Ｐゴシック" panose="020B0600070205080204" pitchFamily="34" charset="-128"/>
              </a:rPr>
              <a:t> </a:t>
            </a:r>
            <a:r>
              <a:rPr lang="it-IT" altLang="ja-JP" sz="3600" i="1">
                <a:solidFill>
                  <a:srgbClr val="008000"/>
                </a:solidFill>
                <a:latin typeface="Arial" panose="020B0604020202020204" pitchFamily="34" charset="0"/>
                <a:ea typeface="ＭＳ Ｐゴシック" panose="020B0600070205080204" pitchFamily="34" charset="-128"/>
              </a:rPr>
              <a:t>mu‘āmalāt </a:t>
            </a:r>
            <a:r>
              <a:rPr lang="it-IT" altLang="ja-JP" sz="3600">
                <a:solidFill>
                  <a:srgbClr val="008000"/>
                </a:solidFill>
                <a:latin typeface="Arial" panose="020B0604020202020204" pitchFamily="34" charset="0"/>
                <a:ea typeface="ＭＳ Ｐゴシック" panose="020B0600070205080204" pitchFamily="34" charset="-128"/>
              </a:rPr>
              <a:t>(</a:t>
            </a:r>
            <a:r>
              <a:rPr lang="ar-EG" altLang="ja-JP" sz="3600">
                <a:solidFill>
                  <a:srgbClr val="008000"/>
                </a:solidFill>
                <a:latin typeface="Arial" panose="020B0604020202020204" pitchFamily="34" charset="0"/>
                <a:ea typeface="ＭＳ Ｐゴシック" panose="020B0600070205080204" pitchFamily="34" charset="-128"/>
              </a:rPr>
              <a:t>معاملات‎</a:t>
            </a:r>
            <a:r>
              <a:rPr lang="it-IT" altLang="ja-JP" sz="3600">
                <a:solidFill>
                  <a:srgbClr val="008000"/>
                </a:solidFill>
                <a:latin typeface="Arial" panose="020B0604020202020204" pitchFamily="34" charset="0"/>
                <a:ea typeface="ＭＳ Ｐゴシック" panose="020B0600070205080204" pitchFamily="34" charset="-128"/>
              </a:rPr>
              <a:t>)</a:t>
            </a:r>
            <a:endParaRPr lang="it-IT" altLang="it-IT" sz="3600">
              <a:solidFill>
                <a:srgbClr val="008000"/>
              </a:solidFill>
              <a:latin typeface="Arial" panose="020B0604020202020204" pitchFamily="34" charset="0"/>
              <a:ea typeface="ＭＳ Ｐゴシック" panose="020B0600070205080204" pitchFamily="34" charset="-128"/>
            </a:endParaRPr>
          </a:p>
        </p:txBody>
      </p:sp>
      <p:sp>
        <p:nvSpPr>
          <p:cNvPr id="12291" name="Rectangle 3">
            <a:extLst>
              <a:ext uri="{FF2B5EF4-FFF2-40B4-BE49-F238E27FC236}">
                <a16:creationId xmlns:a16="http://schemas.microsoft.com/office/drawing/2014/main" id="{743D9ABF-992D-5846-A58A-711C68396E36}"/>
              </a:ext>
            </a:extLst>
          </p:cNvPr>
          <p:cNvSpPr>
            <a:spLocks noGrp="1"/>
          </p:cNvSpPr>
          <p:nvPr>
            <p:ph idx="1"/>
          </p:nvPr>
        </p:nvSpPr>
        <p:spPr>
          <a:xfrm>
            <a:off x="714375" y="2349500"/>
            <a:ext cx="10287000" cy="4051300"/>
          </a:xfrm>
        </p:spPr>
        <p:txBody>
          <a:bodyPr>
            <a:normAutofit fontScale="92500"/>
          </a:bodyPr>
          <a:lstStyle/>
          <a:p>
            <a:pPr eaLnBrk="1" hangingPunct="1"/>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I manuali di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fiqh</a:t>
            </a:r>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 i codici di giurisprudenza, nella tradizione islamica sono divisi in due parti:</a:t>
            </a:r>
          </a:p>
          <a:p>
            <a:pPr eaLnBrk="1" hangingPunct="1"/>
            <a:endPar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Le </a:t>
            </a:r>
            <a:r>
              <a:rPr lang="it-IT" altLang="it-IT"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a:t>
            </a:r>
            <a:r>
              <a:rPr lang="it-IT" altLang="ja-JP"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ibadāt</a:t>
            </a:r>
            <a:r>
              <a:rPr lang="it-IT" altLang="ja-JP" i="1"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sono gli atti di culto</a:t>
            </a:r>
          </a:p>
          <a:p>
            <a:pPr eaLnBrk="1" hangingPunct="1"/>
            <a:r>
              <a:rPr lang="it-IT" altLang="it-IT" dirty="0">
                <a:latin typeface="Times New Roman" panose="02020603050405020304" pitchFamily="18" charset="0"/>
                <a:ea typeface="ＭＳ Ｐゴシック" panose="020B0600070205080204" pitchFamily="34" charset="-128"/>
                <a:cs typeface="Times New Roman" panose="02020603050405020304" pitchFamily="18" charset="0"/>
              </a:rPr>
              <a:t>Le </a:t>
            </a:r>
            <a:r>
              <a:rPr lang="it-IT" altLang="it-IT"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mu‘</a:t>
            </a:r>
            <a:r>
              <a:rPr lang="it-IT" altLang="ja-JP" i="1" dirty="0" err="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āmalāt</a:t>
            </a:r>
            <a:r>
              <a:rPr lang="it-IT" altLang="ja-JP"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rPr>
              <a:t>sono gli obblighi sociali </a:t>
            </a:r>
          </a:p>
          <a:p>
            <a:pPr eaLnBrk="1" hangingPunct="1"/>
            <a:endParaRPr lang="it-IT" altLang="ja-JP" dirty="0">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r>
              <a:rPr lang="it-IT" altLang="it-IT">
                <a:latin typeface="Times New Roman" panose="02020603050405020304" pitchFamily="18" charset="0"/>
                <a:ea typeface="ＭＳ Ｐゴシック" panose="020B0600070205080204" pitchFamily="34" charset="-128"/>
                <a:cs typeface="Times New Roman" panose="02020603050405020304" pitchFamily="18" charset="0"/>
              </a:rPr>
              <a:t>Nell’</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islam </a:t>
            </a:r>
            <a:r>
              <a:rPr lang="it-IT" altLang="ja-JP"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non vi è distinzione netta fra religione e morale, legge ed etica, e il diritto si occupa dell’uno e dell’altro aspetto, della vita del musulmano in relazione a Dio e in relazione agli altri uomini (società).</a:t>
            </a:r>
            <a:endParaRPr lang="it-IT" altLang="it-IT" dirty="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3058088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5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fade">
                                      <p:cBhvr>
                                        <p:cTn id="17" dur="500"/>
                                        <p:tgtEl>
                                          <p:spTgt spid="12291">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fade">
                                      <p:cBhvr>
                                        <p:cTn id="22" dur="5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olo 2">
            <a:extLst>
              <a:ext uri="{FF2B5EF4-FFF2-40B4-BE49-F238E27FC236}">
                <a16:creationId xmlns:a16="http://schemas.microsoft.com/office/drawing/2014/main" id="{B4BFF505-4401-8540-B877-434EA90D5988}"/>
              </a:ext>
            </a:extLst>
          </p:cNvPr>
          <p:cNvSpPr>
            <a:spLocks noGrp="1"/>
          </p:cNvSpPr>
          <p:nvPr>
            <p:ph type="title"/>
          </p:nvPr>
        </p:nvSpPr>
        <p:spPr>
          <a:xfrm>
            <a:off x="1524001" y="115888"/>
            <a:ext cx="9128125" cy="1657350"/>
          </a:xfrm>
        </p:spPr>
        <p:txBody>
          <a:bodyPr>
            <a:normAutofit fontScale="90000"/>
          </a:bodyPr>
          <a:lstStyle/>
          <a:p>
            <a:pPr>
              <a:defRPr/>
            </a:pPr>
            <a:br>
              <a:rPr lang="it-IT" altLang="it-IT" sz="2600" dirty="0">
                <a:ea typeface="ＭＳ Ｐゴシック" panose="020B0600070205080204" pitchFamily="34" charset="-128"/>
              </a:rPr>
            </a:br>
            <a:br>
              <a:rPr lang="it-IT" altLang="it-IT" sz="2600" dirty="0">
                <a:ea typeface="ＭＳ Ｐゴシック" panose="020B0600070205080204" pitchFamily="34" charset="-128"/>
              </a:rPr>
            </a:b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La rivelazione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waḥy</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 </a:t>
            </a:r>
            <a:r>
              <a:rPr lang="ar-EG"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وحي‎</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al profeta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Muḥāmmad</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è  l’evento da cui nasce l’</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Islām</a:t>
            </a:r>
            <a:br>
              <a:rPr lang="it-IT" altLang="it-IT" sz="2800" dirty="0">
                <a:latin typeface="Times New Roman" panose="02020603050405020304" pitchFamily="18" charset="0"/>
                <a:ea typeface="ＭＳ Ｐゴシック" panose="020B0600070205080204" pitchFamily="34" charset="-128"/>
                <a:cs typeface="Times New Roman" panose="02020603050405020304" pitchFamily="18" charset="0"/>
              </a:rPr>
            </a:br>
            <a:br>
              <a:rPr lang="it-IT" altLang="it-IT" sz="2800" dirty="0">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Islām</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originated</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from The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Revelation</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to the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Prophet</a:t>
            </a:r>
            <a:r>
              <a:rPr lang="it-IT" altLang="it-IT" sz="24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400" dirty="0" err="1">
                <a:latin typeface="Times New Roman" panose="02020603050405020304" pitchFamily="18" charset="0"/>
                <a:ea typeface="ＭＳ Ｐゴシック" panose="020B0600070205080204" pitchFamily="34" charset="-128"/>
                <a:cs typeface="Times New Roman" panose="02020603050405020304" pitchFamily="18" charset="0"/>
              </a:rPr>
              <a:t>Muḥāmmad</a:t>
            </a:r>
            <a:br>
              <a:rPr lang="it-IT" altLang="it-IT" sz="2000" dirty="0">
                <a:ea typeface="ＭＳ Ｐゴシック" panose="020B0600070205080204" pitchFamily="34" charset="-128"/>
              </a:rPr>
            </a:br>
            <a:br>
              <a:rPr lang="it-IT" altLang="it-IT" sz="2000" dirty="0">
                <a:ea typeface="ＭＳ Ｐゴシック" panose="020B0600070205080204" pitchFamily="34" charset="-128"/>
              </a:rPr>
            </a:br>
            <a:r>
              <a:rPr lang="it-IT" altLang="it-IT" sz="2000" dirty="0">
                <a:ea typeface="ＭＳ Ｐゴシック" panose="020B0600070205080204" pitchFamily="34" charset="-128"/>
              </a:rPr>
              <a:t> </a:t>
            </a:r>
            <a:br>
              <a:rPr lang="it-IT" altLang="it-IT" sz="2000" dirty="0">
                <a:ea typeface="ＭＳ Ｐゴシック" panose="020B0600070205080204" pitchFamily="34" charset="-128"/>
              </a:rPr>
            </a:br>
            <a:endParaRPr lang="it-IT" altLang="it-IT" sz="2000" dirty="0">
              <a:ea typeface="ＭＳ Ｐゴシック" panose="020B0600070205080204" pitchFamily="34" charset="-128"/>
            </a:endParaRPr>
          </a:p>
        </p:txBody>
      </p:sp>
      <p:pic>
        <p:nvPicPr>
          <p:cNvPr id="32770" name="Picture 3" descr="detalle_g">
            <a:extLst>
              <a:ext uri="{FF2B5EF4-FFF2-40B4-BE49-F238E27FC236}">
                <a16:creationId xmlns:a16="http://schemas.microsoft.com/office/drawing/2014/main" id="{0848B93A-D41B-2A45-BE3E-738C7F43C9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2680" b="12680"/>
          <a:stretch>
            <a:fillRect/>
          </a:stretch>
        </p:blipFill>
        <p:spPr bwMode="auto">
          <a:xfrm>
            <a:off x="5591176" y="2384426"/>
            <a:ext cx="460851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Segnaposto contenuto 3">
            <a:extLst>
              <a:ext uri="{FF2B5EF4-FFF2-40B4-BE49-F238E27FC236}">
                <a16:creationId xmlns:a16="http://schemas.microsoft.com/office/drawing/2014/main" id="{A8C32F85-F961-574C-96E1-8B38D8214864}"/>
              </a:ext>
            </a:extLst>
          </p:cNvPr>
          <p:cNvSpPr>
            <a:spLocks noGrp="1"/>
          </p:cNvSpPr>
          <p:nvPr>
            <p:ph sz="half" idx="1"/>
          </p:nvPr>
        </p:nvSpPr>
        <p:spPr>
          <a:xfrm>
            <a:off x="1703388" y="2349501"/>
            <a:ext cx="3554412" cy="4175125"/>
          </a:xfrm>
        </p:spPr>
        <p:txBody>
          <a:bodyPr/>
          <a:lstStyle/>
          <a:p>
            <a:r>
              <a:rPr lang="it-IT" altLang="it-IT" sz="2400">
                <a:latin typeface="Times New Roman" panose="02020603050405020304" pitchFamily="18" charset="0"/>
                <a:ea typeface="ＭＳ Ｐゴシック" panose="020B0600070205080204" pitchFamily="34" charset="-128"/>
                <a:cs typeface="Times New Roman" panose="02020603050405020304" pitchFamily="18" charset="0"/>
              </a:rPr>
              <a:t>Dio si manifesta a Muḥāmmad attraverso l’</a:t>
            </a:r>
            <a:r>
              <a:rPr lang="it-IT" altLang="ja-JP" sz="2400">
                <a:latin typeface="Times New Roman" panose="02020603050405020304" pitchFamily="18" charset="0"/>
                <a:ea typeface="ＭＳ Ｐゴシック" panose="020B0600070205080204" pitchFamily="34" charset="-128"/>
                <a:cs typeface="Times New Roman" panose="02020603050405020304" pitchFamily="18" charset="0"/>
              </a:rPr>
              <a:t>angelo Jibrīl (Gabriele) durante un ritiro sul monte Hira (610 d.C.) nei pressi della città di La Mecca, già allora ricco centro di snodo carovaniero nella zona dell’Hij</a:t>
            </a:r>
            <a:r>
              <a:rPr lang="it-IT" altLang="it-IT" sz="2400">
                <a:latin typeface="Times New Roman" panose="02020603050405020304" pitchFamily="18" charset="0"/>
                <a:ea typeface="ＭＳ Ｐゴシック" panose="020B0600070205080204" pitchFamily="34" charset="-128"/>
                <a:cs typeface="Times New Roman" panose="02020603050405020304" pitchFamily="18" charset="0"/>
              </a:rPr>
              <a:t>ā</a:t>
            </a:r>
            <a:r>
              <a:rPr lang="it-IT" altLang="ja-JP" sz="2400">
                <a:latin typeface="Times New Roman" panose="02020603050405020304" pitchFamily="18" charset="0"/>
                <a:ea typeface="ＭＳ Ｐゴシック" panose="020B0600070205080204" pitchFamily="34" charset="-128"/>
                <a:cs typeface="Times New Roman" panose="02020603050405020304" pitchFamily="18" charset="0"/>
              </a:rPr>
              <a:t>z della penisola araba.</a:t>
            </a:r>
            <a:endParaRPr lang="it-EG" altLang="it-EG" sz="240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1940769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Picture 3" descr="150px-Bismillah">
            <a:extLst>
              <a:ext uri="{FF2B5EF4-FFF2-40B4-BE49-F238E27FC236}">
                <a16:creationId xmlns:a16="http://schemas.microsoft.com/office/drawing/2014/main" id="{E4EC5F42-D231-D745-8DA7-6468B34A38E9}"/>
              </a:ext>
            </a:extLst>
          </p:cNvPr>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4495800" y="914400"/>
            <a:ext cx="3124200" cy="4953000"/>
          </a:xfrm>
        </p:spPr>
      </p:pic>
    </p:spTree>
    <p:extLst>
      <p:ext uri="{BB962C8B-B14F-4D97-AF65-F5344CB8AC3E}">
        <p14:creationId xmlns:p14="http://schemas.microsoft.com/office/powerpoint/2010/main" val="2835719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contenuto 2">
            <a:extLst>
              <a:ext uri="{FF2B5EF4-FFF2-40B4-BE49-F238E27FC236}">
                <a16:creationId xmlns:a16="http://schemas.microsoft.com/office/drawing/2014/main" id="{53C55DFE-5FEC-324C-8B53-871A0401263A}"/>
              </a:ext>
            </a:extLst>
          </p:cNvPr>
          <p:cNvSpPr>
            <a:spLocks noGrp="1"/>
          </p:cNvSpPr>
          <p:nvPr>
            <p:ph idx="1"/>
          </p:nvPr>
        </p:nvSpPr>
        <p:spPr>
          <a:xfrm>
            <a:off x="2209800" y="692150"/>
            <a:ext cx="7772400" cy="5403850"/>
          </a:xfrm>
        </p:spPr>
        <p:txBody>
          <a:bodyPr/>
          <a:lstStyle/>
          <a:p>
            <a:pPr eaLnBrk="1" hangingPunct="1"/>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Quando si studiano gli aspetti più religiosamente connotati di una cultura, è metodologicamente importante </a:t>
            </a:r>
            <a:r>
              <a:rPr lang="it-IT" altLang="ja-JP">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distinguere i fatti storici dall’agiografia </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(narrazione mitizzata, dell’Islam) che afferisce alla tradizione e alla fede religiosa.</a:t>
            </a:r>
          </a:p>
          <a:p>
            <a:pPr eaLnBrk="1" hangingPunct="1"/>
            <a:r>
              <a:rPr lang="it-IT" altLang="it-IT">
                <a:latin typeface="Times New Roman" panose="02020603050405020304" pitchFamily="18" charset="0"/>
                <a:ea typeface="ＭＳ Ｐゴシック" panose="020B0600070205080204" pitchFamily="34" charset="-128"/>
                <a:cs typeface="Times New Roman" panose="02020603050405020304" pitchFamily="18" charset="0"/>
              </a:rPr>
              <a:t>Muḥāmmad </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è una </a:t>
            </a:r>
            <a:r>
              <a:rPr lang="it-IT" altLang="ja-JP">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figura storica </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(testi armeni, greci, bizantini del VII secolo, nonché fonti arabe dal 680 circa) ed </a:t>
            </a:r>
            <a:r>
              <a:rPr lang="it-IT" altLang="it-IT">
                <a:latin typeface="Times New Roman" panose="02020603050405020304" pitchFamily="18" charset="0"/>
                <a:ea typeface="ＭＳ Ｐゴシック" panose="020B0600070205080204" pitchFamily="34" charset="-128"/>
                <a:cs typeface="Times New Roman" panose="02020603050405020304" pitchFamily="18" charset="0"/>
              </a:rPr>
              <a:t>è </a:t>
            </a:r>
            <a:r>
              <a:rPr lang="it-IT" altLang="it-IT">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unico fondatore di una religione che ha visto nascere e svilupparsi durante la sua vita.</a:t>
            </a:r>
            <a:endParaRPr lang="it-IT" altLang="ja-JP">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r>
              <a:rPr lang="it-IT" altLang="it-IT">
                <a:latin typeface="Times New Roman" panose="02020603050405020304" pitchFamily="18" charset="0"/>
                <a:ea typeface="ＭＳ Ｐゴシック" panose="020B0600070205080204" pitchFamily="34" charset="-128"/>
                <a:cs typeface="Times New Roman" panose="02020603050405020304" pitchFamily="18" charset="0"/>
              </a:rPr>
              <a:t>È </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importante notare che, al contrario, nessuna testimonianza ci parla dell’</a:t>
            </a:r>
            <a:r>
              <a:rPr lang="it-IT" altLang="ja-JP">
                <a:solidFill>
                  <a:srgbClr val="FF0000"/>
                </a:solidFill>
                <a:latin typeface="Times New Roman" panose="02020603050405020304" pitchFamily="18" charset="0"/>
                <a:ea typeface="ＭＳ Ｐゴシック" panose="020B0600070205080204" pitchFamily="34" charset="-128"/>
                <a:cs typeface="Times New Roman" panose="02020603050405020304" pitchFamily="18" charset="0"/>
              </a:rPr>
              <a:t>Hijāz</a:t>
            </a:r>
            <a:r>
              <a:rPr lang="it-IT" altLang="ja-JP">
                <a:latin typeface="Times New Roman" panose="02020603050405020304" pitchFamily="18" charset="0"/>
                <a:ea typeface="ＭＳ Ｐゴシック" panose="020B0600070205080204" pitchFamily="34" charset="-128"/>
                <a:cs typeface="Times New Roman" panose="02020603050405020304" pitchFamily="18" charset="0"/>
              </a:rPr>
              <a:t>, la terra in cui è nato l’Islam, prima dell’avvento di questa religione (VII secolo).</a:t>
            </a:r>
          </a:p>
          <a:p>
            <a:pPr eaLnBrk="1" hangingPunct="1"/>
            <a:endParaRPr lang="it-IT" altLang="ja-JP">
              <a:latin typeface="Arial" panose="020B0604020202020204" pitchFamily="34" charset="0"/>
              <a:ea typeface="ＭＳ Ｐゴシック" panose="020B0600070205080204" pitchFamily="34" charset="-128"/>
            </a:endParaRPr>
          </a:p>
          <a:p>
            <a:pPr eaLnBrk="1" hangingPunct="1">
              <a:buFontTx/>
              <a:buNone/>
            </a:pPr>
            <a:endParaRPr lang="it-IT" altLang="it-IT">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05196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Rectangle 4">
            <a:extLst>
              <a:ext uri="{FF2B5EF4-FFF2-40B4-BE49-F238E27FC236}">
                <a16:creationId xmlns:a16="http://schemas.microsoft.com/office/drawing/2014/main" id="{21BE913C-BA61-C449-A997-96AE38D0D2E3}"/>
              </a:ext>
            </a:extLst>
          </p:cNvPr>
          <p:cNvSpPr>
            <a:spLocks noGrp="1"/>
          </p:cNvSpPr>
          <p:nvPr>
            <p:ph idx="1"/>
          </p:nvPr>
        </p:nvSpPr>
        <p:spPr>
          <a:xfrm>
            <a:off x="1992314" y="620713"/>
            <a:ext cx="7989887" cy="5903912"/>
          </a:xfrm>
        </p:spPr>
        <p:txBody>
          <a:bodyPr/>
          <a:lstStyle/>
          <a:p>
            <a:pPr eaLnBrk="1" hangingPunct="1">
              <a:lnSpc>
                <a:spcPct val="110000"/>
              </a:lnSpc>
            </a:pP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Muḥāmmad (</a:t>
            </a:r>
            <a:r>
              <a:rPr lang="ar-EG" altLang="it-EG" sz="2200">
                <a:ea typeface="ＭＳ Ｐゴシック" panose="020B0600070205080204" pitchFamily="34" charset="-128"/>
              </a:rPr>
              <a:t>مُحَمَّد ٱبْن عَبْد ٱلله</a:t>
            </a:r>
            <a:r>
              <a:rPr lang="it-IT" altLang="it-EG" sz="2600">
                <a:latin typeface="Times New Roman" panose="02020603050405020304" pitchFamily="18" charset="0"/>
                <a:ea typeface="ＭＳ Ｐゴシック" panose="020B0600070205080204" pitchFamily="34" charset="-128"/>
                <a:cs typeface="Times New Roman" panose="02020603050405020304" pitchFamily="18" charset="0"/>
              </a:rPr>
              <a:t>), italianizzato in Maometto (570-632), </a:t>
            </a: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è </a:t>
            </a:r>
            <a:r>
              <a:rPr lang="it-IT" altLang="it-IT" sz="2600" i="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nābī</a:t>
            </a:r>
            <a:r>
              <a:rPr lang="it-IT" altLang="it-IT" sz="2600">
                <a:solidFill>
                  <a:schemeClr val="folHlink"/>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(profeta) </a:t>
            </a:r>
            <a:r>
              <a:rPr lang="it-IT" altLang="it-IT" sz="2600">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e</a:t>
            </a:r>
            <a:r>
              <a:rPr lang="it-IT" altLang="it-IT" sz="2600">
                <a:solidFill>
                  <a:schemeClr val="folHlink"/>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it-IT" altLang="it-IT" sz="2600" i="1">
                <a:solidFill>
                  <a:srgbClr val="008000"/>
                </a:solidFill>
                <a:latin typeface="Times New Roman" panose="02020603050405020304" pitchFamily="18" charset="0"/>
                <a:ea typeface="ＭＳ Ｐゴシック" panose="020B0600070205080204" pitchFamily="34" charset="-128"/>
                <a:cs typeface="Times New Roman" panose="02020603050405020304" pitchFamily="18" charset="0"/>
              </a:rPr>
              <a:t>rasūl Allāh (</a:t>
            </a: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messaggero di Dio).</a:t>
            </a:r>
          </a:p>
          <a:p>
            <a:pPr eaLnBrk="1" hangingPunct="1">
              <a:lnSpc>
                <a:spcPct val="110000"/>
              </a:lnSpc>
            </a:pP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 È </a:t>
            </a:r>
            <a:r>
              <a:rPr lang="it-IT" altLang="ja-JP" sz="2600">
                <a:latin typeface="Times New Roman" panose="02020603050405020304" pitchFamily="18" charset="0"/>
                <a:ea typeface="ＭＳ Ｐゴシック" panose="020B0600070205080204" pitchFamily="34" charset="-128"/>
                <a:cs typeface="Times New Roman" panose="02020603050405020304" pitchFamily="18" charset="0"/>
              </a:rPr>
              <a:t>il fondatore della religione dell’Islam, il prescelto da Dio, il modello più alto per i credenti, il migliore degli uomini.</a:t>
            </a:r>
          </a:p>
          <a:p>
            <a:pPr eaLnBrk="1" hangingPunct="1">
              <a:lnSpc>
                <a:spcPct val="110000"/>
              </a:lnSpc>
            </a:pP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La sua biografia (Ibn Isḥāq, ibn Hishām, VIII-IX secc.) è la narrazione fondamentale dell’</a:t>
            </a:r>
            <a:r>
              <a:rPr lang="it-IT" altLang="ja-JP" sz="2600">
                <a:latin typeface="Times New Roman" panose="02020603050405020304" pitchFamily="18" charset="0"/>
                <a:ea typeface="ＭＳ Ｐゴシック" panose="020B0600070205080204" pitchFamily="34" charset="-128"/>
                <a:cs typeface="Times New Roman" panose="02020603050405020304" pitchFamily="18" charset="0"/>
              </a:rPr>
              <a:t>Islam delle origini.</a:t>
            </a:r>
            <a:endParaRPr lang="it-IT" altLang="ja-JP" sz="2600">
              <a:solidFill>
                <a:schemeClr val="folHlink"/>
              </a:solidFill>
              <a:latin typeface="Times New Roman" panose="02020603050405020304" pitchFamily="18" charset="0"/>
              <a:ea typeface="ＭＳ Ｐゴシック" panose="020B0600070205080204" pitchFamily="34" charset="-128"/>
              <a:cs typeface="Times New Roman" panose="02020603050405020304" pitchFamily="18" charset="0"/>
            </a:endParaRPr>
          </a:p>
          <a:p>
            <a:pPr eaLnBrk="1" hangingPunct="1">
              <a:lnSpc>
                <a:spcPct val="110000"/>
              </a:lnSpc>
            </a:pPr>
            <a:r>
              <a:rPr lang="it-IT" altLang="it-IT" sz="2600">
                <a:latin typeface="Times New Roman" panose="02020603050405020304" pitchFamily="18" charset="0"/>
                <a:ea typeface="ＭＳ Ｐゴシック" panose="020B0600070205080204" pitchFamily="34" charset="-128"/>
                <a:cs typeface="Times New Roman" panose="02020603050405020304" pitchFamily="18" charset="0"/>
              </a:rPr>
              <a:t>Muḥāmmad comincerà la sua predicazione pubblica alla Mecca nel 612 e la proseguirà fino al 632, anno della sua morte.</a:t>
            </a:r>
          </a:p>
          <a:p>
            <a:pPr eaLnBrk="1" hangingPunct="1">
              <a:lnSpc>
                <a:spcPct val="110000"/>
              </a:lnSpc>
              <a:buFontTx/>
              <a:buNone/>
            </a:pPr>
            <a:endParaRPr lang="it-IT" altLang="it-IT" sz="2600">
              <a:ea typeface="ＭＳ Ｐゴシック" panose="020B0600070205080204" pitchFamily="34" charset="-128"/>
            </a:endParaRPr>
          </a:p>
          <a:p>
            <a:pPr eaLnBrk="1" hangingPunct="1">
              <a:lnSpc>
                <a:spcPct val="110000"/>
              </a:lnSpc>
            </a:pPr>
            <a:endParaRPr lang="it-IT" altLang="it-IT" sz="1900">
              <a:latin typeface="Arial" panose="020B0604020202020204" pitchFamily="34" charset="0"/>
              <a:ea typeface="ＭＳ Ｐゴシック" panose="020B0600070205080204" pitchFamily="34" charset="-128"/>
            </a:endParaRPr>
          </a:p>
          <a:p>
            <a:pPr eaLnBrk="1" hangingPunct="1">
              <a:lnSpc>
                <a:spcPct val="110000"/>
              </a:lnSpc>
              <a:buFontTx/>
              <a:buNone/>
            </a:pPr>
            <a:endParaRPr lang="it-IT" altLang="it-IT" sz="19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170017145"/>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a:extLst>
              <a:ext uri="{FF2B5EF4-FFF2-40B4-BE49-F238E27FC236}">
                <a16:creationId xmlns:a16="http://schemas.microsoft.com/office/drawing/2014/main" id="{04A3D129-177D-AA4C-B644-058DEB4D5258}"/>
              </a:ext>
            </a:extLst>
          </p:cNvPr>
          <p:cNvSpPr>
            <a:spLocks noGrp="1"/>
          </p:cNvSpPr>
          <p:nvPr>
            <p:ph type="title"/>
          </p:nvPr>
        </p:nvSpPr>
        <p:spPr>
          <a:xfrm>
            <a:off x="1524001" y="115888"/>
            <a:ext cx="8958263" cy="1225550"/>
          </a:xfrm>
        </p:spPr>
        <p:txBody>
          <a:bodyPr/>
          <a:lstStyle/>
          <a:p>
            <a:pPr eaLnBrk="1" hangingPunct="1"/>
            <a:r>
              <a:rPr lang="it-IT" altLang="it-IT" sz="2800">
                <a:latin typeface="Times New Roman" panose="02020603050405020304" pitchFamily="18" charset="0"/>
                <a:ea typeface="ＭＳ Ｐゴシック" panose="020B0600070205080204" pitchFamily="34" charset="-128"/>
              </a:rPr>
              <a:t>Il profeta Muḥ</a:t>
            </a:r>
            <a:r>
              <a:rPr lang="it-IT" altLang="it-IT" sz="2800">
                <a:latin typeface="Times New Roman" panose="02020603050405020304" pitchFamily="18" charset="0"/>
                <a:ea typeface="ＭＳ Ｐゴシック" panose="020B0600070205080204" pitchFamily="34" charset="-128"/>
                <a:cs typeface="Times New Roman" panose="02020603050405020304" pitchFamily="18" charset="0"/>
              </a:rPr>
              <a:t>ā</a:t>
            </a:r>
            <a:r>
              <a:rPr lang="it-IT" altLang="it-IT" sz="2800">
                <a:latin typeface="Times New Roman" panose="02020603050405020304" pitchFamily="18" charset="0"/>
                <a:ea typeface="ＭＳ Ｐゴシック" panose="020B0600070205080204" pitchFamily="34" charset="-128"/>
              </a:rPr>
              <a:t>mmad (Maometto) con un </a:t>
            </a:r>
            <a:r>
              <a:rPr lang="it-IT" altLang="it-IT" sz="2800" i="1">
                <a:solidFill>
                  <a:srgbClr val="008000"/>
                </a:solidFill>
                <a:latin typeface="Times New Roman" panose="02020603050405020304" pitchFamily="18" charset="0"/>
                <a:ea typeface="ＭＳ Ｐゴシック" panose="020B0600070205080204" pitchFamily="34" charset="-128"/>
              </a:rPr>
              <a:t>hijāb</a:t>
            </a:r>
            <a:r>
              <a:rPr lang="it-IT" altLang="it-IT" sz="2800" i="1">
                <a:latin typeface="Times New Roman" panose="02020603050405020304" pitchFamily="18" charset="0"/>
                <a:ea typeface="ＭＳ Ｐゴシック" panose="020B0600070205080204" pitchFamily="34" charset="-128"/>
              </a:rPr>
              <a:t> </a:t>
            </a:r>
            <a:r>
              <a:rPr lang="it-IT" altLang="it-IT" sz="2800">
                <a:latin typeface="Times New Roman" panose="02020603050405020304" pitchFamily="18" charset="0"/>
                <a:ea typeface="ＭＳ Ｐゴシック" panose="020B0600070205080204" pitchFamily="34" charset="-128"/>
              </a:rPr>
              <a:t>sul volto</a:t>
            </a:r>
            <a:br>
              <a:rPr lang="it-IT" altLang="it-IT" sz="2400">
                <a:latin typeface="Times New Roman" panose="02020603050405020304" pitchFamily="18" charset="0"/>
                <a:ea typeface="ＭＳ Ｐゴシック" panose="020B0600070205080204" pitchFamily="34" charset="-128"/>
              </a:rPr>
            </a:br>
            <a:br>
              <a:rPr lang="it-IT" altLang="it-IT" sz="2400">
                <a:latin typeface="Times New Roman" panose="02020603050405020304" pitchFamily="18" charset="0"/>
                <a:ea typeface="ＭＳ Ｐゴシック" panose="020B0600070205080204" pitchFamily="34" charset="-128"/>
              </a:rPr>
            </a:br>
            <a:r>
              <a:rPr lang="it-IT" altLang="it-IT" sz="2400">
                <a:latin typeface="Times New Roman" panose="02020603050405020304" pitchFamily="18" charset="0"/>
                <a:ea typeface="ＭＳ Ｐゴシック" panose="020B0600070205080204" pitchFamily="34" charset="-128"/>
              </a:rPr>
              <a:t>The Prophet Muḥāmmad with a </a:t>
            </a:r>
            <a:r>
              <a:rPr lang="it-IT" altLang="it-IT" sz="2400" i="1">
                <a:solidFill>
                  <a:srgbClr val="008000"/>
                </a:solidFill>
                <a:latin typeface="Times New Roman" panose="02020603050405020304" pitchFamily="18" charset="0"/>
                <a:ea typeface="ＭＳ Ｐゴシック" panose="020B0600070205080204" pitchFamily="34" charset="-128"/>
              </a:rPr>
              <a:t>hijāb </a:t>
            </a:r>
            <a:r>
              <a:rPr lang="it-IT" altLang="it-IT" sz="2400" i="1">
                <a:latin typeface="Times New Roman" panose="02020603050405020304" pitchFamily="18" charset="0"/>
                <a:ea typeface="ＭＳ Ｐゴシック" panose="020B0600070205080204" pitchFamily="34" charset="-128"/>
              </a:rPr>
              <a:t>on his face</a:t>
            </a:r>
            <a:r>
              <a:rPr lang="it-IT" altLang="it-IT" sz="2400">
                <a:latin typeface="Times New Roman" panose="02020603050405020304" pitchFamily="18" charset="0"/>
                <a:ea typeface="ＭＳ Ｐゴシック" panose="020B0600070205080204" pitchFamily="34" charset="-128"/>
              </a:rPr>
              <a:t> </a:t>
            </a:r>
          </a:p>
        </p:txBody>
      </p:sp>
      <p:sp>
        <p:nvSpPr>
          <p:cNvPr id="24578" name="Rectangle 3">
            <a:extLst>
              <a:ext uri="{FF2B5EF4-FFF2-40B4-BE49-F238E27FC236}">
                <a16:creationId xmlns:a16="http://schemas.microsoft.com/office/drawing/2014/main" id="{76122A2C-EF06-B645-8E9F-6A59B67B3A03}"/>
              </a:ext>
            </a:extLst>
          </p:cNvPr>
          <p:cNvSpPr>
            <a:spLocks noGrp="1" noChangeArrowheads="1"/>
          </p:cNvSpPr>
          <p:nvPr>
            <p:ph type="body" sz="half" idx="1"/>
          </p:nvPr>
        </p:nvSpPr>
        <p:spPr>
          <a:xfrm>
            <a:off x="1631951" y="1700213"/>
            <a:ext cx="5040313" cy="5041900"/>
          </a:xfrm>
        </p:spPr>
        <p:txBody>
          <a:bodyPr>
            <a:normAutofit fontScale="25000" lnSpcReduction="20000"/>
          </a:bodyPr>
          <a:lstStyle/>
          <a:p>
            <a:pPr marL="0" indent="0">
              <a:lnSpc>
                <a:spcPct val="170000"/>
              </a:lnSpc>
              <a:spcBef>
                <a:spcPts val="0"/>
              </a:spcBef>
              <a:buNone/>
              <a:defRPr/>
            </a:pPr>
            <a:r>
              <a:rPr lang="it-IT" altLang="it-IT" sz="8000" dirty="0">
                <a:latin typeface="Times New Roman" panose="02020603050405020304" pitchFamily="18" charset="0"/>
                <a:ea typeface="ＭＳ Ｐゴシック" panose="020B0600070205080204" pitchFamily="34" charset="-128"/>
                <a:cs typeface="Times New Roman" panose="02020603050405020304" pitchFamily="18" charset="0"/>
              </a:rPr>
              <a:t>Anche se è stato raramente rappresentato, il profeta </a:t>
            </a:r>
            <a:r>
              <a:rPr lang="it-IT" altLang="it-IT" sz="8000" dirty="0" err="1">
                <a:latin typeface="Times New Roman" panose="02020603050405020304" pitchFamily="18" charset="0"/>
                <a:ea typeface="ＭＳ Ｐゴシック" panose="020B0600070205080204" pitchFamily="34" charset="-128"/>
                <a:cs typeface="Times New Roman" panose="02020603050405020304" pitchFamily="18" charset="0"/>
              </a:rPr>
              <a:t>Muḥāmmad</a:t>
            </a:r>
            <a:r>
              <a:rPr lang="it-IT" altLang="it-IT" sz="8000" dirty="0">
                <a:latin typeface="Times New Roman" panose="02020603050405020304" pitchFamily="18" charset="0"/>
                <a:ea typeface="ＭＳ Ｐゴシック" panose="020B0600070205080204" pitchFamily="34" charset="-128"/>
                <a:cs typeface="Times New Roman" panose="02020603050405020304" pitchFamily="18" charset="0"/>
              </a:rPr>
              <a:t> è un personaggio storico. </a:t>
            </a:r>
          </a:p>
          <a:p>
            <a:pPr marL="0" indent="0">
              <a:lnSpc>
                <a:spcPct val="170000"/>
              </a:lnSpc>
              <a:spcBef>
                <a:spcPts val="0"/>
              </a:spcBef>
              <a:buNone/>
              <a:defRPr/>
            </a:pPr>
            <a:r>
              <a:rPr lang="it-IT" altLang="it-IT" sz="8000" dirty="0">
                <a:latin typeface="Times New Roman" panose="02020603050405020304" pitchFamily="18" charset="0"/>
                <a:ea typeface="ＭＳ Ｐゴシック" panose="020B0600070205080204" pitchFamily="34" charset="-128"/>
                <a:cs typeface="Times New Roman" panose="02020603050405020304" pitchFamily="18" charset="0"/>
              </a:rPr>
              <a:t>Il suo nome completo era </a:t>
            </a:r>
            <a:r>
              <a:rPr lang="it-IT" sz="8000" i="1" dirty="0" err="1">
                <a:latin typeface="Times New Roman" panose="02020603050405020304" pitchFamily="18" charset="0"/>
                <a:cs typeface="Times New Roman" panose="02020603050405020304" pitchFamily="18" charset="0"/>
              </a:rPr>
              <a:t>Abū</a:t>
            </a:r>
            <a:r>
              <a:rPr lang="it-IT" sz="8000" i="1" dirty="0">
                <a:latin typeface="Times New Roman" panose="02020603050405020304" pitchFamily="18" charset="0"/>
                <a:cs typeface="Times New Roman" panose="02020603050405020304" pitchFamily="18" charset="0"/>
              </a:rPr>
              <a:t> l-</a:t>
            </a:r>
            <a:r>
              <a:rPr lang="it-IT" sz="8000" i="1" dirty="0" err="1">
                <a:latin typeface="Times New Roman" panose="02020603050405020304" pitchFamily="18" charset="0"/>
                <a:cs typeface="Times New Roman" panose="02020603050405020304" pitchFamily="18" charset="0"/>
              </a:rPr>
              <a:t>Qāsim</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Muḥāmmad</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ibn</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ʿAbd</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Allāh</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ibn</a:t>
            </a:r>
            <a:r>
              <a:rPr lang="it-IT" sz="8000" i="1" dirty="0">
                <a:latin typeface="Times New Roman" panose="02020603050405020304" pitchFamily="18" charset="0"/>
                <a:cs typeface="Times New Roman" panose="02020603050405020304" pitchFamily="18" charset="0"/>
              </a:rPr>
              <a:t> </a:t>
            </a:r>
            <a:r>
              <a:rPr lang="it-IT" sz="8000" i="1" dirty="0" err="1">
                <a:latin typeface="Times New Roman" panose="02020603050405020304" pitchFamily="18" charset="0"/>
                <a:cs typeface="Times New Roman" panose="02020603050405020304" pitchFamily="18" charset="0"/>
              </a:rPr>
              <a:t>ʿAbd</a:t>
            </a:r>
            <a:r>
              <a:rPr lang="it-IT" sz="8000" i="1" dirty="0">
                <a:latin typeface="Times New Roman" panose="02020603050405020304" pitchFamily="18" charset="0"/>
                <a:cs typeface="Times New Roman" panose="02020603050405020304" pitchFamily="18" charset="0"/>
              </a:rPr>
              <a:t> al-</a:t>
            </a:r>
            <a:r>
              <a:rPr lang="it-IT" sz="8000" i="1" dirty="0" err="1">
                <a:latin typeface="Times New Roman" panose="02020603050405020304" pitchFamily="18" charset="0"/>
                <a:cs typeface="Times New Roman" panose="02020603050405020304" pitchFamily="18" charset="0"/>
              </a:rPr>
              <a:t>Muṭṭalib</a:t>
            </a:r>
            <a:r>
              <a:rPr lang="it-IT" sz="8000" i="1" dirty="0">
                <a:latin typeface="Times New Roman" panose="02020603050405020304" pitchFamily="18" charset="0"/>
                <a:cs typeface="Times New Roman" panose="02020603050405020304" pitchFamily="18" charset="0"/>
              </a:rPr>
              <a:t> al-</a:t>
            </a:r>
            <a:r>
              <a:rPr lang="it-IT" sz="8000" i="1" dirty="0" err="1">
                <a:latin typeface="Times New Roman" panose="02020603050405020304" pitchFamily="18" charset="0"/>
                <a:cs typeface="Times New Roman" panose="02020603050405020304" pitchFamily="18" charset="0"/>
              </a:rPr>
              <a:t>Hāshīmī</a:t>
            </a:r>
            <a:r>
              <a:rPr lang="it-IT" sz="8000" i="1" dirty="0">
                <a:latin typeface="Times New Roman" panose="02020603050405020304" pitchFamily="18" charset="0"/>
                <a:cs typeface="Times New Roman" panose="02020603050405020304" pitchFamily="18" charset="0"/>
              </a:rPr>
              <a:t>. </a:t>
            </a:r>
          </a:p>
          <a:p>
            <a:pPr marL="0" indent="0">
              <a:lnSpc>
                <a:spcPct val="170000"/>
              </a:lnSpc>
              <a:buNone/>
              <a:defRPr/>
            </a:pPr>
            <a:r>
              <a:rPr lang="it-IT" altLang="it-IT" sz="8000" dirty="0">
                <a:latin typeface="Times New Roman" panose="02020603050405020304" pitchFamily="18" charset="0"/>
                <a:ea typeface="ＭＳ Ｐゴシック" panose="020B0600070205080204" pitchFamily="34" charset="-128"/>
                <a:cs typeface="Times New Roman" panose="02020603050405020304" pitchFamily="18" charset="0"/>
              </a:rPr>
              <a:t>L’</a:t>
            </a:r>
            <a:r>
              <a:rPr lang="it-IT" altLang="ja-JP" sz="8000" dirty="0" err="1">
                <a:latin typeface="Times New Roman" panose="02020603050405020304" pitchFamily="18" charset="0"/>
                <a:ea typeface="ＭＳ Ｐゴシック" panose="020B0600070205080204" pitchFamily="34" charset="-128"/>
                <a:cs typeface="Times New Roman" panose="02020603050405020304" pitchFamily="18" charset="0"/>
              </a:rPr>
              <a:t>aniconismo</a:t>
            </a:r>
            <a:r>
              <a:rPr lang="it-IT" altLang="ja-JP" sz="8000" dirty="0">
                <a:latin typeface="Times New Roman" panose="02020603050405020304" pitchFamily="18" charset="0"/>
                <a:ea typeface="ＭＳ Ｐゴシック" panose="020B0600070205080204" pitchFamily="34" charset="-128"/>
                <a:cs typeface="Times New Roman" panose="02020603050405020304" pitchFamily="18" charset="0"/>
              </a:rPr>
              <a:t> (assenza di raffigurazione) è dettato da precise disposizioni del Corano, che vieta la rappresentazione diretta di Dio e dei suoi profeti. </a:t>
            </a:r>
            <a:r>
              <a:rPr lang="it-IT" altLang="it-IT" sz="8000" dirty="0">
                <a:latin typeface="Times New Roman" panose="02020603050405020304" pitchFamily="18" charset="0"/>
                <a:ea typeface="ＭＳ Ｐゴシック" panose="020B0600070205080204" pitchFamily="34" charset="-128"/>
                <a:cs typeface="Times New Roman" panose="02020603050405020304" pitchFamily="18" charset="0"/>
              </a:rPr>
              <a:t>La comprensione del divino non è accessibile allo sguardo umano (trascendenza).</a:t>
            </a:r>
          </a:p>
          <a:p>
            <a:pPr eaLnBrk="1" hangingPunct="1">
              <a:lnSpc>
                <a:spcPct val="90000"/>
              </a:lnSpc>
              <a:defRPr/>
            </a:pPr>
            <a:endParaRPr lang="it-IT" altLang="it-IT" sz="2200" dirty="0">
              <a:latin typeface="Arial" panose="020B0604020202020204" pitchFamily="34" charset="0"/>
              <a:ea typeface="ＭＳ Ｐゴシック" panose="020B0600070205080204" pitchFamily="34" charset="-128"/>
            </a:endParaRPr>
          </a:p>
        </p:txBody>
      </p:sp>
      <p:pic>
        <p:nvPicPr>
          <p:cNvPr id="37891" name="Picture 5" descr="Iranian_mosque_mural2">
            <a:extLst>
              <a:ext uri="{FF2B5EF4-FFF2-40B4-BE49-F238E27FC236}">
                <a16:creationId xmlns:a16="http://schemas.microsoft.com/office/drawing/2014/main" id="{411ABF6B-838A-9047-89A5-EE9346384A92}"/>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10683" r="10683"/>
          <a:stretch>
            <a:fillRect/>
          </a:stretch>
        </p:blipFill>
        <p:spPr>
          <a:xfrm>
            <a:off x="7104063" y="2276475"/>
            <a:ext cx="3378200" cy="3606800"/>
          </a:xfrm>
        </p:spPr>
      </p:pic>
    </p:spTree>
    <p:extLst>
      <p:ext uri="{BB962C8B-B14F-4D97-AF65-F5344CB8AC3E}">
        <p14:creationId xmlns:p14="http://schemas.microsoft.com/office/powerpoint/2010/main" val="3030228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5DF71FBB-EECB-0146-93D1-3827749D1E1D}"/>
              </a:ext>
            </a:extLst>
          </p:cNvPr>
          <p:cNvSpPr>
            <a:spLocks noGrp="1"/>
          </p:cNvSpPr>
          <p:nvPr>
            <p:ph type="title"/>
          </p:nvPr>
        </p:nvSpPr>
        <p:spPr>
          <a:xfrm>
            <a:off x="2209800" y="188913"/>
            <a:ext cx="7772400" cy="1295400"/>
          </a:xfrm>
        </p:spPr>
        <p:txBody>
          <a:bodyPr/>
          <a:lstStyle/>
          <a:p>
            <a:pPr eaLnBrk="1" hangingPunct="1"/>
            <a:r>
              <a:rPr lang="it-IT" altLang="it-IT">
                <a:latin typeface="Arial" panose="020B0604020202020204" pitchFamily="34" charset="0"/>
                <a:ea typeface="ＭＳ Ｐゴシック" panose="020B0600070205080204" pitchFamily="34" charset="-128"/>
              </a:rPr>
              <a:t>La vita di Muḥāmmad</a:t>
            </a:r>
            <a:br>
              <a:rPr lang="it-IT" altLang="it-IT">
                <a:latin typeface="Arial" panose="020B0604020202020204" pitchFamily="34" charset="0"/>
                <a:ea typeface="ＭＳ Ｐゴシック" panose="020B0600070205080204" pitchFamily="34" charset="-128"/>
              </a:rPr>
            </a:br>
            <a:r>
              <a:rPr lang="it-IT" altLang="it-IT" sz="2800">
                <a:latin typeface="Arial" panose="020B0604020202020204" pitchFamily="34" charset="0"/>
                <a:ea typeface="ＭＳ Ｐゴシック" panose="020B0600070205080204" pitchFamily="34" charset="-128"/>
              </a:rPr>
              <a:t>Muḥāmmad’s life</a:t>
            </a:r>
          </a:p>
        </p:txBody>
      </p:sp>
      <p:sp>
        <p:nvSpPr>
          <p:cNvPr id="33796" name="Rectangle 4">
            <a:extLst>
              <a:ext uri="{FF2B5EF4-FFF2-40B4-BE49-F238E27FC236}">
                <a16:creationId xmlns:a16="http://schemas.microsoft.com/office/drawing/2014/main" id="{3CBFA6F7-B786-454C-9724-7A79C4E7B25F}"/>
              </a:ext>
            </a:extLst>
          </p:cNvPr>
          <p:cNvSpPr>
            <a:spLocks noGrp="1"/>
          </p:cNvSpPr>
          <p:nvPr>
            <p:ph idx="1"/>
          </p:nvPr>
        </p:nvSpPr>
        <p:spPr>
          <a:xfrm>
            <a:off x="2209800" y="1773238"/>
            <a:ext cx="8077200" cy="4895850"/>
          </a:xfrm>
        </p:spPr>
        <p:txBody>
          <a:bodyPr/>
          <a:lstStyle/>
          <a:p>
            <a:pPr eaLnBrk="1" hangingPunct="1">
              <a:lnSpc>
                <a:spcPct val="70000"/>
              </a:lnSpc>
            </a:pPr>
            <a:r>
              <a:rPr lang="it-IT" altLang="it-IT" sz="2600" dirty="0">
                <a:latin typeface="Arial" panose="020B0604020202020204" pitchFamily="34" charset="0"/>
                <a:ea typeface="ＭＳ Ｐゴシック" panose="020B0600070205080204" pitchFamily="34" charset="-128"/>
              </a:rPr>
              <a:t>Nascita di </a:t>
            </a:r>
            <a:r>
              <a:rPr lang="it-IT" altLang="it-IT" sz="2600" dirty="0" err="1">
                <a:latin typeface="Arial" panose="020B0604020202020204" pitchFamily="34" charset="0"/>
                <a:ea typeface="ＭＳ Ｐゴシック" panose="020B0600070205080204" pitchFamily="34" charset="-128"/>
              </a:rPr>
              <a:t>Muḥāmmad</a:t>
            </a:r>
            <a:r>
              <a:rPr lang="it-IT" altLang="it-IT" sz="2600" dirty="0">
                <a:latin typeface="Arial" panose="020B0604020202020204" pitchFamily="34" charset="0"/>
                <a:ea typeface="ＭＳ Ｐゴシック" panose="020B0600070205080204" pitchFamily="34" charset="-128"/>
              </a:rPr>
              <a:t> alla Mecca    	570</a:t>
            </a:r>
          </a:p>
          <a:p>
            <a:pPr eaLnBrk="1" hangingPunct="1">
              <a:lnSpc>
                <a:spcPct val="70000"/>
              </a:lnSpc>
            </a:pPr>
            <a:r>
              <a:rPr lang="it-IT" altLang="it-IT" sz="2600" dirty="0">
                <a:latin typeface="Arial" panose="020B0604020202020204" pitchFamily="34" charset="0"/>
                <a:ea typeface="ＭＳ Ｐゴシック" panose="020B0600070205080204" pitchFamily="34" charset="-128"/>
              </a:rPr>
              <a:t>Matrimonio con </a:t>
            </a:r>
            <a:r>
              <a:rPr lang="it-IT" altLang="it-IT" sz="2600" dirty="0" err="1">
                <a:latin typeface="Arial" panose="020B0604020202020204" pitchFamily="34" charset="0"/>
                <a:ea typeface="ＭＳ Ｐゴシック" panose="020B0600070205080204" pitchFamily="34" charset="-128"/>
              </a:rPr>
              <a:t>Khadijia</a:t>
            </a:r>
            <a:r>
              <a:rPr lang="it-IT" altLang="it-IT" sz="2600" dirty="0">
                <a:latin typeface="Arial" panose="020B0604020202020204" pitchFamily="34" charset="0"/>
                <a:ea typeface="ＭＳ Ｐゴシック" panose="020B0600070205080204" pitchFamily="34" charset="-128"/>
              </a:rPr>
              <a:t> (1° moglie)	595</a:t>
            </a:r>
          </a:p>
          <a:p>
            <a:pPr eaLnBrk="1" hangingPunct="1">
              <a:lnSpc>
                <a:spcPct val="70000"/>
              </a:lnSpc>
            </a:pPr>
            <a:r>
              <a:rPr lang="it-IT" altLang="it-IT" sz="2600" b="1" dirty="0">
                <a:solidFill>
                  <a:srgbClr val="FF0000"/>
                </a:solidFill>
                <a:latin typeface="Arial" panose="020B0604020202020204" pitchFamily="34" charset="0"/>
                <a:ea typeface="ＭＳ Ｐゴシック" panose="020B0600070205080204" pitchFamily="34" charset="-128"/>
              </a:rPr>
              <a:t>Rivelazione (</a:t>
            </a:r>
            <a:r>
              <a:rPr lang="it-IT" altLang="it-IT" sz="2600" b="1" i="1" dirty="0" err="1">
                <a:solidFill>
                  <a:srgbClr val="FF0000"/>
                </a:solidFill>
                <a:latin typeface="Arial" panose="020B0604020202020204" pitchFamily="34" charset="0"/>
                <a:ea typeface="ＭＳ Ｐゴシック" panose="020B0600070205080204" pitchFamily="34" charset="-128"/>
              </a:rPr>
              <a:t>laylat</a:t>
            </a:r>
            <a:r>
              <a:rPr lang="it-IT" altLang="it-IT" sz="2600" b="1" i="1" dirty="0">
                <a:solidFill>
                  <a:srgbClr val="FF0000"/>
                </a:solidFill>
                <a:latin typeface="Arial" panose="020B0604020202020204" pitchFamily="34" charset="0"/>
                <a:ea typeface="ＭＳ Ｐゴシック" panose="020B0600070205080204" pitchFamily="34" charset="-128"/>
              </a:rPr>
              <a:t> al-</a:t>
            </a:r>
            <a:r>
              <a:rPr lang="it-IT" altLang="it-IT" sz="2600" b="1" i="1" dirty="0" err="1">
                <a:solidFill>
                  <a:srgbClr val="FF0000"/>
                </a:solidFill>
                <a:latin typeface="Arial" panose="020B0604020202020204" pitchFamily="34" charset="0"/>
                <a:ea typeface="ＭＳ Ｐゴシック" panose="020B0600070205080204" pitchFamily="34" charset="-128"/>
              </a:rPr>
              <a:t>qadr</a:t>
            </a:r>
            <a:r>
              <a:rPr lang="it-IT" altLang="it-IT" sz="2600" b="1" dirty="0">
                <a:solidFill>
                  <a:srgbClr val="FF0000"/>
                </a:solidFill>
                <a:latin typeface="Arial" panose="020B0604020202020204" pitchFamily="34" charset="0"/>
                <a:ea typeface="ＭＳ Ｐゴシック" panose="020B0600070205080204" pitchFamily="34" charset="-128"/>
              </a:rPr>
              <a:t>) 	   		610</a:t>
            </a:r>
          </a:p>
          <a:p>
            <a:pPr eaLnBrk="1" hangingPunct="1">
              <a:lnSpc>
                <a:spcPct val="70000"/>
              </a:lnSpc>
            </a:pPr>
            <a:r>
              <a:rPr lang="it-IT" altLang="it-IT" sz="2600" dirty="0">
                <a:latin typeface="Arial" panose="020B0604020202020204" pitchFamily="34" charset="0"/>
                <a:ea typeface="ＭＳ Ｐゴシック" panose="020B0600070205080204" pitchFamily="34" charset="-128"/>
              </a:rPr>
              <a:t>Inizio della predicazione pubblica     	612</a:t>
            </a:r>
          </a:p>
          <a:p>
            <a:pPr eaLnBrk="1" hangingPunct="1">
              <a:lnSpc>
                <a:spcPct val="70000"/>
              </a:lnSpc>
            </a:pPr>
            <a:r>
              <a:rPr lang="it-IT" altLang="it-IT" sz="2600" dirty="0">
                <a:latin typeface="Arial" panose="020B0604020202020204" pitchFamily="34" charset="0"/>
                <a:ea typeface="ＭＳ Ｐゴシック" panose="020B0600070205080204" pitchFamily="34" charset="-128"/>
              </a:rPr>
              <a:t>Patti di Aqaba (con </a:t>
            </a:r>
            <a:r>
              <a:rPr lang="it-IT" altLang="it-IT" sz="2600" dirty="0" err="1">
                <a:latin typeface="Arial" panose="020B0604020202020204" pitchFamily="34" charset="0"/>
                <a:ea typeface="ＭＳ Ｐゴシック" panose="020B0600070205080204" pitchFamily="34" charset="-128"/>
              </a:rPr>
              <a:t>Yathrib</a:t>
            </a:r>
            <a:r>
              <a:rPr lang="it-IT" altLang="it-IT" sz="2600" dirty="0">
                <a:latin typeface="Arial" panose="020B0604020202020204" pitchFamily="34" charset="0"/>
                <a:ea typeface="ＭＳ Ｐゴシック" panose="020B0600070205080204" pitchFamily="34" charset="-128"/>
              </a:rPr>
              <a:t>,</a:t>
            </a:r>
          </a:p>
          <a:p>
            <a:pPr eaLnBrk="1" hangingPunct="1">
              <a:lnSpc>
                <a:spcPct val="70000"/>
              </a:lnSpc>
              <a:buFontTx/>
              <a:buNone/>
            </a:pPr>
            <a:r>
              <a:rPr lang="it-IT" altLang="it-IT" sz="2600" dirty="0">
                <a:latin typeface="Arial" panose="020B0604020202020204" pitchFamily="34" charset="0"/>
                <a:ea typeface="ＭＳ Ｐゴシック" panose="020B0600070205080204" pitchFamily="34" charset="-128"/>
              </a:rPr>
              <a:t>   la futura Medina (</a:t>
            </a:r>
            <a:r>
              <a:rPr lang="it-IT" altLang="it-IT" sz="2600" i="1" dirty="0" err="1">
                <a:latin typeface="Arial" panose="020B0604020202020204" pitchFamily="34" charset="0"/>
                <a:ea typeface="ＭＳ Ｐゴシック" panose="020B0600070205080204" pitchFamily="34" charset="-128"/>
              </a:rPr>
              <a:t>madinat</a:t>
            </a:r>
            <a:r>
              <a:rPr lang="it-IT" altLang="it-IT" sz="2600" i="1" dirty="0">
                <a:latin typeface="Arial" panose="020B0604020202020204" pitchFamily="34" charset="0"/>
                <a:ea typeface="ＭＳ Ｐゴシック" panose="020B0600070205080204" pitchFamily="34" charset="-128"/>
              </a:rPr>
              <a:t> al-</a:t>
            </a:r>
            <a:r>
              <a:rPr lang="it-IT" altLang="it-IT" sz="2600" i="1" dirty="0" err="1">
                <a:latin typeface="Arial" panose="020B0604020202020204" pitchFamily="34" charset="0"/>
                <a:ea typeface="ＭＳ Ｐゴシック" panose="020B0600070205080204" pitchFamily="34" charset="-128"/>
              </a:rPr>
              <a:t>nābi</a:t>
            </a:r>
            <a:r>
              <a:rPr lang="it-IT" altLang="it-IT" sz="2600" dirty="0">
                <a:latin typeface="Arial" panose="020B0604020202020204" pitchFamily="34" charset="0"/>
                <a:ea typeface="ＭＳ Ｐゴシック" panose="020B0600070205080204" pitchFamily="34" charset="-128"/>
              </a:rPr>
              <a:t>)      	620-621</a:t>
            </a:r>
          </a:p>
          <a:p>
            <a:pPr eaLnBrk="1" hangingPunct="1">
              <a:lnSpc>
                <a:spcPct val="70000"/>
              </a:lnSpc>
            </a:pPr>
            <a:r>
              <a:rPr lang="it-IT" altLang="it-IT" sz="2600" b="1" dirty="0">
                <a:solidFill>
                  <a:srgbClr val="FF0000"/>
                </a:solidFill>
                <a:latin typeface="Arial" panose="020B0604020202020204" pitchFamily="34" charset="0"/>
                <a:ea typeface="ＭＳ Ｐゴシック" panose="020B0600070205080204" pitchFamily="34" charset="-128"/>
              </a:rPr>
              <a:t>Egira (</a:t>
            </a:r>
            <a:r>
              <a:rPr lang="it-IT" altLang="it-IT" sz="2600" b="1" i="1" dirty="0" err="1">
                <a:solidFill>
                  <a:srgbClr val="FF0000"/>
                </a:solidFill>
                <a:latin typeface="Arial" panose="020B0604020202020204" pitchFamily="34" charset="0"/>
                <a:ea typeface="ＭＳ Ｐゴシック" panose="020B0600070205080204" pitchFamily="34" charset="-128"/>
              </a:rPr>
              <a:t>hijra</a:t>
            </a:r>
            <a:r>
              <a:rPr lang="it-IT" altLang="it-IT" sz="2600" b="1" dirty="0">
                <a:solidFill>
                  <a:srgbClr val="FF0000"/>
                </a:solidFill>
                <a:latin typeface="Arial" panose="020B0604020202020204" pitchFamily="34" charset="0"/>
                <a:ea typeface="ＭＳ Ｐゴシック" panose="020B0600070205080204" pitchFamily="34" charset="-128"/>
              </a:rPr>
              <a:t>) 				   	622</a:t>
            </a:r>
          </a:p>
          <a:p>
            <a:pPr eaLnBrk="1" hangingPunct="1">
              <a:lnSpc>
                <a:spcPct val="70000"/>
              </a:lnSpc>
              <a:buFontTx/>
              <a:buChar char="-"/>
            </a:pPr>
            <a:r>
              <a:rPr lang="it-IT" altLang="it-IT" sz="2600" dirty="0">
                <a:latin typeface="Arial" panose="020B0604020202020204" pitchFamily="34" charset="0"/>
                <a:ea typeface="ＭＳ Ｐゴシック" panose="020B0600070205080204" pitchFamily="34" charset="-128"/>
              </a:rPr>
              <a:t>Periodo </a:t>
            </a:r>
            <a:r>
              <a:rPr lang="it-IT" altLang="it-IT" sz="2600" dirty="0" err="1">
                <a:latin typeface="Arial" panose="020B0604020202020204" pitchFamily="34" charset="0"/>
                <a:ea typeface="ＭＳ Ｐゴシック" panose="020B0600070205080204" pitchFamily="34" charset="-128"/>
              </a:rPr>
              <a:t>medinese</a:t>
            </a:r>
            <a:r>
              <a:rPr lang="it-IT" altLang="it-IT" sz="2600" dirty="0">
                <a:latin typeface="Arial" panose="020B0604020202020204" pitchFamily="34" charset="0"/>
                <a:ea typeface="ＭＳ Ｐゴシック" panose="020B0600070205080204" pitchFamily="34" charset="-128"/>
              </a:rPr>
              <a:t>                             	622-632</a:t>
            </a:r>
          </a:p>
          <a:p>
            <a:pPr eaLnBrk="1" hangingPunct="1">
              <a:lnSpc>
                <a:spcPct val="70000"/>
              </a:lnSpc>
              <a:buFontTx/>
              <a:buChar char="-"/>
            </a:pPr>
            <a:r>
              <a:rPr lang="it-IT" altLang="it-IT" sz="2600" dirty="0">
                <a:latin typeface="Arial" panose="020B0604020202020204" pitchFamily="34" charset="0"/>
                <a:ea typeface="ＭＳ Ｐゴシック" panose="020B0600070205080204" pitchFamily="34" charset="-128"/>
              </a:rPr>
              <a:t>Morte 				             	632</a:t>
            </a:r>
          </a:p>
          <a:p>
            <a:pPr eaLnBrk="1" hangingPunct="1">
              <a:lnSpc>
                <a:spcPct val="70000"/>
              </a:lnSpc>
            </a:pPr>
            <a:endParaRPr lang="it-IT" altLang="it-IT" sz="2600" dirty="0">
              <a:latin typeface="Arial" panose="020B0604020202020204" pitchFamily="34" charset="0"/>
              <a:ea typeface="ＭＳ Ｐゴシック" panose="020B0600070205080204" pitchFamily="34" charset="-128"/>
            </a:endParaRPr>
          </a:p>
          <a:p>
            <a:pPr eaLnBrk="1" hangingPunct="1">
              <a:lnSpc>
                <a:spcPct val="70000"/>
              </a:lnSpc>
              <a:buFontTx/>
              <a:buNone/>
            </a:pPr>
            <a:endParaRPr lang="it-IT" altLang="it-IT" sz="26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40181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D3D1EFB9-3477-7146-A13A-4C756E8D9FC2}"/>
              </a:ext>
            </a:extLst>
          </p:cNvPr>
          <p:cNvSpPr>
            <a:spLocks noGrp="1"/>
          </p:cNvSpPr>
          <p:nvPr>
            <p:ph type="title"/>
          </p:nvPr>
        </p:nvSpPr>
        <p:spPr>
          <a:xfrm>
            <a:off x="1631950" y="260350"/>
            <a:ext cx="9036050" cy="1144588"/>
          </a:xfrm>
        </p:spPr>
        <p:txBody>
          <a:bodyPr/>
          <a:lstStyle/>
          <a:p>
            <a:pPr eaLnBrk="1" hangingPunct="1"/>
            <a:r>
              <a:rPr lang="it-IT" altLang="it-IT" sz="3600">
                <a:latin typeface="Times New Roman" panose="02020603050405020304" pitchFamily="18" charset="0"/>
                <a:ea typeface="ＭＳ Ｐゴシック" panose="020B0600070205080204" pitchFamily="34" charset="-128"/>
                <a:cs typeface="Times New Roman" panose="02020603050405020304" pitchFamily="18" charset="0"/>
              </a:rPr>
              <a:t>Muḥāmmad </a:t>
            </a:r>
            <a:r>
              <a:rPr lang="it-IT" altLang="it-IT" sz="3600" i="1">
                <a:latin typeface="Times New Roman" panose="02020603050405020304" pitchFamily="18" charset="0"/>
                <a:ea typeface="ＭＳ Ｐゴシック" panose="020B0600070205080204" pitchFamily="34" charset="-128"/>
                <a:cs typeface="Times New Roman" panose="02020603050405020304" pitchFamily="18" charset="0"/>
              </a:rPr>
              <a:t>al-am</a:t>
            </a:r>
            <a:r>
              <a:rPr lang="it-IT" altLang="it-EG" sz="3600" i="1">
                <a:latin typeface="Times New Roman" panose="02020603050405020304" pitchFamily="18" charset="0"/>
                <a:ea typeface="ＭＳ Ｐゴシック" panose="020B0600070205080204" pitchFamily="34" charset="-128"/>
                <a:cs typeface="Times New Roman" panose="02020603050405020304" pitchFamily="18" charset="0"/>
              </a:rPr>
              <a:t>ī</a:t>
            </a:r>
            <a:r>
              <a:rPr lang="it-IT" altLang="it-IT" sz="3600" i="1">
                <a:latin typeface="Times New Roman" panose="02020603050405020304" pitchFamily="18" charset="0"/>
                <a:ea typeface="ＭＳ Ｐゴシック" panose="020B0600070205080204" pitchFamily="34" charset="-128"/>
                <a:cs typeface="Times New Roman" panose="02020603050405020304" pitchFamily="18" charset="0"/>
              </a:rPr>
              <a:t>n</a:t>
            </a:r>
            <a:r>
              <a:rPr lang="ar-EG" altLang="it-IT" sz="3600" i="1">
                <a:latin typeface="Times New Roman" panose="02020603050405020304" pitchFamily="18" charset="0"/>
                <a:ea typeface="ＭＳ Ｐゴシック" panose="020B0600070205080204" pitchFamily="34" charset="-128"/>
                <a:cs typeface="Times New Roman" panose="02020603050405020304" pitchFamily="18" charset="0"/>
              </a:rPr>
              <a:t> </a:t>
            </a:r>
            <a:br>
              <a:rPr lang="it-IT" altLang="it-IT" sz="3600" i="1">
                <a:latin typeface="Times New Roman" panose="02020603050405020304" pitchFamily="18" charset="0"/>
                <a:ea typeface="ＭＳ Ｐゴシック" panose="020B0600070205080204" pitchFamily="34" charset="-128"/>
                <a:cs typeface="Times New Roman" panose="02020603050405020304" pitchFamily="18" charset="0"/>
              </a:rPr>
            </a:br>
            <a:r>
              <a:rPr lang="it-IT" altLang="it-IT" sz="3600">
                <a:latin typeface="Times New Roman" panose="02020603050405020304" pitchFamily="18" charset="0"/>
                <a:ea typeface="ＭＳ Ｐゴシック" panose="020B0600070205080204" pitchFamily="34" charset="-128"/>
                <a:cs typeface="Times New Roman" panose="02020603050405020304" pitchFamily="18" charset="0"/>
              </a:rPr>
              <a:t>il sincero, the sincere</a:t>
            </a:r>
          </a:p>
        </p:txBody>
      </p:sp>
      <p:pic>
        <p:nvPicPr>
          <p:cNvPr id="40962" name="Picture 5" descr="Jami_al-Tawarikh_stone">
            <a:extLst>
              <a:ext uri="{FF2B5EF4-FFF2-40B4-BE49-F238E27FC236}">
                <a16:creationId xmlns:a16="http://schemas.microsoft.com/office/drawing/2014/main" id="{16A03BD4-2487-5442-8B39-FD05AD96233A}"/>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t="25333" b="25333"/>
          <a:stretch>
            <a:fillRect/>
          </a:stretch>
        </p:blipFill>
        <p:spPr>
          <a:xfrm>
            <a:off x="2209800" y="1981200"/>
            <a:ext cx="7772400" cy="2311400"/>
          </a:xfrm>
        </p:spPr>
      </p:pic>
      <p:sp>
        <p:nvSpPr>
          <p:cNvPr id="40963" name="Rectangle 4">
            <a:extLst>
              <a:ext uri="{FF2B5EF4-FFF2-40B4-BE49-F238E27FC236}">
                <a16:creationId xmlns:a16="http://schemas.microsoft.com/office/drawing/2014/main" id="{0C41A790-3A41-B045-BBE3-33C458539731}"/>
              </a:ext>
            </a:extLst>
          </p:cNvPr>
          <p:cNvSpPr>
            <a:spLocks noGrp="1"/>
          </p:cNvSpPr>
          <p:nvPr>
            <p:ph type="body" sz="half" idx="2"/>
          </p:nvPr>
        </p:nvSpPr>
        <p:spPr>
          <a:xfrm>
            <a:off x="2209800" y="4868864"/>
            <a:ext cx="7772400" cy="1512887"/>
          </a:xfrm>
        </p:spPr>
        <p:txBody>
          <a:bodyPr>
            <a:normAutofit fontScale="92500" lnSpcReduction="20000"/>
          </a:bodyPr>
          <a:lstStyle/>
          <a:p>
            <a:pPr eaLnBrk="1" hangingPunct="1">
              <a:lnSpc>
                <a:spcPct val="90000"/>
              </a:lnSpc>
            </a:pPr>
            <a:r>
              <a:rPr lang="it-IT" altLang="it-IT" i="1">
                <a:latin typeface="Arial" panose="020B0604020202020204" pitchFamily="34" charset="0"/>
                <a:ea typeface="ＭＳ Ｐゴシック" panose="020B0600070205080204" pitchFamily="34" charset="-128"/>
              </a:rPr>
              <a:t>Quando aveva circa 35 anni, fu scelto per risolvere la delicata questione della risistemazione della Pietra Nera nella Ka‘</a:t>
            </a:r>
            <a:r>
              <a:rPr lang="it-IT" altLang="ja-JP" i="1">
                <a:latin typeface="Arial" panose="020B0604020202020204" pitchFamily="34" charset="0"/>
                <a:ea typeface="ＭＳ Ｐゴシック" panose="020B0600070205080204" pitchFamily="34" charset="-128"/>
              </a:rPr>
              <a:t>ba, l’edificio sacro della Mecca, che opponeva le tribù più importanti della città.</a:t>
            </a:r>
            <a:endParaRPr lang="it-IT" altLang="it-IT" i="1">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32308986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2934</Words>
  <Application>Microsoft Macintosh PowerPoint</Application>
  <PresentationFormat>Widescreen</PresentationFormat>
  <Paragraphs>222</Paragraphs>
  <Slides>40</Slides>
  <Notes>19</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40</vt:i4>
      </vt:variant>
    </vt:vector>
  </HeadingPairs>
  <TitlesOfParts>
    <vt:vector size="47" baseType="lpstr">
      <vt:lpstr>ＭＳ Ｐゴシック</vt:lpstr>
      <vt:lpstr>Arial</vt:lpstr>
      <vt:lpstr>Calibri</vt:lpstr>
      <vt:lpstr>Calibri Light</vt:lpstr>
      <vt:lpstr>Times New Roman</vt:lpstr>
      <vt:lpstr>Tema di Office</vt:lpstr>
      <vt:lpstr>1_Tema di Office</vt:lpstr>
      <vt:lpstr>La diffusione dell’Islām The spread of Islām</vt:lpstr>
      <vt:lpstr>La regione mediterranea prima dell’avvento dell’Islām The Mediterranean region before the spread of Islām</vt:lpstr>
      <vt:lpstr>L’Arabia all’avvento dell’Islām (VII sec. d.C.) Arabia at the beginning of Islamic Era</vt:lpstr>
      <vt:lpstr>  La rivelazione (waḥy , وحي‎) al profeta Muḥāmmad è  l’evento da cui nasce l’Islām  Islām originated from The Revelation to the Prophet Muḥāmmad    </vt:lpstr>
      <vt:lpstr>Presentazione standard di PowerPoint</vt:lpstr>
      <vt:lpstr>Presentazione standard di PowerPoint</vt:lpstr>
      <vt:lpstr>Il profeta Muḥāmmad (Maometto) con un hijāb sul volto  The Prophet Muḥāmmad with a hijāb on his face </vt:lpstr>
      <vt:lpstr>La vita di Muḥāmmad Muḥāmmad’s life</vt:lpstr>
      <vt:lpstr>Muḥāmmad al-amīn  il sincero, the sincere</vt:lpstr>
      <vt:lpstr>La rivelazione, nella notte del destino (laylat al-qadr)  لَيْلَةُ الْقَدْرِ</vt:lpstr>
      <vt:lpstr>L’isrā’ o mi‘rāj (إسراء ومعراج‎) il viaggio miracoloso, the wonderful journey</vt:lpstr>
      <vt:lpstr>L’hijra (هجرة) Egira, anno 622  La fuga da Mecca a Yatrib (Medina) Escaping from Mecca to Yatrib (Medina)</vt:lpstr>
      <vt:lpstr>Muḥāmmad a Medina</vt:lpstr>
      <vt:lpstr>Presentazione standard di PowerPoint</vt:lpstr>
      <vt:lpstr>Le direttrici di espansione dell’Islām Islām’s spread</vt:lpstr>
      <vt:lpstr>L’instaurazione del monoteismo La distruzione degli idoli della Ka’ba.  L’unicità di Dio: il tawḥīd (  تَوْحِيد‎)  The destruction of the idols in the Ka’ba.  The monotheism and the tawḥīd .</vt:lpstr>
      <vt:lpstr>Inviato di Dio e sigillo dei profeti Messenger of God and seal of prophets</vt:lpstr>
      <vt:lpstr>Fedeli alla tomba di Muḥāmmad e ʿĀʾisha al-Masjid an-Nabawī, ( a Medina) Muslims to Muḥāmmad and ‘Ā’isha’s tombs</vt:lpstr>
      <vt:lpstr>Al-Masjid an-Nabawī  ("la moschea del Profeta") con la cupola verde costruita sopra la tomba di Maometto al centro  Al-Masjid an-Nabawī ("the Prophet's mosque")  with the Green Dome built over Muhammad's tomb in the center. </vt:lpstr>
      <vt:lpstr>Il Corano, the Koran, القرآن</vt:lpstr>
      <vt:lpstr>Al-Qur’ān (la recitazione)</vt:lpstr>
      <vt:lpstr>Presentazione standard di PowerPoint</vt:lpstr>
      <vt:lpstr>La sura Aprente nella prima edizione comparsa in Italia (Venezia, 1537)  The Opening Sura in the first Italian edition of the Koran </vt:lpstr>
      <vt:lpstr>La struttura del Corano Koranic framework</vt:lpstr>
      <vt:lpstr>La fātiḥa (L’aprente) الفاتحة</vt:lpstr>
      <vt:lpstr>Presentazione standard di PowerPoint</vt:lpstr>
      <vt:lpstr>Sure meccane e sure medinesi</vt:lpstr>
      <vt:lpstr>Presentazione standard di PowerPoint</vt:lpstr>
      <vt:lpstr> La giurisprudenza islamica: fiqh,فقه ‎ The Islamic Law </vt:lpstr>
      <vt:lpstr>Le fonti del diritto  Law’s sources  (uṣūl al-fiqh, أصول الفقه ‎)</vt:lpstr>
      <vt:lpstr>Le altre fonti del diritto</vt:lpstr>
      <vt:lpstr>L’ ḥadīth (notizia)</vt:lpstr>
      <vt:lpstr>Ijmā’ </vt:lpstr>
      <vt:lpstr>Qiyās</vt:lpstr>
      <vt:lpstr>Le madhhab (le scuole, مذهب)</vt:lpstr>
      <vt:lpstr>Presentazione standard di PowerPoint</vt:lpstr>
      <vt:lpstr>Diffusione geografica delle madhhab</vt:lpstr>
      <vt:lpstr>Principi per l’applicazione della legge islamica How to apply the Islamic Law (o di come moderare la rigidità delle fonti scritte  per ottenere una giustizia più equa) </vt:lpstr>
      <vt:lpstr>Il comportamento del buon musulmano: ‘ibadāt (عبادات ) e mu‘āmalāt (معاملات‎)</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diffusione dell’Islām The spread of Islām</dc:title>
  <dc:creator>Patrizia Manduchi</dc:creator>
  <cp:lastModifiedBy>Patrizia Manduchi</cp:lastModifiedBy>
  <cp:revision>17</cp:revision>
  <dcterms:created xsi:type="dcterms:W3CDTF">2020-10-12T18:46:26Z</dcterms:created>
  <dcterms:modified xsi:type="dcterms:W3CDTF">2020-10-13T09:04:50Z</dcterms:modified>
</cp:coreProperties>
</file>