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303" r:id="rId2"/>
    <p:sldId id="298" r:id="rId3"/>
    <p:sldId id="289" r:id="rId4"/>
    <p:sldId id="276" r:id="rId5"/>
    <p:sldId id="296" r:id="rId6"/>
    <p:sldId id="299" r:id="rId7"/>
    <p:sldId id="304" r:id="rId8"/>
    <p:sldId id="263" r:id="rId9"/>
    <p:sldId id="275" r:id="rId10"/>
    <p:sldId id="259" r:id="rId11"/>
    <p:sldId id="260" r:id="rId12"/>
    <p:sldId id="262" r:id="rId13"/>
    <p:sldId id="264" r:id="rId14"/>
    <p:sldId id="265" r:id="rId15"/>
    <p:sldId id="266" r:id="rId16"/>
    <p:sldId id="267" r:id="rId17"/>
    <p:sldId id="277" r:id="rId18"/>
  </p:sldIdLst>
  <p:sldSz cx="12192000" cy="6858000"/>
  <p:notesSz cx="6858000" cy="9144000"/>
  <p:defaultTextStyle>
    <a:defPPr>
      <a:defRPr lang="it-E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63"/>
  </p:normalViewPr>
  <p:slideViewPr>
    <p:cSldViewPr snapToGrid="0" snapToObjects="1">
      <p:cViewPr varScale="1">
        <p:scale>
          <a:sx n="121" d="100"/>
          <a:sy n="121" d="100"/>
        </p:scale>
        <p:origin x="200"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EG"/>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E35A26-46D1-8F4A-A1D4-42A5555BC9D8}" type="datetimeFigureOut">
              <a:rPr lang="it-EG" smtClean="0"/>
              <a:t>03/10/20</a:t>
            </a:fld>
            <a:endParaRPr lang="it-EG"/>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EG"/>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EG"/>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4F8B16-217E-934B-BB56-49F7C7F89BE0}" type="slidenum">
              <a:rPr lang="it-EG" smtClean="0"/>
              <a:t>‹N›</a:t>
            </a:fld>
            <a:endParaRPr lang="it-EG"/>
          </a:p>
        </p:txBody>
      </p:sp>
    </p:spTree>
    <p:extLst>
      <p:ext uri="{BB962C8B-B14F-4D97-AF65-F5344CB8AC3E}">
        <p14:creationId xmlns:p14="http://schemas.microsoft.com/office/powerpoint/2010/main" val="1514440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088FFE0F-397F-D74E-BBF2-88DCDD92D74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4085ED55-C3E5-E54F-8EC8-FBC60D7C41A2}" type="slidenum">
              <a:rPr lang="it-IT" altLang="it-IT" sz="1200">
                <a:solidFill>
                  <a:srgbClr val="000000"/>
                </a:solidFill>
                <a:latin typeface="Arial" panose="020B0604020202020204" pitchFamily="34" charset="0"/>
              </a:rPr>
              <a:pPr/>
              <a:t>4</a:t>
            </a:fld>
            <a:endParaRPr lang="it-IT" altLang="it-IT" sz="1200">
              <a:solidFill>
                <a:srgbClr val="000000"/>
              </a:solidFill>
              <a:latin typeface="Arial" panose="020B0604020202020204" pitchFamily="34" charset="0"/>
            </a:endParaRPr>
          </a:p>
        </p:txBody>
      </p:sp>
      <p:sp>
        <p:nvSpPr>
          <p:cNvPr id="23555" name="Text Box 1">
            <a:extLst>
              <a:ext uri="{FF2B5EF4-FFF2-40B4-BE49-F238E27FC236}">
                <a16:creationId xmlns:a16="http://schemas.microsoft.com/office/drawing/2014/main" id="{71B69A51-65E9-1D49-A1EE-F51D27BEEF7E}"/>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23556" name="Text Box 2">
            <a:extLst>
              <a:ext uri="{FF2B5EF4-FFF2-40B4-BE49-F238E27FC236}">
                <a16:creationId xmlns:a16="http://schemas.microsoft.com/office/drawing/2014/main" id="{AEBFFE22-59B9-3A4E-8D25-FE656FA9CBD7}"/>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it-IT" altLang="it-IT">
                <a:latin typeface="Times New Roman" panose="02020603050405020304" pitchFamily="18" charset="0"/>
                <a:ea typeface="ＭＳ Ｐゴシック" panose="020B0600070205080204" pitchFamily="34" charset="-128"/>
              </a:rPr>
              <a:t>Capitali: Rabat; Algeri; Tunisi; Tripoli; Cairo; Damasco; Amman; Ramallah; Ryadh; Baghdad; Beirut; Sana’a (Yemen); Doha (Qatar); Mascate (Oman); Kuwait City; Manama (Bahrein); Moroni (isole Comore);  (EAU) Abu Dhabi; Nouakchott (Mauritania); Mogadiscio ((Somalia); Khartoum (Sudan); Gibuti (Gibuti); Giuba (Sud Sudan, dal 2011 indipendente; dal 2019 situazione transitoria).</a:t>
            </a:r>
          </a:p>
        </p:txBody>
      </p:sp>
    </p:spTree>
    <p:extLst>
      <p:ext uri="{BB962C8B-B14F-4D97-AF65-F5344CB8AC3E}">
        <p14:creationId xmlns:p14="http://schemas.microsoft.com/office/powerpoint/2010/main" val="3152044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4033EF1F-10A1-5840-9AFB-9B1E82C506D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9508D13E-D818-C445-80C2-1879DA2CA6C3}" type="slidenum">
              <a:rPr lang="it-IT" altLang="it-IT" sz="1200">
                <a:solidFill>
                  <a:srgbClr val="000000"/>
                </a:solidFill>
                <a:latin typeface="Arial" panose="020B0604020202020204" pitchFamily="34" charset="0"/>
              </a:rPr>
              <a:pPr/>
              <a:t>16</a:t>
            </a:fld>
            <a:endParaRPr lang="it-IT" altLang="it-IT" sz="1200">
              <a:solidFill>
                <a:srgbClr val="000000"/>
              </a:solidFill>
              <a:latin typeface="Arial" panose="020B0604020202020204" pitchFamily="34" charset="0"/>
            </a:endParaRPr>
          </a:p>
        </p:txBody>
      </p:sp>
      <p:sp>
        <p:nvSpPr>
          <p:cNvPr id="45059" name="Text Box 1">
            <a:extLst>
              <a:ext uri="{FF2B5EF4-FFF2-40B4-BE49-F238E27FC236}">
                <a16:creationId xmlns:a16="http://schemas.microsoft.com/office/drawing/2014/main" id="{F069EEBD-9221-514F-AA1B-81AE42A537F9}"/>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45060" name="Text Box 2">
            <a:extLst>
              <a:ext uri="{FF2B5EF4-FFF2-40B4-BE49-F238E27FC236}">
                <a16:creationId xmlns:a16="http://schemas.microsoft.com/office/drawing/2014/main" id="{7001B81C-5070-9246-A58F-2FC3C786DFD2}"/>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5588508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a:extLst>
              <a:ext uri="{FF2B5EF4-FFF2-40B4-BE49-F238E27FC236}">
                <a16:creationId xmlns:a16="http://schemas.microsoft.com/office/drawing/2014/main" id="{69AD67C4-0038-884C-BF0D-2D07848129DB}"/>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26D55512-ED52-4841-9B2F-D279B3043623}" type="slidenum">
              <a:rPr lang="it-IT" altLang="it-IT" sz="1200">
                <a:solidFill>
                  <a:srgbClr val="000000"/>
                </a:solidFill>
                <a:latin typeface="Arial" panose="020B0604020202020204" pitchFamily="34" charset="0"/>
              </a:rPr>
              <a:pPr/>
              <a:t>17</a:t>
            </a:fld>
            <a:endParaRPr lang="it-IT" altLang="it-IT" sz="1200">
              <a:solidFill>
                <a:srgbClr val="000000"/>
              </a:solidFill>
              <a:latin typeface="Arial" panose="020B0604020202020204" pitchFamily="34" charset="0"/>
            </a:endParaRPr>
          </a:p>
        </p:txBody>
      </p:sp>
      <p:sp>
        <p:nvSpPr>
          <p:cNvPr id="47107" name="Text Box 1">
            <a:extLst>
              <a:ext uri="{FF2B5EF4-FFF2-40B4-BE49-F238E27FC236}">
                <a16:creationId xmlns:a16="http://schemas.microsoft.com/office/drawing/2014/main" id="{42F4A0FA-C737-9B4E-A1E8-980294BE758B}"/>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47108" name="Text Box 2">
            <a:extLst>
              <a:ext uri="{FF2B5EF4-FFF2-40B4-BE49-F238E27FC236}">
                <a16:creationId xmlns:a16="http://schemas.microsoft.com/office/drawing/2014/main" id="{62BC7B69-F56E-7645-A729-E36FF337C10C}"/>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099967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5EB123ED-29E4-1C47-A8CF-602984ADE76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7ED184F8-BF68-D440-95F8-3B696108C6E7}" type="slidenum">
              <a:rPr lang="it-IT" altLang="it-IT" sz="1200">
                <a:solidFill>
                  <a:srgbClr val="000000"/>
                </a:solidFill>
                <a:latin typeface="Arial" panose="020B0604020202020204" pitchFamily="34" charset="0"/>
              </a:rPr>
              <a:pPr/>
              <a:t>8</a:t>
            </a:fld>
            <a:endParaRPr lang="it-IT" altLang="it-IT" sz="1200">
              <a:solidFill>
                <a:srgbClr val="000000"/>
              </a:solidFill>
              <a:latin typeface="Arial" panose="020B0604020202020204" pitchFamily="34" charset="0"/>
            </a:endParaRPr>
          </a:p>
        </p:txBody>
      </p:sp>
      <p:sp>
        <p:nvSpPr>
          <p:cNvPr id="28675" name="Text Box 1">
            <a:extLst>
              <a:ext uri="{FF2B5EF4-FFF2-40B4-BE49-F238E27FC236}">
                <a16:creationId xmlns:a16="http://schemas.microsoft.com/office/drawing/2014/main" id="{C0A50600-20D1-8F42-9F82-08E6D77D4A1C}"/>
              </a:ext>
            </a:extLst>
          </p:cNvPr>
          <p:cNvSpPr txBox="1">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gn="r">
              <a:buSzPct val="100000"/>
            </a:pPr>
            <a:fld id="{5FA4AE20-E7B5-7841-90EB-3904C4BE8276}" type="slidenum">
              <a:rPr lang="it-IT" altLang="it-IT" sz="1200">
                <a:solidFill>
                  <a:srgbClr val="000000"/>
                </a:solidFill>
                <a:latin typeface="Arial" panose="020B0604020202020204" pitchFamily="34" charset="0"/>
              </a:rPr>
              <a:pPr algn="r">
                <a:buSzPct val="100000"/>
              </a:pPr>
              <a:t>8</a:t>
            </a:fld>
            <a:endParaRPr lang="it-IT" altLang="it-IT" sz="1200">
              <a:solidFill>
                <a:srgbClr val="000000"/>
              </a:solidFill>
              <a:latin typeface="Arial" panose="020B0604020202020204" pitchFamily="34" charset="0"/>
            </a:endParaRPr>
          </a:p>
        </p:txBody>
      </p:sp>
      <p:sp>
        <p:nvSpPr>
          <p:cNvPr id="28676" name="Text Box 2">
            <a:extLst>
              <a:ext uri="{FF2B5EF4-FFF2-40B4-BE49-F238E27FC236}">
                <a16:creationId xmlns:a16="http://schemas.microsoft.com/office/drawing/2014/main" id="{60FAF5BE-F074-8542-84B4-B398D8BACBF6}"/>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28677" name="Text Box 3">
            <a:extLst>
              <a:ext uri="{FF2B5EF4-FFF2-40B4-BE49-F238E27FC236}">
                <a16:creationId xmlns:a16="http://schemas.microsoft.com/office/drawing/2014/main" id="{6F8D3D91-BE04-8444-8539-A2CD127CB3B2}"/>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a:latin typeface="Arial" panose="020B0604020202020204" pitchFamily="34" charset="0"/>
                <a:ea typeface="ＭＳ Ｐゴシック" panose="020B0600070205080204" pitchFamily="34" charset="-128"/>
              </a:rPr>
              <a:t>Le aree del mondo musulmano: Arabia Saudita e Vicino Oriente, Egitto e Maghreb, Africa subsahariana, Turchia, Balcani, Iran, Asia centrale, Area indo-pakistana, Estremo Oriente. </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a:latin typeface="Arial" panose="020B0604020202020204" pitchFamily="34" charset="0"/>
                <a:ea typeface="ＭＳ Ｐゴシック" panose="020B0600070205080204" pitchFamily="34" charset="-128"/>
              </a:rPr>
              <a:t>From </a:t>
            </a:r>
            <a:r>
              <a:rPr lang="it-IT" altLang="it-IT" b="1">
                <a:latin typeface="Arial" panose="020B0604020202020204" pitchFamily="34" charset="0"/>
                <a:ea typeface="ＭＳ Ｐゴシック" panose="020B0600070205080204" pitchFamily="34" charset="-128"/>
              </a:rPr>
              <a:t>Louise Cainkar, Global Arab World Migrations and Diasporas, </a:t>
            </a:r>
            <a:r>
              <a:rPr lang="it-IT" altLang="it-IT">
                <a:latin typeface="Arial" panose="020B0604020202020204" pitchFamily="34" charset="0"/>
                <a:ea typeface="ＭＳ Ｐゴシック" panose="020B0600070205080204" pitchFamily="34" charset="-128"/>
              </a:rPr>
              <a:t>Marquette Un., 2013: In contemporary usage, “the Arab world” defines the territories of the twenty-two members of the League of Arab States, with a population of some 318.5 million persons.13 Members include: Algeria, Bahrain, Comoros, Djibouti, Egypt, Iraq, Jordan, Kuwait, Lebanon, Libya, Mauritania, Morocco, Oman, Palestine, Qatar, Saudi Arabia, Somalia, Sudan, Syria, Tunisia, United Arab Emirates, and Yemen. Scholars often describe these areas regionally, using the concepts Arab Maghrib, Arab Mashriq, and the Gulf states. $e</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a:latin typeface="Arial" panose="020B0604020202020204" pitchFamily="34" charset="0"/>
                <a:ea typeface="ＭＳ Ｐゴシック" panose="020B0600070205080204" pitchFamily="34" charset="-128"/>
              </a:rPr>
              <a:t>Arab Maghrib (west) is commonly understood as composed of Morocco, Western Sahara, Algeria, Tunisia, Mauritania, and Libya. The Arab Mashriq (east) is understood as composed of Iraq, Jordan, Lebanon, Palestine, Syria, and Yemen, and on occasion Egypt. Scholars o#en refer to the Levant (or eastern Mediterranean), a place of significant historic emigration, politically organized under the Ottoman Empire as Bilad al-Sham or Greater Syria, including contemporary Lebanon, Syria, Jordan, and historic Palestine. The Gulf states are the Arab states on the Arabian Peninsula save Yemen, and</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a:latin typeface="Arial" panose="020B0604020202020204" pitchFamily="34" charset="0"/>
                <a:ea typeface="ＭＳ Ｐゴシック" panose="020B0600070205080204" pitchFamily="34" charset="-128"/>
              </a:rPr>
              <a:t>are synonymous with the current members of the Gulf Cooperation Council (GCC): Bahrain, Kuwait, Oman, Qatar, Saudi Arabia, and the United Arab Emirates. Scholars deploy other geographic terms including North Africa (the Arab Maghrib plus Egypt and Sudan), the “Middle East” (the Arab Mashriq, GCC, and Israel and often encompassing a larger area that is not solely Arab), and the Horn of Africa (Somalia and Djibouti, as well as non-Arab League members Eritrea and Ethiopia). The Comoros Islands are situated off  the southeast coast of Africa. Scholars may critique the composition of each</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a:latin typeface="Arial" panose="020B0604020202020204" pitchFamily="34" charset="0"/>
                <a:ea typeface="ＭＳ Ｐゴシック" panose="020B0600070205080204" pitchFamily="34" charset="-128"/>
              </a:rPr>
              <a:t>of these geographic categories because they are social constructions that rely on assumptions about the salient meaning of particular histories and features. In particular, “the Middle East” is a highly problematic category because its definition and scope vary widely, usually based on criteria of importance to external actors and interests. Furthermore, the political/territorial boundaries of all of these nation-states were socially and in many cases arbitrarily constructed, largely by colonial powers.</a:t>
            </a:r>
          </a:p>
        </p:txBody>
      </p:sp>
    </p:spTree>
    <p:extLst>
      <p:ext uri="{BB962C8B-B14F-4D97-AF65-F5344CB8AC3E}">
        <p14:creationId xmlns:p14="http://schemas.microsoft.com/office/powerpoint/2010/main" val="1985208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5557D62C-3A8B-F544-974A-6C195026B4A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F2093194-3127-7B4B-BDDF-C284F5BECA21}" type="slidenum">
              <a:rPr lang="it-IT" altLang="it-IT" sz="1200">
                <a:solidFill>
                  <a:srgbClr val="000000"/>
                </a:solidFill>
                <a:latin typeface="Arial" panose="020B0604020202020204" pitchFamily="34" charset="0"/>
              </a:rPr>
              <a:pPr/>
              <a:t>9</a:t>
            </a:fld>
            <a:endParaRPr lang="it-IT" altLang="it-IT" sz="1200">
              <a:solidFill>
                <a:srgbClr val="000000"/>
              </a:solidFill>
              <a:latin typeface="Arial" panose="020B0604020202020204" pitchFamily="34" charset="0"/>
            </a:endParaRPr>
          </a:p>
        </p:txBody>
      </p:sp>
      <p:sp>
        <p:nvSpPr>
          <p:cNvPr id="30723" name="Text Box 1">
            <a:extLst>
              <a:ext uri="{FF2B5EF4-FFF2-40B4-BE49-F238E27FC236}">
                <a16:creationId xmlns:a16="http://schemas.microsoft.com/office/drawing/2014/main" id="{C7B80C23-7372-F942-B849-1647F86235A9}"/>
              </a:ext>
            </a:extLst>
          </p:cNvPr>
          <p:cNvSpPr txBox="1">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gn="r">
              <a:buSzPct val="100000"/>
            </a:pPr>
            <a:fld id="{324FB603-F4B9-1243-9E25-042FB0F31BEF}" type="slidenum">
              <a:rPr lang="it-IT" altLang="it-IT" sz="1200">
                <a:solidFill>
                  <a:srgbClr val="000000"/>
                </a:solidFill>
                <a:latin typeface="Arial" panose="020B0604020202020204" pitchFamily="34" charset="0"/>
              </a:rPr>
              <a:pPr algn="r">
                <a:buSzPct val="100000"/>
              </a:pPr>
              <a:t>9</a:t>
            </a:fld>
            <a:endParaRPr lang="it-IT" altLang="it-IT" sz="1200">
              <a:solidFill>
                <a:srgbClr val="000000"/>
              </a:solidFill>
              <a:latin typeface="Arial" panose="020B0604020202020204" pitchFamily="34" charset="0"/>
            </a:endParaRPr>
          </a:p>
        </p:txBody>
      </p:sp>
      <p:sp>
        <p:nvSpPr>
          <p:cNvPr id="30724" name="Text Box 2">
            <a:extLst>
              <a:ext uri="{FF2B5EF4-FFF2-40B4-BE49-F238E27FC236}">
                <a16:creationId xmlns:a16="http://schemas.microsoft.com/office/drawing/2014/main" id="{4BA2CC73-DF60-3E4F-9518-0587BB77C61F}"/>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30725" name="Text Box 3">
            <a:extLst>
              <a:ext uri="{FF2B5EF4-FFF2-40B4-BE49-F238E27FC236}">
                <a16:creationId xmlns:a16="http://schemas.microsoft.com/office/drawing/2014/main" id="{B6392061-2A27-3647-B275-A10F37D20600}"/>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46383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44F4AA49-39F6-0A43-B1E3-428AF5AD08A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1E85AC5D-728A-FF4C-B2E5-CEC2E42EE005}" type="slidenum">
              <a:rPr lang="it-IT" altLang="it-IT" sz="1200">
                <a:solidFill>
                  <a:srgbClr val="000000"/>
                </a:solidFill>
                <a:latin typeface="Arial" panose="020B0604020202020204" pitchFamily="34" charset="0"/>
              </a:rPr>
              <a:pPr/>
              <a:t>10</a:t>
            </a:fld>
            <a:endParaRPr lang="it-IT" altLang="it-IT" sz="1200">
              <a:solidFill>
                <a:srgbClr val="000000"/>
              </a:solidFill>
              <a:latin typeface="Arial" panose="020B0604020202020204" pitchFamily="34" charset="0"/>
            </a:endParaRPr>
          </a:p>
        </p:txBody>
      </p:sp>
      <p:sp>
        <p:nvSpPr>
          <p:cNvPr id="32771" name="Text Box 1">
            <a:extLst>
              <a:ext uri="{FF2B5EF4-FFF2-40B4-BE49-F238E27FC236}">
                <a16:creationId xmlns:a16="http://schemas.microsoft.com/office/drawing/2014/main" id="{C529B1CE-9E1F-2D4B-A1B7-69517B7D7539}"/>
              </a:ext>
            </a:extLst>
          </p:cNvPr>
          <p:cNvSpPr txBox="1">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gn="r">
              <a:buSzPct val="100000"/>
            </a:pPr>
            <a:fld id="{D31B7D8A-56CE-414D-A8A2-97DC4F122935}" type="slidenum">
              <a:rPr lang="it-IT" altLang="it-IT" sz="1200">
                <a:solidFill>
                  <a:srgbClr val="000000"/>
                </a:solidFill>
                <a:latin typeface="Arial" panose="020B0604020202020204" pitchFamily="34" charset="0"/>
              </a:rPr>
              <a:pPr algn="r">
                <a:buSzPct val="100000"/>
              </a:pPr>
              <a:t>10</a:t>
            </a:fld>
            <a:endParaRPr lang="it-IT" altLang="it-IT" sz="1200">
              <a:solidFill>
                <a:srgbClr val="000000"/>
              </a:solidFill>
              <a:latin typeface="Arial" panose="020B0604020202020204" pitchFamily="34" charset="0"/>
            </a:endParaRPr>
          </a:p>
        </p:txBody>
      </p:sp>
      <p:sp>
        <p:nvSpPr>
          <p:cNvPr id="32772" name="Text Box 2">
            <a:extLst>
              <a:ext uri="{FF2B5EF4-FFF2-40B4-BE49-F238E27FC236}">
                <a16:creationId xmlns:a16="http://schemas.microsoft.com/office/drawing/2014/main" id="{370DFC52-8E4B-C44C-86DC-691EB83A71BE}"/>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32773" name="Text Box 3">
            <a:extLst>
              <a:ext uri="{FF2B5EF4-FFF2-40B4-BE49-F238E27FC236}">
                <a16:creationId xmlns:a16="http://schemas.microsoft.com/office/drawing/2014/main" id="{1C166756-4128-2E4D-A999-B58EBCEF1101}"/>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6185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2A27852A-D86B-9A42-96FF-940C232B501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981C8384-6E95-4B43-AD0D-E2825CC736F6}" type="slidenum">
              <a:rPr lang="it-IT" altLang="it-IT" sz="1200">
                <a:solidFill>
                  <a:srgbClr val="000000"/>
                </a:solidFill>
                <a:latin typeface="Arial" panose="020B0604020202020204" pitchFamily="34" charset="0"/>
              </a:rPr>
              <a:pPr/>
              <a:t>11</a:t>
            </a:fld>
            <a:endParaRPr lang="it-IT" altLang="it-IT" sz="1200">
              <a:solidFill>
                <a:srgbClr val="000000"/>
              </a:solidFill>
              <a:latin typeface="Arial" panose="020B0604020202020204" pitchFamily="34" charset="0"/>
            </a:endParaRPr>
          </a:p>
        </p:txBody>
      </p:sp>
      <p:sp>
        <p:nvSpPr>
          <p:cNvPr id="34819" name="Text Box 1">
            <a:extLst>
              <a:ext uri="{FF2B5EF4-FFF2-40B4-BE49-F238E27FC236}">
                <a16:creationId xmlns:a16="http://schemas.microsoft.com/office/drawing/2014/main" id="{C07CA65A-45F3-EF4E-8BE3-ECF95C445AA7}"/>
              </a:ext>
            </a:extLst>
          </p:cNvPr>
          <p:cNvSpPr txBox="1">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gn="r">
              <a:buSzPct val="100000"/>
            </a:pPr>
            <a:fld id="{07C3193D-B71C-5840-8CAE-70BD81D4CFA6}" type="slidenum">
              <a:rPr lang="it-IT" altLang="it-IT" sz="1200">
                <a:solidFill>
                  <a:srgbClr val="000000"/>
                </a:solidFill>
                <a:latin typeface="Arial" panose="020B0604020202020204" pitchFamily="34" charset="0"/>
              </a:rPr>
              <a:pPr algn="r">
                <a:buSzPct val="100000"/>
              </a:pPr>
              <a:t>11</a:t>
            </a:fld>
            <a:endParaRPr lang="it-IT" altLang="it-IT" sz="1200">
              <a:solidFill>
                <a:srgbClr val="000000"/>
              </a:solidFill>
              <a:latin typeface="Arial" panose="020B0604020202020204" pitchFamily="34" charset="0"/>
            </a:endParaRPr>
          </a:p>
        </p:txBody>
      </p:sp>
      <p:sp>
        <p:nvSpPr>
          <p:cNvPr id="34820" name="Text Box 2">
            <a:extLst>
              <a:ext uri="{FF2B5EF4-FFF2-40B4-BE49-F238E27FC236}">
                <a16:creationId xmlns:a16="http://schemas.microsoft.com/office/drawing/2014/main" id="{B071A317-3E70-564C-99B4-89BC33008D55}"/>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34821" name="Text Box 3">
            <a:extLst>
              <a:ext uri="{FF2B5EF4-FFF2-40B4-BE49-F238E27FC236}">
                <a16:creationId xmlns:a16="http://schemas.microsoft.com/office/drawing/2014/main" id="{A0E707DC-E276-EB42-A421-B664F6CF9AE4}"/>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a:latin typeface="Arial" panose="020B0604020202020204" pitchFamily="34" charset="0"/>
                <a:ea typeface="ＭＳ Ｐゴシック" panose="020B0600070205080204" pitchFamily="34" charset="-128"/>
              </a:rPr>
              <a:t>Il fatto religioso si presta alla descrizione, alla spiegazione, all’interpretazione, ma pochissimo alla quantificazione (Brigitte Dumortier, Atlas des religions, Paris 2002)</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a:latin typeface="Arial" panose="020B0604020202020204" pitchFamily="34" charset="0"/>
                <a:ea typeface="ＭＳ Ｐゴシック" panose="020B0600070205080204" pitchFamily="34" charset="-128"/>
              </a:rPr>
              <a:t>L’Islam può essere inteso come una disposizione del cuore (sottomissione a Dio), una religione, un insieme di Paesi e di popoli, uno spazio di civiltà, una ideologia</a:t>
            </a:r>
            <a:r>
              <a:rPr lang="is-IS" altLang="it-IT">
                <a:latin typeface="Arial" panose="020B0604020202020204" pitchFamily="34" charset="0"/>
                <a:ea typeface="ＭＳ Ｐゴシック" panose="020B0600070205080204" pitchFamily="34" charset="-128"/>
              </a:rPr>
              <a:t>… (Anne Laure Dupont; Atlas de l’Islam, Paris 2014))</a:t>
            </a:r>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949306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059CE68A-83FE-5247-9EB7-3E02D67FB62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D786D27E-C060-514A-B332-CD941F1CB623}" type="slidenum">
              <a:rPr lang="it-IT" altLang="it-IT" sz="1200">
                <a:solidFill>
                  <a:srgbClr val="000000"/>
                </a:solidFill>
                <a:latin typeface="Arial" panose="020B0604020202020204" pitchFamily="34" charset="0"/>
              </a:rPr>
              <a:pPr/>
              <a:t>12</a:t>
            </a:fld>
            <a:endParaRPr lang="it-IT" altLang="it-IT" sz="1200">
              <a:solidFill>
                <a:srgbClr val="000000"/>
              </a:solidFill>
              <a:latin typeface="Arial" panose="020B0604020202020204" pitchFamily="34" charset="0"/>
            </a:endParaRPr>
          </a:p>
        </p:txBody>
      </p:sp>
      <p:sp>
        <p:nvSpPr>
          <p:cNvPr id="36867" name="Text Box 1">
            <a:extLst>
              <a:ext uri="{FF2B5EF4-FFF2-40B4-BE49-F238E27FC236}">
                <a16:creationId xmlns:a16="http://schemas.microsoft.com/office/drawing/2014/main" id="{50958EA4-10B2-1C41-83B0-0B55554488AE}"/>
              </a:ext>
            </a:extLst>
          </p:cNvPr>
          <p:cNvSpPr txBox="1">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gn="r">
              <a:buSzPct val="100000"/>
            </a:pPr>
            <a:fld id="{E305F37E-DFCE-2B48-A9DF-3A833BABCD4F}" type="slidenum">
              <a:rPr lang="it-IT" altLang="it-IT" sz="1200">
                <a:solidFill>
                  <a:srgbClr val="000000"/>
                </a:solidFill>
                <a:latin typeface="Arial" panose="020B0604020202020204" pitchFamily="34" charset="0"/>
              </a:rPr>
              <a:pPr algn="r">
                <a:buSzPct val="100000"/>
              </a:pPr>
              <a:t>12</a:t>
            </a:fld>
            <a:endParaRPr lang="it-IT" altLang="it-IT" sz="1200">
              <a:solidFill>
                <a:srgbClr val="000000"/>
              </a:solidFill>
              <a:latin typeface="Arial" panose="020B0604020202020204" pitchFamily="34" charset="0"/>
            </a:endParaRPr>
          </a:p>
        </p:txBody>
      </p:sp>
      <p:sp>
        <p:nvSpPr>
          <p:cNvPr id="36868" name="Text Box 2">
            <a:extLst>
              <a:ext uri="{FF2B5EF4-FFF2-40B4-BE49-F238E27FC236}">
                <a16:creationId xmlns:a16="http://schemas.microsoft.com/office/drawing/2014/main" id="{DC3F59D5-09B0-704F-8288-C0BB38D6C330}"/>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36869" name="Text Box 3">
            <a:extLst>
              <a:ext uri="{FF2B5EF4-FFF2-40B4-BE49-F238E27FC236}">
                <a16:creationId xmlns:a16="http://schemas.microsoft.com/office/drawing/2014/main" id="{D036BFF9-4EE9-5B4A-8120-135638D9AF0D}"/>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a:latin typeface="Arial" panose="020B0604020202020204" pitchFamily="34" charset="0"/>
                <a:ea typeface="ＭＳ Ｐゴシック" panose="020B0600070205080204" pitchFamily="34" charset="-128"/>
              </a:rPr>
              <a:t>2 miliardi e 100 milioni di cristiani, 1 miliardo e mezzo di musulmani.</a:t>
            </a:r>
          </a:p>
        </p:txBody>
      </p:sp>
    </p:spTree>
    <p:extLst>
      <p:ext uri="{BB962C8B-B14F-4D97-AF65-F5344CB8AC3E}">
        <p14:creationId xmlns:p14="http://schemas.microsoft.com/office/powerpoint/2010/main" val="2118992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43C045D3-20B7-F049-AFC4-6948610797A3}"/>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021E7358-37B3-D343-B526-5F3D7937A955}" type="slidenum">
              <a:rPr lang="it-IT" altLang="it-IT" sz="1200">
                <a:solidFill>
                  <a:srgbClr val="000000"/>
                </a:solidFill>
                <a:latin typeface="Arial" panose="020B0604020202020204" pitchFamily="34" charset="0"/>
              </a:rPr>
              <a:pPr/>
              <a:t>13</a:t>
            </a:fld>
            <a:endParaRPr lang="it-IT" altLang="it-IT" sz="1200">
              <a:solidFill>
                <a:srgbClr val="000000"/>
              </a:solidFill>
              <a:latin typeface="Arial" panose="020B0604020202020204" pitchFamily="34" charset="0"/>
            </a:endParaRPr>
          </a:p>
        </p:txBody>
      </p:sp>
      <p:sp>
        <p:nvSpPr>
          <p:cNvPr id="38915" name="Text Box 1">
            <a:extLst>
              <a:ext uri="{FF2B5EF4-FFF2-40B4-BE49-F238E27FC236}">
                <a16:creationId xmlns:a16="http://schemas.microsoft.com/office/drawing/2014/main" id="{B912045F-7738-CD4C-99B9-4BD432765A81}"/>
              </a:ext>
            </a:extLst>
          </p:cNvPr>
          <p:cNvSpPr txBox="1">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gn="r">
              <a:buSzPct val="100000"/>
            </a:pPr>
            <a:fld id="{ABEA3D73-C38F-6845-8C7F-EFB6FFC2F3A0}" type="slidenum">
              <a:rPr lang="it-IT" altLang="it-IT" sz="1200">
                <a:solidFill>
                  <a:srgbClr val="000000"/>
                </a:solidFill>
                <a:latin typeface="Arial" panose="020B0604020202020204" pitchFamily="34" charset="0"/>
              </a:rPr>
              <a:pPr algn="r">
                <a:buSzPct val="100000"/>
              </a:pPr>
              <a:t>13</a:t>
            </a:fld>
            <a:endParaRPr lang="it-IT" altLang="it-IT" sz="1200">
              <a:solidFill>
                <a:srgbClr val="000000"/>
              </a:solidFill>
              <a:latin typeface="Arial" panose="020B0604020202020204" pitchFamily="34" charset="0"/>
            </a:endParaRPr>
          </a:p>
        </p:txBody>
      </p:sp>
      <p:sp>
        <p:nvSpPr>
          <p:cNvPr id="38916" name="Text Box 2">
            <a:extLst>
              <a:ext uri="{FF2B5EF4-FFF2-40B4-BE49-F238E27FC236}">
                <a16:creationId xmlns:a16="http://schemas.microsoft.com/office/drawing/2014/main" id="{2E2EE92B-47AF-5149-9473-B0E1B75C7DAC}"/>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38917" name="Text Box 3">
            <a:extLst>
              <a:ext uri="{FF2B5EF4-FFF2-40B4-BE49-F238E27FC236}">
                <a16:creationId xmlns:a16="http://schemas.microsoft.com/office/drawing/2014/main" id="{257EAC56-F12E-B64C-9862-24E670C6A7D5}"/>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a:latin typeface="Arial" panose="020B0604020202020204" pitchFamily="34" charset="0"/>
                <a:ea typeface="ＭＳ Ｐゴシック" panose="020B0600070205080204" pitchFamily="34" charset="-128"/>
              </a:rPr>
              <a:t>Pew Research Center; www.guardian.co.uk/flash/0,5860,567574,00.html</a:t>
            </a:r>
          </a:p>
        </p:txBody>
      </p:sp>
    </p:spTree>
    <p:extLst>
      <p:ext uri="{BB962C8B-B14F-4D97-AF65-F5344CB8AC3E}">
        <p14:creationId xmlns:p14="http://schemas.microsoft.com/office/powerpoint/2010/main" val="2253656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0F27FDA1-1CE3-DA4A-BBC6-EB79D95B20C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3CE47A0F-E352-1F45-82D8-9E604562CE99}" type="slidenum">
              <a:rPr lang="it-IT" altLang="it-IT" sz="1200">
                <a:solidFill>
                  <a:srgbClr val="000000"/>
                </a:solidFill>
                <a:latin typeface="Arial" panose="020B0604020202020204" pitchFamily="34" charset="0"/>
              </a:rPr>
              <a:pPr/>
              <a:t>14</a:t>
            </a:fld>
            <a:endParaRPr lang="it-IT" altLang="it-IT" sz="1200">
              <a:solidFill>
                <a:srgbClr val="000000"/>
              </a:solidFill>
              <a:latin typeface="Arial" panose="020B0604020202020204" pitchFamily="34" charset="0"/>
            </a:endParaRPr>
          </a:p>
        </p:txBody>
      </p:sp>
      <p:sp>
        <p:nvSpPr>
          <p:cNvPr id="40963" name="Text Box 1">
            <a:extLst>
              <a:ext uri="{FF2B5EF4-FFF2-40B4-BE49-F238E27FC236}">
                <a16:creationId xmlns:a16="http://schemas.microsoft.com/office/drawing/2014/main" id="{C2AC1F68-B09C-4045-AF7A-6BE772463513}"/>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40964" name="Text Box 2">
            <a:extLst>
              <a:ext uri="{FF2B5EF4-FFF2-40B4-BE49-F238E27FC236}">
                <a16:creationId xmlns:a16="http://schemas.microsoft.com/office/drawing/2014/main" id="{8B9D984E-F8DF-5449-860E-E9247ECE2846}"/>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744788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0ABA79BB-DA3B-AF4D-A377-5AD84A4A17A3}"/>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Times New Roman" panose="02020603050405020304" pitchFamily="18" charset="0"/>
                <a:ea typeface="ＭＳ Ｐゴシック" panose="020B0600070205080204" pitchFamily="34" charset="-128"/>
              </a:defRPr>
            </a:lvl9pPr>
          </a:lstStyle>
          <a:p>
            <a:fld id="{C18D07D3-B6E7-1544-8B33-23DF2D58A63B}" type="slidenum">
              <a:rPr lang="it-IT" altLang="it-IT" sz="1200">
                <a:solidFill>
                  <a:srgbClr val="000000"/>
                </a:solidFill>
                <a:latin typeface="Arial" panose="020B0604020202020204" pitchFamily="34" charset="0"/>
              </a:rPr>
              <a:pPr/>
              <a:t>15</a:t>
            </a:fld>
            <a:endParaRPr lang="it-IT" altLang="it-IT" sz="1200">
              <a:solidFill>
                <a:srgbClr val="000000"/>
              </a:solidFill>
              <a:latin typeface="Arial" panose="020B0604020202020204" pitchFamily="34" charset="0"/>
            </a:endParaRPr>
          </a:p>
        </p:txBody>
      </p:sp>
      <p:sp>
        <p:nvSpPr>
          <p:cNvPr id="43011" name="Text Box 1">
            <a:extLst>
              <a:ext uri="{FF2B5EF4-FFF2-40B4-BE49-F238E27FC236}">
                <a16:creationId xmlns:a16="http://schemas.microsoft.com/office/drawing/2014/main" id="{2433583A-B835-5849-A5D5-6D054DA01364}"/>
              </a:ext>
            </a:extLst>
          </p:cNvPr>
          <p:cNvSpPr txBox="1">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gn="r">
              <a:buSzPct val="100000"/>
            </a:pPr>
            <a:fld id="{A9AA0EDA-F23B-104B-A1D8-904BD08E624B}" type="slidenum">
              <a:rPr lang="it-IT" altLang="it-IT" sz="1200">
                <a:solidFill>
                  <a:srgbClr val="000000"/>
                </a:solidFill>
                <a:latin typeface="Arial" panose="020B0604020202020204" pitchFamily="34" charset="0"/>
              </a:rPr>
              <a:pPr algn="r">
                <a:buSzPct val="100000"/>
              </a:pPr>
              <a:t>15</a:t>
            </a:fld>
            <a:endParaRPr lang="it-IT" altLang="it-IT" sz="1200">
              <a:solidFill>
                <a:srgbClr val="000000"/>
              </a:solidFill>
              <a:latin typeface="Arial" panose="020B0604020202020204" pitchFamily="34" charset="0"/>
            </a:endParaRPr>
          </a:p>
        </p:txBody>
      </p:sp>
      <p:sp>
        <p:nvSpPr>
          <p:cNvPr id="43012" name="Text Box 2">
            <a:extLst>
              <a:ext uri="{FF2B5EF4-FFF2-40B4-BE49-F238E27FC236}">
                <a16:creationId xmlns:a16="http://schemas.microsoft.com/office/drawing/2014/main" id="{414686AF-2B27-FA43-B448-BE0D10D9ECDE}"/>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43013" name="Text Box 3">
            <a:extLst>
              <a:ext uri="{FF2B5EF4-FFF2-40B4-BE49-F238E27FC236}">
                <a16:creationId xmlns:a16="http://schemas.microsoft.com/office/drawing/2014/main" id="{53E5092E-F579-B14F-AE65-2B4F0B17E88D}"/>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004295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0D327F-8838-9246-B067-08A5E19E6E9E}"/>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it-EG"/>
          </a:p>
        </p:txBody>
      </p:sp>
      <p:sp>
        <p:nvSpPr>
          <p:cNvPr id="3" name="Sottotitolo 2">
            <a:extLst>
              <a:ext uri="{FF2B5EF4-FFF2-40B4-BE49-F238E27FC236}">
                <a16:creationId xmlns:a16="http://schemas.microsoft.com/office/drawing/2014/main" id="{B298FD3B-808A-A246-87DF-D5496C7B8B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it-EG"/>
          </a:p>
        </p:txBody>
      </p:sp>
      <p:sp>
        <p:nvSpPr>
          <p:cNvPr id="4" name="Segnaposto data 3">
            <a:extLst>
              <a:ext uri="{FF2B5EF4-FFF2-40B4-BE49-F238E27FC236}">
                <a16:creationId xmlns:a16="http://schemas.microsoft.com/office/drawing/2014/main" id="{3AFE6663-C639-574A-AD44-DD3BF0011ED2}"/>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5" name="Segnaposto piè di pagina 4">
            <a:extLst>
              <a:ext uri="{FF2B5EF4-FFF2-40B4-BE49-F238E27FC236}">
                <a16:creationId xmlns:a16="http://schemas.microsoft.com/office/drawing/2014/main" id="{9BF112BE-B430-7B43-9C48-B6D88D65B9C0}"/>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B1D48EB6-F508-D74E-87E5-1C8E1F86C418}"/>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4188194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01A456-B1AE-9B4C-8032-59FDA2277920}"/>
              </a:ext>
            </a:extLst>
          </p:cNvPr>
          <p:cNvSpPr>
            <a:spLocks noGrp="1"/>
          </p:cNvSpPr>
          <p:nvPr>
            <p:ph type="title"/>
          </p:nvPr>
        </p:nvSpPr>
        <p:spPr/>
        <p:txBody>
          <a:bodyPr/>
          <a:lstStyle/>
          <a:p>
            <a:r>
              <a:rPr lang="it-IT"/>
              <a:t>Fare clic per modificare lo stile del titolo dello schema</a:t>
            </a:r>
            <a:endParaRPr lang="it-EG"/>
          </a:p>
        </p:txBody>
      </p:sp>
      <p:sp>
        <p:nvSpPr>
          <p:cNvPr id="3" name="Segnaposto testo verticale 2">
            <a:extLst>
              <a:ext uri="{FF2B5EF4-FFF2-40B4-BE49-F238E27FC236}">
                <a16:creationId xmlns:a16="http://schemas.microsoft.com/office/drawing/2014/main" id="{E030CE04-956A-8248-A9FD-184AB592A70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data 3">
            <a:extLst>
              <a:ext uri="{FF2B5EF4-FFF2-40B4-BE49-F238E27FC236}">
                <a16:creationId xmlns:a16="http://schemas.microsoft.com/office/drawing/2014/main" id="{1B834A04-B6FA-8743-9E4C-D218D2A995D8}"/>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5" name="Segnaposto piè di pagina 4">
            <a:extLst>
              <a:ext uri="{FF2B5EF4-FFF2-40B4-BE49-F238E27FC236}">
                <a16:creationId xmlns:a16="http://schemas.microsoft.com/office/drawing/2014/main" id="{2AEA95F3-51CF-9F46-B477-B39C968E687A}"/>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ED287CBB-F063-E940-B314-920F0E82E5C6}"/>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2079411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C9B3048-263A-7F4F-B9B3-E4041DE639A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it-EG"/>
          </a:p>
        </p:txBody>
      </p:sp>
      <p:sp>
        <p:nvSpPr>
          <p:cNvPr id="3" name="Segnaposto testo verticale 2">
            <a:extLst>
              <a:ext uri="{FF2B5EF4-FFF2-40B4-BE49-F238E27FC236}">
                <a16:creationId xmlns:a16="http://schemas.microsoft.com/office/drawing/2014/main" id="{E2BA6C72-D921-8D40-AE4E-7792E6A15489}"/>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data 3">
            <a:extLst>
              <a:ext uri="{FF2B5EF4-FFF2-40B4-BE49-F238E27FC236}">
                <a16:creationId xmlns:a16="http://schemas.microsoft.com/office/drawing/2014/main" id="{8AA91DA9-3C7B-AB4F-BD39-74F8A0F43ED5}"/>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5" name="Segnaposto piè di pagina 4">
            <a:extLst>
              <a:ext uri="{FF2B5EF4-FFF2-40B4-BE49-F238E27FC236}">
                <a16:creationId xmlns:a16="http://schemas.microsoft.com/office/drawing/2014/main" id="{FC4928B4-C0D4-1749-A8F2-524A7FA90989}"/>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87E52352-AD61-4040-9E44-C25D6C7ACB48}"/>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4038150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72175C-D5AE-EA44-A8DB-B076A29D2FD5}"/>
              </a:ext>
            </a:extLst>
          </p:cNvPr>
          <p:cNvSpPr>
            <a:spLocks noGrp="1"/>
          </p:cNvSpPr>
          <p:nvPr>
            <p:ph type="title"/>
          </p:nvPr>
        </p:nvSpPr>
        <p:spPr/>
        <p:txBody>
          <a:bodyPr/>
          <a:lstStyle/>
          <a:p>
            <a:r>
              <a:rPr lang="it-IT"/>
              <a:t>Fare clic per modificare lo stile del titolo dello schema</a:t>
            </a:r>
            <a:endParaRPr lang="it-EG"/>
          </a:p>
        </p:txBody>
      </p:sp>
      <p:sp>
        <p:nvSpPr>
          <p:cNvPr id="3" name="Segnaposto contenuto 2">
            <a:extLst>
              <a:ext uri="{FF2B5EF4-FFF2-40B4-BE49-F238E27FC236}">
                <a16:creationId xmlns:a16="http://schemas.microsoft.com/office/drawing/2014/main" id="{532F60FE-1962-B14B-9CD8-84EEDCEA615F}"/>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data 3">
            <a:extLst>
              <a:ext uri="{FF2B5EF4-FFF2-40B4-BE49-F238E27FC236}">
                <a16:creationId xmlns:a16="http://schemas.microsoft.com/office/drawing/2014/main" id="{19427D41-39B2-C14E-B200-9CB290182C03}"/>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5" name="Segnaposto piè di pagina 4">
            <a:extLst>
              <a:ext uri="{FF2B5EF4-FFF2-40B4-BE49-F238E27FC236}">
                <a16:creationId xmlns:a16="http://schemas.microsoft.com/office/drawing/2014/main" id="{7E379581-F449-A244-8E2A-F21B27C7D72A}"/>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BC162E8C-4192-D84A-B760-5406C3215E88}"/>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3104546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38493B-3229-9B40-BB69-7F99461CF9B7}"/>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it-EG"/>
          </a:p>
        </p:txBody>
      </p:sp>
      <p:sp>
        <p:nvSpPr>
          <p:cNvPr id="3" name="Segnaposto testo 2">
            <a:extLst>
              <a:ext uri="{FF2B5EF4-FFF2-40B4-BE49-F238E27FC236}">
                <a16:creationId xmlns:a16="http://schemas.microsoft.com/office/drawing/2014/main" id="{B71A656B-F1EA-E848-B6C8-453E5D276E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53864C1F-7043-CF4D-AA4F-D97B7EF8B757}"/>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5" name="Segnaposto piè di pagina 4">
            <a:extLst>
              <a:ext uri="{FF2B5EF4-FFF2-40B4-BE49-F238E27FC236}">
                <a16:creationId xmlns:a16="http://schemas.microsoft.com/office/drawing/2014/main" id="{DD372847-7A8B-B440-ADD1-2E03C70EDDC4}"/>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D10E8289-4F47-D14A-81D8-1390C20C4961}"/>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3186100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5E5AF7-BCE6-1848-8B61-4206AF107BE6}"/>
              </a:ext>
            </a:extLst>
          </p:cNvPr>
          <p:cNvSpPr>
            <a:spLocks noGrp="1"/>
          </p:cNvSpPr>
          <p:nvPr>
            <p:ph type="title"/>
          </p:nvPr>
        </p:nvSpPr>
        <p:spPr/>
        <p:txBody>
          <a:bodyPr/>
          <a:lstStyle/>
          <a:p>
            <a:r>
              <a:rPr lang="it-IT"/>
              <a:t>Fare clic per modificare lo stile del titolo dello schema</a:t>
            </a:r>
            <a:endParaRPr lang="it-EG"/>
          </a:p>
        </p:txBody>
      </p:sp>
      <p:sp>
        <p:nvSpPr>
          <p:cNvPr id="3" name="Segnaposto contenuto 2">
            <a:extLst>
              <a:ext uri="{FF2B5EF4-FFF2-40B4-BE49-F238E27FC236}">
                <a16:creationId xmlns:a16="http://schemas.microsoft.com/office/drawing/2014/main" id="{27D8FBAE-E3E4-2641-8923-2782875D5313}"/>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contenuto 3">
            <a:extLst>
              <a:ext uri="{FF2B5EF4-FFF2-40B4-BE49-F238E27FC236}">
                <a16:creationId xmlns:a16="http://schemas.microsoft.com/office/drawing/2014/main" id="{4CD3D87D-B8A8-B44D-9A49-6E5451045271}"/>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5" name="Segnaposto data 4">
            <a:extLst>
              <a:ext uri="{FF2B5EF4-FFF2-40B4-BE49-F238E27FC236}">
                <a16:creationId xmlns:a16="http://schemas.microsoft.com/office/drawing/2014/main" id="{879E114D-1486-AE4D-BE7C-207327273EC1}"/>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6" name="Segnaposto piè di pagina 5">
            <a:extLst>
              <a:ext uri="{FF2B5EF4-FFF2-40B4-BE49-F238E27FC236}">
                <a16:creationId xmlns:a16="http://schemas.microsoft.com/office/drawing/2014/main" id="{141B6FD5-D37B-FF47-9BAB-B652D72E11D8}"/>
              </a:ext>
            </a:extLst>
          </p:cNvPr>
          <p:cNvSpPr>
            <a:spLocks noGrp="1"/>
          </p:cNvSpPr>
          <p:nvPr>
            <p:ph type="ftr" sz="quarter" idx="11"/>
          </p:nvPr>
        </p:nvSpPr>
        <p:spPr/>
        <p:txBody>
          <a:bodyPr/>
          <a:lstStyle/>
          <a:p>
            <a:endParaRPr lang="it-EG"/>
          </a:p>
        </p:txBody>
      </p:sp>
      <p:sp>
        <p:nvSpPr>
          <p:cNvPr id="7" name="Segnaposto numero diapositiva 6">
            <a:extLst>
              <a:ext uri="{FF2B5EF4-FFF2-40B4-BE49-F238E27FC236}">
                <a16:creationId xmlns:a16="http://schemas.microsoft.com/office/drawing/2014/main" id="{AA3A0E2C-3A57-664A-9098-C3174C58D672}"/>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2087730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5A33AD-AD4B-3149-889B-78190F009551}"/>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it-EG"/>
          </a:p>
        </p:txBody>
      </p:sp>
      <p:sp>
        <p:nvSpPr>
          <p:cNvPr id="3" name="Segnaposto testo 2">
            <a:extLst>
              <a:ext uri="{FF2B5EF4-FFF2-40B4-BE49-F238E27FC236}">
                <a16:creationId xmlns:a16="http://schemas.microsoft.com/office/drawing/2014/main" id="{B1B31AF8-D886-2443-B62E-F915EB6180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B3F4172E-B05E-944F-B378-5583B5201CEB}"/>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5" name="Segnaposto testo 4">
            <a:extLst>
              <a:ext uri="{FF2B5EF4-FFF2-40B4-BE49-F238E27FC236}">
                <a16:creationId xmlns:a16="http://schemas.microsoft.com/office/drawing/2014/main" id="{FE4E036E-F9F5-9045-936E-56DCA8A608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C60F40C-43AF-E34E-AD7E-FB1421926438}"/>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7" name="Segnaposto data 6">
            <a:extLst>
              <a:ext uri="{FF2B5EF4-FFF2-40B4-BE49-F238E27FC236}">
                <a16:creationId xmlns:a16="http://schemas.microsoft.com/office/drawing/2014/main" id="{0A07AF19-B9DE-6442-8EFE-8E0E53497845}"/>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8" name="Segnaposto piè di pagina 7">
            <a:extLst>
              <a:ext uri="{FF2B5EF4-FFF2-40B4-BE49-F238E27FC236}">
                <a16:creationId xmlns:a16="http://schemas.microsoft.com/office/drawing/2014/main" id="{6DD31ADD-19D3-084D-91CE-352AEB306F1E}"/>
              </a:ext>
            </a:extLst>
          </p:cNvPr>
          <p:cNvSpPr>
            <a:spLocks noGrp="1"/>
          </p:cNvSpPr>
          <p:nvPr>
            <p:ph type="ftr" sz="quarter" idx="11"/>
          </p:nvPr>
        </p:nvSpPr>
        <p:spPr/>
        <p:txBody>
          <a:bodyPr/>
          <a:lstStyle/>
          <a:p>
            <a:endParaRPr lang="it-EG"/>
          </a:p>
        </p:txBody>
      </p:sp>
      <p:sp>
        <p:nvSpPr>
          <p:cNvPr id="9" name="Segnaposto numero diapositiva 8">
            <a:extLst>
              <a:ext uri="{FF2B5EF4-FFF2-40B4-BE49-F238E27FC236}">
                <a16:creationId xmlns:a16="http://schemas.microsoft.com/office/drawing/2014/main" id="{4960BEF2-65D7-BE4E-965D-F5BD5389C233}"/>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989840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0E68E4-3793-8E4B-AE64-4C58883F8DE1}"/>
              </a:ext>
            </a:extLst>
          </p:cNvPr>
          <p:cNvSpPr>
            <a:spLocks noGrp="1"/>
          </p:cNvSpPr>
          <p:nvPr>
            <p:ph type="title"/>
          </p:nvPr>
        </p:nvSpPr>
        <p:spPr/>
        <p:txBody>
          <a:bodyPr/>
          <a:lstStyle/>
          <a:p>
            <a:r>
              <a:rPr lang="it-IT"/>
              <a:t>Fare clic per modificare lo stile del titolo dello schema</a:t>
            </a:r>
            <a:endParaRPr lang="it-EG"/>
          </a:p>
        </p:txBody>
      </p:sp>
      <p:sp>
        <p:nvSpPr>
          <p:cNvPr id="3" name="Segnaposto data 2">
            <a:extLst>
              <a:ext uri="{FF2B5EF4-FFF2-40B4-BE49-F238E27FC236}">
                <a16:creationId xmlns:a16="http://schemas.microsoft.com/office/drawing/2014/main" id="{A66B0428-C06F-7C49-8C54-DBA8E25562A2}"/>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4" name="Segnaposto piè di pagina 3">
            <a:extLst>
              <a:ext uri="{FF2B5EF4-FFF2-40B4-BE49-F238E27FC236}">
                <a16:creationId xmlns:a16="http://schemas.microsoft.com/office/drawing/2014/main" id="{CE104F60-C4A3-3F45-9993-B664CAFBCF9B}"/>
              </a:ext>
            </a:extLst>
          </p:cNvPr>
          <p:cNvSpPr>
            <a:spLocks noGrp="1"/>
          </p:cNvSpPr>
          <p:nvPr>
            <p:ph type="ftr" sz="quarter" idx="11"/>
          </p:nvPr>
        </p:nvSpPr>
        <p:spPr/>
        <p:txBody>
          <a:bodyPr/>
          <a:lstStyle/>
          <a:p>
            <a:endParaRPr lang="it-EG"/>
          </a:p>
        </p:txBody>
      </p:sp>
      <p:sp>
        <p:nvSpPr>
          <p:cNvPr id="5" name="Segnaposto numero diapositiva 4">
            <a:extLst>
              <a:ext uri="{FF2B5EF4-FFF2-40B4-BE49-F238E27FC236}">
                <a16:creationId xmlns:a16="http://schemas.microsoft.com/office/drawing/2014/main" id="{BEE26D28-3261-AA45-956A-614D5A4C0D74}"/>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622828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7697648-8DCF-9E43-B135-C5F64C90D502}"/>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3" name="Segnaposto piè di pagina 2">
            <a:extLst>
              <a:ext uri="{FF2B5EF4-FFF2-40B4-BE49-F238E27FC236}">
                <a16:creationId xmlns:a16="http://schemas.microsoft.com/office/drawing/2014/main" id="{B444BB40-8BAF-8A44-A4F9-28233D371068}"/>
              </a:ext>
            </a:extLst>
          </p:cNvPr>
          <p:cNvSpPr>
            <a:spLocks noGrp="1"/>
          </p:cNvSpPr>
          <p:nvPr>
            <p:ph type="ftr" sz="quarter" idx="11"/>
          </p:nvPr>
        </p:nvSpPr>
        <p:spPr/>
        <p:txBody>
          <a:bodyPr/>
          <a:lstStyle/>
          <a:p>
            <a:endParaRPr lang="it-EG"/>
          </a:p>
        </p:txBody>
      </p:sp>
      <p:sp>
        <p:nvSpPr>
          <p:cNvPr id="4" name="Segnaposto numero diapositiva 3">
            <a:extLst>
              <a:ext uri="{FF2B5EF4-FFF2-40B4-BE49-F238E27FC236}">
                <a16:creationId xmlns:a16="http://schemas.microsoft.com/office/drawing/2014/main" id="{5048903F-4FC6-394E-8352-272AF6290E73}"/>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2693753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A26D98-91E9-C54A-B36B-D7698F149BE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it-EG"/>
          </a:p>
        </p:txBody>
      </p:sp>
      <p:sp>
        <p:nvSpPr>
          <p:cNvPr id="3" name="Segnaposto contenuto 2">
            <a:extLst>
              <a:ext uri="{FF2B5EF4-FFF2-40B4-BE49-F238E27FC236}">
                <a16:creationId xmlns:a16="http://schemas.microsoft.com/office/drawing/2014/main" id="{EC785029-839F-7547-99A2-28DC406952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testo 3">
            <a:extLst>
              <a:ext uri="{FF2B5EF4-FFF2-40B4-BE49-F238E27FC236}">
                <a16:creationId xmlns:a16="http://schemas.microsoft.com/office/drawing/2014/main" id="{EE69FDFD-606A-6946-B424-45322A9ED9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48F7861-5EA5-2041-9DCE-EDFBDB55AF1D}"/>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6" name="Segnaposto piè di pagina 5">
            <a:extLst>
              <a:ext uri="{FF2B5EF4-FFF2-40B4-BE49-F238E27FC236}">
                <a16:creationId xmlns:a16="http://schemas.microsoft.com/office/drawing/2014/main" id="{34D44EF4-E288-A247-97EB-2922F801DD6B}"/>
              </a:ext>
            </a:extLst>
          </p:cNvPr>
          <p:cNvSpPr>
            <a:spLocks noGrp="1"/>
          </p:cNvSpPr>
          <p:nvPr>
            <p:ph type="ftr" sz="quarter" idx="11"/>
          </p:nvPr>
        </p:nvSpPr>
        <p:spPr/>
        <p:txBody>
          <a:bodyPr/>
          <a:lstStyle/>
          <a:p>
            <a:endParaRPr lang="it-EG"/>
          </a:p>
        </p:txBody>
      </p:sp>
      <p:sp>
        <p:nvSpPr>
          <p:cNvPr id="7" name="Segnaposto numero diapositiva 6">
            <a:extLst>
              <a:ext uri="{FF2B5EF4-FFF2-40B4-BE49-F238E27FC236}">
                <a16:creationId xmlns:a16="http://schemas.microsoft.com/office/drawing/2014/main" id="{29A3887A-6AC7-3C4B-922C-70D54551A9A2}"/>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3843153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488E03-FDC6-B441-8A55-62FCFB256A8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it-EG"/>
          </a:p>
        </p:txBody>
      </p:sp>
      <p:sp>
        <p:nvSpPr>
          <p:cNvPr id="3" name="Segnaposto immagine 2">
            <a:extLst>
              <a:ext uri="{FF2B5EF4-FFF2-40B4-BE49-F238E27FC236}">
                <a16:creationId xmlns:a16="http://schemas.microsoft.com/office/drawing/2014/main" id="{81BD4FB2-32C2-9843-AA54-B45806A15B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EG"/>
          </a:p>
        </p:txBody>
      </p:sp>
      <p:sp>
        <p:nvSpPr>
          <p:cNvPr id="4" name="Segnaposto testo 3">
            <a:extLst>
              <a:ext uri="{FF2B5EF4-FFF2-40B4-BE49-F238E27FC236}">
                <a16:creationId xmlns:a16="http://schemas.microsoft.com/office/drawing/2014/main" id="{332F0B6E-DEC2-6043-B908-1A59827BA2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B310741-731B-B146-88B6-179DDA46F27F}"/>
              </a:ext>
            </a:extLst>
          </p:cNvPr>
          <p:cNvSpPr>
            <a:spLocks noGrp="1"/>
          </p:cNvSpPr>
          <p:nvPr>
            <p:ph type="dt" sz="half" idx="10"/>
          </p:nvPr>
        </p:nvSpPr>
        <p:spPr/>
        <p:txBody>
          <a:bodyPr/>
          <a:lstStyle/>
          <a:p>
            <a:fld id="{D2BEFF0D-E6FE-0747-9C13-19CD8551650C}" type="datetimeFigureOut">
              <a:rPr lang="it-EG" smtClean="0"/>
              <a:t>03/10/20</a:t>
            </a:fld>
            <a:endParaRPr lang="it-EG"/>
          </a:p>
        </p:txBody>
      </p:sp>
      <p:sp>
        <p:nvSpPr>
          <p:cNvPr id="6" name="Segnaposto piè di pagina 5">
            <a:extLst>
              <a:ext uri="{FF2B5EF4-FFF2-40B4-BE49-F238E27FC236}">
                <a16:creationId xmlns:a16="http://schemas.microsoft.com/office/drawing/2014/main" id="{9DA90662-F8B8-5F4B-8C83-2F9DDCECC175}"/>
              </a:ext>
            </a:extLst>
          </p:cNvPr>
          <p:cNvSpPr>
            <a:spLocks noGrp="1"/>
          </p:cNvSpPr>
          <p:nvPr>
            <p:ph type="ftr" sz="quarter" idx="11"/>
          </p:nvPr>
        </p:nvSpPr>
        <p:spPr/>
        <p:txBody>
          <a:bodyPr/>
          <a:lstStyle/>
          <a:p>
            <a:endParaRPr lang="it-EG"/>
          </a:p>
        </p:txBody>
      </p:sp>
      <p:sp>
        <p:nvSpPr>
          <p:cNvPr id="7" name="Segnaposto numero diapositiva 6">
            <a:extLst>
              <a:ext uri="{FF2B5EF4-FFF2-40B4-BE49-F238E27FC236}">
                <a16:creationId xmlns:a16="http://schemas.microsoft.com/office/drawing/2014/main" id="{31D114BF-B5A1-8748-A466-843B823EA1FF}"/>
              </a:ext>
            </a:extLst>
          </p:cNvPr>
          <p:cNvSpPr>
            <a:spLocks noGrp="1"/>
          </p:cNvSpPr>
          <p:nvPr>
            <p:ph type="sldNum" sz="quarter" idx="12"/>
          </p:nvPr>
        </p:nvSpPr>
        <p:spPr/>
        <p:txBody>
          <a:bodyPr/>
          <a:lstStyle/>
          <a:p>
            <a:fld id="{87564BB6-D11B-1849-8F8E-F888A0266629}" type="slidenum">
              <a:rPr lang="it-EG" smtClean="0"/>
              <a:t>‹N›</a:t>
            </a:fld>
            <a:endParaRPr lang="it-EG"/>
          </a:p>
        </p:txBody>
      </p:sp>
    </p:spTree>
    <p:extLst>
      <p:ext uri="{BB962C8B-B14F-4D97-AF65-F5344CB8AC3E}">
        <p14:creationId xmlns:p14="http://schemas.microsoft.com/office/powerpoint/2010/main" val="2395181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873C5DC-033A-7646-9673-5E6A8329FD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it-EG"/>
          </a:p>
        </p:txBody>
      </p:sp>
      <p:sp>
        <p:nvSpPr>
          <p:cNvPr id="3" name="Segnaposto testo 2">
            <a:extLst>
              <a:ext uri="{FF2B5EF4-FFF2-40B4-BE49-F238E27FC236}">
                <a16:creationId xmlns:a16="http://schemas.microsoft.com/office/drawing/2014/main" id="{A0632BD7-91AE-0C40-8164-C5E6A91B79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data 3">
            <a:extLst>
              <a:ext uri="{FF2B5EF4-FFF2-40B4-BE49-F238E27FC236}">
                <a16:creationId xmlns:a16="http://schemas.microsoft.com/office/drawing/2014/main" id="{8EDF78A2-2777-3746-B641-3195C85F7C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BEFF0D-E6FE-0747-9C13-19CD8551650C}" type="datetimeFigureOut">
              <a:rPr lang="it-EG" smtClean="0"/>
              <a:t>03/10/20</a:t>
            </a:fld>
            <a:endParaRPr lang="it-EG"/>
          </a:p>
        </p:txBody>
      </p:sp>
      <p:sp>
        <p:nvSpPr>
          <p:cNvPr id="5" name="Segnaposto piè di pagina 4">
            <a:extLst>
              <a:ext uri="{FF2B5EF4-FFF2-40B4-BE49-F238E27FC236}">
                <a16:creationId xmlns:a16="http://schemas.microsoft.com/office/drawing/2014/main" id="{9DA8341C-5D48-9549-AEC4-02D9CC7B8D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EG"/>
          </a:p>
        </p:txBody>
      </p:sp>
      <p:sp>
        <p:nvSpPr>
          <p:cNvPr id="6" name="Segnaposto numero diapositiva 5">
            <a:extLst>
              <a:ext uri="{FF2B5EF4-FFF2-40B4-BE49-F238E27FC236}">
                <a16:creationId xmlns:a16="http://schemas.microsoft.com/office/drawing/2014/main" id="{525B367E-792D-A549-B5EB-54F7C202CD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564BB6-D11B-1849-8F8E-F888A0266629}" type="slidenum">
              <a:rPr lang="it-EG" smtClean="0"/>
              <a:t>‹N›</a:t>
            </a:fld>
            <a:endParaRPr lang="it-EG"/>
          </a:p>
        </p:txBody>
      </p:sp>
    </p:spTree>
    <p:extLst>
      <p:ext uri="{BB962C8B-B14F-4D97-AF65-F5344CB8AC3E}">
        <p14:creationId xmlns:p14="http://schemas.microsoft.com/office/powerpoint/2010/main" val="3883687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E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ttangolo 2">
            <a:extLst>
              <a:ext uri="{FF2B5EF4-FFF2-40B4-BE49-F238E27FC236}">
                <a16:creationId xmlns:a16="http://schemas.microsoft.com/office/drawing/2014/main" id="{18D53237-C905-CD4D-9696-A3846EE998D8}"/>
              </a:ext>
            </a:extLst>
          </p:cNvPr>
          <p:cNvSpPr>
            <a:spLocks noChangeArrowheads="1"/>
          </p:cNvSpPr>
          <p:nvPr/>
        </p:nvSpPr>
        <p:spPr bwMode="auto">
          <a:xfrm>
            <a:off x="2095500" y="333375"/>
            <a:ext cx="8001000" cy="5406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ts val="800"/>
              </a:spcBef>
              <a:buSzPct val="135000"/>
            </a:pPr>
            <a:r>
              <a:rPr lang="it-IT" altLang="it-IT" b="1" dirty="0">
                <a:ea typeface="Osaka" panose="020B0600000000000000" pitchFamily="34" charset="-128"/>
              </a:rPr>
              <a:t>Corso di laurea magistrale in  </a:t>
            </a:r>
          </a:p>
          <a:p>
            <a:pPr algn="ctr">
              <a:spcBef>
                <a:spcPts val="800"/>
              </a:spcBef>
              <a:buSzPct val="135000"/>
            </a:pPr>
            <a:r>
              <a:rPr lang="it-IT" altLang="it-IT" b="1" dirty="0">
                <a:solidFill>
                  <a:srgbClr val="00B050"/>
                </a:solidFill>
                <a:ea typeface="Osaka" panose="020B0600000000000000" pitchFamily="34" charset="-128"/>
              </a:rPr>
              <a:t>Relazioni Internazionali</a:t>
            </a:r>
          </a:p>
          <a:p>
            <a:pPr algn="ctr" eaLnBrk="1" hangingPunct="1">
              <a:buSzPct val="100000"/>
            </a:pPr>
            <a:r>
              <a:rPr lang="it-IT" altLang="it-IT" b="1" dirty="0">
                <a:solidFill>
                  <a:srgbClr val="000000"/>
                </a:solidFill>
                <a:latin typeface="Calisto MT" panose="02040603050505030304" pitchFamily="18" charset="77"/>
                <a:ea typeface="Osaka" panose="020B0600000000000000" pitchFamily="34" charset="-128"/>
              </a:rPr>
              <a:t>Dipartimento di Scienze politiche e sociali</a:t>
            </a:r>
          </a:p>
          <a:p>
            <a:pPr algn="ctr" eaLnBrk="1" hangingPunct="1">
              <a:buSzPct val="100000"/>
            </a:pPr>
            <a:r>
              <a:rPr lang="it-IT" altLang="it-IT" b="1" dirty="0">
                <a:solidFill>
                  <a:srgbClr val="000000"/>
                </a:solidFill>
                <a:latin typeface="Calisto MT" panose="02040603050505030304" pitchFamily="18" charset="77"/>
                <a:ea typeface="Osaka" panose="020B0600000000000000" pitchFamily="34" charset="-128"/>
              </a:rPr>
              <a:t>Università di Cagliari</a:t>
            </a:r>
          </a:p>
          <a:p>
            <a:pPr algn="ctr" eaLnBrk="1" hangingPunct="1">
              <a:buSzPct val="100000"/>
            </a:pPr>
            <a:r>
              <a:rPr lang="it-IT" altLang="it-IT" sz="1600" b="1" dirty="0">
                <a:ea typeface="Osaka" panose="020B0600000000000000" pitchFamily="34" charset="-128"/>
              </a:rPr>
              <a:t>Prof. Patrizia Manduchi</a:t>
            </a:r>
          </a:p>
          <a:p>
            <a:pPr algn="ctr" eaLnBrk="1" hangingPunct="1">
              <a:buSzPct val="100000"/>
            </a:pPr>
            <a:endParaRPr lang="it-IT" altLang="it-IT" sz="4000" b="1" dirty="0">
              <a:solidFill>
                <a:srgbClr val="000000"/>
              </a:solidFill>
              <a:latin typeface="Calisto MT" panose="02040603050505030304" pitchFamily="18" charset="77"/>
              <a:ea typeface="Osaka" panose="020B0600000000000000" pitchFamily="34" charset="-128"/>
            </a:endParaRPr>
          </a:p>
          <a:p>
            <a:pPr algn="ctr" eaLnBrk="1" hangingPunct="1">
              <a:buSzPct val="100000"/>
            </a:pPr>
            <a:r>
              <a:rPr lang="it-IT" altLang="it-IT" sz="4400" b="1" dirty="0">
                <a:solidFill>
                  <a:srgbClr val="00B050"/>
                </a:solidFill>
                <a:latin typeface="Calisto MT" panose="02040603050505030304" pitchFamily="18" charset="77"/>
                <a:ea typeface="Osaka" panose="020B0600000000000000" pitchFamily="34" charset="-128"/>
              </a:rPr>
              <a:t>MONDO ARABO CONTEMPORANEO</a:t>
            </a:r>
          </a:p>
          <a:p>
            <a:pPr algn="ctr" eaLnBrk="1" hangingPunct="1">
              <a:buSzPct val="100000"/>
            </a:pPr>
            <a:endParaRPr lang="it-IT" altLang="it-IT" sz="4400" b="1" dirty="0">
              <a:solidFill>
                <a:srgbClr val="00B050"/>
              </a:solidFill>
              <a:latin typeface="Calisto MT" panose="02040603050505030304" pitchFamily="18" charset="77"/>
              <a:ea typeface="Osaka" panose="020B0600000000000000" pitchFamily="34" charset="-128"/>
            </a:endParaRPr>
          </a:p>
          <a:p>
            <a:pPr algn="ctr" eaLnBrk="1" hangingPunct="1">
              <a:buSzPct val="100000"/>
            </a:pPr>
            <a:r>
              <a:rPr lang="it-IT" altLang="it-IT" b="1" dirty="0" err="1">
                <a:solidFill>
                  <a:srgbClr val="000000"/>
                </a:solidFill>
                <a:latin typeface="Calisto MT" panose="02040603050505030304" pitchFamily="18" charset="77"/>
                <a:ea typeface="Osaka" panose="020B0600000000000000" pitchFamily="34" charset="-128"/>
              </a:rPr>
              <a:t>Contemporary</a:t>
            </a:r>
            <a:r>
              <a:rPr lang="it-IT" altLang="it-IT" b="1" dirty="0">
                <a:solidFill>
                  <a:srgbClr val="000000"/>
                </a:solidFill>
                <a:latin typeface="Calisto MT" panose="02040603050505030304" pitchFamily="18" charset="77"/>
                <a:ea typeface="Osaka" panose="020B0600000000000000" pitchFamily="34" charset="-128"/>
              </a:rPr>
              <a:t> </a:t>
            </a:r>
            <a:r>
              <a:rPr lang="it-IT" altLang="it-IT" b="1" dirty="0" err="1">
                <a:solidFill>
                  <a:srgbClr val="000000"/>
                </a:solidFill>
                <a:latin typeface="Calisto MT" panose="02040603050505030304" pitchFamily="18" charset="77"/>
                <a:ea typeface="Osaka" panose="020B0600000000000000" pitchFamily="34" charset="-128"/>
              </a:rPr>
              <a:t>Arab</a:t>
            </a:r>
            <a:r>
              <a:rPr lang="it-IT" altLang="it-IT" b="1" dirty="0">
                <a:solidFill>
                  <a:srgbClr val="000000"/>
                </a:solidFill>
                <a:latin typeface="Calisto MT" panose="02040603050505030304" pitchFamily="18" charset="77"/>
                <a:ea typeface="Osaka" panose="020B0600000000000000" pitchFamily="34" charset="-128"/>
              </a:rPr>
              <a:t> World</a:t>
            </a:r>
          </a:p>
          <a:p>
            <a:pPr algn="ctr" eaLnBrk="1" hangingPunct="1">
              <a:buSzPct val="100000"/>
            </a:pPr>
            <a:r>
              <a:rPr lang="ar-EG" altLang="it-IT" dirty="0"/>
              <a:t>العالم العربي المعاصر</a:t>
            </a:r>
            <a:endParaRPr lang="it-IT" altLang="it-IT" dirty="0"/>
          </a:p>
          <a:p>
            <a:pPr algn="ctr" eaLnBrk="1" hangingPunct="1">
              <a:buSzPct val="100000"/>
            </a:pPr>
            <a:endParaRPr lang="it-IT" altLang="it-IT" b="1" dirty="0">
              <a:ea typeface="Osaka" panose="020B0600000000000000" pitchFamily="34" charset="-128"/>
            </a:endParaRPr>
          </a:p>
          <a:p>
            <a:pPr algn="ctr">
              <a:spcBef>
                <a:spcPts val="800"/>
              </a:spcBef>
              <a:buSzPct val="135000"/>
            </a:pPr>
            <a:r>
              <a:rPr lang="it-IT" altLang="it-IT" b="1" dirty="0">
                <a:ea typeface="Osaka" panose="020B0600000000000000" pitchFamily="34" charset="-128"/>
              </a:rPr>
              <a:t>anno accademico 2020-2021</a:t>
            </a:r>
          </a:p>
        </p:txBody>
      </p:sp>
    </p:spTree>
    <p:extLst>
      <p:ext uri="{BB962C8B-B14F-4D97-AF65-F5344CB8AC3E}">
        <p14:creationId xmlns:p14="http://schemas.microsoft.com/office/powerpoint/2010/main" val="721456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a:extLst>
              <a:ext uri="{FF2B5EF4-FFF2-40B4-BE49-F238E27FC236}">
                <a16:creationId xmlns:a16="http://schemas.microsoft.com/office/drawing/2014/main" id="{E4AA9B45-8A10-9F4A-80F6-A2F8664E3796}"/>
              </a:ext>
            </a:extLst>
          </p:cNvPr>
          <p:cNvSpPr txBox="1">
            <a:spLocks noChangeArrowheads="1"/>
          </p:cNvSpPr>
          <p:nvPr/>
        </p:nvSpPr>
        <p:spPr bwMode="auto">
          <a:xfrm>
            <a:off x="1992314" y="228601"/>
            <a:ext cx="8523287"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gn="ctr" eaLnBrk="1" hangingPunct="1">
              <a:buSzPct val="100000"/>
            </a:pPr>
            <a:r>
              <a:rPr lang="it-IT" altLang="it-IT" sz="4400" b="1" i="1" dirty="0">
                <a:solidFill>
                  <a:srgbClr val="FF2200"/>
                </a:solidFill>
                <a:latin typeface="Times New Roman Bold" pitchFamily="-84" charset="0"/>
                <a:ea typeface="Osaka" panose="020B0600000000000000" pitchFamily="34" charset="-128"/>
              </a:rPr>
              <a:t>Cosa vuol dire </a:t>
            </a:r>
            <a:r>
              <a:rPr lang="it-IT" altLang="it-IT" sz="4400" b="1" i="1" dirty="0" err="1">
                <a:solidFill>
                  <a:srgbClr val="FF2200"/>
                </a:solidFill>
                <a:latin typeface="Times New Roman Bold" pitchFamily="-84" charset="0"/>
                <a:ea typeface="Osaka" panose="020B0600000000000000" pitchFamily="34" charset="-128"/>
              </a:rPr>
              <a:t>islām</a:t>
            </a:r>
            <a:r>
              <a:rPr lang="it-IT" altLang="it-IT" sz="4400" b="1" i="1" dirty="0">
                <a:solidFill>
                  <a:srgbClr val="FF2200"/>
                </a:solidFill>
                <a:latin typeface="Times New Roman Bold" pitchFamily="-84" charset="0"/>
                <a:ea typeface="Osaka" panose="020B0600000000000000" pitchFamily="34" charset="-128"/>
              </a:rPr>
              <a:t>?</a:t>
            </a:r>
          </a:p>
          <a:p>
            <a:pPr algn="ctr" eaLnBrk="1" hangingPunct="1">
              <a:buSzPct val="100000"/>
            </a:pPr>
            <a:r>
              <a:rPr lang="it-IT" altLang="it-IT" sz="2800" i="1" dirty="0" err="1">
                <a:solidFill>
                  <a:schemeClr val="tx1"/>
                </a:solidFill>
                <a:latin typeface="Times New Roman Bold" pitchFamily="-84" charset="0"/>
                <a:ea typeface="Osaka" panose="020B0600000000000000" pitchFamily="34" charset="-128"/>
              </a:rPr>
              <a:t>Which</a:t>
            </a:r>
            <a:r>
              <a:rPr lang="it-IT" altLang="it-IT" sz="2800" i="1" dirty="0">
                <a:solidFill>
                  <a:schemeClr val="tx1"/>
                </a:solidFill>
                <a:latin typeface="Times New Roman Bold" pitchFamily="-84" charset="0"/>
                <a:ea typeface="Osaka" panose="020B0600000000000000" pitchFamily="34" charset="-128"/>
              </a:rPr>
              <a:t> </a:t>
            </a:r>
            <a:r>
              <a:rPr lang="it-IT" altLang="it-IT" sz="2800" i="1" dirty="0" err="1">
                <a:solidFill>
                  <a:schemeClr val="tx1"/>
                </a:solidFill>
                <a:latin typeface="Times New Roman Bold" pitchFamily="-84" charset="0"/>
                <a:ea typeface="Osaka" panose="020B0600000000000000" pitchFamily="34" charset="-128"/>
              </a:rPr>
              <a:t>is</a:t>
            </a:r>
            <a:r>
              <a:rPr lang="it-IT" altLang="it-IT" sz="2800" i="1" dirty="0">
                <a:solidFill>
                  <a:schemeClr val="tx1"/>
                </a:solidFill>
                <a:latin typeface="Times New Roman Bold" pitchFamily="-84" charset="0"/>
                <a:ea typeface="Osaka" panose="020B0600000000000000" pitchFamily="34" charset="-128"/>
              </a:rPr>
              <a:t> the </a:t>
            </a:r>
            <a:r>
              <a:rPr lang="it-IT" altLang="it-IT" sz="2800" i="1" dirty="0" err="1">
                <a:solidFill>
                  <a:schemeClr val="tx1"/>
                </a:solidFill>
                <a:latin typeface="Times New Roman Bold" pitchFamily="-84" charset="0"/>
                <a:ea typeface="Osaka" panose="020B0600000000000000" pitchFamily="34" charset="-128"/>
              </a:rPr>
              <a:t>meaning</a:t>
            </a:r>
            <a:r>
              <a:rPr lang="it-IT" altLang="it-IT" sz="2800" i="1" dirty="0">
                <a:solidFill>
                  <a:schemeClr val="tx1"/>
                </a:solidFill>
                <a:latin typeface="Times New Roman Bold" pitchFamily="-84" charset="0"/>
                <a:ea typeface="Osaka" panose="020B0600000000000000" pitchFamily="34" charset="-128"/>
              </a:rPr>
              <a:t> of the word </a:t>
            </a:r>
            <a:r>
              <a:rPr lang="it-IT" altLang="it-IT" sz="2800" i="1" dirty="0" err="1">
                <a:solidFill>
                  <a:schemeClr val="tx1"/>
                </a:solidFill>
                <a:latin typeface="Times New Roman Bold" pitchFamily="-84" charset="0"/>
                <a:ea typeface="Osaka" panose="020B0600000000000000" pitchFamily="34" charset="-128"/>
              </a:rPr>
              <a:t>Isl</a:t>
            </a:r>
            <a:r>
              <a:rPr lang="it-IT" altLang="it-IT" sz="2800" i="1" dirty="0" err="1">
                <a:solidFill>
                  <a:schemeClr val="tx1"/>
                </a:solidFill>
                <a:ea typeface="Osaka" panose="020B0600000000000000" pitchFamily="34" charset="-128"/>
              </a:rPr>
              <a:t>ā</a:t>
            </a:r>
            <a:r>
              <a:rPr lang="it-IT" altLang="it-IT" sz="2800" i="1" dirty="0" err="1">
                <a:solidFill>
                  <a:schemeClr val="tx1"/>
                </a:solidFill>
                <a:latin typeface="Times New Roman Bold" pitchFamily="-84" charset="0"/>
                <a:ea typeface="Osaka" panose="020B0600000000000000" pitchFamily="34" charset="-128"/>
              </a:rPr>
              <a:t>m</a:t>
            </a:r>
            <a:r>
              <a:rPr lang="it-IT" altLang="it-IT" sz="2800" i="1" dirty="0">
                <a:solidFill>
                  <a:schemeClr val="tx1"/>
                </a:solidFill>
                <a:latin typeface="Times New Roman Bold" pitchFamily="-84" charset="0"/>
                <a:ea typeface="Osaka" panose="020B0600000000000000" pitchFamily="34" charset="-128"/>
              </a:rPr>
              <a:t>?</a:t>
            </a:r>
          </a:p>
        </p:txBody>
      </p:sp>
      <p:sp>
        <p:nvSpPr>
          <p:cNvPr id="7170" name="Text Box 2">
            <a:extLst>
              <a:ext uri="{FF2B5EF4-FFF2-40B4-BE49-F238E27FC236}">
                <a16:creationId xmlns:a16="http://schemas.microsoft.com/office/drawing/2014/main" id="{33A5B079-79EF-1641-92A1-FF0558A4C558}"/>
              </a:ext>
            </a:extLst>
          </p:cNvPr>
          <p:cNvSpPr txBox="1">
            <a:spLocks noChangeArrowheads="1"/>
          </p:cNvSpPr>
          <p:nvPr/>
        </p:nvSpPr>
        <p:spPr bwMode="auto">
          <a:xfrm>
            <a:off x="1992314" y="1989138"/>
            <a:ext cx="8523287"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1101725" algn="l"/>
                <a:tab pos="2016125" algn="l"/>
                <a:tab pos="2930525" algn="l"/>
                <a:tab pos="3844925" algn="l"/>
                <a:tab pos="4759325" algn="l"/>
                <a:tab pos="5673725" algn="l"/>
                <a:tab pos="6588125" algn="l"/>
                <a:tab pos="7502525" algn="l"/>
                <a:tab pos="8416925" algn="l"/>
                <a:tab pos="9331325" algn="l"/>
                <a:tab pos="10245725"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1101725" algn="l"/>
                <a:tab pos="2016125" algn="l"/>
                <a:tab pos="2930525" algn="l"/>
                <a:tab pos="3844925" algn="l"/>
                <a:tab pos="4759325" algn="l"/>
                <a:tab pos="5673725" algn="l"/>
                <a:tab pos="6588125" algn="l"/>
                <a:tab pos="7502525" algn="l"/>
                <a:tab pos="8416925" algn="l"/>
                <a:tab pos="9331325" algn="l"/>
                <a:tab pos="10245725"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1101725" algn="l"/>
                <a:tab pos="2016125" algn="l"/>
                <a:tab pos="2930525" algn="l"/>
                <a:tab pos="3844925" algn="l"/>
                <a:tab pos="4759325" algn="l"/>
                <a:tab pos="5673725" algn="l"/>
                <a:tab pos="6588125" algn="l"/>
                <a:tab pos="7502525" algn="l"/>
                <a:tab pos="8416925" algn="l"/>
                <a:tab pos="9331325" algn="l"/>
                <a:tab pos="10245725"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1101725" algn="l"/>
                <a:tab pos="2016125" algn="l"/>
                <a:tab pos="2930525" algn="l"/>
                <a:tab pos="3844925" algn="l"/>
                <a:tab pos="4759325" algn="l"/>
                <a:tab pos="5673725" algn="l"/>
                <a:tab pos="6588125" algn="l"/>
                <a:tab pos="7502525" algn="l"/>
                <a:tab pos="8416925" algn="l"/>
                <a:tab pos="9331325" algn="l"/>
                <a:tab pos="10245725"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1101725" algn="l"/>
                <a:tab pos="2016125" algn="l"/>
                <a:tab pos="2930525" algn="l"/>
                <a:tab pos="3844925" algn="l"/>
                <a:tab pos="4759325" algn="l"/>
                <a:tab pos="5673725" algn="l"/>
                <a:tab pos="6588125" algn="l"/>
                <a:tab pos="7502525" algn="l"/>
                <a:tab pos="8416925" algn="l"/>
                <a:tab pos="9331325" algn="l"/>
                <a:tab pos="10245725"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1101725" algn="l"/>
                <a:tab pos="2016125" algn="l"/>
                <a:tab pos="2930525" algn="l"/>
                <a:tab pos="3844925" algn="l"/>
                <a:tab pos="4759325" algn="l"/>
                <a:tab pos="5673725" algn="l"/>
                <a:tab pos="6588125" algn="l"/>
                <a:tab pos="7502525" algn="l"/>
                <a:tab pos="8416925" algn="l"/>
                <a:tab pos="9331325" algn="l"/>
                <a:tab pos="10245725"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1101725" algn="l"/>
                <a:tab pos="2016125" algn="l"/>
                <a:tab pos="2930525" algn="l"/>
                <a:tab pos="3844925" algn="l"/>
                <a:tab pos="4759325" algn="l"/>
                <a:tab pos="5673725" algn="l"/>
                <a:tab pos="6588125" algn="l"/>
                <a:tab pos="7502525" algn="l"/>
                <a:tab pos="8416925" algn="l"/>
                <a:tab pos="9331325" algn="l"/>
                <a:tab pos="10245725"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1101725" algn="l"/>
                <a:tab pos="2016125" algn="l"/>
                <a:tab pos="2930525" algn="l"/>
                <a:tab pos="3844925" algn="l"/>
                <a:tab pos="4759325" algn="l"/>
                <a:tab pos="5673725" algn="l"/>
                <a:tab pos="6588125" algn="l"/>
                <a:tab pos="7502525" algn="l"/>
                <a:tab pos="8416925" algn="l"/>
                <a:tab pos="9331325" algn="l"/>
                <a:tab pos="10245725"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1101725" algn="l"/>
                <a:tab pos="2016125" algn="l"/>
                <a:tab pos="2930525" algn="l"/>
                <a:tab pos="3844925" algn="l"/>
                <a:tab pos="4759325" algn="l"/>
                <a:tab pos="5673725" algn="l"/>
                <a:tab pos="6588125" algn="l"/>
                <a:tab pos="7502525" algn="l"/>
                <a:tab pos="8416925" algn="l"/>
                <a:tab pos="9331325" algn="l"/>
                <a:tab pos="10245725" algn="l"/>
              </a:tabLst>
              <a:defRPr sz="2400">
                <a:solidFill>
                  <a:schemeClr val="bg1"/>
                </a:solidFill>
                <a:latin typeface="Times New Roman" panose="02020603050405020304" pitchFamily="18" charset="0"/>
                <a:ea typeface="ＭＳ Ｐゴシック" panose="020B0600070205080204" pitchFamily="34" charset="-128"/>
              </a:defRPr>
            </a:lvl9pPr>
          </a:lstStyle>
          <a:p>
            <a:pPr>
              <a:lnSpc>
                <a:spcPct val="90000"/>
              </a:lnSpc>
              <a:spcBef>
                <a:spcPts val="700"/>
              </a:spcBef>
              <a:buClr>
                <a:srgbClr val="000000"/>
              </a:buClr>
              <a:buSzPct val="135000"/>
            </a:pPr>
            <a:r>
              <a:rPr lang="it-IT" altLang="it-IT" sz="2800">
                <a:solidFill>
                  <a:srgbClr val="000000"/>
                </a:solidFill>
                <a:ea typeface="Osaka" panose="020B0600000000000000" pitchFamily="34" charset="-128"/>
              </a:rPr>
              <a:t>Islam in arabo vuol dire </a:t>
            </a:r>
            <a:r>
              <a:rPr lang="it-IT" altLang="it-IT" sz="2800">
                <a:solidFill>
                  <a:srgbClr val="FF2200"/>
                </a:solidFill>
                <a:ea typeface="Osaka" panose="020B0600000000000000" pitchFamily="34" charset="-128"/>
              </a:rPr>
              <a:t>sottomissione</a:t>
            </a:r>
            <a:r>
              <a:rPr lang="it-IT" altLang="it-IT" sz="2800">
                <a:solidFill>
                  <a:srgbClr val="000000"/>
                </a:solidFill>
                <a:ea typeface="Osaka" panose="020B0600000000000000" pitchFamily="34" charset="-128"/>
              </a:rPr>
              <a:t> volontaria all’unico Dio (la parola deriva dalla stessa radice </a:t>
            </a:r>
            <a:r>
              <a:rPr lang="it-IT" altLang="it-IT" sz="2800" i="1">
                <a:solidFill>
                  <a:srgbClr val="000000"/>
                </a:solidFill>
                <a:ea typeface="Osaka" panose="020B0600000000000000" pitchFamily="34" charset="-128"/>
              </a:rPr>
              <a:t>sa-la-ma  </a:t>
            </a:r>
            <a:r>
              <a:rPr lang="it-IT" altLang="it-IT" sz="2800">
                <a:solidFill>
                  <a:srgbClr val="000000"/>
                </a:solidFill>
                <a:ea typeface="Osaka" panose="020B0600000000000000" pitchFamily="34" charset="-128"/>
              </a:rPr>
              <a:t>della parola </a:t>
            </a:r>
            <a:r>
              <a:rPr lang="it-IT" altLang="it-IT" sz="2800" i="1">
                <a:solidFill>
                  <a:srgbClr val="FF2200"/>
                </a:solidFill>
                <a:ea typeface="Osaka" panose="020B0600000000000000" pitchFamily="34" charset="-128"/>
              </a:rPr>
              <a:t>salām, </a:t>
            </a:r>
            <a:r>
              <a:rPr lang="it-IT" altLang="it-IT" sz="2800">
                <a:solidFill>
                  <a:srgbClr val="FF2200"/>
                </a:solidFill>
                <a:ea typeface="Osaka" panose="020B0600000000000000" pitchFamily="34" charset="-128"/>
              </a:rPr>
              <a:t>pace</a:t>
            </a:r>
            <a:r>
              <a:rPr lang="it-IT" altLang="it-IT" sz="2800">
                <a:solidFill>
                  <a:srgbClr val="000000"/>
                </a:solidFill>
                <a:ea typeface="Osaka" panose="020B0600000000000000" pitchFamily="34" charset="-128"/>
              </a:rPr>
              <a:t>).</a:t>
            </a:r>
          </a:p>
          <a:p>
            <a:pPr>
              <a:lnSpc>
                <a:spcPct val="90000"/>
              </a:lnSpc>
              <a:spcBef>
                <a:spcPts val="700"/>
              </a:spcBef>
              <a:buSzPct val="135000"/>
            </a:pPr>
            <a:r>
              <a:rPr lang="it-IT" altLang="it-IT" sz="2800">
                <a:solidFill>
                  <a:srgbClr val="000000"/>
                </a:solidFill>
                <a:ea typeface="Osaka" panose="020B0600000000000000" pitchFamily="34" charset="-128"/>
              </a:rPr>
              <a:t> Il termine musulmano (</a:t>
            </a:r>
            <a:r>
              <a:rPr lang="it-IT" altLang="it-IT" sz="2800" i="1">
                <a:solidFill>
                  <a:srgbClr val="000000"/>
                </a:solidFill>
                <a:ea typeface="Osaka" panose="020B0600000000000000" pitchFamily="34" charset="-128"/>
              </a:rPr>
              <a:t>muslim/pl. muslimūn) </a:t>
            </a:r>
            <a:r>
              <a:rPr lang="it-IT" altLang="it-IT" sz="2800">
                <a:solidFill>
                  <a:srgbClr val="000000"/>
                </a:solidFill>
                <a:ea typeface="Osaka" panose="020B0600000000000000" pitchFamily="34" charset="-128"/>
              </a:rPr>
              <a:t>identifica </a:t>
            </a:r>
            <a:r>
              <a:rPr lang="it-IT" altLang="it-IT" sz="2800" i="1">
                <a:solidFill>
                  <a:srgbClr val="000000"/>
                </a:solidFill>
                <a:ea typeface="Osaka" panose="020B0600000000000000" pitchFamily="34" charset="-128"/>
              </a:rPr>
              <a:t>“</a:t>
            </a:r>
            <a:r>
              <a:rPr lang="it-IT" altLang="ja-JP" sz="2800">
                <a:solidFill>
                  <a:srgbClr val="000000"/>
                </a:solidFill>
                <a:ea typeface="Osaka" panose="020B0600000000000000" pitchFamily="34" charset="-128"/>
              </a:rPr>
              <a:t>coloro che si sottomettono</a:t>
            </a:r>
            <a:r>
              <a:rPr lang="it-IT" altLang="it-IT" sz="2800">
                <a:solidFill>
                  <a:srgbClr val="000000"/>
                </a:solidFill>
                <a:ea typeface="Osaka" panose="020B0600000000000000" pitchFamily="34" charset="-128"/>
              </a:rPr>
              <a:t>”</a:t>
            </a:r>
            <a:r>
              <a:rPr lang="it-IT" altLang="ja-JP" sz="2800">
                <a:solidFill>
                  <a:srgbClr val="000000"/>
                </a:solidFill>
                <a:ea typeface="Osaka" panose="020B0600000000000000" pitchFamily="34" charset="-128"/>
              </a:rPr>
              <a:t> a Dio. </a:t>
            </a:r>
          </a:p>
          <a:p>
            <a:pPr>
              <a:lnSpc>
                <a:spcPct val="90000"/>
              </a:lnSpc>
              <a:spcBef>
                <a:spcPts val="700"/>
              </a:spcBef>
              <a:buSzPct val="135000"/>
            </a:pPr>
            <a:r>
              <a:rPr lang="it-IT" altLang="it-IT" sz="2800">
                <a:solidFill>
                  <a:srgbClr val="000000"/>
                </a:solidFill>
                <a:ea typeface="Osaka" panose="020B0600000000000000" pitchFamily="34" charset="-128"/>
              </a:rPr>
              <a:t>Dio in arabo si dice </a:t>
            </a:r>
            <a:r>
              <a:rPr lang="it-IT" altLang="it-IT" sz="2800" i="1">
                <a:solidFill>
                  <a:srgbClr val="FF0000"/>
                </a:solidFill>
                <a:ea typeface="Osaka" panose="020B0600000000000000" pitchFamily="34" charset="-128"/>
              </a:rPr>
              <a:t>Allāh</a:t>
            </a:r>
            <a:r>
              <a:rPr lang="it-IT" altLang="it-IT" sz="2800">
                <a:solidFill>
                  <a:srgbClr val="000000"/>
                </a:solidFill>
                <a:ea typeface="Osaka" panose="020B0600000000000000" pitchFamily="34" charset="-128"/>
              </a:rPr>
              <a:t>.</a:t>
            </a:r>
          </a:p>
          <a:p>
            <a:pPr>
              <a:lnSpc>
                <a:spcPct val="90000"/>
              </a:lnSpc>
              <a:spcBef>
                <a:spcPts val="700"/>
              </a:spcBef>
              <a:buClr>
                <a:srgbClr val="000000"/>
              </a:buClr>
              <a:buSzPct val="135000"/>
            </a:pPr>
            <a:r>
              <a:rPr lang="it-IT" altLang="it-IT" sz="2800">
                <a:solidFill>
                  <a:srgbClr val="000000"/>
                </a:solidFill>
                <a:ea typeface="Osaka" panose="020B0600000000000000" pitchFamily="34" charset="-128"/>
              </a:rPr>
              <a:t>Il dogma fondamentale della religione islamica è l’unicità di Dio, il </a:t>
            </a:r>
            <a:r>
              <a:rPr lang="it-IT" altLang="it-IT" sz="2800" i="1">
                <a:solidFill>
                  <a:srgbClr val="FF2200"/>
                </a:solidFill>
                <a:ea typeface="Osaka" panose="020B0600000000000000" pitchFamily="34" charset="-128"/>
              </a:rPr>
              <a:t>tawhīd</a:t>
            </a:r>
            <a:r>
              <a:rPr lang="it-IT" altLang="it-IT" sz="2800">
                <a:solidFill>
                  <a:srgbClr val="000000"/>
                </a:solidFill>
                <a:ea typeface="Osaka" panose="020B0600000000000000" pitchFamily="34" charset="-128"/>
              </a:rPr>
              <a:t>.</a:t>
            </a:r>
          </a:p>
          <a:p>
            <a:pPr>
              <a:lnSpc>
                <a:spcPct val="90000"/>
              </a:lnSpc>
              <a:spcBef>
                <a:spcPts val="700"/>
              </a:spcBef>
              <a:buClr>
                <a:srgbClr val="000000"/>
              </a:buClr>
              <a:buSzPct val="135000"/>
            </a:pPr>
            <a:r>
              <a:rPr lang="it-IT" altLang="it-IT" sz="2800">
                <a:solidFill>
                  <a:srgbClr val="000000"/>
                </a:solidFill>
                <a:ea typeface="Osaka" panose="020B0600000000000000" pitchFamily="34" charset="-128"/>
              </a:rPr>
              <a:t>L’Islam è la terza </a:t>
            </a:r>
            <a:r>
              <a:rPr lang="it-IT" altLang="it-IT" sz="2800">
                <a:solidFill>
                  <a:srgbClr val="FF0000"/>
                </a:solidFill>
                <a:ea typeface="Osaka" panose="020B0600000000000000" pitchFamily="34" charset="-128"/>
              </a:rPr>
              <a:t>religione monoteistica </a:t>
            </a:r>
            <a:r>
              <a:rPr lang="it-IT" altLang="it-IT" sz="2800">
                <a:solidFill>
                  <a:srgbClr val="000000"/>
                </a:solidFill>
                <a:ea typeface="Osaka" panose="020B0600000000000000" pitchFamily="34" charset="-128"/>
              </a:rPr>
              <a:t>in ordine cronologico, dopo l’Ebraismo e il Cristianesimo.</a:t>
            </a:r>
          </a:p>
          <a:p>
            <a:pPr>
              <a:lnSpc>
                <a:spcPct val="90000"/>
              </a:lnSpc>
              <a:spcBef>
                <a:spcPts val="700"/>
              </a:spcBef>
              <a:buClr>
                <a:srgbClr val="000000"/>
              </a:buClr>
              <a:buSzPct val="135000"/>
            </a:pPr>
            <a:endParaRPr lang="it-IT" altLang="it-IT" sz="2800">
              <a:solidFill>
                <a:srgbClr val="000000"/>
              </a:solidFill>
              <a:ea typeface="Osaka" panose="020B0600000000000000" pitchFamily="34" charset="-128"/>
            </a:endParaRPr>
          </a:p>
          <a:p>
            <a:pPr>
              <a:lnSpc>
                <a:spcPct val="90000"/>
              </a:lnSpc>
              <a:spcBef>
                <a:spcPts val="700"/>
              </a:spcBef>
              <a:buSzPct val="135000"/>
            </a:pPr>
            <a:endParaRPr lang="it-IT" altLang="it-IT" sz="2800">
              <a:solidFill>
                <a:srgbClr val="000000"/>
              </a:solidFill>
              <a:ea typeface="Osaka" panose="020B0600000000000000" pitchFamily="34" charset="-128"/>
            </a:endParaRPr>
          </a:p>
          <a:p>
            <a:pPr>
              <a:lnSpc>
                <a:spcPct val="90000"/>
              </a:lnSpc>
              <a:spcBef>
                <a:spcPts val="700"/>
              </a:spcBef>
              <a:buSzPct val="135000"/>
            </a:pPr>
            <a:endParaRPr lang="it-IT" altLang="it-IT" sz="2800">
              <a:solidFill>
                <a:srgbClr val="000000"/>
              </a:solidFill>
              <a:ea typeface="Osaka" panose="020B0600000000000000" pitchFamily="34" charset="-128"/>
            </a:endParaRPr>
          </a:p>
        </p:txBody>
      </p:sp>
    </p:spTree>
    <p:extLst>
      <p:ext uri="{BB962C8B-B14F-4D97-AF65-F5344CB8AC3E}">
        <p14:creationId xmlns:p14="http://schemas.microsoft.com/office/powerpoint/2010/main" val="87464174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additive="repl">
                                        <p:cTn id="6" dur="1" fill="hold">
                                          <p:stCondLst>
                                            <p:cond delay="0"/>
                                          </p:stCondLst>
                                        </p:cTn>
                                        <p:tgtEl>
                                          <p:spTgt spid="7170">
                                            <p:txEl>
                                              <p:pRg st="0" end="0"/>
                                            </p:txEl>
                                          </p:spTgt>
                                        </p:tgtEl>
                                        <p:attrNameLst>
                                          <p:attrName>style.visibility</p:attrName>
                                        </p:attrNameLst>
                                      </p:cBhvr>
                                      <p:to>
                                        <p:strVal val="visible"/>
                                      </p:to>
                                    </p:set>
                                    <p:animEffect transition="in" filter="box(out)">
                                      <p:cBhvr additive="repl">
                                        <p:cTn id="7" dur="500"/>
                                        <p:tgtEl>
                                          <p:spTgt spid="717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additive="repl">
                                        <p:cTn id="11" dur="1" fill="hold">
                                          <p:stCondLst>
                                            <p:cond delay="0"/>
                                          </p:stCondLst>
                                        </p:cTn>
                                        <p:tgtEl>
                                          <p:spTgt spid="7170">
                                            <p:txEl>
                                              <p:pRg st="1" end="1"/>
                                            </p:txEl>
                                          </p:spTgt>
                                        </p:tgtEl>
                                        <p:attrNameLst>
                                          <p:attrName>style.visibility</p:attrName>
                                        </p:attrNameLst>
                                      </p:cBhvr>
                                      <p:to>
                                        <p:strVal val="visible"/>
                                      </p:to>
                                    </p:set>
                                    <p:animEffect transition="in" filter="box(out)">
                                      <p:cBhvr additive="repl">
                                        <p:cTn id="12" dur="500"/>
                                        <p:tgtEl>
                                          <p:spTgt spid="717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nodeType="clickEffect">
                                  <p:stCondLst>
                                    <p:cond delay="0"/>
                                  </p:stCondLst>
                                  <p:childTnLst>
                                    <p:set>
                                      <p:cBhvr additive="repl">
                                        <p:cTn id="16" dur="1" fill="hold">
                                          <p:stCondLst>
                                            <p:cond delay="0"/>
                                          </p:stCondLst>
                                        </p:cTn>
                                        <p:tgtEl>
                                          <p:spTgt spid="7170">
                                            <p:txEl>
                                              <p:pRg st="2" end="2"/>
                                            </p:txEl>
                                          </p:spTgt>
                                        </p:tgtEl>
                                        <p:attrNameLst>
                                          <p:attrName>style.visibility</p:attrName>
                                        </p:attrNameLst>
                                      </p:cBhvr>
                                      <p:to>
                                        <p:strVal val="visible"/>
                                      </p:to>
                                    </p:set>
                                    <p:animEffect transition="in" filter="box(out)">
                                      <p:cBhvr additive="repl">
                                        <p:cTn id="17" dur="500"/>
                                        <p:tgtEl>
                                          <p:spTgt spid="717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nodeType="clickEffect">
                                  <p:stCondLst>
                                    <p:cond delay="0"/>
                                  </p:stCondLst>
                                  <p:childTnLst>
                                    <p:set>
                                      <p:cBhvr additive="repl">
                                        <p:cTn id="21" dur="1" fill="hold">
                                          <p:stCondLst>
                                            <p:cond delay="0"/>
                                          </p:stCondLst>
                                        </p:cTn>
                                        <p:tgtEl>
                                          <p:spTgt spid="7170">
                                            <p:txEl>
                                              <p:pRg st="3" end="3"/>
                                            </p:txEl>
                                          </p:spTgt>
                                        </p:tgtEl>
                                        <p:attrNameLst>
                                          <p:attrName>style.visibility</p:attrName>
                                        </p:attrNameLst>
                                      </p:cBhvr>
                                      <p:to>
                                        <p:strVal val="visible"/>
                                      </p:to>
                                    </p:set>
                                    <p:animEffect transition="in" filter="box(out)">
                                      <p:cBhvr additive="repl">
                                        <p:cTn id="22" dur="500"/>
                                        <p:tgtEl>
                                          <p:spTgt spid="7170">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nodeType="clickEffect">
                                  <p:stCondLst>
                                    <p:cond delay="0"/>
                                  </p:stCondLst>
                                  <p:childTnLst>
                                    <p:set>
                                      <p:cBhvr additive="repl">
                                        <p:cTn id="26" dur="1" fill="hold">
                                          <p:stCondLst>
                                            <p:cond delay="0"/>
                                          </p:stCondLst>
                                        </p:cTn>
                                        <p:tgtEl>
                                          <p:spTgt spid="7170">
                                            <p:txEl>
                                              <p:pRg st="4" end="4"/>
                                            </p:txEl>
                                          </p:spTgt>
                                        </p:tgtEl>
                                        <p:attrNameLst>
                                          <p:attrName>style.visibility</p:attrName>
                                        </p:attrNameLst>
                                      </p:cBhvr>
                                      <p:to>
                                        <p:strVal val="visible"/>
                                      </p:to>
                                    </p:set>
                                    <p:animEffect transition="in" filter="box(out)">
                                      <p:cBhvr additive="repl">
                                        <p:cTn id="27" dur="500"/>
                                        <p:tgtEl>
                                          <p:spTgt spid="717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a:extLst>
              <a:ext uri="{FF2B5EF4-FFF2-40B4-BE49-F238E27FC236}">
                <a16:creationId xmlns:a16="http://schemas.microsoft.com/office/drawing/2014/main" id="{7C5176CD-B7CB-E047-A90F-058FF3E4E35E}"/>
              </a:ext>
            </a:extLst>
          </p:cNvPr>
          <p:cNvSpPr txBox="1">
            <a:spLocks noChangeArrowheads="1"/>
          </p:cNvSpPr>
          <p:nvPr/>
        </p:nvSpPr>
        <p:spPr bwMode="auto">
          <a:xfrm>
            <a:off x="2279650" y="115888"/>
            <a:ext cx="716915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gn="ctr" eaLnBrk="1" hangingPunct="1">
              <a:buSzPct val="100000"/>
            </a:pPr>
            <a:endParaRPr lang="it-IT" altLang="it-IT" sz="4400" b="1" i="1">
              <a:solidFill>
                <a:srgbClr val="FF2200"/>
              </a:solidFill>
              <a:latin typeface="Times New Roman Bold" pitchFamily="-84" charset="0"/>
              <a:ea typeface="Osaka" panose="020B0600000000000000" pitchFamily="34" charset="-128"/>
            </a:endParaRPr>
          </a:p>
          <a:p>
            <a:pPr algn="ctr" eaLnBrk="1" hangingPunct="1">
              <a:buSzPct val="100000"/>
            </a:pPr>
            <a:r>
              <a:rPr lang="it-IT" altLang="it-IT" sz="4400" b="1" i="1">
                <a:solidFill>
                  <a:srgbClr val="FF2200"/>
                </a:solidFill>
                <a:latin typeface="Times New Roman Bold" pitchFamily="-84" charset="0"/>
                <a:ea typeface="Osaka" panose="020B0600000000000000" pitchFamily="34" charset="-128"/>
              </a:rPr>
              <a:t>Che cosa è l’islam</a:t>
            </a:r>
          </a:p>
          <a:p>
            <a:pPr algn="ctr" eaLnBrk="1" hangingPunct="1">
              <a:buSzPct val="100000"/>
            </a:pPr>
            <a:r>
              <a:rPr lang="it-IT" altLang="it-IT" sz="3200" b="1" i="1">
                <a:solidFill>
                  <a:srgbClr val="FF2200"/>
                </a:solidFill>
                <a:latin typeface="Times New Roman Bold" pitchFamily="-84" charset="0"/>
                <a:ea typeface="Osaka" panose="020B0600000000000000" pitchFamily="34" charset="-128"/>
              </a:rPr>
              <a:t>What really is Islam?</a:t>
            </a:r>
            <a:br>
              <a:rPr lang="it-IT" altLang="it-IT" sz="3200" b="1" i="1">
                <a:solidFill>
                  <a:srgbClr val="E9DCB9"/>
                </a:solidFill>
                <a:latin typeface="Times New Roman Bold" pitchFamily="-84" charset="0"/>
                <a:ea typeface="Osaka" panose="020B0600000000000000" pitchFamily="34" charset="-128"/>
              </a:rPr>
            </a:br>
            <a:endParaRPr lang="it-IT" altLang="it-IT" sz="3200" b="1" i="1">
              <a:solidFill>
                <a:srgbClr val="E9DCB9"/>
              </a:solidFill>
              <a:latin typeface="Times New Roman Bold" pitchFamily="-84" charset="0"/>
              <a:ea typeface="Osaka" panose="020B0600000000000000" pitchFamily="34" charset="-128"/>
            </a:endParaRPr>
          </a:p>
        </p:txBody>
      </p:sp>
      <p:sp>
        <p:nvSpPr>
          <p:cNvPr id="8194" name="Text Box 2">
            <a:extLst>
              <a:ext uri="{FF2B5EF4-FFF2-40B4-BE49-F238E27FC236}">
                <a16:creationId xmlns:a16="http://schemas.microsoft.com/office/drawing/2014/main" id="{69C24054-65BD-2A48-B705-4D7155968312}"/>
              </a:ext>
            </a:extLst>
          </p:cNvPr>
          <p:cNvSpPr txBox="1">
            <a:spLocks noChangeArrowheads="1"/>
          </p:cNvSpPr>
          <p:nvPr/>
        </p:nvSpPr>
        <p:spPr bwMode="auto">
          <a:xfrm>
            <a:off x="1703388" y="1412875"/>
            <a:ext cx="8856662" cy="532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9pPr>
          </a:lstStyle>
          <a:p>
            <a:pPr>
              <a:lnSpc>
                <a:spcPct val="90000"/>
              </a:lnSpc>
              <a:spcBef>
                <a:spcPts val="600"/>
              </a:spcBef>
              <a:buClr>
                <a:srgbClr val="000000"/>
              </a:buClr>
              <a:buSzPct val="135000"/>
            </a:pPr>
            <a:r>
              <a:rPr lang="it-IT" altLang="it-IT" dirty="0">
                <a:solidFill>
                  <a:srgbClr val="000000"/>
                </a:solidFill>
                <a:ea typeface="Osaka" panose="020B0600000000000000" pitchFamily="34" charset="-128"/>
              </a:rPr>
              <a:t>È innanzitutto una religione*, ma anche un </a:t>
            </a:r>
            <a:r>
              <a:rPr lang="it-IT" altLang="it-IT" dirty="0">
                <a:solidFill>
                  <a:srgbClr val="FF2200"/>
                </a:solidFill>
                <a:ea typeface="Osaka" panose="020B0600000000000000" pitchFamily="34" charset="-128"/>
              </a:rPr>
              <a:t>sistema politico e culturale</a:t>
            </a:r>
            <a:r>
              <a:rPr lang="it-IT" altLang="it-IT" dirty="0">
                <a:solidFill>
                  <a:srgbClr val="000000"/>
                </a:solidFill>
                <a:ea typeface="Osaka" panose="020B0600000000000000" pitchFamily="34" charset="-128"/>
              </a:rPr>
              <a:t>, una forma di organizzazione della società, in ultima analisi una </a:t>
            </a:r>
            <a:r>
              <a:rPr lang="it-IT" altLang="it-IT" dirty="0">
                <a:solidFill>
                  <a:srgbClr val="FF2200"/>
                </a:solidFill>
                <a:ea typeface="Osaka" panose="020B0600000000000000" pitchFamily="34" charset="-128"/>
              </a:rPr>
              <a:t>civiltà</a:t>
            </a:r>
            <a:r>
              <a:rPr lang="it-IT" altLang="it-IT" dirty="0">
                <a:solidFill>
                  <a:srgbClr val="000000"/>
                </a:solidFill>
                <a:ea typeface="Osaka" panose="020B0600000000000000" pitchFamily="34" charset="-128"/>
              </a:rPr>
              <a:t>. Ultima delle religioni monoteistiche (nasce nel VII secolo).</a:t>
            </a:r>
          </a:p>
          <a:p>
            <a:pPr>
              <a:lnSpc>
                <a:spcPct val="90000"/>
              </a:lnSpc>
              <a:spcBef>
                <a:spcPts val="600"/>
              </a:spcBef>
              <a:buClr>
                <a:srgbClr val="000000"/>
              </a:buClr>
              <a:buSzPct val="135000"/>
            </a:pPr>
            <a:endParaRPr lang="it-IT" altLang="it-IT" dirty="0">
              <a:solidFill>
                <a:srgbClr val="000000"/>
              </a:solidFill>
              <a:ea typeface="Osaka" panose="020B0600000000000000" pitchFamily="34" charset="-128"/>
            </a:endParaRPr>
          </a:p>
          <a:p>
            <a:pPr>
              <a:lnSpc>
                <a:spcPct val="90000"/>
              </a:lnSpc>
              <a:spcBef>
                <a:spcPts val="600"/>
              </a:spcBef>
              <a:buClr>
                <a:srgbClr val="000000"/>
              </a:buClr>
              <a:buSzPct val="135000"/>
            </a:pPr>
            <a:r>
              <a:rPr lang="it-IT" altLang="it-IT" dirty="0">
                <a:solidFill>
                  <a:srgbClr val="000000"/>
                </a:solidFill>
                <a:ea typeface="Osaka" panose="020B0600000000000000" pitchFamily="34" charset="-128"/>
              </a:rPr>
              <a:t>È una fede religiosa, ma – oggi più che mai – anche un formidabile </a:t>
            </a:r>
            <a:r>
              <a:rPr lang="it-IT" altLang="it-IT" dirty="0">
                <a:solidFill>
                  <a:srgbClr val="FF0000"/>
                </a:solidFill>
                <a:ea typeface="Osaka" panose="020B0600000000000000" pitchFamily="34" charset="-128"/>
              </a:rPr>
              <a:t>segno di identità personale e collettiva</a:t>
            </a:r>
            <a:r>
              <a:rPr lang="it-IT" altLang="it-IT" dirty="0">
                <a:solidFill>
                  <a:srgbClr val="000000"/>
                </a:solidFill>
                <a:ea typeface="Osaka" panose="020B0600000000000000" pitchFamily="34" charset="-128"/>
              </a:rPr>
              <a:t>.</a:t>
            </a:r>
          </a:p>
          <a:p>
            <a:pPr>
              <a:lnSpc>
                <a:spcPct val="90000"/>
              </a:lnSpc>
              <a:spcBef>
                <a:spcPts val="600"/>
              </a:spcBef>
              <a:buClr>
                <a:srgbClr val="000000"/>
              </a:buClr>
              <a:buSzPct val="135000"/>
            </a:pPr>
            <a:endParaRPr lang="it-IT" altLang="it-IT" dirty="0">
              <a:solidFill>
                <a:srgbClr val="000000"/>
              </a:solidFill>
              <a:ea typeface="Osaka" panose="020B0600000000000000" pitchFamily="34" charset="-128"/>
            </a:endParaRPr>
          </a:p>
          <a:p>
            <a:pPr>
              <a:lnSpc>
                <a:spcPct val="90000"/>
              </a:lnSpc>
              <a:spcBef>
                <a:spcPts val="600"/>
              </a:spcBef>
              <a:buClr>
                <a:srgbClr val="000000"/>
              </a:buClr>
              <a:buSzPct val="135000"/>
            </a:pPr>
            <a:r>
              <a:rPr lang="it-IT" altLang="it-IT" dirty="0">
                <a:solidFill>
                  <a:srgbClr val="000000"/>
                </a:solidFill>
                <a:ea typeface="Osaka" panose="020B0600000000000000" pitchFamily="34" charset="-128"/>
              </a:rPr>
              <a:t> La parola Islam oggi viene comunemente, ma non correttamente, associata a una </a:t>
            </a:r>
            <a:r>
              <a:rPr lang="it-IT" altLang="it-IT" dirty="0">
                <a:solidFill>
                  <a:srgbClr val="FF2200"/>
                </a:solidFill>
                <a:ea typeface="Osaka" panose="020B0600000000000000" pitchFamily="34" charset="-128"/>
              </a:rPr>
              <a:t>ideologia politica, </a:t>
            </a:r>
            <a:r>
              <a:rPr lang="it-IT" altLang="it-IT" dirty="0">
                <a:solidFill>
                  <a:srgbClr val="000000"/>
                </a:solidFill>
                <a:ea typeface="Osaka" panose="020B0600000000000000" pitchFamily="34" charset="-128"/>
              </a:rPr>
              <a:t>che andrebbe invece denominata </a:t>
            </a:r>
            <a:r>
              <a:rPr lang="it-IT" altLang="it-IT" dirty="0">
                <a:solidFill>
                  <a:srgbClr val="FF2200"/>
                </a:solidFill>
                <a:ea typeface="Osaka" panose="020B0600000000000000" pitchFamily="34" charset="-128"/>
              </a:rPr>
              <a:t>islamismo.</a:t>
            </a:r>
          </a:p>
          <a:p>
            <a:pPr>
              <a:lnSpc>
                <a:spcPct val="90000"/>
              </a:lnSpc>
              <a:spcBef>
                <a:spcPts val="600"/>
              </a:spcBef>
              <a:buClr>
                <a:srgbClr val="000000"/>
              </a:buClr>
              <a:buSzPct val="135000"/>
              <a:buBlip>
                <a:blip r:embed="rId3"/>
              </a:buBlip>
            </a:pPr>
            <a:endParaRPr lang="it-IT" altLang="it-IT" sz="1800" i="1" dirty="0">
              <a:solidFill>
                <a:srgbClr val="000000"/>
              </a:solidFill>
              <a:ea typeface="Osaka" panose="020B0600000000000000" pitchFamily="34" charset="-128"/>
            </a:endParaRPr>
          </a:p>
          <a:p>
            <a:pPr algn="just">
              <a:lnSpc>
                <a:spcPct val="90000"/>
              </a:lnSpc>
              <a:spcBef>
                <a:spcPts val="450"/>
              </a:spcBef>
              <a:buSzPct val="135000"/>
            </a:pPr>
            <a:r>
              <a:rPr lang="it-IT" altLang="it-IT" sz="2000" i="1" dirty="0">
                <a:solidFill>
                  <a:srgbClr val="000000"/>
                </a:solidFill>
                <a:ea typeface="Osaka" panose="020B0600000000000000" pitchFamily="34" charset="-128"/>
              </a:rPr>
              <a:t>*</a:t>
            </a:r>
            <a:r>
              <a:rPr lang="it-IT" altLang="it-IT" sz="2000" b="1" i="1" dirty="0">
                <a:solidFill>
                  <a:srgbClr val="000000"/>
                </a:solidFill>
                <a:ea typeface="Osaka" panose="020B0600000000000000" pitchFamily="34" charset="-128"/>
              </a:rPr>
              <a:t>Una religione non è solo un insieme di dogmi, ma è anche il modo con cui gli individui, singolarmente o più spesso uniti da comuni intenti, contribuiscono al processo storico di sviluppo di una cultura</a:t>
            </a:r>
            <a:r>
              <a:rPr lang="it-IT" altLang="it-IT" sz="2000" i="1" dirty="0">
                <a:solidFill>
                  <a:srgbClr val="000000"/>
                </a:solidFill>
                <a:ea typeface="Osaka" panose="020B0600000000000000" pitchFamily="34" charset="-128"/>
              </a:rPr>
              <a:t>.</a:t>
            </a:r>
          </a:p>
        </p:txBody>
      </p:sp>
      <p:sp>
        <p:nvSpPr>
          <p:cNvPr id="33795" name="Rectangle 3">
            <a:extLst>
              <a:ext uri="{FF2B5EF4-FFF2-40B4-BE49-F238E27FC236}">
                <a16:creationId xmlns:a16="http://schemas.microsoft.com/office/drawing/2014/main" id="{1FA7A699-D241-B54F-A16F-E25F7D25C58E}"/>
              </a:ext>
            </a:extLst>
          </p:cNvPr>
          <p:cNvSpPr>
            <a:spLocks noChangeArrowheads="1"/>
          </p:cNvSpPr>
          <p:nvPr/>
        </p:nvSpPr>
        <p:spPr bwMode="auto">
          <a:xfrm>
            <a:off x="9912350" y="295433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buClr>
                <a:srgbClr val="000000"/>
              </a:buClr>
              <a:buSzPct val="100000"/>
              <a:buFont typeface="Times New Roman" panose="02020603050405020304" pitchFamily="18" charset="0"/>
              <a:buNone/>
            </a:pPr>
            <a:endParaRPr lang="it-IT" altLang="it-IT"/>
          </a:p>
        </p:txBody>
      </p:sp>
    </p:spTree>
    <p:extLst>
      <p:ext uri="{BB962C8B-B14F-4D97-AF65-F5344CB8AC3E}">
        <p14:creationId xmlns:p14="http://schemas.microsoft.com/office/powerpoint/2010/main" val="421718910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fill="hold" nodeType="afterEffect">
                                  <p:stCondLst>
                                    <p:cond delay="0"/>
                                  </p:stCondLst>
                                  <p:childTnLst>
                                    <p:set>
                                      <p:cBhvr additive="repl">
                                        <p:cTn id="6" dur="1" fill="hold">
                                          <p:stCondLst>
                                            <p:cond delay="0"/>
                                          </p:stCondLst>
                                        </p:cTn>
                                        <p:tgtEl>
                                          <p:spTgt spid="8193"/>
                                        </p:tgtEl>
                                        <p:attrNameLst>
                                          <p:attrName>style.visibility</p:attrName>
                                        </p:attrNameLst>
                                      </p:cBhvr>
                                      <p:to>
                                        <p:strVal val="visible"/>
                                      </p:to>
                                    </p:set>
                                    <p:animEffect transition="in" filter="fade">
                                      <p:cBhvr additive="repl">
                                        <p:cTn id="7" dur="500"/>
                                        <p:tgtEl>
                                          <p:spTgt spid="819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additive="repl">
                                        <p:cTn id="11" dur="1" fill="hold">
                                          <p:stCondLst>
                                            <p:cond delay="0"/>
                                          </p:stCondLst>
                                        </p:cTn>
                                        <p:tgtEl>
                                          <p:spTgt spid="8194">
                                            <p:txEl>
                                              <p:pRg st="0" end="0"/>
                                            </p:txEl>
                                          </p:spTgt>
                                        </p:tgtEl>
                                        <p:attrNameLst>
                                          <p:attrName>style.visibility</p:attrName>
                                        </p:attrNameLst>
                                      </p:cBhvr>
                                      <p:to>
                                        <p:strVal val="visible"/>
                                      </p:to>
                                    </p:set>
                                    <p:animEffect transition="in" filter="box(out)">
                                      <p:cBhvr additive="repl">
                                        <p:cTn id="12" dur="500"/>
                                        <p:tgtEl>
                                          <p:spTgt spid="819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nodeType="clickEffect">
                                  <p:stCondLst>
                                    <p:cond delay="0"/>
                                  </p:stCondLst>
                                  <p:childTnLst>
                                    <p:set>
                                      <p:cBhvr additive="repl">
                                        <p:cTn id="16" dur="1" fill="hold">
                                          <p:stCondLst>
                                            <p:cond delay="0"/>
                                          </p:stCondLst>
                                        </p:cTn>
                                        <p:tgtEl>
                                          <p:spTgt spid="8194">
                                            <p:txEl>
                                              <p:pRg st="2" end="2"/>
                                            </p:txEl>
                                          </p:spTgt>
                                        </p:tgtEl>
                                        <p:attrNameLst>
                                          <p:attrName>style.visibility</p:attrName>
                                        </p:attrNameLst>
                                      </p:cBhvr>
                                      <p:to>
                                        <p:strVal val="visible"/>
                                      </p:to>
                                    </p:set>
                                    <p:animEffect transition="in" filter="box(out)">
                                      <p:cBhvr additive="repl">
                                        <p:cTn id="17" dur="500"/>
                                        <p:tgtEl>
                                          <p:spTgt spid="819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nodeType="clickEffect">
                                  <p:stCondLst>
                                    <p:cond delay="0"/>
                                  </p:stCondLst>
                                  <p:childTnLst>
                                    <p:set>
                                      <p:cBhvr additive="repl">
                                        <p:cTn id="21" dur="1" fill="hold">
                                          <p:stCondLst>
                                            <p:cond delay="0"/>
                                          </p:stCondLst>
                                        </p:cTn>
                                        <p:tgtEl>
                                          <p:spTgt spid="8194">
                                            <p:txEl>
                                              <p:pRg st="4" end="4"/>
                                            </p:txEl>
                                          </p:spTgt>
                                        </p:tgtEl>
                                        <p:attrNameLst>
                                          <p:attrName>style.visibility</p:attrName>
                                        </p:attrNameLst>
                                      </p:cBhvr>
                                      <p:to>
                                        <p:strVal val="visible"/>
                                      </p:to>
                                    </p:set>
                                    <p:animEffect transition="in" filter="box(out)">
                                      <p:cBhvr additive="repl">
                                        <p:cTn id="22" dur="500"/>
                                        <p:tgtEl>
                                          <p:spTgt spid="8194">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nodeType="clickEffect">
                                  <p:stCondLst>
                                    <p:cond delay="0"/>
                                  </p:stCondLst>
                                  <p:childTnLst>
                                    <p:set>
                                      <p:cBhvr additive="repl">
                                        <p:cTn id="26" dur="1" fill="hold">
                                          <p:stCondLst>
                                            <p:cond delay="0"/>
                                          </p:stCondLst>
                                        </p:cTn>
                                        <p:tgtEl>
                                          <p:spTgt spid="8194">
                                            <p:txEl>
                                              <p:pRg st="6" end="6"/>
                                            </p:txEl>
                                          </p:spTgt>
                                        </p:tgtEl>
                                        <p:attrNameLst>
                                          <p:attrName>style.visibility</p:attrName>
                                        </p:attrNameLst>
                                      </p:cBhvr>
                                      <p:to>
                                        <p:strVal val="visible"/>
                                      </p:to>
                                    </p:set>
                                    <p:animEffect transition="in" filter="box(out)">
                                      <p:cBhvr additive="repl">
                                        <p:cTn id="27" dur="500"/>
                                        <p:tgtEl>
                                          <p:spTgt spid="819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 Box 1">
            <a:extLst>
              <a:ext uri="{FF2B5EF4-FFF2-40B4-BE49-F238E27FC236}">
                <a16:creationId xmlns:a16="http://schemas.microsoft.com/office/drawing/2014/main" id="{B85E835E-D461-504D-9C94-6C7A2BE4B5B7}"/>
              </a:ext>
            </a:extLst>
          </p:cNvPr>
          <p:cNvSpPr txBox="1">
            <a:spLocks noChangeArrowheads="1"/>
          </p:cNvSpPr>
          <p:nvPr/>
        </p:nvSpPr>
        <p:spPr bwMode="auto">
          <a:xfrm>
            <a:off x="6737130" y="188914"/>
            <a:ext cx="4088525" cy="640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lnSpc>
                <a:spcPct val="90000"/>
              </a:lnSpc>
              <a:spcBef>
                <a:spcPts val="700"/>
              </a:spcBef>
              <a:buClr>
                <a:srgbClr val="000000"/>
              </a:buClr>
              <a:buSzPct val="135000"/>
            </a:pPr>
            <a:r>
              <a:rPr lang="it-IT" altLang="it-IT" sz="2800" dirty="0">
                <a:solidFill>
                  <a:srgbClr val="000000"/>
                </a:solidFill>
                <a:ea typeface="Osaka" panose="020B0600000000000000" pitchFamily="34" charset="-128"/>
              </a:rPr>
              <a:t>L’Islam è oggi la religione predominante della popolazione in </a:t>
            </a:r>
            <a:r>
              <a:rPr lang="it-IT" altLang="it-IT" sz="2800" dirty="0">
                <a:solidFill>
                  <a:srgbClr val="FF2200"/>
                </a:solidFill>
                <a:ea typeface="Osaka" panose="020B0600000000000000" pitchFamily="34" charset="-128"/>
              </a:rPr>
              <a:t>49 Stati</a:t>
            </a:r>
            <a:r>
              <a:rPr lang="it-IT" altLang="it-IT" sz="2800" dirty="0">
                <a:solidFill>
                  <a:srgbClr val="000000"/>
                </a:solidFill>
                <a:ea typeface="Osaka" panose="020B0600000000000000" pitchFamily="34" charset="-128"/>
              </a:rPr>
              <a:t>. </a:t>
            </a:r>
          </a:p>
          <a:p>
            <a:pPr>
              <a:lnSpc>
                <a:spcPct val="90000"/>
              </a:lnSpc>
              <a:spcBef>
                <a:spcPts val="700"/>
              </a:spcBef>
              <a:buClr>
                <a:srgbClr val="000000"/>
              </a:buClr>
              <a:buSzPct val="135000"/>
            </a:pPr>
            <a:endParaRPr lang="it-IT" altLang="it-IT" sz="2800" dirty="0">
              <a:solidFill>
                <a:srgbClr val="000000"/>
              </a:solidFill>
              <a:ea typeface="Osaka" panose="020B0600000000000000" pitchFamily="34" charset="-128"/>
            </a:endParaRPr>
          </a:p>
          <a:p>
            <a:pPr>
              <a:lnSpc>
                <a:spcPct val="90000"/>
              </a:lnSpc>
              <a:spcBef>
                <a:spcPts val="700"/>
              </a:spcBef>
              <a:buClr>
                <a:srgbClr val="000000"/>
              </a:buClr>
              <a:buSzPct val="135000"/>
            </a:pPr>
            <a:r>
              <a:rPr lang="it-IT" altLang="it-IT" sz="2800" dirty="0">
                <a:solidFill>
                  <a:srgbClr val="000000"/>
                </a:solidFill>
                <a:ea typeface="Osaka" panose="020B0600000000000000" pitchFamily="34" charset="-128"/>
              </a:rPr>
              <a:t>I primi Paesi per numero di fedeli musulmani sono l’</a:t>
            </a:r>
            <a:r>
              <a:rPr lang="it-IT" altLang="ja-JP" sz="2800" dirty="0">
                <a:solidFill>
                  <a:srgbClr val="FF2200"/>
                </a:solidFill>
                <a:ea typeface="Osaka" panose="020B0600000000000000" pitchFamily="34" charset="-128"/>
              </a:rPr>
              <a:t>Indonesia</a:t>
            </a:r>
            <a:r>
              <a:rPr lang="it-IT" altLang="ja-JP" sz="2800" dirty="0">
                <a:solidFill>
                  <a:srgbClr val="000000"/>
                </a:solidFill>
                <a:ea typeface="Osaka" panose="020B0600000000000000" pitchFamily="34" charset="-128"/>
              </a:rPr>
              <a:t> (209 milioni) e  l</a:t>
            </a:r>
            <a:r>
              <a:rPr lang="it-IT" altLang="it-IT" sz="2800" dirty="0">
                <a:solidFill>
                  <a:srgbClr val="000000"/>
                </a:solidFill>
                <a:ea typeface="Osaka" panose="020B0600000000000000" pitchFamily="34" charset="-128"/>
              </a:rPr>
              <a:t>’</a:t>
            </a:r>
            <a:r>
              <a:rPr lang="it-IT" altLang="ja-JP" sz="2800" dirty="0">
                <a:solidFill>
                  <a:srgbClr val="FF0000"/>
                </a:solidFill>
                <a:ea typeface="Osaka" panose="020B0600000000000000" pitchFamily="34" charset="-128"/>
              </a:rPr>
              <a:t>India</a:t>
            </a:r>
            <a:r>
              <a:rPr lang="it-IT" altLang="ja-JP" sz="2800" dirty="0">
                <a:solidFill>
                  <a:srgbClr val="000000"/>
                </a:solidFill>
                <a:ea typeface="Osaka" panose="020B0600000000000000" pitchFamily="34" charset="-128"/>
              </a:rPr>
              <a:t> (176 milioni).</a:t>
            </a:r>
          </a:p>
          <a:p>
            <a:pPr>
              <a:lnSpc>
                <a:spcPct val="90000"/>
              </a:lnSpc>
              <a:spcBef>
                <a:spcPts val="700"/>
              </a:spcBef>
              <a:buClr>
                <a:srgbClr val="000000"/>
              </a:buClr>
              <a:buSzPct val="135000"/>
            </a:pPr>
            <a:endParaRPr lang="it-IT" altLang="it-IT" sz="2800" dirty="0">
              <a:solidFill>
                <a:srgbClr val="000000"/>
              </a:solidFill>
              <a:ea typeface="Osaka" panose="020B0600000000000000" pitchFamily="34" charset="-128"/>
            </a:endParaRPr>
          </a:p>
          <a:p>
            <a:pPr>
              <a:lnSpc>
                <a:spcPct val="90000"/>
              </a:lnSpc>
              <a:spcBef>
                <a:spcPts val="700"/>
              </a:spcBef>
              <a:buClr>
                <a:srgbClr val="000000"/>
              </a:buClr>
              <a:buSzPct val="135000"/>
            </a:pPr>
            <a:r>
              <a:rPr lang="it-IT" altLang="it-IT" sz="2800" dirty="0">
                <a:solidFill>
                  <a:srgbClr val="000000"/>
                </a:solidFill>
                <a:ea typeface="Osaka" panose="020B0600000000000000" pitchFamily="34" charset="-128"/>
              </a:rPr>
              <a:t>Il mondo musulmano ha un </a:t>
            </a:r>
            <a:r>
              <a:rPr lang="it-IT" altLang="it-IT" sz="2800" dirty="0">
                <a:solidFill>
                  <a:srgbClr val="FF2200"/>
                </a:solidFill>
                <a:ea typeface="Osaka" panose="020B0600000000000000" pitchFamily="34" charset="-128"/>
              </a:rPr>
              <a:t>tasso di crescita</a:t>
            </a:r>
            <a:r>
              <a:rPr lang="it-IT" altLang="it-IT" sz="2800" dirty="0">
                <a:solidFill>
                  <a:srgbClr val="000000"/>
                </a:solidFill>
                <a:ea typeface="Osaka" panose="020B0600000000000000" pitchFamily="34" charset="-128"/>
              </a:rPr>
              <a:t> molto alto (1,5% contro lo 0,7% della media del resto del mondo).</a:t>
            </a:r>
          </a:p>
        </p:txBody>
      </p:sp>
      <p:grpSp>
        <p:nvGrpSpPr>
          <p:cNvPr id="35842" name="Group 2">
            <a:extLst>
              <a:ext uri="{FF2B5EF4-FFF2-40B4-BE49-F238E27FC236}">
                <a16:creationId xmlns:a16="http://schemas.microsoft.com/office/drawing/2014/main" id="{BF58D41C-EB77-1B4F-A723-4D07AB9B4081}"/>
              </a:ext>
            </a:extLst>
          </p:cNvPr>
          <p:cNvGrpSpPr>
            <a:grpSpLocks/>
          </p:cNvGrpSpPr>
          <p:nvPr/>
        </p:nvGrpSpPr>
        <p:grpSpPr bwMode="auto">
          <a:xfrm>
            <a:off x="1524000" y="1052514"/>
            <a:ext cx="4427538" cy="4321175"/>
            <a:chOff x="-78" y="-267"/>
            <a:chExt cx="4685" cy="4639"/>
          </a:xfrm>
        </p:grpSpPr>
        <p:pic>
          <p:nvPicPr>
            <p:cNvPr id="35843" name="Picture 3">
              <a:extLst>
                <a:ext uri="{FF2B5EF4-FFF2-40B4-BE49-F238E27FC236}">
                  <a16:creationId xmlns:a16="http://schemas.microsoft.com/office/drawing/2014/main" id="{8F3C608E-65B8-EA40-AA10-6F194A081F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607"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 Box 4">
              <a:extLst>
                <a:ext uri="{FF2B5EF4-FFF2-40B4-BE49-F238E27FC236}">
                  <a16:creationId xmlns:a16="http://schemas.microsoft.com/office/drawing/2014/main" id="{16CC9A50-EE6F-7445-A28E-8200237804B3}"/>
                </a:ext>
              </a:extLst>
            </p:cNvPr>
            <p:cNvSpPr txBox="1">
              <a:spLocks noChangeArrowheads="1"/>
            </p:cNvSpPr>
            <p:nvPr/>
          </p:nvSpPr>
          <p:spPr bwMode="auto">
            <a:xfrm>
              <a:off x="-78" y="-267"/>
              <a:ext cx="4607" cy="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buClr>
                  <a:srgbClr val="000000"/>
                </a:buClr>
                <a:buSzPct val="100000"/>
                <a:buFont typeface="Times New Roman" panose="02020603050405020304" pitchFamily="18" charset="0"/>
                <a:buNone/>
              </a:pPr>
              <a:endParaRPr lang="it-IT" altLang="it-IT"/>
            </a:p>
          </p:txBody>
        </p:sp>
      </p:grpSp>
    </p:spTree>
    <p:extLst>
      <p:ext uri="{BB962C8B-B14F-4D97-AF65-F5344CB8AC3E}">
        <p14:creationId xmlns:p14="http://schemas.microsoft.com/office/powerpoint/2010/main" val="68899050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a:extLst>
              <a:ext uri="{FF2B5EF4-FFF2-40B4-BE49-F238E27FC236}">
                <a16:creationId xmlns:a16="http://schemas.microsoft.com/office/drawing/2014/main" id="{FE511CBA-0EC3-7E4A-925D-89D5D3A2AA6C}"/>
              </a:ext>
            </a:extLst>
          </p:cNvPr>
          <p:cNvSpPr txBox="1">
            <a:spLocks noChangeArrowheads="1"/>
          </p:cNvSpPr>
          <p:nvPr/>
        </p:nvSpPr>
        <p:spPr bwMode="auto">
          <a:xfrm>
            <a:off x="1992313" y="115889"/>
            <a:ext cx="8496300"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eaLnBrk="1" hangingPunct="1">
              <a:buSzPct val="100000"/>
            </a:pPr>
            <a:endParaRPr lang="it-IT" altLang="it-IT" sz="3200" b="1" i="1">
              <a:solidFill>
                <a:srgbClr val="FF2200"/>
              </a:solidFill>
              <a:ea typeface="Osaka" panose="020B0600000000000000" pitchFamily="34" charset="-128"/>
            </a:endParaRPr>
          </a:p>
          <a:p>
            <a:pPr eaLnBrk="1" hangingPunct="1">
              <a:buSzPct val="100000"/>
            </a:pPr>
            <a:r>
              <a:rPr lang="it-IT" altLang="it-IT" sz="3200" b="1" i="1">
                <a:solidFill>
                  <a:srgbClr val="FF2200"/>
                </a:solidFill>
                <a:ea typeface="Osaka" panose="020B0600000000000000" pitchFamily="34" charset="-128"/>
              </a:rPr>
              <a:t>Paesi con il maggior numero di musulmani </a:t>
            </a:r>
          </a:p>
          <a:p>
            <a:pPr eaLnBrk="1" hangingPunct="1">
              <a:buSzPct val="100000"/>
            </a:pPr>
            <a:r>
              <a:rPr lang="it-IT" altLang="it-IT" sz="2000" b="1" i="1">
                <a:solidFill>
                  <a:srgbClr val="FF2200"/>
                </a:solidFill>
                <a:ea typeface="Osaka" panose="020B0600000000000000" pitchFamily="34" charset="-128"/>
              </a:rPr>
              <a:t>Countries with the largest number of Muslims</a:t>
            </a:r>
            <a:br>
              <a:rPr lang="it-IT" altLang="it-IT" sz="2000" b="1" i="1">
                <a:solidFill>
                  <a:srgbClr val="FF2200"/>
                </a:solidFill>
                <a:ea typeface="Osaka" panose="020B0600000000000000" pitchFamily="34" charset="-128"/>
              </a:rPr>
            </a:br>
            <a:r>
              <a:rPr lang="it-IT" altLang="it-IT" sz="1800" b="1" i="1">
                <a:solidFill>
                  <a:srgbClr val="FF2200"/>
                </a:solidFill>
                <a:ea typeface="Osaka" panose="020B0600000000000000" pitchFamily="34" charset="-128"/>
              </a:rPr>
              <a:t>(fonte Pew Research Center, 2018)</a:t>
            </a:r>
            <a:br>
              <a:rPr lang="it-IT" altLang="it-IT" sz="2000" b="1" i="1">
                <a:solidFill>
                  <a:srgbClr val="FF2200"/>
                </a:solidFill>
                <a:ea typeface="Osaka" panose="020B0600000000000000" pitchFamily="34" charset="-128"/>
              </a:rPr>
            </a:br>
            <a:endParaRPr lang="it-IT" altLang="it-IT" sz="2000" b="1" i="1">
              <a:solidFill>
                <a:srgbClr val="FF2200"/>
              </a:solidFill>
              <a:ea typeface="Osaka" panose="020B0600000000000000" pitchFamily="34" charset="-128"/>
            </a:endParaRPr>
          </a:p>
        </p:txBody>
      </p:sp>
      <p:sp>
        <p:nvSpPr>
          <p:cNvPr id="37890" name="Text Box 2">
            <a:extLst>
              <a:ext uri="{FF2B5EF4-FFF2-40B4-BE49-F238E27FC236}">
                <a16:creationId xmlns:a16="http://schemas.microsoft.com/office/drawing/2014/main" id="{A300C88F-BB42-944B-8F6A-A5ABD3F852B5}"/>
              </a:ext>
            </a:extLst>
          </p:cNvPr>
          <p:cNvSpPr txBox="1">
            <a:spLocks noChangeArrowheads="1"/>
          </p:cNvSpPr>
          <p:nvPr/>
        </p:nvSpPr>
        <p:spPr bwMode="auto">
          <a:xfrm>
            <a:off x="1992314" y="1412876"/>
            <a:ext cx="8675687" cy="52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9pPr>
          </a:lstStyle>
          <a:p>
            <a:pPr>
              <a:lnSpc>
                <a:spcPct val="90000"/>
              </a:lnSpc>
              <a:spcBef>
                <a:spcPts val="700"/>
              </a:spcBef>
              <a:buClr>
                <a:srgbClr val="000000"/>
              </a:buClr>
              <a:buSzPct val="135000"/>
              <a:buBlip>
                <a:blip r:embed="rId3"/>
              </a:buBlip>
            </a:pPr>
            <a:r>
              <a:rPr lang="it-IT" altLang="it-IT" sz="2800">
                <a:solidFill>
                  <a:srgbClr val="000000"/>
                </a:solidFill>
                <a:ea typeface="Osaka" panose="020B0600000000000000" pitchFamily="34" charset="-128"/>
              </a:rPr>
              <a:t>Indonesia		          209.120.000     (87,2%)</a:t>
            </a:r>
          </a:p>
          <a:p>
            <a:pPr>
              <a:lnSpc>
                <a:spcPct val="90000"/>
              </a:lnSpc>
              <a:spcBef>
                <a:spcPts val="700"/>
              </a:spcBef>
              <a:buClr>
                <a:srgbClr val="000000"/>
              </a:buClr>
              <a:buSzPct val="135000"/>
              <a:buBlip>
                <a:blip r:embed="rId3"/>
              </a:buBlip>
            </a:pPr>
            <a:r>
              <a:rPr lang="it-IT" altLang="it-IT" sz="2800">
                <a:solidFill>
                  <a:srgbClr val="000000"/>
                </a:solidFill>
                <a:ea typeface="Osaka" panose="020B0600000000000000" pitchFamily="34" charset="-128"/>
              </a:rPr>
              <a:t>India			176.190.000     (14,4%)</a:t>
            </a:r>
          </a:p>
          <a:p>
            <a:pPr>
              <a:lnSpc>
                <a:spcPct val="90000"/>
              </a:lnSpc>
              <a:spcBef>
                <a:spcPts val="700"/>
              </a:spcBef>
              <a:buClr>
                <a:srgbClr val="000000"/>
              </a:buClr>
              <a:buSzPct val="135000"/>
              <a:buBlip>
                <a:blip r:embed="rId3"/>
              </a:buBlip>
            </a:pPr>
            <a:r>
              <a:rPr lang="it-IT" altLang="it-IT" sz="2800">
                <a:solidFill>
                  <a:srgbClr val="000000"/>
                </a:solidFill>
                <a:ea typeface="Osaka" panose="020B0600000000000000" pitchFamily="34" charset="-128"/>
              </a:rPr>
              <a:t>Pakistan 			167.410.000     (96,4%)</a:t>
            </a:r>
          </a:p>
          <a:p>
            <a:pPr>
              <a:lnSpc>
                <a:spcPct val="90000"/>
              </a:lnSpc>
              <a:spcBef>
                <a:spcPts val="700"/>
              </a:spcBef>
              <a:buClr>
                <a:srgbClr val="000000"/>
              </a:buClr>
              <a:buSzPct val="135000"/>
              <a:buBlip>
                <a:blip r:embed="rId3"/>
              </a:buBlip>
            </a:pPr>
            <a:r>
              <a:rPr lang="it-IT" altLang="it-IT" sz="2800">
                <a:solidFill>
                  <a:srgbClr val="000000"/>
                </a:solidFill>
                <a:ea typeface="Osaka" panose="020B0600000000000000" pitchFamily="34" charset="-128"/>
              </a:rPr>
              <a:t>Bangladesh		133.540.000     (89,8%)</a:t>
            </a:r>
          </a:p>
          <a:p>
            <a:pPr>
              <a:lnSpc>
                <a:spcPct val="90000"/>
              </a:lnSpc>
              <a:spcBef>
                <a:spcPts val="700"/>
              </a:spcBef>
              <a:buClr>
                <a:srgbClr val="000000"/>
              </a:buClr>
              <a:buSzPct val="135000"/>
              <a:buBlip>
                <a:blip r:embed="rId3"/>
              </a:buBlip>
            </a:pPr>
            <a:r>
              <a:rPr lang="it-IT" altLang="it-IT" sz="2800">
                <a:solidFill>
                  <a:srgbClr val="000000"/>
                </a:solidFill>
                <a:ea typeface="Osaka" panose="020B0600000000000000" pitchFamily="34" charset="-128"/>
              </a:rPr>
              <a:t>Nigeria			  77.300.000     (48,8%)</a:t>
            </a:r>
          </a:p>
          <a:p>
            <a:pPr>
              <a:lnSpc>
                <a:spcPct val="90000"/>
              </a:lnSpc>
              <a:spcBef>
                <a:spcPts val="700"/>
              </a:spcBef>
              <a:buClr>
                <a:srgbClr val="000000"/>
              </a:buClr>
              <a:buSzPct val="135000"/>
              <a:buBlip>
                <a:blip r:embed="rId3"/>
              </a:buBlip>
            </a:pPr>
            <a:r>
              <a:rPr lang="it-IT" altLang="it-IT" sz="2800">
                <a:solidFill>
                  <a:srgbClr val="FF0000"/>
                </a:solidFill>
                <a:ea typeface="Osaka" panose="020B0600000000000000" pitchFamily="34" charset="-128"/>
              </a:rPr>
              <a:t>Egitto</a:t>
            </a:r>
            <a:r>
              <a:rPr lang="it-IT" altLang="it-IT" sz="2800">
                <a:solidFill>
                  <a:srgbClr val="000000"/>
                </a:solidFill>
                <a:ea typeface="Osaka" panose="020B0600000000000000" pitchFamily="34" charset="-128"/>
              </a:rPr>
              <a:t>			  76.990.000     (94,9%)</a:t>
            </a:r>
          </a:p>
          <a:p>
            <a:pPr>
              <a:lnSpc>
                <a:spcPct val="90000"/>
              </a:lnSpc>
              <a:spcBef>
                <a:spcPts val="700"/>
              </a:spcBef>
              <a:buClr>
                <a:srgbClr val="000000"/>
              </a:buClr>
              <a:buSzPct val="135000"/>
              <a:buBlip>
                <a:blip r:embed="rId3"/>
              </a:buBlip>
            </a:pPr>
            <a:r>
              <a:rPr lang="it-IT" altLang="it-IT" sz="2800">
                <a:solidFill>
                  <a:srgbClr val="000000"/>
                </a:solidFill>
                <a:ea typeface="Osaka" panose="020B0600000000000000" pitchFamily="34" charset="-128"/>
              </a:rPr>
              <a:t>Iran			  73.570.000     (99,5%)</a:t>
            </a:r>
          </a:p>
          <a:p>
            <a:pPr>
              <a:lnSpc>
                <a:spcPct val="90000"/>
              </a:lnSpc>
              <a:spcBef>
                <a:spcPts val="700"/>
              </a:spcBef>
              <a:buClr>
                <a:srgbClr val="000000"/>
              </a:buClr>
              <a:buSzPct val="135000"/>
              <a:buBlip>
                <a:blip r:embed="rId3"/>
              </a:buBlip>
            </a:pPr>
            <a:r>
              <a:rPr lang="it-IT" altLang="it-IT" sz="2800">
                <a:solidFill>
                  <a:srgbClr val="000000"/>
                </a:solidFill>
                <a:ea typeface="Osaka" panose="020B0600000000000000" pitchFamily="34" charset="-128"/>
              </a:rPr>
              <a:t>Turchia			  71.330.000     (98,0%)</a:t>
            </a:r>
          </a:p>
          <a:p>
            <a:pPr>
              <a:lnSpc>
                <a:spcPct val="90000"/>
              </a:lnSpc>
              <a:spcBef>
                <a:spcPts val="700"/>
              </a:spcBef>
              <a:buClr>
                <a:srgbClr val="000000"/>
              </a:buClr>
              <a:buSzPct val="135000"/>
              <a:buBlip>
                <a:blip r:embed="rId3"/>
              </a:buBlip>
            </a:pPr>
            <a:r>
              <a:rPr lang="it-IT" altLang="it-IT" sz="2800">
                <a:solidFill>
                  <a:srgbClr val="FF0000"/>
                </a:solidFill>
                <a:ea typeface="Osaka" panose="020B0600000000000000" pitchFamily="34" charset="-128"/>
              </a:rPr>
              <a:t>Algeria</a:t>
            </a:r>
            <a:r>
              <a:rPr lang="it-IT" altLang="it-IT" sz="2800">
                <a:solidFill>
                  <a:srgbClr val="000000"/>
                </a:solidFill>
                <a:ea typeface="Osaka" panose="020B0600000000000000" pitchFamily="34" charset="-128"/>
              </a:rPr>
              <a:t>			  34.730.000     (97,9%) </a:t>
            </a:r>
          </a:p>
          <a:p>
            <a:pPr>
              <a:lnSpc>
                <a:spcPct val="90000"/>
              </a:lnSpc>
              <a:spcBef>
                <a:spcPts val="700"/>
              </a:spcBef>
              <a:buClr>
                <a:srgbClr val="000000"/>
              </a:buClr>
              <a:buSzPct val="135000"/>
              <a:buBlip>
                <a:blip r:embed="rId3"/>
              </a:buBlip>
            </a:pPr>
            <a:r>
              <a:rPr lang="it-IT" altLang="it-IT" sz="2800">
                <a:solidFill>
                  <a:srgbClr val="FF0000"/>
                </a:solidFill>
                <a:ea typeface="Osaka" panose="020B0600000000000000" pitchFamily="34" charset="-128"/>
              </a:rPr>
              <a:t>Marocco</a:t>
            </a:r>
            <a:r>
              <a:rPr lang="it-IT" altLang="it-IT" sz="2800">
                <a:solidFill>
                  <a:srgbClr val="000000"/>
                </a:solidFill>
                <a:ea typeface="Osaka" panose="020B0600000000000000" pitchFamily="34" charset="-128"/>
              </a:rPr>
              <a:t> 			  31.940.000     (99,9%)</a:t>
            </a:r>
          </a:p>
          <a:p>
            <a:pPr>
              <a:lnSpc>
                <a:spcPct val="90000"/>
              </a:lnSpc>
              <a:spcBef>
                <a:spcPts val="700"/>
              </a:spcBef>
              <a:buClr>
                <a:srgbClr val="000000"/>
              </a:buClr>
              <a:buSzPct val="135000"/>
              <a:buBlip>
                <a:blip r:embed="rId3"/>
              </a:buBlip>
            </a:pPr>
            <a:r>
              <a:rPr lang="it-IT" altLang="it-IT" sz="2800">
                <a:solidFill>
                  <a:srgbClr val="000000"/>
                </a:solidFill>
                <a:ea typeface="Osaka" panose="020B0600000000000000" pitchFamily="34" charset="-128"/>
              </a:rPr>
              <a:t>Cina			 </a:t>
            </a:r>
            <a:r>
              <a:rPr lang="it-IT" altLang="it-IT">
                <a:solidFill>
                  <a:srgbClr val="000000"/>
                </a:solidFill>
                <a:ea typeface="Osaka" panose="020B0600000000000000" pitchFamily="34" charset="-128"/>
              </a:rPr>
              <a:t> </a:t>
            </a:r>
            <a:r>
              <a:rPr lang="it-IT" altLang="it-IT" sz="2800">
                <a:solidFill>
                  <a:srgbClr val="000000"/>
                </a:solidFill>
              </a:rPr>
              <a:t>21.667.000</a:t>
            </a:r>
            <a:r>
              <a:rPr lang="it-IT" altLang="it-IT">
                <a:solidFill>
                  <a:srgbClr val="000000"/>
                </a:solidFill>
                <a:ea typeface="Osaka" panose="020B0600000000000000" pitchFamily="34" charset="-128"/>
              </a:rPr>
              <a:t>      </a:t>
            </a:r>
            <a:r>
              <a:rPr lang="it-IT" altLang="it-IT" sz="2800">
                <a:solidFill>
                  <a:srgbClr val="000000"/>
                </a:solidFill>
                <a:ea typeface="Osaka" panose="020B0600000000000000" pitchFamily="34" charset="-128"/>
              </a:rPr>
              <a:t>( 1,6%)</a:t>
            </a:r>
          </a:p>
        </p:txBody>
      </p:sp>
    </p:spTree>
    <p:extLst>
      <p:ext uri="{BB962C8B-B14F-4D97-AF65-F5344CB8AC3E}">
        <p14:creationId xmlns:p14="http://schemas.microsoft.com/office/powerpoint/2010/main" val="20047560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a:extLst>
              <a:ext uri="{FF2B5EF4-FFF2-40B4-BE49-F238E27FC236}">
                <a16:creationId xmlns:a16="http://schemas.microsoft.com/office/drawing/2014/main" id="{AB67A5BD-5684-084D-8D3B-AC6B3EBD297E}"/>
              </a:ext>
            </a:extLst>
          </p:cNvPr>
          <p:cNvSpPr>
            <a:spLocks noChangeArrowheads="1"/>
          </p:cNvSpPr>
          <p:nvPr/>
        </p:nvSpPr>
        <p:spPr bwMode="auto">
          <a:xfrm>
            <a:off x="1631951" y="1700214"/>
            <a:ext cx="8704263" cy="508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buSzPct val="100000"/>
            </a:pPr>
            <a:endParaRPr lang="it-IT" altLang="it-IT">
              <a:solidFill>
                <a:srgbClr val="000000"/>
              </a:solidFill>
            </a:endParaRPr>
          </a:p>
          <a:p>
            <a:pPr>
              <a:buSzPct val="100000"/>
            </a:pPr>
            <a:endParaRPr lang="it-IT" altLang="it-IT">
              <a:solidFill>
                <a:srgbClr val="000000"/>
              </a:solidFill>
            </a:endParaRPr>
          </a:p>
          <a:p>
            <a:pPr>
              <a:buSzPct val="100000"/>
            </a:pPr>
            <a:endParaRPr lang="it-IT" altLang="it-IT">
              <a:solidFill>
                <a:srgbClr val="000000"/>
              </a:solidFill>
            </a:endParaRPr>
          </a:p>
          <a:p>
            <a:pPr>
              <a:buSzPct val="100000"/>
            </a:pPr>
            <a:endParaRPr lang="it-IT" altLang="it-IT">
              <a:solidFill>
                <a:srgbClr val="000000"/>
              </a:solidFill>
            </a:endParaRPr>
          </a:p>
          <a:p>
            <a:pPr>
              <a:buSzPct val="100000"/>
            </a:pPr>
            <a:endParaRPr lang="it-IT" altLang="it-IT">
              <a:solidFill>
                <a:srgbClr val="000000"/>
              </a:solidFill>
            </a:endParaRPr>
          </a:p>
          <a:p>
            <a:pPr>
              <a:buSzPct val="100000"/>
            </a:pPr>
            <a:endParaRPr lang="it-IT" altLang="it-IT">
              <a:solidFill>
                <a:srgbClr val="000000"/>
              </a:solidFill>
            </a:endParaRPr>
          </a:p>
          <a:p>
            <a:pPr>
              <a:buSzPct val="100000"/>
            </a:pPr>
            <a:endParaRPr lang="it-IT" altLang="it-IT">
              <a:solidFill>
                <a:srgbClr val="000000"/>
              </a:solidFill>
            </a:endParaRPr>
          </a:p>
          <a:p>
            <a:pPr>
              <a:buSzPct val="100000"/>
            </a:pPr>
            <a:endParaRPr lang="it-IT" altLang="it-IT">
              <a:solidFill>
                <a:srgbClr val="000000"/>
              </a:solidFill>
            </a:endParaRPr>
          </a:p>
          <a:p>
            <a:pPr>
              <a:buSzPct val="100000"/>
            </a:pPr>
            <a:endParaRPr lang="it-IT" altLang="it-IT">
              <a:solidFill>
                <a:srgbClr val="000000"/>
              </a:solidFill>
            </a:endParaRPr>
          </a:p>
          <a:p>
            <a:pPr>
              <a:buSzPct val="100000"/>
            </a:pPr>
            <a:endParaRPr lang="it-IT" altLang="it-IT" sz="1800">
              <a:solidFill>
                <a:schemeClr val="tx1"/>
              </a:solidFill>
            </a:endParaRPr>
          </a:p>
          <a:p>
            <a:pPr>
              <a:buSzPct val="100000"/>
            </a:pPr>
            <a:endParaRPr lang="it-IT" altLang="it-IT" sz="1800">
              <a:solidFill>
                <a:schemeClr val="tx1"/>
              </a:solidFill>
            </a:endParaRPr>
          </a:p>
          <a:p>
            <a:pPr>
              <a:buSzPct val="100000"/>
            </a:pPr>
            <a:endParaRPr lang="it-IT" altLang="it-IT" sz="1800">
              <a:solidFill>
                <a:schemeClr val="tx1"/>
              </a:solidFill>
            </a:endParaRPr>
          </a:p>
          <a:p>
            <a:pPr>
              <a:buSzPct val="100000"/>
            </a:pPr>
            <a:endParaRPr lang="it-IT" altLang="it-IT" sz="1800">
              <a:solidFill>
                <a:schemeClr val="tx1"/>
              </a:solidFill>
            </a:endParaRPr>
          </a:p>
          <a:p>
            <a:pPr>
              <a:buSzPct val="100000"/>
            </a:pPr>
            <a:r>
              <a:rPr lang="it-IT" altLang="it-IT" sz="1800">
                <a:solidFill>
                  <a:schemeClr val="tx1"/>
                </a:solidFill>
              </a:rPr>
              <a:t>http://www.pewresearch.org/fact-tank/2013/06/07/worlds-muslim-population-more-widespread-than-you-might-think/ </a:t>
            </a:r>
          </a:p>
        </p:txBody>
      </p:sp>
      <p:pic>
        <p:nvPicPr>
          <p:cNvPr id="39938" name="Picture 2">
            <a:extLst>
              <a:ext uri="{FF2B5EF4-FFF2-40B4-BE49-F238E27FC236}">
                <a16:creationId xmlns:a16="http://schemas.microsoft.com/office/drawing/2014/main" id="{EEAB0EA1-A991-5D48-BA41-01DF78775E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0013" y="549276"/>
            <a:ext cx="6335712" cy="517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128478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a:extLst>
              <a:ext uri="{FF2B5EF4-FFF2-40B4-BE49-F238E27FC236}">
                <a16:creationId xmlns:a16="http://schemas.microsoft.com/office/drawing/2014/main" id="{9E102CEC-D4E8-A944-9300-FFA8C9CA19B5}"/>
              </a:ext>
            </a:extLst>
          </p:cNvPr>
          <p:cNvSpPr txBox="1">
            <a:spLocks noChangeArrowheads="1"/>
          </p:cNvSpPr>
          <p:nvPr/>
        </p:nvSpPr>
        <p:spPr bwMode="auto">
          <a:xfrm>
            <a:off x="3733800" y="152400"/>
            <a:ext cx="517048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eaLnBrk="1" hangingPunct="1">
              <a:buSzPct val="100000"/>
            </a:pPr>
            <a:r>
              <a:rPr lang="it-IT" altLang="it-IT" sz="4000" i="1">
                <a:solidFill>
                  <a:srgbClr val="FF2200"/>
                </a:solidFill>
                <a:latin typeface="Times New Roman Bold" pitchFamily="-84" charset="0"/>
                <a:ea typeface="Osaka" panose="020B0600000000000000" pitchFamily="34" charset="-128"/>
              </a:rPr>
              <a:t>Umma e dār al-islām</a:t>
            </a:r>
            <a:r>
              <a:rPr lang="it-IT" altLang="it-IT" sz="4400">
                <a:solidFill>
                  <a:srgbClr val="4F261E"/>
                </a:solidFill>
                <a:latin typeface="Geneva" panose="020B0503030404040204" pitchFamily="34" charset="0"/>
                <a:ea typeface="Osaka" panose="020B0600000000000000" pitchFamily="34" charset="-128"/>
              </a:rPr>
              <a:t> </a:t>
            </a:r>
          </a:p>
        </p:txBody>
      </p:sp>
      <p:sp>
        <p:nvSpPr>
          <p:cNvPr id="14338" name="Text Box 2">
            <a:extLst>
              <a:ext uri="{FF2B5EF4-FFF2-40B4-BE49-F238E27FC236}">
                <a16:creationId xmlns:a16="http://schemas.microsoft.com/office/drawing/2014/main" id="{171AB30C-1371-7D47-A369-41BC15D68F5D}"/>
              </a:ext>
            </a:extLst>
          </p:cNvPr>
          <p:cNvSpPr txBox="1">
            <a:spLocks noChangeArrowheads="1"/>
          </p:cNvSpPr>
          <p:nvPr/>
        </p:nvSpPr>
        <p:spPr bwMode="auto">
          <a:xfrm>
            <a:off x="1774825" y="1196975"/>
            <a:ext cx="8713788" cy="554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9pPr>
          </a:lstStyle>
          <a:p>
            <a:pPr>
              <a:lnSpc>
                <a:spcPct val="90000"/>
              </a:lnSpc>
              <a:spcBef>
                <a:spcPts val="600"/>
              </a:spcBef>
              <a:buClr>
                <a:srgbClr val="000000"/>
              </a:buClr>
              <a:buSzPct val="135000"/>
            </a:pPr>
            <a:r>
              <a:rPr lang="it-IT" altLang="it-IT">
                <a:solidFill>
                  <a:srgbClr val="000000"/>
                </a:solidFill>
                <a:ea typeface="Osaka" panose="020B0600000000000000" pitchFamily="34" charset="-128"/>
              </a:rPr>
              <a:t>La comunità musulmana è definita da un </a:t>
            </a:r>
            <a:r>
              <a:rPr lang="it-IT" altLang="it-IT">
                <a:solidFill>
                  <a:srgbClr val="FF0000"/>
                </a:solidFill>
                <a:ea typeface="Osaka" panose="020B0600000000000000" pitchFamily="34" charset="-128"/>
              </a:rPr>
              <a:t>vincolo di lealtà transnazionale e interculturale</a:t>
            </a:r>
            <a:r>
              <a:rPr lang="it-IT" altLang="it-IT">
                <a:solidFill>
                  <a:srgbClr val="000000"/>
                </a:solidFill>
                <a:ea typeface="Osaka" panose="020B0600000000000000" pitchFamily="34" charset="-128"/>
              </a:rPr>
              <a:t>, una comunità unica di fedeli, nonostante un forte pluralismo di lingue, etnie, interpretazioni e usanze.</a:t>
            </a:r>
          </a:p>
          <a:p>
            <a:pPr>
              <a:lnSpc>
                <a:spcPct val="90000"/>
              </a:lnSpc>
              <a:spcBef>
                <a:spcPts val="600"/>
              </a:spcBef>
              <a:buClr>
                <a:srgbClr val="000000"/>
              </a:buClr>
              <a:buSzPct val="135000"/>
            </a:pPr>
            <a:r>
              <a:rPr lang="it-IT" altLang="it-IT">
                <a:solidFill>
                  <a:srgbClr val="000000"/>
                </a:solidFill>
                <a:ea typeface="Osaka" panose="020B0600000000000000" pitchFamily="34" charset="-128"/>
              </a:rPr>
              <a:t>Questa comunità è la </a:t>
            </a:r>
            <a:r>
              <a:rPr lang="it-IT" altLang="it-IT" i="1">
                <a:solidFill>
                  <a:srgbClr val="FF2200"/>
                </a:solidFill>
                <a:ea typeface="Osaka" panose="020B0600000000000000" pitchFamily="34" charset="-128"/>
              </a:rPr>
              <a:t>umma</a:t>
            </a:r>
            <a:r>
              <a:rPr lang="it-IT" altLang="it-IT">
                <a:solidFill>
                  <a:srgbClr val="000000"/>
                </a:solidFill>
                <a:ea typeface="Osaka" panose="020B0600000000000000" pitchFamily="34" charset="-128"/>
              </a:rPr>
              <a:t>, una sorta di “</a:t>
            </a:r>
            <a:r>
              <a:rPr lang="it-IT" altLang="ja-JP">
                <a:solidFill>
                  <a:srgbClr val="000000"/>
                </a:solidFill>
                <a:ea typeface="Osaka" panose="020B0600000000000000" pitchFamily="34" charset="-128"/>
              </a:rPr>
              <a:t>matria</a:t>
            </a:r>
            <a:r>
              <a:rPr lang="it-IT" altLang="it-IT">
                <a:solidFill>
                  <a:srgbClr val="000000"/>
                </a:solidFill>
                <a:ea typeface="Osaka" panose="020B0600000000000000" pitchFamily="34" charset="-128"/>
              </a:rPr>
              <a:t>”</a:t>
            </a:r>
            <a:r>
              <a:rPr lang="it-IT" altLang="ja-JP">
                <a:solidFill>
                  <a:srgbClr val="000000"/>
                </a:solidFill>
                <a:ea typeface="Osaka" panose="020B0600000000000000" pitchFamily="34" charset="-128"/>
              </a:rPr>
              <a:t> per tutti i musulmani (</a:t>
            </a:r>
            <a:r>
              <a:rPr lang="it-IT" altLang="ja-JP" i="1">
                <a:solidFill>
                  <a:srgbClr val="000000"/>
                </a:solidFill>
                <a:ea typeface="Osaka" panose="020B0600000000000000" pitchFamily="34" charset="-128"/>
              </a:rPr>
              <a:t>umm</a:t>
            </a:r>
            <a:r>
              <a:rPr lang="it-IT" altLang="ja-JP">
                <a:solidFill>
                  <a:srgbClr val="000000"/>
                </a:solidFill>
                <a:ea typeface="Osaka" panose="020B0600000000000000" pitchFamily="34" charset="-128"/>
              </a:rPr>
              <a:t> in arabo vuol dire madre).</a:t>
            </a:r>
          </a:p>
          <a:p>
            <a:pPr>
              <a:lnSpc>
                <a:spcPct val="90000"/>
              </a:lnSpc>
              <a:spcBef>
                <a:spcPts val="600"/>
              </a:spcBef>
              <a:buClr>
                <a:srgbClr val="000000"/>
              </a:buClr>
              <a:buSzPct val="135000"/>
            </a:pPr>
            <a:r>
              <a:rPr lang="it-IT" altLang="it-IT">
                <a:solidFill>
                  <a:srgbClr val="000000"/>
                </a:solidFill>
                <a:ea typeface="Osaka" panose="020B0600000000000000" pitchFamily="34" charset="-128"/>
              </a:rPr>
              <a:t>Essa si è costituita fra i secoli VII e XIII, l’epoca considerata il </a:t>
            </a:r>
            <a:r>
              <a:rPr lang="it-IT" altLang="it-IT">
                <a:solidFill>
                  <a:srgbClr val="FF2200"/>
                </a:solidFill>
                <a:ea typeface="Osaka" panose="020B0600000000000000" pitchFamily="34" charset="-128"/>
              </a:rPr>
              <a:t>periodo classico </a:t>
            </a:r>
            <a:r>
              <a:rPr lang="it-IT" altLang="it-IT">
                <a:solidFill>
                  <a:srgbClr val="000000"/>
                </a:solidFill>
                <a:ea typeface="Osaka" panose="020B0600000000000000" pitchFamily="34" charset="-128"/>
              </a:rPr>
              <a:t>della storia dell’Islam.</a:t>
            </a:r>
          </a:p>
          <a:p>
            <a:pPr>
              <a:lnSpc>
                <a:spcPct val="90000"/>
              </a:lnSpc>
              <a:spcBef>
                <a:spcPts val="600"/>
              </a:spcBef>
              <a:buClr>
                <a:srgbClr val="000000"/>
              </a:buClr>
              <a:buSzPct val="135000"/>
            </a:pPr>
            <a:r>
              <a:rPr lang="it-IT" altLang="it-IT">
                <a:solidFill>
                  <a:srgbClr val="000000"/>
                </a:solidFill>
                <a:ea typeface="Osaka" panose="020B0600000000000000" pitchFamily="34" charset="-128"/>
              </a:rPr>
              <a:t>Oggi essa è suddivisa in decine di Stati e di comunità minoritarie in Stati non musulmani, oltre che in diverse confessioni (</a:t>
            </a:r>
            <a:r>
              <a:rPr lang="it-IT" altLang="it-IT">
                <a:solidFill>
                  <a:srgbClr val="FF2200"/>
                </a:solidFill>
                <a:ea typeface="Osaka" panose="020B0600000000000000" pitchFamily="34" charset="-128"/>
              </a:rPr>
              <a:t>Sunniti, Sciiti*</a:t>
            </a:r>
            <a:r>
              <a:rPr lang="it-IT" altLang="it-IT">
                <a:solidFill>
                  <a:srgbClr val="000000"/>
                </a:solidFill>
                <a:ea typeface="Osaka" panose="020B0600000000000000" pitchFamily="34" charset="-128"/>
              </a:rPr>
              <a:t>).</a:t>
            </a:r>
          </a:p>
          <a:p>
            <a:pPr>
              <a:lnSpc>
                <a:spcPct val="90000"/>
              </a:lnSpc>
              <a:spcBef>
                <a:spcPts val="500"/>
              </a:spcBef>
              <a:buSzPct val="135000"/>
            </a:pPr>
            <a:endParaRPr lang="it-IT" altLang="it-IT" sz="2000">
              <a:solidFill>
                <a:srgbClr val="000000"/>
              </a:solidFill>
              <a:ea typeface="Osaka" panose="020B0600000000000000" pitchFamily="34" charset="-128"/>
            </a:endParaRPr>
          </a:p>
          <a:p>
            <a:pPr>
              <a:lnSpc>
                <a:spcPct val="90000"/>
              </a:lnSpc>
              <a:spcBef>
                <a:spcPts val="500"/>
              </a:spcBef>
              <a:buClr>
                <a:srgbClr val="000000"/>
              </a:buClr>
              <a:buSzPct val="135000"/>
            </a:pPr>
            <a:r>
              <a:rPr lang="it-IT" altLang="it-IT" sz="1800">
                <a:solidFill>
                  <a:srgbClr val="000000"/>
                </a:solidFill>
                <a:ea typeface="Osaka" panose="020B0600000000000000" pitchFamily="34" charset="-128"/>
              </a:rPr>
              <a:t>* Gli sciiti sono i seguaci di ‘Ali, cugino e genero del Profeta, per il quale essi rivendicano la legittimità del califfato subito dopo Muhammad. Oggi le comunità sciite più rilevanti (in totale 10% dei musulmani) sono in Iran e in Iraq, in Oman, in Libano, in Yemen, in Bahrein</a:t>
            </a:r>
            <a:r>
              <a:rPr lang="it-IT" altLang="it-IT" sz="2000">
                <a:solidFill>
                  <a:srgbClr val="000000"/>
                </a:solidFill>
                <a:ea typeface="Osaka" panose="020B0600000000000000" pitchFamily="34" charset="-128"/>
              </a:rPr>
              <a:t>.</a:t>
            </a:r>
          </a:p>
          <a:p>
            <a:pPr>
              <a:lnSpc>
                <a:spcPct val="90000"/>
              </a:lnSpc>
              <a:spcBef>
                <a:spcPts val="500"/>
              </a:spcBef>
              <a:buSzPct val="135000"/>
            </a:pPr>
            <a:endParaRPr lang="it-IT" altLang="it-IT" sz="2000">
              <a:solidFill>
                <a:srgbClr val="000000"/>
              </a:solidFill>
              <a:ea typeface="Osaka" panose="020B0600000000000000" pitchFamily="34" charset="-128"/>
            </a:endParaRPr>
          </a:p>
        </p:txBody>
      </p:sp>
    </p:spTree>
    <p:extLst>
      <p:ext uri="{BB962C8B-B14F-4D97-AF65-F5344CB8AC3E}">
        <p14:creationId xmlns:p14="http://schemas.microsoft.com/office/powerpoint/2010/main" val="251934276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fill="hold" nodeType="afterEffect">
                                  <p:stCondLst>
                                    <p:cond delay="0"/>
                                  </p:stCondLst>
                                  <p:childTnLst>
                                    <p:set>
                                      <p:cBhvr additive="repl">
                                        <p:cTn id="6" dur="1" fill="hold">
                                          <p:stCondLst>
                                            <p:cond delay="0"/>
                                          </p:stCondLst>
                                        </p:cTn>
                                        <p:tgtEl>
                                          <p:spTgt spid="14337"/>
                                        </p:tgtEl>
                                        <p:attrNameLst>
                                          <p:attrName>style.visibility</p:attrName>
                                        </p:attrNameLst>
                                      </p:cBhvr>
                                      <p:to>
                                        <p:strVal val="visible"/>
                                      </p:to>
                                    </p:set>
                                    <p:animEffect transition="in" filter="fade">
                                      <p:cBhvr additive="repl">
                                        <p:cTn id="7" dur="500"/>
                                        <p:tgtEl>
                                          <p:spTgt spid="1433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additive="repl">
                                        <p:cTn id="11" dur="1" fill="hold">
                                          <p:stCondLst>
                                            <p:cond delay="0"/>
                                          </p:stCondLst>
                                        </p:cTn>
                                        <p:tgtEl>
                                          <p:spTgt spid="14338">
                                            <p:txEl>
                                              <p:pRg st="0" end="0"/>
                                            </p:txEl>
                                          </p:spTgt>
                                        </p:tgtEl>
                                        <p:attrNameLst>
                                          <p:attrName>style.visibility</p:attrName>
                                        </p:attrNameLst>
                                      </p:cBhvr>
                                      <p:to>
                                        <p:strVal val="visible"/>
                                      </p:to>
                                    </p:set>
                                    <p:animEffect transition="in" filter="box(out)">
                                      <p:cBhvr additive="repl">
                                        <p:cTn id="12" dur="500"/>
                                        <p:tgtEl>
                                          <p:spTgt spid="1433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nodeType="clickEffect">
                                  <p:stCondLst>
                                    <p:cond delay="0"/>
                                  </p:stCondLst>
                                  <p:childTnLst>
                                    <p:set>
                                      <p:cBhvr additive="repl">
                                        <p:cTn id="16" dur="1" fill="hold">
                                          <p:stCondLst>
                                            <p:cond delay="0"/>
                                          </p:stCondLst>
                                        </p:cTn>
                                        <p:tgtEl>
                                          <p:spTgt spid="14338">
                                            <p:txEl>
                                              <p:pRg st="1" end="1"/>
                                            </p:txEl>
                                          </p:spTgt>
                                        </p:tgtEl>
                                        <p:attrNameLst>
                                          <p:attrName>style.visibility</p:attrName>
                                        </p:attrNameLst>
                                      </p:cBhvr>
                                      <p:to>
                                        <p:strVal val="visible"/>
                                      </p:to>
                                    </p:set>
                                    <p:animEffect transition="in" filter="box(out)">
                                      <p:cBhvr additive="repl">
                                        <p:cTn id="17" dur="500"/>
                                        <p:tgtEl>
                                          <p:spTgt spid="1433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nodeType="clickEffect">
                                  <p:stCondLst>
                                    <p:cond delay="0"/>
                                  </p:stCondLst>
                                  <p:childTnLst>
                                    <p:set>
                                      <p:cBhvr additive="repl">
                                        <p:cTn id="21" dur="1" fill="hold">
                                          <p:stCondLst>
                                            <p:cond delay="0"/>
                                          </p:stCondLst>
                                        </p:cTn>
                                        <p:tgtEl>
                                          <p:spTgt spid="14338">
                                            <p:txEl>
                                              <p:pRg st="2" end="2"/>
                                            </p:txEl>
                                          </p:spTgt>
                                        </p:tgtEl>
                                        <p:attrNameLst>
                                          <p:attrName>style.visibility</p:attrName>
                                        </p:attrNameLst>
                                      </p:cBhvr>
                                      <p:to>
                                        <p:strVal val="visible"/>
                                      </p:to>
                                    </p:set>
                                    <p:animEffect transition="in" filter="box(out)">
                                      <p:cBhvr additive="repl">
                                        <p:cTn id="22" dur="500"/>
                                        <p:tgtEl>
                                          <p:spTgt spid="14338">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nodeType="clickEffect">
                                  <p:stCondLst>
                                    <p:cond delay="0"/>
                                  </p:stCondLst>
                                  <p:childTnLst>
                                    <p:set>
                                      <p:cBhvr additive="repl">
                                        <p:cTn id="26" dur="1" fill="hold">
                                          <p:stCondLst>
                                            <p:cond delay="0"/>
                                          </p:stCondLst>
                                        </p:cTn>
                                        <p:tgtEl>
                                          <p:spTgt spid="14338">
                                            <p:txEl>
                                              <p:pRg st="3" end="3"/>
                                            </p:txEl>
                                          </p:spTgt>
                                        </p:tgtEl>
                                        <p:attrNameLst>
                                          <p:attrName>style.visibility</p:attrName>
                                        </p:attrNameLst>
                                      </p:cBhvr>
                                      <p:to>
                                        <p:strVal val="visible"/>
                                      </p:to>
                                    </p:set>
                                    <p:animEffect transition="in" filter="box(out)">
                                      <p:cBhvr additive="repl">
                                        <p:cTn id="27" dur="500"/>
                                        <p:tgtEl>
                                          <p:spTgt spid="14338">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nodeType="clickEffect">
                                  <p:stCondLst>
                                    <p:cond delay="0"/>
                                  </p:stCondLst>
                                  <p:childTnLst>
                                    <p:set>
                                      <p:cBhvr additive="repl">
                                        <p:cTn id="31" dur="1" fill="hold">
                                          <p:stCondLst>
                                            <p:cond delay="0"/>
                                          </p:stCondLst>
                                        </p:cTn>
                                        <p:tgtEl>
                                          <p:spTgt spid="14338">
                                            <p:txEl>
                                              <p:pRg st="5" end="5"/>
                                            </p:txEl>
                                          </p:spTgt>
                                        </p:tgtEl>
                                        <p:attrNameLst>
                                          <p:attrName>style.visibility</p:attrName>
                                        </p:attrNameLst>
                                      </p:cBhvr>
                                      <p:to>
                                        <p:strVal val="visible"/>
                                      </p:to>
                                    </p:set>
                                    <p:animEffect transition="in" filter="box(out)">
                                      <p:cBhvr additive="repl">
                                        <p:cTn id="32" dur="500"/>
                                        <p:tgtEl>
                                          <p:spTgt spid="1433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Box 1">
            <a:extLst>
              <a:ext uri="{FF2B5EF4-FFF2-40B4-BE49-F238E27FC236}">
                <a16:creationId xmlns:a16="http://schemas.microsoft.com/office/drawing/2014/main" id="{91F7A557-AE60-1E46-92DA-448B3B2D58EF}"/>
              </a:ext>
            </a:extLst>
          </p:cNvPr>
          <p:cNvSpPr txBox="1">
            <a:spLocks noChangeArrowheads="1"/>
          </p:cNvSpPr>
          <p:nvPr/>
        </p:nvSpPr>
        <p:spPr bwMode="auto">
          <a:xfrm>
            <a:off x="1703388" y="476250"/>
            <a:ext cx="8736012" cy="638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9pPr>
          </a:lstStyle>
          <a:p>
            <a:pPr>
              <a:lnSpc>
                <a:spcPct val="90000"/>
              </a:lnSpc>
              <a:spcBef>
                <a:spcPts val="700"/>
              </a:spcBef>
              <a:buClr>
                <a:srgbClr val="000000"/>
              </a:buClr>
              <a:buSzPct val="135000"/>
            </a:pPr>
            <a:r>
              <a:rPr lang="it-IT" altLang="it-IT" sz="2800">
                <a:solidFill>
                  <a:srgbClr val="000000"/>
                </a:solidFill>
                <a:ea typeface="Osaka" panose="020B0600000000000000" pitchFamily="34" charset="-128"/>
              </a:rPr>
              <a:t>Per </a:t>
            </a:r>
            <a:r>
              <a:rPr lang="it-IT" altLang="it-IT" sz="2800" i="1">
                <a:solidFill>
                  <a:srgbClr val="FF2200"/>
                </a:solidFill>
                <a:ea typeface="Osaka" panose="020B0600000000000000" pitchFamily="34" charset="-128"/>
              </a:rPr>
              <a:t>dār al-islām</a:t>
            </a:r>
            <a:r>
              <a:rPr lang="it-IT" altLang="it-IT" sz="2800">
                <a:solidFill>
                  <a:srgbClr val="000000"/>
                </a:solidFill>
                <a:ea typeface="Osaka" panose="020B0600000000000000" pitchFamily="34" charset="-128"/>
              </a:rPr>
              <a:t> si intende la totalità dei territori in cui l’Islam si è diffuso sia militarmente che con altre modalità – commerci, propaganda religiosa (</a:t>
            </a:r>
            <a:r>
              <a:rPr lang="it-IT" altLang="it-IT" sz="2800" i="1">
                <a:solidFill>
                  <a:srgbClr val="000000"/>
                </a:solidFill>
                <a:ea typeface="Osaka" panose="020B0600000000000000" pitchFamily="34" charset="-128"/>
              </a:rPr>
              <a:t>da‘wa) </a:t>
            </a:r>
            <a:r>
              <a:rPr lang="it-IT" altLang="it-IT" sz="2800">
                <a:solidFill>
                  <a:srgbClr val="000000"/>
                </a:solidFill>
                <a:ea typeface="Osaka" panose="020B0600000000000000" pitchFamily="34" charset="-128"/>
              </a:rPr>
              <a:t>– e in cui l’Islam è predominante (ovverosia dove la </a:t>
            </a:r>
            <a:r>
              <a:rPr lang="it-IT" altLang="it-IT" sz="2800" i="1">
                <a:solidFill>
                  <a:srgbClr val="FF2200"/>
                </a:solidFill>
                <a:ea typeface="Osaka" panose="020B0600000000000000" pitchFamily="34" charset="-128"/>
              </a:rPr>
              <a:t>sharī‘a</a:t>
            </a:r>
            <a:r>
              <a:rPr lang="it-IT" altLang="it-IT" sz="2800">
                <a:solidFill>
                  <a:srgbClr val="000000"/>
                </a:solidFill>
                <a:ea typeface="Osaka" panose="020B0600000000000000" pitchFamily="34" charset="-128"/>
              </a:rPr>
              <a:t>, la legge islamica derivata dal </a:t>
            </a:r>
            <a:r>
              <a:rPr lang="it-IT" altLang="it-IT" sz="2800">
                <a:solidFill>
                  <a:srgbClr val="FF2200"/>
                </a:solidFill>
                <a:ea typeface="Osaka" panose="020B0600000000000000" pitchFamily="34" charset="-128"/>
              </a:rPr>
              <a:t>Corano</a:t>
            </a:r>
            <a:r>
              <a:rPr lang="it-IT" altLang="it-IT" sz="2800">
                <a:solidFill>
                  <a:srgbClr val="000000"/>
                </a:solidFill>
                <a:ea typeface="Osaka" panose="020B0600000000000000" pitchFamily="34" charset="-128"/>
              </a:rPr>
              <a:t>, la parola di Dio, è alla base della legislazione e della vita dei fedeli).</a:t>
            </a:r>
          </a:p>
          <a:p>
            <a:pPr>
              <a:lnSpc>
                <a:spcPct val="90000"/>
              </a:lnSpc>
              <a:spcBef>
                <a:spcPts val="700"/>
              </a:spcBef>
              <a:buClr>
                <a:srgbClr val="000000"/>
              </a:buClr>
              <a:buSzPct val="135000"/>
            </a:pPr>
            <a:endParaRPr lang="it-IT" altLang="it-IT" sz="2800">
              <a:solidFill>
                <a:srgbClr val="000000"/>
              </a:solidFill>
              <a:ea typeface="Osaka" panose="020B0600000000000000" pitchFamily="34" charset="-128"/>
            </a:endParaRPr>
          </a:p>
          <a:p>
            <a:pPr>
              <a:lnSpc>
                <a:spcPct val="90000"/>
              </a:lnSpc>
              <a:spcBef>
                <a:spcPts val="700"/>
              </a:spcBef>
              <a:buClr>
                <a:srgbClr val="000000"/>
              </a:buClr>
              <a:buSzPct val="135000"/>
            </a:pPr>
            <a:r>
              <a:rPr lang="it-IT" altLang="it-IT" sz="2800">
                <a:solidFill>
                  <a:srgbClr val="000000"/>
                </a:solidFill>
                <a:ea typeface="Osaka" panose="020B0600000000000000" pitchFamily="34" charset="-128"/>
              </a:rPr>
              <a:t>L’obiettivo politico dei gruppi più estremisti del fondamentalismo islamico (corrente ideologica sviluppatasi nel XX secolo) è la ricostituzione della </a:t>
            </a:r>
            <a:r>
              <a:rPr lang="it-IT" altLang="it-IT" sz="2800" i="1">
                <a:solidFill>
                  <a:srgbClr val="000000"/>
                </a:solidFill>
                <a:ea typeface="Osaka" panose="020B0600000000000000" pitchFamily="34" charset="-128"/>
              </a:rPr>
              <a:t>umma</a:t>
            </a:r>
            <a:r>
              <a:rPr lang="it-IT" altLang="it-IT" sz="2800">
                <a:solidFill>
                  <a:srgbClr val="000000"/>
                </a:solidFill>
                <a:ea typeface="Osaka" panose="020B0600000000000000" pitchFamily="34" charset="-128"/>
              </a:rPr>
              <a:t> unitaria delle origini (</a:t>
            </a:r>
            <a:r>
              <a:rPr lang="it-IT" altLang="it-IT" sz="2800">
                <a:solidFill>
                  <a:srgbClr val="FF0000"/>
                </a:solidFill>
                <a:ea typeface="Osaka" panose="020B0600000000000000" pitchFamily="34" charset="-128"/>
              </a:rPr>
              <a:t>Califfato</a:t>
            </a:r>
            <a:r>
              <a:rPr lang="it-IT" altLang="it-IT" sz="2800">
                <a:solidFill>
                  <a:srgbClr val="000000"/>
                </a:solidFill>
                <a:ea typeface="Osaka" panose="020B0600000000000000" pitchFamily="34" charset="-128"/>
              </a:rPr>
              <a:t>) e quindi la conquista di quei territori che componevano la </a:t>
            </a:r>
            <a:r>
              <a:rPr lang="it-IT" altLang="it-IT" sz="2800" i="1">
                <a:solidFill>
                  <a:srgbClr val="FF2200"/>
                </a:solidFill>
                <a:ea typeface="Osaka" panose="020B0600000000000000" pitchFamily="34" charset="-128"/>
              </a:rPr>
              <a:t>dār al-islām</a:t>
            </a:r>
            <a:r>
              <a:rPr lang="it-IT" altLang="it-IT" sz="2800">
                <a:solidFill>
                  <a:srgbClr val="000000"/>
                </a:solidFill>
                <a:ea typeface="Osaka" panose="020B0600000000000000" pitchFamily="34" charset="-128"/>
              </a:rPr>
              <a:t> all’epoca dell’apogeo dell’Islam (secc. IX-XV).</a:t>
            </a:r>
          </a:p>
        </p:txBody>
      </p:sp>
    </p:spTree>
    <p:extLst>
      <p:ext uri="{BB962C8B-B14F-4D97-AF65-F5344CB8AC3E}">
        <p14:creationId xmlns:p14="http://schemas.microsoft.com/office/powerpoint/2010/main" val="4651207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ext Box 1">
            <a:extLst>
              <a:ext uri="{FF2B5EF4-FFF2-40B4-BE49-F238E27FC236}">
                <a16:creationId xmlns:a16="http://schemas.microsoft.com/office/drawing/2014/main" id="{52D226C0-041D-EA47-B14D-3FD5D0BE680E}"/>
              </a:ext>
            </a:extLst>
          </p:cNvPr>
          <p:cNvSpPr txBox="1">
            <a:spLocks noChangeArrowheads="1"/>
          </p:cNvSpPr>
          <p:nvPr/>
        </p:nvSpPr>
        <p:spPr bwMode="auto">
          <a:xfrm>
            <a:off x="1774826" y="304801"/>
            <a:ext cx="8740775" cy="644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ＭＳ Ｐゴシック" panose="020B0600070205080204" pitchFamily="34" charset="-128"/>
              </a:defRPr>
            </a:lvl9pPr>
          </a:lstStyle>
          <a:p>
            <a:pPr>
              <a:spcBef>
                <a:spcPts val="800"/>
              </a:spcBef>
              <a:buSzPct val="135000"/>
            </a:pPr>
            <a:r>
              <a:rPr lang="it-IT" altLang="it-IT" sz="3200" b="1" i="1">
                <a:solidFill>
                  <a:srgbClr val="FF2200"/>
                </a:solidFill>
                <a:ea typeface="Osaka" panose="020B0600000000000000" pitchFamily="34" charset="-128"/>
              </a:rPr>
              <a:t>Dīn-dunya-dawla (religione, mondo, Stato)</a:t>
            </a:r>
            <a:endParaRPr lang="it-IT" altLang="it-IT" sz="2800">
              <a:solidFill>
                <a:srgbClr val="000000"/>
              </a:solidFill>
              <a:ea typeface="Osaka" panose="020B0600000000000000" pitchFamily="34" charset="-128"/>
            </a:endParaRPr>
          </a:p>
          <a:p>
            <a:pPr>
              <a:spcBef>
                <a:spcPts val="600"/>
              </a:spcBef>
              <a:buSzPct val="135000"/>
            </a:pPr>
            <a:endParaRPr lang="it-IT" altLang="it-IT">
              <a:solidFill>
                <a:srgbClr val="000000"/>
              </a:solidFill>
              <a:ea typeface="Osaka" panose="020B0600000000000000" pitchFamily="34" charset="-128"/>
            </a:endParaRPr>
          </a:p>
          <a:p>
            <a:pPr>
              <a:spcBef>
                <a:spcPts val="600"/>
              </a:spcBef>
              <a:buSzPct val="135000"/>
            </a:pPr>
            <a:r>
              <a:rPr lang="it-IT" altLang="it-IT">
                <a:solidFill>
                  <a:srgbClr val="000000"/>
                </a:solidFill>
                <a:ea typeface="Osaka" panose="020B0600000000000000" pitchFamily="34" charset="-128"/>
              </a:rPr>
              <a:t>L’Islam nasce con la rivelazione al profeta Muhammad* di un messaggio da diffondere all’umanità: la parola di Dio (</a:t>
            </a:r>
            <a:r>
              <a:rPr lang="it-IT" altLang="it-IT" i="1">
                <a:solidFill>
                  <a:srgbClr val="FF2200"/>
                </a:solidFill>
                <a:ea typeface="Osaka" panose="020B0600000000000000" pitchFamily="34" charset="-128"/>
              </a:rPr>
              <a:t>Allāh</a:t>
            </a:r>
            <a:r>
              <a:rPr lang="it-IT" altLang="it-IT">
                <a:solidFill>
                  <a:srgbClr val="000000"/>
                </a:solidFill>
                <a:ea typeface="Osaka" panose="020B0600000000000000" pitchFamily="34" charset="-128"/>
              </a:rPr>
              <a:t>) diventerà il  Corano, al </a:t>
            </a:r>
            <a:r>
              <a:rPr lang="it-IT" altLang="it-IT" i="1">
                <a:solidFill>
                  <a:srgbClr val="FF2200"/>
                </a:solidFill>
                <a:ea typeface="Osaka" panose="020B0600000000000000" pitchFamily="34" charset="-128"/>
              </a:rPr>
              <a:t>Qur’ān</a:t>
            </a:r>
            <a:r>
              <a:rPr lang="it-IT" altLang="it-IT">
                <a:solidFill>
                  <a:srgbClr val="000000"/>
                </a:solidFill>
                <a:ea typeface="Osaka" panose="020B0600000000000000" pitchFamily="34" charset="-128"/>
              </a:rPr>
              <a:t>, la Recitazione.</a:t>
            </a:r>
          </a:p>
          <a:p>
            <a:pPr>
              <a:spcBef>
                <a:spcPts val="600"/>
              </a:spcBef>
              <a:buSzPct val="135000"/>
            </a:pPr>
            <a:r>
              <a:rPr lang="it-IT" altLang="it-IT">
                <a:solidFill>
                  <a:srgbClr val="000000"/>
                </a:solidFill>
                <a:ea typeface="Osaka" panose="020B0600000000000000" pitchFamily="34" charset="-128"/>
              </a:rPr>
              <a:t>Muhammad è </a:t>
            </a:r>
            <a:r>
              <a:rPr lang="it-IT" altLang="it-IT">
                <a:solidFill>
                  <a:srgbClr val="FF0000"/>
                </a:solidFill>
                <a:ea typeface="Osaka" panose="020B0600000000000000" pitchFamily="34" charset="-128"/>
              </a:rPr>
              <a:t>l’unico fondatore di una religione che ha contribuito personalmente (e militarmente) alla sua espansione vittoriosa. </a:t>
            </a:r>
          </a:p>
          <a:p>
            <a:pPr>
              <a:spcBef>
                <a:spcPts val="600"/>
              </a:spcBef>
              <a:buSzPct val="135000"/>
            </a:pPr>
            <a:r>
              <a:rPr lang="it-IT" altLang="it-IT">
                <a:solidFill>
                  <a:srgbClr val="000000"/>
                </a:solidFill>
                <a:ea typeface="Osaka" panose="020B0600000000000000" pitchFamily="34" charset="-128"/>
              </a:rPr>
              <a:t>Da ciò deriva la commistione fra sfera religioso-spirituale (la parola di Dio) e sfera temporale (giuridica) che caratterizza la cultura-religione islamica.</a:t>
            </a:r>
          </a:p>
          <a:p>
            <a:pPr>
              <a:spcBef>
                <a:spcPts val="600"/>
              </a:spcBef>
              <a:buSzPct val="135000"/>
            </a:pPr>
            <a:endParaRPr lang="it-IT" altLang="it-IT">
              <a:solidFill>
                <a:srgbClr val="000000"/>
              </a:solidFill>
              <a:ea typeface="Osaka" panose="020B0600000000000000" pitchFamily="34" charset="-128"/>
            </a:endParaRPr>
          </a:p>
          <a:p>
            <a:pPr>
              <a:spcBef>
                <a:spcPts val="600"/>
              </a:spcBef>
              <a:buSzPct val="135000"/>
            </a:pPr>
            <a:endParaRPr lang="it-IT" altLang="it-IT">
              <a:solidFill>
                <a:srgbClr val="000000"/>
              </a:solidFill>
              <a:ea typeface="Osaka" panose="020B0600000000000000" pitchFamily="34" charset="-128"/>
            </a:endParaRPr>
          </a:p>
          <a:p>
            <a:pPr>
              <a:spcBef>
                <a:spcPts val="500"/>
              </a:spcBef>
              <a:buSzPct val="135000"/>
            </a:pPr>
            <a:r>
              <a:rPr lang="it-IT" altLang="it-IT">
                <a:solidFill>
                  <a:srgbClr val="000000"/>
                </a:solidFill>
                <a:ea typeface="Osaka" panose="020B0600000000000000" pitchFamily="34" charset="-128"/>
              </a:rPr>
              <a:t> *</a:t>
            </a:r>
            <a:r>
              <a:rPr lang="it-IT" altLang="it-IT" sz="2000" i="1">
                <a:solidFill>
                  <a:srgbClr val="000000"/>
                </a:solidFill>
                <a:ea typeface="Osaka" panose="020B0600000000000000" pitchFamily="34" charset="-128"/>
              </a:rPr>
              <a:t>Muhammad è una figura storica (si trovano cenni alla sua figura in testi armeni, greci, bizantini del VII secolo, nonché in fonti arabe risalenti al 680 circa).</a:t>
            </a:r>
          </a:p>
          <a:p>
            <a:pPr>
              <a:spcBef>
                <a:spcPts val="500"/>
              </a:spcBef>
              <a:buSzPct val="135000"/>
            </a:pPr>
            <a:endParaRPr lang="it-IT" altLang="it-IT" sz="2000" i="1">
              <a:solidFill>
                <a:srgbClr val="000000"/>
              </a:solidFill>
              <a:ea typeface="Osaka" panose="020B0600000000000000" pitchFamily="34" charset="-128"/>
            </a:endParaRPr>
          </a:p>
        </p:txBody>
      </p:sp>
    </p:spTree>
    <p:extLst>
      <p:ext uri="{BB962C8B-B14F-4D97-AF65-F5344CB8AC3E}">
        <p14:creationId xmlns:p14="http://schemas.microsoft.com/office/powerpoint/2010/main" val="251331559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ttangolo 2">
            <a:extLst>
              <a:ext uri="{FF2B5EF4-FFF2-40B4-BE49-F238E27FC236}">
                <a16:creationId xmlns:a16="http://schemas.microsoft.com/office/drawing/2014/main" id="{4CE4C2C8-528A-B84D-AB74-0A526DDF5C8F}"/>
              </a:ext>
            </a:extLst>
          </p:cNvPr>
          <p:cNvSpPr>
            <a:spLocks noChangeArrowheads="1"/>
          </p:cNvSpPr>
          <p:nvPr/>
        </p:nvSpPr>
        <p:spPr bwMode="auto">
          <a:xfrm>
            <a:off x="1774826" y="549276"/>
            <a:ext cx="8321675" cy="5463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bg1"/>
                </a:solidFill>
                <a:latin typeface="Times New Roman" panose="02020603050405020304" pitchFamily="18" charset="0"/>
                <a:ea typeface="ＭＳ Ｐゴシック" panose="020B0600070205080204" pitchFamily="34" charset="-128"/>
              </a:defRPr>
            </a:lvl1pPr>
            <a:lvl2pPr marL="457200">
              <a:defRPr sz="2400">
                <a:solidFill>
                  <a:schemeClr val="bg1"/>
                </a:solidFill>
                <a:latin typeface="Times New Roman" panose="02020603050405020304" pitchFamily="18" charset="0"/>
                <a:ea typeface="ＭＳ Ｐゴシック" panose="020B0600070205080204" pitchFamily="34" charset="-128"/>
              </a:defRPr>
            </a:lvl2pPr>
            <a:lvl3pPr>
              <a:defRPr sz="2400">
                <a:solidFill>
                  <a:schemeClr val="bg1"/>
                </a:solidFill>
                <a:latin typeface="Times New Roman" panose="02020603050405020304" pitchFamily="18" charset="0"/>
                <a:ea typeface="ＭＳ Ｐゴシック" panose="020B0600070205080204" pitchFamily="34" charset="-128"/>
              </a:defRPr>
            </a:lvl3pPr>
            <a:lvl4pPr>
              <a:defRPr sz="2400">
                <a:solidFill>
                  <a:schemeClr val="bg1"/>
                </a:solidFill>
                <a:latin typeface="Times New Roman" panose="02020603050405020304" pitchFamily="18" charset="0"/>
                <a:ea typeface="ＭＳ Ｐゴシック" panose="020B0600070205080204" pitchFamily="34" charset="-128"/>
              </a:defRPr>
            </a:lvl4pPr>
            <a:lvl5pPr>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defRPr sz="2400">
                <a:solidFill>
                  <a:schemeClr val="bg1"/>
                </a:solidFill>
                <a:latin typeface="Times New Roman" panose="02020603050405020304" pitchFamily="18" charset="0"/>
                <a:ea typeface="ＭＳ Ｐゴシック" panose="020B0600070205080204" pitchFamily="34" charset="-128"/>
              </a:defRPr>
            </a:lvl9pPr>
          </a:lstStyle>
          <a:p>
            <a:pPr>
              <a:lnSpc>
                <a:spcPct val="90000"/>
              </a:lnSpc>
              <a:spcBef>
                <a:spcPts val="700"/>
              </a:spcBef>
              <a:buSzPct val="135000"/>
            </a:pPr>
            <a:r>
              <a:rPr lang="it-IT" altLang="it-IT" dirty="0">
                <a:solidFill>
                  <a:srgbClr val="000000"/>
                </a:solidFill>
                <a:latin typeface="Geneva" panose="020B0503030404040204" pitchFamily="34" charset="0"/>
                <a:ea typeface="Osaka" panose="020B0600000000000000" pitchFamily="34" charset="-128"/>
              </a:rPr>
              <a:t> </a:t>
            </a:r>
            <a:r>
              <a:rPr lang="it-IT" altLang="it-IT" sz="2800" b="1" dirty="0">
                <a:solidFill>
                  <a:srgbClr val="00B050"/>
                </a:solidFill>
                <a:latin typeface="Geneva" panose="020B0503030404040204" pitchFamily="34" charset="0"/>
                <a:ea typeface="Osaka" panose="020B0600000000000000" pitchFamily="34" charset="-128"/>
              </a:rPr>
              <a:t>NOTE INTRODUTTIVE E METODOLOGICHE</a:t>
            </a:r>
          </a:p>
          <a:p>
            <a:pPr>
              <a:lnSpc>
                <a:spcPct val="90000"/>
              </a:lnSpc>
              <a:spcBef>
                <a:spcPts val="700"/>
              </a:spcBef>
              <a:buSzPct val="135000"/>
            </a:pPr>
            <a:r>
              <a:rPr lang="it-IT" altLang="it-IT" b="1" dirty="0">
                <a:solidFill>
                  <a:srgbClr val="00B050"/>
                </a:solidFill>
                <a:latin typeface="Geneva" panose="020B0503030404040204" pitchFamily="34" charset="0"/>
                <a:ea typeface="Osaka" panose="020B0600000000000000" pitchFamily="34" charset="-128"/>
              </a:rPr>
              <a:t>ovverosia di cosa parleremo…</a:t>
            </a:r>
          </a:p>
          <a:p>
            <a:pPr>
              <a:lnSpc>
                <a:spcPct val="90000"/>
              </a:lnSpc>
              <a:spcBef>
                <a:spcPts val="700"/>
              </a:spcBef>
              <a:buSzPct val="135000"/>
            </a:pPr>
            <a:r>
              <a:rPr lang="it-IT" altLang="it-IT" sz="1800" dirty="0" err="1">
                <a:solidFill>
                  <a:srgbClr val="000000"/>
                </a:solidFill>
                <a:latin typeface="Geneva" panose="020B0503030404040204" pitchFamily="34" charset="0"/>
                <a:ea typeface="Osaka" panose="020B0600000000000000" pitchFamily="34" charset="-128"/>
              </a:rPr>
              <a:t>What</a:t>
            </a:r>
            <a:r>
              <a:rPr lang="it-IT" altLang="it-IT" sz="1800" dirty="0">
                <a:solidFill>
                  <a:srgbClr val="000000"/>
                </a:solidFill>
                <a:latin typeface="Geneva" panose="020B0503030404040204" pitchFamily="34" charset="0"/>
                <a:ea typeface="Osaka" panose="020B0600000000000000" pitchFamily="34" charset="-128"/>
              </a:rPr>
              <a:t> </a:t>
            </a:r>
            <a:r>
              <a:rPr lang="it-IT" altLang="it-IT" sz="1800" dirty="0" err="1">
                <a:solidFill>
                  <a:srgbClr val="000000"/>
                </a:solidFill>
                <a:latin typeface="Geneva" panose="020B0503030404040204" pitchFamily="34" charset="0"/>
                <a:ea typeface="Osaka" panose="020B0600000000000000" pitchFamily="34" charset="-128"/>
              </a:rPr>
              <a:t>we</a:t>
            </a:r>
            <a:r>
              <a:rPr lang="it-IT" altLang="it-IT" sz="1800" dirty="0">
                <a:solidFill>
                  <a:srgbClr val="000000"/>
                </a:solidFill>
                <a:latin typeface="Geneva" panose="020B0503030404040204" pitchFamily="34" charset="0"/>
                <a:ea typeface="Osaka" panose="020B0600000000000000" pitchFamily="34" charset="-128"/>
              </a:rPr>
              <a:t> </a:t>
            </a:r>
            <a:r>
              <a:rPr lang="it-IT" altLang="it-IT" sz="1800" dirty="0" err="1">
                <a:solidFill>
                  <a:srgbClr val="000000"/>
                </a:solidFill>
                <a:latin typeface="Geneva" panose="020B0503030404040204" pitchFamily="34" charset="0"/>
                <a:ea typeface="Osaka" panose="020B0600000000000000" pitchFamily="34" charset="-128"/>
              </a:rPr>
              <a:t>will</a:t>
            </a:r>
            <a:r>
              <a:rPr lang="it-IT" altLang="it-IT" sz="1800" dirty="0">
                <a:solidFill>
                  <a:srgbClr val="000000"/>
                </a:solidFill>
                <a:latin typeface="Geneva" panose="020B0503030404040204" pitchFamily="34" charset="0"/>
                <a:ea typeface="Osaka" panose="020B0600000000000000" pitchFamily="34" charset="-128"/>
              </a:rPr>
              <a:t> talk </a:t>
            </a:r>
            <a:r>
              <a:rPr lang="it-IT" altLang="it-IT" sz="1800" dirty="0" err="1">
                <a:solidFill>
                  <a:srgbClr val="000000"/>
                </a:solidFill>
                <a:latin typeface="Geneva" panose="020B0503030404040204" pitchFamily="34" charset="0"/>
                <a:ea typeface="Osaka" panose="020B0600000000000000" pitchFamily="34" charset="-128"/>
              </a:rPr>
              <a:t>about</a:t>
            </a:r>
            <a:r>
              <a:rPr lang="it-IT" altLang="it-IT" sz="1800" dirty="0">
                <a:solidFill>
                  <a:srgbClr val="000000"/>
                </a:solidFill>
                <a:latin typeface="Geneva" panose="020B0503030404040204" pitchFamily="34" charset="0"/>
                <a:ea typeface="Osaka" panose="020B0600000000000000" pitchFamily="34" charset="-128"/>
              </a:rPr>
              <a:t>…</a:t>
            </a:r>
          </a:p>
          <a:p>
            <a:pPr>
              <a:lnSpc>
                <a:spcPct val="90000"/>
              </a:lnSpc>
              <a:spcBef>
                <a:spcPts val="700"/>
              </a:spcBef>
              <a:buSzPct val="135000"/>
            </a:pPr>
            <a:endParaRPr lang="it-IT" altLang="it-IT" dirty="0">
              <a:solidFill>
                <a:srgbClr val="000000"/>
              </a:solidFill>
              <a:latin typeface="Geneva" panose="020B0503030404040204" pitchFamily="34" charset="0"/>
              <a:ea typeface="Osaka" panose="020B0600000000000000" pitchFamily="34" charset="-128"/>
            </a:endParaRPr>
          </a:p>
          <a:p>
            <a:pPr>
              <a:lnSpc>
                <a:spcPct val="90000"/>
              </a:lnSpc>
              <a:spcBef>
                <a:spcPts val="700"/>
              </a:spcBef>
              <a:buClr>
                <a:srgbClr val="000000"/>
              </a:buClr>
              <a:buSzPct val="135000"/>
            </a:pPr>
            <a:r>
              <a:rPr lang="it-IT" altLang="it-IT" dirty="0">
                <a:solidFill>
                  <a:srgbClr val="000000"/>
                </a:solidFill>
                <a:latin typeface="Geneva" panose="020B0503030404040204" pitchFamily="34" charset="0"/>
                <a:ea typeface="Osaka" panose="020B0600000000000000" pitchFamily="34" charset="-128"/>
              </a:rPr>
              <a:t>		La terminologia</a:t>
            </a:r>
          </a:p>
          <a:p>
            <a:pPr>
              <a:lnSpc>
                <a:spcPct val="90000"/>
              </a:lnSpc>
              <a:spcBef>
                <a:spcPts val="700"/>
              </a:spcBef>
              <a:buClr>
                <a:srgbClr val="000000"/>
              </a:buClr>
              <a:buSzPct val="135000"/>
            </a:pPr>
            <a:endParaRPr lang="it-IT" altLang="it-IT" dirty="0">
              <a:solidFill>
                <a:srgbClr val="000000"/>
              </a:solidFill>
              <a:latin typeface="Geneva" panose="020B0503030404040204" pitchFamily="34" charset="0"/>
              <a:ea typeface="Osaka" panose="020B0600000000000000" pitchFamily="34" charset="-128"/>
            </a:endParaRPr>
          </a:p>
          <a:p>
            <a:pPr lvl="1">
              <a:lnSpc>
                <a:spcPct val="90000"/>
              </a:lnSpc>
              <a:spcBef>
                <a:spcPts val="700"/>
              </a:spcBef>
              <a:buClr>
                <a:srgbClr val="000000"/>
              </a:buClr>
              <a:buSzPct val="135000"/>
            </a:pPr>
            <a:r>
              <a:rPr lang="it-IT" altLang="it-IT" dirty="0">
                <a:solidFill>
                  <a:srgbClr val="000000"/>
                </a:solidFill>
                <a:latin typeface="Geneva" panose="020B0503030404040204" pitchFamily="34" charset="0"/>
                <a:ea typeface="Osaka" panose="020B0600000000000000" pitchFamily="34" charset="-128"/>
              </a:rPr>
              <a:t>		La geografia umana e sociale</a:t>
            </a:r>
          </a:p>
          <a:p>
            <a:pPr>
              <a:lnSpc>
                <a:spcPct val="90000"/>
              </a:lnSpc>
              <a:spcBef>
                <a:spcPts val="700"/>
              </a:spcBef>
              <a:buClr>
                <a:srgbClr val="000000"/>
              </a:buClr>
              <a:buSzPct val="135000"/>
            </a:pPr>
            <a:endParaRPr lang="it-IT" altLang="it-IT" dirty="0">
              <a:solidFill>
                <a:srgbClr val="000000"/>
              </a:solidFill>
              <a:latin typeface="Geneva" panose="020B0503030404040204" pitchFamily="34" charset="0"/>
              <a:ea typeface="Osaka" panose="020B0600000000000000" pitchFamily="34" charset="-128"/>
            </a:endParaRPr>
          </a:p>
          <a:p>
            <a:pPr>
              <a:lnSpc>
                <a:spcPct val="90000"/>
              </a:lnSpc>
              <a:spcBef>
                <a:spcPts val="700"/>
              </a:spcBef>
              <a:buClr>
                <a:srgbClr val="000000"/>
              </a:buClr>
              <a:buSzPct val="135000"/>
            </a:pPr>
            <a:r>
              <a:rPr lang="it-IT" altLang="it-IT" dirty="0">
                <a:solidFill>
                  <a:srgbClr val="000000"/>
                </a:solidFill>
                <a:latin typeface="Geneva" panose="020B0503030404040204" pitchFamily="34" charset="0"/>
                <a:ea typeface="Osaka" panose="020B0600000000000000" pitchFamily="34" charset="-128"/>
              </a:rPr>
              <a:t>		Le dinamiche interne</a:t>
            </a:r>
          </a:p>
          <a:p>
            <a:pPr>
              <a:lnSpc>
                <a:spcPct val="90000"/>
              </a:lnSpc>
              <a:spcBef>
                <a:spcPts val="700"/>
              </a:spcBef>
              <a:buClr>
                <a:srgbClr val="000000"/>
              </a:buClr>
              <a:buSzPct val="135000"/>
            </a:pPr>
            <a:endParaRPr lang="it-IT" altLang="it-IT" dirty="0">
              <a:solidFill>
                <a:srgbClr val="000000"/>
              </a:solidFill>
              <a:latin typeface="Geneva" panose="020B0503030404040204" pitchFamily="34" charset="0"/>
              <a:ea typeface="Osaka" panose="020B0600000000000000" pitchFamily="34" charset="-128"/>
            </a:endParaRPr>
          </a:p>
          <a:p>
            <a:pPr>
              <a:lnSpc>
                <a:spcPct val="90000"/>
              </a:lnSpc>
              <a:spcBef>
                <a:spcPts val="700"/>
              </a:spcBef>
              <a:buClr>
                <a:srgbClr val="000000"/>
              </a:buClr>
              <a:buSzPct val="135000"/>
            </a:pPr>
            <a:r>
              <a:rPr lang="it-IT" altLang="it-IT" dirty="0">
                <a:solidFill>
                  <a:srgbClr val="000000"/>
                </a:solidFill>
                <a:latin typeface="Geneva" panose="020B0503030404040204" pitchFamily="34" charset="0"/>
                <a:ea typeface="Osaka" panose="020B0600000000000000" pitchFamily="34" charset="-128"/>
              </a:rPr>
              <a:t>		Alcuni cenni storici</a:t>
            </a:r>
          </a:p>
          <a:p>
            <a:pPr>
              <a:lnSpc>
                <a:spcPct val="90000"/>
              </a:lnSpc>
              <a:spcBef>
                <a:spcPts val="700"/>
              </a:spcBef>
              <a:buClr>
                <a:srgbClr val="000000"/>
              </a:buClr>
              <a:buSzPct val="135000"/>
            </a:pPr>
            <a:endParaRPr lang="it-IT" altLang="it-IT" dirty="0">
              <a:solidFill>
                <a:srgbClr val="000000"/>
              </a:solidFill>
              <a:latin typeface="Geneva" panose="020B0503030404040204" pitchFamily="34" charset="0"/>
              <a:ea typeface="Osaka" panose="020B0600000000000000" pitchFamily="34" charset="-128"/>
            </a:endParaRPr>
          </a:p>
          <a:p>
            <a:pPr>
              <a:lnSpc>
                <a:spcPct val="90000"/>
              </a:lnSpc>
              <a:spcBef>
                <a:spcPts val="700"/>
              </a:spcBef>
              <a:buClr>
                <a:srgbClr val="000000"/>
              </a:buClr>
              <a:buSzPct val="135000"/>
            </a:pPr>
            <a:r>
              <a:rPr lang="it-IT" altLang="it-IT" dirty="0">
                <a:solidFill>
                  <a:srgbClr val="000000"/>
                </a:solidFill>
                <a:latin typeface="Geneva" panose="020B0503030404040204" pitchFamily="34" charset="0"/>
                <a:ea typeface="Osaka" panose="020B0600000000000000" pitchFamily="34" charset="-128"/>
              </a:rPr>
              <a:t>		La fotografia del presente</a:t>
            </a:r>
          </a:p>
        </p:txBody>
      </p:sp>
    </p:spTree>
    <p:extLst>
      <p:ext uri="{BB962C8B-B14F-4D97-AF65-F5344CB8AC3E}">
        <p14:creationId xmlns:p14="http://schemas.microsoft.com/office/powerpoint/2010/main" val="3106216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olo 2">
            <a:extLst>
              <a:ext uri="{FF2B5EF4-FFF2-40B4-BE49-F238E27FC236}">
                <a16:creationId xmlns:a16="http://schemas.microsoft.com/office/drawing/2014/main" id="{0427717F-C72C-FE47-83CF-88C733F10D4C}"/>
              </a:ext>
            </a:extLst>
          </p:cNvPr>
          <p:cNvSpPr>
            <a:spLocks noGrp="1"/>
          </p:cNvSpPr>
          <p:nvPr>
            <p:ph type="title"/>
          </p:nvPr>
        </p:nvSpPr>
        <p:spPr>
          <a:xfrm>
            <a:off x="1943100" y="115888"/>
            <a:ext cx="8305800" cy="1441450"/>
          </a:xfrm>
        </p:spPr>
        <p:txBody>
          <a:bodyPr/>
          <a:lstStyle/>
          <a:p>
            <a:pPr eaLnBrk="1" hangingPunct="1"/>
            <a:r>
              <a:rPr lang="it-IT" altLang="it-IT">
                <a:solidFill>
                  <a:srgbClr val="008000"/>
                </a:solidFill>
                <a:latin typeface="Geneva" panose="020B0503030404040204" pitchFamily="34" charset="0"/>
                <a:ea typeface="Osaka" panose="020B0600000000000000" pitchFamily="34" charset="-128"/>
              </a:rPr>
              <a:t>Il mondo arabo</a:t>
            </a:r>
            <a:br>
              <a:rPr lang="it-IT" altLang="it-IT">
                <a:solidFill>
                  <a:srgbClr val="008000"/>
                </a:solidFill>
                <a:latin typeface="Geneva" panose="020B0503030404040204" pitchFamily="34" charset="0"/>
                <a:ea typeface="Osaka" panose="020B0600000000000000" pitchFamily="34" charset="-128"/>
              </a:rPr>
            </a:br>
            <a:r>
              <a:rPr lang="it-IT" altLang="it-IT" sz="3200">
                <a:solidFill>
                  <a:srgbClr val="008000"/>
                </a:solidFill>
                <a:latin typeface="Geneva" panose="020B0503030404040204" pitchFamily="34" charset="0"/>
                <a:ea typeface="Osaka" panose="020B0600000000000000" pitchFamily="34" charset="-128"/>
              </a:rPr>
              <a:t>the Arab World</a:t>
            </a:r>
          </a:p>
        </p:txBody>
      </p:sp>
      <p:sp>
        <p:nvSpPr>
          <p:cNvPr id="21506" name="Segnaposto contenuto 3">
            <a:extLst>
              <a:ext uri="{FF2B5EF4-FFF2-40B4-BE49-F238E27FC236}">
                <a16:creationId xmlns:a16="http://schemas.microsoft.com/office/drawing/2014/main" id="{1E0E5CD5-4281-044B-AA8B-65B546EE5B8D}"/>
              </a:ext>
            </a:extLst>
          </p:cNvPr>
          <p:cNvSpPr>
            <a:spLocks noGrp="1"/>
          </p:cNvSpPr>
          <p:nvPr>
            <p:ph idx="1"/>
          </p:nvPr>
        </p:nvSpPr>
        <p:spPr>
          <a:xfrm>
            <a:off x="1847851" y="1700214"/>
            <a:ext cx="8666163" cy="4897437"/>
          </a:xfrm>
        </p:spPr>
        <p:txBody>
          <a:bodyPr/>
          <a:lstStyle/>
          <a:p>
            <a:pPr marL="0" indent="0">
              <a:buNone/>
            </a:pPr>
            <a:r>
              <a:rPr lang="it-IT" altLang="it-IT" sz="2200">
                <a:latin typeface="Times New Roman" panose="02020603050405020304" pitchFamily="18" charset="0"/>
                <a:ea typeface="Osaka" panose="020B0600000000000000" pitchFamily="34" charset="-128"/>
              </a:rPr>
              <a:t>L’insieme dei paesi in cui la lingua dominante è l’</a:t>
            </a:r>
            <a:r>
              <a:rPr lang="it-IT" altLang="ja-JP" sz="2200" b="1">
                <a:latin typeface="Times New Roman" panose="02020603050405020304" pitchFamily="18" charset="0"/>
                <a:ea typeface="Osaka" panose="020B0600000000000000" pitchFamily="34" charset="-128"/>
              </a:rPr>
              <a:t>arabo</a:t>
            </a:r>
            <a:r>
              <a:rPr lang="it-IT" altLang="ja-JP" sz="2200">
                <a:latin typeface="Times New Roman" panose="02020603050405020304" pitchFamily="18" charset="0"/>
                <a:ea typeface="Osaka" panose="020B0600000000000000" pitchFamily="34" charset="-128"/>
              </a:rPr>
              <a:t> e l</a:t>
            </a:r>
            <a:r>
              <a:rPr lang="it-IT" altLang="it-IT" sz="2200">
                <a:latin typeface="Times New Roman" panose="02020603050405020304" pitchFamily="18" charset="0"/>
                <a:ea typeface="Osaka" panose="020B0600000000000000" pitchFamily="34" charset="-128"/>
              </a:rPr>
              <a:t>’</a:t>
            </a:r>
            <a:r>
              <a:rPr lang="it-IT" altLang="ja-JP" sz="2200">
                <a:latin typeface="Times New Roman" panose="02020603050405020304" pitchFamily="18" charset="0"/>
                <a:ea typeface="Osaka" panose="020B0600000000000000" pitchFamily="34" charset="-128"/>
              </a:rPr>
              <a:t>etnia maggioritaria è quella araba. </a:t>
            </a:r>
          </a:p>
          <a:p>
            <a:pPr marL="0" indent="0">
              <a:buNone/>
            </a:pPr>
            <a:r>
              <a:rPr lang="it-IT" altLang="it-IT" sz="2200">
                <a:latin typeface="Times New Roman" panose="02020603050405020304" pitchFamily="18" charset="0"/>
                <a:ea typeface="Osaka" panose="020B0600000000000000" pitchFamily="34" charset="-128"/>
              </a:rPr>
              <a:t>Un secondo elemento fondamentale che connota religiosamente e culturalmente il mondo arabo è la religione maggioritaria, </a:t>
            </a:r>
            <a:r>
              <a:rPr lang="it-IT" altLang="it-IT" sz="2200" b="1">
                <a:latin typeface="Times New Roman" panose="02020603050405020304" pitchFamily="18" charset="0"/>
                <a:ea typeface="Osaka" panose="020B0600000000000000" pitchFamily="34" charset="-128"/>
              </a:rPr>
              <a:t>l’Islam</a:t>
            </a:r>
            <a:r>
              <a:rPr lang="it-IT" altLang="it-IT" sz="2200">
                <a:latin typeface="Times New Roman" panose="02020603050405020304" pitchFamily="18" charset="0"/>
                <a:ea typeface="Osaka" panose="020B0600000000000000" pitchFamily="34" charset="-128"/>
              </a:rPr>
              <a:t>. Nel cuore del mondo arabo, infatti, è nato l’Islam nel VII secolo d.C. e le terre arabe sono state le prime ad essere conquistate dagli eserciti musulmani.</a:t>
            </a:r>
          </a:p>
          <a:p>
            <a:pPr marL="0" indent="0">
              <a:buNone/>
            </a:pPr>
            <a:r>
              <a:rPr lang="it-IT" altLang="it-IT" sz="2200">
                <a:latin typeface="Times New Roman" panose="02020603050405020304" pitchFamily="18" charset="0"/>
                <a:ea typeface="Osaka" panose="020B0600000000000000" pitchFamily="34" charset="-128"/>
              </a:rPr>
              <a:t>Infine, con l’espressione mondo arabo si è soliti indicare i 22 Stati appartenenti alla </a:t>
            </a:r>
            <a:r>
              <a:rPr lang="it-IT" altLang="it-IT" sz="2200" b="1">
                <a:latin typeface="Times New Roman" panose="02020603050405020304" pitchFamily="18" charset="0"/>
                <a:ea typeface="Osaka" panose="020B0600000000000000" pitchFamily="34" charset="-128"/>
              </a:rPr>
              <a:t>Lega araba</a:t>
            </a:r>
            <a:r>
              <a:rPr lang="it-IT" altLang="it-IT" sz="2200">
                <a:latin typeface="Times New Roman" panose="02020603050405020304" pitchFamily="18" charset="0"/>
                <a:ea typeface="Osaka" panose="020B0600000000000000" pitchFamily="34" charset="-128"/>
              </a:rPr>
              <a:t>: Algeria, Arabia Saudita, Bahrain, isole Comore, Egitto, Emirati Arabi Uniti, Giordania, Gibuti, Iraq, Kuwait, Libano, Libia, Marocco, Mauritania, Oman, Palestina, Qatar, Siria, Somalia, Sudan, Tunisia, Yemen.</a:t>
            </a:r>
          </a:p>
          <a:p>
            <a:pPr marL="0" indent="0">
              <a:buNone/>
            </a:pPr>
            <a:r>
              <a:rPr lang="it-IT" altLang="ja-JP" sz="2200">
                <a:latin typeface="Times New Roman" panose="02020603050405020304" pitchFamily="18" charset="0"/>
                <a:ea typeface="Osaka" panose="020B0600000000000000" pitchFamily="34" charset="-128"/>
              </a:rPr>
              <a:t>L’insieme dei paesi arabi ha prodotto fra la fine del  XIX e l</a:t>
            </a:r>
            <a:r>
              <a:rPr lang="it-IT" altLang="it-IT" sz="2200">
                <a:latin typeface="Times New Roman" panose="02020603050405020304" pitchFamily="18" charset="0"/>
                <a:ea typeface="Osaka" panose="020B0600000000000000" pitchFamily="34" charset="-128"/>
              </a:rPr>
              <a:t>’</a:t>
            </a:r>
            <a:r>
              <a:rPr lang="it-IT" altLang="ja-JP" sz="2200">
                <a:latin typeface="Times New Roman" panose="02020603050405020304" pitchFamily="18" charset="0"/>
                <a:ea typeface="Osaka" panose="020B0600000000000000" pitchFamily="34" charset="-128"/>
              </a:rPr>
              <a:t>inizio del XX secolo uno specifico nazionalismo (il </a:t>
            </a:r>
            <a:r>
              <a:rPr lang="it-IT" altLang="ja-JP" sz="2200" b="1">
                <a:latin typeface="Times New Roman" panose="02020603050405020304" pitchFamily="18" charset="0"/>
                <a:ea typeface="Osaka" panose="020B0600000000000000" pitchFamily="34" charset="-128"/>
              </a:rPr>
              <a:t>panarabismo</a:t>
            </a:r>
            <a:r>
              <a:rPr lang="it-IT" altLang="ja-JP" sz="2200">
                <a:latin typeface="Times New Roman" panose="02020603050405020304" pitchFamily="18" charset="0"/>
                <a:ea typeface="Osaka" panose="020B0600000000000000" pitchFamily="34" charset="-128"/>
              </a:rPr>
              <a:t>).</a:t>
            </a:r>
          </a:p>
          <a:p>
            <a:pPr marL="0" indent="0">
              <a:buNone/>
            </a:pPr>
            <a:endParaRPr lang="it-IT" altLang="it-IT" sz="2200">
              <a:latin typeface="Times New Roman" panose="02020603050405020304" pitchFamily="18" charset="0"/>
              <a:ea typeface="Osaka" panose="020B0600000000000000" pitchFamily="34" charset="-128"/>
            </a:endParaRPr>
          </a:p>
          <a:p>
            <a:pPr marL="0" indent="0">
              <a:buNone/>
            </a:pPr>
            <a:endParaRPr lang="it-IT" altLang="it-IT" sz="2200">
              <a:latin typeface="Times New Roman" panose="02020603050405020304" pitchFamily="18" charset="0"/>
              <a:ea typeface="Osaka" panose="020B0600000000000000" pitchFamily="34" charset="-128"/>
            </a:endParaRPr>
          </a:p>
        </p:txBody>
      </p:sp>
    </p:spTree>
    <p:extLst>
      <p:ext uri="{BB962C8B-B14F-4D97-AF65-F5344CB8AC3E}">
        <p14:creationId xmlns:p14="http://schemas.microsoft.com/office/powerpoint/2010/main" val="3827739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a:extLst>
              <a:ext uri="{FF2B5EF4-FFF2-40B4-BE49-F238E27FC236}">
                <a16:creationId xmlns:a16="http://schemas.microsoft.com/office/drawing/2014/main" id="{6F443934-D320-204C-9E44-06F38514D26A}"/>
              </a:ext>
            </a:extLst>
          </p:cNvPr>
          <p:cNvSpPr txBox="1">
            <a:spLocks noChangeArrowheads="1"/>
          </p:cNvSpPr>
          <p:nvPr/>
        </p:nvSpPr>
        <p:spPr bwMode="auto">
          <a:xfrm>
            <a:off x="2063751" y="5516563"/>
            <a:ext cx="7993063"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eaLnBrk="1" hangingPunct="1">
              <a:buSzPct val="100000"/>
            </a:pPr>
            <a:r>
              <a:rPr lang="it-IT" altLang="it-IT" sz="3600">
                <a:solidFill>
                  <a:srgbClr val="4F261E"/>
                </a:solidFill>
                <a:latin typeface="Geneva" panose="020B0503030404040204" pitchFamily="34" charset="0"/>
                <a:ea typeface="Osaka" panose="020B0600000000000000" pitchFamily="34" charset="-128"/>
              </a:rPr>
              <a:t>I paesi arabi. The Arab Countries</a:t>
            </a:r>
          </a:p>
        </p:txBody>
      </p:sp>
      <p:pic>
        <p:nvPicPr>
          <p:cNvPr id="22530" name="Immagine 2">
            <a:extLst>
              <a:ext uri="{FF2B5EF4-FFF2-40B4-BE49-F238E27FC236}">
                <a16:creationId xmlns:a16="http://schemas.microsoft.com/office/drawing/2014/main" id="{97C443BC-A89E-534C-90AD-F4A78A844E4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95551" y="1196975"/>
            <a:ext cx="6697663" cy="424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26832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olo 2">
            <a:extLst>
              <a:ext uri="{FF2B5EF4-FFF2-40B4-BE49-F238E27FC236}">
                <a16:creationId xmlns:a16="http://schemas.microsoft.com/office/drawing/2014/main" id="{8E8745D2-6AF1-D947-8D4D-5AF7FB9CB29F}"/>
              </a:ext>
            </a:extLst>
          </p:cNvPr>
          <p:cNvSpPr>
            <a:spLocks noGrp="1"/>
          </p:cNvSpPr>
          <p:nvPr>
            <p:ph type="title"/>
          </p:nvPr>
        </p:nvSpPr>
        <p:spPr>
          <a:xfrm>
            <a:off x="1847850" y="188914"/>
            <a:ext cx="8820150" cy="1944687"/>
          </a:xfrm>
        </p:spPr>
        <p:txBody>
          <a:bodyPr rtlCol="0">
            <a:noAutofit/>
          </a:bodyPr>
          <a:lstStyle/>
          <a:p>
            <a:pPr>
              <a:defRPr/>
            </a:pPr>
            <a:r>
              <a:rPr lang="it-IT" dirty="0">
                <a:latin typeface="+mn-lt"/>
                <a:ea typeface="Osaka" charset="0"/>
                <a:cs typeface="Osaka" charset="0"/>
              </a:rPr>
              <a:t>Diffusione della lingua araba</a:t>
            </a:r>
            <a:br>
              <a:rPr lang="it-IT" dirty="0">
                <a:latin typeface="+mn-lt"/>
                <a:ea typeface="Osaka" charset="0"/>
                <a:cs typeface="Osaka" charset="0"/>
              </a:rPr>
            </a:br>
            <a:r>
              <a:rPr lang="it-IT" sz="4000" dirty="0">
                <a:latin typeface="+mn-lt"/>
                <a:ea typeface="Osaka" charset="0"/>
                <a:cs typeface="Osaka" charset="0"/>
              </a:rPr>
              <a:t>Spread of the </a:t>
            </a:r>
            <a:r>
              <a:rPr lang="it-IT" sz="4000" dirty="0" err="1">
                <a:latin typeface="+mn-lt"/>
                <a:ea typeface="Osaka" charset="0"/>
                <a:cs typeface="Osaka" charset="0"/>
              </a:rPr>
              <a:t>Arabic</a:t>
            </a:r>
            <a:r>
              <a:rPr lang="it-IT" sz="4000" dirty="0">
                <a:latin typeface="+mn-lt"/>
                <a:ea typeface="Osaka" charset="0"/>
                <a:cs typeface="Osaka" charset="0"/>
              </a:rPr>
              <a:t> </a:t>
            </a:r>
            <a:r>
              <a:rPr lang="it-IT" sz="4000" dirty="0" err="1">
                <a:latin typeface="+mn-lt"/>
                <a:ea typeface="Osaka" charset="0"/>
                <a:cs typeface="Osaka" charset="0"/>
              </a:rPr>
              <a:t>language</a:t>
            </a:r>
            <a:endParaRPr lang="it-IT" sz="4000" dirty="0">
              <a:latin typeface="+mn-lt"/>
              <a:ea typeface="Osaka" charset="0"/>
              <a:cs typeface="Osaka" charset="0"/>
            </a:endParaRPr>
          </a:p>
        </p:txBody>
      </p:sp>
      <p:pic>
        <p:nvPicPr>
          <p:cNvPr id="24578" name="Segnaposto contenuto 9">
            <a:extLst>
              <a:ext uri="{FF2B5EF4-FFF2-40B4-BE49-F238E27FC236}">
                <a16:creationId xmlns:a16="http://schemas.microsoft.com/office/drawing/2014/main" id="{197730C4-F1F2-8B44-9868-ABE75464222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2641" b="-2641"/>
          <a:stretch>
            <a:fillRect/>
          </a:stretch>
        </p:blipFill>
        <p:spPr>
          <a:xfrm>
            <a:off x="3432176" y="2636838"/>
            <a:ext cx="5256213" cy="3313112"/>
          </a:xfrm>
        </p:spPr>
      </p:pic>
    </p:spTree>
    <p:extLst>
      <p:ext uri="{BB962C8B-B14F-4D97-AF65-F5344CB8AC3E}">
        <p14:creationId xmlns:p14="http://schemas.microsoft.com/office/powerpoint/2010/main" val="3889492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olo 1">
            <a:extLst>
              <a:ext uri="{FF2B5EF4-FFF2-40B4-BE49-F238E27FC236}">
                <a16:creationId xmlns:a16="http://schemas.microsoft.com/office/drawing/2014/main" id="{9BBE5CE7-DA36-FD40-8932-C98EAD36DB32}"/>
              </a:ext>
            </a:extLst>
          </p:cNvPr>
          <p:cNvSpPr>
            <a:spLocks noGrp="1"/>
          </p:cNvSpPr>
          <p:nvPr>
            <p:ph type="title"/>
          </p:nvPr>
        </p:nvSpPr>
        <p:spPr>
          <a:xfrm>
            <a:off x="1992314" y="188913"/>
            <a:ext cx="8104187" cy="1439862"/>
          </a:xfrm>
        </p:spPr>
        <p:txBody>
          <a:bodyPr/>
          <a:lstStyle/>
          <a:p>
            <a:pPr eaLnBrk="1" hangingPunct="1"/>
            <a:r>
              <a:rPr lang="it-IT" altLang="it-IT" sz="3600" dirty="0">
                <a:solidFill>
                  <a:srgbClr val="FF0000"/>
                </a:solidFill>
                <a:latin typeface="Times New Roman" panose="02020603050405020304" pitchFamily="18" charset="0"/>
                <a:ea typeface="ＭＳ Ｐゴシック" panose="020B0600070205080204" pitchFamily="34" charset="-128"/>
              </a:rPr>
              <a:t>La lingua araba, lingua comune per 400 milioni di persone</a:t>
            </a:r>
            <a:br>
              <a:rPr lang="it-IT" altLang="it-IT" sz="3600" dirty="0">
                <a:latin typeface="Times New Roman" panose="02020603050405020304" pitchFamily="18" charset="0"/>
                <a:ea typeface="ＭＳ Ｐゴシック" panose="020B0600070205080204" pitchFamily="34" charset="-128"/>
              </a:rPr>
            </a:br>
            <a:r>
              <a:rPr lang="it-IT" altLang="it-IT" sz="2400" dirty="0">
                <a:latin typeface="Times New Roman" panose="02020603050405020304" pitchFamily="18" charset="0"/>
                <a:ea typeface="ＭＳ Ｐゴシック" panose="020B0600070205080204" pitchFamily="34" charset="-128"/>
              </a:rPr>
              <a:t>A common </a:t>
            </a:r>
            <a:r>
              <a:rPr lang="it-IT" altLang="it-IT" sz="2400" dirty="0" err="1">
                <a:latin typeface="Times New Roman" panose="02020603050405020304" pitchFamily="18" charset="0"/>
                <a:ea typeface="ＭＳ Ｐゴシック" panose="020B0600070205080204" pitchFamily="34" charset="-128"/>
              </a:rPr>
              <a:t>language</a:t>
            </a:r>
            <a:r>
              <a:rPr lang="it-IT" altLang="it-IT" sz="2400" dirty="0">
                <a:latin typeface="Times New Roman" panose="02020603050405020304" pitchFamily="18" charset="0"/>
                <a:ea typeface="ＭＳ Ｐゴシック" panose="020B0600070205080204" pitchFamily="34" charset="-128"/>
              </a:rPr>
              <a:t> for 400 </a:t>
            </a:r>
            <a:r>
              <a:rPr lang="it-IT" altLang="it-IT" sz="2400" dirty="0" err="1">
                <a:latin typeface="Times New Roman" panose="02020603050405020304" pitchFamily="18" charset="0"/>
                <a:ea typeface="ＭＳ Ｐゴシック" panose="020B0600070205080204" pitchFamily="34" charset="-128"/>
              </a:rPr>
              <a:t>million</a:t>
            </a:r>
            <a:r>
              <a:rPr lang="it-IT" altLang="it-IT" sz="2400" dirty="0">
                <a:latin typeface="Times New Roman" panose="02020603050405020304" pitchFamily="18" charset="0"/>
                <a:ea typeface="ＭＳ Ｐゴシック" panose="020B0600070205080204" pitchFamily="34" charset="-128"/>
              </a:rPr>
              <a:t> </a:t>
            </a:r>
            <a:r>
              <a:rPr lang="it-IT" altLang="it-IT" sz="2400" dirty="0" err="1">
                <a:latin typeface="Times New Roman" panose="02020603050405020304" pitchFamily="18" charset="0"/>
                <a:ea typeface="ＭＳ Ｐゴシック" panose="020B0600070205080204" pitchFamily="34" charset="-128"/>
              </a:rPr>
              <a:t>people</a:t>
            </a:r>
            <a:endParaRPr lang="it-IT" altLang="it-IT" sz="2400" dirty="0">
              <a:latin typeface="Times New Roman" panose="02020603050405020304" pitchFamily="18" charset="0"/>
              <a:ea typeface="ＭＳ Ｐゴシック" panose="020B0600070205080204" pitchFamily="34" charset="-128"/>
            </a:endParaRPr>
          </a:p>
        </p:txBody>
      </p:sp>
      <p:sp>
        <p:nvSpPr>
          <p:cNvPr id="24578" name="Segnaposto contenuto 2">
            <a:extLst>
              <a:ext uri="{FF2B5EF4-FFF2-40B4-BE49-F238E27FC236}">
                <a16:creationId xmlns:a16="http://schemas.microsoft.com/office/drawing/2014/main" id="{3CAA7C71-78C0-304D-A7A2-492D2A01D61E}"/>
              </a:ext>
            </a:extLst>
          </p:cNvPr>
          <p:cNvSpPr>
            <a:spLocks noGrp="1"/>
          </p:cNvSpPr>
          <p:nvPr>
            <p:ph idx="1"/>
          </p:nvPr>
        </p:nvSpPr>
        <p:spPr>
          <a:xfrm>
            <a:off x="1774826" y="2276476"/>
            <a:ext cx="5400675" cy="4392613"/>
          </a:xfrm>
        </p:spPr>
        <p:txBody>
          <a:bodyPr/>
          <a:lstStyle/>
          <a:p>
            <a:pPr marL="0" indent="0">
              <a:lnSpc>
                <a:spcPct val="70000"/>
              </a:lnSpc>
              <a:buNone/>
              <a:defRPr/>
            </a:pPr>
            <a:r>
              <a:rPr lang="it-IT" altLang="it-IT" sz="2000" dirty="0">
                <a:latin typeface="Times New Roman" panose="02020603050405020304" pitchFamily="18" charset="0"/>
                <a:ea typeface="ＭＳ Ｐゴシック" panose="020B0600070205080204" pitchFamily="34" charset="-128"/>
              </a:rPr>
              <a:t>Codificato ai primordi dell’Islam perché in arabo fu rivelato, trasmesso e poi scritto il Corano.</a:t>
            </a:r>
          </a:p>
          <a:p>
            <a:pPr marL="0" indent="0">
              <a:lnSpc>
                <a:spcPct val="70000"/>
              </a:lnSpc>
              <a:buNone/>
              <a:defRPr/>
            </a:pPr>
            <a:r>
              <a:rPr lang="it-IT" altLang="it-IT" sz="2000" dirty="0">
                <a:latin typeface="Times New Roman" panose="02020603050405020304" pitchFamily="18" charset="0"/>
                <a:ea typeface="ＭＳ Ｐゴシック" panose="020B0600070205080204" pitchFamily="34" charset="-128"/>
              </a:rPr>
              <a:t>L’arabo classico è la lingua sacra dell’Islam, cui hanno accesso solo gli uomini di religione, i letterati di professione, i giuristi, mentre prendono vita varie forme di lingue parlate (arabo dialettale).</a:t>
            </a:r>
          </a:p>
          <a:p>
            <a:pPr marL="0" indent="0">
              <a:lnSpc>
                <a:spcPct val="70000"/>
              </a:lnSpc>
              <a:buNone/>
              <a:defRPr/>
            </a:pPr>
            <a:r>
              <a:rPr lang="it-IT" altLang="it-IT" sz="2000" dirty="0">
                <a:latin typeface="Times New Roman" panose="02020603050405020304" pitchFamily="18" charset="0"/>
                <a:ea typeface="ＭＳ Ｐゴシック" panose="020B0600070205080204" pitchFamily="34" charset="-128"/>
              </a:rPr>
              <a:t>Ai primi del XIX sec. l’arabo classico si modernizza a livello lessicale e stilistico ma rimane immutato nella fonologia, morfologia e sintassi.</a:t>
            </a:r>
          </a:p>
          <a:p>
            <a:pPr marL="0" indent="0">
              <a:lnSpc>
                <a:spcPct val="70000"/>
              </a:lnSpc>
              <a:buNone/>
              <a:defRPr/>
            </a:pPr>
            <a:r>
              <a:rPr lang="it-IT" altLang="it-IT" sz="2000" dirty="0">
                <a:latin typeface="Times New Roman" panose="02020603050405020304" pitchFamily="18" charset="0"/>
                <a:ea typeface="ＭＳ Ｐゴシック" panose="020B0600070205080204" pitchFamily="34" charset="-128"/>
              </a:rPr>
              <a:t>Nasce così l’</a:t>
            </a:r>
            <a:r>
              <a:rPr lang="it-IT" altLang="ja-JP" sz="2000" dirty="0">
                <a:latin typeface="Times New Roman" panose="02020603050405020304" pitchFamily="18" charset="0"/>
                <a:ea typeface="ＭＳ Ｐゴシック" panose="020B0600070205080204" pitchFamily="34" charset="-128"/>
              </a:rPr>
              <a:t>arabo standard contemporaneo </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a:t>
            </a:r>
            <a:r>
              <a:rPr lang="it-IT" sz="2000" dirty="0" err="1">
                <a:latin typeface="Times New Roman" panose="02020603050405020304" pitchFamily="18" charset="0"/>
                <a:cs typeface="Times New Roman" panose="02020603050405020304" pitchFamily="18" charset="0"/>
              </a:rPr>
              <a:t>fuṣḥā</a:t>
            </a:r>
            <a:r>
              <a:rPr lang="it-IT" sz="2000" dirty="0">
                <a:latin typeface="Times New Roman" panose="02020603050405020304" pitchFamily="18" charset="0"/>
                <a:cs typeface="Times New Roman" panose="02020603050405020304" pitchFamily="18" charset="0"/>
              </a:rPr>
              <a:t>)</a:t>
            </a:r>
            <a:r>
              <a:rPr lang="it-IT" altLang="ja-JP" sz="2000" dirty="0">
                <a:latin typeface="Times New Roman" panose="02020603050405020304" pitchFamily="18" charset="0"/>
                <a:ea typeface="ＭＳ Ｐゴシック" panose="020B0600070205080204" pitchFamily="34" charset="-128"/>
              </a:rPr>
              <a:t>, parlato oggi da più di 400 milioni di persone nel mondo. È la quinta lingua per diffusione nel mondo e lingua liturgica per tutti i musulmani (1 miliardo e 800 milioni di persone).</a:t>
            </a:r>
          </a:p>
          <a:p>
            <a:pPr eaLnBrk="1" hangingPunct="1">
              <a:lnSpc>
                <a:spcPct val="70000"/>
              </a:lnSpc>
              <a:defRPr/>
            </a:pPr>
            <a:endParaRPr lang="it-IT" altLang="it-IT" sz="600" dirty="0">
              <a:latin typeface="Candara" panose="020E0502030303020204" pitchFamily="34" charset="0"/>
              <a:ea typeface="ＭＳ Ｐゴシック" panose="020B0600070205080204" pitchFamily="34" charset="-128"/>
            </a:endParaRPr>
          </a:p>
          <a:p>
            <a:pPr eaLnBrk="1" hangingPunct="1">
              <a:lnSpc>
                <a:spcPct val="70000"/>
              </a:lnSpc>
              <a:defRPr/>
            </a:pPr>
            <a:endParaRPr lang="it-IT" altLang="it-IT" sz="600" dirty="0">
              <a:ea typeface="ＭＳ Ｐゴシック" panose="020B0600070205080204" pitchFamily="34" charset="-128"/>
            </a:endParaRPr>
          </a:p>
        </p:txBody>
      </p:sp>
      <p:pic>
        <p:nvPicPr>
          <p:cNvPr id="25603" name="Immagine 5">
            <a:extLst>
              <a:ext uri="{FF2B5EF4-FFF2-40B4-BE49-F238E27FC236}">
                <a16:creationId xmlns:a16="http://schemas.microsoft.com/office/drawing/2014/main" id="{E87D634A-9D53-B040-854F-FBDD68C628E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67613" y="3213101"/>
            <a:ext cx="285115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2549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olo 3">
            <a:extLst>
              <a:ext uri="{FF2B5EF4-FFF2-40B4-BE49-F238E27FC236}">
                <a16:creationId xmlns:a16="http://schemas.microsoft.com/office/drawing/2014/main" id="{6300B5A8-7845-1247-9B79-8740275D1C6F}"/>
              </a:ext>
            </a:extLst>
          </p:cNvPr>
          <p:cNvSpPr>
            <a:spLocks noGrp="1"/>
          </p:cNvSpPr>
          <p:nvPr>
            <p:ph type="title"/>
          </p:nvPr>
        </p:nvSpPr>
        <p:spPr/>
        <p:txBody>
          <a:bodyPr/>
          <a:lstStyle/>
          <a:p>
            <a:r>
              <a:rPr lang="it-IT" altLang="it-IT" dirty="0">
                <a:solidFill>
                  <a:srgbClr val="FF0000"/>
                </a:solidFill>
                <a:ea typeface="ＭＳ Ｐゴシック" panose="020B0600070205080204" pitchFamily="34" charset="-128"/>
              </a:rPr>
              <a:t>Le lingue e le culture</a:t>
            </a:r>
            <a:br>
              <a:rPr lang="it-IT" altLang="it-IT" dirty="0">
                <a:solidFill>
                  <a:srgbClr val="FF0000"/>
                </a:solidFill>
                <a:ea typeface="ＭＳ Ｐゴシック" panose="020B0600070205080204" pitchFamily="34" charset="-128"/>
              </a:rPr>
            </a:br>
            <a:r>
              <a:rPr lang="it-IT" altLang="it-IT" sz="4000" dirty="0" err="1">
                <a:solidFill>
                  <a:srgbClr val="FF0000"/>
                </a:solidFill>
                <a:ea typeface="ＭＳ Ｐゴシック" panose="020B0600070205080204" pitchFamily="34" charset="-128"/>
              </a:rPr>
              <a:t>Languages</a:t>
            </a:r>
            <a:r>
              <a:rPr lang="it-IT" altLang="it-IT" sz="4000" dirty="0">
                <a:solidFill>
                  <a:srgbClr val="FF0000"/>
                </a:solidFill>
                <a:ea typeface="ＭＳ Ｐゴシック" panose="020B0600070205080204" pitchFamily="34" charset="-128"/>
              </a:rPr>
              <a:t> and </a:t>
            </a:r>
            <a:r>
              <a:rPr lang="it-IT" altLang="it-IT" sz="4000" dirty="0" err="1">
                <a:solidFill>
                  <a:srgbClr val="FF0000"/>
                </a:solidFill>
                <a:ea typeface="ＭＳ Ｐゴシック" panose="020B0600070205080204" pitchFamily="34" charset="-128"/>
              </a:rPr>
              <a:t>Cultures</a:t>
            </a:r>
            <a:r>
              <a:rPr lang="it-IT" altLang="it-IT" sz="4000" dirty="0">
                <a:solidFill>
                  <a:srgbClr val="FF0000"/>
                </a:solidFill>
                <a:ea typeface="ＭＳ Ｐゴシック" panose="020B0600070205080204" pitchFamily="34" charset="-128"/>
              </a:rPr>
              <a:t> </a:t>
            </a:r>
          </a:p>
        </p:txBody>
      </p:sp>
      <p:sp>
        <p:nvSpPr>
          <p:cNvPr id="26626" name="Segnaposto contenuto 4">
            <a:extLst>
              <a:ext uri="{FF2B5EF4-FFF2-40B4-BE49-F238E27FC236}">
                <a16:creationId xmlns:a16="http://schemas.microsoft.com/office/drawing/2014/main" id="{4DFDB4DC-3A04-3E4C-8C82-F3FB391B3FC7}"/>
              </a:ext>
            </a:extLst>
          </p:cNvPr>
          <p:cNvSpPr>
            <a:spLocks noGrp="1"/>
          </p:cNvSpPr>
          <p:nvPr>
            <p:ph idx="1"/>
          </p:nvPr>
        </p:nvSpPr>
        <p:spPr>
          <a:xfrm>
            <a:off x="1919288" y="1905000"/>
            <a:ext cx="8177212" cy="4114800"/>
          </a:xfrm>
        </p:spPr>
        <p:txBody>
          <a:bodyPr>
            <a:normAutofit lnSpcReduction="10000"/>
          </a:bodyPr>
          <a:lstStyle/>
          <a:p>
            <a:pPr>
              <a:spcBef>
                <a:spcPts val="600"/>
              </a:spcBef>
              <a:buClr>
                <a:srgbClr val="000000"/>
              </a:buClr>
              <a:buSzPct val="135000"/>
              <a:buNone/>
            </a:pPr>
            <a:r>
              <a:rPr lang="it-IT" altLang="it-IT">
                <a:solidFill>
                  <a:srgbClr val="000000"/>
                </a:solidFill>
                <a:ea typeface="Osaka" panose="020B0600000000000000" pitchFamily="34" charset="-128"/>
              </a:rPr>
              <a:t>L’arabo (la lingua della Rivelazione) è una delle quattro lingue semitiche al mondo (ebraico, tigrino, aramaico, arabo).</a:t>
            </a:r>
          </a:p>
          <a:p>
            <a:pPr>
              <a:spcBef>
                <a:spcPts val="600"/>
              </a:spcBef>
              <a:buClr>
                <a:srgbClr val="000000"/>
              </a:buClr>
              <a:buSzPct val="135000"/>
              <a:buNone/>
            </a:pPr>
            <a:r>
              <a:rPr lang="it-IT" altLang="it-IT">
                <a:solidFill>
                  <a:srgbClr val="000000"/>
                </a:solidFill>
                <a:ea typeface="Osaka" panose="020B0600000000000000" pitchFamily="34" charset="-128"/>
              </a:rPr>
              <a:t>Altre lingue diffuse nel m.m. sono alcune lingue indoeuropee, come il persiano, l’urdu, le lingue turche e turco-tartare.</a:t>
            </a:r>
          </a:p>
          <a:p>
            <a:pPr>
              <a:spcBef>
                <a:spcPts val="600"/>
              </a:spcBef>
              <a:buClr>
                <a:srgbClr val="000000"/>
              </a:buClr>
              <a:buSzPct val="135000"/>
              <a:buNone/>
            </a:pPr>
            <a:r>
              <a:rPr lang="it-IT" altLang="it-IT">
                <a:solidFill>
                  <a:srgbClr val="000000"/>
                </a:solidFill>
                <a:ea typeface="Osaka" panose="020B0600000000000000" pitchFamily="34" charset="-128"/>
              </a:rPr>
              <a:t>L’arabo è parlato dal Marocco all’Iraq, da circa 400 milioni di persone, che possono comprendersi utilizzando la stessa forma scritta (e nei mass media). È un formidabile veicolo di coesione fra le popolazioni e di contaminazione culturale.</a:t>
            </a:r>
          </a:p>
          <a:p>
            <a:pPr>
              <a:spcBef>
                <a:spcPts val="600"/>
              </a:spcBef>
              <a:buClr>
                <a:srgbClr val="000000"/>
              </a:buClr>
              <a:buSzPct val="135000"/>
              <a:buNone/>
            </a:pPr>
            <a:endParaRPr lang="it-IT" altLang="it-IT">
              <a:solidFill>
                <a:srgbClr val="000000"/>
              </a:solidFill>
              <a:ea typeface="Osaka" panose="020B0600000000000000" pitchFamily="34" charset="-128"/>
            </a:endParaRPr>
          </a:p>
          <a:p>
            <a:endParaRPr lang="it-IT" altLang="it-IT">
              <a:ea typeface="ＭＳ Ｐゴシック" panose="020B0600070205080204" pitchFamily="34" charset="-128"/>
            </a:endParaRPr>
          </a:p>
        </p:txBody>
      </p:sp>
      <p:sp>
        <p:nvSpPr>
          <p:cNvPr id="26627" name="Segnaposto data 1">
            <a:extLst>
              <a:ext uri="{FF2B5EF4-FFF2-40B4-BE49-F238E27FC236}">
                <a16:creationId xmlns:a16="http://schemas.microsoft.com/office/drawing/2014/main" id="{3D8BF168-BA79-9C4C-A891-16050F931786}"/>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a:buFont typeface="Times New Roman" panose="02020603050405020304" pitchFamily="18" charset="0"/>
              <a:buNone/>
            </a:pPr>
            <a:r>
              <a:rPr lang="de-DE" altLang="it-IT">
                <a:latin typeface="Times New Roman" panose="02020603050405020304" pitchFamily="18" charset="0"/>
                <a:ea typeface="ＭＳ Ｐゴシック" panose="020B0600070205080204" pitchFamily="34" charset="-128"/>
              </a:rPr>
              <a:t>02.10.14</a:t>
            </a:r>
          </a:p>
        </p:txBody>
      </p:sp>
    </p:spTree>
    <p:extLst>
      <p:ext uri="{BB962C8B-B14F-4D97-AF65-F5344CB8AC3E}">
        <p14:creationId xmlns:p14="http://schemas.microsoft.com/office/powerpoint/2010/main" val="2800612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a:extLst>
              <a:ext uri="{FF2B5EF4-FFF2-40B4-BE49-F238E27FC236}">
                <a16:creationId xmlns:a16="http://schemas.microsoft.com/office/drawing/2014/main" id="{CFABD0BA-AFCE-9A46-872E-560D9B140DB1}"/>
              </a:ext>
            </a:extLst>
          </p:cNvPr>
          <p:cNvSpPr>
            <a:spLocks noChangeArrowheads="1"/>
          </p:cNvSpPr>
          <p:nvPr/>
        </p:nvSpPr>
        <p:spPr bwMode="auto">
          <a:xfrm>
            <a:off x="1774825" y="5862638"/>
            <a:ext cx="8642350" cy="869950"/>
          </a:xfrm>
          <a:prstGeom prst="rect">
            <a:avLst/>
          </a:prstGeom>
          <a:noFill/>
          <a:ln>
            <a:noFill/>
          </a:ln>
        </p:spPr>
        <p:txBody>
          <a:bodyPr lIns="90000" tIns="46800" rIns="90000" bIns="46800">
            <a:spAutoFit/>
          </a:bodyPr>
          <a:lstStyle/>
          <a:p>
            <a:pPr>
              <a:lnSpc>
                <a:spcPct val="9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sz="1400" b="1" dirty="0">
              <a:latin typeface="Times New Roman" charset="0"/>
              <a:ea typeface="ＭＳ Ｐゴシック" charset="0"/>
              <a:cs typeface="ＭＳ Ｐゴシック" charset="0"/>
            </a:endParaRPr>
          </a:p>
          <a:p>
            <a:pPr>
              <a:lnSpc>
                <a:spcPct val="9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sz="1400" b="1" dirty="0">
                <a:latin typeface="Times New Roman" charset="0"/>
                <a:ea typeface="ＭＳ Ｐゴシック" charset="0"/>
                <a:cs typeface="ＭＳ Ｐゴシック" charset="0"/>
              </a:rPr>
              <a:t>Il mondo musulmano e le sue grandi aree </a:t>
            </a:r>
            <a:r>
              <a:rPr lang="it-IT" sz="1400" b="1" dirty="0" err="1">
                <a:latin typeface="Times New Roman" charset="0"/>
                <a:ea typeface="ＭＳ Ｐゴシック" charset="0"/>
                <a:cs typeface="ＭＳ Ｐゴシック" charset="0"/>
              </a:rPr>
              <a:t>geoculturali</a:t>
            </a:r>
            <a:r>
              <a:rPr lang="it-IT" sz="1400" b="1" dirty="0">
                <a:latin typeface="Times New Roman" charset="0"/>
                <a:ea typeface="ＭＳ Ｐゴシック" charset="0"/>
                <a:cs typeface="ＭＳ Ｐゴシック" charset="0"/>
              </a:rPr>
              <a:t>: </a:t>
            </a:r>
            <a:endParaRPr lang="it-IT" sz="1400" dirty="0">
              <a:latin typeface="Times New Roman" charset="0"/>
              <a:ea typeface="ＭＳ Ｐゴシック" charset="0"/>
              <a:cs typeface="ＭＳ Ｐゴシック" charset="0"/>
            </a:endParaRPr>
          </a:p>
          <a:p>
            <a:pPr>
              <a:lnSpc>
                <a:spcPct val="9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sz="1400" b="1" dirty="0">
                <a:ea typeface="ＭＳ Ｐゴシック" charset="0"/>
                <a:cs typeface="ＭＳ Ｐゴシック" charset="0"/>
              </a:rPr>
              <a:t>Maghreb e </a:t>
            </a:r>
            <a:r>
              <a:rPr lang="it-IT" sz="1400" b="1" dirty="0" err="1">
                <a:ea typeface="ＭＳ Ｐゴシック" charset="0"/>
                <a:cs typeface="ＭＳ Ｐゴシック" charset="0"/>
              </a:rPr>
              <a:t>Mashreq</a:t>
            </a:r>
            <a:r>
              <a:rPr lang="it-IT" sz="1400" b="1" dirty="0">
                <a:ea typeface="ＭＳ Ｐゴシック" charset="0"/>
                <a:cs typeface="ＭＳ Ｐゴシック" charset="0"/>
              </a:rPr>
              <a:t>; Africa sub-sahariana, Turchia, Balcani;  Asia centrale; subcontinente indiano; </a:t>
            </a:r>
          </a:p>
          <a:p>
            <a:pPr>
              <a:lnSpc>
                <a:spcPct val="9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sz="1400" b="1" dirty="0">
                <a:ea typeface="ＭＳ Ｐゴシック" charset="0"/>
                <a:cs typeface="ＭＳ Ｐゴシック" charset="0"/>
              </a:rPr>
              <a:t>parte del sud-est asiatico.                     Vicino/Medio/Estremo Oriente: terminologia «eurocentrica»</a:t>
            </a:r>
          </a:p>
        </p:txBody>
      </p:sp>
      <p:sp>
        <p:nvSpPr>
          <p:cNvPr id="27650" name="Rettangolo 2">
            <a:extLst>
              <a:ext uri="{FF2B5EF4-FFF2-40B4-BE49-F238E27FC236}">
                <a16:creationId xmlns:a16="http://schemas.microsoft.com/office/drawing/2014/main" id="{162173DB-5482-7D45-84A5-4EC9B105503D}"/>
              </a:ext>
            </a:extLst>
          </p:cNvPr>
          <p:cNvSpPr>
            <a:spLocks noChangeArrowheads="1"/>
          </p:cNvSpPr>
          <p:nvPr/>
        </p:nvSpPr>
        <p:spPr bwMode="auto">
          <a:xfrm>
            <a:off x="2279650" y="115888"/>
            <a:ext cx="8064500"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000000"/>
              </a:buClr>
              <a:buSzPct val="100000"/>
              <a:buFont typeface="Times New Roman" panose="02020603050405020304" pitchFamily="18" charset="0"/>
              <a:buNone/>
            </a:pPr>
            <a:r>
              <a:rPr lang="it-IT" altLang="it-IT" sz="4000" b="1" dirty="0">
                <a:solidFill>
                  <a:srgbClr val="FF0000"/>
                </a:solidFill>
              </a:rPr>
              <a:t>Il mondo musulmano</a:t>
            </a:r>
          </a:p>
          <a:p>
            <a:pPr algn="ctr">
              <a:buClr>
                <a:srgbClr val="000000"/>
              </a:buClr>
              <a:buSzPct val="100000"/>
              <a:buFont typeface="Times New Roman" panose="02020603050405020304" pitchFamily="18" charset="0"/>
              <a:buNone/>
            </a:pPr>
            <a:r>
              <a:rPr lang="it-IT" altLang="it-IT" sz="3200" b="1" dirty="0">
                <a:solidFill>
                  <a:srgbClr val="FF0000"/>
                </a:solidFill>
              </a:rPr>
              <a:t>The </a:t>
            </a:r>
            <a:r>
              <a:rPr lang="it-IT" altLang="it-IT" sz="3200" b="1" dirty="0" err="1">
                <a:solidFill>
                  <a:srgbClr val="FF0000"/>
                </a:solidFill>
              </a:rPr>
              <a:t>Muslim</a:t>
            </a:r>
            <a:r>
              <a:rPr lang="it-IT" altLang="it-IT" sz="3200" b="1" dirty="0">
                <a:solidFill>
                  <a:srgbClr val="FF0000"/>
                </a:solidFill>
              </a:rPr>
              <a:t> World</a:t>
            </a:r>
          </a:p>
        </p:txBody>
      </p:sp>
      <p:pic>
        <p:nvPicPr>
          <p:cNvPr id="27651" name="Immagine 2">
            <a:extLst>
              <a:ext uri="{FF2B5EF4-FFF2-40B4-BE49-F238E27FC236}">
                <a16:creationId xmlns:a16="http://schemas.microsoft.com/office/drawing/2014/main" id="{432E2F48-5EFD-FE41-A162-6D1CFFA570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4825" y="1341439"/>
            <a:ext cx="8497888"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94409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1">
            <a:extLst>
              <a:ext uri="{FF2B5EF4-FFF2-40B4-BE49-F238E27FC236}">
                <a16:creationId xmlns:a16="http://schemas.microsoft.com/office/drawing/2014/main" id="{7E28F302-3E95-3D4A-B81A-9A5E86C37A53}"/>
              </a:ext>
            </a:extLst>
          </p:cNvPr>
          <p:cNvSpPr txBox="1">
            <a:spLocks noChangeArrowheads="1"/>
          </p:cNvSpPr>
          <p:nvPr/>
        </p:nvSpPr>
        <p:spPr bwMode="auto">
          <a:xfrm>
            <a:off x="2495550" y="115888"/>
            <a:ext cx="7486650" cy="95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eaLnBrk="1" hangingPunct="1">
              <a:buSzPct val="100000"/>
            </a:pPr>
            <a:r>
              <a:rPr lang="it-IT" altLang="it-IT" sz="4400" b="1" i="1">
                <a:solidFill>
                  <a:srgbClr val="FF2200"/>
                </a:solidFill>
                <a:ea typeface="Osaka" panose="020B0600000000000000" pitchFamily="34" charset="-128"/>
              </a:rPr>
              <a:t>Islam plurale /Plural Islam</a:t>
            </a:r>
            <a:r>
              <a:rPr lang="it-IT" altLang="it-IT" sz="4400">
                <a:solidFill>
                  <a:srgbClr val="4F261E"/>
                </a:solidFill>
                <a:latin typeface="Geneva" panose="020B0503030404040204" pitchFamily="34" charset="0"/>
                <a:ea typeface="Osaka" panose="020B0600000000000000" pitchFamily="34" charset="-128"/>
              </a:rPr>
              <a:t> </a:t>
            </a:r>
          </a:p>
        </p:txBody>
      </p:sp>
      <p:sp>
        <p:nvSpPr>
          <p:cNvPr id="23554" name="Text Box 2">
            <a:extLst>
              <a:ext uri="{FF2B5EF4-FFF2-40B4-BE49-F238E27FC236}">
                <a16:creationId xmlns:a16="http://schemas.microsoft.com/office/drawing/2014/main" id="{CFE46A68-31CD-EF42-8D2F-C470A4DEDD91}"/>
              </a:ext>
            </a:extLst>
          </p:cNvPr>
          <p:cNvSpPr txBox="1">
            <a:spLocks noChangeArrowheads="1"/>
          </p:cNvSpPr>
          <p:nvPr/>
        </p:nvSpPr>
        <p:spPr bwMode="auto">
          <a:xfrm>
            <a:off x="1774825" y="1282262"/>
            <a:ext cx="8642350" cy="545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ＭＳ Ｐゴシック" panose="020B0600070205080204" pitchFamily="34" charset="-128"/>
              </a:defRPr>
            </a:lvl9pPr>
          </a:lstStyle>
          <a:p>
            <a:pPr>
              <a:lnSpc>
                <a:spcPct val="90000"/>
              </a:lnSpc>
              <a:spcBef>
                <a:spcPts val="600"/>
              </a:spcBef>
              <a:buClr>
                <a:srgbClr val="000000"/>
              </a:buClr>
              <a:buSzPct val="135000"/>
            </a:pPr>
            <a:r>
              <a:rPr lang="it-IT" altLang="it-IT" dirty="0">
                <a:solidFill>
                  <a:srgbClr val="000000"/>
                </a:solidFill>
                <a:ea typeface="Osaka" panose="020B0600000000000000" pitchFamily="34" charset="-128"/>
              </a:rPr>
              <a:t>Il </a:t>
            </a:r>
            <a:r>
              <a:rPr lang="it-IT" altLang="it-IT" dirty="0">
                <a:solidFill>
                  <a:srgbClr val="FF0000"/>
                </a:solidFill>
                <a:ea typeface="Osaka" panose="020B0600000000000000" pitchFamily="34" charset="-128"/>
              </a:rPr>
              <a:t>mondo arabo </a:t>
            </a:r>
            <a:r>
              <a:rPr lang="it-IT" altLang="it-IT" dirty="0">
                <a:solidFill>
                  <a:srgbClr val="000000"/>
                </a:solidFill>
                <a:ea typeface="Osaka" panose="020B0600000000000000" pitchFamily="34" charset="-128"/>
              </a:rPr>
              <a:t>va dal Marocco all’Iraq e oggi è definito area dei Paesi MENA (Middle East and North Africa).</a:t>
            </a:r>
          </a:p>
          <a:p>
            <a:pPr>
              <a:lnSpc>
                <a:spcPct val="90000"/>
              </a:lnSpc>
              <a:spcBef>
                <a:spcPts val="600"/>
              </a:spcBef>
              <a:buClr>
                <a:srgbClr val="000000"/>
              </a:buClr>
              <a:buSzPct val="135000"/>
            </a:pPr>
            <a:r>
              <a:rPr lang="it-IT" altLang="it-IT" dirty="0">
                <a:solidFill>
                  <a:srgbClr val="000000"/>
                </a:solidFill>
                <a:ea typeface="Osaka" panose="020B0600000000000000" pitchFamily="34" charset="-128"/>
              </a:rPr>
              <a:t>Il </a:t>
            </a:r>
            <a:r>
              <a:rPr lang="it-IT" altLang="it-IT" dirty="0">
                <a:solidFill>
                  <a:srgbClr val="FF0000"/>
                </a:solidFill>
                <a:ea typeface="Osaka" panose="020B0600000000000000" pitchFamily="34" charset="-128"/>
              </a:rPr>
              <a:t>mondo musulmano </a:t>
            </a:r>
            <a:r>
              <a:rPr lang="it-IT" altLang="it-IT" dirty="0">
                <a:solidFill>
                  <a:srgbClr val="000000"/>
                </a:solidFill>
                <a:ea typeface="Osaka" panose="020B0600000000000000" pitchFamily="34" charset="-128"/>
              </a:rPr>
              <a:t>è molto più ampio: circa trecento gruppi etnici e/o linguistici sono completamente o in buona parte musulmani e il suo centro geografico e simbolico è La Mecca (oggi in Arabia Saudita), dove si trova la </a:t>
            </a:r>
            <a:r>
              <a:rPr lang="it-IT" altLang="it-IT" dirty="0" err="1">
                <a:solidFill>
                  <a:srgbClr val="000000"/>
                </a:solidFill>
                <a:ea typeface="Osaka" panose="020B0600000000000000" pitchFamily="34" charset="-128"/>
              </a:rPr>
              <a:t>Ka’ba</a:t>
            </a:r>
            <a:r>
              <a:rPr lang="it-IT" altLang="it-IT" dirty="0">
                <a:solidFill>
                  <a:srgbClr val="000000"/>
                </a:solidFill>
                <a:ea typeface="Osaka" panose="020B0600000000000000" pitchFamily="34" charset="-128"/>
              </a:rPr>
              <a:t>, il tempio più sacro della religione islamica. </a:t>
            </a:r>
          </a:p>
          <a:p>
            <a:pPr>
              <a:lnSpc>
                <a:spcPct val="90000"/>
              </a:lnSpc>
              <a:spcBef>
                <a:spcPts val="600"/>
              </a:spcBef>
              <a:buClr>
                <a:srgbClr val="000000"/>
              </a:buClr>
              <a:buSzPct val="135000"/>
            </a:pPr>
            <a:r>
              <a:rPr lang="it-IT" altLang="it-IT" dirty="0">
                <a:solidFill>
                  <a:srgbClr val="000000"/>
                </a:solidFill>
                <a:ea typeface="Osaka" panose="020B0600000000000000" pitchFamily="34" charset="-128"/>
              </a:rPr>
              <a:t>Nel </a:t>
            </a:r>
            <a:r>
              <a:rPr lang="it-IT" altLang="it-IT" dirty="0" err="1">
                <a:solidFill>
                  <a:srgbClr val="000000"/>
                </a:solidFill>
                <a:ea typeface="Osaka" panose="020B0600000000000000" pitchFamily="34" charset="-128"/>
              </a:rPr>
              <a:t>m.m.</a:t>
            </a:r>
            <a:r>
              <a:rPr lang="it-IT" altLang="it-IT" dirty="0">
                <a:solidFill>
                  <a:srgbClr val="000000"/>
                </a:solidFill>
                <a:ea typeface="Osaka" panose="020B0600000000000000" pitchFamily="34" charset="-128"/>
              </a:rPr>
              <a:t> le etnie, le lingue e le culture si differenziano, anche se la lingua araba rimane diffusa come lingua liturgica e sacra.</a:t>
            </a:r>
          </a:p>
          <a:p>
            <a:pPr algn="ctr">
              <a:lnSpc>
                <a:spcPct val="90000"/>
              </a:lnSpc>
              <a:spcBef>
                <a:spcPts val="600"/>
              </a:spcBef>
              <a:buClr>
                <a:srgbClr val="FF2200"/>
              </a:buClr>
              <a:buSzPct val="135000"/>
            </a:pPr>
            <a:endParaRPr lang="it-IT" altLang="it-IT" sz="3200" dirty="0">
              <a:solidFill>
                <a:srgbClr val="FF2200"/>
              </a:solidFill>
              <a:ea typeface="Osaka" panose="020B0600000000000000" pitchFamily="34" charset="-128"/>
            </a:endParaRPr>
          </a:p>
          <a:p>
            <a:pPr algn="ctr">
              <a:lnSpc>
                <a:spcPct val="90000"/>
              </a:lnSpc>
              <a:spcBef>
                <a:spcPts val="600"/>
              </a:spcBef>
              <a:buClr>
                <a:srgbClr val="FF2200"/>
              </a:buClr>
              <a:buSzPct val="135000"/>
            </a:pPr>
            <a:r>
              <a:rPr lang="it-IT" altLang="it-IT" sz="3200" dirty="0">
                <a:solidFill>
                  <a:srgbClr val="FF2200"/>
                </a:solidFill>
                <a:ea typeface="Osaka" panose="020B0600000000000000" pitchFamily="34" charset="-128"/>
              </a:rPr>
              <a:t>Arabo, dunque, non vuol dire musulmano né musulmano vuol dire arabo.</a:t>
            </a:r>
          </a:p>
          <a:p>
            <a:pPr>
              <a:lnSpc>
                <a:spcPct val="90000"/>
              </a:lnSpc>
              <a:spcBef>
                <a:spcPts val="600"/>
              </a:spcBef>
              <a:buClr>
                <a:srgbClr val="FF2200"/>
              </a:buClr>
              <a:buSzPct val="135000"/>
            </a:pPr>
            <a:r>
              <a:rPr lang="it-IT" altLang="it-IT" dirty="0">
                <a:solidFill>
                  <a:srgbClr val="FF2200"/>
                </a:solidFill>
                <a:ea typeface="Osaka" panose="020B0600000000000000" pitchFamily="34" charset="-128"/>
              </a:rPr>
              <a:t>	</a:t>
            </a:r>
            <a:r>
              <a:rPr lang="it-IT" altLang="it-IT" dirty="0" err="1">
                <a:solidFill>
                  <a:schemeClr val="tx1"/>
                </a:solidFill>
                <a:ea typeface="Osaka" panose="020B0600000000000000" pitchFamily="34" charset="-128"/>
              </a:rPr>
              <a:t>Arab</a:t>
            </a:r>
            <a:r>
              <a:rPr lang="it-IT" altLang="it-IT" dirty="0">
                <a:solidFill>
                  <a:schemeClr val="tx1"/>
                </a:solidFill>
                <a:ea typeface="Osaka" panose="020B0600000000000000" pitchFamily="34" charset="-128"/>
              </a:rPr>
              <a:t> </a:t>
            </a:r>
            <a:r>
              <a:rPr lang="it-IT" altLang="it-IT" dirty="0" err="1">
                <a:solidFill>
                  <a:schemeClr val="tx1"/>
                </a:solidFill>
                <a:ea typeface="Osaka" panose="020B0600000000000000" pitchFamily="34" charset="-128"/>
              </a:rPr>
              <a:t>doesn’t</a:t>
            </a:r>
            <a:r>
              <a:rPr lang="it-IT" altLang="it-IT" dirty="0">
                <a:solidFill>
                  <a:schemeClr val="tx1"/>
                </a:solidFill>
                <a:ea typeface="Osaka" panose="020B0600000000000000" pitchFamily="34" charset="-128"/>
              </a:rPr>
              <a:t> </a:t>
            </a:r>
            <a:r>
              <a:rPr lang="it-IT" altLang="it-IT" dirty="0" err="1">
                <a:solidFill>
                  <a:schemeClr val="tx1"/>
                </a:solidFill>
                <a:ea typeface="Osaka" panose="020B0600000000000000" pitchFamily="34" charset="-128"/>
              </a:rPr>
              <a:t>mean</a:t>
            </a:r>
            <a:r>
              <a:rPr lang="it-IT" altLang="it-IT" dirty="0">
                <a:solidFill>
                  <a:schemeClr val="tx1"/>
                </a:solidFill>
                <a:ea typeface="Osaka" panose="020B0600000000000000" pitchFamily="34" charset="-128"/>
              </a:rPr>
              <a:t> </a:t>
            </a:r>
            <a:r>
              <a:rPr lang="it-IT" altLang="it-IT" dirty="0" err="1">
                <a:solidFill>
                  <a:schemeClr val="tx1"/>
                </a:solidFill>
                <a:ea typeface="Osaka" panose="020B0600000000000000" pitchFamily="34" charset="-128"/>
              </a:rPr>
              <a:t>Muslim</a:t>
            </a:r>
            <a:r>
              <a:rPr lang="it-IT" altLang="it-IT" dirty="0">
                <a:solidFill>
                  <a:schemeClr val="tx1"/>
                </a:solidFill>
                <a:ea typeface="Osaka" panose="020B0600000000000000" pitchFamily="34" charset="-128"/>
              </a:rPr>
              <a:t>; </a:t>
            </a:r>
            <a:r>
              <a:rPr lang="it-IT" altLang="it-IT" dirty="0" err="1">
                <a:solidFill>
                  <a:schemeClr val="tx1"/>
                </a:solidFill>
                <a:ea typeface="Osaka" panose="020B0600000000000000" pitchFamily="34" charset="-128"/>
              </a:rPr>
              <a:t>Muslim</a:t>
            </a:r>
            <a:r>
              <a:rPr lang="it-IT" altLang="it-IT" dirty="0">
                <a:solidFill>
                  <a:schemeClr val="tx1"/>
                </a:solidFill>
                <a:ea typeface="Osaka" panose="020B0600000000000000" pitchFamily="34" charset="-128"/>
              </a:rPr>
              <a:t> </a:t>
            </a:r>
            <a:r>
              <a:rPr lang="it-IT" altLang="it-IT" dirty="0" err="1">
                <a:solidFill>
                  <a:schemeClr val="tx1"/>
                </a:solidFill>
                <a:ea typeface="Osaka" panose="020B0600000000000000" pitchFamily="34" charset="-128"/>
              </a:rPr>
              <a:t>doesn’t</a:t>
            </a:r>
            <a:r>
              <a:rPr lang="it-IT" altLang="it-IT" dirty="0">
                <a:solidFill>
                  <a:schemeClr val="tx1"/>
                </a:solidFill>
                <a:ea typeface="Osaka" panose="020B0600000000000000" pitchFamily="34" charset="-128"/>
              </a:rPr>
              <a:t> </a:t>
            </a:r>
            <a:r>
              <a:rPr lang="it-IT" altLang="it-IT" dirty="0" err="1">
                <a:solidFill>
                  <a:schemeClr val="tx1"/>
                </a:solidFill>
                <a:ea typeface="Osaka" panose="020B0600000000000000" pitchFamily="34" charset="-128"/>
              </a:rPr>
              <a:t>mean</a:t>
            </a:r>
            <a:r>
              <a:rPr lang="it-IT" altLang="it-IT" dirty="0">
                <a:solidFill>
                  <a:schemeClr val="tx1"/>
                </a:solidFill>
                <a:ea typeface="Osaka" panose="020B0600000000000000" pitchFamily="34" charset="-128"/>
              </a:rPr>
              <a:t> </a:t>
            </a:r>
            <a:r>
              <a:rPr lang="it-IT" altLang="it-IT" dirty="0" err="1">
                <a:solidFill>
                  <a:schemeClr val="tx1"/>
                </a:solidFill>
                <a:ea typeface="Osaka" panose="020B0600000000000000" pitchFamily="34" charset="-128"/>
              </a:rPr>
              <a:t>Arab</a:t>
            </a:r>
            <a:r>
              <a:rPr lang="it-IT" altLang="it-IT" dirty="0">
                <a:solidFill>
                  <a:schemeClr val="tx1"/>
                </a:solidFill>
                <a:ea typeface="Osaka" panose="020B0600000000000000" pitchFamily="34" charset="-128"/>
              </a:rPr>
              <a:t>.</a:t>
            </a:r>
          </a:p>
          <a:p>
            <a:pPr>
              <a:lnSpc>
                <a:spcPct val="90000"/>
              </a:lnSpc>
              <a:spcBef>
                <a:spcPts val="600"/>
              </a:spcBef>
              <a:buClr>
                <a:srgbClr val="FF2200"/>
              </a:buClr>
              <a:buSzPct val="135000"/>
            </a:pPr>
            <a:endParaRPr lang="it-IT" altLang="it-IT" dirty="0">
              <a:solidFill>
                <a:srgbClr val="FF2200"/>
              </a:solidFill>
              <a:ea typeface="Osaka" panose="020B0600000000000000" pitchFamily="34" charset="-128"/>
            </a:endParaRPr>
          </a:p>
          <a:p>
            <a:pPr>
              <a:lnSpc>
                <a:spcPct val="90000"/>
              </a:lnSpc>
              <a:spcBef>
                <a:spcPts val="600"/>
              </a:spcBef>
              <a:buSzPct val="135000"/>
            </a:pPr>
            <a:endParaRPr lang="it-IT" altLang="it-IT" dirty="0">
              <a:solidFill>
                <a:srgbClr val="000000"/>
              </a:solidFill>
              <a:ea typeface="Osaka" panose="020B0600000000000000" pitchFamily="34" charset="-128"/>
            </a:endParaRPr>
          </a:p>
          <a:p>
            <a:pPr>
              <a:lnSpc>
                <a:spcPct val="90000"/>
              </a:lnSpc>
              <a:spcBef>
                <a:spcPts val="600"/>
              </a:spcBef>
              <a:buClr>
                <a:srgbClr val="000000"/>
              </a:buClr>
              <a:buSzPct val="135000"/>
            </a:pPr>
            <a:endParaRPr lang="it-IT" altLang="it-IT" dirty="0">
              <a:solidFill>
                <a:srgbClr val="000000"/>
              </a:solidFill>
              <a:ea typeface="Osaka" panose="020B0600000000000000" pitchFamily="34" charset="-128"/>
            </a:endParaRPr>
          </a:p>
        </p:txBody>
      </p:sp>
    </p:spTree>
    <p:extLst>
      <p:ext uri="{BB962C8B-B14F-4D97-AF65-F5344CB8AC3E}">
        <p14:creationId xmlns:p14="http://schemas.microsoft.com/office/powerpoint/2010/main" val="375774428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additive="repl">
                                        <p:cTn id="6" dur="1" fill="hold">
                                          <p:stCondLst>
                                            <p:cond delay="0"/>
                                          </p:stCondLst>
                                        </p:cTn>
                                        <p:tgtEl>
                                          <p:spTgt spid="23554">
                                            <p:txEl>
                                              <p:pRg st="0" end="0"/>
                                            </p:txEl>
                                          </p:spTgt>
                                        </p:tgtEl>
                                        <p:attrNameLst>
                                          <p:attrName>style.visibility</p:attrName>
                                        </p:attrNameLst>
                                      </p:cBhvr>
                                      <p:to>
                                        <p:strVal val="visible"/>
                                      </p:to>
                                    </p:set>
                                    <p:animEffect transition="in" filter="box(out)">
                                      <p:cBhvr additive="repl">
                                        <p:cTn id="7" dur="500"/>
                                        <p:tgtEl>
                                          <p:spTgt spid="2355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additive="repl">
                                        <p:cTn id="11" dur="1" fill="hold">
                                          <p:stCondLst>
                                            <p:cond delay="0"/>
                                          </p:stCondLst>
                                        </p:cTn>
                                        <p:tgtEl>
                                          <p:spTgt spid="23554">
                                            <p:txEl>
                                              <p:pRg st="1" end="1"/>
                                            </p:txEl>
                                          </p:spTgt>
                                        </p:tgtEl>
                                        <p:attrNameLst>
                                          <p:attrName>style.visibility</p:attrName>
                                        </p:attrNameLst>
                                      </p:cBhvr>
                                      <p:to>
                                        <p:strVal val="visible"/>
                                      </p:to>
                                    </p:set>
                                    <p:animEffect transition="in" filter="box(out)">
                                      <p:cBhvr additive="repl">
                                        <p:cTn id="12" dur="500"/>
                                        <p:tgtEl>
                                          <p:spTgt spid="2355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nodeType="clickEffect">
                                  <p:stCondLst>
                                    <p:cond delay="0"/>
                                  </p:stCondLst>
                                  <p:childTnLst>
                                    <p:set>
                                      <p:cBhvr additive="repl">
                                        <p:cTn id="16" dur="1" fill="hold">
                                          <p:stCondLst>
                                            <p:cond delay="0"/>
                                          </p:stCondLst>
                                        </p:cTn>
                                        <p:tgtEl>
                                          <p:spTgt spid="23554">
                                            <p:txEl>
                                              <p:pRg st="2" end="2"/>
                                            </p:txEl>
                                          </p:spTgt>
                                        </p:tgtEl>
                                        <p:attrNameLst>
                                          <p:attrName>style.visibility</p:attrName>
                                        </p:attrNameLst>
                                      </p:cBhvr>
                                      <p:to>
                                        <p:strVal val="visible"/>
                                      </p:to>
                                    </p:set>
                                    <p:animEffect transition="in" filter="box(out)">
                                      <p:cBhvr additive="repl">
                                        <p:cTn id="17" dur="500"/>
                                        <p:tgtEl>
                                          <p:spTgt spid="2355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nodeType="clickEffect">
                                  <p:stCondLst>
                                    <p:cond delay="0"/>
                                  </p:stCondLst>
                                  <p:childTnLst>
                                    <p:set>
                                      <p:cBhvr additive="repl">
                                        <p:cTn id="21" dur="1" fill="hold">
                                          <p:stCondLst>
                                            <p:cond delay="0"/>
                                          </p:stCondLst>
                                        </p:cTn>
                                        <p:tgtEl>
                                          <p:spTgt spid="23554">
                                            <p:txEl>
                                              <p:pRg st="4" end="4"/>
                                            </p:txEl>
                                          </p:spTgt>
                                        </p:tgtEl>
                                        <p:attrNameLst>
                                          <p:attrName>style.visibility</p:attrName>
                                        </p:attrNameLst>
                                      </p:cBhvr>
                                      <p:to>
                                        <p:strVal val="visible"/>
                                      </p:to>
                                    </p:set>
                                    <p:animEffect transition="in" filter="box(out)">
                                      <p:cBhvr additive="repl">
                                        <p:cTn id="22" dur="500"/>
                                        <p:tgtEl>
                                          <p:spTgt spid="23554">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nodeType="clickEffect">
                                  <p:stCondLst>
                                    <p:cond delay="0"/>
                                  </p:stCondLst>
                                  <p:childTnLst>
                                    <p:set>
                                      <p:cBhvr additive="repl">
                                        <p:cTn id="26" dur="1" fill="hold">
                                          <p:stCondLst>
                                            <p:cond delay="0"/>
                                          </p:stCondLst>
                                        </p:cTn>
                                        <p:tgtEl>
                                          <p:spTgt spid="23554">
                                            <p:txEl>
                                              <p:pRg st="5" end="5"/>
                                            </p:txEl>
                                          </p:spTgt>
                                        </p:tgtEl>
                                        <p:attrNameLst>
                                          <p:attrName>style.visibility</p:attrName>
                                        </p:attrNameLst>
                                      </p:cBhvr>
                                      <p:to>
                                        <p:strVal val="visible"/>
                                      </p:to>
                                    </p:set>
                                    <p:animEffect transition="in" filter="box(out)">
                                      <p:cBhvr additive="repl">
                                        <p:cTn id="27" dur="500"/>
                                        <p:tgtEl>
                                          <p:spTgt spid="2355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2179</Words>
  <Application>Microsoft Macintosh PowerPoint</Application>
  <PresentationFormat>Widescreen</PresentationFormat>
  <Paragraphs>153</Paragraphs>
  <Slides>17</Slides>
  <Notes>11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17</vt:i4>
      </vt:variant>
    </vt:vector>
  </HeadingPairs>
  <TitlesOfParts>
    <vt:vector size="26" baseType="lpstr">
      <vt:lpstr>Arial</vt:lpstr>
      <vt:lpstr>Calibri</vt:lpstr>
      <vt:lpstr>Calibri Light</vt:lpstr>
      <vt:lpstr>Calisto MT</vt:lpstr>
      <vt:lpstr>Candara</vt:lpstr>
      <vt:lpstr>Geneva</vt:lpstr>
      <vt:lpstr>Times New Roman</vt:lpstr>
      <vt:lpstr>Times New Roman Bold</vt:lpstr>
      <vt:lpstr>Tema di Office</vt:lpstr>
      <vt:lpstr>Presentazione standard di PowerPoint</vt:lpstr>
      <vt:lpstr>Presentazione standard di PowerPoint</vt:lpstr>
      <vt:lpstr>Il mondo arabo the Arab World</vt:lpstr>
      <vt:lpstr>Presentazione standard di PowerPoint</vt:lpstr>
      <vt:lpstr>Diffusione della lingua araba Spread of the Arabic language</vt:lpstr>
      <vt:lpstr>La lingua araba, lingua comune per 400 milioni di persone A common language for 400 million people</vt:lpstr>
      <vt:lpstr>Le lingue e le culture Languages and Cultures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Manduchi</dc:creator>
  <cp:lastModifiedBy>Patrizia Manduchi</cp:lastModifiedBy>
  <cp:revision>5</cp:revision>
  <dcterms:created xsi:type="dcterms:W3CDTF">2020-10-03T15:00:28Z</dcterms:created>
  <dcterms:modified xsi:type="dcterms:W3CDTF">2020-10-03T15:11:57Z</dcterms:modified>
</cp:coreProperties>
</file>