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336" r:id="rId3"/>
    <p:sldId id="355" r:id="rId4"/>
    <p:sldId id="338" r:id="rId5"/>
    <p:sldId id="339" r:id="rId6"/>
    <p:sldId id="340" r:id="rId7"/>
    <p:sldId id="337" r:id="rId8"/>
    <p:sldId id="357" r:id="rId9"/>
    <p:sldId id="306" r:id="rId10"/>
    <p:sldId id="305" r:id="rId11"/>
    <p:sldId id="279" r:id="rId12"/>
    <p:sldId id="280" r:id="rId13"/>
    <p:sldId id="281" r:id="rId14"/>
    <p:sldId id="282" r:id="rId15"/>
    <p:sldId id="283" r:id="rId16"/>
    <p:sldId id="285" r:id="rId17"/>
    <p:sldId id="308" r:id="rId18"/>
    <p:sldId id="309" r:id="rId19"/>
    <p:sldId id="303" r:id="rId20"/>
    <p:sldId id="341" r:id="rId21"/>
    <p:sldId id="320" r:id="rId22"/>
    <p:sldId id="321" r:id="rId23"/>
    <p:sldId id="322" r:id="rId24"/>
    <p:sldId id="345" r:id="rId25"/>
    <p:sldId id="346" r:id="rId26"/>
    <p:sldId id="352" r:id="rId27"/>
    <p:sldId id="354" r:id="rId28"/>
    <p:sldId id="312" r:id="rId29"/>
    <p:sldId id="313" r:id="rId30"/>
    <p:sldId id="315" r:id="rId31"/>
    <p:sldId id="318" r:id="rId32"/>
    <p:sldId id="342" r:id="rId33"/>
    <p:sldId id="353" r:id="rId34"/>
    <p:sldId id="299" r:id="rId35"/>
    <p:sldId id="264" r:id="rId36"/>
    <p:sldId id="294" r:id="rId37"/>
    <p:sldId id="343" r:id="rId38"/>
    <p:sldId id="259" r:id="rId39"/>
    <p:sldId id="344" r:id="rId40"/>
    <p:sldId id="287" r:id="rId41"/>
    <p:sldId id="288" r:id="rId42"/>
    <p:sldId id="268" r:id="rId43"/>
    <p:sldId id="359" r:id="rId44"/>
    <p:sldId id="360" r:id="rId45"/>
    <p:sldId id="361" r:id="rId46"/>
    <p:sldId id="362" r:id="rId47"/>
    <p:sldId id="363" r:id="rId48"/>
    <p:sldId id="367" r:id="rId49"/>
    <p:sldId id="368" r:id="rId50"/>
    <p:sldId id="364" r:id="rId51"/>
    <p:sldId id="365" r:id="rId52"/>
    <p:sldId id="366" r:id="rId53"/>
    <p:sldId id="349" r:id="rId54"/>
  </p:sldIdLst>
  <p:sldSz cx="9144000" cy="6858000" type="screen4x3"/>
  <p:notesSz cx="9144000" cy="6858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624"/>
  </p:normalViewPr>
  <p:slideViewPr>
    <p:cSldViewPr snapToObjects="1">
      <p:cViewPr varScale="1">
        <p:scale>
          <a:sx n="106" d="100"/>
          <a:sy n="106" d="100"/>
        </p:scale>
        <p:origin x="194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/E:\JESSY\Presentazioni\BancaItalia_Mar12\Results_EFSIR_20110926_with_WAvg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PUBLIC:JRC%202015:Market%20risk%20measures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800" dirty="0"/>
              <a:t>Media </a:t>
            </a:r>
            <a:r>
              <a:rPr lang="en-US" sz="1800" dirty="0" err="1"/>
              <a:t>ponderata</a:t>
            </a:r>
            <a:r>
              <a:rPr lang="en-US" sz="1800" dirty="0"/>
              <a:t> </a:t>
            </a:r>
            <a:r>
              <a:rPr lang="en-US" sz="1800" dirty="0" err="1"/>
              <a:t>su</a:t>
            </a:r>
            <a:r>
              <a:rPr lang="en-US" sz="1800" dirty="0"/>
              <a:t> 19 </a:t>
            </a:r>
            <a:r>
              <a:rPr lang="en-US" sz="1800" dirty="0" err="1"/>
              <a:t>Stati</a:t>
            </a:r>
            <a:r>
              <a:rPr lang="en-US" sz="1800" dirty="0"/>
              <a:t> </a:t>
            </a:r>
            <a:r>
              <a:rPr lang="en-US" sz="1800" dirty="0" err="1"/>
              <a:t>dell’UE</a:t>
            </a:r>
            <a:endParaRPr lang="en-US" sz="1800" dirty="0"/>
          </a:p>
        </c:rich>
      </c:tx>
      <c:layout>
        <c:manualLayout>
          <c:xMode val="edge"/>
          <c:yMode val="edge"/>
          <c:x val="0.26801287044518901"/>
          <c:y val="2.5777559107189102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8265895953757204E-2"/>
          <c:y val="9.2909646371731699E-2"/>
          <c:w val="0.88294797687861304"/>
          <c:h val="0.775062049995762"/>
        </c:manualLayout>
      </c:layout>
      <c:lineChart>
        <c:grouping val="standard"/>
        <c:varyColors val="0"/>
        <c:ser>
          <c:idx val="0"/>
          <c:order val="0"/>
          <c:tx>
            <c:strRef>
              <c:f>Statistics_GDP!$C$30</c:f>
              <c:strCache>
                <c:ptCount val="1"/>
                <c:pt idx="0">
                  <c:v>Scenario 1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Statistics_GDP!$B$76:$B$89</c:f>
              <c:numCache>
                <c:formatCode>General</c:formatCode>
                <c:ptCount val="14"/>
                <c:pt idx="0">
                  <c:v>90</c:v>
                </c:pt>
                <c:pt idx="1">
                  <c:v>95</c:v>
                </c:pt>
                <c:pt idx="2">
                  <c:v>97</c:v>
                </c:pt>
                <c:pt idx="3">
                  <c:v>99</c:v>
                </c:pt>
                <c:pt idx="4">
                  <c:v>99.25</c:v>
                </c:pt>
                <c:pt idx="5">
                  <c:v>99.5</c:v>
                </c:pt>
                <c:pt idx="6">
                  <c:v>99.75</c:v>
                </c:pt>
                <c:pt idx="7">
                  <c:v>99.9</c:v>
                </c:pt>
                <c:pt idx="8">
                  <c:v>99.924999999999997</c:v>
                </c:pt>
                <c:pt idx="9">
                  <c:v>99.95</c:v>
                </c:pt>
                <c:pt idx="10">
                  <c:v>99.974999999999994</c:v>
                </c:pt>
                <c:pt idx="11">
                  <c:v>99.99</c:v>
                </c:pt>
                <c:pt idx="12">
                  <c:v>99.995000000000005</c:v>
                </c:pt>
                <c:pt idx="13">
                  <c:v>99.998999999999995</c:v>
                </c:pt>
              </c:numCache>
            </c:numRef>
          </c:cat>
          <c:val>
            <c:numRef>
              <c:f>Statistics_GDP!$C$76:$C$89</c:f>
              <c:numCache>
                <c:formatCode>0.000%</c:formatCode>
                <c:ptCount val="14"/>
                <c:pt idx="0">
                  <c:v>1.35224864796473E-6</c:v>
                </c:pt>
                <c:pt idx="1">
                  <c:v>9.9075345089017206E-6</c:v>
                </c:pt>
                <c:pt idx="2">
                  <c:v>4.3051372877690298E-5</c:v>
                </c:pt>
                <c:pt idx="3">
                  <c:v>6.8791281876967297E-3</c:v>
                </c:pt>
                <c:pt idx="4">
                  <c:v>7.57534103202349E-3</c:v>
                </c:pt>
                <c:pt idx="5">
                  <c:v>8.8819517189523307E-3</c:v>
                </c:pt>
                <c:pt idx="6">
                  <c:v>3.3487040008173902E-2</c:v>
                </c:pt>
                <c:pt idx="7">
                  <c:v>8.9091992664314903E-2</c:v>
                </c:pt>
                <c:pt idx="8">
                  <c:v>0.106149156589031</c:v>
                </c:pt>
                <c:pt idx="9">
                  <c:v>0.12922321129987999</c:v>
                </c:pt>
                <c:pt idx="10">
                  <c:v>0.147870097231877</c:v>
                </c:pt>
                <c:pt idx="11">
                  <c:v>0.17334021615523701</c:v>
                </c:pt>
                <c:pt idx="12">
                  <c:v>0.19137539807617401</c:v>
                </c:pt>
                <c:pt idx="13">
                  <c:v>0.23467839234358101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139-7346-823B-A9577F3D092B}"/>
            </c:ext>
          </c:extLst>
        </c:ser>
        <c:ser>
          <c:idx val="1"/>
          <c:order val="1"/>
          <c:tx>
            <c:strRef>
              <c:f>Statistics_GDP!$D$30</c:f>
              <c:strCache>
                <c:ptCount val="1"/>
                <c:pt idx="0">
                  <c:v>Scenario 2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Statistics_GDP!$B$76:$B$89</c:f>
              <c:numCache>
                <c:formatCode>General</c:formatCode>
                <c:ptCount val="14"/>
                <c:pt idx="0">
                  <c:v>90</c:v>
                </c:pt>
                <c:pt idx="1">
                  <c:v>95</c:v>
                </c:pt>
                <c:pt idx="2">
                  <c:v>97</c:v>
                </c:pt>
                <c:pt idx="3">
                  <c:v>99</c:v>
                </c:pt>
                <c:pt idx="4">
                  <c:v>99.25</c:v>
                </c:pt>
                <c:pt idx="5">
                  <c:v>99.5</c:v>
                </c:pt>
                <c:pt idx="6">
                  <c:v>99.75</c:v>
                </c:pt>
                <c:pt idx="7">
                  <c:v>99.9</c:v>
                </c:pt>
                <c:pt idx="8">
                  <c:v>99.924999999999997</c:v>
                </c:pt>
                <c:pt idx="9">
                  <c:v>99.95</c:v>
                </c:pt>
                <c:pt idx="10">
                  <c:v>99.974999999999994</c:v>
                </c:pt>
                <c:pt idx="11">
                  <c:v>99.99</c:v>
                </c:pt>
                <c:pt idx="12">
                  <c:v>99.995000000000005</c:v>
                </c:pt>
                <c:pt idx="13">
                  <c:v>99.998999999999995</c:v>
                </c:pt>
              </c:numCache>
            </c:numRef>
          </c:cat>
          <c:val>
            <c:numRef>
              <c:f>Statistics_GDP!$D$76:$D$89</c:f>
              <c:numCache>
                <c:formatCode>0.000%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7.2361028454634804E-4</c:v>
                </c:pt>
                <c:pt idx="7">
                  <c:v>6.5418862645185094E-2</c:v>
                </c:pt>
                <c:pt idx="8">
                  <c:v>8.0097655875328105E-2</c:v>
                </c:pt>
                <c:pt idx="9">
                  <c:v>0.10433050157863701</c:v>
                </c:pt>
                <c:pt idx="10">
                  <c:v>0.12750392672779901</c:v>
                </c:pt>
                <c:pt idx="11">
                  <c:v>0.15383224303300799</c:v>
                </c:pt>
                <c:pt idx="12">
                  <c:v>0.17200327072971899</c:v>
                </c:pt>
                <c:pt idx="13">
                  <c:v>0.21557154406062301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139-7346-823B-A9577F3D092B}"/>
            </c:ext>
          </c:extLst>
        </c:ser>
        <c:ser>
          <c:idx val="2"/>
          <c:order val="2"/>
          <c:tx>
            <c:strRef>
              <c:f>Statistics_GDP!$E$30</c:f>
              <c:strCache>
                <c:ptCount val="1"/>
                <c:pt idx="0">
                  <c:v>Scenario 3</c:v>
                </c:pt>
              </c:strCache>
            </c:strRef>
          </c:tx>
          <c:spPr>
            <a:ln w="12700">
              <a:solidFill>
                <a:srgbClr val="0080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Statistics_GDP!$B$76:$B$89</c:f>
              <c:numCache>
                <c:formatCode>General</c:formatCode>
                <c:ptCount val="14"/>
                <c:pt idx="0">
                  <c:v>90</c:v>
                </c:pt>
                <c:pt idx="1">
                  <c:v>95</c:v>
                </c:pt>
                <c:pt idx="2">
                  <c:v>97</c:v>
                </c:pt>
                <c:pt idx="3">
                  <c:v>99</c:v>
                </c:pt>
                <c:pt idx="4">
                  <c:v>99.25</c:v>
                </c:pt>
                <c:pt idx="5">
                  <c:v>99.5</c:v>
                </c:pt>
                <c:pt idx="6">
                  <c:v>99.75</c:v>
                </c:pt>
                <c:pt idx="7">
                  <c:v>99.9</c:v>
                </c:pt>
                <c:pt idx="8">
                  <c:v>99.924999999999997</c:v>
                </c:pt>
                <c:pt idx="9">
                  <c:v>99.95</c:v>
                </c:pt>
                <c:pt idx="10">
                  <c:v>99.974999999999994</c:v>
                </c:pt>
                <c:pt idx="11">
                  <c:v>99.99</c:v>
                </c:pt>
                <c:pt idx="12">
                  <c:v>99.995000000000005</c:v>
                </c:pt>
                <c:pt idx="13">
                  <c:v>99.998999999999995</c:v>
                </c:pt>
              </c:numCache>
            </c:numRef>
          </c:cat>
          <c:val>
            <c:numRef>
              <c:f>Statistics_GDP!$E$76:$E$89</c:f>
              <c:numCache>
                <c:formatCode>0.000%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2.2122176364150099E-4</c:v>
                </c:pt>
                <c:pt idx="8">
                  <c:v>6.2340832789377798E-4</c:v>
                </c:pt>
                <c:pt idx="9">
                  <c:v>2.22580470589725E-3</c:v>
                </c:pt>
                <c:pt idx="10">
                  <c:v>7.9099776791438509E-3</c:v>
                </c:pt>
                <c:pt idx="11">
                  <c:v>1.7883601642652999E-2</c:v>
                </c:pt>
                <c:pt idx="12">
                  <c:v>2.7875752946431898E-2</c:v>
                </c:pt>
                <c:pt idx="13">
                  <c:v>5.5417520442676602E-2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139-7346-823B-A9577F3D092B}"/>
            </c:ext>
          </c:extLst>
        </c:ser>
        <c:ser>
          <c:idx val="3"/>
          <c:order val="3"/>
          <c:tx>
            <c:strRef>
              <c:f>Statistics_GDP!$F$30</c:f>
              <c:strCache>
                <c:ptCount val="1"/>
                <c:pt idx="0">
                  <c:v>Scenario 4</c:v>
                </c:pt>
              </c:strCache>
            </c:strRef>
          </c:tx>
          <c:spPr>
            <a:ln w="12700">
              <a:solidFill>
                <a:schemeClr val="accent5">
                  <a:lumMod val="60000"/>
                  <a:lumOff val="40000"/>
                </a:schemeClr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B0F0"/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</a:ln>
            </c:spPr>
          </c:marker>
          <c:cat>
            <c:numRef>
              <c:f>Statistics_GDP!$B$76:$B$89</c:f>
              <c:numCache>
                <c:formatCode>General</c:formatCode>
                <c:ptCount val="14"/>
                <c:pt idx="0">
                  <c:v>90</c:v>
                </c:pt>
                <c:pt idx="1">
                  <c:v>95</c:v>
                </c:pt>
                <c:pt idx="2">
                  <c:v>97</c:v>
                </c:pt>
                <c:pt idx="3">
                  <c:v>99</c:v>
                </c:pt>
                <c:pt idx="4">
                  <c:v>99.25</c:v>
                </c:pt>
                <c:pt idx="5">
                  <c:v>99.5</c:v>
                </c:pt>
                <c:pt idx="6">
                  <c:v>99.75</c:v>
                </c:pt>
                <c:pt idx="7">
                  <c:v>99.9</c:v>
                </c:pt>
                <c:pt idx="8">
                  <c:v>99.924999999999997</c:v>
                </c:pt>
                <c:pt idx="9">
                  <c:v>99.95</c:v>
                </c:pt>
                <c:pt idx="10">
                  <c:v>99.974999999999994</c:v>
                </c:pt>
                <c:pt idx="11">
                  <c:v>99.99</c:v>
                </c:pt>
                <c:pt idx="12">
                  <c:v>99.995000000000005</c:v>
                </c:pt>
                <c:pt idx="13">
                  <c:v>99.998999999999995</c:v>
                </c:pt>
              </c:numCache>
            </c:numRef>
          </c:cat>
          <c:val>
            <c:numRef>
              <c:f>Statistics_GDP!$F$76:$F$89</c:f>
              <c:numCache>
                <c:formatCode>0.000%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6.8907048746591707E-5</c:v>
                </c:pt>
                <c:pt idx="10">
                  <c:v>4.3199436234679401E-4</c:v>
                </c:pt>
                <c:pt idx="11">
                  <c:v>1.9278438530108001E-3</c:v>
                </c:pt>
                <c:pt idx="12">
                  <c:v>4.8020653591210804E-3</c:v>
                </c:pt>
                <c:pt idx="13">
                  <c:v>1.465477321872E-2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139-7346-823B-A9577F3D092B}"/>
            </c:ext>
          </c:extLst>
        </c:ser>
        <c:ser>
          <c:idx val="4"/>
          <c:order val="4"/>
          <c:tx>
            <c:strRef>
              <c:f>Statistics_GDP!$I$30</c:f>
              <c:strCache>
                <c:ptCount val="1"/>
                <c:pt idx="0">
                  <c:v>Scenario 5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Statistics_GDP!$B$76:$B$89</c:f>
              <c:numCache>
                <c:formatCode>General</c:formatCode>
                <c:ptCount val="14"/>
                <c:pt idx="0">
                  <c:v>90</c:v>
                </c:pt>
                <c:pt idx="1">
                  <c:v>95</c:v>
                </c:pt>
                <c:pt idx="2">
                  <c:v>97</c:v>
                </c:pt>
                <c:pt idx="3">
                  <c:v>99</c:v>
                </c:pt>
                <c:pt idx="4">
                  <c:v>99.25</c:v>
                </c:pt>
                <c:pt idx="5">
                  <c:v>99.5</c:v>
                </c:pt>
                <c:pt idx="6">
                  <c:v>99.75</c:v>
                </c:pt>
                <c:pt idx="7">
                  <c:v>99.9</c:v>
                </c:pt>
                <c:pt idx="8">
                  <c:v>99.924999999999997</c:v>
                </c:pt>
                <c:pt idx="9">
                  <c:v>99.95</c:v>
                </c:pt>
                <c:pt idx="10">
                  <c:v>99.974999999999994</c:v>
                </c:pt>
                <c:pt idx="11">
                  <c:v>99.99</c:v>
                </c:pt>
                <c:pt idx="12">
                  <c:v>99.995000000000005</c:v>
                </c:pt>
                <c:pt idx="13">
                  <c:v>99.998999999999995</c:v>
                </c:pt>
              </c:numCache>
            </c:numRef>
          </c:cat>
          <c:val>
            <c:numRef>
              <c:f>Statistics_GDP!$I$76:$I$89</c:f>
              <c:numCache>
                <c:formatCode>0.000%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9.5497273261190596E-5</c:v>
                </c:pt>
                <c:pt idx="11">
                  <c:v>1.0379424507048901E-3</c:v>
                </c:pt>
                <c:pt idx="12">
                  <c:v>2.7450704365803102E-3</c:v>
                </c:pt>
                <c:pt idx="13">
                  <c:v>1.181554697405E-2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139-7346-823B-A9577F3D09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6463048"/>
        <c:axId val="1821573400"/>
      </c:lineChart>
      <c:catAx>
        <c:axId val="2146463048"/>
        <c:scaling>
          <c:orientation val="minMax"/>
        </c:scaling>
        <c:delete val="0"/>
        <c:axPos val="b"/>
        <c:numFmt formatCode="0.000" sourceLinked="0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8215734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821573400"/>
        <c:scaling>
          <c:orientation val="minMax"/>
          <c:max val="0.25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 dirty="0"/>
                  <a:t>Costs for Public Finances (% GDP)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%" sourceLinked="0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4646304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111271690442782"/>
          <c:y val="8.5537894378578699E-2"/>
          <c:w val="0.21242774566473999"/>
          <c:h val="0.433191285624349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Foglio3!$C$64</c:f>
              <c:strCache>
                <c:ptCount val="1"/>
                <c:pt idx="0">
                  <c:v>SRISK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pPr>
              <a:solidFill>
                <a:schemeClr val="tx1"/>
              </a:solidFill>
            </c:spPr>
          </c:marker>
          <c:cat>
            <c:numRef>
              <c:f>Foglio3!$D$63:$G$63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Foglio3!$D$64:$G$64</c:f>
              <c:numCache>
                <c:formatCode>0.0</c:formatCode>
                <c:ptCount val="4"/>
                <c:pt idx="0">
                  <c:v>31.010284900359309</c:v>
                </c:pt>
                <c:pt idx="1">
                  <c:v>84.304056236543047</c:v>
                </c:pt>
                <c:pt idx="2">
                  <c:v>100</c:v>
                </c:pt>
                <c:pt idx="3">
                  <c:v>57.558178511323142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410-E841-86F8-B17BF50A833B}"/>
            </c:ext>
          </c:extLst>
        </c:ser>
        <c:ser>
          <c:idx val="1"/>
          <c:order val="1"/>
          <c:tx>
            <c:strRef>
              <c:f>Foglio3!$C$65</c:f>
              <c:strCache>
                <c:ptCount val="1"/>
                <c:pt idx="0">
                  <c:v>MES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pPr>
              <a:solidFill>
                <a:schemeClr val="tx1"/>
              </a:solidFill>
            </c:spPr>
          </c:marker>
          <c:cat>
            <c:numRef>
              <c:f>Foglio3!$D$63:$G$63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Foglio3!$D$65:$G$65</c:f>
              <c:numCache>
                <c:formatCode>0.0</c:formatCode>
                <c:ptCount val="4"/>
                <c:pt idx="0">
                  <c:v>56.839055324732101</c:v>
                </c:pt>
                <c:pt idx="1">
                  <c:v>77.881040892192544</c:v>
                </c:pt>
                <c:pt idx="2">
                  <c:v>100</c:v>
                </c:pt>
                <c:pt idx="3">
                  <c:v>75.016400612289345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410-E841-86F8-B17BF50A833B}"/>
            </c:ext>
          </c:extLst>
        </c:ser>
        <c:ser>
          <c:idx val="2"/>
          <c:order val="2"/>
          <c:tx>
            <c:strRef>
              <c:f>Foglio3!$C$66</c:f>
              <c:strCache>
                <c:ptCount val="1"/>
                <c:pt idx="0">
                  <c:v>Total LOO</c:v>
                </c:pt>
              </c:strCache>
            </c:strRef>
          </c:tx>
          <c:spPr>
            <a:ln w="25400">
              <a:solidFill>
                <a:schemeClr val="tx1"/>
              </a:solidFill>
              <a:prstDash val="solid"/>
            </a:ln>
          </c:spPr>
          <c:marker>
            <c:spPr>
              <a:solidFill>
                <a:schemeClr val="tx1"/>
              </a:solidFill>
            </c:spPr>
          </c:marker>
          <c:cat>
            <c:numRef>
              <c:f>Foglio3!$D$63:$G$63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Foglio3!$D$66:$G$66</c:f>
              <c:numCache>
                <c:formatCode>0.0</c:formatCode>
                <c:ptCount val="4"/>
                <c:pt idx="0">
                  <c:v>92.798412558037981</c:v>
                </c:pt>
                <c:pt idx="1">
                  <c:v>90.866881387676045</c:v>
                </c:pt>
                <c:pt idx="2">
                  <c:v>100</c:v>
                </c:pt>
                <c:pt idx="3">
                  <c:v>8.2834162403677603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410-E841-86F8-B17BF50A8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3741832"/>
        <c:axId val="2099343880"/>
      </c:lineChart>
      <c:catAx>
        <c:axId val="2103741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2099343880"/>
        <c:crosses val="autoZero"/>
        <c:auto val="1"/>
        <c:lblAlgn val="ctr"/>
        <c:lblOffset val="100"/>
        <c:noMultiLvlLbl val="0"/>
      </c:catAx>
      <c:valAx>
        <c:axId val="209934388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210374183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9C7ADB-48A8-4849-BE38-9DC862DF8B5F}" type="doc">
      <dgm:prSet loTypeId="urn:microsoft.com/office/officeart/2005/8/layout/cycle5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34FB4C-DD12-C64A-9A38-51E72EC5D7A8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err="1"/>
            <a:t>Supporto</a:t>
          </a:r>
          <a:r>
            <a:rPr lang="en-US" dirty="0"/>
            <a:t> </a:t>
          </a:r>
          <a:r>
            <a:rPr lang="en-US" dirty="0" err="1"/>
            <a:t>Publico</a:t>
          </a:r>
          <a:endParaRPr lang="en-US" dirty="0"/>
        </a:p>
      </dgm:t>
    </dgm:pt>
    <dgm:pt modelId="{CA2EF810-F95D-C143-B0C9-135F406AEF46}" type="parTrans" cxnId="{38A9BB8A-B990-B44D-9E64-D133F02632B8}">
      <dgm:prSet/>
      <dgm:spPr/>
      <dgm:t>
        <a:bodyPr/>
        <a:lstStyle/>
        <a:p>
          <a:endParaRPr lang="en-US"/>
        </a:p>
      </dgm:t>
    </dgm:pt>
    <dgm:pt modelId="{7D315C40-F34A-3540-B463-3CBEF354C461}" type="sibTrans" cxnId="{38A9BB8A-B990-B44D-9E64-D133F02632B8}">
      <dgm:prSet/>
      <dgm:spPr>
        <a:ln w="76200" cmpd="sng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5A263DCD-1172-4349-8FA9-CCA393D3A33D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err="1"/>
            <a:t>Aumento</a:t>
          </a:r>
          <a:r>
            <a:rPr lang="en-US" dirty="0"/>
            <a:t> del Deficit </a:t>
          </a:r>
          <a:r>
            <a:rPr lang="en-US" dirty="0" err="1"/>
            <a:t>pubblico</a:t>
          </a:r>
          <a:endParaRPr lang="en-US" dirty="0"/>
        </a:p>
      </dgm:t>
    </dgm:pt>
    <dgm:pt modelId="{EF2E9340-D86A-884F-9C1C-D55BBB901FB4}" type="parTrans" cxnId="{A6290CB5-D2DB-B04F-8288-E4531FF5C4DC}">
      <dgm:prSet/>
      <dgm:spPr/>
      <dgm:t>
        <a:bodyPr/>
        <a:lstStyle/>
        <a:p>
          <a:endParaRPr lang="en-US"/>
        </a:p>
      </dgm:t>
    </dgm:pt>
    <dgm:pt modelId="{AA423680-F38E-CC46-A321-CBCF736F7BCA}" type="sibTrans" cxnId="{A6290CB5-D2DB-B04F-8288-E4531FF5C4DC}">
      <dgm:prSet/>
      <dgm:spPr>
        <a:ln w="76200" cmpd="sng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9AEC11A2-0B21-6842-81F1-CC1ACE1F13E8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err="1"/>
            <a:t>Perdita</a:t>
          </a:r>
          <a:r>
            <a:rPr lang="en-US" dirty="0"/>
            <a:t> di </a:t>
          </a:r>
          <a:r>
            <a:rPr lang="en-US" dirty="0" err="1"/>
            <a:t>valore</a:t>
          </a:r>
          <a:r>
            <a:rPr lang="en-US" dirty="0"/>
            <a:t> </a:t>
          </a:r>
          <a:r>
            <a:rPr lang="en-US" dirty="0" err="1"/>
            <a:t>dei</a:t>
          </a:r>
          <a:r>
            <a:rPr lang="en-US" dirty="0"/>
            <a:t> </a:t>
          </a:r>
          <a:r>
            <a:rPr lang="en-US" dirty="0" err="1"/>
            <a:t>titoli</a:t>
          </a:r>
          <a:r>
            <a:rPr lang="en-US" dirty="0"/>
            <a:t> di </a:t>
          </a:r>
          <a:r>
            <a:rPr lang="en-US" dirty="0" err="1"/>
            <a:t>Stato</a:t>
          </a:r>
          <a:endParaRPr lang="en-US" dirty="0"/>
        </a:p>
      </dgm:t>
    </dgm:pt>
    <dgm:pt modelId="{5A677E28-74B4-C14A-96F4-FAB710717330}" type="parTrans" cxnId="{3740E475-B5A3-AD4C-B7E0-FC4C4D370A78}">
      <dgm:prSet/>
      <dgm:spPr/>
      <dgm:t>
        <a:bodyPr/>
        <a:lstStyle/>
        <a:p>
          <a:endParaRPr lang="en-US"/>
        </a:p>
      </dgm:t>
    </dgm:pt>
    <dgm:pt modelId="{872E44FF-09E7-E949-9745-601B94908129}" type="sibTrans" cxnId="{3740E475-B5A3-AD4C-B7E0-FC4C4D370A78}">
      <dgm:prSet/>
      <dgm:spPr>
        <a:ln w="76200" cmpd="sng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1D6758BB-3D21-334C-8DAE-E855E2738FF4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err="1"/>
            <a:t>Crisi</a:t>
          </a:r>
          <a:r>
            <a:rPr lang="en-US" dirty="0"/>
            <a:t> </a:t>
          </a:r>
          <a:r>
            <a:rPr lang="en-US" dirty="0" err="1"/>
            <a:t>Bancaria</a:t>
          </a:r>
          <a:endParaRPr lang="en-US" dirty="0"/>
        </a:p>
      </dgm:t>
    </dgm:pt>
    <dgm:pt modelId="{8A67B222-8BF8-EF44-8A45-FEF6959F3172}" type="parTrans" cxnId="{C947170A-4C3C-9848-B988-A0516675342C}">
      <dgm:prSet/>
      <dgm:spPr/>
      <dgm:t>
        <a:bodyPr/>
        <a:lstStyle/>
        <a:p>
          <a:endParaRPr lang="en-US"/>
        </a:p>
      </dgm:t>
    </dgm:pt>
    <dgm:pt modelId="{8B85D4B7-73ED-EF48-AC0C-7247829C7013}" type="sibTrans" cxnId="{C947170A-4C3C-9848-B988-A0516675342C}">
      <dgm:prSet/>
      <dgm:spPr>
        <a:ln w="76200" cap="flat" cmpd="sng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D270AC9E-76E3-B04C-915F-730B23B0CCF2}" type="pres">
      <dgm:prSet presAssocID="{299C7ADB-48A8-4849-BE38-9DC862DF8B5F}" presName="cycle" presStyleCnt="0">
        <dgm:presLayoutVars>
          <dgm:dir/>
          <dgm:resizeHandles val="exact"/>
        </dgm:presLayoutVars>
      </dgm:prSet>
      <dgm:spPr/>
    </dgm:pt>
    <dgm:pt modelId="{553CD26F-DF5B-024A-BEBB-914CBB1F76F9}" type="pres">
      <dgm:prSet presAssocID="{1D6758BB-3D21-334C-8DAE-E855E2738FF4}" presName="node" presStyleLbl="node1" presStyleIdx="0" presStyleCnt="4">
        <dgm:presLayoutVars>
          <dgm:bulletEnabled val="1"/>
        </dgm:presLayoutVars>
      </dgm:prSet>
      <dgm:spPr/>
    </dgm:pt>
    <dgm:pt modelId="{19AA4A37-B51C-2C42-98E7-46CB5A7EFA1C}" type="pres">
      <dgm:prSet presAssocID="{1D6758BB-3D21-334C-8DAE-E855E2738FF4}" presName="spNode" presStyleCnt="0"/>
      <dgm:spPr/>
    </dgm:pt>
    <dgm:pt modelId="{291E5C81-234F-DF41-B7B9-B7BB9F93965A}" type="pres">
      <dgm:prSet presAssocID="{8B85D4B7-73ED-EF48-AC0C-7247829C7013}" presName="sibTrans" presStyleLbl="sibTrans1D1" presStyleIdx="0" presStyleCnt="4"/>
      <dgm:spPr/>
    </dgm:pt>
    <dgm:pt modelId="{6A7ED1CD-A97F-6B43-8048-CC84C31F36D5}" type="pres">
      <dgm:prSet presAssocID="{6A34FB4C-DD12-C64A-9A38-51E72EC5D7A8}" presName="node" presStyleLbl="node1" presStyleIdx="1" presStyleCnt="4">
        <dgm:presLayoutVars>
          <dgm:bulletEnabled val="1"/>
        </dgm:presLayoutVars>
      </dgm:prSet>
      <dgm:spPr/>
    </dgm:pt>
    <dgm:pt modelId="{285FDEA5-F958-E04A-B376-28A082DEF08A}" type="pres">
      <dgm:prSet presAssocID="{6A34FB4C-DD12-C64A-9A38-51E72EC5D7A8}" presName="spNode" presStyleCnt="0"/>
      <dgm:spPr/>
    </dgm:pt>
    <dgm:pt modelId="{FCBF26F5-1FE0-9B44-998E-814D326BF35C}" type="pres">
      <dgm:prSet presAssocID="{7D315C40-F34A-3540-B463-3CBEF354C461}" presName="sibTrans" presStyleLbl="sibTrans1D1" presStyleIdx="1" presStyleCnt="4"/>
      <dgm:spPr/>
    </dgm:pt>
    <dgm:pt modelId="{6A3BDE9D-CE3B-6041-AE57-AF58F016F09A}" type="pres">
      <dgm:prSet presAssocID="{5A263DCD-1172-4349-8FA9-CCA393D3A33D}" presName="node" presStyleLbl="node1" presStyleIdx="2" presStyleCnt="4">
        <dgm:presLayoutVars>
          <dgm:bulletEnabled val="1"/>
        </dgm:presLayoutVars>
      </dgm:prSet>
      <dgm:spPr/>
    </dgm:pt>
    <dgm:pt modelId="{D2BCAC8C-1010-1D44-BFEE-91A48F3B6F55}" type="pres">
      <dgm:prSet presAssocID="{5A263DCD-1172-4349-8FA9-CCA393D3A33D}" presName="spNode" presStyleCnt="0"/>
      <dgm:spPr/>
    </dgm:pt>
    <dgm:pt modelId="{D74D7C24-2A89-594A-A17E-DF75FB222738}" type="pres">
      <dgm:prSet presAssocID="{AA423680-F38E-CC46-A321-CBCF736F7BCA}" presName="sibTrans" presStyleLbl="sibTrans1D1" presStyleIdx="2" presStyleCnt="4"/>
      <dgm:spPr/>
    </dgm:pt>
    <dgm:pt modelId="{FB6744AA-5F65-5E45-87E3-4A1770EA4EC0}" type="pres">
      <dgm:prSet presAssocID="{9AEC11A2-0B21-6842-81F1-CC1ACE1F13E8}" presName="node" presStyleLbl="node1" presStyleIdx="3" presStyleCnt="4">
        <dgm:presLayoutVars>
          <dgm:bulletEnabled val="1"/>
        </dgm:presLayoutVars>
      </dgm:prSet>
      <dgm:spPr/>
    </dgm:pt>
    <dgm:pt modelId="{D235E07B-3E99-3249-97AD-B21C4BE6D6A4}" type="pres">
      <dgm:prSet presAssocID="{9AEC11A2-0B21-6842-81F1-CC1ACE1F13E8}" presName="spNode" presStyleCnt="0"/>
      <dgm:spPr/>
    </dgm:pt>
    <dgm:pt modelId="{291525FF-B942-BC47-AB3D-79623CEE8B9A}" type="pres">
      <dgm:prSet presAssocID="{872E44FF-09E7-E949-9745-601B94908129}" presName="sibTrans" presStyleLbl="sibTrans1D1" presStyleIdx="3" presStyleCnt="4"/>
      <dgm:spPr/>
    </dgm:pt>
  </dgm:ptLst>
  <dgm:cxnLst>
    <dgm:cxn modelId="{C947170A-4C3C-9848-B988-A0516675342C}" srcId="{299C7ADB-48A8-4849-BE38-9DC862DF8B5F}" destId="{1D6758BB-3D21-334C-8DAE-E855E2738FF4}" srcOrd="0" destOrd="0" parTransId="{8A67B222-8BF8-EF44-8A45-FEF6959F3172}" sibTransId="{8B85D4B7-73ED-EF48-AC0C-7247829C7013}"/>
    <dgm:cxn modelId="{9597FD1E-7235-C74A-904A-8893814FBA58}" type="presOf" srcId="{7D315C40-F34A-3540-B463-3CBEF354C461}" destId="{FCBF26F5-1FE0-9B44-998E-814D326BF35C}" srcOrd="0" destOrd="0" presId="urn:microsoft.com/office/officeart/2005/8/layout/cycle5"/>
    <dgm:cxn modelId="{1DA5F63E-6DC1-C24F-A0E6-5147D30B1BF1}" type="presOf" srcId="{6A34FB4C-DD12-C64A-9A38-51E72EC5D7A8}" destId="{6A7ED1CD-A97F-6B43-8048-CC84C31F36D5}" srcOrd="0" destOrd="0" presId="urn:microsoft.com/office/officeart/2005/8/layout/cycle5"/>
    <dgm:cxn modelId="{C0549F41-D490-8148-8192-6E283F346B12}" type="presOf" srcId="{1D6758BB-3D21-334C-8DAE-E855E2738FF4}" destId="{553CD26F-DF5B-024A-BEBB-914CBB1F76F9}" srcOrd="0" destOrd="0" presId="urn:microsoft.com/office/officeart/2005/8/layout/cycle5"/>
    <dgm:cxn modelId="{9812FE45-1CE2-7F41-832A-3331A39A6D6F}" type="presOf" srcId="{299C7ADB-48A8-4849-BE38-9DC862DF8B5F}" destId="{D270AC9E-76E3-B04C-915F-730B23B0CCF2}" srcOrd="0" destOrd="0" presId="urn:microsoft.com/office/officeart/2005/8/layout/cycle5"/>
    <dgm:cxn modelId="{41638D52-5C5B-794F-A6DB-A40597B9EE12}" type="presOf" srcId="{872E44FF-09E7-E949-9745-601B94908129}" destId="{291525FF-B942-BC47-AB3D-79623CEE8B9A}" srcOrd="0" destOrd="0" presId="urn:microsoft.com/office/officeart/2005/8/layout/cycle5"/>
    <dgm:cxn modelId="{95D34A5F-B839-DB4E-84F8-C780EB13BAF4}" type="presOf" srcId="{AA423680-F38E-CC46-A321-CBCF736F7BCA}" destId="{D74D7C24-2A89-594A-A17E-DF75FB222738}" srcOrd="0" destOrd="0" presId="urn:microsoft.com/office/officeart/2005/8/layout/cycle5"/>
    <dgm:cxn modelId="{3740E475-B5A3-AD4C-B7E0-FC4C4D370A78}" srcId="{299C7ADB-48A8-4849-BE38-9DC862DF8B5F}" destId="{9AEC11A2-0B21-6842-81F1-CC1ACE1F13E8}" srcOrd="3" destOrd="0" parTransId="{5A677E28-74B4-C14A-96F4-FAB710717330}" sibTransId="{872E44FF-09E7-E949-9745-601B94908129}"/>
    <dgm:cxn modelId="{38A9BB8A-B990-B44D-9E64-D133F02632B8}" srcId="{299C7ADB-48A8-4849-BE38-9DC862DF8B5F}" destId="{6A34FB4C-DD12-C64A-9A38-51E72EC5D7A8}" srcOrd="1" destOrd="0" parTransId="{CA2EF810-F95D-C143-B0C9-135F406AEF46}" sibTransId="{7D315C40-F34A-3540-B463-3CBEF354C461}"/>
    <dgm:cxn modelId="{FDCF078C-831A-4941-BD07-99F2BF06E23D}" type="presOf" srcId="{8B85D4B7-73ED-EF48-AC0C-7247829C7013}" destId="{291E5C81-234F-DF41-B7B9-B7BB9F93965A}" srcOrd="0" destOrd="0" presId="urn:microsoft.com/office/officeart/2005/8/layout/cycle5"/>
    <dgm:cxn modelId="{7C2872AD-D2EC-1948-AC3D-7A42288CF24C}" type="presOf" srcId="{5A263DCD-1172-4349-8FA9-CCA393D3A33D}" destId="{6A3BDE9D-CE3B-6041-AE57-AF58F016F09A}" srcOrd="0" destOrd="0" presId="urn:microsoft.com/office/officeart/2005/8/layout/cycle5"/>
    <dgm:cxn modelId="{A6290CB5-D2DB-B04F-8288-E4531FF5C4DC}" srcId="{299C7ADB-48A8-4849-BE38-9DC862DF8B5F}" destId="{5A263DCD-1172-4349-8FA9-CCA393D3A33D}" srcOrd="2" destOrd="0" parTransId="{EF2E9340-D86A-884F-9C1C-D55BBB901FB4}" sibTransId="{AA423680-F38E-CC46-A321-CBCF736F7BCA}"/>
    <dgm:cxn modelId="{1A8903E7-E3BA-2C4E-B6A7-0AA43752AD3D}" type="presOf" srcId="{9AEC11A2-0B21-6842-81F1-CC1ACE1F13E8}" destId="{FB6744AA-5F65-5E45-87E3-4A1770EA4EC0}" srcOrd="0" destOrd="0" presId="urn:microsoft.com/office/officeart/2005/8/layout/cycle5"/>
    <dgm:cxn modelId="{DB946895-1A06-A84B-AEE1-CB33039AC46D}" type="presParOf" srcId="{D270AC9E-76E3-B04C-915F-730B23B0CCF2}" destId="{553CD26F-DF5B-024A-BEBB-914CBB1F76F9}" srcOrd="0" destOrd="0" presId="urn:microsoft.com/office/officeart/2005/8/layout/cycle5"/>
    <dgm:cxn modelId="{16BFBEBA-E82C-294E-9702-942F0D921CFB}" type="presParOf" srcId="{D270AC9E-76E3-B04C-915F-730B23B0CCF2}" destId="{19AA4A37-B51C-2C42-98E7-46CB5A7EFA1C}" srcOrd="1" destOrd="0" presId="urn:microsoft.com/office/officeart/2005/8/layout/cycle5"/>
    <dgm:cxn modelId="{82A7BADB-AD61-0D4E-B206-7D53D54BC2A3}" type="presParOf" srcId="{D270AC9E-76E3-B04C-915F-730B23B0CCF2}" destId="{291E5C81-234F-DF41-B7B9-B7BB9F93965A}" srcOrd="2" destOrd="0" presId="urn:microsoft.com/office/officeart/2005/8/layout/cycle5"/>
    <dgm:cxn modelId="{C0478132-2A61-634A-8DDE-8C5C969885C2}" type="presParOf" srcId="{D270AC9E-76E3-B04C-915F-730B23B0CCF2}" destId="{6A7ED1CD-A97F-6B43-8048-CC84C31F36D5}" srcOrd="3" destOrd="0" presId="urn:microsoft.com/office/officeart/2005/8/layout/cycle5"/>
    <dgm:cxn modelId="{1A6A1AE4-FEA8-0849-BD5A-4370C1FFA82B}" type="presParOf" srcId="{D270AC9E-76E3-B04C-915F-730B23B0CCF2}" destId="{285FDEA5-F958-E04A-B376-28A082DEF08A}" srcOrd="4" destOrd="0" presId="urn:microsoft.com/office/officeart/2005/8/layout/cycle5"/>
    <dgm:cxn modelId="{245B5E96-6F61-C549-AF54-73EAC5C2FF61}" type="presParOf" srcId="{D270AC9E-76E3-B04C-915F-730B23B0CCF2}" destId="{FCBF26F5-1FE0-9B44-998E-814D326BF35C}" srcOrd="5" destOrd="0" presId="urn:microsoft.com/office/officeart/2005/8/layout/cycle5"/>
    <dgm:cxn modelId="{9E01172E-7F77-6748-8547-EEA00FC633FE}" type="presParOf" srcId="{D270AC9E-76E3-B04C-915F-730B23B0CCF2}" destId="{6A3BDE9D-CE3B-6041-AE57-AF58F016F09A}" srcOrd="6" destOrd="0" presId="urn:microsoft.com/office/officeart/2005/8/layout/cycle5"/>
    <dgm:cxn modelId="{54740E91-3CE6-A041-8F56-5A9E0A84FF1F}" type="presParOf" srcId="{D270AC9E-76E3-B04C-915F-730B23B0CCF2}" destId="{D2BCAC8C-1010-1D44-BFEE-91A48F3B6F55}" srcOrd="7" destOrd="0" presId="urn:microsoft.com/office/officeart/2005/8/layout/cycle5"/>
    <dgm:cxn modelId="{E9AAF42F-CA8F-3445-8201-F6923C9EFF71}" type="presParOf" srcId="{D270AC9E-76E3-B04C-915F-730B23B0CCF2}" destId="{D74D7C24-2A89-594A-A17E-DF75FB222738}" srcOrd="8" destOrd="0" presId="urn:microsoft.com/office/officeart/2005/8/layout/cycle5"/>
    <dgm:cxn modelId="{B8CC3472-FE6A-C242-B3B8-4347FF4F0BED}" type="presParOf" srcId="{D270AC9E-76E3-B04C-915F-730B23B0CCF2}" destId="{FB6744AA-5F65-5E45-87E3-4A1770EA4EC0}" srcOrd="9" destOrd="0" presId="urn:microsoft.com/office/officeart/2005/8/layout/cycle5"/>
    <dgm:cxn modelId="{53249F8A-03F7-6348-9626-43C07E7D5FDE}" type="presParOf" srcId="{D270AC9E-76E3-B04C-915F-730B23B0CCF2}" destId="{D235E07B-3E99-3249-97AD-B21C4BE6D6A4}" srcOrd="10" destOrd="0" presId="urn:microsoft.com/office/officeart/2005/8/layout/cycle5"/>
    <dgm:cxn modelId="{77B96C74-2AE9-FC45-AC11-78485267EE1A}" type="presParOf" srcId="{D270AC9E-76E3-B04C-915F-730B23B0CCF2}" destId="{291525FF-B942-BC47-AB3D-79623CEE8B9A}" srcOrd="11" destOrd="0" presId="urn:microsoft.com/office/officeart/2005/8/layout/cycle5"/>
  </dgm:cxnLst>
  <dgm:bg/>
  <dgm:whole>
    <a:ln w="76200" cmpd="sng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3CD26F-DF5B-024A-BEBB-914CBB1F76F9}">
      <dsp:nvSpPr>
        <dsp:cNvPr id="0" name=""/>
        <dsp:cNvSpPr/>
      </dsp:nvSpPr>
      <dsp:spPr>
        <a:xfrm>
          <a:off x="3306105" y="1624"/>
          <a:ext cx="1617389" cy="1051303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Crisi</a:t>
          </a:r>
          <a:r>
            <a:rPr lang="en-US" sz="1900" kern="1200" dirty="0"/>
            <a:t> </a:t>
          </a:r>
          <a:r>
            <a:rPr lang="en-US" sz="1900" kern="1200" dirty="0" err="1"/>
            <a:t>Bancaria</a:t>
          </a:r>
          <a:endParaRPr lang="en-US" sz="1900" kern="1200" dirty="0"/>
        </a:p>
      </dsp:txBody>
      <dsp:txXfrm>
        <a:off x="3357425" y="52944"/>
        <a:ext cx="1514749" cy="948663"/>
      </dsp:txXfrm>
    </dsp:sp>
    <dsp:sp modelId="{291E5C81-234F-DF41-B7B9-B7BB9F93965A}">
      <dsp:nvSpPr>
        <dsp:cNvPr id="0" name=""/>
        <dsp:cNvSpPr/>
      </dsp:nvSpPr>
      <dsp:spPr>
        <a:xfrm>
          <a:off x="2379094" y="527276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2767324" y="339841"/>
              </a:moveTo>
              <a:arcTo wR="1735705" hR="1735705" stAng="18387985" swAng="1632488"/>
            </a:path>
          </a:pathLst>
        </a:custGeom>
        <a:noFill/>
        <a:ln w="76200" cap="flat" cmpd="sng" algn="ctr">
          <a:solidFill>
            <a:schemeClr val="accent6">
              <a:lumMod val="7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7ED1CD-A97F-6B43-8048-CC84C31F36D5}">
      <dsp:nvSpPr>
        <dsp:cNvPr id="0" name=""/>
        <dsp:cNvSpPr/>
      </dsp:nvSpPr>
      <dsp:spPr>
        <a:xfrm>
          <a:off x="5041810" y="1737329"/>
          <a:ext cx="1617389" cy="1051303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Supporto</a:t>
          </a:r>
          <a:r>
            <a:rPr lang="en-US" sz="1900" kern="1200" dirty="0"/>
            <a:t> </a:t>
          </a:r>
          <a:r>
            <a:rPr lang="en-US" sz="1900" kern="1200" dirty="0" err="1"/>
            <a:t>Publico</a:t>
          </a:r>
          <a:endParaRPr lang="en-US" sz="1900" kern="1200" dirty="0"/>
        </a:p>
      </dsp:txBody>
      <dsp:txXfrm>
        <a:off x="5093130" y="1788649"/>
        <a:ext cx="1514749" cy="948663"/>
      </dsp:txXfrm>
    </dsp:sp>
    <dsp:sp modelId="{FCBF26F5-1FE0-9B44-998E-814D326BF35C}">
      <dsp:nvSpPr>
        <dsp:cNvPr id="0" name=""/>
        <dsp:cNvSpPr/>
      </dsp:nvSpPr>
      <dsp:spPr>
        <a:xfrm>
          <a:off x="2379094" y="527276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3291399" y="2505437"/>
              </a:moveTo>
              <a:arcTo wR="1735705" hR="1735705" stAng="1579527" swAng="1632488"/>
            </a:path>
          </a:pathLst>
        </a:custGeom>
        <a:noFill/>
        <a:ln w="76200" cap="flat" cmpd="sng" algn="ctr">
          <a:solidFill>
            <a:schemeClr val="accent6">
              <a:lumMod val="7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3BDE9D-CE3B-6041-AE57-AF58F016F09A}">
      <dsp:nvSpPr>
        <dsp:cNvPr id="0" name=""/>
        <dsp:cNvSpPr/>
      </dsp:nvSpPr>
      <dsp:spPr>
        <a:xfrm>
          <a:off x="3306105" y="3473035"/>
          <a:ext cx="1617389" cy="1051303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Aumento</a:t>
          </a:r>
          <a:r>
            <a:rPr lang="en-US" sz="1900" kern="1200" dirty="0"/>
            <a:t> del Deficit </a:t>
          </a:r>
          <a:r>
            <a:rPr lang="en-US" sz="1900" kern="1200" dirty="0" err="1"/>
            <a:t>pubblico</a:t>
          </a:r>
          <a:endParaRPr lang="en-US" sz="1900" kern="1200" dirty="0"/>
        </a:p>
      </dsp:txBody>
      <dsp:txXfrm>
        <a:off x="3357425" y="3524355"/>
        <a:ext cx="1514749" cy="948663"/>
      </dsp:txXfrm>
    </dsp:sp>
    <dsp:sp modelId="{D74D7C24-2A89-594A-A17E-DF75FB222738}">
      <dsp:nvSpPr>
        <dsp:cNvPr id="0" name=""/>
        <dsp:cNvSpPr/>
      </dsp:nvSpPr>
      <dsp:spPr>
        <a:xfrm>
          <a:off x="2379094" y="527276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704086" y="3131568"/>
              </a:moveTo>
              <a:arcTo wR="1735705" hR="1735705" stAng="7587985" swAng="1632488"/>
            </a:path>
          </a:pathLst>
        </a:custGeom>
        <a:noFill/>
        <a:ln w="76200" cap="flat" cmpd="sng" algn="ctr">
          <a:solidFill>
            <a:schemeClr val="accent6">
              <a:lumMod val="7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6744AA-5F65-5E45-87E3-4A1770EA4EC0}">
      <dsp:nvSpPr>
        <dsp:cNvPr id="0" name=""/>
        <dsp:cNvSpPr/>
      </dsp:nvSpPr>
      <dsp:spPr>
        <a:xfrm>
          <a:off x="1570399" y="1737329"/>
          <a:ext cx="1617389" cy="1051303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Perdita</a:t>
          </a:r>
          <a:r>
            <a:rPr lang="en-US" sz="1900" kern="1200" dirty="0"/>
            <a:t> di </a:t>
          </a:r>
          <a:r>
            <a:rPr lang="en-US" sz="1900" kern="1200" dirty="0" err="1"/>
            <a:t>valore</a:t>
          </a:r>
          <a:r>
            <a:rPr lang="en-US" sz="1900" kern="1200" dirty="0"/>
            <a:t> </a:t>
          </a:r>
          <a:r>
            <a:rPr lang="en-US" sz="1900" kern="1200" dirty="0" err="1"/>
            <a:t>dei</a:t>
          </a:r>
          <a:r>
            <a:rPr lang="en-US" sz="1900" kern="1200" dirty="0"/>
            <a:t> </a:t>
          </a:r>
          <a:r>
            <a:rPr lang="en-US" sz="1900" kern="1200" dirty="0" err="1"/>
            <a:t>titoli</a:t>
          </a:r>
          <a:r>
            <a:rPr lang="en-US" sz="1900" kern="1200" dirty="0"/>
            <a:t> di </a:t>
          </a:r>
          <a:r>
            <a:rPr lang="en-US" sz="1900" kern="1200" dirty="0" err="1"/>
            <a:t>Stato</a:t>
          </a:r>
          <a:endParaRPr lang="en-US" sz="1900" kern="1200" dirty="0"/>
        </a:p>
      </dsp:txBody>
      <dsp:txXfrm>
        <a:off x="1621719" y="1788649"/>
        <a:ext cx="1514749" cy="948663"/>
      </dsp:txXfrm>
    </dsp:sp>
    <dsp:sp modelId="{291525FF-B942-BC47-AB3D-79623CEE8B9A}">
      <dsp:nvSpPr>
        <dsp:cNvPr id="0" name=""/>
        <dsp:cNvSpPr/>
      </dsp:nvSpPr>
      <dsp:spPr>
        <a:xfrm>
          <a:off x="2379094" y="527276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180010" y="965973"/>
              </a:moveTo>
              <a:arcTo wR="1735705" hR="1735705" stAng="12379527" swAng="1632488"/>
            </a:path>
          </a:pathLst>
        </a:custGeom>
        <a:noFill/>
        <a:ln w="76200" cap="flat" cmpd="sng" algn="ctr">
          <a:solidFill>
            <a:schemeClr val="accent6">
              <a:lumMod val="7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4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64E58C15-4DF6-9C43-9E2E-1910B35F35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850E8C1-1396-764B-958D-56BEECCC63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4DD8669-DF44-5546-9DE6-0DDD1C4906F4}" type="datetime1">
              <a:rPr lang="it-IT" altLang="en-US"/>
              <a:pPr>
                <a:defRPr/>
              </a:pPr>
              <a:t>04/12/20</a:t>
            </a:fld>
            <a:endParaRPr lang="it-IT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CE4547F-D550-344A-8E0B-330E49F38EB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C6109A4-4EC6-5848-A5EE-27724B8E2A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883144B-64E5-BB46-B44E-33FEEFCFB171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053984E-A2E3-AE44-AB70-15F735E7BF1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6A51F3-0FAB-3348-A0A9-79B878BB9E2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7DF7C57-3F6A-AF4C-A71C-6CB2E89D2FA6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A7E2CC2-86A7-7C4F-A588-AD064BE3F0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99E9CA8-DD96-9945-A470-8E665999CE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it-IT" noProof="0"/>
              <a:t>Click to edit Master text styles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82982D-ACB4-7647-9698-D93CA63FD5C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2169E-D7D4-BF43-A916-39FEC27FF3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77DEE92-249B-9D45-B080-8C20CCE269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33507372-B39B-7344-916F-BC75C8D736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377AD451-0709-F74D-B78E-A26150ECE9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>
            <a:extLst>
              <a:ext uri="{FF2B5EF4-FFF2-40B4-BE49-F238E27FC236}">
                <a16:creationId xmlns:a16="http://schemas.microsoft.com/office/drawing/2014/main" id="{7874B341-EFFE-374C-A1FA-1FCC048BEF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8" name="Rectangle 3">
            <a:extLst>
              <a:ext uri="{FF2B5EF4-FFF2-40B4-BE49-F238E27FC236}">
                <a16:creationId xmlns:a16="http://schemas.microsoft.com/office/drawing/2014/main" id="{7DED058C-7FC9-1745-A102-7923E1FD2A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>
            <a:extLst>
              <a:ext uri="{FF2B5EF4-FFF2-40B4-BE49-F238E27FC236}">
                <a16:creationId xmlns:a16="http://schemas.microsoft.com/office/drawing/2014/main" id="{30DF774C-621D-9E41-8BDC-2A64C1DD71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6" name="Rectangle 3">
            <a:extLst>
              <a:ext uri="{FF2B5EF4-FFF2-40B4-BE49-F238E27FC236}">
                <a16:creationId xmlns:a16="http://schemas.microsoft.com/office/drawing/2014/main" id="{E2F1A3AF-6A38-EF47-9AA1-ED4CC69047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>
            <a:extLst>
              <a:ext uri="{FF2B5EF4-FFF2-40B4-BE49-F238E27FC236}">
                <a16:creationId xmlns:a16="http://schemas.microsoft.com/office/drawing/2014/main" id="{D2B2BD2B-B7B9-7F48-A34E-2909BA4BCB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4" name="Rectangle 3">
            <a:extLst>
              <a:ext uri="{FF2B5EF4-FFF2-40B4-BE49-F238E27FC236}">
                <a16:creationId xmlns:a16="http://schemas.microsoft.com/office/drawing/2014/main" id="{3B2FC73D-609E-9C41-87AE-19EF90B04B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>
            <a:extLst>
              <a:ext uri="{FF2B5EF4-FFF2-40B4-BE49-F238E27FC236}">
                <a16:creationId xmlns:a16="http://schemas.microsoft.com/office/drawing/2014/main" id="{0D746D6D-08A8-7A47-9942-71B5BB8BB1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2" name="Notes Placeholder 2">
            <a:extLst>
              <a:ext uri="{FF2B5EF4-FFF2-40B4-BE49-F238E27FC236}">
                <a16:creationId xmlns:a16="http://schemas.microsoft.com/office/drawing/2014/main" id="{1CA2AF0F-DF8E-E242-BFF5-2E8A3AFEDF0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Ma cosa significaNO QUESTI SCENARI??</a:t>
            </a: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EC053D66-8B35-7447-929A-7EC7E8B5E1E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178425" y="6513513"/>
            <a:ext cx="396398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68D6C47-C672-2A49-B086-1BE7CEF243BD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>
            <a:extLst>
              <a:ext uri="{FF2B5EF4-FFF2-40B4-BE49-F238E27FC236}">
                <a16:creationId xmlns:a16="http://schemas.microsoft.com/office/drawing/2014/main" id="{514BE578-3BDC-2D4B-B86D-3C95FD4970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0" name="Notes Placeholder 2">
            <a:extLst>
              <a:ext uri="{FF2B5EF4-FFF2-40B4-BE49-F238E27FC236}">
                <a16:creationId xmlns:a16="http://schemas.microsoft.com/office/drawing/2014/main" id="{09789680-51F8-AD4A-8891-E153755089A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  <p:sp>
        <p:nvSpPr>
          <p:cNvPr id="53251" name="Slide Number Placeholder 3">
            <a:extLst>
              <a:ext uri="{FF2B5EF4-FFF2-40B4-BE49-F238E27FC236}">
                <a16:creationId xmlns:a16="http://schemas.microsoft.com/office/drawing/2014/main" id="{B55D72CC-7A84-3540-954C-9C8941DEC66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178425" y="6513513"/>
            <a:ext cx="396398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9C5DF2-7DFC-0A42-945D-A8C09C517C72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22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>
            <a:extLst>
              <a:ext uri="{FF2B5EF4-FFF2-40B4-BE49-F238E27FC236}">
                <a16:creationId xmlns:a16="http://schemas.microsoft.com/office/drawing/2014/main" id="{846F5BB5-491D-5543-8371-5C4AAA9EE49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8" name="Notes Placeholder 2">
            <a:extLst>
              <a:ext uri="{FF2B5EF4-FFF2-40B4-BE49-F238E27FC236}">
                <a16:creationId xmlns:a16="http://schemas.microsoft.com/office/drawing/2014/main" id="{640D84E5-916A-BC47-98EE-2C896D037D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  <p:sp>
        <p:nvSpPr>
          <p:cNvPr id="55299" name="Slide Number Placeholder 3">
            <a:extLst>
              <a:ext uri="{FF2B5EF4-FFF2-40B4-BE49-F238E27FC236}">
                <a16:creationId xmlns:a16="http://schemas.microsoft.com/office/drawing/2014/main" id="{564D3AB7-F115-9045-9786-1CED67D3E6A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178425" y="6513513"/>
            <a:ext cx="396398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D521B83-0490-D449-BC8A-DDCEFB4D03E1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23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>
            <a:extLst>
              <a:ext uri="{FF2B5EF4-FFF2-40B4-BE49-F238E27FC236}">
                <a16:creationId xmlns:a16="http://schemas.microsoft.com/office/drawing/2014/main" id="{568BA959-1D77-4448-A0DE-65A3991D63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5913" y="531813"/>
            <a:ext cx="3432175" cy="25749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6" name="Rectangle 3">
            <a:extLst>
              <a:ext uri="{FF2B5EF4-FFF2-40B4-BE49-F238E27FC236}">
                <a16:creationId xmlns:a16="http://schemas.microsoft.com/office/drawing/2014/main" id="{555DC6F9-4E8C-854D-8058-A1343B22CF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43013" y="3271838"/>
            <a:ext cx="6657975" cy="3059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>
            <a:extLst>
              <a:ext uri="{FF2B5EF4-FFF2-40B4-BE49-F238E27FC236}">
                <a16:creationId xmlns:a16="http://schemas.microsoft.com/office/drawing/2014/main" id="{63AF177B-CFC7-0C4D-B9D2-FB918D7E4A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5913" y="531813"/>
            <a:ext cx="3432175" cy="25749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4" name="Rectangle 3">
            <a:extLst>
              <a:ext uri="{FF2B5EF4-FFF2-40B4-BE49-F238E27FC236}">
                <a16:creationId xmlns:a16="http://schemas.microsoft.com/office/drawing/2014/main" id="{766B5FA3-D077-A740-9D21-913DB70E7E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43013" y="3271838"/>
            <a:ext cx="6657975" cy="3059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73C6F168-4A8D-3744-98D8-3F9D011262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730FE4F1-1C1F-1544-93B6-612A365D092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FD9FC4C5-FA67-344D-8BE2-E0CB0B734C3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178425" y="6513513"/>
            <a:ext cx="396398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0EC3381-5859-A74A-93F0-06ED85D85885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>
            <a:extLst>
              <a:ext uri="{FF2B5EF4-FFF2-40B4-BE49-F238E27FC236}">
                <a16:creationId xmlns:a16="http://schemas.microsoft.com/office/drawing/2014/main" id="{3A1519C5-34D5-054B-AA70-015B78381E8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8" name="Notes Placeholder 2">
            <a:extLst>
              <a:ext uri="{FF2B5EF4-FFF2-40B4-BE49-F238E27FC236}">
                <a16:creationId xmlns:a16="http://schemas.microsoft.com/office/drawing/2014/main" id="{6F310DB3-60D8-0144-98CB-2F576276F08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46E968B2-A8D5-F64C-AC40-5120E2923F0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178425" y="6513513"/>
            <a:ext cx="396398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A800A04-22AF-D843-9FE0-16DD7E6149C9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29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A2C1C58D-E0F8-F441-9103-EB0A5C64B7F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0FE3D3FC-63EA-C841-8445-9E87CF5694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>
            <a:extLst>
              <a:ext uri="{FF2B5EF4-FFF2-40B4-BE49-F238E27FC236}">
                <a16:creationId xmlns:a16="http://schemas.microsoft.com/office/drawing/2014/main" id="{EE6A0DEC-125A-C54B-A1C6-9A2B4802A2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6" name="Notes Placeholder 2">
            <a:extLst>
              <a:ext uri="{FF2B5EF4-FFF2-40B4-BE49-F238E27FC236}">
                <a16:creationId xmlns:a16="http://schemas.microsoft.com/office/drawing/2014/main" id="{11F72319-87D1-D248-8D96-007E72B07F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  <p:sp>
        <p:nvSpPr>
          <p:cNvPr id="67587" name="Slide Number Placeholder 3">
            <a:extLst>
              <a:ext uri="{FF2B5EF4-FFF2-40B4-BE49-F238E27FC236}">
                <a16:creationId xmlns:a16="http://schemas.microsoft.com/office/drawing/2014/main" id="{7AA37641-1F1F-0342-BC82-921541B21A5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178425" y="6513513"/>
            <a:ext cx="396398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7D2C2EA-5266-9047-BE3F-97083732B189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33B5F4A6-0FFE-A846-B9D8-80590235E6D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8660892A-5DBE-DF45-9D50-EBBE82778C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Andiamo a leggere</a:t>
            </a: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D3632ADD-5B32-0F4F-9F74-FBAF925278E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5178425" y="6513513"/>
            <a:ext cx="396398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F705CC-BA37-7644-8252-DFFB9B947ADC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31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>
            <a:extLst>
              <a:ext uri="{FF2B5EF4-FFF2-40B4-BE49-F238E27FC236}">
                <a16:creationId xmlns:a16="http://schemas.microsoft.com/office/drawing/2014/main" id="{AE375E5F-B018-0D49-BB4D-AB0489FC537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es Placeholder 2">
            <a:extLst>
              <a:ext uri="{FF2B5EF4-FFF2-40B4-BE49-F238E27FC236}">
                <a16:creationId xmlns:a16="http://schemas.microsoft.com/office/drawing/2014/main" id="{BF284D74-C89F-324F-B1B5-426A3D87E8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altLang="en-US"/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DEA4B12B-4A3A-C943-8580-74052132F8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81D4500-9B5D-1E47-8BAE-DA92CAC28BAC}" type="slidenum">
              <a:rPr lang="en-US" altLang="en-US" sz="11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1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>
            <a:extLst>
              <a:ext uri="{FF2B5EF4-FFF2-40B4-BE49-F238E27FC236}">
                <a16:creationId xmlns:a16="http://schemas.microsoft.com/office/drawing/2014/main" id="{096ED5DA-5EA0-5447-A948-6EBD9E7559D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Notes Placeholder 2">
            <a:extLst>
              <a:ext uri="{FF2B5EF4-FFF2-40B4-BE49-F238E27FC236}">
                <a16:creationId xmlns:a16="http://schemas.microsoft.com/office/drawing/2014/main" id="{1D07A898-F16D-1A42-AB66-39DCB5A4C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altLang="en-US"/>
          </a:p>
        </p:txBody>
      </p:sp>
      <p:sp>
        <p:nvSpPr>
          <p:cNvPr id="32771" name="Slide Number Placeholder 3">
            <a:extLst>
              <a:ext uri="{FF2B5EF4-FFF2-40B4-BE49-F238E27FC236}">
                <a16:creationId xmlns:a16="http://schemas.microsoft.com/office/drawing/2014/main" id="{DEC5F32C-ADC0-3443-A9E2-744896F088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BE3BC8E-9CE2-CA43-A0EA-7B8FEBC4B63B}" type="slidenum">
              <a:rPr lang="en-US" altLang="en-US" sz="11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z="11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>
            <a:extLst>
              <a:ext uri="{FF2B5EF4-FFF2-40B4-BE49-F238E27FC236}">
                <a16:creationId xmlns:a16="http://schemas.microsoft.com/office/drawing/2014/main" id="{9FC29228-EDCB-1344-8283-F55DE4A7CF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8" name="Notes Placeholder 2">
            <a:extLst>
              <a:ext uri="{FF2B5EF4-FFF2-40B4-BE49-F238E27FC236}">
                <a16:creationId xmlns:a16="http://schemas.microsoft.com/office/drawing/2014/main" id="{B2BE7F57-B1A0-2F4B-8D25-71B9080CA26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altLang="en-US"/>
          </a:p>
        </p:txBody>
      </p:sp>
      <p:sp>
        <p:nvSpPr>
          <p:cNvPr id="34819" name="Slide Number Placeholder 3">
            <a:extLst>
              <a:ext uri="{FF2B5EF4-FFF2-40B4-BE49-F238E27FC236}">
                <a16:creationId xmlns:a16="http://schemas.microsoft.com/office/drawing/2014/main" id="{35726FAB-1445-6349-9ADE-7460D58B1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84D6CA6-8A65-1740-AC75-82229E5A65A6}" type="slidenum">
              <a:rPr lang="en-US" altLang="en-US" sz="11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z="11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EB8004BF-0A83-5D45-B428-915213EA211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763EA6A8-CFD9-B74A-A376-F88191AEADA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D016A5D9-D711-2746-A50F-AB22210372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4" name="Rectangle 3">
            <a:extLst>
              <a:ext uri="{FF2B5EF4-FFF2-40B4-BE49-F238E27FC236}">
                <a16:creationId xmlns:a16="http://schemas.microsoft.com/office/drawing/2014/main" id="{E97084B8-239F-344E-8B1B-5C707E253F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>
            <a:extLst>
              <a:ext uri="{FF2B5EF4-FFF2-40B4-BE49-F238E27FC236}">
                <a16:creationId xmlns:a16="http://schemas.microsoft.com/office/drawing/2014/main" id="{0824C1C3-E5FF-9944-A54D-D94E754C67E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2" name="Rectangle 3">
            <a:extLst>
              <a:ext uri="{FF2B5EF4-FFF2-40B4-BE49-F238E27FC236}">
                <a16:creationId xmlns:a16="http://schemas.microsoft.com/office/drawing/2014/main" id="{F676A126-4783-FE4C-9CCF-9AEF917535D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>
            <a:extLst>
              <a:ext uri="{FF2B5EF4-FFF2-40B4-BE49-F238E27FC236}">
                <a16:creationId xmlns:a16="http://schemas.microsoft.com/office/drawing/2014/main" id="{6D18F80E-33D3-5E4A-80CB-8E77B9E9D0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0" name="Rectangle 3">
            <a:extLst>
              <a:ext uri="{FF2B5EF4-FFF2-40B4-BE49-F238E27FC236}">
                <a16:creationId xmlns:a16="http://schemas.microsoft.com/office/drawing/2014/main" id="{CF8FC49C-6B68-4E47-AC55-0A11798DBC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it-IT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0A8C0-833E-4D4D-AFB6-45B690D14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7C7AF-628B-A94A-AB84-9C4525E7A1F1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A332D-E8E3-2540-AB76-9A3CC82B6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1CB56-969E-8D49-A0DD-84D3C4B82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4C051-539E-264D-BAB1-33B40EB063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5778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A1278-839A-E347-A1EA-55C431F8E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945EB-E192-244D-A980-188A73209F6C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8EE81-0221-5547-9683-E9065016A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76D13-DA15-5746-B10C-710B210E2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D1ED4-B67A-034D-AD98-50CBEF3A24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54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40995-5223-7F45-99B9-EC9C4E55F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6B328-3BA3-3342-8AC5-77E4C90776DB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877B0-ECEE-6841-A68F-56B9E8EB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8DB1C-3A06-974A-928B-37AC4AD07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89F00-49B0-094C-9583-2E9995839E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781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8756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230B3-49B1-F245-A993-C09335512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54D65-481F-4247-A182-F49A5241017F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70C48-F571-ED45-AE61-EBB86C64A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60FD2-2AD1-B341-9A1B-56B53A74B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0153F-3C80-1644-94B3-91C9973D40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310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7A31E-32D1-DA4C-A442-2BAC13A52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591AF-54EB-8D41-8F6A-64BC438FFCCF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2E398-1C6E-274E-B4EF-F4D7C8C5C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EECE4-80A7-F946-A01F-844D12A8D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4400E-BFF0-4843-9A53-D53E6D2C4C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42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E6885AC-04A6-6F4F-84BB-2E709317B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C1E6B-3A05-C447-975F-CECE88F2801D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9CE4235-371F-BF4F-A1E4-2E303A19B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02D213C-EEAF-F346-A84F-722E89DB9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5A528-61AB-DE49-A05F-99A6F91C56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89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983478B-307E-1C47-B045-08F5E65AE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3A6B6-11E0-DA47-BE49-CEB0EDB8649A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29ACC5C-8781-7248-8B2D-5CD98196F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6EDDB67-8F5D-6A47-A2B4-0E351A8B3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ECFD8-DE85-7347-AAA4-0C48A333C9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386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955E455-CD5B-BC49-99A9-060907C45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5BEF9-C53F-5E41-8087-10F88AF9AD66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50A6BBC-DCAB-A546-92C7-86D48B2DE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3181047-F476-5B46-B5CA-9493D687C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56C11-9886-9D4A-BFA4-1CB508B181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0212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3EA778E-3393-2B45-8B39-4091E3487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52AEE-AD3C-B44C-BC08-2946D7197E6D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94B737E-E871-C444-8DFF-3F6FDD085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AC1CE0C-E4DF-D546-8922-EA8EDF24B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F737C-7550-014C-A171-E7A688545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0652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01D2CD8-98C3-964F-B83E-331189046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17DCF-1F49-C04F-B639-582A7B29F9C5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5DF852-DB0E-1940-8D92-023B54055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E4F8E7-2ED6-274F-8627-EAFE150C4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3BCCE-577E-5142-8155-8BA89AC388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638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C80EA38-F249-A948-B5F6-7F554775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5412-C4C8-B44D-A4DA-98723CF5DC85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7594C08-0030-764C-BC56-CEFD94B3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0F9851-FBE0-CE44-954E-78D72AB2A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12178-6B25-1D4F-B77D-AC41F8DC02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17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>
            <a:extLst>
              <a:ext uri="{FF2B5EF4-FFF2-40B4-BE49-F238E27FC236}">
                <a16:creationId xmlns:a16="http://schemas.microsoft.com/office/drawing/2014/main" id="{2C3C1A03-93FE-6840-A5EC-9E3DFB06D7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Click to edit Master text styles</a:t>
            </a:r>
          </a:p>
          <a:p>
            <a:pPr lvl="1"/>
            <a:r>
              <a:rPr lang="it-IT" altLang="en-US"/>
              <a:t>Second level</a:t>
            </a:r>
          </a:p>
          <a:p>
            <a:pPr lvl="2"/>
            <a:r>
              <a:rPr lang="it-IT" altLang="en-US"/>
              <a:t>Third level</a:t>
            </a:r>
          </a:p>
          <a:p>
            <a:pPr lvl="3"/>
            <a:r>
              <a:rPr lang="it-IT" altLang="en-US"/>
              <a:t>Fourth level</a:t>
            </a:r>
          </a:p>
          <a:p>
            <a:pPr lvl="4"/>
            <a:r>
              <a:rPr lang="it-IT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2C1EF-F33D-6B4E-B5F1-A4C672932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BE90A87-600F-C449-9D45-F9CD16715FC9}" type="datetime1">
              <a:rPr lang="en-US" altLang="en-US"/>
              <a:pPr>
                <a:defRPr/>
              </a:pPr>
              <a:t>12/4/20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29B8A-AAB5-EF41-8528-A960B7A4A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3056E-06A2-864C-919E-BE0EC552E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965FC7C-8635-A344-9951-307FD776E8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0" name="Picture 6" descr="logouniv800.gif">
            <a:extLst>
              <a:ext uri="{FF2B5EF4-FFF2-40B4-BE49-F238E27FC236}">
                <a16:creationId xmlns:a16="http://schemas.microsoft.com/office/drawing/2014/main" id="{0C026052-18CB-5842-938A-2F53A741438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891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lang="en-US" sz="1600" kern="1200" dirty="0">
          <a:solidFill>
            <a:srgbClr val="262626"/>
          </a:solidFill>
          <a:latin typeface="Georgia"/>
          <a:ea typeface="MS PGothic" pitchFamily="34" charset="-128"/>
          <a:cs typeface="MS PGothic" pitchFamily="34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rgbClr val="262626"/>
          </a:solidFill>
          <a:latin typeface="Georgia" charset="0"/>
          <a:ea typeface="MS PGothic" pitchFamily="34" charset="-128"/>
          <a:cs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rgbClr val="262626"/>
          </a:solidFill>
          <a:latin typeface="Georgia" charset="0"/>
          <a:ea typeface="MS PGothic" pitchFamily="34" charset="-128"/>
          <a:cs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rgbClr val="262626"/>
          </a:solidFill>
          <a:latin typeface="Georgia" charset="0"/>
          <a:ea typeface="MS PGothic" pitchFamily="34" charset="-128"/>
          <a:cs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1600">
          <a:solidFill>
            <a:srgbClr val="262626"/>
          </a:solidFill>
          <a:latin typeface="Georgia" charset="0"/>
          <a:ea typeface="MS PGothic" pitchFamily="34" charset="-128"/>
          <a:cs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1600">
          <a:solidFill>
            <a:srgbClr val="262626"/>
          </a:solidFill>
          <a:latin typeface="Georgia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1600">
          <a:solidFill>
            <a:srgbClr val="262626"/>
          </a:solidFill>
          <a:latin typeface="Georgia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1600">
          <a:solidFill>
            <a:srgbClr val="262626"/>
          </a:solidFill>
          <a:latin typeface="Georgia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1600">
          <a:solidFill>
            <a:srgbClr val="262626"/>
          </a:solidFill>
          <a:latin typeface="Georgi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8.emf"/><Relationship Id="rId5" Type="http://schemas.openxmlformats.org/officeDocument/2006/relationships/image" Target="../media/image15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9.e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1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7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88D9E119-DFF5-6B48-89C3-D10607922B4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323850" y="152400"/>
            <a:ext cx="7772400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altLang="en-US" sz="2400">
              <a:latin typeface="Calibri" panose="020F0502020204030204" pitchFamily="34" charset="0"/>
            </a:endParaRPr>
          </a:p>
        </p:txBody>
      </p:sp>
      <p:sp>
        <p:nvSpPr>
          <p:cNvPr id="15362" name="Subtitle 2">
            <a:extLst>
              <a:ext uri="{FF2B5EF4-FFF2-40B4-BE49-F238E27FC236}">
                <a16:creationId xmlns:a16="http://schemas.microsoft.com/office/drawing/2014/main" id="{F7629F85-B6EB-2346-B0D4-2C4EEA9FBE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492375"/>
            <a:ext cx="7772400" cy="26289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4200">
                <a:solidFill>
                  <a:srgbClr val="0000FF"/>
                </a:solidFill>
              </a:rPr>
              <a:t>Le crisi bancarie e il rischio di contagio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i="1">
              <a:solidFill>
                <a:srgbClr val="89898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i="1">
                <a:solidFill>
                  <a:srgbClr val="898989"/>
                </a:solidFill>
              </a:rPr>
              <a:t>Stefano Zedda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6">
            <a:extLst>
              <a:ext uri="{FF2B5EF4-FFF2-40B4-BE49-F238E27FC236}">
                <a16:creationId xmlns:a16="http://schemas.microsoft.com/office/drawing/2014/main" id="{F0052E62-E6D3-1A4E-B0A7-BB8716CE8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213" y="1355725"/>
            <a:ext cx="3254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600" b="1">
                <a:solidFill>
                  <a:srgbClr val="0000CC"/>
                </a:solidFill>
              </a:rPr>
              <a:t>Il modello SYMBOL</a:t>
            </a:r>
          </a:p>
        </p:txBody>
      </p:sp>
      <p:sp>
        <p:nvSpPr>
          <p:cNvPr id="27650" name="Rectangle 7">
            <a:extLst>
              <a:ext uri="{FF2B5EF4-FFF2-40B4-BE49-F238E27FC236}">
                <a16:creationId xmlns:a16="http://schemas.microsoft.com/office/drawing/2014/main" id="{CFBBE218-4BCD-4C47-935F-B0DC3CCBB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36750"/>
            <a:ext cx="51054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>
            <a:spAutoFit/>
          </a:bodyPr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/>
              <a:t> </a:t>
            </a:r>
          </a:p>
          <a:p>
            <a:pPr algn="ctr" eaLnBrk="1" hangingPunct="1">
              <a:spcBef>
                <a:spcPct val="20000"/>
              </a:spcBef>
            </a:pPr>
            <a:r>
              <a:rPr lang="en-GB" altLang="en-US" b="1">
                <a:solidFill>
                  <a:srgbClr val="CC0000"/>
                </a:solidFill>
              </a:rPr>
              <a:t>SY</a:t>
            </a:r>
            <a:r>
              <a:rPr lang="en-GB" altLang="en-US">
                <a:solidFill>
                  <a:srgbClr val="CC0000"/>
                </a:solidFill>
              </a:rPr>
              <a:t>stemic </a:t>
            </a:r>
            <a:r>
              <a:rPr lang="en-GB" altLang="en-US" b="1">
                <a:solidFill>
                  <a:srgbClr val="CC0000"/>
                </a:solidFill>
              </a:rPr>
              <a:t>M</a:t>
            </a:r>
            <a:r>
              <a:rPr lang="en-GB" altLang="en-US">
                <a:solidFill>
                  <a:srgbClr val="CC0000"/>
                </a:solidFill>
              </a:rPr>
              <a:t>odel of </a:t>
            </a:r>
            <a:r>
              <a:rPr lang="en-GB" altLang="en-US" b="1">
                <a:solidFill>
                  <a:srgbClr val="CC0000"/>
                </a:solidFill>
              </a:rPr>
              <a:t>B</a:t>
            </a:r>
            <a:r>
              <a:rPr lang="en-GB" altLang="en-US">
                <a:solidFill>
                  <a:srgbClr val="CC0000"/>
                </a:solidFill>
              </a:rPr>
              <a:t>anking </a:t>
            </a:r>
          </a:p>
          <a:p>
            <a:pPr algn="ctr" eaLnBrk="1" hangingPunct="1">
              <a:spcBef>
                <a:spcPct val="20000"/>
              </a:spcBef>
            </a:pPr>
            <a:r>
              <a:rPr lang="en-GB" altLang="en-US" b="1">
                <a:solidFill>
                  <a:srgbClr val="CC0000"/>
                </a:solidFill>
              </a:rPr>
              <a:t>O</a:t>
            </a:r>
            <a:r>
              <a:rPr lang="en-GB" altLang="en-US">
                <a:solidFill>
                  <a:srgbClr val="CC0000"/>
                </a:solidFill>
              </a:rPr>
              <a:t>riginated </a:t>
            </a:r>
            <a:r>
              <a:rPr lang="en-GB" altLang="en-US" b="1">
                <a:solidFill>
                  <a:srgbClr val="CC0000"/>
                </a:solidFill>
              </a:rPr>
              <a:t>L</a:t>
            </a:r>
            <a:r>
              <a:rPr lang="en-GB" altLang="en-US">
                <a:solidFill>
                  <a:srgbClr val="CC0000"/>
                </a:solidFill>
              </a:rPr>
              <a:t>osses</a:t>
            </a:r>
            <a:endParaRPr lang="en-GB" altLang="en-US">
              <a:solidFill>
                <a:srgbClr val="0F5494"/>
              </a:solidFill>
            </a:endParaRPr>
          </a:p>
        </p:txBody>
      </p:sp>
      <p:grpSp>
        <p:nvGrpSpPr>
          <p:cNvPr id="27651" name="Group 8">
            <a:extLst>
              <a:ext uri="{FF2B5EF4-FFF2-40B4-BE49-F238E27FC236}">
                <a16:creationId xmlns:a16="http://schemas.microsoft.com/office/drawing/2014/main" id="{7E477EE3-D621-7241-9784-73C76010B98E}"/>
              </a:ext>
            </a:extLst>
          </p:cNvPr>
          <p:cNvGrpSpPr>
            <a:grpSpLocks/>
          </p:cNvGrpSpPr>
          <p:nvPr/>
        </p:nvGrpSpPr>
        <p:grpSpPr bwMode="auto">
          <a:xfrm>
            <a:off x="5219700" y="1844675"/>
            <a:ext cx="3609975" cy="1684338"/>
            <a:chOff x="2256" y="2016"/>
            <a:chExt cx="3456" cy="1551"/>
          </a:xfrm>
        </p:grpSpPr>
        <p:grpSp>
          <p:nvGrpSpPr>
            <p:cNvPr id="27658" name="Group 9">
              <a:extLst>
                <a:ext uri="{FF2B5EF4-FFF2-40B4-BE49-F238E27FC236}">
                  <a16:creationId xmlns:a16="http://schemas.microsoft.com/office/drawing/2014/main" id="{08EFD736-151B-8443-8F10-424662EDBF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2016"/>
              <a:ext cx="864" cy="582"/>
              <a:chOff x="720" y="864"/>
              <a:chExt cx="1152" cy="758"/>
            </a:xfrm>
          </p:grpSpPr>
          <p:sp>
            <p:nvSpPr>
              <p:cNvPr id="27678" name="Freeform 13">
                <a:extLst>
                  <a:ext uri="{FF2B5EF4-FFF2-40B4-BE49-F238E27FC236}">
                    <a16:creationId xmlns:a16="http://schemas.microsoft.com/office/drawing/2014/main" id="{3BC5E3F9-6557-E341-8D4B-D9116E5A97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354399">
                <a:off x="768" y="864"/>
                <a:ext cx="615" cy="624"/>
              </a:xfrm>
              <a:custGeom>
                <a:avLst/>
                <a:gdLst>
                  <a:gd name="T0" fmla="*/ 0 w 2223"/>
                  <a:gd name="T1" fmla="*/ 0 h 1398"/>
                  <a:gd name="T2" fmla="*/ 0 w 2223"/>
                  <a:gd name="T3" fmla="*/ 0 h 1398"/>
                  <a:gd name="T4" fmla="*/ 0 w 2223"/>
                  <a:gd name="T5" fmla="*/ 0 h 1398"/>
                  <a:gd name="T6" fmla="*/ 0 60000 65536"/>
                  <a:gd name="T7" fmla="*/ 0 60000 65536"/>
                  <a:gd name="T8" fmla="*/ 0 60000 65536"/>
                  <a:gd name="T9" fmla="*/ 0 w 2223"/>
                  <a:gd name="T10" fmla="*/ 0 h 1398"/>
                  <a:gd name="T11" fmla="*/ 2223 w 2223"/>
                  <a:gd name="T12" fmla="*/ 1398 h 139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3" h="1398">
                    <a:moveTo>
                      <a:pt x="0" y="1398"/>
                    </a:moveTo>
                    <a:cubicBezTo>
                      <a:pt x="291" y="737"/>
                      <a:pt x="583" y="76"/>
                      <a:pt x="953" y="38"/>
                    </a:cubicBezTo>
                    <a:cubicBezTo>
                      <a:pt x="1323" y="0"/>
                      <a:pt x="2011" y="983"/>
                      <a:pt x="2223" y="1172"/>
                    </a:cubicBezTo>
                  </a:path>
                </a:pathLst>
              </a:cu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679" name="Freeform 16">
                <a:extLst>
                  <a:ext uri="{FF2B5EF4-FFF2-40B4-BE49-F238E27FC236}">
                    <a16:creationId xmlns:a16="http://schemas.microsoft.com/office/drawing/2014/main" id="{91432A4C-10D0-234F-9E80-97BFAC3FE9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95" y="1271"/>
                <a:ext cx="502" cy="165"/>
              </a:xfrm>
              <a:custGeom>
                <a:avLst/>
                <a:gdLst>
                  <a:gd name="T0" fmla="*/ 0 w 1814"/>
                  <a:gd name="T1" fmla="*/ 0 h 370"/>
                  <a:gd name="T2" fmla="*/ 0 w 1814"/>
                  <a:gd name="T3" fmla="*/ 0 h 370"/>
                  <a:gd name="T4" fmla="*/ 0 w 1814"/>
                  <a:gd name="T5" fmla="*/ 0 h 370"/>
                  <a:gd name="T6" fmla="*/ 0 w 1814"/>
                  <a:gd name="T7" fmla="*/ 0 h 370"/>
                  <a:gd name="T8" fmla="*/ 0 w 1814"/>
                  <a:gd name="T9" fmla="*/ 0 h 370"/>
                  <a:gd name="T10" fmla="*/ 0 w 1814"/>
                  <a:gd name="T11" fmla="*/ 0 h 370"/>
                  <a:gd name="T12" fmla="*/ 0 w 1814"/>
                  <a:gd name="T13" fmla="*/ 0 h 3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4"/>
                  <a:gd name="T22" fmla="*/ 0 h 370"/>
                  <a:gd name="T23" fmla="*/ 1814 w 1814"/>
                  <a:gd name="T24" fmla="*/ 370 h 3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4" h="370">
                    <a:moveTo>
                      <a:pt x="27" y="370"/>
                    </a:moveTo>
                    <a:cubicBezTo>
                      <a:pt x="26" y="318"/>
                      <a:pt x="23" y="110"/>
                      <a:pt x="23" y="55"/>
                    </a:cubicBezTo>
                    <a:cubicBezTo>
                      <a:pt x="23" y="0"/>
                      <a:pt x="0" y="29"/>
                      <a:pt x="26" y="41"/>
                    </a:cubicBezTo>
                    <a:cubicBezTo>
                      <a:pt x="52" y="53"/>
                      <a:pt x="120" y="104"/>
                      <a:pt x="176" y="128"/>
                    </a:cubicBezTo>
                    <a:cubicBezTo>
                      <a:pt x="232" y="152"/>
                      <a:pt x="247" y="160"/>
                      <a:pt x="359" y="184"/>
                    </a:cubicBezTo>
                    <a:cubicBezTo>
                      <a:pt x="471" y="208"/>
                      <a:pt x="606" y="247"/>
                      <a:pt x="848" y="275"/>
                    </a:cubicBezTo>
                    <a:cubicBezTo>
                      <a:pt x="1090" y="303"/>
                      <a:pt x="1613" y="338"/>
                      <a:pt x="1814" y="354"/>
                    </a:cubicBezTo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680" name="Text Box 19">
                <a:extLst>
                  <a:ext uri="{FF2B5EF4-FFF2-40B4-BE49-F238E27FC236}">
                    <a16:creationId xmlns:a16="http://schemas.microsoft.com/office/drawing/2014/main" id="{B21D9823-EA17-E247-9B22-C85D3C7558A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878" y="1146"/>
                <a:ext cx="370" cy="4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it-IT" altLang="en-US" sz="2000">
                  <a:solidFill>
                    <a:schemeClr val="bg2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27681" name="Line 13">
                <a:extLst>
                  <a:ext uri="{FF2B5EF4-FFF2-40B4-BE49-F238E27FC236}">
                    <a16:creationId xmlns:a16="http://schemas.microsoft.com/office/drawing/2014/main" id="{B6D90024-5330-BA40-9C66-2AAD74662B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" y="864"/>
                <a:ext cx="0" cy="57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682" name="Line 14">
                <a:extLst>
                  <a:ext uri="{FF2B5EF4-FFF2-40B4-BE49-F238E27FC236}">
                    <a16:creationId xmlns:a16="http://schemas.microsoft.com/office/drawing/2014/main" id="{2688F4CB-FF49-3D45-9DA1-6D96E6E87C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" y="1435"/>
                <a:ext cx="115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27659" name="Text Box 15">
              <a:extLst>
                <a:ext uri="{FF2B5EF4-FFF2-40B4-BE49-F238E27FC236}">
                  <a16:creationId xmlns:a16="http://schemas.microsoft.com/office/drawing/2014/main" id="{8EC7D6E5-2D57-1949-81C5-5679F1FCE6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6" y="2495"/>
              <a:ext cx="1008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it-IT" altLang="en-US" sz="1200">
                  <a:latin typeface="Verdana" panose="020B0604030504040204" pitchFamily="34" charset="0"/>
                </a:rPr>
                <a:t>Bank 1</a:t>
              </a:r>
            </a:p>
          </p:txBody>
        </p:sp>
        <p:grpSp>
          <p:nvGrpSpPr>
            <p:cNvPr id="27660" name="Group 16">
              <a:extLst>
                <a:ext uri="{FF2B5EF4-FFF2-40B4-BE49-F238E27FC236}">
                  <a16:creationId xmlns:a16="http://schemas.microsoft.com/office/drawing/2014/main" id="{23C1AAE7-CFA9-B04A-BC9F-95CA0AEB61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2016"/>
              <a:ext cx="864" cy="582"/>
              <a:chOff x="720" y="864"/>
              <a:chExt cx="1152" cy="758"/>
            </a:xfrm>
          </p:grpSpPr>
          <p:sp>
            <p:nvSpPr>
              <p:cNvPr id="27673" name="Freeform 13">
                <a:extLst>
                  <a:ext uri="{FF2B5EF4-FFF2-40B4-BE49-F238E27FC236}">
                    <a16:creationId xmlns:a16="http://schemas.microsoft.com/office/drawing/2014/main" id="{A814A227-31DB-AD44-AD2B-E6DCBE954D0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354399">
                <a:off x="768" y="864"/>
                <a:ext cx="615" cy="624"/>
              </a:xfrm>
              <a:custGeom>
                <a:avLst/>
                <a:gdLst>
                  <a:gd name="T0" fmla="*/ 0 w 2223"/>
                  <a:gd name="T1" fmla="*/ 0 h 1398"/>
                  <a:gd name="T2" fmla="*/ 0 w 2223"/>
                  <a:gd name="T3" fmla="*/ 0 h 1398"/>
                  <a:gd name="T4" fmla="*/ 0 w 2223"/>
                  <a:gd name="T5" fmla="*/ 0 h 1398"/>
                  <a:gd name="T6" fmla="*/ 0 60000 65536"/>
                  <a:gd name="T7" fmla="*/ 0 60000 65536"/>
                  <a:gd name="T8" fmla="*/ 0 60000 65536"/>
                  <a:gd name="T9" fmla="*/ 0 w 2223"/>
                  <a:gd name="T10" fmla="*/ 0 h 1398"/>
                  <a:gd name="T11" fmla="*/ 2223 w 2223"/>
                  <a:gd name="T12" fmla="*/ 1398 h 139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3" h="1398">
                    <a:moveTo>
                      <a:pt x="0" y="1398"/>
                    </a:moveTo>
                    <a:cubicBezTo>
                      <a:pt x="291" y="737"/>
                      <a:pt x="583" y="76"/>
                      <a:pt x="953" y="38"/>
                    </a:cubicBezTo>
                    <a:cubicBezTo>
                      <a:pt x="1323" y="0"/>
                      <a:pt x="2011" y="983"/>
                      <a:pt x="2223" y="1172"/>
                    </a:cubicBezTo>
                  </a:path>
                </a:pathLst>
              </a:cu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674" name="Freeform 16">
                <a:extLst>
                  <a:ext uri="{FF2B5EF4-FFF2-40B4-BE49-F238E27FC236}">
                    <a16:creationId xmlns:a16="http://schemas.microsoft.com/office/drawing/2014/main" id="{54DDFB42-5B1B-714B-AE7E-F74109C6CA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95" y="1271"/>
                <a:ext cx="502" cy="165"/>
              </a:xfrm>
              <a:custGeom>
                <a:avLst/>
                <a:gdLst>
                  <a:gd name="T0" fmla="*/ 0 w 1814"/>
                  <a:gd name="T1" fmla="*/ 0 h 370"/>
                  <a:gd name="T2" fmla="*/ 0 w 1814"/>
                  <a:gd name="T3" fmla="*/ 0 h 370"/>
                  <a:gd name="T4" fmla="*/ 0 w 1814"/>
                  <a:gd name="T5" fmla="*/ 0 h 370"/>
                  <a:gd name="T6" fmla="*/ 0 w 1814"/>
                  <a:gd name="T7" fmla="*/ 0 h 370"/>
                  <a:gd name="T8" fmla="*/ 0 w 1814"/>
                  <a:gd name="T9" fmla="*/ 0 h 370"/>
                  <a:gd name="T10" fmla="*/ 0 w 1814"/>
                  <a:gd name="T11" fmla="*/ 0 h 370"/>
                  <a:gd name="T12" fmla="*/ 0 w 1814"/>
                  <a:gd name="T13" fmla="*/ 0 h 3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4"/>
                  <a:gd name="T22" fmla="*/ 0 h 370"/>
                  <a:gd name="T23" fmla="*/ 1814 w 1814"/>
                  <a:gd name="T24" fmla="*/ 370 h 3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4" h="370">
                    <a:moveTo>
                      <a:pt x="27" y="370"/>
                    </a:moveTo>
                    <a:cubicBezTo>
                      <a:pt x="26" y="318"/>
                      <a:pt x="23" y="110"/>
                      <a:pt x="23" y="55"/>
                    </a:cubicBezTo>
                    <a:cubicBezTo>
                      <a:pt x="23" y="0"/>
                      <a:pt x="0" y="29"/>
                      <a:pt x="26" y="41"/>
                    </a:cubicBezTo>
                    <a:cubicBezTo>
                      <a:pt x="52" y="53"/>
                      <a:pt x="120" y="104"/>
                      <a:pt x="176" y="128"/>
                    </a:cubicBezTo>
                    <a:cubicBezTo>
                      <a:pt x="232" y="152"/>
                      <a:pt x="247" y="160"/>
                      <a:pt x="359" y="184"/>
                    </a:cubicBezTo>
                    <a:cubicBezTo>
                      <a:pt x="471" y="208"/>
                      <a:pt x="606" y="247"/>
                      <a:pt x="848" y="275"/>
                    </a:cubicBezTo>
                    <a:cubicBezTo>
                      <a:pt x="1090" y="303"/>
                      <a:pt x="1613" y="338"/>
                      <a:pt x="1814" y="354"/>
                    </a:cubicBezTo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675" name="Text Box 19">
                <a:extLst>
                  <a:ext uri="{FF2B5EF4-FFF2-40B4-BE49-F238E27FC236}">
                    <a16:creationId xmlns:a16="http://schemas.microsoft.com/office/drawing/2014/main" id="{51853A09-B712-1842-9DD3-3D07AEDA3E5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878" y="1146"/>
                <a:ext cx="370" cy="4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it-IT" altLang="en-US" sz="2000">
                  <a:solidFill>
                    <a:schemeClr val="bg2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27676" name="Line 20">
                <a:extLst>
                  <a:ext uri="{FF2B5EF4-FFF2-40B4-BE49-F238E27FC236}">
                    <a16:creationId xmlns:a16="http://schemas.microsoft.com/office/drawing/2014/main" id="{35BAD2AC-2D78-534B-96E9-415DFB0D98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" y="864"/>
                <a:ext cx="0" cy="57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677" name="Line 21">
                <a:extLst>
                  <a:ext uri="{FF2B5EF4-FFF2-40B4-BE49-F238E27FC236}">
                    <a16:creationId xmlns:a16="http://schemas.microsoft.com/office/drawing/2014/main" id="{13A31ABE-C132-8041-AD22-E5E4994E80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9" y="1435"/>
                <a:ext cx="115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27661" name="Group 22">
              <a:extLst>
                <a:ext uri="{FF2B5EF4-FFF2-40B4-BE49-F238E27FC236}">
                  <a16:creationId xmlns:a16="http://schemas.microsoft.com/office/drawing/2014/main" id="{5CB05038-63B4-6C4A-B60D-9050D04405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8" y="2016"/>
              <a:ext cx="864" cy="582"/>
              <a:chOff x="720" y="864"/>
              <a:chExt cx="1152" cy="758"/>
            </a:xfrm>
          </p:grpSpPr>
          <p:sp>
            <p:nvSpPr>
              <p:cNvPr id="27668" name="Freeform 13">
                <a:extLst>
                  <a:ext uri="{FF2B5EF4-FFF2-40B4-BE49-F238E27FC236}">
                    <a16:creationId xmlns:a16="http://schemas.microsoft.com/office/drawing/2014/main" id="{6A76B421-0C1A-EC47-89E8-20645F1AC4C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354399">
                <a:off x="768" y="864"/>
                <a:ext cx="615" cy="624"/>
              </a:xfrm>
              <a:custGeom>
                <a:avLst/>
                <a:gdLst>
                  <a:gd name="T0" fmla="*/ 0 w 2223"/>
                  <a:gd name="T1" fmla="*/ 0 h 1398"/>
                  <a:gd name="T2" fmla="*/ 0 w 2223"/>
                  <a:gd name="T3" fmla="*/ 0 h 1398"/>
                  <a:gd name="T4" fmla="*/ 0 w 2223"/>
                  <a:gd name="T5" fmla="*/ 0 h 1398"/>
                  <a:gd name="T6" fmla="*/ 0 60000 65536"/>
                  <a:gd name="T7" fmla="*/ 0 60000 65536"/>
                  <a:gd name="T8" fmla="*/ 0 60000 65536"/>
                  <a:gd name="T9" fmla="*/ 0 w 2223"/>
                  <a:gd name="T10" fmla="*/ 0 h 1398"/>
                  <a:gd name="T11" fmla="*/ 2223 w 2223"/>
                  <a:gd name="T12" fmla="*/ 1398 h 139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23" h="1398">
                    <a:moveTo>
                      <a:pt x="0" y="1398"/>
                    </a:moveTo>
                    <a:cubicBezTo>
                      <a:pt x="291" y="737"/>
                      <a:pt x="583" y="76"/>
                      <a:pt x="953" y="38"/>
                    </a:cubicBezTo>
                    <a:cubicBezTo>
                      <a:pt x="1323" y="0"/>
                      <a:pt x="2011" y="983"/>
                      <a:pt x="2223" y="1172"/>
                    </a:cubicBezTo>
                  </a:path>
                </a:pathLst>
              </a:cu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669" name="Freeform 16">
                <a:extLst>
                  <a:ext uri="{FF2B5EF4-FFF2-40B4-BE49-F238E27FC236}">
                    <a16:creationId xmlns:a16="http://schemas.microsoft.com/office/drawing/2014/main" id="{700BEDBE-0A78-314B-8278-71D0C0ADD1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95" y="1271"/>
                <a:ext cx="502" cy="165"/>
              </a:xfrm>
              <a:custGeom>
                <a:avLst/>
                <a:gdLst>
                  <a:gd name="T0" fmla="*/ 0 w 1814"/>
                  <a:gd name="T1" fmla="*/ 0 h 370"/>
                  <a:gd name="T2" fmla="*/ 0 w 1814"/>
                  <a:gd name="T3" fmla="*/ 0 h 370"/>
                  <a:gd name="T4" fmla="*/ 0 w 1814"/>
                  <a:gd name="T5" fmla="*/ 0 h 370"/>
                  <a:gd name="T6" fmla="*/ 0 w 1814"/>
                  <a:gd name="T7" fmla="*/ 0 h 370"/>
                  <a:gd name="T8" fmla="*/ 0 w 1814"/>
                  <a:gd name="T9" fmla="*/ 0 h 370"/>
                  <a:gd name="T10" fmla="*/ 0 w 1814"/>
                  <a:gd name="T11" fmla="*/ 0 h 370"/>
                  <a:gd name="T12" fmla="*/ 0 w 1814"/>
                  <a:gd name="T13" fmla="*/ 0 h 3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4"/>
                  <a:gd name="T22" fmla="*/ 0 h 370"/>
                  <a:gd name="T23" fmla="*/ 1814 w 1814"/>
                  <a:gd name="T24" fmla="*/ 370 h 3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4" h="370">
                    <a:moveTo>
                      <a:pt x="27" y="370"/>
                    </a:moveTo>
                    <a:cubicBezTo>
                      <a:pt x="26" y="318"/>
                      <a:pt x="23" y="110"/>
                      <a:pt x="23" y="55"/>
                    </a:cubicBezTo>
                    <a:cubicBezTo>
                      <a:pt x="23" y="0"/>
                      <a:pt x="0" y="29"/>
                      <a:pt x="26" y="41"/>
                    </a:cubicBezTo>
                    <a:cubicBezTo>
                      <a:pt x="52" y="53"/>
                      <a:pt x="120" y="104"/>
                      <a:pt x="176" y="128"/>
                    </a:cubicBezTo>
                    <a:cubicBezTo>
                      <a:pt x="232" y="152"/>
                      <a:pt x="247" y="160"/>
                      <a:pt x="359" y="184"/>
                    </a:cubicBezTo>
                    <a:cubicBezTo>
                      <a:pt x="471" y="208"/>
                      <a:pt x="606" y="247"/>
                      <a:pt x="848" y="275"/>
                    </a:cubicBezTo>
                    <a:cubicBezTo>
                      <a:pt x="1090" y="303"/>
                      <a:pt x="1613" y="338"/>
                      <a:pt x="1814" y="354"/>
                    </a:cubicBezTo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670" name="Text Box 19">
                <a:extLst>
                  <a:ext uri="{FF2B5EF4-FFF2-40B4-BE49-F238E27FC236}">
                    <a16:creationId xmlns:a16="http://schemas.microsoft.com/office/drawing/2014/main" id="{6A1904F8-C2CE-6B44-A8C9-A5CA788317B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876" y="1146"/>
                <a:ext cx="373" cy="4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it-IT" altLang="en-US" sz="2000">
                  <a:solidFill>
                    <a:schemeClr val="bg2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27671" name="Line 26">
                <a:extLst>
                  <a:ext uri="{FF2B5EF4-FFF2-40B4-BE49-F238E27FC236}">
                    <a16:creationId xmlns:a16="http://schemas.microsoft.com/office/drawing/2014/main" id="{865187B3-2A7C-B14A-805E-3094A55636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7" y="864"/>
                <a:ext cx="0" cy="57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672" name="Line 27">
                <a:extLst>
                  <a:ext uri="{FF2B5EF4-FFF2-40B4-BE49-F238E27FC236}">
                    <a16:creationId xmlns:a16="http://schemas.microsoft.com/office/drawing/2014/main" id="{DA01825F-1AC8-B14D-A598-3D0B24C8EA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1" y="1435"/>
                <a:ext cx="115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27662" name="Text Box 28">
              <a:extLst>
                <a:ext uri="{FF2B5EF4-FFF2-40B4-BE49-F238E27FC236}">
                  <a16:creationId xmlns:a16="http://schemas.microsoft.com/office/drawing/2014/main" id="{55921828-8537-7C4C-B8A5-2B597B9B1C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76" y="2545"/>
              <a:ext cx="936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it-IT" altLang="en-US" sz="1200">
                  <a:latin typeface="Verdana" panose="020B0604030504040204" pitchFamily="34" charset="0"/>
                </a:rPr>
                <a:t>Bank n</a:t>
              </a:r>
            </a:p>
          </p:txBody>
        </p:sp>
        <p:sp>
          <p:nvSpPr>
            <p:cNvPr id="27663" name="Freeform 16">
              <a:extLst>
                <a:ext uri="{FF2B5EF4-FFF2-40B4-BE49-F238E27FC236}">
                  <a16:creationId xmlns:a16="http://schemas.microsoft.com/office/drawing/2014/main" id="{6313FF76-B5C7-4D4B-93A8-48AF66BA151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28" y="2736"/>
              <a:ext cx="2550" cy="515"/>
            </a:xfrm>
            <a:custGeom>
              <a:avLst/>
              <a:gdLst>
                <a:gd name="T0" fmla="*/ 188403 w 1814"/>
                <a:gd name="T1" fmla="*/ 2004788 h 370"/>
                <a:gd name="T2" fmla="*/ 159502 w 1814"/>
                <a:gd name="T3" fmla="*/ 298836 h 370"/>
                <a:gd name="T4" fmla="*/ 185218 w 1814"/>
                <a:gd name="T5" fmla="*/ 220439 h 370"/>
                <a:gd name="T6" fmla="*/ 1230787 w 1814"/>
                <a:gd name="T7" fmla="*/ 692412 h 370"/>
                <a:gd name="T8" fmla="*/ 2517023 w 1814"/>
                <a:gd name="T9" fmla="*/ 995520 h 370"/>
                <a:gd name="T10" fmla="*/ 5942812 w 1814"/>
                <a:gd name="T11" fmla="*/ 1491494 h 370"/>
                <a:gd name="T12" fmla="*/ 12712533 w 1814"/>
                <a:gd name="T13" fmla="*/ 1918233 h 3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14"/>
                <a:gd name="T22" fmla="*/ 0 h 370"/>
                <a:gd name="T23" fmla="*/ 1814 w 1814"/>
                <a:gd name="T24" fmla="*/ 370 h 3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14" h="370">
                  <a:moveTo>
                    <a:pt x="27" y="370"/>
                  </a:moveTo>
                  <a:cubicBezTo>
                    <a:pt x="26" y="318"/>
                    <a:pt x="23" y="110"/>
                    <a:pt x="23" y="55"/>
                  </a:cubicBezTo>
                  <a:cubicBezTo>
                    <a:pt x="23" y="0"/>
                    <a:pt x="0" y="29"/>
                    <a:pt x="26" y="41"/>
                  </a:cubicBezTo>
                  <a:cubicBezTo>
                    <a:pt x="52" y="53"/>
                    <a:pt x="120" y="104"/>
                    <a:pt x="176" y="128"/>
                  </a:cubicBezTo>
                  <a:cubicBezTo>
                    <a:pt x="232" y="152"/>
                    <a:pt x="247" y="160"/>
                    <a:pt x="359" y="184"/>
                  </a:cubicBezTo>
                  <a:cubicBezTo>
                    <a:pt x="471" y="208"/>
                    <a:pt x="606" y="247"/>
                    <a:pt x="848" y="275"/>
                  </a:cubicBezTo>
                  <a:cubicBezTo>
                    <a:pt x="1090" y="303"/>
                    <a:pt x="1613" y="338"/>
                    <a:pt x="1814" y="354"/>
                  </a:cubicBezTo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664" name="Text Box 30">
              <a:extLst>
                <a:ext uri="{FF2B5EF4-FFF2-40B4-BE49-F238E27FC236}">
                  <a16:creationId xmlns:a16="http://schemas.microsoft.com/office/drawing/2014/main" id="{1F60248D-570D-454B-A213-3C356D504E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6" y="3313"/>
              <a:ext cx="3407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en-US" sz="1200">
                  <a:latin typeface="Verdana" panose="020B0604030504040204" pitchFamily="34" charset="0"/>
                </a:rPr>
                <a:t>Distribuzione delle perdite per il sistema</a:t>
              </a:r>
            </a:p>
          </p:txBody>
        </p:sp>
        <p:sp>
          <p:nvSpPr>
            <p:cNvPr id="27665" name="Line 31">
              <a:extLst>
                <a:ext uri="{FF2B5EF4-FFF2-40B4-BE49-F238E27FC236}">
                  <a16:creationId xmlns:a16="http://schemas.microsoft.com/office/drawing/2014/main" id="{67F77E3D-32F2-9643-9B5C-3A14DAA07E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2544"/>
              <a:ext cx="287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7666" name="Line 32">
              <a:extLst>
                <a:ext uri="{FF2B5EF4-FFF2-40B4-BE49-F238E27FC236}">
                  <a16:creationId xmlns:a16="http://schemas.microsoft.com/office/drawing/2014/main" id="{8A6D6C9F-717A-EA4C-A18D-27515D073F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35" y="2495"/>
              <a:ext cx="2" cy="33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7667" name="Line 33">
              <a:extLst>
                <a:ext uri="{FF2B5EF4-FFF2-40B4-BE49-F238E27FC236}">
                  <a16:creationId xmlns:a16="http://schemas.microsoft.com/office/drawing/2014/main" id="{5B31154A-2774-8243-A4F2-6B770A96CE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60" y="2544"/>
              <a:ext cx="432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9223" name="Picture 3">
            <a:extLst>
              <a:ext uri="{FF2B5EF4-FFF2-40B4-BE49-F238E27FC236}">
                <a16:creationId xmlns:a16="http://schemas.microsoft.com/office/drawing/2014/main" id="{568E77F4-5D4E-854A-9AE7-E013B5567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60800"/>
            <a:ext cx="21526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Rectangle 36">
            <a:extLst>
              <a:ext uri="{FF2B5EF4-FFF2-40B4-BE49-F238E27FC236}">
                <a16:creationId xmlns:a16="http://schemas.microsoft.com/office/drawing/2014/main" id="{F0D80002-4E6D-B448-948A-EC7EDF396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933825"/>
            <a:ext cx="5980113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>
            <a:spAutoFit/>
          </a:bodyPr>
          <a:lstStyle>
            <a:lvl1pPr defTabSz="9667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SYMBOL permette di stimare la </a:t>
            </a:r>
            <a:r>
              <a:rPr lang="en-GB" altLang="en-US" sz="1800">
                <a:solidFill>
                  <a:srgbClr val="CC0000"/>
                </a:solidFill>
                <a:latin typeface="Arial" panose="020B0604020202020204" pitchFamily="34" charset="0"/>
              </a:rPr>
              <a:t>probabilità e dimensione delle perdite </a:t>
            </a:r>
            <a:r>
              <a:rPr lang="en-GB" altLang="en-US" sz="1800">
                <a:latin typeface="Arial" panose="020B0604020202020204" pitchFamily="34" charset="0"/>
              </a:rPr>
              <a:t>e del volume di depositi da coprire nel settore bancario, tenendo conto degli effetti di </a:t>
            </a:r>
            <a:r>
              <a:rPr lang="en-GB" altLang="en-US" sz="1800">
                <a:solidFill>
                  <a:srgbClr val="CC0000"/>
                </a:solidFill>
                <a:latin typeface="Arial" panose="020B0604020202020204" pitchFamily="34" charset="0"/>
              </a:rPr>
              <a:t>contagio</a:t>
            </a:r>
          </a:p>
        </p:txBody>
      </p:sp>
      <p:sp>
        <p:nvSpPr>
          <p:cNvPr id="9225" name="TextBox 1">
            <a:extLst>
              <a:ext uri="{FF2B5EF4-FFF2-40B4-BE49-F238E27FC236}">
                <a16:creationId xmlns:a16="http://schemas.microsoft.com/office/drawing/2014/main" id="{B7C0A2C1-DD8E-124F-85BD-E7B983FB9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5700" y="5732463"/>
            <a:ext cx="6488113" cy="739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Verdana" panose="020B0604030504040204" pitchFamily="34" charset="0"/>
              </a:rPr>
              <a:t>Modeling Deposit Insurance Schemes in a Basel II framework, </a:t>
            </a:r>
            <a:r>
              <a:rPr lang="en-US" altLang="en-US" sz="1400" i="1">
                <a:latin typeface="Verdana" panose="020B0604030504040204" pitchFamily="34" charset="0"/>
              </a:rPr>
              <a:t>De Lisa, Zedda, Vallascas, Campolongo, Marchesi</a:t>
            </a:r>
            <a:r>
              <a:rPr lang="en-US" altLang="en-US" sz="1400" b="1">
                <a:latin typeface="Verdana" panose="020B0604030504040204" pitchFamily="34" charset="0"/>
              </a:rPr>
              <a:t>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Verdana" panose="020B0604030504040204" pitchFamily="34" charset="0"/>
              </a:rPr>
              <a:t>Journal of Financial Services Research, 2011</a:t>
            </a:r>
          </a:p>
        </p:txBody>
      </p:sp>
      <p:grpSp>
        <p:nvGrpSpPr>
          <p:cNvPr id="27655" name="Gruppo 32">
            <a:extLst>
              <a:ext uri="{FF2B5EF4-FFF2-40B4-BE49-F238E27FC236}">
                <a16:creationId xmlns:a16="http://schemas.microsoft.com/office/drawing/2014/main" id="{4CFC905F-5D6A-4446-9DB3-6A7B823192B7}"/>
              </a:ext>
            </a:extLst>
          </p:cNvPr>
          <p:cNvGrpSpPr>
            <a:grpSpLocks/>
          </p:cNvGrpSpPr>
          <p:nvPr/>
        </p:nvGrpSpPr>
        <p:grpSpPr bwMode="auto">
          <a:xfrm>
            <a:off x="3492500" y="265113"/>
            <a:ext cx="1436688" cy="1004887"/>
            <a:chOff x="7162800" y="274638"/>
            <a:chExt cx="1436688" cy="1004887"/>
          </a:xfrm>
        </p:grpSpPr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7CD6556D-EE25-C14E-9376-775DDA449E1C}"/>
                </a:ext>
              </a:extLst>
            </p:cNvPr>
            <p:cNvSpPr/>
            <p:nvPr/>
          </p:nvSpPr>
          <p:spPr>
            <a:xfrm>
              <a:off x="7162800" y="274638"/>
              <a:ext cx="1436688" cy="715962"/>
            </a:xfrm>
            <a:prstGeom prst="rect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pic>
          <p:nvPicPr>
            <p:cNvPr id="27657" name="Picture 17" descr="LOGO CE_Vertical_EN_NEG_quadri_HR">
              <a:extLst>
                <a:ext uri="{FF2B5EF4-FFF2-40B4-BE49-F238E27FC236}">
                  <a16:creationId xmlns:a16="http://schemas.microsoft.com/office/drawing/2014/main" id="{5B7F6BEA-CF53-0F40-9D97-CBA6F1124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74638"/>
              <a:ext cx="1436688" cy="1004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5">
            <a:extLst>
              <a:ext uri="{FF2B5EF4-FFF2-40B4-BE49-F238E27FC236}">
                <a16:creationId xmlns:a16="http://schemas.microsoft.com/office/drawing/2014/main" id="{16FC50CE-25FC-A942-A91A-36A7B115C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4175" y="1458913"/>
            <a:ext cx="247967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>
            <a:spAutoFit/>
          </a:bodyPr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>
                <a:solidFill>
                  <a:srgbClr val="C00000"/>
                </a:solidFill>
                <a:ea typeface="PMingLiU" panose="02020500000000000000" pitchFamily="18" charset="-120"/>
              </a:rPr>
              <a:t>STEPS di SYMBOL</a:t>
            </a:r>
          </a:p>
        </p:txBody>
      </p:sp>
      <p:sp>
        <p:nvSpPr>
          <p:cNvPr id="308235" name="AutoShape 11">
            <a:extLst>
              <a:ext uri="{FF2B5EF4-FFF2-40B4-BE49-F238E27FC236}">
                <a16:creationId xmlns:a16="http://schemas.microsoft.com/office/drawing/2014/main" id="{FC7F12DD-46AF-4F41-A257-68312DE87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2588" y="1981200"/>
            <a:ext cx="2482850" cy="1004888"/>
          </a:xfrm>
          <a:prstGeom prst="downArrowCallout">
            <a:avLst>
              <a:gd name="adj1" fmla="val 11329"/>
              <a:gd name="adj2" fmla="val 21203"/>
              <a:gd name="adj3" fmla="val 18630"/>
              <a:gd name="adj4" fmla="val 66667"/>
            </a:avLst>
          </a:prstGeom>
          <a:gradFill>
            <a:gsLst>
              <a:gs pos="0">
                <a:srgbClr val="B7CD96"/>
              </a:gs>
              <a:gs pos="0">
                <a:schemeClr val="bg1"/>
              </a:gs>
              <a:gs pos="50000">
                <a:srgbClr val="FF9933"/>
              </a:gs>
              <a:gs pos="100000">
                <a:srgbClr val="FF3300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1500">
                <a:solidFill>
                  <a:srgbClr val="C00000"/>
                </a:solidFill>
                <a:latin typeface="Calibri" panose="020F0502020204030204" pitchFamily="34" charset="0"/>
              </a:rPr>
              <a:t>STEP 1 </a:t>
            </a:r>
            <a:r>
              <a:rPr lang="en-US" altLang="en-US" sz="1500">
                <a:latin typeface="Calibri" panose="020F0502020204030204" pitchFamily="34" charset="0"/>
              </a:rPr>
              <a:t>Stima della rischiosità </a:t>
            </a:r>
          </a:p>
          <a:p>
            <a:pPr algn="ctr" eaLnBrk="1" hangingPunct="1">
              <a:defRPr/>
            </a:pPr>
            <a:r>
              <a:rPr lang="en-US" altLang="en-US" sz="1500">
                <a:latin typeface="Calibri" panose="020F0502020204030204" pitchFamily="34" charset="0"/>
              </a:rPr>
              <a:t>del portafoglio,  invertendo </a:t>
            </a:r>
          </a:p>
          <a:p>
            <a:pPr algn="ctr" eaLnBrk="1" hangingPunct="1">
              <a:defRPr/>
            </a:pPr>
            <a:r>
              <a:rPr lang="en-US" altLang="en-US" sz="1500">
                <a:latin typeface="Calibri" panose="020F0502020204030204" pitchFamily="34" charset="0"/>
              </a:rPr>
              <a:t>La formula FIRB (Basilea II)</a:t>
            </a:r>
          </a:p>
        </p:txBody>
      </p:sp>
      <p:sp>
        <p:nvSpPr>
          <p:cNvPr id="308236" name="AutoShape 12">
            <a:extLst>
              <a:ext uri="{FF2B5EF4-FFF2-40B4-BE49-F238E27FC236}">
                <a16:creationId xmlns:a16="http://schemas.microsoft.com/office/drawing/2014/main" id="{A6E95EF6-0FEE-C144-8EE8-A0E0C44DF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2588" y="2987675"/>
            <a:ext cx="2482850" cy="1077913"/>
          </a:xfrm>
          <a:prstGeom prst="downArrowCallout">
            <a:avLst>
              <a:gd name="adj1" fmla="val 12587"/>
              <a:gd name="adj2" fmla="val 15800"/>
              <a:gd name="adj3" fmla="val 16667"/>
              <a:gd name="adj4" fmla="val 64301"/>
            </a:avLst>
          </a:prstGeom>
          <a:gradFill>
            <a:gsLst>
              <a:gs pos="0">
                <a:schemeClr val="bg1"/>
              </a:gs>
              <a:gs pos="50000">
                <a:srgbClr val="FF9933"/>
              </a:gs>
              <a:gs pos="100000">
                <a:srgbClr val="FF3300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1500" dirty="0">
              <a:solidFill>
                <a:srgbClr val="FF0000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 algn="ctr" eaLnBrk="1" hangingPunct="1">
              <a:defRPr/>
            </a:pPr>
            <a:r>
              <a:rPr lang="en-US" sz="1500" dirty="0">
                <a:solidFill>
                  <a:srgbClr val="C00000"/>
                </a:solidFill>
                <a:latin typeface="Calibri" charset="0"/>
                <a:ea typeface="MS PGothic" charset="0"/>
                <a:cs typeface="MS PGothic" charset="0"/>
              </a:rPr>
              <a:t>STEP 2 </a:t>
            </a:r>
          </a:p>
          <a:p>
            <a:pPr algn="ctr" eaLnBrk="1" hangingPunct="1">
              <a:defRPr/>
            </a:pPr>
            <a:r>
              <a:rPr lang="en-GB" sz="1500" dirty="0">
                <a:latin typeface="Calibri" charset="0"/>
                <a:ea typeface="MS PGothic" charset="0"/>
                <a:cs typeface="Tahoma" charset="0"/>
              </a:rPr>
              <a:t>Si </a:t>
            </a:r>
            <a:r>
              <a:rPr lang="en-GB" sz="1500" dirty="0" err="1">
                <a:latin typeface="Calibri" charset="0"/>
                <a:ea typeface="MS PGothic" charset="0"/>
                <a:cs typeface="Tahoma" charset="0"/>
              </a:rPr>
              <a:t>generano</a:t>
            </a:r>
            <a:r>
              <a:rPr lang="en-GB" sz="1500" dirty="0">
                <a:latin typeface="Calibri" charset="0"/>
                <a:ea typeface="MS PGothic" charset="0"/>
                <a:cs typeface="Tahoma" charset="0"/>
              </a:rPr>
              <a:t> via MC </a:t>
            </a:r>
            <a:r>
              <a:rPr lang="en-GB" sz="1500" dirty="0" err="1">
                <a:latin typeface="Calibri" charset="0"/>
                <a:ea typeface="MS PGothic" charset="0"/>
                <a:cs typeface="Tahoma" charset="0"/>
              </a:rPr>
              <a:t>i</a:t>
            </a:r>
            <a:r>
              <a:rPr lang="en-GB" sz="1500" dirty="0">
                <a:latin typeface="Calibri" charset="0"/>
                <a:ea typeface="MS PGothic" charset="0"/>
                <a:cs typeface="Tahoma" charset="0"/>
              </a:rPr>
              <a:t> set </a:t>
            </a:r>
          </a:p>
          <a:p>
            <a:pPr algn="ctr" eaLnBrk="1" hangingPunct="1">
              <a:defRPr/>
            </a:pPr>
            <a:r>
              <a:rPr lang="en-GB" sz="1500" dirty="0">
                <a:latin typeface="Calibri" charset="0"/>
                <a:ea typeface="MS PGothic" charset="0"/>
                <a:cs typeface="Tahoma" charset="0"/>
              </a:rPr>
              <a:t>di </a:t>
            </a:r>
            <a:r>
              <a:rPr lang="en-GB" sz="1500" dirty="0" err="1">
                <a:latin typeface="Calibri" charset="0"/>
                <a:ea typeface="MS PGothic" charset="0"/>
                <a:cs typeface="Tahoma" charset="0"/>
              </a:rPr>
              <a:t>perdite</a:t>
            </a:r>
            <a:r>
              <a:rPr lang="en-GB" sz="1500" dirty="0">
                <a:latin typeface="Calibri" charset="0"/>
                <a:ea typeface="MS PGothic" charset="0"/>
                <a:cs typeface="Tahoma" charset="0"/>
              </a:rPr>
              <a:t> simulate </a:t>
            </a:r>
            <a:r>
              <a:rPr lang="en-GB" sz="1500" i="1" dirty="0" err="1">
                <a:latin typeface="Calibri" charset="0"/>
                <a:ea typeface="MS PGothic" charset="0"/>
                <a:cs typeface="Tahoma" charset="0"/>
              </a:rPr>
              <a:t>L</a:t>
            </a:r>
            <a:r>
              <a:rPr lang="en-GB" sz="1500" i="1" baseline="-25000" dirty="0" err="1">
                <a:latin typeface="Calibri" charset="0"/>
                <a:ea typeface="MS PGothic" charset="0"/>
                <a:cs typeface="Tahoma" charset="0"/>
              </a:rPr>
              <a:t>ij</a:t>
            </a:r>
            <a:r>
              <a:rPr lang="en-GB" sz="1500" dirty="0">
                <a:latin typeface="Calibri" charset="0"/>
                <a:ea typeface="MS PGothic" charset="0"/>
                <a:cs typeface="Tahoma" charset="0"/>
              </a:rPr>
              <a:t> </a:t>
            </a:r>
            <a:endParaRPr lang="en-US" sz="1500" i="1" dirty="0">
              <a:latin typeface="Calibri" charset="0"/>
              <a:ea typeface="MS PGothic" charset="0"/>
              <a:cs typeface="Tahoma" charset="0"/>
            </a:endParaRPr>
          </a:p>
          <a:p>
            <a:pPr algn="ctr" eaLnBrk="1" hangingPunct="1">
              <a:buFontTx/>
              <a:buChar char="•"/>
              <a:defRPr/>
            </a:pPr>
            <a:endParaRPr lang="en-US" sz="15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08237" name="AutoShape 13">
            <a:extLst>
              <a:ext uri="{FF2B5EF4-FFF2-40B4-BE49-F238E27FC236}">
                <a16:creationId xmlns:a16="http://schemas.microsoft.com/office/drawing/2014/main" id="{24C4B4D0-C471-8349-995B-B424E7FB8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0" y="4065588"/>
            <a:ext cx="2482850" cy="857250"/>
          </a:xfrm>
          <a:prstGeom prst="downArrowCallout">
            <a:avLst>
              <a:gd name="adj1" fmla="val 17232"/>
              <a:gd name="adj2" fmla="val 21499"/>
              <a:gd name="adj3" fmla="val 16667"/>
              <a:gd name="adj4" fmla="val 64301"/>
            </a:avLst>
          </a:prstGeom>
          <a:gradFill>
            <a:gsLst>
              <a:gs pos="0">
                <a:schemeClr val="bg1"/>
              </a:gs>
              <a:gs pos="50000">
                <a:srgbClr val="FF9933"/>
              </a:gs>
              <a:gs pos="100000">
                <a:srgbClr val="FF3300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1500" dirty="0">
              <a:solidFill>
                <a:srgbClr val="FF0000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 algn="ctr" eaLnBrk="1" hangingPunct="1">
              <a:defRPr/>
            </a:pPr>
            <a:endParaRPr lang="en-US" sz="1500" dirty="0">
              <a:solidFill>
                <a:srgbClr val="FF0000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 algn="ctr" eaLnBrk="1" hangingPunct="1">
              <a:defRPr/>
            </a:pPr>
            <a:r>
              <a:rPr lang="en-US" sz="1500" dirty="0">
                <a:solidFill>
                  <a:srgbClr val="C00000"/>
                </a:solidFill>
                <a:latin typeface="Calibri" charset="0"/>
                <a:ea typeface="MS PGothic" charset="0"/>
                <a:cs typeface="MS PGothic" charset="0"/>
              </a:rPr>
              <a:t>STEP 3</a:t>
            </a:r>
          </a:p>
          <a:p>
            <a:pPr algn="ctr" eaLnBrk="1" hangingPunct="1">
              <a:defRPr/>
            </a:pPr>
            <a:r>
              <a:rPr lang="en-US" sz="1500" dirty="0" err="1">
                <a:latin typeface="Calibri" charset="0"/>
                <a:ea typeface="MS PGothic" charset="0"/>
                <a:cs typeface="Tahoma" charset="0"/>
              </a:rPr>
              <a:t>Verifica</a:t>
            </a:r>
            <a:r>
              <a:rPr lang="en-US" sz="1500" dirty="0">
                <a:latin typeface="Calibri" charset="0"/>
                <a:ea typeface="MS PGothic" charset="0"/>
                <a:cs typeface="Tahoma" charset="0"/>
              </a:rPr>
              <a:t> </a:t>
            </a:r>
            <a:r>
              <a:rPr lang="en-US" sz="1500" dirty="0" err="1">
                <a:latin typeface="Calibri" charset="0"/>
                <a:ea typeface="MS PGothic" charset="0"/>
                <a:cs typeface="Tahoma" charset="0"/>
              </a:rPr>
              <a:t>dei</a:t>
            </a:r>
            <a:r>
              <a:rPr lang="en-US" sz="1500" dirty="0">
                <a:latin typeface="Calibri" charset="0"/>
                <a:ea typeface="MS PGothic" charset="0"/>
                <a:cs typeface="Tahoma" charset="0"/>
              </a:rPr>
              <a:t> </a:t>
            </a:r>
            <a:r>
              <a:rPr lang="en-US" sz="1500" dirty="0" err="1">
                <a:latin typeface="Calibri" charset="0"/>
                <a:ea typeface="MS PGothic" charset="0"/>
                <a:cs typeface="Tahoma" charset="0"/>
              </a:rPr>
              <a:t>fallimenti</a:t>
            </a:r>
            <a:endParaRPr lang="en-US" sz="1500" dirty="0">
              <a:latin typeface="Calibri" charset="0"/>
              <a:ea typeface="MS PGothic" charset="0"/>
              <a:cs typeface="Tahoma" charset="0"/>
            </a:endParaRPr>
          </a:p>
          <a:p>
            <a:pPr algn="ctr" eaLnBrk="1" hangingPunct="1">
              <a:buFontTx/>
              <a:buChar char="•"/>
              <a:defRPr/>
            </a:pPr>
            <a:endParaRPr lang="en-US" sz="1500" dirty="0">
              <a:latin typeface="Calibri" charset="0"/>
              <a:ea typeface="MS PGothic" charset="0"/>
              <a:cs typeface="MS PGothic" charset="0"/>
            </a:endParaRPr>
          </a:p>
          <a:p>
            <a:pPr algn="ctr" eaLnBrk="1" hangingPunct="1">
              <a:buFontTx/>
              <a:buChar char="•"/>
              <a:defRPr/>
            </a:pPr>
            <a:endParaRPr lang="en-US" sz="15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08238" name="AutoShape 14">
            <a:extLst>
              <a:ext uri="{FF2B5EF4-FFF2-40B4-BE49-F238E27FC236}">
                <a16:creationId xmlns:a16="http://schemas.microsoft.com/office/drawing/2014/main" id="{093B30EE-30C6-1C44-83D8-50989FDA4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0" y="4922838"/>
            <a:ext cx="2482850" cy="785812"/>
          </a:xfrm>
          <a:prstGeom prst="downArrowCallout">
            <a:avLst>
              <a:gd name="adj1" fmla="val 25005"/>
              <a:gd name="adj2" fmla="val 29272"/>
              <a:gd name="adj3" fmla="val 16667"/>
              <a:gd name="adj4" fmla="val 64301"/>
            </a:avLst>
          </a:prstGeom>
          <a:gradFill>
            <a:gsLst>
              <a:gs pos="0">
                <a:schemeClr val="bg1"/>
              </a:gs>
              <a:gs pos="50000">
                <a:srgbClr val="FF9933"/>
              </a:gs>
              <a:gs pos="100000">
                <a:srgbClr val="FF3300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1500" dirty="0">
              <a:solidFill>
                <a:srgbClr val="FF0000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 algn="ctr" eaLnBrk="1" hangingPunct="1">
              <a:defRPr/>
            </a:pPr>
            <a:endParaRPr lang="en-US" sz="1500" dirty="0">
              <a:solidFill>
                <a:srgbClr val="FF0000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 algn="ctr" eaLnBrk="1" hangingPunct="1">
              <a:defRPr/>
            </a:pPr>
            <a:r>
              <a:rPr lang="en-US" sz="1500" dirty="0">
                <a:solidFill>
                  <a:srgbClr val="C00000"/>
                </a:solidFill>
                <a:latin typeface="Calibri" charset="0"/>
                <a:ea typeface="MS PGothic" charset="0"/>
                <a:cs typeface="MS PGothic" charset="0"/>
              </a:rPr>
              <a:t>STEP 4</a:t>
            </a:r>
          </a:p>
          <a:p>
            <a:pPr algn="ctr" eaLnBrk="1" hangingPunct="1">
              <a:defRPr/>
            </a:pPr>
            <a:r>
              <a:rPr lang="en-US" sz="1500" dirty="0" err="1">
                <a:latin typeface="Calibri" charset="0"/>
                <a:ea typeface="MS PGothic" charset="0"/>
                <a:cs typeface="Tahoma" charset="0"/>
              </a:rPr>
              <a:t>Contagio</a:t>
            </a:r>
            <a:endParaRPr lang="en-US" sz="1500" dirty="0">
              <a:latin typeface="Calibri" charset="0"/>
              <a:ea typeface="MS PGothic" charset="0"/>
              <a:cs typeface="Tahoma" charset="0"/>
            </a:endParaRPr>
          </a:p>
          <a:p>
            <a:pPr algn="ctr" eaLnBrk="1" hangingPunct="1">
              <a:buFontTx/>
              <a:buChar char="•"/>
              <a:defRPr/>
            </a:pPr>
            <a:endParaRPr lang="en-US" sz="1500" dirty="0">
              <a:latin typeface="Calibri" charset="0"/>
              <a:ea typeface="MS PGothic" charset="0"/>
              <a:cs typeface="MS PGothic" charset="0"/>
            </a:endParaRPr>
          </a:p>
          <a:p>
            <a:pPr algn="ctr" eaLnBrk="1" hangingPunct="1">
              <a:buFontTx/>
              <a:buChar char="•"/>
              <a:defRPr/>
            </a:pPr>
            <a:endParaRPr lang="en-US" sz="15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08239" name="Rectangle 15">
            <a:extLst>
              <a:ext uri="{FF2B5EF4-FFF2-40B4-BE49-F238E27FC236}">
                <a16:creationId xmlns:a16="http://schemas.microsoft.com/office/drawing/2014/main" id="{DB0E0E84-E19D-6F4E-AF16-BFBB192D4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5713413"/>
            <a:ext cx="2481263" cy="639762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FF9933"/>
              </a:gs>
              <a:gs pos="100000">
                <a:srgbClr val="FF3300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sz="1500" dirty="0">
                <a:solidFill>
                  <a:srgbClr val="C00000"/>
                </a:solidFill>
                <a:latin typeface="Calibri" charset="0"/>
                <a:ea typeface="MS PGothic" charset="0"/>
                <a:cs typeface="MS PGothic" charset="0"/>
              </a:rPr>
              <a:t>STEP 5</a:t>
            </a:r>
          </a:p>
          <a:p>
            <a:pPr algn="ctr" eaLnBrk="1" hangingPunct="1">
              <a:defRPr/>
            </a:pPr>
            <a:r>
              <a:rPr lang="en-US" sz="1500" dirty="0" err="1">
                <a:latin typeface="Calibri" charset="0"/>
                <a:ea typeface="MS PGothic" charset="0"/>
                <a:cs typeface="Tahoma" charset="0"/>
              </a:rPr>
              <a:t>Matrice</a:t>
            </a:r>
            <a:r>
              <a:rPr lang="en-US" sz="1500" dirty="0">
                <a:latin typeface="Calibri" charset="0"/>
                <a:ea typeface="MS PGothic" charset="0"/>
                <a:cs typeface="Tahoma" charset="0"/>
              </a:rPr>
              <a:t> finale </a:t>
            </a:r>
          </a:p>
          <a:p>
            <a:pPr algn="ctr" eaLnBrk="1" hangingPunct="1">
              <a:defRPr/>
            </a:pPr>
            <a:r>
              <a:rPr lang="en-US" sz="1500" dirty="0" err="1">
                <a:latin typeface="Calibri" charset="0"/>
                <a:ea typeface="MS PGothic" charset="0"/>
                <a:cs typeface="Tahoma" charset="0"/>
              </a:rPr>
              <a:t>delle</a:t>
            </a:r>
            <a:r>
              <a:rPr lang="en-US" sz="1500" dirty="0">
                <a:latin typeface="Calibri" charset="0"/>
                <a:ea typeface="MS PGothic" charset="0"/>
                <a:cs typeface="Tahoma" charset="0"/>
              </a:rPr>
              <a:t> </a:t>
            </a:r>
            <a:r>
              <a:rPr lang="en-US" sz="1500" dirty="0" err="1">
                <a:latin typeface="Calibri" charset="0"/>
                <a:ea typeface="MS PGothic" charset="0"/>
                <a:cs typeface="Tahoma" charset="0"/>
              </a:rPr>
              <a:t>perdite</a:t>
            </a:r>
            <a:r>
              <a:rPr lang="en-US" sz="1500" dirty="0">
                <a:latin typeface="Calibri" charset="0"/>
                <a:ea typeface="MS PGothic" charset="0"/>
                <a:cs typeface="Tahoma" charset="0"/>
              </a:rPr>
              <a:t> di </a:t>
            </a:r>
            <a:r>
              <a:rPr lang="en-US" sz="1500" dirty="0" err="1">
                <a:latin typeface="Calibri" charset="0"/>
                <a:ea typeface="MS PGothic" charset="0"/>
                <a:cs typeface="Tahoma" charset="0"/>
              </a:rPr>
              <a:t>sistema</a:t>
            </a:r>
            <a:endParaRPr lang="en-US" sz="1500" dirty="0">
              <a:latin typeface="Calibri" charset="0"/>
              <a:ea typeface="MS PGothic" charset="0"/>
              <a:cs typeface="Tahoma" charset="0"/>
            </a:endParaRPr>
          </a:p>
        </p:txBody>
      </p:sp>
      <p:sp>
        <p:nvSpPr>
          <p:cNvPr id="2" name="Curved Up Arrow 1">
            <a:extLst>
              <a:ext uri="{FF2B5EF4-FFF2-40B4-BE49-F238E27FC236}">
                <a16:creationId xmlns:a16="http://schemas.microsoft.com/office/drawing/2014/main" id="{0F716B6B-32F3-9B4D-8D4E-7834FA8C08C2}"/>
              </a:ext>
            </a:extLst>
          </p:cNvPr>
          <p:cNvSpPr/>
          <p:nvPr/>
        </p:nvSpPr>
        <p:spPr bwMode="auto">
          <a:xfrm rot="16200000">
            <a:off x="4022726" y="4424362"/>
            <a:ext cx="1028700" cy="574675"/>
          </a:xfrm>
          <a:prstGeom prst="curvedUpArrow">
            <a:avLst/>
          </a:prstGeom>
          <a:gradFill>
            <a:gsLst>
              <a:gs pos="0">
                <a:schemeClr val="bg1"/>
              </a:gs>
              <a:gs pos="50000">
                <a:srgbClr val="FF9933"/>
              </a:gs>
              <a:gs pos="100000">
                <a:srgbClr val="FF3300"/>
              </a:gs>
            </a:gsLst>
            <a:lin ang="5400000" scaled="0"/>
          </a:gradFill>
          <a:ln>
            <a:solidFill>
              <a:schemeClr val="tx1"/>
            </a:solidFill>
          </a:ln>
          <a:effectLst/>
        </p:spPr>
        <p:txBody>
          <a:bodyPr lIns="96838" tIns="47625" rIns="96838" bIns="47625"/>
          <a:lstStyle/>
          <a:p>
            <a:pPr marL="361950" indent="-361950" defTabSz="966788" eaLnBrk="1" hangingPunct="1">
              <a:tabLst>
                <a:tab pos="188913" algn="l"/>
              </a:tabLst>
              <a:defRPr/>
            </a:pPr>
            <a:endParaRPr lang="it-IT">
              <a:latin typeface="Arial" charset="0"/>
              <a:ea typeface="MS PGothic" charset="0"/>
              <a:cs typeface="MS PGothic" charset="0"/>
            </a:endParaRPr>
          </a:p>
        </p:txBody>
      </p:sp>
      <p:pic>
        <p:nvPicPr>
          <p:cNvPr id="11273" name="Picture 9">
            <a:extLst>
              <a:ext uri="{FF2B5EF4-FFF2-40B4-BE49-F238E27FC236}">
                <a16:creationId xmlns:a16="http://schemas.microsoft.com/office/drawing/2014/main" id="{B1597AB8-67F6-8040-B9E3-63EE92B20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58888"/>
            <a:ext cx="205263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0">
            <a:extLst>
              <a:ext uri="{FF2B5EF4-FFF2-40B4-BE49-F238E27FC236}">
                <a16:creationId xmlns:a16="http://schemas.microsoft.com/office/drawing/2014/main" id="{8A1EDF29-08F3-1B43-8B63-04E153D7F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2598738"/>
            <a:ext cx="1019175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1">
            <a:extLst>
              <a:ext uri="{FF2B5EF4-FFF2-40B4-BE49-F238E27FC236}">
                <a16:creationId xmlns:a16="http://schemas.microsoft.com/office/drawing/2014/main" id="{E7CB65DA-047A-ED49-93AD-53EC8351E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455988"/>
            <a:ext cx="11715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2">
            <a:extLst>
              <a:ext uri="{FF2B5EF4-FFF2-40B4-BE49-F238E27FC236}">
                <a16:creationId xmlns:a16="http://schemas.microsoft.com/office/drawing/2014/main" id="{2A13A548-93DA-6245-AF82-639F9B6D3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605338"/>
            <a:ext cx="1582738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8" name="Title 1">
            <a:extLst>
              <a:ext uri="{FF2B5EF4-FFF2-40B4-BE49-F238E27FC236}">
                <a16:creationId xmlns:a16="http://schemas.microsoft.com/office/drawing/2014/main" id="{F94B8AC5-9958-F649-8CBB-B515655B00A8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>
                <a:solidFill>
                  <a:srgbClr val="BFBFBF"/>
                </a:solidFill>
              </a:rPr>
              <a:t>Il modello SYMBOL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800">
              <a:solidFill>
                <a:srgbClr val="2626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35" grpId="0" animBg="1"/>
      <p:bldP spid="308236" grpId="0" animBg="1"/>
      <p:bldP spid="308237" grpId="0" animBg="1"/>
      <p:bldP spid="308238" grpId="0" animBg="1"/>
      <p:bldP spid="308239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Rectangle 17">
            <a:extLst>
              <a:ext uri="{FF2B5EF4-FFF2-40B4-BE49-F238E27FC236}">
                <a16:creationId xmlns:a16="http://schemas.microsoft.com/office/drawing/2014/main" id="{A7BE2C4F-8BDD-DE49-989E-B0BD91087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" y="1570038"/>
            <a:ext cx="7167563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/>
              <a:t>Stima della PD media del portafoglio crediti, ottenuta invertendo la formula FIRB per il calcolo del  capitale minimo obbligatorio</a:t>
            </a:r>
          </a:p>
        </p:txBody>
      </p:sp>
      <p:sp>
        <p:nvSpPr>
          <p:cNvPr id="31746" name="Text Box 22">
            <a:extLst>
              <a:ext uri="{FF2B5EF4-FFF2-40B4-BE49-F238E27FC236}">
                <a16:creationId xmlns:a16="http://schemas.microsoft.com/office/drawing/2014/main" id="{699B3FA2-ED6C-2D4E-B017-3AB3F5E1C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8" y="1227138"/>
            <a:ext cx="3446462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>
            <a:spAutoFit/>
          </a:bodyPr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>
                <a:solidFill>
                  <a:srgbClr val="C00000"/>
                </a:solidFill>
              </a:rPr>
              <a:t>STEP 1</a:t>
            </a:r>
          </a:p>
        </p:txBody>
      </p:sp>
      <p:grpSp>
        <p:nvGrpSpPr>
          <p:cNvPr id="31747" name="Group 1">
            <a:extLst>
              <a:ext uri="{FF2B5EF4-FFF2-40B4-BE49-F238E27FC236}">
                <a16:creationId xmlns:a16="http://schemas.microsoft.com/office/drawing/2014/main" id="{24FBA87A-8231-C746-B617-78F88D1BF662}"/>
              </a:ext>
            </a:extLst>
          </p:cNvPr>
          <p:cNvGrpSpPr>
            <a:grpSpLocks/>
          </p:cNvGrpSpPr>
          <p:nvPr/>
        </p:nvGrpSpPr>
        <p:grpSpPr bwMode="auto">
          <a:xfrm>
            <a:off x="7737475" y="3340100"/>
            <a:ext cx="1406525" cy="3343275"/>
            <a:chOff x="7737475" y="3340100"/>
            <a:chExt cx="1406525" cy="3343275"/>
          </a:xfrm>
        </p:grpSpPr>
        <p:sp>
          <p:nvSpPr>
            <p:cNvPr id="12" name="AutoShape 11">
              <a:extLst>
                <a:ext uri="{FF2B5EF4-FFF2-40B4-BE49-F238E27FC236}">
                  <a16:creationId xmlns:a16="http://schemas.microsoft.com/office/drawing/2014/main" id="{2728DC7E-9D33-2E42-B253-DD96B5239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3340100"/>
              <a:ext cx="1406525" cy="685800"/>
            </a:xfrm>
            <a:prstGeom prst="downArrowCallout">
              <a:avLst>
                <a:gd name="adj1" fmla="val 11329"/>
                <a:gd name="adj2" fmla="val 21203"/>
                <a:gd name="adj3" fmla="val 18630"/>
                <a:gd name="adj4" fmla="val 66667"/>
              </a:avLst>
            </a:prstGeom>
            <a:gradFill>
              <a:gsLst>
                <a:gs pos="0">
                  <a:schemeClr val="bg1"/>
                </a:gs>
                <a:gs pos="50000">
                  <a:srgbClr val="FF9933"/>
                </a:gs>
                <a:gs pos="100000">
                  <a:srgbClr val="FF3300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1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Derive the assets PDs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inverting Basel formula</a:t>
              </a:r>
            </a:p>
          </p:txBody>
        </p:sp>
        <p:sp>
          <p:nvSpPr>
            <p:cNvPr id="13" name="AutoShape 12">
              <a:extLst>
                <a:ext uri="{FF2B5EF4-FFF2-40B4-BE49-F238E27FC236}">
                  <a16:creationId xmlns:a16="http://schemas.microsoft.com/office/drawing/2014/main" id="{1A3BEDC1-A986-C44A-A237-FE155CECF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110038"/>
              <a:ext cx="1406525" cy="754062"/>
            </a:xfrm>
            <a:prstGeom prst="downArrowCallout">
              <a:avLst>
                <a:gd name="adj1" fmla="val 12587"/>
                <a:gd name="adj2" fmla="val 15800"/>
                <a:gd name="adj3" fmla="val 16667"/>
                <a:gd name="adj4" fmla="val 64301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2 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Tahoma" charset="0"/>
                  <a:ea typeface="MS PGothic" charset="0"/>
                  <a:cs typeface="Tahoma" charset="0"/>
                </a:rPr>
                <a:t>Generate via MC a sample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Tahoma" charset="0"/>
                  <a:ea typeface="MS PGothic" charset="0"/>
                  <a:cs typeface="Tahoma" charset="0"/>
                </a:rPr>
                <a:t>of loan losses </a:t>
              </a:r>
              <a:r>
                <a:rPr lang="en-GB" sz="900" i="1">
                  <a:latin typeface="Tahoma" charset="0"/>
                  <a:ea typeface="MS PGothic" charset="0"/>
                  <a:cs typeface="Tahoma" charset="0"/>
                </a:rPr>
                <a:t>L</a:t>
              </a:r>
              <a:r>
                <a:rPr lang="en-GB" sz="900" i="1" baseline="-25000">
                  <a:latin typeface="Tahoma" charset="0"/>
                  <a:ea typeface="MS PGothic" charset="0"/>
                  <a:cs typeface="Tahoma" charset="0"/>
                </a:rPr>
                <a:t>ij</a:t>
              </a:r>
              <a:r>
                <a:rPr lang="en-GB" sz="900">
                  <a:latin typeface="Tahoma" charset="0"/>
                  <a:ea typeface="MS PGothic" charset="0"/>
                  <a:cs typeface="Tahoma" charset="0"/>
                </a:rPr>
                <a:t> </a:t>
              </a:r>
              <a:endParaRPr lang="en-US" sz="900" i="1">
                <a:latin typeface="Tahoma" charset="0"/>
                <a:ea typeface="MS PGothic" charset="0"/>
                <a:cs typeface="Tahoma" charset="0"/>
              </a:endParaRP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14" name="AutoShape 13">
              <a:extLst>
                <a:ext uri="{FF2B5EF4-FFF2-40B4-BE49-F238E27FC236}">
                  <a16:creationId xmlns:a16="http://schemas.microsoft.com/office/drawing/2014/main" id="{7CDC5F5A-96FD-8542-8B8D-BFF297BB5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914900"/>
              <a:ext cx="1406525" cy="609600"/>
            </a:xfrm>
            <a:prstGeom prst="downArrowCallout">
              <a:avLst>
                <a:gd name="adj1" fmla="val 17232"/>
                <a:gd name="adj2" fmla="val 21499"/>
                <a:gd name="adj3" fmla="val 16667"/>
                <a:gd name="adj4" fmla="val 64301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3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Check which banks fail</a:t>
              </a: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15" name="AutoShape 14">
              <a:extLst>
                <a:ext uri="{FF2B5EF4-FFF2-40B4-BE49-F238E27FC236}">
                  <a16:creationId xmlns:a16="http://schemas.microsoft.com/office/drawing/2014/main" id="{DB305E54-1213-9443-BEED-8DC0DDD8D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5524500"/>
              <a:ext cx="1384300" cy="711200"/>
            </a:xfrm>
            <a:prstGeom prst="downArrowCallout">
              <a:avLst>
                <a:gd name="adj1" fmla="val 25005"/>
                <a:gd name="adj2" fmla="val 29272"/>
                <a:gd name="adj3" fmla="val 16667"/>
                <a:gd name="adj4" fmla="val 64301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4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Model Contagion</a:t>
              </a: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38E82EB-609C-BC4F-BEA5-CCFC36DCC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6235700"/>
              <a:ext cx="1384300" cy="4476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5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Derive the final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matrix of systemic losses</a:t>
              </a:r>
            </a:p>
          </p:txBody>
        </p:sp>
      </p:grp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10A10699-FA2F-DB40-B955-4D4AAEE123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" y="5897563"/>
          <a:ext cx="506413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Equation" r:id="rId4" imgW="1536700" imgH="1092200" progId="Equation.3">
                  <p:embed/>
                </p:oleObj>
              </mc:Choice>
              <mc:Fallback>
                <p:oleObj name="Equation" r:id="rId4" imgW="1536700" imgH="1092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897563"/>
                        <a:ext cx="506413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1" name="Rectangle 17">
            <a:extLst>
              <a:ext uri="{FF2B5EF4-FFF2-40B4-BE49-F238E27FC236}">
                <a16:creationId xmlns:a16="http://schemas.microsoft.com/office/drawing/2014/main" id="{2D8A7B2F-A0AB-E649-B4AB-C6695CA68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5726113"/>
            <a:ext cx="465455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/>
              <a:t>È una stima della media ponderata della probabilità di default dei crediti</a:t>
            </a:r>
            <a:endParaRPr lang="en-GB" altLang="en-US" sz="2000">
              <a:solidFill>
                <a:srgbClr val="C00000"/>
              </a:solidFill>
            </a:endParaRPr>
          </a:p>
        </p:txBody>
      </p:sp>
      <p:graphicFrame>
        <p:nvGraphicFramePr>
          <p:cNvPr id="3" name="Object 3">
            <a:extLst>
              <a:ext uri="{FF2B5EF4-FFF2-40B4-BE49-F238E27FC236}">
                <a16:creationId xmlns:a16="http://schemas.microsoft.com/office/drawing/2014/main" id="{690F2F62-1A89-F549-BE2B-BE2357EA22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4391025"/>
          <a:ext cx="7759700" cy="1239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name="Equation" r:id="rId6" imgW="5613400" imgH="889000" progId="Equation.3">
                  <p:embed/>
                </p:oleObj>
              </mc:Choice>
              <mc:Fallback>
                <p:oleObj name="Equation" r:id="rId6" imgW="5613400" imgH="889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391025"/>
                        <a:ext cx="7759700" cy="1239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1" name="Object 4">
            <a:extLst>
              <a:ext uri="{FF2B5EF4-FFF2-40B4-BE49-F238E27FC236}">
                <a16:creationId xmlns:a16="http://schemas.microsoft.com/office/drawing/2014/main" id="{96C5C47F-F13A-9944-84A5-D214795FD9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21200" y="3340100"/>
          <a:ext cx="1016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Equation" r:id="rId8" imgW="584200" imgH="1028700" progId="Equation.3">
                  <p:embed/>
                </p:oleObj>
              </mc:Choice>
              <mc:Fallback>
                <p:oleObj name="Equation" r:id="rId8" imgW="584200" imgH="1028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40100"/>
                        <a:ext cx="1016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5">
            <a:extLst>
              <a:ext uri="{FF2B5EF4-FFF2-40B4-BE49-F238E27FC236}">
                <a16:creationId xmlns:a16="http://schemas.microsoft.com/office/drawing/2014/main" id="{16234B07-5687-3C47-8CB0-9231245648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8938" y="3068638"/>
          <a:ext cx="6835775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3" name="Equation" r:id="rId10" imgW="19380200" imgH="2044700" progId="Equation.3">
                  <p:embed/>
                </p:oleObj>
              </mc:Choice>
              <mc:Fallback>
                <p:oleObj name="Equation" r:id="rId10" imgW="19380200" imgH="2044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938" y="3068638"/>
                        <a:ext cx="6835775" cy="722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2" name="TextBox 1">
            <a:extLst>
              <a:ext uri="{FF2B5EF4-FFF2-40B4-BE49-F238E27FC236}">
                <a16:creationId xmlns:a16="http://schemas.microsoft.com/office/drawing/2014/main" id="{13643BFA-B65B-3341-96FD-CCB25C4D4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0" y="3856038"/>
            <a:ext cx="6858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In cui:</a:t>
            </a:r>
          </a:p>
        </p:txBody>
      </p:sp>
      <p:sp>
        <p:nvSpPr>
          <p:cNvPr id="31754" name="Title 1">
            <a:extLst>
              <a:ext uri="{FF2B5EF4-FFF2-40B4-BE49-F238E27FC236}">
                <a16:creationId xmlns:a16="http://schemas.microsoft.com/office/drawing/2014/main" id="{C4ACEC32-7BC5-8E4A-A8E6-4B9EF27AC36C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>
                <a:solidFill>
                  <a:srgbClr val="BFBFBF"/>
                </a:solidFill>
              </a:rPr>
              <a:t>Il modello SYMBOL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800">
              <a:solidFill>
                <a:srgbClr val="2626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  <p:bldP spid="29711" grpId="0"/>
      <p:bldP spid="297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7" name="Object 3">
            <a:extLst>
              <a:ext uri="{FF2B5EF4-FFF2-40B4-BE49-F238E27FC236}">
                <a16:creationId xmlns:a16="http://schemas.microsoft.com/office/drawing/2014/main" id="{FB8F1998-396E-4042-815D-6177606C271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7800" y="2933700"/>
          <a:ext cx="7510463" cy="144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8" name="Equation" r:id="rId4" imgW="4953000" imgH="952500" progId="Equation.3">
                  <p:embed/>
                </p:oleObj>
              </mc:Choice>
              <mc:Fallback>
                <p:oleObj name="Equation" r:id="rId4" imgW="4953000" imgH="952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" y="2933700"/>
                        <a:ext cx="7510463" cy="1443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4" name="Rectangle 13">
            <a:extLst>
              <a:ext uri="{FF2B5EF4-FFF2-40B4-BE49-F238E27FC236}">
                <a16:creationId xmlns:a16="http://schemas.microsoft.com/office/drawing/2014/main" id="{AFCD240C-FCDD-4549-B4C3-15E7E8479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788" y="1571625"/>
            <a:ext cx="8812212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/>
              <a:t>Sulla base della correlazione tra banche </a:t>
            </a:r>
            <a:r>
              <a:rPr lang="en-GB" altLang="en-US" sz="2800" i="1">
                <a:latin typeface="Symbol" pitchFamily="2" charset="2"/>
              </a:rPr>
              <a:t>r</a:t>
            </a:r>
            <a:r>
              <a:rPr lang="en-GB" altLang="en-US" sz="2800"/>
              <a:t> e della rischiosità dell</a:t>
            </a:r>
            <a:r>
              <a:rPr lang="en-GB" altLang="it-IT" sz="2800"/>
              <a:t>’</a:t>
            </a:r>
            <a:r>
              <a:rPr lang="en-GB" altLang="en-US" sz="2800"/>
              <a:t>attivo </a:t>
            </a:r>
            <a:r>
              <a:rPr lang="en-GB" altLang="en-US" sz="2800" i="1"/>
              <a:t>PD</a:t>
            </a:r>
            <a:r>
              <a:rPr lang="en-GB" altLang="en-US" sz="2800" i="1" baseline="-25000"/>
              <a:t>i</a:t>
            </a:r>
            <a:r>
              <a:rPr lang="en-GB" altLang="en-US" sz="2800"/>
              <a:t>, simuliamo per ogni banca </a:t>
            </a:r>
            <a:r>
              <a:rPr lang="en-GB" altLang="en-US" sz="2800" i="1"/>
              <a:t>i </a:t>
            </a:r>
            <a:r>
              <a:rPr lang="en-GB" altLang="en-US" sz="2800"/>
              <a:t>un set di perdite (</a:t>
            </a:r>
            <a:r>
              <a:rPr lang="en-GB" altLang="en-US" sz="2800" i="1"/>
              <a:t>j = 1</a:t>
            </a:r>
            <a:r>
              <a:rPr lang="en-GB" altLang="en-US" sz="2800"/>
              <a:t>,</a:t>
            </a:r>
            <a:r>
              <a:rPr lang="en-GB" altLang="en-US" sz="2800" i="1"/>
              <a:t> 2</a:t>
            </a:r>
            <a:r>
              <a:rPr lang="en-GB" altLang="en-US" sz="2800"/>
              <a:t>,</a:t>
            </a:r>
            <a:r>
              <a:rPr lang="en-GB" altLang="en-US" sz="2800" i="1"/>
              <a:t> …, J</a:t>
            </a:r>
            <a:r>
              <a:rPr lang="en-GB" altLang="en-US" sz="2800"/>
              <a:t>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/>
          </a:p>
        </p:txBody>
      </p:sp>
      <p:grpSp>
        <p:nvGrpSpPr>
          <p:cNvPr id="2" name="Group 13">
            <a:extLst>
              <a:ext uri="{FF2B5EF4-FFF2-40B4-BE49-F238E27FC236}">
                <a16:creationId xmlns:a16="http://schemas.microsoft.com/office/drawing/2014/main" id="{DA5D423C-BBBB-9F4B-BE2A-6614BCC56D87}"/>
              </a:ext>
            </a:extLst>
          </p:cNvPr>
          <p:cNvGrpSpPr>
            <a:grpSpLocks/>
          </p:cNvGrpSpPr>
          <p:nvPr/>
        </p:nvGrpSpPr>
        <p:grpSpPr bwMode="auto">
          <a:xfrm>
            <a:off x="2700338" y="3157538"/>
            <a:ext cx="3887787" cy="2157412"/>
            <a:chOff x="2803525" y="3197225"/>
            <a:chExt cx="3378200" cy="2357438"/>
          </a:xfrm>
        </p:grpSpPr>
        <p:sp>
          <p:nvSpPr>
            <p:cNvPr id="33806" name="Oval 16">
              <a:extLst>
                <a:ext uri="{FF2B5EF4-FFF2-40B4-BE49-F238E27FC236}">
                  <a16:creationId xmlns:a16="http://schemas.microsoft.com/office/drawing/2014/main" id="{28DAAFEF-89B7-A548-8510-0DF37268F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3197225"/>
              <a:ext cx="1152525" cy="669925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6838" tIns="47625" rIns="96838" bIns="47625"/>
            <a:lstStyle>
              <a:lvl1pPr marL="361950" indent="-361950" defTabSz="966788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188913" algn="l"/>
                </a:tabLst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966788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188913" algn="l"/>
                </a:tabLst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966788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188913" algn="l"/>
                </a:tabLs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966788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966788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9667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9667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9667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9667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en-US" sz="1800">
                <a:latin typeface="Arial" panose="020B0604020202020204" pitchFamily="34" charset="0"/>
              </a:endParaRPr>
            </a:p>
          </p:txBody>
        </p:sp>
        <p:cxnSp>
          <p:nvCxnSpPr>
            <p:cNvPr id="33807" name="Straight Arrow Connector 4">
              <a:extLst>
                <a:ext uri="{FF2B5EF4-FFF2-40B4-BE49-F238E27FC236}">
                  <a16:creationId xmlns:a16="http://schemas.microsoft.com/office/drawing/2014/main" id="{C2A6A94D-B5AD-664D-946A-2EE8DE6B470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2803525" y="3843338"/>
              <a:ext cx="2606675" cy="171132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1757" name="TextBox 5">
            <a:extLst>
              <a:ext uri="{FF2B5EF4-FFF2-40B4-BE49-F238E27FC236}">
                <a16:creationId xmlns:a16="http://schemas.microsoft.com/office/drawing/2014/main" id="{3398A406-6056-F849-A9FC-5E9656E2F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" y="5314950"/>
            <a:ext cx="3606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Variabili normali correlate con matrice di correlazione</a:t>
            </a:r>
          </a:p>
        </p:txBody>
      </p:sp>
      <p:graphicFrame>
        <p:nvGraphicFramePr>
          <p:cNvPr id="31746" name="Object 6">
            <a:extLst>
              <a:ext uri="{FF2B5EF4-FFF2-40B4-BE49-F238E27FC236}">
                <a16:creationId xmlns:a16="http://schemas.microsoft.com/office/drawing/2014/main" id="{AFE3E2FB-79D1-4E40-A74C-4972AE3C7AD8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3725863" y="5010150"/>
          <a:ext cx="2195512" cy="171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9" name="Equation" r:id="rId6" imgW="29260800" imgH="21069300" progId="Equation.3">
                  <p:embed/>
                </p:oleObj>
              </mc:Choice>
              <mc:Fallback>
                <p:oleObj name="Equation" r:id="rId6" imgW="29260800" imgH="21069300" progId="Equation.3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863" y="5010150"/>
                        <a:ext cx="2195512" cy="171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itle 1">
            <a:extLst>
              <a:ext uri="{FF2B5EF4-FFF2-40B4-BE49-F238E27FC236}">
                <a16:creationId xmlns:a16="http://schemas.microsoft.com/office/drawing/2014/main" id="{901F4608-AF24-3F47-80CF-1C487064B359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>
                <a:solidFill>
                  <a:srgbClr val="BFBFBF"/>
                </a:solidFill>
              </a:rPr>
              <a:t>Il modello SYMBOL </a:t>
            </a:r>
          </a:p>
        </p:txBody>
      </p:sp>
      <p:sp>
        <p:nvSpPr>
          <p:cNvPr id="33799" name="Text Box 22">
            <a:extLst>
              <a:ext uri="{FF2B5EF4-FFF2-40B4-BE49-F238E27FC236}">
                <a16:creationId xmlns:a16="http://schemas.microsoft.com/office/drawing/2014/main" id="{8B434DCD-50FA-B84A-9A66-A5B5BF3FB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" y="1104900"/>
            <a:ext cx="344646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>
            <a:spAutoFit/>
          </a:bodyPr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>
                <a:solidFill>
                  <a:srgbClr val="C00000"/>
                </a:solidFill>
              </a:rPr>
              <a:t>STEP 2</a:t>
            </a:r>
          </a:p>
        </p:txBody>
      </p:sp>
      <p:grpSp>
        <p:nvGrpSpPr>
          <p:cNvPr id="33800" name="Group 22">
            <a:extLst>
              <a:ext uri="{FF2B5EF4-FFF2-40B4-BE49-F238E27FC236}">
                <a16:creationId xmlns:a16="http://schemas.microsoft.com/office/drawing/2014/main" id="{DABB3A42-9280-244F-B7CD-D758181DACDD}"/>
              </a:ext>
            </a:extLst>
          </p:cNvPr>
          <p:cNvGrpSpPr>
            <a:grpSpLocks/>
          </p:cNvGrpSpPr>
          <p:nvPr/>
        </p:nvGrpSpPr>
        <p:grpSpPr bwMode="auto">
          <a:xfrm>
            <a:off x="7737475" y="3340100"/>
            <a:ext cx="1406525" cy="3343275"/>
            <a:chOff x="7737475" y="3340100"/>
            <a:chExt cx="1406525" cy="3343275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333DC7AC-27E1-844D-9A1E-D43D2EC84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3340100"/>
              <a:ext cx="1406525" cy="685800"/>
            </a:xfrm>
            <a:prstGeom prst="downArrowCallout">
              <a:avLst>
                <a:gd name="adj1" fmla="val 11329"/>
                <a:gd name="adj2" fmla="val 21203"/>
                <a:gd name="adj3" fmla="val 18630"/>
                <a:gd name="adj4" fmla="val 6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1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Derive the assets PDs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inverting Basel formula</a:t>
              </a:r>
            </a:p>
          </p:txBody>
        </p:sp>
        <p:sp>
          <p:nvSpPr>
            <p:cNvPr id="25" name="AutoShape 12">
              <a:extLst>
                <a:ext uri="{FF2B5EF4-FFF2-40B4-BE49-F238E27FC236}">
                  <a16:creationId xmlns:a16="http://schemas.microsoft.com/office/drawing/2014/main" id="{DA8CE2D3-9FFB-914F-97EF-66FE6652B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110038"/>
              <a:ext cx="1406525" cy="754062"/>
            </a:xfrm>
            <a:prstGeom prst="downArrowCallout">
              <a:avLst>
                <a:gd name="adj1" fmla="val 12587"/>
                <a:gd name="adj2" fmla="val 15800"/>
                <a:gd name="adj3" fmla="val 16667"/>
                <a:gd name="adj4" fmla="val 64301"/>
              </a:avLst>
            </a:prstGeom>
            <a:gradFill>
              <a:gsLst>
                <a:gs pos="0">
                  <a:schemeClr val="bg1"/>
                </a:gs>
                <a:gs pos="50000">
                  <a:srgbClr val="FF9933"/>
                </a:gs>
                <a:gs pos="100000">
                  <a:srgbClr val="FF3300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2 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Arial" charset="0"/>
                  <a:ea typeface="MS PGothic" charset="0"/>
                  <a:cs typeface="MS PGothic" charset="0"/>
                </a:rPr>
                <a:t>Generate via MC a sample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Arial" charset="0"/>
                  <a:ea typeface="MS PGothic" charset="0"/>
                  <a:cs typeface="MS PGothic" charset="0"/>
                </a:rPr>
                <a:t>of loan losses Lij </a:t>
              </a:r>
              <a:endParaRPr lang="en-US" sz="900"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26" name="AutoShape 13">
              <a:extLst>
                <a:ext uri="{FF2B5EF4-FFF2-40B4-BE49-F238E27FC236}">
                  <a16:creationId xmlns:a16="http://schemas.microsoft.com/office/drawing/2014/main" id="{9CAE3FAA-8215-4748-AB0D-ED72E291E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914900"/>
              <a:ext cx="1406525" cy="609600"/>
            </a:xfrm>
            <a:prstGeom prst="downArrowCallout">
              <a:avLst>
                <a:gd name="adj1" fmla="val 17232"/>
                <a:gd name="adj2" fmla="val 21499"/>
                <a:gd name="adj3" fmla="val 16667"/>
                <a:gd name="adj4" fmla="val 64301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3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Check which banks fail</a:t>
              </a: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27" name="AutoShape 14">
              <a:extLst>
                <a:ext uri="{FF2B5EF4-FFF2-40B4-BE49-F238E27FC236}">
                  <a16:creationId xmlns:a16="http://schemas.microsoft.com/office/drawing/2014/main" id="{A2F9BA0F-ABA7-C340-A4B6-AD251D991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5524500"/>
              <a:ext cx="1384300" cy="711200"/>
            </a:xfrm>
            <a:prstGeom prst="downArrowCallout">
              <a:avLst>
                <a:gd name="adj1" fmla="val 25005"/>
                <a:gd name="adj2" fmla="val 29272"/>
                <a:gd name="adj3" fmla="val 16667"/>
                <a:gd name="adj4" fmla="val 64301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4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Model Contagion</a:t>
              </a: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CF9BBB2-4227-634D-B22E-172740FAC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6235700"/>
              <a:ext cx="1384300" cy="4476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5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Derive the final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matrix of systemic losses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/>
      <p:bldP spid="317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9">
            <a:extLst>
              <a:ext uri="{FF2B5EF4-FFF2-40B4-BE49-F238E27FC236}">
                <a16:creationId xmlns:a16="http://schemas.microsoft.com/office/drawing/2014/main" id="{1DC70963-E44B-A24C-ACF2-4940AFBB9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1447800"/>
            <a:ext cx="5143500" cy="2560638"/>
          </a:xfrm>
          <a:prstGeom prst="rect">
            <a:avLst/>
          </a:prstGeom>
          <a:solidFill>
            <a:srgbClr val="92D050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/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latin typeface="Arial" panose="020B0604020202020204" pitchFamily="34" charset="0"/>
            </a:endParaRPr>
          </a:p>
        </p:txBody>
      </p:sp>
      <p:sp>
        <p:nvSpPr>
          <p:cNvPr id="35842" name="Rectangle 7">
            <a:extLst>
              <a:ext uri="{FF2B5EF4-FFF2-40B4-BE49-F238E27FC236}">
                <a16:creationId xmlns:a16="http://schemas.microsoft.com/office/drawing/2014/main" id="{9DE6AA9C-4579-974C-A424-E01D25A18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125" y="1512888"/>
            <a:ext cx="55737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Verdana" panose="020B0604030504040204" pitchFamily="34" charset="0"/>
              </a:rPr>
              <a:t>Una banca va in </a:t>
            </a:r>
            <a:r>
              <a:rPr lang="en-US" altLang="en-US" sz="2400">
                <a:solidFill>
                  <a:srgbClr val="C00000"/>
                </a:solidFill>
                <a:latin typeface="Verdana" panose="020B0604030504040204" pitchFamily="34" charset="0"/>
              </a:rPr>
              <a:t>in default </a:t>
            </a:r>
            <a:r>
              <a:rPr lang="en-US" altLang="en-US" sz="2400">
                <a:latin typeface="Verdana" panose="020B0604030504040204" pitchFamily="34" charset="0"/>
              </a:rPr>
              <a:t>quando: </a:t>
            </a:r>
          </a:p>
        </p:txBody>
      </p:sp>
      <p:sp>
        <p:nvSpPr>
          <p:cNvPr id="35843" name="Text Box 22">
            <a:extLst>
              <a:ext uri="{FF2B5EF4-FFF2-40B4-BE49-F238E27FC236}">
                <a16:creationId xmlns:a16="http://schemas.microsoft.com/office/drawing/2014/main" id="{81F90D99-F46E-1E43-8B24-AB0637191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0025" y="981075"/>
            <a:ext cx="344646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>
            <a:spAutoFit/>
          </a:bodyPr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>
                <a:solidFill>
                  <a:srgbClr val="C00000"/>
                </a:solidFill>
              </a:rPr>
              <a:t>STEP 3</a:t>
            </a:r>
          </a:p>
        </p:txBody>
      </p:sp>
      <p:sp>
        <p:nvSpPr>
          <p:cNvPr id="35844" name="Rectangle 14">
            <a:extLst>
              <a:ext uri="{FF2B5EF4-FFF2-40B4-BE49-F238E27FC236}">
                <a16:creationId xmlns:a16="http://schemas.microsoft.com/office/drawing/2014/main" id="{21751FCA-49E6-3048-B337-0660DDA82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8488" y="1447800"/>
            <a:ext cx="2798762" cy="2565400"/>
          </a:xfrm>
          <a:prstGeom prst="rect">
            <a:avLst/>
          </a:prstGeom>
          <a:solidFill>
            <a:srgbClr val="C00000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/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latin typeface="Arial" panose="020B0604020202020204" pitchFamily="34" charset="0"/>
            </a:endParaRPr>
          </a:p>
        </p:txBody>
      </p:sp>
      <p:grpSp>
        <p:nvGrpSpPr>
          <p:cNvPr id="35845" name="Group 78">
            <a:extLst>
              <a:ext uri="{FF2B5EF4-FFF2-40B4-BE49-F238E27FC236}">
                <a16:creationId xmlns:a16="http://schemas.microsoft.com/office/drawing/2014/main" id="{22077D63-51E9-FF44-AC53-ECDD486B02A4}"/>
              </a:ext>
            </a:extLst>
          </p:cNvPr>
          <p:cNvGrpSpPr>
            <a:grpSpLocks/>
          </p:cNvGrpSpPr>
          <p:nvPr/>
        </p:nvGrpSpPr>
        <p:grpSpPr bwMode="auto">
          <a:xfrm>
            <a:off x="-152400" y="1346200"/>
            <a:ext cx="7140575" cy="3675063"/>
            <a:chOff x="960" y="846"/>
            <a:chExt cx="3103" cy="1565"/>
          </a:xfrm>
        </p:grpSpPr>
        <p:grpSp>
          <p:nvGrpSpPr>
            <p:cNvPr id="35857" name="Group 32">
              <a:extLst>
                <a:ext uri="{FF2B5EF4-FFF2-40B4-BE49-F238E27FC236}">
                  <a16:creationId xmlns:a16="http://schemas.microsoft.com/office/drawing/2014/main" id="{B524D965-7104-CC47-8428-56EFBE6D29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3" y="846"/>
              <a:ext cx="27" cy="1134"/>
              <a:chOff x="854" y="843"/>
              <a:chExt cx="67" cy="2835"/>
            </a:xfrm>
          </p:grpSpPr>
          <p:sp>
            <p:nvSpPr>
              <p:cNvPr id="35877" name="Freeform 33">
                <a:extLst>
                  <a:ext uri="{FF2B5EF4-FFF2-40B4-BE49-F238E27FC236}">
                    <a16:creationId xmlns:a16="http://schemas.microsoft.com/office/drawing/2014/main" id="{3DA92447-A9CC-D347-BEC0-B00D69DDA0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" y="843"/>
                <a:ext cx="67" cy="2835"/>
              </a:xfrm>
              <a:custGeom>
                <a:avLst/>
                <a:gdLst>
                  <a:gd name="T0" fmla="*/ 0 w 427"/>
                  <a:gd name="T1" fmla="*/ 0 h 18134"/>
                  <a:gd name="T2" fmla="*/ 0 w 427"/>
                  <a:gd name="T3" fmla="*/ 0 h 18134"/>
                  <a:gd name="T4" fmla="*/ 0 w 427"/>
                  <a:gd name="T5" fmla="*/ 0 h 18134"/>
                  <a:gd name="T6" fmla="*/ 0 w 427"/>
                  <a:gd name="T7" fmla="*/ 0 h 18134"/>
                  <a:gd name="T8" fmla="*/ 0 w 427"/>
                  <a:gd name="T9" fmla="*/ 0 h 18134"/>
                  <a:gd name="T10" fmla="*/ 0 w 427"/>
                  <a:gd name="T11" fmla="*/ 0 h 18134"/>
                  <a:gd name="T12" fmla="*/ 0 w 427"/>
                  <a:gd name="T13" fmla="*/ 0 h 18134"/>
                  <a:gd name="T14" fmla="*/ 0 w 427"/>
                  <a:gd name="T15" fmla="*/ 0 h 18134"/>
                  <a:gd name="T16" fmla="*/ 0 w 427"/>
                  <a:gd name="T17" fmla="*/ 0 h 18134"/>
                  <a:gd name="T18" fmla="*/ 0 w 427"/>
                  <a:gd name="T19" fmla="*/ 0 h 18134"/>
                  <a:gd name="T20" fmla="*/ 0 w 427"/>
                  <a:gd name="T21" fmla="*/ 0 h 1813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7"/>
                  <a:gd name="T34" fmla="*/ 0 h 18134"/>
                  <a:gd name="T35" fmla="*/ 427 w 427"/>
                  <a:gd name="T36" fmla="*/ 18134 h 1813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7" h="18134">
                    <a:moveTo>
                      <a:pt x="250" y="301"/>
                    </a:moveTo>
                    <a:lnTo>
                      <a:pt x="258" y="18104"/>
                    </a:lnTo>
                    <a:cubicBezTo>
                      <a:pt x="258" y="18121"/>
                      <a:pt x="242" y="18134"/>
                      <a:pt x="222" y="18134"/>
                    </a:cubicBezTo>
                    <a:cubicBezTo>
                      <a:pt x="203" y="18134"/>
                      <a:pt x="187" y="18121"/>
                      <a:pt x="187" y="18104"/>
                    </a:cubicBezTo>
                    <a:lnTo>
                      <a:pt x="178" y="301"/>
                    </a:lnTo>
                    <a:cubicBezTo>
                      <a:pt x="178" y="284"/>
                      <a:pt x="194" y="270"/>
                      <a:pt x="213" y="270"/>
                    </a:cubicBezTo>
                    <a:cubicBezTo>
                      <a:pt x="234" y="270"/>
                      <a:pt x="250" y="284"/>
                      <a:pt x="250" y="301"/>
                    </a:cubicBezTo>
                    <a:close/>
                    <a:moveTo>
                      <a:pt x="0" y="361"/>
                    </a:moveTo>
                    <a:lnTo>
                      <a:pt x="213" y="0"/>
                    </a:lnTo>
                    <a:lnTo>
                      <a:pt x="427" y="360"/>
                    </a:lnTo>
                    <a:lnTo>
                      <a:pt x="0" y="36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5878" name="Freeform 34">
                <a:extLst>
                  <a:ext uri="{FF2B5EF4-FFF2-40B4-BE49-F238E27FC236}">
                    <a16:creationId xmlns:a16="http://schemas.microsoft.com/office/drawing/2014/main" id="{A2C04CD5-D15E-0649-829C-76CA0CFE94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" y="843"/>
                <a:ext cx="67" cy="2835"/>
              </a:xfrm>
              <a:custGeom>
                <a:avLst/>
                <a:gdLst>
                  <a:gd name="T0" fmla="*/ 0 w 427"/>
                  <a:gd name="T1" fmla="*/ 0 h 18134"/>
                  <a:gd name="T2" fmla="*/ 0 w 427"/>
                  <a:gd name="T3" fmla="*/ 0 h 18134"/>
                  <a:gd name="T4" fmla="*/ 0 w 427"/>
                  <a:gd name="T5" fmla="*/ 0 h 18134"/>
                  <a:gd name="T6" fmla="*/ 0 w 427"/>
                  <a:gd name="T7" fmla="*/ 0 h 18134"/>
                  <a:gd name="T8" fmla="*/ 0 w 427"/>
                  <a:gd name="T9" fmla="*/ 0 h 18134"/>
                  <a:gd name="T10" fmla="*/ 0 w 427"/>
                  <a:gd name="T11" fmla="*/ 0 h 18134"/>
                  <a:gd name="T12" fmla="*/ 0 w 427"/>
                  <a:gd name="T13" fmla="*/ 0 h 18134"/>
                  <a:gd name="T14" fmla="*/ 0 w 427"/>
                  <a:gd name="T15" fmla="*/ 0 h 18134"/>
                  <a:gd name="T16" fmla="*/ 0 w 427"/>
                  <a:gd name="T17" fmla="*/ 0 h 18134"/>
                  <a:gd name="T18" fmla="*/ 0 w 427"/>
                  <a:gd name="T19" fmla="*/ 0 h 18134"/>
                  <a:gd name="T20" fmla="*/ 0 w 427"/>
                  <a:gd name="T21" fmla="*/ 0 h 1813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7"/>
                  <a:gd name="T34" fmla="*/ 0 h 18134"/>
                  <a:gd name="T35" fmla="*/ 427 w 427"/>
                  <a:gd name="T36" fmla="*/ 18134 h 1813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7" h="18134">
                    <a:moveTo>
                      <a:pt x="250" y="301"/>
                    </a:moveTo>
                    <a:lnTo>
                      <a:pt x="258" y="18104"/>
                    </a:lnTo>
                    <a:cubicBezTo>
                      <a:pt x="258" y="18121"/>
                      <a:pt x="242" y="18134"/>
                      <a:pt x="222" y="18134"/>
                    </a:cubicBezTo>
                    <a:cubicBezTo>
                      <a:pt x="203" y="18134"/>
                      <a:pt x="187" y="18121"/>
                      <a:pt x="187" y="18104"/>
                    </a:cubicBezTo>
                    <a:lnTo>
                      <a:pt x="178" y="301"/>
                    </a:lnTo>
                    <a:cubicBezTo>
                      <a:pt x="178" y="284"/>
                      <a:pt x="194" y="270"/>
                      <a:pt x="213" y="270"/>
                    </a:cubicBezTo>
                    <a:cubicBezTo>
                      <a:pt x="234" y="270"/>
                      <a:pt x="250" y="284"/>
                      <a:pt x="250" y="301"/>
                    </a:cubicBezTo>
                    <a:close/>
                    <a:moveTo>
                      <a:pt x="0" y="361"/>
                    </a:moveTo>
                    <a:lnTo>
                      <a:pt x="213" y="0"/>
                    </a:lnTo>
                    <a:lnTo>
                      <a:pt x="427" y="360"/>
                    </a:lnTo>
                    <a:lnTo>
                      <a:pt x="0" y="361"/>
                    </a:lnTo>
                    <a:close/>
                  </a:path>
                </a:pathLst>
              </a:custGeom>
              <a:noFill/>
              <a:ln w="190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35858" name="Group 35">
              <a:extLst>
                <a:ext uri="{FF2B5EF4-FFF2-40B4-BE49-F238E27FC236}">
                  <a16:creationId xmlns:a16="http://schemas.microsoft.com/office/drawing/2014/main" id="{D3A119BB-229B-8746-80DD-7FFF5A7EE2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4" y="1973"/>
              <a:ext cx="2755" cy="23"/>
              <a:chOff x="881" y="3660"/>
              <a:chExt cx="6889" cy="57"/>
            </a:xfrm>
          </p:grpSpPr>
          <p:sp>
            <p:nvSpPr>
              <p:cNvPr id="35875" name="Freeform 35">
                <a:extLst>
                  <a:ext uri="{FF2B5EF4-FFF2-40B4-BE49-F238E27FC236}">
                    <a16:creationId xmlns:a16="http://schemas.microsoft.com/office/drawing/2014/main" id="{4F53E453-DFC8-D04A-A465-263F41859C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1" y="3660"/>
                <a:ext cx="6889" cy="57"/>
              </a:xfrm>
              <a:custGeom>
                <a:avLst/>
                <a:gdLst>
                  <a:gd name="T0" fmla="*/ 0 w 22070"/>
                  <a:gd name="T1" fmla="*/ 0 h 180"/>
                  <a:gd name="T2" fmla="*/ 0 w 22070"/>
                  <a:gd name="T3" fmla="*/ 0 h 180"/>
                  <a:gd name="T4" fmla="*/ 0 w 22070"/>
                  <a:gd name="T5" fmla="*/ 0 h 180"/>
                  <a:gd name="T6" fmla="*/ 0 w 22070"/>
                  <a:gd name="T7" fmla="*/ 0 h 180"/>
                  <a:gd name="T8" fmla="*/ 0 w 22070"/>
                  <a:gd name="T9" fmla="*/ 0 h 180"/>
                  <a:gd name="T10" fmla="*/ 0 w 22070"/>
                  <a:gd name="T11" fmla="*/ 0 h 180"/>
                  <a:gd name="T12" fmla="*/ 0 w 22070"/>
                  <a:gd name="T13" fmla="*/ 0 h 180"/>
                  <a:gd name="T14" fmla="*/ 0 w 22070"/>
                  <a:gd name="T15" fmla="*/ 0 h 180"/>
                  <a:gd name="T16" fmla="*/ 0 w 22070"/>
                  <a:gd name="T17" fmla="*/ 0 h 180"/>
                  <a:gd name="T18" fmla="*/ 0 w 22070"/>
                  <a:gd name="T19" fmla="*/ 0 h 180"/>
                  <a:gd name="T20" fmla="*/ 0 w 22070"/>
                  <a:gd name="T21" fmla="*/ 0 h 1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070"/>
                  <a:gd name="T34" fmla="*/ 0 h 180"/>
                  <a:gd name="T35" fmla="*/ 22070 w 22070"/>
                  <a:gd name="T36" fmla="*/ 180 h 1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070" h="180">
                    <a:moveTo>
                      <a:pt x="19" y="72"/>
                    </a:moveTo>
                    <a:lnTo>
                      <a:pt x="21892" y="76"/>
                    </a:lnTo>
                    <a:cubicBezTo>
                      <a:pt x="21902" y="76"/>
                      <a:pt x="21911" y="82"/>
                      <a:pt x="21911" y="90"/>
                    </a:cubicBezTo>
                    <a:cubicBezTo>
                      <a:pt x="21911" y="99"/>
                      <a:pt x="21902" y="106"/>
                      <a:pt x="21892" y="106"/>
                    </a:cubicBezTo>
                    <a:lnTo>
                      <a:pt x="19" y="102"/>
                    </a:lnTo>
                    <a:cubicBezTo>
                      <a:pt x="9" y="102"/>
                      <a:pt x="0" y="96"/>
                      <a:pt x="0" y="87"/>
                    </a:cubicBezTo>
                    <a:cubicBezTo>
                      <a:pt x="0" y="79"/>
                      <a:pt x="9" y="72"/>
                      <a:pt x="19" y="72"/>
                    </a:cubicBezTo>
                    <a:close/>
                    <a:moveTo>
                      <a:pt x="21856" y="0"/>
                    </a:moveTo>
                    <a:lnTo>
                      <a:pt x="22070" y="90"/>
                    </a:lnTo>
                    <a:lnTo>
                      <a:pt x="21856" y="180"/>
                    </a:lnTo>
                    <a:lnTo>
                      <a:pt x="218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5876" name="Freeform 36">
                <a:extLst>
                  <a:ext uri="{FF2B5EF4-FFF2-40B4-BE49-F238E27FC236}">
                    <a16:creationId xmlns:a16="http://schemas.microsoft.com/office/drawing/2014/main" id="{202305CB-AEAA-324C-AB11-9F308CDD7F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1" y="3660"/>
                <a:ext cx="6889" cy="57"/>
              </a:xfrm>
              <a:custGeom>
                <a:avLst/>
                <a:gdLst>
                  <a:gd name="T0" fmla="*/ 0 w 22070"/>
                  <a:gd name="T1" fmla="*/ 0 h 180"/>
                  <a:gd name="T2" fmla="*/ 0 w 22070"/>
                  <a:gd name="T3" fmla="*/ 0 h 180"/>
                  <a:gd name="T4" fmla="*/ 0 w 22070"/>
                  <a:gd name="T5" fmla="*/ 0 h 180"/>
                  <a:gd name="T6" fmla="*/ 0 w 22070"/>
                  <a:gd name="T7" fmla="*/ 0 h 180"/>
                  <a:gd name="T8" fmla="*/ 0 w 22070"/>
                  <a:gd name="T9" fmla="*/ 0 h 180"/>
                  <a:gd name="T10" fmla="*/ 0 w 22070"/>
                  <a:gd name="T11" fmla="*/ 0 h 180"/>
                  <a:gd name="T12" fmla="*/ 0 w 22070"/>
                  <a:gd name="T13" fmla="*/ 0 h 180"/>
                  <a:gd name="T14" fmla="*/ 0 w 22070"/>
                  <a:gd name="T15" fmla="*/ 0 h 180"/>
                  <a:gd name="T16" fmla="*/ 0 w 22070"/>
                  <a:gd name="T17" fmla="*/ 0 h 180"/>
                  <a:gd name="T18" fmla="*/ 0 w 22070"/>
                  <a:gd name="T19" fmla="*/ 0 h 180"/>
                  <a:gd name="T20" fmla="*/ 0 w 22070"/>
                  <a:gd name="T21" fmla="*/ 0 h 1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070"/>
                  <a:gd name="T34" fmla="*/ 0 h 180"/>
                  <a:gd name="T35" fmla="*/ 22070 w 22070"/>
                  <a:gd name="T36" fmla="*/ 180 h 1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070" h="180">
                    <a:moveTo>
                      <a:pt x="19" y="72"/>
                    </a:moveTo>
                    <a:lnTo>
                      <a:pt x="21892" y="76"/>
                    </a:lnTo>
                    <a:cubicBezTo>
                      <a:pt x="21902" y="76"/>
                      <a:pt x="21911" y="82"/>
                      <a:pt x="21911" y="90"/>
                    </a:cubicBezTo>
                    <a:cubicBezTo>
                      <a:pt x="21911" y="99"/>
                      <a:pt x="21902" y="106"/>
                      <a:pt x="21892" y="106"/>
                    </a:cubicBezTo>
                    <a:lnTo>
                      <a:pt x="19" y="102"/>
                    </a:lnTo>
                    <a:cubicBezTo>
                      <a:pt x="9" y="102"/>
                      <a:pt x="0" y="96"/>
                      <a:pt x="0" y="87"/>
                    </a:cubicBezTo>
                    <a:cubicBezTo>
                      <a:pt x="0" y="79"/>
                      <a:pt x="9" y="72"/>
                      <a:pt x="19" y="72"/>
                    </a:cubicBezTo>
                    <a:close/>
                    <a:moveTo>
                      <a:pt x="21856" y="0"/>
                    </a:moveTo>
                    <a:lnTo>
                      <a:pt x="22070" y="90"/>
                    </a:lnTo>
                    <a:lnTo>
                      <a:pt x="21856" y="180"/>
                    </a:lnTo>
                    <a:lnTo>
                      <a:pt x="21856" y="0"/>
                    </a:lnTo>
                    <a:close/>
                  </a:path>
                </a:pathLst>
              </a:custGeom>
              <a:noFill/>
              <a:ln w="190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35859" name="Freeform 38">
              <a:extLst>
                <a:ext uri="{FF2B5EF4-FFF2-40B4-BE49-F238E27FC236}">
                  <a16:creationId xmlns:a16="http://schemas.microsoft.com/office/drawing/2014/main" id="{D960E7D5-A10E-6F49-BF72-23D8E8ED5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148"/>
              <a:ext cx="2716" cy="842"/>
            </a:xfrm>
            <a:custGeom>
              <a:avLst/>
              <a:gdLst>
                <a:gd name="T0" fmla="*/ 0 w 6791"/>
                <a:gd name="T1" fmla="*/ 0 h 2107"/>
                <a:gd name="T2" fmla="*/ 0 w 6791"/>
                <a:gd name="T3" fmla="*/ 0 h 2107"/>
                <a:gd name="T4" fmla="*/ 0 w 6791"/>
                <a:gd name="T5" fmla="*/ 0 h 2107"/>
                <a:gd name="T6" fmla="*/ 0 w 6791"/>
                <a:gd name="T7" fmla="*/ 0 h 21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1"/>
                <a:gd name="T13" fmla="*/ 0 h 2107"/>
                <a:gd name="T14" fmla="*/ 6791 w 6791"/>
                <a:gd name="T15" fmla="*/ 2107 h 21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1" h="2107">
                  <a:moveTo>
                    <a:pt x="0" y="2025"/>
                  </a:moveTo>
                  <a:cubicBezTo>
                    <a:pt x="516" y="1054"/>
                    <a:pt x="1035" y="85"/>
                    <a:pt x="1773" y="42"/>
                  </a:cubicBezTo>
                  <a:cubicBezTo>
                    <a:pt x="2511" y="0"/>
                    <a:pt x="3591" y="1448"/>
                    <a:pt x="4428" y="1778"/>
                  </a:cubicBezTo>
                  <a:cubicBezTo>
                    <a:pt x="5266" y="2107"/>
                    <a:pt x="6399" y="1983"/>
                    <a:pt x="6791" y="2025"/>
                  </a:cubicBezTo>
                </a:path>
              </a:pathLst>
            </a:custGeom>
            <a:noFill/>
            <a:ln w="508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5860" name="Line 39">
              <a:extLst>
                <a:ext uri="{FF2B5EF4-FFF2-40B4-BE49-F238E27FC236}">
                  <a16:creationId xmlns:a16="http://schemas.microsoft.com/office/drawing/2014/main" id="{14792695-864E-3445-9273-BD9031F8CC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2" y="1163"/>
              <a:ext cx="0" cy="827"/>
            </a:xfrm>
            <a:prstGeom prst="line">
              <a:avLst/>
            </a:prstGeom>
            <a:noFill/>
            <a:ln w="508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5861" name="Rectangle 42">
              <a:extLst>
                <a:ext uri="{FF2B5EF4-FFF2-40B4-BE49-F238E27FC236}">
                  <a16:creationId xmlns:a16="http://schemas.microsoft.com/office/drawing/2014/main" id="{B0E87805-8571-1840-A008-1CD363E6F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2" y="2018"/>
              <a:ext cx="390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</a:rPr>
                <a:t>Basel VaR</a:t>
              </a:r>
              <a:endParaRPr lang="en-US" altLang="en-US" sz="1800"/>
            </a:p>
          </p:txBody>
        </p:sp>
        <p:sp>
          <p:nvSpPr>
            <p:cNvPr id="35862" name="Rectangle 43">
              <a:extLst>
                <a:ext uri="{FF2B5EF4-FFF2-40B4-BE49-F238E27FC236}">
                  <a16:creationId xmlns:a16="http://schemas.microsoft.com/office/drawing/2014/main" id="{03A19445-F6BE-2E4A-9131-7E53C4525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4" y="1964"/>
              <a:ext cx="18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30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5863" name="Rectangle 44">
              <a:extLst>
                <a:ext uri="{FF2B5EF4-FFF2-40B4-BE49-F238E27FC236}">
                  <a16:creationId xmlns:a16="http://schemas.microsoft.com/office/drawing/2014/main" id="{8917B383-02D2-7C40-A3D2-936842B78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6" y="2014"/>
              <a:ext cx="637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</a:rPr>
                <a:t>Portfolio Losses</a:t>
              </a:r>
              <a:endParaRPr lang="en-US" altLang="en-US" sz="1800"/>
            </a:p>
          </p:txBody>
        </p:sp>
        <p:sp>
          <p:nvSpPr>
            <p:cNvPr id="35864" name="Rectangle 46">
              <a:extLst>
                <a:ext uri="{FF2B5EF4-FFF2-40B4-BE49-F238E27FC236}">
                  <a16:creationId xmlns:a16="http://schemas.microsoft.com/office/drawing/2014/main" id="{08F5480D-8C12-CC4D-B498-718CB2144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865"/>
              <a:ext cx="0" cy="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en-US" sz="800">
                <a:latin typeface="Arial" panose="020B0604020202020204" pitchFamily="34" charset="0"/>
              </a:endParaRPr>
            </a:p>
          </p:txBody>
        </p:sp>
        <p:sp>
          <p:nvSpPr>
            <p:cNvPr id="35865" name="Rectangle 49">
              <a:extLst>
                <a:ext uri="{FF2B5EF4-FFF2-40B4-BE49-F238E27FC236}">
                  <a16:creationId xmlns:a16="http://schemas.microsoft.com/office/drawing/2014/main" id="{B539C3C1-3322-A547-9CE1-83A346F4B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4" y="2016"/>
              <a:ext cx="569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</a:rPr>
                <a:t>Expected Loss</a:t>
              </a:r>
              <a:endParaRPr lang="en-US" altLang="en-US" sz="1800"/>
            </a:p>
          </p:txBody>
        </p:sp>
        <p:sp>
          <p:nvSpPr>
            <p:cNvPr id="35866" name="Rectangle 59">
              <a:extLst>
                <a:ext uri="{FF2B5EF4-FFF2-40B4-BE49-F238E27FC236}">
                  <a16:creationId xmlns:a16="http://schemas.microsoft.com/office/drawing/2014/main" id="{BC31291C-E62A-EA4C-8A09-F139A2DE9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2293"/>
              <a:ext cx="737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</a:rPr>
                <a:t>Provisions = EL </a:t>
              </a:r>
            </a:p>
          </p:txBody>
        </p:sp>
        <p:sp>
          <p:nvSpPr>
            <p:cNvPr id="35867" name="Rectangle 61">
              <a:extLst>
                <a:ext uri="{FF2B5EF4-FFF2-40B4-BE49-F238E27FC236}">
                  <a16:creationId xmlns:a16="http://schemas.microsoft.com/office/drawing/2014/main" id="{8D4B44C0-7D48-8141-BDCC-F45D27353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93"/>
              <a:ext cx="991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</a:rPr>
                <a:t>Cap Req = K</a:t>
              </a:r>
            </a:p>
          </p:txBody>
        </p:sp>
        <p:sp>
          <p:nvSpPr>
            <p:cNvPr id="35868" name="Rectangle 62">
              <a:extLst>
                <a:ext uri="{FF2B5EF4-FFF2-40B4-BE49-F238E27FC236}">
                  <a16:creationId xmlns:a16="http://schemas.microsoft.com/office/drawing/2014/main" id="{F52874FD-5385-094E-829A-A484B4EE3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2134"/>
              <a:ext cx="18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30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5869" name="Rectangle 63">
              <a:extLst>
                <a:ext uri="{FF2B5EF4-FFF2-40B4-BE49-F238E27FC236}">
                  <a16:creationId xmlns:a16="http://schemas.microsoft.com/office/drawing/2014/main" id="{C9EE7E57-0E08-834F-844E-07971D90D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2282"/>
              <a:ext cx="944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</a:rPr>
                <a:t>Excess Cap = EXCAP</a:t>
              </a:r>
            </a:p>
          </p:txBody>
        </p:sp>
        <p:sp>
          <p:nvSpPr>
            <p:cNvPr id="35870" name="Rectangle 65">
              <a:extLst>
                <a:ext uri="{FF2B5EF4-FFF2-40B4-BE49-F238E27FC236}">
                  <a16:creationId xmlns:a16="http://schemas.microsoft.com/office/drawing/2014/main" id="{9F615819-9E9C-6A4D-8AD5-91CEA7565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34"/>
              <a:ext cx="18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30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5871" name="Line 73">
              <a:extLst>
                <a:ext uri="{FF2B5EF4-FFF2-40B4-BE49-F238E27FC236}">
                  <a16:creationId xmlns:a16="http://schemas.microsoft.com/office/drawing/2014/main" id="{A1A9516C-E0A3-BC4E-BC43-B1FFFAFFDD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2" y="1891"/>
              <a:ext cx="0" cy="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5872" name="AutoShape 74">
              <a:extLst>
                <a:ext uri="{FF2B5EF4-FFF2-40B4-BE49-F238E27FC236}">
                  <a16:creationId xmlns:a16="http://schemas.microsoft.com/office/drawing/2014/main" id="{D1CF0553-D096-164C-BBEF-E3A630DD9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0" y="2173"/>
              <a:ext cx="672" cy="76"/>
            </a:xfrm>
            <a:prstGeom prst="leftRightArrow">
              <a:avLst>
                <a:gd name="adj1" fmla="val 50000"/>
                <a:gd name="adj2" fmla="val 176842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5873" name="AutoShape 75">
              <a:extLst>
                <a:ext uri="{FF2B5EF4-FFF2-40B4-BE49-F238E27FC236}">
                  <a16:creationId xmlns:a16="http://schemas.microsoft.com/office/drawing/2014/main" id="{1353744C-4C56-DB4C-8132-4412D981F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" y="2173"/>
              <a:ext cx="1066" cy="76"/>
            </a:xfrm>
            <a:prstGeom prst="leftRightArrow">
              <a:avLst>
                <a:gd name="adj1" fmla="val 50000"/>
                <a:gd name="adj2" fmla="val 164225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5874" name="AutoShape 76">
              <a:extLst>
                <a:ext uri="{FF2B5EF4-FFF2-40B4-BE49-F238E27FC236}">
                  <a16:creationId xmlns:a16="http://schemas.microsoft.com/office/drawing/2014/main" id="{5C00DDC2-F5F2-3E4F-A393-AB1B602B3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6" y="2173"/>
              <a:ext cx="396" cy="76"/>
            </a:xfrm>
            <a:prstGeom prst="leftRightArrow">
              <a:avLst>
                <a:gd name="adj1" fmla="val 50000"/>
                <a:gd name="adj2" fmla="val 113691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en-US" sz="1800">
                <a:latin typeface="Arial" panose="020B0604020202020204" pitchFamily="34" charset="0"/>
              </a:endParaRPr>
            </a:p>
          </p:txBody>
        </p:sp>
      </p:grpSp>
      <p:graphicFrame>
        <p:nvGraphicFramePr>
          <p:cNvPr id="35846" name="Object 9">
            <a:extLst>
              <a:ext uri="{FF2B5EF4-FFF2-40B4-BE49-F238E27FC236}">
                <a16:creationId xmlns:a16="http://schemas.microsoft.com/office/drawing/2014/main" id="{CE01548D-755E-B14F-AAB1-BF4B5CC1D14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12863" y="5238750"/>
          <a:ext cx="2033587" cy="146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9" name="Equation" r:id="rId4" imgW="7239000" imgH="6515100" progId="Equation.3">
                  <p:embed/>
                </p:oleObj>
              </mc:Choice>
              <mc:Fallback>
                <p:oleObj name="Equation" r:id="rId4" imgW="7239000" imgH="6515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863" y="5238750"/>
                        <a:ext cx="2033587" cy="146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7" name="Object 1">
            <a:extLst>
              <a:ext uri="{FF2B5EF4-FFF2-40B4-BE49-F238E27FC236}">
                <a16:creationId xmlns:a16="http://schemas.microsoft.com/office/drawing/2014/main" id="{2FA5225B-57DC-3640-9DCC-DCD48003B0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16488" y="5214938"/>
          <a:ext cx="1604962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0" name="Equation" r:id="rId6" imgW="21945600" imgH="26327100" progId="Equation.3">
                  <p:embed/>
                </p:oleObj>
              </mc:Choice>
              <mc:Fallback>
                <p:oleObj name="Equation" r:id="rId6" imgW="21945600" imgH="26327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6488" y="5214938"/>
                        <a:ext cx="1604962" cy="1543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8" name="AutoShape 76">
            <a:extLst>
              <a:ext uri="{FF2B5EF4-FFF2-40B4-BE49-F238E27FC236}">
                <a16:creationId xmlns:a16="http://schemas.microsoft.com/office/drawing/2014/main" id="{36442711-E2B0-624E-8803-119FED81B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8738" y="5954713"/>
            <a:ext cx="911225" cy="180975"/>
          </a:xfrm>
          <a:prstGeom prst="leftRightArrow">
            <a:avLst>
              <a:gd name="adj1" fmla="val 50000"/>
              <a:gd name="adj2" fmla="val 112147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35849" name="Object 4">
            <a:extLst>
              <a:ext uri="{FF2B5EF4-FFF2-40B4-BE49-F238E27FC236}">
                <a16:creationId xmlns:a16="http://schemas.microsoft.com/office/drawing/2014/main" id="{D2E80001-CCC5-B749-A05E-14AAEF4BCD19}"/>
              </a:ext>
            </a:extLst>
          </p:cNvPr>
          <p:cNvGraphicFramePr>
            <a:graphicFrameLocks noGrp="1" noChangeAspect="1"/>
          </p:cNvGraphicFramePr>
          <p:nvPr>
            <p:ph/>
          </p:nvPr>
        </p:nvGraphicFramePr>
        <p:xfrm>
          <a:off x="5719763" y="1570038"/>
          <a:ext cx="2974975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1" name="Equation" r:id="rId8" imgW="1320800" imgH="165100" progId="Equation.3">
                  <p:embed/>
                </p:oleObj>
              </mc:Choice>
              <mc:Fallback>
                <p:oleObj name="Equation" r:id="rId8" imgW="1320800" imgH="165100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9763" y="1570038"/>
                        <a:ext cx="2974975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0" name="Title 1">
            <a:extLst>
              <a:ext uri="{FF2B5EF4-FFF2-40B4-BE49-F238E27FC236}">
                <a16:creationId xmlns:a16="http://schemas.microsoft.com/office/drawing/2014/main" id="{B98CC3AB-52CD-FF42-8084-523C0199C33A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>
                <a:solidFill>
                  <a:srgbClr val="BFBFBF"/>
                </a:solidFill>
              </a:rPr>
              <a:t>Il modello SYMBOL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800">
              <a:solidFill>
                <a:srgbClr val="262626"/>
              </a:solidFill>
            </a:endParaRPr>
          </a:p>
        </p:txBody>
      </p:sp>
      <p:grpSp>
        <p:nvGrpSpPr>
          <p:cNvPr id="35851" name="Group 39">
            <a:extLst>
              <a:ext uri="{FF2B5EF4-FFF2-40B4-BE49-F238E27FC236}">
                <a16:creationId xmlns:a16="http://schemas.microsoft.com/office/drawing/2014/main" id="{708CD04C-958D-A940-8D63-73331209D4C9}"/>
              </a:ext>
            </a:extLst>
          </p:cNvPr>
          <p:cNvGrpSpPr>
            <a:grpSpLocks/>
          </p:cNvGrpSpPr>
          <p:nvPr/>
        </p:nvGrpSpPr>
        <p:grpSpPr bwMode="auto">
          <a:xfrm>
            <a:off x="7737475" y="3340100"/>
            <a:ext cx="1406525" cy="3343275"/>
            <a:chOff x="7737475" y="3340100"/>
            <a:chExt cx="1406525" cy="3343275"/>
          </a:xfrm>
        </p:grpSpPr>
        <p:sp>
          <p:nvSpPr>
            <p:cNvPr id="41" name="AutoShape 11">
              <a:extLst>
                <a:ext uri="{FF2B5EF4-FFF2-40B4-BE49-F238E27FC236}">
                  <a16:creationId xmlns:a16="http://schemas.microsoft.com/office/drawing/2014/main" id="{3E020D15-8A44-4240-AE3F-E559D13F0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3340100"/>
              <a:ext cx="1406525" cy="685800"/>
            </a:xfrm>
            <a:prstGeom prst="downArrowCallout">
              <a:avLst>
                <a:gd name="adj1" fmla="val 11329"/>
                <a:gd name="adj2" fmla="val 21203"/>
                <a:gd name="adj3" fmla="val 18630"/>
                <a:gd name="adj4" fmla="val 6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1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Derive the assets PDs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inverting Basel formula</a:t>
              </a:r>
            </a:p>
          </p:txBody>
        </p:sp>
        <p:sp>
          <p:nvSpPr>
            <p:cNvPr id="42" name="AutoShape 12">
              <a:extLst>
                <a:ext uri="{FF2B5EF4-FFF2-40B4-BE49-F238E27FC236}">
                  <a16:creationId xmlns:a16="http://schemas.microsoft.com/office/drawing/2014/main" id="{D1E5E3F4-953C-9C4B-A336-949F83E29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110038"/>
              <a:ext cx="1406525" cy="754062"/>
            </a:xfrm>
            <a:prstGeom prst="downArrowCallout">
              <a:avLst>
                <a:gd name="adj1" fmla="val 12587"/>
                <a:gd name="adj2" fmla="val 15800"/>
                <a:gd name="adj3" fmla="val 16667"/>
                <a:gd name="adj4" fmla="val 64301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2 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Arial" charset="0"/>
                  <a:ea typeface="MS PGothic" charset="0"/>
                  <a:cs typeface="MS PGothic" charset="0"/>
                </a:rPr>
                <a:t>Generate via MC a sample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Arial" charset="0"/>
                  <a:ea typeface="MS PGothic" charset="0"/>
                  <a:cs typeface="MS PGothic" charset="0"/>
                </a:rPr>
                <a:t>of loan losses Lij </a:t>
              </a:r>
              <a:endParaRPr lang="en-US" sz="900"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43" name="AutoShape 13">
              <a:extLst>
                <a:ext uri="{FF2B5EF4-FFF2-40B4-BE49-F238E27FC236}">
                  <a16:creationId xmlns:a16="http://schemas.microsoft.com/office/drawing/2014/main" id="{050D6A94-816F-3943-AA9E-815D37CC7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914900"/>
              <a:ext cx="1406525" cy="609600"/>
            </a:xfrm>
            <a:prstGeom prst="downArrowCallout">
              <a:avLst>
                <a:gd name="adj1" fmla="val 17232"/>
                <a:gd name="adj2" fmla="val 21499"/>
                <a:gd name="adj3" fmla="val 16667"/>
                <a:gd name="adj4" fmla="val 64301"/>
              </a:avLst>
            </a:prstGeom>
            <a:gradFill>
              <a:gsLst>
                <a:gs pos="0">
                  <a:schemeClr val="bg1"/>
                </a:gs>
                <a:gs pos="50000">
                  <a:srgbClr val="FF9933"/>
                </a:gs>
                <a:gs pos="100000">
                  <a:srgbClr val="FF3300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3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Arial" charset="0"/>
                  <a:ea typeface="MS PGothic" charset="0"/>
                  <a:cs typeface="MS PGothic" charset="0"/>
                </a:rPr>
                <a:t>Check which banks fail</a:t>
              </a: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44" name="AutoShape 14">
              <a:extLst>
                <a:ext uri="{FF2B5EF4-FFF2-40B4-BE49-F238E27FC236}">
                  <a16:creationId xmlns:a16="http://schemas.microsoft.com/office/drawing/2014/main" id="{7EE81BF2-D3D4-A548-B380-5F835C48B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5524500"/>
              <a:ext cx="1384300" cy="711200"/>
            </a:xfrm>
            <a:prstGeom prst="downArrowCallout">
              <a:avLst>
                <a:gd name="adj1" fmla="val 25005"/>
                <a:gd name="adj2" fmla="val 29272"/>
                <a:gd name="adj3" fmla="val 16667"/>
                <a:gd name="adj4" fmla="val 64301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>
                <a:solidFill>
                  <a:srgbClr val="FF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4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Model Contagion</a:t>
              </a: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buFontTx/>
                <a:buChar char="•"/>
                <a:defRPr/>
              </a:pPr>
              <a:endParaRPr lang="en-US"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A00BD62-8B9A-5545-89E9-AC2141E04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6235700"/>
              <a:ext cx="1384300" cy="4476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5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Derive the final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matrix of systemic losses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7">
            <a:extLst>
              <a:ext uri="{FF2B5EF4-FFF2-40B4-BE49-F238E27FC236}">
                <a16:creationId xmlns:a16="http://schemas.microsoft.com/office/drawing/2014/main" id="{437ABE7B-BCF2-B242-8271-9855F9294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1866900"/>
            <a:ext cx="6611938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>
            <a:spAutoFit/>
          </a:bodyPr>
          <a:lstStyle>
            <a:lvl1pPr marL="14288" indent="-14288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SYMBOL include </a:t>
            </a:r>
            <a:r>
              <a:rPr lang="en-GB" altLang="en-US" sz="2400">
                <a:solidFill>
                  <a:srgbClr val="C00000"/>
                </a:solidFill>
              </a:rPr>
              <a:t>effetti di contagio </a:t>
            </a:r>
            <a:r>
              <a:rPr lang="en-GB" altLang="en-US" sz="2400"/>
              <a:t>tra banche legate da prestiti sul </a:t>
            </a:r>
            <a:r>
              <a:rPr lang="en-GB" altLang="en-US" sz="2400">
                <a:solidFill>
                  <a:srgbClr val="C00000"/>
                </a:solidFill>
              </a:rPr>
              <a:t>mercato interbancario</a:t>
            </a:r>
          </a:p>
        </p:txBody>
      </p:sp>
      <p:pic>
        <p:nvPicPr>
          <p:cNvPr id="37890" name="Picture 1">
            <a:extLst>
              <a:ext uri="{FF2B5EF4-FFF2-40B4-BE49-F238E27FC236}">
                <a16:creationId xmlns:a16="http://schemas.microsoft.com/office/drawing/2014/main" id="{6BC4663B-F778-834B-B291-D14BDD6500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363" y="1125538"/>
            <a:ext cx="2084387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>
            <a:extLst>
              <a:ext uri="{FF2B5EF4-FFF2-40B4-BE49-F238E27FC236}">
                <a16:creationId xmlns:a16="http://schemas.microsoft.com/office/drawing/2014/main" id="{A3ACEC67-0324-4C45-9B02-10E939DD6D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3494088"/>
            <a:ext cx="121285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892" name="Group 6">
            <a:extLst>
              <a:ext uri="{FF2B5EF4-FFF2-40B4-BE49-F238E27FC236}">
                <a16:creationId xmlns:a16="http://schemas.microsoft.com/office/drawing/2014/main" id="{0022E291-2B84-3148-A2EE-AFC341200EEE}"/>
              </a:ext>
            </a:extLst>
          </p:cNvPr>
          <p:cNvGrpSpPr>
            <a:grpSpLocks/>
          </p:cNvGrpSpPr>
          <p:nvPr/>
        </p:nvGrpSpPr>
        <p:grpSpPr bwMode="auto">
          <a:xfrm>
            <a:off x="352425" y="3400425"/>
            <a:ext cx="2043113" cy="1322388"/>
            <a:chOff x="5334000" y="4706923"/>
            <a:chExt cx="2214995" cy="1322402"/>
          </a:xfrm>
        </p:grpSpPr>
        <p:pic>
          <p:nvPicPr>
            <p:cNvPr id="37903" name="Picture 7">
              <a:extLst>
                <a:ext uri="{FF2B5EF4-FFF2-40B4-BE49-F238E27FC236}">
                  <a16:creationId xmlns:a16="http://schemas.microsoft.com/office/drawing/2014/main" id="{75D8C30F-17DB-CB4B-B422-4AA403902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4800600"/>
              <a:ext cx="1313660" cy="122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04" name="Picture 4">
              <a:extLst>
                <a:ext uri="{FF2B5EF4-FFF2-40B4-BE49-F238E27FC236}">
                  <a16:creationId xmlns:a16="http://schemas.microsoft.com/office/drawing/2014/main" id="{176ADC9E-CED4-EF45-A378-4CF24794D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4706923"/>
              <a:ext cx="995795" cy="521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5" name="Left-Right Arrow 5">
              <a:extLst>
                <a:ext uri="{FF2B5EF4-FFF2-40B4-BE49-F238E27FC236}">
                  <a16:creationId xmlns:a16="http://schemas.microsoft.com/office/drawing/2014/main" id="{EE86AF5F-3D02-CD45-A65D-DAFF3F9ED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5600" y="5410200"/>
              <a:ext cx="685800" cy="228600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C0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96838" tIns="47625" rIns="96838" bIns="47625"/>
            <a:lstStyle>
              <a:lvl1pPr marL="361950" indent="-361950" defTabSz="966788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188913" algn="l"/>
                </a:tabLst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966788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188913" algn="l"/>
                </a:tabLst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966788">
                <a:spcBef>
                  <a:spcPct val="20000"/>
                </a:spcBef>
                <a:buFont typeface="Arial" panose="020B0604020202020204" pitchFamily="34" charset="0"/>
                <a:buChar char="•"/>
                <a:tabLst>
                  <a:tab pos="188913" algn="l"/>
                </a:tabLs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966788">
                <a:spcBef>
                  <a:spcPct val="20000"/>
                </a:spcBef>
                <a:buFont typeface="Arial" panose="020B0604020202020204" pitchFamily="34" charset="0"/>
                <a:buChar char="–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966788">
                <a:spcBef>
                  <a:spcPct val="20000"/>
                </a:spcBef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9667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9667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9667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9667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tabLst>
                  <a:tab pos="188913" algn="l"/>
                </a:tabLst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en-US" sz="1800">
                <a:latin typeface="Arial" panose="020B0604020202020204" pitchFamily="34" charset="0"/>
              </a:endParaRPr>
            </a:p>
          </p:txBody>
        </p:sp>
      </p:grpSp>
      <p:sp>
        <p:nvSpPr>
          <p:cNvPr id="30725" name="TextBox 8">
            <a:extLst>
              <a:ext uri="{FF2B5EF4-FFF2-40B4-BE49-F238E27FC236}">
                <a16:creationId xmlns:a16="http://schemas.microsoft.com/office/drawing/2014/main" id="{DF4C82C9-3D5D-6D48-9141-C593BFA66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375" y="2868613"/>
            <a:ext cx="381635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rgbClr val="C00000"/>
                </a:solidFill>
              </a:rPr>
              <a:t>Perdite interbancarie: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Quando una banca va in default, il 40% dei suoi debiti interbancari sono trasferiti come  </a:t>
            </a:r>
            <a:r>
              <a:rPr lang="en-GB" altLang="en-US" sz="2400">
                <a:solidFill>
                  <a:srgbClr val="C00000"/>
                </a:solidFill>
              </a:rPr>
              <a:t>perdite </a:t>
            </a:r>
            <a:r>
              <a:rPr lang="en-GB" altLang="en-US" sz="2400"/>
              <a:t>alle banche creditrrici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(James, 1991)</a:t>
            </a:r>
            <a:endParaRPr lang="en-US" altLang="en-US" sz="2400"/>
          </a:p>
        </p:txBody>
      </p:sp>
      <p:sp>
        <p:nvSpPr>
          <p:cNvPr id="30726" name="Rectangle 9">
            <a:extLst>
              <a:ext uri="{FF2B5EF4-FFF2-40B4-BE49-F238E27FC236}">
                <a16:creationId xmlns:a16="http://schemas.microsoft.com/office/drawing/2014/main" id="{90FDCD18-2BF1-2F40-BCDE-7EE595629E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621338"/>
            <a:ext cx="7200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In mancanza di dati più precisi, le perdite sono trasferite alle banche creditrici in proporzione al loro totale crediti</a:t>
            </a:r>
            <a:endParaRPr lang="en-US" altLang="en-US" sz="2400"/>
          </a:p>
        </p:txBody>
      </p:sp>
      <p:sp>
        <p:nvSpPr>
          <p:cNvPr id="37895" name="Title 1">
            <a:extLst>
              <a:ext uri="{FF2B5EF4-FFF2-40B4-BE49-F238E27FC236}">
                <a16:creationId xmlns:a16="http://schemas.microsoft.com/office/drawing/2014/main" id="{42B555A6-AB1C-2F4F-B45D-CAE11F37F1FC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>
                <a:solidFill>
                  <a:srgbClr val="BFBFBF"/>
                </a:solidFill>
              </a:rPr>
              <a:t>Il modello SYMBOL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800">
              <a:solidFill>
                <a:srgbClr val="262626"/>
              </a:solidFill>
            </a:endParaRPr>
          </a:p>
        </p:txBody>
      </p:sp>
      <p:sp>
        <p:nvSpPr>
          <p:cNvPr id="37896" name="Text Box 22">
            <a:extLst>
              <a:ext uri="{FF2B5EF4-FFF2-40B4-BE49-F238E27FC236}">
                <a16:creationId xmlns:a16="http://schemas.microsoft.com/office/drawing/2014/main" id="{D3605E37-4AA2-9C44-B7FB-D31138645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" y="1381125"/>
            <a:ext cx="344646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>
            <a:spAutoFit/>
          </a:bodyPr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>
                <a:solidFill>
                  <a:srgbClr val="C00000"/>
                </a:solidFill>
              </a:rPr>
              <a:t>STEP 4</a:t>
            </a:r>
          </a:p>
        </p:txBody>
      </p:sp>
      <p:grpSp>
        <p:nvGrpSpPr>
          <p:cNvPr id="37897" name="Group 22">
            <a:extLst>
              <a:ext uri="{FF2B5EF4-FFF2-40B4-BE49-F238E27FC236}">
                <a16:creationId xmlns:a16="http://schemas.microsoft.com/office/drawing/2014/main" id="{E3F0C2C3-0DF7-B741-83E5-E85CA247E0A1}"/>
              </a:ext>
            </a:extLst>
          </p:cNvPr>
          <p:cNvGrpSpPr>
            <a:grpSpLocks/>
          </p:cNvGrpSpPr>
          <p:nvPr/>
        </p:nvGrpSpPr>
        <p:grpSpPr bwMode="auto">
          <a:xfrm>
            <a:off x="7737475" y="3340100"/>
            <a:ext cx="1406525" cy="3343275"/>
            <a:chOff x="7737475" y="3340100"/>
            <a:chExt cx="1406525" cy="3343275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48923248-393E-4449-A716-6A37D92FB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3340100"/>
              <a:ext cx="1406525" cy="685800"/>
            </a:xfrm>
            <a:prstGeom prst="downArrowCallout">
              <a:avLst>
                <a:gd name="adj1" fmla="val 11329"/>
                <a:gd name="adj2" fmla="val 21203"/>
                <a:gd name="adj3" fmla="val 18630"/>
                <a:gd name="adj4" fmla="val 6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1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Derive the assets PDs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inverting Basel formula</a:t>
              </a:r>
            </a:p>
          </p:txBody>
        </p:sp>
        <p:sp>
          <p:nvSpPr>
            <p:cNvPr id="25" name="AutoShape 12">
              <a:extLst>
                <a:ext uri="{FF2B5EF4-FFF2-40B4-BE49-F238E27FC236}">
                  <a16:creationId xmlns:a16="http://schemas.microsoft.com/office/drawing/2014/main" id="{F5FFBD6B-FEB3-8C41-86AC-E1FEEBD33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110038"/>
              <a:ext cx="1406525" cy="754062"/>
            </a:xfrm>
            <a:prstGeom prst="downArrowCallout">
              <a:avLst>
                <a:gd name="adj1" fmla="val 12587"/>
                <a:gd name="adj2" fmla="val 15800"/>
                <a:gd name="adj3" fmla="val 16667"/>
                <a:gd name="adj4" fmla="val 64301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2 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Arial" charset="0"/>
                  <a:ea typeface="MS PGothic" charset="0"/>
                  <a:cs typeface="MS PGothic" charset="0"/>
                </a:rPr>
                <a:t>Generate via MC a sample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Arial" charset="0"/>
                  <a:ea typeface="MS PGothic" charset="0"/>
                  <a:cs typeface="MS PGothic" charset="0"/>
                </a:rPr>
                <a:t>of loan losses Lij </a:t>
              </a:r>
              <a:endParaRPr lang="en-US" sz="900"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26" name="AutoShape 13">
              <a:extLst>
                <a:ext uri="{FF2B5EF4-FFF2-40B4-BE49-F238E27FC236}">
                  <a16:creationId xmlns:a16="http://schemas.microsoft.com/office/drawing/2014/main" id="{DCFBBD4A-D154-2541-B923-2B7A8CC49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914900"/>
              <a:ext cx="1406525" cy="609600"/>
            </a:xfrm>
            <a:prstGeom prst="downArrowCallout">
              <a:avLst>
                <a:gd name="adj1" fmla="val 17232"/>
                <a:gd name="adj2" fmla="val 21499"/>
                <a:gd name="adj3" fmla="val 16667"/>
                <a:gd name="adj4" fmla="val 64301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3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Arial" charset="0"/>
                  <a:ea typeface="MS PGothic" charset="0"/>
                  <a:cs typeface="MS PGothic" charset="0"/>
                </a:rPr>
                <a:t>Check which banks fail</a:t>
              </a: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27" name="AutoShape 14">
              <a:extLst>
                <a:ext uri="{FF2B5EF4-FFF2-40B4-BE49-F238E27FC236}">
                  <a16:creationId xmlns:a16="http://schemas.microsoft.com/office/drawing/2014/main" id="{6D99FE71-0EE8-364F-9195-300AAF9A1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5524500"/>
              <a:ext cx="1384300" cy="711200"/>
            </a:xfrm>
            <a:prstGeom prst="downArrowCallout">
              <a:avLst>
                <a:gd name="adj1" fmla="val 25005"/>
                <a:gd name="adj2" fmla="val 29272"/>
                <a:gd name="adj3" fmla="val 16667"/>
                <a:gd name="adj4" fmla="val 64301"/>
              </a:avLst>
            </a:prstGeom>
            <a:gradFill>
              <a:gsLst>
                <a:gs pos="0">
                  <a:schemeClr val="bg1"/>
                </a:gs>
                <a:gs pos="50000">
                  <a:srgbClr val="FF9933"/>
                </a:gs>
                <a:gs pos="100000">
                  <a:srgbClr val="FF3300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4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Arial" charset="0"/>
                  <a:ea typeface="MS PGothic" charset="0"/>
                  <a:cs typeface="MS PGothic" charset="0"/>
                </a:rPr>
                <a:t>Model Contagion</a:t>
              </a: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1135DD5-3EED-8641-B66F-5011F1AF4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6235700"/>
              <a:ext cx="1384300" cy="4476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5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Derive the final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matrix of systemic losses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  <p:bldP spid="30725" grpId="0"/>
      <p:bldP spid="307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5">
            <a:extLst>
              <a:ext uri="{FF2B5EF4-FFF2-40B4-BE49-F238E27FC236}">
                <a16:creationId xmlns:a16="http://schemas.microsoft.com/office/drawing/2014/main" id="{61E16797-2BD6-234E-81AC-477ACEA75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51163"/>
            <a:ext cx="195263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838" tIns="47625" rIns="96838" bIns="47625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latin typeface="Arial" panose="020B0604020202020204" pitchFamily="34" charset="0"/>
            </a:endParaRPr>
          </a:p>
        </p:txBody>
      </p:sp>
      <p:sp>
        <p:nvSpPr>
          <p:cNvPr id="37891" name="Rectangle 17">
            <a:extLst>
              <a:ext uri="{FF2B5EF4-FFF2-40B4-BE49-F238E27FC236}">
                <a16:creationId xmlns:a16="http://schemas.microsoft.com/office/drawing/2014/main" id="{031D44F4-E211-5049-9DC7-048DA06B2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688" y="1347788"/>
            <a:ext cx="803910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2800"/>
              <a:t>Con un processo bottom-up le perdite delle banche in distress vengono </a:t>
            </a:r>
            <a:r>
              <a:rPr lang="en-GB" altLang="en-US" sz="2800">
                <a:solidFill>
                  <a:srgbClr val="C00000"/>
                </a:solidFill>
              </a:rPr>
              <a:t>aggregate per ogni simulazione</a:t>
            </a:r>
            <a:r>
              <a:rPr lang="en-GB" altLang="en-US" sz="2800"/>
              <a:t>, in modo da stimare il valore atteso delle perdite</a:t>
            </a:r>
            <a:r>
              <a:rPr lang="en-GB" altLang="en-US" sz="2800">
                <a:solidFill>
                  <a:srgbClr val="C00000"/>
                </a:solidFill>
              </a:rPr>
              <a:t> di sistema</a:t>
            </a:r>
            <a:endParaRPr lang="en-US" altLang="en-US" sz="2800">
              <a:solidFill>
                <a:srgbClr val="C00000"/>
              </a:solidFill>
            </a:endParaRPr>
          </a:p>
        </p:txBody>
      </p:sp>
      <p:graphicFrame>
        <p:nvGraphicFramePr>
          <p:cNvPr id="37899" name="Object 9">
            <a:extLst>
              <a:ext uri="{FF2B5EF4-FFF2-40B4-BE49-F238E27FC236}">
                <a16:creationId xmlns:a16="http://schemas.microsoft.com/office/drawing/2014/main" id="{25F75AEF-7EFE-9B4E-BA04-247CC6EC23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64250" y="4191000"/>
          <a:ext cx="1333500" cy="227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0" name="Equation" r:id="rId4" imgW="825500" imgH="1752600" progId="Equation.3">
                  <p:embed/>
                </p:oleObj>
              </mc:Choice>
              <mc:Fallback>
                <p:oleObj name="Equation" r:id="rId4" imgW="825500" imgH="1752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250" y="4191000"/>
                        <a:ext cx="1333500" cy="227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0" name="Object 3">
            <a:extLst>
              <a:ext uri="{FF2B5EF4-FFF2-40B4-BE49-F238E27FC236}">
                <a16:creationId xmlns:a16="http://schemas.microsoft.com/office/drawing/2014/main" id="{1E3A2186-DF67-F647-A5AB-938E406D9E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0688" y="4183063"/>
          <a:ext cx="3592512" cy="199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1" name="Equation" r:id="rId6" imgW="1955800" imgH="1231900" progId="Equation.3">
                  <p:embed/>
                </p:oleObj>
              </mc:Choice>
              <mc:Fallback>
                <p:oleObj name="Equation" r:id="rId6" imgW="1955800" imgH="1231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4183063"/>
                        <a:ext cx="3592512" cy="199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1" name="Object 4">
            <a:extLst>
              <a:ext uri="{FF2B5EF4-FFF2-40B4-BE49-F238E27FC236}">
                <a16:creationId xmlns:a16="http://schemas.microsoft.com/office/drawing/2014/main" id="{77BECFF0-866A-1A4A-995E-0E6514BE73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08425" y="4856163"/>
          <a:ext cx="211772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2" name="Equation" r:id="rId8" imgW="3797300" imgH="1028700" progId="Equation.3">
                  <p:embed/>
                </p:oleObj>
              </mc:Choice>
              <mc:Fallback>
                <p:oleObj name="Equation" r:id="rId8" imgW="3797300" imgH="1028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8425" y="4856163"/>
                        <a:ext cx="2117725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2" name="Title 1">
            <a:extLst>
              <a:ext uri="{FF2B5EF4-FFF2-40B4-BE49-F238E27FC236}">
                <a16:creationId xmlns:a16="http://schemas.microsoft.com/office/drawing/2014/main" id="{9E8BDEB1-4D3E-BA43-B79E-F7A858346D72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>
                <a:solidFill>
                  <a:srgbClr val="BFBFBF"/>
                </a:solidFill>
              </a:rPr>
              <a:t>Il modello SYMBOL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800">
              <a:solidFill>
                <a:srgbClr val="262626"/>
              </a:solidFill>
            </a:endParaRPr>
          </a:p>
        </p:txBody>
      </p:sp>
      <p:sp>
        <p:nvSpPr>
          <p:cNvPr id="39943" name="Text Box 22">
            <a:extLst>
              <a:ext uri="{FF2B5EF4-FFF2-40B4-BE49-F238E27FC236}">
                <a16:creationId xmlns:a16="http://schemas.microsoft.com/office/drawing/2014/main" id="{9CD05E55-721F-6541-95A6-39E4B715FB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1095375"/>
            <a:ext cx="344646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>
            <a:spAutoFit/>
          </a:bodyPr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>
                <a:solidFill>
                  <a:srgbClr val="C00000"/>
                </a:solidFill>
              </a:rPr>
              <a:t>STEP 5</a:t>
            </a:r>
          </a:p>
        </p:txBody>
      </p:sp>
      <p:grpSp>
        <p:nvGrpSpPr>
          <p:cNvPr id="39944" name="Group 14">
            <a:extLst>
              <a:ext uri="{FF2B5EF4-FFF2-40B4-BE49-F238E27FC236}">
                <a16:creationId xmlns:a16="http://schemas.microsoft.com/office/drawing/2014/main" id="{5D70072B-A613-F746-9240-F86ABC216A34}"/>
              </a:ext>
            </a:extLst>
          </p:cNvPr>
          <p:cNvGrpSpPr>
            <a:grpSpLocks/>
          </p:cNvGrpSpPr>
          <p:nvPr/>
        </p:nvGrpSpPr>
        <p:grpSpPr bwMode="auto">
          <a:xfrm>
            <a:off x="7737475" y="3340100"/>
            <a:ext cx="1406525" cy="3343275"/>
            <a:chOff x="7737475" y="3340100"/>
            <a:chExt cx="1406525" cy="3343275"/>
          </a:xfrm>
        </p:grpSpPr>
        <p:sp>
          <p:nvSpPr>
            <p:cNvPr id="16" name="AutoShape 11">
              <a:extLst>
                <a:ext uri="{FF2B5EF4-FFF2-40B4-BE49-F238E27FC236}">
                  <a16:creationId xmlns:a16="http://schemas.microsoft.com/office/drawing/2014/main" id="{B2E3B038-563A-C147-ABBD-438F8BB0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3340100"/>
              <a:ext cx="1406525" cy="685800"/>
            </a:xfrm>
            <a:prstGeom prst="downArrowCallout">
              <a:avLst>
                <a:gd name="adj1" fmla="val 11329"/>
                <a:gd name="adj2" fmla="val 21203"/>
                <a:gd name="adj3" fmla="val 18630"/>
                <a:gd name="adj4" fmla="val 6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1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Derive the assets PDs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Tahoma" charset="0"/>
                  <a:ea typeface="MS PGothic" charset="0"/>
                  <a:cs typeface="Tahoma" charset="0"/>
                </a:rPr>
                <a:t>inverting Basel formula</a:t>
              </a:r>
            </a:p>
          </p:txBody>
        </p:sp>
        <p:sp>
          <p:nvSpPr>
            <p:cNvPr id="17" name="AutoShape 12">
              <a:extLst>
                <a:ext uri="{FF2B5EF4-FFF2-40B4-BE49-F238E27FC236}">
                  <a16:creationId xmlns:a16="http://schemas.microsoft.com/office/drawing/2014/main" id="{4A348C9E-6128-F24F-9856-873D60DA6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110038"/>
              <a:ext cx="1406525" cy="754062"/>
            </a:xfrm>
            <a:prstGeom prst="downArrowCallout">
              <a:avLst>
                <a:gd name="adj1" fmla="val 12587"/>
                <a:gd name="adj2" fmla="val 15800"/>
                <a:gd name="adj3" fmla="val 16667"/>
                <a:gd name="adj4" fmla="val 64301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2 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Arial" charset="0"/>
                  <a:ea typeface="MS PGothic" charset="0"/>
                  <a:cs typeface="MS PGothic" charset="0"/>
                </a:rPr>
                <a:t>Generate via MC a sample</a:t>
              </a:r>
            </a:p>
            <a:p>
              <a:pPr algn="ctr" eaLnBrk="1" hangingPunct="1">
                <a:defRPr/>
              </a:pPr>
              <a:r>
                <a:rPr lang="en-GB" sz="900">
                  <a:latin typeface="Arial" charset="0"/>
                  <a:ea typeface="MS PGothic" charset="0"/>
                  <a:cs typeface="MS PGothic" charset="0"/>
                </a:rPr>
                <a:t>of loan losses Lij </a:t>
              </a:r>
              <a:endParaRPr lang="en-US" sz="900"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18" name="AutoShape 13">
              <a:extLst>
                <a:ext uri="{FF2B5EF4-FFF2-40B4-BE49-F238E27FC236}">
                  <a16:creationId xmlns:a16="http://schemas.microsoft.com/office/drawing/2014/main" id="{EE18FB62-9E4D-EF4B-9782-198A87D23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7475" y="4914900"/>
              <a:ext cx="1406525" cy="609600"/>
            </a:xfrm>
            <a:prstGeom prst="downArrowCallout">
              <a:avLst>
                <a:gd name="adj1" fmla="val 17232"/>
                <a:gd name="adj2" fmla="val 21499"/>
                <a:gd name="adj3" fmla="val 16667"/>
                <a:gd name="adj4" fmla="val 64301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3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Arial" charset="0"/>
                  <a:ea typeface="MS PGothic" charset="0"/>
                  <a:cs typeface="MS PGothic" charset="0"/>
                </a:rPr>
                <a:t>Check which banks fail</a:t>
              </a: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19" name="AutoShape 14">
              <a:extLst>
                <a:ext uri="{FF2B5EF4-FFF2-40B4-BE49-F238E27FC236}">
                  <a16:creationId xmlns:a16="http://schemas.microsoft.com/office/drawing/2014/main" id="{193A0229-45A7-9241-BCC2-9408A7F3F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5524500"/>
              <a:ext cx="1384300" cy="711200"/>
            </a:xfrm>
            <a:prstGeom prst="downArrowCallout">
              <a:avLst>
                <a:gd name="adj1" fmla="val 25005"/>
                <a:gd name="adj2" fmla="val 29272"/>
                <a:gd name="adj3" fmla="val 16667"/>
                <a:gd name="adj4" fmla="val 64301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4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Arial" charset="0"/>
                  <a:ea typeface="MS PGothic" charset="0"/>
                  <a:cs typeface="MS PGothic" charset="0"/>
                </a:rPr>
                <a:t>Model Contagion</a:t>
              </a: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  <a:p>
              <a:pPr algn="ctr" eaLnBrk="1" hangingPunct="1">
                <a:defRPr/>
              </a:pPr>
              <a:endParaRPr lang="en-US" sz="900">
                <a:solidFill>
                  <a:srgbClr val="C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9024DD2-9C68-4543-A079-E761687EA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6235700"/>
              <a:ext cx="1384300" cy="44767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0000">
                  <a:srgbClr val="FF9933"/>
                </a:gs>
                <a:gs pos="100000">
                  <a:srgbClr val="FF3300"/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900">
                  <a:solidFill>
                    <a:srgbClr val="C00000"/>
                  </a:solidFill>
                  <a:latin typeface="Arial" charset="0"/>
                  <a:ea typeface="MS PGothic" charset="0"/>
                  <a:cs typeface="MS PGothic" charset="0"/>
                </a:rPr>
                <a:t>STEP 5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Arial" charset="0"/>
                  <a:ea typeface="MS PGothic" charset="0"/>
                  <a:cs typeface="MS PGothic" charset="0"/>
                </a:rPr>
                <a:t>Derive the final </a:t>
              </a:r>
            </a:p>
            <a:p>
              <a:pPr algn="ctr" eaLnBrk="1" hangingPunct="1">
                <a:defRPr/>
              </a:pPr>
              <a:r>
                <a:rPr lang="en-US" sz="900">
                  <a:latin typeface="Arial" charset="0"/>
                  <a:ea typeface="MS PGothic" charset="0"/>
                  <a:cs typeface="MS PGothic" charset="0"/>
                </a:rPr>
                <a:t>matrix of systemic losses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">
            <a:extLst>
              <a:ext uri="{FF2B5EF4-FFF2-40B4-BE49-F238E27FC236}">
                <a16:creationId xmlns:a16="http://schemas.microsoft.com/office/drawing/2014/main" id="{319D24D0-4E96-C444-BD8F-71863F7FC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1663" y="749300"/>
            <a:ext cx="44084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00CC"/>
                </a:solidFill>
              </a:rPr>
              <a:t>SYMBOL:  INPUT e OUTPUT</a:t>
            </a:r>
          </a:p>
        </p:txBody>
      </p:sp>
      <p:sp>
        <p:nvSpPr>
          <p:cNvPr id="41986" name="Rectangle 11">
            <a:extLst>
              <a:ext uri="{FF2B5EF4-FFF2-40B4-BE49-F238E27FC236}">
                <a16:creationId xmlns:a16="http://schemas.microsoft.com/office/drawing/2014/main" id="{A2F7627C-98EC-5B41-874B-FB9337F4C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" y="2112963"/>
            <a:ext cx="30067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u="sng">
                <a:solidFill>
                  <a:srgbClr val="CC0000"/>
                </a:solidFill>
              </a:rPr>
              <a:t>Input di SYMBOL</a:t>
            </a:r>
            <a:r>
              <a:rPr lang="en-US" altLang="en-US" u="sng"/>
              <a:t> </a:t>
            </a:r>
            <a:endParaRPr lang="en-GB" altLang="en-US"/>
          </a:p>
          <a:p>
            <a:pPr algn="ctr" eaLnBrk="1" hangingPunct="1"/>
            <a:r>
              <a:rPr lang="en-US" altLang="en-US"/>
              <a:t>dati di bilancio (Bankscope) </a:t>
            </a:r>
          </a:p>
          <a:p>
            <a:pPr algn="ctr" eaLnBrk="1" hangingPunct="1"/>
            <a:endParaRPr lang="en-US" altLang="en-US"/>
          </a:p>
        </p:txBody>
      </p:sp>
      <p:pic>
        <p:nvPicPr>
          <p:cNvPr id="12294" name="Picture 12">
            <a:extLst>
              <a:ext uri="{FF2B5EF4-FFF2-40B4-BE49-F238E27FC236}">
                <a16:creationId xmlns:a16="http://schemas.microsoft.com/office/drawing/2014/main" id="{B2144800-CF32-FD4B-89C5-3BC61B0CA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913" y="1851025"/>
            <a:ext cx="293687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13">
            <a:extLst>
              <a:ext uri="{FF2B5EF4-FFF2-40B4-BE49-F238E27FC236}">
                <a16:creationId xmlns:a16="http://schemas.microsoft.com/office/drawing/2014/main" id="{9BBC2131-855B-B148-A247-6A768E4CD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3819525"/>
            <a:ext cx="67310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  <a:sym typeface="Wingdings" pitchFamily="2" charset="2"/>
              </a:rPr>
              <a:t>Il numero di simulazioni è impostato per generare 100,000 casi con almeno un fallimento.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  <a:sym typeface="Wingdings" pitchFamily="2" charset="2"/>
              </a:rPr>
              <a:t>Questo implica fino a 10,000,000 di simulazioni</a:t>
            </a:r>
            <a:endParaRPr lang="it-IT" altLang="en-US" sz="1800">
              <a:latin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12296" name="Rectangle 14">
            <a:extLst>
              <a:ext uri="{FF2B5EF4-FFF2-40B4-BE49-F238E27FC236}">
                <a16:creationId xmlns:a16="http://schemas.microsoft.com/office/drawing/2014/main" id="{4078C94D-C65E-BD41-8FC6-EFCACB627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3000" y="1851025"/>
            <a:ext cx="2249488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>
                <a:sym typeface="Wingdings" pitchFamily="2" charset="2"/>
              </a:rPr>
              <a:t> Capitale Minimo</a:t>
            </a:r>
          </a:p>
          <a:p>
            <a:pPr eaLnBrk="1" hangingPunct="1">
              <a:buFontTx/>
              <a:buChar char="•"/>
            </a:pPr>
            <a:r>
              <a:rPr lang="it-IT" altLang="en-US">
                <a:sym typeface="Wingdings" pitchFamily="2" charset="2"/>
              </a:rPr>
              <a:t> Totale Attivo</a:t>
            </a:r>
          </a:p>
          <a:p>
            <a:pPr eaLnBrk="1" hangingPunct="1">
              <a:buFontTx/>
              <a:buChar char="•"/>
            </a:pPr>
            <a:r>
              <a:rPr lang="en-US" altLang="en-US">
                <a:sym typeface="Wingdings" pitchFamily="2" charset="2"/>
              </a:rPr>
              <a:t> Capitale effettivo</a:t>
            </a:r>
            <a:endParaRPr lang="en-GB" altLang="en-US">
              <a:sym typeface="Wingdings" pitchFamily="2" charset="2"/>
            </a:endParaRPr>
          </a:p>
          <a:p>
            <a:pPr eaLnBrk="1" hangingPunct="1">
              <a:buFontTx/>
              <a:buChar char="•"/>
            </a:pPr>
            <a:r>
              <a:rPr lang="it-IT" altLang="en-US">
                <a:sym typeface="Wingdings" pitchFamily="2" charset="2"/>
              </a:rPr>
              <a:t> Depositi </a:t>
            </a:r>
          </a:p>
          <a:p>
            <a:pPr eaLnBrk="1" hangingPunct="1">
              <a:buFontTx/>
              <a:buChar char="•"/>
            </a:pPr>
            <a:r>
              <a:rPr lang="it-IT" altLang="en-US">
                <a:sym typeface="Wingdings" pitchFamily="2" charset="2"/>
              </a:rPr>
              <a:t> Crediti interbancari</a:t>
            </a:r>
          </a:p>
          <a:p>
            <a:pPr eaLnBrk="1" hangingPunct="1">
              <a:buFontTx/>
              <a:buChar char="•"/>
            </a:pPr>
            <a:r>
              <a:rPr lang="it-IT" altLang="en-US">
                <a:sym typeface="Wingdings" pitchFamily="2" charset="2"/>
              </a:rPr>
              <a:t> Debiti interbancari</a:t>
            </a:r>
          </a:p>
        </p:txBody>
      </p:sp>
      <p:sp>
        <p:nvSpPr>
          <p:cNvPr id="12297" name="Rectangle 16">
            <a:extLst>
              <a:ext uri="{FF2B5EF4-FFF2-40B4-BE49-F238E27FC236}">
                <a16:creationId xmlns:a16="http://schemas.microsoft.com/office/drawing/2014/main" id="{7A5AD42D-22A8-F644-8BE5-529825E64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5" y="5734050"/>
            <a:ext cx="2138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u="sng">
                <a:solidFill>
                  <a:srgbClr val="CC0000"/>
                </a:solidFill>
              </a:rPr>
              <a:t>Output di SYMBOL</a:t>
            </a:r>
            <a:endParaRPr lang="en-GB" altLang="en-US"/>
          </a:p>
        </p:txBody>
      </p:sp>
      <p:pic>
        <p:nvPicPr>
          <p:cNvPr id="12298" name="Picture 17">
            <a:extLst>
              <a:ext uri="{FF2B5EF4-FFF2-40B4-BE49-F238E27FC236}">
                <a16:creationId xmlns:a16="http://schemas.microsoft.com/office/drawing/2014/main" id="{D9099D8C-CFEF-6844-8DE4-AE910EA52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8" y="5192713"/>
            <a:ext cx="298450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Rectangle 18">
            <a:extLst>
              <a:ext uri="{FF2B5EF4-FFF2-40B4-BE49-F238E27FC236}">
                <a16:creationId xmlns:a16="http://schemas.microsoft.com/office/drawing/2014/main" id="{292069BC-4910-D449-A46C-CE1D30BB4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763" y="5438775"/>
            <a:ext cx="30194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35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35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35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3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3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3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3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3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35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 Perdite totali</a:t>
            </a:r>
            <a:endParaRPr lang="en-GB" alt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 Distribuzione in probabilità</a:t>
            </a:r>
            <a:endParaRPr lang="en-GB" alt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 </a:t>
            </a:r>
            <a:r>
              <a:rPr lang="it-IT" altLang="en-US" sz="1800">
                <a:latin typeface="Arial" panose="020B0604020202020204" pitchFamily="34" charset="0"/>
              </a:rPr>
              <a:t>Contribuzioni al rischio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pic>
        <p:nvPicPr>
          <p:cNvPr id="41993" name="Picture 19">
            <a:extLst>
              <a:ext uri="{FF2B5EF4-FFF2-40B4-BE49-F238E27FC236}">
                <a16:creationId xmlns:a16="http://schemas.microsoft.com/office/drawing/2014/main" id="{A8C184D8-538E-8A4A-BEC4-558024061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5122863"/>
            <a:ext cx="187483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4" name="Picture 20">
            <a:extLst>
              <a:ext uri="{FF2B5EF4-FFF2-40B4-BE49-F238E27FC236}">
                <a16:creationId xmlns:a16="http://schemas.microsoft.com/office/drawing/2014/main" id="{58D23B7F-A713-944D-A9B0-E7BADE688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3117850"/>
            <a:ext cx="158750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6" grpId="0"/>
      <p:bldP spid="12297" grpId="0"/>
      <p:bldP spid="122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Oval 10">
            <a:extLst>
              <a:ext uri="{FF2B5EF4-FFF2-40B4-BE49-F238E27FC236}">
                <a16:creationId xmlns:a16="http://schemas.microsoft.com/office/drawing/2014/main" id="{EE13DB73-8022-E347-9AAD-D26B0E7DDE3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37213"/>
            <a:ext cx="1179513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Text Box 3">
            <a:extLst>
              <a:ext uri="{FF2B5EF4-FFF2-40B4-BE49-F238E27FC236}">
                <a16:creationId xmlns:a16="http://schemas.microsoft.com/office/drawing/2014/main" id="{07200A8D-D2A1-094C-97C9-777EBC0F2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5780088"/>
            <a:ext cx="8953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7625" rIns="96838" bIns="47625"/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None/>
            </a:pPr>
            <a:endParaRPr lang="it-IT" altLang="en-US" sz="1200">
              <a:latin typeface="Comic Sans MS" panose="030F0902030302020204" pitchFamily="66" charset="0"/>
            </a:endParaRPr>
          </a:p>
        </p:txBody>
      </p:sp>
      <p:sp>
        <p:nvSpPr>
          <p:cNvPr id="36867" name="Rectangle 37">
            <a:extLst>
              <a:ext uri="{FF2B5EF4-FFF2-40B4-BE49-F238E27FC236}">
                <a16:creationId xmlns:a16="http://schemas.microsoft.com/office/drawing/2014/main" id="{4E9220BC-9C09-4C47-9E45-7FC8CE862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3" y="1206500"/>
            <a:ext cx="8029575" cy="1812925"/>
          </a:xfrm>
          <a:prstGeom prst="rect">
            <a:avLst/>
          </a:prstGeom>
          <a:solidFill>
            <a:srgbClr val="E1F0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6838" tIns="47625" rIns="96838" bIns="47625">
            <a:spAutoFit/>
          </a:bodyPr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1800" u="sng">
                <a:solidFill>
                  <a:srgbClr val="C00000"/>
                </a:solidFill>
                <a:latin typeface="Arial" panose="020B0604020202020204" pitchFamily="34" charset="0"/>
              </a:rPr>
              <a:t>SYMBOL: i punti di forza</a:t>
            </a:r>
          </a:p>
          <a:p>
            <a:pPr eaLnBrk="1" hangingPunct="1">
              <a:spcBef>
                <a:spcPct val="40000"/>
              </a:spcBef>
              <a:buFontTx/>
              <a:buChar char="-"/>
            </a:pPr>
            <a:r>
              <a:rPr lang="en-GB" altLang="en-US" sz="1800">
                <a:latin typeface="Arial" panose="020B0604020202020204" pitchFamily="34" charset="0"/>
              </a:rPr>
              <a:t>E</a:t>
            </a:r>
            <a:r>
              <a:rPr lang="en-GB" altLang="it-IT" sz="1800">
                <a:latin typeface="Arial" panose="020B0604020202020204" pitchFamily="34" charset="0"/>
              </a:rPr>
              <a:t>’</a:t>
            </a:r>
            <a:r>
              <a:rPr lang="en-GB" altLang="en-US" sz="1800">
                <a:latin typeface="Arial" panose="020B0604020202020204" pitchFamily="34" charset="0"/>
              </a:rPr>
              <a:t> coerente con il framework di Basilea</a:t>
            </a:r>
          </a:p>
          <a:p>
            <a:pPr eaLnBrk="1" hangingPunct="1">
              <a:spcBef>
                <a:spcPct val="40000"/>
              </a:spcBef>
              <a:buFontTx/>
              <a:buChar char="-"/>
            </a:pPr>
            <a:r>
              <a:rPr lang="en-GB" altLang="en-US" sz="1800">
                <a:latin typeface="Arial" panose="020B0604020202020204" pitchFamily="34" charset="0"/>
              </a:rPr>
              <a:t>Può essere applicato per verificare l</a:t>
            </a:r>
            <a:r>
              <a:rPr lang="en-GB" altLang="it-IT" sz="1800">
                <a:latin typeface="Arial" panose="020B0604020202020204" pitchFamily="34" charset="0"/>
              </a:rPr>
              <a:t>’</a:t>
            </a:r>
            <a:r>
              <a:rPr lang="en-GB" altLang="en-US" sz="1800">
                <a:latin typeface="Arial" panose="020B0604020202020204" pitchFamily="34" charset="0"/>
              </a:rPr>
              <a:t>impatto di possibili cambiamenti nella reglamentazione</a:t>
            </a:r>
          </a:p>
          <a:p>
            <a:pPr eaLnBrk="1" hangingPunct="1">
              <a:spcBef>
                <a:spcPct val="40000"/>
              </a:spcBef>
              <a:buFontTx/>
              <a:buChar char="-"/>
            </a:pPr>
            <a:r>
              <a:rPr lang="en-GB" altLang="en-US" sz="1800">
                <a:latin typeface="Arial" panose="020B0604020202020204" pitchFamily="34" charset="0"/>
              </a:rPr>
              <a:t>Include il rischio di contagio dovuto alle esposizioni interbancarie</a:t>
            </a:r>
          </a:p>
        </p:txBody>
      </p:sp>
      <p:sp>
        <p:nvSpPr>
          <p:cNvPr id="36868" name="Rectangle 37">
            <a:extLst>
              <a:ext uri="{FF2B5EF4-FFF2-40B4-BE49-F238E27FC236}">
                <a16:creationId xmlns:a16="http://schemas.microsoft.com/office/drawing/2014/main" id="{8B7B063D-0A8B-D248-9FE5-8FA3884F4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838" y="3768725"/>
            <a:ext cx="7637462" cy="2451100"/>
          </a:xfrm>
          <a:prstGeom prst="rect">
            <a:avLst/>
          </a:prstGeom>
          <a:solidFill>
            <a:srgbClr val="E1F0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6838" tIns="47625" rIns="96838" bIns="47625">
            <a:spAutoFit/>
          </a:bodyPr>
          <a:lstStyle>
            <a:lvl1pPr marL="342900" indent="-3429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1800" u="sng">
                <a:solidFill>
                  <a:srgbClr val="C00000"/>
                </a:solidFill>
                <a:latin typeface="Arial" panose="020B0604020202020204" pitchFamily="34" charset="0"/>
              </a:rPr>
              <a:t>Esempio: verifica degli effetti della modifica del capitale minmo bancario: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en-GB" altLang="en-US" sz="1800">
                <a:latin typeface="Arial" panose="020B0604020202020204" pitchFamily="34" charset="0"/>
              </a:rPr>
              <a:t>Si simula lo </a:t>
            </a:r>
            <a:r>
              <a:rPr lang="en-GB" altLang="it-IT" sz="1800">
                <a:latin typeface="Arial" panose="020B0604020202020204" pitchFamily="34" charset="0"/>
              </a:rPr>
              <a:t>“</a:t>
            </a:r>
            <a:r>
              <a:rPr lang="en-GB" altLang="en-US" sz="1800">
                <a:latin typeface="Arial" panose="020B0604020202020204" pitchFamily="34" charset="0"/>
              </a:rPr>
              <a:t>scenario base</a:t>
            </a:r>
            <a:r>
              <a:rPr lang="en-GB" altLang="it-IT" sz="1800">
                <a:latin typeface="Arial" panose="020B0604020202020204" pitchFamily="34" charset="0"/>
              </a:rPr>
              <a:t>”</a:t>
            </a:r>
            <a:endParaRPr lang="en-GB" alt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en-GB" altLang="en-US" sz="1800">
                <a:latin typeface="Arial" panose="020B0604020202020204" pitchFamily="34" charset="0"/>
              </a:rPr>
              <a:t>Per </a:t>
            </a:r>
            <a:r>
              <a:rPr lang="en-GB" alt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ogni banca</a:t>
            </a:r>
            <a:r>
              <a:rPr lang="en-GB" altLang="en-US" sz="1800">
                <a:latin typeface="Arial" panose="020B0604020202020204" pitchFamily="34" charset="0"/>
              </a:rPr>
              <a:t> si verifica se è già in linea con le nuove disposizioni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en-GB" altLang="en-US" sz="1800">
                <a:latin typeface="Arial" panose="020B0604020202020204" pitchFamily="34" charset="0"/>
              </a:rPr>
              <a:t>Se non è in linea si integra il capitale fino a portarlo al nuovo minimo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en-GB" altLang="en-US" sz="1800">
                <a:latin typeface="Arial" panose="020B0604020202020204" pitchFamily="34" charset="0"/>
              </a:rPr>
              <a:t>Si simula il sistema con I nuovi dati di capitalizzazione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en-GB" altLang="en-US" sz="1800">
                <a:latin typeface="Arial" panose="020B0604020202020204" pitchFamily="34" charset="0"/>
              </a:rPr>
              <a:t>Si confrontano I risultati </a:t>
            </a:r>
            <a:r>
              <a:rPr lang="en-GB" altLang="en-US" sz="1800" b="1">
                <a:solidFill>
                  <a:srgbClr val="0000CC"/>
                </a:solidFill>
                <a:latin typeface="Arial" panose="020B0604020202020204" pitchFamily="34" charset="0"/>
              </a:rPr>
              <a:t>aggregati</a:t>
            </a: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2" name="Oval 10">
            <a:extLst>
              <a:ext uri="{FF2B5EF4-FFF2-40B4-BE49-F238E27FC236}">
                <a16:creationId xmlns:a16="http://schemas.microsoft.com/office/drawing/2014/main" id="{E2A5C103-2390-344D-AED2-8297D53EE312}"/>
              </a:ext>
            </a:extLst>
          </p:cNvPr>
          <p:cNvSpPr/>
          <p:nvPr/>
        </p:nvSpPr>
        <p:spPr bwMode="auto">
          <a:xfrm>
            <a:off x="68564" y="3761765"/>
            <a:ext cx="1181687" cy="587956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76200">
            <a:bevelT w="6350"/>
            <a:bevelB w="0"/>
            <a:extrusionClr>
              <a:schemeClr val="accent6">
                <a:lumMod val="40000"/>
                <a:lumOff val="60000"/>
              </a:schemeClr>
            </a:extrusionClr>
          </a:sp3d>
        </p:spPr>
        <p:txBody>
          <a:bodyPr lIns="96838" tIns="47625" rIns="96838" bIns="47625"/>
          <a:lstStyle>
            <a:lvl1pPr marL="361950" indent="-36195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endParaRPr lang="it-IT" sz="1200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44040" name="TextBox 11">
            <a:extLst>
              <a:ext uri="{FF2B5EF4-FFF2-40B4-BE49-F238E27FC236}">
                <a16:creationId xmlns:a16="http://schemas.microsoft.com/office/drawing/2014/main" id="{FE3ED7A2-F696-C742-86F5-32D600F29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" y="3867150"/>
            <a:ext cx="10715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  <a:latin typeface="Verdana" panose="020B0604030504040204" pitchFamily="34" charset="0"/>
              </a:rPr>
              <a:t>MICRO</a:t>
            </a:r>
          </a:p>
        </p:txBody>
      </p:sp>
      <p:sp>
        <p:nvSpPr>
          <p:cNvPr id="44041" name="TextBox 15">
            <a:extLst>
              <a:ext uri="{FF2B5EF4-FFF2-40B4-BE49-F238E27FC236}">
                <a16:creationId xmlns:a16="http://schemas.microsoft.com/office/drawing/2014/main" id="{06824F38-5ECA-6A4D-8E65-C18644CE4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1675"/>
            <a:ext cx="1116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1800" b="1">
                <a:solidFill>
                  <a:srgbClr val="0000CC"/>
                </a:solidFill>
                <a:latin typeface="Verdana" panose="020B0604030504040204" pitchFamily="34" charset="0"/>
              </a:rPr>
              <a:t>MACRO</a:t>
            </a:r>
          </a:p>
        </p:txBody>
      </p:sp>
      <p:sp>
        <p:nvSpPr>
          <p:cNvPr id="44042" name="Down Arrow 11">
            <a:extLst>
              <a:ext uri="{FF2B5EF4-FFF2-40B4-BE49-F238E27FC236}">
                <a16:creationId xmlns:a16="http://schemas.microsoft.com/office/drawing/2014/main" id="{CB2A8E5B-42DB-C244-9E6F-A331F1D31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63" y="4437063"/>
            <a:ext cx="366712" cy="1184275"/>
          </a:xfrm>
          <a:prstGeom prst="downArrow">
            <a:avLst>
              <a:gd name="adj1" fmla="val 50000"/>
              <a:gd name="adj2" fmla="val 18719"/>
            </a:avLst>
          </a:prstGeom>
          <a:gradFill rotWithShape="0">
            <a:gsLst>
              <a:gs pos="0">
                <a:srgbClr val="C00000"/>
              </a:gs>
              <a:gs pos="50000">
                <a:srgbClr val="9CB86E"/>
              </a:gs>
              <a:gs pos="100000">
                <a:srgbClr val="156B13"/>
              </a:gs>
            </a:gsLst>
            <a:lin ang="5400000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6838" tIns="47625" rIns="96838" bIns="47625"/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None/>
            </a:pPr>
            <a:endParaRPr lang="it-IT" altLang="en-US" sz="1200">
              <a:solidFill>
                <a:srgbClr val="0F5494"/>
              </a:solidFill>
              <a:latin typeface="Comic Sans MS" panose="030F0902030302020204" pitchFamily="66" charset="0"/>
            </a:endParaRPr>
          </a:p>
        </p:txBody>
      </p:sp>
      <p:sp>
        <p:nvSpPr>
          <p:cNvPr id="44043" name="Oval 15">
            <a:extLst>
              <a:ext uri="{FF2B5EF4-FFF2-40B4-BE49-F238E27FC236}">
                <a16:creationId xmlns:a16="http://schemas.microsoft.com/office/drawing/2014/main" id="{FA353E2F-D78D-8D4D-997F-A21D5DD51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4225" y="4238625"/>
            <a:ext cx="1349375" cy="65246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7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nimBg="1"/>
      <p:bldP spid="3686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AutoShape 6">
            <a:extLst>
              <a:ext uri="{FF2B5EF4-FFF2-40B4-BE49-F238E27FC236}">
                <a16:creationId xmlns:a16="http://schemas.microsoft.com/office/drawing/2014/main" id="{EA8DB64B-7BA0-A246-AAF4-DEA7F2B09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1916113"/>
            <a:ext cx="1223963" cy="64928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1200" b="1">
              <a:solidFill>
                <a:srgbClr val="0F5494"/>
              </a:solidFill>
            </a:endParaRPr>
          </a:p>
        </p:txBody>
      </p:sp>
      <p:sp>
        <p:nvSpPr>
          <p:cNvPr id="46082" name="AutoShape 8">
            <a:extLst>
              <a:ext uri="{FF2B5EF4-FFF2-40B4-BE49-F238E27FC236}">
                <a16:creationId xmlns:a16="http://schemas.microsoft.com/office/drawing/2014/main" id="{5C500700-4185-F749-B28C-3B21118BE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1916113"/>
            <a:ext cx="1223963" cy="64928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1200" b="1">
              <a:solidFill>
                <a:srgbClr val="0F5494"/>
              </a:solidFill>
            </a:endParaRPr>
          </a:p>
        </p:txBody>
      </p:sp>
      <p:sp>
        <p:nvSpPr>
          <p:cNvPr id="46083" name="AutoShape 10">
            <a:extLst>
              <a:ext uri="{FF2B5EF4-FFF2-40B4-BE49-F238E27FC236}">
                <a16:creationId xmlns:a16="http://schemas.microsoft.com/office/drawing/2014/main" id="{176E358F-BFE2-1E45-B6C1-67C11064E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571875"/>
            <a:ext cx="1223962" cy="64928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1200" b="1">
              <a:solidFill>
                <a:srgbClr val="0F5494"/>
              </a:solidFill>
            </a:endParaRPr>
          </a:p>
        </p:txBody>
      </p:sp>
      <p:sp>
        <p:nvSpPr>
          <p:cNvPr id="46084" name="AutoShape 12">
            <a:extLst>
              <a:ext uri="{FF2B5EF4-FFF2-40B4-BE49-F238E27FC236}">
                <a16:creationId xmlns:a16="http://schemas.microsoft.com/office/drawing/2014/main" id="{3873391B-EE3E-9348-8830-68AF066956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5227638"/>
            <a:ext cx="1223963" cy="64928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1200" b="1">
              <a:solidFill>
                <a:srgbClr val="0F5494"/>
              </a:solidFill>
            </a:endParaRPr>
          </a:p>
        </p:txBody>
      </p:sp>
      <p:sp>
        <p:nvSpPr>
          <p:cNvPr id="7176" name="AutoShape 13">
            <a:extLst>
              <a:ext uri="{FF2B5EF4-FFF2-40B4-BE49-F238E27FC236}">
                <a16:creationId xmlns:a16="http://schemas.microsoft.com/office/drawing/2014/main" id="{0821F274-7EBC-D64A-9696-BA01B8659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4138" y="4681538"/>
            <a:ext cx="1223962" cy="6492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EBDB"/>
              </a:gs>
              <a:gs pos="64999">
                <a:srgbClr val="FFD0AA"/>
              </a:gs>
              <a:gs pos="100000">
                <a:srgbClr val="FFBE86"/>
              </a:gs>
            </a:gsLst>
            <a:lin ang="5400000" scaled="1"/>
          </a:gradFill>
          <a:ln w="9525">
            <a:solidFill>
              <a:srgbClr val="F6924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anchor="ctr"/>
          <a:lstStyle/>
          <a:p>
            <a:pPr marL="3175" algn="ctr" eaLnBrk="1" hangingPunct="1">
              <a:defRPr/>
            </a:pPr>
            <a:r>
              <a:rPr lang="it-IT" b="1" dirty="0">
                <a:latin typeface="+mn-lt"/>
                <a:ea typeface="+mn-ea"/>
              </a:rPr>
              <a:t>SYMBOL</a:t>
            </a:r>
            <a:endParaRPr lang="en-US" sz="1200" b="1" dirty="0">
              <a:latin typeface="+mn-lt"/>
              <a:ea typeface="+mn-ea"/>
            </a:endParaRPr>
          </a:p>
        </p:txBody>
      </p:sp>
      <p:sp>
        <p:nvSpPr>
          <p:cNvPr id="46086" name="AutoShape 14">
            <a:extLst>
              <a:ext uri="{FF2B5EF4-FFF2-40B4-BE49-F238E27FC236}">
                <a16:creationId xmlns:a16="http://schemas.microsoft.com/office/drawing/2014/main" id="{EB620496-E131-5E44-9606-90CEBC22F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5227638"/>
            <a:ext cx="1223963" cy="64928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1200" b="1">
              <a:solidFill>
                <a:srgbClr val="0F5494"/>
              </a:solidFill>
            </a:endParaRPr>
          </a:p>
        </p:txBody>
      </p:sp>
      <p:sp>
        <p:nvSpPr>
          <p:cNvPr id="7178" name="AutoShape 17">
            <a:extLst>
              <a:ext uri="{FF2B5EF4-FFF2-40B4-BE49-F238E27FC236}">
                <a16:creationId xmlns:a16="http://schemas.microsoft.com/office/drawing/2014/main" id="{62737CC0-4CD5-274E-A3DA-218CD2615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779713"/>
            <a:ext cx="1223962" cy="649287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en-US" b="1"/>
              <a:t>DG </a:t>
            </a:r>
          </a:p>
          <a:p>
            <a:pPr algn="ctr" eaLnBrk="1" hangingPunct="1"/>
            <a:r>
              <a:rPr lang="it-IT" altLang="en-US" b="1"/>
              <a:t>MARKT</a:t>
            </a:r>
            <a:endParaRPr lang="en-US" altLang="en-US" b="1"/>
          </a:p>
        </p:txBody>
      </p:sp>
      <p:sp>
        <p:nvSpPr>
          <p:cNvPr id="46088" name="Oval 18">
            <a:extLst>
              <a:ext uri="{FF2B5EF4-FFF2-40B4-BE49-F238E27FC236}">
                <a16:creationId xmlns:a16="http://schemas.microsoft.com/office/drawing/2014/main" id="{7F247E5E-54BF-6645-8D8A-751CA53C5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341438"/>
            <a:ext cx="8640762" cy="5183187"/>
          </a:xfrm>
          <a:prstGeom prst="ellipse">
            <a:avLst/>
          </a:prstGeom>
          <a:noFill/>
          <a:ln w="25400">
            <a:solidFill>
              <a:srgbClr val="3166C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1200" b="1">
              <a:solidFill>
                <a:srgbClr val="0F5494"/>
              </a:solidFill>
            </a:endParaRPr>
          </a:p>
        </p:txBody>
      </p:sp>
      <p:sp>
        <p:nvSpPr>
          <p:cNvPr id="46089" name="AutoShape 19">
            <a:extLst>
              <a:ext uri="{FF2B5EF4-FFF2-40B4-BE49-F238E27FC236}">
                <a16:creationId xmlns:a16="http://schemas.microsoft.com/office/drawing/2014/main" id="{904B5B51-F1CC-8B4D-9ACA-F0E9EDDC2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5" y="3502025"/>
            <a:ext cx="1223963" cy="64928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1200" b="1">
              <a:solidFill>
                <a:srgbClr val="0F5494"/>
              </a:solidFill>
            </a:endParaRPr>
          </a:p>
        </p:txBody>
      </p:sp>
      <p:sp>
        <p:nvSpPr>
          <p:cNvPr id="7181" name="AutoShape 21">
            <a:extLst>
              <a:ext uri="{FF2B5EF4-FFF2-40B4-BE49-F238E27FC236}">
                <a16:creationId xmlns:a16="http://schemas.microsoft.com/office/drawing/2014/main" id="{D2D65F5A-98A5-3A49-9392-B5B0CF90E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5" y="2781300"/>
            <a:ext cx="1223963" cy="64928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en-US" b="1"/>
              <a:t>DG </a:t>
            </a:r>
          </a:p>
          <a:p>
            <a:pPr algn="ctr" eaLnBrk="1" hangingPunct="1"/>
            <a:r>
              <a:rPr lang="it-IT" altLang="en-US" b="1"/>
              <a:t>ECFIN</a:t>
            </a:r>
            <a:endParaRPr lang="en-US" altLang="en-US" b="1"/>
          </a:p>
        </p:txBody>
      </p:sp>
      <p:sp>
        <p:nvSpPr>
          <p:cNvPr id="7182" name="AutoShape 22">
            <a:extLst>
              <a:ext uri="{FF2B5EF4-FFF2-40B4-BE49-F238E27FC236}">
                <a16:creationId xmlns:a16="http://schemas.microsoft.com/office/drawing/2014/main" id="{4CA34845-2C1B-0C46-A961-B3AFC1063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5" y="4292600"/>
            <a:ext cx="1223963" cy="64928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en-US" b="1"/>
              <a:t>DG </a:t>
            </a:r>
          </a:p>
          <a:p>
            <a:pPr algn="ctr" eaLnBrk="1" hangingPunct="1"/>
            <a:r>
              <a:rPr lang="it-IT" altLang="en-US" b="1"/>
              <a:t>TAXUD</a:t>
            </a:r>
            <a:endParaRPr lang="en-US" altLang="en-US" b="1"/>
          </a:p>
        </p:txBody>
      </p:sp>
      <p:sp>
        <p:nvSpPr>
          <p:cNvPr id="7183" name="AutoShape 23">
            <a:extLst>
              <a:ext uri="{FF2B5EF4-FFF2-40B4-BE49-F238E27FC236}">
                <a16:creationId xmlns:a16="http://schemas.microsoft.com/office/drawing/2014/main" id="{6B0BD85C-150E-274B-87DD-53DCA84DF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4364038"/>
            <a:ext cx="1223962" cy="649287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en-US" b="1"/>
              <a:t>DG </a:t>
            </a:r>
          </a:p>
          <a:p>
            <a:pPr algn="ctr" eaLnBrk="1" hangingPunct="1"/>
            <a:r>
              <a:rPr lang="it-IT" altLang="en-US" b="1"/>
              <a:t>COMP</a:t>
            </a:r>
            <a:endParaRPr lang="en-US" altLang="en-US" b="1"/>
          </a:p>
        </p:txBody>
      </p:sp>
      <p:pic>
        <p:nvPicPr>
          <p:cNvPr id="46093" name="Picture 25" descr="Commission_logo_en">
            <a:extLst>
              <a:ext uri="{FF2B5EF4-FFF2-40B4-BE49-F238E27FC236}">
                <a16:creationId xmlns:a16="http://schemas.microsoft.com/office/drawing/2014/main" id="{0C656538-D19B-0240-88FB-205C389E6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276475"/>
            <a:ext cx="1925637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5" name="Line 26">
            <a:extLst>
              <a:ext uri="{FF2B5EF4-FFF2-40B4-BE49-F238E27FC236}">
                <a16:creationId xmlns:a16="http://schemas.microsoft.com/office/drawing/2014/main" id="{52D14727-D5F4-E445-AC77-D466AA29CB5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195513" y="4724400"/>
            <a:ext cx="1655762" cy="36036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it-IT"/>
          </a:p>
        </p:txBody>
      </p:sp>
      <p:sp>
        <p:nvSpPr>
          <p:cNvPr id="7186" name="Line 27">
            <a:extLst>
              <a:ext uri="{FF2B5EF4-FFF2-40B4-BE49-F238E27FC236}">
                <a16:creationId xmlns:a16="http://schemas.microsoft.com/office/drawing/2014/main" id="{216547AC-7EF6-D441-84C1-94694939528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268538" y="3213100"/>
            <a:ext cx="1511300" cy="158432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it-IT"/>
          </a:p>
        </p:txBody>
      </p:sp>
      <p:sp>
        <p:nvSpPr>
          <p:cNvPr id="7187" name="Line 28">
            <a:extLst>
              <a:ext uri="{FF2B5EF4-FFF2-40B4-BE49-F238E27FC236}">
                <a16:creationId xmlns:a16="http://schemas.microsoft.com/office/drawing/2014/main" id="{0A192560-11B6-4D40-9E7C-6385A786AF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76825" y="3141663"/>
            <a:ext cx="1511300" cy="1655762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it-IT"/>
          </a:p>
        </p:txBody>
      </p:sp>
      <p:sp>
        <p:nvSpPr>
          <p:cNvPr id="7188" name="Line 29">
            <a:extLst>
              <a:ext uri="{FF2B5EF4-FFF2-40B4-BE49-F238E27FC236}">
                <a16:creationId xmlns:a16="http://schemas.microsoft.com/office/drawing/2014/main" id="{017ADC98-0A31-F346-80EF-533A7A2A99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8263" y="4581525"/>
            <a:ext cx="1511300" cy="50323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it-IT"/>
          </a:p>
        </p:txBody>
      </p:sp>
      <p:sp>
        <p:nvSpPr>
          <p:cNvPr id="7189" name="Oval 32">
            <a:extLst>
              <a:ext uri="{FF2B5EF4-FFF2-40B4-BE49-F238E27FC236}">
                <a16:creationId xmlns:a16="http://schemas.microsoft.com/office/drawing/2014/main" id="{397E7FAD-7A08-E547-BDBC-ED0C09039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3644900"/>
            <a:ext cx="863600" cy="50482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1200" b="1">
              <a:solidFill>
                <a:srgbClr val="0F5494"/>
              </a:solidFill>
            </a:endParaRPr>
          </a:p>
        </p:txBody>
      </p:sp>
      <p:sp>
        <p:nvSpPr>
          <p:cNvPr id="7190" name="Oval 33">
            <a:extLst>
              <a:ext uri="{FF2B5EF4-FFF2-40B4-BE49-F238E27FC236}">
                <a16:creationId xmlns:a16="http://schemas.microsoft.com/office/drawing/2014/main" id="{3B88EE5C-BF9B-374A-BE8D-5F1A61630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3716338"/>
            <a:ext cx="720725" cy="36036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it-IT" altLang="en-US" sz="1200" b="1">
              <a:solidFill>
                <a:srgbClr val="0F5494"/>
              </a:solidFill>
            </a:endParaRPr>
          </a:p>
        </p:txBody>
      </p:sp>
      <p:sp>
        <p:nvSpPr>
          <p:cNvPr id="7191" name="Oval 34">
            <a:extLst>
              <a:ext uri="{FF2B5EF4-FFF2-40B4-BE49-F238E27FC236}">
                <a16:creationId xmlns:a16="http://schemas.microsoft.com/office/drawing/2014/main" id="{8FBD4C88-C449-E34E-8B1D-2E4E3F8F8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3644900"/>
            <a:ext cx="935037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Financial </a:t>
            </a:r>
          </a:p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System </a:t>
            </a:r>
          </a:p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Reform</a:t>
            </a:r>
            <a:endParaRPr lang="en-US" altLang="en-US" sz="1200" b="1">
              <a:solidFill>
                <a:srgbClr val="008000"/>
              </a:solidFill>
            </a:endParaRPr>
          </a:p>
        </p:txBody>
      </p:sp>
      <p:sp>
        <p:nvSpPr>
          <p:cNvPr id="7192" name="Oval 37">
            <a:extLst>
              <a:ext uri="{FF2B5EF4-FFF2-40B4-BE49-F238E27FC236}">
                <a16:creationId xmlns:a16="http://schemas.microsoft.com/office/drawing/2014/main" id="{5B767271-7578-0045-BE1E-D7DA4688E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4508500"/>
            <a:ext cx="935038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Financial </a:t>
            </a:r>
          </a:p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Sector </a:t>
            </a:r>
          </a:p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Taxation</a:t>
            </a:r>
            <a:endParaRPr lang="en-US" altLang="en-US" sz="1200" b="1">
              <a:solidFill>
                <a:srgbClr val="008000"/>
              </a:solidFill>
            </a:endParaRPr>
          </a:p>
        </p:txBody>
      </p:sp>
      <p:sp>
        <p:nvSpPr>
          <p:cNvPr id="7193" name="Oval 38">
            <a:extLst>
              <a:ext uri="{FF2B5EF4-FFF2-40B4-BE49-F238E27FC236}">
                <a16:creationId xmlns:a16="http://schemas.microsoft.com/office/drawing/2014/main" id="{C4CE34E5-D27E-0846-B9EA-725B418EB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7463" y="4652963"/>
            <a:ext cx="935037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State Aid </a:t>
            </a:r>
          </a:p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Assessment</a:t>
            </a:r>
            <a:endParaRPr lang="en-US" altLang="en-US" sz="1200" b="1">
              <a:solidFill>
                <a:srgbClr val="008000"/>
              </a:solidFill>
            </a:endParaRPr>
          </a:p>
        </p:txBody>
      </p:sp>
      <p:sp>
        <p:nvSpPr>
          <p:cNvPr id="7194" name="Oval 39">
            <a:extLst>
              <a:ext uri="{FF2B5EF4-FFF2-40B4-BE49-F238E27FC236}">
                <a16:creationId xmlns:a16="http://schemas.microsoft.com/office/drawing/2014/main" id="{B9C22EDA-B582-ED4B-92E3-671A9E0E7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3500438"/>
            <a:ext cx="935038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Economic </a:t>
            </a:r>
          </a:p>
          <a:p>
            <a:pPr algn="ctr" eaLnBrk="1" hangingPunct="1"/>
            <a:r>
              <a:rPr lang="it-IT" altLang="en-US" sz="1200" b="1">
                <a:solidFill>
                  <a:srgbClr val="008000"/>
                </a:solidFill>
              </a:rPr>
              <a:t>Governance</a:t>
            </a:r>
            <a:endParaRPr lang="en-US" altLang="en-US" sz="1200" b="1">
              <a:solidFill>
                <a:srgbClr val="008000"/>
              </a:solidFill>
            </a:endParaRPr>
          </a:p>
        </p:txBody>
      </p:sp>
      <p:sp>
        <p:nvSpPr>
          <p:cNvPr id="46104" name="Rectangle 10">
            <a:extLst>
              <a:ext uri="{FF2B5EF4-FFF2-40B4-BE49-F238E27FC236}">
                <a16:creationId xmlns:a16="http://schemas.microsoft.com/office/drawing/2014/main" id="{92727AEA-0F27-4D49-A42A-CB2BA656E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0925" y="254000"/>
            <a:ext cx="447198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200" b="1">
                <a:solidFill>
                  <a:srgbClr val="0000CC"/>
                </a:solidFill>
              </a:rPr>
              <a:t>SYMBOL:  uso nella </a:t>
            </a:r>
          </a:p>
          <a:p>
            <a:pPr algn="ctr" eaLnBrk="1" hangingPunct="1"/>
            <a:r>
              <a:rPr lang="en-US" altLang="en-US" sz="3200" b="1">
                <a:solidFill>
                  <a:srgbClr val="0000CC"/>
                </a:solidFill>
              </a:rPr>
              <a:t>Commissione Euopea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animBg="1"/>
      <p:bldP spid="7181" grpId="0" animBg="1"/>
      <p:bldP spid="7182" grpId="0" animBg="1"/>
      <p:bldP spid="7183" grpId="0" animBg="1"/>
      <p:bldP spid="7189" grpId="0"/>
      <p:bldP spid="7190" grpId="0"/>
      <p:bldP spid="7191" grpId="0" animBg="1"/>
      <p:bldP spid="7192" grpId="0" animBg="1"/>
      <p:bldP spid="7193" grpId="0" animBg="1"/>
      <p:bldP spid="71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6EC41B-5BAC-944B-A760-A313FD94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it-IT" dirty="0"/>
              <a:t>La recente crisi finanziaria del 2008 ha dimostrato quanto gravi possano essere le conseguenze di una crisi sistemica.</a:t>
            </a:r>
          </a:p>
          <a:p>
            <a:pPr>
              <a:buFont typeface="Arial" charset="0"/>
              <a:buChar char="•"/>
              <a:defRPr/>
            </a:pPr>
            <a:r>
              <a:rPr lang="it-IT" dirty="0"/>
              <a:t>I motivi per i quali una crisi bancaria può diventare sistemica sono diversi:</a:t>
            </a:r>
          </a:p>
          <a:p>
            <a:pPr lvl="1" fontAlgn="ctr">
              <a:buFont typeface="Arial" charset="0"/>
              <a:buChar char="–"/>
              <a:defRPr/>
            </a:pPr>
            <a:r>
              <a:rPr lang="it-IT" dirty="0">
                <a:solidFill>
                  <a:srgbClr val="000000"/>
                </a:solidFill>
              </a:rPr>
              <a:t>Dimensioni</a:t>
            </a:r>
          </a:p>
          <a:p>
            <a:pPr lvl="1" fontAlgn="ctr">
              <a:buFont typeface="Arial" charset="0"/>
              <a:buChar char="–"/>
              <a:defRPr/>
            </a:pPr>
            <a:r>
              <a:rPr lang="it-IT" dirty="0" err="1">
                <a:solidFill>
                  <a:srgbClr val="000000"/>
                </a:solidFill>
              </a:rPr>
              <a:t>Leverage</a:t>
            </a:r>
            <a:endParaRPr lang="it-IT" dirty="0">
              <a:solidFill>
                <a:srgbClr val="000000"/>
              </a:solidFill>
            </a:endParaRPr>
          </a:p>
          <a:p>
            <a:pPr lvl="1" fontAlgn="ctr">
              <a:buFont typeface="Arial" charset="0"/>
              <a:buChar char="–"/>
              <a:defRPr/>
            </a:pPr>
            <a:r>
              <a:rPr lang="it-IT" dirty="0">
                <a:solidFill>
                  <a:srgbClr val="000000"/>
                </a:solidFill>
              </a:rPr>
              <a:t>Correlazione</a:t>
            </a:r>
          </a:p>
          <a:p>
            <a:pPr lvl="1" fontAlgn="ctr">
              <a:buFont typeface="Arial" charset="0"/>
              <a:buChar char="–"/>
              <a:defRPr/>
            </a:pPr>
            <a:r>
              <a:rPr lang="it-IT" dirty="0">
                <a:solidFill>
                  <a:srgbClr val="000000"/>
                </a:solidFill>
              </a:rPr>
              <a:t>Prestiti e altre esposizioni interbancarie</a:t>
            </a:r>
          </a:p>
          <a:p>
            <a:pPr algn="ctr" fontAlgn="ctr">
              <a:buFont typeface="Arial" charset="0"/>
              <a:buChar char="•"/>
              <a:defRPr/>
            </a:pPr>
            <a:endParaRPr lang="it-IT" dirty="0">
              <a:solidFill>
                <a:srgbClr val="000000"/>
              </a:solidFill>
            </a:endParaRPr>
          </a:p>
          <a:p>
            <a:pPr marL="514350" indent="-514350">
              <a:buFont typeface="Arial" charset="0"/>
              <a:buAutoNum type="arabicParenR"/>
              <a:defRPr/>
            </a:pPr>
            <a:endParaRPr lang="it-IT" dirty="0"/>
          </a:p>
          <a:p>
            <a:pPr marL="400050" lvl="1" indent="0">
              <a:buFont typeface="Arial" charset="0"/>
              <a:buNone/>
              <a:defRPr/>
            </a:pPr>
            <a:endParaRPr lang="it-IT" dirty="0"/>
          </a:p>
          <a:p>
            <a:pPr>
              <a:buFont typeface="Arial" charset="0"/>
              <a:buChar char="•"/>
              <a:defRPr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3">
            <a:extLst>
              <a:ext uri="{FF2B5EF4-FFF2-40B4-BE49-F238E27FC236}">
                <a16:creationId xmlns:a16="http://schemas.microsoft.com/office/drawing/2014/main" id="{ADDB7C54-45F1-374F-AB56-33562A72C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2276475"/>
            <a:ext cx="7672387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lvl="1" eaLnBrk="1" hangingPunct="1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>
                <a:solidFill>
                  <a:srgbClr val="CC0000"/>
                </a:solidFill>
                <a:latin typeface="Arial" panose="020B0604020202020204" pitchFamily="34" charset="0"/>
              </a:rPr>
              <a:t>Banking Resolution and Recovery Directive </a:t>
            </a:r>
            <a:r>
              <a:rPr lang="en-US" altLang="en-US" sz="2000">
                <a:latin typeface="Arial" panose="020B0604020202020204" pitchFamily="34" charset="0"/>
              </a:rPr>
              <a:t>(Proposal June 2012, adopted in 2014)</a:t>
            </a:r>
          </a:p>
          <a:p>
            <a:pPr marL="0" lvl="1" eaLnBrk="1" hangingPunct="1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Directive on a common system of</a:t>
            </a:r>
            <a:r>
              <a:rPr lang="en-US" altLang="en-US" sz="2000">
                <a:solidFill>
                  <a:srgbClr val="0F5494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>
                <a:solidFill>
                  <a:srgbClr val="CC0000"/>
                </a:solidFill>
                <a:latin typeface="Arial" panose="020B0604020202020204" pitchFamily="34" charset="0"/>
              </a:rPr>
              <a:t>Financial Transaction Tax </a:t>
            </a:r>
            <a:r>
              <a:rPr lang="en-US" altLang="en-US" sz="2000">
                <a:latin typeface="Arial" panose="020B0604020202020204" pitchFamily="34" charset="0"/>
              </a:rPr>
              <a:t>(Proposal September 2011)</a:t>
            </a:r>
          </a:p>
          <a:p>
            <a:pPr marL="0" lvl="1" eaLnBrk="1" hangingPunct="1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Annual report</a:t>
            </a:r>
            <a:r>
              <a:rPr lang="en-US" altLang="en-US" sz="2000">
                <a:solidFill>
                  <a:srgbClr val="0F5494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>
                <a:solidFill>
                  <a:srgbClr val="CC0000"/>
                </a:solidFill>
                <a:latin typeface="Arial" panose="020B0604020202020204" pitchFamily="34" charset="0"/>
              </a:rPr>
              <a:t>Public Finances</a:t>
            </a:r>
            <a:r>
              <a:rPr lang="en-US" altLang="en-US" sz="2000">
                <a:solidFill>
                  <a:srgbClr val="0F5494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>
                <a:latin typeface="Arial" panose="020B0604020202020204" pitchFamily="34" charset="0"/>
              </a:rPr>
              <a:t>in European Monetary Union (September 2011)</a:t>
            </a:r>
          </a:p>
          <a:p>
            <a:pPr marL="0" lvl="1" eaLnBrk="1" hangingPunct="1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>
                <a:solidFill>
                  <a:srgbClr val="CC0000"/>
                </a:solidFill>
                <a:latin typeface="Arial" panose="020B0604020202020204" pitchFamily="34" charset="0"/>
              </a:rPr>
              <a:t>Capital Requirement Directive IV </a:t>
            </a:r>
            <a:r>
              <a:rPr lang="en-US" altLang="en-US" sz="2000">
                <a:latin typeface="Arial" panose="020B0604020202020204" pitchFamily="34" charset="0"/>
              </a:rPr>
              <a:t>(Proposal July 2011, adopted)</a:t>
            </a:r>
            <a:endParaRPr lang="en-US" altLang="en-US" sz="2000" b="1">
              <a:latin typeface="Arial" panose="020B0604020202020204" pitchFamily="34" charset="0"/>
            </a:endParaRPr>
          </a:p>
          <a:p>
            <a:pPr marL="0" lvl="1" eaLnBrk="1" hangingPunct="1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2000">
                <a:latin typeface="Arial" panose="020B0604020202020204" pitchFamily="34" charset="0"/>
              </a:rPr>
              <a:t>Reinforced </a:t>
            </a:r>
            <a:r>
              <a:rPr lang="en-US" altLang="en-US" sz="2000">
                <a:solidFill>
                  <a:srgbClr val="CC0000"/>
                </a:solidFill>
                <a:latin typeface="Arial" panose="020B0604020202020204" pitchFamily="34" charset="0"/>
              </a:rPr>
              <a:t>Deposit Guarantee Schemes </a:t>
            </a:r>
            <a:r>
              <a:rPr lang="en-US" altLang="en-US" sz="2000">
                <a:latin typeface="Arial" panose="020B0604020202020204" pitchFamily="34" charset="0"/>
              </a:rPr>
              <a:t>(Proposal July 2010)</a:t>
            </a:r>
          </a:p>
          <a:p>
            <a:pPr marL="0" lvl="1" eaLnBrk="1" hangingPunct="1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Tx/>
              <a:buChar char="•"/>
            </a:pPr>
            <a:endParaRPr lang="en-US" altLang="en-US" sz="1800">
              <a:latin typeface="Arial" panose="020B0604020202020204" pitchFamily="34" charset="0"/>
            </a:endParaRPr>
          </a:p>
        </p:txBody>
      </p:sp>
      <p:pic>
        <p:nvPicPr>
          <p:cNvPr id="48130" name="Picture 7">
            <a:extLst>
              <a:ext uri="{FF2B5EF4-FFF2-40B4-BE49-F238E27FC236}">
                <a16:creationId xmlns:a16="http://schemas.microsoft.com/office/drawing/2014/main" id="{3BBB0525-4B71-A44B-8DA1-BF1A4533D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650" y="1733550"/>
            <a:ext cx="9461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10">
            <a:extLst>
              <a:ext uri="{FF2B5EF4-FFF2-40B4-BE49-F238E27FC236}">
                <a16:creationId xmlns:a16="http://schemas.microsoft.com/office/drawing/2014/main" id="{FA3020E2-EB09-2A44-8B43-340BDE6FC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713" y="4797425"/>
            <a:ext cx="1443037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16" descr="Public Finances in EMU 2010">
            <a:extLst>
              <a:ext uri="{FF2B5EF4-FFF2-40B4-BE49-F238E27FC236}">
                <a16:creationId xmlns:a16="http://schemas.microsoft.com/office/drawing/2014/main" id="{A875CA2A-3046-CA45-A2DD-2853F8FA4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5" y="3040063"/>
            <a:ext cx="13620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Rectangle 11">
            <a:extLst>
              <a:ext uri="{FF2B5EF4-FFF2-40B4-BE49-F238E27FC236}">
                <a16:creationId xmlns:a16="http://schemas.microsoft.com/office/drawing/2014/main" id="{B80D84F0-FD96-E049-A6B7-8037A20CB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076325"/>
            <a:ext cx="5019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2400" b="1">
                <a:solidFill>
                  <a:srgbClr val="0000CC"/>
                </a:solidFill>
                <a:latin typeface="Arial" panose="020B0604020202020204" pitchFamily="34" charset="0"/>
              </a:rPr>
              <a:t>Uso del modello SYMBOL in direttive e documenti della Commissione Europea</a:t>
            </a:r>
            <a:endParaRPr lang="en-US" altLang="en-US" sz="2400" b="1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pic>
        <p:nvPicPr>
          <p:cNvPr id="48134" name="Picture 15">
            <a:extLst>
              <a:ext uri="{FF2B5EF4-FFF2-40B4-BE49-F238E27FC236}">
                <a16:creationId xmlns:a16="http://schemas.microsoft.com/office/drawing/2014/main" id="{843BF466-AD47-9743-AA96-E8C9C1DA8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860425"/>
            <a:ext cx="129540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ext Box 4">
            <a:extLst>
              <a:ext uri="{FF2B5EF4-FFF2-40B4-BE49-F238E27FC236}">
                <a16:creationId xmlns:a16="http://schemas.microsoft.com/office/drawing/2014/main" id="{E8F4C8CC-6C69-9A46-B7A6-A2A8508CF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4418013"/>
            <a:ext cx="5400675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600" b="1" u="sng">
                <a:latin typeface="Arial" panose="020B0604020202020204" pitchFamily="34" charset="0"/>
              </a:rPr>
              <a:t>Basel 3 8%:</a:t>
            </a:r>
            <a:r>
              <a:rPr lang="en-US" altLang="en-US" sz="1600">
                <a:latin typeface="Arial" panose="020B0604020202020204" pitchFamily="34" charset="0"/>
              </a:rPr>
              <a:t> capital requirements = 8% RWA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600" b="1" u="sng">
                <a:latin typeface="Arial" panose="020B0604020202020204" pitchFamily="34" charset="0"/>
              </a:rPr>
              <a:t>Basel 3 10.5%:</a:t>
            </a:r>
            <a:r>
              <a:rPr lang="en-US" altLang="en-US" sz="1600">
                <a:latin typeface="Arial" panose="020B0604020202020204" pitchFamily="34" charset="0"/>
              </a:rPr>
              <a:t> introduction of CCB, i.e. MCR= 10.5% of RWA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600" b="1" u="sng">
                <a:latin typeface="Arial" panose="020B0604020202020204" pitchFamily="34" charset="0"/>
              </a:rPr>
              <a:t>DGS/RF</a:t>
            </a:r>
            <a:r>
              <a:rPr lang="en-US" altLang="en-US" sz="1600" b="1">
                <a:latin typeface="Arial" panose="020B0604020202020204" pitchFamily="34" charset="0"/>
              </a:rPr>
              <a:t>:</a:t>
            </a:r>
            <a:r>
              <a:rPr lang="en-US" altLang="en-US" sz="1600">
                <a:latin typeface="Arial" panose="020B0604020202020204" pitchFamily="34" charset="0"/>
              </a:rPr>
              <a:t> they can be set up or not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600" b="1" u="sng">
                <a:latin typeface="Arial" panose="020B0604020202020204" pitchFamily="34" charset="0"/>
              </a:rPr>
              <a:t>NO BAIL-OUT</a:t>
            </a:r>
            <a:r>
              <a:rPr lang="en-US" altLang="en-US" sz="1600" b="1">
                <a:latin typeface="Arial" panose="020B0604020202020204" pitchFamily="34" charset="0"/>
              </a:rPr>
              <a:t>:</a:t>
            </a:r>
            <a:r>
              <a:rPr lang="en-US" altLang="en-US" sz="1600">
                <a:latin typeface="Arial" panose="020B0604020202020204" pitchFamily="34" charset="0"/>
              </a:rPr>
              <a:t> Bondholders and non-covered depositors absorb part of the losses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600" b="1" u="sng">
                <a:latin typeface="Arial" panose="020B0604020202020204" pitchFamily="34" charset="0"/>
              </a:rPr>
              <a:t>CONTAGION</a:t>
            </a:r>
            <a:r>
              <a:rPr lang="en-US" altLang="en-US" sz="1600" b="1">
                <a:latin typeface="Arial" panose="020B0604020202020204" pitchFamily="34" charset="0"/>
              </a:rPr>
              <a:t>:</a:t>
            </a:r>
            <a:r>
              <a:rPr lang="en-US" altLang="en-US" sz="1600">
                <a:latin typeface="Arial" panose="020B0604020202020204" pitchFamily="34" charset="0"/>
              </a:rPr>
              <a:t> it can be stopped or not</a:t>
            </a:r>
          </a:p>
        </p:txBody>
      </p:sp>
      <p:sp>
        <p:nvSpPr>
          <p:cNvPr id="185347" name="Text Box 5">
            <a:extLst>
              <a:ext uri="{FF2B5EF4-FFF2-40B4-BE49-F238E27FC236}">
                <a16:creationId xmlns:a16="http://schemas.microsoft.com/office/drawing/2014/main" id="{EB6F0AF8-4CF2-AB47-B5C0-2392DF107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4522788"/>
            <a:ext cx="3384550" cy="164306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1: Beginning of the crisis 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2: Current situation ?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3: RF eliminates contagion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4: Remove implicit </a:t>
            </a:r>
            <a:r>
              <a:rPr lang="en-US" altLang="en-US" sz="1800" i="1">
                <a:latin typeface="Arial" panose="020B0604020202020204" pitchFamily="34" charset="0"/>
              </a:rPr>
              <a:t>Bail-out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5: Introduction of CCB</a:t>
            </a:r>
          </a:p>
        </p:txBody>
      </p:sp>
      <p:sp>
        <p:nvSpPr>
          <p:cNvPr id="185348" name="Rectangle 4">
            <a:extLst>
              <a:ext uri="{FF2B5EF4-FFF2-40B4-BE49-F238E27FC236}">
                <a16:creationId xmlns:a16="http://schemas.microsoft.com/office/drawing/2014/main" id="{C2B626F5-9A6D-664D-8093-844498892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1298575"/>
            <a:ext cx="8713788" cy="5349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342900" lvl="1" indent="-342900" algn="ctr" eaLnBrk="1" hangingPunct="1">
              <a:lnSpc>
                <a:spcPct val="120000"/>
              </a:lnSpc>
              <a:spcBef>
                <a:spcPts val="900"/>
              </a:spcBef>
              <a:buClr>
                <a:schemeClr val="tx1"/>
              </a:buClr>
              <a:buSzPct val="120000"/>
              <a:defRPr/>
            </a:pPr>
            <a:r>
              <a:rPr lang="en-US" sz="2400" b="1" dirty="0" err="1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Impatto</a:t>
            </a:r>
            <a:r>
              <a:rPr lang="en-US" sz="2400" b="1" dirty="0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sulle</a:t>
            </a:r>
            <a:r>
              <a:rPr lang="en-US" sz="2400" b="1" dirty="0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Finanze</a:t>
            </a:r>
            <a:r>
              <a:rPr lang="en-US" sz="2400" b="1" dirty="0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Pubbliche</a:t>
            </a:r>
            <a:r>
              <a:rPr lang="en-US" sz="2400" b="1" dirty="0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delle</a:t>
            </a:r>
            <a:r>
              <a:rPr lang="en-US" sz="2400" b="1" dirty="0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crisi</a:t>
            </a:r>
            <a:r>
              <a:rPr lang="en-US" sz="2400" b="1" dirty="0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+mj-lt"/>
                <a:ea typeface="MS PGothic" charset="0"/>
                <a:cs typeface="MS PGothic" charset="0"/>
              </a:rPr>
              <a:t>bancarie</a:t>
            </a:r>
            <a:endParaRPr lang="en-US" sz="2400" b="1" dirty="0">
              <a:solidFill>
                <a:srgbClr val="FF0000"/>
              </a:solidFill>
              <a:latin typeface="+mj-lt"/>
              <a:ea typeface="MS PGothic" charset="0"/>
              <a:cs typeface="MS PGothic" charset="0"/>
            </a:endParaRPr>
          </a:p>
        </p:txBody>
      </p:sp>
      <p:pic>
        <p:nvPicPr>
          <p:cNvPr id="185349" name="Picture 10">
            <a:extLst>
              <a:ext uri="{FF2B5EF4-FFF2-40B4-BE49-F238E27FC236}">
                <a16:creationId xmlns:a16="http://schemas.microsoft.com/office/drawing/2014/main" id="{2B26309C-953F-3443-8A32-7202A0BAF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2124075"/>
            <a:ext cx="9101138" cy="19446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350" name="TextBox 1">
            <a:extLst>
              <a:ext uri="{FF2B5EF4-FFF2-40B4-BE49-F238E27FC236}">
                <a16:creationId xmlns:a16="http://schemas.microsoft.com/office/drawing/2014/main" id="{7A1D02BE-94EE-A246-813E-5CDF71F87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4438" y="2408238"/>
            <a:ext cx="522287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100">
                <a:latin typeface="Verdana" panose="020B0604030504040204" pitchFamily="34" charset="0"/>
              </a:rPr>
              <a:t>YES</a:t>
            </a:r>
          </a:p>
        </p:txBody>
      </p:sp>
      <p:sp>
        <p:nvSpPr>
          <p:cNvPr id="185351" name="TextBox 11">
            <a:extLst>
              <a:ext uri="{FF2B5EF4-FFF2-40B4-BE49-F238E27FC236}">
                <a16:creationId xmlns:a16="http://schemas.microsoft.com/office/drawing/2014/main" id="{0B744BBE-071C-854F-B631-EEC40496E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9788" y="2406650"/>
            <a:ext cx="522287" cy="261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100">
                <a:latin typeface="Verdana" panose="020B0604030504040204" pitchFamily="34" charset="0"/>
              </a:rPr>
              <a:t>NO</a:t>
            </a:r>
          </a:p>
        </p:txBody>
      </p:sp>
      <p:sp>
        <p:nvSpPr>
          <p:cNvPr id="50183" name="Slide Number Placeholder 3">
            <a:extLst>
              <a:ext uri="{FF2B5EF4-FFF2-40B4-BE49-F238E27FC236}">
                <a16:creationId xmlns:a16="http://schemas.microsoft.com/office/drawing/2014/main" id="{1EE18CDB-BF68-D448-84C8-D61A4020229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8475663" y="6453188"/>
            <a:ext cx="56038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00ECE3D-3212-5144-A66B-65D2318A9793}" type="slidenum">
              <a:rPr lang="en-GB" altLang="en-US" sz="14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GB" altLang="en-US" sz="1400">
              <a:latin typeface="Arial" panose="020B0604020202020204" pitchFamily="34" charset="0"/>
            </a:endParaRPr>
          </a:p>
        </p:txBody>
      </p:sp>
      <p:grpSp>
        <p:nvGrpSpPr>
          <p:cNvPr id="50184" name="Gruppo 8">
            <a:extLst>
              <a:ext uri="{FF2B5EF4-FFF2-40B4-BE49-F238E27FC236}">
                <a16:creationId xmlns:a16="http://schemas.microsoft.com/office/drawing/2014/main" id="{4AD5CC7F-8617-6F4C-A827-3A0E3BE1AA47}"/>
              </a:ext>
            </a:extLst>
          </p:cNvPr>
          <p:cNvGrpSpPr>
            <a:grpSpLocks/>
          </p:cNvGrpSpPr>
          <p:nvPr/>
        </p:nvGrpSpPr>
        <p:grpSpPr bwMode="auto">
          <a:xfrm>
            <a:off x="3563938" y="274638"/>
            <a:ext cx="1436687" cy="1004887"/>
            <a:chOff x="7162800" y="274638"/>
            <a:chExt cx="1436688" cy="100488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B9E5E66-6C40-EF49-B5C6-44739E971B9E}"/>
                </a:ext>
              </a:extLst>
            </p:cNvPr>
            <p:cNvSpPr/>
            <p:nvPr/>
          </p:nvSpPr>
          <p:spPr>
            <a:xfrm>
              <a:off x="7162800" y="274638"/>
              <a:ext cx="1436688" cy="715962"/>
            </a:xfrm>
            <a:prstGeom prst="rect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pic>
          <p:nvPicPr>
            <p:cNvPr id="50186" name="Picture 17" descr="LOGO CE_Vertical_EN_NEG_quadri_HR">
              <a:extLst>
                <a:ext uri="{FF2B5EF4-FFF2-40B4-BE49-F238E27FC236}">
                  <a16:creationId xmlns:a16="http://schemas.microsoft.com/office/drawing/2014/main" id="{C3ACAF12-3F32-E14E-8827-6E388C0580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74638"/>
              <a:ext cx="1436688" cy="1004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6" grpId="0"/>
      <p:bldP spid="185347" grpId="0" animBg="1"/>
      <p:bldP spid="185350" grpId="0" animBg="1"/>
      <p:bldP spid="18535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>
            <a:extLst>
              <a:ext uri="{FF2B5EF4-FFF2-40B4-BE49-F238E27FC236}">
                <a16:creationId xmlns:a16="http://schemas.microsoft.com/office/drawing/2014/main" id="{2FFEADCC-694D-A541-B9CC-DBC85151B4C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14313" y="1271588"/>
            <a:ext cx="8389937" cy="1312862"/>
          </a:xfrm>
        </p:spPr>
        <p:txBody>
          <a:bodyPr/>
          <a:lstStyle/>
          <a:p>
            <a:pPr marL="533400" indent="-533400"/>
            <a:r>
              <a:rPr lang="en-US" altLang="en-US" sz="2000">
                <a:solidFill>
                  <a:srgbClr val="C00000"/>
                </a:solidFill>
                <a:latin typeface="Verdana" panose="020B0604030504040204" pitchFamily="34" charset="0"/>
              </a:rPr>
              <a:t>RISULTATO: INDICATORI DI SOSTENIBILITA</a:t>
            </a:r>
            <a:r>
              <a:rPr lang="en-US" altLang="it-IT" sz="2000">
                <a:solidFill>
                  <a:srgbClr val="C00000"/>
                </a:solidFill>
                <a:latin typeface="Verdana" panose="020B0604030504040204" pitchFamily="34" charset="0"/>
              </a:rPr>
              <a:t>’</a:t>
            </a:r>
            <a:endParaRPr lang="en-US" altLang="ja-JP" sz="2000">
              <a:solidFill>
                <a:srgbClr val="C00000"/>
              </a:solidFill>
              <a:latin typeface="Verdana" panose="020B0604030504040204" pitchFamily="34" charset="0"/>
            </a:endParaRPr>
          </a:p>
          <a:p>
            <a:pPr marL="458788" lvl="1" indent="0">
              <a:buFont typeface="Verdana" panose="020B0604030504040204" pitchFamily="34" charset="0"/>
              <a:buNone/>
            </a:pPr>
            <a:endParaRPr lang="en-US" altLang="en-US" sz="1600">
              <a:latin typeface="Verdana" panose="020B0604030504040204" pitchFamily="34" charset="0"/>
            </a:endParaRPr>
          </a:p>
          <a:p>
            <a:pPr marL="458788" lvl="1" indent="0">
              <a:buFont typeface="Verdana" panose="020B0604030504040204" pitchFamily="34" charset="0"/>
              <a:buNone/>
            </a:pPr>
            <a:r>
              <a:rPr lang="en-US" altLang="en-US" sz="1600" b="1">
                <a:latin typeface="Verdana" panose="020B0604030504040204" pitchFamily="34" charset="0"/>
              </a:rPr>
              <a:t>Probabilità che le finanze pubbliche debbano coprire perdite derivanti da fallimenti bancari per alcuni Paesi UE</a:t>
            </a:r>
          </a:p>
        </p:txBody>
      </p:sp>
      <p:pic>
        <p:nvPicPr>
          <p:cNvPr id="52226" name="Picture 3">
            <a:extLst>
              <a:ext uri="{FF2B5EF4-FFF2-40B4-BE49-F238E27FC236}">
                <a16:creationId xmlns:a16="http://schemas.microsoft.com/office/drawing/2014/main" id="{D7CE3767-AC5B-7648-A6A9-A863399EC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2743200"/>
            <a:ext cx="7540625" cy="384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Slide Number Placeholder 3">
            <a:extLst>
              <a:ext uri="{FF2B5EF4-FFF2-40B4-BE49-F238E27FC236}">
                <a16:creationId xmlns:a16="http://schemas.microsoft.com/office/drawing/2014/main" id="{621A2B61-D330-6044-AF20-183A25DF9E6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8475663" y="6453188"/>
            <a:ext cx="56038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349826A-25C3-074F-A11A-90A8EEBBB541}" type="slidenum">
              <a:rPr lang="en-GB" altLang="en-US" sz="14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en-GB" altLang="en-US" sz="1400">
              <a:latin typeface="Arial" panose="020B0604020202020204" pitchFamily="34" charset="0"/>
            </a:endParaRPr>
          </a:p>
        </p:txBody>
      </p:sp>
      <p:grpSp>
        <p:nvGrpSpPr>
          <p:cNvPr id="52228" name="Gruppo 5">
            <a:extLst>
              <a:ext uri="{FF2B5EF4-FFF2-40B4-BE49-F238E27FC236}">
                <a16:creationId xmlns:a16="http://schemas.microsoft.com/office/drawing/2014/main" id="{35CA6470-E8F8-2D4A-A4BF-74AE05386127}"/>
              </a:ext>
            </a:extLst>
          </p:cNvPr>
          <p:cNvGrpSpPr>
            <a:grpSpLocks/>
          </p:cNvGrpSpPr>
          <p:nvPr/>
        </p:nvGrpSpPr>
        <p:grpSpPr bwMode="auto">
          <a:xfrm>
            <a:off x="7162800" y="274638"/>
            <a:ext cx="1436688" cy="1004887"/>
            <a:chOff x="7162800" y="274638"/>
            <a:chExt cx="1436688" cy="1004887"/>
          </a:xfrm>
        </p:grpSpPr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A807BAA1-6916-3841-B27A-112BCCF4A685}"/>
                </a:ext>
              </a:extLst>
            </p:cNvPr>
            <p:cNvSpPr/>
            <p:nvPr/>
          </p:nvSpPr>
          <p:spPr>
            <a:xfrm>
              <a:off x="7162800" y="274638"/>
              <a:ext cx="1436688" cy="715962"/>
            </a:xfrm>
            <a:prstGeom prst="rect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pic>
          <p:nvPicPr>
            <p:cNvPr id="52231" name="Picture 17" descr="LOGO CE_Vertical_EN_NEG_quadri_HR">
              <a:extLst>
                <a:ext uri="{FF2B5EF4-FFF2-40B4-BE49-F238E27FC236}">
                  <a16:creationId xmlns:a16="http://schemas.microsoft.com/office/drawing/2014/main" id="{75652AEE-654B-0549-809D-82F9C9A282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74638"/>
              <a:ext cx="1436688" cy="1004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2229" name="Rettangolo 8">
            <a:extLst>
              <a:ext uri="{FF2B5EF4-FFF2-40B4-BE49-F238E27FC236}">
                <a16:creationId xmlns:a16="http://schemas.microsoft.com/office/drawing/2014/main" id="{EB5839F9-2271-0948-B39A-4F9D5FE4B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268288"/>
            <a:ext cx="5400675" cy="522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latin typeface="Verdana" panose="020B0604030504040204" pitchFamily="34" charset="0"/>
              </a:rPr>
              <a:t>Public Finances in EMU 2011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>
                <a:latin typeface="Verdana" panose="020B0604030504040204" pitchFamily="34" charset="0"/>
              </a:rPr>
              <a:t>European Economy 2012</a:t>
            </a:r>
            <a:endParaRPr lang="it-IT" altLang="en-US" sz="140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>
            <a:extLst>
              <a:ext uri="{FF2B5EF4-FFF2-40B4-BE49-F238E27FC236}">
                <a16:creationId xmlns:a16="http://schemas.microsoft.com/office/drawing/2014/main" id="{179A4A79-E299-F940-843B-29595DDD425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-252413" y="1041400"/>
            <a:ext cx="9145588" cy="1308100"/>
          </a:xfrm>
        </p:spPr>
        <p:txBody>
          <a:bodyPr/>
          <a:lstStyle/>
          <a:p>
            <a:pPr marL="458788" lvl="1" indent="0" algn="ctr">
              <a:buClr>
                <a:srgbClr val="0F3277"/>
              </a:buClr>
              <a:buFont typeface="Verdana" panose="020B0604030504040204" pitchFamily="34" charset="0"/>
              <a:buNone/>
            </a:pPr>
            <a:endParaRPr lang="en-US" altLang="en-US" sz="1200">
              <a:latin typeface="Verdana" panose="020B0604030504040204" pitchFamily="34" charset="0"/>
            </a:endParaRPr>
          </a:p>
          <a:p>
            <a:pPr marL="458788" lvl="1" indent="0" algn="ctr">
              <a:buClr>
                <a:srgbClr val="0F3277"/>
              </a:buClr>
              <a:buFont typeface="Verdana" panose="020B0604030504040204" pitchFamily="34" charset="0"/>
              <a:buNone/>
            </a:pPr>
            <a:r>
              <a:rPr lang="en-US" altLang="en-US" sz="2400" b="1" i="1">
                <a:solidFill>
                  <a:srgbClr val="C00000"/>
                </a:solidFill>
                <a:latin typeface="Verdana" panose="020B0604030504040204" pitchFamily="34" charset="0"/>
              </a:rPr>
              <a:t>Distribuzione delle perdite addebitate alle finanze pubbliche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87A0641-4EB1-B54F-8C8D-A607557E2184}"/>
              </a:ext>
            </a:extLst>
          </p:cNvPr>
          <p:cNvGraphicFramePr>
            <a:graphicFrameLocks/>
          </p:cNvGraphicFramePr>
          <p:nvPr/>
        </p:nvGraphicFramePr>
        <p:xfrm>
          <a:off x="683568" y="2060848"/>
          <a:ext cx="756151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4275" name="Text Box 5">
            <a:extLst>
              <a:ext uri="{FF2B5EF4-FFF2-40B4-BE49-F238E27FC236}">
                <a16:creationId xmlns:a16="http://schemas.microsoft.com/office/drawing/2014/main" id="{86E88A26-39C9-834D-9C03-DF158F12D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2520950"/>
            <a:ext cx="2879725" cy="1835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160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</a:rPr>
              <a:t>1: Beginning of the crisis </a:t>
            </a:r>
          </a:p>
          <a:p>
            <a:pPr eaLnBrk="1" hangingPunct="1">
              <a:spcBef>
                <a:spcPts val="160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</a:rPr>
              <a:t>2: Current situation ?</a:t>
            </a:r>
          </a:p>
          <a:p>
            <a:pPr eaLnBrk="1" hangingPunct="1">
              <a:spcBef>
                <a:spcPts val="160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</a:rPr>
              <a:t>3: RF eliminates contagion</a:t>
            </a:r>
          </a:p>
          <a:p>
            <a:pPr eaLnBrk="1" hangingPunct="1">
              <a:spcBef>
                <a:spcPts val="160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</a:rPr>
              <a:t>4: Remove implicit </a:t>
            </a:r>
            <a:r>
              <a:rPr lang="en-US" altLang="en-US" sz="1200" i="1">
                <a:latin typeface="Arial" panose="020B0604020202020204" pitchFamily="34" charset="0"/>
              </a:rPr>
              <a:t>Bail-out</a:t>
            </a:r>
          </a:p>
          <a:p>
            <a:pPr eaLnBrk="1" hangingPunct="1">
              <a:spcBef>
                <a:spcPts val="160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</a:rPr>
              <a:t>5: Introduction of CCB</a:t>
            </a:r>
          </a:p>
        </p:txBody>
      </p:sp>
      <p:sp>
        <p:nvSpPr>
          <p:cNvPr id="54276" name="Rectangle 1">
            <a:extLst>
              <a:ext uri="{FF2B5EF4-FFF2-40B4-BE49-F238E27FC236}">
                <a16:creationId xmlns:a16="http://schemas.microsoft.com/office/drawing/2014/main" id="{DBECB76D-E3FB-3D43-9A31-05FF6C368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2349500"/>
            <a:ext cx="345598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rgbClr val="0F5494"/>
              </a:solidFill>
            </a:endParaRPr>
          </a:p>
        </p:txBody>
      </p:sp>
      <p:sp>
        <p:nvSpPr>
          <p:cNvPr id="54277" name="Rectangle 2">
            <a:extLst>
              <a:ext uri="{FF2B5EF4-FFF2-40B4-BE49-F238E27FC236}">
                <a16:creationId xmlns:a16="http://schemas.microsoft.com/office/drawing/2014/main" id="{AC848545-C4C7-564C-9651-6E4709333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2349500"/>
            <a:ext cx="3455987" cy="1943100"/>
          </a:xfrm>
          <a:prstGeom prst="rect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rgbClr val="0F5494"/>
              </a:solidFill>
            </a:endParaRPr>
          </a:p>
        </p:txBody>
      </p:sp>
      <p:sp>
        <p:nvSpPr>
          <p:cNvPr id="54278" name="Slide Number Placeholder 3">
            <a:extLst>
              <a:ext uri="{FF2B5EF4-FFF2-40B4-BE49-F238E27FC236}">
                <a16:creationId xmlns:a16="http://schemas.microsoft.com/office/drawing/2014/main" id="{AA115566-C08B-4149-8418-F99E913ED11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8475663" y="6453188"/>
            <a:ext cx="56038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F0FBE2A-F834-5A4A-BEC8-F0967CF29F98}" type="slidenum">
              <a:rPr lang="en-GB" altLang="en-US" sz="14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en-GB" altLang="en-US" sz="1400">
              <a:latin typeface="Arial" panose="020B0604020202020204" pitchFamily="34" charset="0"/>
            </a:endParaRPr>
          </a:p>
        </p:txBody>
      </p:sp>
      <p:grpSp>
        <p:nvGrpSpPr>
          <p:cNvPr id="54279" name="Gruppo 7">
            <a:extLst>
              <a:ext uri="{FF2B5EF4-FFF2-40B4-BE49-F238E27FC236}">
                <a16:creationId xmlns:a16="http://schemas.microsoft.com/office/drawing/2014/main" id="{C696B474-CBC3-2D49-B742-0D177AEBFB82}"/>
              </a:ext>
            </a:extLst>
          </p:cNvPr>
          <p:cNvGrpSpPr>
            <a:grpSpLocks/>
          </p:cNvGrpSpPr>
          <p:nvPr/>
        </p:nvGrpSpPr>
        <p:grpSpPr bwMode="auto">
          <a:xfrm>
            <a:off x="7162800" y="274638"/>
            <a:ext cx="1436688" cy="1004887"/>
            <a:chOff x="7162800" y="274638"/>
            <a:chExt cx="1436688" cy="1004887"/>
          </a:xfrm>
        </p:grpSpPr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3F3EF3A0-DA23-2F40-9FAD-D85BB87CFAD1}"/>
                </a:ext>
              </a:extLst>
            </p:cNvPr>
            <p:cNvSpPr/>
            <p:nvPr/>
          </p:nvSpPr>
          <p:spPr>
            <a:xfrm>
              <a:off x="7162800" y="274638"/>
              <a:ext cx="1436688" cy="715962"/>
            </a:xfrm>
            <a:prstGeom prst="rect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pic>
          <p:nvPicPr>
            <p:cNvPr id="54281" name="Picture 17" descr="LOGO CE_Vertical_EN_NEG_quadri_HR">
              <a:extLst>
                <a:ext uri="{FF2B5EF4-FFF2-40B4-BE49-F238E27FC236}">
                  <a16:creationId xmlns:a16="http://schemas.microsoft.com/office/drawing/2014/main" id="{34E7DA6D-FCB1-C240-BEFB-025CAC5E99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74638"/>
              <a:ext cx="1436688" cy="1004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TextBox 5">
            <a:extLst>
              <a:ext uri="{FF2B5EF4-FFF2-40B4-BE49-F238E27FC236}">
                <a16:creationId xmlns:a16="http://schemas.microsoft.com/office/drawing/2014/main" id="{DF677581-437D-9B49-8CFB-D68FCEA9F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933825"/>
            <a:ext cx="26431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Maggiore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capitalizzazione</a:t>
            </a:r>
          </a:p>
        </p:txBody>
      </p:sp>
      <p:cxnSp>
        <p:nvCxnSpPr>
          <p:cNvPr id="203780" name="Straight Arrow Connector 7">
            <a:extLst>
              <a:ext uri="{FF2B5EF4-FFF2-40B4-BE49-F238E27FC236}">
                <a16:creationId xmlns:a16="http://schemas.microsoft.com/office/drawing/2014/main" id="{E0369B69-FB4B-5C45-8587-EC4A374DCB2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493838" y="3068638"/>
            <a:ext cx="517525" cy="677862"/>
          </a:xfrm>
          <a:prstGeom prst="straightConnector1">
            <a:avLst/>
          </a:prstGeom>
          <a:noFill/>
          <a:ln w="57150">
            <a:solidFill>
              <a:srgbClr val="92D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3781" name="TextBox 10">
            <a:extLst>
              <a:ext uri="{FF2B5EF4-FFF2-40B4-BE49-F238E27FC236}">
                <a16:creationId xmlns:a16="http://schemas.microsoft.com/office/drawing/2014/main" id="{7591228E-45E7-5C4D-9E80-95B0B0C23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1363" y="2176463"/>
            <a:ext cx="22621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Minore rischio di crisi sistemiche</a:t>
            </a:r>
          </a:p>
        </p:txBody>
      </p:sp>
      <p:sp>
        <p:nvSpPr>
          <p:cNvPr id="203782" name="TextBox 11">
            <a:extLst>
              <a:ext uri="{FF2B5EF4-FFF2-40B4-BE49-F238E27FC236}">
                <a16:creationId xmlns:a16="http://schemas.microsoft.com/office/drawing/2014/main" id="{5B3BF75E-5CA4-4B40-9F01-2112950B8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3188" y="5149850"/>
            <a:ext cx="16303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Maggiore  costo del credito</a:t>
            </a:r>
          </a:p>
        </p:txBody>
      </p:sp>
      <p:sp>
        <p:nvSpPr>
          <p:cNvPr id="203783" name="TextBox 16">
            <a:extLst>
              <a:ext uri="{FF2B5EF4-FFF2-40B4-BE49-F238E27FC236}">
                <a16:creationId xmlns:a16="http://schemas.microsoft.com/office/drawing/2014/main" id="{4A6D1D2E-BFC7-1F43-80B4-300E00C5E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3376613"/>
            <a:ext cx="18288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Minore costo atteso per crisi</a:t>
            </a:r>
          </a:p>
        </p:txBody>
      </p:sp>
      <p:sp>
        <p:nvSpPr>
          <p:cNvPr id="203784" name="TextBox 17">
            <a:extLst>
              <a:ext uri="{FF2B5EF4-FFF2-40B4-BE49-F238E27FC236}">
                <a16:creationId xmlns:a16="http://schemas.microsoft.com/office/drawing/2014/main" id="{DC2BD39D-4249-634C-909E-DB9C06E42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2800" y="5340350"/>
            <a:ext cx="19875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Minori Investmenti</a:t>
            </a:r>
          </a:p>
        </p:txBody>
      </p:sp>
      <p:sp>
        <p:nvSpPr>
          <p:cNvPr id="203785" name="TextBox 19">
            <a:extLst>
              <a:ext uri="{FF2B5EF4-FFF2-40B4-BE49-F238E27FC236}">
                <a16:creationId xmlns:a16="http://schemas.microsoft.com/office/drawing/2014/main" id="{F4C9D7EE-3831-5F4A-ADEF-95AAE2C09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6900" y="3560763"/>
            <a:ext cx="1828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Maggiore PIL</a:t>
            </a:r>
          </a:p>
        </p:txBody>
      </p:sp>
      <p:sp>
        <p:nvSpPr>
          <p:cNvPr id="203786" name="TextBox 20">
            <a:extLst>
              <a:ext uri="{FF2B5EF4-FFF2-40B4-BE49-F238E27FC236}">
                <a16:creationId xmlns:a16="http://schemas.microsoft.com/office/drawing/2014/main" id="{5FF410B8-A81C-EC44-A2D7-EE96B63B3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5346700"/>
            <a:ext cx="1828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Minore crescita del PIL</a:t>
            </a:r>
          </a:p>
        </p:txBody>
      </p:sp>
      <p:sp>
        <p:nvSpPr>
          <p:cNvPr id="203787" name="Right Arrow 22">
            <a:extLst>
              <a:ext uri="{FF2B5EF4-FFF2-40B4-BE49-F238E27FC236}">
                <a16:creationId xmlns:a16="http://schemas.microsoft.com/office/drawing/2014/main" id="{6EB967ED-F9BC-6348-9A2E-BFA4F3CCA5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4288" y="3949700"/>
            <a:ext cx="511175" cy="533400"/>
          </a:xfrm>
          <a:prstGeom prst="rightArrow">
            <a:avLst>
              <a:gd name="adj1" fmla="val 50000"/>
              <a:gd name="adj2" fmla="val 48162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en-US" sz="2400" b="1">
              <a:latin typeface="Arial" panose="020B0604020202020204" pitchFamily="34" charset="0"/>
            </a:endParaRPr>
          </a:p>
        </p:txBody>
      </p:sp>
      <p:cxnSp>
        <p:nvCxnSpPr>
          <p:cNvPr id="203788" name="Straight Arrow Connector 23">
            <a:extLst>
              <a:ext uri="{FF2B5EF4-FFF2-40B4-BE49-F238E27FC236}">
                <a16:creationId xmlns:a16="http://schemas.microsoft.com/office/drawing/2014/main" id="{B44E0FCF-F8D7-8D40-924F-B2F9F5AAD7F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20850" y="4859338"/>
            <a:ext cx="922338" cy="630237"/>
          </a:xfrm>
          <a:prstGeom prst="straightConnector1">
            <a:avLst/>
          </a:prstGeom>
          <a:noFill/>
          <a:ln w="57150">
            <a:solidFill>
              <a:srgbClr val="FF33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3789" name="Right Arrow 26">
            <a:extLst>
              <a:ext uri="{FF2B5EF4-FFF2-40B4-BE49-F238E27FC236}">
                <a16:creationId xmlns:a16="http://schemas.microsoft.com/office/drawing/2014/main" id="{04CC900B-CA71-8447-B152-C7408AD12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588" y="5483225"/>
            <a:ext cx="492125" cy="533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en-US" sz="2400" b="1">
              <a:latin typeface="Arial" panose="020B0604020202020204" pitchFamily="34" charset="0"/>
            </a:endParaRPr>
          </a:p>
        </p:txBody>
      </p:sp>
      <p:sp>
        <p:nvSpPr>
          <p:cNvPr id="203790" name="Right Arrow 27">
            <a:extLst>
              <a:ext uri="{FF2B5EF4-FFF2-40B4-BE49-F238E27FC236}">
                <a16:creationId xmlns:a16="http://schemas.microsoft.com/office/drawing/2014/main" id="{949F50F7-15AD-7B47-94E7-B902F756F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4775" y="5489575"/>
            <a:ext cx="492125" cy="533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en-US" sz="2400" b="1">
              <a:latin typeface="Arial" panose="020B0604020202020204" pitchFamily="34" charset="0"/>
            </a:endParaRPr>
          </a:p>
        </p:txBody>
      </p:sp>
      <p:sp>
        <p:nvSpPr>
          <p:cNvPr id="203791" name="Up-Down Arrow 28">
            <a:extLst>
              <a:ext uri="{FF2B5EF4-FFF2-40B4-BE49-F238E27FC236}">
                <a16:creationId xmlns:a16="http://schemas.microsoft.com/office/drawing/2014/main" id="{5DC92DF2-27CD-9746-BA83-292E698B2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8875" y="4657725"/>
            <a:ext cx="563563" cy="577850"/>
          </a:xfrm>
          <a:prstGeom prst="upDownArrow">
            <a:avLst>
              <a:gd name="adj1" fmla="val 44278"/>
              <a:gd name="adj2" fmla="val 29431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en-US" sz="2400" b="1">
              <a:latin typeface="Arial" panose="020B0604020202020204" pitchFamily="34" charset="0"/>
            </a:endParaRPr>
          </a:p>
        </p:txBody>
      </p:sp>
      <p:cxnSp>
        <p:nvCxnSpPr>
          <p:cNvPr id="203792" name="Straight Arrow Connector 31">
            <a:extLst>
              <a:ext uri="{FF2B5EF4-FFF2-40B4-BE49-F238E27FC236}">
                <a16:creationId xmlns:a16="http://schemas.microsoft.com/office/drawing/2014/main" id="{44FF78E6-20CB-EF48-AB82-015FA6EAACE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02113" y="2641600"/>
            <a:ext cx="777875" cy="793750"/>
          </a:xfrm>
          <a:prstGeom prst="straightConnector1">
            <a:avLst/>
          </a:prstGeom>
          <a:noFill/>
          <a:ln w="57150">
            <a:solidFill>
              <a:srgbClr val="92D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3793" name="Rectangle 41">
            <a:extLst>
              <a:ext uri="{FF2B5EF4-FFF2-40B4-BE49-F238E27FC236}">
                <a16:creationId xmlns:a16="http://schemas.microsoft.com/office/drawing/2014/main" id="{6D673D72-619D-3D46-91B5-B506CD46C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" y="2209800"/>
            <a:ext cx="4078288" cy="2570163"/>
          </a:xfrm>
          <a:prstGeom prst="rect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en-US" sz="2400" b="1">
              <a:latin typeface="Arial" panose="020B0604020202020204" pitchFamily="34" charset="0"/>
            </a:endParaRPr>
          </a:p>
        </p:txBody>
      </p:sp>
      <p:sp>
        <p:nvSpPr>
          <p:cNvPr id="203794" name="Rectangle 42">
            <a:extLst>
              <a:ext uri="{FF2B5EF4-FFF2-40B4-BE49-F238E27FC236}">
                <a16:creationId xmlns:a16="http://schemas.microsoft.com/office/drawing/2014/main" id="{03157D89-EC7E-DC45-9496-87A6DE5AC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3188" y="3441700"/>
            <a:ext cx="6140450" cy="3416300"/>
          </a:xfrm>
          <a:prstGeom prst="rect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en-US" sz="2400" b="1">
              <a:latin typeface="Arial" panose="020B0604020202020204" pitchFamily="34" charset="0"/>
            </a:endParaRPr>
          </a:p>
        </p:txBody>
      </p:sp>
      <p:sp>
        <p:nvSpPr>
          <p:cNvPr id="203795" name="TextBox 43">
            <a:extLst>
              <a:ext uri="{FF2B5EF4-FFF2-40B4-BE49-F238E27FC236}">
                <a16:creationId xmlns:a16="http://schemas.microsoft.com/office/drawing/2014/main" id="{9D6707E4-46E6-7B44-A2B4-A24A18EBC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100" y="1797050"/>
            <a:ext cx="316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70C0"/>
                </a:solidFill>
                <a:latin typeface="Arial" panose="020B0604020202020204" pitchFamily="34" charset="0"/>
              </a:rPr>
              <a:t>SYMBOL</a:t>
            </a:r>
          </a:p>
        </p:txBody>
      </p:sp>
      <p:sp>
        <p:nvSpPr>
          <p:cNvPr id="203796" name="TextBox 44">
            <a:extLst>
              <a:ext uri="{FF2B5EF4-FFF2-40B4-BE49-F238E27FC236}">
                <a16:creationId xmlns:a16="http://schemas.microsoft.com/office/drawing/2014/main" id="{068DFEA4-347E-284C-9B81-ADE3E4CC2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1550" y="2976563"/>
            <a:ext cx="316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E4A800"/>
                </a:solidFill>
                <a:latin typeface="Arial" panose="020B0604020202020204" pitchFamily="34" charset="0"/>
              </a:rPr>
              <a:t>BoE BOX 7</a:t>
            </a:r>
          </a:p>
        </p:txBody>
      </p:sp>
      <p:sp>
        <p:nvSpPr>
          <p:cNvPr id="56339" name="Rectangle 21">
            <a:extLst>
              <a:ext uri="{FF2B5EF4-FFF2-40B4-BE49-F238E27FC236}">
                <a16:creationId xmlns:a16="http://schemas.microsoft.com/office/drawing/2014/main" id="{5E2EE125-AEEC-CE40-8919-C8BC9D407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89013"/>
            <a:ext cx="91440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CC0000"/>
                </a:solidFill>
                <a:latin typeface="Arial" panose="020B0604020202020204" pitchFamily="34" charset="0"/>
              </a:rPr>
              <a:t>Capital Requirement Directive IV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(Proposal July 2011, adopted)</a:t>
            </a:r>
            <a:br>
              <a:rPr lang="en-GB" altLang="en-US" sz="2400" b="1">
                <a:latin typeface="Arial" panose="020B0604020202020204" pitchFamily="34" charset="0"/>
              </a:rPr>
            </a:br>
            <a:endParaRPr lang="it-IT" altLang="en-US" sz="2400" b="1">
              <a:latin typeface="Arial" panose="020B0604020202020204" pitchFamily="34" charset="0"/>
            </a:endParaRPr>
          </a:p>
        </p:txBody>
      </p:sp>
      <p:sp>
        <p:nvSpPr>
          <p:cNvPr id="203798" name="Rectangle 22">
            <a:extLst>
              <a:ext uri="{FF2B5EF4-FFF2-40B4-BE49-F238E27FC236}">
                <a16:creationId xmlns:a16="http://schemas.microsoft.com/office/drawing/2014/main" id="{E8DD21CA-8DDC-A844-9A36-3FC3B1316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6788" y="379413"/>
            <a:ext cx="50895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2286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Tx/>
              <a:buChar char="•"/>
            </a:pPr>
            <a:r>
              <a:rPr lang="en-US" altLang="en-US" sz="3200">
                <a:solidFill>
                  <a:srgbClr val="CC0000"/>
                </a:solidFill>
                <a:latin typeface="Arial" panose="020B0604020202020204" pitchFamily="34" charset="0"/>
              </a:rPr>
              <a:t>Analisi Costi-Benefici</a:t>
            </a:r>
            <a:endParaRPr lang="it-IT" altLang="en-US" sz="1800">
              <a:solidFill>
                <a:srgbClr val="004494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3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03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3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3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3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3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3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3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3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03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3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3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03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0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0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0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0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/>
      <p:bldP spid="203781" grpId="0"/>
      <p:bldP spid="203782" grpId="0"/>
      <p:bldP spid="203783" grpId="0"/>
      <p:bldP spid="203784" grpId="0"/>
      <p:bldP spid="203785" grpId="0"/>
      <p:bldP spid="203786" grpId="0"/>
      <p:bldP spid="203787" grpId="0" animBg="1"/>
      <p:bldP spid="203789" grpId="0" animBg="1"/>
      <p:bldP spid="203790" grpId="0" animBg="1"/>
      <p:bldP spid="203791" grpId="0" animBg="1"/>
      <p:bldP spid="203793" grpId="0" animBg="1"/>
      <p:bldP spid="203794" grpId="0" animBg="1"/>
      <p:bldP spid="203795" grpId="0"/>
      <p:bldP spid="203796" grpId="0"/>
      <p:bldP spid="20379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3">
            <a:extLst>
              <a:ext uri="{FF2B5EF4-FFF2-40B4-BE49-F238E27FC236}">
                <a16:creationId xmlns:a16="http://schemas.microsoft.com/office/drawing/2014/main" id="{E7AFE5FB-9EA4-284C-9EF1-C5269B38288F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450" y="1735138"/>
            <a:ext cx="7777163" cy="4959350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58370" name="TextBox 4">
            <a:extLst>
              <a:ext uri="{FF2B5EF4-FFF2-40B4-BE49-F238E27FC236}">
                <a16:creationId xmlns:a16="http://schemas.microsoft.com/office/drawing/2014/main" id="{BB3A083A-535C-BF4B-B494-EFB3DE0C1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023938"/>
            <a:ext cx="8459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Costi e benefici - media pesata su 7 Paesi in %GDP</a:t>
            </a:r>
          </a:p>
        </p:txBody>
      </p:sp>
      <p:sp>
        <p:nvSpPr>
          <p:cNvPr id="58371" name="Rettangolo 7">
            <a:extLst>
              <a:ext uri="{FF2B5EF4-FFF2-40B4-BE49-F238E27FC236}">
                <a16:creationId xmlns:a16="http://schemas.microsoft.com/office/drawing/2014/main" id="{3267B99C-BD24-8A4A-B29F-9F4AB0A18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3213" y="252413"/>
            <a:ext cx="5400675" cy="738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latin typeface="Verdana" panose="020B0604030504040204" pitchFamily="34" charset="0"/>
              </a:rPr>
              <a:t>Macroeconomic cost-benefit analysis of Basel III 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i="1">
                <a:latin typeface="Verdana" panose="020B0604030504040204" pitchFamily="34" charset="0"/>
              </a:rPr>
              <a:t>Marchesi, De Lisa, Zedda, Campolongo, Cariboni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>
                <a:latin typeface="Verdana" panose="020B0604030504040204" pitchFamily="34" charset="0"/>
              </a:rPr>
              <a:t>EU Report 2012</a:t>
            </a:r>
            <a:endParaRPr lang="it-IT" altLang="en-US" sz="140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2677591D-0C6D-C14F-B0DA-5629C42EF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350" y="1463675"/>
            <a:ext cx="4329113" cy="2038350"/>
          </a:xfrm>
        </p:spPr>
        <p:txBody>
          <a:bodyPr/>
          <a:lstStyle/>
          <a:p>
            <a:r>
              <a:rPr lang="en-US" altLang="en-US"/>
              <a:t>Nel maggio 2010 il Commissario </a:t>
            </a:r>
            <a:r>
              <a:rPr lang="it-IT" altLang="en-US"/>
              <a:t>Europeo Barnier dichiara:</a:t>
            </a:r>
          </a:p>
        </p:txBody>
      </p:sp>
      <p:sp>
        <p:nvSpPr>
          <p:cNvPr id="26629" name="Content Placeholder 2">
            <a:extLst>
              <a:ext uri="{FF2B5EF4-FFF2-40B4-BE49-F238E27FC236}">
                <a16:creationId xmlns:a16="http://schemas.microsoft.com/office/drawing/2014/main" id="{FD698B83-0307-D540-820F-E7B750518399}"/>
              </a:ext>
            </a:extLst>
          </p:cNvPr>
          <p:cNvSpPr txBox="1">
            <a:spLocks/>
          </p:cNvSpPr>
          <p:nvPr/>
        </p:nvSpPr>
        <p:spPr bwMode="auto">
          <a:xfrm>
            <a:off x="541338" y="3716338"/>
            <a:ext cx="8429625" cy="284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>
                <a:latin typeface="Arial" panose="020B0604020202020204" pitchFamily="34" charset="0"/>
              </a:rPr>
              <a:t>“</a:t>
            </a:r>
            <a:r>
              <a:rPr lang="it-IT" altLang="en-US">
                <a:latin typeface="Arial" panose="020B0604020202020204" pitchFamily="34" charset="0"/>
              </a:rPr>
              <a:t>Non è accettabile che i contribuenti continuino a sostenere i costi dei salvataggi bancari</a:t>
            </a:r>
            <a:r>
              <a:rPr lang="it-IT" altLang="it-IT">
                <a:latin typeface="Arial" panose="020B0604020202020204" pitchFamily="34" charset="0"/>
              </a:rPr>
              <a:t>”</a:t>
            </a:r>
            <a:r>
              <a:rPr lang="is-IS" altLang="ja-JP">
                <a:latin typeface="Arial" panose="020B0604020202020204" pitchFamily="34" charset="0"/>
              </a:rPr>
              <a:t>…</a:t>
            </a:r>
            <a:r>
              <a:rPr lang="it-IT" altLang="ja-JP">
                <a:latin typeface="Arial" panose="020B0604020202020204" pitchFamily="34" charset="0"/>
              </a:rPr>
              <a:t> </a:t>
            </a:r>
            <a:r>
              <a:rPr lang="it-IT" altLang="it-IT">
                <a:latin typeface="Arial" panose="020B0604020202020204" pitchFamily="34" charset="0"/>
              </a:rPr>
              <a:t>”</a:t>
            </a:r>
            <a:r>
              <a:rPr lang="it-IT" altLang="ja-JP">
                <a:latin typeface="Arial" panose="020B0604020202020204" pitchFamily="34" charset="0"/>
              </a:rPr>
              <a:t>Dobbiamo costruire un sistema che assicuri che nel futuro sia il settore bancario a pagare i costi delle sue crisi.</a:t>
            </a:r>
            <a:r>
              <a:rPr lang="it-IT" altLang="it-IT">
                <a:latin typeface="Arial" panose="020B0604020202020204" pitchFamily="34" charset="0"/>
              </a:rPr>
              <a:t>”</a:t>
            </a:r>
            <a:endParaRPr lang="it-IT" altLang="en-US"/>
          </a:p>
        </p:txBody>
      </p:sp>
      <p:pic>
        <p:nvPicPr>
          <p:cNvPr id="60419" name="Immagine 1">
            <a:extLst>
              <a:ext uri="{FF2B5EF4-FFF2-40B4-BE49-F238E27FC236}">
                <a16:creationId xmlns:a16="http://schemas.microsoft.com/office/drawing/2014/main" id="{112DFBF2-F36C-914D-9C3D-B4180D60C1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458913"/>
            <a:ext cx="3617912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CasellaDiTesto 2">
            <a:extLst>
              <a:ext uri="{FF2B5EF4-FFF2-40B4-BE49-F238E27FC236}">
                <a16:creationId xmlns:a16="http://schemas.microsoft.com/office/drawing/2014/main" id="{D00D2EC4-57E4-B64E-9A90-400C6D421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3138" y="404813"/>
            <a:ext cx="4032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3600">
                <a:solidFill>
                  <a:srgbClr val="1E2ED1"/>
                </a:solidFill>
                <a:latin typeface="Arial" panose="020B0604020202020204" pitchFamily="34" charset="0"/>
              </a:rPr>
              <a:t>BRRD  (Bail-in)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olo 1">
            <a:extLst>
              <a:ext uri="{FF2B5EF4-FFF2-40B4-BE49-F238E27FC236}">
                <a16:creationId xmlns:a16="http://schemas.microsoft.com/office/drawing/2014/main" id="{4D4DE5CB-22D9-F64F-9FAE-E33E3AFCD38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620713"/>
            <a:ext cx="8229600" cy="796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en-US" sz="3200">
                <a:latin typeface="Georgia" panose="02040502050405020303" pitchFamily="18" charset="0"/>
              </a:rPr>
              <a:t>Salvare le banche costa!</a:t>
            </a:r>
            <a:br>
              <a:rPr lang="it-IT" altLang="en-US" sz="3200">
                <a:latin typeface="Georgia" panose="02040502050405020303" pitchFamily="18" charset="0"/>
              </a:rPr>
            </a:br>
            <a:endParaRPr lang="it-IT" altLang="en-US" sz="3200">
              <a:latin typeface="Georgia" panose="02040502050405020303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7DEBDB-AEF4-B145-8837-CC43B6DE8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alt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E1744B3-2F9E-4141-AA81-39937056D3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8" y="2130425"/>
            <a:ext cx="7350125" cy="426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>
            <a:extLst>
              <a:ext uri="{FF2B5EF4-FFF2-40B4-BE49-F238E27FC236}">
                <a16:creationId xmlns:a16="http://schemas.microsoft.com/office/drawing/2014/main" id="{83E81F94-FAFC-E645-94E9-C40833EB3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550" y="1238250"/>
            <a:ext cx="80311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400" b="1">
                <a:solidFill>
                  <a:srgbClr val="FF0000"/>
                </a:solidFill>
              </a:rPr>
              <a:t>Il quadro Europeo per la gestione e risoluzione ordinata delle crisi bancarie</a:t>
            </a:r>
            <a:endParaRPr lang="en-US" altLang="en-US" sz="2400" b="1">
              <a:solidFill>
                <a:srgbClr val="FF0000"/>
              </a:solidFill>
            </a:endParaRPr>
          </a:p>
        </p:txBody>
      </p:sp>
      <p:sp>
        <p:nvSpPr>
          <p:cNvPr id="44034" name="TextBox 1">
            <a:extLst>
              <a:ext uri="{FF2B5EF4-FFF2-40B4-BE49-F238E27FC236}">
                <a16:creationId xmlns:a16="http://schemas.microsoft.com/office/drawing/2014/main" id="{1E456994-F6A8-B547-814F-0396894FA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088" y="2347913"/>
            <a:ext cx="6951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Verdana" panose="020B0604030504040204" pitchFamily="34" charset="0"/>
              </a:rPr>
              <a:t>Un approccio a barriere multiple</a:t>
            </a:r>
            <a:endParaRPr lang="en-US" altLang="en-US" sz="2400">
              <a:solidFill>
                <a:srgbClr val="C00000"/>
              </a:solidFill>
              <a:latin typeface="Verdana" panose="020B0604030504040204" pitchFamily="34" charset="0"/>
            </a:endParaRPr>
          </a:p>
        </p:txBody>
      </p:sp>
      <p:grpSp>
        <p:nvGrpSpPr>
          <p:cNvPr id="44035" name="Group 31">
            <a:extLst>
              <a:ext uri="{FF2B5EF4-FFF2-40B4-BE49-F238E27FC236}">
                <a16:creationId xmlns:a16="http://schemas.microsoft.com/office/drawing/2014/main" id="{206C9960-E37D-124D-823A-14DDDE6FE943}"/>
              </a:ext>
            </a:extLst>
          </p:cNvPr>
          <p:cNvGrpSpPr>
            <a:grpSpLocks/>
          </p:cNvGrpSpPr>
          <p:nvPr/>
        </p:nvGrpSpPr>
        <p:grpSpPr bwMode="auto">
          <a:xfrm>
            <a:off x="301625" y="3154363"/>
            <a:ext cx="8613775" cy="2735262"/>
            <a:chOff x="204" y="2069"/>
            <a:chExt cx="5398" cy="1633"/>
          </a:xfrm>
        </p:grpSpPr>
        <p:grpSp>
          <p:nvGrpSpPr>
            <p:cNvPr id="62472" name="Group 27">
              <a:extLst>
                <a:ext uri="{FF2B5EF4-FFF2-40B4-BE49-F238E27FC236}">
                  <a16:creationId xmlns:a16="http://schemas.microsoft.com/office/drawing/2014/main" id="{A0004317-87D4-8943-B49B-B635FBEC65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" y="2079"/>
              <a:ext cx="4627" cy="1487"/>
              <a:chOff x="884" y="2039"/>
              <a:chExt cx="4627" cy="1487"/>
            </a:xfrm>
          </p:grpSpPr>
          <p:pic>
            <p:nvPicPr>
              <p:cNvPr id="62476" name="Picture 22">
                <a:extLst>
                  <a:ext uri="{FF2B5EF4-FFF2-40B4-BE49-F238E27FC236}">
                    <a16:creationId xmlns:a16="http://schemas.microsoft.com/office/drawing/2014/main" id="{73C98DBD-8DFD-4F4F-8A1B-362C4C7FD9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4" y="2039"/>
                <a:ext cx="4582" cy="1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477" name="Rectangle 25">
                <a:extLst>
                  <a:ext uri="{FF2B5EF4-FFF2-40B4-BE49-F238E27FC236}">
                    <a16:creationId xmlns:a16="http://schemas.microsoft.com/office/drawing/2014/main" id="{12ED68A9-D444-9448-8E52-51E972BAD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3" y="2296"/>
                <a:ext cx="2268" cy="3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it-IT" altLang="en-US" sz="1200" b="1">
                  <a:solidFill>
                    <a:srgbClr val="0F5494"/>
                  </a:solidFill>
                </a:endParaRPr>
              </a:p>
            </p:txBody>
          </p:sp>
          <p:sp>
            <p:nvSpPr>
              <p:cNvPr id="62478" name="Rectangle 26">
                <a:extLst>
                  <a:ext uri="{FF2B5EF4-FFF2-40B4-BE49-F238E27FC236}">
                    <a16:creationId xmlns:a16="http://schemas.microsoft.com/office/drawing/2014/main" id="{477732EC-8157-914F-B636-BC60FC843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203"/>
                <a:ext cx="2268" cy="2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it-IT" altLang="en-US" sz="1200" b="1">
                  <a:solidFill>
                    <a:srgbClr val="0F5494"/>
                  </a:solidFill>
                </a:endParaRPr>
              </a:p>
            </p:txBody>
          </p:sp>
        </p:grpSp>
        <p:sp>
          <p:nvSpPr>
            <p:cNvPr id="62473" name="Text Box 28">
              <a:extLst>
                <a:ext uri="{FF2B5EF4-FFF2-40B4-BE49-F238E27FC236}">
                  <a16:creationId xmlns:a16="http://schemas.microsoft.com/office/drawing/2014/main" id="{83F5A0E2-C65C-B948-BCC4-3B051081E0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2" y="3194"/>
              <a:ext cx="4200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175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en-US" sz="1400" b="1">
                  <a:solidFill>
                    <a:srgbClr val="CC0000"/>
                  </a:solidFill>
                  <a:latin typeface="Verdana" panose="020B0604030504040204" pitchFamily="34" charset="0"/>
                </a:rPr>
                <a:t>1° Barrier</a:t>
              </a:r>
              <a:r>
                <a:rPr lang="it-IT" altLang="en-US" sz="1400" b="1">
                  <a:solidFill>
                    <a:srgbClr val="0F5494"/>
                  </a:solidFill>
                  <a:latin typeface="Verdana" panose="020B0604030504040204" pitchFamily="34" charset="0"/>
                </a:rPr>
                <a:t> </a:t>
              </a:r>
              <a:r>
                <a:rPr lang="it-IT" altLang="en-US" sz="1400" b="1">
                  <a:latin typeface="Verdana" panose="020B0604030504040204" pitchFamily="34" charset="0"/>
                </a:rPr>
                <a:t>= </a:t>
              </a:r>
              <a:r>
                <a:rPr lang="it-IT" altLang="en-US" sz="1400" b="1" u="sng">
                  <a:latin typeface="Verdana" panose="020B0604030504040204" pitchFamily="34" charset="0"/>
                </a:rPr>
                <a:t>Individual bank level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en-US" sz="1400" b="1">
                  <a:latin typeface="Verdana" panose="020B0604030504040204" pitchFamily="34" charset="0"/>
                </a:rPr>
                <a:t>(Capital Requirements, Conservation Buffer, SIFIs Surcharge, …)</a:t>
              </a:r>
              <a:endParaRPr lang="en-US" altLang="en-US" sz="1400" b="1">
                <a:latin typeface="Verdana" panose="020B0604030504040204" pitchFamily="34" charset="0"/>
              </a:endParaRPr>
            </a:p>
          </p:txBody>
        </p:sp>
        <p:sp>
          <p:nvSpPr>
            <p:cNvPr id="62474" name="Text Box 29">
              <a:extLst>
                <a:ext uri="{FF2B5EF4-FFF2-40B4-BE49-F238E27FC236}">
                  <a16:creationId xmlns:a16="http://schemas.microsoft.com/office/drawing/2014/main" id="{42222CE3-AD20-7041-AB11-1E65BAECE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1" y="2296"/>
              <a:ext cx="2551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175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en-US" sz="1400" b="1">
                  <a:solidFill>
                    <a:srgbClr val="CC0000"/>
                  </a:solidFill>
                  <a:latin typeface="Verdana" panose="020B0604030504040204" pitchFamily="34" charset="0"/>
                </a:rPr>
                <a:t>3° Barrier</a:t>
              </a:r>
              <a:r>
                <a:rPr lang="it-IT" altLang="en-US" sz="1400" b="1">
                  <a:solidFill>
                    <a:srgbClr val="0F5494"/>
                  </a:solidFill>
                  <a:latin typeface="Verdana" panose="020B0604030504040204" pitchFamily="34" charset="0"/>
                </a:rPr>
                <a:t> </a:t>
              </a:r>
              <a:r>
                <a:rPr lang="it-IT" altLang="en-US" sz="1400" b="1">
                  <a:latin typeface="Verdana" panose="020B0604030504040204" pitchFamily="34" charset="0"/>
                </a:rPr>
                <a:t>= </a:t>
              </a:r>
              <a:r>
                <a:rPr lang="it-IT" altLang="en-US" sz="1400" b="1" u="sng">
                  <a:latin typeface="Verdana" panose="020B0604030504040204" pitchFamily="34" charset="0"/>
                </a:rPr>
                <a:t>Systemic level</a:t>
              </a:r>
              <a:endParaRPr lang="it-IT" altLang="en-US" sz="1400" b="1">
                <a:latin typeface="Verdana" panose="020B060403050404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en-US" sz="1400" b="1">
                  <a:latin typeface="Verdana" panose="020B0604030504040204" pitchFamily="34" charset="0"/>
                </a:rPr>
                <a:t>(Deposit Insurance, Resolution Funds)</a:t>
              </a:r>
              <a:endParaRPr lang="en-US" altLang="en-US" sz="1400" b="1">
                <a:latin typeface="Verdana" panose="020B0604030504040204" pitchFamily="34" charset="0"/>
              </a:endParaRPr>
            </a:p>
          </p:txBody>
        </p:sp>
        <p:sp>
          <p:nvSpPr>
            <p:cNvPr id="62475" name="Rectangle 30">
              <a:extLst>
                <a:ext uri="{FF2B5EF4-FFF2-40B4-BE49-F238E27FC236}">
                  <a16:creationId xmlns:a16="http://schemas.microsoft.com/office/drawing/2014/main" id="{8F442B2C-C1E1-4F4E-9132-8A213D85B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" y="2069"/>
              <a:ext cx="5398" cy="16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it-IT" altLang="en-US" sz="1200" b="1">
                <a:solidFill>
                  <a:srgbClr val="0F5494"/>
                </a:solidFill>
              </a:endParaRPr>
            </a:p>
          </p:txBody>
        </p:sp>
      </p:grpSp>
      <p:sp>
        <p:nvSpPr>
          <p:cNvPr id="62468" name="Slide Number Placeholder 3">
            <a:extLst>
              <a:ext uri="{FF2B5EF4-FFF2-40B4-BE49-F238E27FC236}">
                <a16:creationId xmlns:a16="http://schemas.microsoft.com/office/drawing/2014/main" id="{99C5C402-1A43-1348-90E2-AFB4FC85FD7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8475663" y="6453188"/>
            <a:ext cx="56038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D47B11A-DC69-9D4D-B783-47E172979DFA}" type="slidenum">
              <a:rPr lang="en-GB" altLang="en-US" sz="14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n-GB" altLang="en-US" sz="1400">
              <a:latin typeface="Arial" panose="020B0604020202020204" pitchFamily="34" charset="0"/>
            </a:endParaRPr>
          </a:p>
        </p:txBody>
      </p:sp>
      <p:grpSp>
        <p:nvGrpSpPr>
          <p:cNvPr id="62469" name="Gruppo 12">
            <a:extLst>
              <a:ext uri="{FF2B5EF4-FFF2-40B4-BE49-F238E27FC236}">
                <a16:creationId xmlns:a16="http://schemas.microsoft.com/office/drawing/2014/main" id="{1D1A704F-8D70-954F-8F0B-D3F5D18F10FE}"/>
              </a:ext>
            </a:extLst>
          </p:cNvPr>
          <p:cNvGrpSpPr>
            <a:grpSpLocks/>
          </p:cNvGrpSpPr>
          <p:nvPr/>
        </p:nvGrpSpPr>
        <p:grpSpPr bwMode="auto">
          <a:xfrm>
            <a:off x="3779838" y="274638"/>
            <a:ext cx="1436687" cy="1004887"/>
            <a:chOff x="7162800" y="274638"/>
            <a:chExt cx="1436688" cy="1004887"/>
          </a:xfrm>
        </p:grpSpPr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0D72E979-3AF9-2A41-A7B4-5CDBE0579B3A}"/>
                </a:ext>
              </a:extLst>
            </p:cNvPr>
            <p:cNvSpPr/>
            <p:nvPr/>
          </p:nvSpPr>
          <p:spPr>
            <a:xfrm>
              <a:off x="7162800" y="274638"/>
              <a:ext cx="1436688" cy="715962"/>
            </a:xfrm>
            <a:prstGeom prst="rect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pic>
          <p:nvPicPr>
            <p:cNvPr id="62471" name="Picture 17" descr="LOGO CE_Vertical_EN_NEG_quadri_HR">
              <a:extLst>
                <a:ext uri="{FF2B5EF4-FFF2-40B4-BE49-F238E27FC236}">
                  <a16:creationId xmlns:a16="http://schemas.microsoft.com/office/drawing/2014/main" id="{6025D9E1-DF4E-A048-9338-C52B27446F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74638"/>
              <a:ext cx="1436688" cy="1004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40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6">
            <a:extLst>
              <a:ext uri="{FF2B5EF4-FFF2-40B4-BE49-F238E27FC236}">
                <a16:creationId xmlns:a16="http://schemas.microsoft.com/office/drawing/2014/main" id="{F51DCE8B-E484-7E44-B0D2-8DA7D1C2DD6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0C34594-6978-FA4B-98DD-A5C3E7C15322}" type="slidenum">
              <a:rPr lang="en-GB" altLang="en-US" sz="14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GB" altLang="en-US" sz="1400">
              <a:latin typeface="Arial" panose="020B0604020202020204" pitchFamily="34" charset="0"/>
            </a:endParaRPr>
          </a:p>
        </p:txBody>
      </p:sp>
      <p:sp>
        <p:nvSpPr>
          <p:cNvPr id="20483" name="Rectangle 7">
            <a:extLst>
              <a:ext uri="{FF2B5EF4-FFF2-40B4-BE49-F238E27FC236}">
                <a16:creationId xmlns:a16="http://schemas.microsoft.com/office/drawing/2014/main" id="{ACCFD09C-90A2-654F-8D9E-D01D3D0A4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88" y="1273175"/>
            <a:ext cx="6905625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1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altLang="en-US" sz="2400">
                <a:latin typeface="Arial" panose="020B0604020202020204" pitchFamily="34" charset="0"/>
              </a:rPr>
              <a:t>La </a:t>
            </a:r>
            <a:r>
              <a:rPr lang="en-GB" altLang="it-IT" sz="2400">
                <a:latin typeface="Arial" panose="020B0604020202020204" pitchFamily="34" charset="0"/>
              </a:rPr>
              <a:t>“</a:t>
            </a:r>
            <a:r>
              <a:rPr lang="en-GB" altLang="en-US" sz="2400">
                <a:latin typeface="Arial" panose="020B0604020202020204" pitchFamily="34" charset="0"/>
              </a:rPr>
              <a:t>rete di sicurezza deve </a:t>
            </a:r>
            <a:r>
              <a:rPr lang="en-GB" altLang="en-US" sz="2400">
                <a:solidFill>
                  <a:srgbClr val="CC0000"/>
                </a:solidFill>
                <a:latin typeface="Arial" panose="020B0604020202020204" pitchFamily="34" charset="0"/>
              </a:rPr>
              <a:t>bilanciare </a:t>
            </a:r>
            <a:r>
              <a:rPr lang="en-GB" altLang="en-US" sz="2400">
                <a:latin typeface="Arial" panose="020B0604020202020204" pitchFamily="34" charset="0"/>
              </a:rPr>
              <a:t>la stabilità delle finanze pubbliche e la necessità di fondi</a:t>
            </a:r>
            <a:endParaRPr lang="en-US" altLang="en-US" sz="2400" b="1">
              <a:solidFill>
                <a:srgbClr val="0F5494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2400" b="1">
              <a:solidFill>
                <a:srgbClr val="0F5494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0F5494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</a:rPr>
              <a:t>Sono stati per questo esplorati diversi schemi di implementazione con diverse:</a:t>
            </a:r>
          </a:p>
          <a:p>
            <a:pPr eaLnBrk="1" hangingPunct="1">
              <a:spcBef>
                <a:spcPts val="3000"/>
              </a:spcBef>
              <a:buFontTx/>
              <a:buAutoNum type="arabicParenR"/>
            </a:pPr>
            <a:r>
              <a:rPr lang="en-US" altLang="en-US" sz="2400">
                <a:latin typeface="Arial" panose="020B0604020202020204" pitchFamily="34" charset="0"/>
              </a:rPr>
              <a:t> Capacità di copertura delle perdite</a:t>
            </a:r>
          </a:p>
          <a:p>
            <a:pPr eaLnBrk="1" hangingPunct="1">
              <a:spcBef>
                <a:spcPts val="3000"/>
              </a:spcBef>
              <a:buFontTx/>
              <a:buAutoNum type="arabicParenR"/>
            </a:pPr>
            <a:r>
              <a:rPr lang="en-US" altLang="en-US" sz="2400">
                <a:latin typeface="Arial" panose="020B0604020202020204" pitchFamily="34" charset="0"/>
              </a:rPr>
              <a:t> dimensione del sistema di tutela dei depositi (DGS) e del fondo di risoluzione (RF)</a:t>
            </a:r>
          </a:p>
          <a:p>
            <a:pPr eaLnBrk="1" hangingPunct="1">
              <a:spcBef>
                <a:spcPts val="3000"/>
              </a:spcBef>
              <a:buFontTx/>
              <a:buAutoNum type="arabicParenR"/>
            </a:pPr>
            <a:r>
              <a:rPr lang="en-US" altLang="en-US" sz="2400">
                <a:latin typeface="Arial" panose="020B0604020202020204" pitchFamily="34" charset="0"/>
              </a:rPr>
              <a:t> Ordine di priorità degli interventi</a:t>
            </a:r>
          </a:p>
          <a:p>
            <a:pPr eaLnBrk="1" hangingPunct="1">
              <a:spcBef>
                <a:spcPts val="1800"/>
              </a:spcBef>
              <a:buFontTx/>
              <a:buNone/>
            </a:pPr>
            <a:endParaRPr lang="en-GB" altLang="en-US" sz="1800" b="1">
              <a:solidFill>
                <a:srgbClr val="0F5494"/>
              </a:solidFill>
              <a:latin typeface="Arial" panose="020B0604020202020204" pitchFamily="34" charset="0"/>
            </a:endParaRPr>
          </a:p>
        </p:txBody>
      </p:sp>
      <p:pic>
        <p:nvPicPr>
          <p:cNvPr id="64515" name="Picture 1">
            <a:extLst>
              <a:ext uri="{FF2B5EF4-FFF2-40B4-BE49-F238E27FC236}">
                <a16:creationId xmlns:a16="http://schemas.microsoft.com/office/drawing/2014/main" id="{441EC120-7BB3-9344-8C7B-8C5C231FF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0" y="1557338"/>
            <a:ext cx="1979613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6" name="Picture 3">
            <a:extLst>
              <a:ext uri="{FF2B5EF4-FFF2-40B4-BE49-F238E27FC236}">
                <a16:creationId xmlns:a16="http://schemas.microsoft.com/office/drawing/2014/main" id="{6F24BAE4-A948-A146-BF5F-351157318D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4154488"/>
            <a:ext cx="1722437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AutoShape 12" descr="Z">
            <a:extLst>
              <a:ext uri="{FF2B5EF4-FFF2-40B4-BE49-F238E27FC236}">
                <a16:creationId xmlns:a16="http://schemas.microsoft.com/office/drawing/2014/main" id="{5F317284-4FA6-E148-A191-0F8926C53C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62338" y="2686050"/>
            <a:ext cx="221932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latin typeface="Arial" panose="020B0604020202020204" pitchFamily="34" charset="0"/>
            </a:endParaRPr>
          </a:p>
        </p:txBody>
      </p:sp>
      <p:pic>
        <p:nvPicPr>
          <p:cNvPr id="64518" name="Picture 14" descr="fight-over-money">
            <a:extLst>
              <a:ext uri="{FF2B5EF4-FFF2-40B4-BE49-F238E27FC236}">
                <a16:creationId xmlns:a16="http://schemas.microsoft.com/office/drawing/2014/main" id="{074670F5-F8F7-E846-A25A-F3BB8681A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497513"/>
            <a:ext cx="1668462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olo 1">
            <a:extLst>
              <a:ext uri="{FF2B5EF4-FFF2-40B4-BE49-F238E27FC236}">
                <a16:creationId xmlns:a16="http://schemas.microsoft.com/office/drawing/2014/main" id="{FCBA2E58-275D-FA4F-B75B-0BF44AF9D72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en-US" sz="4000">
                <a:latin typeface="Georgia" panose="02040502050405020303" pitchFamily="18" charset="0"/>
              </a:rPr>
              <a:t>1) Dimensione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092BCC-DF5C-554C-AF12-C1BFFA743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fontAlgn="ctr"/>
            <a:r>
              <a:rPr lang="it-IT" altLang="en-US"/>
              <a:t>le banche sono spesso aziende grandi. I maggiori gruppi bancari spesso hanno un totale attivo dell</a:t>
            </a:r>
            <a:r>
              <a:rPr lang="it-IT" altLang="it-IT"/>
              <a:t>’</a:t>
            </a:r>
            <a:r>
              <a:rPr lang="it-IT" altLang="en-US"/>
              <a:t>ordine di grandezza del PIL dello stato che li ospita. Un esempio: </a:t>
            </a:r>
          </a:p>
          <a:p>
            <a:pPr lvl="1" fontAlgn="ctr"/>
            <a:r>
              <a:rPr lang="it-IT" altLang="en-US"/>
              <a:t>il </a:t>
            </a:r>
            <a:r>
              <a:rPr lang="it-IT" altLang="en-US">
                <a:solidFill>
                  <a:srgbClr val="000000"/>
                </a:solidFill>
              </a:rPr>
              <a:t>totale attivo di Deutsche Bank a fine 2015 era di circa </a:t>
            </a:r>
            <a:r>
              <a:rPr lang="is-IS" altLang="en-US">
                <a:solidFill>
                  <a:srgbClr val="000000"/>
                </a:solidFill>
              </a:rPr>
              <a:t>1436 miliardi di dollari.</a:t>
            </a:r>
          </a:p>
          <a:p>
            <a:pPr lvl="1" fontAlgn="ctr"/>
            <a:r>
              <a:rPr lang="is-IS" altLang="en-US">
                <a:solidFill>
                  <a:srgbClr val="000000"/>
                </a:solidFill>
              </a:rPr>
              <a:t>Il PIL della Germania per lo stesso anno è stimato in </a:t>
            </a:r>
            <a:r>
              <a:rPr lang="it-IT" altLang="en-US"/>
              <a:t>3025 </a:t>
            </a:r>
            <a:r>
              <a:rPr lang="is-IS" altLang="en-US">
                <a:solidFill>
                  <a:srgbClr val="000000"/>
                </a:solidFill>
              </a:rPr>
              <a:t>miliardi di dollari.</a:t>
            </a:r>
            <a:endParaRPr lang="it-IT" altLang="en-US">
              <a:solidFill>
                <a:srgbClr val="000000"/>
              </a:solidFill>
            </a:endParaRPr>
          </a:p>
          <a:p>
            <a:pPr algn="ctr" fontAlgn="ctr"/>
            <a:endParaRPr lang="it-IT" altLang="en-US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AutoNum type="arabicParenR"/>
            </a:pPr>
            <a:endParaRPr lang="it-IT" altLang="en-US"/>
          </a:p>
          <a:p>
            <a:pPr lvl="1">
              <a:buFont typeface="Arial" panose="020B0604020202020204" pitchFamily="34" charset="0"/>
              <a:buNone/>
            </a:pPr>
            <a:endParaRPr lang="it-IT" altLang="en-US"/>
          </a:p>
          <a:p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78" name="Group 50">
            <a:extLst>
              <a:ext uri="{FF2B5EF4-FFF2-40B4-BE49-F238E27FC236}">
                <a16:creationId xmlns:a16="http://schemas.microsoft.com/office/drawing/2014/main" id="{A04F6135-8D04-1349-931E-8D382D8BDC1F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0" y="1830388"/>
          <a:ext cx="9144000" cy="4267220"/>
        </p:xfrm>
        <a:graphic>
          <a:graphicData uri="http://schemas.openxmlformats.org/drawingml/2006/table">
            <a:tbl>
              <a:tblPr/>
              <a:tblGrid>
                <a:gridCol w="1003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7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6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22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Option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Mutual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Preference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Description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4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1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Y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DGS and RF</a:t>
                      </a:r>
                    </a:p>
                  </a:txBody>
                  <a:tcPr marT="45715" marB="45715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BiB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absorb </a:t>
                      </a: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all losses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After complete write-down DGS/RF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absorb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leftover</a:t>
                      </a: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losses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4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2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N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No preference</a:t>
                      </a:r>
                    </a:p>
                  </a:txBody>
                  <a:tcPr marT="45715" marB="45715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DGS absorbs losses on covered deposits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RF absorbs losses on interbank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BiB absorb the </a:t>
                      </a: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losses on the remaining creditors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4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3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Y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RF and then BiB</a:t>
                      </a:r>
                    </a:p>
                  </a:txBody>
                  <a:tcPr marT="45715" marB="45715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DGS absorbs losses on covered deposits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BiB absorb the rest of the losses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RF absorbs the leftover</a:t>
                      </a: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losses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4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Y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BiB</a:t>
                      </a:r>
                    </a:p>
                  </a:txBody>
                  <a:tcPr marT="45715" marB="45715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DGS/RF absorb all losses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BiB absorb leftover</a:t>
                      </a: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losses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294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5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Y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No RF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Arial" charset="0"/>
                        </a:rPr>
                        <a:t>BiB</a:t>
                      </a:r>
                    </a:p>
                  </a:txBody>
                  <a:tcPr marT="45715" marB="45715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DGS absorbs losses on covered deposits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Verdana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BiB absorb all losses </a:t>
                      </a: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on the remaining creditors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and DGS leftover</a:t>
                      </a: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losses</a:t>
                      </a: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6598" name="Rectangle 2">
            <a:extLst>
              <a:ext uri="{FF2B5EF4-FFF2-40B4-BE49-F238E27FC236}">
                <a16:creationId xmlns:a16="http://schemas.microsoft.com/office/drawing/2014/main" id="{B76FD296-32DC-1C48-B5FE-30708C3BB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1130300"/>
            <a:ext cx="77231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200">
                <a:solidFill>
                  <a:srgbClr val="CC0000"/>
                </a:solidFill>
              </a:rPr>
              <a:t>Creditor preferences</a:t>
            </a:r>
            <a:endParaRPr lang="en-US" altLang="en-US" sz="2200">
              <a:solidFill>
                <a:srgbClr val="CC0000"/>
              </a:solidFill>
            </a:endParaRPr>
          </a:p>
        </p:txBody>
      </p:sp>
      <p:sp>
        <p:nvSpPr>
          <p:cNvPr id="66599" name="Slide Number Placeholder 3">
            <a:extLst>
              <a:ext uri="{FF2B5EF4-FFF2-40B4-BE49-F238E27FC236}">
                <a16:creationId xmlns:a16="http://schemas.microsoft.com/office/drawing/2014/main" id="{87274C82-9E27-F04E-93AD-A988AC188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5663" y="6453188"/>
            <a:ext cx="56038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D1C2EF8-C2AE-B045-9E52-E42FF2397A9D}" type="slidenum">
              <a:rPr lang="en-GB" altLang="en-US" sz="14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30</a:t>
            </a:fld>
            <a:endParaRPr lang="en-GB" altLang="en-US" sz="1400">
              <a:latin typeface="Arial" panose="020B0604020202020204" pitchFamily="34" charset="0"/>
            </a:endParaRPr>
          </a:p>
        </p:txBody>
      </p:sp>
      <p:pic>
        <p:nvPicPr>
          <p:cNvPr id="66600" name="Picture 47" descr="fight-over-money">
            <a:extLst>
              <a:ext uri="{FF2B5EF4-FFF2-40B4-BE49-F238E27FC236}">
                <a16:creationId xmlns:a16="http://schemas.microsoft.com/office/drawing/2014/main" id="{33AB00A6-941C-724A-A8AA-CF64A371E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969963"/>
            <a:ext cx="10826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6601" name="Gruppo 5">
            <a:extLst>
              <a:ext uri="{FF2B5EF4-FFF2-40B4-BE49-F238E27FC236}">
                <a16:creationId xmlns:a16="http://schemas.microsoft.com/office/drawing/2014/main" id="{61034165-489C-CE4E-B609-95E207994D99}"/>
              </a:ext>
            </a:extLst>
          </p:cNvPr>
          <p:cNvGrpSpPr>
            <a:grpSpLocks/>
          </p:cNvGrpSpPr>
          <p:nvPr/>
        </p:nvGrpSpPr>
        <p:grpSpPr bwMode="auto">
          <a:xfrm>
            <a:off x="2555875" y="125413"/>
            <a:ext cx="1436688" cy="1004887"/>
            <a:chOff x="7162800" y="274638"/>
            <a:chExt cx="1436688" cy="1004887"/>
          </a:xfrm>
        </p:grpSpPr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3E539AF4-3E97-D94F-AF2E-548CB5EA44DE}"/>
                </a:ext>
              </a:extLst>
            </p:cNvPr>
            <p:cNvSpPr/>
            <p:nvPr/>
          </p:nvSpPr>
          <p:spPr>
            <a:xfrm>
              <a:off x="7162800" y="274638"/>
              <a:ext cx="1436688" cy="715962"/>
            </a:xfrm>
            <a:prstGeom prst="rect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pic>
          <p:nvPicPr>
            <p:cNvPr id="66603" name="Picture 17" descr="LOGO CE_Vertical_EN_NEG_quadri_HR">
              <a:extLst>
                <a:ext uri="{FF2B5EF4-FFF2-40B4-BE49-F238E27FC236}">
                  <a16:creationId xmlns:a16="http://schemas.microsoft.com/office/drawing/2014/main" id="{8218B6E3-147E-1D4E-98A3-076174ABF4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74638"/>
              <a:ext cx="1436688" cy="1004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5">
            <a:extLst>
              <a:ext uri="{FF2B5EF4-FFF2-40B4-BE49-F238E27FC236}">
                <a16:creationId xmlns:a16="http://schemas.microsoft.com/office/drawing/2014/main" id="{ADCCDF3E-9A86-FA44-BD4C-0DFB1879F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55713"/>
            <a:ext cx="9486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1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50000"/>
              </a:spcAft>
              <a:buFontTx/>
              <a:buNone/>
            </a:pPr>
            <a:r>
              <a:rPr lang="en-US" altLang="en-US" sz="2000">
                <a:latin typeface="Verdana" panose="020B0604030504040204" pitchFamily="34" charset="0"/>
              </a:rPr>
              <a:t>Combinazioni di DGS/RF e LAC </a:t>
            </a:r>
            <a:r>
              <a:rPr lang="en-US" altLang="en-US" sz="2000" b="1">
                <a:solidFill>
                  <a:srgbClr val="CC0000"/>
                </a:solidFill>
                <a:latin typeface="Verdana" panose="020B0604030504040204" pitchFamily="34" charset="0"/>
              </a:rPr>
              <a:t>a parità di rischio </a:t>
            </a:r>
            <a:r>
              <a:rPr lang="en-US" altLang="en-US" sz="2000">
                <a:latin typeface="Verdana" panose="020B0604030504040204" pitchFamily="34" charset="0"/>
              </a:rPr>
              <a:t>per le finanze pubbliche   (0.5% of the GDP at 99.9% confidence level)</a:t>
            </a:r>
          </a:p>
        </p:txBody>
      </p:sp>
      <p:sp>
        <p:nvSpPr>
          <p:cNvPr id="68610" name="Rectangle 6">
            <a:extLst>
              <a:ext uri="{FF2B5EF4-FFF2-40B4-BE49-F238E27FC236}">
                <a16:creationId xmlns:a16="http://schemas.microsoft.com/office/drawing/2014/main" id="{33086AEF-FA03-254D-A984-A7F4DC02DC1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877050" y="638175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00DA859-0BE4-7344-A8A2-150621EB6D7F}" type="slidenum">
              <a:rPr lang="en-GB" altLang="en-US" sz="1400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31</a:t>
            </a:fld>
            <a:endParaRPr lang="en-GB" altLang="en-US" sz="1400">
              <a:latin typeface="Arial" panose="020B0604020202020204" pitchFamily="34" charset="0"/>
            </a:endParaRPr>
          </a:p>
        </p:txBody>
      </p:sp>
      <p:sp>
        <p:nvSpPr>
          <p:cNvPr id="68611" name="TextBox 1">
            <a:extLst>
              <a:ext uri="{FF2B5EF4-FFF2-40B4-BE49-F238E27FC236}">
                <a16:creationId xmlns:a16="http://schemas.microsoft.com/office/drawing/2014/main" id="{67E31F23-139D-C943-B0DD-2D2BDCC919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563" y="5716588"/>
            <a:ext cx="1873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1200" b="1">
                <a:solidFill>
                  <a:srgbClr val="C00000"/>
                </a:solidFill>
                <a:latin typeface="Verdana" panose="020B0604030504040204" pitchFamily="34" charset="0"/>
              </a:rPr>
              <a:t>Average results on 19 MS</a:t>
            </a:r>
            <a:endParaRPr lang="en-US" altLang="en-US" sz="1200" b="1">
              <a:solidFill>
                <a:srgbClr val="C00000"/>
              </a:solidFill>
              <a:latin typeface="Verdana" panose="020B0604030504040204" pitchFamily="34" charset="0"/>
            </a:endParaRPr>
          </a:p>
        </p:txBody>
      </p:sp>
      <p:sp>
        <p:nvSpPr>
          <p:cNvPr id="68612" name="Text Box 23">
            <a:extLst>
              <a:ext uri="{FF2B5EF4-FFF2-40B4-BE49-F238E27FC236}">
                <a16:creationId xmlns:a16="http://schemas.microsoft.com/office/drawing/2014/main" id="{A1AE1A1B-C84F-D64F-9B09-542A743D3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8738" y="5392738"/>
            <a:ext cx="12255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1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en-US" sz="1200" b="1">
                <a:solidFill>
                  <a:srgbClr val="FF9900"/>
                </a:solidFill>
                <a:latin typeface="Verdana" panose="020B0604030504040204" pitchFamily="34" charset="0"/>
              </a:rPr>
              <a:t>2.5</a:t>
            </a:r>
            <a:r>
              <a:rPr lang="it-IT" altLang="en-US" sz="1200" b="1">
                <a:solidFill>
                  <a:srgbClr val="008000"/>
                </a:solidFill>
                <a:latin typeface="Verdana" panose="020B0604030504040204" pitchFamily="34" charset="0"/>
              </a:rPr>
              <a:t>, 4.5</a:t>
            </a:r>
            <a:r>
              <a:rPr lang="it-IT" altLang="en-US" sz="1200" b="1">
                <a:solidFill>
                  <a:schemeClr val="bg2"/>
                </a:solidFill>
                <a:latin typeface="Verdana" panose="020B0604030504040204" pitchFamily="34" charset="0"/>
              </a:rPr>
              <a:t> </a:t>
            </a:r>
            <a:endParaRPr lang="en-US" altLang="en-US" sz="1200" b="1">
              <a:solidFill>
                <a:srgbClr val="9900FF"/>
              </a:solidFill>
              <a:latin typeface="Verdana" panose="020B060403050404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EBDB299-D23D-CC4F-95A2-925FF71F869E}"/>
              </a:ext>
            </a:extLst>
          </p:cNvPr>
          <p:cNvSpPr/>
          <p:nvPr/>
        </p:nvSpPr>
        <p:spPr>
          <a:xfrm>
            <a:off x="1837302" y="2978414"/>
            <a:ext cx="2187494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hangingPunct="1">
              <a:defRPr/>
            </a:pPr>
            <a:r>
              <a:rPr lang="en-US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 pitchFamily="34" charset="0"/>
                <a:ea typeface="+mn-ea"/>
              </a:rPr>
              <a:t>Work in progress</a:t>
            </a:r>
          </a:p>
        </p:txBody>
      </p:sp>
      <p:grpSp>
        <p:nvGrpSpPr>
          <p:cNvPr id="68614" name="Group 2">
            <a:extLst>
              <a:ext uri="{FF2B5EF4-FFF2-40B4-BE49-F238E27FC236}">
                <a16:creationId xmlns:a16="http://schemas.microsoft.com/office/drawing/2014/main" id="{822F6253-31A6-E94D-B050-C3361F19653A}"/>
              </a:ext>
            </a:extLst>
          </p:cNvPr>
          <p:cNvGrpSpPr>
            <a:grpSpLocks/>
          </p:cNvGrpSpPr>
          <p:nvPr/>
        </p:nvGrpSpPr>
        <p:grpSpPr bwMode="auto">
          <a:xfrm>
            <a:off x="185738" y="1127125"/>
            <a:ext cx="6408737" cy="5400675"/>
            <a:chOff x="1259633" y="1268760"/>
            <a:chExt cx="6408712" cy="5400600"/>
          </a:xfrm>
        </p:grpSpPr>
        <p:grpSp>
          <p:nvGrpSpPr>
            <p:cNvPr id="68619" name="Group 4">
              <a:extLst>
                <a:ext uri="{FF2B5EF4-FFF2-40B4-BE49-F238E27FC236}">
                  <a16:creationId xmlns:a16="http://schemas.microsoft.com/office/drawing/2014/main" id="{35B3E09A-E061-5840-B976-7DE8C1AD15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9633" y="1268760"/>
              <a:ext cx="6408712" cy="5400600"/>
              <a:chOff x="34925" y="1052513"/>
              <a:chExt cx="6481763" cy="5616575"/>
            </a:xfrm>
          </p:grpSpPr>
          <p:sp>
            <p:nvSpPr>
              <p:cNvPr id="68621" name="Rectangle 2">
                <a:extLst>
                  <a:ext uri="{FF2B5EF4-FFF2-40B4-BE49-F238E27FC236}">
                    <a16:creationId xmlns:a16="http://schemas.microsoft.com/office/drawing/2014/main" id="{82905537-A47C-E84F-BEBC-B347D1842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25" y="1052513"/>
                <a:ext cx="6192757" cy="576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marL="3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it-IT" altLang="en-US" sz="2200" b="1">
                  <a:solidFill>
                    <a:srgbClr val="CC0000"/>
                  </a:solidFill>
                </a:endParaRPr>
              </a:p>
            </p:txBody>
          </p:sp>
          <p:grpSp>
            <p:nvGrpSpPr>
              <p:cNvPr id="68622" name="Group 27">
                <a:extLst>
                  <a:ext uri="{FF2B5EF4-FFF2-40B4-BE49-F238E27FC236}">
                    <a16:creationId xmlns:a16="http://schemas.microsoft.com/office/drawing/2014/main" id="{F5321D67-66BA-3546-B841-A27B9EC464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25" y="2157413"/>
                <a:ext cx="6481763" cy="4511675"/>
                <a:chOff x="22" y="1359"/>
                <a:chExt cx="4083" cy="2842"/>
              </a:xfrm>
            </p:grpSpPr>
            <p:pic>
              <p:nvPicPr>
                <p:cNvPr id="68625" name="Picture 26">
                  <a:extLst>
                    <a:ext uri="{FF2B5EF4-FFF2-40B4-BE49-F238E27FC236}">
                      <a16:creationId xmlns:a16="http://schemas.microsoft.com/office/drawing/2014/main" id="{130CC776-5EE1-D243-9C9D-749249FD9A2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" y="1359"/>
                  <a:ext cx="4083" cy="28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8626" name="Text Box 8">
                  <a:extLst>
                    <a:ext uri="{FF2B5EF4-FFF2-40B4-BE49-F238E27FC236}">
                      <a16:creationId xmlns:a16="http://schemas.microsoft.com/office/drawing/2014/main" id="{816A0B7F-E8F0-B34E-ABE3-F7FB87A3062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76" y="3030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1.1</a:t>
                  </a:r>
                  <a:endParaRPr lang="en-US" altLang="en-US" sz="1200" b="1">
                    <a:solidFill>
                      <a:srgbClr val="FF0000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27" name="Text Box 9">
                  <a:extLst>
                    <a:ext uri="{FF2B5EF4-FFF2-40B4-BE49-F238E27FC236}">
                      <a16:creationId xmlns:a16="http://schemas.microsoft.com/office/drawing/2014/main" id="{C73FA68D-3F2C-B641-9362-A68ECC21F0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56" y="3166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1.2</a:t>
                  </a:r>
                  <a:endParaRPr lang="en-US" altLang="en-US" sz="1200" b="1">
                    <a:solidFill>
                      <a:srgbClr val="FF0000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28" name="Text Box 10">
                  <a:extLst>
                    <a:ext uri="{FF2B5EF4-FFF2-40B4-BE49-F238E27FC236}">
                      <a16:creationId xmlns:a16="http://schemas.microsoft.com/office/drawing/2014/main" id="{E8435EF4-3169-5C43-8F11-1E1FEC77E14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64" y="3475"/>
                  <a:ext cx="590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1.3, </a:t>
                  </a:r>
                  <a:r>
                    <a:rPr lang="it-IT" altLang="en-US" sz="1200" b="1">
                      <a:solidFill>
                        <a:srgbClr val="008000"/>
                      </a:solidFill>
                      <a:latin typeface="Verdana" panose="020B0604030504040204" pitchFamily="34" charset="0"/>
                    </a:rPr>
                    <a:t>4.3</a:t>
                  </a:r>
                  <a:endParaRPr lang="en-US" altLang="en-US" sz="1200" b="1">
                    <a:solidFill>
                      <a:srgbClr val="008000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29" name="Text Box 11">
                  <a:extLst>
                    <a:ext uri="{FF2B5EF4-FFF2-40B4-BE49-F238E27FC236}">
                      <a16:creationId xmlns:a16="http://schemas.microsoft.com/office/drawing/2014/main" id="{54551718-3E92-D446-A97E-FE8ED960BD8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08" y="3702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chemeClr val="bg2"/>
                      </a:solidFill>
                      <a:latin typeface="Verdana" panose="020B0604030504040204" pitchFamily="34" charset="0"/>
                    </a:rPr>
                    <a:t>3.4</a:t>
                  </a:r>
                  <a:endParaRPr lang="en-US" altLang="en-US" sz="1200" b="1">
                    <a:solidFill>
                      <a:schemeClr val="bg2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0" name="Text Box 12">
                  <a:extLst>
                    <a:ext uri="{FF2B5EF4-FFF2-40B4-BE49-F238E27FC236}">
                      <a16:creationId xmlns:a16="http://schemas.microsoft.com/office/drawing/2014/main" id="{25549470-398B-1B47-94F4-35545AA5915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60" y="3657"/>
                  <a:ext cx="544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1.5, </a:t>
                  </a:r>
                  <a:r>
                    <a:rPr lang="it-IT" altLang="en-US" sz="1200" b="1">
                      <a:solidFill>
                        <a:schemeClr val="bg2"/>
                      </a:solidFill>
                      <a:latin typeface="Verdana" panose="020B0604030504040204" pitchFamily="34" charset="0"/>
                    </a:rPr>
                    <a:t>3.5</a:t>
                  </a:r>
                  <a:endParaRPr lang="en-US" altLang="en-US" sz="1200" b="1">
                    <a:solidFill>
                      <a:schemeClr val="bg2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1" name="Text Box 13">
                  <a:extLst>
                    <a:ext uri="{FF2B5EF4-FFF2-40B4-BE49-F238E27FC236}">
                      <a16:creationId xmlns:a16="http://schemas.microsoft.com/office/drawing/2014/main" id="{782F5950-1E50-BB4B-B8CB-50F332563A3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76" y="2804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9900FF"/>
                      </a:solidFill>
                      <a:latin typeface="Verdana" panose="020B0604030504040204" pitchFamily="34" charset="0"/>
                    </a:rPr>
                    <a:t>5.1</a:t>
                  </a:r>
                  <a:endParaRPr lang="en-US" altLang="en-US" sz="1200" b="1">
                    <a:solidFill>
                      <a:srgbClr val="9900FF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2" name="Text Box 14">
                  <a:extLst>
                    <a:ext uri="{FF2B5EF4-FFF2-40B4-BE49-F238E27FC236}">
                      <a16:creationId xmlns:a16="http://schemas.microsoft.com/office/drawing/2014/main" id="{C0F74865-F047-3448-9FC1-8DB9EA36CB9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7" y="2305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chemeClr val="bg2"/>
                      </a:solidFill>
                      <a:latin typeface="Verdana" panose="020B0604030504040204" pitchFamily="34" charset="0"/>
                    </a:rPr>
                    <a:t>3.1</a:t>
                  </a:r>
                  <a:endParaRPr lang="en-US" altLang="en-US" sz="1200" b="1">
                    <a:solidFill>
                      <a:schemeClr val="bg2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3" name="Text Box 15">
                  <a:extLst>
                    <a:ext uri="{FF2B5EF4-FFF2-40B4-BE49-F238E27FC236}">
                      <a16:creationId xmlns:a16="http://schemas.microsoft.com/office/drawing/2014/main" id="{CC2A8FEB-D9EF-FA48-91AD-5AF604D4B4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0" y="2894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008000"/>
                      </a:solidFill>
                      <a:latin typeface="Verdana" panose="020B0604030504040204" pitchFamily="34" charset="0"/>
                    </a:rPr>
                    <a:t>4.1</a:t>
                  </a:r>
                  <a:endParaRPr lang="en-US" altLang="en-US" sz="1200" b="1">
                    <a:solidFill>
                      <a:srgbClr val="008000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4" name="Text Box 16">
                  <a:extLst>
                    <a:ext uri="{FF2B5EF4-FFF2-40B4-BE49-F238E27FC236}">
                      <a16:creationId xmlns:a16="http://schemas.microsoft.com/office/drawing/2014/main" id="{FBDCC7C5-8F2D-D94B-85DD-48C3403F50C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83" y="2701"/>
                  <a:ext cx="363" cy="4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chemeClr val="bg2"/>
                      </a:solidFill>
                      <a:latin typeface="Verdana" panose="020B0604030504040204" pitchFamily="34" charset="0"/>
                    </a:rPr>
                    <a:t>3.2 </a:t>
                  </a:r>
                  <a:r>
                    <a:rPr lang="it-IT" altLang="en-US" sz="1200" b="1">
                      <a:solidFill>
                        <a:srgbClr val="008000"/>
                      </a:solidFill>
                      <a:latin typeface="Verdana" panose="020B0604030504040204" pitchFamily="34" charset="0"/>
                    </a:rPr>
                    <a:t>4.2</a:t>
                  </a:r>
                  <a:r>
                    <a:rPr lang="it-IT" altLang="en-US" sz="1200" b="1">
                      <a:solidFill>
                        <a:schemeClr val="bg2"/>
                      </a:solidFill>
                      <a:latin typeface="Verdana" panose="020B0604030504040204" pitchFamily="34" charset="0"/>
                    </a:rPr>
                    <a:t> </a:t>
                  </a:r>
                  <a:r>
                    <a:rPr lang="it-IT" altLang="en-US" sz="1200" b="1">
                      <a:solidFill>
                        <a:srgbClr val="9900FF"/>
                      </a:solidFill>
                      <a:latin typeface="Verdana" panose="020B0604030504040204" pitchFamily="34" charset="0"/>
                    </a:rPr>
                    <a:t>5.2</a:t>
                  </a:r>
                  <a:endParaRPr lang="en-US" altLang="en-US" sz="1200" b="1">
                    <a:solidFill>
                      <a:srgbClr val="9900FF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5" name="Text Box 17">
                  <a:extLst>
                    <a:ext uri="{FF2B5EF4-FFF2-40B4-BE49-F238E27FC236}">
                      <a16:creationId xmlns:a16="http://schemas.microsoft.com/office/drawing/2014/main" id="{7D509551-36EB-9848-A488-5937B784F36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37" y="3566"/>
                  <a:ext cx="359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chemeClr val="bg2"/>
                      </a:solidFill>
                      <a:latin typeface="Verdana" panose="020B0604030504040204" pitchFamily="34" charset="0"/>
                    </a:rPr>
                    <a:t>3.3</a:t>
                  </a:r>
                  <a:endParaRPr lang="en-US" altLang="en-US" sz="1200" b="1">
                    <a:solidFill>
                      <a:schemeClr val="bg2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6" name="Text Box 18">
                  <a:extLst>
                    <a:ext uri="{FF2B5EF4-FFF2-40B4-BE49-F238E27FC236}">
                      <a16:creationId xmlns:a16="http://schemas.microsoft.com/office/drawing/2014/main" id="{BB4184FB-4F8E-524C-B411-81CBD577F58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09" y="2940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9900FF"/>
                      </a:solidFill>
                      <a:latin typeface="Verdana" panose="020B0604030504040204" pitchFamily="34" charset="0"/>
                    </a:rPr>
                    <a:t>5.3</a:t>
                  </a:r>
                  <a:endParaRPr lang="en-US" altLang="en-US" sz="1200" b="1">
                    <a:solidFill>
                      <a:srgbClr val="9900FF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7" name="Text Box 19">
                  <a:extLst>
                    <a:ext uri="{FF2B5EF4-FFF2-40B4-BE49-F238E27FC236}">
                      <a16:creationId xmlns:a16="http://schemas.microsoft.com/office/drawing/2014/main" id="{C1308C07-6FD6-4645-8807-483AC2EB0C2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99" y="3158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FF9900"/>
                      </a:solidFill>
                      <a:latin typeface="Verdana" panose="020B0604030504040204" pitchFamily="34" charset="0"/>
                    </a:rPr>
                    <a:t>2.3</a:t>
                  </a:r>
                  <a:endParaRPr lang="en-US" altLang="en-US" sz="1200" b="1">
                    <a:solidFill>
                      <a:srgbClr val="FF9900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8" name="Text Box 20">
                  <a:extLst>
                    <a:ext uri="{FF2B5EF4-FFF2-40B4-BE49-F238E27FC236}">
                      <a16:creationId xmlns:a16="http://schemas.microsoft.com/office/drawing/2014/main" id="{3634C49A-5592-0441-B6FA-88DFEB0D482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43" y="3385"/>
                  <a:ext cx="782" cy="3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1.4</a:t>
                  </a:r>
                  <a:r>
                    <a:rPr lang="it-IT" altLang="en-US" sz="1200" b="1">
                      <a:solidFill>
                        <a:srgbClr val="008000"/>
                      </a:solidFill>
                      <a:latin typeface="Verdana" panose="020B0604030504040204" pitchFamily="34" charset="0"/>
                    </a:rPr>
                    <a:t>,</a:t>
                  </a:r>
                  <a:r>
                    <a:rPr lang="it-IT" altLang="en-US" sz="1200" b="1">
                      <a:solidFill>
                        <a:srgbClr val="FF9900"/>
                      </a:solidFill>
                      <a:latin typeface="Verdana" panose="020B0604030504040204" pitchFamily="34" charset="0"/>
                    </a:rPr>
                    <a:t> 2.4</a:t>
                  </a:r>
                  <a:r>
                    <a:rPr lang="it-IT" altLang="en-US" sz="1200" b="1">
                      <a:solidFill>
                        <a:srgbClr val="008000"/>
                      </a:solidFill>
                      <a:latin typeface="Verdana" panose="020B0604030504040204" pitchFamily="34" charset="0"/>
                    </a:rPr>
                    <a:t>, 4.4</a:t>
                  </a:r>
                  <a:r>
                    <a:rPr lang="it-IT" altLang="en-US" sz="1200" b="1">
                      <a:solidFill>
                        <a:schemeClr val="bg2"/>
                      </a:solidFill>
                      <a:latin typeface="Verdana" panose="020B0604030504040204" pitchFamily="34" charset="0"/>
                    </a:rPr>
                    <a:t> </a:t>
                  </a:r>
                  <a:endParaRPr lang="en-US" altLang="en-US" sz="1200" b="1">
                    <a:solidFill>
                      <a:srgbClr val="9900FF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39" name="Text Box 21">
                  <a:extLst>
                    <a:ext uri="{FF2B5EF4-FFF2-40B4-BE49-F238E27FC236}">
                      <a16:creationId xmlns:a16="http://schemas.microsoft.com/office/drawing/2014/main" id="{70CCAC9E-40AF-B947-96FE-B4417F55D4E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08" y="2940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9900FF"/>
                      </a:solidFill>
                      <a:latin typeface="Verdana" panose="020B0604030504040204" pitchFamily="34" charset="0"/>
                    </a:rPr>
                    <a:t>5.4</a:t>
                  </a:r>
                  <a:endParaRPr lang="en-US" altLang="en-US" sz="1200" b="1">
                    <a:solidFill>
                      <a:srgbClr val="9900FF"/>
                    </a:solidFill>
                    <a:latin typeface="Verdana" panose="020B0604030504040204" pitchFamily="34" charset="0"/>
                  </a:endParaRPr>
                </a:p>
              </p:txBody>
            </p:sp>
            <p:sp>
              <p:nvSpPr>
                <p:cNvPr id="68640" name="Text Box 22">
                  <a:extLst>
                    <a:ext uri="{FF2B5EF4-FFF2-40B4-BE49-F238E27FC236}">
                      <a16:creationId xmlns:a16="http://schemas.microsoft.com/office/drawing/2014/main" id="{0F6FC714-2FF9-B849-9657-080926E75B7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15" y="2985"/>
                  <a:ext cx="36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3175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it-IT" altLang="en-US" sz="1200" b="1">
                      <a:solidFill>
                        <a:srgbClr val="9900FF"/>
                      </a:solidFill>
                      <a:latin typeface="Verdana" panose="020B0604030504040204" pitchFamily="34" charset="0"/>
                    </a:rPr>
                    <a:t>5.5</a:t>
                  </a:r>
                  <a:endParaRPr lang="en-US" altLang="en-US" sz="1200" b="1">
                    <a:solidFill>
                      <a:srgbClr val="9900FF"/>
                    </a:solidFill>
                    <a:latin typeface="Verdana" panose="020B0604030504040204" pitchFamily="34" charset="0"/>
                  </a:endParaRPr>
                </a:p>
              </p:txBody>
            </p:sp>
          </p:grpSp>
          <p:sp>
            <p:nvSpPr>
              <p:cNvPr id="68623" name="Rectangle 1">
                <a:extLst>
                  <a:ext uri="{FF2B5EF4-FFF2-40B4-BE49-F238E27FC236}">
                    <a16:creationId xmlns:a16="http://schemas.microsoft.com/office/drawing/2014/main" id="{8A24FB27-4474-0A4B-815F-8C7E85051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014" y="2593975"/>
                <a:ext cx="162450" cy="3911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marL="3175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en-US" sz="1200" b="1">
                  <a:solidFill>
                    <a:srgbClr val="0F5494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8624" name="Rectangle 3">
                <a:extLst>
                  <a:ext uri="{FF2B5EF4-FFF2-40B4-BE49-F238E27FC236}">
                    <a16:creationId xmlns:a16="http://schemas.microsoft.com/office/drawing/2014/main" id="{3370836C-7BF5-3741-BB5F-E7C52E636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7880" y="6224108"/>
                <a:ext cx="5328445" cy="1576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marL="3175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it-IT" altLang="en-US" sz="1200" b="1">
                  <a:solidFill>
                    <a:srgbClr val="0F5494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8620" name="Rectangle 1">
              <a:extLst>
                <a:ext uri="{FF2B5EF4-FFF2-40B4-BE49-F238E27FC236}">
                  <a16:creationId xmlns:a16="http://schemas.microsoft.com/office/drawing/2014/main" id="{0682CB8F-889A-1E4A-8976-4F7AD0F07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650" y="2420888"/>
              <a:ext cx="5339025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en-US" sz="1200">
                <a:solidFill>
                  <a:srgbClr val="0F5494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8615" name="Rectangle 34">
            <a:extLst>
              <a:ext uri="{FF2B5EF4-FFF2-40B4-BE49-F238E27FC236}">
                <a16:creationId xmlns:a16="http://schemas.microsoft.com/office/drawing/2014/main" id="{2B5DF5D8-34E9-7E46-A614-057D7089B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3363" y="2532063"/>
            <a:ext cx="3889375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>
                <a:ea typeface="Times New Roman" panose="02020603050405020304" pitchFamily="18" charset="0"/>
                <a:cs typeface="Arial" panose="020B0604020202020204" pitchFamily="34" charset="0"/>
              </a:rPr>
              <a:t>Opt  Mutual  Preference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ea typeface="Times New Roman" panose="02020603050405020304" pitchFamily="18" charset="0"/>
                <a:cs typeface="Arial" panose="020B0604020202020204" pitchFamily="34" charset="0"/>
              </a:rPr>
              <a:t>1      Y    DGS and RF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ea typeface="Times New Roman" panose="02020603050405020304" pitchFamily="18" charset="0"/>
                <a:cs typeface="Arial" panose="020B0604020202020204" pitchFamily="34" charset="0"/>
              </a:rPr>
              <a:t>2      N    No preference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ea typeface="Times New Roman" panose="02020603050405020304" pitchFamily="18" charset="0"/>
                <a:cs typeface="Arial" panose="020B0604020202020204" pitchFamily="34" charset="0"/>
              </a:rPr>
              <a:t>3      Y    RF and then BiB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ea typeface="Times New Roman" panose="02020603050405020304" pitchFamily="18" charset="0"/>
                <a:cs typeface="Arial" panose="020B0604020202020204" pitchFamily="34" charset="0"/>
              </a:rPr>
              <a:t>4      Y    BiB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ea typeface="Times New Roman" panose="02020603050405020304" pitchFamily="18" charset="0"/>
                <a:cs typeface="Arial" panose="020B0604020202020204" pitchFamily="34" charset="0"/>
              </a:rPr>
              <a:t>5      Y    No RF - BiB</a:t>
            </a:r>
          </a:p>
        </p:txBody>
      </p:sp>
      <p:grpSp>
        <p:nvGrpSpPr>
          <p:cNvPr id="68616" name="Gruppo 30">
            <a:extLst>
              <a:ext uri="{FF2B5EF4-FFF2-40B4-BE49-F238E27FC236}">
                <a16:creationId xmlns:a16="http://schemas.microsoft.com/office/drawing/2014/main" id="{06C54D04-F41E-7E47-BCC5-435A8732AFE4}"/>
              </a:ext>
            </a:extLst>
          </p:cNvPr>
          <p:cNvGrpSpPr>
            <a:grpSpLocks/>
          </p:cNvGrpSpPr>
          <p:nvPr/>
        </p:nvGrpSpPr>
        <p:grpSpPr bwMode="auto">
          <a:xfrm>
            <a:off x="3590925" y="250825"/>
            <a:ext cx="1436688" cy="1004888"/>
            <a:chOff x="7162800" y="274638"/>
            <a:chExt cx="1436688" cy="1004887"/>
          </a:xfrm>
        </p:grpSpPr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E2581A62-7646-0B43-9382-69A87289A57A}"/>
                </a:ext>
              </a:extLst>
            </p:cNvPr>
            <p:cNvSpPr/>
            <p:nvPr/>
          </p:nvSpPr>
          <p:spPr>
            <a:xfrm>
              <a:off x="7162800" y="274638"/>
              <a:ext cx="1436688" cy="715962"/>
            </a:xfrm>
            <a:prstGeom prst="rect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pic>
          <p:nvPicPr>
            <p:cNvPr id="68618" name="Picture 17" descr="LOGO CE_Vertical_EN_NEG_quadri_HR">
              <a:extLst>
                <a:ext uri="{FF2B5EF4-FFF2-40B4-BE49-F238E27FC236}">
                  <a16:creationId xmlns:a16="http://schemas.microsoft.com/office/drawing/2014/main" id="{A8A113DB-7B50-184B-BCA8-D237805B16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74638"/>
              <a:ext cx="1436688" cy="1004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C407C1C2-6E52-5045-A04C-901CC6BCB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484313"/>
            <a:ext cx="5040312" cy="2665412"/>
          </a:xfrm>
        </p:spPr>
        <p:txBody>
          <a:bodyPr/>
          <a:lstStyle/>
          <a:p>
            <a:r>
              <a:rPr lang="en-US" altLang="en-US" sz="2400"/>
              <a:t>In Aprile 2013 il Commissario Europeo Barnier, nel suo discorso ufficiale dal titolo </a:t>
            </a:r>
            <a:r>
              <a:rPr lang="en-US" altLang="it-IT" sz="2400"/>
              <a:t>“</a:t>
            </a:r>
            <a:r>
              <a:rPr lang="en-US" altLang="en-US" sz="2400"/>
              <a:t>Come la scienza può contribuire a creare una unione bancaria che porti stabilità e crescita in Europa</a:t>
            </a:r>
            <a:r>
              <a:rPr lang="en-US" altLang="it-IT" sz="2400"/>
              <a:t>”</a:t>
            </a:r>
            <a:r>
              <a:rPr lang="en-US" altLang="en-US" sz="2400"/>
              <a:t> dichiara che:</a:t>
            </a:r>
            <a:endParaRPr lang="en-US" altLang="en-US" sz="2800" i="1"/>
          </a:p>
        </p:txBody>
      </p:sp>
      <p:pic>
        <p:nvPicPr>
          <p:cNvPr id="70658" name="Picture 3" descr="l43-barnier-commissario-europeo-120606122710_big.jpg">
            <a:extLst>
              <a:ext uri="{FF2B5EF4-FFF2-40B4-BE49-F238E27FC236}">
                <a16:creationId xmlns:a16="http://schemas.microsoft.com/office/drawing/2014/main" id="{B9FC6269-473C-C840-B62B-DE7B7B831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473200"/>
            <a:ext cx="39243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Content Placeholder 2">
            <a:extLst>
              <a:ext uri="{FF2B5EF4-FFF2-40B4-BE49-F238E27FC236}">
                <a16:creationId xmlns:a16="http://schemas.microsoft.com/office/drawing/2014/main" id="{C382E408-3F93-3A42-AB94-9D6BDA445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179888"/>
            <a:ext cx="85344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8775" indent="-2873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it-IT" sz="3600"/>
              <a:t>“</a:t>
            </a:r>
            <a:r>
              <a:rPr lang="en-US" altLang="en-US" sz="3600"/>
              <a:t>la nostra proposta di un quadro europeo di risoluzione delle crisi bancarie è fondata sul modelo SYMBOL</a:t>
            </a:r>
            <a:r>
              <a:rPr lang="en-US" altLang="it-IT" sz="3600" i="1"/>
              <a:t>”</a:t>
            </a:r>
            <a:endParaRPr lang="en-US" altLang="en-US" sz="3600" i="1"/>
          </a:p>
        </p:txBody>
      </p:sp>
      <p:sp>
        <p:nvSpPr>
          <p:cNvPr id="70660" name="Title 1">
            <a:extLst>
              <a:ext uri="{FF2B5EF4-FFF2-40B4-BE49-F238E27FC236}">
                <a16:creationId xmlns:a16="http://schemas.microsoft.com/office/drawing/2014/main" id="{CAECD6A3-F60C-EC42-84F1-1E600740D4AF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76215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262626"/>
                </a:solidFill>
              </a:rPr>
              <a:t>Institutional endorsement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2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9FF78155-373E-2841-B60D-336DA008F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850" y="1570038"/>
            <a:ext cx="5040313" cy="2940050"/>
          </a:xfrm>
        </p:spPr>
        <p:txBody>
          <a:bodyPr/>
          <a:lstStyle/>
          <a:p>
            <a:r>
              <a:rPr lang="en-US" altLang="en-US" sz="2800"/>
              <a:t>Nel dicembre 2013 </a:t>
            </a:r>
            <a:r>
              <a:rPr lang="it-IT" altLang="en-US" sz="2800"/>
              <a:t> l</a:t>
            </a:r>
            <a:r>
              <a:rPr lang="it-IT" altLang="it-IT" sz="2800"/>
              <a:t>’</a:t>
            </a:r>
            <a:r>
              <a:rPr lang="it-IT" altLang="en-US" sz="2800"/>
              <a:t>ECOFIN trova l</a:t>
            </a:r>
            <a:r>
              <a:rPr lang="it-IT" altLang="it-IT" sz="2800"/>
              <a:t>’</a:t>
            </a:r>
            <a:r>
              <a:rPr lang="it-IT" altLang="en-US" sz="2800"/>
              <a:t>accordo sul sistema unico di risoluzione delle crisi bancarie</a:t>
            </a:r>
          </a:p>
          <a:p>
            <a:r>
              <a:rPr lang="en-US" altLang="en-US" sz="2800"/>
              <a:t>Nella conferenza stampa</a:t>
            </a:r>
            <a:r>
              <a:rPr lang="it-IT" altLang="en-US" sz="2800"/>
              <a:t>, il Commissario Barnier spiega che</a:t>
            </a:r>
            <a:r>
              <a:rPr lang="en-US" altLang="ja-JP" sz="2800"/>
              <a:t>:</a:t>
            </a:r>
            <a:endParaRPr lang="en-US" altLang="en-US" sz="2800" i="1"/>
          </a:p>
        </p:txBody>
      </p:sp>
      <p:sp>
        <p:nvSpPr>
          <p:cNvPr id="26629" name="Content Placeholder 2">
            <a:extLst>
              <a:ext uri="{FF2B5EF4-FFF2-40B4-BE49-F238E27FC236}">
                <a16:creationId xmlns:a16="http://schemas.microsoft.com/office/drawing/2014/main" id="{BAFEC160-569B-CB44-A98F-023B47536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772025"/>
            <a:ext cx="8229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8775" indent="-2873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it-IT" i="1"/>
              <a:t>“</a:t>
            </a:r>
            <a:r>
              <a:rPr lang="en-US" altLang="en-US" i="1"/>
              <a:t>Il nuovo quadro di risoluzione delle crisi bancarie sarà fondamentale per fermare il circolo vizioso tra crisi bancarie e titoli di Stato</a:t>
            </a:r>
            <a:r>
              <a:rPr lang="en-US" altLang="it-IT" i="1"/>
              <a:t>”</a:t>
            </a:r>
            <a:endParaRPr lang="en-US" altLang="en-US" i="1"/>
          </a:p>
        </p:txBody>
      </p:sp>
      <p:sp>
        <p:nvSpPr>
          <p:cNvPr id="71683" name="Title 1">
            <a:extLst>
              <a:ext uri="{FF2B5EF4-FFF2-40B4-BE49-F238E27FC236}">
                <a16:creationId xmlns:a16="http://schemas.microsoft.com/office/drawing/2014/main" id="{9607DB77-4463-0544-86F8-C702144975BB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1547813" y="188913"/>
            <a:ext cx="5329237" cy="95408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altLang="en-US" sz="1400" b="1">
                <a:solidFill>
                  <a:schemeClr val="tx1"/>
                </a:solidFill>
                <a:latin typeface="Verdana" panose="020B0604030504040204" pitchFamily="34" charset="0"/>
              </a:rPr>
              <a:t>Will the bail-in break the vicious circle of banks </a:t>
            </a:r>
            <a:br>
              <a:rPr altLang="en-US" sz="1400" b="1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altLang="en-US" sz="1400" b="1">
                <a:solidFill>
                  <a:schemeClr val="tx1"/>
                </a:solidFill>
                <a:latin typeface="Verdana" panose="020B0604030504040204" pitchFamily="34" charset="0"/>
              </a:rPr>
              <a:t>and their sovereign?</a:t>
            </a:r>
            <a:br>
              <a:rPr altLang="en-US" sz="1400" b="1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altLang="en-US" sz="1400" i="1">
                <a:solidFill>
                  <a:schemeClr val="tx1"/>
                </a:solidFill>
                <a:latin typeface="Verdana" panose="020B0604030504040204" pitchFamily="34" charset="0"/>
              </a:rPr>
              <a:t>Galliani Zedda </a:t>
            </a:r>
            <a:br>
              <a:rPr altLang="en-US" sz="1400" i="1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altLang="en-US" sz="1400">
                <a:solidFill>
                  <a:schemeClr val="tx1"/>
                </a:solidFill>
                <a:latin typeface="Verdana" panose="020B0604030504040204" pitchFamily="34" charset="0"/>
              </a:rPr>
              <a:t>Computational Economics 2014</a:t>
            </a:r>
          </a:p>
        </p:txBody>
      </p:sp>
      <p:pic>
        <p:nvPicPr>
          <p:cNvPr id="71684" name="Immagine 1">
            <a:extLst>
              <a:ext uri="{FF2B5EF4-FFF2-40B4-BE49-F238E27FC236}">
                <a16:creationId xmlns:a16="http://schemas.microsoft.com/office/drawing/2014/main" id="{FDB89CC8-2F33-754A-992D-0C47D4DB12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25" y="1844675"/>
            <a:ext cx="41148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114BC9A3-1F52-9545-A4F4-720C643E73A4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800">
              <a:solidFill>
                <a:srgbClr val="262626"/>
              </a:solidFill>
            </a:endParaRP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ED4EC51-2BF5-2548-A488-C8E1075CB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70038"/>
            <a:ext cx="5122863" cy="45561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it-IT" altLang="en-US"/>
              <a:t>Due domande: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altLang="en-US"/>
          </a:p>
          <a:p>
            <a:pPr marL="0" indent="0"/>
            <a:r>
              <a:rPr lang="it-IT" altLang="en-US"/>
              <a:t>Esiste un rischio di circolo vizioso tra crisi bancarie e titoli di Stato?</a:t>
            </a:r>
          </a:p>
          <a:p>
            <a:pPr marL="0" indent="0"/>
            <a:r>
              <a:rPr lang="it-IT" altLang="en-US"/>
              <a:t>Il bail-in sarà in grado di fermare il circolo vizioso?</a:t>
            </a:r>
          </a:p>
        </p:txBody>
      </p:sp>
      <p:pic>
        <p:nvPicPr>
          <p:cNvPr id="72707" name="Immagine 2">
            <a:extLst>
              <a:ext uri="{FF2B5EF4-FFF2-40B4-BE49-F238E27FC236}">
                <a16:creationId xmlns:a16="http://schemas.microsoft.com/office/drawing/2014/main" id="{44571F73-FB3C-2D45-9C5A-D02218A3E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700213"/>
            <a:ext cx="350520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2708" name="Gruppo 4">
            <a:extLst>
              <a:ext uri="{FF2B5EF4-FFF2-40B4-BE49-F238E27FC236}">
                <a16:creationId xmlns:a16="http://schemas.microsoft.com/office/drawing/2014/main" id="{5A2F08D6-62D5-8B46-B03D-FEF6CE312D8A}"/>
              </a:ext>
            </a:extLst>
          </p:cNvPr>
          <p:cNvGrpSpPr>
            <a:grpSpLocks/>
          </p:cNvGrpSpPr>
          <p:nvPr/>
        </p:nvGrpSpPr>
        <p:grpSpPr bwMode="auto">
          <a:xfrm>
            <a:off x="3492500" y="481013"/>
            <a:ext cx="1436688" cy="1004887"/>
            <a:chOff x="7162800" y="274638"/>
            <a:chExt cx="1436688" cy="1004887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98126F2B-F713-CE4E-94C9-A919540A811C}"/>
                </a:ext>
              </a:extLst>
            </p:cNvPr>
            <p:cNvSpPr/>
            <p:nvPr/>
          </p:nvSpPr>
          <p:spPr>
            <a:xfrm>
              <a:off x="7162800" y="274638"/>
              <a:ext cx="1436688" cy="715962"/>
            </a:xfrm>
            <a:prstGeom prst="rect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solidFill>
                  <a:srgbClr val="FFFFFF"/>
                </a:solidFill>
                <a:ea typeface="MS PGothic" charset="0"/>
                <a:cs typeface="MS PGothic" charset="0"/>
              </a:endParaRPr>
            </a:p>
          </p:txBody>
        </p:sp>
        <p:pic>
          <p:nvPicPr>
            <p:cNvPr id="72710" name="Picture 17" descr="LOGO CE_Vertical_EN_NEG_quadri_HR">
              <a:extLst>
                <a:ext uri="{FF2B5EF4-FFF2-40B4-BE49-F238E27FC236}">
                  <a16:creationId xmlns:a16="http://schemas.microsoft.com/office/drawing/2014/main" id="{5A9B42AB-C5D7-DE46-A1E0-A9EDCF6E5C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-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74638"/>
              <a:ext cx="1436688" cy="1004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BC1FEE19-4E5B-3240-86D6-572AFEE592C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76375" y="274638"/>
            <a:ext cx="5399088" cy="1427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altLang="en-US" sz="3200">
                <a:latin typeface="Calibri" panose="020F0502020204030204" pitchFamily="34" charset="0"/>
              </a:rPr>
              <a:t>Collegamenti tra banche </a:t>
            </a:r>
            <a:br>
              <a:rPr altLang="en-US" sz="3200">
                <a:latin typeface="Calibri" panose="020F0502020204030204" pitchFamily="34" charset="0"/>
              </a:rPr>
            </a:br>
            <a:r>
              <a:rPr altLang="en-US" sz="3200">
                <a:latin typeface="Calibri" panose="020F0502020204030204" pitchFamily="34" charset="0"/>
              </a:rPr>
              <a:t>e titoli di Stato: </a:t>
            </a:r>
            <a:br>
              <a:rPr altLang="en-US" sz="3200">
                <a:latin typeface="Calibri" panose="020F0502020204030204" pitchFamily="34" charset="0"/>
              </a:rPr>
            </a:br>
            <a:r>
              <a:rPr altLang="en-US" sz="3200" b="1">
                <a:latin typeface="Calibri" panose="020F0502020204030204" pitchFamily="34" charset="0"/>
              </a:rPr>
              <a:t>Lo schema IMF</a:t>
            </a:r>
          </a:p>
        </p:txBody>
      </p:sp>
      <p:pic>
        <p:nvPicPr>
          <p:cNvPr id="71682" name="Content Placeholder 3" descr="IMFfigure.eps">
            <a:extLst>
              <a:ext uri="{FF2B5EF4-FFF2-40B4-BE49-F238E27FC236}">
                <a16:creationId xmlns:a16="http://schemas.microsoft.com/office/drawing/2014/main" id="{ED764148-1A16-5A45-8A90-040FC478382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844675"/>
            <a:ext cx="7143750" cy="47640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667FD2E2-8C73-7849-8071-13BB418359C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03350" y="274638"/>
            <a:ext cx="5472113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altLang="en-US" sz="2800">
                <a:latin typeface="Calibri" panose="020F0502020204030204" pitchFamily="34" charset="0"/>
              </a:rPr>
              <a:t>Collegamenti tra banche </a:t>
            </a:r>
            <a:br>
              <a:rPr altLang="en-US" sz="2800">
                <a:latin typeface="Calibri" panose="020F0502020204030204" pitchFamily="34" charset="0"/>
              </a:rPr>
            </a:br>
            <a:r>
              <a:rPr altLang="en-US" sz="2800">
                <a:latin typeface="Calibri" panose="020F0502020204030204" pitchFamily="34" charset="0"/>
              </a:rPr>
              <a:t>e titoli di Stato: </a:t>
            </a:r>
            <a:br>
              <a:rPr altLang="en-US" sz="2800">
                <a:latin typeface="Calibri" panose="020F0502020204030204" pitchFamily="34" charset="0"/>
              </a:rPr>
            </a:br>
            <a:r>
              <a:rPr altLang="en-US" sz="2800" b="1">
                <a:latin typeface="Calibri" panose="020F0502020204030204" pitchFamily="34" charset="0"/>
              </a:rPr>
              <a:t>Lo schema della Commissione</a:t>
            </a:r>
            <a:endParaRPr lang="en-GB" altLang="en-US" sz="2800">
              <a:latin typeface="Calibri" panose="020F0502020204030204" pitchFamily="34" charset="0"/>
            </a:endParaRPr>
          </a:p>
        </p:txBody>
      </p:sp>
      <p:sp>
        <p:nvSpPr>
          <p:cNvPr id="74754" name="AutoShape 4">
            <a:extLst>
              <a:ext uri="{FF2B5EF4-FFF2-40B4-BE49-F238E27FC236}">
                <a16:creationId xmlns:a16="http://schemas.microsoft.com/office/drawing/2014/main" id="{A1C19FBB-5553-1E48-AD49-DCE4B31E6C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03350" y="1773238"/>
            <a:ext cx="57150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74755" name="AutoShape 4">
            <a:extLst>
              <a:ext uri="{FF2B5EF4-FFF2-40B4-BE49-F238E27FC236}">
                <a16:creationId xmlns:a16="http://schemas.microsoft.com/office/drawing/2014/main" id="{A1E4F385-E8ED-9C4A-88CF-CD8A1AF2C2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49413" y="2471738"/>
            <a:ext cx="57150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grpSp>
        <p:nvGrpSpPr>
          <p:cNvPr id="74756" name="Group 28">
            <a:extLst>
              <a:ext uri="{FF2B5EF4-FFF2-40B4-BE49-F238E27FC236}">
                <a16:creationId xmlns:a16="http://schemas.microsoft.com/office/drawing/2014/main" id="{04819E94-93A2-7644-B676-A428B5D2DCB1}"/>
              </a:ext>
            </a:extLst>
          </p:cNvPr>
          <p:cNvGrpSpPr>
            <a:grpSpLocks/>
          </p:cNvGrpSpPr>
          <p:nvPr/>
        </p:nvGrpSpPr>
        <p:grpSpPr bwMode="auto">
          <a:xfrm>
            <a:off x="1747838" y="2105025"/>
            <a:ext cx="5600700" cy="4114800"/>
            <a:chOff x="1763713" y="2586038"/>
            <a:chExt cx="5600700" cy="4114800"/>
          </a:xfrm>
        </p:grpSpPr>
        <p:sp>
          <p:nvSpPr>
            <p:cNvPr id="30" name="Line 26">
              <a:extLst>
                <a:ext uri="{FF2B5EF4-FFF2-40B4-BE49-F238E27FC236}">
                  <a16:creationId xmlns:a16="http://schemas.microsoft.com/office/drawing/2014/main" id="{EA61BD5F-071C-7344-82DC-720A4A206F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5600" y="3213101"/>
              <a:ext cx="720725" cy="431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sysClr val="windowText" lastClr="000000"/>
                </a:solidFill>
                <a:latin typeface="Verdana" pitchFamily="34" charset="0"/>
              </a:endParaRPr>
            </a:p>
          </p:txBody>
        </p:sp>
        <p:grpSp>
          <p:nvGrpSpPr>
            <p:cNvPr id="74759" name="Group 30">
              <a:extLst>
                <a:ext uri="{FF2B5EF4-FFF2-40B4-BE49-F238E27FC236}">
                  <a16:creationId xmlns:a16="http://schemas.microsoft.com/office/drawing/2014/main" id="{37354462-D51F-F44B-B321-CA68379746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3713" y="2586038"/>
              <a:ext cx="5600700" cy="4114800"/>
              <a:chOff x="1763713" y="2586038"/>
              <a:chExt cx="5600700" cy="4114800"/>
            </a:xfrm>
          </p:grpSpPr>
          <p:sp>
            <p:nvSpPr>
              <p:cNvPr id="74760" name="AutoShape 5">
                <a:extLst>
                  <a:ext uri="{FF2B5EF4-FFF2-40B4-BE49-F238E27FC236}">
                    <a16:creationId xmlns:a16="http://schemas.microsoft.com/office/drawing/2014/main" id="{8FBE9EAA-B9DF-1E4D-B56E-0EEB6FEA0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113" y="2586038"/>
                <a:ext cx="1485900" cy="571500"/>
              </a:xfrm>
              <a:prstGeom prst="flowChartProcess">
                <a:avLst/>
              </a:prstGeom>
              <a:solidFill>
                <a:srgbClr val="CC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en-US" sz="16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FINANCIAL STABILITY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4761" name="Rectangle 6">
                <a:extLst>
                  <a:ext uri="{FF2B5EF4-FFF2-40B4-BE49-F238E27FC236}">
                    <a16:creationId xmlns:a16="http://schemas.microsoft.com/office/drawing/2014/main" id="{58591CBC-7CA2-FB45-8019-12668C601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4986338"/>
                <a:ext cx="1485900" cy="57150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en-US" sz="16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SOVEREIGN DEBT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4762" name="Rectangle 7">
                <a:extLst>
                  <a:ext uri="{FF2B5EF4-FFF2-40B4-BE49-F238E27FC236}">
                    <a16:creationId xmlns:a16="http://schemas.microsoft.com/office/drawing/2014/main" id="{CCAB71B1-DDF1-9943-BB34-6298A1F15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8513" y="4986338"/>
                <a:ext cx="1371600" cy="571500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en-US" sz="16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ECONOMIC GROWTH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4763" name="Rectangle 8">
                <a:extLst>
                  <a:ext uri="{FF2B5EF4-FFF2-40B4-BE49-F238E27FC236}">
                    <a16:creationId xmlns:a16="http://schemas.microsoft.com/office/drawing/2014/main" id="{51461FE0-0383-CF4D-BB01-D59376259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1113" y="3843338"/>
                <a:ext cx="1600200" cy="914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de-DE" altLang="en-US" sz="16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Break</a:t>
                </a: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de-DE" altLang="en-US" sz="16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the negative</a:t>
                </a: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de-DE" altLang="en-US" sz="16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feedback loop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4764" name="Rectangle 9">
                <a:extLst>
                  <a:ext uri="{FF2B5EF4-FFF2-40B4-BE49-F238E27FC236}">
                    <a16:creationId xmlns:a16="http://schemas.microsoft.com/office/drawing/2014/main" id="{42F8F1A7-7793-0143-AF71-F2D617853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7113" y="3500438"/>
                <a:ext cx="1143000" cy="571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en-US" sz="14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Structural reforms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4765" name="Rectangle 10">
                <a:extLst>
                  <a:ext uri="{FF2B5EF4-FFF2-40B4-BE49-F238E27FC236}">
                    <a16:creationId xmlns:a16="http://schemas.microsoft.com/office/drawing/2014/main" id="{DB1340D3-55B6-2B41-8660-FF53C1FC4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713" y="5876926"/>
                <a:ext cx="1143000" cy="571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en-US" sz="14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Fiscal discipline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" name="Line 11">
                <a:extLst>
                  <a:ext uri="{FF2B5EF4-FFF2-40B4-BE49-F238E27FC236}">
                    <a16:creationId xmlns:a16="http://schemas.microsoft.com/office/drawing/2014/main" id="{20DE496D-3865-A647-B67C-F667837E5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5513" y="3157538"/>
                <a:ext cx="1143000" cy="1828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arrow" w="lg" len="med"/>
                <a:tailEnd type="arrow" w="lg" len="sm"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ysClr val="windowText" lastClr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39" name="Line 12">
                <a:extLst>
                  <a:ext uri="{FF2B5EF4-FFF2-40B4-BE49-F238E27FC236}">
                    <a16:creationId xmlns:a16="http://schemas.microsoft.com/office/drawing/2014/main" id="{057A393C-91AE-A044-A85F-31895FB1F0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49613" y="3157538"/>
                <a:ext cx="1143000" cy="1828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arrow" w="lg" len="lg"/>
                <a:tailEnd type="arrow" w="lg" len="lg"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ysClr val="windowText" lastClr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0" name="Line 16">
                <a:extLst>
                  <a:ext uri="{FF2B5EF4-FFF2-40B4-BE49-F238E27FC236}">
                    <a16:creationId xmlns:a16="http://schemas.microsoft.com/office/drawing/2014/main" id="{8E9BDD55-4D64-A443-82CE-F6700274DF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78613" y="4071938"/>
                <a:ext cx="0" cy="9144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ysClr val="windowText" lastClr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1" name="Line 17">
                <a:extLst>
                  <a:ext uri="{FF2B5EF4-FFF2-40B4-BE49-F238E27FC236}">
                    <a16:creationId xmlns:a16="http://schemas.microsoft.com/office/drawing/2014/main" id="{0397F0B1-6BED-254D-8797-97C48FCFD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5213" y="4071938"/>
                <a:ext cx="0" cy="9144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ysClr val="windowText" lastClr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74770" name="Rectangle 18">
                <a:extLst>
                  <a:ext uri="{FF2B5EF4-FFF2-40B4-BE49-F238E27FC236}">
                    <a16:creationId xmlns:a16="http://schemas.microsoft.com/office/drawing/2014/main" id="{F2076AE2-7E53-F14E-9F64-CFBBE429A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013" y="2586038"/>
                <a:ext cx="914400" cy="571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en-US" sz="14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Bank funding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4771" name="Rectangle 19">
                <a:extLst>
                  <a:ext uri="{FF2B5EF4-FFF2-40B4-BE49-F238E27FC236}">
                    <a16:creationId xmlns:a16="http://schemas.microsoft.com/office/drawing/2014/main" id="{A8D094DB-1D20-6A49-9EDD-ADE688529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5713" y="2586038"/>
                <a:ext cx="800100" cy="5715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en-US" sz="14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Bank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en-US" sz="14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recaps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4" name="Line 20">
                <a:extLst>
                  <a:ext uri="{FF2B5EF4-FFF2-40B4-BE49-F238E27FC236}">
                    <a16:creationId xmlns:a16="http://schemas.microsoft.com/office/drawing/2014/main" id="{5D9A3D25-3A24-1442-AF5B-33810C0B1E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78113" y="2928938"/>
                <a:ext cx="11430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ysClr val="windowText" lastClr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5" name="Line 21">
                <a:extLst>
                  <a:ext uri="{FF2B5EF4-FFF2-40B4-BE49-F238E27FC236}">
                    <a16:creationId xmlns:a16="http://schemas.microsoft.com/office/drawing/2014/main" id="{10DE2EDA-E35E-4745-AC54-A0E22E9004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07013" y="2928938"/>
                <a:ext cx="11430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ysClr val="windowText" lastClr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74774" name="Rectangle 22">
                <a:extLst>
                  <a:ext uri="{FF2B5EF4-FFF2-40B4-BE49-F238E27FC236}">
                    <a16:creationId xmlns:a16="http://schemas.microsoft.com/office/drawing/2014/main" id="{12C8BE35-9366-9347-AB07-B12482BE8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8175" y="3716338"/>
                <a:ext cx="914400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de-DE" altLang="en-US" sz="14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Firewalls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7" name="Line 23">
                <a:extLst>
                  <a:ext uri="{FF2B5EF4-FFF2-40B4-BE49-F238E27FC236}">
                    <a16:creationId xmlns:a16="http://schemas.microsoft.com/office/drawing/2014/main" id="{C970124F-869F-BA44-A577-F9BA858BB7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335213" y="5557838"/>
                <a:ext cx="0" cy="3429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ysClr val="windowText" lastClr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8" name="Line 27">
                <a:extLst>
                  <a:ext uri="{FF2B5EF4-FFF2-40B4-BE49-F238E27FC236}">
                    <a16:creationId xmlns:a16="http://schemas.microsoft.com/office/drawing/2014/main" id="{75F81EDE-96C4-0444-98B9-240A0AA0F7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84438" y="3141663"/>
                <a:ext cx="1223962" cy="5746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ysClr val="windowText" lastClr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49" name="Line 24">
                <a:extLst>
                  <a:ext uri="{FF2B5EF4-FFF2-40B4-BE49-F238E27FC236}">
                    <a16:creationId xmlns:a16="http://schemas.microsoft.com/office/drawing/2014/main" id="{C2DD16EA-685F-1849-A231-80695A467F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6600" y="5300663"/>
                <a:ext cx="25908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arrow" w="lg" len="med"/>
                <a:tailEnd type="arrow" w="lg" len="med"/>
              </a:ln>
              <a:effectLst/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ysClr val="windowText" lastClr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74778" name="Rectangle 14">
                <a:extLst>
                  <a:ext uri="{FF2B5EF4-FFF2-40B4-BE49-F238E27FC236}">
                    <a16:creationId xmlns:a16="http://schemas.microsoft.com/office/drawing/2014/main" id="{050F989B-09DD-7643-BD85-D82EBFDA4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7013" y="5900738"/>
                <a:ext cx="2057400" cy="800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4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Differentiated fiscal consolidation &amp; quality of public finances</a:t>
                </a:r>
                <a:endParaRPr lang="en-GB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74757" name="TextBox 50">
            <a:extLst>
              <a:ext uri="{FF2B5EF4-FFF2-40B4-BE49-F238E27FC236}">
                <a16:creationId xmlns:a16="http://schemas.microsoft.com/office/drawing/2014/main" id="{7FA546B1-238E-1C40-86DB-02D4F2110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6308725"/>
            <a:ext cx="2293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® EC DG ECFIN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>
            <a:extLst>
              <a:ext uri="{FF2B5EF4-FFF2-40B4-BE49-F238E27FC236}">
                <a16:creationId xmlns:a16="http://schemas.microsoft.com/office/drawing/2014/main" id="{F6A7CD01-2CAF-3640-95D4-21A0D9578FD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200">
                <a:latin typeface="Calibri" panose="020F0502020204030204" pitchFamily="34" charset="0"/>
              </a:rPr>
              <a:t>Il </a:t>
            </a:r>
            <a:r>
              <a:rPr lang="en-GB" altLang="it-IT" sz="3200">
                <a:latin typeface="Calibri" panose="020F0502020204030204" pitchFamily="34" charset="0"/>
              </a:rPr>
              <a:t>“</a:t>
            </a:r>
            <a:r>
              <a:rPr lang="en-GB" altLang="ja-JP" sz="3200">
                <a:latin typeface="Calibri" panose="020F0502020204030204" pitchFamily="34" charset="0"/>
              </a:rPr>
              <a:t>circolo vizioso</a:t>
            </a:r>
            <a:r>
              <a:rPr lang="en-GB" altLang="it-IT" sz="3200">
                <a:latin typeface="Calibri" panose="020F0502020204030204" pitchFamily="34" charset="0"/>
              </a:rPr>
              <a:t>”</a:t>
            </a:r>
            <a:r>
              <a:rPr lang="en-GB" altLang="ja-JP" sz="3200">
                <a:latin typeface="Calibri" panose="020F0502020204030204" pitchFamily="34" charset="0"/>
              </a:rPr>
              <a:t> tra banche </a:t>
            </a:r>
            <a:br>
              <a:rPr lang="en-GB" altLang="ja-JP" sz="3200">
                <a:latin typeface="Calibri" panose="020F0502020204030204" pitchFamily="34" charset="0"/>
              </a:rPr>
            </a:br>
            <a:r>
              <a:rPr lang="en-GB" altLang="ja-JP" sz="3200">
                <a:latin typeface="Calibri" panose="020F0502020204030204" pitchFamily="34" charset="0"/>
              </a:rPr>
              <a:t>e titoli di Stato: </a:t>
            </a:r>
            <a:endParaRPr altLang="en-US" sz="3200">
              <a:latin typeface="Calibri" panose="020F050202020403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9523B03-6678-E84D-8690-95749E55E5D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Up Arrow Callout 4">
            <a:extLst>
              <a:ext uri="{FF2B5EF4-FFF2-40B4-BE49-F238E27FC236}">
                <a16:creationId xmlns:a16="http://schemas.microsoft.com/office/drawing/2014/main" id="{2165C465-3DB6-EF4A-B1A3-9291BA473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991100"/>
            <a:ext cx="1676400" cy="1135063"/>
          </a:xfrm>
          <a:prstGeom prst="upArrowCallout">
            <a:avLst>
              <a:gd name="adj1" fmla="val 24998"/>
              <a:gd name="adj2" fmla="val 24998"/>
              <a:gd name="adj3" fmla="val 25000"/>
              <a:gd name="adj4" fmla="val 64977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Shock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esogeno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-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Speculazione</a:t>
            </a:r>
            <a:endParaRPr lang="en-US" sz="1400" dirty="0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 eaLnBrk="1" hangingPunct="1">
              <a:defRPr/>
            </a:pPr>
            <a:endParaRPr lang="en-US" sz="1400" dirty="0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8" name="Left Arrow Callout 7">
            <a:extLst>
              <a:ext uri="{FF2B5EF4-FFF2-40B4-BE49-F238E27FC236}">
                <a16:creationId xmlns:a16="http://schemas.microsoft.com/office/drawing/2014/main" id="{450C8754-08E8-E94D-A432-E019D13F7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281613"/>
            <a:ext cx="2438400" cy="844550"/>
          </a:xfrm>
          <a:prstGeom prst="leftArrowCallout">
            <a:avLst>
              <a:gd name="adj1" fmla="val 25000"/>
              <a:gd name="adj2" fmla="val 25000"/>
              <a:gd name="adj3" fmla="val 24996"/>
              <a:gd name="adj4" fmla="val 80407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Shock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esogeno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-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Spesa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pubblica</a:t>
            </a:r>
            <a:endParaRPr lang="en-US" sz="1400" dirty="0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-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Economia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debole</a:t>
            </a:r>
            <a:endParaRPr lang="en-US" sz="1400" dirty="0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9" name="Right Arrow Callout 8">
            <a:extLst>
              <a:ext uri="{FF2B5EF4-FFF2-40B4-BE49-F238E27FC236}">
                <a16:creationId xmlns:a16="http://schemas.microsoft.com/office/drawing/2014/main" id="{DE6AD7FC-5D32-D04D-8529-E95E57E5C6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600200"/>
            <a:ext cx="2514600" cy="914400"/>
          </a:xfrm>
          <a:prstGeom prst="rightArrowCallout">
            <a:avLst>
              <a:gd name="adj1" fmla="val 25000"/>
              <a:gd name="adj2" fmla="val 25000"/>
              <a:gd name="adj3" fmla="val 25005"/>
              <a:gd name="adj4" fmla="val 82292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Shock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esogeno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-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Economia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debole</a:t>
            </a:r>
            <a:endParaRPr lang="en-US" sz="1400" dirty="0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-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Contagio</a:t>
            </a:r>
            <a:r>
              <a:rPr lang="en-US" sz="1400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internazionale</a:t>
            </a:r>
            <a:endParaRPr lang="en-US" sz="1400" dirty="0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 eaLnBrk="1" hangingPunct="1">
              <a:defRPr/>
            </a:pPr>
            <a:endParaRPr lang="it-IT" dirty="0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91202627-C6BD-7F49-9147-8CFDC79C454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z="3200">
                <a:latin typeface="Calibri" panose="020F0502020204030204" pitchFamily="34" charset="0"/>
              </a:rPr>
              <a:t>Titoli di Stato e crisi bancarie:</a:t>
            </a:r>
            <a:br>
              <a:rPr lang="en-GB" altLang="en-US" sz="3200">
                <a:latin typeface="Calibri" panose="020F0502020204030204" pitchFamily="34" charset="0"/>
              </a:rPr>
            </a:br>
            <a:r>
              <a:rPr lang="en-GB" altLang="en-US" sz="3200">
                <a:latin typeface="Calibri" panose="020F0502020204030204" pitchFamily="34" charset="0"/>
              </a:rPr>
              <a:t>il caso di </a:t>
            </a:r>
            <a:r>
              <a:rPr lang="en-GB" altLang="en-US" sz="3200" b="1">
                <a:latin typeface="Calibri" panose="020F0502020204030204" pitchFamily="34" charset="0"/>
              </a:rPr>
              <a:t>Cipro </a:t>
            </a:r>
            <a:endParaRPr altLang="en-US" sz="3200" b="1">
              <a:latin typeface="Calibri" panose="020F0502020204030204" pitchFamily="34" charset="0"/>
            </a:endParaRPr>
          </a:p>
        </p:txBody>
      </p:sp>
      <p:pic>
        <p:nvPicPr>
          <p:cNvPr id="76802" name="Content Placeholder 3" descr="Cipro.png">
            <a:extLst>
              <a:ext uri="{FF2B5EF4-FFF2-40B4-BE49-F238E27FC236}">
                <a16:creationId xmlns:a16="http://schemas.microsoft.com/office/drawing/2014/main" id="{C227AFA8-DD37-EF4A-9C59-673A5A140B3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1295400"/>
            <a:ext cx="4114800" cy="2468563"/>
          </a:xfrm>
        </p:spPr>
      </p:pic>
      <p:sp>
        <p:nvSpPr>
          <p:cNvPr id="21508" name="Rectangle 4">
            <a:extLst>
              <a:ext uri="{FF2B5EF4-FFF2-40B4-BE49-F238E27FC236}">
                <a16:creationId xmlns:a16="http://schemas.microsoft.com/office/drawing/2014/main" id="{66099AFE-7DFB-E145-909B-5A1430730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57338"/>
            <a:ext cx="6202363" cy="553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/>
              <a:t>Da Wikipedia: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/>
              <a:t>“</a:t>
            </a:r>
            <a:r>
              <a:rPr lang="it-IT" altLang="ja-JP" sz="2800"/>
              <a:t>La crisi finanziaria cipriota del </a:t>
            </a:r>
            <a:r>
              <a:rPr lang="en-US" altLang="ja-JP" sz="2800" i="1"/>
              <a:t>2012–2013 è la maggiore crisi finanziaria della repubblica di Cipro, legata alla esposizione delle banche cipriote verso i  titoli di Stato greci</a:t>
            </a:r>
            <a:r>
              <a:rPr lang="ja-JP" altLang="en-US" sz="2800" i="1"/>
              <a:t>”</a:t>
            </a:r>
            <a:endParaRPr lang="en-US" altLang="ja-JP" sz="2800" i="1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/>
              <a:t>Le stime sulla dimensione della crisi variano tra 17 e 23 bn euro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/>
              <a:t>Il PIL di Cipro nel 2011 era stimato in circa 18 bn euro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DA75FDBC-BCEA-1940-BE44-D232C5F9B0B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19250" y="312738"/>
            <a:ext cx="532923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altLang="en-US" sz="2400">
                <a:latin typeface="Georgia" panose="02040502050405020303" pitchFamily="18" charset="0"/>
              </a:rPr>
              <a:t>Valore atteso delle perdite </a:t>
            </a:r>
            <a:br>
              <a:rPr altLang="en-US" sz="2400">
                <a:latin typeface="Georgia" panose="02040502050405020303" pitchFamily="18" charset="0"/>
              </a:rPr>
            </a:br>
            <a:r>
              <a:rPr altLang="en-US" sz="2400">
                <a:latin typeface="Georgia" panose="02040502050405020303" pitchFamily="18" charset="0"/>
              </a:rPr>
              <a:t>oltre il capitale minimo </a:t>
            </a:r>
            <a:br>
              <a:rPr altLang="en-US" sz="2400">
                <a:latin typeface="Georgia" panose="02040502050405020303" pitchFamily="18" charset="0"/>
              </a:rPr>
            </a:br>
            <a:r>
              <a:rPr altLang="en-US" sz="2400">
                <a:latin typeface="Georgia" panose="02040502050405020303" pitchFamily="18" charset="0"/>
              </a:rPr>
              <a:t>(migiaia di euro e % del GDP)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3FA7890-0591-D245-A4DC-1425B991456E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1709738"/>
          <a:ext cx="6262688" cy="4419599"/>
        </p:xfrm>
        <a:graphic>
          <a:graphicData uri="http://schemas.openxmlformats.org/drawingml/2006/table">
            <a:tbl>
              <a:tblPr/>
              <a:tblGrid>
                <a:gridCol w="2804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5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2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7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MS PGothic" charset="0"/>
                        <a:cs typeface="MS PGothic" charset="0"/>
                      </a:endParaRPr>
                    </a:p>
                  </a:txBody>
                  <a:tcPr marL="91443" marR="91443" marT="45714" marB="4571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GR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NL</a:t>
                      </a:r>
                    </a:p>
                  </a:txBody>
                  <a:tcPr marL="91443" marR="91443" marT="45714" marB="45714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3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Bail-in</a:t>
                      </a:r>
                    </a:p>
                  </a:txBody>
                  <a:tcPr marL="91443" marR="91443" marT="45714" marB="4571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Base scenario</a:t>
                      </a:r>
                    </a:p>
                  </a:txBody>
                  <a:tcPr marL="91443" marR="91443" marT="45714" marB="4571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5,217</a:t>
                      </a:r>
                    </a:p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it-IT" sz="1400" b="0" i="1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(0.0023%)</a:t>
                      </a:r>
                      <a:endParaRPr lang="it-IT" sz="1400" i="1" dirty="0">
                        <a:latin typeface="Arial"/>
                        <a:cs typeface="Arial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3,813 </a:t>
                      </a:r>
                    </a:p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(0.0006%)</a:t>
                      </a:r>
                      <a:endParaRPr lang="it-IT" sz="1400" dirty="0">
                        <a:latin typeface="Arial"/>
                        <a:cs typeface="Arial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5% haircut</a:t>
                      </a:r>
                    </a:p>
                  </a:txBody>
                  <a:tcPr marL="91443" marR="91443" marT="45714" marB="4571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7,161 </a:t>
                      </a:r>
                    </a:p>
                    <a:p>
                      <a:pPr algn="r"/>
                      <a:r>
                        <a:rPr lang="it-IT" sz="1400" b="0" i="1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(0.0031%)</a:t>
                      </a:r>
                      <a:endParaRPr lang="it-IT" sz="1400" i="1" dirty="0">
                        <a:latin typeface="Arial"/>
                        <a:cs typeface="Arial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4,580 </a:t>
                      </a:r>
                    </a:p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(0.0008%)</a:t>
                      </a:r>
                      <a:endParaRPr lang="it-IT" sz="1400" dirty="0">
                        <a:latin typeface="Arial"/>
                        <a:cs typeface="Arial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6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10 % haircut</a:t>
                      </a:r>
                    </a:p>
                  </a:txBody>
                  <a:tcPr marL="91443" marR="91443" marT="45714" marB="4571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9,909 </a:t>
                      </a:r>
                    </a:p>
                    <a:p>
                      <a:pPr algn="r"/>
                      <a:r>
                        <a:rPr lang="it-IT" sz="1400" b="0" i="1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(0.0043%)</a:t>
                      </a:r>
                      <a:endParaRPr lang="it-IT" sz="1400" i="1" dirty="0">
                        <a:latin typeface="Arial"/>
                        <a:cs typeface="Arial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5,432 </a:t>
                      </a:r>
                    </a:p>
                    <a:p>
                      <a:pPr algn="r"/>
                      <a:r>
                        <a:rPr lang="it-IT" sz="1400" b="0" i="0" u="none" strike="noStrike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(0.0009%)</a:t>
                      </a:r>
                      <a:endParaRPr lang="it-IT" sz="1400" dirty="0">
                        <a:latin typeface="Arial"/>
                        <a:cs typeface="Arial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3" marR="91443" marT="45714" marB="4571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No Bail-in</a:t>
                      </a:r>
                    </a:p>
                  </a:txBody>
                  <a:tcPr marL="91443" marR="91443" marT="45714" marB="4571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16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Base scenario</a:t>
                      </a:r>
                    </a:p>
                  </a:txBody>
                  <a:tcPr marL="91443" marR="91443" marT="45714" marB="4571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47,758,354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20.76%</a:t>
                      </a: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1,175,302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0.20%</a:t>
                      </a: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16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5% haircut</a:t>
                      </a:r>
                    </a:p>
                  </a:txBody>
                  <a:tcPr marL="91443" marR="91443" marT="45714" marB="4571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50,069,671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21.77%</a:t>
                      </a: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2,524,474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0.43%</a:t>
                      </a: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816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10 % haircut</a:t>
                      </a:r>
                    </a:p>
                  </a:txBody>
                  <a:tcPr marL="91443" marR="91443" marT="45714" marB="4571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52,376,886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22.77%</a:t>
                      </a: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135,390,422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22.91%</a:t>
                      </a:r>
                    </a:p>
                  </a:txBody>
                  <a:tcPr marL="91443" marR="91443" marT="45714" marB="4571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AB061D7-DA16-5742-B771-D6D338CE84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4344988"/>
            <a:ext cx="1447800" cy="1841500"/>
          </a:xfrm>
          <a:prstGeom prst="roundRect">
            <a:avLst>
              <a:gd name="adj" fmla="val 16667"/>
            </a:avLst>
          </a:prstGeom>
          <a:solidFill>
            <a:srgbClr val="FF0000">
              <a:alpha val="10196"/>
            </a:srgbClr>
          </a:solidFill>
          <a:ln w="381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57F5E3B-46AC-8147-99CF-6D16962AF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6913" y="5462588"/>
            <a:ext cx="1219200" cy="622300"/>
          </a:xfrm>
          <a:prstGeom prst="roundRect">
            <a:avLst>
              <a:gd name="adj" fmla="val 16667"/>
            </a:avLst>
          </a:prstGeom>
          <a:solidFill>
            <a:srgbClr val="FF0000">
              <a:alpha val="10196"/>
            </a:srgbClr>
          </a:solidFill>
          <a:ln w="381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47027C-4555-EB4E-AF5D-A031746EA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sz="3200">
                <a:solidFill>
                  <a:schemeClr val="tx1"/>
                </a:solidFill>
                <a:latin typeface="+mn-lt"/>
              </a:rPr>
              <a:t>2) </a:t>
            </a:r>
            <a:r>
              <a:rPr lang="it-IT" sz="3200" err="1">
                <a:solidFill>
                  <a:schemeClr val="tx1"/>
                </a:solidFill>
                <a:latin typeface="+mn-lt"/>
              </a:rPr>
              <a:t>Leverage</a:t>
            </a:r>
            <a:endParaRPr lang="it-IT" sz="32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BE2412-9602-DD40-98A6-E1FDB3DDF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386638" cy="904875"/>
          </a:xfrm>
        </p:spPr>
        <p:txBody>
          <a:bodyPr/>
          <a:lstStyle/>
          <a:p>
            <a:r>
              <a:rPr lang="it-IT" altLang="en-US"/>
              <a:t>Confrontiamo i bilanci  (mld. USD):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A9ADF403-3FF0-534B-AD13-0A39344E78E5}"/>
              </a:ext>
            </a:extLst>
          </p:cNvPr>
          <p:cNvGraphicFramePr>
            <a:graphicFrameLocks noGrp="1"/>
          </p:cNvGraphicFramePr>
          <p:nvPr/>
        </p:nvGraphicFramePr>
        <p:xfrm>
          <a:off x="825500" y="2595563"/>
          <a:ext cx="7861300" cy="3413126"/>
        </p:xfrm>
        <a:graphic>
          <a:graphicData uri="http://schemas.openxmlformats.org/drawingml/2006/table">
            <a:tbl>
              <a:tblPr/>
              <a:tblGrid>
                <a:gridCol w="2417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00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128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Deutsche Bank</a:t>
                      </a:r>
                    </a:p>
                  </a:txBody>
                  <a:tcPr marL="12701" marR="12701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FCA</a:t>
                      </a:r>
                    </a:p>
                  </a:txBody>
                  <a:tcPr marL="12701" marR="12701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9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Totale Attivo</a:t>
                      </a:r>
                    </a:p>
                  </a:txBody>
                  <a:tcPr marL="12701" marR="12701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1436</a:t>
                      </a:r>
                    </a:p>
                  </a:txBody>
                  <a:tcPr marL="12701" marR="12701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105</a:t>
                      </a:r>
                    </a:p>
                  </a:txBody>
                  <a:tcPr marL="12701" marR="12701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6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Capitale</a:t>
                      </a:r>
                    </a:p>
                  </a:txBody>
                  <a:tcPr marL="12701" marR="12701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46</a:t>
                      </a:r>
                    </a:p>
                  </a:txBody>
                  <a:tcPr marL="12701" marR="12701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3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3%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16</a:t>
                      </a:r>
                    </a:p>
                  </a:txBody>
                  <a:tcPr marL="12701" marR="12701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3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15%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6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Ricavi</a:t>
                      </a:r>
                    </a:p>
                  </a:txBody>
                  <a:tcPr marL="12701" marR="12701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31</a:t>
                      </a:r>
                    </a:p>
                  </a:txBody>
                  <a:tcPr marL="12701" marR="12701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altLang="en-US" sz="3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2%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111</a:t>
                      </a:r>
                    </a:p>
                  </a:txBody>
                  <a:tcPr marL="12701" marR="12701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altLang="en-US" sz="3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105%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16403C46-7F32-6D41-A3EF-F0ED7F680B9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altLang="en-US" sz="2400">
                <a:latin typeface="Georgia" panose="02040502050405020303" pitchFamily="18" charset="0"/>
              </a:rPr>
              <a:t>Variazione degli spread </a:t>
            </a:r>
            <a:br>
              <a:rPr altLang="en-US" sz="2400">
                <a:latin typeface="Georgia" panose="02040502050405020303" pitchFamily="18" charset="0"/>
              </a:rPr>
            </a:br>
            <a:r>
              <a:rPr altLang="en-US" sz="2400">
                <a:latin typeface="Georgia" panose="02040502050405020303" pitchFamily="18" charset="0"/>
              </a:rPr>
              <a:t>sui titoli di Stato (bp)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A37F33B-2A7E-0448-8536-C652CB176946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1709738"/>
          <a:ext cx="8001000" cy="3479803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BE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DK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GR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NL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No contagion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00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Base scenario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[0.2 ; 0.4]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[0.2 ; 0.4]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[1.6 ; 3.2]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[0.2 ; 0.4]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5% haircut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[1.2 ; 2.4]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[0.2 ; 0.4]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[4.6 ; 9.2]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[0.4 ; 0.8]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10 % haircut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[3.8 ; 7.6]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[0.6 ; 1.2]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[7.8 ; 15.6]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[0.8 ; 1.6]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With contagion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Base scenario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[1.0 ; 2.0]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[1.0 ; 2.0]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[415.2 ; 830.4]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[4.0 ; 8.0]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5% haircut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[3.2 ; 6.4]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[1.2 ; 2.4]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[435.4 ; 870.8]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[8.6 ; 17.2]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10 % haircut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[10.2 ; 20.4]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[1.4 ; 2.8]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[455.4 ; 910.8]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[458.2 ; 916.4]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1D5505E-157E-3544-A674-E649FD5F7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962400"/>
            <a:ext cx="1447800" cy="1530350"/>
          </a:xfrm>
          <a:prstGeom prst="roundRect">
            <a:avLst>
              <a:gd name="adj" fmla="val 16667"/>
            </a:avLst>
          </a:prstGeom>
          <a:solidFill>
            <a:srgbClr val="FF0000">
              <a:alpha val="10196"/>
            </a:srgbClr>
          </a:solidFill>
          <a:ln w="381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7D4D7E-D782-AF4A-B9D6-ACDF2B59A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4800600"/>
            <a:ext cx="1447800" cy="419100"/>
          </a:xfrm>
          <a:prstGeom prst="roundRect">
            <a:avLst>
              <a:gd name="adj" fmla="val 16667"/>
            </a:avLst>
          </a:prstGeom>
          <a:solidFill>
            <a:srgbClr val="FF0000">
              <a:alpha val="10196"/>
            </a:srgbClr>
          </a:solidFill>
          <a:ln w="381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F93A2EE7-AC22-DC47-94E2-D3FE564949A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altLang="en-US" sz="2800">
                <a:latin typeface="Georgia" panose="02040502050405020303" pitchFamily="18" charset="0"/>
              </a:rPr>
              <a:t>Haircuts finali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5A17C4D-5CE6-744A-A16C-47EEBA124DF6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1709738"/>
          <a:ext cx="8001000" cy="3479803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BE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DK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GR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NL</a:t>
                      </a:r>
                    </a:p>
                  </a:txBody>
                  <a:tcPr marT="45724" marB="45724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No contagion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00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Base scenario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[0.0% ; 0.0%]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[0.0% ; 0.0%]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[0.1% ; 0.3%]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[0.0% ; 0.0%]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5% haircut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[0.1% ; 0.2%]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[0.0% ; 0.0%]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[0.4% ; 0.8%]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[0.0% ; 0.1%]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10 % haircut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[0.4% ; 0.7%]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[0.1% ; 0.1%]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[0.7% ; 1.3%]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[0.1% ; 0.2%]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With contagion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0"/>
                        <a:cs typeface="MS PGothic" charset="0"/>
                      </a:endParaRP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Base scenario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[0.1% ; 0.2%]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[0.1% ; 0.2%]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[29.6% ; 49.8%]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[0.4% ; 0.8%]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5% haircut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[0.3% ; 0.6%]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[0.1% ; 0.2%]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[30.7% ; 51.4%]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[0.8% ; 1.6%]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3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10 % haircut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[1.0% ; 1.9%]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[0.1% ; 0.3%]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[31.9% ; 52.9%]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0"/>
                          <a:cs typeface="MS PGothic" charset="0"/>
                        </a:rPr>
                        <a:t>[35.2% ; 57.2%]</a:t>
                      </a:r>
                    </a:p>
                  </a:txBody>
                  <a:tcPr marT="45724" marB="4572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5EAE266-47BA-7841-980E-AD7399BE6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3962400"/>
            <a:ext cx="1676400" cy="1530350"/>
          </a:xfrm>
          <a:prstGeom prst="roundRect">
            <a:avLst>
              <a:gd name="adj" fmla="val 16667"/>
            </a:avLst>
          </a:prstGeom>
          <a:solidFill>
            <a:srgbClr val="FF0000">
              <a:alpha val="10196"/>
            </a:srgbClr>
          </a:solidFill>
          <a:ln w="381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82B9961-CBE2-254A-BC5F-E4AA4DB01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4800600"/>
            <a:ext cx="1600200" cy="419100"/>
          </a:xfrm>
          <a:prstGeom prst="roundRect">
            <a:avLst>
              <a:gd name="adj" fmla="val 16667"/>
            </a:avLst>
          </a:prstGeom>
          <a:solidFill>
            <a:srgbClr val="FF0000">
              <a:alpha val="10196"/>
            </a:srgbClr>
          </a:solidFill>
          <a:ln w="3810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8E295DFF-62AB-9948-8319-D9BEC03C23D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altLang="en-US" sz="3600">
                <a:latin typeface="Georgia" panose="02040502050405020303" pitchFamily="18" charset="0"/>
              </a:rPr>
              <a:t>Il circolo è vizioso?</a:t>
            </a:r>
          </a:p>
        </p:txBody>
      </p:sp>
      <p:sp>
        <p:nvSpPr>
          <p:cNvPr id="78850" name="Content Placeholder 2">
            <a:extLst>
              <a:ext uri="{FF2B5EF4-FFF2-40B4-BE49-F238E27FC236}">
                <a16:creationId xmlns:a16="http://schemas.microsoft.com/office/drawing/2014/main" id="{F36E7776-E561-7F43-9F4B-8D299B4A7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605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/>
              <a:t>Se il sistema è abbastanza robusto (o se lo shock è limitato) la crisi viene </a:t>
            </a:r>
            <a:r>
              <a:rPr lang="en-US" altLang="it-IT"/>
              <a:t>“</a:t>
            </a:r>
            <a:r>
              <a:rPr lang="en-US" altLang="ja-JP"/>
              <a:t>assorbita</a:t>
            </a:r>
            <a:r>
              <a:rPr lang="en-US" altLang="it-IT"/>
              <a:t>”</a:t>
            </a:r>
            <a:r>
              <a:rPr lang="en-US" altLang="ja-JP"/>
              <a:t> dal sistema</a:t>
            </a:r>
          </a:p>
          <a:p>
            <a:pPr eaLnBrk="1" hangingPunct="1"/>
            <a:r>
              <a:rPr lang="en-US" altLang="en-US"/>
              <a:t>Se invece il sistema è debole (o lo shock abbastanza forte) la crisi viene amplificata dal sistema, e non può essere risolta senza interventi esterni </a:t>
            </a:r>
          </a:p>
          <a:p>
            <a:pPr eaLnBrk="1" hangingPunct="1"/>
            <a:r>
              <a:rPr lang="en-US" altLang="en-US"/>
              <a:t>Il Bail-in è uno strumento efficace per fermare il circolo vizioso tra crisi bancarie e instabilità delle finanze pubbliche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8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8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EAE50F-4A90-174C-A1D0-EF5E2C37C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931" y="1556792"/>
            <a:ext cx="8720137" cy="4360862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dirty="0"/>
              <a:t>Uno </a:t>
            </a:r>
            <a:r>
              <a:rPr lang="en-GB" altLang="en-US" dirty="0" err="1"/>
              <a:t>dei</a:t>
            </a:r>
            <a:r>
              <a:rPr lang="en-GB" altLang="en-US" dirty="0"/>
              <a:t> </a:t>
            </a:r>
            <a:r>
              <a:rPr lang="en-GB" altLang="en-US" dirty="0" err="1"/>
              <a:t>problemi</a:t>
            </a:r>
            <a:r>
              <a:rPr lang="en-GB" altLang="en-US" dirty="0"/>
              <a:t> </a:t>
            </a:r>
            <a:r>
              <a:rPr lang="en-GB" altLang="en-US" dirty="0" err="1"/>
              <a:t>fondamentali</a:t>
            </a:r>
            <a:r>
              <a:rPr lang="en-GB" altLang="en-US" dirty="0"/>
              <a:t> </a:t>
            </a:r>
            <a:r>
              <a:rPr lang="en-GB" altLang="en-US" dirty="0" err="1"/>
              <a:t>emersi</a:t>
            </a:r>
            <a:r>
              <a:rPr lang="en-GB" altLang="en-US" dirty="0"/>
              <a:t> </a:t>
            </a:r>
            <a:r>
              <a:rPr lang="en-GB" altLang="en-US" dirty="0" err="1"/>
              <a:t>dopo</a:t>
            </a:r>
            <a:r>
              <a:rPr lang="en-GB" altLang="en-US" dirty="0"/>
              <a:t> la </a:t>
            </a:r>
            <a:r>
              <a:rPr lang="en-GB" altLang="en-US" dirty="0" err="1"/>
              <a:t>recente</a:t>
            </a:r>
            <a:r>
              <a:rPr lang="en-GB" altLang="en-US" dirty="0"/>
              <a:t> </a:t>
            </a:r>
            <a:r>
              <a:rPr lang="en-GB" altLang="en-US" dirty="0" err="1"/>
              <a:t>crisi</a:t>
            </a:r>
            <a:r>
              <a:rPr lang="en-GB" altLang="en-US" dirty="0"/>
              <a:t> </a:t>
            </a:r>
            <a:r>
              <a:rPr lang="en-GB" altLang="en-US" dirty="0" err="1"/>
              <a:t>finanziaria</a:t>
            </a:r>
            <a:r>
              <a:rPr lang="en-GB" altLang="en-US" dirty="0"/>
              <a:t> </a:t>
            </a:r>
            <a:r>
              <a:rPr lang="en-GB" altLang="en-US" dirty="0" err="1"/>
              <a:t>riguarda</a:t>
            </a:r>
            <a:r>
              <a:rPr lang="en-GB" altLang="en-US" dirty="0"/>
              <a:t> la </a:t>
            </a:r>
            <a:r>
              <a:rPr lang="en-GB" altLang="en-US" dirty="0" err="1"/>
              <a:t>misurazione</a:t>
            </a:r>
            <a:r>
              <a:rPr lang="en-GB" altLang="en-US" dirty="0"/>
              <a:t> del </a:t>
            </a:r>
            <a:r>
              <a:rPr lang="en-GB" altLang="en-US" dirty="0" err="1"/>
              <a:t>livello</a:t>
            </a:r>
            <a:r>
              <a:rPr lang="en-GB" altLang="en-US" dirty="0"/>
              <a:t> di </a:t>
            </a:r>
            <a:r>
              <a:rPr lang="en-GB" altLang="en-US" dirty="0" err="1"/>
              <a:t>rischio</a:t>
            </a:r>
            <a:r>
              <a:rPr lang="en-GB" altLang="en-US" dirty="0"/>
              <a:t> </a:t>
            </a:r>
            <a:r>
              <a:rPr lang="en-GB" altLang="en-US" dirty="0" err="1"/>
              <a:t>associato</a:t>
            </a:r>
            <a:r>
              <a:rPr lang="en-GB" altLang="en-US" dirty="0"/>
              <a:t> </a:t>
            </a:r>
            <a:r>
              <a:rPr lang="en-GB" altLang="en-US" dirty="0" err="1"/>
              <a:t>ai</a:t>
            </a:r>
            <a:r>
              <a:rPr lang="en-GB" altLang="en-US" dirty="0"/>
              <a:t> </a:t>
            </a:r>
            <a:r>
              <a:rPr lang="en-GB" altLang="en-US" dirty="0" err="1"/>
              <a:t>sistemi</a:t>
            </a:r>
            <a:r>
              <a:rPr lang="en-GB" altLang="en-US" dirty="0"/>
              <a:t> </a:t>
            </a:r>
            <a:r>
              <a:rPr lang="en-GB" altLang="en-US" dirty="0" err="1"/>
              <a:t>bancari</a:t>
            </a:r>
            <a:r>
              <a:rPr lang="en-GB" altLang="en-US" dirty="0"/>
              <a:t>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dirty="0" err="1"/>
              <a:t>Più</a:t>
            </a:r>
            <a:r>
              <a:rPr lang="en-GB" altLang="en-US" dirty="0"/>
              <a:t> </a:t>
            </a:r>
            <a:r>
              <a:rPr lang="en-GB" altLang="en-US" dirty="0" err="1"/>
              <a:t>specificamente</a:t>
            </a:r>
            <a:r>
              <a:rPr lang="en-GB" altLang="en-US" dirty="0"/>
              <a:t>, ci </a:t>
            </a:r>
            <a:r>
              <a:rPr lang="en-GB" altLang="en-US" dirty="0" err="1"/>
              <a:t>si</a:t>
            </a:r>
            <a:r>
              <a:rPr lang="en-GB" altLang="en-US" dirty="0"/>
              <a:t> </a:t>
            </a:r>
            <a:r>
              <a:rPr lang="en-GB" altLang="en-US" dirty="0" err="1"/>
              <a:t>chiede</a:t>
            </a:r>
            <a:r>
              <a:rPr lang="en-GB" altLang="en-US" dirty="0"/>
              <a:t>:</a:t>
            </a:r>
          </a:p>
          <a:p>
            <a:pPr marL="0" indent="0" eaLnBrk="1" hangingPunct="1">
              <a:buFont typeface="Wingdings" pitchFamily="2" charset="2"/>
              <a:buChar char="Ø"/>
            </a:pPr>
            <a:r>
              <a:rPr lang="en-GB" altLang="en-US" dirty="0"/>
              <a:t>Come </a:t>
            </a:r>
            <a:r>
              <a:rPr lang="en-GB" altLang="en-US" dirty="0" err="1"/>
              <a:t>si</a:t>
            </a:r>
            <a:r>
              <a:rPr lang="en-GB" altLang="en-US" dirty="0"/>
              <a:t> </a:t>
            </a:r>
            <a:r>
              <a:rPr lang="en-GB" altLang="en-US" dirty="0" err="1"/>
              <a:t>può</a:t>
            </a:r>
            <a:r>
              <a:rPr lang="en-GB" altLang="en-US" dirty="0"/>
              <a:t> </a:t>
            </a:r>
            <a:r>
              <a:rPr lang="en-GB" altLang="en-US" dirty="0" err="1"/>
              <a:t>misurare</a:t>
            </a:r>
            <a:r>
              <a:rPr lang="en-GB" altLang="en-US" dirty="0"/>
              <a:t> la </a:t>
            </a:r>
            <a:r>
              <a:rPr lang="en-GB" altLang="en-US" dirty="0" err="1"/>
              <a:t>contribuzione</a:t>
            </a:r>
            <a:r>
              <a:rPr lang="en-GB" altLang="en-US" dirty="0"/>
              <a:t> di </a:t>
            </a:r>
            <a:r>
              <a:rPr lang="en-GB" altLang="en-US" dirty="0" err="1"/>
              <a:t>ogni</a:t>
            </a:r>
            <a:r>
              <a:rPr lang="en-GB" altLang="en-US" dirty="0"/>
              <a:t> </a:t>
            </a:r>
            <a:r>
              <a:rPr lang="en-GB" altLang="en-US" dirty="0" err="1"/>
              <a:t>singola</a:t>
            </a:r>
            <a:r>
              <a:rPr lang="en-GB" altLang="en-US" dirty="0"/>
              <a:t> </a:t>
            </a:r>
            <a:r>
              <a:rPr lang="en-GB" altLang="en-US" dirty="0" err="1"/>
              <a:t>banca</a:t>
            </a:r>
            <a:r>
              <a:rPr lang="en-GB" altLang="en-US" dirty="0"/>
              <a:t> (o </a:t>
            </a:r>
            <a:r>
              <a:rPr lang="en-GB" altLang="en-US" dirty="0" err="1"/>
              <a:t>gruppo</a:t>
            </a:r>
            <a:r>
              <a:rPr lang="en-GB" altLang="en-US" dirty="0"/>
              <a:t> </a:t>
            </a:r>
            <a:r>
              <a:rPr lang="en-GB" altLang="en-US" dirty="0" err="1"/>
              <a:t>bancario</a:t>
            </a:r>
            <a:r>
              <a:rPr lang="en-GB" altLang="en-US" dirty="0"/>
              <a:t>) al </a:t>
            </a:r>
            <a:r>
              <a:rPr lang="en-GB" altLang="en-US" dirty="0" err="1"/>
              <a:t>rischio</a:t>
            </a:r>
            <a:r>
              <a:rPr lang="en-GB" altLang="en-US" dirty="0"/>
              <a:t> </a:t>
            </a:r>
            <a:r>
              <a:rPr lang="en-GB" altLang="en-US" dirty="0" err="1"/>
              <a:t>sistemico</a:t>
            </a:r>
            <a:r>
              <a:rPr lang="en-GB" altLang="en-US" dirty="0"/>
              <a:t>?</a:t>
            </a:r>
          </a:p>
          <a:p>
            <a:pPr marL="0" indent="0" eaLnBrk="1" hangingPunct="1">
              <a:buFont typeface="Wingdings" pitchFamily="2" charset="2"/>
              <a:buChar char="Ø"/>
            </a:pPr>
            <a:r>
              <a:rPr lang="en-GB" altLang="en-US" dirty="0" err="1"/>
              <a:t>Quali</a:t>
            </a:r>
            <a:r>
              <a:rPr lang="en-GB" altLang="en-US" dirty="0"/>
              <a:t> </a:t>
            </a:r>
            <a:r>
              <a:rPr lang="en-GB" altLang="en-US" dirty="0" err="1"/>
              <a:t>variabili</a:t>
            </a:r>
            <a:r>
              <a:rPr lang="en-GB" altLang="en-US" dirty="0"/>
              <a:t> </a:t>
            </a:r>
            <a:r>
              <a:rPr lang="en-GB" altLang="en-US" dirty="0" err="1"/>
              <a:t>determinano</a:t>
            </a:r>
            <a:r>
              <a:rPr lang="en-GB" altLang="en-US" dirty="0"/>
              <a:t> </a:t>
            </a:r>
            <a:r>
              <a:rPr lang="en-GB" altLang="en-US" dirty="0" err="1"/>
              <a:t>il</a:t>
            </a:r>
            <a:r>
              <a:rPr lang="en-GB" altLang="en-US" dirty="0"/>
              <a:t> </a:t>
            </a:r>
            <a:r>
              <a:rPr lang="en-GB" altLang="en-US" dirty="0" err="1"/>
              <a:t>livello</a:t>
            </a:r>
            <a:r>
              <a:rPr lang="en-GB" altLang="en-US" dirty="0"/>
              <a:t> di </a:t>
            </a:r>
            <a:r>
              <a:rPr lang="en-GB" altLang="en-US" dirty="0" err="1"/>
              <a:t>contribuzione</a:t>
            </a:r>
            <a:r>
              <a:rPr lang="en-GB" altLang="en-US" dirty="0"/>
              <a:t> al </a:t>
            </a:r>
            <a:r>
              <a:rPr lang="en-GB" altLang="en-US" dirty="0" err="1"/>
              <a:t>rischio</a:t>
            </a:r>
            <a:r>
              <a:rPr lang="en-GB" altLang="en-US" dirty="0"/>
              <a:t> </a:t>
            </a:r>
            <a:r>
              <a:rPr lang="en-GB" altLang="en-US" dirty="0" err="1"/>
              <a:t>sistemico</a:t>
            </a:r>
            <a:r>
              <a:rPr lang="en-GB" altLang="en-US" dirty="0"/>
              <a:t>?</a:t>
            </a:r>
          </a:p>
          <a:p>
            <a:pPr marL="0" indent="0" eaLnBrk="1" hangingPunct="1"/>
            <a:endParaRPr lang="en-GB" altLang="en-US" dirty="0"/>
          </a:p>
        </p:txBody>
      </p:sp>
      <p:sp>
        <p:nvSpPr>
          <p:cNvPr id="83970" name="Titolo 1">
            <a:extLst>
              <a:ext uri="{FF2B5EF4-FFF2-40B4-BE49-F238E27FC236}">
                <a16:creationId xmlns:a16="http://schemas.microsoft.com/office/drawing/2014/main" id="{3ACA2AE2-3446-CB4D-9AB0-1491C710E89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 err="1">
                <a:latin typeface="Georgia" panose="02040502050405020303" pitchFamily="18" charset="0"/>
              </a:rPr>
              <a:t>l</a:t>
            </a:r>
            <a:r>
              <a:rPr lang="en-GB" altLang="it-IT" sz="3600" dirty="0" err="1">
                <a:latin typeface="Georgia" panose="02040502050405020303" pitchFamily="18" charset="0"/>
              </a:rPr>
              <a:t>’</a:t>
            </a:r>
            <a:r>
              <a:rPr lang="en-GB" altLang="en-US" sz="3600" dirty="0" err="1">
                <a:latin typeface="Georgia" panose="02040502050405020303" pitchFamily="18" charset="0"/>
              </a:rPr>
              <a:t>approccio</a:t>
            </a:r>
            <a:r>
              <a:rPr lang="en-GB" altLang="en-US" sz="3600" dirty="0">
                <a:latin typeface="Georgia" panose="02040502050405020303" pitchFamily="18" charset="0"/>
              </a:rPr>
              <a:t> </a:t>
            </a:r>
            <a:br>
              <a:rPr lang="en-GB" altLang="en-US" sz="3600" dirty="0">
                <a:latin typeface="Georgia" panose="02040502050405020303" pitchFamily="18" charset="0"/>
              </a:rPr>
            </a:br>
            <a:r>
              <a:rPr lang="en-GB" altLang="it-IT" sz="3600" dirty="0">
                <a:latin typeface="Georgia" panose="02040502050405020303" pitchFamily="18" charset="0"/>
              </a:rPr>
              <a:t>“</a:t>
            </a:r>
            <a:r>
              <a:rPr lang="en-GB" altLang="ja-JP" sz="3600" dirty="0">
                <a:latin typeface="Georgia" panose="02040502050405020303" pitchFamily="18" charset="0"/>
              </a:rPr>
              <a:t>Leave-One-Out</a:t>
            </a:r>
            <a:r>
              <a:rPr lang="en-GB" altLang="it-IT" sz="3600" dirty="0">
                <a:latin typeface="Georgia" panose="02040502050405020303" pitchFamily="18" charset="0"/>
              </a:rPr>
              <a:t>”</a:t>
            </a:r>
            <a:endParaRPr lang="it-IT" altLang="en-US" sz="3600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987049-1099-EA43-B547-3749FBDD9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6364288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/>
              <a:t>Riferito al sistema bancario, il metodo leave-one-out misura la differenza tra: 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/>
              <a:t>La performance del sistema completo</a:t>
            </a:r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/>
              <a:t>e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/>
              <a:t>La performance del sistema quando una banca è isolata, ossia non connessa al resto del sistema. </a:t>
            </a:r>
            <a:endParaRPr lang="it-IT" altLang="en-US"/>
          </a:p>
        </p:txBody>
      </p:sp>
      <p:sp>
        <p:nvSpPr>
          <p:cNvPr id="84994" name="Titolo 1">
            <a:extLst>
              <a:ext uri="{FF2B5EF4-FFF2-40B4-BE49-F238E27FC236}">
                <a16:creationId xmlns:a16="http://schemas.microsoft.com/office/drawing/2014/main" id="{5647CC66-608A-AB4F-A737-D35D5162136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altLang="en-US" sz="4000">
                <a:latin typeface="Calibri" panose="020F0502020204030204" pitchFamily="34" charset="0"/>
              </a:rPr>
              <a:t>LOO e sistemi bancari</a:t>
            </a:r>
          </a:p>
        </p:txBody>
      </p:sp>
      <p:pic>
        <p:nvPicPr>
          <p:cNvPr id="6" name="Immagine 5" descr="Copia di Grup.tiff">
            <a:extLst>
              <a:ext uri="{FF2B5EF4-FFF2-40B4-BE49-F238E27FC236}">
                <a16:creationId xmlns:a16="http://schemas.microsoft.com/office/drawing/2014/main" id="{7968C561-89CE-6740-9114-2A2B1832E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1930400"/>
            <a:ext cx="1839912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 descr="Ex Grup.png">
            <a:extLst>
              <a:ext uri="{FF2B5EF4-FFF2-40B4-BE49-F238E27FC236}">
                <a16:creationId xmlns:a16="http://schemas.microsoft.com/office/drawing/2014/main" id="{E508C9F1-AE05-E34B-BF00-D13B0808E8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102100"/>
            <a:ext cx="1839912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0485D44-48CE-CD40-A7D3-99908A683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107363" cy="4525962"/>
          </a:xfrm>
        </p:spPr>
        <p:txBody>
          <a:bodyPr/>
          <a:lstStyle/>
          <a:p>
            <a:pPr eaLnBrk="1" hangingPunct="1"/>
            <a:r>
              <a:rPr lang="it-IT" altLang="en-US"/>
              <a:t>Possiamo fare una ulteriore specificazione:</a:t>
            </a:r>
          </a:p>
          <a:p>
            <a:pPr marL="457200" lvl="1" indent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4000" i="1"/>
              <a:t>L - L(h) = L</a:t>
            </a:r>
            <a:r>
              <a:rPr lang="en-US" altLang="en-US" sz="4000" i="1" baseline="-25000"/>
              <a:t>h </a:t>
            </a:r>
            <a:r>
              <a:rPr lang="en-US" altLang="en-US" sz="4000" i="1"/>
              <a:t>+ Sys</a:t>
            </a:r>
            <a:r>
              <a:rPr lang="en-US" altLang="en-US" sz="4000" i="1" baseline="-25000"/>
              <a:t>h</a:t>
            </a:r>
            <a:r>
              <a:rPr lang="it-IT" altLang="en-US" sz="4000"/>
              <a:t> </a:t>
            </a:r>
          </a:p>
          <a:p>
            <a:pPr marL="457200" lvl="1" indent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t-IT" altLang="en-US" sz="3200" i="1"/>
              <a:t>L</a:t>
            </a:r>
            <a:r>
              <a:rPr lang="it-IT" altLang="en-US" sz="3200"/>
              <a:t>: 		Perdita stimata per il sistema completo</a:t>
            </a:r>
          </a:p>
          <a:p>
            <a:pPr marL="457200" lvl="1" indent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3200" i="1"/>
              <a:t>L(h)</a:t>
            </a:r>
            <a:r>
              <a:rPr lang="en-US" altLang="en-US" sz="3200"/>
              <a:t>:	</a:t>
            </a:r>
            <a:r>
              <a:rPr lang="it-IT" altLang="en-US" sz="3200"/>
              <a:t>Perdita stimata escludendo la banca </a:t>
            </a:r>
            <a:r>
              <a:rPr lang="en-US" altLang="en-US" sz="3200" i="1"/>
              <a:t>h</a:t>
            </a:r>
            <a:endParaRPr lang="it-IT" altLang="en-US" sz="3200"/>
          </a:p>
          <a:p>
            <a:pPr marL="457200" lvl="1" indent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3200" i="1"/>
              <a:t>L</a:t>
            </a:r>
            <a:r>
              <a:rPr lang="en-US" altLang="en-US" sz="3200" i="1" baseline="-25000"/>
              <a:t>h</a:t>
            </a:r>
            <a:r>
              <a:rPr lang="en-US" altLang="en-US" sz="3200"/>
              <a:t>:	</a:t>
            </a:r>
            <a:r>
              <a:rPr lang="it-IT" altLang="en-US" sz="3200"/>
              <a:t>	Perdita stimata </a:t>
            </a:r>
            <a:r>
              <a:rPr lang="en-US" altLang="en-US" sz="3200"/>
              <a:t>della banca </a:t>
            </a:r>
            <a:r>
              <a:rPr lang="en-US" altLang="en-US" sz="3200" i="1"/>
              <a:t>h</a:t>
            </a:r>
            <a:r>
              <a:rPr lang="en-US" altLang="en-US" sz="3200"/>
              <a:t> singola</a:t>
            </a:r>
            <a:r>
              <a:rPr lang="it-IT" altLang="en-US" sz="3200"/>
              <a:t> </a:t>
            </a:r>
            <a:r>
              <a:rPr lang="en-US" altLang="en-US" sz="3200" baseline="-25000"/>
              <a:t>	</a:t>
            </a:r>
          </a:p>
          <a:p>
            <a:pPr marL="457200" lvl="1" indent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3200" i="1"/>
              <a:t>Sys</a:t>
            </a:r>
            <a:r>
              <a:rPr lang="en-US" altLang="en-US" sz="3200" i="1" baseline="-25000"/>
              <a:t>h</a:t>
            </a:r>
            <a:r>
              <a:rPr lang="en-US" altLang="en-US" sz="3200"/>
              <a:t>:	contribuzione al </a:t>
            </a:r>
            <a:r>
              <a:rPr lang="en-US" altLang="ja-JP" sz="3200"/>
              <a:t>contagio della banca </a:t>
            </a:r>
            <a:r>
              <a:rPr lang="en-US" altLang="ja-JP" sz="3200" i="1"/>
              <a:t>h</a:t>
            </a:r>
            <a:r>
              <a:rPr lang="en-US" altLang="ja-JP" sz="3200"/>
              <a:t> </a:t>
            </a:r>
            <a:r>
              <a:rPr lang="en-US" altLang="ja-JP" sz="3200" i="1" baseline="-25000"/>
              <a:t>	</a:t>
            </a:r>
            <a:r>
              <a:rPr lang="it-IT" altLang="ja-JP" sz="3200"/>
              <a:t> </a:t>
            </a:r>
          </a:p>
          <a:p>
            <a:pPr marL="457200" lvl="1" indent="0" eaLnBrk="1" hangingPunct="1">
              <a:buFont typeface="Arial" panose="020B0604020202020204" pitchFamily="34" charset="0"/>
              <a:buNone/>
            </a:pPr>
            <a:endParaRPr lang="it-IT" altLang="en-US" sz="4000"/>
          </a:p>
        </p:txBody>
      </p:sp>
      <p:sp>
        <p:nvSpPr>
          <p:cNvPr id="86018" name="Titolo 1">
            <a:extLst>
              <a:ext uri="{FF2B5EF4-FFF2-40B4-BE49-F238E27FC236}">
                <a16:creationId xmlns:a16="http://schemas.microsoft.com/office/drawing/2014/main" id="{C063662A-930B-5248-842B-23763CDF53E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altLang="en-US">
                <a:latin typeface="Calibri" panose="020F0502020204030204" pitchFamily="34" charset="0"/>
              </a:rPr>
              <a:t>Formule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olo 1">
            <a:extLst>
              <a:ext uri="{FF2B5EF4-FFF2-40B4-BE49-F238E27FC236}">
                <a16:creationId xmlns:a16="http://schemas.microsoft.com/office/drawing/2014/main" id="{68F92B7F-2FFD-D943-A306-237E6D01DF0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altLang="en-US" sz="3200" dirty="0" err="1">
                <a:latin typeface="Calibri" panose="020F0502020204030204" pitchFamily="34" charset="0"/>
              </a:rPr>
              <a:t>Leave</a:t>
            </a:r>
            <a:r>
              <a:rPr lang="it-IT" altLang="en-US" sz="3200" dirty="0">
                <a:latin typeface="Calibri" panose="020F0502020204030204" pitchFamily="34" charset="0"/>
              </a:rPr>
              <a:t>-</a:t>
            </a:r>
            <a:r>
              <a:rPr lang="it-IT" altLang="en-US" sz="3200" dirty="0" err="1">
                <a:latin typeface="Calibri" panose="020F0502020204030204" pitchFamily="34" charset="0"/>
              </a:rPr>
              <a:t>One</a:t>
            </a:r>
            <a:r>
              <a:rPr lang="it-IT" altLang="en-US" sz="3200" dirty="0">
                <a:latin typeface="Calibri" panose="020F0502020204030204" pitchFamily="34" charset="0"/>
              </a:rPr>
              <a:t>-Out</a:t>
            </a:r>
          </a:p>
        </p:txBody>
      </p:sp>
      <p:pic>
        <p:nvPicPr>
          <p:cNvPr id="4" name="Immagine 3" descr="Grup.png">
            <a:extLst>
              <a:ext uri="{FF2B5EF4-FFF2-40B4-BE49-F238E27FC236}">
                <a16:creationId xmlns:a16="http://schemas.microsoft.com/office/drawing/2014/main" id="{F2532653-0DD7-0D4C-9B65-BCA628333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0" y="2784475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 descr="Copia di Grup.tiff">
            <a:extLst>
              <a:ext uri="{FF2B5EF4-FFF2-40B4-BE49-F238E27FC236}">
                <a16:creationId xmlns:a16="http://schemas.microsoft.com/office/drawing/2014/main" id="{ACCBA1D4-DB76-6F4A-B382-744D4AAF9E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00350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 descr="Excluded orange.png">
            <a:extLst>
              <a:ext uri="{FF2B5EF4-FFF2-40B4-BE49-F238E27FC236}">
                <a16:creationId xmlns:a16="http://schemas.microsoft.com/office/drawing/2014/main" id="{DAE61C69-E146-AD4D-A011-DB9BCCA924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0" y="3268663"/>
            <a:ext cx="823913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647CA8C-72A1-5F42-B106-F1AF9E64C1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900" y="3233738"/>
            <a:ext cx="7985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6000"/>
              <a:t>=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E0664FF-C966-3146-8D2D-06C527C6C9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5613" y="3236913"/>
            <a:ext cx="7969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6000"/>
              <a:t>+</a:t>
            </a:r>
          </a:p>
        </p:txBody>
      </p:sp>
      <p:sp>
        <p:nvSpPr>
          <p:cNvPr id="87047" name="Rettangolo 8">
            <a:extLst>
              <a:ext uri="{FF2B5EF4-FFF2-40B4-BE49-F238E27FC236}">
                <a16:creationId xmlns:a16="http://schemas.microsoft.com/office/drawing/2014/main" id="{87280238-1241-4A4C-8CC0-A002F264A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773238"/>
            <a:ext cx="8451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en-US" altLang="en-US" sz="4000" i="1">
                <a:latin typeface="Arial" panose="020B0604020202020204" pitchFamily="34" charset="0"/>
              </a:rPr>
              <a:t>L				=			L(h)			+		L</a:t>
            </a:r>
            <a:r>
              <a:rPr lang="en-US" altLang="en-US" sz="4000" i="1" baseline="-25000">
                <a:latin typeface="Arial" panose="020B0604020202020204" pitchFamily="34" charset="0"/>
              </a:rPr>
              <a:t>h	</a:t>
            </a:r>
            <a:r>
              <a:rPr lang="en-US" altLang="en-US" sz="4000" i="1">
                <a:latin typeface="Arial" panose="020B0604020202020204" pitchFamily="34" charset="0"/>
              </a:rPr>
              <a:t>+		Sys</a:t>
            </a:r>
            <a:r>
              <a:rPr lang="en-US" altLang="en-US" sz="4000" i="1" baseline="-25000">
                <a:latin typeface="Arial" panose="020B0604020202020204" pitchFamily="34" charset="0"/>
              </a:rPr>
              <a:t>h</a:t>
            </a:r>
            <a:r>
              <a:rPr lang="it-IT" altLang="en-US" sz="40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D07112F2-4533-8C47-AD41-F841E0972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0888" y="3233738"/>
            <a:ext cx="5318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en-US" altLang="en-US" sz="6000">
                <a:latin typeface="Arial" panose="020B0604020202020204" pitchFamily="34" charset="0"/>
              </a:rPr>
              <a:t>+</a:t>
            </a:r>
            <a:endParaRPr lang="it-IT" altLang="en-US" sz="6000">
              <a:latin typeface="Arial" panose="020B0604020202020204" pitchFamily="34" charset="0"/>
            </a:endParaRPr>
          </a:p>
        </p:txBody>
      </p:sp>
      <p:pic>
        <p:nvPicPr>
          <p:cNvPr id="3" name="Immagine 2" descr="Linkages 2.png">
            <a:extLst>
              <a:ext uri="{FF2B5EF4-FFF2-40B4-BE49-F238E27FC236}">
                <a16:creationId xmlns:a16="http://schemas.microsoft.com/office/drawing/2014/main" id="{9E930EEC-91D2-DA40-9A7B-0993EFC2D9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0" y="3552825"/>
            <a:ext cx="13906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build="p" bldLvl="2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1EC105-BAA5-2444-97E2-A1A065680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1125"/>
            <a:ext cx="8229600" cy="4402138"/>
          </a:xfrm>
        </p:spPr>
        <p:txBody>
          <a:bodyPr/>
          <a:lstStyle/>
          <a:p>
            <a:pPr marL="342900" lvl="1" indent="-342900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3700" i="1"/>
              <a:t>Sys</a:t>
            </a:r>
            <a:r>
              <a:rPr lang="en-US" altLang="en-US" sz="3700" i="1" baseline="-25000"/>
              <a:t>h</a:t>
            </a:r>
            <a:r>
              <a:rPr lang="it-IT" altLang="en-US" sz="3700"/>
              <a:t> = </a:t>
            </a:r>
            <a:r>
              <a:rPr lang="en-US" altLang="en-US" sz="3700" i="1"/>
              <a:t>L-(L(h)+L</a:t>
            </a:r>
            <a:r>
              <a:rPr lang="en-US" altLang="en-US" sz="3700" i="1" baseline="-25000"/>
              <a:t>h</a:t>
            </a:r>
            <a:r>
              <a:rPr lang="en-US" altLang="en-US" sz="3700" i="1"/>
              <a:t>)</a:t>
            </a:r>
            <a:endParaRPr lang="en-US" altLang="en-US" sz="2600"/>
          </a:p>
          <a:p>
            <a:pPr marL="342900" lvl="1" indent="-342900" eaLnBrk="1" hangingPunct="1">
              <a:lnSpc>
                <a:spcPct val="80000"/>
              </a:lnSpc>
            </a:pPr>
            <a:r>
              <a:rPr lang="en-US" altLang="en-US" sz="2600" i="1"/>
              <a:t>Sys</a:t>
            </a:r>
            <a:r>
              <a:rPr lang="en-US" altLang="en-US" sz="2600" i="1" baseline="-25000"/>
              <a:t>h </a:t>
            </a:r>
            <a:r>
              <a:rPr lang="en-US" altLang="en-US" sz="2600"/>
              <a:t>is è la perdita marginale attesa per il sistema quando la banca </a:t>
            </a:r>
            <a:r>
              <a:rPr lang="en-US" altLang="en-US" sz="2600" i="1"/>
              <a:t>h</a:t>
            </a:r>
            <a:r>
              <a:rPr lang="en-US" altLang="en-US" sz="2600"/>
              <a:t> è parte del sistema, e dà conto della capacità della banca di indurre o trasmettere crisi al sistema. </a:t>
            </a:r>
          </a:p>
          <a:p>
            <a:pPr marL="342900" lvl="1" indent="-342900" eaLnBrk="1" hangingPunct="1">
              <a:lnSpc>
                <a:spcPct val="80000"/>
              </a:lnSpc>
            </a:pPr>
            <a:r>
              <a:rPr lang="en-US" altLang="en-US" sz="2600"/>
              <a:t>Il suo valore è tipicamente positivo, e maggiore è il suo valore, maggiore il rischio portato al sistema dalla banca considerata. </a:t>
            </a:r>
          </a:p>
          <a:p>
            <a:pPr marL="342900" lvl="1" indent="-342900" eaLnBrk="1" hangingPunct="1">
              <a:lnSpc>
                <a:spcPct val="80000"/>
              </a:lnSpc>
            </a:pPr>
            <a:r>
              <a:rPr lang="en-US" altLang="en-US" sz="2600"/>
              <a:t>Esistono comunque casi nei quali </a:t>
            </a:r>
            <a:r>
              <a:rPr lang="en-US" altLang="en-US" sz="2600" i="1"/>
              <a:t>Sys</a:t>
            </a:r>
            <a:r>
              <a:rPr lang="en-US" altLang="en-US" sz="2600" i="1" baseline="-25000"/>
              <a:t>h</a:t>
            </a:r>
            <a:r>
              <a:rPr lang="en-US" altLang="en-US" sz="2600"/>
              <a:t> risulta negativo, e ciò segnala un effetto barriera svolto dalla banca nel sistema.</a:t>
            </a:r>
            <a:endParaRPr lang="it-IT" altLang="en-US" sz="2600"/>
          </a:p>
          <a:p>
            <a:pPr marL="342900" lvl="1" indent="-342900" eaLnBrk="1" hangingPunct="1">
              <a:lnSpc>
                <a:spcPct val="80000"/>
              </a:lnSpc>
            </a:pPr>
            <a:endParaRPr lang="it-IT" altLang="en-US" sz="2600"/>
          </a:p>
          <a:p>
            <a:pPr eaLnBrk="1" hangingPunct="1">
              <a:lnSpc>
                <a:spcPct val="80000"/>
              </a:lnSpc>
            </a:pPr>
            <a:endParaRPr lang="it-IT" altLang="en-US" sz="3000"/>
          </a:p>
        </p:txBody>
      </p:sp>
      <p:sp>
        <p:nvSpPr>
          <p:cNvPr id="88066" name="Titolo 1">
            <a:extLst>
              <a:ext uri="{FF2B5EF4-FFF2-40B4-BE49-F238E27FC236}">
                <a16:creationId xmlns:a16="http://schemas.microsoft.com/office/drawing/2014/main" id="{94992CB1-B62B-0344-8CF4-37D7697643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02163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altLang="en-US" sz="4000">
                <a:latin typeface="Calibri" panose="020F0502020204030204" pitchFamily="34" charset="0"/>
              </a:rPr>
              <a:t>Contribuzione al contagio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olo 1">
            <a:extLst>
              <a:ext uri="{FF2B5EF4-FFF2-40B4-BE49-F238E27FC236}">
                <a16:creationId xmlns:a16="http://schemas.microsoft.com/office/drawing/2014/main" id="{9CCF34AF-4C3E-9847-8FCE-C0A22E1384E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03375" y="274638"/>
            <a:ext cx="548163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altLang="en-US" sz="3200">
                <a:latin typeface="Calibri" panose="020F0502020204030204" pitchFamily="34" charset="0"/>
              </a:rPr>
              <a:t>Contribuzioni unitarie LOO per livello di probabilità della crisi</a:t>
            </a:r>
            <a:endParaRPr lang="it-IT" altLang="en-US" sz="3200">
              <a:latin typeface="Calibri" panose="020F0502020204030204" pitchFamily="34" charset="0"/>
            </a:endParaRP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08941F39-F774-C34F-8F11-A359A3E8D02C}"/>
              </a:ext>
            </a:extLst>
          </p:cNvPr>
          <p:cNvGraphicFramePr>
            <a:graphicFrameLocks noGrp="1"/>
          </p:cNvGraphicFramePr>
          <p:nvPr/>
        </p:nvGraphicFramePr>
        <p:xfrm>
          <a:off x="304800" y="1470025"/>
          <a:ext cx="8615364" cy="4279898"/>
        </p:xfrm>
        <a:graphic>
          <a:graphicData uri="http://schemas.openxmlformats.org/drawingml/2006/table">
            <a:tbl>
              <a:tblPr firstRow="1" firstCol="1" bandRow="1"/>
              <a:tblGrid>
                <a:gridCol w="2032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3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3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0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3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24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contribuzione</a:t>
                      </a:r>
                      <a:r>
                        <a:rPr lang="it-IT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unitaria LOO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Almeno un default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99.90%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99.95%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99.99%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753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Banca 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3.21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3.38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3.29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7.17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753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Banca 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-5.15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-6.61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-9.41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-22.46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753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Banca 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10.14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13.05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15.75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33.72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753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Banca 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4.71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4.44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4.08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9.84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753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Banca 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5.37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6.64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7.25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9.72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753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Banca 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2.60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3.58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7.20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18.97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753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Banca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1.64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2.27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4.69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14.17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753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Banca 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4.28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5.75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9.84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20.02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7070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Banca 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2.12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2.89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5.30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10.43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224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Media pesata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2.8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3.78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6.78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16.22</a:t>
                      </a:r>
                    </a:p>
                  </a:txBody>
                  <a:tcPr marL="12700" marR="12700" marT="1270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Rettangolo arrotondato 2">
            <a:extLst>
              <a:ext uri="{FF2B5EF4-FFF2-40B4-BE49-F238E27FC236}">
                <a16:creationId xmlns:a16="http://schemas.microsoft.com/office/drawing/2014/main" id="{36FEE49B-CB67-EF4B-848F-F306B6C4279B}"/>
              </a:ext>
            </a:extLst>
          </p:cNvPr>
          <p:cNvSpPr/>
          <p:nvPr/>
        </p:nvSpPr>
        <p:spPr>
          <a:xfrm>
            <a:off x="2335213" y="3421063"/>
            <a:ext cx="6584950" cy="677862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6" name="Rettangolo arrotondato 5">
            <a:extLst>
              <a:ext uri="{FF2B5EF4-FFF2-40B4-BE49-F238E27FC236}">
                <a16:creationId xmlns:a16="http://schemas.microsoft.com/office/drawing/2014/main" id="{7B50E5C0-E589-0C48-928C-30D9FB004861}"/>
              </a:ext>
            </a:extLst>
          </p:cNvPr>
          <p:cNvSpPr/>
          <p:nvPr/>
        </p:nvSpPr>
        <p:spPr>
          <a:xfrm>
            <a:off x="2335213" y="2457450"/>
            <a:ext cx="6584950" cy="292100"/>
          </a:xfrm>
          <a:prstGeom prst="round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olo 1">
            <a:extLst>
              <a:ext uri="{FF2B5EF4-FFF2-40B4-BE49-F238E27FC236}">
                <a16:creationId xmlns:a16="http://schemas.microsoft.com/office/drawing/2014/main" id="{DE3CCE5E-066B-A34B-9E6D-4EEAD1EBE15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109663" y="274638"/>
            <a:ext cx="6607175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altLang="en-US" sz="3200">
                <a:latin typeface="Calibri" panose="020F0502020204030204" pitchFamily="34" charset="0"/>
              </a:rPr>
              <a:t>Contribuzione unitaria al rischio</a:t>
            </a:r>
            <a:br>
              <a:rPr altLang="en-US" sz="3200">
                <a:latin typeface="Calibri" panose="020F0502020204030204" pitchFamily="34" charset="0"/>
              </a:rPr>
            </a:br>
            <a:r>
              <a:rPr altLang="en-US" sz="3200">
                <a:latin typeface="Calibri" panose="020F0502020204030204" pitchFamily="34" charset="0"/>
              </a:rPr>
              <a:t>componente </a:t>
            </a:r>
            <a:r>
              <a:rPr altLang="it-IT" sz="3200">
                <a:latin typeface="Calibri" panose="020F0502020204030204" pitchFamily="34" charset="0"/>
              </a:rPr>
              <a:t>“</a:t>
            </a:r>
            <a:r>
              <a:rPr altLang="ja-JP" sz="3200">
                <a:latin typeface="Calibri" panose="020F0502020204030204" pitchFamily="34" charset="0"/>
              </a:rPr>
              <a:t>contagio</a:t>
            </a:r>
            <a:r>
              <a:rPr altLang="it-IT" sz="3200">
                <a:latin typeface="Calibri" panose="020F0502020204030204" pitchFamily="34" charset="0"/>
              </a:rPr>
              <a:t>”</a:t>
            </a:r>
            <a:br>
              <a:rPr altLang="ja-JP" sz="3200">
                <a:latin typeface="Calibri" panose="020F0502020204030204" pitchFamily="34" charset="0"/>
              </a:rPr>
            </a:br>
            <a:r>
              <a:rPr altLang="ja-JP" sz="3200">
                <a:latin typeface="Calibri" panose="020F0502020204030204" pitchFamily="34" charset="0"/>
              </a:rPr>
              <a:t>coefficienti stimati e significatività</a:t>
            </a:r>
            <a:endParaRPr lang="it-IT" altLang="en-US" sz="3200">
              <a:latin typeface="Calibri" panose="020F0502020204030204" pitchFamily="34" charset="0"/>
            </a:endParaRP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6367F853-F591-A546-B6CB-ED76361584A7}"/>
              </a:ext>
            </a:extLst>
          </p:cNvPr>
          <p:cNvGraphicFramePr>
            <a:graphicFrameLocks noGrp="1"/>
          </p:cNvGraphicFramePr>
          <p:nvPr/>
        </p:nvGraphicFramePr>
        <p:xfrm>
          <a:off x="336550" y="2051050"/>
          <a:ext cx="8585200" cy="3781428"/>
        </p:xfrm>
        <a:graphic>
          <a:graphicData uri="http://schemas.openxmlformats.org/drawingml/2006/table">
            <a:tbl>
              <a:tblPr/>
              <a:tblGrid>
                <a:gridCol w="1454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6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29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5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5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3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39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42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715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Sys</a:t>
                      </a:r>
                      <a:r>
                        <a:rPr kumimoji="0" lang="en-US" alt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h</a:t>
                      </a: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*/TA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99.90%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Sys</a:t>
                      </a:r>
                      <a:r>
                        <a:rPr kumimoji="0" lang="en-US" alt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h</a:t>
                      </a: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*/TA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99.95%</a:t>
                      </a: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Sys</a:t>
                      </a:r>
                      <a:r>
                        <a:rPr kumimoji="0" lang="en-US" alt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h</a:t>
                      </a: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*/TA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99.99%</a:t>
                      </a: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Sys</a:t>
                      </a:r>
                      <a:r>
                        <a:rPr kumimoji="0" lang="en-US" alt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h</a:t>
                      </a: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*/TA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99.999%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const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-0.0302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-0.0553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-0.3797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-1.4213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Ln (TA)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0.0032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0.0058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0.0404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0.1444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Ln (TA)sqr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-0.0001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-0.0002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-0.0011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-0.0036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TRC/TA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-0.1074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-0.1854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-0.4309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-0.8289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RWA/TA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0.0028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0.0043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0.0128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0.0782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IB_A/TA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0.0625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0.1113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0.3078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0.7512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8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IB_D/TA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0.0159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0.0285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0.0756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-0.172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***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</a:t>
                      </a:r>
                      <a:r>
                        <a:rPr kumimoji="0" lang="it-IT" altLang="en-US" sz="20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  <a:endParaRPr kumimoji="0" lang="it-IT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0.515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0.525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0.588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0.705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Rettangolo arrotondato 3">
            <a:extLst>
              <a:ext uri="{FF2B5EF4-FFF2-40B4-BE49-F238E27FC236}">
                <a16:creationId xmlns:a16="http://schemas.microsoft.com/office/drawing/2014/main" id="{ECDB386F-011E-EB41-9521-CD98ED7DE362}"/>
              </a:ext>
            </a:extLst>
          </p:cNvPr>
          <p:cNvSpPr/>
          <p:nvPr/>
        </p:nvSpPr>
        <p:spPr>
          <a:xfrm>
            <a:off x="1657350" y="3889375"/>
            <a:ext cx="7307263" cy="528638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5" name="Rettangolo arrotondato 4">
            <a:extLst>
              <a:ext uri="{FF2B5EF4-FFF2-40B4-BE49-F238E27FC236}">
                <a16:creationId xmlns:a16="http://schemas.microsoft.com/office/drawing/2014/main" id="{3F4089AB-A500-AF4F-BE18-3F0BF76D1678}"/>
              </a:ext>
            </a:extLst>
          </p:cNvPr>
          <p:cNvSpPr/>
          <p:nvPr/>
        </p:nvSpPr>
        <p:spPr>
          <a:xfrm>
            <a:off x="1614488" y="4652963"/>
            <a:ext cx="7307262" cy="781050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6" name="Rettangolo arrotondato 5">
            <a:extLst>
              <a:ext uri="{FF2B5EF4-FFF2-40B4-BE49-F238E27FC236}">
                <a16:creationId xmlns:a16="http://schemas.microsoft.com/office/drawing/2014/main" id="{DB565BB4-5250-8F4D-B2C9-1E9A479BCD63}"/>
              </a:ext>
            </a:extLst>
          </p:cNvPr>
          <p:cNvSpPr/>
          <p:nvPr/>
        </p:nvSpPr>
        <p:spPr>
          <a:xfrm>
            <a:off x="5310188" y="3903663"/>
            <a:ext cx="1509712" cy="446087"/>
          </a:xfrm>
          <a:prstGeom prst="roundRect">
            <a:avLst/>
          </a:prstGeom>
          <a:noFill/>
          <a:ln w="38100" cmpd="sng">
            <a:solidFill>
              <a:srgbClr val="4F81B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olo 1">
            <a:extLst>
              <a:ext uri="{FF2B5EF4-FFF2-40B4-BE49-F238E27FC236}">
                <a16:creationId xmlns:a16="http://schemas.microsoft.com/office/drawing/2014/main" id="{EC0344E6-D117-6249-B775-DFAD4CB918B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en-US" sz="2800">
                <a:latin typeface="Georgia" panose="02040502050405020303" pitchFamily="18" charset="0"/>
              </a:rPr>
              <a:t>3) Correlazione</a:t>
            </a:r>
          </a:p>
        </p:txBody>
      </p:sp>
      <p:pic>
        <p:nvPicPr>
          <p:cNvPr id="19458" name="Immagine 4">
            <a:extLst>
              <a:ext uri="{FF2B5EF4-FFF2-40B4-BE49-F238E27FC236}">
                <a16:creationId xmlns:a16="http://schemas.microsoft.com/office/drawing/2014/main" id="{30BD6E5B-C478-7C4D-B5C1-BBC44DFFB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97213" y="150813"/>
            <a:ext cx="2952750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CasellaDiTesto 5">
            <a:extLst>
              <a:ext uri="{FF2B5EF4-FFF2-40B4-BE49-F238E27FC236}">
                <a16:creationId xmlns:a16="http://schemas.microsoft.com/office/drawing/2014/main" id="{92FB2199-8FB4-1E45-A87E-CA9DC359C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812925"/>
            <a:ext cx="78597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2400">
                <a:latin typeface="Arial" panose="020B0604020202020204" pitchFamily="34" charset="0"/>
              </a:rPr>
              <a:t>Correlazione del ROE di alcuni gruppi bancari tedeschi (2007-2013)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olo 1">
            <a:extLst>
              <a:ext uri="{FF2B5EF4-FFF2-40B4-BE49-F238E27FC236}">
                <a16:creationId xmlns:a16="http://schemas.microsoft.com/office/drawing/2014/main" id="{38034A99-0C92-5642-A1A2-027D2139944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004175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en-US" sz="3600">
                <a:latin typeface="Calibri" panose="020F0502020204030204" pitchFamily="34" charset="0"/>
              </a:rPr>
              <a:t>Regolamentazione </a:t>
            </a:r>
            <a:br>
              <a:rPr lang="it-IT" altLang="en-US" sz="3600">
                <a:latin typeface="Calibri" panose="020F0502020204030204" pitchFamily="34" charset="0"/>
              </a:rPr>
            </a:br>
            <a:r>
              <a:rPr lang="it-IT" altLang="en-US" sz="3600">
                <a:latin typeface="Calibri" panose="020F0502020204030204" pitchFamily="34" charset="0"/>
              </a:rPr>
              <a:t>Macroprudenziale</a:t>
            </a:r>
          </a:p>
        </p:txBody>
      </p:sp>
      <p:sp>
        <p:nvSpPr>
          <p:cNvPr id="91138" name="Segnaposto contenuto 2">
            <a:extLst>
              <a:ext uri="{FF2B5EF4-FFF2-40B4-BE49-F238E27FC236}">
                <a16:creationId xmlns:a16="http://schemas.microsoft.com/office/drawing/2014/main" id="{EC40CF2C-64AF-6D4B-AE7E-4957610FE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Come indicato da Caruana (2010), l</a:t>
            </a:r>
            <a:r>
              <a:rPr lang="en-US" altLang="it-IT"/>
              <a:t>’</a:t>
            </a:r>
            <a:r>
              <a:rPr lang="en-US" altLang="en-US"/>
              <a:t>obiettivo delle politiche macroprudenziali e di ridurre il rischio sistemico gestendo esplicitamente: </a:t>
            </a:r>
          </a:p>
          <a:p>
            <a:pPr lvl="1"/>
            <a:r>
              <a:rPr lang="en-US" altLang="en-US"/>
              <a:t>Le interconnessioni tra istituzioni finanziarie e le loro esposizioni a rischi comuni (dimensione trasversale);</a:t>
            </a:r>
          </a:p>
          <a:p>
            <a:pPr lvl="1"/>
            <a:r>
              <a:rPr lang="en-US" altLang="en-US"/>
              <a:t>La prociclicità del sistema finanziario (dimensione temporale)</a:t>
            </a:r>
            <a:r>
              <a:rPr lang="it-IT" altLang="en-US"/>
              <a:t>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olo 1">
            <a:extLst>
              <a:ext uri="{FF2B5EF4-FFF2-40B4-BE49-F238E27FC236}">
                <a16:creationId xmlns:a16="http://schemas.microsoft.com/office/drawing/2014/main" id="{556F00A4-3422-8346-8CA6-0C154A87BF7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201738" y="136525"/>
            <a:ext cx="6316662" cy="1562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altLang="en-US" sz="3600">
                <a:latin typeface="Calibri" panose="020F0502020204030204" pitchFamily="34" charset="0"/>
              </a:rPr>
              <a:t>Regolamentazione Macroprudenziale: </a:t>
            </a:r>
            <a:br>
              <a:rPr altLang="en-US" sz="3600">
                <a:latin typeface="Calibri" panose="020F0502020204030204" pitchFamily="34" charset="0"/>
              </a:rPr>
            </a:br>
            <a:r>
              <a:rPr altLang="en-US" sz="3600" b="1">
                <a:latin typeface="Calibri" panose="020F0502020204030204" pitchFamily="34" charset="0"/>
              </a:rPr>
              <a:t>dimensione trasversale</a:t>
            </a:r>
            <a:endParaRPr lang="it-IT" altLang="en-US" sz="3600" b="1">
              <a:latin typeface="Calibri" panose="020F05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602139-75EB-2642-A1AB-34A942146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463" y="2078038"/>
            <a:ext cx="7851775" cy="3467100"/>
          </a:xfrm>
        </p:spPr>
        <p:txBody>
          <a:bodyPr/>
          <a:lstStyle/>
          <a:p>
            <a:pPr eaLnBrk="1" hangingPunct="1"/>
            <a:r>
              <a:rPr lang="en-US" altLang="en-US" sz="3600"/>
              <a:t>La componente </a:t>
            </a:r>
            <a:r>
              <a:rPr lang="en-US" altLang="it-IT" sz="3600"/>
              <a:t>“</a:t>
            </a:r>
            <a:r>
              <a:rPr lang="en-US" altLang="ja-JP" sz="3600"/>
              <a:t>contagio</a:t>
            </a:r>
            <a:r>
              <a:rPr lang="en-US" altLang="it-IT" sz="3600"/>
              <a:t>”</a:t>
            </a:r>
            <a:r>
              <a:rPr lang="en-US" altLang="ja-JP" sz="3600"/>
              <a:t> del Loo misura gli effetti delle esposizioni interbancarie sulla rischiosità del sistema;</a:t>
            </a:r>
          </a:p>
          <a:p>
            <a:pPr eaLnBrk="1" hangingPunct="1"/>
            <a:r>
              <a:rPr lang="en-US" altLang="en-US" sz="3600"/>
              <a:t>Indica che le contribuzioni al rischio sono diverse per crisi di diversa gravità;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olo 1">
            <a:extLst>
              <a:ext uri="{FF2B5EF4-FFF2-40B4-BE49-F238E27FC236}">
                <a16:creationId xmlns:a16="http://schemas.microsoft.com/office/drawing/2014/main" id="{FE7D426B-9D27-114E-9A6A-2C30535996B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201738" y="274638"/>
            <a:ext cx="6316662" cy="1562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altLang="en-US" sz="3600">
                <a:latin typeface="Calibri" panose="020F0502020204030204" pitchFamily="34" charset="0"/>
              </a:rPr>
              <a:t>Regolamentazione Macroprudenziale : </a:t>
            </a:r>
            <a:br>
              <a:rPr altLang="en-US" sz="3600">
                <a:latin typeface="Calibri" panose="020F0502020204030204" pitchFamily="34" charset="0"/>
              </a:rPr>
            </a:br>
            <a:r>
              <a:rPr altLang="en-US" sz="3600" b="1">
                <a:latin typeface="Calibri" panose="020F0502020204030204" pitchFamily="34" charset="0"/>
              </a:rPr>
              <a:t>dimensione temporale</a:t>
            </a:r>
            <a:endParaRPr lang="it-IT" altLang="en-US" sz="3600" b="1">
              <a:latin typeface="Calibri" panose="020F05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424C74-C73B-5040-BC8A-DC5ACBA46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44713"/>
            <a:ext cx="8047038" cy="3400425"/>
          </a:xfrm>
        </p:spPr>
        <p:txBody>
          <a:bodyPr/>
          <a:lstStyle/>
          <a:p>
            <a:pPr eaLnBrk="1" hangingPunct="1"/>
            <a:r>
              <a:rPr lang="en-US" altLang="en-US"/>
              <a:t>Kahou et al (2016):  per programmare buffer di capitale anticiclici efficienti ci si deve basare su: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it-IT"/>
              <a:t>“</a:t>
            </a:r>
            <a:r>
              <a:rPr lang="en-US" altLang="ja-JP" i="1"/>
              <a:t>un indicatore (o un set di indicatori) che misurino l’accumulazione di vulnerabilità e gli sbilanci del settore finanziario prima che la crisi si materializzi</a:t>
            </a:r>
            <a:r>
              <a:rPr lang="en-US" altLang="it-IT"/>
              <a:t>”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olo 1">
            <a:extLst>
              <a:ext uri="{FF2B5EF4-FFF2-40B4-BE49-F238E27FC236}">
                <a16:creationId xmlns:a16="http://schemas.microsoft.com/office/drawing/2014/main" id="{66ABB185-4A8E-A44E-9178-E42C82F2A64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382713" y="274638"/>
            <a:ext cx="5803900" cy="1143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sz="3200" err="1">
                <a:latin typeface="Calibri" charset="0"/>
              </a:rPr>
              <a:t>Evoluzione</a:t>
            </a:r>
            <a:r>
              <a:rPr sz="3200">
                <a:latin typeface="Calibri" charset="0"/>
              </a:rPr>
              <a:t> di </a:t>
            </a:r>
            <a:r>
              <a:rPr sz="3200" err="1">
                <a:latin typeface="Calibri" charset="0"/>
              </a:rPr>
              <a:t>alcune</a:t>
            </a:r>
            <a:r>
              <a:rPr sz="3200">
                <a:latin typeface="Calibri" charset="0"/>
              </a:rPr>
              <a:t> </a:t>
            </a:r>
            <a:r>
              <a:rPr sz="3200" err="1">
                <a:latin typeface="Calibri" charset="0"/>
              </a:rPr>
              <a:t>misure</a:t>
            </a:r>
            <a:r>
              <a:rPr sz="3200">
                <a:latin typeface="Calibri" charset="0"/>
              </a:rPr>
              <a:t> di </a:t>
            </a:r>
            <a:r>
              <a:rPr sz="3200" err="1">
                <a:latin typeface="Calibri" charset="0"/>
              </a:rPr>
              <a:t>contribuzione</a:t>
            </a:r>
            <a:r>
              <a:rPr sz="3200">
                <a:latin typeface="Calibri" charset="0"/>
              </a:rPr>
              <a:t> al </a:t>
            </a:r>
            <a:r>
              <a:rPr sz="3200" err="1">
                <a:latin typeface="Calibri" charset="0"/>
              </a:rPr>
              <a:t>rischio</a:t>
            </a:r>
            <a:r>
              <a:rPr sz="3200">
                <a:latin typeface="Calibri" charset="0"/>
              </a:rPr>
              <a:t>, 2011=100</a:t>
            </a:r>
            <a:r>
              <a:rPr lang="it-IT" sz="3200">
                <a:latin typeface="Calibri" charset="0"/>
              </a:rPr>
              <a:t> </a:t>
            </a:r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FCED9853-8C45-964E-8804-F76EE5C29686}"/>
              </a:ext>
            </a:extLst>
          </p:cNvPr>
          <p:cNvGraphicFramePr/>
          <p:nvPr/>
        </p:nvGraphicFramePr>
        <p:xfrm>
          <a:off x="457200" y="1720026"/>
          <a:ext cx="8229599" cy="4388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Anello 1">
            <a:extLst>
              <a:ext uri="{FF2B5EF4-FFF2-40B4-BE49-F238E27FC236}">
                <a16:creationId xmlns:a16="http://schemas.microsoft.com/office/drawing/2014/main" id="{D3F8768D-AA16-8A41-A024-7B24CA68A8C6}"/>
              </a:ext>
            </a:extLst>
          </p:cNvPr>
          <p:cNvSpPr>
            <a:spLocks/>
          </p:cNvSpPr>
          <p:nvPr/>
        </p:nvSpPr>
        <p:spPr bwMode="auto">
          <a:xfrm>
            <a:off x="1382713" y="2460625"/>
            <a:ext cx="595312" cy="533400"/>
          </a:xfrm>
          <a:custGeom>
            <a:avLst/>
            <a:gdLst>
              <a:gd name="T0" fmla="*/ 0 w 595312"/>
              <a:gd name="T1" fmla="*/ 266700 h 533400"/>
              <a:gd name="T2" fmla="*/ 297656 w 595312"/>
              <a:gd name="T3" fmla="*/ 0 h 533400"/>
              <a:gd name="T4" fmla="*/ 595312 w 595312"/>
              <a:gd name="T5" fmla="*/ 266700 h 533400"/>
              <a:gd name="T6" fmla="*/ 297656 w 595312"/>
              <a:gd name="T7" fmla="*/ 533400 h 533400"/>
              <a:gd name="T8" fmla="*/ 0 w 595312"/>
              <a:gd name="T9" fmla="*/ 266700 h 533400"/>
              <a:gd name="T10" fmla="*/ 133350 w 595312"/>
              <a:gd name="T11" fmla="*/ 266700 h 533400"/>
              <a:gd name="T12" fmla="*/ 297656 w 595312"/>
              <a:gd name="T13" fmla="*/ 400050 h 533400"/>
              <a:gd name="T14" fmla="*/ 461962 w 595312"/>
              <a:gd name="T15" fmla="*/ 266700 h 533400"/>
              <a:gd name="T16" fmla="*/ 297656 w 595312"/>
              <a:gd name="T17" fmla="*/ 133350 h 533400"/>
              <a:gd name="T18" fmla="*/ 133350 w 595312"/>
              <a:gd name="T19" fmla="*/ 266700 h 5334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95312" h="533400">
                <a:moveTo>
                  <a:pt x="0" y="266700"/>
                </a:moveTo>
                <a:cubicBezTo>
                  <a:pt x="0" y="119406"/>
                  <a:pt x="133265" y="0"/>
                  <a:pt x="297656" y="0"/>
                </a:cubicBezTo>
                <a:cubicBezTo>
                  <a:pt x="462047" y="0"/>
                  <a:pt x="595312" y="119406"/>
                  <a:pt x="595312" y="266700"/>
                </a:cubicBezTo>
                <a:cubicBezTo>
                  <a:pt x="595312" y="413994"/>
                  <a:pt x="462047" y="533400"/>
                  <a:pt x="297656" y="533400"/>
                </a:cubicBezTo>
                <a:cubicBezTo>
                  <a:pt x="133265" y="533400"/>
                  <a:pt x="0" y="413994"/>
                  <a:pt x="0" y="266700"/>
                </a:cubicBezTo>
                <a:close/>
                <a:moveTo>
                  <a:pt x="133350" y="266700"/>
                </a:moveTo>
                <a:cubicBezTo>
                  <a:pt x="133350" y="340347"/>
                  <a:pt x="206912" y="400050"/>
                  <a:pt x="297656" y="400050"/>
                </a:cubicBezTo>
                <a:cubicBezTo>
                  <a:pt x="388400" y="400050"/>
                  <a:pt x="461962" y="340347"/>
                  <a:pt x="461962" y="266700"/>
                </a:cubicBezTo>
                <a:cubicBezTo>
                  <a:pt x="461962" y="193053"/>
                  <a:pt x="388400" y="133350"/>
                  <a:pt x="297656" y="133350"/>
                </a:cubicBezTo>
                <a:cubicBezTo>
                  <a:pt x="206912" y="133350"/>
                  <a:pt x="133350" y="193053"/>
                  <a:pt x="133350" y="266700"/>
                </a:cubicBez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endParaRPr lang="it-IT"/>
          </a:p>
        </p:txBody>
      </p:sp>
      <p:sp>
        <p:nvSpPr>
          <p:cNvPr id="5" name="Anello 4">
            <a:extLst>
              <a:ext uri="{FF2B5EF4-FFF2-40B4-BE49-F238E27FC236}">
                <a16:creationId xmlns:a16="http://schemas.microsoft.com/office/drawing/2014/main" id="{E3D21D4D-03C5-CF43-9298-98E3D54D44DF}"/>
              </a:ext>
            </a:extLst>
          </p:cNvPr>
          <p:cNvSpPr>
            <a:spLocks/>
          </p:cNvSpPr>
          <p:nvPr/>
        </p:nvSpPr>
        <p:spPr bwMode="auto">
          <a:xfrm>
            <a:off x="5846763" y="5038725"/>
            <a:ext cx="595312" cy="533400"/>
          </a:xfrm>
          <a:custGeom>
            <a:avLst/>
            <a:gdLst>
              <a:gd name="T0" fmla="*/ 0 w 595312"/>
              <a:gd name="T1" fmla="*/ 266700 h 533400"/>
              <a:gd name="T2" fmla="*/ 297656 w 595312"/>
              <a:gd name="T3" fmla="*/ 0 h 533400"/>
              <a:gd name="T4" fmla="*/ 595312 w 595312"/>
              <a:gd name="T5" fmla="*/ 266700 h 533400"/>
              <a:gd name="T6" fmla="*/ 297656 w 595312"/>
              <a:gd name="T7" fmla="*/ 533400 h 533400"/>
              <a:gd name="T8" fmla="*/ 0 w 595312"/>
              <a:gd name="T9" fmla="*/ 266700 h 533400"/>
              <a:gd name="T10" fmla="*/ 133350 w 595312"/>
              <a:gd name="T11" fmla="*/ 266700 h 533400"/>
              <a:gd name="T12" fmla="*/ 297656 w 595312"/>
              <a:gd name="T13" fmla="*/ 400050 h 533400"/>
              <a:gd name="T14" fmla="*/ 461962 w 595312"/>
              <a:gd name="T15" fmla="*/ 266700 h 533400"/>
              <a:gd name="T16" fmla="*/ 297656 w 595312"/>
              <a:gd name="T17" fmla="*/ 133350 h 533400"/>
              <a:gd name="T18" fmla="*/ 133350 w 595312"/>
              <a:gd name="T19" fmla="*/ 266700 h 5334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95312" h="533400">
                <a:moveTo>
                  <a:pt x="0" y="266700"/>
                </a:moveTo>
                <a:cubicBezTo>
                  <a:pt x="0" y="119406"/>
                  <a:pt x="133265" y="0"/>
                  <a:pt x="297656" y="0"/>
                </a:cubicBezTo>
                <a:cubicBezTo>
                  <a:pt x="462047" y="0"/>
                  <a:pt x="595312" y="119406"/>
                  <a:pt x="595312" y="266700"/>
                </a:cubicBezTo>
                <a:cubicBezTo>
                  <a:pt x="595312" y="413994"/>
                  <a:pt x="462047" y="533400"/>
                  <a:pt x="297656" y="533400"/>
                </a:cubicBezTo>
                <a:cubicBezTo>
                  <a:pt x="133265" y="533400"/>
                  <a:pt x="0" y="413994"/>
                  <a:pt x="0" y="266700"/>
                </a:cubicBezTo>
                <a:close/>
                <a:moveTo>
                  <a:pt x="133350" y="266700"/>
                </a:moveTo>
                <a:cubicBezTo>
                  <a:pt x="133350" y="340347"/>
                  <a:pt x="206912" y="400050"/>
                  <a:pt x="297656" y="400050"/>
                </a:cubicBezTo>
                <a:cubicBezTo>
                  <a:pt x="388400" y="400050"/>
                  <a:pt x="461962" y="340347"/>
                  <a:pt x="461962" y="266700"/>
                </a:cubicBezTo>
                <a:cubicBezTo>
                  <a:pt x="461962" y="193053"/>
                  <a:pt x="388400" y="133350"/>
                  <a:pt x="297656" y="133350"/>
                </a:cubicBezTo>
                <a:cubicBezTo>
                  <a:pt x="206912" y="133350"/>
                  <a:pt x="133350" y="193053"/>
                  <a:pt x="133350" y="266700"/>
                </a:cubicBezTo>
                <a:close/>
              </a:path>
            </a:pathLst>
          </a:custGeom>
          <a:solidFill>
            <a:srgbClr val="3366FF"/>
          </a:solidFill>
          <a:ln w="9525" cap="flat" cmpd="sng">
            <a:solidFill>
              <a:srgbClr val="3366FF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olo 1">
            <a:extLst>
              <a:ext uri="{FF2B5EF4-FFF2-40B4-BE49-F238E27FC236}">
                <a16:creationId xmlns:a16="http://schemas.microsoft.com/office/drawing/2014/main" id="{98E49142-C161-F34A-A96F-A886DC29970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19250" y="274638"/>
            <a:ext cx="5256213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en-US" sz="2800">
                <a:latin typeface="Georgia" panose="02040502050405020303" pitchFamily="18" charset="0"/>
              </a:rPr>
              <a:t>4) Prestiti e altre esposizioni interbancarie</a:t>
            </a:r>
          </a:p>
        </p:txBody>
      </p:sp>
      <p:pic>
        <p:nvPicPr>
          <p:cNvPr id="20482" name="Immagine 3">
            <a:extLst>
              <a:ext uri="{FF2B5EF4-FFF2-40B4-BE49-F238E27FC236}">
                <a16:creationId xmlns:a16="http://schemas.microsoft.com/office/drawing/2014/main" id="{320088D1-4639-D94F-854A-6AD462587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1557338"/>
            <a:ext cx="5140325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CasellaDiTesto 4">
            <a:extLst>
              <a:ext uri="{FF2B5EF4-FFF2-40B4-BE49-F238E27FC236}">
                <a16:creationId xmlns:a16="http://schemas.microsoft.com/office/drawing/2014/main" id="{E281490E-373A-6044-828F-A7C60AC99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400" y="6092825"/>
            <a:ext cx="4464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1800">
                <a:latin typeface="Arial" panose="020B0604020202020204" pitchFamily="34" charset="0"/>
              </a:rPr>
              <a:t>Fonte: Kanno (2015)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olo 1">
            <a:extLst>
              <a:ext uri="{FF2B5EF4-FFF2-40B4-BE49-F238E27FC236}">
                <a16:creationId xmlns:a16="http://schemas.microsoft.com/office/drawing/2014/main" id="{123A3F27-34D9-634E-A8B6-0578DFB1234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908175" y="280988"/>
            <a:ext cx="4679950" cy="704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en-US" sz="2800">
                <a:latin typeface="Georgia" panose="02040502050405020303" pitchFamily="18" charset="0"/>
              </a:rPr>
              <a:t>Il costo delle crisi</a:t>
            </a:r>
          </a:p>
        </p:txBody>
      </p:sp>
      <p:pic>
        <p:nvPicPr>
          <p:cNvPr id="21506" name="Immagine 3">
            <a:extLst>
              <a:ext uri="{FF2B5EF4-FFF2-40B4-BE49-F238E27FC236}">
                <a16:creationId xmlns:a16="http://schemas.microsoft.com/office/drawing/2014/main" id="{5841F281-C41C-4648-AB57-4BBA0C022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28" t="35672" b="31419"/>
          <a:stretch>
            <a:fillRect/>
          </a:stretch>
        </p:blipFill>
        <p:spPr bwMode="auto">
          <a:xfrm>
            <a:off x="635000" y="1268413"/>
            <a:ext cx="7637463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asellaDiTesto 1">
            <a:extLst>
              <a:ext uri="{FF2B5EF4-FFF2-40B4-BE49-F238E27FC236}">
                <a16:creationId xmlns:a16="http://schemas.microsoft.com/office/drawing/2014/main" id="{46794E0B-5918-4543-A0D7-D6544672F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404813"/>
            <a:ext cx="52117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3600" b="1">
                <a:solidFill>
                  <a:srgbClr val="0000CC"/>
                </a:solidFill>
                <a:latin typeface="Verdana" panose="020B0604030504040204" pitchFamily="34" charset="0"/>
              </a:rPr>
              <a:t>Perché usare la simulazione?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FEFBDE-A1E6-8A49-8207-8318ED531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746250"/>
            <a:ext cx="6508750" cy="461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it-IT" altLang="en-US" sz="2800">
                <a:latin typeface="Arial" panose="020B0604020202020204" pitchFamily="34" charset="0"/>
              </a:rPr>
              <a:t>Ci sono due problemi dal punto di vista matematico</a:t>
            </a:r>
          </a:p>
          <a:p>
            <a:pPr eaLnBrk="1" hangingPunct="1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it-IT" altLang="en-US" sz="2800">
                <a:latin typeface="Arial" panose="020B0604020202020204" pitchFamily="34" charset="0"/>
              </a:rPr>
              <a:t>Gli effetti soglia</a:t>
            </a:r>
          </a:p>
          <a:p>
            <a:pPr eaLnBrk="1" hangingPunct="1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it-IT" altLang="en-US" sz="2800">
                <a:latin typeface="Arial" panose="020B0604020202020204" pitchFamily="34" charset="0"/>
              </a:rPr>
              <a:t>La correlazione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2800">
                <a:latin typeface="Arial" panose="020B0604020202020204" pitchFamily="34" charset="0"/>
              </a:rPr>
              <a:t>La contemporanea presenza di questi due problemi, rende di fatto, impossibile usare una </a:t>
            </a:r>
            <a:r>
              <a:rPr lang="it-IT" altLang="it-IT" sz="2800">
                <a:latin typeface="Arial" panose="020B0604020202020204" pitchFamily="34" charset="0"/>
              </a:rPr>
              <a:t>“</a:t>
            </a:r>
            <a:r>
              <a:rPr lang="it-IT" altLang="en-US" sz="2800">
                <a:latin typeface="Arial" panose="020B0604020202020204" pitchFamily="34" charset="0"/>
              </a:rPr>
              <a:t>formula chiusa</a:t>
            </a:r>
            <a:r>
              <a:rPr lang="it-IT" altLang="it-IT" sz="2800">
                <a:latin typeface="Arial" panose="020B0604020202020204" pitchFamily="34" charset="0"/>
              </a:rPr>
              <a:t>”</a:t>
            </a:r>
            <a:r>
              <a:rPr lang="it-IT" altLang="en-US" sz="2800">
                <a:latin typeface="Arial" panose="020B0604020202020204" pitchFamily="34" charset="0"/>
              </a:rPr>
              <a:t> per gestire il problema in modo efficace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D15BD22-24CA-F646-A747-EE68EF3A3C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1751013"/>
            <a:ext cx="167005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72BD91B-5B2B-7049-A634-56020E6292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109913"/>
            <a:ext cx="23955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Box 1">
            <a:extLst>
              <a:ext uri="{FF2B5EF4-FFF2-40B4-BE49-F238E27FC236}">
                <a16:creationId xmlns:a16="http://schemas.microsoft.com/office/drawing/2014/main" id="{90391B30-A064-504D-BBDB-150E7E664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650" y="2163763"/>
            <a:ext cx="5864225" cy="358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0F3277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Verdana" panose="020B0604030504040204" pitchFamily="34" charset="0"/>
              </a:rPr>
              <a:t>Si parte dalla stima del rischio di fallimento delle singole banche, in base alla rischiosità degli investimenti e al livello di capitalizzazione effettiva</a:t>
            </a:r>
            <a:endParaRPr lang="en-US" altLang="ja-JP" sz="2000">
              <a:latin typeface="Verdana" panose="020B0604030504040204" pitchFamily="34" charset="0"/>
            </a:endParaRPr>
          </a:p>
          <a:p>
            <a:pPr algn="ctr" eaLnBrk="1" hangingPunct="1">
              <a:buFontTx/>
              <a:buNone/>
            </a:pPr>
            <a:endParaRPr lang="en-US" altLang="en-US" sz="2000">
              <a:latin typeface="Verdana" panose="020B060403050404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2000">
                <a:latin typeface="Verdana" panose="020B0604030504040204" pitchFamily="34" charset="0"/>
              </a:rPr>
              <a:t>Da questo si deriva la dimensione delle perdite attese a livello di banca e di sistema</a:t>
            </a:r>
            <a:endParaRPr lang="en-US" altLang="en-US" sz="2000">
              <a:solidFill>
                <a:srgbClr val="CC0000"/>
              </a:solidFill>
              <a:latin typeface="Verdana" panose="020B060403050404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1600">
              <a:solidFill>
                <a:srgbClr val="CC00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Verdana" panose="020B0604030504040204" pitchFamily="34" charset="0"/>
              </a:rPr>
              <a:t>Si possono poi comparare i risultati ottenuti sotto diverse ipotesi (scenari)</a:t>
            </a:r>
            <a:endParaRPr lang="en-US" altLang="en-US" sz="2000">
              <a:solidFill>
                <a:srgbClr val="0F3277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DEC3735-69CD-DE4E-80CB-6A483AB096DA}"/>
              </a:ext>
            </a:extLst>
          </p:cNvPr>
          <p:cNvSpPr/>
          <p:nvPr/>
        </p:nvSpPr>
        <p:spPr bwMode="auto">
          <a:xfrm>
            <a:off x="371212" y="5237470"/>
            <a:ext cx="1098029" cy="761778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76200">
            <a:bevelT w="6350"/>
            <a:bevelB w="0"/>
            <a:extrusionClr>
              <a:schemeClr val="accent6">
                <a:lumMod val="40000"/>
                <a:lumOff val="60000"/>
              </a:schemeClr>
            </a:extrusionClr>
          </a:sp3d>
        </p:spPr>
        <p:txBody>
          <a:bodyPr lIns="96838" tIns="47625" rIns="96838" bIns="47625"/>
          <a:lstStyle>
            <a:lvl1pPr marL="361950" indent="-36195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endParaRPr lang="it-IT" sz="1200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25605" name="Oval 4">
            <a:extLst>
              <a:ext uri="{FF2B5EF4-FFF2-40B4-BE49-F238E27FC236}">
                <a16:creationId xmlns:a16="http://schemas.microsoft.com/office/drawing/2014/main" id="{85A325A6-58D9-824C-BC6F-C81068048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25" y="1524000"/>
            <a:ext cx="842963" cy="6858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6838" tIns="47625" rIns="96838" bIns="47625"/>
          <a:lstStyle>
            <a:lvl1pPr marL="361950" indent="-361950" defTabSz="966788">
              <a:tabLst>
                <a:tab pos="188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tabLst>
                <a:tab pos="188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tabLst>
                <a:tab pos="188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tabLst>
                <a:tab pos="188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tabLst>
                <a:tab pos="188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it-IT" altLang="en-US" sz="1200">
              <a:solidFill>
                <a:srgbClr val="0F5494"/>
              </a:solidFill>
              <a:latin typeface="Comic Sans MS" panose="030F0902030302020204" pitchFamily="66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4B09E15-DC87-3242-AFF8-3DFEC77A1DBE}"/>
              </a:ext>
            </a:extLst>
          </p:cNvPr>
          <p:cNvSpPr/>
          <p:nvPr/>
        </p:nvSpPr>
        <p:spPr bwMode="auto">
          <a:xfrm>
            <a:off x="303334" y="2162210"/>
            <a:ext cx="1266092" cy="7620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76200">
            <a:bevelT w="6350"/>
            <a:bevelB w="0"/>
            <a:extrusionClr>
              <a:schemeClr val="accent6">
                <a:lumMod val="40000"/>
                <a:lumOff val="60000"/>
              </a:schemeClr>
            </a:extrusionClr>
          </a:sp3d>
        </p:spPr>
        <p:txBody>
          <a:bodyPr lIns="96838" tIns="47625" rIns="96838" bIns="47625"/>
          <a:lstStyle>
            <a:lvl1pPr marL="361950" indent="-36195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66788"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tabLst>
                <a:tab pos="188913" algn="l"/>
              </a:tabLst>
              <a:defRPr sz="7600">
                <a:solidFill>
                  <a:srgbClr val="FFD62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endParaRPr lang="it-IT" sz="1200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D85120-5C46-6944-9854-569CCB00CF3C}"/>
              </a:ext>
            </a:extLst>
          </p:cNvPr>
          <p:cNvSpPr txBox="1"/>
          <p:nvPr/>
        </p:nvSpPr>
        <p:spPr>
          <a:xfrm>
            <a:off x="455613" y="2397125"/>
            <a:ext cx="1006475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n-ea"/>
                <a:cs typeface="Tahoma" pitchFamily="34" charset="0"/>
              </a:rPr>
              <a:t>MICRO</a:t>
            </a:r>
          </a:p>
        </p:txBody>
      </p:sp>
      <p:sp>
        <p:nvSpPr>
          <p:cNvPr id="25610" name="Down Arrow 11">
            <a:extLst>
              <a:ext uri="{FF2B5EF4-FFF2-40B4-BE49-F238E27FC236}">
                <a16:creationId xmlns:a16="http://schemas.microsoft.com/office/drawing/2014/main" id="{B91B3669-1A0A-744F-9715-F2AA16FF9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513" y="3157538"/>
            <a:ext cx="282575" cy="1828800"/>
          </a:xfrm>
          <a:prstGeom prst="downArrow">
            <a:avLst>
              <a:gd name="adj1" fmla="val 50000"/>
              <a:gd name="adj2" fmla="val 62891"/>
            </a:avLst>
          </a:prstGeom>
          <a:gradFill rotWithShape="0">
            <a:gsLst>
              <a:gs pos="0">
                <a:srgbClr val="C00000"/>
              </a:gs>
              <a:gs pos="50000">
                <a:srgbClr val="9CB86E"/>
              </a:gs>
              <a:gs pos="100000">
                <a:srgbClr val="156B13"/>
              </a:gs>
            </a:gsLst>
            <a:lin ang="5400000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6838" tIns="47625" rIns="96838" bIns="47625"/>
          <a:lstStyle>
            <a:lvl1pPr marL="361950" indent="-36195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667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8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66788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66788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88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None/>
            </a:pPr>
            <a:endParaRPr lang="it-IT" altLang="en-US" sz="1200">
              <a:solidFill>
                <a:srgbClr val="0F5494"/>
              </a:solidFill>
              <a:latin typeface="Comic Sans MS" panose="030F0902030302020204" pitchFamily="66" charset="0"/>
            </a:endParaRPr>
          </a:p>
        </p:txBody>
      </p:sp>
      <p:pic>
        <p:nvPicPr>
          <p:cNvPr id="25611" name="Picture 13">
            <a:extLst>
              <a:ext uri="{FF2B5EF4-FFF2-40B4-BE49-F238E27FC236}">
                <a16:creationId xmlns:a16="http://schemas.microsoft.com/office/drawing/2014/main" id="{2A6DA562-2827-9D4B-BCA5-0BC0C3B0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175" y="1954213"/>
            <a:ext cx="12652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Picture 14">
            <a:extLst>
              <a:ext uri="{FF2B5EF4-FFF2-40B4-BE49-F238E27FC236}">
                <a16:creationId xmlns:a16="http://schemas.microsoft.com/office/drawing/2014/main" id="{5CFC9170-217B-A540-A13C-7CC17B87C9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088" y="4287838"/>
            <a:ext cx="115570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3029DBA-38B4-4B4B-B4C9-BA2971250B31}"/>
              </a:ext>
            </a:extLst>
          </p:cNvPr>
          <p:cNvSpPr txBox="1"/>
          <p:nvPr/>
        </p:nvSpPr>
        <p:spPr>
          <a:xfrm>
            <a:off x="455613" y="5445125"/>
            <a:ext cx="1008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n-ea"/>
                <a:cs typeface="Tahoma" pitchFamily="34" charset="0"/>
              </a:rPr>
              <a:t>MACRO</a:t>
            </a:r>
          </a:p>
        </p:txBody>
      </p:sp>
      <p:sp>
        <p:nvSpPr>
          <p:cNvPr id="25614" name="Rectangle 5">
            <a:extLst>
              <a:ext uri="{FF2B5EF4-FFF2-40B4-BE49-F238E27FC236}">
                <a16:creationId xmlns:a16="http://schemas.microsoft.com/office/drawing/2014/main" id="{9338997A-210B-C240-B2BC-E198D6C35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300163"/>
            <a:ext cx="8839200" cy="646112"/>
          </a:xfrm>
          <a:prstGeom prst="rect">
            <a:avLst/>
          </a:prstGeom>
          <a:solidFill>
            <a:srgbClr val="E1F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175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b="1"/>
              <a:t>Questo approccio consente di collegare gli effetti micro (banca)</a:t>
            </a:r>
          </a:p>
          <a:p>
            <a:pPr algn="ctr" eaLnBrk="1" hangingPunct="1"/>
            <a:r>
              <a:rPr lang="en-GB" altLang="en-US" b="1"/>
              <a:t> con quelli macro (sistema)</a:t>
            </a:r>
            <a:endParaRPr lang="en-GB" altLang="en-US"/>
          </a:p>
        </p:txBody>
      </p:sp>
      <p:sp>
        <p:nvSpPr>
          <p:cNvPr id="25615" name="CasellaDiTesto 12">
            <a:extLst>
              <a:ext uri="{FF2B5EF4-FFF2-40B4-BE49-F238E27FC236}">
                <a16:creationId xmlns:a16="http://schemas.microsoft.com/office/drawing/2014/main" id="{3AC875BE-6992-0445-9F61-0DF6569FF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650" y="438150"/>
            <a:ext cx="4897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en-US" sz="3600" b="1">
                <a:solidFill>
                  <a:srgbClr val="0000CC"/>
                </a:solidFill>
                <a:latin typeface="Verdana" panose="020B0604030504040204" pitchFamily="34" charset="0"/>
              </a:rPr>
              <a:t>Come funziona?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Slide_Master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3_Slide_Master">
    <a:majorFont>
      <a:latin typeface=""/>
      <a:ea typeface=""/>
      <a:cs typeface=""/>
    </a:majorFont>
    <a:minorFont>
      <a:latin typeface="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4513</TotalTime>
  <Words>3036</Words>
  <Application>Microsoft Macintosh PowerPoint</Application>
  <PresentationFormat>On-screen Show (4:3)</PresentationFormat>
  <Paragraphs>721</Paragraphs>
  <Slides>53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67" baseType="lpstr">
      <vt:lpstr>Arial</vt:lpstr>
      <vt:lpstr>MS PGothic</vt:lpstr>
      <vt:lpstr>Georgia</vt:lpstr>
      <vt:lpstr>Calibri</vt:lpstr>
      <vt:lpstr>Verdana</vt:lpstr>
      <vt:lpstr>Wingdings</vt:lpstr>
      <vt:lpstr>Comic Sans MS</vt:lpstr>
      <vt:lpstr>Tahoma</vt:lpstr>
      <vt:lpstr>PMingLiU</vt:lpstr>
      <vt:lpstr>Symbol</vt:lpstr>
      <vt:lpstr>Times New Roman</vt:lpstr>
      <vt:lpstr>Office Theme</vt:lpstr>
      <vt:lpstr>Microsoft Equation</vt:lpstr>
      <vt:lpstr>Equation</vt:lpstr>
      <vt:lpstr>PowerPoint Presentation</vt:lpstr>
      <vt:lpstr>PowerPoint Presentation</vt:lpstr>
      <vt:lpstr>1) Dimensione</vt:lpstr>
      <vt:lpstr>2) Leverage</vt:lpstr>
      <vt:lpstr>3) Correlazione</vt:lpstr>
      <vt:lpstr>4) Prestiti e altre esposizioni interbancarie</vt:lpstr>
      <vt:lpstr>Il costo delle crisi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Salvare le banche costa!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Will the bail-in break the vicious circle of banks  and their sovereign? Galliani Zedda  Computational Economics 2014</vt:lpstr>
      <vt:lpstr>PowerPoint Presentation</vt:lpstr>
      <vt:lpstr>Collegamenti tra banche  e titoli di Stato:  Lo schema IMF</vt:lpstr>
      <vt:lpstr>Collegamenti tra banche  e titoli di Stato:  Lo schema della Commissione</vt:lpstr>
      <vt:lpstr>Il “circolo vizioso” tra banche  e titoli di Stato: </vt:lpstr>
      <vt:lpstr>Titoli di Stato e crisi bancarie: il caso di Cipro </vt:lpstr>
      <vt:lpstr>Valore atteso delle perdite  oltre il capitale minimo  (migiaia di euro e % del GDP)</vt:lpstr>
      <vt:lpstr>Variazione degli spread  sui titoli di Stato (bp)</vt:lpstr>
      <vt:lpstr>Haircuts finali</vt:lpstr>
      <vt:lpstr>Il circolo è vizioso?</vt:lpstr>
      <vt:lpstr>l’approccio  “Leave-One-Out”</vt:lpstr>
      <vt:lpstr>LOO e sistemi bancari</vt:lpstr>
      <vt:lpstr>Formule</vt:lpstr>
      <vt:lpstr>Leave-One-Out</vt:lpstr>
      <vt:lpstr>Contribuzione al contagio</vt:lpstr>
      <vt:lpstr>Contribuzioni unitarie LOO per livello di probabilità della crisi</vt:lpstr>
      <vt:lpstr>Contribuzione unitaria al rischio componente “contagio” coefficienti stimati e significatività</vt:lpstr>
      <vt:lpstr>Regolamentazione  Macroprudenziale</vt:lpstr>
      <vt:lpstr>Regolamentazione Macroprudenziale:  dimensione trasversale</vt:lpstr>
      <vt:lpstr>Regolamentazione Macroprudenziale :  dimensione temporale</vt:lpstr>
      <vt:lpstr>Evoluzione di alcune misure di contribuzione al rischio, 2011=100 </vt:lpstr>
    </vt:vector>
  </TitlesOfParts>
  <Company>Università di Cagliari - DSEA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Stefano Zedda</dc:creator>
  <cp:lastModifiedBy>Stefano Zedda</cp:lastModifiedBy>
  <cp:revision>224</cp:revision>
  <cp:lastPrinted>2014-03-16T16:01:20Z</cp:lastPrinted>
  <dcterms:created xsi:type="dcterms:W3CDTF">2013-06-05T08:56:28Z</dcterms:created>
  <dcterms:modified xsi:type="dcterms:W3CDTF">2020-12-04T11:51:41Z</dcterms:modified>
</cp:coreProperties>
</file>