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73" r:id="rId4"/>
    <p:sldId id="318" r:id="rId5"/>
    <p:sldId id="339" r:id="rId6"/>
    <p:sldId id="340" r:id="rId7"/>
    <p:sldId id="341" r:id="rId8"/>
    <p:sldId id="342" r:id="rId9"/>
    <p:sldId id="343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62" autoAdjust="0"/>
    <p:restoredTop sz="97823" autoAdjust="0"/>
  </p:normalViewPr>
  <p:slideViewPr>
    <p:cSldViewPr snapToGrid="0" snapToObjects="1">
      <p:cViewPr varScale="1">
        <p:scale>
          <a:sx n="219" d="100"/>
          <a:sy n="219" d="100"/>
        </p:scale>
        <p:origin x="78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8F7ACC-5FE7-0147-A249-5BCD22CD358E}" type="doc">
      <dgm:prSet loTypeId="urn:microsoft.com/office/officeart/2008/layout/VerticalCurvedList" loCatId="list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it-IT"/>
        </a:p>
      </dgm:t>
    </dgm:pt>
    <dgm:pt modelId="{B8C14CDF-FEF5-D749-A3C1-AD7EAE8BA83A}">
      <dgm:prSet custT="1"/>
      <dgm:spPr/>
      <dgm:t>
        <a:bodyPr/>
        <a:lstStyle/>
        <a:p>
          <a:pPr rtl="0"/>
          <a:r>
            <a:rPr lang="en-US" sz="2000" dirty="0" smtClean="0">
              <a:latin typeface="+mn-lt"/>
            </a:rPr>
            <a:t>How it works</a:t>
          </a:r>
          <a:endParaRPr lang="en-US" sz="2000" dirty="0">
            <a:latin typeface="+mn-lt"/>
          </a:endParaRPr>
        </a:p>
      </dgm:t>
    </dgm:pt>
    <dgm:pt modelId="{7B3F2996-E6CE-EA45-84A0-54E8B822FCE9}" type="parTrans" cxnId="{47A0B7D9-6DE1-104D-A171-87379AF8268A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19965060-BC23-AB40-92AF-38BF1B92D5A0}" type="sibTrans" cxnId="{47A0B7D9-6DE1-104D-A171-87379AF8268A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073E8C66-BC2E-D744-8FA2-FD60A373995F}">
      <dgm:prSet custT="1"/>
      <dgm:spPr/>
      <dgm:t>
        <a:bodyPr/>
        <a:lstStyle/>
        <a:p>
          <a:pPr algn="ctr" rtl="0"/>
          <a:r>
            <a:rPr lang="en-US" sz="2000" spc="0" dirty="0" smtClean="0">
              <a:solidFill>
                <a:srgbClr val="C00000"/>
              </a:solidFill>
              <a:latin typeface="+mn-lt"/>
            </a:rPr>
            <a:t>Future </a:t>
          </a:r>
          <a:endParaRPr lang="en-US" sz="2000" spc="0" dirty="0">
            <a:solidFill>
              <a:srgbClr val="C00000"/>
            </a:solidFill>
            <a:latin typeface="+mn-lt"/>
          </a:endParaRPr>
        </a:p>
      </dgm:t>
    </dgm:pt>
    <dgm:pt modelId="{A9E00895-AD8B-824B-96D4-1353146E2FFD}" type="parTrans" cxnId="{98915744-523A-F74E-B344-BF39312CB6B1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D5619158-4DBA-2344-B32D-DE5CF82AD6D4}" type="sibTrans" cxnId="{98915744-523A-F74E-B344-BF39312CB6B1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126E9444-24F5-8B4F-9B8E-949D15F4B1E2}">
      <dgm:prSet custT="1"/>
      <dgm:spPr/>
      <dgm:t>
        <a:bodyPr/>
        <a:lstStyle/>
        <a:p>
          <a:pPr rtl="0"/>
          <a:r>
            <a:rPr lang="en-US" sz="2000" dirty="0" smtClean="0">
              <a:latin typeface="+mn-lt"/>
            </a:rPr>
            <a:t>Market</a:t>
          </a:r>
          <a:endParaRPr lang="en-US" sz="2000" dirty="0">
            <a:latin typeface="+mn-lt"/>
          </a:endParaRPr>
        </a:p>
      </dgm:t>
    </dgm:pt>
    <dgm:pt modelId="{EB6E9258-4EBE-304B-B782-C87983B108E9}" type="parTrans" cxnId="{2EE8D9C4-FC5D-F849-B183-5514F2201C51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8F226639-5D17-2D4A-BD92-26ECA7ABD404}" type="sibTrans" cxnId="{2EE8D9C4-FC5D-F849-B183-5514F2201C51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9344FA85-286A-774B-898B-A616BFFEF57D}">
      <dgm:prSet custT="1"/>
      <dgm:spPr/>
      <dgm:t>
        <a:bodyPr/>
        <a:lstStyle/>
        <a:p>
          <a:r>
            <a:rPr lang="en-US" sz="2000" noProof="0" dirty="0" smtClean="0">
              <a:latin typeface="+mn-lt"/>
            </a:rPr>
            <a:t>Definition</a:t>
          </a:r>
          <a:endParaRPr lang="en-US" sz="2000" noProof="0" dirty="0">
            <a:latin typeface="+mn-lt"/>
          </a:endParaRPr>
        </a:p>
      </dgm:t>
    </dgm:pt>
    <dgm:pt modelId="{1675B7DE-8FAD-F649-A8B2-CA92B8BE8CA1}" type="parTrans" cxnId="{B40C7751-5270-0348-8B0C-899A9BD6BDF5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31863E3B-410E-0545-B5F2-5D5D6D6892FF}" type="sibTrans" cxnId="{B40C7751-5270-0348-8B0C-899A9BD6BDF5}">
      <dgm:prSet/>
      <dgm:spPr/>
      <dgm:t>
        <a:bodyPr/>
        <a:lstStyle/>
        <a:p>
          <a:endParaRPr lang="en-US" sz="2000" dirty="0">
            <a:latin typeface="+mn-lt"/>
          </a:endParaRPr>
        </a:p>
      </dgm:t>
    </dgm:pt>
    <dgm:pt modelId="{3FB2EF25-FC95-D144-80C9-50B13BB97800}" type="pres">
      <dgm:prSet presAssocID="{398F7ACC-5FE7-0147-A249-5BCD22CD358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t-IT"/>
        </a:p>
      </dgm:t>
    </dgm:pt>
    <dgm:pt modelId="{29840FDA-5EEE-3F40-81C0-7555ECA72A6A}" type="pres">
      <dgm:prSet presAssocID="{398F7ACC-5FE7-0147-A249-5BCD22CD358E}" presName="Name1" presStyleCnt="0"/>
      <dgm:spPr/>
    </dgm:pt>
    <dgm:pt modelId="{1E0FB287-5F7E-6D4F-80CF-D97669B5928C}" type="pres">
      <dgm:prSet presAssocID="{398F7ACC-5FE7-0147-A249-5BCD22CD358E}" presName="cycle" presStyleCnt="0"/>
      <dgm:spPr/>
    </dgm:pt>
    <dgm:pt modelId="{7C223243-DA10-2D45-A891-668EEACB3462}" type="pres">
      <dgm:prSet presAssocID="{398F7ACC-5FE7-0147-A249-5BCD22CD358E}" presName="srcNode" presStyleLbl="node1" presStyleIdx="0" presStyleCnt="4"/>
      <dgm:spPr/>
    </dgm:pt>
    <dgm:pt modelId="{CFED11C5-33C6-9E4C-8BCC-C1A0F92C7C97}" type="pres">
      <dgm:prSet presAssocID="{398F7ACC-5FE7-0147-A249-5BCD22CD358E}" presName="conn" presStyleLbl="parChTrans1D2" presStyleIdx="0" presStyleCnt="1"/>
      <dgm:spPr/>
      <dgm:t>
        <a:bodyPr/>
        <a:lstStyle/>
        <a:p>
          <a:endParaRPr lang="it-IT"/>
        </a:p>
      </dgm:t>
    </dgm:pt>
    <dgm:pt modelId="{C46D8FD5-D3F9-2547-9133-A1477A1A43B6}" type="pres">
      <dgm:prSet presAssocID="{398F7ACC-5FE7-0147-A249-5BCD22CD358E}" presName="extraNode" presStyleLbl="node1" presStyleIdx="0" presStyleCnt="4"/>
      <dgm:spPr/>
    </dgm:pt>
    <dgm:pt modelId="{B2EF650B-08E3-DF4F-AB2A-2C38BB266786}" type="pres">
      <dgm:prSet presAssocID="{398F7ACC-5FE7-0147-A249-5BCD22CD358E}" presName="dstNode" presStyleLbl="node1" presStyleIdx="0" presStyleCnt="4"/>
      <dgm:spPr/>
    </dgm:pt>
    <dgm:pt modelId="{B4513BE6-5A27-EB46-AE0B-5843DA283AC1}" type="pres">
      <dgm:prSet presAssocID="{9344FA85-286A-774B-898B-A616BFFEF57D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5CD8EF-DEE4-A848-8668-EEEC42B113B2}" type="pres">
      <dgm:prSet presAssocID="{9344FA85-286A-774B-898B-A616BFFEF57D}" presName="accent_1" presStyleCnt="0"/>
      <dgm:spPr/>
    </dgm:pt>
    <dgm:pt modelId="{716346A8-7144-8B4C-8E90-C856B1A76E56}" type="pres">
      <dgm:prSet presAssocID="{9344FA85-286A-774B-898B-A616BFFEF57D}" presName="accentRepeatNode" presStyleLbl="solidFgAcc1" presStyleIdx="0" presStyleCnt="4"/>
      <dgm:spPr/>
    </dgm:pt>
    <dgm:pt modelId="{3D735DF3-FB64-9348-A88C-4DAC9623DA25}" type="pres">
      <dgm:prSet presAssocID="{B8C14CDF-FEF5-D749-A3C1-AD7EAE8BA83A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CA8A0F-E56D-8843-9CEA-CA1EFC66028B}" type="pres">
      <dgm:prSet presAssocID="{B8C14CDF-FEF5-D749-A3C1-AD7EAE8BA83A}" presName="accent_2" presStyleCnt="0"/>
      <dgm:spPr/>
    </dgm:pt>
    <dgm:pt modelId="{30AC56C3-C866-CC4D-BBD2-0B84F2C3AEB1}" type="pres">
      <dgm:prSet presAssocID="{B8C14CDF-FEF5-D749-A3C1-AD7EAE8BA83A}" presName="accentRepeatNode" presStyleLbl="solidFgAcc1" presStyleIdx="1" presStyleCnt="4"/>
      <dgm:spPr/>
    </dgm:pt>
    <dgm:pt modelId="{4EC267D7-E130-BF44-A86C-EAEFBCAAE27D}" type="pres">
      <dgm:prSet presAssocID="{126E9444-24F5-8B4F-9B8E-949D15F4B1E2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D0AB0CE-E497-0E48-857F-DB4756D38848}" type="pres">
      <dgm:prSet presAssocID="{126E9444-24F5-8B4F-9B8E-949D15F4B1E2}" presName="accent_3" presStyleCnt="0"/>
      <dgm:spPr/>
    </dgm:pt>
    <dgm:pt modelId="{D5CB84C5-2451-9B4F-868A-98513B92A1D5}" type="pres">
      <dgm:prSet presAssocID="{126E9444-24F5-8B4F-9B8E-949D15F4B1E2}" presName="accentRepeatNode" presStyleLbl="solidFgAcc1" presStyleIdx="2" presStyleCnt="4"/>
      <dgm:spPr/>
    </dgm:pt>
    <dgm:pt modelId="{E620F381-7A52-334D-95A0-62064AAC5FD6}" type="pres">
      <dgm:prSet presAssocID="{073E8C66-BC2E-D744-8FA2-FD60A373995F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4EC2290-FA5F-5C4A-B9EC-9FFD162C9C6B}" type="pres">
      <dgm:prSet presAssocID="{073E8C66-BC2E-D744-8FA2-FD60A373995F}" presName="accent_4" presStyleCnt="0"/>
      <dgm:spPr/>
    </dgm:pt>
    <dgm:pt modelId="{D4676FD3-2DAB-584A-97D7-B91652F9E04F}" type="pres">
      <dgm:prSet presAssocID="{073E8C66-BC2E-D744-8FA2-FD60A373995F}" presName="accentRepeatNode" presStyleLbl="solidFgAcc1" presStyleIdx="3" presStyleCnt="4"/>
      <dgm:spPr/>
    </dgm:pt>
  </dgm:ptLst>
  <dgm:cxnLst>
    <dgm:cxn modelId="{18D4236E-E3B1-5A42-BFD6-CC8486E1DF42}" type="presOf" srcId="{9344FA85-286A-774B-898B-A616BFFEF57D}" destId="{B4513BE6-5A27-EB46-AE0B-5843DA283AC1}" srcOrd="0" destOrd="0" presId="urn:microsoft.com/office/officeart/2008/layout/VerticalCurvedList"/>
    <dgm:cxn modelId="{7752926B-D20E-E340-A9DA-1A5FC10DD3A8}" type="presOf" srcId="{31863E3B-410E-0545-B5F2-5D5D6D6892FF}" destId="{CFED11C5-33C6-9E4C-8BCC-C1A0F92C7C97}" srcOrd="0" destOrd="0" presId="urn:microsoft.com/office/officeart/2008/layout/VerticalCurvedList"/>
    <dgm:cxn modelId="{47A0B7D9-6DE1-104D-A171-87379AF8268A}" srcId="{398F7ACC-5FE7-0147-A249-5BCD22CD358E}" destId="{B8C14CDF-FEF5-D749-A3C1-AD7EAE8BA83A}" srcOrd="1" destOrd="0" parTransId="{7B3F2996-E6CE-EA45-84A0-54E8B822FCE9}" sibTransId="{19965060-BC23-AB40-92AF-38BF1B92D5A0}"/>
    <dgm:cxn modelId="{2EE8D9C4-FC5D-F849-B183-5514F2201C51}" srcId="{398F7ACC-5FE7-0147-A249-5BCD22CD358E}" destId="{126E9444-24F5-8B4F-9B8E-949D15F4B1E2}" srcOrd="2" destOrd="0" parTransId="{EB6E9258-4EBE-304B-B782-C87983B108E9}" sibTransId="{8F226639-5D17-2D4A-BD92-26ECA7ABD404}"/>
    <dgm:cxn modelId="{C37F7FFD-483F-8846-9126-DE41D6F13554}" type="presOf" srcId="{126E9444-24F5-8B4F-9B8E-949D15F4B1E2}" destId="{4EC267D7-E130-BF44-A86C-EAEFBCAAE27D}" srcOrd="0" destOrd="0" presId="urn:microsoft.com/office/officeart/2008/layout/VerticalCurvedList"/>
    <dgm:cxn modelId="{C150527B-5610-6746-A46E-5E0256EDD9C0}" type="presOf" srcId="{398F7ACC-5FE7-0147-A249-5BCD22CD358E}" destId="{3FB2EF25-FC95-D144-80C9-50B13BB97800}" srcOrd="0" destOrd="0" presId="urn:microsoft.com/office/officeart/2008/layout/VerticalCurvedList"/>
    <dgm:cxn modelId="{44698573-22AA-944E-B7D3-EDF515027F9A}" type="presOf" srcId="{B8C14CDF-FEF5-D749-A3C1-AD7EAE8BA83A}" destId="{3D735DF3-FB64-9348-A88C-4DAC9623DA25}" srcOrd="0" destOrd="0" presId="urn:microsoft.com/office/officeart/2008/layout/VerticalCurvedList"/>
    <dgm:cxn modelId="{DE4E0D0F-5AEE-D342-9FA5-3FA1940EA508}" type="presOf" srcId="{073E8C66-BC2E-D744-8FA2-FD60A373995F}" destId="{E620F381-7A52-334D-95A0-62064AAC5FD6}" srcOrd="0" destOrd="0" presId="urn:microsoft.com/office/officeart/2008/layout/VerticalCurvedList"/>
    <dgm:cxn modelId="{98915744-523A-F74E-B344-BF39312CB6B1}" srcId="{398F7ACC-5FE7-0147-A249-5BCD22CD358E}" destId="{073E8C66-BC2E-D744-8FA2-FD60A373995F}" srcOrd="3" destOrd="0" parTransId="{A9E00895-AD8B-824B-96D4-1353146E2FFD}" sibTransId="{D5619158-4DBA-2344-B32D-DE5CF82AD6D4}"/>
    <dgm:cxn modelId="{B40C7751-5270-0348-8B0C-899A9BD6BDF5}" srcId="{398F7ACC-5FE7-0147-A249-5BCD22CD358E}" destId="{9344FA85-286A-774B-898B-A616BFFEF57D}" srcOrd="0" destOrd="0" parTransId="{1675B7DE-8FAD-F649-A8B2-CA92B8BE8CA1}" sibTransId="{31863E3B-410E-0545-B5F2-5D5D6D6892FF}"/>
    <dgm:cxn modelId="{6FE22430-366B-3D41-9D9D-A8129633939D}" type="presParOf" srcId="{3FB2EF25-FC95-D144-80C9-50B13BB97800}" destId="{29840FDA-5EEE-3F40-81C0-7555ECA72A6A}" srcOrd="0" destOrd="0" presId="urn:microsoft.com/office/officeart/2008/layout/VerticalCurvedList"/>
    <dgm:cxn modelId="{A180C067-D78C-0D4E-AA46-7E01D0536E23}" type="presParOf" srcId="{29840FDA-5EEE-3F40-81C0-7555ECA72A6A}" destId="{1E0FB287-5F7E-6D4F-80CF-D97669B5928C}" srcOrd="0" destOrd="0" presId="urn:microsoft.com/office/officeart/2008/layout/VerticalCurvedList"/>
    <dgm:cxn modelId="{C2C2E810-B533-B84F-A90C-30A76C6F0823}" type="presParOf" srcId="{1E0FB287-5F7E-6D4F-80CF-D97669B5928C}" destId="{7C223243-DA10-2D45-A891-668EEACB3462}" srcOrd="0" destOrd="0" presId="urn:microsoft.com/office/officeart/2008/layout/VerticalCurvedList"/>
    <dgm:cxn modelId="{5820794D-903C-CE48-9035-99FD80F87F68}" type="presParOf" srcId="{1E0FB287-5F7E-6D4F-80CF-D97669B5928C}" destId="{CFED11C5-33C6-9E4C-8BCC-C1A0F92C7C97}" srcOrd="1" destOrd="0" presId="urn:microsoft.com/office/officeart/2008/layout/VerticalCurvedList"/>
    <dgm:cxn modelId="{25E83415-10F1-E44C-BF62-0FB92EA78ECC}" type="presParOf" srcId="{1E0FB287-5F7E-6D4F-80CF-D97669B5928C}" destId="{C46D8FD5-D3F9-2547-9133-A1477A1A43B6}" srcOrd="2" destOrd="0" presId="urn:microsoft.com/office/officeart/2008/layout/VerticalCurvedList"/>
    <dgm:cxn modelId="{1117320D-E109-984C-98F6-9897E182BA0F}" type="presParOf" srcId="{1E0FB287-5F7E-6D4F-80CF-D97669B5928C}" destId="{B2EF650B-08E3-DF4F-AB2A-2C38BB266786}" srcOrd="3" destOrd="0" presId="urn:microsoft.com/office/officeart/2008/layout/VerticalCurvedList"/>
    <dgm:cxn modelId="{FE42C22F-8F48-C045-BA6E-B1AB6515D38D}" type="presParOf" srcId="{29840FDA-5EEE-3F40-81C0-7555ECA72A6A}" destId="{B4513BE6-5A27-EB46-AE0B-5843DA283AC1}" srcOrd="1" destOrd="0" presId="urn:microsoft.com/office/officeart/2008/layout/VerticalCurvedList"/>
    <dgm:cxn modelId="{48ED48F2-CBBA-234A-B2DB-4355C80154AF}" type="presParOf" srcId="{29840FDA-5EEE-3F40-81C0-7555ECA72A6A}" destId="{1E5CD8EF-DEE4-A848-8668-EEEC42B113B2}" srcOrd="2" destOrd="0" presId="urn:microsoft.com/office/officeart/2008/layout/VerticalCurvedList"/>
    <dgm:cxn modelId="{8504E9DE-D9E4-DE45-9CB6-E4B650991538}" type="presParOf" srcId="{1E5CD8EF-DEE4-A848-8668-EEEC42B113B2}" destId="{716346A8-7144-8B4C-8E90-C856B1A76E56}" srcOrd="0" destOrd="0" presId="urn:microsoft.com/office/officeart/2008/layout/VerticalCurvedList"/>
    <dgm:cxn modelId="{3D225164-0F92-5344-86AB-00DE0EF72CA7}" type="presParOf" srcId="{29840FDA-5EEE-3F40-81C0-7555ECA72A6A}" destId="{3D735DF3-FB64-9348-A88C-4DAC9623DA25}" srcOrd="3" destOrd="0" presId="urn:microsoft.com/office/officeart/2008/layout/VerticalCurvedList"/>
    <dgm:cxn modelId="{A6ADBE79-CDEA-4948-B08D-D84FBA8DE99B}" type="presParOf" srcId="{29840FDA-5EEE-3F40-81C0-7555ECA72A6A}" destId="{74CA8A0F-E56D-8843-9CEA-CA1EFC66028B}" srcOrd="4" destOrd="0" presId="urn:microsoft.com/office/officeart/2008/layout/VerticalCurvedList"/>
    <dgm:cxn modelId="{927B05A2-E17C-C84C-96A5-C3B26103BEAA}" type="presParOf" srcId="{74CA8A0F-E56D-8843-9CEA-CA1EFC66028B}" destId="{30AC56C3-C866-CC4D-BBD2-0B84F2C3AEB1}" srcOrd="0" destOrd="0" presId="urn:microsoft.com/office/officeart/2008/layout/VerticalCurvedList"/>
    <dgm:cxn modelId="{C2A6921E-0D2A-0C42-B338-32810FF048FA}" type="presParOf" srcId="{29840FDA-5EEE-3F40-81C0-7555ECA72A6A}" destId="{4EC267D7-E130-BF44-A86C-EAEFBCAAE27D}" srcOrd="5" destOrd="0" presId="urn:microsoft.com/office/officeart/2008/layout/VerticalCurvedList"/>
    <dgm:cxn modelId="{1A45666B-4180-294D-81F4-541504148D4F}" type="presParOf" srcId="{29840FDA-5EEE-3F40-81C0-7555ECA72A6A}" destId="{7D0AB0CE-E497-0E48-857F-DB4756D38848}" srcOrd="6" destOrd="0" presId="urn:microsoft.com/office/officeart/2008/layout/VerticalCurvedList"/>
    <dgm:cxn modelId="{835298EF-5B29-7947-9D94-0F684F8FF931}" type="presParOf" srcId="{7D0AB0CE-E497-0E48-857F-DB4756D38848}" destId="{D5CB84C5-2451-9B4F-868A-98513B92A1D5}" srcOrd="0" destOrd="0" presId="urn:microsoft.com/office/officeart/2008/layout/VerticalCurvedList"/>
    <dgm:cxn modelId="{44006FB9-6C13-B746-8CED-0210EEE2FFB3}" type="presParOf" srcId="{29840FDA-5EEE-3F40-81C0-7555ECA72A6A}" destId="{E620F381-7A52-334D-95A0-62064AAC5FD6}" srcOrd="7" destOrd="0" presId="urn:microsoft.com/office/officeart/2008/layout/VerticalCurvedList"/>
    <dgm:cxn modelId="{0B3E3E41-2628-F948-812D-1E4EB5A5BEE1}" type="presParOf" srcId="{29840FDA-5EEE-3F40-81C0-7555ECA72A6A}" destId="{64EC2290-FA5F-5C4A-B9EC-9FFD162C9C6B}" srcOrd="8" destOrd="0" presId="urn:microsoft.com/office/officeart/2008/layout/VerticalCurvedList"/>
    <dgm:cxn modelId="{1F3972D8-2802-C540-B658-06A6ABD492A8}" type="presParOf" srcId="{64EC2290-FA5F-5C4A-B9EC-9FFD162C9C6B}" destId="{D4676FD3-2DAB-584A-97D7-B91652F9E04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ED11C5-33C6-9E4C-8BCC-C1A0F92C7C97}">
      <dsp:nvSpPr>
        <dsp:cNvPr id="0" name=""/>
        <dsp:cNvSpPr/>
      </dsp:nvSpPr>
      <dsp:spPr>
        <a:xfrm>
          <a:off x="-5116992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85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513BE6-5A27-EB46-AE0B-5843DA283AC1}">
      <dsp:nvSpPr>
        <dsp:cNvPr id="0" name=""/>
        <dsp:cNvSpPr/>
      </dsp:nvSpPr>
      <dsp:spPr>
        <a:xfrm>
          <a:off x="511409" y="347956"/>
          <a:ext cx="6972596" cy="6962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noProof="0" dirty="0" smtClean="0">
              <a:latin typeface="+mn-lt"/>
            </a:rPr>
            <a:t>Definition</a:t>
          </a:r>
          <a:endParaRPr lang="en-US" sz="2000" kern="1200" noProof="0" dirty="0">
            <a:latin typeface="+mn-lt"/>
          </a:endParaRPr>
        </a:p>
      </dsp:txBody>
      <dsp:txXfrm>
        <a:off x="511409" y="347956"/>
        <a:ext cx="6972596" cy="696274"/>
      </dsp:txXfrm>
    </dsp:sp>
    <dsp:sp modelId="{716346A8-7144-8B4C-8E90-C856B1A76E56}">
      <dsp:nvSpPr>
        <dsp:cNvPr id="0" name=""/>
        <dsp:cNvSpPr/>
      </dsp:nvSpPr>
      <dsp:spPr>
        <a:xfrm>
          <a:off x="76237" y="260921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735DF3-FB64-9348-A88C-4DAC9623DA25}">
      <dsp:nvSpPr>
        <dsp:cNvPr id="0" name=""/>
        <dsp:cNvSpPr/>
      </dsp:nvSpPr>
      <dsp:spPr>
        <a:xfrm>
          <a:off x="910599" y="1392548"/>
          <a:ext cx="6573406" cy="6962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0800" rIns="50800" bIns="508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n-lt"/>
            </a:rPr>
            <a:t>How it works</a:t>
          </a:r>
          <a:endParaRPr lang="en-US" sz="2000" kern="1200" dirty="0">
            <a:latin typeface="+mn-lt"/>
          </a:endParaRPr>
        </a:p>
      </dsp:txBody>
      <dsp:txXfrm>
        <a:off x="910599" y="1392548"/>
        <a:ext cx="6573406" cy="696274"/>
      </dsp:txXfrm>
    </dsp:sp>
    <dsp:sp modelId="{30AC56C3-C866-CC4D-BBD2-0B84F2C3AEB1}">
      <dsp:nvSpPr>
        <dsp:cNvPr id="0" name=""/>
        <dsp:cNvSpPr/>
      </dsp:nvSpPr>
      <dsp:spPr>
        <a:xfrm>
          <a:off x="475427" y="1305514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EC267D7-E130-BF44-A86C-EAEFBCAAE27D}">
      <dsp:nvSpPr>
        <dsp:cNvPr id="0" name=""/>
        <dsp:cNvSpPr/>
      </dsp:nvSpPr>
      <dsp:spPr>
        <a:xfrm>
          <a:off x="910599" y="2437140"/>
          <a:ext cx="6573406" cy="6962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0800" rIns="50800" bIns="508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+mn-lt"/>
            </a:rPr>
            <a:t>Market</a:t>
          </a:r>
          <a:endParaRPr lang="en-US" sz="2000" kern="1200" dirty="0">
            <a:latin typeface="+mn-lt"/>
          </a:endParaRPr>
        </a:p>
      </dsp:txBody>
      <dsp:txXfrm>
        <a:off x="910599" y="2437140"/>
        <a:ext cx="6573406" cy="696274"/>
      </dsp:txXfrm>
    </dsp:sp>
    <dsp:sp modelId="{D5CB84C5-2451-9B4F-868A-98513B92A1D5}">
      <dsp:nvSpPr>
        <dsp:cNvPr id="0" name=""/>
        <dsp:cNvSpPr/>
      </dsp:nvSpPr>
      <dsp:spPr>
        <a:xfrm>
          <a:off x="475427" y="2350106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620F381-7A52-334D-95A0-62064AAC5FD6}">
      <dsp:nvSpPr>
        <dsp:cNvPr id="0" name=""/>
        <dsp:cNvSpPr/>
      </dsp:nvSpPr>
      <dsp:spPr>
        <a:xfrm>
          <a:off x="511409" y="3481732"/>
          <a:ext cx="6972596" cy="6962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668" tIns="50800" rIns="50800" bIns="508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pc="0" dirty="0" smtClean="0">
              <a:solidFill>
                <a:srgbClr val="C00000"/>
              </a:solidFill>
              <a:latin typeface="+mn-lt"/>
            </a:rPr>
            <a:t>Future </a:t>
          </a:r>
          <a:endParaRPr lang="en-US" sz="2000" kern="1200" spc="0" dirty="0">
            <a:solidFill>
              <a:srgbClr val="C00000"/>
            </a:solidFill>
            <a:latin typeface="+mn-lt"/>
          </a:endParaRPr>
        </a:p>
      </dsp:txBody>
      <dsp:txXfrm>
        <a:off x="511409" y="3481732"/>
        <a:ext cx="6972596" cy="696274"/>
      </dsp:txXfrm>
    </dsp:sp>
    <dsp:sp modelId="{D4676FD3-2DAB-584A-97D7-B91652F9E04F}">
      <dsp:nvSpPr>
        <dsp:cNvPr id="0" name=""/>
        <dsp:cNvSpPr/>
      </dsp:nvSpPr>
      <dsp:spPr>
        <a:xfrm>
          <a:off x="76237" y="3394698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1C2C8-BD8F-0E40-93A4-FF6679B0ECE7}" type="datetimeFigureOut">
              <a:rPr lang="it-IT" smtClean="0"/>
              <a:t>22/10/17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45EDE-7109-4D48-9D0F-F92CFA48B246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1680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7370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6105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45EDE-7109-4D48-9D0F-F92CFA48B246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240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10/22/17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10/22/17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10/22/17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10/22/17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10/22/17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‹n.›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10/22/17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‹n.›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10/22/17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‹n.›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10/22/17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10/22/17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10/22/17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10/22/17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10/22/17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‹n.›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irasl@unica.it" TargetMode="External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4" Type="http://schemas.openxmlformats.org/officeDocument/2006/relationships/image" Target="../media/image1.jpg"/><Relationship Id="rId5" Type="http://schemas.openxmlformats.org/officeDocument/2006/relationships/image" Target="../media/image2.tiff"/><Relationship Id="rId6" Type="http://schemas.openxmlformats.org/officeDocument/2006/relationships/image" Target="../media/image3.tif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685799" y="1285753"/>
            <a:ext cx="8189176" cy="2761941"/>
          </a:xfrm>
        </p:spPr>
        <p:txBody>
          <a:bodyPr anchor="ctr"/>
          <a:lstStyle/>
          <a:p>
            <a:pPr>
              <a:lnSpc>
                <a:spcPct val="90000"/>
              </a:lnSpc>
              <a:spcAft>
                <a:spcPts val="4200"/>
              </a:spcAft>
            </a:pPr>
            <a:r>
              <a:rPr lang="it-IT" sz="6000" dirty="0" smtClean="0"/>
              <a:t>Advanced</a:t>
            </a:r>
            <a:br>
              <a:rPr lang="it-IT" sz="6000" dirty="0" smtClean="0"/>
            </a:br>
            <a:r>
              <a:rPr lang="it-IT" sz="6000" dirty="0" smtClean="0"/>
              <a:t>Corporate Finance</a:t>
            </a:r>
            <a:r>
              <a:rPr lang="it-IT" sz="1100" dirty="0" smtClean="0"/>
              <a:t/>
            </a:r>
            <a:br>
              <a:rPr lang="it-IT" sz="1100" dirty="0" smtClean="0"/>
            </a:br>
            <a:r>
              <a:rPr lang="it-IT" sz="1100" dirty="0" smtClean="0"/>
              <a:t/>
            </a:r>
            <a:br>
              <a:rPr lang="it-IT" sz="1100" dirty="0" smtClean="0"/>
            </a:br>
            <a:r>
              <a:rPr lang="it-IT" sz="1100" dirty="0"/>
              <a:t/>
            </a:r>
            <a:br>
              <a:rPr lang="it-IT" sz="1100" dirty="0"/>
            </a:br>
            <a:r>
              <a:rPr lang="it-IT" sz="1100" dirty="0" smtClean="0"/>
              <a:t/>
            </a:r>
            <a:br>
              <a:rPr lang="it-IT" sz="1100" dirty="0" smtClean="0"/>
            </a:br>
            <a:r>
              <a:rPr lang="it-IT" sz="1800" dirty="0" smtClean="0"/>
              <a:t>6 CFU</a:t>
            </a:r>
            <a:endParaRPr lang="it-IT" sz="18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>
          <a:xfrm>
            <a:off x="874569" y="4672766"/>
            <a:ext cx="7642973" cy="1502278"/>
          </a:xfrm>
        </p:spPr>
        <p:txBody>
          <a:bodyPr>
            <a:normAutofit/>
          </a:bodyPr>
          <a:lstStyle/>
          <a:p>
            <a:r>
              <a:rPr lang="it-IT" b="1" dirty="0" smtClean="0"/>
              <a:t>Prof. Luca Piras</a:t>
            </a:r>
          </a:p>
          <a:p>
            <a:pPr>
              <a:spcAft>
                <a:spcPts val="2400"/>
              </a:spcAft>
            </a:pPr>
            <a:r>
              <a:rPr lang="it-IT" sz="1600" dirty="0" smtClean="0"/>
              <a:t>Room 4, P. Baffi building 2</a:t>
            </a:r>
            <a:r>
              <a:rPr lang="it-IT" sz="1600" dirty="0"/>
              <a:t>° </a:t>
            </a:r>
            <a:r>
              <a:rPr lang="it-IT" sz="1600" dirty="0" err="1" smtClean="0"/>
              <a:t>floor</a:t>
            </a:r>
            <a:endParaRPr lang="it-IT" sz="1600" dirty="0" smtClean="0"/>
          </a:p>
          <a:p>
            <a:r>
              <a:rPr lang="it-IT" b="1" dirty="0" smtClean="0">
                <a:hlinkClick r:id="rId3"/>
              </a:rPr>
              <a:t>pirasl@unica.it</a:t>
            </a:r>
            <a:r>
              <a:rPr lang="it-IT" b="1" dirty="0" smtClean="0"/>
              <a:t>                                      070 675 3365</a:t>
            </a:r>
            <a:endParaRPr lang="it-IT" b="1" dirty="0"/>
          </a:p>
        </p:txBody>
      </p:sp>
      <p:grpSp>
        <p:nvGrpSpPr>
          <p:cNvPr id="9" name="Gruppo 8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10" name="Immagine 9" descr="senzatitolo-1.jpg"/>
            <p:cNvPicPr>
              <a:picLocks noChangeAspect="1"/>
            </p:cNvPicPr>
            <p:nvPr/>
          </p:nvPicPr>
          <p:blipFill>
            <a:blip r:embed="rId4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1" name="CasellaDiTesto 10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 smtClean="0"/>
                <a:t>Corso di Laurea in International Management</a:t>
              </a:r>
              <a:endParaRPr lang="it-IT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145267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endParaRPr lang="en-US" sz="3900" dirty="0"/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 smtClean="0"/>
                <a:t>Corso di Laurea in International Management</a:t>
              </a:r>
              <a:endParaRPr lang="it-IT" sz="1050" dirty="0"/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17456"/>
            <a:ext cx="8229600" cy="461561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811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endParaRPr lang="en-US" sz="3900" dirty="0"/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 smtClean="0"/>
                <a:t>Corso di Laurea in International Management</a:t>
              </a:r>
              <a:endParaRPr lang="it-IT" sz="1050" dirty="0"/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17456"/>
            <a:ext cx="8229600" cy="461561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500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endParaRPr lang="en-US" sz="3900" dirty="0"/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 smtClean="0"/>
                <a:t>Corso di Laurea in International Management</a:t>
              </a:r>
              <a:endParaRPr lang="it-IT" sz="1050" dirty="0"/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17456"/>
            <a:ext cx="8229600" cy="461561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2971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endParaRPr lang="en-US" sz="3900" dirty="0"/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 smtClean="0"/>
                <a:t>Corso di Laurea in International Management</a:t>
              </a:r>
              <a:endParaRPr lang="it-IT" sz="1050" dirty="0"/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17456"/>
            <a:ext cx="8229600" cy="461561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004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endParaRPr lang="en-US" sz="3900" dirty="0"/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 smtClean="0"/>
                <a:t>Corso di Laurea in International Management</a:t>
              </a:r>
              <a:endParaRPr lang="it-IT" sz="1050" dirty="0"/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17456"/>
            <a:ext cx="8229600" cy="461561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562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endParaRPr lang="en-US" sz="3900" dirty="0"/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 smtClean="0"/>
                <a:t>Corso di Laurea in International Management</a:t>
              </a:r>
              <a:endParaRPr lang="it-IT" sz="1050" dirty="0"/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17456"/>
            <a:ext cx="8229600" cy="461561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471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endParaRPr lang="en-US" sz="3900" dirty="0"/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 smtClean="0"/>
                <a:t>Corso di Laurea in International Management</a:t>
              </a:r>
              <a:endParaRPr lang="it-IT" sz="1050" dirty="0"/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17456"/>
            <a:ext cx="8229600" cy="461561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087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endParaRPr lang="en-US" sz="3900" dirty="0"/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 smtClean="0"/>
                <a:t>Corso di Laurea in International Management</a:t>
              </a:r>
              <a:endParaRPr lang="it-IT" sz="1050" dirty="0"/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17456"/>
            <a:ext cx="8229600" cy="461561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1894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endParaRPr lang="en-US" sz="3900" dirty="0"/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 smtClean="0"/>
                <a:t>Corso di Laurea in International Management</a:t>
              </a:r>
              <a:endParaRPr lang="it-IT" sz="1050" dirty="0"/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17456"/>
            <a:ext cx="8229600" cy="461561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362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endParaRPr lang="en-US" sz="3900" dirty="0"/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 smtClean="0"/>
                <a:t>Corso di Laurea in International Management</a:t>
              </a:r>
              <a:endParaRPr lang="it-IT" sz="1050" dirty="0"/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17456"/>
            <a:ext cx="8229600" cy="461561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555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 smtClean="0"/>
              <a:t>Course Overview</a:t>
            </a:r>
            <a:endParaRPr lang="en-US" sz="4000" dirty="0"/>
          </a:p>
        </p:txBody>
      </p:sp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4005558" y="1741991"/>
            <a:ext cx="4531659" cy="4271948"/>
          </a:xfrm>
        </p:spPr>
        <p:txBody>
          <a:bodyPr>
            <a:normAutofit/>
          </a:bodyPr>
          <a:lstStyle/>
          <a:p>
            <a:pPr marL="0" indent="0" algn="ctr">
              <a:spcAft>
                <a:spcPts val="3600"/>
              </a:spcAft>
              <a:buNone/>
            </a:pPr>
            <a:r>
              <a:rPr lang="en-US" sz="1900" b="1" cap="small" dirty="0" smtClean="0">
                <a:solidFill>
                  <a:schemeClr val="tx2"/>
                </a:solidFill>
                <a:latin typeface="+mn-lt"/>
              </a:rPr>
              <a:t>the course will deal with advanced concepts of corporate finance: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Theories of financial markets;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Corporate Valuation;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b="1" dirty="0" smtClean="0">
                <a:solidFill>
                  <a:srgbClr val="C00000"/>
                </a:solidFill>
                <a:latin typeface="+mn-lt"/>
              </a:rPr>
              <a:t>Crypto Currencies and Block Chain;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Start-up Finance;</a:t>
            </a:r>
          </a:p>
          <a:p>
            <a:pPr marL="273050" indent="-215900">
              <a:spcAft>
                <a:spcPts val="1800"/>
              </a:spcAft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Scale-Up Finance.</a:t>
            </a:r>
            <a:endParaRPr lang="en-US" sz="18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5" name="Immagine 4" descr="senzatitolo-1.jpg"/>
          <p:cNvPicPr>
            <a:picLocks noChangeAspect="1"/>
          </p:cNvPicPr>
          <p:nvPr/>
        </p:nvPicPr>
        <p:blipFill>
          <a:blip r:embed="rId3">
            <a:alphaModFix amt="7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733928" cy="647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9" name="Gruppo 8"/>
          <p:cNvGrpSpPr/>
          <p:nvPr/>
        </p:nvGrpSpPr>
        <p:grpSpPr>
          <a:xfrm>
            <a:off x="114085" y="126787"/>
            <a:ext cx="6182823" cy="647258"/>
            <a:chOff x="1" y="1"/>
            <a:chExt cx="6182823" cy="647258"/>
          </a:xfrm>
        </p:grpSpPr>
        <p:pic>
          <p:nvPicPr>
            <p:cNvPr id="10" name="Immagine 9" descr="senzatitolo-1.jpg"/>
            <p:cNvPicPr>
              <a:picLocks noChangeAspect="1"/>
            </p:cNvPicPr>
            <p:nvPr/>
          </p:nvPicPr>
          <p:blipFill>
            <a:blip r:embed="rId4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1" name="CasellaDiTesto 10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 smtClean="0"/>
                <a:t>Corso di Laurea in International Management</a:t>
              </a:r>
              <a:endParaRPr lang="it-IT" sz="1050" dirty="0"/>
            </a:p>
          </p:txBody>
        </p:sp>
      </p:grpSp>
      <p:pic>
        <p:nvPicPr>
          <p:cNvPr id="4" name="Immagin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" y="3209164"/>
            <a:ext cx="3548357" cy="2804774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199" y="1741991"/>
            <a:ext cx="3548359" cy="1997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665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 tmFilter="0, 0; .2, .5; .8, .5; 1, 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000" autoRev="1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7" grpId="1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endParaRPr lang="en-US" sz="3900" dirty="0"/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 smtClean="0"/>
                <a:t>Corso di Laurea in International Management</a:t>
              </a:r>
              <a:endParaRPr lang="it-IT" sz="1050" dirty="0"/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17456"/>
            <a:ext cx="8229600" cy="461561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556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4000" dirty="0" smtClean="0"/>
              <a:t>Crypto Currencies</a:t>
            </a:r>
            <a:endParaRPr lang="en-US" sz="40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898461"/>
              </p:ext>
            </p:extLst>
          </p:nvPr>
        </p:nvGraphicFramePr>
        <p:xfrm>
          <a:off x="1140310" y="1600200"/>
          <a:ext cx="7546489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8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 smtClean="0"/>
                <a:t>Corso di Laurea in International Management</a:t>
              </a:r>
              <a:endParaRPr lang="it-IT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341599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ED11C5-33C6-9E4C-8BCC-C1A0F92C7C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CFED11C5-33C6-9E4C-8BCC-C1A0F92C7C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>
                                            <p:graphicEl>
                                              <a:dgm id="{CFED11C5-33C6-9E4C-8BCC-C1A0F92C7C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6346A8-7144-8B4C-8E90-C856B1A76E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dgm id="{716346A8-7144-8B4C-8E90-C856B1A76E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716346A8-7144-8B4C-8E90-C856B1A76E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513BE6-5A27-EB46-AE0B-5843DA283A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B4513BE6-5A27-EB46-AE0B-5843DA283A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B4513BE6-5A27-EB46-AE0B-5843DA283A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AC56C3-C866-CC4D-BBD2-0B84F2C3AE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30AC56C3-C866-CC4D-BBD2-0B84F2C3AE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30AC56C3-C866-CC4D-BBD2-0B84F2C3AE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735DF3-FB64-9348-A88C-4DAC9623DA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3D735DF3-FB64-9348-A88C-4DAC9623DA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3D735DF3-FB64-9348-A88C-4DAC9623DA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CB84C5-2451-9B4F-868A-98513B92A1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D5CB84C5-2451-9B4F-868A-98513B92A1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D5CB84C5-2451-9B4F-868A-98513B92A1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C267D7-E130-BF44-A86C-EAEFBCAAE2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">
                                            <p:graphicEl>
                                              <a:dgm id="{4EC267D7-E130-BF44-A86C-EAEFBCAAE2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4EC267D7-E130-BF44-A86C-EAEFBCAAE2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4676FD3-2DAB-584A-97D7-B91652F9E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">
                                            <p:graphicEl>
                                              <a:dgm id="{D4676FD3-2DAB-584A-97D7-B91652F9E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D4676FD3-2DAB-584A-97D7-B91652F9E0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1000" autoRev="1" fill="remove"/>
                                        <p:tgtEl>
                                          <p:spTgt spid="4">
                                            <p:graphicEl>
                                              <a:dgm id="{CFED11C5-33C6-9E4C-8BCC-C1A0F92C7C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9" dur="1000" autoRev="1" fill="remove"/>
                                        <p:tgtEl>
                                          <p:spTgt spid="4">
                                            <p:graphicEl>
                                              <a:dgm id="{CFED11C5-33C6-9E4C-8BCC-C1A0F92C7C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0" dur="1000" autoRev="1" fill="remove"/>
                                        <p:tgtEl>
                                          <p:spTgt spid="4">
                                            <p:graphicEl>
                                              <a:dgm id="{CFED11C5-33C6-9E4C-8BCC-C1A0F92C7C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1000" autoRev="1" fill="remove"/>
                                        <p:tgtEl>
                                          <p:spTgt spid="4">
                                            <p:graphicEl>
                                              <a:dgm id="{CFED11C5-33C6-9E4C-8BCC-C1A0F92C7C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0" autoRev="1" fill="remove"/>
                                        <p:tgtEl>
                                          <p:spTgt spid="4">
                                            <p:graphicEl>
                                              <a:dgm id="{716346A8-7144-8B4C-8E90-C856B1A76E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0" autoRev="1" fill="remove"/>
                                        <p:tgtEl>
                                          <p:spTgt spid="4">
                                            <p:graphicEl>
                                              <a:dgm id="{716346A8-7144-8B4C-8E90-C856B1A76E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0" autoRev="1" fill="remove"/>
                                        <p:tgtEl>
                                          <p:spTgt spid="4">
                                            <p:graphicEl>
                                              <a:dgm id="{716346A8-7144-8B4C-8E90-C856B1A76E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0" autoRev="1" fill="remove"/>
                                        <p:tgtEl>
                                          <p:spTgt spid="4">
                                            <p:graphicEl>
                                              <a:dgm id="{716346A8-7144-8B4C-8E90-C856B1A76E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1000" autoRev="1" fill="remove"/>
                                        <p:tgtEl>
                                          <p:spTgt spid="4">
                                            <p:graphicEl>
                                              <a:dgm id="{B4513BE6-5A27-EB46-AE0B-5843DA283A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1" dur="1000" autoRev="1" fill="remove"/>
                                        <p:tgtEl>
                                          <p:spTgt spid="4">
                                            <p:graphicEl>
                                              <a:dgm id="{B4513BE6-5A27-EB46-AE0B-5843DA283A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2" dur="1000" autoRev="1" fill="remove"/>
                                        <p:tgtEl>
                                          <p:spTgt spid="4">
                                            <p:graphicEl>
                                              <a:dgm id="{B4513BE6-5A27-EB46-AE0B-5843DA283A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1000" autoRev="1" fill="remove"/>
                                        <p:tgtEl>
                                          <p:spTgt spid="4">
                                            <p:graphicEl>
                                              <a:dgm id="{B4513BE6-5A27-EB46-AE0B-5843DA283A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1000" autoRev="1" fill="remove"/>
                                        <p:tgtEl>
                                          <p:spTgt spid="4">
                                            <p:graphicEl>
                                              <a:dgm id="{30AC56C3-C866-CC4D-BBD2-0B84F2C3AE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7" dur="1000" autoRev="1" fill="remove"/>
                                        <p:tgtEl>
                                          <p:spTgt spid="4">
                                            <p:graphicEl>
                                              <a:dgm id="{30AC56C3-C866-CC4D-BBD2-0B84F2C3AE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8" dur="1000" autoRev="1" fill="remove"/>
                                        <p:tgtEl>
                                          <p:spTgt spid="4">
                                            <p:graphicEl>
                                              <a:dgm id="{30AC56C3-C866-CC4D-BBD2-0B84F2C3AE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0" autoRev="1" fill="remove"/>
                                        <p:tgtEl>
                                          <p:spTgt spid="4">
                                            <p:graphicEl>
                                              <a:dgm id="{30AC56C3-C866-CC4D-BBD2-0B84F2C3AE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1000" autoRev="1" fill="remove"/>
                                        <p:tgtEl>
                                          <p:spTgt spid="4">
                                            <p:graphicEl>
                                              <a:dgm id="{3D735DF3-FB64-9348-A88C-4DAC9623DA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3" dur="1000" autoRev="1" fill="remove"/>
                                        <p:tgtEl>
                                          <p:spTgt spid="4">
                                            <p:graphicEl>
                                              <a:dgm id="{3D735DF3-FB64-9348-A88C-4DAC9623DA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4" dur="1000" autoRev="1" fill="remove"/>
                                        <p:tgtEl>
                                          <p:spTgt spid="4">
                                            <p:graphicEl>
                                              <a:dgm id="{3D735DF3-FB64-9348-A88C-4DAC9623DA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1000" autoRev="1" fill="remove"/>
                                        <p:tgtEl>
                                          <p:spTgt spid="4">
                                            <p:graphicEl>
                                              <a:dgm id="{3D735DF3-FB64-9348-A88C-4DAC9623DA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1000" autoRev="1" fill="remove"/>
                                        <p:tgtEl>
                                          <p:spTgt spid="4">
                                            <p:graphicEl>
                                              <a:dgm id="{D5CB84C5-2451-9B4F-868A-98513B92A1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9" dur="1000" autoRev="1" fill="remove"/>
                                        <p:tgtEl>
                                          <p:spTgt spid="4">
                                            <p:graphicEl>
                                              <a:dgm id="{D5CB84C5-2451-9B4F-868A-98513B92A1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0" dur="1000" autoRev="1" fill="remove"/>
                                        <p:tgtEl>
                                          <p:spTgt spid="4">
                                            <p:graphicEl>
                                              <a:dgm id="{D5CB84C5-2451-9B4F-868A-98513B92A1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1000" autoRev="1" fill="remove"/>
                                        <p:tgtEl>
                                          <p:spTgt spid="4">
                                            <p:graphicEl>
                                              <a:dgm id="{D5CB84C5-2451-9B4F-868A-98513B92A1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4000"/>
                            </p:stCondLst>
                            <p:childTnLst>
                              <p:par>
                                <p:cTn id="83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1000" autoRev="1" fill="remove"/>
                                        <p:tgtEl>
                                          <p:spTgt spid="4">
                                            <p:graphicEl>
                                              <a:dgm id="{4EC267D7-E130-BF44-A86C-EAEFBCAAE2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5" dur="1000" autoRev="1" fill="remove"/>
                                        <p:tgtEl>
                                          <p:spTgt spid="4">
                                            <p:graphicEl>
                                              <a:dgm id="{4EC267D7-E130-BF44-A86C-EAEFBCAAE2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6" dur="1000" autoRev="1" fill="remove"/>
                                        <p:tgtEl>
                                          <p:spTgt spid="4">
                                            <p:graphicEl>
                                              <a:dgm id="{4EC267D7-E130-BF44-A86C-EAEFBCAAE2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1000" autoRev="1" fill="remove"/>
                                        <p:tgtEl>
                                          <p:spTgt spid="4">
                                            <p:graphicEl>
                                              <a:dgm id="{4EC267D7-E130-BF44-A86C-EAEFBCAAE2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6000"/>
                            </p:stCondLst>
                            <p:childTnLst>
                              <p:par>
                                <p:cTn id="89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" dur="1000" autoRev="1" fill="remove"/>
                                        <p:tgtEl>
                                          <p:spTgt spid="4">
                                            <p:graphicEl>
                                              <a:dgm id="{D4676FD3-2DAB-584A-97D7-B91652F9E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1" dur="1000" autoRev="1" fill="remove"/>
                                        <p:tgtEl>
                                          <p:spTgt spid="4">
                                            <p:graphicEl>
                                              <a:dgm id="{D4676FD3-2DAB-584A-97D7-B91652F9E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2" dur="1000" autoRev="1" fill="remove"/>
                                        <p:tgtEl>
                                          <p:spTgt spid="4">
                                            <p:graphicEl>
                                              <a:dgm id="{D4676FD3-2DAB-584A-97D7-B91652F9E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0" autoRev="1" fill="remove"/>
                                        <p:tgtEl>
                                          <p:spTgt spid="4">
                                            <p:graphicEl>
                                              <a:dgm id="{D4676FD3-2DAB-584A-97D7-B91652F9E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8000"/>
                            </p:stCondLst>
                            <p:childTnLst>
                              <p:par>
                                <p:cTn id="95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6" dur="1000" autoRev="1" fill="remove"/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7" dur="1000" autoRev="1" fill="remove"/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8" dur="1000" autoRev="1" fill="remove"/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1000" autoRev="1" fill="remove"/>
                                        <p:tgtEl>
                                          <p:spTgt spid="4">
                                            <p:graphicEl>
                                              <a:dgm id="{E620F381-7A52-334D-95A0-62064AAC5F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Graphic spid="4" grpId="1">
        <p:bldSub>
          <a:bldDgm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r>
              <a:rPr lang="en-US" sz="3900" dirty="0" smtClean="0"/>
              <a:t>Definition</a:t>
            </a:r>
            <a:endParaRPr lang="en-US" sz="3900" dirty="0"/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 smtClean="0"/>
                <a:t>Corso di Laurea in International Management</a:t>
              </a:r>
              <a:endParaRPr lang="it-IT" sz="1050" dirty="0"/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28801"/>
            <a:ext cx="8229600" cy="3568699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endParaRPr lang="en-US" sz="3000" dirty="0">
              <a:solidFill>
                <a:srgbClr val="C00000"/>
              </a:solidFill>
              <a:latin typeface="Herculanum" charset="0"/>
              <a:ea typeface="Herculanum" charset="0"/>
              <a:cs typeface="Herculanum" charset="0"/>
            </a:endParaRPr>
          </a:p>
        </p:txBody>
      </p:sp>
      <p:sp>
        <p:nvSpPr>
          <p:cNvPr id="8" name="Segnaposto contenuto 2"/>
          <p:cNvSpPr txBox="1">
            <a:spLocks/>
          </p:cNvSpPr>
          <p:nvPr/>
        </p:nvSpPr>
        <p:spPr>
          <a:xfrm>
            <a:off x="457200" y="3606800"/>
            <a:ext cx="8229600" cy="2489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2400"/>
              </a:spcAft>
            </a:pPr>
            <a:endParaRPr lang="en-US" sz="20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609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endParaRPr lang="en-US" sz="3900" dirty="0"/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 smtClean="0"/>
                <a:t>Corso di Laurea in International Management</a:t>
              </a:r>
              <a:endParaRPr lang="it-IT" sz="1050" dirty="0"/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17456"/>
            <a:ext cx="8229600" cy="461561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977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endParaRPr lang="en-US" sz="3900" dirty="0"/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 smtClean="0"/>
                <a:t>Corso di Laurea in International Management</a:t>
              </a:r>
              <a:endParaRPr lang="it-IT" sz="1050" dirty="0"/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17456"/>
            <a:ext cx="8229600" cy="461561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635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endParaRPr lang="en-US" sz="3900" dirty="0"/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 smtClean="0"/>
                <a:t>Corso di Laurea in International Management</a:t>
              </a:r>
              <a:endParaRPr lang="it-IT" sz="1050" dirty="0"/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17456"/>
            <a:ext cx="8229600" cy="461561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652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endParaRPr lang="en-US" sz="3900" dirty="0"/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 smtClean="0"/>
                <a:t>Corso di Laurea in International Management</a:t>
              </a:r>
              <a:endParaRPr lang="it-IT" sz="1050" dirty="0"/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17456"/>
            <a:ext cx="8229600" cy="461561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151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47258"/>
            <a:ext cx="8229600" cy="952941"/>
          </a:xfrm>
        </p:spPr>
        <p:txBody>
          <a:bodyPr/>
          <a:lstStyle/>
          <a:p>
            <a:pPr algn="l"/>
            <a:endParaRPr lang="en-US" sz="3900" dirty="0"/>
          </a:p>
        </p:txBody>
      </p:sp>
      <p:grpSp>
        <p:nvGrpSpPr>
          <p:cNvPr id="6" name="Gruppo 5"/>
          <p:cNvGrpSpPr/>
          <p:nvPr/>
        </p:nvGrpSpPr>
        <p:grpSpPr>
          <a:xfrm>
            <a:off x="139485" y="139487"/>
            <a:ext cx="6182823" cy="647258"/>
            <a:chOff x="1" y="1"/>
            <a:chExt cx="6182823" cy="647258"/>
          </a:xfrm>
        </p:grpSpPr>
        <p:pic>
          <p:nvPicPr>
            <p:cNvPr id="7" name="Immagine 6" descr="senzatitolo-1.jpg"/>
            <p:cNvPicPr>
              <a:picLocks noChangeAspect="1"/>
            </p:cNvPicPr>
            <p:nvPr/>
          </p:nvPicPr>
          <p:blipFill>
            <a:blip r:embed="rId2">
              <a:alphaModFix amt="7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"/>
              <a:ext cx="1733928" cy="647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CasellaDiTesto 8"/>
            <p:cNvSpPr txBox="1"/>
            <p:nvPr/>
          </p:nvSpPr>
          <p:spPr>
            <a:xfrm>
              <a:off x="1665484" y="290514"/>
              <a:ext cx="4517340" cy="261610"/>
            </a:xfrm>
            <a:prstGeom prst="rect">
              <a:avLst/>
            </a:prstGeom>
            <a:gradFill flip="none" rotWithShape="1">
              <a:gsLst>
                <a:gs pos="72000">
                  <a:schemeClr val="accent1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effectLst>
              <a:outerShdw blurRad="88900" dist="38100" dir="2700000" sx="101000" sy="101000" algn="tl" rotWithShape="0">
                <a:srgbClr val="FF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050" dirty="0" smtClean="0"/>
                <a:t>Corso di Laurea in International Management</a:t>
              </a:r>
              <a:endParaRPr lang="it-IT" sz="1050" dirty="0"/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17456"/>
            <a:ext cx="8229600" cy="461561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552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Stilografica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Stilografica.thmx</Template>
  <TotalTime>44821</TotalTime>
  <Words>184</Words>
  <Application>Microsoft Macintosh PowerPoint</Application>
  <PresentationFormat>Presentazione su schermo (4:3)</PresentationFormat>
  <Paragraphs>40</Paragraphs>
  <Slides>20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7" baseType="lpstr">
      <vt:lpstr>Calibri</vt:lpstr>
      <vt:lpstr>Century Gothic</vt:lpstr>
      <vt:lpstr>Courier New</vt:lpstr>
      <vt:lpstr>Herculanum</vt:lpstr>
      <vt:lpstr>Palatino Linotype</vt:lpstr>
      <vt:lpstr>Arial</vt:lpstr>
      <vt:lpstr>Stilografica</vt:lpstr>
      <vt:lpstr>Advanced Corporate Finance    6 CFU</vt:lpstr>
      <vt:lpstr>Course Overview</vt:lpstr>
      <vt:lpstr>Crypto Currencies</vt:lpstr>
      <vt:lpstr>Definition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Company>Università di Cagliari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Luca Piras</dc:creator>
  <cp:lastModifiedBy>piras.lcu@gmail.com</cp:lastModifiedBy>
  <cp:revision>281</cp:revision>
  <dcterms:created xsi:type="dcterms:W3CDTF">2016-05-13T14:44:39Z</dcterms:created>
  <dcterms:modified xsi:type="dcterms:W3CDTF">2017-10-24T11:04:10Z</dcterms:modified>
</cp:coreProperties>
</file>