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73" r:id="rId4"/>
    <p:sldId id="318" r:id="rId5"/>
    <p:sldId id="319" r:id="rId6"/>
    <p:sldId id="336" r:id="rId7"/>
    <p:sldId id="337" r:id="rId8"/>
    <p:sldId id="338" r:id="rId9"/>
    <p:sldId id="339" r:id="rId10"/>
    <p:sldId id="340" r:id="rId11"/>
    <p:sldId id="341" r:id="rId12"/>
    <p:sldId id="342" r:id="rId13"/>
    <p:sldId id="343" r:id="rId14"/>
    <p:sldId id="345" r:id="rId15"/>
    <p:sldId id="346" r:id="rId16"/>
    <p:sldId id="347" r:id="rId17"/>
    <p:sldId id="348" r:id="rId18"/>
    <p:sldId id="349" r:id="rId19"/>
    <p:sldId id="350" r:id="rId20"/>
    <p:sldId id="351" r:id="rId21"/>
    <p:sldId id="344"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537" autoAdjust="0"/>
    <p:restoredTop sz="97823" autoAdjust="0"/>
  </p:normalViewPr>
  <p:slideViewPr>
    <p:cSldViewPr snapToGrid="0" snapToObjects="1">
      <p:cViewPr varScale="1">
        <p:scale>
          <a:sx n="113" d="100"/>
          <a:sy n="113" d="100"/>
        </p:scale>
        <p:origin x="1336" y="176"/>
      </p:cViewPr>
      <p:guideLst>
        <p:guide orient="horz" pos="2160"/>
        <p:guide pos="2880"/>
      </p:guideLst>
    </p:cSldViewPr>
  </p:slideViewPr>
  <p:notesTextViewPr>
    <p:cViewPr>
      <p:scale>
        <a:sx n="100" d="100"/>
        <a:sy n="100" d="100"/>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8F7ACC-5FE7-0147-A249-5BCD22CD358E}" type="doc">
      <dgm:prSet loTypeId="urn:microsoft.com/office/officeart/2008/layout/VerticalCurvedList" loCatId="list" qsTypeId="urn:microsoft.com/office/officeart/2005/8/quickstyle/3D2" qsCatId="3D" csTypeId="urn:microsoft.com/office/officeart/2005/8/colors/accent0_2" csCatId="mainScheme" phldr="1"/>
      <dgm:spPr/>
      <dgm:t>
        <a:bodyPr/>
        <a:lstStyle/>
        <a:p>
          <a:endParaRPr lang="it-IT"/>
        </a:p>
      </dgm:t>
    </dgm:pt>
    <dgm:pt modelId="{B8C14CDF-FEF5-D749-A3C1-AD7EAE8BA83A}">
      <dgm:prSet custT="1"/>
      <dgm:spPr/>
      <dgm:t>
        <a:bodyPr/>
        <a:lstStyle/>
        <a:p>
          <a:pPr rtl="0"/>
          <a:r>
            <a:rPr lang="en-US" sz="2000" dirty="0">
              <a:latin typeface="+mn-lt"/>
            </a:rPr>
            <a:t>Technology</a:t>
          </a:r>
        </a:p>
      </dgm:t>
    </dgm:pt>
    <dgm:pt modelId="{7B3F2996-E6CE-EA45-84A0-54E8B822FCE9}" type="parTrans" cxnId="{47A0B7D9-6DE1-104D-A171-87379AF8268A}">
      <dgm:prSet/>
      <dgm:spPr/>
      <dgm:t>
        <a:bodyPr/>
        <a:lstStyle/>
        <a:p>
          <a:endParaRPr lang="en-US" sz="2000" dirty="0">
            <a:latin typeface="+mn-lt"/>
          </a:endParaRPr>
        </a:p>
      </dgm:t>
    </dgm:pt>
    <dgm:pt modelId="{19965060-BC23-AB40-92AF-38BF1B92D5A0}" type="sibTrans" cxnId="{47A0B7D9-6DE1-104D-A171-87379AF8268A}">
      <dgm:prSet/>
      <dgm:spPr/>
      <dgm:t>
        <a:bodyPr/>
        <a:lstStyle/>
        <a:p>
          <a:endParaRPr lang="en-US" sz="2000" dirty="0">
            <a:latin typeface="+mn-lt"/>
          </a:endParaRPr>
        </a:p>
      </dgm:t>
    </dgm:pt>
    <dgm:pt modelId="{073E8C66-BC2E-D744-8FA2-FD60A373995F}">
      <dgm:prSet custT="1"/>
      <dgm:spPr/>
      <dgm:t>
        <a:bodyPr/>
        <a:lstStyle/>
        <a:p>
          <a:pPr algn="ctr" rtl="0"/>
          <a:r>
            <a:rPr lang="en-US" sz="2000" spc="0" dirty="0">
              <a:solidFill>
                <a:srgbClr val="C00000"/>
              </a:solidFill>
              <a:latin typeface="+mn-lt"/>
            </a:rPr>
            <a:t>Crypto Currencies</a:t>
          </a:r>
        </a:p>
      </dgm:t>
    </dgm:pt>
    <dgm:pt modelId="{A9E00895-AD8B-824B-96D4-1353146E2FFD}" type="parTrans" cxnId="{98915744-523A-F74E-B344-BF39312CB6B1}">
      <dgm:prSet/>
      <dgm:spPr/>
      <dgm:t>
        <a:bodyPr/>
        <a:lstStyle/>
        <a:p>
          <a:endParaRPr lang="en-US" sz="2000" dirty="0">
            <a:latin typeface="+mn-lt"/>
          </a:endParaRPr>
        </a:p>
      </dgm:t>
    </dgm:pt>
    <dgm:pt modelId="{D5619158-4DBA-2344-B32D-DE5CF82AD6D4}" type="sibTrans" cxnId="{98915744-523A-F74E-B344-BF39312CB6B1}">
      <dgm:prSet/>
      <dgm:spPr/>
      <dgm:t>
        <a:bodyPr/>
        <a:lstStyle/>
        <a:p>
          <a:endParaRPr lang="en-US" sz="2000" dirty="0">
            <a:latin typeface="+mn-lt"/>
          </a:endParaRPr>
        </a:p>
      </dgm:t>
    </dgm:pt>
    <dgm:pt modelId="{126E9444-24F5-8B4F-9B8E-949D15F4B1E2}">
      <dgm:prSet custT="1"/>
      <dgm:spPr/>
      <dgm:t>
        <a:bodyPr/>
        <a:lstStyle/>
        <a:p>
          <a:pPr rtl="0"/>
          <a:r>
            <a:rPr lang="en-US" sz="2000" dirty="0">
              <a:latin typeface="+mn-lt"/>
            </a:rPr>
            <a:t>Applications</a:t>
          </a:r>
        </a:p>
      </dgm:t>
    </dgm:pt>
    <dgm:pt modelId="{EB6E9258-4EBE-304B-B782-C87983B108E9}" type="parTrans" cxnId="{2EE8D9C4-FC5D-F849-B183-5514F2201C51}">
      <dgm:prSet/>
      <dgm:spPr/>
      <dgm:t>
        <a:bodyPr/>
        <a:lstStyle/>
        <a:p>
          <a:endParaRPr lang="en-US" sz="2000" dirty="0">
            <a:latin typeface="+mn-lt"/>
          </a:endParaRPr>
        </a:p>
      </dgm:t>
    </dgm:pt>
    <dgm:pt modelId="{8F226639-5D17-2D4A-BD92-26ECA7ABD404}" type="sibTrans" cxnId="{2EE8D9C4-FC5D-F849-B183-5514F2201C51}">
      <dgm:prSet/>
      <dgm:spPr/>
      <dgm:t>
        <a:bodyPr/>
        <a:lstStyle/>
        <a:p>
          <a:endParaRPr lang="en-US" sz="2000" dirty="0">
            <a:latin typeface="+mn-lt"/>
          </a:endParaRPr>
        </a:p>
      </dgm:t>
    </dgm:pt>
    <dgm:pt modelId="{9344FA85-286A-774B-898B-A616BFFEF57D}">
      <dgm:prSet custT="1"/>
      <dgm:spPr/>
      <dgm:t>
        <a:bodyPr/>
        <a:lstStyle/>
        <a:p>
          <a:r>
            <a:rPr lang="en-US" sz="2000" noProof="0" dirty="0">
              <a:latin typeface="+mn-lt"/>
            </a:rPr>
            <a:t>Block Chain Definition</a:t>
          </a:r>
        </a:p>
      </dgm:t>
    </dgm:pt>
    <dgm:pt modelId="{1675B7DE-8FAD-F649-A8B2-CA92B8BE8CA1}" type="parTrans" cxnId="{B40C7751-5270-0348-8B0C-899A9BD6BDF5}">
      <dgm:prSet/>
      <dgm:spPr/>
      <dgm:t>
        <a:bodyPr/>
        <a:lstStyle/>
        <a:p>
          <a:endParaRPr lang="en-US" sz="2000" dirty="0">
            <a:latin typeface="+mn-lt"/>
          </a:endParaRPr>
        </a:p>
      </dgm:t>
    </dgm:pt>
    <dgm:pt modelId="{31863E3B-410E-0545-B5F2-5D5D6D6892FF}" type="sibTrans" cxnId="{B40C7751-5270-0348-8B0C-899A9BD6BDF5}">
      <dgm:prSet/>
      <dgm:spPr/>
      <dgm:t>
        <a:bodyPr/>
        <a:lstStyle/>
        <a:p>
          <a:endParaRPr lang="en-US" sz="2000" dirty="0">
            <a:latin typeface="+mn-lt"/>
          </a:endParaRPr>
        </a:p>
      </dgm:t>
    </dgm:pt>
    <dgm:pt modelId="{3FB2EF25-FC95-D144-80C9-50B13BB97800}" type="pres">
      <dgm:prSet presAssocID="{398F7ACC-5FE7-0147-A249-5BCD22CD358E}" presName="Name0" presStyleCnt="0">
        <dgm:presLayoutVars>
          <dgm:chMax val="7"/>
          <dgm:chPref val="7"/>
          <dgm:dir/>
        </dgm:presLayoutVars>
      </dgm:prSet>
      <dgm:spPr/>
    </dgm:pt>
    <dgm:pt modelId="{29840FDA-5EEE-3F40-81C0-7555ECA72A6A}" type="pres">
      <dgm:prSet presAssocID="{398F7ACC-5FE7-0147-A249-5BCD22CD358E}" presName="Name1" presStyleCnt="0"/>
      <dgm:spPr/>
    </dgm:pt>
    <dgm:pt modelId="{1E0FB287-5F7E-6D4F-80CF-D97669B5928C}" type="pres">
      <dgm:prSet presAssocID="{398F7ACC-5FE7-0147-A249-5BCD22CD358E}" presName="cycle" presStyleCnt="0"/>
      <dgm:spPr/>
    </dgm:pt>
    <dgm:pt modelId="{7C223243-DA10-2D45-A891-668EEACB3462}" type="pres">
      <dgm:prSet presAssocID="{398F7ACC-5FE7-0147-A249-5BCD22CD358E}" presName="srcNode" presStyleLbl="node1" presStyleIdx="0" presStyleCnt="4"/>
      <dgm:spPr/>
    </dgm:pt>
    <dgm:pt modelId="{CFED11C5-33C6-9E4C-8BCC-C1A0F92C7C97}" type="pres">
      <dgm:prSet presAssocID="{398F7ACC-5FE7-0147-A249-5BCD22CD358E}" presName="conn" presStyleLbl="parChTrans1D2" presStyleIdx="0" presStyleCnt="1"/>
      <dgm:spPr/>
    </dgm:pt>
    <dgm:pt modelId="{C46D8FD5-D3F9-2547-9133-A1477A1A43B6}" type="pres">
      <dgm:prSet presAssocID="{398F7ACC-5FE7-0147-A249-5BCD22CD358E}" presName="extraNode" presStyleLbl="node1" presStyleIdx="0" presStyleCnt="4"/>
      <dgm:spPr/>
    </dgm:pt>
    <dgm:pt modelId="{B2EF650B-08E3-DF4F-AB2A-2C38BB266786}" type="pres">
      <dgm:prSet presAssocID="{398F7ACC-5FE7-0147-A249-5BCD22CD358E}" presName="dstNode" presStyleLbl="node1" presStyleIdx="0" presStyleCnt="4"/>
      <dgm:spPr/>
    </dgm:pt>
    <dgm:pt modelId="{B4513BE6-5A27-EB46-AE0B-5843DA283AC1}" type="pres">
      <dgm:prSet presAssocID="{9344FA85-286A-774B-898B-A616BFFEF57D}" presName="text_1" presStyleLbl="node1" presStyleIdx="0" presStyleCnt="4">
        <dgm:presLayoutVars>
          <dgm:bulletEnabled val="1"/>
        </dgm:presLayoutVars>
      </dgm:prSet>
      <dgm:spPr/>
    </dgm:pt>
    <dgm:pt modelId="{1E5CD8EF-DEE4-A848-8668-EEEC42B113B2}" type="pres">
      <dgm:prSet presAssocID="{9344FA85-286A-774B-898B-A616BFFEF57D}" presName="accent_1" presStyleCnt="0"/>
      <dgm:spPr/>
    </dgm:pt>
    <dgm:pt modelId="{716346A8-7144-8B4C-8E90-C856B1A76E56}" type="pres">
      <dgm:prSet presAssocID="{9344FA85-286A-774B-898B-A616BFFEF57D}" presName="accentRepeatNode" presStyleLbl="solidFgAcc1" presStyleIdx="0" presStyleCnt="4"/>
      <dgm:spPr/>
    </dgm:pt>
    <dgm:pt modelId="{3D735DF3-FB64-9348-A88C-4DAC9623DA25}" type="pres">
      <dgm:prSet presAssocID="{B8C14CDF-FEF5-D749-A3C1-AD7EAE8BA83A}" presName="text_2" presStyleLbl="node1" presStyleIdx="1" presStyleCnt="4">
        <dgm:presLayoutVars>
          <dgm:bulletEnabled val="1"/>
        </dgm:presLayoutVars>
      </dgm:prSet>
      <dgm:spPr/>
    </dgm:pt>
    <dgm:pt modelId="{74CA8A0F-E56D-8843-9CEA-CA1EFC66028B}" type="pres">
      <dgm:prSet presAssocID="{B8C14CDF-FEF5-D749-A3C1-AD7EAE8BA83A}" presName="accent_2" presStyleCnt="0"/>
      <dgm:spPr/>
    </dgm:pt>
    <dgm:pt modelId="{30AC56C3-C866-CC4D-BBD2-0B84F2C3AEB1}" type="pres">
      <dgm:prSet presAssocID="{B8C14CDF-FEF5-D749-A3C1-AD7EAE8BA83A}" presName="accentRepeatNode" presStyleLbl="solidFgAcc1" presStyleIdx="1" presStyleCnt="4"/>
      <dgm:spPr/>
    </dgm:pt>
    <dgm:pt modelId="{4EC267D7-E130-BF44-A86C-EAEFBCAAE27D}" type="pres">
      <dgm:prSet presAssocID="{126E9444-24F5-8B4F-9B8E-949D15F4B1E2}" presName="text_3" presStyleLbl="node1" presStyleIdx="2" presStyleCnt="4">
        <dgm:presLayoutVars>
          <dgm:bulletEnabled val="1"/>
        </dgm:presLayoutVars>
      </dgm:prSet>
      <dgm:spPr/>
    </dgm:pt>
    <dgm:pt modelId="{7D0AB0CE-E497-0E48-857F-DB4756D38848}" type="pres">
      <dgm:prSet presAssocID="{126E9444-24F5-8B4F-9B8E-949D15F4B1E2}" presName="accent_3" presStyleCnt="0"/>
      <dgm:spPr/>
    </dgm:pt>
    <dgm:pt modelId="{D5CB84C5-2451-9B4F-868A-98513B92A1D5}" type="pres">
      <dgm:prSet presAssocID="{126E9444-24F5-8B4F-9B8E-949D15F4B1E2}" presName="accentRepeatNode" presStyleLbl="solidFgAcc1" presStyleIdx="2" presStyleCnt="4"/>
      <dgm:spPr/>
    </dgm:pt>
    <dgm:pt modelId="{E620F381-7A52-334D-95A0-62064AAC5FD6}" type="pres">
      <dgm:prSet presAssocID="{073E8C66-BC2E-D744-8FA2-FD60A373995F}" presName="text_4" presStyleLbl="node1" presStyleIdx="3" presStyleCnt="4">
        <dgm:presLayoutVars>
          <dgm:bulletEnabled val="1"/>
        </dgm:presLayoutVars>
      </dgm:prSet>
      <dgm:spPr/>
    </dgm:pt>
    <dgm:pt modelId="{64EC2290-FA5F-5C4A-B9EC-9FFD162C9C6B}" type="pres">
      <dgm:prSet presAssocID="{073E8C66-BC2E-D744-8FA2-FD60A373995F}" presName="accent_4" presStyleCnt="0"/>
      <dgm:spPr/>
    </dgm:pt>
    <dgm:pt modelId="{D4676FD3-2DAB-584A-97D7-B91652F9E04F}" type="pres">
      <dgm:prSet presAssocID="{073E8C66-BC2E-D744-8FA2-FD60A373995F}" presName="accentRepeatNode" presStyleLbl="solidFgAcc1" presStyleIdx="3" presStyleCnt="4"/>
      <dgm:spPr/>
    </dgm:pt>
  </dgm:ptLst>
  <dgm:cxnLst>
    <dgm:cxn modelId="{DE4E0D0F-5AEE-D342-9FA5-3FA1940EA508}" type="presOf" srcId="{073E8C66-BC2E-D744-8FA2-FD60A373995F}" destId="{E620F381-7A52-334D-95A0-62064AAC5FD6}" srcOrd="0" destOrd="0" presId="urn:microsoft.com/office/officeart/2008/layout/VerticalCurvedList"/>
    <dgm:cxn modelId="{98915744-523A-F74E-B344-BF39312CB6B1}" srcId="{398F7ACC-5FE7-0147-A249-5BCD22CD358E}" destId="{073E8C66-BC2E-D744-8FA2-FD60A373995F}" srcOrd="3" destOrd="0" parTransId="{A9E00895-AD8B-824B-96D4-1353146E2FFD}" sibTransId="{D5619158-4DBA-2344-B32D-DE5CF82AD6D4}"/>
    <dgm:cxn modelId="{B40C7751-5270-0348-8B0C-899A9BD6BDF5}" srcId="{398F7ACC-5FE7-0147-A249-5BCD22CD358E}" destId="{9344FA85-286A-774B-898B-A616BFFEF57D}" srcOrd="0" destOrd="0" parTransId="{1675B7DE-8FAD-F649-A8B2-CA92B8BE8CA1}" sibTransId="{31863E3B-410E-0545-B5F2-5D5D6D6892FF}"/>
    <dgm:cxn modelId="{7752926B-D20E-E340-A9DA-1A5FC10DD3A8}" type="presOf" srcId="{31863E3B-410E-0545-B5F2-5D5D6D6892FF}" destId="{CFED11C5-33C6-9E4C-8BCC-C1A0F92C7C97}" srcOrd="0" destOrd="0" presId="urn:microsoft.com/office/officeart/2008/layout/VerticalCurvedList"/>
    <dgm:cxn modelId="{18D4236E-E3B1-5A42-BFD6-CC8486E1DF42}" type="presOf" srcId="{9344FA85-286A-774B-898B-A616BFFEF57D}" destId="{B4513BE6-5A27-EB46-AE0B-5843DA283AC1}" srcOrd="0" destOrd="0" presId="urn:microsoft.com/office/officeart/2008/layout/VerticalCurvedList"/>
    <dgm:cxn modelId="{44698573-22AA-944E-B7D3-EDF515027F9A}" type="presOf" srcId="{B8C14CDF-FEF5-D749-A3C1-AD7EAE8BA83A}" destId="{3D735DF3-FB64-9348-A88C-4DAC9623DA25}" srcOrd="0" destOrd="0" presId="urn:microsoft.com/office/officeart/2008/layout/VerticalCurvedList"/>
    <dgm:cxn modelId="{C150527B-5610-6746-A46E-5E0256EDD9C0}" type="presOf" srcId="{398F7ACC-5FE7-0147-A249-5BCD22CD358E}" destId="{3FB2EF25-FC95-D144-80C9-50B13BB97800}" srcOrd="0" destOrd="0" presId="urn:microsoft.com/office/officeart/2008/layout/VerticalCurvedList"/>
    <dgm:cxn modelId="{2EE8D9C4-FC5D-F849-B183-5514F2201C51}" srcId="{398F7ACC-5FE7-0147-A249-5BCD22CD358E}" destId="{126E9444-24F5-8B4F-9B8E-949D15F4B1E2}" srcOrd="2" destOrd="0" parTransId="{EB6E9258-4EBE-304B-B782-C87983B108E9}" sibTransId="{8F226639-5D17-2D4A-BD92-26ECA7ABD404}"/>
    <dgm:cxn modelId="{47A0B7D9-6DE1-104D-A171-87379AF8268A}" srcId="{398F7ACC-5FE7-0147-A249-5BCD22CD358E}" destId="{B8C14CDF-FEF5-D749-A3C1-AD7EAE8BA83A}" srcOrd="1" destOrd="0" parTransId="{7B3F2996-E6CE-EA45-84A0-54E8B822FCE9}" sibTransId="{19965060-BC23-AB40-92AF-38BF1B92D5A0}"/>
    <dgm:cxn modelId="{C37F7FFD-483F-8846-9126-DE41D6F13554}" type="presOf" srcId="{126E9444-24F5-8B4F-9B8E-949D15F4B1E2}" destId="{4EC267D7-E130-BF44-A86C-EAEFBCAAE27D}" srcOrd="0" destOrd="0" presId="urn:microsoft.com/office/officeart/2008/layout/VerticalCurvedList"/>
    <dgm:cxn modelId="{6FE22430-366B-3D41-9D9D-A8129633939D}" type="presParOf" srcId="{3FB2EF25-FC95-D144-80C9-50B13BB97800}" destId="{29840FDA-5EEE-3F40-81C0-7555ECA72A6A}" srcOrd="0" destOrd="0" presId="urn:microsoft.com/office/officeart/2008/layout/VerticalCurvedList"/>
    <dgm:cxn modelId="{A180C067-D78C-0D4E-AA46-7E01D0536E23}" type="presParOf" srcId="{29840FDA-5EEE-3F40-81C0-7555ECA72A6A}" destId="{1E0FB287-5F7E-6D4F-80CF-D97669B5928C}" srcOrd="0" destOrd="0" presId="urn:microsoft.com/office/officeart/2008/layout/VerticalCurvedList"/>
    <dgm:cxn modelId="{C2C2E810-B533-B84F-A90C-30A76C6F0823}" type="presParOf" srcId="{1E0FB287-5F7E-6D4F-80CF-D97669B5928C}" destId="{7C223243-DA10-2D45-A891-668EEACB3462}" srcOrd="0" destOrd="0" presId="urn:microsoft.com/office/officeart/2008/layout/VerticalCurvedList"/>
    <dgm:cxn modelId="{5820794D-903C-CE48-9035-99FD80F87F68}" type="presParOf" srcId="{1E0FB287-5F7E-6D4F-80CF-D97669B5928C}" destId="{CFED11C5-33C6-9E4C-8BCC-C1A0F92C7C97}" srcOrd="1" destOrd="0" presId="urn:microsoft.com/office/officeart/2008/layout/VerticalCurvedList"/>
    <dgm:cxn modelId="{25E83415-10F1-E44C-BF62-0FB92EA78ECC}" type="presParOf" srcId="{1E0FB287-5F7E-6D4F-80CF-D97669B5928C}" destId="{C46D8FD5-D3F9-2547-9133-A1477A1A43B6}" srcOrd="2" destOrd="0" presId="urn:microsoft.com/office/officeart/2008/layout/VerticalCurvedList"/>
    <dgm:cxn modelId="{1117320D-E109-984C-98F6-9897E182BA0F}" type="presParOf" srcId="{1E0FB287-5F7E-6D4F-80CF-D97669B5928C}" destId="{B2EF650B-08E3-DF4F-AB2A-2C38BB266786}" srcOrd="3" destOrd="0" presId="urn:microsoft.com/office/officeart/2008/layout/VerticalCurvedList"/>
    <dgm:cxn modelId="{FE42C22F-8F48-C045-BA6E-B1AB6515D38D}" type="presParOf" srcId="{29840FDA-5EEE-3F40-81C0-7555ECA72A6A}" destId="{B4513BE6-5A27-EB46-AE0B-5843DA283AC1}" srcOrd="1" destOrd="0" presId="urn:microsoft.com/office/officeart/2008/layout/VerticalCurvedList"/>
    <dgm:cxn modelId="{48ED48F2-CBBA-234A-B2DB-4355C80154AF}" type="presParOf" srcId="{29840FDA-5EEE-3F40-81C0-7555ECA72A6A}" destId="{1E5CD8EF-DEE4-A848-8668-EEEC42B113B2}" srcOrd="2" destOrd="0" presId="urn:microsoft.com/office/officeart/2008/layout/VerticalCurvedList"/>
    <dgm:cxn modelId="{8504E9DE-D9E4-DE45-9CB6-E4B650991538}" type="presParOf" srcId="{1E5CD8EF-DEE4-A848-8668-EEEC42B113B2}" destId="{716346A8-7144-8B4C-8E90-C856B1A76E56}" srcOrd="0" destOrd="0" presId="urn:microsoft.com/office/officeart/2008/layout/VerticalCurvedList"/>
    <dgm:cxn modelId="{3D225164-0F92-5344-86AB-00DE0EF72CA7}" type="presParOf" srcId="{29840FDA-5EEE-3F40-81C0-7555ECA72A6A}" destId="{3D735DF3-FB64-9348-A88C-4DAC9623DA25}" srcOrd="3" destOrd="0" presId="urn:microsoft.com/office/officeart/2008/layout/VerticalCurvedList"/>
    <dgm:cxn modelId="{A6ADBE79-CDEA-4948-B08D-D84FBA8DE99B}" type="presParOf" srcId="{29840FDA-5EEE-3F40-81C0-7555ECA72A6A}" destId="{74CA8A0F-E56D-8843-9CEA-CA1EFC66028B}" srcOrd="4" destOrd="0" presId="urn:microsoft.com/office/officeart/2008/layout/VerticalCurvedList"/>
    <dgm:cxn modelId="{927B05A2-E17C-C84C-96A5-C3B26103BEAA}" type="presParOf" srcId="{74CA8A0F-E56D-8843-9CEA-CA1EFC66028B}" destId="{30AC56C3-C866-CC4D-BBD2-0B84F2C3AEB1}" srcOrd="0" destOrd="0" presId="urn:microsoft.com/office/officeart/2008/layout/VerticalCurvedList"/>
    <dgm:cxn modelId="{C2A6921E-0D2A-0C42-B338-32810FF048FA}" type="presParOf" srcId="{29840FDA-5EEE-3F40-81C0-7555ECA72A6A}" destId="{4EC267D7-E130-BF44-A86C-EAEFBCAAE27D}" srcOrd="5" destOrd="0" presId="urn:microsoft.com/office/officeart/2008/layout/VerticalCurvedList"/>
    <dgm:cxn modelId="{1A45666B-4180-294D-81F4-541504148D4F}" type="presParOf" srcId="{29840FDA-5EEE-3F40-81C0-7555ECA72A6A}" destId="{7D0AB0CE-E497-0E48-857F-DB4756D38848}" srcOrd="6" destOrd="0" presId="urn:microsoft.com/office/officeart/2008/layout/VerticalCurvedList"/>
    <dgm:cxn modelId="{835298EF-5B29-7947-9D94-0F684F8FF931}" type="presParOf" srcId="{7D0AB0CE-E497-0E48-857F-DB4756D38848}" destId="{D5CB84C5-2451-9B4F-868A-98513B92A1D5}" srcOrd="0" destOrd="0" presId="urn:microsoft.com/office/officeart/2008/layout/VerticalCurvedList"/>
    <dgm:cxn modelId="{44006FB9-6C13-B746-8CED-0210EEE2FFB3}" type="presParOf" srcId="{29840FDA-5EEE-3F40-81C0-7555ECA72A6A}" destId="{E620F381-7A52-334D-95A0-62064AAC5FD6}" srcOrd="7" destOrd="0" presId="urn:microsoft.com/office/officeart/2008/layout/VerticalCurvedList"/>
    <dgm:cxn modelId="{0B3E3E41-2628-F948-812D-1E4EB5A5BEE1}" type="presParOf" srcId="{29840FDA-5EEE-3F40-81C0-7555ECA72A6A}" destId="{64EC2290-FA5F-5C4A-B9EC-9FFD162C9C6B}" srcOrd="8" destOrd="0" presId="urn:microsoft.com/office/officeart/2008/layout/VerticalCurvedList"/>
    <dgm:cxn modelId="{1F3972D8-2802-C540-B658-06A6ABD492A8}" type="presParOf" srcId="{64EC2290-FA5F-5C4A-B9EC-9FFD162C9C6B}" destId="{D4676FD3-2DAB-584A-97D7-B91652F9E04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ED11C5-33C6-9E4C-8BCC-C1A0F92C7C97}">
      <dsp:nvSpPr>
        <dsp:cNvPr id="0" name=""/>
        <dsp:cNvSpPr/>
      </dsp:nvSpPr>
      <dsp:spPr>
        <a:xfrm>
          <a:off x="-5116992" y="-783865"/>
          <a:ext cx="6093694" cy="6093694"/>
        </a:xfrm>
        <a:prstGeom prst="blockArc">
          <a:avLst>
            <a:gd name="adj1" fmla="val 18900000"/>
            <a:gd name="adj2" fmla="val 2700000"/>
            <a:gd name="adj3" fmla="val 354"/>
          </a:avLst>
        </a:prstGeom>
        <a:noFill/>
        <a:ln w="28575" cap="flat" cmpd="sng" algn="ctr">
          <a:solidFill>
            <a:schemeClr val="dk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4513BE6-5A27-EB46-AE0B-5843DA283AC1}">
      <dsp:nvSpPr>
        <dsp:cNvPr id="0" name=""/>
        <dsp:cNvSpPr/>
      </dsp:nvSpPr>
      <dsp:spPr>
        <a:xfrm>
          <a:off x="511409" y="347956"/>
          <a:ext cx="6972596" cy="696274"/>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52668" tIns="50800" rIns="50800" bIns="50800" numCol="1" spcCol="1270" anchor="ctr" anchorCtr="0">
          <a:noAutofit/>
        </a:bodyPr>
        <a:lstStyle/>
        <a:p>
          <a:pPr marL="0" lvl="0" indent="0" algn="l" defTabSz="889000">
            <a:lnSpc>
              <a:spcPct val="90000"/>
            </a:lnSpc>
            <a:spcBef>
              <a:spcPct val="0"/>
            </a:spcBef>
            <a:spcAft>
              <a:spcPct val="35000"/>
            </a:spcAft>
            <a:buNone/>
          </a:pPr>
          <a:r>
            <a:rPr lang="en-US" sz="2000" kern="1200" noProof="0" dirty="0">
              <a:latin typeface="+mn-lt"/>
            </a:rPr>
            <a:t>Block Chain Definition</a:t>
          </a:r>
        </a:p>
      </dsp:txBody>
      <dsp:txXfrm>
        <a:off x="511409" y="347956"/>
        <a:ext cx="6972596" cy="696274"/>
      </dsp:txXfrm>
    </dsp:sp>
    <dsp:sp modelId="{716346A8-7144-8B4C-8E90-C856B1A76E56}">
      <dsp:nvSpPr>
        <dsp:cNvPr id="0" name=""/>
        <dsp:cNvSpPr/>
      </dsp:nvSpPr>
      <dsp:spPr>
        <a:xfrm>
          <a:off x="76237" y="260921"/>
          <a:ext cx="870342" cy="870342"/>
        </a:xfrm>
        <a:prstGeom prst="ellipse">
          <a:avLst/>
        </a:prstGeom>
        <a:solidFill>
          <a:schemeClr val="lt1">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3D735DF3-FB64-9348-A88C-4DAC9623DA25}">
      <dsp:nvSpPr>
        <dsp:cNvPr id="0" name=""/>
        <dsp:cNvSpPr/>
      </dsp:nvSpPr>
      <dsp:spPr>
        <a:xfrm>
          <a:off x="910599" y="1392548"/>
          <a:ext cx="6573406" cy="696274"/>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52668" tIns="50800" rIns="50800" bIns="50800" numCol="1" spcCol="1270" anchor="ctr" anchorCtr="0">
          <a:noAutofit/>
        </a:bodyPr>
        <a:lstStyle/>
        <a:p>
          <a:pPr marL="0" lvl="0" indent="0" algn="l" defTabSz="889000" rtl="0">
            <a:lnSpc>
              <a:spcPct val="90000"/>
            </a:lnSpc>
            <a:spcBef>
              <a:spcPct val="0"/>
            </a:spcBef>
            <a:spcAft>
              <a:spcPct val="35000"/>
            </a:spcAft>
            <a:buNone/>
          </a:pPr>
          <a:r>
            <a:rPr lang="en-US" sz="2000" kern="1200" dirty="0">
              <a:latin typeface="+mn-lt"/>
            </a:rPr>
            <a:t>Technology</a:t>
          </a:r>
        </a:p>
      </dsp:txBody>
      <dsp:txXfrm>
        <a:off x="910599" y="1392548"/>
        <a:ext cx="6573406" cy="696274"/>
      </dsp:txXfrm>
    </dsp:sp>
    <dsp:sp modelId="{30AC56C3-C866-CC4D-BBD2-0B84F2C3AEB1}">
      <dsp:nvSpPr>
        <dsp:cNvPr id="0" name=""/>
        <dsp:cNvSpPr/>
      </dsp:nvSpPr>
      <dsp:spPr>
        <a:xfrm>
          <a:off x="475427" y="1305514"/>
          <a:ext cx="870342" cy="870342"/>
        </a:xfrm>
        <a:prstGeom prst="ellipse">
          <a:avLst/>
        </a:prstGeom>
        <a:solidFill>
          <a:schemeClr val="lt1">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4EC267D7-E130-BF44-A86C-EAEFBCAAE27D}">
      <dsp:nvSpPr>
        <dsp:cNvPr id="0" name=""/>
        <dsp:cNvSpPr/>
      </dsp:nvSpPr>
      <dsp:spPr>
        <a:xfrm>
          <a:off x="910599" y="2437140"/>
          <a:ext cx="6573406" cy="696274"/>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52668" tIns="50800" rIns="50800" bIns="50800" numCol="1" spcCol="1270" anchor="ctr" anchorCtr="0">
          <a:noAutofit/>
        </a:bodyPr>
        <a:lstStyle/>
        <a:p>
          <a:pPr marL="0" lvl="0" indent="0" algn="l" defTabSz="889000" rtl="0">
            <a:lnSpc>
              <a:spcPct val="90000"/>
            </a:lnSpc>
            <a:spcBef>
              <a:spcPct val="0"/>
            </a:spcBef>
            <a:spcAft>
              <a:spcPct val="35000"/>
            </a:spcAft>
            <a:buNone/>
          </a:pPr>
          <a:r>
            <a:rPr lang="en-US" sz="2000" kern="1200" dirty="0">
              <a:latin typeface="+mn-lt"/>
            </a:rPr>
            <a:t>Applications</a:t>
          </a:r>
        </a:p>
      </dsp:txBody>
      <dsp:txXfrm>
        <a:off x="910599" y="2437140"/>
        <a:ext cx="6573406" cy="696274"/>
      </dsp:txXfrm>
    </dsp:sp>
    <dsp:sp modelId="{D5CB84C5-2451-9B4F-868A-98513B92A1D5}">
      <dsp:nvSpPr>
        <dsp:cNvPr id="0" name=""/>
        <dsp:cNvSpPr/>
      </dsp:nvSpPr>
      <dsp:spPr>
        <a:xfrm>
          <a:off x="475427" y="2350106"/>
          <a:ext cx="870342" cy="870342"/>
        </a:xfrm>
        <a:prstGeom prst="ellipse">
          <a:avLst/>
        </a:prstGeom>
        <a:solidFill>
          <a:schemeClr val="lt1">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E620F381-7A52-334D-95A0-62064AAC5FD6}">
      <dsp:nvSpPr>
        <dsp:cNvPr id="0" name=""/>
        <dsp:cNvSpPr/>
      </dsp:nvSpPr>
      <dsp:spPr>
        <a:xfrm>
          <a:off x="511409" y="3481732"/>
          <a:ext cx="6972596" cy="696274"/>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52668" tIns="50800" rIns="50800" bIns="50800" numCol="1" spcCol="1270" anchor="ctr" anchorCtr="0">
          <a:noAutofit/>
        </a:bodyPr>
        <a:lstStyle/>
        <a:p>
          <a:pPr marL="0" lvl="0" indent="0" algn="ctr" defTabSz="889000" rtl="0">
            <a:lnSpc>
              <a:spcPct val="90000"/>
            </a:lnSpc>
            <a:spcBef>
              <a:spcPct val="0"/>
            </a:spcBef>
            <a:spcAft>
              <a:spcPct val="35000"/>
            </a:spcAft>
            <a:buNone/>
          </a:pPr>
          <a:r>
            <a:rPr lang="en-US" sz="2000" kern="1200" spc="0" dirty="0">
              <a:solidFill>
                <a:srgbClr val="C00000"/>
              </a:solidFill>
              <a:latin typeface="+mn-lt"/>
            </a:rPr>
            <a:t>Crypto Currencies</a:t>
          </a:r>
        </a:p>
      </dsp:txBody>
      <dsp:txXfrm>
        <a:off x="511409" y="3481732"/>
        <a:ext cx="6972596" cy="696274"/>
      </dsp:txXfrm>
    </dsp:sp>
    <dsp:sp modelId="{D4676FD3-2DAB-584A-97D7-B91652F9E04F}">
      <dsp:nvSpPr>
        <dsp:cNvPr id="0" name=""/>
        <dsp:cNvSpPr/>
      </dsp:nvSpPr>
      <dsp:spPr>
        <a:xfrm>
          <a:off x="76237" y="3394698"/>
          <a:ext cx="870342" cy="870342"/>
        </a:xfrm>
        <a:prstGeom prst="ellipse">
          <a:avLst/>
        </a:prstGeom>
        <a:solidFill>
          <a:schemeClr val="lt1">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B1C2C8-BD8F-0E40-93A4-FF6679B0ECE7}" type="datetimeFigureOut">
              <a:rPr lang="it-IT" smtClean="0"/>
              <a:t>05/11/19</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C45EDE-7109-4D48-9D0F-F92CFA48B246}" type="slidenum">
              <a:rPr lang="it-IT" smtClean="0"/>
              <a:t>‹N›</a:t>
            </a:fld>
            <a:endParaRPr lang="it-IT"/>
          </a:p>
        </p:txBody>
      </p:sp>
    </p:spTree>
    <p:extLst>
      <p:ext uri="{BB962C8B-B14F-4D97-AF65-F5344CB8AC3E}">
        <p14:creationId xmlns:p14="http://schemas.microsoft.com/office/powerpoint/2010/main" val="120168004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C45EDE-7109-4D48-9D0F-F92CFA48B246}" type="slidenum">
              <a:rPr lang="it-IT" smtClean="0"/>
              <a:t>1</a:t>
            </a:fld>
            <a:endParaRPr lang="it-IT"/>
          </a:p>
        </p:txBody>
      </p:sp>
    </p:spTree>
    <p:extLst>
      <p:ext uri="{BB962C8B-B14F-4D97-AF65-F5344CB8AC3E}">
        <p14:creationId xmlns:p14="http://schemas.microsoft.com/office/powerpoint/2010/main" val="1457370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9C45EDE-7109-4D48-9D0F-F92CFA48B246}" type="slidenum">
              <a:rPr lang="it-IT" smtClean="0"/>
              <a:t>2</a:t>
            </a:fld>
            <a:endParaRPr lang="it-IT"/>
          </a:p>
        </p:txBody>
      </p:sp>
    </p:spTree>
    <p:extLst>
      <p:ext uri="{BB962C8B-B14F-4D97-AF65-F5344CB8AC3E}">
        <p14:creationId xmlns:p14="http://schemas.microsoft.com/office/powerpoint/2010/main" val="25661051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9C45EDE-7109-4D48-9D0F-F92CFA48B246}" type="slidenum">
              <a:rPr lang="it-IT" smtClean="0"/>
              <a:t>3</a:t>
            </a:fld>
            <a:endParaRPr lang="it-IT"/>
          </a:p>
        </p:txBody>
      </p:sp>
    </p:spTree>
    <p:extLst>
      <p:ext uri="{BB962C8B-B14F-4D97-AF65-F5344CB8AC3E}">
        <p14:creationId xmlns:p14="http://schemas.microsoft.com/office/powerpoint/2010/main" val="1922408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10"/>
          </p:nvPr>
        </p:nvSpPr>
        <p:spPr/>
        <p:txBody>
          <a:bodyPr/>
          <a:lstStyle/>
          <a:p>
            <a:fld id="{89C45EDE-7109-4D48-9D0F-F92CFA48B246}" type="slidenum">
              <a:rPr lang="it-IT" smtClean="0"/>
              <a:t>20</a:t>
            </a:fld>
            <a:endParaRPr lang="it-IT"/>
          </a:p>
        </p:txBody>
      </p:sp>
    </p:spTree>
    <p:extLst>
      <p:ext uri="{BB962C8B-B14F-4D97-AF65-F5344CB8AC3E}">
        <p14:creationId xmlns:p14="http://schemas.microsoft.com/office/powerpoint/2010/main" val="6030804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it-IT"/>
              <a:t>Fare clic per modificare stile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7" name="Date Placeholder 6"/>
          <p:cNvSpPr>
            <a:spLocks noGrp="1"/>
          </p:cNvSpPr>
          <p:nvPr>
            <p:ph type="dt" sz="half" idx="10"/>
          </p:nvPr>
        </p:nvSpPr>
        <p:spPr/>
        <p:txBody>
          <a:bodyPr/>
          <a:lstStyle/>
          <a:p>
            <a:fld id="{216C5678-EE20-4FA5-88E2-6E0BD67A2E26}" type="datetime1">
              <a:rPr lang="en-US" smtClean="0"/>
              <a:t>11/5/19</a:t>
            </a:fld>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‹N›</a:t>
            </a:fld>
            <a:endParaRPr lang="en-US" dirty="0"/>
          </a:p>
        </p:txBody>
      </p:sp>
      <p:sp>
        <p:nvSpPr>
          <p:cNvPr id="9" name="Footer Placeholder 8"/>
          <p:cNvSpPr>
            <a:spLocks noGrp="1"/>
          </p:cNvSpPr>
          <p:nvPr>
            <p:ph type="ftr" sz="quarter" idx="12"/>
          </p:nvPr>
        </p:nvSpPr>
        <p:spPr/>
        <p:txBody>
          <a:bodyPr/>
          <a:lstStyle/>
          <a:p>
            <a:r>
              <a:rPr lang="en-US"/>
              <a:t>Footer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EA051B39-B140-43FE-96DB-472A2B59CE7C}" type="datetime1">
              <a:rPr lang="en-US" smtClean="0"/>
              <a:t>11/5/19</a:t>
            </a:fld>
            <a:endParaRPr lang="en-US"/>
          </a:p>
        </p:txBody>
      </p:sp>
      <p:sp>
        <p:nvSpPr>
          <p:cNvPr id="5" name="Footer Placeholder 4"/>
          <p:cNvSpPr>
            <a:spLocks noGrp="1"/>
          </p:cNvSpPr>
          <p:nvPr>
            <p:ph type="ftr" sz="quarter" idx="11"/>
          </p:nvPr>
        </p:nvSpPr>
        <p:spPr/>
        <p:txBody>
          <a:bodyPr/>
          <a:lstStyle/>
          <a:p>
            <a:r>
              <a:rPr lang="en-US"/>
              <a:t>Footer Text</a:t>
            </a:r>
          </a:p>
        </p:txBody>
      </p:sp>
      <p:sp>
        <p:nvSpPr>
          <p:cNvPr id="6" name="Slide Number Placeholder 5"/>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Fare clic per modificare stile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DA600BB2-27C5-458B-ABCE-839C88CF47CE}" type="datetime1">
              <a:rPr lang="en-US" smtClean="0"/>
              <a:t>11/5/19</a:t>
            </a:fld>
            <a:endParaRPr lang="en-US"/>
          </a:p>
        </p:txBody>
      </p:sp>
      <p:sp>
        <p:nvSpPr>
          <p:cNvPr id="5" name="Footer Placeholder 4"/>
          <p:cNvSpPr>
            <a:spLocks noGrp="1"/>
          </p:cNvSpPr>
          <p:nvPr>
            <p:ph type="ftr" sz="quarter" idx="11"/>
          </p:nvPr>
        </p:nvSpPr>
        <p:spPr/>
        <p:txBody>
          <a:bodyPr/>
          <a:lstStyle/>
          <a:p>
            <a:r>
              <a:rPr lang="en-US"/>
              <a:t>Footer Text</a:t>
            </a:r>
          </a:p>
        </p:txBody>
      </p:sp>
      <p:sp>
        <p:nvSpPr>
          <p:cNvPr id="6" name="Slide Number Placeholder 5"/>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11D738E-8962-435F-8C43-147B8DD7E819}" type="datetime1">
              <a:rPr lang="en-US" smtClean="0"/>
              <a:t>11/5/19</a:t>
            </a:fld>
            <a:endParaRPr lang="en-US"/>
          </a:p>
        </p:txBody>
      </p:sp>
      <p:sp>
        <p:nvSpPr>
          <p:cNvPr id="5" name="Footer Placeholder 4"/>
          <p:cNvSpPr>
            <a:spLocks noGrp="1"/>
          </p:cNvSpPr>
          <p:nvPr>
            <p:ph type="ftr" sz="quarter" idx="11"/>
          </p:nvPr>
        </p:nvSpPr>
        <p:spPr/>
        <p:txBody>
          <a:bodyPr/>
          <a:lstStyle/>
          <a:p>
            <a:r>
              <a:rPr lang="en-US"/>
              <a:t>Footer Text</a:t>
            </a:r>
          </a:p>
        </p:txBody>
      </p:sp>
      <p:sp>
        <p:nvSpPr>
          <p:cNvPr id="6" name="Slide Number Placeholder 5"/>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it-IT"/>
              <a:t>Fare clic per modificare stile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9CAEA93-55E7-4DA9-90C2-089A26EEFEC4}" type="datetime1">
              <a:rPr lang="en-US" smtClean="0"/>
              <a:t>11/5/19</a:t>
            </a:fld>
            <a:endParaRPr lang="en-US"/>
          </a:p>
        </p:txBody>
      </p:sp>
      <p:sp>
        <p:nvSpPr>
          <p:cNvPr id="5" name="Footer Placeholder 4"/>
          <p:cNvSpPr>
            <a:spLocks noGrp="1"/>
          </p:cNvSpPr>
          <p:nvPr>
            <p:ph type="ftr" sz="quarter" idx="11"/>
          </p:nvPr>
        </p:nvSpPr>
        <p:spPr/>
        <p:txBody>
          <a:bodyPr/>
          <a:lstStyle/>
          <a:p>
            <a:r>
              <a:rPr lang="en-US"/>
              <a:t>Footer Text</a:t>
            </a:r>
          </a:p>
        </p:txBody>
      </p:sp>
      <p:sp>
        <p:nvSpPr>
          <p:cNvPr id="6" name="Slide Number Placeholder 5"/>
          <p:cNvSpPr>
            <a:spLocks noGrp="1"/>
          </p:cNvSpPr>
          <p:nvPr>
            <p:ph type="sldNum" sz="quarter" idx="12"/>
          </p:nvPr>
        </p:nvSpPr>
        <p:spPr/>
        <p:txBody>
          <a:bodyPr/>
          <a:lstStyle/>
          <a:p>
            <a:fld id="{BA9B540C-44DA-4F69-89C9-7C84606640D3}" type="slidenum">
              <a:rPr lang="en-US" smtClean="0"/>
              <a:pPr/>
              <a:t>‹N›</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E34CF3C7-6809-4F39-BD67-A75817BDDE0A}" type="datetime1">
              <a:rPr lang="en-US" smtClean="0"/>
              <a:t>11/5/19</a:t>
            </a:fld>
            <a:endParaRPr lang="en-US"/>
          </a:p>
        </p:txBody>
      </p:sp>
      <p:sp>
        <p:nvSpPr>
          <p:cNvPr id="6" name="Footer Placeholder 5"/>
          <p:cNvSpPr>
            <a:spLocks noGrp="1"/>
          </p:cNvSpPr>
          <p:nvPr>
            <p:ph type="ftr" sz="quarter" idx="11"/>
          </p:nvPr>
        </p:nvSpPr>
        <p:spPr/>
        <p:txBody>
          <a:bodyPr/>
          <a:lstStyle/>
          <a:p>
            <a:r>
              <a:rPr lang="en-US"/>
              <a:t>Footer Text</a:t>
            </a:r>
          </a:p>
        </p:txBody>
      </p:sp>
      <p:sp>
        <p:nvSpPr>
          <p:cNvPr id="7" name="Slide Number Placeholder 6"/>
          <p:cNvSpPr>
            <a:spLocks noGrp="1"/>
          </p:cNvSpPr>
          <p:nvPr>
            <p:ph type="sldNum" sz="quarter" idx="12"/>
          </p:nvPr>
        </p:nvSpPr>
        <p:spPr/>
        <p:txBody>
          <a:bodyPr/>
          <a:lstStyle/>
          <a:p>
            <a:fld id="{BA9B540C-44DA-4F69-89C9-7C84606640D3}" type="slidenum">
              <a:rPr lang="en-US" smtClean="0"/>
              <a:pPr/>
              <a:t>‹N›</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stile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7" name="Date Placeholder 6"/>
          <p:cNvSpPr>
            <a:spLocks noGrp="1"/>
          </p:cNvSpPr>
          <p:nvPr>
            <p:ph type="dt" sz="half" idx="10"/>
          </p:nvPr>
        </p:nvSpPr>
        <p:spPr/>
        <p:txBody>
          <a:bodyPr/>
          <a:lstStyle/>
          <a:p>
            <a:fld id="{F7EAEB24-CE78-465C-A726-91D0868FA48F}" type="datetime1">
              <a:rPr lang="en-US" smtClean="0"/>
              <a:t>11/5/19</a:t>
            </a:fld>
            <a:endParaRPr lang="en-US"/>
          </a:p>
        </p:txBody>
      </p:sp>
      <p:sp>
        <p:nvSpPr>
          <p:cNvPr id="8" name="Footer Placeholder 7"/>
          <p:cNvSpPr>
            <a:spLocks noGrp="1"/>
          </p:cNvSpPr>
          <p:nvPr>
            <p:ph type="ftr" sz="quarter" idx="11"/>
          </p:nvPr>
        </p:nvSpPr>
        <p:spPr/>
        <p:txBody>
          <a:bodyPr/>
          <a:lstStyle/>
          <a:p>
            <a:r>
              <a:rPr lang="en-US"/>
              <a:t>Footer Text</a:t>
            </a:r>
          </a:p>
        </p:txBody>
      </p:sp>
      <p:sp>
        <p:nvSpPr>
          <p:cNvPr id="9" name="Slide Number Placeholder 8"/>
          <p:cNvSpPr>
            <a:spLocks noGrp="1"/>
          </p:cNvSpPr>
          <p:nvPr>
            <p:ph type="sldNum" sz="quarter" idx="12"/>
          </p:nvPr>
        </p:nvSpPr>
        <p:spPr/>
        <p:txBody>
          <a:bodyPr/>
          <a:lstStyle/>
          <a:p>
            <a:fld id="{BA9B540C-44DA-4F69-89C9-7C84606640D3}" type="slidenum">
              <a:rPr lang="en-US" smtClean="0"/>
              <a:pPr/>
              <a:t>‹N›</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dirty="0"/>
          </a:p>
        </p:txBody>
      </p:sp>
      <p:sp>
        <p:nvSpPr>
          <p:cNvPr id="3" name="Date Placeholder 2"/>
          <p:cNvSpPr>
            <a:spLocks noGrp="1"/>
          </p:cNvSpPr>
          <p:nvPr>
            <p:ph type="dt" sz="half" idx="10"/>
          </p:nvPr>
        </p:nvSpPr>
        <p:spPr/>
        <p:txBody>
          <a:bodyPr/>
          <a:lstStyle/>
          <a:p>
            <a:fld id="{40BAADF0-1749-4E8B-9691-B44A5F8C0895}" type="datetime1">
              <a:rPr lang="en-US" smtClean="0"/>
              <a:t>11/5/19</a:t>
            </a:fld>
            <a:endParaRPr lang="en-US"/>
          </a:p>
        </p:txBody>
      </p:sp>
      <p:sp>
        <p:nvSpPr>
          <p:cNvPr id="4" name="Footer Placeholder 3"/>
          <p:cNvSpPr>
            <a:spLocks noGrp="1"/>
          </p:cNvSpPr>
          <p:nvPr>
            <p:ph type="ftr" sz="quarter" idx="11"/>
          </p:nvPr>
        </p:nvSpPr>
        <p:spPr/>
        <p:txBody>
          <a:bodyPr/>
          <a:lstStyle/>
          <a:p>
            <a:r>
              <a:rPr lang="en-US"/>
              <a:t>Footer Text</a:t>
            </a:r>
          </a:p>
        </p:txBody>
      </p:sp>
      <p:sp>
        <p:nvSpPr>
          <p:cNvPr id="5" name="Slide Number Placeholder 4"/>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AF628A-A867-4937-BBE5-207DB6F9C51A}" type="datetime1">
              <a:rPr lang="en-US" smtClean="0"/>
              <a:t>11/5/19</a:t>
            </a:fld>
            <a:endParaRPr lang="en-US"/>
          </a:p>
        </p:txBody>
      </p:sp>
      <p:sp>
        <p:nvSpPr>
          <p:cNvPr id="3" name="Footer Placeholder 2"/>
          <p:cNvSpPr>
            <a:spLocks noGrp="1"/>
          </p:cNvSpPr>
          <p:nvPr>
            <p:ph type="ftr" sz="quarter" idx="11"/>
          </p:nvPr>
        </p:nvSpPr>
        <p:spPr/>
        <p:txBody>
          <a:bodyPr/>
          <a:lstStyle/>
          <a:p>
            <a:r>
              <a:rPr lang="en-US"/>
              <a:t>Footer Text</a:t>
            </a:r>
          </a:p>
        </p:txBody>
      </p:sp>
      <p:sp>
        <p:nvSpPr>
          <p:cNvPr id="4" name="Slide Number Placeholder 3"/>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it-IT"/>
              <a:t>Fare clic per modificare stile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118BBB94-68E6-4675-A946-F1C5994EDBD7}" type="datetime1">
              <a:rPr lang="en-US" smtClean="0"/>
              <a:t>11/5/19</a:t>
            </a:fld>
            <a:endParaRPr lang="en-US"/>
          </a:p>
        </p:txBody>
      </p:sp>
      <p:sp>
        <p:nvSpPr>
          <p:cNvPr id="6" name="Footer Placeholder 5"/>
          <p:cNvSpPr>
            <a:spLocks noGrp="1"/>
          </p:cNvSpPr>
          <p:nvPr>
            <p:ph type="ftr" sz="quarter" idx="11"/>
          </p:nvPr>
        </p:nvSpPr>
        <p:spPr/>
        <p:txBody>
          <a:bodyPr/>
          <a:lstStyle/>
          <a:p>
            <a:r>
              <a:rPr lang="en-US"/>
              <a:t>Footer Text</a:t>
            </a:r>
          </a:p>
        </p:txBody>
      </p:sp>
      <p:sp>
        <p:nvSpPr>
          <p:cNvPr id="7" name="Slide Number Placeholder 6"/>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it-IT"/>
              <a:t>Fare clic per modificare stile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DC3B8377-21E3-4835-B75D-4E2847E2750F}" type="datetime1">
              <a:rPr lang="en-US" smtClean="0"/>
              <a:t>11/5/19</a:t>
            </a:fld>
            <a:endParaRPr lang="en-US"/>
          </a:p>
        </p:txBody>
      </p:sp>
      <p:sp>
        <p:nvSpPr>
          <p:cNvPr id="6" name="Footer Placeholder 5"/>
          <p:cNvSpPr>
            <a:spLocks noGrp="1"/>
          </p:cNvSpPr>
          <p:nvPr>
            <p:ph type="ftr" sz="quarter" idx="11"/>
          </p:nvPr>
        </p:nvSpPr>
        <p:spPr/>
        <p:txBody>
          <a:bodyPr/>
          <a:lstStyle/>
          <a:p>
            <a:r>
              <a:rPr lang="en-US"/>
              <a:t>Footer Text</a:t>
            </a:r>
          </a:p>
        </p:txBody>
      </p:sp>
      <p:sp>
        <p:nvSpPr>
          <p:cNvPr id="7" name="Slide Number Placeholder 6"/>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it-IT"/>
              <a:t>Fare clic per modificare stile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0C4986D-6BE9-4264-908F-02DB36FD8D6C}" type="datetime1">
              <a:rPr lang="en-US" smtClean="0"/>
              <a:t>11/5/19</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a:t>Footer Text</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‹N›</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pirasl@unica.i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hyperlink" Target="http://blockgeeks.com/guides/smart-contracts/" TargetMode="External"/><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openbazaar.org/" TargetMode="External"/><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blockgeeks.com/guides/proof-of-work-vs-proof-of-stake/" TargetMode="External"/><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hyperlink" Target="https://en.wikipedia.org/wiki/SHA-2"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blockgeeks.com/guides/cryptocurrencies-cryptography/" TargetMode="External"/><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3.tiff"/><Relationship Id="rId5" Type="http://schemas.openxmlformats.org/officeDocument/2006/relationships/image" Target="../media/image2.tiff"/><Relationship Id="rId4" Type="http://schemas.openxmlformats.org/officeDocument/2006/relationships/image" Target="../media/image1.jpg"/></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685799" y="1285753"/>
            <a:ext cx="8189176" cy="2761941"/>
          </a:xfrm>
        </p:spPr>
        <p:txBody>
          <a:bodyPr anchor="ctr"/>
          <a:lstStyle/>
          <a:p>
            <a:pPr>
              <a:lnSpc>
                <a:spcPct val="90000"/>
              </a:lnSpc>
              <a:spcAft>
                <a:spcPts val="4200"/>
              </a:spcAft>
            </a:pPr>
            <a:r>
              <a:rPr lang="it-IT" sz="6000" dirty="0"/>
              <a:t>Advanced</a:t>
            </a:r>
            <a:br>
              <a:rPr lang="it-IT" sz="6000" dirty="0"/>
            </a:br>
            <a:r>
              <a:rPr lang="it-IT" sz="6000" dirty="0"/>
              <a:t>Corporate Finance</a:t>
            </a:r>
            <a:br>
              <a:rPr lang="it-IT" sz="1100" dirty="0"/>
            </a:br>
            <a:br>
              <a:rPr lang="it-IT" sz="1100" dirty="0"/>
            </a:br>
            <a:br>
              <a:rPr lang="it-IT" sz="1100" dirty="0"/>
            </a:br>
            <a:br>
              <a:rPr lang="it-IT" sz="1100" dirty="0"/>
            </a:br>
            <a:r>
              <a:rPr lang="it-IT" sz="1800" dirty="0"/>
              <a:t>6 CFU</a:t>
            </a:r>
          </a:p>
        </p:txBody>
      </p:sp>
      <p:sp>
        <p:nvSpPr>
          <p:cNvPr id="5" name="Sottotitolo 4"/>
          <p:cNvSpPr>
            <a:spLocks noGrp="1"/>
          </p:cNvSpPr>
          <p:nvPr>
            <p:ph type="subTitle" idx="1"/>
          </p:nvPr>
        </p:nvSpPr>
        <p:spPr>
          <a:xfrm>
            <a:off x="874569" y="4672766"/>
            <a:ext cx="7642973" cy="1502278"/>
          </a:xfrm>
        </p:spPr>
        <p:txBody>
          <a:bodyPr>
            <a:normAutofit/>
          </a:bodyPr>
          <a:lstStyle/>
          <a:p>
            <a:r>
              <a:rPr lang="it-IT" b="1" dirty="0"/>
              <a:t>Prof. Luca Piras</a:t>
            </a:r>
          </a:p>
          <a:p>
            <a:pPr>
              <a:spcAft>
                <a:spcPts val="2400"/>
              </a:spcAft>
            </a:pPr>
            <a:r>
              <a:rPr lang="it-IT" sz="1600" dirty="0"/>
              <a:t>Room 4, P. Baffi building 2° </a:t>
            </a:r>
            <a:r>
              <a:rPr lang="it-IT" sz="1600" dirty="0" err="1"/>
              <a:t>floor</a:t>
            </a:r>
            <a:endParaRPr lang="it-IT" sz="1600" dirty="0"/>
          </a:p>
          <a:p>
            <a:r>
              <a:rPr lang="it-IT" b="1" dirty="0">
                <a:hlinkClick r:id="rId3"/>
              </a:rPr>
              <a:t>pirasl@unica.it</a:t>
            </a:r>
            <a:r>
              <a:rPr lang="it-IT" b="1" dirty="0"/>
              <a:t>                                      070 675 3365</a:t>
            </a:r>
          </a:p>
        </p:txBody>
      </p:sp>
      <p:grpSp>
        <p:nvGrpSpPr>
          <p:cNvPr id="9" name="Gruppo 8"/>
          <p:cNvGrpSpPr/>
          <p:nvPr/>
        </p:nvGrpSpPr>
        <p:grpSpPr>
          <a:xfrm>
            <a:off x="139485" y="139487"/>
            <a:ext cx="6182823" cy="647258"/>
            <a:chOff x="1" y="1"/>
            <a:chExt cx="6182823" cy="647258"/>
          </a:xfrm>
        </p:grpSpPr>
        <p:pic>
          <p:nvPicPr>
            <p:cNvPr id="10" name="Immagine 9" descr="senzatitolo-1.jpg"/>
            <p:cNvPicPr>
              <a:picLocks noChangeAspect="1"/>
            </p:cNvPicPr>
            <p:nvPr/>
          </p:nvPicPr>
          <p:blipFill>
            <a:blip r:embed="rId4">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11" name="CasellaDiTesto 10"/>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Tree>
    <p:extLst>
      <p:ext uri="{BB962C8B-B14F-4D97-AF65-F5344CB8AC3E}">
        <p14:creationId xmlns:p14="http://schemas.microsoft.com/office/powerpoint/2010/main" val="14526768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Applications</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
        <p:nvSpPr>
          <p:cNvPr id="3" name="Segnaposto contenuto 2"/>
          <p:cNvSpPr>
            <a:spLocks noGrp="1"/>
          </p:cNvSpPr>
          <p:nvPr>
            <p:ph idx="1"/>
          </p:nvPr>
        </p:nvSpPr>
        <p:spPr>
          <a:xfrm>
            <a:off x="457200" y="2107970"/>
            <a:ext cx="8229600" cy="4292829"/>
          </a:xfrm>
        </p:spPr>
        <p:txBody>
          <a:bodyPr>
            <a:normAutofit/>
          </a:bodyPr>
          <a:lstStyle/>
          <a:p>
            <a:r>
              <a:rPr lang="en-US" sz="2800" dirty="0">
                <a:solidFill>
                  <a:schemeClr val="tx2">
                    <a:lumMod val="75000"/>
                  </a:schemeClr>
                </a:solidFill>
                <a:latin typeface="+mn-lt"/>
                <a:hlinkClick r:id="rId3"/>
              </a:rPr>
              <a:t>Smart contracts</a:t>
            </a:r>
            <a:endParaRPr lang="en-US" sz="2800" dirty="0">
              <a:solidFill>
                <a:schemeClr val="tx2">
                  <a:lumMod val="75000"/>
                </a:schemeClr>
              </a:solidFill>
              <a:latin typeface="+mn-lt"/>
            </a:endParaRPr>
          </a:p>
          <a:p>
            <a:pPr lvl="1">
              <a:spcBef>
                <a:spcPts val="1200"/>
              </a:spcBef>
              <a:spcAft>
                <a:spcPts val="1200"/>
              </a:spcAft>
            </a:pPr>
            <a:r>
              <a:rPr lang="en-US" sz="2000" dirty="0">
                <a:solidFill>
                  <a:schemeClr val="tx2">
                    <a:lumMod val="75000"/>
                  </a:schemeClr>
                </a:solidFill>
                <a:latin typeface="+mn-lt"/>
              </a:rPr>
              <a:t>Distributed ledgers enable the coding of simple contracts that will execute when specified conditions are met</a:t>
            </a:r>
          </a:p>
          <a:p>
            <a:pPr lvl="1">
              <a:spcBef>
                <a:spcPts val="1200"/>
              </a:spcBef>
              <a:spcAft>
                <a:spcPts val="1200"/>
              </a:spcAft>
            </a:pPr>
            <a:r>
              <a:rPr lang="en-US" sz="2000" dirty="0">
                <a:solidFill>
                  <a:schemeClr val="tx2">
                    <a:lumMod val="75000"/>
                  </a:schemeClr>
                </a:solidFill>
                <a:latin typeface="+mn-lt"/>
              </a:rPr>
              <a:t>At the current level of development, smart contracts can perform simple functions</a:t>
            </a:r>
          </a:p>
          <a:p>
            <a:pPr lvl="2"/>
            <a:r>
              <a:rPr lang="en-US" sz="1900" dirty="0">
                <a:solidFill>
                  <a:schemeClr val="tx2">
                    <a:lumMod val="75000"/>
                  </a:schemeClr>
                </a:solidFill>
                <a:latin typeface="+mn-lt"/>
              </a:rPr>
              <a:t>A derivative could be paid out when a financial instrument meets certain benchmark, with blockchain enabling the payout to be automated</a:t>
            </a:r>
            <a:endParaRPr lang="en-US" sz="2000" dirty="0">
              <a:solidFill>
                <a:schemeClr val="tx2">
                  <a:lumMod val="75000"/>
                </a:schemeClr>
              </a:solidFill>
              <a:latin typeface="+mn-lt"/>
            </a:endParaRPr>
          </a:p>
        </p:txBody>
      </p:sp>
    </p:spTree>
    <p:extLst>
      <p:ext uri="{BB962C8B-B14F-4D97-AF65-F5344CB8AC3E}">
        <p14:creationId xmlns:p14="http://schemas.microsoft.com/office/powerpoint/2010/main" val="5414514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Applications</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
        <p:nvSpPr>
          <p:cNvPr id="3" name="Segnaposto contenuto 2"/>
          <p:cNvSpPr>
            <a:spLocks noGrp="1"/>
          </p:cNvSpPr>
          <p:nvPr>
            <p:ph idx="1"/>
          </p:nvPr>
        </p:nvSpPr>
        <p:spPr>
          <a:xfrm>
            <a:off x="457200" y="2019301"/>
            <a:ext cx="8229600" cy="3302000"/>
          </a:xfrm>
        </p:spPr>
        <p:txBody>
          <a:bodyPr>
            <a:normAutofit/>
          </a:bodyPr>
          <a:lstStyle/>
          <a:p>
            <a:r>
              <a:rPr lang="en-US" sz="2800" dirty="0">
                <a:solidFill>
                  <a:schemeClr val="tx2">
                    <a:lumMod val="75000"/>
                  </a:schemeClr>
                </a:solidFill>
                <a:latin typeface="+mn-lt"/>
              </a:rPr>
              <a:t>The sharing economy</a:t>
            </a:r>
          </a:p>
          <a:p>
            <a:pPr lvl="1">
              <a:spcBef>
                <a:spcPts val="2400"/>
              </a:spcBef>
            </a:pPr>
            <a:r>
              <a:rPr lang="en-US" sz="1800" dirty="0">
                <a:solidFill>
                  <a:schemeClr val="tx2">
                    <a:lumMod val="75000"/>
                  </a:schemeClr>
                </a:solidFill>
                <a:latin typeface="+mn-lt"/>
              </a:rPr>
              <a:t>By enabling peer-to-peer payments, the blockchain opens the door to direct interaction between parties</a:t>
            </a:r>
          </a:p>
          <a:p>
            <a:pPr lvl="1">
              <a:spcBef>
                <a:spcPts val="2400"/>
              </a:spcBef>
            </a:pPr>
            <a:r>
              <a:rPr lang="en-US" sz="1800" dirty="0">
                <a:solidFill>
                  <a:schemeClr val="tx2">
                    <a:lumMod val="75000"/>
                  </a:schemeClr>
                </a:solidFill>
                <a:latin typeface="+mn-lt"/>
              </a:rPr>
              <a:t>An early example, </a:t>
            </a:r>
            <a:r>
              <a:rPr lang="en-US" sz="1800" dirty="0">
                <a:solidFill>
                  <a:schemeClr val="tx2">
                    <a:lumMod val="75000"/>
                  </a:schemeClr>
                </a:solidFill>
                <a:latin typeface="+mn-lt"/>
                <a:hlinkClick r:id="rId3"/>
              </a:rPr>
              <a:t>OpenBazaar</a:t>
            </a:r>
            <a:r>
              <a:rPr lang="en-US" sz="1800" dirty="0">
                <a:solidFill>
                  <a:schemeClr val="tx2">
                    <a:lumMod val="75000"/>
                  </a:schemeClr>
                </a:solidFill>
                <a:latin typeface="+mn-lt"/>
              </a:rPr>
              <a:t> The “no rules” ethos means that personal reputation will be even more important to business interactions than it currently is.</a:t>
            </a:r>
          </a:p>
        </p:txBody>
      </p:sp>
    </p:spTree>
    <p:extLst>
      <p:ext uri="{BB962C8B-B14F-4D97-AF65-F5344CB8AC3E}">
        <p14:creationId xmlns:p14="http://schemas.microsoft.com/office/powerpoint/2010/main" val="12867111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Applications</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
        <p:nvSpPr>
          <p:cNvPr id="3" name="Segnaposto contenuto 2"/>
          <p:cNvSpPr>
            <a:spLocks noGrp="1"/>
          </p:cNvSpPr>
          <p:nvPr>
            <p:ph idx="1"/>
          </p:nvPr>
        </p:nvSpPr>
        <p:spPr>
          <a:xfrm>
            <a:off x="457200" y="1806176"/>
            <a:ext cx="8229600" cy="4292122"/>
          </a:xfrm>
        </p:spPr>
        <p:txBody>
          <a:bodyPr>
            <a:normAutofit/>
          </a:bodyPr>
          <a:lstStyle/>
          <a:p>
            <a:r>
              <a:rPr lang="en-US" dirty="0">
                <a:solidFill>
                  <a:schemeClr val="tx2">
                    <a:lumMod val="75000"/>
                  </a:schemeClr>
                </a:solidFill>
                <a:latin typeface="+mn-lt"/>
              </a:rPr>
              <a:t>Crowdfunding</a:t>
            </a:r>
          </a:p>
          <a:p>
            <a:pPr lvl="1">
              <a:spcBef>
                <a:spcPts val="1200"/>
              </a:spcBef>
              <a:spcAft>
                <a:spcPts val="1200"/>
              </a:spcAft>
            </a:pPr>
            <a:r>
              <a:rPr lang="en-US" sz="1800" dirty="0">
                <a:solidFill>
                  <a:schemeClr val="tx2">
                    <a:lumMod val="75000"/>
                  </a:schemeClr>
                </a:solidFill>
                <a:latin typeface="+mn-lt"/>
              </a:rPr>
              <a:t>Potentially creating crowd-sourced venture capital funds</a:t>
            </a:r>
          </a:p>
          <a:p>
            <a:pPr lvl="1">
              <a:spcBef>
                <a:spcPts val="1200"/>
              </a:spcBef>
              <a:spcAft>
                <a:spcPts val="1200"/>
              </a:spcAft>
            </a:pPr>
            <a:r>
              <a:rPr lang="en-US" sz="1800" dirty="0">
                <a:solidFill>
                  <a:schemeClr val="tx2">
                    <a:lumMod val="75000"/>
                  </a:schemeClr>
                </a:solidFill>
                <a:latin typeface="+mn-lt"/>
              </a:rPr>
              <a:t>“A new paradigm of economic cooperation”</a:t>
            </a:r>
          </a:p>
          <a:p>
            <a:pPr>
              <a:spcBef>
                <a:spcPts val="3000"/>
              </a:spcBef>
            </a:pPr>
            <a:r>
              <a:rPr lang="en-US" dirty="0">
                <a:solidFill>
                  <a:schemeClr val="tx2">
                    <a:lumMod val="75000"/>
                  </a:schemeClr>
                </a:solidFill>
                <a:latin typeface="+mn-lt"/>
              </a:rPr>
              <a:t>Governance</a:t>
            </a:r>
          </a:p>
          <a:p>
            <a:pPr lvl="1">
              <a:spcBef>
                <a:spcPts val="1200"/>
              </a:spcBef>
              <a:spcAft>
                <a:spcPts val="1200"/>
              </a:spcAft>
            </a:pPr>
            <a:r>
              <a:rPr lang="en-US" sz="1800" dirty="0">
                <a:solidFill>
                  <a:schemeClr val="tx2">
                    <a:lumMod val="75000"/>
                  </a:schemeClr>
                </a:solidFill>
                <a:latin typeface="+mn-lt"/>
              </a:rPr>
              <a:t>Bring full transparency to elections or any other kind of poll taking</a:t>
            </a:r>
          </a:p>
          <a:p>
            <a:pPr lvl="1">
              <a:spcBef>
                <a:spcPts val="1200"/>
              </a:spcBef>
              <a:spcAft>
                <a:spcPts val="1200"/>
              </a:spcAft>
            </a:pPr>
            <a:r>
              <a:rPr lang="en-US" sz="1800" dirty="0">
                <a:solidFill>
                  <a:schemeClr val="tx2">
                    <a:lumMod val="75000"/>
                  </a:schemeClr>
                </a:solidFill>
                <a:latin typeface="+mn-lt"/>
              </a:rPr>
              <a:t>Enables organizational decision-making to happen on the blockchain</a:t>
            </a:r>
          </a:p>
          <a:p>
            <a:pPr lvl="1">
              <a:spcBef>
                <a:spcPts val="1200"/>
              </a:spcBef>
              <a:spcAft>
                <a:spcPts val="1200"/>
              </a:spcAft>
            </a:pPr>
            <a:r>
              <a:rPr lang="en-US" sz="1800" dirty="0">
                <a:solidFill>
                  <a:schemeClr val="tx2">
                    <a:lumMod val="75000"/>
                  </a:schemeClr>
                </a:solidFill>
                <a:latin typeface="+mn-lt"/>
              </a:rPr>
              <a:t>Company governance becomes fully transparent and verifiable when managing digital assets, equity or information</a:t>
            </a:r>
          </a:p>
        </p:txBody>
      </p:sp>
    </p:spTree>
    <p:extLst>
      <p:ext uri="{BB962C8B-B14F-4D97-AF65-F5344CB8AC3E}">
        <p14:creationId xmlns:p14="http://schemas.microsoft.com/office/powerpoint/2010/main" val="5944601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Applications</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
        <p:nvSpPr>
          <p:cNvPr id="3" name="Segnaposto contenuto 2"/>
          <p:cNvSpPr>
            <a:spLocks noGrp="1"/>
          </p:cNvSpPr>
          <p:nvPr>
            <p:ph idx="1"/>
          </p:nvPr>
        </p:nvSpPr>
        <p:spPr>
          <a:xfrm>
            <a:off x="735645" y="2019301"/>
            <a:ext cx="7600520" cy="3625228"/>
          </a:xfrm>
        </p:spPr>
        <p:txBody>
          <a:bodyPr>
            <a:normAutofit/>
          </a:bodyPr>
          <a:lstStyle/>
          <a:p>
            <a:r>
              <a:rPr lang="en-US" sz="2800" dirty="0">
                <a:solidFill>
                  <a:schemeClr val="tx2">
                    <a:lumMod val="75000"/>
                  </a:schemeClr>
                </a:solidFill>
                <a:latin typeface="+mn-lt"/>
              </a:rPr>
              <a:t>Prediction markets</a:t>
            </a:r>
          </a:p>
          <a:p>
            <a:pPr lvl="1">
              <a:spcBef>
                <a:spcPts val="1200"/>
              </a:spcBef>
              <a:spcAft>
                <a:spcPts val="1200"/>
              </a:spcAft>
            </a:pPr>
            <a:r>
              <a:rPr lang="en-US" sz="1800" dirty="0">
                <a:solidFill>
                  <a:schemeClr val="tx2">
                    <a:lumMod val="75000"/>
                  </a:schemeClr>
                </a:solidFill>
                <a:latin typeface="+mn-lt"/>
              </a:rPr>
              <a:t>The crowdsourcing of predictions on event probability is proven to have a high degree of accuracy</a:t>
            </a:r>
          </a:p>
          <a:p>
            <a:pPr lvl="1">
              <a:spcBef>
                <a:spcPts val="1200"/>
              </a:spcBef>
              <a:spcAft>
                <a:spcPts val="1200"/>
              </a:spcAft>
            </a:pPr>
            <a:r>
              <a:rPr lang="en-US" sz="1800" dirty="0">
                <a:solidFill>
                  <a:schemeClr val="tx2">
                    <a:lumMod val="75000"/>
                  </a:schemeClr>
                </a:solidFill>
                <a:latin typeface="+mn-lt"/>
              </a:rPr>
              <a:t>Averaging opinions cancels out the unexamined biases that distort judgment</a:t>
            </a:r>
          </a:p>
          <a:p>
            <a:pPr lvl="1">
              <a:spcBef>
                <a:spcPts val="1200"/>
              </a:spcBef>
              <a:spcAft>
                <a:spcPts val="1200"/>
              </a:spcAft>
            </a:pPr>
            <a:r>
              <a:rPr lang="en-US" sz="1800" dirty="0">
                <a:solidFill>
                  <a:schemeClr val="tx2">
                    <a:lumMod val="75000"/>
                  </a:schemeClr>
                </a:solidFill>
                <a:latin typeface="+mn-lt"/>
              </a:rPr>
              <a:t>Prediction markets that payout according to event outcomes are already active</a:t>
            </a:r>
          </a:p>
          <a:p>
            <a:pPr lvl="1">
              <a:spcBef>
                <a:spcPts val="1200"/>
              </a:spcBef>
              <a:spcAft>
                <a:spcPts val="1200"/>
              </a:spcAft>
            </a:pPr>
            <a:r>
              <a:rPr lang="en-US" sz="1800" dirty="0">
                <a:solidFill>
                  <a:schemeClr val="tx2">
                    <a:lumMod val="75000"/>
                  </a:schemeClr>
                </a:solidFill>
                <a:latin typeface="+mn-lt"/>
              </a:rPr>
              <a:t>Blockchains are a “wisdom of the crowd” technology</a:t>
            </a:r>
          </a:p>
        </p:txBody>
      </p:sp>
    </p:spTree>
    <p:extLst>
      <p:ext uri="{BB962C8B-B14F-4D97-AF65-F5344CB8AC3E}">
        <p14:creationId xmlns:p14="http://schemas.microsoft.com/office/powerpoint/2010/main" val="9980336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Currencies</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
        <p:nvSpPr>
          <p:cNvPr id="3" name="Segnaposto contenuto 2"/>
          <p:cNvSpPr>
            <a:spLocks noGrp="1"/>
          </p:cNvSpPr>
          <p:nvPr>
            <p:ph idx="1"/>
          </p:nvPr>
        </p:nvSpPr>
        <p:spPr>
          <a:xfrm>
            <a:off x="735645" y="2019301"/>
            <a:ext cx="7600520" cy="3625228"/>
          </a:xfrm>
        </p:spPr>
        <p:txBody>
          <a:bodyPr>
            <a:normAutofit/>
          </a:bodyPr>
          <a:lstStyle/>
          <a:p>
            <a:r>
              <a:rPr lang="en-US" sz="2800" i="1" dirty="0">
                <a:solidFill>
                  <a:schemeClr val="tx2">
                    <a:lumMod val="75000"/>
                  </a:schemeClr>
                </a:solidFill>
                <a:latin typeface="+mn-lt"/>
              </a:rPr>
              <a:t>Definition</a:t>
            </a:r>
          </a:p>
          <a:p>
            <a:pPr lvl="1"/>
            <a:r>
              <a:rPr lang="en-US" sz="1800" i="1" dirty="0">
                <a:solidFill>
                  <a:schemeClr val="tx2">
                    <a:lumMod val="75000"/>
                  </a:schemeClr>
                </a:solidFill>
                <a:latin typeface="+mn-lt"/>
              </a:rPr>
              <a:t>limited entries in a database no one can change without fulfilling specific conditions</a:t>
            </a:r>
          </a:p>
          <a:p>
            <a:pPr lvl="1"/>
            <a:endParaRPr lang="en-US" sz="1000" i="1" dirty="0">
              <a:solidFill>
                <a:schemeClr val="tx2">
                  <a:lumMod val="75000"/>
                </a:schemeClr>
              </a:solidFill>
              <a:latin typeface="+mn-lt"/>
            </a:endParaRPr>
          </a:p>
          <a:p>
            <a:pPr lvl="1"/>
            <a:endParaRPr lang="en-US" sz="1000" i="1" dirty="0">
              <a:solidFill>
                <a:schemeClr val="tx2">
                  <a:lumMod val="75000"/>
                </a:schemeClr>
              </a:solidFill>
              <a:latin typeface="+mn-lt"/>
            </a:endParaRPr>
          </a:p>
          <a:p>
            <a:pPr marL="0" indent="0" algn="ctr">
              <a:buNone/>
            </a:pPr>
            <a:r>
              <a:rPr lang="en-US" sz="1800" dirty="0">
                <a:solidFill>
                  <a:schemeClr val="tx2">
                    <a:lumMod val="75000"/>
                  </a:schemeClr>
                </a:solidFill>
                <a:latin typeface="+mn-lt"/>
              </a:rPr>
              <a:t>Take the money on your bank account: What is it more than entries in a database that can only be changed under specific conditions?</a:t>
            </a:r>
          </a:p>
          <a:p>
            <a:pPr marL="0" indent="0" algn="ctr">
              <a:buNone/>
            </a:pPr>
            <a:r>
              <a:rPr lang="en-US" sz="1800" dirty="0">
                <a:solidFill>
                  <a:schemeClr val="tx2">
                    <a:lumMod val="75000"/>
                  </a:schemeClr>
                </a:solidFill>
                <a:latin typeface="+mn-lt"/>
              </a:rPr>
              <a:t>You can even take physical coins and notes: What are they else than limited entries in a public physical database that can only be changed if you match the condition than you physically own the coins and notes? </a:t>
            </a:r>
          </a:p>
          <a:p>
            <a:pPr marL="0" indent="0" algn="ctr">
              <a:buNone/>
            </a:pPr>
            <a:r>
              <a:rPr lang="en-US" sz="1800" dirty="0">
                <a:solidFill>
                  <a:schemeClr val="tx2">
                    <a:lumMod val="75000"/>
                  </a:schemeClr>
                </a:solidFill>
                <a:latin typeface="+mn-lt"/>
              </a:rPr>
              <a:t>Money is all about a verified entry in some kind of database of accounts, balances, and transactions.</a:t>
            </a:r>
          </a:p>
        </p:txBody>
      </p:sp>
    </p:spTree>
    <p:extLst>
      <p:ext uri="{BB962C8B-B14F-4D97-AF65-F5344CB8AC3E}">
        <p14:creationId xmlns:p14="http://schemas.microsoft.com/office/powerpoint/2010/main" val="14054354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Miners</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
        <p:nvSpPr>
          <p:cNvPr id="3" name="Segnaposto contenuto 2"/>
          <p:cNvSpPr>
            <a:spLocks noGrp="1"/>
          </p:cNvSpPr>
          <p:nvPr>
            <p:ph idx="1"/>
          </p:nvPr>
        </p:nvSpPr>
        <p:spPr>
          <a:xfrm>
            <a:off x="735645" y="1941333"/>
            <a:ext cx="7600520" cy="3027620"/>
          </a:xfrm>
        </p:spPr>
        <p:txBody>
          <a:bodyPr>
            <a:normAutofit/>
          </a:bodyPr>
          <a:lstStyle/>
          <a:p>
            <a:pPr marL="0" indent="0" algn="ctr">
              <a:spcBef>
                <a:spcPts val="0"/>
              </a:spcBef>
              <a:spcAft>
                <a:spcPts val="3000"/>
              </a:spcAft>
              <a:buNone/>
            </a:pPr>
            <a:r>
              <a:rPr lang="en-US" sz="2000" cap="small" dirty="0">
                <a:solidFill>
                  <a:srgbClr val="C00000"/>
                </a:solidFill>
                <a:latin typeface="+mn-lt"/>
              </a:rPr>
              <a:t>Every peer has a record of the complete history of all transactions and thus of the balance of every account</a:t>
            </a:r>
          </a:p>
          <a:p>
            <a:r>
              <a:rPr lang="en-US" dirty="0">
                <a:solidFill>
                  <a:schemeClr val="tx2">
                    <a:lumMod val="75000"/>
                  </a:schemeClr>
                </a:solidFill>
                <a:latin typeface="+mn-lt"/>
              </a:rPr>
              <a:t>A transaction is a file that says,</a:t>
            </a:r>
          </a:p>
          <a:p>
            <a:pPr lvl="1"/>
            <a:r>
              <a:rPr lang="en-US" dirty="0">
                <a:solidFill>
                  <a:schemeClr val="tx2">
                    <a:lumMod val="75000"/>
                  </a:schemeClr>
                </a:solidFill>
                <a:latin typeface="+mn-lt"/>
              </a:rPr>
              <a:t>“Bob gives X Bitcoin to Alice“ and is signed by Bob‘s private key.</a:t>
            </a:r>
          </a:p>
          <a:p>
            <a:pPr lvl="1"/>
            <a:r>
              <a:rPr lang="en-US" dirty="0">
                <a:solidFill>
                  <a:schemeClr val="tx2">
                    <a:lumMod val="75000"/>
                  </a:schemeClr>
                </a:solidFill>
                <a:latin typeface="+mn-lt"/>
              </a:rPr>
              <a:t>After signed, a transaction is broadcasted in the network, sent from one peer to every other peer.</a:t>
            </a:r>
          </a:p>
          <a:p>
            <a:pPr lvl="1"/>
            <a:r>
              <a:rPr lang="en-US" dirty="0">
                <a:solidFill>
                  <a:schemeClr val="tx2">
                    <a:lumMod val="75000"/>
                  </a:schemeClr>
                </a:solidFill>
                <a:latin typeface="+mn-lt"/>
              </a:rPr>
              <a:t>This is basic p2p-technology</a:t>
            </a:r>
          </a:p>
        </p:txBody>
      </p:sp>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80991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How it works</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
        <p:nvSpPr>
          <p:cNvPr id="3" name="Segnaposto contenuto 2"/>
          <p:cNvSpPr>
            <a:spLocks noGrp="1"/>
          </p:cNvSpPr>
          <p:nvPr>
            <p:ph idx="1"/>
          </p:nvPr>
        </p:nvSpPr>
        <p:spPr>
          <a:xfrm>
            <a:off x="735645" y="2019301"/>
            <a:ext cx="7600520" cy="3625228"/>
          </a:xfrm>
        </p:spPr>
        <p:txBody>
          <a:bodyPr>
            <a:normAutofit/>
          </a:bodyPr>
          <a:lstStyle/>
          <a:p>
            <a:pPr>
              <a:spcBef>
                <a:spcPts val="0"/>
              </a:spcBef>
              <a:spcAft>
                <a:spcPts val="1200"/>
              </a:spcAft>
            </a:pPr>
            <a:r>
              <a:rPr lang="en-US" sz="1400" dirty="0">
                <a:solidFill>
                  <a:schemeClr val="tx2">
                    <a:lumMod val="75000"/>
                  </a:schemeClr>
                </a:solidFill>
                <a:latin typeface="+mn-lt"/>
              </a:rPr>
              <a:t>The transaction is known almost immediately by the whole network. But confirmed only after a specific amount of time</a:t>
            </a:r>
          </a:p>
          <a:p>
            <a:pPr>
              <a:spcBef>
                <a:spcPts val="0"/>
              </a:spcBef>
              <a:spcAft>
                <a:spcPts val="1200"/>
              </a:spcAft>
            </a:pPr>
            <a:r>
              <a:rPr lang="en-US" sz="1400" dirty="0">
                <a:solidFill>
                  <a:schemeClr val="tx2">
                    <a:lumMod val="75000"/>
                  </a:schemeClr>
                </a:solidFill>
                <a:latin typeface="+mn-lt"/>
              </a:rPr>
              <a:t>You could say that cryptocurrencies are all about confirmation</a:t>
            </a:r>
          </a:p>
          <a:p>
            <a:pPr>
              <a:spcBef>
                <a:spcPts val="0"/>
              </a:spcBef>
              <a:spcAft>
                <a:spcPts val="1200"/>
              </a:spcAft>
            </a:pPr>
            <a:r>
              <a:rPr lang="en-US" sz="1400" dirty="0">
                <a:solidFill>
                  <a:schemeClr val="tx2">
                    <a:lumMod val="75000"/>
                  </a:schemeClr>
                </a:solidFill>
                <a:latin typeface="+mn-lt"/>
              </a:rPr>
              <a:t>As long as a transaction is unconfirmed, it is pending and can be forged.</a:t>
            </a:r>
          </a:p>
          <a:p>
            <a:pPr>
              <a:spcBef>
                <a:spcPts val="0"/>
              </a:spcBef>
              <a:spcAft>
                <a:spcPts val="1200"/>
              </a:spcAft>
            </a:pPr>
            <a:r>
              <a:rPr lang="en-US" sz="1400" dirty="0">
                <a:solidFill>
                  <a:schemeClr val="tx2">
                    <a:lumMod val="75000"/>
                  </a:schemeClr>
                </a:solidFill>
                <a:latin typeface="+mn-lt"/>
              </a:rPr>
              <a:t>When a transaction is confirmed, it is set in stone. It is no longer forgeable</a:t>
            </a:r>
          </a:p>
          <a:p>
            <a:r>
              <a:rPr lang="en-US" sz="1400" dirty="0">
                <a:solidFill>
                  <a:schemeClr val="tx2">
                    <a:lumMod val="75000"/>
                  </a:schemeClr>
                </a:solidFill>
                <a:latin typeface="+mn-lt"/>
              </a:rPr>
              <a:t>Only miners can confirm transactions. This is their job in a cryptocurrency-network.</a:t>
            </a:r>
          </a:p>
          <a:p>
            <a:pPr marL="627063" indent="-268288">
              <a:spcBef>
                <a:spcPts val="1200"/>
              </a:spcBef>
            </a:pPr>
            <a:r>
              <a:rPr lang="en-US" sz="1200" dirty="0">
                <a:solidFill>
                  <a:schemeClr val="tx2">
                    <a:lumMod val="75000"/>
                  </a:schemeClr>
                </a:solidFill>
                <a:latin typeface="+mn-lt"/>
              </a:rPr>
              <a:t>They take transactions, stamp them as legit and spread them in the network. </a:t>
            </a:r>
          </a:p>
          <a:p>
            <a:pPr marL="627063" indent="-268288">
              <a:spcBef>
                <a:spcPts val="1200"/>
              </a:spcBef>
            </a:pPr>
            <a:r>
              <a:rPr lang="en-US" sz="1200" dirty="0">
                <a:solidFill>
                  <a:schemeClr val="tx2">
                    <a:lumMod val="75000"/>
                  </a:schemeClr>
                </a:solidFill>
                <a:latin typeface="+mn-lt"/>
              </a:rPr>
              <a:t>After a transaction is confirmed by a miner, every node has to add it to its database.</a:t>
            </a:r>
          </a:p>
          <a:p>
            <a:pPr marL="627063" indent="-268288">
              <a:spcBef>
                <a:spcPts val="1200"/>
              </a:spcBef>
            </a:pPr>
            <a:r>
              <a:rPr lang="en-US" sz="1200" dirty="0">
                <a:solidFill>
                  <a:schemeClr val="tx2">
                    <a:lumMod val="75000"/>
                  </a:schemeClr>
                </a:solidFill>
                <a:latin typeface="+mn-lt"/>
              </a:rPr>
              <a:t>It has become part of the blockchain.</a:t>
            </a:r>
          </a:p>
          <a:p>
            <a:pPr marL="627063" indent="-268288">
              <a:spcBef>
                <a:spcPts val="1200"/>
              </a:spcBef>
            </a:pPr>
            <a:r>
              <a:rPr lang="en-US" sz="1200" dirty="0">
                <a:solidFill>
                  <a:schemeClr val="tx2">
                    <a:lumMod val="75000"/>
                  </a:schemeClr>
                </a:solidFill>
                <a:latin typeface="+mn-lt"/>
              </a:rPr>
              <a:t>For this job, the miners get rewarded with a token of the cryptocurrency</a:t>
            </a:r>
          </a:p>
        </p:txBody>
      </p:sp>
    </p:spTree>
    <p:extLst>
      <p:ext uri="{BB962C8B-B14F-4D97-AF65-F5344CB8AC3E}">
        <p14:creationId xmlns:p14="http://schemas.microsoft.com/office/powerpoint/2010/main" val="12939304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Miners</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
        <p:nvSpPr>
          <p:cNvPr id="3" name="Segnaposto contenuto 2"/>
          <p:cNvSpPr>
            <a:spLocks noGrp="1"/>
          </p:cNvSpPr>
          <p:nvPr>
            <p:ph idx="1"/>
          </p:nvPr>
        </p:nvSpPr>
        <p:spPr>
          <a:xfrm>
            <a:off x="735645" y="1817456"/>
            <a:ext cx="7600520" cy="4505371"/>
          </a:xfrm>
        </p:spPr>
        <p:txBody>
          <a:bodyPr>
            <a:normAutofit/>
          </a:bodyPr>
          <a:lstStyle/>
          <a:p>
            <a:pPr>
              <a:spcBef>
                <a:spcPts val="0"/>
              </a:spcBef>
              <a:spcAft>
                <a:spcPts val="1800"/>
              </a:spcAft>
            </a:pPr>
            <a:r>
              <a:rPr lang="en-US" sz="1800" dirty="0">
                <a:solidFill>
                  <a:schemeClr val="tx2">
                    <a:lumMod val="75000"/>
                  </a:schemeClr>
                </a:solidFill>
                <a:latin typeface="+mn-lt"/>
              </a:rPr>
              <a:t>Everybody can be a miner</a:t>
            </a:r>
          </a:p>
          <a:p>
            <a:pPr>
              <a:spcBef>
                <a:spcPts val="0"/>
              </a:spcBef>
              <a:spcAft>
                <a:spcPts val="1800"/>
              </a:spcAft>
            </a:pPr>
            <a:r>
              <a:rPr lang="en-US" sz="1800" dirty="0">
                <a:solidFill>
                  <a:schemeClr val="tx2">
                    <a:lumMod val="75000"/>
                  </a:schemeClr>
                </a:solidFill>
                <a:latin typeface="+mn-lt"/>
              </a:rPr>
              <a:t>The network has no authority </a:t>
            </a:r>
          </a:p>
          <a:p>
            <a:pPr>
              <a:spcBef>
                <a:spcPts val="0"/>
              </a:spcBef>
              <a:spcAft>
                <a:spcPts val="1800"/>
              </a:spcAft>
            </a:pPr>
            <a:r>
              <a:rPr lang="en-US" sz="1800" dirty="0">
                <a:solidFill>
                  <a:schemeClr val="tx2">
                    <a:lumMod val="75000"/>
                  </a:schemeClr>
                </a:solidFill>
                <a:latin typeface="+mn-lt"/>
              </a:rPr>
              <a:t>Imagine someone creates thousands of peers and spreads forged transactions. The system would break immediately.</a:t>
            </a:r>
          </a:p>
          <a:p>
            <a:pPr>
              <a:spcBef>
                <a:spcPts val="0"/>
              </a:spcBef>
              <a:spcAft>
                <a:spcPts val="1800"/>
              </a:spcAft>
            </a:pPr>
            <a:r>
              <a:rPr lang="en-US" sz="1800" dirty="0">
                <a:solidFill>
                  <a:schemeClr val="tx2">
                    <a:lumMod val="75000"/>
                  </a:schemeClr>
                </a:solidFill>
                <a:latin typeface="+mn-lt"/>
              </a:rPr>
              <a:t>The rule is that the miners need to invest some work of their computers to qualify for this task</a:t>
            </a:r>
          </a:p>
          <a:p>
            <a:pPr>
              <a:spcBef>
                <a:spcPts val="0"/>
              </a:spcBef>
              <a:spcAft>
                <a:spcPts val="1800"/>
              </a:spcAft>
            </a:pPr>
            <a:r>
              <a:rPr lang="en-US" sz="1800" dirty="0">
                <a:solidFill>
                  <a:schemeClr val="tx2">
                    <a:lumMod val="75000"/>
                  </a:schemeClr>
                </a:solidFill>
                <a:latin typeface="+mn-lt"/>
              </a:rPr>
              <a:t>They have to find a hash – a product of a cryptographic function – that connects the new block with its predecessor</a:t>
            </a:r>
          </a:p>
          <a:p>
            <a:pPr>
              <a:spcBef>
                <a:spcPts val="0"/>
              </a:spcBef>
              <a:spcAft>
                <a:spcPts val="1800"/>
              </a:spcAft>
            </a:pPr>
            <a:r>
              <a:rPr lang="en-US" sz="1800" dirty="0">
                <a:solidFill>
                  <a:schemeClr val="tx2">
                    <a:lumMod val="75000"/>
                  </a:schemeClr>
                </a:solidFill>
                <a:latin typeface="+mn-lt"/>
              </a:rPr>
              <a:t>This is called the </a:t>
            </a:r>
            <a:r>
              <a:rPr lang="en-US" sz="1800" dirty="0">
                <a:solidFill>
                  <a:schemeClr val="tx2">
                    <a:lumMod val="75000"/>
                  </a:schemeClr>
                </a:solidFill>
                <a:latin typeface="+mn-lt"/>
                <a:hlinkClick r:id="rId3"/>
              </a:rPr>
              <a:t>Proof-of-Work</a:t>
            </a:r>
            <a:endParaRPr lang="en-US" sz="1800" dirty="0">
              <a:solidFill>
                <a:schemeClr val="tx2">
                  <a:lumMod val="75000"/>
                </a:schemeClr>
              </a:solidFill>
              <a:latin typeface="+mn-lt"/>
            </a:endParaRPr>
          </a:p>
          <a:p>
            <a:pPr>
              <a:spcBef>
                <a:spcPts val="0"/>
              </a:spcBef>
              <a:spcAft>
                <a:spcPts val="1800"/>
              </a:spcAft>
            </a:pPr>
            <a:r>
              <a:rPr lang="en-US" sz="1800" dirty="0">
                <a:solidFill>
                  <a:schemeClr val="tx2">
                    <a:lumMod val="75000"/>
                  </a:schemeClr>
                </a:solidFill>
                <a:latin typeface="+mn-lt"/>
              </a:rPr>
              <a:t>In Bitcoin, it is based on the </a:t>
            </a:r>
            <a:r>
              <a:rPr lang="en-US" sz="1800" dirty="0">
                <a:solidFill>
                  <a:schemeClr val="tx2">
                    <a:lumMod val="75000"/>
                  </a:schemeClr>
                </a:solidFill>
                <a:latin typeface="+mn-lt"/>
                <a:hlinkClick r:id="rId4"/>
              </a:rPr>
              <a:t>SHA 256 Hash algorithm</a:t>
            </a:r>
            <a:endParaRPr lang="en-US" sz="1800" dirty="0">
              <a:solidFill>
                <a:schemeClr val="tx2">
                  <a:lumMod val="75000"/>
                </a:schemeClr>
              </a:solidFill>
              <a:latin typeface="+mn-lt"/>
            </a:endParaRPr>
          </a:p>
          <a:p>
            <a:endParaRPr lang="en-US" sz="1800" dirty="0">
              <a:solidFill>
                <a:schemeClr val="tx2">
                  <a:lumMod val="75000"/>
                </a:schemeClr>
              </a:solidFill>
              <a:latin typeface="+mn-lt"/>
            </a:endParaRPr>
          </a:p>
        </p:txBody>
      </p:sp>
    </p:spTree>
    <p:extLst>
      <p:ext uri="{BB962C8B-B14F-4D97-AF65-F5344CB8AC3E}">
        <p14:creationId xmlns:p14="http://schemas.microsoft.com/office/powerpoint/2010/main" val="16689745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Miners</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
        <p:nvSpPr>
          <p:cNvPr id="3" name="Segnaposto contenuto 2"/>
          <p:cNvSpPr>
            <a:spLocks noGrp="1"/>
          </p:cNvSpPr>
          <p:nvPr>
            <p:ph idx="1"/>
          </p:nvPr>
        </p:nvSpPr>
        <p:spPr>
          <a:xfrm>
            <a:off x="735645" y="1817458"/>
            <a:ext cx="7600520" cy="4512458"/>
          </a:xfrm>
        </p:spPr>
        <p:txBody>
          <a:bodyPr>
            <a:normAutofit/>
          </a:bodyPr>
          <a:lstStyle/>
          <a:p>
            <a:r>
              <a:rPr lang="en-US" sz="2000" dirty="0">
                <a:solidFill>
                  <a:schemeClr val="tx2">
                    <a:lumMod val="75000"/>
                  </a:schemeClr>
                </a:solidFill>
                <a:latin typeface="+mn-lt"/>
              </a:rPr>
              <a:t>The proof of work</a:t>
            </a:r>
          </a:p>
          <a:p>
            <a:pPr lvl="1">
              <a:spcBef>
                <a:spcPts val="0"/>
              </a:spcBef>
              <a:spcAft>
                <a:spcPts val="1800"/>
              </a:spcAft>
            </a:pPr>
            <a:r>
              <a:rPr lang="en-US" dirty="0">
                <a:solidFill>
                  <a:schemeClr val="tx2">
                    <a:lumMod val="75000"/>
                  </a:schemeClr>
                </a:solidFill>
                <a:latin typeface="+mn-lt"/>
              </a:rPr>
              <a:t>Can be the basis of a </a:t>
            </a:r>
            <a:r>
              <a:rPr lang="en-US" dirty="0">
                <a:solidFill>
                  <a:schemeClr val="tx2">
                    <a:lumMod val="75000"/>
                  </a:schemeClr>
                </a:solidFill>
                <a:latin typeface="+mn-lt"/>
                <a:hlinkClick r:id="rId3"/>
              </a:rPr>
              <a:t>cryptologic puzzle</a:t>
            </a:r>
            <a:r>
              <a:rPr lang="en-US" dirty="0">
                <a:solidFill>
                  <a:schemeClr val="tx2">
                    <a:lumMod val="75000"/>
                  </a:schemeClr>
                </a:solidFill>
                <a:latin typeface="+mn-lt"/>
              </a:rPr>
              <a:t> the miners compete to solve</a:t>
            </a:r>
          </a:p>
          <a:p>
            <a:pPr lvl="1">
              <a:spcBef>
                <a:spcPts val="0"/>
              </a:spcBef>
              <a:spcAft>
                <a:spcPts val="1800"/>
              </a:spcAft>
            </a:pPr>
            <a:r>
              <a:rPr lang="en-US" dirty="0">
                <a:solidFill>
                  <a:schemeClr val="tx2">
                    <a:lumMod val="75000"/>
                  </a:schemeClr>
                </a:solidFill>
                <a:latin typeface="+mn-lt"/>
              </a:rPr>
              <a:t>After finding a solution, a miner can build a block and add it to the blockchain. </a:t>
            </a:r>
          </a:p>
          <a:p>
            <a:pPr lvl="1">
              <a:spcBef>
                <a:spcPts val="0"/>
              </a:spcBef>
              <a:spcAft>
                <a:spcPts val="1800"/>
              </a:spcAft>
            </a:pPr>
            <a:r>
              <a:rPr lang="en-US" dirty="0">
                <a:solidFill>
                  <a:schemeClr val="tx2">
                    <a:lumMod val="75000"/>
                  </a:schemeClr>
                </a:solidFill>
                <a:latin typeface="+mn-lt"/>
              </a:rPr>
              <a:t>As an incentive, he has the right to add a so-called coin-base transaction that gives him a specific number of Bitcoins</a:t>
            </a:r>
          </a:p>
          <a:p>
            <a:pPr lvl="1">
              <a:spcBef>
                <a:spcPts val="0"/>
              </a:spcBef>
              <a:spcAft>
                <a:spcPts val="1800"/>
              </a:spcAft>
            </a:pPr>
            <a:r>
              <a:rPr lang="en-US" dirty="0">
                <a:solidFill>
                  <a:schemeClr val="tx2">
                    <a:lumMod val="75000"/>
                  </a:schemeClr>
                </a:solidFill>
                <a:latin typeface="+mn-lt"/>
              </a:rPr>
              <a:t>This is the only way to create valid Bitcoins</a:t>
            </a:r>
          </a:p>
          <a:p>
            <a:pPr lvl="1">
              <a:spcBef>
                <a:spcPts val="0"/>
              </a:spcBef>
              <a:spcAft>
                <a:spcPts val="1800"/>
              </a:spcAft>
            </a:pPr>
            <a:r>
              <a:rPr lang="en-US" dirty="0">
                <a:solidFill>
                  <a:schemeClr val="tx2">
                    <a:lumMod val="75000"/>
                  </a:schemeClr>
                </a:solidFill>
                <a:latin typeface="+mn-lt"/>
              </a:rPr>
              <a:t>Bitcoins can only be created if miners solve a cryptographic puzzle.</a:t>
            </a:r>
          </a:p>
          <a:p>
            <a:pPr lvl="1">
              <a:spcBef>
                <a:spcPts val="0"/>
              </a:spcBef>
              <a:spcAft>
                <a:spcPts val="1800"/>
              </a:spcAft>
            </a:pPr>
            <a:r>
              <a:rPr lang="en-US" dirty="0">
                <a:solidFill>
                  <a:schemeClr val="tx2">
                    <a:lumMod val="75000"/>
                  </a:schemeClr>
                </a:solidFill>
                <a:latin typeface="+mn-lt"/>
              </a:rPr>
              <a:t>Since the difficulty of this puzzle increases the amount of computer power the whole miner’s invest, there is only a specific amount of cryptocurrency token that can be created in a given amount of time</a:t>
            </a:r>
          </a:p>
          <a:p>
            <a:pPr lvl="1"/>
            <a:r>
              <a:rPr lang="en-US" dirty="0">
                <a:solidFill>
                  <a:schemeClr val="tx2">
                    <a:lumMod val="75000"/>
                  </a:schemeClr>
                </a:solidFill>
                <a:latin typeface="+mn-lt"/>
              </a:rPr>
              <a:t>This is part of the consensus no peer in the network can break.</a:t>
            </a:r>
          </a:p>
        </p:txBody>
      </p:sp>
    </p:spTree>
    <p:extLst>
      <p:ext uri="{BB962C8B-B14F-4D97-AF65-F5344CB8AC3E}">
        <p14:creationId xmlns:p14="http://schemas.microsoft.com/office/powerpoint/2010/main" val="237134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Properties</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
        <p:nvSpPr>
          <p:cNvPr id="3" name="Segnaposto contenuto 2"/>
          <p:cNvSpPr>
            <a:spLocks noGrp="1"/>
          </p:cNvSpPr>
          <p:nvPr>
            <p:ph idx="1"/>
          </p:nvPr>
        </p:nvSpPr>
        <p:spPr>
          <a:xfrm>
            <a:off x="735645" y="1817458"/>
            <a:ext cx="7600520" cy="4009184"/>
          </a:xfrm>
        </p:spPr>
        <p:txBody>
          <a:bodyPr>
            <a:noAutofit/>
          </a:bodyPr>
          <a:lstStyle/>
          <a:p>
            <a:r>
              <a:rPr lang="en-US" sz="1800" dirty="0">
                <a:solidFill>
                  <a:schemeClr val="tx2">
                    <a:lumMod val="75000"/>
                  </a:schemeClr>
                </a:solidFill>
                <a:latin typeface="+mn-lt"/>
              </a:rPr>
              <a:t>1.) </a:t>
            </a:r>
            <a:r>
              <a:rPr lang="en-US" sz="1800" b="1" dirty="0">
                <a:solidFill>
                  <a:schemeClr val="tx2">
                    <a:lumMod val="75000"/>
                  </a:schemeClr>
                </a:solidFill>
                <a:latin typeface="+mn-lt"/>
              </a:rPr>
              <a:t>Irreversible</a:t>
            </a:r>
            <a:r>
              <a:rPr lang="en-US" sz="1800" dirty="0">
                <a:solidFill>
                  <a:schemeClr val="tx2">
                    <a:lumMod val="75000"/>
                  </a:schemeClr>
                </a:solidFill>
                <a:latin typeface="+mn-lt"/>
              </a:rPr>
              <a:t>: </a:t>
            </a:r>
          </a:p>
          <a:p>
            <a:pPr lvl="1"/>
            <a:r>
              <a:rPr lang="en-US" sz="1400" dirty="0">
                <a:solidFill>
                  <a:schemeClr val="tx2">
                    <a:lumMod val="75000"/>
                  </a:schemeClr>
                </a:solidFill>
                <a:latin typeface="+mn-lt"/>
              </a:rPr>
              <a:t>After confirmation, a transaction can‘t be reversed. By nobody. And nobody means nobody. Not you, not your bank, not the president of the United States, not Satoshi, not your miner</a:t>
            </a:r>
          </a:p>
          <a:p>
            <a:pPr>
              <a:spcBef>
                <a:spcPts val="1800"/>
              </a:spcBef>
            </a:pPr>
            <a:r>
              <a:rPr lang="en-US" sz="1800" dirty="0">
                <a:solidFill>
                  <a:schemeClr val="tx2">
                    <a:lumMod val="75000"/>
                  </a:schemeClr>
                </a:solidFill>
                <a:latin typeface="+mn-lt"/>
              </a:rPr>
              <a:t>2.) </a:t>
            </a:r>
            <a:r>
              <a:rPr lang="en-US" sz="1800" b="1" dirty="0">
                <a:solidFill>
                  <a:schemeClr val="tx2">
                    <a:lumMod val="75000"/>
                  </a:schemeClr>
                </a:solidFill>
                <a:latin typeface="+mn-lt"/>
              </a:rPr>
              <a:t>Pseudonymous</a:t>
            </a:r>
            <a:r>
              <a:rPr lang="en-US" sz="1800" dirty="0">
                <a:solidFill>
                  <a:schemeClr val="tx2">
                    <a:lumMod val="75000"/>
                  </a:schemeClr>
                </a:solidFill>
                <a:latin typeface="+mn-lt"/>
              </a:rPr>
              <a:t>:</a:t>
            </a:r>
          </a:p>
          <a:p>
            <a:pPr lvl="1"/>
            <a:r>
              <a:rPr lang="en-US" sz="1400" dirty="0">
                <a:solidFill>
                  <a:schemeClr val="tx2">
                    <a:lumMod val="75000"/>
                  </a:schemeClr>
                </a:solidFill>
                <a:latin typeface="+mn-lt"/>
              </a:rPr>
              <a:t>Neither transactions nor accounts are connected to real-world identities. You receive Bitcoins on so-called addresses, which are randomly seeming chains of around 30 characters. While it is usually possible to analyze the transaction flow, it is not necessarily possible to connect the real world identity of users with those addresses.</a:t>
            </a:r>
          </a:p>
          <a:p>
            <a:pPr>
              <a:spcBef>
                <a:spcPts val="1800"/>
              </a:spcBef>
            </a:pPr>
            <a:r>
              <a:rPr lang="en-US" sz="1800" dirty="0">
                <a:solidFill>
                  <a:schemeClr val="tx2">
                    <a:lumMod val="75000"/>
                  </a:schemeClr>
                </a:solidFill>
                <a:latin typeface="+mn-lt"/>
              </a:rPr>
              <a:t>3.) </a:t>
            </a:r>
            <a:r>
              <a:rPr lang="en-US" sz="1800" b="1" dirty="0">
                <a:solidFill>
                  <a:schemeClr val="tx2">
                    <a:lumMod val="75000"/>
                  </a:schemeClr>
                </a:solidFill>
                <a:latin typeface="+mn-lt"/>
              </a:rPr>
              <a:t>Fast and global</a:t>
            </a:r>
            <a:r>
              <a:rPr lang="en-US" sz="1800" dirty="0">
                <a:solidFill>
                  <a:schemeClr val="tx2">
                    <a:lumMod val="75000"/>
                  </a:schemeClr>
                </a:solidFill>
                <a:latin typeface="+mn-lt"/>
              </a:rPr>
              <a:t>:</a:t>
            </a:r>
          </a:p>
          <a:p>
            <a:pPr lvl="1"/>
            <a:r>
              <a:rPr lang="en-US" sz="1400" dirty="0">
                <a:solidFill>
                  <a:schemeClr val="tx2">
                    <a:lumMod val="75000"/>
                  </a:schemeClr>
                </a:solidFill>
                <a:latin typeface="+mn-lt"/>
              </a:rPr>
              <a:t>Transaction are propagated nearly instantly in the network and are confirmed in a couple of minutes. Since they happen in a global network of computers they are completely indifferent of your physical location. It doesn‘t matter if I send Bitcoin to my neighbor or to someone on the other side of the world.</a:t>
            </a:r>
          </a:p>
        </p:txBody>
      </p:sp>
    </p:spTree>
    <p:extLst>
      <p:ext uri="{BB962C8B-B14F-4D97-AF65-F5344CB8AC3E}">
        <p14:creationId xmlns:p14="http://schemas.microsoft.com/office/powerpoint/2010/main" val="1703748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4000" dirty="0"/>
              <a:t>Course Overview</a:t>
            </a:r>
          </a:p>
        </p:txBody>
      </p:sp>
      <p:sp>
        <p:nvSpPr>
          <p:cNvPr id="7" name="Segnaposto contenuto 6"/>
          <p:cNvSpPr>
            <a:spLocks noGrp="1"/>
          </p:cNvSpPr>
          <p:nvPr>
            <p:ph sz="half" idx="2"/>
          </p:nvPr>
        </p:nvSpPr>
        <p:spPr>
          <a:xfrm>
            <a:off x="4005558" y="1741991"/>
            <a:ext cx="4531659" cy="4271948"/>
          </a:xfrm>
        </p:spPr>
        <p:txBody>
          <a:bodyPr>
            <a:normAutofit/>
          </a:bodyPr>
          <a:lstStyle/>
          <a:p>
            <a:pPr marL="0" indent="0" algn="ctr">
              <a:spcAft>
                <a:spcPts val="3600"/>
              </a:spcAft>
              <a:buNone/>
            </a:pPr>
            <a:r>
              <a:rPr lang="en-US" sz="1900" b="1" cap="small" dirty="0">
                <a:solidFill>
                  <a:schemeClr val="tx2"/>
                </a:solidFill>
                <a:latin typeface="+mn-lt"/>
              </a:rPr>
              <a:t>the course will deal with advanced concepts of corporate finance:</a:t>
            </a:r>
          </a:p>
          <a:p>
            <a:pPr marL="273050" indent="-215900">
              <a:spcAft>
                <a:spcPts val="1800"/>
              </a:spcAft>
            </a:pPr>
            <a:r>
              <a:rPr lang="en-US" sz="1800" dirty="0">
                <a:solidFill>
                  <a:schemeClr val="tx2">
                    <a:lumMod val="75000"/>
                  </a:schemeClr>
                </a:solidFill>
                <a:latin typeface="+mn-lt"/>
              </a:rPr>
              <a:t>Theories of financial markets;</a:t>
            </a:r>
          </a:p>
          <a:p>
            <a:pPr marL="273050" indent="-215900">
              <a:spcAft>
                <a:spcPts val="1800"/>
              </a:spcAft>
            </a:pPr>
            <a:r>
              <a:rPr lang="en-US" sz="1800" dirty="0">
                <a:solidFill>
                  <a:schemeClr val="tx2">
                    <a:lumMod val="75000"/>
                  </a:schemeClr>
                </a:solidFill>
                <a:latin typeface="+mn-lt"/>
              </a:rPr>
              <a:t>Corporate Valuation;</a:t>
            </a:r>
          </a:p>
          <a:p>
            <a:pPr marL="273050" indent="-215900">
              <a:spcAft>
                <a:spcPts val="1800"/>
              </a:spcAft>
            </a:pPr>
            <a:r>
              <a:rPr lang="en-US" sz="1800" b="1" dirty="0">
                <a:solidFill>
                  <a:srgbClr val="C00000"/>
                </a:solidFill>
                <a:latin typeface="+mn-lt"/>
              </a:rPr>
              <a:t>Crypto Currencies and Block Chain;</a:t>
            </a:r>
          </a:p>
          <a:p>
            <a:pPr marL="273050" indent="-215900">
              <a:spcAft>
                <a:spcPts val="1800"/>
              </a:spcAft>
            </a:pPr>
            <a:r>
              <a:rPr lang="en-US" sz="1800" dirty="0">
                <a:solidFill>
                  <a:schemeClr val="tx2">
                    <a:lumMod val="75000"/>
                  </a:schemeClr>
                </a:solidFill>
                <a:latin typeface="+mn-lt"/>
              </a:rPr>
              <a:t>Start-up Finance;</a:t>
            </a:r>
          </a:p>
          <a:p>
            <a:pPr marL="273050" indent="-215900">
              <a:spcAft>
                <a:spcPts val="1800"/>
              </a:spcAft>
            </a:pPr>
            <a:r>
              <a:rPr lang="en-US" sz="1800" dirty="0">
                <a:solidFill>
                  <a:schemeClr val="tx2">
                    <a:lumMod val="75000"/>
                  </a:schemeClr>
                </a:solidFill>
                <a:latin typeface="+mn-lt"/>
              </a:rPr>
              <a:t>Scale-Up Finance.</a:t>
            </a:r>
          </a:p>
        </p:txBody>
      </p:sp>
      <p:pic>
        <p:nvPicPr>
          <p:cNvPr id="5" name="Immagine 4" descr="senzatitolo-1.jpg"/>
          <p:cNvPicPr>
            <a:picLocks noChangeAspect="1"/>
          </p:cNvPicPr>
          <p:nvPr/>
        </p:nvPicPr>
        <p:blipFill>
          <a:blip r:embed="rId3">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grpSp>
        <p:nvGrpSpPr>
          <p:cNvPr id="9" name="Gruppo 8"/>
          <p:cNvGrpSpPr/>
          <p:nvPr/>
        </p:nvGrpSpPr>
        <p:grpSpPr>
          <a:xfrm>
            <a:off x="114085" y="126787"/>
            <a:ext cx="6182823" cy="647258"/>
            <a:chOff x="1" y="1"/>
            <a:chExt cx="6182823" cy="647258"/>
          </a:xfrm>
        </p:grpSpPr>
        <p:pic>
          <p:nvPicPr>
            <p:cNvPr id="10" name="Immagine 9" descr="senzatitolo-1.jpg"/>
            <p:cNvPicPr>
              <a:picLocks noChangeAspect="1"/>
            </p:cNvPicPr>
            <p:nvPr/>
          </p:nvPicPr>
          <p:blipFill>
            <a:blip r:embed="rId4">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11" name="CasellaDiTesto 10"/>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pic>
        <p:nvPicPr>
          <p:cNvPr id="4" name="Immagine 3"/>
          <p:cNvPicPr>
            <a:picLocks noChangeAspect="1"/>
          </p:cNvPicPr>
          <p:nvPr/>
        </p:nvPicPr>
        <p:blipFill>
          <a:blip r:embed="rId5"/>
          <a:stretch>
            <a:fillRect/>
          </a:stretch>
        </p:blipFill>
        <p:spPr>
          <a:xfrm>
            <a:off x="457199" y="3209164"/>
            <a:ext cx="3548357" cy="2804774"/>
          </a:xfrm>
          <a:prstGeom prst="rect">
            <a:avLst/>
          </a:prstGeom>
        </p:spPr>
      </p:pic>
      <p:pic>
        <p:nvPicPr>
          <p:cNvPr id="3" name="Immagine 2"/>
          <p:cNvPicPr>
            <a:picLocks noChangeAspect="1"/>
          </p:cNvPicPr>
          <p:nvPr/>
        </p:nvPicPr>
        <p:blipFill>
          <a:blip r:embed="rId6"/>
          <a:stretch>
            <a:fillRect/>
          </a:stretch>
        </p:blipFill>
        <p:spPr>
          <a:xfrm>
            <a:off x="457199" y="1741991"/>
            <a:ext cx="3548359" cy="1997670"/>
          </a:xfrm>
          <a:prstGeom prst="rect">
            <a:avLst/>
          </a:prstGeom>
        </p:spPr>
      </p:pic>
    </p:spTree>
    <p:extLst>
      <p:ext uri="{BB962C8B-B14F-4D97-AF65-F5344CB8AC3E}">
        <p14:creationId xmlns:p14="http://schemas.microsoft.com/office/powerpoint/2010/main" val="2500665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par>
                          <p:cTn id="8" fill="hold">
                            <p:stCondLst>
                              <p:cond delay="500"/>
                            </p:stCondLst>
                            <p:childTnLst>
                              <p:par>
                                <p:cTn id="9" presetID="3" presetClass="entr" presetSubtype="10" fill="hold" grpId="0" nodeType="afterEffect">
                                  <p:stCondLst>
                                    <p:cond delay="500"/>
                                  </p:stCondLst>
                                  <p:childTnLst>
                                    <p:set>
                                      <p:cBhvr>
                                        <p:cTn id="10" dur="1" fill="hold">
                                          <p:stCondLst>
                                            <p:cond delay="0"/>
                                          </p:stCondLst>
                                        </p:cTn>
                                        <p:tgtEl>
                                          <p:spTgt spid="7">
                                            <p:txEl>
                                              <p:pRg st="1" end="1"/>
                                            </p:txEl>
                                          </p:spTgt>
                                        </p:tgtEl>
                                        <p:attrNameLst>
                                          <p:attrName>style.visibility</p:attrName>
                                        </p:attrNameLst>
                                      </p:cBhvr>
                                      <p:to>
                                        <p:strVal val="visible"/>
                                      </p:to>
                                    </p:set>
                                    <p:animEffect transition="in" filter="blinds(horizontal)">
                                      <p:cBhvr>
                                        <p:cTn id="11" dur="500"/>
                                        <p:tgtEl>
                                          <p:spTgt spid="7">
                                            <p:txEl>
                                              <p:pRg st="1" end="1"/>
                                            </p:txEl>
                                          </p:spTgt>
                                        </p:tgtEl>
                                      </p:cBhvr>
                                    </p:animEffect>
                                  </p:childTnLst>
                                </p:cTn>
                              </p:par>
                            </p:childTnLst>
                          </p:cTn>
                        </p:par>
                        <p:par>
                          <p:cTn id="12" fill="hold">
                            <p:stCondLst>
                              <p:cond delay="1500"/>
                            </p:stCondLst>
                            <p:childTnLst>
                              <p:par>
                                <p:cTn id="13" presetID="3" presetClass="entr" presetSubtype="10" fill="hold" grpId="0" nodeType="afterEffect">
                                  <p:stCondLst>
                                    <p:cond delay="50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blinds(horizontal)">
                                      <p:cBhvr>
                                        <p:cTn id="15" dur="500"/>
                                        <p:tgtEl>
                                          <p:spTgt spid="7">
                                            <p:txEl>
                                              <p:pRg st="2" end="2"/>
                                            </p:txEl>
                                          </p:spTgt>
                                        </p:tgtEl>
                                      </p:cBhvr>
                                    </p:animEffect>
                                  </p:childTnLst>
                                </p:cTn>
                              </p:par>
                            </p:childTnLst>
                          </p:cTn>
                        </p:par>
                        <p:par>
                          <p:cTn id="16" fill="hold">
                            <p:stCondLst>
                              <p:cond delay="2500"/>
                            </p:stCondLst>
                            <p:childTnLst>
                              <p:par>
                                <p:cTn id="17" presetID="3" presetClass="entr" presetSubtype="10" fill="hold" grpId="0" nodeType="afterEffect">
                                  <p:stCondLst>
                                    <p:cond delay="500"/>
                                  </p:stCondLst>
                                  <p:childTnLst>
                                    <p:set>
                                      <p:cBhvr>
                                        <p:cTn id="18" dur="1" fill="hold">
                                          <p:stCondLst>
                                            <p:cond delay="0"/>
                                          </p:stCondLst>
                                        </p:cTn>
                                        <p:tgtEl>
                                          <p:spTgt spid="7">
                                            <p:txEl>
                                              <p:pRg st="3" end="3"/>
                                            </p:txEl>
                                          </p:spTgt>
                                        </p:tgtEl>
                                        <p:attrNameLst>
                                          <p:attrName>style.visibility</p:attrName>
                                        </p:attrNameLst>
                                      </p:cBhvr>
                                      <p:to>
                                        <p:strVal val="visible"/>
                                      </p:to>
                                    </p:set>
                                    <p:animEffect transition="in" filter="blinds(horizontal)">
                                      <p:cBhvr>
                                        <p:cTn id="19" dur="500"/>
                                        <p:tgtEl>
                                          <p:spTgt spid="7">
                                            <p:txEl>
                                              <p:pRg st="3" end="3"/>
                                            </p:txEl>
                                          </p:spTgt>
                                        </p:tgtEl>
                                      </p:cBhvr>
                                    </p:animEffect>
                                  </p:childTnLst>
                                </p:cTn>
                              </p:par>
                            </p:childTnLst>
                          </p:cTn>
                        </p:par>
                        <p:par>
                          <p:cTn id="20" fill="hold">
                            <p:stCondLst>
                              <p:cond delay="3500"/>
                            </p:stCondLst>
                            <p:childTnLst>
                              <p:par>
                                <p:cTn id="21" presetID="3" presetClass="entr" presetSubtype="10" fill="hold" grpId="0" nodeType="afterEffect">
                                  <p:stCondLst>
                                    <p:cond delay="500"/>
                                  </p:stCondLst>
                                  <p:childTnLst>
                                    <p:set>
                                      <p:cBhvr>
                                        <p:cTn id="22" dur="1" fill="hold">
                                          <p:stCondLst>
                                            <p:cond delay="0"/>
                                          </p:stCondLst>
                                        </p:cTn>
                                        <p:tgtEl>
                                          <p:spTgt spid="7">
                                            <p:txEl>
                                              <p:pRg st="4" end="4"/>
                                            </p:txEl>
                                          </p:spTgt>
                                        </p:tgtEl>
                                        <p:attrNameLst>
                                          <p:attrName>style.visibility</p:attrName>
                                        </p:attrNameLst>
                                      </p:cBhvr>
                                      <p:to>
                                        <p:strVal val="visible"/>
                                      </p:to>
                                    </p:set>
                                    <p:animEffect transition="in" filter="blinds(horizontal)">
                                      <p:cBhvr>
                                        <p:cTn id="23" dur="500"/>
                                        <p:tgtEl>
                                          <p:spTgt spid="7">
                                            <p:txEl>
                                              <p:pRg st="4" end="4"/>
                                            </p:txEl>
                                          </p:spTgt>
                                        </p:tgtEl>
                                      </p:cBhvr>
                                    </p:animEffect>
                                  </p:childTnLst>
                                </p:cTn>
                              </p:par>
                            </p:childTnLst>
                          </p:cTn>
                        </p:par>
                        <p:par>
                          <p:cTn id="24" fill="hold">
                            <p:stCondLst>
                              <p:cond delay="4500"/>
                            </p:stCondLst>
                            <p:childTnLst>
                              <p:par>
                                <p:cTn id="25" presetID="3" presetClass="entr" presetSubtype="10" fill="hold" grpId="0" nodeType="afterEffect">
                                  <p:stCondLst>
                                    <p:cond delay="500"/>
                                  </p:stCondLst>
                                  <p:childTnLst>
                                    <p:set>
                                      <p:cBhvr>
                                        <p:cTn id="26" dur="1" fill="hold">
                                          <p:stCondLst>
                                            <p:cond delay="0"/>
                                          </p:stCondLst>
                                        </p:cTn>
                                        <p:tgtEl>
                                          <p:spTgt spid="7">
                                            <p:txEl>
                                              <p:pRg st="5" end="5"/>
                                            </p:txEl>
                                          </p:spTgt>
                                        </p:tgtEl>
                                        <p:attrNameLst>
                                          <p:attrName>style.visibility</p:attrName>
                                        </p:attrNameLst>
                                      </p:cBhvr>
                                      <p:to>
                                        <p:strVal val="visible"/>
                                      </p:to>
                                    </p:set>
                                    <p:animEffect transition="in" filter="blinds(horizontal)">
                                      <p:cBhvr>
                                        <p:cTn id="27" dur="500"/>
                                        <p:tgtEl>
                                          <p:spTgt spid="7">
                                            <p:txEl>
                                              <p:pRg st="5" end="5"/>
                                            </p:txEl>
                                          </p:spTgt>
                                        </p:tgtEl>
                                      </p:cBhvr>
                                    </p:animEffect>
                                  </p:childTnLst>
                                </p:cTn>
                              </p:par>
                            </p:childTnLst>
                          </p:cTn>
                        </p:par>
                        <p:par>
                          <p:cTn id="28" fill="hold">
                            <p:stCondLst>
                              <p:cond delay="5500"/>
                            </p:stCondLst>
                            <p:childTnLst>
                              <p:par>
                                <p:cTn id="29" presetID="26" presetClass="emph" presetSubtype="0" fill="hold" grpId="1" nodeType="afterEffect">
                                  <p:stCondLst>
                                    <p:cond delay="1000"/>
                                  </p:stCondLst>
                                  <p:childTnLst>
                                    <p:animEffect transition="out" filter="fade">
                                      <p:cBhvr>
                                        <p:cTn id="30" dur="2000" tmFilter="0, 0; .2, .5; .8, .5; 1, 0"/>
                                        <p:tgtEl>
                                          <p:spTgt spid="7">
                                            <p:txEl>
                                              <p:pRg st="3" end="3"/>
                                            </p:txEl>
                                          </p:spTgt>
                                        </p:tgtEl>
                                      </p:cBhvr>
                                    </p:animEffect>
                                    <p:animScale>
                                      <p:cBhvr>
                                        <p:cTn id="31" dur="1000" autoRev="1" fill="hold"/>
                                        <p:tgtEl>
                                          <p:spTgt spid="7">
                                            <p:txEl>
                                              <p:pRg st="3" end="3"/>
                                            </p:txEl>
                                          </p:spTgt>
                                        </p:tgtEl>
                                      </p:cBhvr>
                                      <p:by x="105000" y="105000"/>
                                    </p:animScale>
                                  </p:childTnLst>
                                </p:cTn>
                              </p:par>
                            </p:childTnLst>
                          </p:cTn>
                        </p:par>
                        <p:par>
                          <p:cTn id="32" fill="hold">
                            <p:stCondLst>
                              <p:cond delay="8500"/>
                            </p:stCondLst>
                            <p:childTnLst>
                              <p:par>
                                <p:cTn id="33" presetID="9" presetClass="entr" presetSubtype="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dissolve">
                                      <p:cBhvr>
                                        <p:cTn id="35" dur="3000"/>
                                        <p:tgtEl>
                                          <p:spTgt spid="4"/>
                                        </p:tgtEl>
                                      </p:cBhvr>
                                    </p:animEffect>
                                  </p:childTnLst>
                                </p:cTn>
                              </p:par>
                              <p:par>
                                <p:cTn id="36" presetID="9" presetClass="entr" presetSubtype="0" fill="hold" nodeType="with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dissolve">
                                      <p:cBhvr>
                                        <p:cTn id="38" dur="3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7" grpId="1"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Properties</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3">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
        <p:nvSpPr>
          <p:cNvPr id="3" name="Segnaposto contenuto 2"/>
          <p:cNvSpPr>
            <a:spLocks noGrp="1"/>
          </p:cNvSpPr>
          <p:nvPr>
            <p:ph idx="1"/>
          </p:nvPr>
        </p:nvSpPr>
        <p:spPr>
          <a:xfrm>
            <a:off x="735645" y="2197394"/>
            <a:ext cx="7600520" cy="3111795"/>
          </a:xfrm>
        </p:spPr>
        <p:txBody>
          <a:bodyPr>
            <a:normAutofit/>
          </a:bodyPr>
          <a:lstStyle/>
          <a:p>
            <a:pPr>
              <a:spcBef>
                <a:spcPts val="0"/>
              </a:spcBef>
              <a:spcAft>
                <a:spcPts val="1200"/>
              </a:spcAft>
            </a:pPr>
            <a:r>
              <a:rPr lang="en-US" sz="2000" dirty="0">
                <a:solidFill>
                  <a:schemeClr val="tx2">
                    <a:lumMod val="75000"/>
                  </a:schemeClr>
                </a:solidFill>
                <a:latin typeface="+mn-lt"/>
              </a:rPr>
              <a:t>4.) </a:t>
            </a:r>
            <a:r>
              <a:rPr lang="en-US" sz="2000" b="1" dirty="0">
                <a:solidFill>
                  <a:schemeClr val="tx2">
                    <a:lumMod val="75000"/>
                  </a:schemeClr>
                </a:solidFill>
                <a:latin typeface="+mn-lt"/>
              </a:rPr>
              <a:t>Secure:</a:t>
            </a:r>
          </a:p>
          <a:p>
            <a:pPr lvl="1">
              <a:spcBef>
                <a:spcPts val="0"/>
              </a:spcBef>
              <a:spcAft>
                <a:spcPts val="2400"/>
              </a:spcAft>
            </a:pPr>
            <a:r>
              <a:rPr lang="en-US" sz="1400" dirty="0">
                <a:solidFill>
                  <a:schemeClr val="tx2">
                    <a:lumMod val="75000"/>
                  </a:schemeClr>
                </a:solidFill>
                <a:latin typeface="+mn-lt"/>
              </a:rPr>
              <a:t>Cryptocurrency funds are locked in a public key cryptography system. Only the owner of the private key can send cryptocurrency. Strong cryptography and the magic of big numbers makes it impossible to break this scheme. A Bitcoin address is more secure than Fort Knox.</a:t>
            </a:r>
          </a:p>
          <a:p>
            <a:r>
              <a:rPr lang="en-US" sz="2000" dirty="0">
                <a:solidFill>
                  <a:schemeClr val="tx2">
                    <a:lumMod val="75000"/>
                  </a:schemeClr>
                </a:solidFill>
                <a:latin typeface="+mn-lt"/>
              </a:rPr>
              <a:t>5.) </a:t>
            </a:r>
            <a:r>
              <a:rPr lang="en-US" sz="2000" b="1" dirty="0">
                <a:solidFill>
                  <a:schemeClr val="tx2">
                    <a:lumMod val="75000"/>
                  </a:schemeClr>
                </a:solidFill>
                <a:latin typeface="+mn-lt"/>
              </a:rPr>
              <a:t>Permission less</a:t>
            </a:r>
            <a:r>
              <a:rPr lang="en-US" sz="2000" dirty="0">
                <a:solidFill>
                  <a:schemeClr val="tx2">
                    <a:lumMod val="75000"/>
                  </a:schemeClr>
                </a:solidFill>
                <a:latin typeface="+mn-lt"/>
              </a:rPr>
              <a:t>:</a:t>
            </a:r>
          </a:p>
          <a:p>
            <a:pPr lvl="1"/>
            <a:r>
              <a:rPr lang="en-US" sz="1400" dirty="0">
                <a:solidFill>
                  <a:schemeClr val="tx2">
                    <a:lumMod val="75000"/>
                  </a:schemeClr>
                </a:solidFill>
                <a:latin typeface="+mn-lt"/>
              </a:rPr>
              <a:t>You don‘t have to ask anybody to use cryptocurrency. It‘s just a software that everybody can download for free. After you installed it, you can receive and send Bitcoins or other cryptocurrencies. No one can prevent you. There is no gatekeeper.</a:t>
            </a:r>
          </a:p>
        </p:txBody>
      </p:sp>
    </p:spTree>
    <p:extLst>
      <p:ext uri="{BB962C8B-B14F-4D97-AF65-F5344CB8AC3E}">
        <p14:creationId xmlns:p14="http://schemas.microsoft.com/office/powerpoint/2010/main" val="3611997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en-US"/>
          </a:p>
        </p:txBody>
      </p:sp>
      <p:sp>
        <p:nvSpPr>
          <p:cNvPr id="3" name="Segnaposto contenuto 2"/>
          <p:cNvSpPr>
            <a:spLocks noGrp="1"/>
          </p:cNvSpPr>
          <p:nvPr>
            <p:ph idx="1"/>
          </p:nvPr>
        </p:nvSpPr>
        <p:spPr/>
        <p:txBody>
          <a:bodyPr/>
          <a:lstStyle/>
          <a:p>
            <a:endParaRPr lang="en-US"/>
          </a:p>
        </p:txBody>
      </p:sp>
    </p:spTree>
    <p:extLst>
      <p:ext uri="{BB962C8B-B14F-4D97-AF65-F5344CB8AC3E}">
        <p14:creationId xmlns:p14="http://schemas.microsoft.com/office/powerpoint/2010/main" val="1683367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4000" dirty="0"/>
              <a:t>Block-Chain</a:t>
            </a:r>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799628000"/>
              </p:ext>
            </p:extLst>
          </p:nvPr>
        </p:nvGraphicFramePr>
        <p:xfrm>
          <a:off x="1140310" y="1600200"/>
          <a:ext cx="7546489"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8">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Tree>
    <p:extLst>
      <p:ext uri="{BB962C8B-B14F-4D97-AF65-F5344CB8AC3E}">
        <p14:creationId xmlns:p14="http://schemas.microsoft.com/office/powerpoint/2010/main" val="3415991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4">
                                            <p:graphicEl>
                                              <a:dgm id="{CFED11C5-33C6-9E4C-8BCC-C1A0F92C7C97}"/>
                                            </p:graphicEl>
                                          </p:spTgt>
                                        </p:tgtEl>
                                        <p:attrNameLst>
                                          <p:attrName>style.visibility</p:attrName>
                                        </p:attrNameLst>
                                      </p:cBhvr>
                                      <p:to>
                                        <p:strVal val="visible"/>
                                      </p:to>
                                    </p:set>
                                    <p:anim calcmode="lin" valueType="num">
                                      <p:cBhvr additive="base">
                                        <p:cTn id="7" dur="500"/>
                                        <p:tgtEl>
                                          <p:spTgt spid="4">
                                            <p:graphicEl>
                                              <a:dgm id="{CFED11C5-33C6-9E4C-8BCC-C1A0F92C7C97}"/>
                                            </p:graphicEl>
                                          </p:spTgt>
                                        </p:tgtEl>
                                        <p:attrNameLst>
                                          <p:attrName>ppt_x</p:attrName>
                                        </p:attrNameLst>
                                      </p:cBhvr>
                                      <p:tavLst>
                                        <p:tav tm="0">
                                          <p:val>
                                            <p:strVal val="#ppt_x-#ppt_w*1.125000"/>
                                          </p:val>
                                        </p:tav>
                                        <p:tav tm="100000">
                                          <p:val>
                                            <p:strVal val="#ppt_x"/>
                                          </p:val>
                                        </p:tav>
                                      </p:tavLst>
                                    </p:anim>
                                    <p:animEffect transition="in" filter="wipe(right)">
                                      <p:cBhvr>
                                        <p:cTn id="8" dur="500"/>
                                        <p:tgtEl>
                                          <p:spTgt spid="4">
                                            <p:graphicEl>
                                              <a:dgm id="{CFED11C5-33C6-9E4C-8BCC-C1A0F92C7C97}"/>
                                            </p:graphicEl>
                                          </p:spTgt>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4">
                                            <p:graphicEl>
                                              <a:dgm id="{716346A8-7144-8B4C-8E90-C856B1A76E56}"/>
                                            </p:graphicEl>
                                          </p:spTgt>
                                        </p:tgtEl>
                                        <p:attrNameLst>
                                          <p:attrName>style.visibility</p:attrName>
                                        </p:attrNameLst>
                                      </p:cBhvr>
                                      <p:to>
                                        <p:strVal val="visible"/>
                                      </p:to>
                                    </p:set>
                                    <p:anim calcmode="lin" valueType="num">
                                      <p:cBhvr additive="base">
                                        <p:cTn id="11" dur="500"/>
                                        <p:tgtEl>
                                          <p:spTgt spid="4">
                                            <p:graphicEl>
                                              <a:dgm id="{716346A8-7144-8B4C-8E90-C856B1A76E56}"/>
                                            </p:graphicEl>
                                          </p:spTgt>
                                        </p:tgtEl>
                                        <p:attrNameLst>
                                          <p:attrName>ppt_x</p:attrName>
                                        </p:attrNameLst>
                                      </p:cBhvr>
                                      <p:tavLst>
                                        <p:tav tm="0">
                                          <p:val>
                                            <p:strVal val="#ppt_x-#ppt_w*1.125000"/>
                                          </p:val>
                                        </p:tav>
                                        <p:tav tm="100000">
                                          <p:val>
                                            <p:strVal val="#ppt_x"/>
                                          </p:val>
                                        </p:tav>
                                      </p:tavLst>
                                    </p:anim>
                                    <p:animEffect transition="in" filter="wipe(right)">
                                      <p:cBhvr>
                                        <p:cTn id="12" dur="500"/>
                                        <p:tgtEl>
                                          <p:spTgt spid="4">
                                            <p:graphicEl>
                                              <a:dgm id="{716346A8-7144-8B4C-8E90-C856B1A76E56}"/>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4">
                                            <p:graphicEl>
                                              <a:dgm id="{B4513BE6-5A27-EB46-AE0B-5843DA283AC1}"/>
                                            </p:graphicEl>
                                          </p:spTgt>
                                        </p:tgtEl>
                                        <p:attrNameLst>
                                          <p:attrName>style.visibility</p:attrName>
                                        </p:attrNameLst>
                                      </p:cBhvr>
                                      <p:to>
                                        <p:strVal val="visible"/>
                                      </p:to>
                                    </p:set>
                                    <p:anim calcmode="lin" valueType="num">
                                      <p:cBhvr additive="base">
                                        <p:cTn id="17" dur="500"/>
                                        <p:tgtEl>
                                          <p:spTgt spid="4">
                                            <p:graphicEl>
                                              <a:dgm id="{B4513BE6-5A27-EB46-AE0B-5843DA283AC1}"/>
                                            </p:graphicEl>
                                          </p:spTgt>
                                        </p:tgtEl>
                                        <p:attrNameLst>
                                          <p:attrName>ppt_x</p:attrName>
                                        </p:attrNameLst>
                                      </p:cBhvr>
                                      <p:tavLst>
                                        <p:tav tm="0">
                                          <p:val>
                                            <p:strVal val="#ppt_x-#ppt_w*1.125000"/>
                                          </p:val>
                                        </p:tav>
                                        <p:tav tm="100000">
                                          <p:val>
                                            <p:strVal val="#ppt_x"/>
                                          </p:val>
                                        </p:tav>
                                      </p:tavLst>
                                    </p:anim>
                                    <p:animEffect transition="in" filter="wipe(right)">
                                      <p:cBhvr>
                                        <p:cTn id="18" dur="500"/>
                                        <p:tgtEl>
                                          <p:spTgt spid="4">
                                            <p:graphicEl>
                                              <a:dgm id="{B4513BE6-5A27-EB46-AE0B-5843DA283AC1}"/>
                                            </p:graphicEl>
                                          </p:spTgt>
                                        </p:tgtEl>
                                      </p:cBhvr>
                                    </p:animEffect>
                                  </p:childTnLst>
                                </p:cTn>
                              </p:par>
                            </p:childTnLst>
                          </p:cTn>
                        </p:par>
                        <p:par>
                          <p:cTn id="19" fill="hold">
                            <p:stCondLst>
                              <p:cond delay="500"/>
                            </p:stCondLst>
                            <p:childTnLst>
                              <p:par>
                                <p:cTn id="20" presetID="12" presetClass="entr" presetSubtype="8" fill="hold" grpId="0" nodeType="afterEffect">
                                  <p:stCondLst>
                                    <p:cond delay="0"/>
                                  </p:stCondLst>
                                  <p:childTnLst>
                                    <p:set>
                                      <p:cBhvr>
                                        <p:cTn id="21" dur="1" fill="hold">
                                          <p:stCondLst>
                                            <p:cond delay="0"/>
                                          </p:stCondLst>
                                        </p:cTn>
                                        <p:tgtEl>
                                          <p:spTgt spid="4">
                                            <p:graphicEl>
                                              <a:dgm id="{30AC56C3-C866-CC4D-BBD2-0B84F2C3AEB1}"/>
                                            </p:graphicEl>
                                          </p:spTgt>
                                        </p:tgtEl>
                                        <p:attrNameLst>
                                          <p:attrName>style.visibility</p:attrName>
                                        </p:attrNameLst>
                                      </p:cBhvr>
                                      <p:to>
                                        <p:strVal val="visible"/>
                                      </p:to>
                                    </p:set>
                                    <p:anim calcmode="lin" valueType="num">
                                      <p:cBhvr additive="base">
                                        <p:cTn id="22" dur="500"/>
                                        <p:tgtEl>
                                          <p:spTgt spid="4">
                                            <p:graphicEl>
                                              <a:dgm id="{30AC56C3-C866-CC4D-BBD2-0B84F2C3AEB1}"/>
                                            </p:graphicEl>
                                          </p:spTgt>
                                        </p:tgtEl>
                                        <p:attrNameLst>
                                          <p:attrName>ppt_x</p:attrName>
                                        </p:attrNameLst>
                                      </p:cBhvr>
                                      <p:tavLst>
                                        <p:tav tm="0">
                                          <p:val>
                                            <p:strVal val="#ppt_x-#ppt_w*1.125000"/>
                                          </p:val>
                                        </p:tav>
                                        <p:tav tm="100000">
                                          <p:val>
                                            <p:strVal val="#ppt_x"/>
                                          </p:val>
                                        </p:tav>
                                      </p:tavLst>
                                    </p:anim>
                                    <p:animEffect transition="in" filter="wipe(right)">
                                      <p:cBhvr>
                                        <p:cTn id="23" dur="500"/>
                                        <p:tgtEl>
                                          <p:spTgt spid="4">
                                            <p:graphicEl>
                                              <a:dgm id="{30AC56C3-C866-CC4D-BBD2-0B84F2C3AEB1}"/>
                                            </p:graphicEl>
                                          </p:spTgt>
                                        </p:tgtEl>
                                      </p:cBhvr>
                                    </p:animEffect>
                                  </p:childTnLst>
                                </p:cTn>
                              </p:par>
                              <p:par>
                                <p:cTn id="24" presetID="12" presetClass="entr" presetSubtype="8" fill="hold" grpId="0" nodeType="withEffect">
                                  <p:stCondLst>
                                    <p:cond delay="0"/>
                                  </p:stCondLst>
                                  <p:childTnLst>
                                    <p:set>
                                      <p:cBhvr>
                                        <p:cTn id="25" dur="1" fill="hold">
                                          <p:stCondLst>
                                            <p:cond delay="0"/>
                                          </p:stCondLst>
                                        </p:cTn>
                                        <p:tgtEl>
                                          <p:spTgt spid="4">
                                            <p:graphicEl>
                                              <a:dgm id="{3D735DF3-FB64-9348-A88C-4DAC9623DA25}"/>
                                            </p:graphicEl>
                                          </p:spTgt>
                                        </p:tgtEl>
                                        <p:attrNameLst>
                                          <p:attrName>style.visibility</p:attrName>
                                        </p:attrNameLst>
                                      </p:cBhvr>
                                      <p:to>
                                        <p:strVal val="visible"/>
                                      </p:to>
                                    </p:set>
                                    <p:anim calcmode="lin" valueType="num">
                                      <p:cBhvr additive="base">
                                        <p:cTn id="26" dur="500"/>
                                        <p:tgtEl>
                                          <p:spTgt spid="4">
                                            <p:graphicEl>
                                              <a:dgm id="{3D735DF3-FB64-9348-A88C-4DAC9623DA25}"/>
                                            </p:graphicEl>
                                          </p:spTgt>
                                        </p:tgtEl>
                                        <p:attrNameLst>
                                          <p:attrName>ppt_x</p:attrName>
                                        </p:attrNameLst>
                                      </p:cBhvr>
                                      <p:tavLst>
                                        <p:tav tm="0">
                                          <p:val>
                                            <p:strVal val="#ppt_x-#ppt_w*1.125000"/>
                                          </p:val>
                                        </p:tav>
                                        <p:tav tm="100000">
                                          <p:val>
                                            <p:strVal val="#ppt_x"/>
                                          </p:val>
                                        </p:tav>
                                      </p:tavLst>
                                    </p:anim>
                                    <p:animEffect transition="in" filter="wipe(right)">
                                      <p:cBhvr>
                                        <p:cTn id="27" dur="500"/>
                                        <p:tgtEl>
                                          <p:spTgt spid="4">
                                            <p:graphicEl>
                                              <a:dgm id="{3D735DF3-FB64-9348-A88C-4DAC9623DA25}"/>
                                            </p:graphicEl>
                                          </p:spTgt>
                                        </p:tgtEl>
                                      </p:cBhvr>
                                    </p:animEffect>
                                  </p:childTnLst>
                                </p:cTn>
                              </p:par>
                            </p:childTnLst>
                          </p:cTn>
                        </p:par>
                        <p:par>
                          <p:cTn id="28" fill="hold">
                            <p:stCondLst>
                              <p:cond delay="1000"/>
                            </p:stCondLst>
                            <p:childTnLst>
                              <p:par>
                                <p:cTn id="29" presetID="12" presetClass="entr" presetSubtype="8" fill="hold" grpId="0" nodeType="afterEffect">
                                  <p:stCondLst>
                                    <p:cond delay="0"/>
                                  </p:stCondLst>
                                  <p:childTnLst>
                                    <p:set>
                                      <p:cBhvr>
                                        <p:cTn id="30" dur="1" fill="hold">
                                          <p:stCondLst>
                                            <p:cond delay="0"/>
                                          </p:stCondLst>
                                        </p:cTn>
                                        <p:tgtEl>
                                          <p:spTgt spid="4">
                                            <p:graphicEl>
                                              <a:dgm id="{D5CB84C5-2451-9B4F-868A-98513B92A1D5}"/>
                                            </p:graphicEl>
                                          </p:spTgt>
                                        </p:tgtEl>
                                        <p:attrNameLst>
                                          <p:attrName>style.visibility</p:attrName>
                                        </p:attrNameLst>
                                      </p:cBhvr>
                                      <p:to>
                                        <p:strVal val="visible"/>
                                      </p:to>
                                    </p:set>
                                    <p:anim calcmode="lin" valueType="num">
                                      <p:cBhvr additive="base">
                                        <p:cTn id="31" dur="500"/>
                                        <p:tgtEl>
                                          <p:spTgt spid="4">
                                            <p:graphicEl>
                                              <a:dgm id="{D5CB84C5-2451-9B4F-868A-98513B92A1D5}"/>
                                            </p:graphicEl>
                                          </p:spTgt>
                                        </p:tgtEl>
                                        <p:attrNameLst>
                                          <p:attrName>ppt_x</p:attrName>
                                        </p:attrNameLst>
                                      </p:cBhvr>
                                      <p:tavLst>
                                        <p:tav tm="0">
                                          <p:val>
                                            <p:strVal val="#ppt_x-#ppt_w*1.125000"/>
                                          </p:val>
                                        </p:tav>
                                        <p:tav tm="100000">
                                          <p:val>
                                            <p:strVal val="#ppt_x"/>
                                          </p:val>
                                        </p:tav>
                                      </p:tavLst>
                                    </p:anim>
                                    <p:animEffect transition="in" filter="wipe(right)">
                                      <p:cBhvr>
                                        <p:cTn id="32" dur="500"/>
                                        <p:tgtEl>
                                          <p:spTgt spid="4">
                                            <p:graphicEl>
                                              <a:dgm id="{D5CB84C5-2451-9B4F-868A-98513B92A1D5}"/>
                                            </p:graphicEl>
                                          </p:spTgt>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4">
                                            <p:graphicEl>
                                              <a:dgm id="{4EC267D7-E130-BF44-A86C-EAEFBCAAE27D}"/>
                                            </p:graphicEl>
                                          </p:spTgt>
                                        </p:tgtEl>
                                        <p:attrNameLst>
                                          <p:attrName>style.visibility</p:attrName>
                                        </p:attrNameLst>
                                      </p:cBhvr>
                                      <p:to>
                                        <p:strVal val="visible"/>
                                      </p:to>
                                    </p:set>
                                    <p:anim calcmode="lin" valueType="num">
                                      <p:cBhvr additive="base">
                                        <p:cTn id="35" dur="500"/>
                                        <p:tgtEl>
                                          <p:spTgt spid="4">
                                            <p:graphicEl>
                                              <a:dgm id="{4EC267D7-E130-BF44-A86C-EAEFBCAAE27D}"/>
                                            </p:graphicEl>
                                          </p:spTgt>
                                        </p:tgtEl>
                                        <p:attrNameLst>
                                          <p:attrName>ppt_x</p:attrName>
                                        </p:attrNameLst>
                                      </p:cBhvr>
                                      <p:tavLst>
                                        <p:tav tm="0">
                                          <p:val>
                                            <p:strVal val="#ppt_x-#ppt_w*1.125000"/>
                                          </p:val>
                                        </p:tav>
                                        <p:tav tm="100000">
                                          <p:val>
                                            <p:strVal val="#ppt_x"/>
                                          </p:val>
                                        </p:tav>
                                      </p:tavLst>
                                    </p:anim>
                                    <p:animEffect transition="in" filter="wipe(right)">
                                      <p:cBhvr>
                                        <p:cTn id="36" dur="500"/>
                                        <p:tgtEl>
                                          <p:spTgt spid="4">
                                            <p:graphicEl>
                                              <a:dgm id="{4EC267D7-E130-BF44-A86C-EAEFBCAAE27D}"/>
                                            </p:graphicEl>
                                          </p:spTgt>
                                        </p:tgtEl>
                                      </p:cBhvr>
                                    </p:animEffect>
                                  </p:childTnLst>
                                </p:cTn>
                              </p:par>
                            </p:childTnLst>
                          </p:cTn>
                        </p:par>
                        <p:par>
                          <p:cTn id="37" fill="hold">
                            <p:stCondLst>
                              <p:cond delay="1500"/>
                            </p:stCondLst>
                            <p:childTnLst>
                              <p:par>
                                <p:cTn id="38" presetID="12" presetClass="entr" presetSubtype="8" fill="hold" grpId="0" nodeType="afterEffect">
                                  <p:stCondLst>
                                    <p:cond delay="0"/>
                                  </p:stCondLst>
                                  <p:childTnLst>
                                    <p:set>
                                      <p:cBhvr>
                                        <p:cTn id="39" dur="1" fill="hold">
                                          <p:stCondLst>
                                            <p:cond delay="0"/>
                                          </p:stCondLst>
                                        </p:cTn>
                                        <p:tgtEl>
                                          <p:spTgt spid="4">
                                            <p:graphicEl>
                                              <a:dgm id="{D4676FD3-2DAB-584A-97D7-B91652F9E04F}"/>
                                            </p:graphicEl>
                                          </p:spTgt>
                                        </p:tgtEl>
                                        <p:attrNameLst>
                                          <p:attrName>style.visibility</p:attrName>
                                        </p:attrNameLst>
                                      </p:cBhvr>
                                      <p:to>
                                        <p:strVal val="visible"/>
                                      </p:to>
                                    </p:set>
                                    <p:anim calcmode="lin" valueType="num">
                                      <p:cBhvr additive="base">
                                        <p:cTn id="40" dur="500"/>
                                        <p:tgtEl>
                                          <p:spTgt spid="4">
                                            <p:graphicEl>
                                              <a:dgm id="{D4676FD3-2DAB-584A-97D7-B91652F9E04F}"/>
                                            </p:graphicEl>
                                          </p:spTgt>
                                        </p:tgtEl>
                                        <p:attrNameLst>
                                          <p:attrName>ppt_x</p:attrName>
                                        </p:attrNameLst>
                                      </p:cBhvr>
                                      <p:tavLst>
                                        <p:tav tm="0">
                                          <p:val>
                                            <p:strVal val="#ppt_x-#ppt_w*1.125000"/>
                                          </p:val>
                                        </p:tav>
                                        <p:tav tm="100000">
                                          <p:val>
                                            <p:strVal val="#ppt_x"/>
                                          </p:val>
                                        </p:tav>
                                      </p:tavLst>
                                    </p:anim>
                                    <p:animEffect transition="in" filter="wipe(right)">
                                      <p:cBhvr>
                                        <p:cTn id="41" dur="500"/>
                                        <p:tgtEl>
                                          <p:spTgt spid="4">
                                            <p:graphicEl>
                                              <a:dgm id="{D4676FD3-2DAB-584A-97D7-B91652F9E04F}"/>
                                            </p:graphicEl>
                                          </p:spTgt>
                                        </p:tgtEl>
                                      </p:cBhvr>
                                    </p:animEffect>
                                  </p:childTnLst>
                                </p:cTn>
                              </p:par>
                              <p:par>
                                <p:cTn id="42" presetID="12" presetClass="entr" presetSubtype="8" fill="hold" grpId="0" nodeType="withEffect">
                                  <p:stCondLst>
                                    <p:cond delay="0"/>
                                  </p:stCondLst>
                                  <p:childTnLst>
                                    <p:set>
                                      <p:cBhvr>
                                        <p:cTn id="43" dur="1" fill="hold">
                                          <p:stCondLst>
                                            <p:cond delay="0"/>
                                          </p:stCondLst>
                                        </p:cTn>
                                        <p:tgtEl>
                                          <p:spTgt spid="4">
                                            <p:graphicEl>
                                              <a:dgm id="{E620F381-7A52-334D-95A0-62064AAC5FD6}"/>
                                            </p:graphicEl>
                                          </p:spTgt>
                                        </p:tgtEl>
                                        <p:attrNameLst>
                                          <p:attrName>style.visibility</p:attrName>
                                        </p:attrNameLst>
                                      </p:cBhvr>
                                      <p:to>
                                        <p:strVal val="visible"/>
                                      </p:to>
                                    </p:set>
                                    <p:anim calcmode="lin" valueType="num">
                                      <p:cBhvr additive="base">
                                        <p:cTn id="44" dur="500"/>
                                        <p:tgtEl>
                                          <p:spTgt spid="4">
                                            <p:graphicEl>
                                              <a:dgm id="{E620F381-7A52-334D-95A0-62064AAC5FD6}"/>
                                            </p:graphicEl>
                                          </p:spTgt>
                                        </p:tgtEl>
                                        <p:attrNameLst>
                                          <p:attrName>ppt_x</p:attrName>
                                        </p:attrNameLst>
                                      </p:cBhvr>
                                      <p:tavLst>
                                        <p:tav tm="0">
                                          <p:val>
                                            <p:strVal val="#ppt_x-#ppt_w*1.125000"/>
                                          </p:val>
                                        </p:tav>
                                        <p:tav tm="100000">
                                          <p:val>
                                            <p:strVal val="#ppt_x"/>
                                          </p:val>
                                        </p:tav>
                                      </p:tavLst>
                                    </p:anim>
                                    <p:animEffect transition="in" filter="wipe(right)">
                                      <p:cBhvr>
                                        <p:cTn id="45" dur="500"/>
                                        <p:tgtEl>
                                          <p:spTgt spid="4">
                                            <p:graphicEl>
                                              <a:dgm id="{E620F381-7A52-334D-95A0-62064AAC5FD6}"/>
                                            </p:graphicEl>
                                          </p:spTgt>
                                        </p:tgtEl>
                                      </p:cBhvr>
                                    </p:animEffect>
                                  </p:childTnLst>
                                </p:cTn>
                              </p:par>
                            </p:childTnLst>
                          </p:cTn>
                        </p:par>
                        <p:par>
                          <p:cTn id="46" fill="hold">
                            <p:stCondLst>
                              <p:cond delay="2000"/>
                            </p:stCondLst>
                            <p:childTnLst>
                              <p:par>
                                <p:cTn id="47" presetID="27" presetClass="emph" presetSubtype="0" fill="remove" grpId="1" nodeType="afterEffect">
                                  <p:stCondLst>
                                    <p:cond delay="0"/>
                                  </p:stCondLst>
                                  <p:childTnLst>
                                    <p:animClr clrSpc="rgb" dir="cw">
                                      <p:cBhvr override="childStyle">
                                        <p:cTn id="48" dur="1000" autoRev="1" fill="remove"/>
                                        <p:tgtEl>
                                          <p:spTgt spid="4">
                                            <p:graphicEl>
                                              <a:dgm id="{CFED11C5-33C6-9E4C-8BCC-C1A0F92C7C97}"/>
                                            </p:graphicEl>
                                          </p:spTgt>
                                        </p:tgtEl>
                                        <p:attrNameLst>
                                          <p:attrName>style.color</p:attrName>
                                        </p:attrNameLst>
                                      </p:cBhvr>
                                      <p:to>
                                        <a:schemeClr val="bg1"/>
                                      </p:to>
                                    </p:animClr>
                                    <p:animClr clrSpc="rgb" dir="cw">
                                      <p:cBhvr>
                                        <p:cTn id="49" dur="1000" autoRev="1" fill="remove"/>
                                        <p:tgtEl>
                                          <p:spTgt spid="4">
                                            <p:graphicEl>
                                              <a:dgm id="{CFED11C5-33C6-9E4C-8BCC-C1A0F92C7C97}"/>
                                            </p:graphicEl>
                                          </p:spTgt>
                                        </p:tgtEl>
                                        <p:attrNameLst>
                                          <p:attrName>fillcolor</p:attrName>
                                        </p:attrNameLst>
                                      </p:cBhvr>
                                      <p:to>
                                        <a:schemeClr val="bg1"/>
                                      </p:to>
                                    </p:animClr>
                                    <p:set>
                                      <p:cBhvr>
                                        <p:cTn id="50" dur="1000" autoRev="1" fill="remove"/>
                                        <p:tgtEl>
                                          <p:spTgt spid="4">
                                            <p:graphicEl>
                                              <a:dgm id="{CFED11C5-33C6-9E4C-8BCC-C1A0F92C7C97}"/>
                                            </p:graphicEl>
                                          </p:spTgt>
                                        </p:tgtEl>
                                        <p:attrNameLst>
                                          <p:attrName>fill.type</p:attrName>
                                        </p:attrNameLst>
                                      </p:cBhvr>
                                      <p:to>
                                        <p:strVal val="solid"/>
                                      </p:to>
                                    </p:set>
                                    <p:set>
                                      <p:cBhvr>
                                        <p:cTn id="51" dur="1000" autoRev="1" fill="remove"/>
                                        <p:tgtEl>
                                          <p:spTgt spid="4">
                                            <p:graphicEl>
                                              <a:dgm id="{CFED11C5-33C6-9E4C-8BCC-C1A0F92C7C97}"/>
                                            </p:graphicEl>
                                          </p:spTgt>
                                        </p:tgtEl>
                                        <p:attrNameLst>
                                          <p:attrName>fill.on</p:attrName>
                                        </p:attrNameLst>
                                      </p:cBhvr>
                                      <p:to>
                                        <p:strVal val="true"/>
                                      </p:to>
                                    </p:set>
                                  </p:childTnLst>
                                </p:cTn>
                              </p:par>
                            </p:childTnLst>
                          </p:cTn>
                        </p:par>
                        <p:par>
                          <p:cTn id="52" fill="hold">
                            <p:stCondLst>
                              <p:cond delay="4000"/>
                            </p:stCondLst>
                            <p:childTnLst>
                              <p:par>
                                <p:cTn id="53" presetID="27" presetClass="emph" presetSubtype="0" fill="remove" grpId="1" nodeType="afterEffect">
                                  <p:stCondLst>
                                    <p:cond delay="0"/>
                                  </p:stCondLst>
                                  <p:childTnLst>
                                    <p:animClr clrSpc="rgb" dir="cw">
                                      <p:cBhvr override="childStyle">
                                        <p:cTn id="54" dur="1000" autoRev="1" fill="remove"/>
                                        <p:tgtEl>
                                          <p:spTgt spid="4">
                                            <p:graphicEl>
                                              <a:dgm id="{716346A8-7144-8B4C-8E90-C856B1A76E56}"/>
                                            </p:graphicEl>
                                          </p:spTgt>
                                        </p:tgtEl>
                                        <p:attrNameLst>
                                          <p:attrName>style.color</p:attrName>
                                        </p:attrNameLst>
                                      </p:cBhvr>
                                      <p:to>
                                        <a:schemeClr val="bg1"/>
                                      </p:to>
                                    </p:animClr>
                                    <p:animClr clrSpc="rgb" dir="cw">
                                      <p:cBhvr>
                                        <p:cTn id="55" dur="1000" autoRev="1" fill="remove"/>
                                        <p:tgtEl>
                                          <p:spTgt spid="4">
                                            <p:graphicEl>
                                              <a:dgm id="{716346A8-7144-8B4C-8E90-C856B1A76E56}"/>
                                            </p:graphicEl>
                                          </p:spTgt>
                                        </p:tgtEl>
                                        <p:attrNameLst>
                                          <p:attrName>fillcolor</p:attrName>
                                        </p:attrNameLst>
                                      </p:cBhvr>
                                      <p:to>
                                        <a:schemeClr val="bg1"/>
                                      </p:to>
                                    </p:animClr>
                                    <p:set>
                                      <p:cBhvr>
                                        <p:cTn id="56" dur="1000" autoRev="1" fill="remove"/>
                                        <p:tgtEl>
                                          <p:spTgt spid="4">
                                            <p:graphicEl>
                                              <a:dgm id="{716346A8-7144-8B4C-8E90-C856B1A76E56}"/>
                                            </p:graphicEl>
                                          </p:spTgt>
                                        </p:tgtEl>
                                        <p:attrNameLst>
                                          <p:attrName>fill.type</p:attrName>
                                        </p:attrNameLst>
                                      </p:cBhvr>
                                      <p:to>
                                        <p:strVal val="solid"/>
                                      </p:to>
                                    </p:set>
                                    <p:set>
                                      <p:cBhvr>
                                        <p:cTn id="57" dur="1000" autoRev="1" fill="remove"/>
                                        <p:tgtEl>
                                          <p:spTgt spid="4">
                                            <p:graphicEl>
                                              <a:dgm id="{716346A8-7144-8B4C-8E90-C856B1A76E56}"/>
                                            </p:graphicEl>
                                          </p:spTgt>
                                        </p:tgtEl>
                                        <p:attrNameLst>
                                          <p:attrName>fill.on</p:attrName>
                                        </p:attrNameLst>
                                      </p:cBhvr>
                                      <p:to>
                                        <p:strVal val="true"/>
                                      </p:to>
                                    </p:set>
                                  </p:childTnLst>
                                </p:cTn>
                              </p:par>
                            </p:childTnLst>
                          </p:cTn>
                        </p:par>
                        <p:par>
                          <p:cTn id="58" fill="hold">
                            <p:stCondLst>
                              <p:cond delay="6000"/>
                            </p:stCondLst>
                            <p:childTnLst>
                              <p:par>
                                <p:cTn id="59" presetID="27" presetClass="emph" presetSubtype="0" fill="remove" grpId="1" nodeType="afterEffect">
                                  <p:stCondLst>
                                    <p:cond delay="0"/>
                                  </p:stCondLst>
                                  <p:childTnLst>
                                    <p:animClr clrSpc="rgb" dir="cw">
                                      <p:cBhvr override="childStyle">
                                        <p:cTn id="60" dur="1000" autoRev="1" fill="remove"/>
                                        <p:tgtEl>
                                          <p:spTgt spid="4">
                                            <p:graphicEl>
                                              <a:dgm id="{B4513BE6-5A27-EB46-AE0B-5843DA283AC1}"/>
                                            </p:graphicEl>
                                          </p:spTgt>
                                        </p:tgtEl>
                                        <p:attrNameLst>
                                          <p:attrName>style.color</p:attrName>
                                        </p:attrNameLst>
                                      </p:cBhvr>
                                      <p:to>
                                        <a:schemeClr val="bg1"/>
                                      </p:to>
                                    </p:animClr>
                                    <p:animClr clrSpc="rgb" dir="cw">
                                      <p:cBhvr>
                                        <p:cTn id="61" dur="1000" autoRev="1" fill="remove"/>
                                        <p:tgtEl>
                                          <p:spTgt spid="4">
                                            <p:graphicEl>
                                              <a:dgm id="{B4513BE6-5A27-EB46-AE0B-5843DA283AC1}"/>
                                            </p:graphicEl>
                                          </p:spTgt>
                                        </p:tgtEl>
                                        <p:attrNameLst>
                                          <p:attrName>fillcolor</p:attrName>
                                        </p:attrNameLst>
                                      </p:cBhvr>
                                      <p:to>
                                        <a:schemeClr val="bg1"/>
                                      </p:to>
                                    </p:animClr>
                                    <p:set>
                                      <p:cBhvr>
                                        <p:cTn id="62" dur="1000" autoRev="1" fill="remove"/>
                                        <p:tgtEl>
                                          <p:spTgt spid="4">
                                            <p:graphicEl>
                                              <a:dgm id="{B4513BE6-5A27-EB46-AE0B-5843DA283AC1}"/>
                                            </p:graphicEl>
                                          </p:spTgt>
                                        </p:tgtEl>
                                        <p:attrNameLst>
                                          <p:attrName>fill.type</p:attrName>
                                        </p:attrNameLst>
                                      </p:cBhvr>
                                      <p:to>
                                        <p:strVal val="solid"/>
                                      </p:to>
                                    </p:set>
                                    <p:set>
                                      <p:cBhvr>
                                        <p:cTn id="63" dur="1000" autoRev="1" fill="remove"/>
                                        <p:tgtEl>
                                          <p:spTgt spid="4">
                                            <p:graphicEl>
                                              <a:dgm id="{B4513BE6-5A27-EB46-AE0B-5843DA283AC1}"/>
                                            </p:graphicEl>
                                          </p:spTgt>
                                        </p:tgtEl>
                                        <p:attrNameLst>
                                          <p:attrName>fill.on</p:attrName>
                                        </p:attrNameLst>
                                      </p:cBhvr>
                                      <p:to>
                                        <p:strVal val="true"/>
                                      </p:to>
                                    </p:set>
                                  </p:childTnLst>
                                </p:cTn>
                              </p:par>
                            </p:childTnLst>
                          </p:cTn>
                        </p:par>
                        <p:par>
                          <p:cTn id="64" fill="hold">
                            <p:stCondLst>
                              <p:cond delay="8000"/>
                            </p:stCondLst>
                            <p:childTnLst>
                              <p:par>
                                <p:cTn id="65" presetID="27" presetClass="emph" presetSubtype="0" fill="remove" grpId="1" nodeType="afterEffect">
                                  <p:stCondLst>
                                    <p:cond delay="0"/>
                                  </p:stCondLst>
                                  <p:childTnLst>
                                    <p:animClr clrSpc="rgb" dir="cw">
                                      <p:cBhvr override="childStyle">
                                        <p:cTn id="66" dur="1000" autoRev="1" fill="remove"/>
                                        <p:tgtEl>
                                          <p:spTgt spid="4">
                                            <p:graphicEl>
                                              <a:dgm id="{30AC56C3-C866-CC4D-BBD2-0B84F2C3AEB1}"/>
                                            </p:graphicEl>
                                          </p:spTgt>
                                        </p:tgtEl>
                                        <p:attrNameLst>
                                          <p:attrName>style.color</p:attrName>
                                        </p:attrNameLst>
                                      </p:cBhvr>
                                      <p:to>
                                        <a:schemeClr val="bg1"/>
                                      </p:to>
                                    </p:animClr>
                                    <p:animClr clrSpc="rgb" dir="cw">
                                      <p:cBhvr>
                                        <p:cTn id="67" dur="1000" autoRev="1" fill="remove"/>
                                        <p:tgtEl>
                                          <p:spTgt spid="4">
                                            <p:graphicEl>
                                              <a:dgm id="{30AC56C3-C866-CC4D-BBD2-0B84F2C3AEB1}"/>
                                            </p:graphicEl>
                                          </p:spTgt>
                                        </p:tgtEl>
                                        <p:attrNameLst>
                                          <p:attrName>fillcolor</p:attrName>
                                        </p:attrNameLst>
                                      </p:cBhvr>
                                      <p:to>
                                        <a:schemeClr val="bg1"/>
                                      </p:to>
                                    </p:animClr>
                                    <p:set>
                                      <p:cBhvr>
                                        <p:cTn id="68" dur="1000" autoRev="1" fill="remove"/>
                                        <p:tgtEl>
                                          <p:spTgt spid="4">
                                            <p:graphicEl>
                                              <a:dgm id="{30AC56C3-C866-CC4D-BBD2-0B84F2C3AEB1}"/>
                                            </p:graphicEl>
                                          </p:spTgt>
                                        </p:tgtEl>
                                        <p:attrNameLst>
                                          <p:attrName>fill.type</p:attrName>
                                        </p:attrNameLst>
                                      </p:cBhvr>
                                      <p:to>
                                        <p:strVal val="solid"/>
                                      </p:to>
                                    </p:set>
                                    <p:set>
                                      <p:cBhvr>
                                        <p:cTn id="69" dur="1000" autoRev="1" fill="remove"/>
                                        <p:tgtEl>
                                          <p:spTgt spid="4">
                                            <p:graphicEl>
                                              <a:dgm id="{30AC56C3-C866-CC4D-BBD2-0B84F2C3AEB1}"/>
                                            </p:graphicEl>
                                          </p:spTgt>
                                        </p:tgtEl>
                                        <p:attrNameLst>
                                          <p:attrName>fill.on</p:attrName>
                                        </p:attrNameLst>
                                      </p:cBhvr>
                                      <p:to>
                                        <p:strVal val="true"/>
                                      </p:to>
                                    </p:set>
                                  </p:childTnLst>
                                </p:cTn>
                              </p:par>
                            </p:childTnLst>
                          </p:cTn>
                        </p:par>
                        <p:par>
                          <p:cTn id="70" fill="hold">
                            <p:stCondLst>
                              <p:cond delay="10000"/>
                            </p:stCondLst>
                            <p:childTnLst>
                              <p:par>
                                <p:cTn id="71" presetID="27" presetClass="emph" presetSubtype="0" fill="remove" grpId="1" nodeType="afterEffect">
                                  <p:stCondLst>
                                    <p:cond delay="0"/>
                                  </p:stCondLst>
                                  <p:childTnLst>
                                    <p:animClr clrSpc="rgb" dir="cw">
                                      <p:cBhvr override="childStyle">
                                        <p:cTn id="72" dur="1000" autoRev="1" fill="remove"/>
                                        <p:tgtEl>
                                          <p:spTgt spid="4">
                                            <p:graphicEl>
                                              <a:dgm id="{3D735DF3-FB64-9348-A88C-4DAC9623DA25}"/>
                                            </p:graphicEl>
                                          </p:spTgt>
                                        </p:tgtEl>
                                        <p:attrNameLst>
                                          <p:attrName>style.color</p:attrName>
                                        </p:attrNameLst>
                                      </p:cBhvr>
                                      <p:to>
                                        <a:schemeClr val="bg1"/>
                                      </p:to>
                                    </p:animClr>
                                    <p:animClr clrSpc="rgb" dir="cw">
                                      <p:cBhvr>
                                        <p:cTn id="73" dur="1000" autoRev="1" fill="remove"/>
                                        <p:tgtEl>
                                          <p:spTgt spid="4">
                                            <p:graphicEl>
                                              <a:dgm id="{3D735DF3-FB64-9348-A88C-4DAC9623DA25}"/>
                                            </p:graphicEl>
                                          </p:spTgt>
                                        </p:tgtEl>
                                        <p:attrNameLst>
                                          <p:attrName>fillcolor</p:attrName>
                                        </p:attrNameLst>
                                      </p:cBhvr>
                                      <p:to>
                                        <a:schemeClr val="bg1"/>
                                      </p:to>
                                    </p:animClr>
                                    <p:set>
                                      <p:cBhvr>
                                        <p:cTn id="74" dur="1000" autoRev="1" fill="remove"/>
                                        <p:tgtEl>
                                          <p:spTgt spid="4">
                                            <p:graphicEl>
                                              <a:dgm id="{3D735DF3-FB64-9348-A88C-4DAC9623DA25}"/>
                                            </p:graphicEl>
                                          </p:spTgt>
                                        </p:tgtEl>
                                        <p:attrNameLst>
                                          <p:attrName>fill.type</p:attrName>
                                        </p:attrNameLst>
                                      </p:cBhvr>
                                      <p:to>
                                        <p:strVal val="solid"/>
                                      </p:to>
                                    </p:set>
                                    <p:set>
                                      <p:cBhvr>
                                        <p:cTn id="75" dur="1000" autoRev="1" fill="remove"/>
                                        <p:tgtEl>
                                          <p:spTgt spid="4">
                                            <p:graphicEl>
                                              <a:dgm id="{3D735DF3-FB64-9348-A88C-4DAC9623DA25}"/>
                                            </p:graphicEl>
                                          </p:spTgt>
                                        </p:tgtEl>
                                        <p:attrNameLst>
                                          <p:attrName>fill.on</p:attrName>
                                        </p:attrNameLst>
                                      </p:cBhvr>
                                      <p:to>
                                        <p:strVal val="true"/>
                                      </p:to>
                                    </p:set>
                                  </p:childTnLst>
                                </p:cTn>
                              </p:par>
                            </p:childTnLst>
                          </p:cTn>
                        </p:par>
                        <p:par>
                          <p:cTn id="76" fill="hold">
                            <p:stCondLst>
                              <p:cond delay="12000"/>
                            </p:stCondLst>
                            <p:childTnLst>
                              <p:par>
                                <p:cTn id="77" presetID="27" presetClass="emph" presetSubtype="0" fill="remove" grpId="1" nodeType="afterEffect">
                                  <p:stCondLst>
                                    <p:cond delay="0"/>
                                  </p:stCondLst>
                                  <p:childTnLst>
                                    <p:animClr clrSpc="rgb" dir="cw">
                                      <p:cBhvr override="childStyle">
                                        <p:cTn id="78" dur="1000" autoRev="1" fill="remove"/>
                                        <p:tgtEl>
                                          <p:spTgt spid="4">
                                            <p:graphicEl>
                                              <a:dgm id="{D5CB84C5-2451-9B4F-868A-98513B92A1D5}"/>
                                            </p:graphicEl>
                                          </p:spTgt>
                                        </p:tgtEl>
                                        <p:attrNameLst>
                                          <p:attrName>style.color</p:attrName>
                                        </p:attrNameLst>
                                      </p:cBhvr>
                                      <p:to>
                                        <a:schemeClr val="bg1"/>
                                      </p:to>
                                    </p:animClr>
                                    <p:animClr clrSpc="rgb" dir="cw">
                                      <p:cBhvr>
                                        <p:cTn id="79" dur="1000" autoRev="1" fill="remove"/>
                                        <p:tgtEl>
                                          <p:spTgt spid="4">
                                            <p:graphicEl>
                                              <a:dgm id="{D5CB84C5-2451-9B4F-868A-98513B92A1D5}"/>
                                            </p:graphicEl>
                                          </p:spTgt>
                                        </p:tgtEl>
                                        <p:attrNameLst>
                                          <p:attrName>fillcolor</p:attrName>
                                        </p:attrNameLst>
                                      </p:cBhvr>
                                      <p:to>
                                        <a:schemeClr val="bg1"/>
                                      </p:to>
                                    </p:animClr>
                                    <p:set>
                                      <p:cBhvr>
                                        <p:cTn id="80" dur="1000" autoRev="1" fill="remove"/>
                                        <p:tgtEl>
                                          <p:spTgt spid="4">
                                            <p:graphicEl>
                                              <a:dgm id="{D5CB84C5-2451-9B4F-868A-98513B92A1D5}"/>
                                            </p:graphicEl>
                                          </p:spTgt>
                                        </p:tgtEl>
                                        <p:attrNameLst>
                                          <p:attrName>fill.type</p:attrName>
                                        </p:attrNameLst>
                                      </p:cBhvr>
                                      <p:to>
                                        <p:strVal val="solid"/>
                                      </p:to>
                                    </p:set>
                                    <p:set>
                                      <p:cBhvr>
                                        <p:cTn id="81" dur="1000" autoRev="1" fill="remove"/>
                                        <p:tgtEl>
                                          <p:spTgt spid="4">
                                            <p:graphicEl>
                                              <a:dgm id="{D5CB84C5-2451-9B4F-868A-98513B92A1D5}"/>
                                            </p:graphicEl>
                                          </p:spTgt>
                                        </p:tgtEl>
                                        <p:attrNameLst>
                                          <p:attrName>fill.on</p:attrName>
                                        </p:attrNameLst>
                                      </p:cBhvr>
                                      <p:to>
                                        <p:strVal val="true"/>
                                      </p:to>
                                    </p:set>
                                  </p:childTnLst>
                                </p:cTn>
                              </p:par>
                            </p:childTnLst>
                          </p:cTn>
                        </p:par>
                        <p:par>
                          <p:cTn id="82" fill="hold">
                            <p:stCondLst>
                              <p:cond delay="14000"/>
                            </p:stCondLst>
                            <p:childTnLst>
                              <p:par>
                                <p:cTn id="83" presetID="27" presetClass="emph" presetSubtype="0" fill="remove" grpId="1" nodeType="afterEffect">
                                  <p:stCondLst>
                                    <p:cond delay="0"/>
                                  </p:stCondLst>
                                  <p:childTnLst>
                                    <p:animClr clrSpc="rgb" dir="cw">
                                      <p:cBhvr override="childStyle">
                                        <p:cTn id="84" dur="1000" autoRev="1" fill="remove"/>
                                        <p:tgtEl>
                                          <p:spTgt spid="4">
                                            <p:graphicEl>
                                              <a:dgm id="{4EC267D7-E130-BF44-A86C-EAEFBCAAE27D}"/>
                                            </p:graphicEl>
                                          </p:spTgt>
                                        </p:tgtEl>
                                        <p:attrNameLst>
                                          <p:attrName>style.color</p:attrName>
                                        </p:attrNameLst>
                                      </p:cBhvr>
                                      <p:to>
                                        <a:schemeClr val="bg1"/>
                                      </p:to>
                                    </p:animClr>
                                    <p:animClr clrSpc="rgb" dir="cw">
                                      <p:cBhvr>
                                        <p:cTn id="85" dur="1000" autoRev="1" fill="remove"/>
                                        <p:tgtEl>
                                          <p:spTgt spid="4">
                                            <p:graphicEl>
                                              <a:dgm id="{4EC267D7-E130-BF44-A86C-EAEFBCAAE27D}"/>
                                            </p:graphicEl>
                                          </p:spTgt>
                                        </p:tgtEl>
                                        <p:attrNameLst>
                                          <p:attrName>fillcolor</p:attrName>
                                        </p:attrNameLst>
                                      </p:cBhvr>
                                      <p:to>
                                        <a:schemeClr val="bg1"/>
                                      </p:to>
                                    </p:animClr>
                                    <p:set>
                                      <p:cBhvr>
                                        <p:cTn id="86" dur="1000" autoRev="1" fill="remove"/>
                                        <p:tgtEl>
                                          <p:spTgt spid="4">
                                            <p:graphicEl>
                                              <a:dgm id="{4EC267D7-E130-BF44-A86C-EAEFBCAAE27D}"/>
                                            </p:graphicEl>
                                          </p:spTgt>
                                        </p:tgtEl>
                                        <p:attrNameLst>
                                          <p:attrName>fill.type</p:attrName>
                                        </p:attrNameLst>
                                      </p:cBhvr>
                                      <p:to>
                                        <p:strVal val="solid"/>
                                      </p:to>
                                    </p:set>
                                    <p:set>
                                      <p:cBhvr>
                                        <p:cTn id="87" dur="1000" autoRev="1" fill="remove"/>
                                        <p:tgtEl>
                                          <p:spTgt spid="4">
                                            <p:graphicEl>
                                              <a:dgm id="{4EC267D7-E130-BF44-A86C-EAEFBCAAE27D}"/>
                                            </p:graphicEl>
                                          </p:spTgt>
                                        </p:tgtEl>
                                        <p:attrNameLst>
                                          <p:attrName>fill.on</p:attrName>
                                        </p:attrNameLst>
                                      </p:cBhvr>
                                      <p:to>
                                        <p:strVal val="true"/>
                                      </p:to>
                                    </p:set>
                                  </p:childTnLst>
                                </p:cTn>
                              </p:par>
                            </p:childTnLst>
                          </p:cTn>
                        </p:par>
                        <p:par>
                          <p:cTn id="88" fill="hold">
                            <p:stCondLst>
                              <p:cond delay="16000"/>
                            </p:stCondLst>
                            <p:childTnLst>
                              <p:par>
                                <p:cTn id="89" presetID="27" presetClass="emph" presetSubtype="0" fill="remove" grpId="1" nodeType="afterEffect">
                                  <p:stCondLst>
                                    <p:cond delay="0"/>
                                  </p:stCondLst>
                                  <p:childTnLst>
                                    <p:animClr clrSpc="rgb" dir="cw">
                                      <p:cBhvr override="childStyle">
                                        <p:cTn id="90" dur="1000" autoRev="1" fill="remove"/>
                                        <p:tgtEl>
                                          <p:spTgt spid="4">
                                            <p:graphicEl>
                                              <a:dgm id="{D4676FD3-2DAB-584A-97D7-B91652F9E04F}"/>
                                            </p:graphicEl>
                                          </p:spTgt>
                                        </p:tgtEl>
                                        <p:attrNameLst>
                                          <p:attrName>style.color</p:attrName>
                                        </p:attrNameLst>
                                      </p:cBhvr>
                                      <p:to>
                                        <a:schemeClr val="bg1"/>
                                      </p:to>
                                    </p:animClr>
                                    <p:animClr clrSpc="rgb" dir="cw">
                                      <p:cBhvr>
                                        <p:cTn id="91" dur="1000" autoRev="1" fill="remove"/>
                                        <p:tgtEl>
                                          <p:spTgt spid="4">
                                            <p:graphicEl>
                                              <a:dgm id="{D4676FD3-2DAB-584A-97D7-B91652F9E04F}"/>
                                            </p:graphicEl>
                                          </p:spTgt>
                                        </p:tgtEl>
                                        <p:attrNameLst>
                                          <p:attrName>fillcolor</p:attrName>
                                        </p:attrNameLst>
                                      </p:cBhvr>
                                      <p:to>
                                        <a:schemeClr val="bg1"/>
                                      </p:to>
                                    </p:animClr>
                                    <p:set>
                                      <p:cBhvr>
                                        <p:cTn id="92" dur="1000" autoRev="1" fill="remove"/>
                                        <p:tgtEl>
                                          <p:spTgt spid="4">
                                            <p:graphicEl>
                                              <a:dgm id="{D4676FD3-2DAB-584A-97D7-B91652F9E04F}"/>
                                            </p:graphicEl>
                                          </p:spTgt>
                                        </p:tgtEl>
                                        <p:attrNameLst>
                                          <p:attrName>fill.type</p:attrName>
                                        </p:attrNameLst>
                                      </p:cBhvr>
                                      <p:to>
                                        <p:strVal val="solid"/>
                                      </p:to>
                                    </p:set>
                                    <p:set>
                                      <p:cBhvr>
                                        <p:cTn id="93" dur="1000" autoRev="1" fill="remove"/>
                                        <p:tgtEl>
                                          <p:spTgt spid="4">
                                            <p:graphicEl>
                                              <a:dgm id="{D4676FD3-2DAB-584A-97D7-B91652F9E04F}"/>
                                            </p:graphicEl>
                                          </p:spTgt>
                                        </p:tgtEl>
                                        <p:attrNameLst>
                                          <p:attrName>fill.on</p:attrName>
                                        </p:attrNameLst>
                                      </p:cBhvr>
                                      <p:to>
                                        <p:strVal val="true"/>
                                      </p:to>
                                    </p:set>
                                  </p:childTnLst>
                                </p:cTn>
                              </p:par>
                            </p:childTnLst>
                          </p:cTn>
                        </p:par>
                        <p:par>
                          <p:cTn id="94" fill="hold">
                            <p:stCondLst>
                              <p:cond delay="18000"/>
                            </p:stCondLst>
                            <p:childTnLst>
                              <p:par>
                                <p:cTn id="95" presetID="27" presetClass="emph" presetSubtype="0" fill="remove" grpId="1" nodeType="afterEffect">
                                  <p:stCondLst>
                                    <p:cond delay="0"/>
                                  </p:stCondLst>
                                  <p:childTnLst>
                                    <p:animClr clrSpc="rgb" dir="cw">
                                      <p:cBhvr override="childStyle">
                                        <p:cTn id="96" dur="1000" autoRev="1" fill="remove"/>
                                        <p:tgtEl>
                                          <p:spTgt spid="4">
                                            <p:graphicEl>
                                              <a:dgm id="{E620F381-7A52-334D-95A0-62064AAC5FD6}"/>
                                            </p:graphicEl>
                                          </p:spTgt>
                                        </p:tgtEl>
                                        <p:attrNameLst>
                                          <p:attrName>style.color</p:attrName>
                                        </p:attrNameLst>
                                      </p:cBhvr>
                                      <p:to>
                                        <a:schemeClr val="bg1"/>
                                      </p:to>
                                    </p:animClr>
                                    <p:animClr clrSpc="rgb" dir="cw">
                                      <p:cBhvr>
                                        <p:cTn id="97" dur="1000" autoRev="1" fill="remove"/>
                                        <p:tgtEl>
                                          <p:spTgt spid="4">
                                            <p:graphicEl>
                                              <a:dgm id="{E620F381-7A52-334D-95A0-62064AAC5FD6}"/>
                                            </p:graphicEl>
                                          </p:spTgt>
                                        </p:tgtEl>
                                        <p:attrNameLst>
                                          <p:attrName>fillcolor</p:attrName>
                                        </p:attrNameLst>
                                      </p:cBhvr>
                                      <p:to>
                                        <a:schemeClr val="bg1"/>
                                      </p:to>
                                    </p:animClr>
                                    <p:set>
                                      <p:cBhvr>
                                        <p:cTn id="98" dur="1000" autoRev="1" fill="remove"/>
                                        <p:tgtEl>
                                          <p:spTgt spid="4">
                                            <p:graphicEl>
                                              <a:dgm id="{E620F381-7A52-334D-95A0-62064AAC5FD6}"/>
                                            </p:graphicEl>
                                          </p:spTgt>
                                        </p:tgtEl>
                                        <p:attrNameLst>
                                          <p:attrName>fill.type</p:attrName>
                                        </p:attrNameLst>
                                      </p:cBhvr>
                                      <p:to>
                                        <p:strVal val="solid"/>
                                      </p:to>
                                    </p:set>
                                    <p:set>
                                      <p:cBhvr>
                                        <p:cTn id="99" dur="1000" autoRev="1" fill="remove"/>
                                        <p:tgtEl>
                                          <p:spTgt spid="4">
                                            <p:graphicEl>
                                              <a:dgm id="{E620F381-7A52-334D-95A0-62064AAC5FD6}"/>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Graphic spid="4" grpId="1">
        <p:bldSub>
          <a:bldDgm/>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Block Chain</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
        <p:nvSpPr>
          <p:cNvPr id="3" name="Segnaposto contenuto 2"/>
          <p:cNvSpPr>
            <a:spLocks noGrp="1"/>
          </p:cNvSpPr>
          <p:nvPr>
            <p:ph idx="1"/>
          </p:nvPr>
        </p:nvSpPr>
        <p:spPr>
          <a:xfrm>
            <a:off x="457200" y="1828801"/>
            <a:ext cx="8229600" cy="3568699"/>
          </a:xfrm>
        </p:spPr>
        <p:txBody>
          <a:bodyPr>
            <a:noAutofit/>
          </a:bodyPr>
          <a:lstStyle/>
          <a:p>
            <a:pPr marL="0" indent="0" algn="ctr">
              <a:lnSpc>
                <a:spcPct val="150000"/>
              </a:lnSpc>
              <a:buNone/>
            </a:pPr>
            <a:r>
              <a:rPr lang="en-US" sz="3000" dirty="0">
                <a:solidFill>
                  <a:srgbClr val="C00000"/>
                </a:solidFill>
                <a:latin typeface="Herculanum" charset="0"/>
                <a:ea typeface="Herculanum" charset="0"/>
                <a:cs typeface="Herculanum" charset="0"/>
              </a:rPr>
              <a:t>The block chain is an incorruptible digital ledger of economic transactions that can be programmed to record transactions of virtually anything of value</a:t>
            </a:r>
          </a:p>
        </p:txBody>
      </p:sp>
      <p:sp>
        <p:nvSpPr>
          <p:cNvPr id="8" name="Segnaposto contenuto 2"/>
          <p:cNvSpPr txBox="1">
            <a:spLocks/>
          </p:cNvSpPr>
          <p:nvPr/>
        </p:nvSpPr>
        <p:spPr>
          <a:xfrm>
            <a:off x="457200" y="3606800"/>
            <a:ext cx="8229600" cy="248919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a:spcBef>
                <a:spcPts val="0"/>
              </a:spcBef>
              <a:spcAft>
                <a:spcPts val="2400"/>
              </a:spcAft>
            </a:pPr>
            <a:endParaRPr lang="en-US" sz="2000" dirty="0">
              <a:solidFill>
                <a:schemeClr val="tx2">
                  <a:lumMod val="75000"/>
                </a:schemeClr>
              </a:solidFill>
              <a:latin typeface="+mn-lt"/>
            </a:endParaRPr>
          </a:p>
        </p:txBody>
      </p:sp>
    </p:spTree>
    <p:extLst>
      <p:ext uri="{BB962C8B-B14F-4D97-AF65-F5344CB8AC3E}">
        <p14:creationId xmlns:p14="http://schemas.microsoft.com/office/powerpoint/2010/main" val="876091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Block Chain</a:t>
            </a:r>
            <a:endParaRPr lang="en-US" sz="3900" b="1" dirty="0"/>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
        <p:nvSpPr>
          <p:cNvPr id="3" name="Segnaposto contenuto 2"/>
          <p:cNvSpPr>
            <a:spLocks noGrp="1"/>
          </p:cNvSpPr>
          <p:nvPr>
            <p:ph idx="1"/>
          </p:nvPr>
        </p:nvSpPr>
        <p:spPr>
          <a:xfrm>
            <a:off x="817580" y="2019301"/>
            <a:ext cx="7869219" cy="2821640"/>
          </a:xfrm>
        </p:spPr>
        <p:txBody>
          <a:bodyPr>
            <a:noAutofit/>
          </a:bodyPr>
          <a:lstStyle/>
          <a:p>
            <a:pPr>
              <a:spcBef>
                <a:spcPts val="0"/>
              </a:spcBef>
              <a:spcAft>
                <a:spcPts val="2400"/>
              </a:spcAft>
            </a:pPr>
            <a:r>
              <a:rPr lang="en-US" dirty="0">
                <a:solidFill>
                  <a:schemeClr val="tx2">
                    <a:lumMod val="75000"/>
                  </a:schemeClr>
                </a:solidFill>
                <a:latin typeface="+mn-lt"/>
              </a:rPr>
              <a:t>It allows digital information to be distributed but not copied</a:t>
            </a:r>
          </a:p>
          <a:p>
            <a:pPr>
              <a:spcBef>
                <a:spcPts val="0"/>
              </a:spcBef>
              <a:spcAft>
                <a:spcPts val="2400"/>
              </a:spcAft>
            </a:pPr>
            <a:r>
              <a:rPr lang="en-US" dirty="0">
                <a:solidFill>
                  <a:schemeClr val="tx2">
                    <a:lumMod val="75000"/>
                  </a:schemeClr>
                </a:solidFill>
                <a:latin typeface="+mn-lt"/>
              </a:rPr>
              <a:t>Is a new type of internet</a:t>
            </a:r>
          </a:p>
          <a:p>
            <a:pPr>
              <a:spcBef>
                <a:spcPts val="0"/>
              </a:spcBef>
              <a:spcAft>
                <a:spcPts val="2400"/>
              </a:spcAft>
            </a:pPr>
            <a:r>
              <a:rPr lang="en-US" dirty="0">
                <a:solidFill>
                  <a:schemeClr val="tx2">
                    <a:lumMod val="75000"/>
                  </a:schemeClr>
                </a:solidFill>
                <a:latin typeface="+mn-lt"/>
              </a:rPr>
              <a:t>Total value of Bitcoin is over to $9 billion US</a:t>
            </a:r>
          </a:p>
          <a:p>
            <a:pPr>
              <a:spcBef>
                <a:spcPts val="0"/>
              </a:spcBef>
              <a:spcAft>
                <a:spcPts val="2400"/>
              </a:spcAft>
            </a:pPr>
            <a:r>
              <a:rPr lang="en-US" dirty="0">
                <a:solidFill>
                  <a:schemeClr val="tx2">
                    <a:lumMod val="75000"/>
                  </a:schemeClr>
                </a:solidFill>
                <a:latin typeface="+mn-lt"/>
              </a:rPr>
              <a:t>Block chains can make other types of digital value</a:t>
            </a:r>
          </a:p>
          <a:p>
            <a:endParaRPr lang="en-US" dirty="0">
              <a:solidFill>
                <a:schemeClr val="tx2">
                  <a:lumMod val="75000"/>
                </a:schemeClr>
              </a:solidFill>
              <a:latin typeface="+mn-lt"/>
            </a:endParaRPr>
          </a:p>
        </p:txBody>
      </p:sp>
      <p:pic>
        <p:nvPicPr>
          <p:cNvPr id="4" name="Immagine 3"/>
          <p:cNvPicPr>
            <a:picLocks noChangeAspect="1"/>
          </p:cNvPicPr>
          <p:nvPr/>
        </p:nvPicPr>
        <p:blipFill>
          <a:blip r:embed="rId3"/>
          <a:stretch>
            <a:fillRect/>
          </a:stretch>
        </p:blipFill>
        <p:spPr>
          <a:xfrm>
            <a:off x="0" y="1817457"/>
            <a:ext cx="9144000" cy="5040543"/>
          </a:xfrm>
          <a:prstGeom prst="rect">
            <a:avLst/>
          </a:prstGeom>
        </p:spPr>
      </p:pic>
    </p:spTree>
    <p:extLst>
      <p:ext uri="{BB962C8B-B14F-4D97-AF65-F5344CB8AC3E}">
        <p14:creationId xmlns:p14="http://schemas.microsoft.com/office/powerpoint/2010/main" val="153535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checkerboard(across)">
                                      <p:cBhvr>
                                        <p:cTn id="11" dur="500"/>
                                        <p:tgtEl>
                                          <p:spTgt spid="3">
                                            <p:txEl>
                                              <p:pRg st="1" end="1"/>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checkerboard(across)">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dissolve">
                                      <p:cBhvr>
                                        <p:cTn id="24"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The database</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
        <p:nvSpPr>
          <p:cNvPr id="3" name="Segnaposto contenuto 2"/>
          <p:cNvSpPr>
            <a:spLocks noGrp="1"/>
          </p:cNvSpPr>
          <p:nvPr>
            <p:ph idx="1"/>
          </p:nvPr>
        </p:nvSpPr>
        <p:spPr>
          <a:xfrm>
            <a:off x="457200" y="2019301"/>
            <a:ext cx="8229600" cy="4241650"/>
          </a:xfrm>
        </p:spPr>
        <p:txBody>
          <a:bodyPr>
            <a:noAutofit/>
          </a:bodyPr>
          <a:lstStyle/>
          <a:p>
            <a:pPr>
              <a:spcBef>
                <a:spcPts val="0"/>
              </a:spcBef>
              <a:spcAft>
                <a:spcPts val="1800"/>
              </a:spcAft>
            </a:pPr>
            <a:r>
              <a:rPr lang="en-US" dirty="0">
                <a:solidFill>
                  <a:schemeClr val="tx2">
                    <a:lumMod val="75000"/>
                  </a:schemeClr>
                </a:solidFill>
                <a:latin typeface="+mn-lt"/>
              </a:rPr>
              <a:t>Information on a blockchain exists as a shared — and continually reconciled — database.</a:t>
            </a:r>
          </a:p>
          <a:p>
            <a:pPr>
              <a:spcBef>
                <a:spcPts val="0"/>
              </a:spcBef>
              <a:spcAft>
                <a:spcPts val="1800"/>
              </a:spcAft>
            </a:pPr>
            <a:r>
              <a:rPr lang="en-US" dirty="0">
                <a:solidFill>
                  <a:schemeClr val="tx2">
                    <a:lumMod val="75000"/>
                  </a:schemeClr>
                </a:solidFill>
                <a:latin typeface="+mn-lt"/>
              </a:rPr>
              <a:t>The database isn’t stored in any single location</a:t>
            </a:r>
          </a:p>
          <a:p>
            <a:pPr>
              <a:spcBef>
                <a:spcPts val="0"/>
              </a:spcBef>
              <a:spcAft>
                <a:spcPts val="1800"/>
              </a:spcAft>
            </a:pPr>
            <a:r>
              <a:rPr lang="en-US" dirty="0">
                <a:solidFill>
                  <a:schemeClr val="tx2">
                    <a:lumMod val="75000"/>
                  </a:schemeClr>
                </a:solidFill>
                <a:latin typeface="+mn-lt"/>
              </a:rPr>
              <a:t>Records are truly public and easily verifiable</a:t>
            </a:r>
          </a:p>
          <a:p>
            <a:pPr>
              <a:spcBef>
                <a:spcPts val="0"/>
              </a:spcBef>
              <a:spcAft>
                <a:spcPts val="1800"/>
              </a:spcAft>
            </a:pPr>
            <a:r>
              <a:rPr lang="en-US" dirty="0">
                <a:solidFill>
                  <a:schemeClr val="tx2">
                    <a:lumMod val="75000"/>
                  </a:schemeClr>
                </a:solidFill>
                <a:latin typeface="+mn-lt"/>
              </a:rPr>
              <a:t>No centralized version of this information exists for a hacker to corrupt</a:t>
            </a:r>
          </a:p>
          <a:p>
            <a:pPr>
              <a:spcBef>
                <a:spcPts val="0"/>
              </a:spcBef>
              <a:spcAft>
                <a:spcPts val="1800"/>
              </a:spcAft>
            </a:pPr>
            <a:r>
              <a:rPr lang="en-US" dirty="0">
                <a:solidFill>
                  <a:schemeClr val="tx2">
                    <a:lumMod val="75000"/>
                  </a:schemeClr>
                </a:solidFill>
                <a:latin typeface="+mn-lt"/>
              </a:rPr>
              <a:t>Hosted by millions of computers simultaneously</a:t>
            </a:r>
          </a:p>
          <a:p>
            <a:r>
              <a:rPr lang="en-US" dirty="0">
                <a:solidFill>
                  <a:schemeClr val="tx2">
                    <a:lumMod val="75000"/>
                  </a:schemeClr>
                </a:solidFill>
                <a:latin typeface="+mn-lt"/>
              </a:rPr>
              <a:t>Its data is accessible to anyone on the internet</a:t>
            </a:r>
          </a:p>
        </p:txBody>
      </p:sp>
    </p:spTree>
    <p:extLst>
      <p:ext uri="{BB962C8B-B14F-4D97-AF65-F5344CB8AC3E}">
        <p14:creationId xmlns:p14="http://schemas.microsoft.com/office/powerpoint/2010/main" val="115724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Robustness</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
        <p:nvSpPr>
          <p:cNvPr id="3" name="Segnaposto contenuto 2"/>
          <p:cNvSpPr>
            <a:spLocks noGrp="1"/>
          </p:cNvSpPr>
          <p:nvPr>
            <p:ph idx="1"/>
          </p:nvPr>
        </p:nvSpPr>
        <p:spPr>
          <a:xfrm>
            <a:off x="914400" y="2019300"/>
            <a:ext cx="7772400" cy="4134073"/>
          </a:xfrm>
        </p:spPr>
        <p:txBody>
          <a:bodyPr>
            <a:normAutofit/>
          </a:bodyPr>
          <a:lstStyle/>
          <a:p>
            <a:r>
              <a:rPr lang="en-US" dirty="0">
                <a:solidFill>
                  <a:schemeClr val="tx2">
                    <a:lumMod val="75000"/>
                  </a:schemeClr>
                </a:solidFill>
                <a:latin typeface="+mn-lt"/>
              </a:rPr>
              <a:t>By storing blocks of identical information across its network:</a:t>
            </a:r>
          </a:p>
          <a:p>
            <a:pPr lvl="1"/>
            <a:r>
              <a:rPr lang="en-US" sz="2000" dirty="0">
                <a:solidFill>
                  <a:schemeClr val="tx2">
                    <a:lumMod val="75000"/>
                  </a:schemeClr>
                </a:solidFill>
                <a:latin typeface="+mn-lt"/>
              </a:rPr>
              <a:t>Can’t Be controlled by any single entity.</a:t>
            </a:r>
          </a:p>
          <a:p>
            <a:pPr lvl="1"/>
            <a:r>
              <a:rPr lang="en-US" sz="2000" dirty="0">
                <a:solidFill>
                  <a:schemeClr val="tx2">
                    <a:lumMod val="75000"/>
                  </a:schemeClr>
                </a:solidFill>
                <a:latin typeface="+mn-lt"/>
              </a:rPr>
              <a:t>Has no single point of failure.</a:t>
            </a:r>
          </a:p>
          <a:p>
            <a:pPr>
              <a:spcBef>
                <a:spcPts val="1800"/>
              </a:spcBef>
              <a:spcAft>
                <a:spcPts val="1800"/>
              </a:spcAft>
            </a:pPr>
            <a:r>
              <a:rPr lang="en-US" dirty="0">
                <a:solidFill>
                  <a:schemeClr val="tx2">
                    <a:lumMod val="75000"/>
                  </a:schemeClr>
                </a:solidFill>
                <a:latin typeface="+mn-lt"/>
              </a:rPr>
              <a:t>Since it was invented (2008), has operated without significant disruption</a:t>
            </a:r>
          </a:p>
          <a:p>
            <a:r>
              <a:rPr lang="en-US" dirty="0">
                <a:solidFill>
                  <a:schemeClr val="tx2">
                    <a:lumMod val="75000"/>
                  </a:schemeClr>
                </a:solidFill>
                <a:latin typeface="+mn-lt"/>
              </a:rPr>
              <a:t>Problems come from bad intention and human error</a:t>
            </a:r>
          </a:p>
        </p:txBody>
      </p:sp>
    </p:spTree>
    <p:extLst>
      <p:ext uri="{BB962C8B-B14F-4D97-AF65-F5344CB8AC3E}">
        <p14:creationId xmlns:p14="http://schemas.microsoft.com/office/powerpoint/2010/main" val="15099625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Consensus</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
        <p:nvSpPr>
          <p:cNvPr id="3" name="Segnaposto contenuto 2"/>
          <p:cNvSpPr>
            <a:spLocks noGrp="1"/>
          </p:cNvSpPr>
          <p:nvPr>
            <p:ph idx="1"/>
          </p:nvPr>
        </p:nvSpPr>
        <p:spPr>
          <a:xfrm>
            <a:off x="457200" y="2019300"/>
            <a:ext cx="8229600" cy="4370741"/>
          </a:xfrm>
        </p:spPr>
        <p:txBody>
          <a:bodyPr>
            <a:normAutofit/>
          </a:bodyPr>
          <a:lstStyle/>
          <a:p>
            <a:pPr>
              <a:spcBef>
                <a:spcPts val="0"/>
              </a:spcBef>
              <a:spcAft>
                <a:spcPts val="1800"/>
              </a:spcAft>
            </a:pPr>
            <a:r>
              <a:rPr lang="en-US" sz="2000" dirty="0">
                <a:solidFill>
                  <a:schemeClr val="tx2">
                    <a:lumMod val="75000"/>
                  </a:schemeClr>
                </a:solidFill>
                <a:latin typeface="+mn-lt"/>
              </a:rPr>
              <a:t>The network lives in a state of consensus, automatically checks in with itself every ten minutes</a:t>
            </a:r>
          </a:p>
          <a:p>
            <a:pPr>
              <a:spcBef>
                <a:spcPts val="0"/>
              </a:spcBef>
              <a:spcAft>
                <a:spcPts val="1800"/>
              </a:spcAft>
            </a:pPr>
            <a:r>
              <a:rPr lang="en-US" sz="2000" dirty="0">
                <a:solidFill>
                  <a:schemeClr val="tx2">
                    <a:lumMod val="75000"/>
                  </a:schemeClr>
                </a:solidFill>
                <a:latin typeface="+mn-lt"/>
              </a:rPr>
              <a:t>A self-auditing ecosystem, it reconciles every transaction in ten-minute intervals</a:t>
            </a:r>
          </a:p>
          <a:p>
            <a:pPr>
              <a:spcBef>
                <a:spcPts val="0"/>
              </a:spcBef>
              <a:spcAft>
                <a:spcPts val="1800"/>
              </a:spcAft>
            </a:pPr>
            <a:r>
              <a:rPr lang="en-US" sz="2000" dirty="0">
                <a:solidFill>
                  <a:schemeClr val="tx2">
                    <a:lumMod val="75000"/>
                  </a:schemeClr>
                </a:solidFill>
                <a:latin typeface="+mn-lt"/>
              </a:rPr>
              <a:t>Each group of transactions is referred to as a “block”</a:t>
            </a:r>
          </a:p>
          <a:p>
            <a:pPr>
              <a:spcBef>
                <a:spcPts val="0"/>
              </a:spcBef>
              <a:spcAft>
                <a:spcPts val="1800"/>
              </a:spcAft>
            </a:pPr>
            <a:r>
              <a:rPr lang="en-US" sz="2000" dirty="0">
                <a:solidFill>
                  <a:schemeClr val="tx2">
                    <a:lumMod val="75000"/>
                  </a:schemeClr>
                </a:solidFill>
                <a:latin typeface="+mn-lt"/>
              </a:rPr>
              <a:t>Two important properties result from this:</a:t>
            </a:r>
          </a:p>
          <a:p>
            <a:pPr lvl="1"/>
            <a:r>
              <a:rPr lang="en-US" sz="1800" b="1" dirty="0">
                <a:solidFill>
                  <a:schemeClr val="tx2">
                    <a:lumMod val="75000"/>
                  </a:schemeClr>
                </a:solidFill>
                <a:latin typeface="+mn-lt"/>
              </a:rPr>
              <a:t>Transparency </a:t>
            </a:r>
            <a:r>
              <a:rPr lang="en-US" sz="1800" dirty="0">
                <a:solidFill>
                  <a:schemeClr val="tx2">
                    <a:lumMod val="75000"/>
                  </a:schemeClr>
                </a:solidFill>
                <a:latin typeface="+mn-lt"/>
              </a:rPr>
              <a:t>data is, by definition, public</a:t>
            </a:r>
          </a:p>
          <a:p>
            <a:pPr lvl="1"/>
            <a:r>
              <a:rPr lang="en-US" sz="1800" b="1" dirty="0">
                <a:solidFill>
                  <a:schemeClr val="tx2">
                    <a:lumMod val="75000"/>
                  </a:schemeClr>
                </a:solidFill>
                <a:latin typeface="+mn-lt"/>
              </a:rPr>
              <a:t>It cannot be corrupted </a:t>
            </a:r>
            <a:r>
              <a:rPr lang="en-US" sz="1800" dirty="0">
                <a:solidFill>
                  <a:schemeClr val="tx2">
                    <a:lumMod val="75000"/>
                  </a:schemeClr>
                </a:solidFill>
                <a:latin typeface="+mn-lt"/>
              </a:rPr>
              <a:t>it would require a huge amount of computing power</a:t>
            </a:r>
          </a:p>
          <a:p>
            <a:pPr lvl="1"/>
            <a:r>
              <a:rPr lang="en-US" sz="1800" dirty="0">
                <a:solidFill>
                  <a:schemeClr val="tx2">
                    <a:lumMod val="75000"/>
                  </a:schemeClr>
                </a:solidFill>
                <a:latin typeface="+mn-lt"/>
              </a:rPr>
              <a:t>Possible in theory; unlikely in practice</a:t>
            </a:r>
          </a:p>
        </p:txBody>
      </p:sp>
    </p:spTree>
    <p:extLst>
      <p:ext uri="{BB962C8B-B14F-4D97-AF65-F5344CB8AC3E}">
        <p14:creationId xmlns:p14="http://schemas.microsoft.com/office/powerpoint/2010/main" val="1126791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The Network</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
        <p:nvSpPr>
          <p:cNvPr id="3" name="Segnaposto contenuto 2"/>
          <p:cNvSpPr>
            <a:spLocks noGrp="1"/>
          </p:cNvSpPr>
          <p:nvPr>
            <p:ph idx="1"/>
          </p:nvPr>
        </p:nvSpPr>
        <p:spPr>
          <a:xfrm>
            <a:off x="457200" y="1817456"/>
            <a:ext cx="8229600" cy="4615617"/>
          </a:xfrm>
        </p:spPr>
        <p:txBody>
          <a:bodyPr>
            <a:noAutofit/>
          </a:bodyPr>
          <a:lstStyle/>
          <a:p>
            <a:pPr>
              <a:spcBef>
                <a:spcPts val="0"/>
              </a:spcBef>
              <a:spcAft>
                <a:spcPts val="1800"/>
              </a:spcAft>
            </a:pPr>
            <a:r>
              <a:rPr lang="en-US" sz="1900" dirty="0">
                <a:solidFill>
                  <a:schemeClr val="tx2">
                    <a:lumMod val="75000"/>
                  </a:schemeClr>
                </a:solidFill>
                <a:latin typeface="+mn-lt"/>
              </a:rPr>
              <a:t>Second-level network, a different vision for how the internet can work</a:t>
            </a:r>
          </a:p>
          <a:p>
            <a:pPr>
              <a:spcBef>
                <a:spcPts val="0"/>
              </a:spcBef>
              <a:spcAft>
                <a:spcPts val="1800"/>
              </a:spcAft>
            </a:pPr>
            <a:r>
              <a:rPr lang="en-US" sz="1900" dirty="0">
                <a:solidFill>
                  <a:schemeClr val="tx2">
                    <a:lumMod val="75000"/>
                  </a:schemeClr>
                </a:solidFill>
                <a:latin typeface="+mn-lt"/>
              </a:rPr>
              <a:t>Every node is an “administrator” of the blockchain, and joins the network voluntarily</a:t>
            </a:r>
          </a:p>
          <a:p>
            <a:pPr>
              <a:spcBef>
                <a:spcPts val="0"/>
              </a:spcBef>
              <a:spcAft>
                <a:spcPts val="1800"/>
              </a:spcAft>
            </a:pPr>
            <a:r>
              <a:rPr lang="en-US" sz="1900" dirty="0">
                <a:solidFill>
                  <a:schemeClr val="tx2">
                    <a:lumMod val="75000"/>
                  </a:schemeClr>
                </a:solidFill>
                <a:latin typeface="+mn-lt"/>
              </a:rPr>
              <a:t>Each one has an incentive for participating in the network: the chance of winning Bitcoins</a:t>
            </a:r>
          </a:p>
          <a:p>
            <a:pPr>
              <a:spcBef>
                <a:spcPts val="0"/>
              </a:spcBef>
              <a:spcAft>
                <a:spcPts val="1800"/>
              </a:spcAft>
            </a:pPr>
            <a:r>
              <a:rPr lang="en-US" sz="1900" dirty="0">
                <a:solidFill>
                  <a:schemeClr val="tx2">
                    <a:lumMod val="75000"/>
                  </a:schemeClr>
                </a:solidFill>
                <a:latin typeface="+mn-lt"/>
              </a:rPr>
              <a:t>Nodes are said to be “mining” Bitcoin</a:t>
            </a:r>
          </a:p>
          <a:p>
            <a:pPr>
              <a:spcBef>
                <a:spcPts val="0"/>
              </a:spcBef>
              <a:spcAft>
                <a:spcPts val="1800"/>
              </a:spcAft>
            </a:pPr>
            <a:r>
              <a:rPr lang="en-US" sz="1900" dirty="0">
                <a:solidFill>
                  <a:schemeClr val="tx2">
                    <a:lumMod val="75000"/>
                  </a:schemeClr>
                </a:solidFill>
                <a:latin typeface="+mn-lt"/>
              </a:rPr>
              <a:t>Each one is competing to win Bitcoins by solving computational puzzles</a:t>
            </a:r>
          </a:p>
          <a:p>
            <a:pPr>
              <a:spcBef>
                <a:spcPts val="0"/>
              </a:spcBef>
              <a:spcAft>
                <a:spcPts val="1800"/>
              </a:spcAft>
            </a:pPr>
            <a:r>
              <a:rPr lang="en-US" sz="1900" dirty="0">
                <a:solidFill>
                  <a:schemeClr val="tx2">
                    <a:lumMod val="75000"/>
                  </a:schemeClr>
                </a:solidFill>
                <a:latin typeface="+mn-lt"/>
              </a:rPr>
              <a:t>Bitcoin was the </a:t>
            </a:r>
            <a:r>
              <a:rPr lang="en-US" sz="1900" i="1" dirty="0">
                <a:solidFill>
                  <a:schemeClr val="tx2">
                    <a:lumMod val="75000"/>
                  </a:schemeClr>
                </a:solidFill>
                <a:latin typeface="+mn-lt"/>
              </a:rPr>
              <a:t>raison </a:t>
            </a:r>
            <a:r>
              <a:rPr lang="en-US" sz="1900" i="1" dirty="0" err="1">
                <a:solidFill>
                  <a:schemeClr val="tx2">
                    <a:lumMod val="75000"/>
                  </a:schemeClr>
                </a:solidFill>
                <a:latin typeface="+mn-lt"/>
              </a:rPr>
              <a:t>d’etre</a:t>
            </a:r>
            <a:r>
              <a:rPr lang="en-US" sz="1900" i="1" dirty="0">
                <a:solidFill>
                  <a:schemeClr val="tx2">
                    <a:lumMod val="75000"/>
                  </a:schemeClr>
                </a:solidFill>
                <a:latin typeface="+mn-lt"/>
              </a:rPr>
              <a:t> </a:t>
            </a:r>
            <a:r>
              <a:rPr lang="en-US" sz="1900" dirty="0">
                <a:solidFill>
                  <a:schemeClr val="tx2">
                    <a:lumMod val="75000"/>
                  </a:schemeClr>
                </a:solidFill>
                <a:latin typeface="+mn-lt"/>
              </a:rPr>
              <a:t>of the blockchain as it was originally conceived</a:t>
            </a:r>
          </a:p>
          <a:p>
            <a:pPr>
              <a:spcBef>
                <a:spcPts val="0"/>
              </a:spcBef>
              <a:spcAft>
                <a:spcPts val="1800"/>
              </a:spcAft>
            </a:pPr>
            <a:r>
              <a:rPr lang="en-US" sz="1900" dirty="0">
                <a:solidFill>
                  <a:schemeClr val="tx2">
                    <a:lumMod val="75000"/>
                  </a:schemeClr>
                </a:solidFill>
                <a:latin typeface="+mn-lt"/>
              </a:rPr>
              <a:t>It’s now recognized to be only the first of many potential applications</a:t>
            </a:r>
          </a:p>
        </p:txBody>
      </p:sp>
    </p:spTree>
    <p:extLst>
      <p:ext uri="{BB962C8B-B14F-4D97-AF65-F5344CB8AC3E}">
        <p14:creationId xmlns:p14="http://schemas.microsoft.com/office/powerpoint/2010/main" val="14797732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Stilografica">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Stilografica.thmx</Template>
  <TotalTime>44937</TotalTime>
  <Words>1072</Words>
  <Application>Microsoft Macintosh PowerPoint</Application>
  <PresentationFormat>Presentazione su schermo (4:3)</PresentationFormat>
  <Paragraphs>152</Paragraphs>
  <Slides>21</Slides>
  <Notes>4</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21</vt:i4>
      </vt:variant>
    </vt:vector>
  </HeadingPairs>
  <TitlesOfParts>
    <vt:vector size="28" baseType="lpstr">
      <vt:lpstr>Arial</vt:lpstr>
      <vt:lpstr>Calibri</vt:lpstr>
      <vt:lpstr>Century Gothic</vt:lpstr>
      <vt:lpstr>Courier New</vt:lpstr>
      <vt:lpstr>Herculanum</vt:lpstr>
      <vt:lpstr>Palatino Linotype</vt:lpstr>
      <vt:lpstr>Stilografica</vt:lpstr>
      <vt:lpstr>Advanced Corporate Finance    6 CFU</vt:lpstr>
      <vt:lpstr>Course Overview</vt:lpstr>
      <vt:lpstr>Block-Chain</vt:lpstr>
      <vt:lpstr>Block Chain</vt:lpstr>
      <vt:lpstr>Block Chain</vt:lpstr>
      <vt:lpstr>The database</vt:lpstr>
      <vt:lpstr>Robustness</vt:lpstr>
      <vt:lpstr>Consensus</vt:lpstr>
      <vt:lpstr>The Network</vt:lpstr>
      <vt:lpstr>Applications</vt:lpstr>
      <vt:lpstr>Applications</vt:lpstr>
      <vt:lpstr>Applications</vt:lpstr>
      <vt:lpstr>Applications</vt:lpstr>
      <vt:lpstr>Currencies</vt:lpstr>
      <vt:lpstr>Miners</vt:lpstr>
      <vt:lpstr>How it works</vt:lpstr>
      <vt:lpstr>Miners</vt:lpstr>
      <vt:lpstr>Miners</vt:lpstr>
      <vt:lpstr>Properties</vt:lpstr>
      <vt:lpstr>Properties</vt:lpstr>
      <vt:lpstr>Presentazione standard di PowerPoint</vt:lpstr>
    </vt:vector>
  </TitlesOfParts>
  <Company>Università di Cagliari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Luca Piras</dc:creator>
  <cp:lastModifiedBy>Luca Piras</cp:lastModifiedBy>
  <cp:revision>285</cp:revision>
  <dcterms:created xsi:type="dcterms:W3CDTF">2016-05-13T14:44:39Z</dcterms:created>
  <dcterms:modified xsi:type="dcterms:W3CDTF">2019-11-05T09:29:26Z</dcterms:modified>
</cp:coreProperties>
</file>