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3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76" autoAdjust="0"/>
    <p:restoredTop sz="97823" autoAdjust="0"/>
  </p:normalViewPr>
  <p:slideViewPr>
    <p:cSldViewPr snapToGrid="0" snapToObjects="1">
      <p:cViewPr varScale="1">
        <p:scale>
          <a:sx n="113" d="100"/>
          <a:sy n="113" d="100"/>
        </p:scale>
        <p:origin x="62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7ACC-5FE7-0147-A249-5BCD22CD358E}" type="doc">
      <dgm:prSet loTypeId="urn:microsoft.com/office/officeart/2008/layout/VerticalCurvedList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B8C14CDF-FEF5-D749-A3C1-AD7EAE8BA83A}">
      <dgm:prSet custT="1"/>
      <dgm:spPr/>
      <dgm:t>
        <a:bodyPr/>
        <a:lstStyle/>
        <a:p>
          <a:pPr rtl="0"/>
          <a:r>
            <a:rPr lang="en-US" sz="2000" dirty="0">
              <a:latin typeface="+mn-lt"/>
              <a:cs typeface="Arabic Typesetting" pitchFamily="66" charset="-78"/>
            </a:rPr>
            <a:t>Value of corporations</a:t>
          </a:r>
          <a:endParaRPr lang="en-US" sz="2000" dirty="0">
            <a:latin typeface="+mn-lt"/>
          </a:endParaRPr>
        </a:p>
      </dgm:t>
    </dgm:pt>
    <dgm:pt modelId="{7B3F2996-E6CE-EA45-84A0-54E8B822FCE9}" type="parTrans" cxnId="{47A0B7D9-6DE1-104D-A171-87379AF8268A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9965060-BC23-AB40-92AF-38BF1B92D5A0}" type="sibTrans" cxnId="{47A0B7D9-6DE1-104D-A171-87379AF8268A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073E8C66-BC2E-D744-8FA2-FD60A373995F}">
      <dgm:prSet custT="1"/>
      <dgm:spPr/>
      <dgm:t>
        <a:bodyPr/>
        <a:lstStyle/>
        <a:p>
          <a:pPr algn="ctr" rtl="0"/>
          <a:r>
            <a:rPr lang="en-US" sz="2000" spc="0" dirty="0">
              <a:solidFill>
                <a:srgbClr val="C00000"/>
              </a:solidFill>
              <a:latin typeface="+mn-lt"/>
            </a:rPr>
            <a:t>Why is so important </a:t>
          </a:r>
          <a:r>
            <a:rPr lang="mr-IN" sz="2000" spc="0" dirty="0">
              <a:solidFill>
                <a:srgbClr val="C00000"/>
              </a:solidFill>
              <a:latin typeface="+mn-lt"/>
            </a:rPr>
            <a:t>…</a:t>
          </a:r>
          <a:endParaRPr lang="en-US" sz="2000" spc="0" dirty="0">
            <a:solidFill>
              <a:srgbClr val="C00000"/>
            </a:solidFill>
            <a:latin typeface="+mn-lt"/>
          </a:endParaRPr>
        </a:p>
      </dgm:t>
    </dgm:pt>
    <dgm:pt modelId="{A9E00895-AD8B-824B-96D4-1353146E2FFD}" type="parTrans" cxnId="{98915744-523A-F74E-B344-BF39312CB6B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D5619158-4DBA-2344-B32D-DE5CF82AD6D4}" type="sibTrans" cxnId="{98915744-523A-F74E-B344-BF39312CB6B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26E9444-24F5-8B4F-9B8E-949D15F4B1E2}">
      <dgm:prSet custT="1"/>
      <dgm:spPr/>
      <dgm:t>
        <a:bodyPr/>
        <a:lstStyle/>
        <a:p>
          <a:pPr rtl="0"/>
          <a:r>
            <a:rPr lang="en-US" sz="2000" dirty="0">
              <a:latin typeface="+mn-lt"/>
              <a:cs typeface="Arabic Typesetting" pitchFamily="66" charset="-78"/>
            </a:rPr>
            <a:t>Financial Structure</a:t>
          </a:r>
          <a:endParaRPr lang="en-US" sz="2000" dirty="0">
            <a:latin typeface="+mn-lt"/>
          </a:endParaRPr>
        </a:p>
      </dgm:t>
    </dgm:pt>
    <dgm:pt modelId="{EB6E9258-4EBE-304B-B782-C87983B108E9}" type="parTrans" cxnId="{2EE8D9C4-FC5D-F849-B183-5514F2201C5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8F226639-5D17-2D4A-BD92-26ECA7ABD404}" type="sibTrans" cxnId="{2EE8D9C4-FC5D-F849-B183-5514F2201C5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9344FA85-286A-774B-898B-A616BFFEF57D}">
      <dgm:prSet custT="1"/>
      <dgm:spPr/>
      <dgm:t>
        <a:bodyPr/>
        <a:lstStyle/>
        <a:p>
          <a:r>
            <a:rPr lang="en-US" sz="2000" noProof="0" dirty="0"/>
            <a:t>The cost of capital problem</a:t>
          </a:r>
          <a:endParaRPr lang="en-US" sz="2000" noProof="0" dirty="0">
            <a:latin typeface="+mn-lt"/>
          </a:endParaRPr>
        </a:p>
      </dgm:t>
    </dgm:pt>
    <dgm:pt modelId="{1675B7DE-8FAD-F649-A8B2-CA92B8BE8CA1}" type="parTrans" cxnId="{B40C7751-5270-0348-8B0C-899A9BD6BDF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31863E3B-410E-0545-B5F2-5D5D6D6892FF}" type="sibTrans" cxnId="{B40C7751-5270-0348-8B0C-899A9BD6BDF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3FB2EF25-FC95-D144-80C9-50B13BB97800}" type="pres">
      <dgm:prSet presAssocID="{398F7ACC-5FE7-0147-A249-5BCD22CD358E}" presName="Name0" presStyleCnt="0">
        <dgm:presLayoutVars>
          <dgm:chMax val="7"/>
          <dgm:chPref val="7"/>
          <dgm:dir/>
        </dgm:presLayoutVars>
      </dgm:prSet>
      <dgm:spPr/>
    </dgm:pt>
    <dgm:pt modelId="{29840FDA-5EEE-3F40-81C0-7555ECA72A6A}" type="pres">
      <dgm:prSet presAssocID="{398F7ACC-5FE7-0147-A249-5BCD22CD358E}" presName="Name1" presStyleCnt="0"/>
      <dgm:spPr/>
    </dgm:pt>
    <dgm:pt modelId="{1E0FB287-5F7E-6D4F-80CF-D97669B5928C}" type="pres">
      <dgm:prSet presAssocID="{398F7ACC-5FE7-0147-A249-5BCD22CD358E}" presName="cycle" presStyleCnt="0"/>
      <dgm:spPr/>
    </dgm:pt>
    <dgm:pt modelId="{7C223243-DA10-2D45-A891-668EEACB3462}" type="pres">
      <dgm:prSet presAssocID="{398F7ACC-5FE7-0147-A249-5BCD22CD358E}" presName="srcNode" presStyleLbl="node1" presStyleIdx="0" presStyleCnt="4"/>
      <dgm:spPr/>
    </dgm:pt>
    <dgm:pt modelId="{CFED11C5-33C6-9E4C-8BCC-C1A0F92C7C97}" type="pres">
      <dgm:prSet presAssocID="{398F7ACC-5FE7-0147-A249-5BCD22CD358E}" presName="conn" presStyleLbl="parChTrans1D2" presStyleIdx="0" presStyleCnt="1"/>
      <dgm:spPr/>
    </dgm:pt>
    <dgm:pt modelId="{C46D8FD5-D3F9-2547-9133-A1477A1A43B6}" type="pres">
      <dgm:prSet presAssocID="{398F7ACC-5FE7-0147-A249-5BCD22CD358E}" presName="extraNode" presStyleLbl="node1" presStyleIdx="0" presStyleCnt="4"/>
      <dgm:spPr/>
    </dgm:pt>
    <dgm:pt modelId="{B2EF650B-08E3-DF4F-AB2A-2C38BB266786}" type="pres">
      <dgm:prSet presAssocID="{398F7ACC-5FE7-0147-A249-5BCD22CD358E}" presName="dstNode" presStyleLbl="node1" presStyleIdx="0" presStyleCnt="4"/>
      <dgm:spPr/>
    </dgm:pt>
    <dgm:pt modelId="{B4513BE6-5A27-EB46-AE0B-5843DA283AC1}" type="pres">
      <dgm:prSet presAssocID="{9344FA85-286A-774B-898B-A616BFFEF57D}" presName="text_1" presStyleLbl="node1" presStyleIdx="0" presStyleCnt="4">
        <dgm:presLayoutVars>
          <dgm:bulletEnabled val="1"/>
        </dgm:presLayoutVars>
      </dgm:prSet>
      <dgm:spPr/>
    </dgm:pt>
    <dgm:pt modelId="{1E5CD8EF-DEE4-A848-8668-EEEC42B113B2}" type="pres">
      <dgm:prSet presAssocID="{9344FA85-286A-774B-898B-A616BFFEF57D}" presName="accent_1" presStyleCnt="0"/>
      <dgm:spPr/>
    </dgm:pt>
    <dgm:pt modelId="{716346A8-7144-8B4C-8E90-C856B1A76E56}" type="pres">
      <dgm:prSet presAssocID="{9344FA85-286A-774B-898B-A616BFFEF57D}" presName="accentRepeatNode" presStyleLbl="solidFgAcc1" presStyleIdx="0" presStyleCnt="4"/>
      <dgm:spPr/>
    </dgm:pt>
    <dgm:pt modelId="{3D735DF3-FB64-9348-A88C-4DAC9623DA25}" type="pres">
      <dgm:prSet presAssocID="{B8C14CDF-FEF5-D749-A3C1-AD7EAE8BA83A}" presName="text_2" presStyleLbl="node1" presStyleIdx="1" presStyleCnt="4">
        <dgm:presLayoutVars>
          <dgm:bulletEnabled val="1"/>
        </dgm:presLayoutVars>
      </dgm:prSet>
      <dgm:spPr/>
    </dgm:pt>
    <dgm:pt modelId="{74CA8A0F-E56D-8843-9CEA-CA1EFC66028B}" type="pres">
      <dgm:prSet presAssocID="{B8C14CDF-FEF5-D749-A3C1-AD7EAE8BA83A}" presName="accent_2" presStyleCnt="0"/>
      <dgm:spPr/>
    </dgm:pt>
    <dgm:pt modelId="{30AC56C3-C866-CC4D-BBD2-0B84F2C3AEB1}" type="pres">
      <dgm:prSet presAssocID="{B8C14CDF-FEF5-D749-A3C1-AD7EAE8BA83A}" presName="accentRepeatNode" presStyleLbl="solidFgAcc1" presStyleIdx="1" presStyleCnt="4"/>
      <dgm:spPr/>
    </dgm:pt>
    <dgm:pt modelId="{4EC267D7-E130-BF44-A86C-EAEFBCAAE27D}" type="pres">
      <dgm:prSet presAssocID="{126E9444-24F5-8B4F-9B8E-949D15F4B1E2}" presName="text_3" presStyleLbl="node1" presStyleIdx="2" presStyleCnt="4">
        <dgm:presLayoutVars>
          <dgm:bulletEnabled val="1"/>
        </dgm:presLayoutVars>
      </dgm:prSet>
      <dgm:spPr/>
    </dgm:pt>
    <dgm:pt modelId="{7D0AB0CE-E497-0E48-857F-DB4756D38848}" type="pres">
      <dgm:prSet presAssocID="{126E9444-24F5-8B4F-9B8E-949D15F4B1E2}" presName="accent_3" presStyleCnt="0"/>
      <dgm:spPr/>
    </dgm:pt>
    <dgm:pt modelId="{D5CB84C5-2451-9B4F-868A-98513B92A1D5}" type="pres">
      <dgm:prSet presAssocID="{126E9444-24F5-8B4F-9B8E-949D15F4B1E2}" presName="accentRepeatNode" presStyleLbl="solidFgAcc1" presStyleIdx="2" presStyleCnt="4"/>
      <dgm:spPr/>
    </dgm:pt>
    <dgm:pt modelId="{E620F381-7A52-334D-95A0-62064AAC5FD6}" type="pres">
      <dgm:prSet presAssocID="{073E8C66-BC2E-D744-8FA2-FD60A373995F}" presName="text_4" presStyleLbl="node1" presStyleIdx="3" presStyleCnt="4">
        <dgm:presLayoutVars>
          <dgm:bulletEnabled val="1"/>
        </dgm:presLayoutVars>
      </dgm:prSet>
      <dgm:spPr/>
    </dgm:pt>
    <dgm:pt modelId="{64EC2290-FA5F-5C4A-B9EC-9FFD162C9C6B}" type="pres">
      <dgm:prSet presAssocID="{073E8C66-BC2E-D744-8FA2-FD60A373995F}" presName="accent_4" presStyleCnt="0"/>
      <dgm:spPr/>
    </dgm:pt>
    <dgm:pt modelId="{D4676FD3-2DAB-584A-97D7-B91652F9E04F}" type="pres">
      <dgm:prSet presAssocID="{073E8C66-BC2E-D744-8FA2-FD60A373995F}" presName="accentRepeatNode" presStyleLbl="solidFgAcc1" presStyleIdx="3" presStyleCnt="4"/>
      <dgm:spPr/>
    </dgm:pt>
  </dgm:ptLst>
  <dgm:cxnLst>
    <dgm:cxn modelId="{DE4E0D0F-5AEE-D342-9FA5-3FA1940EA508}" type="presOf" srcId="{073E8C66-BC2E-D744-8FA2-FD60A373995F}" destId="{E620F381-7A52-334D-95A0-62064AAC5FD6}" srcOrd="0" destOrd="0" presId="urn:microsoft.com/office/officeart/2008/layout/VerticalCurvedList"/>
    <dgm:cxn modelId="{98915744-523A-F74E-B344-BF39312CB6B1}" srcId="{398F7ACC-5FE7-0147-A249-5BCD22CD358E}" destId="{073E8C66-BC2E-D744-8FA2-FD60A373995F}" srcOrd="3" destOrd="0" parTransId="{A9E00895-AD8B-824B-96D4-1353146E2FFD}" sibTransId="{D5619158-4DBA-2344-B32D-DE5CF82AD6D4}"/>
    <dgm:cxn modelId="{B40C7751-5270-0348-8B0C-899A9BD6BDF5}" srcId="{398F7ACC-5FE7-0147-A249-5BCD22CD358E}" destId="{9344FA85-286A-774B-898B-A616BFFEF57D}" srcOrd="0" destOrd="0" parTransId="{1675B7DE-8FAD-F649-A8B2-CA92B8BE8CA1}" sibTransId="{31863E3B-410E-0545-B5F2-5D5D6D6892FF}"/>
    <dgm:cxn modelId="{7752926B-D20E-E340-A9DA-1A5FC10DD3A8}" type="presOf" srcId="{31863E3B-410E-0545-B5F2-5D5D6D6892FF}" destId="{CFED11C5-33C6-9E4C-8BCC-C1A0F92C7C97}" srcOrd="0" destOrd="0" presId="urn:microsoft.com/office/officeart/2008/layout/VerticalCurvedList"/>
    <dgm:cxn modelId="{18D4236E-E3B1-5A42-BFD6-CC8486E1DF42}" type="presOf" srcId="{9344FA85-286A-774B-898B-A616BFFEF57D}" destId="{B4513BE6-5A27-EB46-AE0B-5843DA283AC1}" srcOrd="0" destOrd="0" presId="urn:microsoft.com/office/officeart/2008/layout/VerticalCurvedList"/>
    <dgm:cxn modelId="{44698573-22AA-944E-B7D3-EDF515027F9A}" type="presOf" srcId="{B8C14CDF-FEF5-D749-A3C1-AD7EAE8BA83A}" destId="{3D735DF3-FB64-9348-A88C-4DAC9623DA25}" srcOrd="0" destOrd="0" presId="urn:microsoft.com/office/officeart/2008/layout/VerticalCurvedList"/>
    <dgm:cxn modelId="{C150527B-5610-6746-A46E-5E0256EDD9C0}" type="presOf" srcId="{398F7ACC-5FE7-0147-A249-5BCD22CD358E}" destId="{3FB2EF25-FC95-D144-80C9-50B13BB97800}" srcOrd="0" destOrd="0" presId="urn:microsoft.com/office/officeart/2008/layout/VerticalCurvedList"/>
    <dgm:cxn modelId="{2EE8D9C4-FC5D-F849-B183-5514F2201C51}" srcId="{398F7ACC-5FE7-0147-A249-5BCD22CD358E}" destId="{126E9444-24F5-8B4F-9B8E-949D15F4B1E2}" srcOrd="2" destOrd="0" parTransId="{EB6E9258-4EBE-304B-B782-C87983B108E9}" sibTransId="{8F226639-5D17-2D4A-BD92-26ECA7ABD404}"/>
    <dgm:cxn modelId="{47A0B7D9-6DE1-104D-A171-87379AF8268A}" srcId="{398F7ACC-5FE7-0147-A249-5BCD22CD358E}" destId="{B8C14CDF-FEF5-D749-A3C1-AD7EAE8BA83A}" srcOrd="1" destOrd="0" parTransId="{7B3F2996-E6CE-EA45-84A0-54E8B822FCE9}" sibTransId="{19965060-BC23-AB40-92AF-38BF1B92D5A0}"/>
    <dgm:cxn modelId="{C37F7FFD-483F-8846-9126-DE41D6F13554}" type="presOf" srcId="{126E9444-24F5-8B4F-9B8E-949D15F4B1E2}" destId="{4EC267D7-E130-BF44-A86C-EAEFBCAAE27D}" srcOrd="0" destOrd="0" presId="urn:microsoft.com/office/officeart/2008/layout/VerticalCurvedList"/>
    <dgm:cxn modelId="{6FE22430-366B-3D41-9D9D-A8129633939D}" type="presParOf" srcId="{3FB2EF25-FC95-D144-80C9-50B13BB97800}" destId="{29840FDA-5EEE-3F40-81C0-7555ECA72A6A}" srcOrd="0" destOrd="0" presId="urn:microsoft.com/office/officeart/2008/layout/VerticalCurvedList"/>
    <dgm:cxn modelId="{A180C067-D78C-0D4E-AA46-7E01D0536E23}" type="presParOf" srcId="{29840FDA-5EEE-3F40-81C0-7555ECA72A6A}" destId="{1E0FB287-5F7E-6D4F-80CF-D97669B5928C}" srcOrd="0" destOrd="0" presId="urn:microsoft.com/office/officeart/2008/layout/VerticalCurvedList"/>
    <dgm:cxn modelId="{C2C2E810-B533-B84F-A90C-30A76C6F0823}" type="presParOf" srcId="{1E0FB287-5F7E-6D4F-80CF-D97669B5928C}" destId="{7C223243-DA10-2D45-A891-668EEACB3462}" srcOrd="0" destOrd="0" presId="urn:microsoft.com/office/officeart/2008/layout/VerticalCurvedList"/>
    <dgm:cxn modelId="{5820794D-903C-CE48-9035-99FD80F87F68}" type="presParOf" srcId="{1E0FB287-5F7E-6D4F-80CF-D97669B5928C}" destId="{CFED11C5-33C6-9E4C-8BCC-C1A0F92C7C97}" srcOrd="1" destOrd="0" presId="urn:microsoft.com/office/officeart/2008/layout/VerticalCurvedList"/>
    <dgm:cxn modelId="{25E83415-10F1-E44C-BF62-0FB92EA78ECC}" type="presParOf" srcId="{1E0FB287-5F7E-6D4F-80CF-D97669B5928C}" destId="{C46D8FD5-D3F9-2547-9133-A1477A1A43B6}" srcOrd="2" destOrd="0" presId="urn:microsoft.com/office/officeart/2008/layout/VerticalCurvedList"/>
    <dgm:cxn modelId="{1117320D-E109-984C-98F6-9897E182BA0F}" type="presParOf" srcId="{1E0FB287-5F7E-6D4F-80CF-D97669B5928C}" destId="{B2EF650B-08E3-DF4F-AB2A-2C38BB266786}" srcOrd="3" destOrd="0" presId="urn:microsoft.com/office/officeart/2008/layout/VerticalCurvedList"/>
    <dgm:cxn modelId="{FE42C22F-8F48-C045-BA6E-B1AB6515D38D}" type="presParOf" srcId="{29840FDA-5EEE-3F40-81C0-7555ECA72A6A}" destId="{B4513BE6-5A27-EB46-AE0B-5843DA283AC1}" srcOrd="1" destOrd="0" presId="urn:microsoft.com/office/officeart/2008/layout/VerticalCurvedList"/>
    <dgm:cxn modelId="{48ED48F2-CBBA-234A-B2DB-4355C80154AF}" type="presParOf" srcId="{29840FDA-5EEE-3F40-81C0-7555ECA72A6A}" destId="{1E5CD8EF-DEE4-A848-8668-EEEC42B113B2}" srcOrd="2" destOrd="0" presId="urn:microsoft.com/office/officeart/2008/layout/VerticalCurvedList"/>
    <dgm:cxn modelId="{8504E9DE-D9E4-DE45-9CB6-E4B650991538}" type="presParOf" srcId="{1E5CD8EF-DEE4-A848-8668-EEEC42B113B2}" destId="{716346A8-7144-8B4C-8E90-C856B1A76E56}" srcOrd="0" destOrd="0" presId="urn:microsoft.com/office/officeart/2008/layout/VerticalCurvedList"/>
    <dgm:cxn modelId="{3D225164-0F92-5344-86AB-00DE0EF72CA7}" type="presParOf" srcId="{29840FDA-5EEE-3F40-81C0-7555ECA72A6A}" destId="{3D735DF3-FB64-9348-A88C-4DAC9623DA25}" srcOrd="3" destOrd="0" presId="urn:microsoft.com/office/officeart/2008/layout/VerticalCurvedList"/>
    <dgm:cxn modelId="{A6ADBE79-CDEA-4948-B08D-D84FBA8DE99B}" type="presParOf" srcId="{29840FDA-5EEE-3F40-81C0-7555ECA72A6A}" destId="{74CA8A0F-E56D-8843-9CEA-CA1EFC66028B}" srcOrd="4" destOrd="0" presId="urn:microsoft.com/office/officeart/2008/layout/VerticalCurvedList"/>
    <dgm:cxn modelId="{927B05A2-E17C-C84C-96A5-C3B26103BEAA}" type="presParOf" srcId="{74CA8A0F-E56D-8843-9CEA-CA1EFC66028B}" destId="{30AC56C3-C866-CC4D-BBD2-0B84F2C3AEB1}" srcOrd="0" destOrd="0" presId="urn:microsoft.com/office/officeart/2008/layout/VerticalCurvedList"/>
    <dgm:cxn modelId="{C2A6921E-0D2A-0C42-B338-32810FF048FA}" type="presParOf" srcId="{29840FDA-5EEE-3F40-81C0-7555ECA72A6A}" destId="{4EC267D7-E130-BF44-A86C-EAEFBCAAE27D}" srcOrd="5" destOrd="0" presId="urn:microsoft.com/office/officeart/2008/layout/VerticalCurvedList"/>
    <dgm:cxn modelId="{1A45666B-4180-294D-81F4-541504148D4F}" type="presParOf" srcId="{29840FDA-5EEE-3F40-81C0-7555ECA72A6A}" destId="{7D0AB0CE-E497-0E48-857F-DB4756D38848}" srcOrd="6" destOrd="0" presId="urn:microsoft.com/office/officeart/2008/layout/VerticalCurvedList"/>
    <dgm:cxn modelId="{835298EF-5B29-7947-9D94-0F684F8FF931}" type="presParOf" srcId="{7D0AB0CE-E497-0E48-857F-DB4756D38848}" destId="{D5CB84C5-2451-9B4F-868A-98513B92A1D5}" srcOrd="0" destOrd="0" presId="urn:microsoft.com/office/officeart/2008/layout/VerticalCurvedList"/>
    <dgm:cxn modelId="{44006FB9-6C13-B746-8CED-0210EEE2FFB3}" type="presParOf" srcId="{29840FDA-5EEE-3F40-81C0-7555ECA72A6A}" destId="{E620F381-7A52-334D-95A0-62064AAC5FD6}" srcOrd="7" destOrd="0" presId="urn:microsoft.com/office/officeart/2008/layout/VerticalCurvedList"/>
    <dgm:cxn modelId="{0B3E3E41-2628-F948-812D-1E4EB5A5BEE1}" type="presParOf" srcId="{29840FDA-5EEE-3F40-81C0-7555ECA72A6A}" destId="{64EC2290-FA5F-5C4A-B9EC-9FFD162C9C6B}" srcOrd="8" destOrd="0" presId="urn:microsoft.com/office/officeart/2008/layout/VerticalCurvedList"/>
    <dgm:cxn modelId="{1F3972D8-2802-C540-B658-06A6ABD492A8}" type="presParOf" srcId="{64EC2290-FA5F-5C4A-B9EC-9FFD162C9C6B}" destId="{D4676FD3-2DAB-584A-97D7-B91652F9E0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D11C5-33C6-9E4C-8BCC-C1A0F92C7C97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13BE6-5A27-EB46-AE0B-5843DA283AC1}">
      <dsp:nvSpPr>
        <dsp:cNvPr id="0" name=""/>
        <dsp:cNvSpPr/>
      </dsp:nvSpPr>
      <dsp:spPr>
        <a:xfrm>
          <a:off x="511409" y="347956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noProof="0" dirty="0"/>
            <a:t>The cost of capital problem</a:t>
          </a:r>
          <a:endParaRPr lang="en-US" sz="2000" kern="1200" noProof="0" dirty="0">
            <a:latin typeface="+mn-lt"/>
          </a:endParaRPr>
        </a:p>
      </dsp:txBody>
      <dsp:txXfrm>
        <a:off x="511409" y="347956"/>
        <a:ext cx="6972596" cy="696274"/>
      </dsp:txXfrm>
    </dsp:sp>
    <dsp:sp modelId="{716346A8-7144-8B4C-8E90-C856B1A76E56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735DF3-FB64-9348-A88C-4DAC9623DA25}">
      <dsp:nvSpPr>
        <dsp:cNvPr id="0" name=""/>
        <dsp:cNvSpPr/>
      </dsp:nvSpPr>
      <dsp:spPr>
        <a:xfrm>
          <a:off x="910599" y="1392548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Arabic Typesetting" pitchFamily="66" charset="-78"/>
            </a:rPr>
            <a:t>Value of corporations</a:t>
          </a:r>
          <a:endParaRPr lang="en-US" sz="2000" kern="1200" dirty="0">
            <a:latin typeface="+mn-lt"/>
          </a:endParaRPr>
        </a:p>
      </dsp:txBody>
      <dsp:txXfrm>
        <a:off x="910599" y="1392548"/>
        <a:ext cx="6573406" cy="696274"/>
      </dsp:txXfrm>
    </dsp:sp>
    <dsp:sp modelId="{30AC56C3-C866-CC4D-BBD2-0B84F2C3AEB1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C267D7-E130-BF44-A86C-EAEFBCAAE27D}">
      <dsp:nvSpPr>
        <dsp:cNvPr id="0" name=""/>
        <dsp:cNvSpPr/>
      </dsp:nvSpPr>
      <dsp:spPr>
        <a:xfrm>
          <a:off x="910599" y="2437140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Arabic Typesetting" pitchFamily="66" charset="-78"/>
            </a:rPr>
            <a:t>Financial Structure</a:t>
          </a:r>
          <a:endParaRPr lang="en-US" sz="2000" kern="1200" dirty="0">
            <a:latin typeface="+mn-lt"/>
          </a:endParaRPr>
        </a:p>
      </dsp:txBody>
      <dsp:txXfrm>
        <a:off x="910599" y="2437140"/>
        <a:ext cx="6573406" cy="696274"/>
      </dsp:txXfrm>
    </dsp:sp>
    <dsp:sp modelId="{D5CB84C5-2451-9B4F-868A-98513B92A1D5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20F381-7A52-334D-95A0-62064AAC5FD6}">
      <dsp:nvSpPr>
        <dsp:cNvPr id="0" name=""/>
        <dsp:cNvSpPr/>
      </dsp:nvSpPr>
      <dsp:spPr>
        <a:xfrm>
          <a:off x="511409" y="3481732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spc="0" dirty="0">
              <a:solidFill>
                <a:srgbClr val="C00000"/>
              </a:solidFill>
              <a:latin typeface="+mn-lt"/>
            </a:rPr>
            <a:t>Why is so important </a:t>
          </a:r>
          <a:r>
            <a:rPr lang="mr-IN" sz="2000" kern="1200" spc="0" dirty="0">
              <a:solidFill>
                <a:srgbClr val="C00000"/>
              </a:solidFill>
              <a:latin typeface="+mn-lt"/>
            </a:rPr>
            <a:t>…</a:t>
          </a:r>
          <a:endParaRPr lang="en-US" sz="2000" kern="1200" spc="0" dirty="0">
            <a:solidFill>
              <a:srgbClr val="C00000"/>
            </a:solidFill>
            <a:latin typeface="+mn-lt"/>
          </a:endParaRPr>
        </a:p>
      </dsp:txBody>
      <dsp:txXfrm>
        <a:off x="511409" y="3481732"/>
        <a:ext cx="6972596" cy="696274"/>
      </dsp:txXfrm>
    </dsp:sp>
    <dsp:sp modelId="{D4676FD3-2DAB-584A-97D7-B91652F9E04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04/11/19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105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40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3791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11/4/19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11/4/19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irasl@unica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1285753"/>
            <a:ext cx="8189176" cy="2761941"/>
          </a:xfrm>
        </p:spPr>
        <p:txBody>
          <a:bodyPr anchor="ctr"/>
          <a:lstStyle/>
          <a:p>
            <a:pPr>
              <a:lnSpc>
                <a:spcPct val="90000"/>
              </a:lnSpc>
              <a:spcAft>
                <a:spcPts val="4200"/>
              </a:spcAft>
            </a:pPr>
            <a:r>
              <a:rPr lang="it-IT" sz="6000" dirty="0"/>
              <a:t>Advanced</a:t>
            </a:r>
            <a:br>
              <a:rPr lang="it-IT" sz="6000" dirty="0"/>
            </a:br>
            <a:r>
              <a:rPr lang="it-IT" sz="6000" dirty="0"/>
              <a:t>Corporate Finance</a:t>
            </a: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r>
              <a:rPr lang="it-IT" sz="1800" dirty="0"/>
              <a:t>6 CFU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672766"/>
            <a:ext cx="7642973" cy="1502278"/>
          </a:xfrm>
        </p:spPr>
        <p:txBody>
          <a:bodyPr>
            <a:normAutofit/>
          </a:bodyPr>
          <a:lstStyle/>
          <a:p>
            <a:r>
              <a:rPr lang="it-IT" b="1" dirty="0"/>
              <a:t>Prof. Luca Piras</a:t>
            </a:r>
          </a:p>
          <a:p>
            <a:pPr>
              <a:spcAft>
                <a:spcPts val="2400"/>
              </a:spcAft>
            </a:pPr>
            <a:r>
              <a:rPr lang="it-IT" sz="1600" dirty="0"/>
              <a:t>Room 4, P. Baffi building 2° </a:t>
            </a:r>
            <a:r>
              <a:rPr lang="it-IT" sz="1600" dirty="0" err="1"/>
              <a:t>floor</a:t>
            </a:r>
            <a:endParaRPr lang="it-IT" sz="1600" dirty="0"/>
          </a:p>
          <a:p>
            <a:r>
              <a:rPr lang="it-IT" b="1" dirty="0">
                <a:hlinkClick r:id="rId3"/>
              </a:rPr>
              <a:t>pirasl@unica.it</a:t>
            </a:r>
            <a:r>
              <a:rPr lang="it-IT" b="1" dirty="0"/>
              <a:t>                                      070 675 3365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43814"/>
            <a:ext cx="8229600" cy="384093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Profits, not dividend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Do not confuse uncertainty with Volatility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Elements of a stream can be variable even though known with certainty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Classes of Corporations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equilibrium the price per dollar’s worth of expected return must be the same for all shares of any given class </a:t>
            </a:r>
          </a:p>
        </p:txBody>
      </p:sp>
    </p:spTree>
    <p:extLst>
      <p:ext uri="{BB962C8B-B14F-4D97-AF65-F5344CB8AC3E}">
        <p14:creationId xmlns:p14="http://schemas.microsoft.com/office/powerpoint/2010/main" val="622952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354385" y="2032498"/>
                <a:ext cx="6468701" cy="3327153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𝑝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𝑗</m:t>
                          </m:r>
                        </m:sub>
                      </m:sSub>
                      <m:r>
                        <a:rPr lang="it-IT" i="1">
                          <a:solidFill>
                            <a:srgbClr val="C00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it-IT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it-IT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  <a:p>
                <a:endParaRPr lang="it-IT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it-IT" i="1" dirty="0" err="1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p</a:t>
                </a:r>
                <a:r>
                  <a:rPr lang="en-US" i="1" baseline="-25000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j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is the price</a:t>
                </a:r>
              </a:p>
              <a:p>
                <a:r>
                  <a:rPr lang="en-US" i="1" dirty="0" err="1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x</a:t>
                </a:r>
                <a:r>
                  <a:rPr lang="en-US" i="1" baseline="-25000" dirty="0" err="1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j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is the expected returns</a:t>
                </a:r>
              </a:p>
              <a:p>
                <a:r>
                  <a:rPr lang="en-US" i="1" dirty="0" err="1">
                    <a:solidFill>
                      <a:schemeClr val="tx2">
                        <a:lumMod val="75000"/>
                      </a:schemeClr>
                    </a:solidFill>
                    <a:latin typeface="Symbol" charset="2"/>
                    <a:ea typeface="Symbol" charset="2"/>
                    <a:cs typeface="Symbol" charset="2"/>
                  </a:rPr>
                  <a:t>r</a:t>
                </a:r>
                <a:r>
                  <a:rPr lang="en-US" i="1" baseline="-25000" dirty="0" err="1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k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is a constant for all firms in the class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4385" y="2032498"/>
                <a:ext cx="6468701" cy="3327153"/>
              </a:xfrm>
              <a:blipFill rotWithShape="0">
                <a:blip r:embed="rId3"/>
                <a:stretch>
                  <a:fillRect l="-1225" t="-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8039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07970"/>
            <a:ext cx="8229600" cy="4018193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The introduction of debt-financing changes the market for share </a:t>
            </a:r>
          </a:p>
          <a:p>
            <a:pPr lvl="1">
              <a:spcBef>
                <a:spcPts val="36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Because firms may have different proportions of debt </a:t>
            </a:r>
          </a:p>
          <a:p>
            <a:pPr lvl="1">
              <a:spcBef>
                <a:spcPts val="36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Shares of different companies, even in the same class, can give rise to different probability distributions of returns </a:t>
            </a:r>
          </a:p>
          <a:p>
            <a:pPr lvl="1">
              <a:spcBef>
                <a:spcPts val="36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Shares will be subject to different degrees of financial risk or "leverage" and hence they will no longer be perfect substitutes for one another. </a:t>
            </a:r>
          </a:p>
          <a:p>
            <a:pPr lvl="1"/>
            <a:endParaRPr lang="en-US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1807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Proposition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07970"/>
            <a:ext cx="8229600" cy="3450619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Any company </a:t>
            </a: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j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having </a:t>
            </a: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x</a:t>
            </a:r>
            <a:r>
              <a:rPr lang="en-US" sz="2000" i="1" baseline="-25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expected return on the assets owned by the company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Denote by </a:t>
            </a:r>
            <a:r>
              <a:rPr lang="en-US" sz="2000" i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D</a:t>
            </a:r>
            <a:r>
              <a:rPr lang="en-US" sz="2000" i="1" baseline="-250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j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the market value of the debts of the company; by </a:t>
            </a:r>
            <a:r>
              <a:rPr lang="en-US" sz="2000" i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</a:t>
            </a:r>
            <a:r>
              <a:rPr lang="en-US" sz="2000" i="1" baseline="-250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j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the market value of its common shares;</a:t>
            </a:r>
          </a:p>
          <a:p>
            <a:r>
              <a:rPr lang="en-US" sz="2000" b="1" dirty="0" err="1">
                <a:solidFill>
                  <a:srgbClr val="C00000"/>
                </a:solidFill>
                <a:latin typeface="+mn-lt"/>
              </a:rPr>
              <a:t>Vj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=</a:t>
            </a:r>
            <a:r>
              <a:rPr lang="en-US" sz="2000" b="1" dirty="0" err="1">
                <a:solidFill>
                  <a:srgbClr val="C00000"/>
                </a:solidFill>
                <a:latin typeface="+mn-lt"/>
              </a:rPr>
              <a:t>Sj+Dj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the market value of all its securities or, as we shall say, the market value of the firm </a:t>
            </a:r>
          </a:p>
          <a:p>
            <a:pPr marL="0" indent="0" algn="ctr">
              <a:buNone/>
            </a:pPr>
            <a:endParaRPr lang="en-US" sz="1800" dirty="0">
              <a:solidFill>
                <a:srgbClr val="C00000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rgbClr val="C00000"/>
                </a:solidFill>
                <a:latin typeface="+mn-lt"/>
              </a:rPr>
              <a:t>The market value of any firm is independent of its capital structure and is given by capitalizing its expected return at the rate </a:t>
            </a:r>
            <a:r>
              <a:rPr lang="en-US" sz="1800" b="1" i="1" dirty="0" err="1">
                <a:solidFill>
                  <a:srgbClr val="C00000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1800" b="1" i="1" baseline="-25000" dirty="0" err="1">
                <a:solidFill>
                  <a:srgbClr val="C00000"/>
                </a:solidFill>
                <a:latin typeface="+mn-lt"/>
              </a:rPr>
              <a:t>k</a:t>
            </a:r>
            <a:r>
              <a:rPr lang="en-US" sz="1800" dirty="0">
                <a:solidFill>
                  <a:srgbClr val="C00000"/>
                </a:solidFill>
                <a:latin typeface="+mn-lt"/>
              </a:rPr>
              <a:t> appropriate to its class. </a:t>
            </a:r>
          </a:p>
        </p:txBody>
      </p:sp>
    </p:spTree>
    <p:extLst>
      <p:ext uri="{BB962C8B-B14F-4D97-AF65-F5344CB8AC3E}">
        <p14:creationId xmlns:p14="http://schemas.microsoft.com/office/powerpoint/2010/main" val="769048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107970"/>
                <a:ext cx="8229600" cy="4018192"/>
              </a:xfrm>
            </p:spPr>
            <p:txBody>
              <a:bodyPr/>
              <a:lstStyle/>
              <a:p>
                <a:pPr>
                  <a:spcBef>
                    <a:spcPts val="1800"/>
                  </a:spcBef>
                  <a:spcAft>
                    <a:spcPts val="1800"/>
                  </a:spcAft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Market value is independent from it’s capital structure</a:t>
                </a:r>
              </a:p>
              <a:p>
                <a:pPr marL="0" indent="0">
                  <a:spcBef>
                    <a:spcPts val="18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If I solve for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i="1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107970"/>
                <a:ext cx="8229600" cy="4018192"/>
              </a:xfrm>
              <a:blipFill rotWithShape="0">
                <a:blip r:embed="rId3"/>
                <a:stretch>
                  <a:fillRect l="-963" t="-1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7232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If V</a:t>
            </a:r>
            <a:r>
              <a:rPr lang="en-US" sz="3900" baseline="-25000" dirty="0"/>
              <a:t>u</a:t>
            </a:r>
            <a:r>
              <a:rPr lang="en-US" sz="3900" dirty="0"/>
              <a:t> &gt; </a:t>
            </a:r>
            <a:r>
              <a:rPr lang="en-US" sz="3900" dirty="0" err="1"/>
              <a:t>V</a:t>
            </a:r>
            <a:r>
              <a:rPr lang="en-US" sz="3900" baseline="-25000" dirty="0" err="1"/>
              <a:t>l</a:t>
            </a:r>
            <a:endParaRPr lang="en-US" sz="3900" baseline="-250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20623"/>
                <a:ext cx="8229600" cy="81156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must be the same for all companies in the class or arbitrageurs will take advantage of such differences</a:t>
                </a:r>
              </a:p>
              <a:p>
                <a:endParaRPr lang="en-US" sz="2000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20623"/>
                <a:ext cx="8229600" cy="811562"/>
              </a:xfrm>
              <a:blipFill rotWithShape="0">
                <a:blip r:embed="rId3"/>
                <a:stretch>
                  <a:fillRect l="-667" t="-3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3324298"/>
              </p:ext>
            </p:extLst>
          </p:nvPr>
        </p:nvGraphicFramePr>
        <p:xfrm>
          <a:off x="727363" y="2599753"/>
          <a:ext cx="7689273" cy="2382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2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365">
                <a:tc>
                  <a:txBody>
                    <a:bodyPr/>
                    <a:lstStyle/>
                    <a:p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Investment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Returns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365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A) Initial Strategy: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α (</a:t>
                      </a:r>
                      <a:r>
                        <a:rPr lang="en-US" sz="1600" noProof="0" dirty="0">
                          <a:latin typeface="+mn-lt"/>
                          <a:sym typeface="Wingdings" pitchFamily="2" charset="2"/>
                        </a:rPr>
                        <a:t>V</a:t>
                      </a:r>
                      <a:r>
                        <a:rPr lang="en-US" sz="1600" baseline="-25000" noProof="0" dirty="0">
                          <a:latin typeface="+mn-lt"/>
                          <a:sym typeface="Wingdings" pitchFamily="2" charset="2"/>
                        </a:rPr>
                        <a:t>u  </a:t>
                      </a:r>
                      <a:r>
                        <a:rPr lang="en-US" sz="1600" baseline="0" noProof="0" dirty="0">
                          <a:latin typeface="+mn-lt"/>
                          <a:sym typeface="Wingdings" pitchFamily="2" charset="2"/>
                        </a:rPr>
                        <a:t>)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α(X) 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898">
                <a:tc gridSpan="3"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B)</a:t>
                      </a:r>
                      <a:r>
                        <a:rPr lang="en-US" sz="1600" baseline="0" noProof="0" dirty="0">
                          <a:latin typeface="+mn-lt"/>
                        </a:rPr>
                        <a:t> Arbitrage Strategy: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365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Buy α  Stocks S</a:t>
                      </a:r>
                      <a:r>
                        <a:rPr lang="en-US" sz="1600" baseline="-25000" noProof="0" dirty="0">
                          <a:latin typeface="+mn-lt"/>
                        </a:rPr>
                        <a:t>L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α (V</a:t>
                      </a:r>
                      <a:r>
                        <a:rPr lang="en-US" sz="1600" baseline="-25000" noProof="0" dirty="0">
                          <a:latin typeface="+mn-lt"/>
                        </a:rPr>
                        <a:t>L </a:t>
                      </a:r>
                      <a:r>
                        <a:rPr lang="en-US" sz="1600" baseline="0" noProof="0" dirty="0">
                          <a:latin typeface="+mn-lt"/>
                        </a:rPr>
                        <a:t>– D</a:t>
                      </a:r>
                      <a:r>
                        <a:rPr lang="en-US" sz="1600" baseline="-25000" noProof="0" dirty="0">
                          <a:latin typeface="+mn-lt"/>
                        </a:rPr>
                        <a:t>L</a:t>
                      </a:r>
                      <a:r>
                        <a:rPr lang="en-US" sz="1600" baseline="0" noProof="0" dirty="0">
                          <a:latin typeface="+mn-lt"/>
                        </a:rPr>
                        <a:t>)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α( X -</a:t>
                      </a:r>
                      <a:r>
                        <a:rPr lang="en-US" sz="1600" noProof="0" dirty="0" err="1">
                          <a:latin typeface="+mn-lt"/>
                        </a:rPr>
                        <a:t>r</a:t>
                      </a:r>
                      <a:r>
                        <a:rPr lang="en-US" sz="1600" baseline="0" noProof="0" dirty="0" err="1">
                          <a:latin typeface="+mn-lt"/>
                        </a:rPr>
                        <a:t>D</a:t>
                      </a:r>
                      <a:r>
                        <a:rPr lang="en-US" sz="1600" baseline="-25000" noProof="0" dirty="0" err="1">
                          <a:latin typeface="+mn-lt"/>
                        </a:rPr>
                        <a:t>L</a:t>
                      </a:r>
                      <a:r>
                        <a:rPr lang="en-US" sz="1600" baseline="0" noProof="0" dirty="0">
                          <a:latin typeface="+mn-lt"/>
                        </a:rPr>
                        <a:t>)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770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Loan  α  </a:t>
                      </a:r>
                      <a:r>
                        <a:rPr lang="en-US" sz="1600" baseline="0" noProof="0" dirty="0">
                          <a:latin typeface="+mn-lt"/>
                        </a:rPr>
                        <a:t>D</a:t>
                      </a:r>
                      <a:r>
                        <a:rPr lang="en-US" sz="1600" baseline="-25000" noProof="0" dirty="0">
                          <a:latin typeface="+mn-lt"/>
                        </a:rPr>
                        <a:t>L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α </a:t>
                      </a:r>
                      <a:r>
                        <a:rPr lang="en-US" sz="1600" baseline="0" noProof="0" dirty="0">
                          <a:latin typeface="+mn-lt"/>
                        </a:rPr>
                        <a:t>D</a:t>
                      </a:r>
                      <a:r>
                        <a:rPr lang="en-US" sz="1600" baseline="-25000" noProof="0" dirty="0">
                          <a:latin typeface="+mn-lt"/>
                        </a:rPr>
                        <a:t>L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>
                          <a:latin typeface="+mn-lt"/>
                        </a:rPr>
                        <a:t>α (</a:t>
                      </a:r>
                      <a:r>
                        <a:rPr lang="en-US" sz="1600" noProof="0" dirty="0" err="1">
                          <a:latin typeface="+mn-lt"/>
                        </a:rPr>
                        <a:t>r</a:t>
                      </a:r>
                      <a:r>
                        <a:rPr lang="en-US" sz="1600" baseline="0" noProof="0" dirty="0" err="1">
                          <a:latin typeface="+mn-lt"/>
                        </a:rPr>
                        <a:t>D</a:t>
                      </a:r>
                      <a:r>
                        <a:rPr lang="en-US" sz="1600" baseline="-25000" noProof="0" dirty="0" err="1">
                          <a:latin typeface="+mn-lt"/>
                        </a:rPr>
                        <a:t>L</a:t>
                      </a:r>
                      <a:r>
                        <a:rPr lang="en-US" sz="1600" baseline="0" noProof="0" dirty="0">
                          <a:latin typeface="+mn-lt"/>
                        </a:rPr>
                        <a:t>)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792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Total Value of strategy</a:t>
                      </a:r>
                      <a:r>
                        <a:rPr lang="en-US" sz="1600" baseline="0" noProof="0" dirty="0">
                          <a:latin typeface="+mn-lt"/>
                        </a:rPr>
                        <a:t> B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n-lt"/>
                        </a:rPr>
                        <a:t>α V</a:t>
                      </a:r>
                      <a:r>
                        <a:rPr lang="en-US" sz="1600" baseline="-25000" noProof="0" dirty="0">
                          <a:latin typeface="+mn-lt"/>
                        </a:rPr>
                        <a:t>L 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α(X) 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727362" y="5108913"/>
            <a:ext cx="7659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Sell Stocks of unlevered co. </a:t>
            </a:r>
            <a:r>
              <a:rPr lang="en-US" dirty="0">
                <a:solidFill>
                  <a:srgbClr val="C00000"/>
                </a:solidFill>
              </a:rPr>
              <a:t>α V</a:t>
            </a:r>
            <a:r>
              <a:rPr lang="en-US" baseline="-25000" dirty="0">
                <a:solidFill>
                  <a:srgbClr val="C00000"/>
                </a:solidFill>
              </a:rPr>
              <a:t>U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e buy stocks of levered co. </a:t>
            </a:r>
            <a:r>
              <a:rPr lang="en-US" dirty="0">
                <a:solidFill>
                  <a:srgbClr val="C00000"/>
                </a:solidFill>
              </a:rPr>
              <a:t>α V</a:t>
            </a:r>
            <a:r>
              <a:rPr lang="en-US" baseline="-25000" dirty="0">
                <a:solidFill>
                  <a:srgbClr val="C00000"/>
                </a:solidFill>
              </a:rPr>
              <a:t>L</a:t>
            </a:r>
            <a:endParaRPr lang="en-US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dirty="0"/>
              <a:t>Immediate gain: </a:t>
            </a:r>
            <a:r>
              <a:rPr lang="en-US" dirty="0">
                <a:solidFill>
                  <a:srgbClr val="C00000"/>
                </a:solidFill>
              </a:rPr>
              <a:t>α (V</a:t>
            </a:r>
            <a:r>
              <a:rPr lang="en-US" baseline="-25000" dirty="0">
                <a:solidFill>
                  <a:srgbClr val="C00000"/>
                </a:solidFill>
              </a:rPr>
              <a:t>U</a:t>
            </a:r>
            <a:r>
              <a:rPr lang="en-US" dirty="0">
                <a:solidFill>
                  <a:srgbClr val="C00000"/>
                </a:solidFill>
              </a:rPr>
              <a:t> − V</a:t>
            </a:r>
            <a:r>
              <a:rPr lang="en-US" baseline="-25000" dirty="0">
                <a:solidFill>
                  <a:srgbClr val="C00000"/>
                </a:solidFill>
              </a:rPr>
              <a:t>L</a:t>
            </a:r>
            <a:r>
              <a:rPr lang="en-US" dirty="0">
                <a:solidFill>
                  <a:srgbClr val="C00000"/>
                </a:solidFill>
              </a:rPr>
              <a:t>) &gt; </a:t>
            </a:r>
            <a:r>
              <a:rPr lang="en-US" sz="2400" dirty="0">
                <a:solidFill>
                  <a:srgbClr val="C00000"/>
                </a:solidFill>
              </a:rPr>
              <a:t>0</a:t>
            </a:r>
            <a:endParaRPr lang="en-US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dirty="0"/>
              <a:t>In both cases, my return will be </a:t>
            </a:r>
            <a:r>
              <a:rPr lang="en-US" dirty="0">
                <a:solidFill>
                  <a:srgbClr val="C00000"/>
                </a:solidFill>
              </a:rPr>
              <a:t>α (X)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599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If V</a:t>
            </a:r>
            <a:r>
              <a:rPr lang="en-US" sz="3900" baseline="-25000" dirty="0"/>
              <a:t>u</a:t>
            </a:r>
            <a:r>
              <a:rPr lang="en-US" sz="3900" dirty="0"/>
              <a:t> &lt; </a:t>
            </a:r>
            <a:r>
              <a:rPr lang="en-US" sz="3900" dirty="0" err="1"/>
              <a:t>V</a:t>
            </a:r>
            <a:r>
              <a:rPr lang="en-US" sz="3900" baseline="-25000" dirty="0" err="1"/>
              <a:t>l</a:t>
            </a:r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graphicFrame>
        <p:nvGraphicFramePr>
          <p:cNvPr id="10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6390834"/>
              </p:ext>
            </p:extLst>
          </p:nvPr>
        </p:nvGraphicFramePr>
        <p:xfrm>
          <a:off x="457200" y="1810587"/>
          <a:ext cx="8229600" cy="2477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0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0031"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Investment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Return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031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A) Initial Strategy: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α (V</a:t>
                      </a:r>
                      <a:r>
                        <a:rPr lang="en-US" sz="1600" baseline="-25000" noProof="0" dirty="0"/>
                        <a:t>L </a:t>
                      </a:r>
                      <a:r>
                        <a:rPr lang="en-US" sz="1600" baseline="0" noProof="0" dirty="0"/>
                        <a:t>– D</a:t>
                      </a:r>
                      <a:r>
                        <a:rPr lang="en-US" sz="1600" baseline="-25000" noProof="0" dirty="0"/>
                        <a:t>L</a:t>
                      </a:r>
                      <a:r>
                        <a:rPr lang="en-US" sz="1600" baseline="0" noProof="0" dirty="0"/>
                        <a:t>)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α( X - </a:t>
                      </a:r>
                      <a:r>
                        <a:rPr lang="en-US" sz="1600" noProof="0" dirty="0" err="1"/>
                        <a:t>r</a:t>
                      </a:r>
                      <a:r>
                        <a:rPr lang="en-US" sz="1600" baseline="0" noProof="0" dirty="0" err="1"/>
                        <a:t>D</a:t>
                      </a:r>
                      <a:r>
                        <a:rPr lang="en-US" sz="1600" baseline="-25000" noProof="0" dirty="0" err="1"/>
                        <a:t>L</a:t>
                      </a:r>
                      <a:r>
                        <a:rPr lang="en-US" sz="1600" baseline="0" noProof="0" dirty="0"/>
                        <a:t>)</a:t>
                      </a:r>
                      <a:endParaRPr lang="en-US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031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B)</a:t>
                      </a:r>
                      <a:r>
                        <a:rPr lang="en-US" sz="1600" baseline="0" noProof="0" dirty="0">
                          <a:latin typeface="+mn-lt"/>
                        </a:rPr>
                        <a:t> Arbitrage Strategy: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031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Buy α  Stocks S</a:t>
                      </a:r>
                      <a:r>
                        <a:rPr lang="en-US" sz="1600" baseline="-25000" noProof="0" dirty="0">
                          <a:latin typeface="+mn-lt"/>
                        </a:rPr>
                        <a:t>u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α (</a:t>
                      </a:r>
                      <a:r>
                        <a:rPr lang="en-US" sz="1600" noProof="0" dirty="0">
                          <a:sym typeface="Wingdings" pitchFamily="2" charset="2"/>
                        </a:rPr>
                        <a:t>V</a:t>
                      </a:r>
                      <a:r>
                        <a:rPr lang="en-US" sz="1600" baseline="-25000" noProof="0" dirty="0">
                          <a:sym typeface="Wingdings" pitchFamily="2" charset="2"/>
                        </a:rPr>
                        <a:t>u  </a:t>
                      </a:r>
                      <a:r>
                        <a:rPr lang="en-US" sz="1600" baseline="0" noProof="0" dirty="0">
                          <a:sym typeface="Wingdings" pitchFamily="2" charset="2"/>
                        </a:rPr>
                        <a:t>)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α(X) </a:t>
                      </a:r>
                      <a:endParaRPr lang="en-US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685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Loan  α  </a:t>
                      </a:r>
                      <a:r>
                        <a:rPr lang="en-US" sz="1600" baseline="0" noProof="0" dirty="0">
                          <a:latin typeface="+mn-lt"/>
                        </a:rPr>
                        <a:t>D</a:t>
                      </a:r>
                      <a:r>
                        <a:rPr lang="en-US" sz="1600" baseline="-25000" noProof="0" dirty="0">
                          <a:latin typeface="+mn-lt"/>
                        </a:rPr>
                        <a:t>L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-α </a:t>
                      </a:r>
                      <a:r>
                        <a:rPr lang="en-US" sz="1600" baseline="0" noProof="0" dirty="0"/>
                        <a:t>D</a:t>
                      </a:r>
                      <a:r>
                        <a:rPr lang="en-US" sz="1600" baseline="-25000" noProof="0" dirty="0"/>
                        <a:t>L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α (-</a:t>
                      </a:r>
                      <a:r>
                        <a:rPr lang="en-US" sz="1600" noProof="0" dirty="0" err="1"/>
                        <a:t>r</a:t>
                      </a:r>
                      <a:r>
                        <a:rPr lang="en-US" sz="1600" baseline="0" noProof="0" dirty="0" err="1"/>
                        <a:t>D</a:t>
                      </a:r>
                      <a:r>
                        <a:rPr lang="en-US" sz="1600" baseline="-25000" noProof="0" dirty="0" err="1"/>
                        <a:t>L</a:t>
                      </a:r>
                      <a:r>
                        <a:rPr lang="en-US" sz="1600" baseline="0" noProof="0" dirty="0"/>
                        <a:t>)</a:t>
                      </a:r>
                      <a:endParaRPr lang="en-US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071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latin typeface="+mn-lt"/>
                        </a:rPr>
                        <a:t>Total Value of strategy</a:t>
                      </a:r>
                      <a:r>
                        <a:rPr lang="en-US" sz="1600" baseline="0" noProof="0" dirty="0">
                          <a:latin typeface="+mn-lt"/>
                        </a:rPr>
                        <a:t> B</a:t>
                      </a:r>
                      <a:endParaRPr lang="en-US" sz="16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α (V</a:t>
                      </a:r>
                      <a:r>
                        <a:rPr lang="en-US" sz="1600" baseline="-25000" noProof="0" dirty="0"/>
                        <a:t>U</a:t>
                      </a:r>
                      <a:r>
                        <a:rPr lang="en-US" sz="1600" baseline="0" noProof="0" dirty="0"/>
                        <a:t>– D</a:t>
                      </a:r>
                      <a:r>
                        <a:rPr lang="en-US" sz="1600" baseline="-25000" noProof="0" dirty="0"/>
                        <a:t>L</a:t>
                      </a:r>
                      <a:r>
                        <a:rPr lang="en-US" sz="1600" baseline="0" noProof="0" dirty="0"/>
                        <a:t>)</a:t>
                      </a:r>
                      <a:r>
                        <a:rPr lang="en-US" sz="1600" baseline="-25000" noProof="0" dirty="0"/>
                        <a:t> 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α( X - </a:t>
                      </a:r>
                      <a:r>
                        <a:rPr lang="en-US" sz="1600" noProof="0" dirty="0" err="1"/>
                        <a:t>r</a:t>
                      </a:r>
                      <a:r>
                        <a:rPr lang="en-US" sz="1600" baseline="0" noProof="0" dirty="0" err="1"/>
                        <a:t>D</a:t>
                      </a:r>
                      <a:r>
                        <a:rPr lang="en-US" sz="1600" baseline="-25000" noProof="0" dirty="0" err="1"/>
                        <a:t>L</a:t>
                      </a:r>
                      <a:r>
                        <a:rPr lang="en-US" sz="1600" baseline="0" noProof="0" dirty="0"/>
                        <a:t>)</a:t>
                      </a:r>
                      <a:endParaRPr lang="en-US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Segnaposto contenuto 10"/>
          <p:cNvSpPr txBox="1">
            <a:spLocks noGrp="1"/>
          </p:cNvSpPr>
          <p:nvPr>
            <p:ph idx="1"/>
          </p:nvPr>
        </p:nvSpPr>
        <p:spPr>
          <a:xfrm>
            <a:off x="457200" y="4686423"/>
            <a:ext cx="822960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 short the Levered Co and Buy the Unlevered Co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The strategy yields the same return as A but at a lower price: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  <a:latin typeface="+mn-lt"/>
              </a:rPr>
              <a:t>α(V</a:t>
            </a:r>
            <a:r>
              <a:rPr lang="en-US" baseline="-25000" dirty="0">
                <a:solidFill>
                  <a:srgbClr val="C00000"/>
                </a:solidFill>
                <a:latin typeface="+mn-lt"/>
              </a:rPr>
              <a:t>U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− B) &lt; α(V</a:t>
            </a:r>
            <a:r>
              <a:rPr lang="en-US" baseline="-25000" dirty="0">
                <a:solidFill>
                  <a:srgbClr val="C00000"/>
                </a:solidFill>
                <a:latin typeface="+mn-lt"/>
              </a:rPr>
              <a:t>L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− B)</a:t>
            </a:r>
          </a:p>
        </p:txBody>
      </p:sp>
    </p:spTree>
    <p:extLst>
      <p:ext uri="{BB962C8B-B14F-4D97-AF65-F5344CB8AC3E}">
        <p14:creationId xmlns:p14="http://schemas.microsoft.com/office/powerpoint/2010/main" val="101488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Proposition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18496"/>
            <a:ext cx="8229600" cy="328513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Varying the capital structure won’t enhance value for the stock owner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Value depends only on cash flows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Competition among investors will make sure that: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  <a:latin typeface="+mn-lt"/>
              </a:rPr>
              <a:t>V</a:t>
            </a:r>
            <a:r>
              <a:rPr lang="en-US" baseline="-25000" dirty="0">
                <a:solidFill>
                  <a:srgbClr val="C00000"/>
                </a:solidFill>
                <a:latin typeface="+mn-lt"/>
              </a:rPr>
              <a:t>u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= </a:t>
            </a:r>
            <a:r>
              <a:rPr lang="en-US" dirty="0" err="1">
                <a:solidFill>
                  <a:srgbClr val="C00000"/>
                </a:solidFill>
                <a:latin typeface="+mn-lt"/>
              </a:rPr>
              <a:t>V</a:t>
            </a:r>
            <a:r>
              <a:rPr lang="en-US" baseline="-25000" dirty="0" err="1">
                <a:solidFill>
                  <a:srgbClr val="C00000"/>
                </a:solidFill>
                <a:latin typeface="+mn-lt"/>
              </a:rPr>
              <a:t>l</a:t>
            </a:r>
            <a:endParaRPr lang="en-US" baseline="-250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3536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53665"/>
            <a:ext cx="8229600" cy="247623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If Proposition one holds, the Weighted Average Cost of Capital (</a:t>
            </a:r>
            <a:r>
              <a:rPr lang="en-US" cap="small" dirty="0">
                <a:solidFill>
                  <a:srgbClr val="C00000"/>
                </a:solidFill>
                <a:latin typeface="+mn-lt"/>
              </a:rPr>
              <a:t>Wacc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) for a company is a constant</a:t>
            </a:r>
          </a:p>
          <a:p>
            <a:pPr marL="581025" lvl="1" indent="-314325">
              <a:lnSpc>
                <a:spcPct val="150000"/>
              </a:lnSpc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Doesn’t change for a given class of companies</a:t>
            </a:r>
          </a:p>
          <a:p>
            <a:pPr marL="581025" lvl="1" indent="-314325">
              <a:lnSpc>
                <a:spcPct val="150000"/>
              </a:lnSpc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Doesn’t change for a given risk profile</a:t>
            </a:r>
          </a:p>
          <a:p>
            <a:pPr marL="581025" lvl="1" indent="-314325">
              <a:lnSpc>
                <a:spcPct val="150000"/>
              </a:lnSpc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Doesn’t change for a company that is not making new investments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2088120" y="5076090"/>
                <a:ext cx="4967759" cy="7662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𝑊𝑎𝑐𝑐</m:t>
                      </m:r>
                      <m:r>
                        <a:rPr lang="it-IT" sz="2000" i="1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𝑘</m:t>
                          </m:r>
                        </m:sub>
                      </m:sSub>
                      <m:r>
                        <a:rPr lang="it-IT" sz="2000" i="1">
                          <a:solidFill>
                            <a:srgbClr val="C00000"/>
                          </a:solidFill>
                          <a:effectLst/>
                          <a:latin typeface="Cambria Math" charset="0"/>
                          <a:ea typeface="Calibri" charset="0"/>
                          <a:cs typeface="Times New Roman" charset="0"/>
                        </a:rPr>
                        <m:t>+</m:t>
                      </m:r>
                      <m:f>
                        <m:f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𝑟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𝑑</m:t>
                          </m:r>
                        </m:sub>
                      </m:sSub>
                      <m:r>
                        <a:rPr lang="it-IT" sz="2000" i="1">
                          <a:solidFill>
                            <a:srgbClr val="C00000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(1−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𝑡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𝑐</m:t>
                          </m:r>
                        </m:sub>
                      </m:sSub>
                      <m:r>
                        <a:rPr lang="it-IT" sz="2000" i="1">
                          <a:solidFill>
                            <a:srgbClr val="C00000"/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)</m:t>
                      </m:r>
                    </m:oMath>
                  </m:oMathPara>
                </a14:m>
                <a:endParaRPr lang="it-IT" sz="2000" dirty="0">
                  <a:solidFill>
                    <a:srgbClr val="C00000"/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120" y="5076090"/>
                <a:ext cx="4967759" cy="76623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0152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Proposition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65305" y="2373804"/>
            <a:ext cx="6813387" cy="96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cap="small" dirty="0">
                <a:solidFill>
                  <a:srgbClr val="C00000"/>
                </a:solidFill>
                <a:latin typeface="+mn-lt"/>
              </a:rPr>
              <a:t>The yield of a given stock is a linear function of </a:t>
            </a:r>
            <a:r>
              <a:rPr lang="en-US" sz="2800" cap="small">
                <a:solidFill>
                  <a:srgbClr val="C00000"/>
                </a:solidFill>
                <a:latin typeface="+mn-lt"/>
              </a:rPr>
              <a:t>the company’s leverage </a:t>
            </a:r>
            <a:endParaRPr lang="en-US" sz="2800" cap="small" dirty="0">
              <a:solidFill>
                <a:srgbClr val="C0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2424817" y="3762453"/>
                <a:ext cx="4294365" cy="1033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𝑖</m:t>
                          </m:r>
                        </m:e>
                        <m:sub>
                          <m: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𝑗</m:t>
                          </m:r>
                        </m:sub>
                      </m:sSub>
                      <m:r>
                        <a:rPr lang="it-IT" sz="28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𝜌</m:t>
                          </m:r>
                        </m:e>
                        <m:sub>
                          <m: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𝑘</m:t>
                          </m:r>
                        </m:sub>
                      </m:sSub>
                      <m:r>
                        <a:rPr lang="it-IT" sz="28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+(</m:t>
                      </m:r>
                      <m:sSub>
                        <m:sSubPr>
                          <m:ctrlP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𝜌</m:t>
                          </m:r>
                        </m:e>
                        <m:sub>
                          <m: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𝑘</m:t>
                          </m:r>
                        </m:sub>
                      </m:sSub>
                      <m:r>
                        <a:rPr lang="it-IT" sz="28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−</m:t>
                      </m:r>
                      <m:r>
                        <a:rPr lang="it-IT" sz="28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𝑟</m:t>
                      </m:r>
                      <m:r>
                        <a:rPr lang="it-IT" sz="28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)</m:t>
                      </m:r>
                      <m:f>
                        <m:fPr>
                          <m:ctrlPr>
                            <a:rPr lang="it-IT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8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8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8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800" dirty="0">
                  <a:solidFill>
                    <a:schemeClr val="tx2">
                      <a:lumMod val="75000"/>
                    </a:schemeClr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817" y="3762453"/>
                <a:ext cx="4294365" cy="10330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51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Course Overview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005558" y="1600200"/>
            <a:ext cx="4531659" cy="452628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3600"/>
              </a:spcAft>
              <a:buNone/>
            </a:pPr>
            <a:r>
              <a:rPr lang="en-US" sz="1900" b="1" cap="small" dirty="0">
                <a:solidFill>
                  <a:schemeClr val="tx2"/>
                </a:solidFill>
                <a:latin typeface="+mn-lt"/>
              </a:rPr>
              <a:t>the course will deal with advanced concepts of corporate finance: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Theories of financial markets;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b="1" dirty="0">
                <a:solidFill>
                  <a:srgbClr val="C00000"/>
                </a:solidFill>
                <a:latin typeface="+mn-lt"/>
              </a:rPr>
              <a:t>Corporate Valuation;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Crypto Currencies and Block Chain;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Start-up Finance;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Scale-Up Finance.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uppo 8"/>
          <p:cNvGrpSpPr/>
          <p:nvPr/>
        </p:nvGrpSpPr>
        <p:grpSpPr>
          <a:xfrm>
            <a:off x="114085" y="1267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pic>
        <p:nvPicPr>
          <p:cNvPr id="12" name="Immagine 11" descr="mill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764053"/>
            <a:ext cx="2540000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magine 12" descr="ModiglianiFranc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8279" y="3449969"/>
            <a:ext cx="1857388" cy="2634593"/>
          </a:xfrm>
          <a:prstGeom prst="roundRect">
            <a:avLst>
              <a:gd name="adj" fmla="val 9374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0066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Proposition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873414" y="1849575"/>
                <a:ext cx="4081909" cy="166780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Debt yield is a constant</a:t>
                </a:r>
              </a:p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Stock’s return is as seen</a:t>
                </a:r>
              </a:p>
              <a:p>
                <a:r>
                  <a:rPr lang="en-US" i="1" dirty="0">
                    <a:solidFill>
                      <a:schemeClr val="accent4">
                        <a:lumMod val="75000"/>
                      </a:schemeClr>
                    </a:solidFill>
                    <a:latin typeface="Symbol" charset="2"/>
                    <a:ea typeface="Symbol" charset="2"/>
                    <a:cs typeface="Symbol" charset="2"/>
                  </a:rPr>
                  <a:t>r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is the intercept</a:t>
                </a:r>
              </a:p>
              <a:p>
                <a14:m>
                  <m:oMath xmlns:m="http://schemas.openxmlformats.org/officeDocument/2006/math">
                    <m:r>
                      <a:rPr lang="it-IT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libri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𝜌</m:t>
                        </m:r>
                      </m:e>
                      <m:sub>
                        <m:r>
                          <a:rPr lang="it-IT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𝑘</m:t>
                        </m:r>
                      </m:sub>
                    </m:sSub>
                    <m:r>
                      <a:rPr lang="it-IT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−</m:t>
                    </m:r>
                    <m:r>
                      <a:rPr lang="it-IT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𝑟</m:t>
                    </m:r>
                    <m:r>
                      <a:rPr lang="it-IT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 is the slope (+)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73414" y="1849575"/>
                <a:ext cx="4081909" cy="1667803"/>
              </a:xfrm>
              <a:blipFill rotWithShape="0">
                <a:blip r:embed="rId3"/>
                <a:stretch>
                  <a:fillRect l="-1940" t="-5109" b="-5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uppo 9"/>
          <p:cNvGrpSpPr/>
          <p:nvPr/>
        </p:nvGrpSpPr>
        <p:grpSpPr>
          <a:xfrm>
            <a:off x="844713" y="3071446"/>
            <a:ext cx="3129410" cy="2561492"/>
            <a:chOff x="0" y="0"/>
            <a:chExt cx="2057400" cy="1828800"/>
          </a:xfrm>
        </p:grpSpPr>
        <p:cxnSp>
          <p:nvCxnSpPr>
            <p:cNvPr id="11" name="Connettore 2 10"/>
            <p:cNvCxnSpPr/>
            <p:nvPr/>
          </p:nvCxnSpPr>
          <p:spPr>
            <a:xfrm>
              <a:off x="0" y="1828800"/>
              <a:ext cx="2057400" cy="0"/>
            </a:xfrm>
            <a:prstGeom prst="straightConnector1">
              <a:avLst/>
            </a:prstGeom>
            <a:ln w="15875" cmpd="sng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>
              <a:off x="0" y="1481070"/>
              <a:ext cx="1943100" cy="0"/>
            </a:xfrm>
            <a:prstGeom prst="line">
              <a:avLst/>
            </a:prstGeom>
            <a:ln w="15875" cmpd="sng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/>
            <p:cNvCxnSpPr/>
            <p:nvPr/>
          </p:nvCxnSpPr>
          <p:spPr>
            <a:xfrm flipV="1">
              <a:off x="12879" y="0"/>
              <a:ext cx="0" cy="1828800"/>
            </a:xfrm>
            <a:prstGeom prst="straightConnector1">
              <a:avLst/>
            </a:prstGeom>
            <a:ln w="15875" cmpd="sng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>
              <a:off x="0" y="1146219"/>
              <a:ext cx="1943100" cy="0"/>
            </a:xfrm>
            <a:prstGeom prst="line">
              <a:avLst/>
            </a:prstGeom>
            <a:ln w="158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V="1">
              <a:off x="12879" y="566670"/>
              <a:ext cx="1947849" cy="577009"/>
            </a:xfrm>
            <a:prstGeom prst="line">
              <a:avLst/>
            </a:prstGeom>
            <a:ln w="15875" cmpd="sng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CasellaDiTesto 3"/>
          <p:cNvSpPr txBox="1"/>
          <p:nvPr/>
        </p:nvSpPr>
        <p:spPr>
          <a:xfrm>
            <a:off x="3716218" y="3669321"/>
            <a:ext cx="445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>
                <a:solidFill>
                  <a:srgbClr val="C00000"/>
                </a:solidFill>
              </a:rPr>
              <a:t>i</a:t>
            </a:r>
            <a:r>
              <a:rPr lang="en-US" sz="1600" b="1" i="1" baseline="-25000" dirty="0" err="1">
                <a:solidFill>
                  <a:srgbClr val="C00000"/>
                </a:solidFill>
              </a:rPr>
              <a:t>j</a:t>
            </a:r>
            <a:endParaRPr lang="en-US" sz="1600" b="1" i="1" baseline="-25000" dirty="0">
              <a:solidFill>
                <a:srgbClr val="C0000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788305" y="4448455"/>
            <a:ext cx="445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>
                <a:solidFill>
                  <a:schemeClr val="accent2">
                    <a:lumMod val="75000"/>
                  </a:schemeClr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1600" b="1" i="1" baseline="-25000" dirty="0" err="1">
                <a:solidFill>
                  <a:schemeClr val="accent2">
                    <a:lumMod val="75000"/>
                  </a:schemeClr>
                </a:solidFill>
              </a:rPr>
              <a:t>k</a:t>
            </a:r>
            <a:endParaRPr lang="en-US" sz="1600" b="1" i="1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698184" y="4938951"/>
            <a:ext cx="445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r</a:t>
            </a:r>
            <a:endParaRPr lang="en-US" sz="1600" b="1" i="1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 rot="16200000">
            <a:off x="-71623" y="4309955"/>
            <a:ext cx="1453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/>
              <a:t>Yields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365292" y="5652726"/>
            <a:ext cx="2239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/>
              <a:t>Leverage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/>
              <p:cNvSpPr/>
              <p:nvPr/>
            </p:nvSpPr>
            <p:spPr>
              <a:xfrm>
                <a:off x="5369174" y="2090056"/>
                <a:ext cx="2874014" cy="7642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𝑖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𝑗</m:t>
                          </m:r>
                        </m:sub>
                      </m:sSub>
                      <m:r>
                        <a:rPr lang="it-IT" sz="20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𝑘</m:t>
                          </m:r>
                        </m:sub>
                      </m:sSub>
                      <m:r>
                        <a:rPr lang="it-IT" sz="20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+(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charset="0"/>
                              <a:cs typeface="Times New Roman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𝑘</m:t>
                          </m:r>
                        </m:sub>
                      </m:sSub>
                      <m:r>
                        <a:rPr lang="it-IT" sz="20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−</m:t>
                      </m:r>
                      <m:r>
                        <a:rPr lang="it-IT" sz="20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𝑟</m:t>
                      </m:r>
                      <m:r>
                        <a:rPr lang="it-IT" sz="2000" i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)</m:t>
                      </m:r>
                      <m:f>
                        <m:fPr>
                          <m:ctrlPr>
                            <a:rPr lang="it-IT" sz="20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dirty="0">
                  <a:solidFill>
                    <a:schemeClr val="tx2">
                      <a:lumMod val="75000"/>
                    </a:schemeClr>
                  </a:solidFill>
                  <a:effectLst/>
                  <a:latin typeface="Calibri" charset="0"/>
                  <a:ea typeface="Calibri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19" name="Rettango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174" y="2090056"/>
                <a:ext cx="2874014" cy="7642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/>
          <p:cNvSpPr txBox="1"/>
          <p:nvPr/>
        </p:nvSpPr>
        <p:spPr>
          <a:xfrm>
            <a:off x="4876800" y="4376204"/>
            <a:ext cx="3341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>
                <a:solidFill>
                  <a:srgbClr val="C00000"/>
                </a:solidFill>
              </a:rPr>
              <a:t>Higher risk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Higher expected returns</a:t>
            </a:r>
          </a:p>
        </p:txBody>
      </p:sp>
    </p:spTree>
    <p:extLst>
      <p:ext uri="{BB962C8B-B14F-4D97-AF65-F5344CB8AC3E}">
        <p14:creationId xmlns:p14="http://schemas.microsoft.com/office/powerpoint/2010/main" val="935514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63112" y="1662007"/>
            <a:ext cx="5111256" cy="273922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At some point debt won’t be risk free any more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Creditors will bear an increasing part of risk and will expect a higher return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Stocks’ return will reduce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Bonds’ return will rise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644768" y="3411414"/>
            <a:ext cx="2625699" cy="2291861"/>
            <a:chOff x="0" y="0"/>
            <a:chExt cx="2076697" cy="1828800"/>
          </a:xfrm>
        </p:grpSpPr>
        <p:cxnSp>
          <p:nvCxnSpPr>
            <p:cNvPr id="10" name="Connettore 2 9"/>
            <p:cNvCxnSpPr/>
            <p:nvPr/>
          </p:nvCxnSpPr>
          <p:spPr>
            <a:xfrm>
              <a:off x="0" y="1828800"/>
              <a:ext cx="20574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/>
            <p:cNvCxnSpPr/>
            <p:nvPr/>
          </p:nvCxnSpPr>
          <p:spPr>
            <a:xfrm flipV="1">
              <a:off x="12879" y="0"/>
              <a:ext cx="0" cy="18288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>
              <a:off x="0" y="1146219"/>
              <a:ext cx="1943100" cy="0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igura a mano libera 12"/>
            <p:cNvSpPr/>
            <p:nvPr/>
          </p:nvSpPr>
          <p:spPr>
            <a:xfrm>
              <a:off x="25758" y="798490"/>
              <a:ext cx="1957588" cy="324127"/>
            </a:xfrm>
            <a:custGeom>
              <a:avLst/>
              <a:gdLst>
                <a:gd name="connsiteX0" fmla="*/ 0 w 1957588"/>
                <a:gd name="connsiteY0" fmla="*/ 581133 h 581133"/>
                <a:gd name="connsiteX1" fmla="*/ 965915 w 1957588"/>
                <a:gd name="connsiteY1" fmla="*/ 27341 h 581133"/>
                <a:gd name="connsiteX2" fmla="*/ 1957588 w 1957588"/>
                <a:gd name="connsiteY2" fmla="*/ 78856 h 581133"/>
                <a:gd name="connsiteX3" fmla="*/ 1957588 w 1957588"/>
                <a:gd name="connsiteY3" fmla="*/ 78856 h 581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7588" h="581133">
                  <a:moveTo>
                    <a:pt x="0" y="581133"/>
                  </a:moveTo>
                  <a:cubicBezTo>
                    <a:pt x="319825" y="346093"/>
                    <a:pt x="639650" y="111054"/>
                    <a:pt x="965915" y="27341"/>
                  </a:cubicBezTo>
                  <a:cubicBezTo>
                    <a:pt x="1292180" y="-56372"/>
                    <a:pt x="1957588" y="78856"/>
                    <a:pt x="1957588" y="78856"/>
                  </a:cubicBezTo>
                  <a:lnTo>
                    <a:pt x="1957588" y="78856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it-IT"/>
            </a:p>
          </p:txBody>
        </p:sp>
        <p:sp>
          <p:nvSpPr>
            <p:cNvPr id="14" name="Figura a mano libera 13"/>
            <p:cNvSpPr/>
            <p:nvPr/>
          </p:nvSpPr>
          <p:spPr>
            <a:xfrm rot="21540000">
              <a:off x="12879" y="1339402"/>
              <a:ext cx="2063818" cy="202820"/>
            </a:xfrm>
            <a:custGeom>
              <a:avLst/>
              <a:gdLst>
                <a:gd name="connsiteX0" fmla="*/ 0 w 1918952"/>
                <a:gd name="connsiteY0" fmla="*/ 321972 h 352953"/>
                <a:gd name="connsiteX1" fmla="*/ 1107583 w 1918952"/>
                <a:gd name="connsiteY1" fmla="*/ 321972 h 352953"/>
                <a:gd name="connsiteX2" fmla="*/ 1918952 w 1918952"/>
                <a:gd name="connsiteY2" fmla="*/ 0 h 352953"/>
                <a:gd name="connsiteX3" fmla="*/ 1918952 w 1918952"/>
                <a:gd name="connsiteY3" fmla="*/ 0 h 35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952" h="352953">
                  <a:moveTo>
                    <a:pt x="0" y="321972"/>
                  </a:moveTo>
                  <a:cubicBezTo>
                    <a:pt x="393879" y="348803"/>
                    <a:pt x="787758" y="375634"/>
                    <a:pt x="1107583" y="321972"/>
                  </a:cubicBezTo>
                  <a:cubicBezTo>
                    <a:pt x="1427408" y="268310"/>
                    <a:pt x="1918952" y="0"/>
                    <a:pt x="1918952" y="0"/>
                  </a:cubicBezTo>
                  <a:lnTo>
                    <a:pt x="1918952" y="0"/>
                  </a:lnTo>
                </a:path>
              </a:pathLst>
            </a:cu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it-IT"/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3130068" y="4267194"/>
            <a:ext cx="445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>
                <a:solidFill>
                  <a:srgbClr val="C00000"/>
                </a:solidFill>
              </a:rPr>
              <a:t>i</a:t>
            </a:r>
            <a:r>
              <a:rPr lang="en-US" sz="1600" b="1" i="1" baseline="-25000" dirty="0" err="1">
                <a:solidFill>
                  <a:srgbClr val="C00000"/>
                </a:solidFill>
              </a:rPr>
              <a:t>j</a:t>
            </a:r>
            <a:endParaRPr lang="en-US" sz="1600" b="1" i="1" baseline="-25000" dirty="0">
              <a:solidFill>
                <a:srgbClr val="C0000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168719" y="4649007"/>
            <a:ext cx="443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>
                <a:solidFill>
                  <a:schemeClr val="accent2">
                    <a:lumMod val="75000"/>
                  </a:schemeClr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1600" b="1" i="1" baseline="-25000" dirty="0" err="1">
                <a:solidFill>
                  <a:schemeClr val="accent2">
                    <a:lumMod val="75000"/>
                  </a:schemeClr>
                </a:solidFill>
              </a:rPr>
              <a:t>k</a:t>
            </a:r>
            <a:endParaRPr lang="en-US" sz="1600" b="1" i="1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130067" y="5047769"/>
            <a:ext cx="445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r</a:t>
            </a:r>
            <a:endParaRPr lang="en-US" sz="1600" b="1" i="1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" name="Connettore 1 4"/>
          <p:cNvCxnSpPr/>
          <p:nvPr/>
        </p:nvCxnSpPr>
        <p:spPr>
          <a:xfrm flipV="1">
            <a:off x="1966944" y="3793594"/>
            <a:ext cx="0" cy="1880103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 rot="16200000">
            <a:off x="-259191" y="4380293"/>
            <a:ext cx="1453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/>
              <a:t>Yields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861203" y="5746510"/>
            <a:ext cx="2239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/>
              <a:t>Leverage</a:t>
            </a:r>
          </a:p>
        </p:txBody>
      </p:sp>
    </p:spTree>
    <p:extLst>
      <p:ext uri="{BB962C8B-B14F-4D97-AF65-F5344CB8AC3E}">
        <p14:creationId xmlns:p14="http://schemas.microsoft.com/office/powerpoint/2010/main" val="146897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Corporate </a:t>
            </a:r>
            <a:r>
              <a:rPr lang="it-IT" sz="4000" dirty="0" err="1"/>
              <a:t>Valuation</a:t>
            </a:r>
            <a:endParaRPr lang="it-IT" sz="4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444451"/>
              </p:ext>
            </p:extLst>
          </p:nvPr>
        </p:nvGraphicFramePr>
        <p:xfrm>
          <a:off x="1140310" y="1600200"/>
          <a:ext cx="7546489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59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30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Graphic spid="4" grpId="1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71701"/>
            <a:ext cx="8229600" cy="1092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cap="small" dirty="0">
                <a:solidFill>
                  <a:srgbClr val="C00000"/>
                </a:solidFill>
                <a:latin typeface="+mn-lt"/>
              </a:rPr>
              <a:t>What is the "cost of capital" to a firm in a world in which funds are used to acquire assets whose yields are uncertain; and in which capital can be obtained by many different </a:t>
            </a:r>
            <a:r>
              <a:rPr lang="en-US" sz="2000" cap="small">
                <a:solidFill>
                  <a:srgbClr val="C00000"/>
                </a:solidFill>
                <a:latin typeface="+mn-lt"/>
              </a:rPr>
              <a:t>media ?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sz="2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457200" y="3606800"/>
            <a:ext cx="8229600" cy="2489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the corporation finance specialist concerned with the techniques of financing firms so as to ensure their survival and growth;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the managerial economist concerned with capital budgeting; 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the economic theorist concerned with explaining investment behavior at both the micro and macro levels.</a:t>
            </a:r>
          </a:p>
        </p:txBody>
      </p:sp>
    </p:spTree>
    <p:extLst>
      <p:ext uri="{BB962C8B-B14F-4D97-AF65-F5344CB8AC3E}">
        <p14:creationId xmlns:p14="http://schemas.microsoft.com/office/powerpoint/2010/main" val="87609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19301"/>
            <a:ext cx="8229600" cy="3302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Previous theory</a:t>
            </a:r>
          </a:p>
          <a:p>
            <a:pPr lvl="1"/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Physical assets yield sure returns</a:t>
            </a:r>
          </a:p>
          <a:p>
            <a:pPr lvl="1"/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the cost of capital to the owners of a firm is simply the rate of interest on bonds; </a:t>
            </a:r>
          </a:p>
          <a:p>
            <a:pPr lvl="1"/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that the firm will push investment up to where the marginal yield on assets equals the market rate of interest</a:t>
            </a:r>
          </a:p>
          <a:p>
            <a:pPr marL="0" indent="0" algn="ctr">
              <a:spcBef>
                <a:spcPts val="3600"/>
              </a:spcBef>
              <a:buNone/>
            </a:pPr>
            <a:r>
              <a:rPr lang="en-US" sz="2800" dirty="0">
                <a:solidFill>
                  <a:srgbClr val="C00000"/>
                </a:solidFill>
              </a:rPr>
              <a:t>Thus maximizing profits and market value</a:t>
            </a:r>
          </a:p>
        </p:txBody>
      </p:sp>
    </p:spTree>
    <p:extLst>
      <p:ext uri="{BB962C8B-B14F-4D97-AF65-F5344CB8AC3E}">
        <p14:creationId xmlns:p14="http://schemas.microsoft.com/office/powerpoint/2010/main" val="153535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5800"/>
            <a:ext cx="8229600" cy="4170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Value Enhancement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an asset is worth acquiring if it will increase the net profit of the owners of the firm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Net profit will increase only if the expected rate of return exceeds the rate of interest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An asset is worth acquiring if it increases the value of the owners’ equity 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Value will exceed its cost if and only if the yield of the asset exceeds the rate of interest </a:t>
            </a:r>
          </a:p>
        </p:txBody>
      </p:sp>
    </p:spTree>
    <p:extLst>
      <p:ext uri="{BB962C8B-B14F-4D97-AF65-F5344CB8AC3E}">
        <p14:creationId xmlns:p14="http://schemas.microsoft.com/office/powerpoint/2010/main" val="1340011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81201"/>
            <a:ext cx="8229600" cy="36703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Uncertainty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Superimposing the notion of a "risk discount" to be subtracted from the expected yield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A "risk premium" to be added to the market rate of interest 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No satisfactory explanation had at the time been provided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What determines the size of the risk discount and how it varies in response to changes in other variable</a:t>
            </a:r>
          </a:p>
        </p:txBody>
      </p:sp>
    </p:spTree>
    <p:extLst>
      <p:ext uri="{BB962C8B-B14F-4D97-AF65-F5344CB8AC3E}">
        <p14:creationId xmlns:p14="http://schemas.microsoft.com/office/powerpoint/2010/main" val="905349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7"/>
            <a:ext cx="8229600" cy="430870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 fact, the profit maximization criterion is no longer even well defined. 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Under uncertainty outcomes are valued by a subjective probability distribution 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 particular, the use of debt rather than equity may increase the expected return to the owners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Only at the cost of increased dispersion of the outcomes. </a:t>
            </a:r>
          </a:p>
        </p:txBody>
      </p:sp>
    </p:spTree>
    <p:extLst>
      <p:ext uri="{BB962C8B-B14F-4D97-AF65-F5344CB8AC3E}">
        <p14:creationId xmlns:p14="http://schemas.microsoft.com/office/powerpoint/2010/main" val="129458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cost of capital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6532"/>
                <a:ext cx="8229600" cy="446562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000" i="1" dirty="0">
                    <a:solidFill>
                      <a:schemeClr val="tx2">
                        <a:lumMod val="75000"/>
                      </a:schemeClr>
                    </a:solidFill>
                  </a:rPr>
                  <a:t>A random stream of returns </a:t>
                </a:r>
              </a:p>
              <a:p>
                <a:pPr marL="9525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solidFill>
                            <a:srgbClr val="C00000"/>
                          </a:solidFill>
                          <a:latin typeface="Cambria Math" charset="0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𝑇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𝑇</m:t>
                              </m:r>
                            </m:den>
                          </m:f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𝑇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)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3000"/>
                  </a:spcAft>
                </a:pPr>
                <a:r>
                  <a:rPr lang="en-US" sz="2000" i="1" dirty="0">
                    <a:solidFill>
                      <a:schemeClr val="tx2">
                        <a:lumMod val="75000"/>
                      </a:schemeClr>
                    </a:solidFill>
                  </a:rPr>
                  <a:t> the mean value of the stream over time is finite and represents a random variable subject to a subjective probability distribution</a:t>
                </a:r>
              </a:p>
              <a:p>
                <a:pPr>
                  <a:spcBef>
                    <a:spcPts val="0"/>
                  </a:spcBef>
                  <a:spcAft>
                    <a:spcPts val="3000"/>
                  </a:spcAft>
                </a:pPr>
                <a:r>
                  <a:rPr lang="en-US" sz="2000" i="1" dirty="0">
                    <a:solidFill>
                      <a:schemeClr val="tx2">
                        <a:lumMod val="75000"/>
                      </a:schemeClr>
                    </a:solidFill>
                  </a:rPr>
                  <a:t>Individual investors may have different views as to the shape of the probability distribution of the return</a:t>
                </a:r>
              </a:p>
              <a:p>
                <a:pPr>
                  <a:spcBef>
                    <a:spcPts val="0"/>
                  </a:spcBef>
                  <a:spcAft>
                    <a:spcPts val="3000"/>
                  </a:spcAft>
                </a:pPr>
                <a:r>
                  <a:rPr lang="en-US" sz="2000" i="1" dirty="0">
                    <a:solidFill>
                      <a:schemeClr val="tx2">
                        <a:lumMod val="75000"/>
                      </a:schemeClr>
                    </a:solidFill>
                  </a:rPr>
                  <a:t>We shall assume for simplicity that they are at least in agreement as to the expected return</a:t>
                </a:r>
              </a:p>
              <a:p>
                <a:endParaRPr lang="en-US" sz="2000" i="1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en-US" sz="2000" i="1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en-US" sz="2000" i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6532"/>
                <a:ext cx="8229600" cy="4465622"/>
              </a:xfrm>
              <a:blipFill>
                <a:blip r:embed="rId4"/>
                <a:stretch>
                  <a:fillRect l="-617" t="-153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8040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43825</TotalTime>
  <Words>1303</Words>
  <Application>Microsoft Macintosh PowerPoint</Application>
  <PresentationFormat>Presentazione su schermo (4:3)</PresentationFormat>
  <Paragraphs>184</Paragraphs>
  <Slides>21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 Math</vt:lpstr>
      <vt:lpstr>Century Gothic</vt:lpstr>
      <vt:lpstr>Courier New</vt:lpstr>
      <vt:lpstr>Palatino Linotype</vt:lpstr>
      <vt:lpstr>Symbol</vt:lpstr>
      <vt:lpstr>Wingdings</vt:lpstr>
      <vt:lpstr>Stilografica</vt:lpstr>
      <vt:lpstr>Advanced Corporate Finance    6 CFU</vt:lpstr>
      <vt:lpstr>Course Overview</vt:lpstr>
      <vt:lpstr>Corporate Valuation</vt:lpstr>
      <vt:lpstr>The cost of capital</vt:lpstr>
      <vt:lpstr>The cost of capital</vt:lpstr>
      <vt:lpstr>The cost of capital</vt:lpstr>
      <vt:lpstr>The cost of capital</vt:lpstr>
      <vt:lpstr>The cost of capital</vt:lpstr>
      <vt:lpstr>The cost of capital</vt:lpstr>
      <vt:lpstr>The cost of capital</vt:lpstr>
      <vt:lpstr>The cost of capital</vt:lpstr>
      <vt:lpstr>The cost of capital</vt:lpstr>
      <vt:lpstr>Proposition 1</vt:lpstr>
      <vt:lpstr>The cost of capital</vt:lpstr>
      <vt:lpstr>If Vu &gt; Vl</vt:lpstr>
      <vt:lpstr>If Vu &lt; Vl</vt:lpstr>
      <vt:lpstr>Proposition 1</vt:lpstr>
      <vt:lpstr>The cost of capital</vt:lpstr>
      <vt:lpstr>Proposition 2</vt:lpstr>
      <vt:lpstr>Proposition 2</vt:lpstr>
      <vt:lpstr>The cost of capital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Luca Piras</cp:lastModifiedBy>
  <cp:revision>265</cp:revision>
  <dcterms:created xsi:type="dcterms:W3CDTF">2016-05-13T14:44:39Z</dcterms:created>
  <dcterms:modified xsi:type="dcterms:W3CDTF">2019-11-04T15:30:43Z</dcterms:modified>
</cp:coreProperties>
</file>