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73" r:id="rId4"/>
    <p:sldId id="318" r:id="rId5"/>
    <p:sldId id="319" r:id="rId6"/>
    <p:sldId id="325" r:id="rId7"/>
    <p:sldId id="321" r:id="rId8"/>
    <p:sldId id="326" r:id="rId9"/>
    <p:sldId id="320" r:id="rId10"/>
    <p:sldId id="322" r:id="rId11"/>
    <p:sldId id="323" r:id="rId12"/>
    <p:sldId id="327" r:id="rId13"/>
    <p:sldId id="32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632" autoAdjust="0"/>
    <p:restoredTop sz="97823" autoAdjust="0"/>
  </p:normalViewPr>
  <p:slideViewPr>
    <p:cSldViewPr snapToGrid="0" snapToObjects="1">
      <p:cViewPr varScale="1">
        <p:scale>
          <a:sx n="136" d="100"/>
          <a:sy n="136" d="100"/>
        </p:scale>
        <p:origin x="216" y="1664"/>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8F7ACC-5FE7-0147-A249-5BCD22CD358E}" type="doc">
      <dgm:prSet loTypeId="urn:microsoft.com/office/officeart/2008/layout/VerticalCurvedList" loCatId="list" qsTypeId="urn:microsoft.com/office/officeart/2005/8/quickstyle/3D2" qsCatId="3D" csTypeId="urn:microsoft.com/office/officeart/2005/8/colors/accent0_2" csCatId="mainScheme" phldr="1"/>
      <dgm:spPr/>
      <dgm:t>
        <a:bodyPr/>
        <a:lstStyle/>
        <a:p>
          <a:endParaRPr lang="it-IT"/>
        </a:p>
      </dgm:t>
    </dgm:pt>
    <dgm:pt modelId="{B8C14CDF-FEF5-D749-A3C1-AD7EAE8BA83A}">
      <dgm:prSet custT="1"/>
      <dgm:spPr/>
      <dgm:t>
        <a:bodyPr/>
        <a:lstStyle/>
        <a:p>
          <a:pPr rtl="0"/>
          <a:r>
            <a:rPr lang="en-US" sz="2000" dirty="0" smtClean="0">
              <a:latin typeface="+mn-lt"/>
              <a:cs typeface="Arabic Typesetting" pitchFamily="66" charset="-78"/>
            </a:rPr>
            <a:t>Bubbles do exist</a:t>
          </a:r>
          <a:endParaRPr lang="en-US" sz="2000" dirty="0">
            <a:latin typeface="+mn-lt"/>
          </a:endParaRPr>
        </a:p>
      </dgm:t>
    </dgm:pt>
    <dgm:pt modelId="{7B3F2996-E6CE-EA45-84A0-54E8B822FCE9}" type="parTrans" cxnId="{47A0B7D9-6DE1-104D-A171-87379AF8268A}">
      <dgm:prSet/>
      <dgm:spPr/>
      <dgm:t>
        <a:bodyPr/>
        <a:lstStyle/>
        <a:p>
          <a:endParaRPr lang="en-US" sz="2000" dirty="0">
            <a:latin typeface="+mn-lt"/>
          </a:endParaRPr>
        </a:p>
      </dgm:t>
    </dgm:pt>
    <dgm:pt modelId="{19965060-BC23-AB40-92AF-38BF1B92D5A0}" type="sibTrans" cxnId="{47A0B7D9-6DE1-104D-A171-87379AF8268A}">
      <dgm:prSet/>
      <dgm:spPr/>
      <dgm:t>
        <a:bodyPr/>
        <a:lstStyle/>
        <a:p>
          <a:endParaRPr lang="en-US" sz="2000" dirty="0">
            <a:latin typeface="+mn-lt"/>
          </a:endParaRPr>
        </a:p>
      </dgm:t>
    </dgm:pt>
    <dgm:pt modelId="{073E8C66-BC2E-D744-8FA2-FD60A373995F}">
      <dgm:prSet custT="1"/>
      <dgm:spPr/>
      <dgm:t>
        <a:bodyPr/>
        <a:lstStyle/>
        <a:p>
          <a:pPr algn="ctr" rtl="0"/>
          <a:r>
            <a:rPr lang="en-US" sz="2000" spc="0" dirty="0" smtClean="0">
              <a:solidFill>
                <a:srgbClr val="C00000"/>
              </a:solidFill>
              <a:latin typeface="+mn-lt"/>
            </a:rPr>
            <a:t>Bubbles</a:t>
          </a:r>
          <a:r>
            <a:rPr lang="en-US" sz="2000" spc="0" baseline="0" dirty="0" smtClean="0">
              <a:solidFill>
                <a:srgbClr val="C00000"/>
              </a:solidFill>
              <a:latin typeface="+mn-lt"/>
            </a:rPr>
            <a:t> inflate and deflate not always burst</a:t>
          </a:r>
          <a:endParaRPr lang="en-US" sz="2000" spc="0" dirty="0">
            <a:solidFill>
              <a:srgbClr val="C00000"/>
            </a:solidFill>
            <a:latin typeface="+mn-lt"/>
          </a:endParaRPr>
        </a:p>
      </dgm:t>
    </dgm:pt>
    <dgm:pt modelId="{A9E00895-AD8B-824B-96D4-1353146E2FFD}" type="parTrans" cxnId="{98915744-523A-F74E-B344-BF39312CB6B1}">
      <dgm:prSet/>
      <dgm:spPr/>
      <dgm:t>
        <a:bodyPr/>
        <a:lstStyle/>
        <a:p>
          <a:endParaRPr lang="en-US" sz="2000" dirty="0">
            <a:latin typeface="+mn-lt"/>
          </a:endParaRPr>
        </a:p>
      </dgm:t>
    </dgm:pt>
    <dgm:pt modelId="{D5619158-4DBA-2344-B32D-DE5CF82AD6D4}" type="sibTrans" cxnId="{98915744-523A-F74E-B344-BF39312CB6B1}">
      <dgm:prSet/>
      <dgm:spPr/>
      <dgm:t>
        <a:bodyPr/>
        <a:lstStyle/>
        <a:p>
          <a:endParaRPr lang="en-US" sz="2000" dirty="0">
            <a:latin typeface="+mn-lt"/>
          </a:endParaRPr>
        </a:p>
      </dgm:t>
    </dgm:pt>
    <dgm:pt modelId="{126E9444-24F5-8B4F-9B8E-949D15F4B1E2}">
      <dgm:prSet custT="1"/>
      <dgm:spPr/>
      <dgm:t>
        <a:bodyPr/>
        <a:lstStyle/>
        <a:p>
          <a:pPr rtl="0"/>
          <a:r>
            <a:rPr lang="en-US" sz="2000" dirty="0" smtClean="0">
              <a:latin typeface="+mn-lt"/>
              <a:cs typeface="Arabic Typesetting" pitchFamily="66" charset="-78"/>
            </a:rPr>
            <a:t>Smart money ain’t that smart</a:t>
          </a:r>
          <a:endParaRPr lang="en-US" sz="2000" dirty="0">
            <a:latin typeface="+mn-lt"/>
          </a:endParaRPr>
        </a:p>
      </dgm:t>
    </dgm:pt>
    <dgm:pt modelId="{EB6E9258-4EBE-304B-B782-C87983B108E9}" type="parTrans" cxnId="{2EE8D9C4-FC5D-F849-B183-5514F2201C51}">
      <dgm:prSet/>
      <dgm:spPr/>
      <dgm:t>
        <a:bodyPr/>
        <a:lstStyle/>
        <a:p>
          <a:endParaRPr lang="en-US" sz="2000" dirty="0">
            <a:latin typeface="+mn-lt"/>
          </a:endParaRPr>
        </a:p>
      </dgm:t>
    </dgm:pt>
    <dgm:pt modelId="{8F226639-5D17-2D4A-BD92-26ECA7ABD404}" type="sibTrans" cxnId="{2EE8D9C4-FC5D-F849-B183-5514F2201C51}">
      <dgm:prSet/>
      <dgm:spPr/>
      <dgm:t>
        <a:bodyPr/>
        <a:lstStyle/>
        <a:p>
          <a:endParaRPr lang="en-US" sz="2000" dirty="0">
            <a:latin typeface="+mn-lt"/>
          </a:endParaRPr>
        </a:p>
      </dgm:t>
    </dgm:pt>
    <dgm:pt modelId="{9344FA85-286A-774B-898B-A616BFFEF57D}">
      <dgm:prSet custT="1"/>
      <dgm:spPr/>
      <dgm:t>
        <a:bodyPr/>
        <a:lstStyle/>
        <a:p>
          <a:r>
            <a:rPr lang="en-US" sz="2000" noProof="0" dirty="0" smtClean="0"/>
            <a:t>News of price increases spurs investor enthusiasm </a:t>
          </a:r>
          <a:endParaRPr lang="en-US" sz="2000" noProof="0" dirty="0">
            <a:latin typeface="+mn-lt"/>
          </a:endParaRPr>
        </a:p>
      </dgm:t>
    </dgm:pt>
    <dgm:pt modelId="{1675B7DE-8FAD-F649-A8B2-CA92B8BE8CA1}" type="parTrans" cxnId="{B40C7751-5270-0348-8B0C-899A9BD6BDF5}">
      <dgm:prSet/>
      <dgm:spPr/>
      <dgm:t>
        <a:bodyPr/>
        <a:lstStyle/>
        <a:p>
          <a:endParaRPr lang="en-US" sz="2000" dirty="0">
            <a:latin typeface="+mn-lt"/>
          </a:endParaRPr>
        </a:p>
      </dgm:t>
    </dgm:pt>
    <dgm:pt modelId="{31863E3B-410E-0545-B5F2-5D5D6D6892FF}" type="sibTrans" cxnId="{B40C7751-5270-0348-8B0C-899A9BD6BDF5}">
      <dgm:prSet/>
      <dgm:spPr/>
      <dgm:t>
        <a:bodyPr/>
        <a:lstStyle/>
        <a:p>
          <a:endParaRPr lang="en-US" sz="2000" dirty="0">
            <a:latin typeface="+mn-lt"/>
          </a:endParaRPr>
        </a:p>
      </dgm:t>
    </dgm:pt>
    <dgm:pt modelId="{3FB2EF25-FC95-D144-80C9-50B13BB97800}" type="pres">
      <dgm:prSet presAssocID="{398F7ACC-5FE7-0147-A249-5BCD22CD358E}" presName="Name0" presStyleCnt="0">
        <dgm:presLayoutVars>
          <dgm:chMax val="7"/>
          <dgm:chPref val="7"/>
          <dgm:dir/>
        </dgm:presLayoutVars>
      </dgm:prSet>
      <dgm:spPr/>
      <dgm:t>
        <a:bodyPr/>
        <a:lstStyle/>
        <a:p>
          <a:endParaRPr lang="it-IT"/>
        </a:p>
      </dgm:t>
    </dgm:pt>
    <dgm:pt modelId="{29840FDA-5EEE-3F40-81C0-7555ECA72A6A}" type="pres">
      <dgm:prSet presAssocID="{398F7ACC-5FE7-0147-A249-5BCD22CD358E}" presName="Name1" presStyleCnt="0"/>
      <dgm:spPr/>
    </dgm:pt>
    <dgm:pt modelId="{1E0FB287-5F7E-6D4F-80CF-D97669B5928C}" type="pres">
      <dgm:prSet presAssocID="{398F7ACC-5FE7-0147-A249-5BCD22CD358E}" presName="cycle" presStyleCnt="0"/>
      <dgm:spPr/>
    </dgm:pt>
    <dgm:pt modelId="{7C223243-DA10-2D45-A891-668EEACB3462}" type="pres">
      <dgm:prSet presAssocID="{398F7ACC-5FE7-0147-A249-5BCD22CD358E}" presName="srcNode" presStyleLbl="node1" presStyleIdx="0" presStyleCnt="4"/>
      <dgm:spPr/>
    </dgm:pt>
    <dgm:pt modelId="{CFED11C5-33C6-9E4C-8BCC-C1A0F92C7C97}" type="pres">
      <dgm:prSet presAssocID="{398F7ACC-5FE7-0147-A249-5BCD22CD358E}" presName="conn" presStyleLbl="parChTrans1D2" presStyleIdx="0" presStyleCnt="1"/>
      <dgm:spPr/>
      <dgm:t>
        <a:bodyPr/>
        <a:lstStyle/>
        <a:p>
          <a:endParaRPr lang="it-IT"/>
        </a:p>
      </dgm:t>
    </dgm:pt>
    <dgm:pt modelId="{C46D8FD5-D3F9-2547-9133-A1477A1A43B6}" type="pres">
      <dgm:prSet presAssocID="{398F7ACC-5FE7-0147-A249-5BCD22CD358E}" presName="extraNode" presStyleLbl="node1" presStyleIdx="0" presStyleCnt="4"/>
      <dgm:spPr/>
    </dgm:pt>
    <dgm:pt modelId="{B2EF650B-08E3-DF4F-AB2A-2C38BB266786}" type="pres">
      <dgm:prSet presAssocID="{398F7ACC-5FE7-0147-A249-5BCD22CD358E}" presName="dstNode" presStyleLbl="node1" presStyleIdx="0" presStyleCnt="4"/>
      <dgm:spPr/>
    </dgm:pt>
    <dgm:pt modelId="{B34E9D53-8887-D84E-A584-1965C4D22ECC}" type="pres">
      <dgm:prSet presAssocID="{B8C14CDF-FEF5-D749-A3C1-AD7EAE8BA83A}" presName="text_1" presStyleLbl="node1" presStyleIdx="0" presStyleCnt="4">
        <dgm:presLayoutVars>
          <dgm:bulletEnabled val="1"/>
        </dgm:presLayoutVars>
      </dgm:prSet>
      <dgm:spPr/>
      <dgm:t>
        <a:bodyPr/>
        <a:lstStyle/>
        <a:p>
          <a:endParaRPr lang="it-IT"/>
        </a:p>
      </dgm:t>
    </dgm:pt>
    <dgm:pt modelId="{12DBAFCD-AE18-C847-8037-587BA5ECCEF6}" type="pres">
      <dgm:prSet presAssocID="{B8C14CDF-FEF5-D749-A3C1-AD7EAE8BA83A}" presName="accent_1" presStyleCnt="0"/>
      <dgm:spPr/>
    </dgm:pt>
    <dgm:pt modelId="{30AC56C3-C866-CC4D-BBD2-0B84F2C3AEB1}" type="pres">
      <dgm:prSet presAssocID="{B8C14CDF-FEF5-D749-A3C1-AD7EAE8BA83A}" presName="accentRepeatNode" presStyleLbl="solidFgAcc1" presStyleIdx="0" presStyleCnt="4"/>
      <dgm:spPr/>
    </dgm:pt>
    <dgm:pt modelId="{99A51D9D-4D4D-314B-88ED-EF08A8C01C70}" type="pres">
      <dgm:prSet presAssocID="{9344FA85-286A-774B-898B-A616BFFEF57D}" presName="text_2" presStyleLbl="node1" presStyleIdx="1" presStyleCnt="4">
        <dgm:presLayoutVars>
          <dgm:bulletEnabled val="1"/>
        </dgm:presLayoutVars>
      </dgm:prSet>
      <dgm:spPr/>
      <dgm:t>
        <a:bodyPr/>
        <a:lstStyle/>
        <a:p>
          <a:endParaRPr lang="it-IT"/>
        </a:p>
      </dgm:t>
    </dgm:pt>
    <dgm:pt modelId="{BC73C3C4-4ABF-9343-9EFA-6145E9AD2C4E}" type="pres">
      <dgm:prSet presAssocID="{9344FA85-286A-774B-898B-A616BFFEF57D}" presName="accent_2" presStyleCnt="0"/>
      <dgm:spPr/>
    </dgm:pt>
    <dgm:pt modelId="{716346A8-7144-8B4C-8E90-C856B1A76E56}" type="pres">
      <dgm:prSet presAssocID="{9344FA85-286A-774B-898B-A616BFFEF57D}" presName="accentRepeatNode" presStyleLbl="solidFgAcc1" presStyleIdx="1" presStyleCnt="4"/>
      <dgm:spPr/>
    </dgm:pt>
    <dgm:pt modelId="{4EC267D7-E130-BF44-A86C-EAEFBCAAE27D}" type="pres">
      <dgm:prSet presAssocID="{126E9444-24F5-8B4F-9B8E-949D15F4B1E2}" presName="text_3" presStyleLbl="node1" presStyleIdx="2" presStyleCnt="4">
        <dgm:presLayoutVars>
          <dgm:bulletEnabled val="1"/>
        </dgm:presLayoutVars>
      </dgm:prSet>
      <dgm:spPr/>
      <dgm:t>
        <a:bodyPr/>
        <a:lstStyle/>
        <a:p>
          <a:endParaRPr lang="it-IT"/>
        </a:p>
      </dgm:t>
    </dgm:pt>
    <dgm:pt modelId="{7D0AB0CE-E497-0E48-857F-DB4756D38848}" type="pres">
      <dgm:prSet presAssocID="{126E9444-24F5-8B4F-9B8E-949D15F4B1E2}" presName="accent_3" presStyleCnt="0"/>
      <dgm:spPr/>
    </dgm:pt>
    <dgm:pt modelId="{D5CB84C5-2451-9B4F-868A-98513B92A1D5}" type="pres">
      <dgm:prSet presAssocID="{126E9444-24F5-8B4F-9B8E-949D15F4B1E2}" presName="accentRepeatNode" presStyleLbl="solidFgAcc1" presStyleIdx="2" presStyleCnt="4"/>
      <dgm:spPr/>
    </dgm:pt>
    <dgm:pt modelId="{E620F381-7A52-334D-95A0-62064AAC5FD6}" type="pres">
      <dgm:prSet presAssocID="{073E8C66-BC2E-D744-8FA2-FD60A373995F}" presName="text_4" presStyleLbl="node1" presStyleIdx="3" presStyleCnt="4">
        <dgm:presLayoutVars>
          <dgm:bulletEnabled val="1"/>
        </dgm:presLayoutVars>
      </dgm:prSet>
      <dgm:spPr/>
      <dgm:t>
        <a:bodyPr/>
        <a:lstStyle/>
        <a:p>
          <a:endParaRPr lang="it-IT"/>
        </a:p>
      </dgm:t>
    </dgm:pt>
    <dgm:pt modelId="{64EC2290-FA5F-5C4A-B9EC-9FFD162C9C6B}" type="pres">
      <dgm:prSet presAssocID="{073E8C66-BC2E-D744-8FA2-FD60A373995F}" presName="accent_4" presStyleCnt="0"/>
      <dgm:spPr/>
    </dgm:pt>
    <dgm:pt modelId="{D4676FD3-2DAB-584A-97D7-B91652F9E04F}" type="pres">
      <dgm:prSet presAssocID="{073E8C66-BC2E-D744-8FA2-FD60A373995F}" presName="accentRepeatNode" presStyleLbl="solidFgAcc1" presStyleIdx="3" presStyleCnt="4"/>
      <dgm:spPr/>
    </dgm:pt>
  </dgm:ptLst>
  <dgm:cxnLst>
    <dgm:cxn modelId="{C150527B-5610-6746-A46E-5E0256EDD9C0}" type="presOf" srcId="{398F7ACC-5FE7-0147-A249-5BCD22CD358E}" destId="{3FB2EF25-FC95-D144-80C9-50B13BB97800}" srcOrd="0" destOrd="0" presId="urn:microsoft.com/office/officeart/2008/layout/VerticalCurvedList"/>
    <dgm:cxn modelId="{A623C829-23F2-2E47-A7DC-33F147563D9E}" type="presOf" srcId="{B8C14CDF-FEF5-D749-A3C1-AD7EAE8BA83A}" destId="{B34E9D53-8887-D84E-A584-1965C4D22ECC}" srcOrd="0" destOrd="0" presId="urn:microsoft.com/office/officeart/2008/layout/VerticalCurvedList"/>
    <dgm:cxn modelId="{BB3D7563-9DBC-7D4B-ABC1-D01888E6C94E}" type="presOf" srcId="{073E8C66-BC2E-D744-8FA2-FD60A373995F}" destId="{E620F381-7A52-334D-95A0-62064AAC5FD6}" srcOrd="0" destOrd="0" presId="urn:microsoft.com/office/officeart/2008/layout/VerticalCurvedList"/>
    <dgm:cxn modelId="{48601C25-E4E8-1245-B6DE-ECC93A49E974}" type="presOf" srcId="{126E9444-24F5-8B4F-9B8E-949D15F4B1E2}" destId="{4EC267D7-E130-BF44-A86C-EAEFBCAAE27D}" srcOrd="0" destOrd="0" presId="urn:microsoft.com/office/officeart/2008/layout/VerticalCurvedList"/>
    <dgm:cxn modelId="{98915744-523A-F74E-B344-BF39312CB6B1}" srcId="{398F7ACC-5FE7-0147-A249-5BCD22CD358E}" destId="{073E8C66-BC2E-D744-8FA2-FD60A373995F}" srcOrd="3" destOrd="0" parTransId="{A9E00895-AD8B-824B-96D4-1353146E2FFD}" sibTransId="{D5619158-4DBA-2344-B32D-DE5CF82AD6D4}"/>
    <dgm:cxn modelId="{76D8909A-2EB9-AD48-A762-CF930B4EE36F}" type="presOf" srcId="{19965060-BC23-AB40-92AF-38BF1B92D5A0}" destId="{CFED11C5-33C6-9E4C-8BCC-C1A0F92C7C97}" srcOrd="0" destOrd="0" presId="urn:microsoft.com/office/officeart/2008/layout/VerticalCurvedList"/>
    <dgm:cxn modelId="{2EE8D9C4-FC5D-F849-B183-5514F2201C51}" srcId="{398F7ACC-5FE7-0147-A249-5BCD22CD358E}" destId="{126E9444-24F5-8B4F-9B8E-949D15F4B1E2}" srcOrd="2" destOrd="0" parTransId="{EB6E9258-4EBE-304B-B782-C87983B108E9}" sibTransId="{8F226639-5D17-2D4A-BD92-26ECA7ABD404}"/>
    <dgm:cxn modelId="{B40C7751-5270-0348-8B0C-899A9BD6BDF5}" srcId="{398F7ACC-5FE7-0147-A249-5BCD22CD358E}" destId="{9344FA85-286A-774B-898B-A616BFFEF57D}" srcOrd="1" destOrd="0" parTransId="{1675B7DE-8FAD-F649-A8B2-CA92B8BE8CA1}" sibTransId="{31863E3B-410E-0545-B5F2-5D5D6D6892FF}"/>
    <dgm:cxn modelId="{EC0D395D-4F84-3644-851C-68CC87583A54}" type="presOf" srcId="{9344FA85-286A-774B-898B-A616BFFEF57D}" destId="{99A51D9D-4D4D-314B-88ED-EF08A8C01C70}" srcOrd="0" destOrd="0" presId="urn:microsoft.com/office/officeart/2008/layout/VerticalCurvedList"/>
    <dgm:cxn modelId="{47A0B7D9-6DE1-104D-A171-87379AF8268A}" srcId="{398F7ACC-5FE7-0147-A249-5BCD22CD358E}" destId="{B8C14CDF-FEF5-D749-A3C1-AD7EAE8BA83A}" srcOrd="0" destOrd="0" parTransId="{7B3F2996-E6CE-EA45-84A0-54E8B822FCE9}" sibTransId="{19965060-BC23-AB40-92AF-38BF1B92D5A0}"/>
    <dgm:cxn modelId="{56692D04-6489-4A4A-89D7-1A1BC1D4452A}" type="presParOf" srcId="{3FB2EF25-FC95-D144-80C9-50B13BB97800}" destId="{29840FDA-5EEE-3F40-81C0-7555ECA72A6A}" srcOrd="0" destOrd="0" presId="urn:microsoft.com/office/officeart/2008/layout/VerticalCurvedList"/>
    <dgm:cxn modelId="{0E995D41-9BB9-0940-8321-206C06A4C865}" type="presParOf" srcId="{29840FDA-5EEE-3F40-81C0-7555ECA72A6A}" destId="{1E0FB287-5F7E-6D4F-80CF-D97669B5928C}" srcOrd="0" destOrd="0" presId="urn:microsoft.com/office/officeart/2008/layout/VerticalCurvedList"/>
    <dgm:cxn modelId="{7DC925A1-28BB-CD4A-986D-43FA1BE04F19}" type="presParOf" srcId="{1E0FB287-5F7E-6D4F-80CF-D97669B5928C}" destId="{7C223243-DA10-2D45-A891-668EEACB3462}" srcOrd="0" destOrd="0" presId="urn:microsoft.com/office/officeart/2008/layout/VerticalCurvedList"/>
    <dgm:cxn modelId="{74B480A2-50D6-CC4C-8781-FA6D16114AE8}" type="presParOf" srcId="{1E0FB287-5F7E-6D4F-80CF-D97669B5928C}" destId="{CFED11C5-33C6-9E4C-8BCC-C1A0F92C7C97}" srcOrd="1" destOrd="0" presId="urn:microsoft.com/office/officeart/2008/layout/VerticalCurvedList"/>
    <dgm:cxn modelId="{53E22550-2FD2-AD44-9535-BF94054EAF8B}" type="presParOf" srcId="{1E0FB287-5F7E-6D4F-80CF-D97669B5928C}" destId="{C46D8FD5-D3F9-2547-9133-A1477A1A43B6}" srcOrd="2" destOrd="0" presId="urn:microsoft.com/office/officeart/2008/layout/VerticalCurvedList"/>
    <dgm:cxn modelId="{BA44E24A-E6C3-9643-86B2-AE10EF97DF78}" type="presParOf" srcId="{1E0FB287-5F7E-6D4F-80CF-D97669B5928C}" destId="{B2EF650B-08E3-DF4F-AB2A-2C38BB266786}" srcOrd="3" destOrd="0" presId="urn:microsoft.com/office/officeart/2008/layout/VerticalCurvedList"/>
    <dgm:cxn modelId="{45CA02DC-E9A0-EC41-98BC-61C775E6486D}" type="presParOf" srcId="{29840FDA-5EEE-3F40-81C0-7555ECA72A6A}" destId="{B34E9D53-8887-D84E-A584-1965C4D22ECC}" srcOrd="1" destOrd="0" presId="urn:microsoft.com/office/officeart/2008/layout/VerticalCurvedList"/>
    <dgm:cxn modelId="{DC0A0610-51B2-E54D-B22B-CD0958C5C8E9}" type="presParOf" srcId="{29840FDA-5EEE-3F40-81C0-7555ECA72A6A}" destId="{12DBAFCD-AE18-C847-8037-587BA5ECCEF6}" srcOrd="2" destOrd="0" presId="urn:microsoft.com/office/officeart/2008/layout/VerticalCurvedList"/>
    <dgm:cxn modelId="{6256E26D-A172-2345-903E-59B09A4109C7}" type="presParOf" srcId="{12DBAFCD-AE18-C847-8037-587BA5ECCEF6}" destId="{30AC56C3-C866-CC4D-BBD2-0B84F2C3AEB1}" srcOrd="0" destOrd="0" presId="urn:microsoft.com/office/officeart/2008/layout/VerticalCurvedList"/>
    <dgm:cxn modelId="{B2D9E995-7CA0-894A-8DD4-A11904E3608E}" type="presParOf" srcId="{29840FDA-5EEE-3F40-81C0-7555ECA72A6A}" destId="{99A51D9D-4D4D-314B-88ED-EF08A8C01C70}" srcOrd="3" destOrd="0" presId="urn:microsoft.com/office/officeart/2008/layout/VerticalCurvedList"/>
    <dgm:cxn modelId="{06BA54EF-0E4C-9F42-AC70-843E0204558F}" type="presParOf" srcId="{29840FDA-5EEE-3F40-81C0-7555ECA72A6A}" destId="{BC73C3C4-4ABF-9343-9EFA-6145E9AD2C4E}" srcOrd="4" destOrd="0" presId="urn:microsoft.com/office/officeart/2008/layout/VerticalCurvedList"/>
    <dgm:cxn modelId="{12937D3A-F12D-F942-937A-66C1260D0EF5}" type="presParOf" srcId="{BC73C3C4-4ABF-9343-9EFA-6145E9AD2C4E}" destId="{716346A8-7144-8B4C-8E90-C856B1A76E56}" srcOrd="0" destOrd="0" presId="urn:microsoft.com/office/officeart/2008/layout/VerticalCurvedList"/>
    <dgm:cxn modelId="{9DBA167A-B7F4-FD46-8EF4-FFDCEF856357}" type="presParOf" srcId="{29840FDA-5EEE-3F40-81C0-7555ECA72A6A}" destId="{4EC267D7-E130-BF44-A86C-EAEFBCAAE27D}" srcOrd="5" destOrd="0" presId="urn:microsoft.com/office/officeart/2008/layout/VerticalCurvedList"/>
    <dgm:cxn modelId="{57340072-DCFB-194D-A408-0044BC22FBAB}" type="presParOf" srcId="{29840FDA-5EEE-3F40-81C0-7555ECA72A6A}" destId="{7D0AB0CE-E497-0E48-857F-DB4756D38848}" srcOrd="6" destOrd="0" presId="urn:microsoft.com/office/officeart/2008/layout/VerticalCurvedList"/>
    <dgm:cxn modelId="{AEFA3952-1D64-9B4E-9452-1805A115604E}" type="presParOf" srcId="{7D0AB0CE-E497-0E48-857F-DB4756D38848}" destId="{D5CB84C5-2451-9B4F-868A-98513B92A1D5}" srcOrd="0" destOrd="0" presId="urn:microsoft.com/office/officeart/2008/layout/VerticalCurvedList"/>
    <dgm:cxn modelId="{770BFFE3-C3AF-9443-86DD-BB3FAC809BBC}" type="presParOf" srcId="{29840FDA-5EEE-3F40-81C0-7555ECA72A6A}" destId="{E620F381-7A52-334D-95A0-62064AAC5FD6}" srcOrd="7" destOrd="0" presId="urn:microsoft.com/office/officeart/2008/layout/VerticalCurvedList"/>
    <dgm:cxn modelId="{2F303DD9-6A37-E649-B92D-4BA894315AA0}" type="presParOf" srcId="{29840FDA-5EEE-3F40-81C0-7555ECA72A6A}" destId="{64EC2290-FA5F-5C4A-B9EC-9FFD162C9C6B}" srcOrd="8" destOrd="0" presId="urn:microsoft.com/office/officeart/2008/layout/VerticalCurvedList"/>
    <dgm:cxn modelId="{FADB5E57-D8B7-B444-BB28-2355B1298638}" type="presParOf" srcId="{64EC2290-FA5F-5C4A-B9EC-9FFD162C9C6B}" destId="{D4676FD3-2DAB-584A-97D7-B91652F9E04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D11C5-33C6-9E4C-8BCC-C1A0F92C7C97}">
      <dsp:nvSpPr>
        <dsp:cNvPr id="0" name=""/>
        <dsp:cNvSpPr/>
      </dsp:nvSpPr>
      <dsp:spPr>
        <a:xfrm>
          <a:off x="-5116992" y="-783865"/>
          <a:ext cx="6093694" cy="6093694"/>
        </a:xfrm>
        <a:prstGeom prst="blockArc">
          <a:avLst>
            <a:gd name="adj1" fmla="val 18900000"/>
            <a:gd name="adj2" fmla="val 2700000"/>
            <a:gd name="adj3" fmla="val 354"/>
          </a:avLst>
        </a:prstGeom>
        <a:noFill/>
        <a:ln w="28575"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34E9D53-8887-D84E-A584-1965C4D22ECC}">
      <dsp:nvSpPr>
        <dsp:cNvPr id="0" name=""/>
        <dsp:cNvSpPr/>
      </dsp:nvSpPr>
      <dsp:spPr>
        <a:xfrm>
          <a:off x="511409" y="347956"/>
          <a:ext cx="6972596"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cs typeface="Arabic Typesetting" pitchFamily="66" charset="-78"/>
            </a:rPr>
            <a:t>Bubbles do exist</a:t>
          </a:r>
          <a:endParaRPr lang="en-US" sz="2000" kern="1200" dirty="0">
            <a:latin typeface="+mn-lt"/>
          </a:endParaRPr>
        </a:p>
      </dsp:txBody>
      <dsp:txXfrm>
        <a:off x="511409" y="347956"/>
        <a:ext cx="6972596" cy="696274"/>
      </dsp:txXfrm>
    </dsp:sp>
    <dsp:sp modelId="{30AC56C3-C866-CC4D-BBD2-0B84F2C3AEB1}">
      <dsp:nvSpPr>
        <dsp:cNvPr id="0" name=""/>
        <dsp:cNvSpPr/>
      </dsp:nvSpPr>
      <dsp:spPr>
        <a:xfrm>
          <a:off x="76237" y="260921"/>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99A51D9D-4D4D-314B-88ED-EF08A8C01C70}">
      <dsp:nvSpPr>
        <dsp:cNvPr id="0" name=""/>
        <dsp:cNvSpPr/>
      </dsp:nvSpPr>
      <dsp:spPr>
        <a:xfrm>
          <a:off x="910599" y="1392548"/>
          <a:ext cx="6573406"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lvl="0" algn="l" defTabSz="889000">
            <a:lnSpc>
              <a:spcPct val="90000"/>
            </a:lnSpc>
            <a:spcBef>
              <a:spcPct val="0"/>
            </a:spcBef>
            <a:spcAft>
              <a:spcPct val="35000"/>
            </a:spcAft>
          </a:pPr>
          <a:r>
            <a:rPr lang="en-US" sz="2000" kern="1200" noProof="0" dirty="0" smtClean="0"/>
            <a:t>News of price increases spurs investor enthusiasm </a:t>
          </a:r>
          <a:endParaRPr lang="en-US" sz="2000" kern="1200" noProof="0" dirty="0">
            <a:latin typeface="+mn-lt"/>
          </a:endParaRPr>
        </a:p>
      </dsp:txBody>
      <dsp:txXfrm>
        <a:off x="910599" y="1392548"/>
        <a:ext cx="6573406" cy="696274"/>
      </dsp:txXfrm>
    </dsp:sp>
    <dsp:sp modelId="{716346A8-7144-8B4C-8E90-C856B1A76E56}">
      <dsp:nvSpPr>
        <dsp:cNvPr id="0" name=""/>
        <dsp:cNvSpPr/>
      </dsp:nvSpPr>
      <dsp:spPr>
        <a:xfrm>
          <a:off x="475427" y="1305514"/>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4EC267D7-E130-BF44-A86C-EAEFBCAAE27D}">
      <dsp:nvSpPr>
        <dsp:cNvPr id="0" name=""/>
        <dsp:cNvSpPr/>
      </dsp:nvSpPr>
      <dsp:spPr>
        <a:xfrm>
          <a:off x="910599" y="2437140"/>
          <a:ext cx="6573406"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cs typeface="Arabic Typesetting" pitchFamily="66" charset="-78"/>
            </a:rPr>
            <a:t>Smart money ain’t that smart</a:t>
          </a:r>
          <a:endParaRPr lang="en-US" sz="2000" kern="1200" dirty="0">
            <a:latin typeface="+mn-lt"/>
          </a:endParaRPr>
        </a:p>
      </dsp:txBody>
      <dsp:txXfrm>
        <a:off x="910599" y="2437140"/>
        <a:ext cx="6573406" cy="696274"/>
      </dsp:txXfrm>
    </dsp:sp>
    <dsp:sp modelId="{D5CB84C5-2451-9B4F-868A-98513B92A1D5}">
      <dsp:nvSpPr>
        <dsp:cNvPr id="0" name=""/>
        <dsp:cNvSpPr/>
      </dsp:nvSpPr>
      <dsp:spPr>
        <a:xfrm>
          <a:off x="475427" y="2350106"/>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E620F381-7A52-334D-95A0-62064AAC5FD6}">
      <dsp:nvSpPr>
        <dsp:cNvPr id="0" name=""/>
        <dsp:cNvSpPr/>
      </dsp:nvSpPr>
      <dsp:spPr>
        <a:xfrm>
          <a:off x="511409" y="3481732"/>
          <a:ext cx="6972596"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lvl="0" algn="ctr" defTabSz="889000" rtl="0">
            <a:lnSpc>
              <a:spcPct val="90000"/>
            </a:lnSpc>
            <a:spcBef>
              <a:spcPct val="0"/>
            </a:spcBef>
            <a:spcAft>
              <a:spcPct val="35000"/>
            </a:spcAft>
          </a:pPr>
          <a:r>
            <a:rPr lang="en-US" sz="2000" kern="1200" spc="0" dirty="0" smtClean="0">
              <a:solidFill>
                <a:srgbClr val="C00000"/>
              </a:solidFill>
              <a:latin typeface="+mn-lt"/>
            </a:rPr>
            <a:t>Bubbles</a:t>
          </a:r>
          <a:r>
            <a:rPr lang="en-US" sz="2000" kern="1200" spc="0" baseline="0" dirty="0" smtClean="0">
              <a:solidFill>
                <a:srgbClr val="C00000"/>
              </a:solidFill>
              <a:latin typeface="+mn-lt"/>
            </a:rPr>
            <a:t> inflate and deflate not always burst</a:t>
          </a:r>
          <a:endParaRPr lang="en-US" sz="2000" kern="1200" spc="0" dirty="0">
            <a:solidFill>
              <a:srgbClr val="C00000"/>
            </a:solidFill>
            <a:latin typeface="+mn-lt"/>
          </a:endParaRPr>
        </a:p>
      </dsp:txBody>
      <dsp:txXfrm>
        <a:off x="511409" y="3481732"/>
        <a:ext cx="6972596" cy="696274"/>
      </dsp:txXfrm>
    </dsp:sp>
    <dsp:sp modelId="{D4676FD3-2DAB-584A-97D7-B91652F9E04F}">
      <dsp:nvSpPr>
        <dsp:cNvPr id="0" name=""/>
        <dsp:cNvSpPr/>
      </dsp:nvSpPr>
      <dsp:spPr>
        <a:xfrm>
          <a:off x="76237" y="3394698"/>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B1C2C8-BD8F-0E40-93A4-FF6679B0ECE7}" type="datetimeFigureOut">
              <a:rPr lang="it-IT" smtClean="0"/>
              <a:t>16/10/17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C45EDE-7109-4D48-9D0F-F92CFA48B246}" type="slidenum">
              <a:rPr lang="it-IT" smtClean="0"/>
              <a:t>‹n.›</a:t>
            </a:fld>
            <a:endParaRPr lang="it-IT"/>
          </a:p>
        </p:txBody>
      </p:sp>
    </p:spTree>
    <p:extLst>
      <p:ext uri="{BB962C8B-B14F-4D97-AF65-F5344CB8AC3E}">
        <p14:creationId xmlns:p14="http://schemas.microsoft.com/office/powerpoint/2010/main" val="12016800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C45EDE-7109-4D48-9D0F-F92CFA48B246}" type="slidenum">
              <a:rPr lang="it-IT" smtClean="0"/>
              <a:t>1</a:t>
            </a:fld>
            <a:endParaRPr lang="it-IT"/>
          </a:p>
        </p:txBody>
      </p:sp>
    </p:spTree>
    <p:extLst>
      <p:ext uri="{BB962C8B-B14F-4D97-AF65-F5344CB8AC3E}">
        <p14:creationId xmlns:p14="http://schemas.microsoft.com/office/powerpoint/2010/main" val="1457370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2</a:t>
            </a:fld>
            <a:endParaRPr lang="it-IT"/>
          </a:p>
        </p:txBody>
      </p:sp>
    </p:spTree>
    <p:extLst>
      <p:ext uri="{BB962C8B-B14F-4D97-AF65-F5344CB8AC3E}">
        <p14:creationId xmlns:p14="http://schemas.microsoft.com/office/powerpoint/2010/main" val="2566105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3</a:t>
            </a:fld>
            <a:endParaRPr lang="it-IT"/>
          </a:p>
        </p:txBody>
      </p:sp>
    </p:spTree>
    <p:extLst>
      <p:ext uri="{BB962C8B-B14F-4D97-AF65-F5344CB8AC3E}">
        <p14:creationId xmlns:p14="http://schemas.microsoft.com/office/powerpoint/2010/main" val="192240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it-IT" smtClean="0"/>
              <a:t>Fare clic per modificare stile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10/16/17</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‹n.›</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10/16/17</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Fare clic per modificare stile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10/16/17</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smtClean="0"/>
          </a:p>
        </p:txBody>
      </p:sp>
      <p:sp>
        <p:nvSpPr>
          <p:cNvPr id="4" name="Date Placeholder 3"/>
          <p:cNvSpPr>
            <a:spLocks noGrp="1"/>
          </p:cNvSpPr>
          <p:nvPr>
            <p:ph type="dt" sz="half" idx="10"/>
          </p:nvPr>
        </p:nvSpPr>
        <p:spPr/>
        <p:txBody>
          <a:bodyPr/>
          <a:lstStyle/>
          <a:p>
            <a:fld id="{B11D738E-8962-435F-8C43-147B8DD7E819}" type="datetime1">
              <a:rPr lang="en-US" smtClean="0"/>
              <a:t>10/16/17</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it-IT" smtClean="0"/>
              <a:t>Fare clic per modificare stile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fld id="{09CAEA93-55E7-4DA9-90C2-089A26EEFEC4}" type="datetime1">
              <a:rPr lang="en-US" smtClean="0"/>
              <a:t>10/16/17</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10/16/17</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stile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7" name="Date Placeholder 6"/>
          <p:cNvSpPr>
            <a:spLocks noGrp="1"/>
          </p:cNvSpPr>
          <p:nvPr>
            <p:ph type="dt" sz="half" idx="10"/>
          </p:nvPr>
        </p:nvSpPr>
        <p:spPr/>
        <p:txBody>
          <a:bodyPr/>
          <a:lstStyle/>
          <a:p>
            <a:fld id="{F7EAEB24-CE78-465C-A726-91D0868FA48F}" type="datetime1">
              <a:rPr lang="en-US" smtClean="0"/>
              <a:t>10/16/17</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‹n.›</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10/16/17</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10/16/17</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it-IT" smtClean="0"/>
              <a:t>Fare clic per modificare stile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118BBB94-68E6-4675-A946-F1C5994EDBD7}" type="datetime1">
              <a:rPr lang="en-US" smtClean="0"/>
              <a:t>10/16/17</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it-IT" smtClean="0"/>
              <a:t>Fare clic per modificare stile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DC3B8377-21E3-4835-B75D-4E2847E2750F}" type="datetime1">
              <a:rPr lang="en-US" smtClean="0"/>
              <a:t>10/16/17</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it-IT" smtClean="0"/>
              <a:t>Fare clic per modificare stile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10/16/17</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‹n.›</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irasl@unica.it" TargetMode="External"/><Relationship Id="rId4"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NULL"/><Relationship Id="rId4" Type="http://schemas.openxmlformats.org/officeDocument/2006/relationships/image" Target="../media/image1.jpg"/><Relationship Id="rId5" Type="http://schemas.openxmlformats.org/officeDocument/2006/relationships/image" Target="../media/image2.tiff"/><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1.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685799" y="1285753"/>
            <a:ext cx="8189176" cy="2761941"/>
          </a:xfrm>
        </p:spPr>
        <p:txBody>
          <a:bodyPr anchor="ctr"/>
          <a:lstStyle/>
          <a:p>
            <a:pPr>
              <a:lnSpc>
                <a:spcPct val="90000"/>
              </a:lnSpc>
              <a:spcAft>
                <a:spcPts val="4200"/>
              </a:spcAft>
            </a:pPr>
            <a:r>
              <a:rPr lang="it-IT" sz="6000" dirty="0" smtClean="0"/>
              <a:t>Advanced</a:t>
            </a:r>
            <a:br>
              <a:rPr lang="it-IT" sz="6000" dirty="0" smtClean="0"/>
            </a:br>
            <a:r>
              <a:rPr lang="it-IT" sz="6000" dirty="0" smtClean="0"/>
              <a:t>Corporate Finance</a:t>
            </a:r>
            <a:r>
              <a:rPr lang="it-IT" sz="1100" dirty="0" smtClean="0"/>
              <a:t/>
            </a:r>
            <a:br>
              <a:rPr lang="it-IT" sz="1100" dirty="0" smtClean="0"/>
            </a:br>
            <a:r>
              <a:rPr lang="it-IT" sz="1100" dirty="0" smtClean="0"/>
              <a:t/>
            </a:r>
            <a:br>
              <a:rPr lang="it-IT" sz="1100" dirty="0" smtClean="0"/>
            </a:br>
            <a:r>
              <a:rPr lang="it-IT" sz="1100" dirty="0"/>
              <a:t/>
            </a:r>
            <a:br>
              <a:rPr lang="it-IT" sz="1100" dirty="0"/>
            </a:br>
            <a:r>
              <a:rPr lang="it-IT" sz="1100" dirty="0" smtClean="0"/>
              <a:t/>
            </a:r>
            <a:br>
              <a:rPr lang="it-IT" sz="1100" dirty="0" smtClean="0"/>
            </a:br>
            <a:r>
              <a:rPr lang="it-IT" sz="1800" dirty="0" smtClean="0"/>
              <a:t>6 CFU</a:t>
            </a:r>
            <a:endParaRPr lang="it-IT" sz="1800" dirty="0"/>
          </a:p>
        </p:txBody>
      </p:sp>
      <p:sp>
        <p:nvSpPr>
          <p:cNvPr id="5" name="Sottotitolo 4"/>
          <p:cNvSpPr>
            <a:spLocks noGrp="1"/>
          </p:cNvSpPr>
          <p:nvPr>
            <p:ph type="subTitle" idx="1"/>
          </p:nvPr>
        </p:nvSpPr>
        <p:spPr>
          <a:xfrm>
            <a:off x="874569" y="4672766"/>
            <a:ext cx="7642973" cy="1502278"/>
          </a:xfrm>
        </p:spPr>
        <p:txBody>
          <a:bodyPr>
            <a:normAutofit/>
          </a:bodyPr>
          <a:lstStyle/>
          <a:p>
            <a:r>
              <a:rPr lang="it-IT" b="1" dirty="0" smtClean="0"/>
              <a:t>Prof. Luca Piras</a:t>
            </a:r>
          </a:p>
          <a:p>
            <a:pPr>
              <a:spcAft>
                <a:spcPts val="2400"/>
              </a:spcAft>
            </a:pPr>
            <a:r>
              <a:rPr lang="it-IT" sz="1600" dirty="0" smtClean="0"/>
              <a:t>Room 4, P. Baffi building 2</a:t>
            </a:r>
            <a:r>
              <a:rPr lang="it-IT" sz="1600" dirty="0"/>
              <a:t>° </a:t>
            </a:r>
            <a:r>
              <a:rPr lang="it-IT" sz="1600" dirty="0" err="1" smtClean="0"/>
              <a:t>floor</a:t>
            </a:r>
            <a:endParaRPr lang="it-IT" sz="1600" dirty="0" smtClean="0"/>
          </a:p>
          <a:p>
            <a:r>
              <a:rPr lang="it-IT" b="1" dirty="0" smtClean="0">
                <a:hlinkClick r:id="rId3"/>
              </a:rPr>
              <a:t>pirasl@unica.it</a:t>
            </a:r>
            <a:r>
              <a:rPr lang="it-IT" b="1" dirty="0" smtClean="0"/>
              <a:t>                                      070 675 3365</a:t>
            </a:r>
            <a:endParaRPr lang="it-IT" b="1" dirty="0"/>
          </a:p>
        </p:txBody>
      </p:sp>
      <p:grpSp>
        <p:nvGrpSpPr>
          <p:cNvPr id="9" name="Gruppo 8"/>
          <p:cNvGrpSpPr/>
          <p:nvPr/>
        </p:nvGrpSpPr>
        <p:grpSpPr>
          <a:xfrm>
            <a:off x="139485" y="139487"/>
            <a:ext cx="6182823" cy="647258"/>
            <a:chOff x="1" y="1"/>
            <a:chExt cx="6182823" cy="647258"/>
          </a:xfrm>
        </p:grpSpPr>
        <p:pic>
          <p:nvPicPr>
            <p:cNvPr id="10" name="Immagine 9"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11" name="CasellaDiTesto 10"/>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spTree>
    <p:extLst>
      <p:ext uri="{BB962C8B-B14F-4D97-AF65-F5344CB8AC3E}">
        <p14:creationId xmlns:p14="http://schemas.microsoft.com/office/powerpoint/2010/main" val="14526768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smtClean="0"/>
              <a:t>EMH</a:t>
            </a:r>
            <a:endParaRPr lang="en-US" sz="3900" dirty="0"/>
          </a:p>
        </p:txBody>
      </p:sp>
      <mc:AlternateContent xmlns:mc="http://schemas.openxmlformats.org/markup-compatibility/2006">
        <mc:Choice xmlns:a14="http://schemas.microsoft.com/office/drawing/2010/main" Requires="a14">
          <p:sp>
            <p:nvSpPr>
              <p:cNvPr id="3" name="Segnaposto contenuto 2"/>
              <p:cNvSpPr>
                <a:spLocks noGrp="1"/>
              </p:cNvSpPr>
              <p:nvPr>
                <p:ph idx="1"/>
              </p:nvPr>
            </p:nvSpPr>
            <p:spPr>
              <a:xfrm>
                <a:off x="457200" y="1600199"/>
                <a:ext cx="8229600" cy="4402015"/>
              </a:xfrm>
            </p:spPr>
            <p:txBody>
              <a:bodyPr anchor="ctr">
                <a:noAutofit/>
              </a:bodyPr>
              <a:lstStyle/>
              <a:p>
                <a:pPr marL="273050" indent="-273050"/>
                <a:r>
                  <a:rPr lang="en-US" sz="2000" dirty="0">
                    <a:solidFill>
                      <a:schemeClr val="tx2">
                        <a:lumMod val="75000"/>
                      </a:schemeClr>
                    </a:solidFill>
                    <a:latin typeface="+mn-lt"/>
                  </a:rPr>
                  <a:t>P</a:t>
                </a:r>
                <a:r>
                  <a:rPr lang="en-US" sz="2000" dirty="0" smtClean="0">
                    <a:solidFill>
                      <a:schemeClr val="tx2">
                        <a:lumMod val="75000"/>
                      </a:schemeClr>
                    </a:solidFill>
                    <a:latin typeface="+mn-lt"/>
                  </a:rPr>
                  <a:t>rices have a rational basis in terms of fundamentals</a:t>
                </a:r>
              </a:p>
              <a:p>
                <a:pPr marL="273050" indent="-273050">
                  <a:spcBef>
                    <a:spcPts val="1200"/>
                  </a:spcBef>
                  <a:spcAft>
                    <a:spcPts val="2400"/>
                  </a:spcAft>
                </a:pPr>
                <a:r>
                  <a:rPr lang="en-US" sz="2000" dirty="0" smtClean="0">
                    <a:solidFill>
                      <a:schemeClr val="tx2">
                        <a:lumMod val="75000"/>
                      </a:schemeClr>
                    </a:solidFill>
                    <a:latin typeface="+mn-lt"/>
                  </a:rPr>
                  <a:t>Prices change </a:t>
                </a:r>
                <a:r>
                  <a:rPr lang="en-US" sz="2000" dirty="0">
                    <a:solidFill>
                      <a:schemeClr val="tx2">
                        <a:lumMod val="75000"/>
                      </a:schemeClr>
                    </a:solidFill>
                    <a:latin typeface="+mn-lt"/>
                  </a:rPr>
                  <a:t>from day to day primarily by genuine news, which is by its very nature essentially unforecastable </a:t>
                </a:r>
              </a:p>
              <a:p>
                <a:pPr marL="0" indent="0">
                  <a:spcBef>
                    <a:spcPts val="1800"/>
                  </a:spcBef>
                  <a:spcAft>
                    <a:spcPts val="1800"/>
                  </a:spcAft>
                  <a:buNone/>
                </a:pPr>
                <a14:m>
                  <m:oMathPara xmlns:m="http://schemas.openxmlformats.org/officeDocument/2006/math">
                    <m:oMathParaPr>
                      <m:jc m:val="center"/>
                    </m:oMathParaPr>
                    <m:oMath xmlns:m="http://schemas.openxmlformats.org/officeDocument/2006/math">
                      <m:sSub>
                        <m:sSubPr>
                          <m:ctrlPr>
                            <a:rPr lang="it-IT" sz="2000" i="1" smtClean="0">
                              <a:solidFill>
                                <a:schemeClr val="bg2">
                                  <a:lumMod val="25000"/>
                                </a:schemeClr>
                              </a:solidFill>
                            </a:rPr>
                          </m:ctrlPr>
                        </m:sSubPr>
                        <m:e>
                          <m:r>
                            <a:rPr lang="it-IT" sz="2000" i="1">
                              <a:solidFill>
                                <a:schemeClr val="bg2">
                                  <a:lumMod val="25000"/>
                                </a:schemeClr>
                              </a:solidFill>
                            </a:rPr>
                            <m:t>𝑃</m:t>
                          </m:r>
                        </m:e>
                        <m:sub>
                          <m:r>
                            <a:rPr lang="it-IT" sz="2000" i="1">
                              <a:solidFill>
                                <a:schemeClr val="bg2">
                                  <a:lumMod val="25000"/>
                                </a:schemeClr>
                              </a:solidFill>
                            </a:rPr>
                            <m:t>𝑡</m:t>
                          </m:r>
                        </m:sub>
                      </m:sSub>
                      <m:r>
                        <a:rPr lang="it-IT" sz="2000" i="1">
                          <a:solidFill>
                            <a:schemeClr val="bg2">
                              <a:lumMod val="25000"/>
                            </a:schemeClr>
                          </a:solidFill>
                        </a:rPr>
                        <m:t>=</m:t>
                      </m:r>
                      <m:sSub>
                        <m:sSubPr>
                          <m:ctrlPr>
                            <a:rPr lang="it-IT" sz="2000" i="1">
                              <a:solidFill>
                                <a:schemeClr val="bg2">
                                  <a:lumMod val="25000"/>
                                </a:schemeClr>
                              </a:solidFill>
                            </a:rPr>
                          </m:ctrlPr>
                        </m:sSubPr>
                        <m:e>
                          <m:r>
                            <a:rPr lang="it-IT" sz="2000" i="1">
                              <a:solidFill>
                                <a:schemeClr val="bg2">
                                  <a:lumMod val="25000"/>
                                </a:schemeClr>
                              </a:solidFill>
                            </a:rPr>
                            <m:t>𝐸</m:t>
                          </m:r>
                        </m:e>
                        <m:sub>
                          <m:r>
                            <a:rPr lang="it-IT" sz="2000" i="1">
                              <a:solidFill>
                                <a:schemeClr val="bg2">
                                  <a:lumMod val="25000"/>
                                </a:schemeClr>
                              </a:solidFill>
                            </a:rPr>
                            <m:t>𝑡</m:t>
                          </m:r>
                        </m:sub>
                      </m:sSub>
                      <m:nary>
                        <m:naryPr>
                          <m:chr m:val="∑"/>
                          <m:limLoc m:val="undOvr"/>
                          <m:ctrlPr>
                            <a:rPr lang="it-IT" sz="2000" i="1">
                              <a:solidFill>
                                <a:schemeClr val="bg2">
                                  <a:lumMod val="25000"/>
                                </a:schemeClr>
                              </a:solidFill>
                            </a:rPr>
                          </m:ctrlPr>
                        </m:naryPr>
                        <m:sub>
                          <m:r>
                            <a:rPr lang="it-IT" sz="2000" i="1">
                              <a:solidFill>
                                <a:schemeClr val="bg2">
                                  <a:lumMod val="25000"/>
                                </a:schemeClr>
                              </a:solidFill>
                            </a:rPr>
                            <m:t>𝑘</m:t>
                          </m:r>
                          <m:r>
                            <a:rPr lang="it-IT" sz="2000" i="1">
                              <a:solidFill>
                                <a:schemeClr val="bg2">
                                  <a:lumMod val="25000"/>
                                </a:schemeClr>
                              </a:solidFill>
                            </a:rPr>
                            <m:t>=0</m:t>
                          </m:r>
                        </m:sub>
                        <m:sup>
                          <m:r>
                            <a:rPr lang="it-IT" sz="2000" i="1">
                              <a:solidFill>
                                <a:schemeClr val="bg2">
                                  <a:lumMod val="25000"/>
                                </a:schemeClr>
                              </a:solidFill>
                            </a:rPr>
                            <m:t>∞</m:t>
                          </m:r>
                        </m:sup>
                        <m:e>
                          <m:f>
                            <m:fPr>
                              <m:ctrlPr>
                                <a:rPr lang="it-IT" sz="2000" i="1">
                                  <a:solidFill>
                                    <a:schemeClr val="bg2">
                                      <a:lumMod val="25000"/>
                                    </a:schemeClr>
                                  </a:solidFill>
                                </a:rPr>
                              </m:ctrlPr>
                            </m:fPr>
                            <m:num>
                              <m:sSub>
                                <m:sSubPr>
                                  <m:ctrlPr>
                                    <a:rPr lang="it-IT" sz="2000" i="1">
                                      <a:solidFill>
                                        <a:schemeClr val="bg2">
                                          <a:lumMod val="25000"/>
                                        </a:schemeClr>
                                      </a:solidFill>
                                    </a:rPr>
                                  </m:ctrlPr>
                                </m:sSubPr>
                                <m:e>
                                  <m:r>
                                    <a:rPr lang="it-IT" sz="2000" i="1">
                                      <a:solidFill>
                                        <a:schemeClr val="bg2">
                                          <a:lumMod val="25000"/>
                                        </a:schemeClr>
                                      </a:solidFill>
                                    </a:rPr>
                                    <m:t>𝐷</m:t>
                                  </m:r>
                                </m:e>
                                <m:sub>
                                  <m:r>
                                    <a:rPr lang="it-IT" sz="2000" i="1">
                                      <a:solidFill>
                                        <a:schemeClr val="bg2">
                                          <a:lumMod val="25000"/>
                                        </a:schemeClr>
                                      </a:solidFill>
                                    </a:rPr>
                                    <m:t>𝑡</m:t>
                                  </m:r>
                                  <m:r>
                                    <a:rPr lang="it-IT" sz="2000" i="1">
                                      <a:solidFill>
                                        <a:schemeClr val="bg2">
                                          <a:lumMod val="25000"/>
                                        </a:schemeClr>
                                      </a:solidFill>
                                    </a:rPr>
                                    <m:t>+</m:t>
                                  </m:r>
                                  <m:r>
                                    <a:rPr lang="it-IT" sz="2000" i="1">
                                      <a:solidFill>
                                        <a:schemeClr val="bg2">
                                          <a:lumMod val="25000"/>
                                        </a:schemeClr>
                                      </a:solidFill>
                                    </a:rPr>
                                    <m:t>𝑘</m:t>
                                  </m:r>
                                </m:sub>
                              </m:sSub>
                            </m:num>
                            <m:den>
                              <m:sSup>
                                <m:sSupPr>
                                  <m:ctrlPr>
                                    <a:rPr lang="it-IT" sz="2000" i="1">
                                      <a:solidFill>
                                        <a:schemeClr val="bg2">
                                          <a:lumMod val="25000"/>
                                        </a:schemeClr>
                                      </a:solidFill>
                                    </a:rPr>
                                  </m:ctrlPr>
                                </m:sSupPr>
                                <m:e>
                                  <m:r>
                                    <a:rPr lang="it-IT" sz="2000" i="1">
                                      <a:solidFill>
                                        <a:schemeClr val="bg2">
                                          <a:lumMod val="25000"/>
                                        </a:schemeClr>
                                      </a:solidFill>
                                    </a:rPr>
                                    <m:t>(1+</m:t>
                                  </m:r>
                                  <m:r>
                                    <a:rPr lang="it-IT" sz="2000" i="1">
                                      <a:solidFill>
                                        <a:schemeClr val="bg2">
                                          <a:lumMod val="25000"/>
                                        </a:schemeClr>
                                      </a:solidFill>
                                    </a:rPr>
                                    <m:t>𝑟</m:t>
                                  </m:r>
                                  <m:r>
                                    <a:rPr lang="it-IT" sz="2000" i="1">
                                      <a:solidFill>
                                        <a:schemeClr val="bg2">
                                          <a:lumMod val="25000"/>
                                        </a:schemeClr>
                                      </a:solidFill>
                                    </a:rPr>
                                    <m:t>)</m:t>
                                  </m:r>
                                </m:e>
                                <m:sup>
                                  <m:r>
                                    <a:rPr lang="it-IT" sz="2000" i="1">
                                      <a:solidFill>
                                        <a:schemeClr val="bg2">
                                          <a:lumMod val="25000"/>
                                        </a:schemeClr>
                                      </a:solidFill>
                                    </a:rPr>
                                    <m:t>𝑘</m:t>
                                  </m:r>
                                  <m:r>
                                    <a:rPr lang="it-IT" sz="2000" i="1">
                                      <a:solidFill>
                                        <a:schemeClr val="bg2">
                                          <a:lumMod val="25000"/>
                                        </a:schemeClr>
                                      </a:solidFill>
                                    </a:rPr>
                                    <m:t>+1</m:t>
                                  </m:r>
                                </m:sup>
                              </m:sSup>
                            </m:den>
                          </m:f>
                        </m:e>
                      </m:nary>
                    </m:oMath>
                  </m:oMathPara>
                </a14:m>
                <a:endParaRPr lang="it-IT" sz="2000" dirty="0"/>
              </a:p>
              <a:p>
                <a:pPr marL="273050" indent="-273050"/>
                <a:r>
                  <a:rPr lang="en-US" sz="2000" dirty="0" smtClean="0">
                    <a:solidFill>
                      <a:schemeClr val="tx2">
                        <a:lumMod val="75000"/>
                      </a:schemeClr>
                    </a:solidFill>
                    <a:latin typeface="+mn-lt"/>
                  </a:rPr>
                  <a:t>We know ho difficult can be to test the hypothesis</a:t>
                </a:r>
              </a:p>
              <a:p>
                <a:pPr marL="273050" indent="-273050"/>
                <a:r>
                  <a:rPr lang="en-US" sz="2000" dirty="0" smtClean="0">
                    <a:solidFill>
                      <a:schemeClr val="tx2">
                        <a:lumMod val="75000"/>
                      </a:schemeClr>
                    </a:solidFill>
                    <a:latin typeface="+mn-lt"/>
                  </a:rPr>
                  <a:t>The </a:t>
                </a:r>
                <a:r>
                  <a:rPr lang="en-US" sz="2000" dirty="0">
                    <a:solidFill>
                      <a:schemeClr val="tx2">
                        <a:lumMod val="75000"/>
                      </a:schemeClr>
                    </a:solidFill>
                    <a:latin typeface="+mn-lt"/>
                  </a:rPr>
                  <a:t>power of such tests of </a:t>
                </a:r>
                <a:r>
                  <a:rPr lang="en-US" sz="2000" dirty="0">
                    <a:solidFill>
                      <a:schemeClr val="tx2">
                        <a:lumMod val="75000"/>
                      </a:schemeClr>
                    </a:solidFill>
                    <a:latin typeface="+mn-lt"/>
                  </a:rPr>
                  <a:t>perpetual </a:t>
                </a:r>
                <a:r>
                  <a:rPr lang="en-US" sz="2000" dirty="0">
                    <a:solidFill>
                      <a:schemeClr val="tx2">
                        <a:lumMod val="75000"/>
                      </a:schemeClr>
                    </a:solidFill>
                    <a:latin typeface="+mn-lt"/>
                  </a:rPr>
                  <a:t>unforecastability of returns can be very </a:t>
                </a:r>
                <a:r>
                  <a:rPr lang="en-US" sz="2000" dirty="0" smtClean="0">
                    <a:solidFill>
                      <a:schemeClr val="tx2">
                        <a:lumMod val="75000"/>
                      </a:schemeClr>
                    </a:solidFill>
                    <a:latin typeface="+mn-lt"/>
                  </a:rPr>
                  <a:t>low </a:t>
                </a:r>
                <a:endParaRPr lang="en-US" sz="2000" dirty="0">
                  <a:solidFill>
                    <a:schemeClr val="tx2">
                      <a:lumMod val="75000"/>
                    </a:schemeClr>
                  </a:solidFill>
                  <a:latin typeface="+mn-lt"/>
                </a:endParaRPr>
              </a:p>
            </p:txBody>
          </p:sp>
        </mc:Choice>
        <mc:Fallback>
          <p:sp>
            <p:nvSpPr>
              <p:cNvPr id="3" name="Segnaposto contenuto 2"/>
              <p:cNvSpPr>
                <a:spLocks noGrp="1" noRot="1" noChangeAspect="1" noMove="1" noResize="1" noEditPoints="1" noAdjustHandles="1" noChangeArrowheads="1" noChangeShapeType="1" noTextEdit="1"/>
              </p:cNvSpPr>
              <p:nvPr>
                <p:ph idx="1"/>
              </p:nvPr>
            </p:nvSpPr>
            <p:spPr>
              <a:xfrm>
                <a:off x="457200" y="1600199"/>
                <a:ext cx="8229600" cy="4402015"/>
              </a:xfrm>
              <a:blipFill rotWithShape="0">
                <a:blip r:embed="rId2"/>
                <a:stretch>
                  <a:fillRect l="-667"/>
                </a:stretch>
              </a:blipFill>
            </p:spPr>
            <p:txBody>
              <a:bodyPr/>
              <a:lstStyle/>
              <a:p>
                <a:r>
                  <a:rPr lang="en-US">
                    <a:noFill/>
                  </a:rPr>
                  <a:t> </a:t>
                </a:r>
              </a:p>
            </p:txBody>
          </p:sp>
        </mc:Fallback>
      </mc:AlternateContent>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spTree>
    <p:extLst>
      <p:ext uri="{BB962C8B-B14F-4D97-AF65-F5344CB8AC3E}">
        <p14:creationId xmlns:p14="http://schemas.microsoft.com/office/powerpoint/2010/main" val="1429256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smtClean="0"/>
              <a:t>Excess Volatility</a:t>
            </a:r>
            <a:endParaRPr lang="en-US" sz="3900" dirty="0"/>
          </a:p>
        </p:txBody>
      </p:sp>
      <p:sp>
        <p:nvSpPr>
          <p:cNvPr id="3" name="Segnaposto contenuto 2"/>
          <p:cNvSpPr>
            <a:spLocks noGrp="1"/>
          </p:cNvSpPr>
          <p:nvPr>
            <p:ph idx="1"/>
          </p:nvPr>
        </p:nvSpPr>
        <p:spPr>
          <a:xfrm>
            <a:off x="1282890" y="1817456"/>
            <a:ext cx="6728346" cy="2850078"/>
          </a:xfrm>
        </p:spPr>
        <p:txBody>
          <a:bodyPr anchor="ctr">
            <a:noAutofit/>
          </a:bodyPr>
          <a:lstStyle/>
          <a:p>
            <a:pPr marL="0" indent="0" algn="ctr">
              <a:lnSpc>
                <a:spcPct val="200000"/>
              </a:lnSpc>
              <a:buNone/>
            </a:pPr>
            <a:r>
              <a:rPr lang="en-US" sz="1800" dirty="0">
                <a:solidFill>
                  <a:srgbClr val="C00000"/>
                </a:solidFill>
                <a:latin typeface="+mn-lt"/>
              </a:rPr>
              <a:t>Testing market efficiency by regressing excess returns on information variables makes no use of the terminal condition that requires that all movements in prices need to be justified by </a:t>
            </a:r>
            <a:r>
              <a:rPr lang="en-US" sz="1800" dirty="0" smtClean="0">
                <a:solidFill>
                  <a:srgbClr val="C00000"/>
                </a:solidFill>
                <a:latin typeface="+mn-lt"/>
              </a:rPr>
              <a:t>information </a:t>
            </a:r>
            <a:r>
              <a:rPr lang="en-US" sz="1800" dirty="0">
                <a:solidFill>
                  <a:srgbClr val="C00000"/>
                </a:solidFill>
                <a:latin typeface="+mn-lt"/>
              </a:rPr>
              <a:t>about subsequent movements in </a:t>
            </a:r>
            <a:r>
              <a:rPr lang="en-US" sz="1800" dirty="0" smtClean="0">
                <a:solidFill>
                  <a:srgbClr val="C00000"/>
                </a:solidFill>
                <a:latin typeface="+mn-lt"/>
              </a:rPr>
              <a:t>fundamentals</a:t>
            </a:r>
            <a:endParaRPr lang="en-US" dirty="0">
              <a:solidFill>
                <a:schemeClr val="tx2">
                  <a:lumMod val="75000"/>
                </a:schemeClr>
              </a:solidFill>
              <a:latin typeface="+mn-lt"/>
              <a:cs typeface="Arabic Typesetting" pitchFamily="66" charset="-78"/>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pic>
        <p:nvPicPr>
          <p:cNvPr id="4" name="Immagine 3"/>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457200" y="2107971"/>
            <a:ext cx="8229600" cy="4333772"/>
          </a:xfrm>
          <a:prstGeom prst="rect">
            <a:avLst/>
          </a:prstGeom>
        </p:spPr>
      </p:pic>
    </p:spTree>
    <p:extLst>
      <p:ext uri="{BB962C8B-B14F-4D97-AF65-F5344CB8AC3E}">
        <p14:creationId xmlns:p14="http://schemas.microsoft.com/office/powerpoint/2010/main" val="1915101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Excess Volatility</a:t>
            </a:r>
            <a:endParaRPr lang="en-US" sz="3900" dirty="0"/>
          </a:p>
        </p:txBody>
      </p:sp>
      <p:sp>
        <p:nvSpPr>
          <p:cNvPr id="3" name="Segnaposto contenuto 2"/>
          <p:cNvSpPr>
            <a:spLocks noGrp="1"/>
          </p:cNvSpPr>
          <p:nvPr>
            <p:ph idx="1"/>
          </p:nvPr>
        </p:nvSpPr>
        <p:spPr>
          <a:xfrm>
            <a:off x="457200" y="1959429"/>
            <a:ext cx="8229600" cy="4042785"/>
          </a:xfrm>
        </p:spPr>
        <p:txBody>
          <a:bodyPr anchor="t">
            <a:noAutofit/>
          </a:bodyPr>
          <a:lstStyle/>
          <a:p>
            <a:pPr marL="273050" indent="-273050">
              <a:spcBef>
                <a:spcPts val="0"/>
              </a:spcBef>
              <a:spcAft>
                <a:spcPts val="1800"/>
              </a:spcAft>
            </a:pPr>
            <a:r>
              <a:rPr lang="en-US" sz="1600" dirty="0" smtClean="0">
                <a:solidFill>
                  <a:schemeClr val="tx2">
                    <a:lumMod val="75000"/>
                  </a:schemeClr>
                </a:solidFill>
                <a:latin typeface="+mn-lt"/>
              </a:rPr>
              <a:t>The present value of dividends for each date in 1871– 2013 was computed from the actual subsequent real dividends using a constant real discount rate </a:t>
            </a:r>
            <a:r>
              <a:rPr lang="en-US" sz="1600" i="1" dirty="0" smtClean="0">
                <a:solidFill>
                  <a:schemeClr val="tx2">
                    <a:lumMod val="75000"/>
                  </a:schemeClr>
                </a:solidFill>
                <a:latin typeface="+mn-lt"/>
              </a:rPr>
              <a:t>r </a:t>
            </a:r>
            <a:r>
              <a:rPr lang="en-US" sz="1600" dirty="0" smtClean="0">
                <a:solidFill>
                  <a:schemeClr val="tx2">
                    <a:lumMod val="75000"/>
                  </a:schemeClr>
                </a:solidFill>
                <a:latin typeface="+mn-lt"/>
              </a:rPr>
              <a:t>= 7.6% per annum, equal to the historical average real return on the market since 1871 (</a:t>
            </a:r>
            <a:r>
              <a:rPr lang="en-US" sz="1100" dirty="0" smtClean="0">
                <a:solidFill>
                  <a:srgbClr val="C00000"/>
                </a:solidFill>
                <a:latin typeface="+mn-lt"/>
              </a:rPr>
              <a:t>See also Fama</a:t>
            </a:r>
            <a:r>
              <a:rPr lang="en-US" sz="1600" dirty="0" smtClean="0">
                <a:solidFill>
                  <a:schemeClr val="tx2">
                    <a:lumMod val="75000"/>
                  </a:schemeClr>
                </a:solidFill>
                <a:latin typeface="+mn-lt"/>
              </a:rPr>
              <a:t>)</a:t>
            </a:r>
          </a:p>
          <a:p>
            <a:pPr marL="273050" indent="-273050"/>
            <a:r>
              <a:rPr lang="en-US" sz="1600" dirty="0" smtClean="0">
                <a:solidFill>
                  <a:schemeClr val="tx2">
                    <a:lumMod val="75000"/>
                  </a:schemeClr>
                </a:solidFill>
                <a:latin typeface="+mn-lt"/>
              </a:rPr>
              <a:t>Gordon </a:t>
            </a:r>
            <a:r>
              <a:rPr lang="en-US" sz="1600" dirty="0">
                <a:solidFill>
                  <a:schemeClr val="tx2">
                    <a:lumMod val="75000"/>
                  </a:schemeClr>
                </a:solidFill>
                <a:latin typeface="+mn-lt"/>
              </a:rPr>
              <a:t>Model, using the most recent 2013 S&amp;P 500 real dividend as a base for forecasts of dividends </a:t>
            </a:r>
            <a:r>
              <a:rPr lang="en-US" sz="1600" dirty="0" smtClean="0">
                <a:solidFill>
                  <a:schemeClr val="tx2">
                    <a:lumMod val="75000"/>
                  </a:schemeClr>
                </a:solidFill>
                <a:latin typeface="+mn-lt"/>
              </a:rPr>
              <a:t>after 2013</a:t>
            </a:r>
            <a:endParaRPr lang="en-US" sz="1600" dirty="0">
              <a:solidFill>
                <a:schemeClr val="tx2">
                  <a:lumMod val="75000"/>
                </a:schemeClr>
              </a:solidFill>
              <a:latin typeface="+mn-lt"/>
            </a:endParaRPr>
          </a:p>
          <a:p>
            <a:pPr marL="673100" lvl="1" indent="-273050"/>
            <a:r>
              <a:rPr lang="en-US" sz="1400" dirty="0" smtClean="0">
                <a:solidFill>
                  <a:schemeClr val="tx2">
                    <a:lumMod val="75000"/>
                  </a:schemeClr>
                </a:solidFill>
                <a:latin typeface="+mn-lt"/>
              </a:rPr>
              <a:t>Real </a:t>
            </a:r>
            <a:r>
              <a:rPr lang="en-US" sz="1400" dirty="0">
                <a:solidFill>
                  <a:schemeClr val="tx2">
                    <a:lumMod val="75000"/>
                  </a:schemeClr>
                </a:solidFill>
                <a:latin typeface="+mn-lt"/>
              </a:rPr>
              <a:t>dividends </a:t>
            </a:r>
            <a:r>
              <a:rPr lang="en-US" sz="1400" dirty="0" smtClean="0">
                <a:solidFill>
                  <a:schemeClr val="tx2">
                    <a:lumMod val="75000"/>
                  </a:schemeClr>
                </a:solidFill>
                <a:latin typeface="+mn-lt"/>
              </a:rPr>
              <a:t>grow </a:t>
            </a:r>
            <a:r>
              <a:rPr lang="en-US" sz="1400" dirty="0">
                <a:solidFill>
                  <a:schemeClr val="tx2">
                    <a:lumMod val="75000"/>
                  </a:schemeClr>
                </a:solidFill>
                <a:latin typeface="+mn-lt"/>
              </a:rPr>
              <a:t>forever from the last observed dividend, </a:t>
            </a:r>
            <a:r>
              <a:rPr lang="en-US" sz="1400" dirty="0" smtClean="0">
                <a:solidFill>
                  <a:schemeClr val="tx2">
                    <a:lumMod val="75000"/>
                  </a:schemeClr>
                </a:solidFill>
                <a:latin typeface="+mn-lt"/>
              </a:rPr>
              <a:t>at </a:t>
            </a:r>
            <a:r>
              <a:rPr lang="en-US" sz="1400" dirty="0">
                <a:solidFill>
                  <a:schemeClr val="tx2">
                    <a:lumMod val="75000"/>
                  </a:schemeClr>
                </a:solidFill>
                <a:latin typeface="+mn-lt"/>
              </a:rPr>
              <a:t>the same average growth rate as over the most recent ten years, 5.1% per </a:t>
            </a:r>
            <a:r>
              <a:rPr lang="en-US" sz="1400" dirty="0" smtClean="0">
                <a:solidFill>
                  <a:schemeClr val="tx2">
                    <a:lumMod val="75000"/>
                  </a:schemeClr>
                </a:solidFill>
                <a:latin typeface="+mn-lt"/>
              </a:rPr>
              <a:t>year</a:t>
            </a:r>
            <a:endParaRPr lang="en-US" sz="1400" dirty="0">
              <a:solidFill>
                <a:schemeClr val="tx2">
                  <a:lumMod val="75000"/>
                </a:schemeClr>
              </a:solidFill>
              <a:latin typeface="+mn-lt"/>
            </a:endParaRPr>
          </a:p>
          <a:p>
            <a:pPr marL="673100" lvl="1" indent="-273050">
              <a:spcBef>
                <a:spcPts val="600"/>
              </a:spcBef>
              <a:spcAft>
                <a:spcPts val="2400"/>
              </a:spcAft>
            </a:pPr>
            <a:r>
              <a:rPr lang="en-US" sz="1400" dirty="0">
                <a:solidFill>
                  <a:schemeClr val="tx2">
                    <a:lumMod val="75000"/>
                  </a:schemeClr>
                </a:solidFill>
                <a:latin typeface="+mn-lt"/>
              </a:rPr>
              <a:t>growth rate of dividends </a:t>
            </a:r>
            <a:r>
              <a:rPr lang="en-US" sz="1400" dirty="0" smtClean="0">
                <a:solidFill>
                  <a:schemeClr val="tx2">
                    <a:lumMod val="75000"/>
                  </a:schemeClr>
                </a:solidFill>
                <a:latin typeface="+mn-lt"/>
              </a:rPr>
              <a:t>after </a:t>
            </a:r>
            <a:r>
              <a:rPr lang="en-US" sz="1400" dirty="0">
                <a:solidFill>
                  <a:schemeClr val="tx2">
                    <a:lumMod val="75000"/>
                  </a:schemeClr>
                </a:solidFill>
                <a:latin typeface="+mn-lt"/>
              </a:rPr>
              <a:t>2013 are taken as the geometric average growth rate over the last thirty years, 2.5% a year </a:t>
            </a:r>
          </a:p>
          <a:p>
            <a:pPr marL="0" indent="0" algn="ctr">
              <a:lnSpc>
                <a:spcPct val="200000"/>
              </a:lnSpc>
              <a:buNone/>
            </a:pPr>
            <a:r>
              <a:rPr lang="en-US" sz="1800" b="1" cap="small" dirty="0" smtClean="0">
                <a:solidFill>
                  <a:srgbClr val="C00000"/>
                </a:solidFill>
                <a:latin typeface="+mn-lt"/>
              </a:rPr>
              <a:t>There </a:t>
            </a:r>
            <a:r>
              <a:rPr lang="en-US" sz="1800" b="1" cap="small" dirty="0">
                <a:solidFill>
                  <a:srgbClr val="C00000"/>
                </a:solidFill>
                <a:latin typeface="+mn-lt"/>
              </a:rPr>
              <a:t>is no </a:t>
            </a:r>
            <a:r>
              <a:rPr lang="en-US" sz="1800" b="1" cap="small" dirty="0" smtClean="0">
                <a:solidFill>
                  <a:srgbClr val="C00000"/>
                </a:solidFill>
                <a:latin typeface="+mn-lt"/>
              </a:rPr>
              <a:t>way </a:t>
            </a:r>
            <a:r>
              <a:rPr lang="en-US" sz="1800" b="1" cap="small" dirty="0">
                <a:solidFill>
                  <a:srgbClr val="C00000"/>
                </a:solidFill>
                <a:latin typeface="+mn-lt"/>
              </a:rPr>
              <a:t>to forecast dividends </a:t>
            </a:r>
            <a:r>
              <a:rPr lang="en-US" sz="1800" b="1" cap="small" dirty="0" smtClean="0">
                <a:solidFill>
                  <a:srgbClr val="C00000"/>
                </a:solidFill>
                <a:latin typeface="+mn-lt"/>
              </a:rPr>
              <a:t>for </a:t>
            </a:r>
            <a:r>
              <a:rPr lang="en-US" sz="1800" b="1" cap="small" dirty="0">
                <a:solidFill>
                  <a:srgbClr val="C00000"/>
                </a:solidFill>
                <a:latin typeface="+mn-lt"/>
              </a:rPr>
              <a:t>decades </a:t>
            </a:r>
          </a:p>
          <a:p>
            <a:pPr marL="0" indent="0" algn="ctr">
              <a:lnSpc>
                <a:spcPct val="200000"/>
              </a:lnSpc>
              <a:buNone/>
            </a:pPr>
            <a:r>
              <a:rPr lang="en-US" sz="1800" b="1" cap="small" dirty="0" smtClean="0">
                <a:solidFill>
                  <a:srgbClr val="C00000"/>
                </a:solidFill>
                <a:latin typeface="+mn-lt"/>
              </a:rPr>
              <a:t>The </a:t>
            </a:r>
            <a:r>
              <a:rPr lang="en-US" sz="1800" b="1" cap="small" dirty="0">
                <a:solidFill>
                  <a:srgbClr val="C00000"/>
                </a:solidFill>
                <a:latin typeface="+mn-lt"/>
              </a:rPr>
              <a:t>market </a:t>
            </a:r>
            <a:r>
              <a:rPr lang="en-US" sz="1800" b="1" cap="small" dirty="0" smtClean="0">
                <a:solidFill>
                  <a:srgbClr val="C00000"/>
                </a:solidFill>
                <a:latin typeface="+mn-lt"/>
              </a:rPr>
              <a:t>has no way of “knowing” </a:t>
            </a:r>
            <a:r>
              <a:rPr lang="en-US" sz="1800" b="1" cap="small" dirty="0">
                <a:solidFill>
                  <a:srgbClr val="C00000"/>
                </a:solidFill>
                <a:latin typeface="+mn-lt"/>
              </a:rPr>
              <a:t>the correct optimal forecast</a:t>
            </a:r>
            <a:r>
              <a:rPr lang="en-US" sz="1600" dirty="0">
                <a:solidFill>
                  <a:schemeClr val="tx2">
                    <a:lumMod val="75000"/>
                  </a:schemeClr>
                </a:solidFill>
                <a:latin typeface="+mn-lt"/>
              </a:rPr>
              <a:t> </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spTree>
    <p:extLst>
      <p:ext uri="{BB962C8B-B14F-4D97-AF65-F5344CB8AC3E}">
        <p14:creationId xmlns:p14="http://schemas.microsoft.com/office/powerpoint/2010/main" val="811658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Excess Volatility</a:t>
            </a:r>
            <a:endParaRPr lang="en-US" sz="3900" dirty="0"/>
          </a:p>
        </p:txBody>
      </p:sp>
      <p:sp>
        <p:nvSpPr>
          <p:cNvPr id="3" name="Segnaposto contenuto 2"/>
          <p:cNvSpPr>
            <a:spLocks noGrp="1"/>
          </p:cNvSpPr>
          <p:nvPr>
            <p:ph idx="1"/>
          </p:nvPr>
        </p:nvSpPr>
        <p:spPr>
          <a:xfrm>
            <a:off x="457200" y="1959429"/>
            <a:ext cx="8229600" cy="4042785"/>
          </a:xfrm>
        </p:spPr>
        <p:txBody>
          <a:bodyPr anchor="ctr">
            <a:noAutofit/>
          </a:bodyPr>
          <a:lstStyle/>
          <a:p>
            <a:pPr>
              <a:spcBef>
                <a:spcPts val="0"/>
              </a:spcBef>
              <a:spcAft>
                <a:spcPts val="1800"/>
              </a:spcAft>
            </a:pPr>
            <a:r>
              <a:rPr lang="en-US" sz="2000" dirty="0" smtClean="0">
                <a:solidFill>
                  <a:schemeClr val="tx2">
                    <a:lumMod val="75000"/>
                  </a:schemeClr>
                </a:solidFill>
                <a:latin typeface="+mn-lt"/>
              </a:rPr>
              <a:t>The model that people essentially know the future, prove wrong in all periods</a:t>
            </a:r>
          </a:p>
          <a:p>
            <a:pPr>
              <a:spcBef>
                <a:spcPts val="0"/>
              </a:spcBef>
              <a:spcAft>
                <a:spcPts val="1800"/>
              </a:spcAft>
            </a:pPr>
            <a:r>
              <a:rPr lang="en-US" sz="2000" dirty="0" smtClean="0">
                <a:solidFill>
                  <a:schemeClr val="tx2">
                    <a:lumMod val="75000"/>
                  </a:schemeClr>
                </a:solidFill>
                <a:latin typeface="+mn-lt"/>
              </a:rPr>
              <a:t>If people </a:t>
            </a:r>
            <a:r>
              <a:rPr lang="en-US" sz="2000" dirty="0">
                <a:solidFill>
                  <a:schemeClr val="tx2">
                    <a:lumMod val="75000"/>
                  </a:schemeClr>
                </a:solidFill>
                <a:latin typeface="+mn-lt"/>
              </a:rPr>
              <a:t>know the </a:t>
            </a:r>
            <a:r>
              <a:rPr lang="en-US" sz="2000" dirty="0" smtClean="0">
                <a:solidFill>
                  <a:schemeClr val="tx2">
                    <a:lumMod val="75000"/>
                  </a:schemeClr>
                </a:solidFill>
                <a:latin typeface="+mn-lt"/>
              </a:rPr>
              <a:t>trend, EMH </a:t>
            </a:r>
            <a:r>
              <a:rPr lang="en-US" sz="2000" dirty="0">
                <a:solidFill>
                  <a:schemeClr val="tx2">
                    <a:lumMod val="75000"/>
                  </a:schemeClr>
                </a:solidFill>
                <a:latin typeface="+mn-lt"/>
              </a:rPr>
              <a:t>implies that the variance around trend should be less for P than for P*, which is plainly not the </a:t>
            </a:r>
            <a:r>
              <a:rPr lang="en-US" sz="2000" dirty="0" smtClean="0">
                <a:solidFill>
                  <a:schemeClr val="tx2">
                    <a:lumMod val="75000"/>
                  </a:schemeClr>
                </a:solidFill>
                <a:latin typeface="+mn-lt"/>
              </a:rPr>
              <a:t>case</a:t>
            </a:r>
            <a:endParaRPr lang="en-US" sz="2000" dirty="0">
              <a:solidFill>
                <a:schemeClr val="tx2">
                  <a:lumMod val="75000"/>
                </a:schemeClr>
              </a:solidFill>
              <a:latin typeface="+mn-lt"/>
            </a:endParaRPr>
          </a:p>
          <a:p>
            <a:pPr>
              <a:spcBef>
                <a:spcPts val="0"/>
              </a:spcBef>
              <a:spcAft>
                <a:spcPts val="1800"/>
              </a:spcAft>
            </a:pPr>
            <a:r>
              <a:rPr lang="en-US" sz="2000" dirty="0" smtClean="0">
                <a:solidFill>
                  <a:schemeClr val="tx2">
                    <a:lumMod val="75000"/>
                  </a:schemeClr>
                </a:solidFill>
                <a:latin typeface="+mn-lt"/>
              </a:rPr>
              <a:t>All </a:t>
            </a:r>
            <a:r>
              <a:rPr lang="en-US" sz="2000" dirty="0">
                <a:solidFill>
                  <a:schemeClr val="tx2">
                    <a:lumMod val="75000"/>
                  </a:schemeClr>
                </a:solidFill>
                <a:latin typeface="+mn-lt"/>
              </a:rPr>
              <a:t>the </a:t>
            </a:r>
            <a:r>
              <a:rPr lang="en-US" sz="2000" dirty="0" smtClean="0">
                <a:solidFill>
                  <a:schemeClr val="tx2">
                    <a:lumMod val="75000"/>
                  </a:schemeClr>
                </a:solidFill>
                <a:latin typeface="+mn-lt"/>
              </a:rPr>
              <a:t>fluctuations </a:t>
            </a:r>
            <a:r>
              <a:rPr lang="en-US" sz="2000" dirty="0">
                <a:solidFill>
                  <a:schemeClr val="tx2">
                    <a:lumMod val="75000"/>
                  </a:schemeClr>
                </a:solidFill>
                <a:latin typeface="+mn-lt"/>
              </a:rPr>
              <a:t>are because of genuine information about those “black swan” </a:t>
            </a:r>
            <a:r>
              <a:rPr lang="en-US" sz="2000" dirty="0" smtClean="0">
                <a:solidFill>
                  <a:schemeClr val="tx2">
                    <a:lumMod val="75000"/>
                  </a:schemeClr>
                </a:solidFill>
                <a:latin typeface="+mn-lt"/>
              </a:rPr>
              <a:t>outlier </a:t>
            </a:r>
            <a:r>
              <a:rPr lang="en-US" sz="2000" dirty="0">
                <a:solidFill>
                  <a:schemeClr val="tx2">
                    <a:lumMod val="75000"/>
                  </a:schemeClr>
                </a:solidFill>
                <a:latin typeface="+mn-lt"/>
              </a:rPr>
              <a:t>events that might have happened in more than a century but just didn’t </a:t>
            </a:r>
            <a:r>
              <a:rPr lang="en-US" sz="2000" dirty="0" smtClean="0">
                <a:solidFill>
                  <a:schemeClr val="tx2">
                    <a:lumMod val="75000"/>
                  </a:schemeClr>
                </a:solidFill>
                <a:latin typeface="+mn-lt"/>
              </a:rPr>
              <a:t>happen</a:t>
            </a:r>
            <a:endParaRPr lang="en-US" sz="2000" dirty="0">
              <a:solidFill>
                <a:schemeClr val="tx2">
                  <a:lumMod val="75000"/>
                </a:schemeClr>
              </a:solidFill>
              <a:latin typeface="+mn-lt"/>
            </a:endParaRPr>
          </a:p>
          <a:p>
            <a:pPr>
              <a:spcBef>
                <a:spcPts val="0"/>
              </a:spcBef>
              <a:spcAft>
                <a:spcPts val="1800"/>
              </a:spcAft>
            </a:pPr>
            <a:r>
              <a:rPr lang="en-US" sz="2000" dirty="0">
                <a:solidFill>
                  <a:schemeClr val="tx2">
                    <a:lumMod val="75000"/>
                  </a:schemeClr>
                </a:solidFill>
                <a:latin typeface="+mn-lt"/>
              </a:rPr>
              <a:t>At every point in history there must have been some such uncertainty about future </a:t>
            </a:r>
            <a:r>
              <a:rPr lang="en-US" sz="2000" dirty="0" smtClean="0">
                <a:solidFill>
                  <a:schemeClr val="tx2">
                    <a:lumMod val="75000"/>
                  </a:schemeClr>
                </a:solidFill>
                <a:latin typeface="+mn-lt"/>
              </a:rPr>
              <a:t>dividends</a:t>
            </a:r>
            <a:endParaRPr lang="en-US" sz="2000" dirty="0">
              <a:solidFill>
                <a:schemeClr val="tx2">
                  <a:lumMod val="75000"/>
                </a:schemeClr>
              </a:solidFill>
              <a:latin typeface="+mn-lt"/>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spTree>
    <p:extLst>
      <p:ext uri="{BB962C8B-B14F-4D97-AF65-F5344CB8AC3E}">
        <p14:creationId xmlns:p14="http://schemas.microsoft.com/office/powerpoint/2010/main" val="7249559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4000" dirty="0" smtClean="0"/>
              <a:t>Course Overview</a:t>
            </a:r>
            <a:endParaRPr lang="en-US" sz="4000" dirty="0"/>
          </a:p>
        </p:txBody>
      </p:sp>
      <p:sp>
        <p:nvSpPr>
          <p:cNvPr id="7" name="Segnaposto contenuto 6"/>
          <p:cNvSpPr>
            <a:spLocks noGrp="1"/>
          </p:cNvSpPr>
          <p:nvPr>
            <p:ph sz="half" idx="2"/>
          </p:nvPr>
        </p:nvSpPr>
        <p:spPr>
          <a:xfrm>
            <a:off x="4005558" y="1600200"/>
            <a:ext cx="4531659" cy="4526280"/>
          </a:xfrm>
        </p:spPr>
        <p:txBody>
          <a:bodyPr>
            <a:normAutofit/>
          </a:bodyPr>
          <a:lstStyle/>
          <a:p>
            <a:pPr marL="0" indent="0" algn="ctr">
              <a:spcAft>
                <a:spcPts val="3600"/>
              </a:spcAft>
              <a:buNone/>
            </a:pPr>
            <a:r>
              <a:rPr lang="en-US" sz="1900" b="1" cap="small" dirty="0" smtClean="0">
                <a:solidFill>
                  <a:schemeClr val="tx2"/>
                </a:solidFill>
                <a:latin typeface="+mn-lt"/>
              </a:rPr>
              <a:t>the course will deal with advanced concepts of corporate finance:</a:t>
            </a:r>
          </a:p>
          <a:p>
            <a:pPr marL="273050" indent="-215900">
              <a:spcAft>
                <a:spcPts val="1800"/>
              </a:spcAft>
            </a:pPr>
            <a:r>
              <a:rPr lang="en-US" sz="1800" b="1" dirty="0" smtClean="0">
                <a:solidFill>
                  <a:srgbClr val="C00000"/>
                </a:solidFill>
                <a:latin typeface="+mn-lt"/>
              </a:rPr>
              <a:t>Theories of financial markets;</a:t>
            </a:r>
          </a:p>
          <a:p>
            <a:pPr marL="273050" indent="-215900">
              <a:spcAft>
                <a:spcPts val="1800"/>
              </a:spcAft>
            </a:pPr>
            <a:r>
              <a:rPr lang="en-US" sz="1800" dirty="0" smtClean="0">
                <a:solidFill>
                  <a:schemeClr val="tx2"/>
                </a:solidFill>
                <a:latin typeface="+mn-lt"/>
              </a:rPr>
              <a:t>Corporate Valuation;</a:t>
            </a:r>
          </a:p>
          <a:p>
            <a:pPr marL="273050" indent="-215900">
              <a:spcAft>
                <a:spcPts val="1800"/>
              </a:spcAft>
            </a:pPr>
            <a:r>
              <a:rPr lang="en-US" sz="1800" dirty="0" smtClean="0">
                <a:solidFill>
                  <a:schemeClr val="tx2"/>
                </a:solidFill>
                <a:latin typeface="+mn-lt"/>
              </a:rPr>
              <a:t>Crypto Currencies and Block Chain;</a:t>
            </a:r>
          </a:p>
          <a:p>
            <a:pPr marL="273050" indent="-215900">
              <a:spcAft>
                <a:spcPts val="1800"/>
              </a:spcAft>
            </a:pPr>
            <a:r>
              <a:rPr lang="en-US" sz="1800" dirty="0" smtClean="0">
                <a:solidFill>
                  <a:schemeClr val="tx2"/>
                </a:solidFill>
                <a:latin typeface="+mn-lt"/>
              </a:rPr>
              <a:t>Start-up Finance;</a:t>
            </a:r>
          </a:p>
          <a:p>
            <a:pPr marL="273050" indent="-215900">
              <a:spcAft>
                <a:spcPts val="1800"/>
              </a:spcAft>
            </a:pPr>
            <a:r>
              <a:rPr lang="en-US" sz="1800" dirty="0" smtClean="0">
                <a:solidFill>
                  <a:schemeClr val="tx2"/>
                </a:solidFill>
                <a:latin typeface="+mn-lt"/>
              </a:rPr>
              <a:t>Scale-Up Finance.</a:t>
            </a:r>
            <a:endParaRPr lang="en-US" sz="1800" dirty="0">
              <a:solidFill>
                <a:schemeClr val="tx2"/>
              </a:solidFill>
              <a:latin typeface="+mn-lt"/>
            </a:endParaRPr>
          </a:p>
        </p:txBody>
      </p:sp>
      <p:pic>
        <p:nvPicPr>
          <p:cNvPr id="5" name="Immagine 4"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grpSp>
        <p:nvGrpSpPr>
          <p:cNvPr id="9" name="Gruppo 8"/>
          <p:cNvGrpSpPr/>
          <p:nvPr/>
        </p:nvGrpSpPr>
        <p:grpSpPr>
          <a:xfrm>
            <a:off x="114085" y="126787"/>
            <a:ext cx="6182823" cy="647258"/>
            <a:chOff x="1" y="1"/>
            <a:chExt cx="6182823" cy="647258"/>
          </a:xfrm>
        </p:grpSpPr>
        <p:pic>
          <p:nvPicPr>
            <p:cNvPr id="10" name="Immagine 9"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11" name="CasellaDiTesto 10"/>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pic>
        <p:nvPicPr>
          <p:cNvPr id="4" name="Immagine 3"/>
          <p:cNvPicPr>
            <a:picLocks noChangeAspect="1"/>
          </p:cNvPicPr>
          <p:nvPr/>
        </p:nvPicPr>
        <p:blipFill>
          <a:blip r:embed="rId5"/>
          <a:stretch>
            <a:fillRect/>
          </a:stretch>
        </p:blipFill>
        <p:spPr>
          <a:xfrm>
            <a:off x="457200" y="1718948"/>
            <a:ext cx="3142170" cy="4194959"/>
          </a:xfrm>
          <a:prstGeom prst="rect">
            <a:avLst/>
          </a:prstGeom>
        </p:spPr>
      </p:pic>
    </p:spTree>
    <p:extLst>
      <p:ext uri="{BB962C8B-B14F-4D97-AF65-F5344CB8AC3E}">
        <p14:creationId xmlns:p14="http://schemas.microsoft.com/office/powerpoint/2010/main" val="2500665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par>
                          <p:cTn id="17" fill="hold">
                            <p:stCondLst>
                              <p:cond delay="0"/>
                            </p:stCondLst>
                            <p:childTnLst>
                              <p:par>
                                <p:cTn id="18" presetID="26" presetClass="emph" presetSubtype="0" fill="hold" nodeType="afterEffect">
                                  <p:stCondLst>
                                    <p:cond delay="500"/>
                                  </p:stCondLst>
                                  <p:childTnLst>
                                    <p:animEffect transition="out" filter="fade">
                                      <p:cBhvr>
                                        <p:cTn id="19" dur="2000" tmFilter="0, 0; .2, .5; .8, .5; 1, 0"/>
                                        <p:tgtEl>
                                          <p:spTgt spid="7">
                                            <p:txEl>
                                              <p:pRg st="1" end="1"/>
                                            </p:txEl>
                                          </p:spTgt>
                                        </p:tgtEl>
                                      </p:cBhvr>
                                    </p:animEffect>
                                    <p:animScale>
                                      <p:cBhvr>
                                        <p:cTn id="20" dur="1000" autoRev="1" fill="hold"/>
                                        <p:tgtEl>
                                          <p:spTgt spid="7">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4000" dirty="0" smtClean="0"/>
              <a:t>Theories</a:t>
            </a:r>
            <a:r>
              <a:rPr lang="it-IT" sz="4000" dirty="0" smtClean="0"/>
              <a:t> on Financial Market</a:t>
            </a:r>
            <a:endParaRPr lang="it-IT" sz="40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098729161"/>
              </p:ext>
            </p:extLst>
          </p:nvPr>
        </p:nvGraphicFramePr>
        <p:xfrm>
          <a:off x="1140310" y="1600200"/>
          <a:ext cx="754648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8">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spTree>
    <p:extLst>
      <p:ext uri="{BB962C8B-B14F-4D97-AF65-F5344CB8AC3E}">
        <p14:creationId xmlns:p14="http://schemas.microsoft.com/office/powerpoint/2010/main" val="3415991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CFED11C5-33C6-9E4C-8BCC-C1A0F92C7C97}"/>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30AC56C3-C866-CC4D-BBD2-0B84F2C3AEB1}"/>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B34E9D53-8887-D84E-A584-1965C4D22ECC}"/>
                                            </p:graphic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2000"/>
                                  </p:stCondLst>
                                  <p:childTnLst>
                                    <p:set>
                                      <p:cBhvr>
                                        <p:cTn id="15" dur="1" fill="hold">
                                          <p:stCondLst>
                                            <p:cond delay="0"/>
                                          </p:stCondLst>
                                        </p:cTn>
                                        <p:tgtEl>
                                          <p:spTgt spid="4">
                                            <p:graphicEl>
                                              <a:dgm id="{716346A8-7144-8B4C-8E90-C856B1A76E56}"/>
                                            </p:graphic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
                                            <p:graphicEl>
                                              <a:dgm id="{99A51D9D-4D4D-314B-88ED-EF08A8C01C70}"/>
                                            </p:graphicEl>
                                          </p:spTgt>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2000"/>
                                  </p:stCondLst>
                                  <p:childTnLst>
                                    <p:set>
                                      <p:cBhvr>
                                        <p:cTn id="22" dur="1" fill="hold">
                                          <p:stCondLst>
                                            <p:cond delay="0"/>
                                          </p:stCondLst>
                                        </p:cTn>
                                        <p:tgtEl>
                                          <p:spTgt spid="4">
                                            <p:graphicEl>
                                              <a:dgm id="{D5CB84C5-2451-9B4F-868A-98513B92A1D5}"/>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4EC267D7-E130-BF44-A86C-EAEFBCAAE27D}"/>
                                            </p:graphicEl>
                                          </p:spTgt>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2000"/>
                                  </p:stCondLst>
                                  <p:childTnLst>
                                    <p:set>
                                      <p:cBhvr>
                                        <p:cTn id="29" dur="1" fill="hold">
                                          <p:stCondLst>
                                            <p:cond delay="0"/>
                                          </p:stCondLst>
                                        </p:cTn>
                                        <p:tgtEl>
                                          <p:spTgt spid="4">
                                            <p:graphicEl>
                                              <a:dgm id="{D4676FD3-2DAB-584A-97D7-B91652F9E04F}"/>
                                            </p:graphic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1" nodeType="clickEffect">
                                  <p:stCondLst>
                                    <p:cond delay="0"/>
                                  </p:stCondLst>
                                  <p:childTnLst>
                                    <p:set>
                                      <p:cBhvr>
                                        <p:cTn id="33" dur="1" fill="hold">
                                          <p:stCondLst>
                                            <p:cond delay="0"/>
                                          </p:stCondLst>
                                        </p:cTn>
                                        <p:tgtEl>
                                          <p:spTgt spid="4">
                                            <p:graphicEl>
                                              <a:dgm id="{E620F381-7A52-334D-95A0-62064AAC5FD6}"/>
                                            </p:graphicEl>
                                          </p:spTgt>
                                        </p:tgtEl>
                                        <p:attrNameLst>
                                          <p:attrName>style.visibility</p:attrName>
                                        </p:attrNameLst>
                                      </p:cBhvr>
                                      <p:to>
                                        <p:strVal val="visible"/>
                                      </p:to>
                                    </p:set>
                                  </p:childTnLst>
                                </p:cTn>
                              </p:par>
                              <p:par>
                                <p:cTn id="34" presetID="27" presetClass="emph" presetSubtype="0" fill="remove" grpId="0" nodeType="withEffect">
                                  <p:stCondLst>
                                    <p:cond delay="0"/>
                                  </p:stCondLst>
                                  <p:childTnLst>
                                    <p:animClr clrSpc="rgb" dir="cw">
                                      <p:cBhvr override="childStyle">
                                        <p:cTn id="35" dur="1000" autoRev="1" fill="remove"/>
                                        <p:tgtEl>
                                          <p:spTgt spid="4">
                                            <p:graphicEl>
                                              <a:dgm id="{E620F381-7A52-334D-95A0-62064AAC5FD6}"/>
                                            </p:graphicEl>
                                          </p:spTgt>
                                        </p:tgtEl>
                                        <p:attrNameLst>
                                          <p:attrName>style.color</p:attrName>
                                        </p:attrNameLst>
                                      </p:cBhvr>
                                      <p:to>
                                        <a:schemeClr val="tx2"/>
                                      </p:to>
                                    </p:animClr>
                                    <p:animClr clrSpc="rgb" dir="cw">
                                      <p:cBhvr>
                                        <p:cTn id="36" dur="1000" autoRev="1" fill="remove"/>
                                        <p:tgtEl>
                                          <p:spTgt spid="4">
                                            <p:graphicEl>
                                              <a:dgm id="{E620F381-7A52-334D-95A0-62064AAC5FD6}"/>
                                            </p:graphicEl>
                                          </p:spTgt>
                                        </p:tgtEl>
                                        <p:attrNameLst>
                                          <p:attrName>fillcolor</p:attrName>
                                        </p:attrNameLst>
                                      </p:cBhvr>
                                      <p:to>
                                        <a:schemeClr val="tx2"/>
                                      </p:to>
                                    </p:animClr>
                                    <p:set>
                                      <p:cBhvr>
                                        <p:cTn id="37" dur="1000" autoRev="1" fill="remove"/>
                                        <p:tgtEl>
                                          <p:spTgt spid="4">
                                            <p:graphicEl>
                                              <a:dgm id="{E620F381-7A52-334D-95A0-62064AAC5FD6}"/>
                                            </p:graphicEl>
                                          </p:spTgt>
                                        </p:tgtEl>
                                        <p:attrNameLst>
                                          <p:attrName>fill.type</p:attrName>
                                        </p:attrNameLst>
                                      </p:cBhvr>
                                      <p:to>
                                        <p:strVal val="solid"/>
                                      </p:to>
                                    </p:set>
                                    <p:set>
                                      <p:cBhvr>
                                        <p:cTn id="38" dur="1000" autoRev="1" fill="remove"/>
                                        <p:tgtEl>
                                          <p:spTgt spid="4">
                                            <p:graphicEl>
                                              <a:dgm id="{E620F381-7A52-334D-95A0-62064AAC5FD6}"/>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Graphic spid="4" grpId="1"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Bubbles or no bubbles</a:t>
            </a:r>
            <a:endParaRPr lang="en-US" sz="39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958975"/>
            <a:ext cx="8229600" cy="4249724"/>
          </a:xfrm>
        </p:spPr>
      </p:pic>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spTree>
    <p:extLst>
      <p:ext uri="{BB962C8B-B14F-4D97-AF65-F5344CB8AC3E}">
        <p14:creationId xmlns:p14="http://schemas.microsoft.com/office/powerpoint/2010/main" val="876091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dow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smtClean="0"/>
              <a:t>Bubbles or no bubbles</a:t>
            </a:r>
            <a:endParaRPr lang="en-US" sz="39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943607"/>
            <a:ext cx="3861227" cy="2745680"/>
          </a:xfrm>
        </p:spPr>
      </p:pic>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pic>
        <p:nvPicPr>
          <p:cNvPr id="8" name="Segnaposto contenuto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8427" y="1943608"/>
            <a:ext cx="4314584" cy="2745680"/>
          </a:xfrm>
          <a:prstGeom prst="rect">
            <a:avLst/>
          </a:prstGeom>
        </p:spPr>
      </p:pic>
      <p:sp>
        <p:nvSpPr>
          <p:cNvPr id="5" name="Rettangolo 4"/>
          <p:cNvSpPr/>
          <p:nvPr/>
        </p:nvSpPr>
        <p:spPr>
          <a:xfrm>
            <a:off x="457200" y="4911144"/>
            <a:ext cx="8175811" cy="1351973"/>
          </a:xfrm>
          <a:prstGeom prst="rect">
            <a:avLst/>
          </a:prstGeom>
        </p:spPr>
        <p:txBody>
          <a:bodyPr wrap="square" anchor="ctr">
            <a:spAutoFit/>
          </a:bodyPr>
          <a:lstStyle/>
          <a:p>
            <a:pPr algn="ctr">
              <a:lnSpc>
                <a:spcPct val="150000"/>
              </a:lnSpc>
            </a:pPr>
            <a:r>
              <a:rPr lang="en-US" sz="1400" i="1" dirty="0" smtClean="0">
                <a:solidFill>
                  <a:schemeClr val="tx2">
                    <a:lumMod val="75000"/>
                  </a:schemeClr>
                </a:solidFill>
              </a:rPr>
              <a:t>“A situation in which news of price increases spurs investor enthusiasm which spreads by psychological contagion from person to person, in the process amplifying stories that might justify the </a:t>
            </a:r>
            <a:r>
              <a:rPr lang="en-US" sz="1400" i="1" dirty="0">
                <a:solidFill>
                  <a:schemeClr val="tx2">
                    <a:lumMod val="75000"/>
                  </a:schemeClr>
                </a:solidFill>
              </a:rPr>
              <a:t>price increase and bringing in a larger and larger class of investors, who, despite doubts about the real value of the investment, are drawn to it partly through envy of others’ successes and partly through a gambler’s </a:t>
            </a:r>
            <a:r>
              <a:rPr lang="en-US" sz="1400" i="1" dirty="0" smtClean="0">
                <a:solidFill>
                  <a:schemeClr val="tx2">
                    <a:lumMod val="75000"/>
                  </a:schemeClr>
                </a:solidFill>
              </a:rPr>
              <a:t>excitement”.</a:t>
            </a:r>
            <a:endParaRPr lang="en-US" sz="1400" i="1" dirty="0">
              <a:solidFill>
                <a:schemeClr val="tx2">
                  <a:lumMod val="75000"/>
                </a:schemeClr>
              </a:solidFill>
            </a:endParaRPr>
          </a:p>
        </p:txBody>
      </p:sp>
    </p:spTree>
    <p:extLst>
      <p:ext uri="{BB962C8B-B14F-4D97-AF65-F5344CB8AC3E}">
        <p14:creationId xmlns:p14="http://schemas.microsoft.com/office/powerpoint/2010/main" val="39155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par>
                          <p:cTn id="11" fill="hold">
                            <p:stCondLst>
                              <p:cond delay="500"/>
                            </p:stCondLst>
                            <p:childTnLst>
                              <p:par>
                                <p:cTn id="12" presetID="9" presetClass="entr" presetSubtype="0" fill="hold" grpId="0" nodeType="afterEffect">
                                  <p:stCondLst>
                                    <p:cond delay="1000"/>
                                  </p:stCondLst>
                                  <p:childTnLst>
                                    <p:set>
                                      <p:cBhvr>
                                        <p:cTn id="13" dur="1" fill="hold">
                                          <p:stCondLst>
                                            <p:cond delay="0"/>
                                          </p:stCondLst>
                                        </p:cTn>
                                        <p:tgtEl>
                                          <p:spTgt spid="5"/>
                                        </p:tgtEl>
                                        <p:attrNameLst>
                                          <p:attrName>style.visibility</p:attrName>
                                        </p:attrNameLst>
                                      </p:cBhvr>
                                      <p:to>
                                        <p:strVal val="visible"/>
                                      </p:to>
                                    </p:set>
                                    <p:animEffect transition="in" filter="dissolve">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smtClean="0"/>
              <a:t>Bubbles or no bubbles</a:t>
            </a:r>
            <a:endParaRPr lang="en-US" sz="39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943607"/>
            <a:ext cx="3861227" cy="2745680"/>
          </a:xfrm>
        </p:spPr>
      </p:pic>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pic>
        <p:nvPicPr>
          <p:cNvPr id="8" name="Segnaposto contenuto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8427" y="1943608"/>
            <a:ext cx="4314584" cy="2745680"/>
          </a:xfrm>
          <a:prstGeom prst="rect">
            <a:avLst/>
          </a:prstGeom>
        </p:spPr>
      </p:pic>
      <p:sp>
        <p:nvSpPr>
          <p:cNvPr id="5" name="Rettangolo 4"/>
          <p:cNvSpPr/>
          <p:nvPr/>
        </p:nvSpPr>
        <p:spPr>
          <a:xfrm>
            <a:off x="457200" y="4986965"/>
            <a:ext cx="8175811" cy="1200329"/>
          </a:xfrm>
          <a:prstGeom prst="rect">
            <a:avLst/>
          </a:prstGeom>
        </p:spPr>
        <p:txBody>
          <a:bodyPr wrap="square" anchor="ctr">
            <a:spAutoFit/>
          </a:bodyPr>
          <a:lstStyle/>
          <a:p>
            <a:pPr algn="ctr">
              <a:lnSpc>
                <a:spcPct val="150000"/>
              </a:lnSpc>
            </a:pPr>
            <a:r>
              <a:rPr lang="en-US" sz="1600" dirty="0" smtClean="0">
                <a:solidFill>
                  <a:schemeClr val="tx2">
                    <a:lumMod val="75000"/>
                  </a:schemeClr>
                </a:solidFill>
              </a:rPr>
              <a:t>Monthly </a:t>
            </a:r>
            <a:r>
              <a:rPr lang="en-US" sz="1600" b="1" dirty="0" smtClean="0">
                <a:solidFill>
                  <a:schemeClr val="tx2">
                    <a:lumMod val="75000"/>
                  </a:schemeClr>
                </a:solidFill>
              </a:rPr>
              <a:t>Real</a:t>
            </a:r>
            <a:r>
              <a:rPr lang="en-US" sz="1600" dirty="0" smtClean="0">
                <a:solidFill>
                  <a:schemeClr val="tx2">
                    <a:lumMod val="75000"/>
                  </a:schemeClr>
                </a:solidFill>
              </a:rPr>
              <a:t> S&amp;P </a:t>
            </a:r>
            <a:r>
              <a:rPr lang="en-US" sz="1600" dirty="0">
                <a:solidFill>
                  <a:schemeClr val="tx2">
                    <a:lumMod val="75000"/>
                  </a:schemeClr>
                </a:solidFill>
              </a:rPr>
              <a:t>Composite Stock Price </a:t>
            </a:r>
            <a:r>
              <a:rPr lang="en-US" sz="1600" dirty="0" smtClean="0">
                <a:solidFill>
                  <a:schemeClr val="tx2">
                    <a:lumMod val="75000"/>
                  </a:schemeClr>
                </a:solidFill>
              </a:rPr>
              <a:t>Index. </a:t>
            </a:r>
          </a:p>
          <a:p>
            <a:pPr algn="ctr">
              <a:lnSpc>
                <a:spcPct val="150000"/>
              </a:lnSpc>
            </a:pPr>
            <a:r>
              <a:rPr lang="en-US" sz="1600" dirty="0" smtClean="0">
                <a:solidFill>
                  <a:schemeClr val="tx2">
                    <a:lumMod val="75000"/>
                  </a:schemeClr>
                </a:solidFill>
              </a:rPr>
              <a:t>The </a:t>
            </a:r>
            <a:r>
              <a:rPr lang="en-US" sz="1600" dirty="0">
                <a:solidFill>
                  <a:schemeClr val="tx2">
                    <a:lumMod val="75000"/>
                  </a:schemeClr>
                </a:solidFill>
              </a:rPr>
              <a:t>stock prices are shown from 1871 through 2014 (upper curve</a:t>
            </a:r>
            <a:r>
              <a:rPr lang="en-US" sz="1600" dirty="0" smtClean="0">
                <a:solidFill>
                  <a:schemeClr val="tx2">
                    <a:lumMod val="75000"/>
                  </a:schemeClr>
                </a:solidFill>
              </a:rPr>
              <a:t>)</a:t>
            </a:r>
          </a:p>
          <a:p>
            <a:pPr algn="ctr">
              <a:lnSpc>
                <a:spcPct val="150000"/>
              </a:lnSpc>
            </a:pPr>
            <a:r>
              <a:rPr lang="en-US" sz="1600" dirty="0" smtClean="0">
                <a:solidFill>
                  <a:schemeClr val="tx2">
                    <a:lumMod val="75000"/>
                  </a:schemeClr>
                </a:solidFill>
              </a:rPr>
              <a:t>Total </a:t>
            </a:r>
            <a:r>
              <a:rPr lang="en-US" sz="1600" dirty="0">
                <a:solidFill>
                  <a:schemeClr val="tx2">
                    <a:lumMod val="75000"/>
                  </a:schemeClr>
                </a:solidFill>
              </a:rPr>
              <a:t>earnings </a:t>
            </a:r>
            <a:r>
              <a:rPr lang="en-US" sz="1600" dirty="0" smtClean="0">
                <a:solidFill>
                  <a:schemeClr val="tx2">
                    <a:lumMod val="75000"/>
                  </a:schemeClr>
                </a:solidFill>
              </a:rPr>
              <a:t>(P/E lower </a:t>
            </a:r>
            <a:r>
              <a:rPr lang="en-US" sz="1600" dirty="0">
                <a:solidFill>
                  <a:schemeClr val="tx2">
                    <a:lumMod val="75000"/>
                  </a:schemeClr>
                </a:solidFill>
              </a:rPr>
              <a:t>curve) for the same years. </a:t>
            </a:r>
            <a:endParaRPr lang="en-US" sz="1600" dirty="0">
              <a:solidFill>
                <a:schemeClr val="tx2">
                  <a:lumMod val="75000"/>
                </a:schemeClr>
              </a:solidFill>
            </a:endParaRPr>
          </a:p>
        </p:txBody>
      </p:sp>
    </p:spTree>
    <p:extLst>
      <p:ext uri="{BB962C8B-B14F-4D97-AF65-F5344CB8AC3E}">
        <p14:creationId xmlns:p14="http://schemas.microsoft.com/office/powerpoint/2010/main" val="173982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Bubbles or no bubbles</a:t>
            </a:r>
            <a:endParaRPr lang="en-US" sz="3900" dirty="0"/>
          </a:p>
        </p:txBody>
      </p:sp>
      <p:sp>
        <p:nvSpPr>
          <p:cNvPr id="3" name="Segnaposto contenuto 2"/>
          <p:cNvSpPr>
            <a:spLocks noGrp="1"/>
          </p:cNvSpPr>
          <p:nvPr>
            <p:ph idx="1"/>
          </p:nvPr>
        </p:nvSpPr>
        <p:spPr>
          <a:xfrm>
            <a:off x="1092926" y="2211984"/>
            <a:ext cx="6958148" cy="3152502"/>
          </a:xfrm>
        </p:spPr>
        <p:txBody>
          <a:bodyPr anchor="t">
            <a:noAutofit/>
          </a:bodyPr>
          <a:lstStyle/>
          <a:p>
            <a:pPr marL="0" indent="0" algn="ctr">
              <a:spcBef>
                <a:spcPts val="0"/>
              </a:spcBef>
              <a:spcAft>
                <a:spcPts val="1800"/>
              </a:spcAft>
              <a:buNone/>
            </a:pPr>
            <a:r>
              <a:rPr lang="en-US" sz="2800" dirty="0" smtClean="0">
                <a:solidFill>
                  <a:schemeClr val="tx2">
                    <a:lumMod val="75000"/>
                  </a:schemeClr>
                </a:solidFill>
                <a:latin typeface="+mn-lt"/>
              </a:rPr>
              <a:t>Irrational exuberance is the psychological basis of a bubble</a:t>
            </a:r>
          </a:p>
          <a:p>
            <a:pPr marL="673100" lvl="1" indent="-273050">
              <a:spcAft>
                <a:spcPts val="1200"/>
              </a:spcAft>
            </a:pPr>
            <a:r>
              <a:rPr lang="en-US" dirty="0" smtClean="0">
                <a:solidFill>
                  <a:schemeClr val="tx2">
                    <a:lumMod val="75000"/>
                  </a:schemeClr>
                </a:solidFill>
                <a:latin typeface="+mn-lt"/>
              </a:rPr>
              <a:t>2000 </a:t>
            </a:r>
            <a:r>
              <a:rPr lang="en-US" dirty="0">
                <a:solidFill>
                  <a:schemeClr val="tx2">
                    <a:lumMod val="75000"/>
                  </a:schemeClr>
                </a:solidFill>
                <a:latin typeface="+mn-lt"/>
              </a:rPr>
              <a:t>Millennium Boom peak in world stock </a:t>
            </a:r>
            <a:r>
              <a:rPr lang="en-US" dirty="0" smtClean="0">
                <a:solidFill>
                  <a:schemeClr val="tx2">
                    <a:lumMod val="75000"/>
                  </a:schemeClr>
                </a:solidFill>
                <a:latin typeface="+mn-lt"/>
              </a:rPr>
              <a:t>prices</a:t>
            </a:r>
          </a:p>
          <a:p>
            <a:pPr marL="673100" lvl="1" indent="-273050">
              <a:spcAft>
                <a:spcPts val="1200"/>
              </a:spcAft>
            </a:pPr>
            <a:r>
              <a:rPr lang="en-US" dirty="0" smtClean="0">
                <a:solidFill>
                  <a:schemeClr val="tx2">
                    <a:lumMod val="75000"/>
                  </a:schemeClr>
                </a:solidFill>
                <a:latin typeface="+mn-lt"/>
              </a:rPr>
              <a:t>2003–7 Ownership-Society </a:t>
            </a:r>
            <a:r>
              <a:rPr lang="en-US" dirty="0">
                <a:solidFill>
                  <a:schemeClr val="tx2">
                    <a:lumMod val="75000"/>
                  </a:schemeClr>
                </a:solidFill>
                <a:latin typeface="+mn-lt"/>
              </a:rPr>
              <a:t>Boom</a:t>
            </a:r>
            <a:r>
              <a:rPr lang="en-US" dirty="0" smtClean="0">
                <a:solidFill>
                  <a:schemeClr val="tx2">
                    <a:lumMod val="75000"/>
                  </a:schemeClr>
                </a:solidFill>
                <a:latin typeface="+mn-lt"/>
              </a:rPr>
              <a:t>,, </a:t>
            </a:r>
          </a:p>
          <a:p>
            <a:pPr marL="673100" lvl="1" indent="-273050">
              <a:spcAft>
                <a:spcPts val="1200"/>
              </a:spcAft>
            </a:pPr>
            <a:r>
              <a:rPr lang="en-US" dirty="0" smtClean="0">
                <a:solidFill>
                  <a:schemeClr val="tx2">
                    <a:lumMod val="75000"/>
                  </a:schemeClr>
                </a:solidFill>
                <a:latin typeface="+mn-lt"/>
              </a:rPr>
              <a:t>2008–9 World financial crisis</a:t>
            </a:r>
          </a:p>
          <a:p>
            <a:pPr marL="673100" lvl="1" indent="-273050">
              <a:spcAft>
                <a:spcPts val="1200"/>
              </a:spcAft>
            </a:pPr>
            <a:r>
              <a:rPr lang="en-US" dirty="0" smtClean="0">
                <a:solidFill>
                  <a:schemeClr val="tx2">
                    <a:lumMod val="75000"/>
                  </a:schemeClr>
                </a:solidFill>
                <a:latin typeface="+mn-lt"/>
              </a:rPr>
              <a:t>2009</a:t>
            </a:r>
            <a:r>
              <a:rPr lang="en-US" dirty="0">
                <a:solidFill>
                  <a:schemeClr val="tx2">
                    <a:lumMod val="75000"/>
                  </a:schemeClr>
                </a:solidFill>
                <a:latin typeface="+mn-lt"/>
              </a:rPr>
              <a:t>, </a:t>
            </a:r>
            <a:r>
              <a:rPr lang="en-US" dirty="0" smtClean="0">
                <a:solidFill>
                  <a:schemeClr val="tx2">
                    <a:lumMod val="75000"/>
                  </a:schemeClr>
                </a:solidFill>
                <a:latin typeface="+mn-lt"/>
              </a:rPr>
              <a:t>when </a:t>
            </a:r>
            <a:r>
              <a:rPr lang="en-US" dirty="0">
                <a:solidFill>
                  <a:schemeClr val="tx2">
                    <a:lumMod val="75000"/>
                  </a:schemeClr>
                </a:solidFill>
                <a:latin typeface="+mn-lt"/>
              </a:rPr>
              <a:t>the crisis lessened, </a:t>
            </a:r>
            <a:r>
              <a:rPr lang="en-US" dirty="0" smtClean="0">
                <a:solidFill>
                  <a:schemeClr val="tx2">
                    <a:lumMod val="75000"/>
                  </a:schemeClr>
                </a:solidFill>
                <a:latin typeface="+mn-lt"/>
              </a:rPr>
              <a:t>another </a:t>
            </a:r>
            <a:r>
              <a:rPr lang="en-US" dirty="0">
                <a:solidFill>
                  <a:schemeClr val="tx2">
                    <a:lumMod val="75000"/>
                  </a:schemeClr>
                </a:solidFill>
                <a:latin typeface="+mn-lt"/>
              </a:rPr>
              <a:t>major upswing in world stock markets, </a:t>
            </a:r>
            <a:r>
              <a:rPr lang="en-US" dirty="0" smtClean="0">
                <a:solidFill>
                  <a:schemeClr val="tx2">
                    <a:lumMod val="75000"/>
                  </a:schemeClr>
                </a:solidFill>
                <a:latin typeface="+mn-lt"/>
              </a:rPr>
              <a:t>(the </a:t>
            </a:r>
            <a:r>
              <a:rPr lang="en-US" dirty="0">
                <a:solidFill>
                  <a:schemeClr val="tx2">
                    <a:lumMod val="75000"/>
                  </a:schemeClr>
                </a:solidFill>
                <a:latin typeface="+mn-lt"/>
              </a:rPr>
              <a:t>New-Normal </a:t>
            </a:r>
            <a:r>
              <a:rPr lang="en-US" dirty="0" smtClean="0">
                <a:solidFill>
                  <a:schemeClr val="tx2">
                    <a:lumMod val="75000"/>
                  </a:schemeClr>
                </a:solidFill>
                <a:latin typeface="+mn-lt"/>
              </a:rPr>
              <a:t>Boom)</a:t>
            </a:r>
            <a:endParaRPr lang="en-US" sz="2800" dirty="0">
              <a:solidFill>
                <a:schemeClr val="tx2">
                  <a:lumMod val="75000"/>
                </a:schemeClr>
              </a:solidFill>
              <a:latin typeface="+mn-lt"/>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spTree>
    <p:extLst>
      <p:ext uri="{BB962C8B-B14F-4D97-AF65-F5344CB8AC3E}">
        <p14:creationId xmlns:p14="http://schemas.microsoft.com/office/powerpoint/2010/main" val="1970091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Bubbles or no bubbles</a:t>
            </a:r>
            <a:endParaRPr lang="en-US" sz="3900" dirty="0"/>
          </a:p>
        </p:txBody>
      </p:sp>
      <p:sp>
        <p:nvSpPr>
          <p:cNvPr id="3" name="Segnaposto contenuto 2"/>
          <p:cNvSpPr>
            <a:spLocks noGrp="1"/>
          </p:cNvSpPr>
          <p:nvPr>
            <p:ph idx="1"/>
          </p:nvPr>
        </p:nvSpPr>
        <p:spPr>
          <a:xfrm>
            <a:off x="766354" y="1593665"/>
            <a:ext cx="7437120" cy="3230884"/>
          </a:xfrm>
        </p:spPr>
        <p:txBody>
          <a:bodyPr anchor="t">
            <a:noAutofit/>
          </a:bodyPr>
          <a:lstStyle/>
          <a:p>
            <a:pPr marL="0" indent="0" algn="ctr">
              <a:spcBef>
                <a:spcPts val="0"/>
              </a:spcBef>
              <a:spcAft>
                <a:spcPts val="600"/>
              </a:spcAft>
              <a:buNone/>
            </a:pPr>
            <a:r>
              <a:rPr lang="en-US" sz="2800" dirty="0" smtClean="0">
                <a:solidFill>
                  <a:schemeClr val="tx2">
                    <a:lumMod val="75000"/>
                  </a:schemeClr>
                </a:solidFill>
                <a:latin typeface="+mn-lt"/>
              </a:rPr>
              <a:t>Post - 2000 booms </a:t>
            </a:r>
            <a:r>
              <a:rPr lang="en-US" sz="2800" dirty="0">
                <a:solidFill>
                  <a:schemeClr val="tx2">
                    <a:lumMod val="75000"/>
                  </a:schemeClr>
                </a:solidFill>
                <a:latin typeface="+mn-lt"/>
              </a:rPr>
              <a:t>were not record </a:t>
            </a:r>
            <a:r>
              <a:rPr lang="en-US" sz="2800" dirty="0" smtClean="0">
                <a:solidFill>
                  <a:schemeClr val="tx2">
                    <a:lumMod val="75000"/>
                  </a:schemeClr>
                </a:solidFill>
                <a:latin typeface="+mn-lt"/>
              </a:rPr>
              <a:t>setting</a:t>
            </a:r>
          </a:p>
          <a:p>
            <a:pPr marL="7938" lvl="1" indent="0" algn="ctr">
              <a:spcBef>
                <a:spcPts val="0"/>
              </a:spcBef>
              <a:spcAft>
                <a:spcPts val="1800"/>
              </a:spcAft>
              <a:buNone/>
            </a:pPr>
            <a:r>
              <a:rPr lang="en-US" sz="1800" cap="small" dirty="0">
                <a:solidFill>
                  <a:schemeClr val="tx2">
                    <a:lumMod val="75000"/>
                  </a:schemeClr>
                </a:solidFill>
                <a:latin typeface="+mn-lt"/>
              </a:rPr>
              <a:t>The biggest-ever upswing in the real </a:t>
            </a:r>
            <a:r>
              <a:rPr lang="en-US" sz="1800" cap="small" dirty="0" smtClean="0">
                <a:solidFill>
                  <a:schemeClr val="tx2">
                    <a:lumMod val="75000"/>
                  </a:schemeClr>
                </a:solidFill>
                <a:latin typeface="+mn-lt"/>
              </a:rPr>
              <a:t>U.S</a:t>
            </a:r>
            <a:r>
              <a:rPr lang="en-US" sz="1800" cap="small" dirty="0">
                <a:solidFill>
                  <a:schemeClr val="tx2">
                    <a:lumMod val="75000"/>
                  </a:schemeClr>
                </a:solidFill>
                <a:latin typeface="+mn-lt"/>
              </a:rPr>
              <a:t>. stock market was from </a:t>
            </a:r>
            <a:endParaRPr lang="en-US" sz="1800" cap="small" dirty="0" smtClean="0">
              <a:solidFill>
                <a:schemeClr val="tx2">
                  <a:lumMod val="75000"/>
                </a:schemeClr>
              </a:solidFill>
              <a:latin typeface="+mn-lt"/>
            </a:endParaRPr>
          </a:p>
          <a:p>
            <a:pPr marL="1295400" lvl="1" indent="-277813">
              <a:spcAft>
                <a:spcPts val="1200"/>
              </a:spcAft>
            </a:pPr>
            <a:r>
              <a:rPr lang="en-US" dirty="0" smtClean="0">
                <a:solidFill>
                  <a:schemeClr val="tx2">
                    <a:lumMod val="75000"/>
                  </a:schemeClr>
                </a:solidFill>
                <a:latin typeface="+mn-lt"/>
              </a:rPr>
              <a:t>July </a:t>
            </a:r>
            <a:r>
              <a:rPr lang="en-US" dirty="0">
                <a:solidFill>
                  <a:schemeClr val="tx2">
                    <a:lumMod val="75000"/>
                  </a:schemeClr>
                </a:solidFill>
                <a:latin typeface="+mn-lt"/>
              </a:rPr>
              <a:t>1982 to August 2000 </a:t>
            </a:r>
            <a:r>
              <a:rPr lang="en-US" dirty="0" smtClean="0">
                <a:solidFill>
                  <a:schemeClr val="tx2">
                    <a:lumMod val="75000"/>
                  </a:schemeClr>
                </a:solidFill>
                <a:latin typeface="+mn-lt"/>
              </a:rPr>
              <a:t>(market </a:t>
            </a:r>
            <a:r>
              <a:rPr lang="en-US" dirty="0">
                <a:solidFill>
                  <a:schemeClr val="tx2">
                    <a:lumMod val="75000"/>
                  </a:schemeClr>
                </a:solidFill>
                <a:latin typeface="+mn-lt"/>
              </a:rPr>
              <a:t>went up </a:t>
            </a:r>
            <a:r>
              <a:rPr lang="en-US" dirty="0" smtClean="0">
                <a:solidFill>
                  <a:schemeClr val="tx2">
                    <a:lumMod val="75000"/>
                  </a:schemeClr>
                </a:solidFill>
                <a:latin typeface="+mn-lt"/>
              </a:rPr>
              <a:t>7.7- fold)</a:t>
            </a:r>
          </a:p>
          <a:p>
            <a:pPr marL="1295400" lvl="1" indent="-277813">
              <a:spcAft>
                <a:spcPts val="1200"/>
              </a:spcAft>
            </a:pPr>
            <a:r>
              <a:rPr lang="en-US" dirty="0" smtClean="0">
                <a:solidFill>
                  <a:schemeClr val="tx2">
                    <a:lumMod val="75000"/>
                  </a:schemeClr>
                </a:solidFill>
                <a:latin typeface="+mn-lt"/>
              </a:rPr>
              <a:t>Dec. </a:t>
            </a:r>
            <a:r>
              <a:rPr lang="en-US" dirty="0">
                <a:solidFill>
                  <a:schemeClr val="tx2">
                    <a:lumMod val="75000"/>
                  </a:schemeClr>
                </a:solidFill>
                <a:latin typeface="+mn-lt"/>
              </a:rPr>
              <a:t>1920 to </a:t>
            </a:r>
            <a:r>
              <a:rPr lang="en-US" dirty="0" smtClean="0">
                <a:solidFill>
                  <a:schemeClr val="tx2">
                    <a:lumMod val="75000"/>
                  </a:schemeClr>
                </a:solidFill>
                <a:latin typeface="+mn-lt"/>
              </a:rPr>
              <a:t>Sept. 1929 (5.2-fold)</a:t>
            </a:r>
          </a:p>
          <a:p>
            <a:pPr marL="1295400" lvl="1" indent="-277813">
              <a:spcAft>
                <a:spcPts val="1200"/>
              </a:spcAft>
            </a:pPr>
            <a:r>
              <a:rPr lang="en-US" dirty="0">
                <a:solidFill>
                  <a:schemeClr val="tx2">
                    <a:lumMod val="75000"/>
                  </a:schemeClr>
                </a:solidFill>
                <a:latin typeface="+mn-lt"/>
              </a:rPr>
              <a:t>June 1949 to December 1968</a:t>
            </a:r>
            <a:r>
              <a:rPr lang="en-US" dirty="0" smtClean="0">
                <a:solidFill>
                  <a:schemeClr val="tx2">
                    <a:lumMod val="75000"/>
                  </a:schemeClr>
                </a:solidFill>
                <a:latin typeface="+mn-lt"/>
              </a:rPr>
              <a:t> (5.1-fold)</a:t>
            </a:r>
          </a:p>
          <a:p>
            <a:pPr marL="1295400" lvl="1" indent="-277813">
              <a:spcAft>
                <a:spcPts val="1200"/>
              </a:spcAft>
            </a:pPr>
            <a:r>
              <a:rPr lang="en-US" dirty="0">
                <a:solidFill>
                  <a:schemeClr val="tx2">
                    <a:lumMod val="75000"/>
                  </a:schemeClr>
                </a:solidFill>
                <a:latin typeface="+mn-lt"/>
              </a:rPr>
              <a:t>2003 to 2007 (1.5-fold</a:t>
            </a:r>
            <a:r>
              <a:rPr lang="en-US" dirty="0" smtClean="0">
                <a:solidFill>
                  <a:schemeClr val="tx2">
                    <a:lumMod val="75000"/>
                  </a:schemeClr>
                </a:solidFill>
                <a:latin typeface="+mn-lt"/>
              </a:rPr>
              <a:t>)</a:t>
            </a:r>
          </a:p>
          <a:p>
            <a:pPr marL="1295400" lvl="1" indent="-277813">
              <a:spcAft>
                <a:spcPts val="1200"/>
              </a:spcAft>
            </a:pPr>
            <a:r>
              <a:rPr lang="en-US" dirty="0" smtClean="0">
                <a:solidFill>
                  <a:schemeClr val="tx2">
                    <a:lumMod val="75000"/>
                  </a:schemeClr>
                </a:solidFill>
                <a:latin typeface="+mn-lt"/>
              </a:rPr>
              <a:t>2009 </a:t>
            </a:r>
            <a:r>
              <a:rPr lang="en-US" dirty="0">
                <a:solidFill>
                  <a:schemeClr val="tx2">
                    <a:lumMod val="75000"/>
                  </a:schemeClr>
                </a:solidFill>
                <a:latin typeface="+mn-lt"/>
              </a:rPr>
              <a:t>to 2014 (2.3-fold</a:t>
            </a:r>
            <a:r>
              <a:rPr lang="en-US" dirty="0" smtClean="0">
                <a:solidFill>
                  <a:schemeClr val="tx2">
                    <a:lumMod val="75000"/>
                  </a:schemeClr>
                </a:solidFill>
                <a:latin typeface="+mn-lt"/>
              </a:rPr>
              <a:t>) </a:t>
            </a:r>
            <a:endParaRPr lang="en-US" dirty="0">
              <a:solidFill>
                <a:schemeClr val="tx2">
                  <a:lumMod val="75000"/>
                </a:schemeClr>
              </a:solidFill>
              <a:latin typeface="+mn-lt"/>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sp>
        <p:nvSpPr>
          <p:cNvPr id="4" name="Rettangolo 3"/>
          <p:cNvSpPr/>
          <p:nvPr/>
        </p:nvSpPr>
        <p:spPr>
          <a:xfrm>
            <a:off x="370114" y="4774467"/>
            <a:ext cx="8316686" cy="1815882"/>
          </a:xfrm>
          <a:prstGeom prst="rect">
            <a:avLst/>
          </a:prstGeom>
        </p:spPr>
        <p:txBody>
          <a:bodyPr wrap="square">
            <a:spAutoFit/>
          </a:bodyPr>
          <a:lstStyle/>
          <a:p>
            <a:pPr algn="ctr">
              <a:lnSpc>
                <a:spcPct val="160000"/>
              </a:lnSpc>
            </a:pPr>
            <a:r>
              <a:rPr lang="en-US" sz="1400" dirty="0" smtClean="0">
                <a:solidFill>
                  <a:srgbClr val="C00000"/>
                </a:solidFill>
              </a:rPr>
              <a:t>The stock market increase from 1994 to 2000 cannot be justified in any reasonable terms</a:t>
            </a:r>
          </a:p>
          <a:p>
            <a:pPr algn="ctr">
              <a:lnSpc>
                <a:spcPct val="160000"/>
              </a:lnSpc>
            </a:pPr>
            <a:r>
              <a:rPr lang="en-US" sz="1400" dirty="0" smtClean="0">
                <a:solidFill>
                  <a:srgbClr val="C00000"/>
                </a:solidFill>
              </a:rPr>
              <a:t>Basic economic indicators did not come close to tripling</a:t>
            </a:r>
          </a:p>
          <a:p>
            <a:pPr algn="ctr">
              <a:lnSpc>
                <a:spcPct val="160000"/>
              </a:lnSpc>
            </a:pPr>
            <a:r>
              <a:rPr lang="en-US" sz="1400" dirty="0" smtClean="0">
                <a:solidFill>
                  <a:srgbClr val="C00000"/>
                </a:solidFill>
              </a:rPr>
              <a:t>U.S. gross domestic product rose less than 40%</a:t>
            </a:r>
          </a:p>
          <a:p>
            <a:pPr algn="ctr">
              <a:lnSpc>
                <a:spcPct val="160000"/>
              </a:lnSpc>
            </a:pPr>
            <a:r>
              <a:rPr lang="en-US" sz="1400" dirty="0" smtClean="0">
                <a:solidFill>
                  <a:srgbClr val="C00000"/>
                </a:solidFill>
              </a:rPr>
              <a:t>Corporate profits rose less than 60%</a:t>
            </a:r>
          </a:p>
          <a:p>
            <a:pPr algn="ctr">
              <a:lnSpc>
                <a:spcPct val="160000"/>
              </a:lnSpc>
            </a:pPr>
            <a:r>
              <a:rPr lang="en-US" sz="1400" dirty="0" smtClean="0">
                <a:solidFill>
                  <a:srgbClr val="C00000"/>
                </a:solidFill>
              </a:rPr>
              <a:t>Viewed in the light of these figures, the stock price increase appears unwarranted</a:t>
            </a:r>
            <a:endParaRPr lang="en-US" sz="1400" dirty="0">
              <a:solidFill>
                <a:srgbClr val="C00000"/>
              </a:solidFill>
            </a:endParaRPr>
          </a:p>
        </p:txBody>
      </p:sp>
    </p:spTree>
    <p:extLst>
      <p:ext uri="{BB962C8B-B14F-4D97-AF65-F5344CB8AC3E}">
        <p14:creationId xmlns:p14="http://schemas.microsoft.com/office/powerpoint/2010/main" val="1531265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Bubbles or no bubbles</a:t>
            </a:r>
            <a:endParaRPr lang="en-US" sz="3900" dirty="0"/>
          </a:p>
        </p:txBody>
      </p:sp>
      <p:sp>
        <p:nvSpPr>
          <p:cNvPr id="3" name="Segnaposto contenuto 2"/>
          <p:cNvSpPr>
            <a:spLocks noGrp="1"/>
          </p:cNvSpPr>
          <p:nvPr>
            <p:ph idx="1"/>
          </p:nvPr>
        </p:nvSpPr>
        <p:spPr>
          <a:xfrm>
            <a:off x="457200" y="1959429"/>
            <a:ext cx="8229600" cy="1315112"/>
          </a:xfrm>
        </p:spPr>
        <p:txBody>
          <a:bodyPr anchor="t">
            <a:noAutofit/>
          </a:bodyPr>
          <a:lstStyle/>
          <a:p>
            <a:pPr marL="0" indent="0" algn="ctr">
              <a:spcBef>
                <a:spcPts val="0"/>
              </a:spcBef>
              <a:spcAft>
                <a:spcPts val="1800"/>
              </a:spcAft>
              <a:buNone/>
            </a:pPr>
            <a:r>
              <a:rPr lang="en-US" sz="2000" dirty="0" smtClean="0">
                <a:solidFill>
                  <a:schemeClr val="tx2">
                    <a:lumMod val="75000"/>
                  </a:schemeClr>
                </a:solidFill>
                <a:latin typeface="+mn-lt"/>
              </a:rPr>
              <a:t>Bubbles are not about craziness of investors</a:t>
            </a:r>
          </a:p>
          <a:p>
            <a:pPr marL="0" indent="0" algn="ctr">
              <a:buNone/>
            </a:pPr>
            <a:r>
              <a:rPr lang="en-US" sz="2000" dirty="0" smtClean="0">
                <a:solidFill>
                  <a:schemeClr val="tx2">
                    <a:lumMod val="75000"/>
                  </a:schemeClr>
                </a:solidFill>
                <a:latin typeface="+mn-lt"/>
              </a:rPr>
              <a:t>They depend on how investors are buffeted</a:t>
            </a:r>
            <a:r>
              <a:rPr lang="en-US" sz="2000" i="1" dirty="0" smtClean="0">
                <a:solidFill>
                  <a:schemeClr val="tx2">
                    <a:lumMod val="75000"/>
                  </a:schemeClr>
                </a:solidFill>
                <a:latin typeface="+mn-lt"/>
              </a:rPr>
              <a:t> </a:t>
            </a:r>
            <a:r>
              <a:rPr lang="en-US" sz="2000" dirty="0" smtClean="0">
                <a:solidFill>
                  <a:schemeClr val="tx2">
                    <a:lumMod val="75000"/>
                  </a:schemeClr>
                </a:solidFill>
                <a:latin typeface="+mn-lt"/>
              </a:rPr>
              <a:t>from one superficially plausible theory about conventional valuation to another.</a:t>
            </a:r>
          </a:p>
          <a:p>
            <a:pPr marL="0" indent="0" algn="ctr">
              <a:buNone/>
            </a:pPr>
            <a:endParaRPr lang="en-US" sz="2000" dirty="0">
              <a:solidFill>
                <a:schemeClr val="tx2">
                  <a:lumMod val="75000"/>
                </a:schemeClr>
              </a:solidFill>
              <a:latin typeface="+mn-lt"/>
              <a:cs typeface="Arabic Typesetting" pitchFamily="66" charset="-78"/>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smtClean="0"/>
                <a:t>Corso di Laurea in International Management</a:t>
              </a:r>
              <a:endParaRPr lang="it-IT" sz="1050" dirty="0"/>
            </a:p>
          </p:txBody>
        </p:sp>
      </p:grpSp>
      <p:sp>
        <p:nvSpPr>
          <p:cNvPr id="4" name="Rettangolo 3"/>
          <p:cNvSpPr/>
          <p:nvPr/>
        </p:nvSpPr>
        <p:spPr>
          <a:xfrm>
            <a:off x="457200" y="3465165"/>
            <a:ext cx="8229599" cy="2639953"/>
          </a:xfrm>
          <a:prstGeom prst="rect">
            <a:avLst/>
          </a:prstGeom>
        </p:spPr>
        <p:txBody>
          <a:bodyPr wrap="square" anchor="ctr">
            <a:spAutoFit/>
          </a:bodyPr>
          <a:lstStyle/>
          <a:p>
            <a:pPr algn="ctr">
              <a:lnSpc>
                <a:spcPct val="150000"/>
              </a:lnSpc>
            </a:pPr>
            <a:r>
              <a:rPr lang="it-IT" sz="1600" i="1" dirty="0">
                <a:solidFill>
                  <a:srgbClr val="C00000"/>
                </a:solidFill>
              </a:rPr>
              <a:t>“Deinde quod nos </a:t>
            </a:r>
            <a:r>
              <a:rPr lang="it-IT" sz="1600" i="1" dirty="0" err="1">
                <a:solidFill>
                  <a:srgbClr val="C00000"/>
                </a:solidFill>
              </a:rPr>
              <a:t>eadem</a:t>
            </a:r>
            <a:r>
              <a:rPr lang="it-IT" sz="1600" i="1" dirty="0">
                <a:solidFill>
                  <a:srgbClr val="C00000"/>
                </a:solidFill>
              </a:rPr>
              <a:t> Asia </a:t>
            </a:r>
            <a:r>
              <a:rPr lang="it-IT" sz="1600" i="1" dirty="0" err="1">
                <a:solidFill>
                  <a:srgbClr val="C00000"/>
                </a:solidFill>
              </a:rPr>
              <a:t>atque</a:t>
            </a:r>
            <a:r>
              <a:rPr lang="it-IT" sz="1600" i="1" dirty="0">
                <a:solidFill>
                  <a:srgbClr val="C00000"/>
                </a:solidFill>
              </a:rPr>
              <a:t> idem </a:t>
            </a:r>
            <a:r>
              <a:rPr lang="it-IT" sz="1600" i="1" dirty="0" err="1">
                <a:solidFill>
                  <a:srgbClr val="C00000"/>
                </a:solidFill>
              </a:rPr>
              <a:t>iste</a:t>
            </a:r>
            <a:r>
              <a:rPr lang="it-IT" sz="1600" i="1" dirty="0">
                <a:solidFill>
                  <a:srgbClr val="C00000"/>
                </a:solidFill>
              </a:rPr>
              <a:t> Mithridates </a:t>
            </a:r>
            <a:r>
              <a:rPr lang="it-IT" sz="1600" i="1" dirty="0" err="1">
                <a:solidFill>
                  <a:srgbClr val="C00000"/>
                </a:solidFill>
              </a:rPr>
              <a:t>initio</a:t>
            </a:r>
            <a:r>
              <a:rPr lang="it-IT" sz="1600" i="1" dirty="0">
                <a:solidFill>
                  <a:srgbClr val="C00000"/>
                </a:solidFill>
              </a:rPr>
              <a:t> belli Asiaci </a:t>
            </a:r>
            <a:r>
              <a:rPr lang="it-IT" sz="1600" i="1" dirty="0" err="1">
                <a:solidFill>
                  <a:srgbClr val="C00000"/>
                </a:solidFill>
              </a:rPr>
              <a:t>docuit</a:t>
            </a:r>
            <a:r>
              <a:rPr lang="it-IT" sz="1600" i="1" dirty="0">
                <a:solidFill>
                  <a:srgbClr val="C00000"/>
                </a:solidFill>
              </a:rPr>
              <a:t>, id </a:t>
            </a:r>
            <a:r>
              <a:rPr lang="it-IT" sz="1600" i="1" dirty="0" err="1">
                <a:solidFill>
                  <a:srgbClr val="C00000"/>
                </a:solidFill>
              </a:rPr>
              <a:t>quidem</a:t>
            </a:r>
            <a:r>
              <a:rPr lang="it-IT" sz="1600" i="1" dirty="0">
                <a:solidFill>
                  <a:srgbClr val="C00000"/>
                </a:solidFill>
              </a:rPr>
              <a:t> certe calamitate doc memoria </a:t>
            </a:r>
            <a:r>
              <a:rPr lang="it-IT" sz="1600" i="1" dirty="0" err="1">
                <a:solidFill>
                  <a:srgbClr val="C00000"/>
                </a:solidFill>
              </a:rPr>
              <a:t>renere</a:t>
            </a:r>
            <a:r>
              <a:rPr lang="it-IT" sz="1600" i="1" dirty="0">
                <a:solidFill>
                  <a:srgbClr val="C00000"/>
                </a:solidFill>
              </a:rPr>
              <a:t> </a:t>
            </a:r>
            <a:r>
              <a:rPr lang="it-IT" sz="1600" i="1" dirty="0" err="1">
                <a:solidFill>
                  <a:srgbClr val="C00000"/>
                </a:solidFill>
              </a:rPr>
              <a:t>debemus</a:t>
            </a:r>
            <a:r>
              <a:rPr lang="it-IT" sz="1600" i="1" dirty="0">
                <a:solidFill>
                  <a:srgbClr val="C00000"/>
                </a:solidFill>
              </a:rPr>
              <a:t>. </a:t>
            </a:r>
            <a:r>
              <a:rPr lang="it-IT" sz="1600" i="1" dirty="0" err="1">
                <a:solidFill>
                  <a:srgbClr val="C00000"/>
                </a:solidFill>
              </a:rPr>
              <a:t>Nam</a:t>
            </a:r>
            <a:r>
              <a:rPr lang="it-IT" sz="1600" i="1" dirty="0">
                <a:solidFill>
                  <a:srgbClr val="C00000"/>
                </a:solidFill>
              </a:rPr>
              <a:t> </a:t>
            </a:r>
            <a:r>
              <a:rPr lang="it-IT" sz="1600" i="1" dirty="0" err="1">
                <a:solidFill>
                  <a:srgbClr val="C00000"/>
                </a:solidFill>
              </a:rPr>
              <a:t>tum</a:t>
            </a:r>
            <a:r>
              <a:rPr lang="it-IT" sz="1600" i="1" dirty="0">
                <a:solidFill>
                  <a:srgbClr val="C00000"/>
                </a:solidFill>
              </a:rPr>
              <a:t>, </a:t>
            </a:r>
            <a:r>
              <a:rPr lang="it-IT" sz="1600" i="1" dirty="0" err="1">
                <a:solidFill>
                  <a:srgbClr val="C00000"/>
                </a:solidFill>
              </a:rPr>
              <a:t>cum</a:t>
            </a:r>
            <a:r>
              <a:rPr lang="it-IT" sz="1600" i="1" dirty="0">
                <a:solidFill>
                  <a:srgbClr val="C00000"/>
                </a:solidFill>
              </a:rPr>
              <a:t> in Asia res </a:t>
            </a:r>
            <a:r>
              <a:rPr lang="it-IT" sz="1600" i="1" dirty="0" err="1">
                <a:solidFill>
                  <a:srgbClr val="C00000"/>
                </a:solidFill>
              </a:rPr>
              <a:t>magnas</a:t>
            </a:r>
            <a:r>
              <a:rPr lang="it-IT" sz="1600" i="1" dirty="0">
                <a:solidFill>
                  <a:srgbClr val="C00000"/>
                </a:solidFill>
              </a:rPr>
              <a:t> </a:t>
            </a:r>
            <a:r>
              <a:rPr lang="it-IT" sz="1600" i="1" dirty="0" err="1">
                <a:solidFill>
                  <a:srgbClr val="C00000"/>
                </a:solidFill>
              </a:rPr>
              <a:t>permul</a:t>
            </a:r>
            <a:r>
              <a:rPr lang="it-IT" sz="1600" i="1" dirty="0">
                <a:solidFill>
                  <a:srgbClr val="C00000"/>
                </a:solidFill>
              </a:rPr>
              <a:t>, </a:t>
            </a:r>
            <a:r>
              <a:rPr lang="it-IT" sz="1600" i="1" dirty="0" err="1">
                <a:solidFill>
                  <a:srgbClr val="C00000"/>
                </a:solidFill>
              </a:rPr>
              <a:t>amiserant</a:t>
            </a:r>
            <a:r>
              <a:rPr lang="it-IT" sz="1600" i="1" dirty="0">
                <a:solidFill>
                  <a:srgbClr val="C00000"/>
                </a:solidFill>
              </a:rPr>
              <a:t>, </a:t>
            </a:r>
            <a:r>
              <a:rPr lang="it-IT" sz="1600" i="1" dirty="0" err="1">
                <a:solidFill>
                  <a:srgbClr val="C00000"/>
                </a:solidFill>
              </a:rPr>
              <a:t>scimus</a:t>
            </a:r>
            <a:r>
              <a:rPr lang="it-IT" sz="1600" i="1" dirty="0">
                <a:solidFill>
                  <a:srgbClr val="C00000"/>
                </a:solidFill>
              </a:rPr>
              <a:t> </a:t>
            </a:r>
            <a:r>
              <a:rPr lang="it-IT" sz="1600" i="1" dirty="0" err="1">
                <a:solidFill>
                  <a:srgbClr val="C00000"/>
                </a:solidFill>
              </a:rPr>
              <a:t>Romae</a:t>
            </a:r>
            <a:r>
              <a:rPr lang="it-IT" sz="1600" i="1" dirty="0">
                <a:solidFill>
                  <a:srgbClr val="C00000"/>
                </a:solidFill>
              </a:rPr>
              <a:t>, </a:t>
            </a:r>
            <a:r>
              <a:rPr lang="it-IT" sz="1600" i="1" dirty="0" err="1">
                <a:solidFill>
                  <a:srgbClr val="C00000"/>
                </a:solidFill>
              </a:rPr>
              <a:t>soluone</a:t>
            </a:r>
            <a:r>
              <a:rPr lang="it-IT" sz="1600" i="1" dirty="0">
                <a:solidFill>
                  <a:srgbClr val="C00000"/>
                </a:solidFill>
              </a:rPr>
              <a:t> impedita, </a:t>
            </a:r>
            <a:r>
              <a:rPr lang="it-IT" sz="1600" i="1" dirty="0" err="1">
                <a:solidFill>
                  <a:srgbClr val="C00000"/>
                </a:solidFill>
              </a:rPr>
              <a:t>fidem</a:t>
            </a:r>
            <a:r>
              <a:rPr lang="it-IT" sz="1600" i="1" dirty="0">
                <a:solidFill>
                  <a:srgbClr val="C00000"/>
                </a:solidFill>
              </a:rPr>
              <a:t> </a:t>
            </a:r>
            <a:r>
              <a:rPr lang="it-IT" sz="1600" i="1" dirty="0" err="1">
                <a:solidFill>
                  <a:srgbClr val="C00000"/>
                </a:solidFill>
              </a:rPr>
              <a:t>concidisse</a:t>
            </a:r>
            <a:r>
              <a:rPr lang="it-IT" sz="1600" i="1" dirty="0">
                <a:solidFill>
                  <a:srgbClr val="C00000"/>
                </a:solidFill>
              </a:rPr>
              <a:t>. Non </a:t>
            </a:r>
            <a:r>
              <a:rPr lang="it-IT" sz="1600" i="1" dirty="0" err="1">
                <a:solidFill>
                  <a:srgbClr val="C00000"/>
                </a:solidFill>
              </a:rPr>
              <a:t>enim</a:t>
            </a:r>
            <a:r>
              <a:rPr lang="it-IT" sz="1600" i="1" dirty="0">
                <a:solidFill>
                  <a:srgbClr val="C00000"/>
                </a:solidFill>
              </a:rPr>
              <a:t> </a:t>
            </a:r>
            <a:r>
              <a:rPr lang="it-IT" sz="1600" i="1" dirty="0" err="1">
                <a:solidFill>
                  <a:srgbClr val="C00000"/>
                </a:solidFill>
              </a:rPr>
              <a:t>possunt</a:t>
            </a:r>
            <a:r>
              <a:rPr lang="it-IT" sz="1600" i="1" dirty="0">
                <a:solidFill>
                  <a:srgbClr val="C00000"/>
                </a:solidFill>
              </a:rPr>
              <a:t> una in </a:t>
            </a:r>
            <a:r>
              <a:rPr lang="it-IT" sz="1600" i="1" dirty="0" err="1">
                <a:solidFill>
                  <a:srgbClr val="C00000"/>
                </a:solidFill>
              </a:rPr>
              <a:t>civitate</a:t>
            </a:r>
            <a:r>
              <a:rPr lang="it-IT" sz="1600" i="1" dirty="0">
                <a:solidFill>
                  <a:srgbClr val="C00000"/>
                </a:solidFill>
              </a:rPr>
              <a:t> </a:t>
            </a:r>
            <a:r>
              <a:rPr lang="it-IT" sz="1600" i="1" dirty="0" err="1">
                <a:solidFill>
                  <a:srgbClr val="C00000"/>
                </a:solidFill>
              </a:rPr>
              <a:t>mul</a:t>
            </a:r>
            <a:r>
              <a:rPr lang="it-IT" sz="1600" i="1" dirty="0">
                <a:solidFill>
                  <a:srgbClr val="C00000"/>
                </a:solidFill>
              </a:rPr>
              <a:t> rem </a:t>
            </a:r>
            <a:r>
              <a:rPr lang="it-IT" sz="1600" i="1" dirty="0" err="1">
                <a:solidFill>
                  <a:srgbClr val="C00000"/>
                </a:solidFill>
              </a:rPr>
              <a:t>ac</a:t>
            </a:r>
            <a:r>
              <a:rPr lang="it-IT" sz="1600" i="1" dirty="0">
                <a:solidFill>
                  <a:srgbClr val="C00000"/>
                </a:solidFill>
              </a:rPr>
              <a:t> </a:t>
            </a:r>
            <a:r>
              <a:rPr lang="it-IT" sz="1600" i="1" dirty="0" err="1">
                <a:solidFill>
                  <a:srgbClr val="C00000"/>
                </a:solidFill>
              </a:rPr>
              <a:t>fortunas</a:t>
            </a:r>
            <a:r>
              <a:rPr lang="it-IT" sz="1600" i="1" dirty="0">
                <a:solidFill>
                  <a:srgbClr val="C00000"/>
                </a:solidFill>
              </a:rPr>
              <a:t> </a:t>
            </a:r>
            <a:r>
              <a:rPr lang="it-IT" sz="1600" i="1" dirty="0" err="1">
                <a:solidFill>
                  <a:srgbClr val="C00000"/>
                </a:solidFill>
              </a:rPr>
              <a:t>amiere</a:t>
            </a:r>
            <a:r>
              <a:rPr lang="it-IT" sz="1600" i="1" dirty="0">
                <a:solidFill>
                  <a:srgbClr val="C00000"/>
                </a:solidFill>
              </a:rPr>
              <a:t>, ut non </a:t>
            </a:r>
            <a:r>
              <a:rPr lang="it-IT" sz="1600" i="1" dirty="0" err="1">
                <a:solidFill>
                  <a:srgbClr val="C00000"/>
                </a:solidFill>
              </a:rPr>
              <a:t>plures</a:t>
            </a:r>
            <a:r>
              <a:rPr lang="it-IT" sz="1600" i="1" dirty="0">
                <a:solidFill>
                  <a:srgbClr val="C00000"/>
                </a:solidFill>
              </a:rPr>
              <a:t> </a:t>
            </a:r>
            <a:r>
              <a:rPr lang="it-IT" sz="1600" i="1" dirty="0" err="1">
                <a:solidFill>
                  <a:srgbClr val="C00000"/>
                </a:solidFill>
              </a:rPr>
              <a:t>secum</a:t>
            </a:r>
            <a:r>
              <a:rPr lang="it-IT" sz="1600" i="1" dirty="0">
                <a:solidFill>
                  <a:srgbClr val="C00000"/>
                </a:solidFill>
              </a:rPr>
              <a:t> in </a:t>
            </a:r>
            <a:r>
              <a:rPr lang="it-IT" sz="1600" i="1" dirty="0" err="1">
                <a:solidFill>
                  <a:srgbClr val="C00000"/>
                </a:solidFill>
              </a:rPr>
              <a:t>eandem</a:t>
            </a:r>
            <a:r>
              <a:rPr lang="it-IT" sz="1600" i="1" dirty="0">
                <a:solidFill>
                  <a:srgbClr val="C00000"/>
                </a:solidFill>
              </a:rPr>
              <a:t> </a:t>
            </a:r>
            <a:r>
              <a:rPr lang="it-IT" sz="1600" i="1" dirty="0" err="1">
                <a:solidFill>
                  <a:srgbClr val="C00000"/>
                </a:solidFill>
              </a:rPr>
              <a:t>trahant</a:t>
            </a:r>
            <a:r>
              <a:rPr lang="it-IT" sz="1600" i="1" dirty="0">
                <a:solidFill>
                  <a:srgbClr val="C00000"/>
                </a:solidFill>
              </a:rPr>
              <a:t> </a:t>
            </a:r>
            <a:r>
              <a:rPr lang="it-IT" sz="1600" i="1" dirty="0" err="1">
                <a:solidFill>
                  <a:srgbClr val="C00000"/>
                </a:solidFill>
              </a:rPr>
              <a:t>calamitatem</a:t>
            </a:r>
            <a:r>
              <a:rPr lang="it-IT" sz="1600" i="1" dirty="0" smtClean="0">
                <a:solidFill>
                  <a:srgbClr val="C00000"/>
                </a:solidFill>
              </a:rPr>
              <a:t>.</a:t>
            </a:r>
          </a:p>
          <a:p>
            <a:pPr algn="ctr">
              <a:lnSpc>
                <a:spcPct val="150000"/>
              </a:lnSpc>
            </a:pPr>
            <a:r>
              <a:rPr lang="it-IT" sz="1600" i="1" dirty="0" smtClean="0">
                <a:solidFill>
                  <a:srgbClr val="C00000"/>
                </a:solidFill>
              </a:rPr>
              <a:t>A </a:t>
            </a:r>
            <a:r>
              <a:rPr lang="it-IT" sz="1600" i="1" dirty="0">
                <a:solidFill>
                  <a:srgbClr val="C00000"/>
                </a:solidFill>
              </a:rPr>
              <a:t>quo </a:t>
            </a:r>
            <a:r>
              <a:rPr lang="it-IT" sz="1600" i="1" dirty="0" err="1">
                <a:solidFill>
                  <a:srgbClr val="C00000"/>
                </a:solidFill>
              </a:rPr>
              <a:t>periculo</a:t>
            </a:r>
            <a:r>
              <a:rPr lang="it-IT" sz="1600" i="1" dirty="0">
                <a:solidFill>
                  <a:srgbClr val="C00000"/>
                </a:solidFill>
              </a:rPr>
              <a:t> </a:t>
            </a:r>
            <a:r>
              <a:rPr lang="it-IT" sz="1600" i="1" dirty="0" err="1">
                <a:solidFill>
                  <a:srgbClr val="C00000"/>
                </a:solidFill>
              </a:rPr>
              <a:t>prohibete</a:t>
            </a:r>
            <a:r>
              <a:rPr lang="it-IT" sz="1600" i="1" dirty="0">
                <a:solidFill>
                  <a:srgbClr val="C00000"/>
                </a:solidFill>
              </a:rPr>
              <a:t> rem </a:t>
            </a:r>
            <a:r>
              <a:rPr lang="it-IT" sz="1600" i="1" dirty="0" err="1">
                <a:solidFill>
                  <a:srgbClr val="C00000"/>
                </a:solidFill>
              </a:rPr>
              <a:t>publicam</a:t>
            </a:r>
            <a:r>
              <a:rPr lang="it-IT" sz="1600" i="1" dirty="0">
                <a:solidFill>
                  <a:srgbClr val="C00000"/>
                </a:solidFill>
              </a:rPr>
              <a:t>, et </a:t>
            </a:r>
            <a:r>
              <a:rPr lang="it-IT" sz="1600" i="1" dirty="0" err="1">
                <a:solidFill>
                  <a:srgbClr val="C00000"/>
                </a:solidFill>
              </a:rPr>
              <a:t>mihi</a:t>
            </a:r>
            <a:r>
              <a:rPr lang="it-IT" sz="1600" i="1" dirty="0">
                <a:solidFill>
                  <a:srgbClr val="C00000"/>
                </a:solidFill>
              </a:rPr>
              <a:t> </a:t>
            </a:r>
            <a:r>
              <a:rPr lang="it-IT" sz="1600" i="1" dirty="0" err="1">
                <a:solidFill>
                  <a:srgbClr val="C00000"/>
                </a:solidFill>
              </a:rPr>
              <a:t>credite</a:t>
            </a:r>
            <a:r>
              <a:rPr lang="it-IT" sz="1600" i="1" dirty="0">
                <a:solidFill>
                  <a:srgbClr val="C00000"/>
                </a:solidFill>
              </a:rPr>
              <a:t> id quod </a:t>
            </a:r>
            <a:r>
              <a:rPr lang="it-IT" sz="1600" i="1" dirty="0" err="1">
                <a:solidFill>
                  <a:srgbClr val="C00000"/>
                </a:solidFill>
              </a:rPr>
              <a:t>ipsi</a:t>
            </a:r>
            <a:r>
              <a:rPr lang="it-IT" sz="1600" i="1" dirty="0">
                <a:solidFill>
                  <a:srgbClr val="C00000"/>
                </a:solidFill>
              </a:rPr>
              <a:t> </a:t>
            </a:r>
            <a:r>
              <a:rPr lang="it-IT" sz="1600" i="1" dirty="0" err="1">
                <a:solidFill>
                  <a:srgbClr val="C00000"/>
                </a:solidFill>
              </a:rPr>
              <a:t>vides</a:t>
            </a:r>
            <a:r>
              <a:rPr lang="it-IT" sz="1600" i="1" dirty="0">
                <a:solidFill>
                  <a:srgbClr val="C00000"/>
                </a:solidFill>
              </a:rPr>
              <a:t>: </a:t>
            </a:r>
            <a:r>
              <a:rPr lang="it-IT" sz="1600" i="1" dirty="0" err="1">
                <a:solidFill>
                  <a:srgbClr val="C00000"/>
                </a:solidFill>
              </a:rPr>
              <a:t>haec</a:t>
            </a:r>
            <a:r>
              <a:rPr lang="it-IT" sz="1600" i="1" dirty="0">
                <a:solidFill>
                  <a:srgbClr val="C00000"/>
                </a:solidFill>
              </a:rPr>
              <a:t> </a:t>
            </a:r>
            <a:r>
              <a:rPr lang="it-IT" sz="1600" i="1" dirty="0" err="1">
                <a:solidFill>
                  <a:srgbClr val="C00000"/>
                </a:solidFill>
              </a:rPr>
              <a:t>fides</a:t>
            </a:r>
            <a:r>
              <a:rPr lang="it-IT" sz="1600" i="1" dirty="0">
                <a:solidFill>
                  <a:srgbClr val="C00000"/>
                </a:solidFill>
              </a:rPr>
              <a:t> </a:t>
            </a:r>
            <a:r>
              <a:rPr lang="it-IT" sz="1600" i="1" dirty="0" err="1">
                <a:solidFill>
                  <a:srgbClr val="C00000"/>
                </a:solidFill>
              </a:rPr>
              <a:t>atque</a:t>
            </a:r>
            <a:r>
              <a:rPr lang="it-IT" sz="1600" i="1" dirty="0">
                <a:solidFill>
                  <a:srgbClr val="C00000"/>
                </a:solidFill>
              </a:rPr>
              <a:t> </a:t>
            </a:r>
            <a:r>
              <a:rPr lang="it-IT" sz="1600" i="1" dirty="0" err="1">
                <a:solidFill>
                  <a:srgbClr val="C00000"/>
                </a:solidFill>
              </a:rPr>
              <a:t>haec</a:t>
            </a:r>
            <a:r>
              <a:rPr lang="it-IT" sz="1600" i="1" dirty="0">
                <a:solidFill>
                  <a:srgbClr val="C00000"/>
                </a:solidFill>
              </a:rPr>
              <a:t> </a:t>
            </a:r>
            <a:r>
              <a:rPr lang="it-IT" sz="1600" i="1" dirty="0" err="1">
                <a:solidFill>
                  <a:srgbClr val="C00000"/>
                </a:solidFill>
              </a:rPr>
              <a:t>rao</a:t>
            </a:r>
            <a:r>
              <a:rPr lang="it-IT" sz="1600" i="1" dirty="0">
                <a:solidFill>
                  <a:srgbClr val="C00000"/>
                </a:solidFill>
              </a:rPr>
              <a:t> </a:t>
            </a:r>
            <a:r>
              <a:rPr lang="it-IT" sz="1600" i="1" dirty="0" err="1">
                <a:solidFill>
                  <a:srgbClr val="C00000"/>
                </a:solidFill>
              </a:rPr>
              <a:t>pecuniarum</a:t>
            </a:r>
            <a:r>
              <a:rPr lang="it-IT" sz="1600" i="1" dirty="0">
                <a:solidFill>
                  <a:srgbClr val="C00000"/>
                </a:solidFill>
              </a:rPr>
              <a:t>, </a:t>
            </a:r>
            <a:r>
              <a:rPr lang="it-IT" sz="1600" i="1" dirty="0" err="1">
                <a:solidFill>
                  <a:srgbClr val="C00000"/>
                </a:solidFill>
              </a:rPr>
              <a:t>quae</a:t>
            </a:r>
            <a:r>
              <a:rPr lang="it-IT" sz="1600" i="1" dirty="0">
                <a:solidFill>
                  <a:srgbClr val="C00000"/>
                </a:solidFill>
              </a:rPr>
              <a:t> </a:t>
            </a:r>
            <a:r>
              <a:rPr lang="it-IT" sz="1600" i="1" dirty="0" err="1">
                <a:solidFill>
                  <a:srgbClr val="C00000"/>
                </a:solidFill>
              </a:rPr>
              <a:t>Romae</a:t>
            </a:r>
            <a:r>
              <a:rPr lang="it-IT" sz="1600" i="1" dirty="0">
                <a:solidFill>
                  <a:srgbClr val="C00000"/>
                </a:solidFill>
              </a:rPr>
              <a:t>, </a:t>
            </a:r>
            <a:r>
              <a:rPr lang="it-IT" sz="1600" i="1" dirty="0" err="1">
                <a:solidFill>
                  <a:srgbClr val="C00000"/>
                </a:solidFill>
              </a:rPr>
              <a:t>quae</a:t>
            </a:r>
            <a:r>
              <a:rPr lang="it-IT" sz="1600" i="1" dirty="0">
                <a:solidFill>
                  <a:srgbClr val="C00000"/>
                </a:solidFill>
              </a:rPr>
              <a:t> in foro </a:t>
            </a:r>
            <a:r>
              <a:rPr lang="it-IT" sz="1600" i="1" dirty="0" err="1">
                <a:solidFill>
                  <a:srgbClr val="C00000"/>
                </a:solidFill>
              </a:rPr>
              <a:t>versatur</a:t>
            </a:r>
            <a:r>
              <a:rPr lang="it-IT" sz="1600" i="1" dirty="0">
                <a:solidFill>
                  <a:srgbClr val="C00000"/>
                </a:solidFill>
              </a:rPr>
              <a:t>, implicata est </a:t>
            </a:r>
            <a:r>
              <a:rPr lang="it-IT" sz="1600" i="1" dirty="0" err="1">
                <a:solidFill>
                  <a:srgbClr val="C00000"/>
                </a:solidFill>
              </a:rPr>
              <a:t>cum</a:t>
            </a:r>
            <a:r>
              <a:rPr lang="it-IT" sz="1600" i="1" dirty="0">
                <a:solidFill>
                  <a:srgbClr val="C00000"/>
                </a:solidFill>
              </a:rPr>
              <a:t> </a:t>
            </a:r>
            <a:r>
              <a:rPr lang="it-IT" sz="1600" i="1" dirty="0" err="1">
                <a:solidFill>
                  <a:srgbClr val="C00000"/>
                </a:solidFill>
              </a:rPr>
              <a:t>illis</a:t>
            </a:r>
            <a:r>
              <a:rPr lang="it-IT" sz="1600" i="1" dirty="0">
                <a:solidFill>
                  <a:srgbClr val="C00000"/>
                </a:solidFill>
              </a:rPr>
              <a:t> </a:t>
            </a:r>
            <a:r>
              <a:rPr lang="it-IT" sz="1600" i="1" dirty="0" err="1">
                <a:solidFill>
                  <a:srgbClr val="C00000"/>
                </a:solidFill>
              </a:rPr>
              <a:t>pecuniis</a:t>
            </a:r>
            <a:r>
              <a:rPr lang="it-IT" sz="1600" i="1" dirty="0">
                <a:solidFill>
                  <a:srgbClr val="C00000"/>
                </a:solidFill>
              </a:rPr>
              <a:t> </a:t>
            </a:r>
            <a:r>
              <a:rPr lang="it-IT" sz="1600" i="1" dirty="0" err="1">
                <a:solidFill>
                  <a:srgbClr val="C00000"/>
                </a:solidFill>
              </a:rPr>
              <a:t>Asiacis</a:t>
            </a:r>
            <a:r>
              <a:rPr lang="it-IT" sz="1600" i="1" dirty="0">
                <a:solidFill>
                  <a:srgbClr val="C00000"/>
                </a:solidFill>
              </a:rPr>
              <a:t> et </a:t>
            </a:r>
            <a:r>
              <a:rPr lang="it-IT" sz="1600" i="1" dirty="0" err="1">
                <a:solidFill>
                  <a:srgbClr val="C00000"/>
                </a:solidFill>
              </a:rPr>
              <a:t>cohaeret</a:t>
            </a:r>
            <a:r>
              <a:rPr lang="it-IT" sz="1600" i="1" dirty="0">
                <a:solidFill>
                  <a:srgbClr val="C00000"/>
                </a:solidFill>
              </a:rPr>
              <a:t>. </a:t>
            </a:r>
            <a:r>
              <a:rPr lang="it-IT" sz="1600" i="1" dirty="0" err="1">
                <a:solidFill>
                  <a:srgbClr val="C00000"/>
                </a:solidFill>
              </a:rPr>
              <a:t>Ruere</a:t>
            </a:r>
            <a:r>
              <a:rPr lang="it-IT" sz="1600" i="1" dirty="0">
                <a:solidFill>
                  <a:srgbClr val="C00000"/>
                </a:solidFill>
              </a:rPr>
              <a:t> </a:t>
            </a:r>
            <a:r>
              <a:rPr lang="it-IT" sz="1600" i="1" dirty="0" err="1">
                <a:solidFill>
                  <a:srgbClr val="C00000"/>
                </a:solidFill>
              </a:rPr>
              <a:t>illa</a:t>
            </a:r>
            <a:r>
              <a:rPr lang="it-IT" sz="1600" i="1" dirty="0">
                <a:solidFill>
                  <a:srgbClr val="C00000"/>
                </a:solidFill>
              </a:rPr>
              <a:t> non </a:t>
            </a:r>
            <a:r>
              <a:rPr lang="it-IT" sz="1600" i="1" dirty="0" err="1">
                <a:solidFill>
                  <a:srgbClr val="C00000"/>
                </a:solidFill>
              </a:rPr>
              <a:t>possunt</a:t>
            </a:r>
            <a:r>
              <a:rPr lang="it-IT" sz="1600" i="1" dirty="0">
                <a:solidFill>
                  <a:srgbClr val="C00000"/>
                </a:solidFill>
              </a:rPr>
              <a:t>, ut </a:t>
            </a:r>
            <a:r>
              <a:rPr lang="it-IT" sz="1600" i="1" dirty="0" err="1">
                <a:solidFill>
                  <a:srgbClr val="C00000"/>
                </a:solidFill>
              </a:rPr>
              <a:t>haec</a:t>
            </a:r>
            <a:r>
              <a:rPr lang="it-IT" sz="1600" i="1" dirty="0">
                <a:solidFill>
                  <a:srgbClr val="C00000"/>
                </a:solidFill>
              </a:rPr>
              <a:t> non </a:t>
            </a:r>
            <a:r>
              <a:rPr lang="it-IT" sz="1600" i="1" dirty="0" err="1">
                <a:solidFill>
                  <a:srgbClr val="C00000"/>
                </a:solidFill>
              </a:rPr>
              <a:t>eodem</a:t>
            </a:r>
            <a:r>
              <a:rPr lang="it-IT" sz="1600" i="1" dirty="0">
                <a:solidFill>
                  <a:srgbClr val="C00000"/>
                </a:solidFill>
              </a:rPr>
              <a:t> </a:t>
            </a:r>
            <a:r>
              <a:rPr lang="it-IT" sz="1600" i="1" dirty="0" err="1">
                <a:solidFill>
                  <a:srgbClr val="C00000"/>
                </a:solidFill>
              </a:rPr>
              <a:t>labefacta</a:t>
            </a:r>
            <a:r>
              <a:rPr lang="it-IT" sz="1600" i="1" dirty="0">
                <a:solidFill>
                  <a:srgbClr val="C00000"/>
                </a:solidFill>
              </a:rPr>
              <a:t> </a:t>
            </a:r>
            <a:r>
              <a:rPr lang="it-IT" sz="1600" i="1" dirty="0" err="1">
                <a:solidFill>
                  <a:srgbClr val="C00000"/>
                </a:solidFill>
              </a:rPr>
              <a:t>motu</a:t>
            </a:r>
            <a:r>
              <a:rPr lang="it-IT" sz="1600" i="1" dirty="0">
                <a:solidFill>
                  <a:srgbClr val="C00000"/>
                </a:solidFill>
              </a:rPr>
              <a:t> </a:t>
            </a:r>
            <a:r>
              <a:rPr lang="it-IT" sz="1600" i="1" dirty="0" err="1">
                <a:solidFill>
                  <a:srgbClr val="C00000"/>
                </a:solidFill>
              </a:rPr>
              <a:t>concidant</a:t>
            </a:r>
            <a:r>
              <a:rPr lang="it-IT" sz="1600" i="1" dirty="0">
                <a:solidFill>
                  <a:srgbClr val="C00000"/>
                </a:solidFill>
              </a:rPr>
              <a:t>”. </a:t>
            </a:r>
          </a:p>
        </p:txBody>
      </p:sp>
      <p:sp>
        <p:nvSpPr>
          <p:cNvPr id="5" name="Rettangolo 4"/>
          <p:cNvSpPr/>
          <p:nvPr/>
        </p:nvSpPr>
        <p:spPr>
          <a:xfrm>
            <a:off x="503303" y="3531849"/>
            <a:ext cx="8137391" cy="2506584"/>
          </a:xfrm>
          <a:prstGeom prst="rect">
            <a:avLst/>
          </a:prstGeom>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lnSpc>
                <a:spcPts val="3200"/>
              </a:lnSpc>
            </a:pPr>
            <a:r>
              <a:rPr lang="en-US" sz="1600" i="1" dirty="0" smtClean="0">
                <a:solidFill>
                  <a:srgbClr val="C00000"/>
                </a:solidFill>
              </a:rPr>
              <a:t>“We have to keep in mind, as our fait taught us, of the lesson learned from Asia and from Mitridate at the beginning of the Asian war. We, in fact, know that whenever a great number of citizens in Asia lost their property, the suspension of all the payments determined a credit crunch in Rome. In a city where many lose their property, it is impossible to avoid the same prospect for many other [...]. Credit and financial issues discussed here in Rome are strongly related to the wealth in Asia. Shall the latter be lost, the former would follow the same destiny”. </a:t>
            </a:r>
            <a:endParaRPr lang="en-US" sz="1600" i="1" dirty="0">
              <a:solidFill>
                <a:srgbClr val="C00000"/>
              </a:solidFill>
            </a:endParaRPr>
          </a:p>
        </p:txBody>
      </p:sp>
      <p:sp>
        <p:nvSpPr>
          <p:cNvPr id="8" name="Rettangolo 7"/>
          <p:cNvSpPr/>
          <p:nvPr/>
        </p:nvSpPr>
        <p:spPr>
          <a:xfrm>
            <a:off x="5522533" y="6153392"/>
            <a:ext cx="3118161" cy="261610"/>
          </a:xfrm>
          <a:prstGeom prst="rect">
            <a:avLst/>
          </a:prstGeom>
        </p:spPr>
        <p:txBody>
          <a:bodyPr wrap="none">
            <a:spAutoFit/>
          </a:bodyPr>
          <a:lstStyle/>
          <a:p>
            <a:pPr algn="r"/>
            <a:r>
              <a:rPr lang="it-IT" sz="1100" b="1" i="1" dirty="0">
                <a:solidFill>
                  <a:schemeClr val="tx2">
                    <a:lumMod val="75000"/>
                  </a:schemeClr>
                </a:solidFill>
              </a:rPr>
              <a:t>Marcus </a:t>
            </a:r>
            <a:r>
              <a:rPr lang="it-IT" sz="1100" b="1" i="1" dirty="0" err="1">
                <a:solidFill>
                  <a:schemeClr val="tx2">
                    <a:lumMod val="75000"/>
                  </a:schemeClr>
                </a:solidFill>
              </a:rPr>
              <a:t>Tulli</a:t>
            </a:r>
            <a:r>
              <a:rPr lang="it-IT" sz="1100" b="1" i="1" dirty="0">
                <a:solidFill>
                  <a:schemeClr val="tx2">
                    <a:lumMod val="75000"/>
                  </a:schemeClr>
                </a:solidFill>
              </a:rPr>
              <a:t> </a:t>
            </a:r>
            <a:r>
              <a:rPr lang="it-IT" sz="1100" b="1" i="1" dirty="0" err="1">
                <a:solidFill>
                  <a:schemeClr val="tx2">
                    <a:lumMod val="75000"/>
                  </a:schemeClr>
                </a:solidFill>
              </a:rPr>
              <a:t>Ciceronis</a:t>
            </a:r>
            <a:r>
              <a:rPr lang="it-IT" sz="1100" b="1" i="1" dirty="0">
                <a:solidFill>
                  <a:schemeClr val="tx2">
                    <a:lumMod val="75000"/>
                  </a:schemeClr>
                </a:solidFill>
              </a:rPr>
              <a:t>, </a:t>
            </a:r>
            <a:r>
              <a:rPr lang="it-IT" sz="1100" b="1" i="1" dirty="0" err="1">
                <a:solidFill>
                  <a:schemeClr val="tx2">
                    <a:lumMod val="75000"/>
                  </a:schemeClr>
                </a:solidFill>
              </a:rPr>
              <a:t>Orationes</a:t>
            </a:r>
            <a:r>
              <a:rPr lang="it-IT" sz="1100" b="1" i="1" dirty="0">
                <a:solidFill>
                  <a:schemeClr val="tx2">
                    <a:lumMod val="75000"/>
                  </a:schemeClr>
                </a:solidFill>
              </a:rPr>
              <a:t> (79-77 B.C.) </a:t>
            </a:r>
          </a:p>
        </p:txBody>
      </p:sp>
    </p:spTree>
    <p:extLst>
      <p:ext uri="{BB962C8B-B14F-4D97-AF65-F5344CB8AC3E}">
        <p14:creationId xmlns:p14="http://schemas.microsoft.com/office/powerpoint/2010/main" val="89248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par>
                          <p:cTn id="18" fill="hold">
                            <p:stCondLst>
                              <p:cond delay="500"/>
                            </p:stCondLst>
                            <p:childTnLst>
                              <p:par>
                                <p:cTn id="19" presetID="9" presetClass="entr" presetSubtype="0" fill="hold" grpId="0" nodeType="afterEffect">
                                  <p:stCondLst>
                                    <p:cond delay="6000"/>
                                  </p:stCondLst>
                                  <p:childTnLst>
                                    <p:set>
                                      <p:cBhvr>
                                        <p:cTn id="20" dur="1" fill="hold">
                                          <p:stCondLst>
                                            <p:cond delay="0"/>
                                          </p:stCondLst>
                                        </p:cTn>
                                        <p:tgtEl>
                                          <p:spTgt spid="5"/>
                                        </p:tgtEl>
                                        <p:attrNameLst>
                                          <p:attrName>style.visibility</p:attrName>
                                        </p:attrNameLst>
                                      </p:cBhvr>
                                      <p:to>
                                        <p:strVal val="visible"/>
                                      </p:to>
                                    </p:set>
                                    <p:animEffect transition="in" filter="dissolve">
                                      <p:cBhvr>
                                        <p:cTn id="21" dur="5000"/>
                                        <p:tgtEl>
                                          <p:spTgt spid="5"/>
                                        </p:tgtEl>
                                      </p:cBhvr>
                                    </p:animEffect>
                                  </p:childTnLst>
                                </p:cTn>
                              </p:par>
                            </p:childTnLst>
                          </p:cTn>
                        </p:par>
                        <p:par>
                          <p:cTn id="22" fill="hold">
                            <p:stCondLst>
                              <p:cond delay="11500"/>
                            </p:stCondLst>
                            <p:childTnLst>
                              <p:par>
                                <p:cTn id="23" presetID="5" presetClass="entr" presetSubtype="10" fill="hold" grpId="0" nodeType="afterEffect">
                                  <p:stCondLst>
                                    <p:cond delay="7000"/>
                                  </p:stCondLst>
                                  <p:childTnLst>
                                    <p:set>
                                      <p:cBhvr>
                                        <p:cTn id="24" dur="1" fill="hold">
                                          <p:stCondLst>
                                            <p:cond delay="0"/>
                                          </p:stCondLst>
                                        </p:cTn>
                                        <p:tgtEl>
                                          <p:spTgt spid="8"/>
                                        </p:tgtEl>
                                        <p:attrNameLst>
                                          <p:attrName>style.visibility</p:attrName>
                                        </p:attrNameLst>
                                      </p:cBhvr>
                                      <p:to>
                                        <p:strVal val="visible"/>
                                      </p:to>
                                    </p:set>
                                    <p:animEffect transition="in" filter="checkerboard(across)">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animBg="1"/>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Stilografica">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Stilografica.thmx</Template>
  <TotalTime>40223</TotalTime>
  <Words>1073</Words>
  <Application>Microsoft Macintosh PowerPoint</Application>
  <PresentationFormat>Presentazione su schermo (4:3)</PresentationFormat>
  <Paragraphs>85</Paragraphs>
  <Slides>13</Slides>
  <Notes>3</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13</vt:i4>
      </vt:variant>
    </vt:vector>
  </HeadingPairs>
  <TitlesOfParts>
    <vt:vector size="20" baseType="lpstr">
      <vt:lpstr>Arabic Typesetting</vt:lpstr>
      <vt:lpstr>Calibri</vt:lpstr>
      <vt:lpstr>Century Gothic</vt:lpstr>
      <vt:lpstr>Courier New</vt:lpstr>
      <vt:lpstr>Palatino Linotype</vt:lpstr>
      <vt:lpstr>Arial</vt:lpstr>
      <vt:lpstr>Stilografica</vt:lpstr>
      <vt:lpstr>Advanced Corporate Finance    6 CFU</vt:lpstr>
      <vt:lpstr>Course Overview</vt:lpstr>
      <vt:lpstr>Theories on Financial Market</vt:lpstr>
      <vt:lpstr>Bubbles or no bubbles</vt:lpstr>
      <vt:lpstr>Bubbles or no bubbles</vt:lpstr>
      <vt:lpstr>Bubbles or no bubbles</vt:lpstr>
      <vt:lpstr>Bubbles or no bubbles</vt:lpstr>
      <vt:lpstr>Bubbles or no bubbles</vt:lpstr>
      <vt:lpstr>Bubbles or no bubbles</vt:lpstr>
      <vt:lpstr>EMH</vt:lpstr>
      <vt:lpstr>Excess Volatility</vt:lpstr>
      <vt:lpstr>Excess Volatility</vt:lpstr>
      <vt:lpstr>Excess Volatility</vt:lpstr>
    </vt:vector>
  </TitlesOfParts>
  <Company>Università di Cagliari</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Luca Piras</dc:creator>
  <cp:lastModifiedBy>piras.lcu@gmail.com</cp:lastModifiedBy>
  <cp:revision>221</cp:revision>
  <dcterms:created xsi:type="dcterms:W3CDTF">2016-05-13T14:44:39Z</dcterms:created>
  <dcterms:modified xsi:type="dcterms:W3CDTF">2017-10-17T11:19:21Z</dcterms:modified>
</cp:coreProperties>
</file>