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6" r:id="rId2"/>
    <p:sldId id="257" r:id="rId3"/>
    <p:sldId id="273" r:id="rId4"/>
    <p:sldId id="315" r:id="rId5"/>
    <p:sldId id="316" r:id="rId6"/>
    <p:sldId id="317" r:id="rId7"/>
    <p:sldId id="318" r:id="rId8"/>
    <p:sldId id="320" r:id="rId9"/>
    <p:sldId id="321" r:id="rId10"/>
    <p:sldId id="322" r:id="rId11"/>
    <p:sldId id="323" r:id="rId12"/>
    <p:sldId id="324" r:id="rId13"/>
    <p:sldId id="34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8" r:id="rId26"/>
    <p:sldId id="339" r:id="rId27"/>
    <p:sldId id="340" r:id="rId28"/>
    <p:sldId id="341" r:id="rId29"/>
    <p:sldId id="342" r:id="rId30"/>
    <p:sldId id="346" r:id="rId31"/>
    <p:sldId id="347" r:id="rId32"/>
    <p:sldId id="465" r:id="rId33"/>
    <p:sldId id="302" r:id="rId34"/>
    <p:sldId id="303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604" r:id="rId45"/>
    <p:sldId id="605" r:id="rId46"/>
    <p:sldId id="606" r:id="rId47"/>
    <p:sldId id="607" r:id="rId48"/>
    <p:sldId id="608" r:id="rId49"/>
    <p:sldId id="609" r:id="rId50"/>
    <p:sldId id="610" r:id="rId51"/>
    <p:sldId id="601" r:id="rId52"/>
    <p:sldId id="603" r:id="rId53"/>
    <p:sldId id="325" r:id="rId54"/>
    <p:sldId id="343" r:id="rId55"/>
    <p:sldId id="344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671" autoAdjust="0"/>
    <p:restoredTop sz="97823" autoAdjust="0"/>
  </p:normalViewPr>
  <p:slideViewPr>
    <p:cSldViewPr snapToGrid="0" snapToObjects="1">
      <p:cViewPr varScale="1">
        <p:scale>
          <a:sx n="65" d="100"/>
          <a:sy n="65" d="100"/>
        </p:scale>
        <p:origin x="216" y="1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8F7ACC-5FE7-0147-A249-5BCD22CD358E}" type="doc">
      <dgm:prSet loTypeId="urn:microsoft.com/office/officeart/2008/layout/VerticalCurvedList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B8C14CDF-FEF5-D749-A3C1-AD7EAE8BA83A}">
      <dgm:prSet custT="1"/>
      <dgm:spPr/>
      <dgm:t>
        <a:bodyPr/>
        <a:lstStyle/>
        <a:p>
          <a:pPr rtl="0"/>
          <a:r>
            <a:rPr lang="en-US" sz="2000" dirty="0">
              <a:latin typeface="+mn-lt"/>
              <a:cs typeface="Arabic Typesetting" pitchFamily="66" charset="-78"/>
            </a:rPr>
            <a:t>Prices are correct esteems of values</a:t>
          </a:r>
          <a:endParaRPr lang="en-US" sz="2000" dirty="0">
            <a:latin typeface="+mn-lt"/>
          </a:endParaRPr>
        </a:p>
      </dgm:t>
    </dgm:pt>
    <dgm:pt modelId="{7B3F2996-E6CE-EA45-84A0-54E8B822FCE9}" type="parTrans" cxnId="{47A0B7D9-6DE1-104D-A171-87379AF8268A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19965060-BC23-AB40-92AF-38BF1B92D5A0}" type="sibTrans" cxnId="{47A0B7D9-6DE1-104D-A171-87379AF8268A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073E8C66-BC2E-D744-8FA2-FD60A373995F}">
      <dgm:prSet custT="1"/>
      <dgm:spPr/>
      <dgm:t>
        <a:bodyPr/>
        <a:lstStyle/>
        <a:p>
          <a:pPr algn="ctr" rtl="0"/>
          <a:r>
            <a:rPr lang="en-US" sz="2000" dirty="0">
              <a:latin typeface="+mn-lt"/>
              <a:cs typeface="Arabic Typesetting" pitchFamily="66" charset="-78"/>
            </a:rPr>
            <a:t>No one has the possibility to define a winning strategy based on the observation of prices.</a:t>
          </a:r>
          <a:endParaRPr lang="en-US" sz="2000" spc="300" dirty="0">
            <a:solidFill>
              <a:srgbClr val="C00000"/>
            </a:solidFill>
            <a:latin typeface="+mn-lt"/>
          </a:endParaRPr>
        </a:p>
      </dgm:t>
    </dgm:pt>
    <dgm:pt modelId="{A9E00895-AD8B-824B-96D4-1353146E2FFD}" type="parTrans" cxnId="{98915744-523A-F74E-B344-BF39312CB6B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D5619158-4DBA-2344-B32D-DE5CF82AD6D4}" type="sibTrans" cxnId="{98915744-523A-F74E-B344-BF39312CB6B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126E9444-24F5-8B4F-9B8E-949D15F4B1E2}">
      <dgm:prSet custT="1"/>
      <dgm:spPr/>
      <dgm:t>
        <a:bodyPr/>
        <a:lstStyle/>
        <a:p>
          <a:pPr rtl="0"/>
          <a:r>
            <a:rPr lang="en-US" sz="2000" dirty="0">
              <a:latin typeface="+mn-lt"/>
              <a:cs typeface="Arabic Typesetting" pitchFamily="66" charset="-78"/>
            </a:rPr>
            <a:t>If pricing errors are random, overpricing will compensate under pricing</a:t>
          </a:r>
          <a:endParaRPr lang="en-US" sz="2000" dirty="0">
            <a:latin typeface="+mn-lt"/>
          </a:endParaRPr>
        </a:p>
      </dgm:t>
    </dgm:pt>
    <dgm:pt modelId="{EB6E9258-4EBE-304B-B782-C87983B108E9}" type="parTrans" cxnId="{2EE8D9C4-FC5D-F849-B183-5514F2201C5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8F226639-5D17-2D4A-BD92-26ECA7ABD404}" type="sibTrans" cxnId="{2EE8D9C4-FC5D-F849-B183-5514F2201C5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9344FA85-286A-774B-898B-A616BFFEF57D}">
      <dgm:prSet custT="1"/>
      <dgm:spPr/>
      <dgm:t>
        <a:bodyPr/>
        <a:lstStyle/>
        <a:p>
          <a:r>
            <a:rPr lang="en-US" sz="2000" dirty="0">
              <a:latin typeface="+mn-lt"/>
              <a:cs typeface="Arabic Typesetting" pitchFamily="66" charset="-78"/>
            </a:rPr>
            <a:t>does not imply equality at all times between prices and values</a:t>
          </a:r>
          <a:endParaRPr lang="en-US" sz="2000" dirty="0">
            <a:latin typeface="+mn-lt"/>
          </a:endParaRPr>
        </a:p>
      </dgm:t>
    </dgm:pt>
    <dgm:pt modelId="{1675B7DE-8FAD-F649-A8B2-CA92B8BE8CA1}" type="parTrans" cxnId="{B40C7751-5270-0348-8B0C-899A9BD6BDF5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31863E3B-410E-0545-B5F2-5D5D6D6892FF}" type="sibTrans" cxnId="{B40C7751-5270-0348-8B0C-899A9BD6BDF5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3FB2EF25-FC95-D144-80C9-50B13BB97800}" type="pres">
      <dgm:prSet presAssocID="{398F7ACC-5FE7-0147-A249-5BCD22CD358E}" presName="Name0" presStyleCnt="0">
        <dgm:presLayoutVars>
          <dgm:chMax val="7"/>
          <dgm:chPref val="7"/>
          <dgm:dir/>
        </dgm:presLayoutVars>
      </dgm:prSet>
      <dgm:spPr/>
    </dgm:pt>
    <dgm:pt modelId="{29840FDA-5EEE-3F40-81C0-7555ECA72A6A}" type="pres">
      <dgm:prSet presAssocID="{398F7ACC-5FE7-0147-A249-5BCD22CD358E}" presName="Name1" presStyleCnt="0"/>
      <dgm:spPr/>
    </dgm:pt>
    <dgm:pt modelId="{1E0FB287-5F7E-6D4F-80CF-D97669B5928C}" type="pres">
      <dgm:prSet presAssocID="{398F7ACC-5FE7-0147-A249-5BCD22CD358E}" presName="cycle" presStyleCnt="0"/>
      <dgm:spPr/>
    </dgm:pt>
    <dgm:pt modelId="{7C223243-DA10-2D45-A891-668EEACB3462}" type="pres">
      <dgm:prSet presAssocID="{398F7ACC-5FE7-0147-A249-5BCD22CD358E}" presName="srcNode" presStyleLbl="node1" presStyleIdx="0" presStyleCnt="4"/>
      <dgm:spPr/>
    </dgm:pt>
    <dgm:pt modelId="{CFED11C5-33C6-9E4C-8BCC-C1A0F92C7C97}" type="pres">
      <dgm:prSet presAssocID="{398F7ACC-5FE7-0147-A249-5BCD22CD358E}" presName="conn" presStyleLbl="parChTrans1D2" presStyleIdx="0" presStyleCnt="1"/>
      <dgm:spPr/>
    </dgm:pt>
    <dgm:pt modelId="{C46D8FD5-D3F9-2547-9133-A1477A1A43B6}" type="pres">
      <dgm:prSet presAssocID="{398F7ACC-5FE7-0147-A249-5BCD22CD358E}" presName="extraNode" presStyleLbl="node1" presStyleIdx="0" presStyleCnt="4"/>
      <dgm:spPr/>
    </dgm:pt>
    <dgm:pt modelId="{B2EF650B-08E3-DF4F-AB2A-2C38BB266786}" type="pres">
      <dgm:prSet presAssocID="{398F7ACC-5FE7-0147-A249-5BCD22CD358E}" presName="dstNode" presStyleLbl="node1" presStyleIdx="0" presStyleCnt="4"/>
      <dgm:spPr/>
    </dgm:pt>
    <dgm:pt modelId="{B34E9D53-8887-D84E-A584-1965C4D22ECC}" type="pres">
      <dgm:prSet presAssocID="{B8C14CDF-FEF5-D749-A3C1-AD7EAE8BA83A}" presName="text_1" presStyleLbl="node1" presStyleIdx="0" presStyleCnt="4">
        <dgm:presLayoutVars>
          <dgm:bulletEnabled val="1"/>
        </dgm:presLayoutVars>
      </dgm:prSet>
      <dgm:spPr/>
    </dgm:pt>
    <dgm:pt modelId="{12DBAFCD-AE18-C847-8037-587BA5ECCEF6}" type="pres">
      <dgm:prSet presAssocID="{B8C14CDF-FEF5-D749-A3C1-AD7EAE8BA83A}" presName="accent_1" presStyleCnt="0"/>
      <dgm:spPr/>
    </dgm:pt>
    <dgm:pt modelId="{30AC56C3-C866-CC4D-BBD2-0B84F2C3AEB1}" type="pres">
      <dgm:prSet presAssocID="{B8C14CDF-FEF5-D749-A3C1-AD7EAE8BA83A}" presName="accentRepeatNode" presStyleLbl="solidFgAcc1" presStyleIdx="0" presStyleCnt="4"/>
      <dgm:spPr/>
    </dgm:pt>
    <dgm:pt modelId="{99A51D9D-4D4D-314B-88ED-EF08A8C01C70}" type="pres">
      <dgm:prSet presAssocID="{9344FA85-286A-774B-898B-A616BFFEF57D}" presName="text_2" presStyleLbl="node1" presStyleIdx="1" presStyleCnt="4">
        <dgm:presLayoutVars>
          <dgm:bulletEnabled val="1"/>
        </dgm:presLayoutVars>
      </dgm:prSet>
      <dgm:spPr/>
    </dgm:pt>
    <dgm:pt modelId="{BC73C3C4-4ABF-9343-9EFA-6145E9AD2C4E}" type="pres">
      <dgm:prSet presAssocID="{9344FA85-286A-774B-898B-A616BFFEF57D}" presName="accent_2" presStyleCnt="0"/>
      <dgm:spPr/>
    </dgm:pt>
    <dgm:pt modelId="{716346A8-7144-8B4C-8E90-C856B1A76E56}" type="pres">
      <dgm:prSet presAssocID="{9344FA85-286A-774B-898B-A616BFFEF57D}" presName="accentRepeatNode" presStyleLbl="solidFgAcc1" presStyleIdx="1" presStyleCnt="4"/>
      <dgm:spPr/>
    </dgm:pt>
    <dgm:pt modelId="{4EC267D7-E130-BF44-A86C-EAEFBCAAE27D}" type="pres">
      <dgm:prSet presAssocID="{126E9444-24F5-8B4F-9B8E-949D15F4B1E2}" presName="text_3" presStyleLbl="node1" presStyleIdx="2" presStyleCnt="4">
        <dgm:presLayoutVars>
          <dgm:bulletEnabled val="1"/>
        </dgm:presLayoutVars>
      </dgm:prSet>
      <dgm:spPr/>
    </dgm:pt>
    <dgm:pt modelId="{7D0AB0CE-E497-0E48-857F-DB4756D38848}" type="pres">
      <dgm:prSet presAssocID="{126E9444-24F5-8B4F-9B8E-949D15F4B1E2}" presName="accent_3" presStyleCnt="0"/>
      <dgm:spPr/>
    </dgm:pt>
    <dgm:pt modelId="{D5CB84C5-2451-9B4F-868A-98513B92A1D5}" type="pres">
      <dgm:prSet presAssocID="{126E9444-24F5-8B4F-9B8E-949D15F4B1E2}" presName="accentRepeatNode" presStyleLbl="solidFgAcc1" presStyleIdx="2" presStyleCnt="4"/>
      <dgm:spPr/>
    </dgm:pt>
    <dgm:pt modelId="{E620F381-7A52-334D-95A0-62064AAC5FD6}" type="pres">
      <dgm:prSet presAssocID="{073E8C66-BC2E-D744-8FA2-FD60A373995F}" presName="text_4" presStyleLbl="node1" presStyleIdx="3" presStyleCnt="4">
        <dgm:presLayoutVars>
          <dgm:bulletEnabled val="1"/>
        </dgm:presLayoutVars>
      </dgm:prSet>
      <dgm:spPr/>
    </dgm:pt>
    <dgm:pt modelId="{64EC2290-FA5F-5C4A-B9EC-9FFD162C9C6B}" type="pres">
      <dgm:prSet presAssocID="{073E8C66-BC2E-D744-8FA2-FD60A373995F}" presName="accent_4" presStyleCnt="0"/>
      <dgm:spPr/>
    </dgm:pt>
    <dgm:pt modelId="{D4676FD3-2DAB-584A-97D7-B91652F9E04F}" type="pres">
      <dgm:prSet presAssocID="{073E8C66-BC2E-D744-8FA2-FD60A373995F}" presName="accentRepeatNode" presStyleLbl="solidFgAcc1" presStyleIdx="3" presStyleCnt="4"/>
      <dgm:spPr/>
    </dgm:pt>
  </dgm:ptLst>
  <dgm:cxnLst>
    <dgm:cxn modelId="{48601C25-E4E8-1245-B6DE-ECC93A49E974}" type="presOf" srcId="{126E9444-24F5-8B4F-9B8E-949D15F4B1E2}" destId="{4EC267D7-E130-BF44-A86C-EAEFBCAAE27D}" srcOrd="0" destOrd="0" presId="urn:microsoft.com/office/officeart/2008/layout/VerticalCurvedList"/>
    <dgm:cxn modelId="{A623C829-23F2-2E47-A7DC-33F147563D9E}" type="presOf" srcId="{B8C14CDF-FEF5-D749-A3C1-AD7EAE8BA83A}" destId="{B34E9D53-8887-D84E-A584-1965C4D22ECC}" srcOrd="0" destOrd="0" presId="urn:microsoft.com/office/officeart/2008/layout/VerticalCurvedList"/>
    <dgm:cxn modelId="{98915744-523A-F74E-B344-BF39312CB6B1}" srcId="{398F7ACC-5FE7-0147-A249-5BCD22CD358E}" destId="{073E8C66-BC2E-D744-8FA2-FD60A373995F}" srcOrd="3" destOrd="0" parTransId="{A9E00895-AD8B-824B-96D4-1353146E2FFD}" sibTransId="{D5619158-4DBA-2344-B32D-DE5CF82AD6D4}"/>
    <dgm:cxn modelId="{B40C7751-5270-0348-8B0C-899A9BD6BDF5}" srcId="{398F7ACC-5FE7-0147-A249-5BCD22CD358E}" destId="{9344FA85-286A-774B-898B-A616BFFEF57D}" srcOrd="1" destOrd="0" parTransId="{1675B7DE-8FAD-F649-A8B2-CA92B8BE8CA1}" sibTransId="{31863E3B-410E-0545-B5F2-5D5D6D6892FF}"/>
    <dgm:cxn modelId="{EC0D395D-4F84-3644-851C-68CC87583A54}" type="presOf" srcId="{9344FA85-286A-774B-898B-A616BFFEF57D}" destId="{99A51D9D-4D4D-314B-88ED-EF08A8C01C70}" srcOrd="0" destOrd="0" presId="urn:microsoft.com/office/officeart/2008/layout/VerticalCurvedList"/>
    <dgm:cxn modelId="{BB3D7563-9DBC-7D4B-ABC1-D01888E6C94E}" type="presOf" srcId="{073E8C66-BC2E-D744-8FA2-FD60A373995F}" destId="{E620F381-7A52-334D-95A0-62064AAC5FD6}" srcOrd="0" destOrd="0" presId="urn:microsoft.com/office/officeart/2008/layout/VerticalCurvedList"/>
    <dgm:cxn modelId="{C150527B-5610-6746-A46E-5E0256EDD9C0}" type="presOf" srcId="{398F7ACC-5FE7-0147-A249-5BCD22CD358E}" destId="{3FB2EF25-FC95-D144-80C9-50B13BB97800}" srcOrd="0" destOrd="0" presId="urn:microsoft.com/office/officeart/2008/layout/VerticalCurvedList"/>
    <dgm:cxn modelId="{76D8909A-2EB9-AD48-A762-CF930B4EE36F}" type="presOf" srcId="{19965060-BC23-AB40-92AF-38BF1B92D5A0}" destId="{CFED11C5-33C6-9E4C-8BCC-C1A0F92C7C97}" srcOrd="0" destOrd="0" presId="urn:microsoft.com/office/officeart/2008/layout/VerticalCurvedList"/>
    <dgm:cxn modelId="{2EE8D9C4-FC5D-F849-B183-5514F2201C51}" srcId="{398F7ACC-5FE7-0147-A249-5BCD22CD358E}" destId="{126E9444-24F5-8B4F-9B8E-949D15F4B1E2}" srcOrd="2" destOrd="0" parTransId="{EB6E9258-4EBE-304B-B782-C87983B108E9}" sibTransId="{8F226639-5D17-2D4A-BD92-26ECA7ABD404}"/>
    <dgm:cxn modelId="{47A0B7D9-6DE1-104D-A171-87379AF8268A}" srcId="{398F7ACC-5FE7-0147-A249-5BCD22CD358E}" destId="{B8C14CDF-FEF5-D749-A3C1-AD7EAE8BA83A}" srcOrd="0" destOrd="0" parTransId="{7B3F2996-E6CE-EA45-84A0-54E8B822FCE9}" sibTransId="{19965060-BC23-AB40-92AF-38BF1B92D5A0}"/>
    <dgm:cxn modelId="{56692D04-6489-4A4A-89D7-1A1BC1D4452A}" type="presParOf" srcId="{3FB2EF25-FC95-D144-80C9-50B13BB97800}" destId="{29840FDA-5EEE-3F40-81C0-7555ECA72A6A}" srcOrd="0" destOrd="0" presId="urn:microsoft.com/office/officeart/2008/layout/VerticalCurvedList"/>
    <dgm:cxn modelId="{0E995D41-9BB9-0940-8321-206C06A4C865}" type="presParOf" srcId="{29840FDA-5EEE-3F40-81C0-7555ECA72A6A}" destId="{1E0FB287-5F7E-6D4F-80CF-D97669B5928C}" srcOrd="0" destOrd="0" presId="urn:microsoft.com/office/officeart/2008/layout/VerticalCurvedList"/>
    <dgm:cxn modelId="{7DC925A1-28BB-CD4A-986D-43FA1BE04F19}" type="presParOf" srcId="{1E0FB287-5F7E-6D4F-80CF-D97669B5928C}" destId="{7C223243-DA10-2D45-A891-668EEACB3462}" srcOrd="0" destOrd="0" presId="urn:microsoft.com/office/officeart/2008/layout/VerticalCurvedList"/>
    <dgm:cxn modelId="{74B480A2-50D6-CC4C-8781-FA6D16114AE8}" type="presParOf" srcId="{1E0FB287-5F7E-6D4F-80CF-D97669B5928C}" destId="{CFED11C5-33C6-9E4C-8BCC-C1A0F92C7C97}" srcOrd="1" destOrd="0" presId="urn:microsoft.com/office/officeart/2008/layout/VerticalCurvedList"/>
    <dgm:cxn modelId="{53E22550-2FD2-AD44-9535-BF94054EAF8B}" type="presParOf" srcId="{1E0FB287-5F7E-6D4F-80CF-D97669B5928C}" destId="{C46D8FD5-D3F9-2547-9133-A1477A1A43B6}" srcOrd="2" destOrd="0" presId="urn:microsoft.com/office/officeart/2008/layout/VerticalCurvedList"/>
    <dgm:cxn modelId="{BA44E24A-E6C3-9643-86B2-AE10EF97DF78}" type="presParOf" srcId="{1E0FB287-5F7E-6D4F-80CF-D97669B5928C}" destId="{B2EF650B-08E3-DF4F-AB2A-2C38BB266786}" srcOrd="3" destOrd="0" presId="urn:microsoft.com/office/officeart/2008/layout/VerticalCurvedList"/>
    <dgm:cxn modelId="{45CA02DC-E9A0-EC41-98BC-61C775E6486D}" type="presParOf" srcId="{29840FDA-5EEE-3F40-81C0-7555ECA72A6A}" destId="{B34E9D53-8887-D84E-A584-1965C4D22ECC}" srcOrd="1" destOrd="0" presId="urn:microsoft.com/office/officeart/2008/layout/VerticalCurvedList"/>
    <dgm:cxn modelId="{DC0A0610-51B2-E54D-B22B-CD0958C5C8E9}" type="presParOf" srcId="{29840FDA-5EEE-3F40-81C0-7555ECA72A6A}" destId="{12DBAFCD-AE18-C847-8037-587BA5ECCEF6}" srcOrd="2" destOrd="0" presId="urn:microsoft.com/office/officeart/2008/layout/VerticalCurvedList"/>
    <dgm:cxn modelId="{6256E26D-A172-2345-903E-59B09A4109C7}" type="presParOf" srcId="{12DBAFCD-AE18-C847-8037-587BA5ECCEF6}" destId="{30AC56C3-C866-CC4D-BBD2-0B84F2C3AEB1}" srcOrd="0" destOrd="0" presId="urn:microsoft.com/office/officeart/2008/layout/VerticalCurvedList"/>
    <dgm:cxn modelId="{B2D9E995-7CA0-894A-8DD4-A11904E3608E}" type="presParOf" srcId="{29840FDA-5EEE-3F40-81C0-7555ECA72A6A}" destId="{99A51D9D-4D4D-314B-88ED-EF08A8C01C70}" srcOrd="3" destOrd="0" presId="urn:microsoft.com/office/officeart/2008/layout/VerticalCurvedList"/>
    <dgm:cxn modelId="{06BA54EF-0E4C-9F42-AC70-843E0204558F}" type="presParOf" srcId="{29840FDA-5EEE-3F40-81C0-7555ECA72A6A}" destId="{BC73C3C4-4ABF-9343-9EFA-6145E9AD2C4E}" srcOrd="4" destOrd="0" presId="urn:microsoft.com/office/officeart/2008/layout/VerticalCurvedList"/>
    <dgm:cxn modelId="{12937D3A-F12D-F942-937A-66C1260D0EF5}" type="presParOf" srcId="{BC73C3C4-4ABF-9343-9EFA-6145E9AD2C4E}" destId="{716346A8-7144-8B4C-8E90-C856B1A76E56}" srcOrd="0" destOrd="0" presId="urn:microsoft.com/office/officeart/2008/layout/VerticalCurvedList"/>
    <dgm:cxn modelId="{9DBA167A-B7F4-FD46-8EF4-FFDCEF856357}" type="presParOf" srcId="{29840FDA-5EEE-3F40-81C0-7555ECA72A6A}" destId="{4EC267D7-E130-BF44-A86C-EAEFBCAAE27D}" srcOrd="5" destOrd="0" presId="urn:microsoft.com/office/officeart/2008/layout/VerticalCurvedList"/>
    <dgm:cxn modelId="{57340072-DCFB-194D-A408-0044BC22FBAB}" type="presParOf" srcId="{29840FDA-5EEE-3F40-81C0-7555ECA72A6A}" destId="{7D0AB0CE-E497-0E48-857F-DB4756D38848}" srcOrd="6" destOrd="0" presId="urn:microsoft.com/office/officeart/2008/layout/VerticalCurvedList"/>
    <dgm:cxn modelId="{AEFA3952-1D64-9B4E-9452-1805A115604E}" type="presParOf" srcId="{7D0AB0CE-E497-0E48-857F-DB4756D38848}" destId="{D5CB84C5-2451-9B4F-868A-98513B92A1D5}" srcOrd="0" destOrd="0" presId="urn:microsoft.com/office/officeart/2008/layout/VerticalCurvedList"/>
    <dgm:cxn modelId="{770BFFE3-C3AF-9443-86DD-BB3FAC809BBC}" type="presParOf" srcId="{29840FDA-5EEE-3F40-81C0-7555ECA72A6A}" destId="{E620F381-7A52-334D-95A0-62064AAC5FD6}" srcOrd="7" destOrd="0" presId="urn:microsoft.com/office/officeart/2008/layout/VerticalCurvedList"/>
    <dgm:cxn modelId="{2F303DD9-6A37-E649-B92D-4BA894315AA0}" type="presParOf" srcId="{29840FDA-5EEE-3F40-81C0-7555ECA72A6A}" destId="{64EC2290-FA5F-5C4A-B9EC-9FFD162C9C6B}" srcOrd="8" destOrd="0" presId="urn:microsoft.com/office/officeart/2008/layout/VerticalCurvedList"/>
    <dgm:cxn modelId="{FADB5E57-D8B7-B444-BB28-2355B1298638}" type="presParOf" srcId="{64EC2290-FA5F-5C4A-B9EC-9FFD162C9C6B}" destId="{D4676FD3-2DAB-584A-97D7-B91652F9E04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D11C5-33C6-9E4C-8BCC-C1A0F92C7C97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E9D53-8887-D84E-A584-1965C4D22ECC}">
      <dsp:nvSpPr>
        <dsp:cNvPr id="0" name=""/>
        <dsp:cNvSpPr/>
      </dsp:nvSpPr>
      <dsp:spPr>
        <a:xfrm>
          <a:off x="511409" y="347956"/>
          <a:ext cx="697259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cs typeface="Arabic Typesetting" pitchFamily="66" charset="-78"/>
            </a:rPr>
            <a:t>Prices are correct esteems of values</a:t>
          </a:r>
          <a:endParaRPr lang="en-US" sz="2000" kern="1200" dirty="0">
            <a:latin typeface="+mn-lt"/>
          </a:endParaRPr>
        </a:p>
      </dsp:txBody>
      <dsp:txXfrm>
        <a:off x="511409" y="347956"/>
        <a:ext cx="6972596" cy="696274"/>
      </dsp:txXfrm>
    </dsp:sp>
    <dsp:sp modelId="{30AC56C3-C866-CC4D-BBD2-0B84F2C3AEB1}">
      <dsp:nvSpPr>
        <dsp:cNvPr id="0" name=""/>
        <dsp:cNvSpPr/>
      </dsp:nvSpPr>
      <dsp:spPr>
        <a:xfrm>
          <a:off x="76237" y="260921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A51D9D-4D4D-314B-88ED-EF08A8C01C70}">
      <dsp:nvSpPr>
        <dsp:cNvPr id="0" name=""/>
        <dsp:cNvSpPr/>
      </dsp:nvSpPr>
      <dsp:spPr>
        <a:xfrm>
          <a:off x="910599" y="1392548"/>
          <a:ext cx="657340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cs typeface="Arabic Typesetting" pitchFamily="66" charset="-78"/>
            </a:rPr>
            <a:t>does not imply equality at all times between prices and values</a:t>
          </a:r>
          <a:endParaRPr lang="en-US" sz="2000" kern="1200" dirty="0">
            <a:latin typeface="+mn-lt"/>
          </a:endParaRPr>
        </a:p>
      </dsp:txBody>
      <dsp:txXfrm>
        <a:off x="910599" y="1392548"/>
        <a:ext cx="6573406" cy="696274"/>
      </dsp:txXfrm>
    </dsp:sp>
    <dsp:sp modelId="{716346A8-7144-8B4C-8E90-C856B1A76E56}">
      <dsp:nvSpPr>
        <dsp:cNvPr id="0" name=""/>
        <dsp:cNvSpPr/>
      </dsp:nvSpPr>
      <dsp:spPr>
        <a:xfrm>
          <a:off x="475427" y="1305514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C267D7-E130-BF44-A86C-EAEFBCAAE27D}">
      <dsp:nvSpPr>
        <dsp:cNvPr id="0" name=""/>
        <dsp:cNvSpPr/>
      </dsp:nvSpPr>
      <dsp:spPr>
        <a:xfrm>
          <a:off x="910599" y="2437140"/>
          <a:ext cx="657340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cs typeface="Arabic Typesetting" pitchFamily="66" charset="-78"/>
            </a:rPr>
            <a:t>If pricing errors are random, overpricing will compensate under pricing</a:t>
          </a:r>
          <a:endParaRPr lang="en-US" sz="2000" kern="1200" dirty="0">
            <a:latin typeface="+mn-lt"/>
          </a:endParaRPr>
        </a:p>
      </dsp:txBody>
      <dsp:txXfrm>
        <a:off x="910599" y="2437140"/>
        <a:ext cx="6573406" cy="696274"/>
      </dsp:txXfrm>
    </dsp:sp>
    <dsp:sp modelId="{D5CB84C5-2451-9B4F-868A-98513B92A1D5}">
      <dsp:nvSpPr>
        <dsp:cNvPr id="0" name=""/>
        <dsp:cNvSpPr/>
      </dsp:nvSpPr>
      <dsp:spPr>
        <a:xfrm>
          <a:off x="475427" y="2350106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620F381-7A52-334D-95A0-62064AAC5FD6}">
      <dsp:nvSpPr>
        <dsp:cNvPr id="0" name=""/>
        <dsp:cNvSpPr/>
      </dsp:nvSpPr>
      <dsp:spPr>
        <a:xfrm>
          <a:off x="511409" y="3481732"/>
          <a:ext cx="697259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cs typeface="Arabic Typesetting" pitchFamily="66" charset="-78"/>
            </a:rPr>
            <a:t>No one has the possibility to define a winning strategy based on the observation of prices.</a:t>
          </a:r>
          <a:endParaRPr lang="en-US" sz="2000" kern="1200" spc="300" dirty="0">
            <a:solidFill>
              <a:srgbClr val="C00000"/>
            </a:solidFill>
            <a:latin typeface="+mn-lt"/>
          </a:endParaRPr>
        </a:p>
      </dsp:txBody>
      <dsp:txXfrm>
        <a:off x="511409" y="3481732"/>
        <a:ext cx="6972596" cy="696274"/>
      </dsp:txXfrm>
    </dsp:sp>
    <dsp:sp modelId="{D4676FD3-2DAB-584A-97D7-B91652F9E04F}">
      <dsp:nvSpPr>
        <dsp:cNvPr id="0" name=""/>
        <dsp:cNvSpPr/>
      </dsp:nvSpPr>
      <dsp:spPr>
        <a:xfrm>
          <a:off x="76237" y="3394698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1C2C8-BD8F-0E40-93A4-FF6679B0ECE7}" type="datetimeFigureOut">
              <a:rPr lang="it-IT" smtClean="0"/>
              <a:t>27/10/20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45EDE-7109-4D48-9D0F-F92CFA48B2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168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370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6105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240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egnaposto immagine diapositiva 1">
            <a:extLst>
              <a:ext uri="{FF2B5EF4-FFF2-40B4-BE49-F238E27FC236}">
                <a16:creationId xmlns:a16="http://schemas.microsoft.com/office/drawing/2014/main" id="{AF182490-E7F9-3E4E-9974-721616ACC1B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8" name="Segnaposto note 2">
            <a:extLst>
              <a:ext uri="{FF2B5EF4-FFF2-40B4-BE49-F238E27FC236}">
                <a16:creationId xmlns:a16="http://schemas.microsoft.com/office/drawing/2014/main" id="{6EB14BD9-2746-974C-A1E1-918C37F3D08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>
              <a:ea typeface="ＭＳ Ｐゴシック" panose="020B0600070205080204" pitchFamily="34" charset="-128"/>
            </a:endParaRPr>
          </a:p>
        </p:txBody>
      </p:sp>
      <p:sp>
        <p:nvSpPr>
          <p:cNvPr id="50179" name="Segnaposto numero diapositiva 3">
            <a:extLst>
              <a:ext uri="{FF2B5EF4-FFF2-40B4-BE49-F238E27FC236}">
                <a16:creationId xmlns:a16="http://schemas.microsoft.com/office/drawing/2014/main" id="{3E63C157-C28E-9443-ACBA-99F82187941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13AA34C-9903-9840-BD70-0D9A69E3FBE2}" type="slidenum">
              <a:rPr lang="it-IT" altLang="it-IT" sz="1800"/>
              <a:pPr eaLnBrk="1" hangingPunct="1"/>
              <a:t>32</a:t>
            </a:fld>
            <a:endParaRPr lang="it-IT" altLang="it-IT" sz="1800"/>
          </a:p>
        </p:txBody>
      </p:sp>
    </p:spTree>
    <p:extLst>
      <p:ext uri="{BB962C8B-B14F-4D97-AF65-F5344CB8AC3E}">
        <p14:creationId xmlns:p14="http://schemas.microsoft.com/office/powerpoint/2010/main" val="2376958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egnaposto immagine diapositiva 1">
            <a:extLst>
              <a:ext uri="{FF2B5EF4-FFF2-40B4-BE49-F238E27FC236}">
                <a16:creationId xmlns:a16="http://schemas.microsoft.com/office/drawing/2014/main" id="{9F5F76FA-FD6E-A842-967F-D33157367EC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4" name="Segnaposto note 2">
            <a:extLst>
              <a:ext uri="{FF2B5EF4-FFF2-40B4-BE49-F238E27FC236}">
                <a16:creationId xmlns:a16="http://schemas.microsoft.com/office/drawing/2014/main" id="{18FEAF86-D9D9-9C4C-9404-2ABAAE4B160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>
              <a:latin typeface="Trebuchet MS" panose="020B070302020209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890BFD3-B4D9-2341-9DC2-D8D4C859F78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51275" y="9429750"/>
            <a:ext cx="2944813" cy="49688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rebuchet MS" pitchFamily="34" charset="0"/>
                <a:ea typeface="+mn-ea"/>
              </a:rPr>
              <a:t> &lt;field&gt;&lt;classify&gt;1&lt;/classify&gt;&lt;mode type='1'&gt;1&lt;/mode&gt;&lt;options&gt;8&lt;/options&gt;&lt;answer choice='0000000000' weight='0,0,0,0,0,0,0,0'&gt;&lt;/answer&gt;&lt;points&gt;10&lt;/points&gt;&lt;time&gt;60&lt;/time&gt;&lt;difficulty&gt;1&lt;/difficulty&gt;&lt;hint&gt;&lt;/hint&gt;&lt;remark&gt;8&lt;/remark&gt;&lt;/field&gt;</a:t>
            </a:r>
            <a:endParaRPr lang="it-IT" dirty="0">
              <a:latin typeface="Trebuchet MS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31857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Segnaposto immagine diapositiva 1">
            <a:extLst>
              <a:ext uri="{FF2B5EF4-FFF2-40B4-BE49-F238E27FC236}">
                <a16:creationId xmlns:a16="http://schemas.microsoft.com/office/drawing/2014/main" id="{4FFF8FC6-3CEC-9D44-8CD4-CF4AED7016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0" name="Segnaposto note 2">
            <a:extLst>
              <a:ext uri="{FF2B5EF4-FFF2-40B4-BE49-F238E27FC236}">
                <a16:creationId xmlns:a16="http://schemas.microsoft.com/office/drawing/2014/main" id="{BC0B7026-EBB0-C845-9771-4B5911928A3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>
              <a:ea typeface="ＭＳ Ｐゴシック" panose="020B0600070205080204" pitchFamily="34" charset="-128"/>
            </a:endParaRPr>
          </a:p>
        </p:txBody>
      </p:sp>
      <p:sp>
        <p:nvSpPr>
          <p:cNvPr id="114691" name="Segnaposto numero diapositiva 3">
            <a:extLst>
              <a:ext uri="{FF2B5EF4-FFF2-40B4-BE49-F238E27FC236}">
                <a16:creationId xmlns:a16="http://schemas.microsoft.com/office/drawing/2014/main" id="{3A6CA336-1F24-934E-915B-7B213F2FAEF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B7EAAB5-B1C1-5D42-BFB4-0325587C781E}" type="slidenum">
              <a:rPr lang="it-IT" altLang="it-IT" sz="1800"/>
              <a:pPr eaLnBrk="1" hangingPunct="1"/>
              <a:t>52</a:t>
            </a:fld>
            <a:endParaRPr lang="it-IT" altLang="it-IT" sz="1800"/>
          </a:p>
        </p:txBody>
      </p:sp>
    </p:spTree>
    <p:extLst>
      <p:ext uri="{BB962C8B-B14F-4D97-AF65-F5344CB8AC3E}">
        <p14:creationId xmlns:p14="http://schemas.microsoft.com/office/powerpoint/2010/main" val="4290234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10/27/20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10/27/20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10/27/20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10/27/20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10/27/20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10/27/20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10/27/20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10/27/20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10/27/20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10/27/20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10/27/20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10/27/20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irasl@unica.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tiff"/><Relationship Id="rId4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685799" y="1285753"/>
            <a:ext cx="8189176" cy="2761941"/>
          </a:xfrm>
        </p:spPr>
        <p:txBody>
          <a:bodyPr anchor="ctr"/>
          <a:lstStyle/>
          <a:p>
            <a:pPr>
              <a:lnSpc>
                <a:spcPct val="90000"/>
              </a:lnSpc>
              <a:spcAft>
                <a:spcPts val="4200"/>
              </a:spcAft>
            </a:pPr>
            <a:r>
              <a:rPr lang="it-IT" sz="6000" dirty="0"/>
              <a:t>Advanced</a:t>
            </a:r>
            <a:br>
              <a:rPr lang="it-IT" sz="6000" dirty="0"/>
            </a:br>
            <a:r>
              <a:rPr lang="it-IT" sz="6000" dirty="0"/>
              <a:t>Corporate Finance</a:t>
            </a:r>
            <a:br>
              <a:rPr lang="it-IT" sz="1100" dirty="0"/>
            </a:br>
            <a:br>
              <a:rPr lang="it-IT" sz="1100" dirty="0"/>
            </a:br>
            <a:br>
              <a:rPr lang="it-IT" sz="1100" dirty="0"/>
            </a:br>
            <a:br>
              <a:rPr lang="it-IT" sz="1100" dirty="0"/>
            </a:br>
            <a:r>
              <a:rPr lang="it-IT" sz="1800" dirty="0"/>
              <a:t>6 CFU</a:t>
            </a: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874569" y="4672766"/>
            <a:ext cx="7642973" cy="1502278"/>
          </a:xfrm>
        </p:spPr>
        <p:txBody>
          <a:bodyPr>
            <a:normAutofit/>
          </a:bodyPr>
          <a:lstStyle/>
          <a:p>
            <a:r>
              <a:rPr lang="it-IT" b="1" dirty="0"/>
              <a:t>Prof. Luca Piras</a:t>
            </a:r>
          </a:p>
          <a:p>
            <a:pPr>
              <a:spcAft>
                <a:spcPts val="2400"/>
              </a:spcAft>
            </a:pPr>
            <a:r>
              <a:rPr lang="it-IT" sz="1600" dirty="0"/>
              <a:t>Room 4, P. Baffi building 2° </a:t>
            </a:r>
            <a:r>
              <a:rPr lang="it-IT" sz="1600" dirty="0" err="1"/>
              <a:t>floor</a:t>
            </a:r>
            <a:endParaRPr lang="it-IT" sz="1600" dirty="0"/>
          </a:p>
          <a:p>
            <a:r>
              <a:rPr lang="it-IT" b="1" dirty="0">
                <a:hlinkClick r:id="rId3"/>
              </a:rPr>
              <a:t>pirasl@unica.it</a:t>
            </a:r>
            <a:r>
              <a:rPr lang="it-IT" b="1" dirty="0"/>
              <a:t>                                      070 675 3365</a:t>
            </a:r>
          </a:p>
        </p:txBody>
      </p:sp>
      <p:grpSp>
        <p:nvGrpSpPr>
          <p:cNvPr id="9" name="Gruppo 8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10" name="Immagine 9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sellaDiTesto 10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2676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Rationality </a:t>
            </a:r>
            <a:r>
              <a:rPr lang="en-US" sz="4000" i="1" dirty="0">
                <a:latin typeface="Arabic Typesetting" pitchFamily="66" charset="-78"/>
                <a:cs typeface="Arabic Typesetting" pitchFamily="66" charset="-78"/>
              </a:rPr>
              <a:t>Vs</a:t>
            </a:r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 Intelligence</a:t>
            </a:r>
            <a:endParaRPr lang="en-US" sz="39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402734"/>
          </a:xfrm>
        </p:spPr>
        <p:txBody>
          <a:bodyPr anchor="t">
            <a:norm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Limited mental abilities and time: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Mental Shortcuts and roles of thumb to make acceptable decisions saving mental resources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Problems: not always find optimal solutions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Rationality doesn’t mean efficacy of result, but good logic of the process</a:t>
            </a:r>
          </a:p>
          <a:p>
            <a:pPr lvl="1"/>
            <a:endParaRPr lang="en-US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  <a:p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Intelligence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: Capacity to stop mental cycles of calculations activated by rational models</a:t>
            </a:r>
          </a:p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Choices consequences must be valuated considering: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Generated Alternatives;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Prospects for each alternative (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Expt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 *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Prob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);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Preferences in terms of value;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Choices rules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2240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Brain limits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33671"/>
            <a:ext cx="4127679" cy="4042785"/>
          </a:xfrm>
        </p:spPr>
        <p:txBody>
          <a:bodyPr anchor="t">
            <a:normAutofit fontScale="92500"/>
          </a:bodyPr>
          <a:lstStyle/>
          <a:p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Biases</a:t>
            </a:r>
          </a:p>
          <a:p>
            <a:pPr marL="630238" lvl="2">
              <a:lnSpc>
                <a:spcPct val="200000"/>
              </a:lnSpc>
              <a:buClr>
                <a:schemeClr val="accent2"/>
              </a:buClr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Excessive Optimism</a:t>
            </a:r>
          </a:p>
          <a:p>
            <a:pPr marL="630238" lvl="2">
              <a:lnSpc>
                <a:spcPct val="200000"/>
              </a:lnSpc>
              <a:buClr>
                <a:schemeClr val="accent2"/>
              </a:buClr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Overconfidence</a:t>
            </a:r>
          </a:p>
          <a:p>
            <a:pPr marL="630238" lvl="2">
              <a:lnSpc>
                <a:spcPct val="200000"/>
              </a:lnSpc>
              <a:buClr>
                <a:schemeClr val="accent2"/>
              </a:buClr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Confirmation Bias</a:t>
            </a:r>
          </a:p>
          <a:p>
            <a:pPr marL="630238" lvl="2">
              <a:lnSpc>
                <a:spcPct val="200000"/>
              </a:lnSpc>
              <a:buClr>
                <a:schemeClr val="accent2"/>
              </a:buClr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Illusion of control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8" name="Segnaposto contenuto 2"/>
          <p:cNvSpPr txBox="1">
            <a:spLocks/>
          </p:cNvSpPr>
          <p:nvPr/>
        </p:nvSpPr>
        <p:spPr>
          <a:xfrm>
            <a:off x="4584879" y="1933670"/>
            <a:ext cx="4127679" cy="404278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Heuristics</a:t>
            </a:r>
          </a:p>
          <a:p>
            <a:pPr marL="625475" lvl="2" indent="-273050">
              <a:lnSpc>
                <a:spcPct val="200000"/>
              </a:lnSpc>
              <a:buClr>
                <a:schemeClr val="accent2"/>
              </a:buClr>
              <a:defRPr/>
            </a:pPr>
            <a:r>
              <a:rPr lang="en-US" sz="2800" dirty="0" err="1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Rappresentativity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 </a:t>
            </a:r>
          </a:p>
          <a:p>
            <a:pPr marL="625475" lvl="2" indent="-273050">
              <a:lnSpc>
                <a:spcPct val="200000"/>
              </a:lnSpc>
              <a:buClr>
                <a:schemeClr val="accent2"/>
              </a:buClr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Availability</a:t>
            </a:r>
          </a:p>
          <a:p>
            <a:pPr marL="625475" lvl="2" indent="-273050">
              <a:lnSpc>
                <a:spcPct val="200000"/>
              </a:lnSpc>
              <a:buClr>
                <a:schemeClr val="accent2"/>
              </a:buClr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Anchoring</a:t>
            </a:r>
          </a:p>
          <a:p>
            <a:pPr marL="625475" lvl="2" indent="-273050">
              <a:lnSpc>
                <a:spcPct val="200000"/>
              </a:lnSpc>
              <a:buClr>
                <a:schemeClr val="accent2"/>
              </a:buClr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Affection</a:t>
            </a:r>
          </a:p>
        </p:txBody>
      </p:sp>
    </p:spTree>
    <p:extLst>
      <p:ext uri="{BB962C8B-B14F-4D97-AF65-F5344CB8AC3E}">
        <p14:creationId xmlns:p14="http://schemas.microsoft.com/office/powerpoint/2010/main" val="1575301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Bias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rmAutofit fontScale="92500" lnSpcReduction="10000"/>
          </a:bodyPr>
          <a:lstStyle/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Systematic </a:t>
            </a:r>
            <a:r>
              <a:rPr lang="en-US" sz="3200" i="1" u="sng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uncontrolled</a:t>
            </a:r>
            <a:r>
              <a:rPr lang="en-US" sz="3200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deviations from rationality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.</a:t>
            </a:r>
          </a:p>
          <a:p>
            <a:pPr lvl="1">
              <a:lnSpc>
                <a:spcPct val="200000"/>
              </a:lnSpc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Not necessarily mistakes;</a:t>
            </a:r>
          </a:p>
          <a:p>
            <a:pPr lvl="1">
              <a:lnSpc>
                <a:spcPct val="200000"/>
              </a:lnSpc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Often they simplify processes</a:t>
            </a:r>
          </a:p>
          <a:p>
            <a:pPr lvl="1">
              <a:lnSpc>
                <a:spcPct val="200000"/>
              </a:lnSpc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Reducing complexity of mental work the free extra calculation capacity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3600"/>
              </a:spcAft>
            </a:pPr>
            <a:endParaRPr lang="en-US" sz="1800" i="1" dirty="0">
              <a:solidFill>
                <a:schemeClr val="tx2">
                  <a:lumMod val="75000"/>
                </a:schemeClr>
              </a:solidFill>
              <a:latin typeface="+mn-lt"/>
              <a:ea typeface="Avenir Book" charset="0"/>
              <a:cs typeface="Avenir Book" charset="0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4380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prospect Theory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85" y="1817457"/>
            <a:ext cx="4896154" cy="3024389"/>
          </a:xfrm>
          <a:prstGeom prst="rect">
            <a:avLst/>
          </a:prstGeom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63662" y="1817457"/>
            <a:ext cx="4823138" cy="453182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D. Kahneman e A.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Tversky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,</a:t>
            </a:r>
          </a:p>
          <a:p>
            <a:r>
              <a:rPr lang="en-US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prospect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 Vs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expectation</a:t>
            </a:r>
          </a:p>
          <a:p>
            <a:pPr lvl="1"/>
            <a:r>
              <a:rPr lang="en-US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Expectation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 - subjective</a:t>
            </a:r>
          </a:p>
          <a:p>
            <a:pPr lvl="1"/>
            <a:r>
              <a:rPr lang="en-US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Prospect -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objective</a:t>
            </a:r>
          </a:p>
          <a:p>
            <a:pPr lvl="1"/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expectation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: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the act of expecting or looking forward to an event as about to happen;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(…)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prospect of future possession, wealth or other good fortune; anything depending on the happening of some uncertain event</a:t>
            </a:r>
            <a:endParaRPr lang="en-US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  <a:p>
            <a:pPr lvl="1"/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prospect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: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to look forward; anticipation; expectation. </a:t>
            </a:r>
          </a:p>
          <a:p>
            <a:pPr algn="r"/>
            <a:endParaRPr lang="en-US" sz="1800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  <a:p>
            <a:pPr algn="r">
              <a:buNone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Webster Dictionary of the English Language</a:t>
            </a:r>
            <a:endParaRPr lang="en-US" sz="1800" i="1" dirty="0">
              <a:solidFill>
                <a:schemeClr val="tx2">
                  <a:lumMod val="75000"/>
                </a:schemeClr>
              </a:solidFill>
              <a:latin typeface="+mn-lt"/>
              <a:ea typeface="Avenir Book" charset="0"/>
              <a:cs typeface="Avenir Book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106" y="3825024"/>
            <a:ext cx="2281540" cy="278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10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Prospect Theory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rmAutofit/>
          </a:bodyPr>
          <a:lstStyle/>
          <a:p>
            <a:pPr marL="0" indent="0" algn="ctr">
              <a:lnSpc>
                <a:spcPct val="200000"/>
              </a:lnSpc>
              <a:spcBef>
                <a:spcPts val="0"/>
              </a:spcBef>
              <a:spcAft>
                <a:spcPts val="3600"/>
              </a:spcAft>
              <a:buNone/>
            </a:pPr>
            <a:r>
              <a:rPr lang="en-US" sz="3200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How do individuals carry their mind processes to forecast future events when money is involved ?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3600"/>
              </a:spcAft>
            </a:pPr>
            <a:endParaRPr lang="en-US" sz="3200" i="1" dirty="0">
              <a:solidFill>
                <a:srgbClr val="C00000"/>
              </a:solidFill>
              <a:latin typeface="+mn-lt"/>
              <a:ea typeface="Avenir Book" charset="0"/>
              <a:cs typeface="Avenir Book" charset="0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8794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Problem 1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3793" y="1959429"/>
            <a:ext cx="7923007" cy="4042785"/>
          </a:xfrm>
        </p:spPr>
        <p:txBody>
          <a:bodyPr anchor="t">
            <a:normAutofit/>
          </a:bodyPr>
          <a:lstStyle/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Utility Theory Violation:</a:t>
            </a:r>
          </a:p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if </a:t>
            </a:r>
            <a:r>
              <a:rPr lang="en-US" sz="3200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u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(0) = 0, in problem 1 we should have: </a:t>
            </a:r>
          </a:p>
          <a:p>
            <a:pPr marL="1528763" lvl="1" indent="-269875">
              <a:spcBef>
                <a:spcPts val="2400"/>
              </a:spcBef>
              <a:buFont typeface="Arial" pitchFamily="34" charset="0"/>
              <a:buChar char="•"/>
            </a:pPr>
            <a:r>
              <a:rPr lang="en-US" sz="2000" i="1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u</a:t>
            </a:r>
            <a:r>
              <a:rPr lang="en-US" sz="2000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(2.400) &gt;.33</a:t>
            </a:r>
            <a:r>
              <a:rPr lang="en-US" sz="2000" i="1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u</a:t>
            </a:r>
            <a:r>
              <a:rPr lang="en-US" sz="2000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(2.500)+.66</a:t>
            </a:r>
            <a:r>
              <a:rPr lang="en-US" sz="2000" i="1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u</a:t>
            </a:r>
            <a:r>
              <a:rPr lang="en-US" sz="2000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(2.400);</a:t>
            </a:r>
          </a:p>
          <a:p>
            <a:pPr marL="1528763" lvl="1" indent="-269875">
              <a:spcBef>
                <a:spcPts val="600"/>
              </a:spcBef>
              <a:spcAft>
                <a:spcPts val="240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or .34</a:t>
            </a:r>
            <a:r>
              <a:rPr lang="en-US" sz="2000" i="1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u</a:t>
            </a:r>
            <a:r>
              <a:rPr lang="en-US" sz="2000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(2.400)&gt;.33</a:t>
            </a:r>
            <a:r>
              <a:rPr lang="en-US" sz="2000" i="1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u</a:t>
            </a:r>
            <a:r>
              <a:rPr lang="en-US" sz="2000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(2.500)</a:t>
            </a:r>
          </a:p>
          <a:p>
            <a:pPr marL="539750" lvl="1" indent="-269875">
              <a:buFont typeface="Arial" pitchFamily="34" charset="0"/>
              <a:buChar char="•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In the second prospect the inequality should be reverse</a:t>
            </a:r>
          </a:p>
          <a:p>
            <a:pPr marL="539750" lvl="1" indent="-269875">
              <a:buFont typeface="Arial" pitchFamily="34" charset="0"/>
              <a:buChar char="•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This is not what we observe in the experiment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6682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Reflection Effect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rmAutofit/>
          </a:bodyPr>
          <a:lstStyle/>
          <a:p>
            <a:pPr>
              <a:spcBef>
                <a:spcPct val="40000"/>
              </a:spcBef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“In the positive domain, the certainty effect contributes to a risk averse preference for a sure gain over a larger gain that is merely probable.</a:t>
            </a:r>
          </a:p>
          <a:p>
            <a:pPr>
              <a:spcBef>
                <a:spcPct val="40000"/>
              </a:spcBef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In the negative domain, the same effect leads to a risk seeking preference for a loss that is merely probable over a smaller loss that is certain”</a:t>
            </a:r>
          </a:p>
          <a:p>
            <a:pPr>
              <a:spcBef>
                <a:spcPct val="40000"/>
              </a:spcBef>
            </a:pPr>
            <a:endParaRPr lang="en-GB" sz="1800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  <a:p>
            <a:pPr marL="3043238" indent="0" algn="r">
              <a:spcBef>
                <a:spcPct val="40000"/>
              </a:spcBef>
              <a:buNone/>
            </a:pP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  <a:p>
            <a:pPr marL="3043238" indent="0" algn="r">
              <a:spcBef>
                <a:spcPct val="40000"/>
              </a:spcBef>
              <a:buNone/>
            </a:pP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D. Kahneman, A.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Tversky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, </a:t>
            </a:r>
            <a:r>
              <a:rPr lang="en-GB" sz="1400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Prospect Theory: An analysis of decision under risk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, in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Econometrica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, vol. 47, 1979. p. 268</a:t>
            </a:r>
            <a:endParaRPr lang="it-IT" sz="1400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605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Frames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64853"/>
          </a:xfrm>
        </p:spPr>
        <p:txBody>
          <a:bodyPr anchor="t">
            <a:normAutofit/>
          </a:bodyPr>
          <a:lstStyle/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Goals can alter decision making process</a:t>
            </a:r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Post rationalization of a not-so-rational mental process</a:t>
            </a:r>
          </a:p>
          <a:p>
            <a:pPr lvl="1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Chosen the preferred alternative we look for negative evidence on other alternatives to convince ourselves</a:t>
            </a:r>
          </a:p>
          <a:p>
            <a:pPr marL="9525" lvl="1" indent="0" algn="ctr">
              <a:buNone/>
            </a:pPr>
            <a:endParaRPr lang="en-US" sz="2000" dirty="0">
              <a:solidFill>
                <a:srgbClr val="C00000"/>
              </a:solidFill>
              <a:latin typeface="+mn-lt"/>
              <a:cs typeface="Arabic Typesetting" pitchFamily="66" charset="-78"/>
            </a:endParaRPr>
          </a:p>
          <a:p>
            <a:pPr marL="9525" lvl="1" indent="0" algn="ctr">
              <a:buNone/>
            </a:pPr>
            <a:endParaRPr lang="en-US" sz="2000" dirty="0">
              <a:solidFill>
                <a:srgbClr val="C00000"/>
              </a:solidFill>
              <a:latin typeface="+mn-lt"/>
              <a:cs typeface="Arabic Typesetting" pitchFamily="66" charset="-78"/>
            </a:endParaRPr>
          </a:p>
          <a:p>
            <a:pPr marL="9525" lvl="1" indent="0" algn="ctr">
              <a:buNone/>
            </a:pPr>
            <a:r>
              <a:rPr lang="en-US" sz="2000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The Asian disease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1402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Asian Disease </a:t>
            </a:r>
            <a:r>
              <a:rPr lang="en-US" sz="2400" dirty="0">
                <a:solidFill>
                  <a:srgbClr val="C00000"/>
                </a:solidFill>
              </a:rPr>
              <a:t>Group A</a:t>
            </a:r>
            <a:endParaRPr lang="en-US" sz="3900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Imagine you are preparing for the outbreak of an unusual Asian disease, which is expected to kill 600 people. 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Two alternative programs to combat the disease have been proposed:</a:t>
            </a:r>
          </a:p>
          <a:p>
            <a:pPr lvl="1">
              <a:spcBef>
                <a:spcPts val="18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If Program A is adopted, 200 people will be saved</a:t>
            </a:r>
          </a:p>
          <a:p>
            <a:pPr lvl="1"/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If Program B is adopted, there is a one-third probability that 600 people will be saved and a two-thirds probability that no people will be saved</a:t>
            </a:r>
          </a:p>
          <a:p>
            <a:pPr marL="0" indent="0" algn="ctr">
              <a:spcBef>
                <a:spcPts val="4800"/>
              </a:spcBef>
              <a:buNone/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Which of the two programs would you favor?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270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The Asian Disease </a:t>
            </a:r>
            <a:r>
              <a:rPr lang="en-US" sz="2400" dirty="0">
                <a:solidFill>
                  <a:srgbClr val="C00000"/>
                </a:solidFill>
              </a:rPr>
              <a:t>Group B</a:t>
            </a:r>
            <a:endParaRPr lang="en-US" sz="3900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solidFill>
                  <a:srgbClr val="C00000"/>
                </a:solidFill>
                <a:latin typeface="+mn-lt"/>
                <a:cs typeface="Arabic Typesetting" pitchFamily="66" charset="-78"/>
              </a:rPr>
              <a:t>Imagine you are preparing for the outbreak of an unusual Asian disease, which is expected to kill 600 people. 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Two alternative programs to combat the disease have been proposed:</a:t>
            </a:r>
          </a:p>
          <a:p>
            <a:pPr lvl="1">
              <a:spcBef>
                <a:spcPts val="24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If Program A’ is adopted, 400 people will die</a:t>
            </a:r>
          </a:p>
          <a:p>
            <a:pPr lvl="1"/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If Program B’ is adopted, there is a one-third probability that nobody will die and a two-thirds probability that 600 people will die</a:t>
            </a:r>
          </a:p>
          <a:p>
            <a:pPr marL="0" lvl="1" indent="0" algn="ctr">
              <a:spcBef>
                <a:spcPts val="4800"/>
              </a:spcBef>
              <a:buNone/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Which of the two programs would you favor?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211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Course Overview</a:t>
            </a:r>
          </a:p>
        </p:txBody>
      </p:sp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4005558" y="1600200"/>
            <a:ext cx="4531659" cy="4526280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3600"/>
              </a:spcAft>
              <a:buNone/>
            </a:pPr>
            <a:r>
              <a:rPr lang="en-US" sz="1900" b="1" cap="small" dirty="0">
                <a:solidFill>
                  <a:schemeClr val="tx2"/>
                </a:solidFill>
                <a:latin typeface="+mn-lt"/>
              </a:rPr>
              <a:t>the course will deal with advanced concepts of corporate finance: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b="1" dirty="0">
                <a:solidFill>
                  <a:srgbClr val="C00000"/>
                </a:solidFill>
                <a:latin typeface="+mn-lt"/>
              </a:rPr>
              <a:t>Theories of financial markets;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Corporate Valuation;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Crypto Currencies and Block Chain;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Start-up Finance;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Scale-Up Finance.</a:t>
            </a: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Gruppo 8"/>
          <p:cNvGrpSpPr/>
          <p:nvPr/>
        </p:nvGrpSpPr>
        <p:grpSpPr>
          <a:xfrm>
            <a:off x="114085" y="126787"/>
            <a:ext cx="6182823" cy="647258"/>
            <a:chOff x="1" y="1"/>
            <a:chExt cx="6182823" cy="647258"/>
          </a:xfrm>
        </p:grpSpPr>
        <p:pic>
          <p:nvPicPr>
            <p:cNvPr id="10" name="Immagine 9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sellaDiTesto 10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pic>
        <p:nvPicPr>
          <p:cNvPr id="4" name="Immagin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718948"/>
            <a:ext cx="3142170" cy="419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66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Framing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rmAutofit/>
          </a:bodyPr>
          <a:lstStyle/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Processes depend on how the problem is presented</a:t>
            </a:r>
          </a:p>
          <a:p>
            <a:pPr lvl="1"/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Emphasize negative aspects will add risk willingness</a:t>
            </a:r>
          </a:p>
          <a:p>
            <a:pPr lvl="1"/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vice versa if more emphasis is put on positive aspects 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345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Decision Making process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rmAutofit/>
          </a:bodyPr>
          <a:lstStyle/>
          <a:p>
            <a:r>
              <a:rPr lang="en-US" sz="3200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Editing: </a:t>
            </a:r>
          </a:p>
          <a:p>
            <a:pPr lvl="1"/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preliminary analysis of prospects that lead to a simplified representation of them</a:t>
            </a:r>
            <a:endParaRPr lang="en-US" sz="2800" i="1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  <a:p>
            <a:pPr>
              <a:spcBef>
                <a:spcPts val="3000"/>
              </a:spcBef>
            </a:pPr>
            <a:r>
              <a:rPr lang="en-US" sz="3200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Evaluation</a:t>
            </a:r>
          </a:p>
          <a:p>
            <a:pPr lvl="1"/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Possibilities are valuated and the most valuable to the subject is chosen.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1422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Decision Making process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rmAutofit fontScale="85000" lnSpcReduction="10000"/>
          </a:bodyPr>
          <a:lstStyle/>
          <a:p>
            <a:pPr marL="533400" indent="-533400"/>
            <a:r>
              <a:rPr lang="en-US" sz="3600" b="1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Codify</a:t>
            </a:r>
            <a:endParaRPr lang="en-US" sz="3600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  <a:p>
            <a:pPr marL="914400" lvl="1" indent="-457200"/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People see result in terms of wins or losses, not in terms of final wealth conditions</a:t>
            </a:r>
          </a:p>
          <a:p>
            <a:pPr marL="914400" lvl="1" indent="-457200"/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Wins and losses are defined such in terms of some neutral reference point</a:t>
            </a:r>
          </a:p>
          <a:p>
            <a:pPr marL="914400" lvl="1" indent="-457200"/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The reference point is usually starting individual situation</a:t>
            </a:r>
          </a:p>
          <a:p>
            <a:pPr marL="914400" lvl="1" indent="-457200"/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The position of the reference point depend on how prospect are presented</a:t>
            </a:r>
            <a:endParaRPr lang="en-US" sz="3200" i="1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9379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Decision Making Process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30582"/>
            <a:ext cx="8229600" cy="3771632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Combination</a:t>
            </a:r>
          </a:p>
          <a:p>
            <a:pPr lvl="1" indent="-382588">
              <a:lnSpc>
                <a:spcPct val="90000"/>
              </a:lnSpc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Alternatives are simplified unifying probabilities associated to identical results;</a:t>
            </a:r>
          </a:p>
          <a:p>
            <a:pPr>
              <a:lnSpc>
                <a:spcPct val="90000"/>
              </a:lnSpc>
              <a:spcBef>
                <a:spcPts val="4200"/>
              </a:spcBef>
            </a:pPr>
            <a:r>
              <a:rPr lang="en-US" sz="3200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Segregation</a:t>
            </a:r>
          </a:p>
          <a:p>
            <a:pPr lvl="1" indent="-382588">
              <a:lnSpc>
                <a:spcPct val="90000"/>
              </a:lnSpc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Separation of risky parts from risk free ones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02837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Decision Making Process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rmAutofit/>
          </a:bodyPr>
          <a:lstStyle/>
          <a:p>
            <a:r>
              <a:rPr lang="en-US" sz="3600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Cancelling</a:t>
            </a:r>
          </a:p>
          <a:p>
            <a:pPr lvl="1"/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People don’t consider elements that are to all options</a:t>
            </a:r>
          </a:p>
          <a:p>
            <a:pPr lvl="1"/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Tend to consider not outcomes with very low probability </a:t>
            </a:r>
          </a:p>
          <a:p>
            <a:pPr lvl="1"/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These lead to the tendency to redefine perceived probabilities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74733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Decision Making Process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457200" y="1817456"/>
            <a:ext cx="8229600" cy="4500751"/>
            <a:chOff x="2940" y="9738"/>
            <a:chExt cx="6050" cy="3324"/>
          </a:xfrm>
        </p:grpSpPr>
        <p:grpSp>
          <p:nvGrpSpPr>
            <p:cNvPr id="10" name="Group 5"/>
            <p:cNvGrpSpPr>
              <a:grpSpLocks/>
            </p:cNvGrpSpPr>
            <p:nvPr/>
          </p:nvGrpSpPr>
          <p:grpSpPr bwMode="auto">
            <a:xfrm>
              <a:off x="4026" y="10147"/>
              <a:ext cx="3670" cy="2915"/>
              <a:chOff x="2737" y="9869"/>
              <a:chExt cx="6123" cy="4756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 rot="438202">
                <a:off x="4926" y="12351"/>
                <a:ext cx="721" cy="2018"/>
              </a:xfrm>
              <a:custGeom>
                <a:avLst/>
                <a:gdLst/>
                <a:ahLst/>
                <a:cxnLst>
                  <a:cxn ang="0">
                    <a:pos x="318" y="0"/>
                  </a:cxn>
                  <a:cxn ang="0">
                    <a:pos x="272" y="725"/>
                  </a:cxn>
                  <a:cxn ang="0">
                    <a:pos x="0" y="1270"/>
                  </a:cxn>
                </a:cxnLst>
                <a:rect l="0" t="0" r="r" b="b"/>
                <a:pathLst>
                  <a:path w="325" h="1270">
                    <a:moveTo>
                      <a:pt x="318" y="0"/>
                    </a:moveTo>
                    <a:cubicBezTo>
                      <a:pt x="321" y="256"/>
                      <a:pt x="325" y="513"/>
                      <a:pt x="272" y="725"/>
                    </a:cubicBezTo>
                    <a:cubicBezTo>
                      <a:pt x="219" y="937"/>
                      <a:pt x="109" y="1103"/>
                      <a:pt x="0" y="1270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5" name="Group 7"/>
              <p:cNvGrpSpPr>
                <a:grpSpLocks/>
              </p:cNvGrpSpPr>
              <p:nvPr/>
            </p:nvGrpSpPr>
            <p:grpSpPr bwMode="auto">
              <a:xfrm>
                <a:off x="2737" y="9869"/>
                <a:ext cx="6123" cy="4756"/>
                <a:chOff x="1104" y="526"/>
                <a:chExt cx="3855" cy="2994"/>
              </a:xfrm>
            </p:grpSpPr>
            <p:grpSp>
              <p:nvGrpSpPr>
                <p:cNvPr id="16" name="Group 8"/>
                <p:cNvGrpSpPr>
                  <a:grpSpLocks/>
                </p:cNvGrpSpPr>
                <p:nvPr/>
              </p:nvGrpSpPr>
              <p:grpSpPr bwMode="auto">
                <a:xfrm>
                  <a:off x="1104" y="526"/>
                  <a:ext cx="3855" cy="2994"/>
                  <a:chOff x="1104" y="526"/>
                  <a:chExt cx="3855" cy="2994"/>
                </a:xfrm>
              </p:grpSpPr>
              <p:sp>
                <p:nvSpPr>
                  <p:cNvPr id="18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104" y="2115"/>
                    <a:ext cx="3855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" name="Line 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16" y="526"/>
                    <a:ext cx="0" cy="2994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" name="Freeform 11"/>
                <p:cNvSpPr>
                  <a:spLocks/>
                </p:cNvSpPr>
                <p:nvPr/>
              </p:nvSpPr>
              <p:spPr bwMode="auto">
                <a:xfrm>
                  <a:off x="3017" y="1553"/>
                  <a:ext cx="1479" cy="553"/>
                </a:xfrm>
                <a:custGeom>
                  <a:avLst/>
                  <a:gdLst/>
                  <a:ahLst/>
                  <a:cxnLst>
                    <a:cxn ang="0">
                      <a:pos x="0" y="998"/>
                    </a:cxn>
                    <a:cxn ang="0">
                      <a:pos x="317" y="363"/>
                    </a:cxn>
                    <a:cxn ang="0">
                      <a:pos x="952" y="0"/>
                    </a:cxn>
                  </a:cxnLst>
                  <a:rect l="0" t="0" r="r" b="b"/>
                  <a:pathLst>
                    <a:path w="952" h="998">
                      <a:moveTo>
                        <a:pt x="0" y="998"/>
                      </a:moveTo>
                      <a:cubicBezTo>
                        <a:pt x="79" y="763"/>
                        <a:pt x="158" y="529"/>
                        <a:pt x="317" y="363"/>
                      </a:cubicBezTo>
                      <a:cubicBezTo>
                        <a:pt x="476" y="197"/>
                        <a:pt x="846" y="60"/>
                        <a:pt x="952" y="0"/>
                      </a:cubicBez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5325" y="9738"/>
              <a:ext cx="1046" cy="4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2000">
                  <a:latin typeface="Times New Roman" pitchFamily="18" charset="0"/>
                  <a:ea typeface="Batang" pitchFamily="18" charset="-127"/>
                </a:rPr>
                <a:t>Value</a:t>
              </a:r>
              <a:endParaRPr lang="en-US" sz="3600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7764" y="11473"/>
              <a:ext cx="1226" cy="4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2000">
                  <a:latin typeface="Times New Roman" pitchFamily="18" charset="0"/>
                  <a:ea typeface="Batang" pitchFamily="18" charset="-127"/>
                </a:rPr>
                <a:t>Gains</a:t>
              </a:r>
              <a:endParaRPr lang="en-US" sz="3600"/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2940" y="11463"/>
              <a:ext cx="1046" cy="4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2000">
                  <a:latin typeface="Times New Roman" pitchFamily="18" charset="0"/>
                  <a:ea typeface="Batang" pitchFamily="18" charset="-127"/>
                </a:rPr>
                <a:t>Losses</a:t>
              </a:r>
              <a:endParaRPr lang="en-US" sz="3600"/>
            </a:p>
          </p:txBody>
        </p:sp>
      </p:grpSp>
    </p:spTree>
    <p:extLst>
      <p:ext uri="{BB962C8B-B14F-4D97-AF65-F5344CB8AC3E}">
        <p14:creationId xmlns:p14="http://schemas.microsoft.com/office/powerpoint/2010/main" val="805346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Decision Making Process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06449" y="1967113"/>
            <a:ext cx="7315201" cy="4203166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Three major topics:</a:t>
            </a:r>
          </a:p>
          <a:p>
            <a:pPr lvl="1"/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Heuristics of judgment,</a:t>
            </a:r>
          </a:p>
          <a:p>
            <a:pPr lvl="1"/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Risky choice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Framing effects</a:t>
            </a:r>
          </a:p>
          <a:p>
            <a:pPr lvl="1">
              <a:spcBef>
                <a:spcPts val="0"/>
              </a:spcBef>
            </a:pPr>
            <a:endParaRPr lang="en-US" sz="1800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Intuitions thoughts that come to mind quickly and without much reflection.</a:t>
            </a:r>
          </a:p>
          <a:p>
            <a:pPr lvl="1"/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the notion that thoughts differ in a dimension of accessibility</a:t>
            </a:r>
          </a:p>
          <a:p>
            <a:pPr lvl="1"/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some come to mind much more easily than others</a:t>
            </a:r>
          </a:p>
          <a:p>
            <a:pPr lvl="1"/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the distinction between intuitive and deliberate thought processes.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45982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787149"/>
              </p:ext>
            </p:extLst>
          </p:nvPr>
        </p:nvGraphicFramePr>
        <p:xfrm>
          <a:off x="278332" y="1077258"/>
          <a:ext cx="8643996" cy="5114085"/>
        </p:xfrm>
        <a:graphic>
          <a:graphicData uri="http://schemas.openxmlformats.org/drawingml/2006/table">
            <a:tbl>
              <a:tblPr/>
              <a:tblGrid>
                <a:gridCol w="1003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5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6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5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16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050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8481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it-IT" sz="22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PERCEPTION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it-IT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INTUITION</a:t>
                      </a:r>
                      <a:br>
                        <a:rPr lang="it-IT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it-IT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System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it-IT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REASONING</a:t>
                      </a:r>
                      <a:br>
                        <a:rPr lang="it-IT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it-IT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System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80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483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it-IT" sz="2200" b="1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Process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1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Fast</a:t>
                      </a:r>
                      <a:b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Parallel</a:t>
                      </a:r>
                      <a:b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Automatic</a:t>
                      </a:r>
                      <a:b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Effortless</a:t>
                      </a:r>
                      <a:b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Associative</a:t>
                      </a:r>
                      <a:b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Slow learning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Slow</a:t>
                      </a:r>
                      <a:b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Serial</a:t>
                      </a:r>
                      <a:b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Controlled</a:t>
                      </a:r>
                      <a:b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Effortfull</a:t>
                      </a:r>
                      <a:b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Rule-governed</a:t>
                      </a:r>
                      <a:b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Flexxible</a:t>
                      </a:r>
                      <a:br>
                        <a:rPr lang="en-US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endParaRPr lang="en-US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80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6082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it-IT" sz="2200" b="1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Content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1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it-IT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Percepts</a:t>
                      </a:r>
                      <a:br>
                        <a:rPr lang="it-IT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it-IT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Current Stimulation</a:t>
                      </a:r>
                      <a:br>
                        <a:rPr lang="it-IT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it-IT" sz="2200" b="0" i="0" u="none" strike="noStrike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Stimulus Bound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endParaRPr lang="it-IT" sz="2200" b="0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Arabic Typesetting" pitchFamily="66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22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Conceptual Representation</a:t>
                      </a:r>
                      <a:br>
                        <a:rPr lang="en-US" sz="22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Past, Present and Future</a:t>
                      </a:r>
                      <a:br>
                        <a:rPr lang="en-US" sz="22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</a:br>
                      <a:r>
                        <a:rPr lang="en-US" sz="22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cs typeface="Arabic Typesetting" pitchFamily="66" charset="-78"/>
                        </a:rPr>
                        <a:t>Can be evoked by language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3611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Solve in 4 seconds </a:t>
            </a:r>
            <a:r>
              <a:rPr lang="mr-IN" sz="3900" dirty="0"/>
              <a:t>…</a:t>
            </a:r>
            <a:r>
              <a:rPr lang="it-IT" sz="3900" dirty="0"/>
              <a:t>.</a:t>
            </a:r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8" name="Segnaposto contenuto 4"/>
          <p:cNvSpPr txBox="1">
            <a:spLocks/>
          </p:cNvSpPr>
          <p:nvPr/>
        </p:nvSpPr>
        <p:spPr>
          <a:xfrm>
            <a:off x="457200" y="171783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 X 27</a:t>
            </a:r>
          </a:p>
          <a:p>
            <a:pPr marL="0" indent="0" algn="ctr">
              <a:buFont typeface="Arial" pitchFamily="34" charset="0"/>
              <a:buNone/>
            </a:pPr>
            <a:r>
              <a:rPr lang="it-IT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???</a:t>
            </a:r>
          </a:p>
          <a:p>
            <a:pPr marL="0" indent="0" algn="ctr">
              <a:buFont typeface="Arial" pitchFamily="34" charset="0"/>
              <a:buNone/>
            </a:pPr>
            <a:r>
              <a:rPr lang="it-IT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378</a:t>
            </a:r>
          </a:p>
        </p:txBody>
      </p:sp>
    </p:spTree>
    <p:extLst>
      <p:ext uri="{BB962C8B-B14F-4D97-AF65-F5344CB8AC3E}">
        <p14:creationId xmlns:p14="http://schemas.microsoft.com/office/powerpoint/2010/main" val="107642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Solve in 8 seconds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8" name="Segnaposto contenuto 2"/>
          <p:cNvSpPr>
            <a:spLocks noGrp="1"/>
          </p:cNvSpPr>
          <p:nvPr>
            <p:ph idx="1"/>
          </p:nvPr>
        </p:nvSpPr>
        <p:spPr>
          <a:xfrm>
            <a:off x="457200" y="2107970"/>
            <a:ext cx="8229600" cy="4018193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it-IT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82 x 251</a:t>
            </a:r>
          </a:p>
          <a:p>
            <a:pPr marL="0" indent="0" algn="ctr">
              <a:buNone/>
            </a:pPr>
            <a:r>
              <a:rPr lang="it-IT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=</a:t>
            </a:r>
          </a:p>
          <a:p>
            <a:pPr marL="0" indent="0" algn="ctr">
              <a:buNone/>
            </a:pPr>
            <a:r>
              <a:rPr lang="it-IT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20.582</a:t>
            </a:r>
          </a:p>
        </p:txBody>
      </p:sp>
    </p:spTree>
    <p:extLst>
      <p:ext uri="{BB962C8B-B14F-4D97-AF65-F5344CB8AC3E}">
        <p14:creationId xmlns:p14="http://schemas.microsoft.com/office/powerpoint/2010/main" val="1059354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/>
              <a:t>Theories</a:t>
            </a:r>
            <a:r>
              <a:rPr lang="it-IT" sz="4000" dirty="0"/>
              <a:t> on Financial Market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9966373"/>
              </p:ext>
            </p:extLst>
          </p:nvPr>
        </p:nvGraphicFramePr>
        <p:xfrm>
          <a:off x="1140310" y="1600200"/>
          <a:ext cx="7546489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599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4E9D53-8887-D84E-A584-1965C4D22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A51D9D-4D4D-314B-88ED-EF08A8C01C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 dir="cw">
                                      <p:cBhvr>
                                        <p:cTn id="36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37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Graphic spid="4" grpId="1" uiExpand="1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Now Solve this </a:t>
            </a:r>
            <a:r>
              <a:rPr lang="mr-IN" sz="3900" dirty="0"/>
              <a:t>…</a:t>
            </a:r>
            <a:r>
              <a:rPr lang="it-IT" sz="3900" dirty="0"/>
              <a:t> in 12 </a:t>
            </a:r>
            <a:r>
              <a:rPr lang="it-IT" sz="3900" dirty="0" err="1"/>
              <a:t>seconds</a:t>
            </a:r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3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4685677"/>
              </p:ext>
            </p:extLst>
          </p:nvPr>
        </p:nvGraphicFramePr>
        <p:xfrm>
          <a:off x="1259632" y="2204864"/>
          <a:ext cx="3096344" cy="1688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4" imgW="723900" imgH="406400" progId="Equation.3">
                  <p:embed/>
                </p:oleObj>
              </mc:Choice>
              <mc:Fallback>
                <p:oleObj name="Equation" r:id="rId4" imgW="7239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59632" y="2204864"/>
                        <a:ext cx="3096344" cy="1688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2987824" y="4581128"/>
            <a:ext cx="2952328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625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5796136" y="2348880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r>
              <a:rPr lang="it-IT" sz="8000" cap="all" baseline="30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9105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5000628" y="428604"/>
            <a:ext cx="4143372" cy="151103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Look inside </a:t>
            </a:r>
            <a:r>
              <a:rPr lang="en-US" sz="280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the bottle</a:t>
            </a:r>
          </a:p>
          <a:p>
            <a:endParaRPr lang="en-US" sz="2800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  <a:p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What do you see ????</a:t>
            </a:r>
          </a:p>
        </p:txBody>
      </p:sp>
      <p:pic>
        <p:nvPicPr>
          <p:cNvPr id="5" name="Picture 5" descr="ATT-1-88B9878DA607EF46BD0E8E08E7D7A08B-image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64" y="75912"/>
            <a:ext cx="5033968" cy="6710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gnaposto contenuto 2"/>
          <p:cNvSpPr txBox="1">
            <a:spLocks/>
          </p:cNvSpPr>
          <p:nvPr/>
        </p:nvSpPr>
        <p:spPr>
          <a:xfrm>
            <a:off x="5009002" y="2428868"/>
            <a:ext cx="4134998" cy="42148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73038" indent="-173038" algn="ctr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cs typeface="Arabic Typesetting" pitchFamily="66" charset="-78"/>
              </a:rPr>
              <a:t>Young Children don‘t recognize the sensual image, it doesn‘t exist in their memory </a:t>
            </a:r>
          </a:p>
          <a:p>
            <a:pPr marL="173038" indent="-173038" algn="ctr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cs typeface="Arabic Typesetting" pitchFamily="66" charset="-78"/>
              </a:rPr>
              <a:t> What they see ???</a:t>
            </a:r>
          </a:p>
          <a:p>
            <a:pPr marL="173038" indent="-173038" algn="ctr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cs typeface="Arabic Typesetting" pitchFamily="66" charset="-78"/>
              </a:rPr>
              <a:t> 9 dolphins ….</a:t>
            </a:r>
          </a:p>
          <a:p>
            <a:pPr marL="173038" indent="-173038" algn="ctr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cs typeface="Arabic Typesetting" pitchFamily="66" charset="-78"/>
              </a:rPr>
              <a:t>Do YOU SEE ‘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  <a:cs typeface="Arabic Typesetting" pitchFamily="66" charset="-78"/>
              </a:rPr>
              <a:t>em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cs typeface="Arabic Typesetting" pitchFamily="66" charset="-78"/>
              </a:rPr>
              <a:t> ????</a:t>
            </a:r>
            <a:endParaRPr kumimoji="0" lang="en-US" sz="2400" b="0" i="0" u="none" strike="noStrike" kern="1200" cap="none" spc="0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9634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object 3">
            <a:extLst>
              <a:ext uri="{FF2B5EF4-FFF2-40B4-BE49-F238E27FC236}">
                <a16:creationId xmlns:a16="http://schemas.microsoft.com/office/drawing/2014/main" id="{A4074662-66BA-9B42-BC18-8E992E72D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1482725"/>
            <a:ext cx="74168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49238" indent="-241300" eaLnBrk="0" hangingPunct="0">
              <a:tabLst>
                <a:tab pos="249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249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249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249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249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9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9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9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49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it-IT" sz="2200" dirty="0">
                <a:latin typeface="Cambria" panose="02040503050406030204" pitchFamily="18" charset="0"/>
                <a:ea typeface="굴림" panose="020B0600000101010101" pitchFamily="34" charset="-127"/>
              </a:rPr>
              <a:t>Choose a number between 1 and 100.</a:t>
            </a:r>
          </a:p>
          <a:p>
            <a:pPr eaLnBrk="1" hangingPunct="1">
              <a:lnSpc>
                <a:spcPct val="150000"/>
              </a:lnSpc>
              <a:spcBef>
                <a:spcPts val="25"/>
              </a:spcBef>
              <a:buFont typeface="Arial" panose="020B0604020202020204" pitchFamily="34" charset="0"/>
              <a:buChar char="•"/>
            </a:pPr>
            <a:endParaRPr lang="en-US" altLang="it-IT" sz="2200" dirty="0">
              <a:latin typeface="Cambria" panose="02040503050406030204" pitchFamily="18" charset="0"/>
              <a:ea typeface="굴림" panose="020B0600000101010101" pitchFamily="34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it-IT" sz="2200" dirty="0">
                <a:latin typeface="Cambria" panose="02040503050406030204" pitchFamily="18" charset="0"/>
                <a:ea typeface="굴림" panose="020B0600000101010101" pitchFamily="34" charset="-127"/>
              </a:rPr>
              <a:t>The winner will be who will pick the closets number to 2/3 of the average among the chosen ones.</a:t>
            </a:r>
          </a:p>
          <a:p>
            <a:pPr eaLnBrk="1" hangingPunct="1">
              <a:lnSpc>
                <a:spcPct val="150000"/>
              </a:lnSpc>
              <a:spcBef>
                <a:spcPts val="25"/>
              </a:spcBef>
              <a:buFont typeface="Arial" panose="020B0604020202020204" pitchFamily="34" charset="0"/>
              <a:buChar char="•"/>
            </a:pPr>
            <a:endParaRPr lang="en-US" altLang="it-IT" sz="2200" dirty="0">
              <a:latin typeface="Cambria" panose="02040503050406030204" pitchFamily="18" charset="0"/>
              <a:ea typeface="굴림" panose="020B0600000101010101" pitchFamily="34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it-IT" sz="2200" dirty="0" err="1">
                <a:latin typeface="Cambria" panose="02040503050406030204" pitchFamily="18" charset="0"/>
                <a:ea typeface="굴림" panose="020B0600000101010101" pitchFamily="34" charset="-127"/>
              </a:rPr>
              <a:t>Choos</a:t>
            </a:r>
            <a:endParaRPr lang="en-US" altLang="it-IT" sz="2200" dirty="0">
              <a:latin typeface="Cambria" panose="02040503050406030204" pitchFamily="18" charset="0"/>
              <a:ea typeface="굴림" panose="020B0600000101010101" pitchFamily="34" charset="-127"/>
            </a:endParaRPr>
          </a:p>
        </p:txBody>
      </p:sp>
      <p:sp>
        <p:nvSpPr>
          <p:cNvPr id="22531" name="Titolo 4">
            <a:extLst>
              <a:ext uri="{FF2B5EF4-FFF2-40B4-BE49-F238E27FC236}">
                <a16:creationId xmlns:a16="http://schemas.microsoft.com/office/drawing/2014/main" id="{EAC7439C-52B0-7443-9B73-C411BA58CBE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03275"/>
          </a:xfrm>
        </p:spPr>
        <p:txBody>
          <a:bodyPr/>
          <a:lstStyle/>
          <a:p>
            <a:r>
              <a:rPr lang="en-US" altLang="it-IT" sz="2200">
                <a:latin typeface="Cambria" panose="02040503050406030204" pitchFamily="18" charset="0"/>
                <a:ea typeface="ＭＳ Ｐゴシック" panose="020B0600070205080204" pitchFamily="34" charset="-128"/>
                <a:sym typeface="Gill Sans" panose="020B0502020104020203" pitchFamily="34" charset="-79"/>
              </a:rPr>
              <a:t>Rationality Test</a:t>
            </a:r>
          </a:p>
        </p:txBody>
      </p:sp>
      <p:sp>
        <p:nvSpPr>
          <p:cNvPr id="49155" name="Segnaposto numero diapositiva 5">
            <a:extLst>
              <a:ext uri="{FF2B5EF4-FFF2-40B4-BE49-F238E27FC236}">
                <a16:creationId xmlns:a16="http://schemas.microsoft.com/office/drawing/2014/main" id="{98BFD1BF-7101-AC4C-9F02-83836877C83E}"/>
              </a:ext>
            </a:extLst>
          </p:cNvPr>
          <p:cNvSpPr txBox="1">
            <a:spLocks/>
          </p:cNvSpPr>
          <p:nvPr/>
        </p:nvSpPr>
        <p:spPr bwMode="auto">
          <a:xfrm>
            <a:off x="6975475" y="6597650"/>
            <a:ext cx="2133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FF7D31FA-6584-2C4B-964C-8E9BE144DBFA}" type="slidenum">
              <a:rPr lang="it-IT" altLang="it-IT" sz="1000">
                <a:solidFill>
                  <a:srgbClr val="000000"/>
                </a:solidFill>
                <a:latin typeface="Calibri" panose="020F0502020204030204" pitchFamily="34" charset="0"/>
              </a:rPr>
              <a:pPr algn="r" eaLnBrk="1" hangingPunct="1"/>
              <a:t>32</a:t>
            </a:fld>
            <a:endParaRPr lang="it-IT" altLang="it-IT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048793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Arabic Typesetting" pitchFamily="66" charset="-78"/>
                <a:cs typeface="Arabic Typesetting" pitchFamily="66" charset="-78"/>
              </a:rPr>
              <a:t>Cognitive self-monitoring</a:t>
            </a:r>
            <a:endParaRPr lang="it-IT" sz="54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14456" y="1928802"/>
            <a:ext cx="6829444" cy="404337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A bat and a ball cost $1.10 in total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The bat costs $1 more than the ball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How much does the ball cost ?</a:t>
            </a:r>
          </a:p>
        </p:txBody>
      </p:sp>
    </p:spTree>
    <p:extLst>
      <p:ext uri="{BB962C8B-B14F-4D97-AF65-F5344CB8AC3E}">
        <p14:creationId xmlns:p14="http://schemas.microsoft.com/office/powerpoint/2010/main" val="11742116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rabic Typesetting" pitchFamily="66" charset="-78"/>
                <a:cs typeface="Arabic Typesetting" pitchFamily="66" charset="-78"/>
              </a:rPr>
              <a:t>Cognitive self-monitoring</a:t>
            </a:r>
            <a:endParaRPr lang="it-IT" sz="6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50% (47/93) of Princeton students, and 56% (164/293) of students at the University of Michigan gave the wrong answer. Clearly, these respondents offered a response without checking it.</a:t>
            </a:r>
          </a:p>
          <a:p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Almost everyone reports an initial tendency to answer “10 cents” because the sum $1.10 separates naturally into $1 and 10 cents, and 10 cents is about the right magnitude. </a:t>
            </a:r>
          </a:p>
          <a:p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People </a:t>
            </a:r>
            <a:r>
              <a:rPr lang="en-US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are not accustomed to thinking hard</a:t>
            </a:r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, and are often content to trust a plausible judgment that quickly comes to mind</a:t>
            </a:r>
          </a:p>
        </p:txBody>
      </p:sp>
    </p:spTree>
    <p:extLst>
      <p:ext uri="{BB962C8B-B14F-4D97-AF65-F5344CB8AC3E}">
        <p14:creationId xmlns:p14="http://schemas.microsoft.com/office/powerpoint/2010/main" val="16208860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rabic Typesetting" pitchFamily="66" charset="-78"/>
                <a:cs typeface="Arabic Typesetting" pitchFamily="66" charset="-78"/>
              </a:rPr>
              <a:t>Accessibility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1514" y="2171616"/>
            <a:ext cx="7758138" cy="392168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At one end we find intuitive operations: they are rapid, automatic, and effortless.</a:t>
            </a:r>
          </a:p>
          <a:p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At the other end are slow, serial and effortful operations that people need a special reason to undertake.</a:t>
            </a:r>
          </a:p>
          <a:p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Accessibility is a continuum, not a dichotomy,</a:t>
            </a:r>
          </a:p>
          <a:p>
            <a:pPr lvl="1"/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some effortful operations demand more effort than others.</a:t>
            </a:r>
          </a:p>
        </p:txBody>
      </p:sp>
    </p:spTree>
    <p:extLst>
      <p:ext uri="{BB962C8B-B14F-4D97-AF65-F5344CB8AC3E}">
        <p14:creationId xmlns:p14="http://schemas.microsoft.com/office/powerpoint/2010/main" val="4509478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Arabic Typesetting" pitchFamily="66" charset="-78"/>
                <a:cs typeface="Arabic Typesetting" pitchFamily="66" charset="-78"/>
              </a:rPr>
              <a:t>Accessibility</a:t>
            </a:r>
            <a:endParaRPr lang="it-IT" sz="5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500594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The acquisition of skill selectively increases the accessibility of useful responses and of productive ways to organize information</a:t>
            </a:r>
          </a:p>
          <a:p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The master chess player does not see the same board as the novice</a:t>
            </a:r>
          </a:p>
          <a:p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The different aspects and elements of a situation and different attributes of an object can be more or less accessible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9190861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Arabic Typesetting" pitchFamily="66" charset="-78"/>
                <a:cs typeface="Arabic Typesetting" pitchFamily="66" charset="-78"/>
              </a:rPr>
              <a:t>Determinants of accessibility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1785926"/>
            <a:ext cx="8572560" cy="4000528"/>
          </a:xfrm>
        </p:spPr>
        <p:txBody>
          <a:bodyPr>
            <a:noAutofit/>
          </a:bodyPr>
          <a:lstStyle/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Physical salience :</a:t>
            </a:r>
          </a:p>
          <a:p>
            <a:pPr lvl="1"/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if a large green letter and a small blue letter are shown at the same time, ‘green’ will come to mind first</a:t>
            </a:r>
          </a:p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However, This can be overcome by deliberate attention:</a:t>
            </a:r>
          </a:p>
          <a:p>
            <a:pPr lvl="1"/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an instruction to look for the smaller letter will enhance the accessibility of all its features</a:t>
            </a:r>
          </a:p>
        </p:txBody>
      </p:sp>
    </p:spTree>
    <p:extLst>
      <p:ext uri="{BB962C8B-B14F-4D97-AF65-F5344CB8AC3E}">
        <p14:creationId xmlns:p14="http://schemas.microsoft.com/office/powerpoint/2010/main" val="2176987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Arabic Typesetting" pitchFamily="66" charset="-78"/>
                <a:cs typeface="Arabic Typesetting" pitchFamily="66" charset="-78"/>
              </a:rPr>
              <a:t>More …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1514" y="1783357"/>
            <a:ext cx="8043890" cy="4525963"/>
          </a:xfrm>
        </p:spPr>
        <p:txBody>
          <a:bodyPr>
            <a:noAutofit/>
          </a:bodyPr>
          <a:lstStyle/>
          <a:p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Motivationally relevant and emotionally arousing stimuli spontaneously attract attention</a:t>
            </a:r>
          </a:p>
          <a:p>
            <a:endParaRPr lang="en-US" sz="40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This fact is known, of course, to the designers of billboards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34212491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6000" dirty="0">
                <a:latin typeface="Arabic Typesetting" pitchFamily="66" charset="-78"/>
                <a:cs typeface="Arabic Typesetting" pitchFamily="66" charset="-78"/>
              </a:rPr>
              <a:t>And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60240"/>
            <a:ext cx="8229600" cy="4133056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Accessibility reflects temporary states of priming and associative activation</a:t>
            </a:r>
          </a:p>
          <a:p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The mention of a familiar category temporarily increases the accessibility of the traits associated with the category stereotype</a:t>
            </a:r>
          </a:p>
          <a:p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“Hot” states of high emotional arousal greatly increase the accessibility of thoughts that relate to the immediate emotion and current needs</a:t>
            </a:r>
            <a:endParaRPr lang="it-IT" sz="28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05649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 dirty="0"/>
              <a:t>Realism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92002"/>
            <a:ext cx="8229600" cy="3166363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 sz="2800" dirty="0">
                <a:solidFill>
                  <a:srgbClr val="C00000"/>
                </a:solidFill>
                <a:latin typeface="+mn-lt"/>
                <a:ea typeface="Arial Unicode MS" pitchFamily="34" charset="-128"/>
                <a:cs typeface="Arabic Typesetting" pitchFamily="66" charset="-78"/>
              </a:rPr>
              <a:t>In Efficient Markets expected returns will be coherent with their long run risk profile.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n-US" sz="2800" dirty="0">
                <a:solidFill>
                  <a:srgbClr val="C00000"/>
                </a:solidFill>
                <a:latin typeface="+mn-lt"/>
                <a:ea typeface="Arial Unicode MS" pitchFamily="34" charset="-128"/>
                <a:cs typeface="Arabic Typesetting" pitchFamily="66" charset="-78"/>
              </a:rPr>
              <a:t>Still in the short run deviations will be observed</a:t>
            </a:r>
            <a:endParaRPr lang="en-US" dirty="0">
              <a:solidFill>
                <a:srgbClr val="C00000"/>
              </a:solidFill>
              <a:latin typeface="+mn-lt"/>
              <a:cs typeface="Arabic Typesetting" pitchFamily="66" charset="-78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78985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rabic Typesetting" pitchFamily="66" charset="-78"/>
                <a:cs typeface="Arabic Typesetting" pitchFamily="66" charset="-78"/>
              </a:rPr>
              <a:t>Natural assessments</a:t>
            </a:r>
            <a:endParaRPr lang="it-IT" sz="6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4514"/>
            <a:ext cx="8229600" cy="4114816"/>
          </a:xfrm>
        </p:spPr>
        <p:txBody>
          <a:bodyPr>
            <a:normAutofit/>
          </a:bodyPr>
          <a:lstStyle/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Some attributes are routinely/automatically registered by the perceptual system without intention or effort</a:t>
            </a:r>
          </a:p>
          <a:p>
            <a:endParaRPr lang="en-US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Accessibility itself is a natural assessment</a:t>
            </a:r>
          </a:p>
          <a:p>
            <a:pPr lvl="1"/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the routine evaluation of cognitive fluency in perception and memory</a:t>
            </a:r>
            <a:endParaRPr lang="it-IT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58517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Comment 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074738" y="2393950"/>
            <a:ext cx="946150" cy="1330325"/>
          </a:xfrm>
          <a:custGeom>
            <a:avLst/>
            <a:gdLst>
              <a:gd name="T0" fmla="+- 0 4228 2984"/>
              <a:gd name="T1" fmla="*/ T0 w 2628"/>
              <a:gd name="T2" fmla="+- 0 6788 6649"/>
              <a:gd name="T3" fmla="*/ 6788 h 3696"/>
              <a:gd name="T4" fmla="+- 0 4198 2984"/>
              <a:gd name="T5" fmla="*/ T4 w 2628"/>
              <a:gd name="T6" fmla="+- 0 6738 6649"/>
              <a:gd name="T7" fmla="*/ 6738 h 3696"/>
              <a:gd name="T8" fmla="+- 0 4129 2984"/>
              <a:gd name="T9" fmla="*/ T8 w 2628"/>
              <a:gd name="T10" fmla="+- 0 7024 6649"/>
              <a:gd name="T11" fmla="*/ 7024 h 3696"/>
              <a:gd name="T12" fmla="+- 0 3920 2984"/>
              <a:gd name="T13" fmla="*/ T12 w 2628"/>
              <a:gd name="T14" fmla="+- 0 7774 6649"/>
              <a:gd name="T15" fmla="*/ 7774 h 3696"/>
              <a:gd name="T16" fmla="+- 0 3550 2984"/>
              <a:gd name="T17" fmla="*/ T16 w 2628"/>
              <a:gd name="T18" fmla="+- 0 8894 6649"/>
              <a:gd name="T19" fmla="*/ 8894 h 3696"/>
              <a:gd name="T20" fmla="+- 0 3190 2984"/>
              <a:gd name="T21" fmla="*/ T20 w 2628"/>
              <a:gd name="T22" fmla="+- 0 9855 6649"/>
              <a:gd name="T23" fmla="*/ 9855 h 3696"/>
              <a:gd name="T24" fmla="+- 0 2993 2984"/>
              <a:gd name="T25" fmla="*/ T24 w 2628"/>
              <a:gd name="T26" fmla="+- 0 10325 6649"/>
              <a:gd name="T27" fmla="*/ 10325 h 3696"/>
              <a:gd name="T28" fmla="+- 0 3038 2984"/>
              <a:gd name="T29" fmla="*/ T28 w 2628"/>
              <a:gd name="T30" fmla="+- 0 10115 6649"/>
              <a:gd name="T31" fmla="*/ 10115 h 3696"/>
              <a:gd name="T32" fmla="+- 0 3279 2984"/>
              <a:gd name="T33" fmla="*/ T32 w 2628"/>
              <a:gd name="T34" fmla="+- 0 9384 6649"/>
              <a:gd name="T35" fmla="*/ 9384 h 3696"/>
              <a:gd name="T36" fmla="+- 0 3673 2984"/>
              <a:gd name="T37" fmla="*/ T36 w 2628"/>
              <a:gd name="T38" fmla="+- 0 8444 6649"/>
              <a:gd name="T39" fmla="*/ 8444 h 3696"/>
              <a:gd name="T40" fmla="+- 0 4181 2984"/>
              <a:gd name="T41" fmla="*/ T40 w 2628"/>
              <a:gd name="T42" fmla="+- 0 7173 6649"/>
              <a:gd name="T43" fmla="*/ 7173 h 3696"/>
              <a:gd name="T44" fmla="+- 0 4313 2984"/>
              <a:gd name="T45" fmla="*/ T44 w 2628"/>
              <a:gd name="T46" fmla="+- 0 6770 6649"/>
              <a:gd name="T47" fmla="*/ 6770 h 3696"/>
              <a:gd name="T48" fmla="+- 0 4347 2984"/>
              <a:gd name="T49" fmla="*/ T48 w 2628"/>
              <a:gd name="T50" fmla="+- 0 6649 6649"/>
              <a:gd name="T51" fmla="*/ 6649 h 3696"/>
              <a:gd name="T52" fmla="+- 0 4378 2984"/>
              <a:gd name="T53" fmla="*/ T52 w 2628"/>
              <a:gd name="T54" fmla="+- 0 6870 6649"/>
              <a:gd name="T55" fmla="*/ 6870 h 3696"/>
              <a:gd name="T56" fmla="+- 0 4484 2984"/>
              <a:gd name="T57" fmla="*/ T56 w 2628"/>
              <a:gd name="T58" fmla="+- 0 7549 6649"/>
              <a:gd name="T59" fmla="*/ 7549 h 3696"/>
              <a:gd name="T60" fmla="+- 0 5171 2984"/>
              <a:gd name="T61" fmla="*/ T60 w 2628"/>
              <a:gd name="T62" fmla="+- 0 9575 6649"/>
              <a:gd name="T63" fmla="*/ 9575 h 3696"/>
              <a:gd name="T64" fmla="+- 0 5570 2984"/>
              <a:gd name="T65" fmla="*/ T64 w 2628"/>
              <a:gd name="T66" fmla="+- 0 10162 6649"/>
              <a:gd name="T67" fmla="*/ 10162 h 3696"/>
              <a:gd name="T68" fmla="+- 0 5585 2984"/>
              <a:gd name="T69" fmla="*/ T68 w 2628"/>
              <a:gd name="T70" fmla="+- 0 10069 6649"/>
              <a:gd name="T71" fmla="*/ 10069 h 3696"/>
              <a:gd name="T72" fmla="+- 0 5537 2984"/>
              <a:gd name="T73" fmla="*/ T72 w 2628"/>
              <a:gd name="T74" fmla="+- 0 9891 6649"/>
              <a:gd name="T75" fmla="*/ 9891 h 3696"/>
              <a:gd name="T76" fmla="+- 0 3676 2984"/>
              <a:gd name="T77" fmla="*/ T76 w 2628"/>
              <a:gd name="T78" fmla="+- 0 9055 6649"/>
              <a:gd name="T79" fmla="*/ 9055 h 3696"/>
              <a:gd name="T80" fmla="+- 0 3706 2984"/>
              <a:gd name="T81" fmla="*/ T80 w 2628"/>
              <a:gd name="T82" fmla="+- 0 8966 6649"/>
              <a:gd name="T83" fmla="*/ 8966 h 3696"/>
              <a:gd name="T84" fmla="+- 0 3853 2984"/>
              <a:gd name="T85" fmla="*/ T84 w 2628"/>
              <a:gd name="T86" fmla="+- 0 8866 6649"/>
              <a:gd name="T87" fmla="*/ 8866 h 3696"/>
              <a:gd name="T88" fmla="+- 0 4118 2984"/>
              <a:gd name="T89" fmla="*/ T88 w 2628"/>
              <a:gd name="T90" fmla="+- 0 8702 6649"/>
              <a:gd name="T91" fmla="*/ 8702 h 3696"/>
              <a:gd name="T92" fmla="+- 0 4512 2984"/>
              <a:gd name="T93" fmla="*/ T92 w 2628"/>
              <a:gd name="T94" fmla="+- 0 8487 6649"/>
              <a:gd name="T95" fmla="*/ 8487 h 3696"/>
              <a:gd name="T96" fmla="+- 0 4787 2984"/>
              <a:gd name="T97" fmla="*/ T96 w 2628"/>
              <a:gd name="T98" fmla="+- 0 8372 6649"/>
              <a:gd name="T99" fmla="*/ 8372 h 3696"/>
              <a:gd name="T100" fmla="+- 0 4853 2984"/>
              <a:gd name="T101" fmla="*/ T100 w 2628"/>
              <a:gd name="T102" fmla="+- 0 8366 6649"/>
              <a:gd name="T103" fmla="*/ 8366 h 369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</a:cxnLst>
            <a:rect l="0" t="0" r="r" b="b"/>
            <a:pathLst>
              <a:path w="2628" h="3696" extrusionOk="0">
                <a:moveTo>
                  <a:pt x="1244" y="139"/>
                </a:moveTo>
                <a:cubicBezTo>
                  <a:pt x="1212" y="99"/>
                  <a:pt x="1263" y="10"/>
                  <a:pt x="1214" y="89"/>
                </a:cubicBezTo>
                <a:cubicBezTo>
                  <a:pt x="1170" y="161"/>
                  <a:pt x="1165" y="295"/>
                  <a:pt x="1145" y="375"/>
                </a:cubicBezTo>
                <a:cubicBezTo>
                  <a:pt x="1082" y="627"/>
                  <a:pt x="1013" y="877"/>
                  <a:pt x="936" y="1125"/>
                </a:cubicBezTo>
                <a:cubicBezTo>
                  <a:pt x="820" y="1500"/>
                  <a:pt x="698" y="1875"/>
                  <a:pt x="566" y="2245"/>
                </a:cubicBezTo>
                <a:cubicBezTo>
                  <a:pt x="452" y="2567"/>
                  <a:pt x="332" y="2889"/>
                  <a:pt x="206" y="3206"/>
                </a:cubicBezTo>
                <a:cubicBezTo>
                  <a:pt x="143" y="3364"/>
                  <a:pt x="77" y="3520"/>
                  <a:pt x="9" y="3676"/>
                </a:cubicBezTo>
                <a:cubicBezTo>
                  <a:pt x="26" y="3592"/>
                  <a:pt x="30" y="3548"/>
                  <a:pt x="54" y="3466"/>
                </a:cubicBezTo>
                <a:cubicBezTo>
                  <a:pt x="125" y="3220"/>
                  <a:pt x="204" y="2974"/>
                  <a:pt x="295" y="2735"/>
                </a:cubicBezTo>
                <a:cubicBezTo>
                  <a:pt x="416" y="2418"/>
                  <a:pt x="549" y="2104"/>
                  <a:pt x="689" y="1795"/>
                </a:cubicBezTo>
                <a:cubicBezTo>
                  <a:pt x="878" y="1375"/>
                  <a:pt x="1063" y="965"/>
                  <a:pt x="1197" y="524"/>
                </a:cubicBezTo>
                <a:cubicBezTo>
                  <a:pt x="1238" y="389"/>
                  <a:pt x="1286" y="256"/>
                  <a:pt x="1329" y="121"/>
                </a:cubicBezTo>
                <a:cubicBezTo>
                  <a:pt x="1350" y="50"/>
                  <a:pt x="1355" y="41"/>
                  <a:pt x="1363" y="0"/>
                </a:cubicBezTo>
                <a:cubicBezTo>
                  <a:pt x="1373" y="72"/>
                  <a:pt x="1385" y="147"/>
                  <a:pt x="1394" y="221"/>
                </a:cubicBezTo>
                <a:cubicBezTo>
                  <a:pt x="1421" y="448"/>
                  <a:pt x="1458" y="675"/>
                  <a:pt x="1500" y="900"/>
                </a:cubicBezTo>
                <a:cubicBezTo>
                  <a:pt x="1631" y="1603"/>
                  <a:pt x="1845" y="2296"/>
                  <a:pt x="2187" y="2926"/>
                </a:cubicBezTo>
                <a:cubicBezTo>
                  <a:pt x="2209" y="2967"/>
                  <a:pt x="2508" y="3539"/>
                  <a:pt x="2586" y="3513"/>
                </a:cubicBezTo>
                <a:cubicBezTo>
                  <a:pt x="2633" y="3497"/>
                  <a:pt x="2629" y="3554"/>
                  <a:pt x="2601" y="3420"/>
                </a:cubicBezTo>
                <a:cubicBezTo>
                  <a:pt x="2590" y="3335"/>
                  <a:pt x="2583" y="3298"/>
                  <a:pt x="2553" y="3242"/>
                </a:cubicBezTo>
              </a:path>
              <a:path w="2628" h="3696" extrusionOk="0">
                <a:moveTo>
                  <a:pt x="692" y="2406"/>
                </a:moveTo>
                <a:cubicBezTo>
                  <a:pt x="697" y="2366"/>
                  <a:pt x="694" y="2347"/>
                  <a:pt x="722" y="2317"/>
                </a:cubicBezTo>
                <a:cubicBezTo>
                  <a:pt x="768" y="2268"/>
                  <a:pt x="817" y="2251"/>
                  <a:pt x="869" y="2217"/>
                </a:cubicBezTo>
                <a:cubicBezTo>
                  <a:pt x="956" y="2160"/>
                  <a:pt x="1044" y="2107"/>
                  <a:pt x="1134" y="2053"/>
                </a:cubicBezTo>
                <a:cubicBezTo>
                  <a:pt x="1262" y="1975"/>
                  <a:pt x="1393" y="1905"/>
                  <a:pt x="1528" y="1838"/>
                </a:cubicBezTo>
                <a:cubicBezTo>
                  <a:pt x="1616" y="1794"/>
                  <a:pt x="1708" y="1751"/>
                  <a:pt x="1803" y="1723"/>
                </a:cubicBezTo>
                <a:cubicBezTo>
                  <a:pt x="1830" y="1715"/>
                  <a:pt x="1844" y="1720"/>
                  <a:pt x="1869" y="1717"/>
                </a:cubicBezTo>
              </a:path>
            </a:pathLst>
          </a:custGeom>
          <a:noFill/>
          <a:ln w="28575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1" name="Comment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3348038" y="2133600"/>
            <a:ext cx="1143000" cy="1943100"/>
          </a:xfrm>
          <a:custGeom>
            <a:avLst/>
            <a:gdLst>
              <a:gd name="T0" fmla="+- 0 9148 8871"/>
              <a:gd name="T1" fmla="*/ T0 w 2686"/>
              <a:gd name="T2" fmla="+- 0 6038 5884"/>
              <a:gd name="T3" fmla="*/ 6038 h 4561"/>
              <a:gd name="T4" fmla="+- 0 9105 8871"/>
              <a:gd name="T5" fmla="*/ T4 w 2686"/>
              <a:gd name="T6" fmla="+- 0 5884 5884"/>
              <a:gd name="T7" fmla="*/ 5884 h 4561"/>
              <a:gd name="T8" fmla="+- 0 9096 8871"/>
              <a:gd name="T9" fmla="*/ T8 w 2686"/>
              <a:gd name="T10" fmla="+- 0 6250 5884"/>
              <a:gd name="T11" fmla="*/ 6250 h 4561"/>
              <a:gd name="T12" fmla="+- 0 9102 8871"/>
              <a:gd name="T13" fmla="*/ T12 w 2686"/>
              <a:gd name="T14" fmla="+- 0 7327 5884"/>
              <a:gd name="T15" fmla="*/ 7327 h 4561"/>
              <a:gd name="T16" fmla="+- 0 9096 8871"/>
              <a:gd name="T17" fmla="*/ T16 w 2686"/>
              <a:gd name="T18" fmla="+- 0 8857 5884"/>
              <a:gd name="T19" fmla="*/ 8857 h 4561"/>
              <a:gd name="T20" fmla="+- 0 9053 8871"/>
              <a:gd name="T21" fmla="*/ T20 w 2686"/>
              <a:gd name="T22" fmla="+- 0 9969 5884"/>
              <a:gd name="T23" fmla="*/ 9969 h 4561"/>
              <a:gd name="T24" fmla="+- 0 8983 8871"/>
              <a:gd name="T25" fmla="*/ T24 w 2686"/>
              <a:gd name="T26" fmla="+- 0 10398 5884"/>
              <a:gd name="T27" fmla="*/ 10398 h 4561"/>
              <a:gd name="T28" fmla="+- 0 8942 8871"/>
              <a:gd name="T29" fmla="*/ T28 w 2686"/>
              <a:gd name="T30" fmla="+- 0 10444 5884"/>
              <a:gd name="T31" fmla="*/ 10444 h 4561"/>
              <a:gd name="T32" fmla="+- 0 8871 8871"/>
              <a:gd name="T33" fmla="*/ T32 w 2686"/>
              <a:gd name="T34" fmla="+- 0 10236 5884"/>
              <a:gd name="T35" fmla="*/ 10236 h 4561"/>
              <a:gd name="T36" fmla="+- 0 8892 8871"/>
              <a:gd name="T37" fmla="*/ T36 w 2686"/>
              <a:gd name="T38" fmla="+- 0 9842 5884"/>
              <a:gd name="T39" fmla="*/ 9842 h 4561"/>
              <a:gd name="T40" fmla="+- 0 9501 8871"/>
              <a:gd name="T41" fmla="*/ T40 w 2686"/>
              <a:gd name="T42" fmla="+- 0 6441 5884"/>
              <a:gd name="T43" fmla="*/ 6441 h 4561"/>
              <a:gd name="T44" fmla="+- 0 9525 8871"/>
              <a:gd name="T45" fmla="*/ T44 w 2686"/>
              <a:gd name="T46" fmla="+- 0 6281 5884"/>
              <a:gd name="T47" fmla="*/ 6281 h 4561"/>
              <a:gd name="T48" fmla="+- 0 9802 8871"/>
              <a:gd name="T49" fmla="*/ T48 w 2686"/>
              <a:gd name="T50" fmla="+- 0 6168 5884"/>
              <a:gd name="T51" fmla="*/ 6168 h 4561"/>
              <a:gd name="T52" fmla="+- 0 10518 8871"/>
              <a:gd name="T53" fmla="*/ T52 w 2686"/>
              <a:gd name="T54" fmla="+- 0 6298 5884"/>
              <a:gd name="T55" fmla="*/ 6298 h 4561"/>
              <a:gd name="T56" fmla="+- 0 10741 8871"/>
              <a:gd name="T57" fmla="*/ T56 w 2686"/>
              <a:gd name="T58" fmla="+- 0 6532 5884"/>
              <a:gd name="T59" fmla="*/ 6532 h 4561"/>
              <a:gd name="T60" fmla="+- 0 10646 8871"/>
              <a:gd name="T61" fmla="*/ T60 w 2686"/>
              <a:gd name="T62" fmla="+- 0 7007 5884"/>
              <a:gd name="T63" fmla="*/ 7007 h 4561"/>
              <a:gd name="T64" fmla="+- 0 10368 8871"/>
              <a:gd name="T65" fmla="*/ T64 w 2686"/>
              <a:gd name="T66" fmla="+- 0 7251 5884"/>
              <a:gd name="T67" fmla="*/ 7251 h 4561"/>
              <a:gd name="T68" fmla="+- 0 10154 8871"/>
              <a:gd name="T69" fmla="*/ T68 w 2686"/>
              <a:gd name="T70" fmla="+- 0 7353 5884"/>
              <a:gd name="T71" fmla="*/ 7353 h 4561"/>
              <a:gd name="T72" fmla="+- 0 10138 8871"/>
              <a:gd name="T73" fmla="*/ T72 w 2686"/>
              <a:gd name="T74" fmla="+- 0 7356 5884"/>
              <a:gd name="T75" fmla="*/ 7356 h 4561"/>
              <a:gd name="T76" fmla="+- 0 10290 8871"/>
              <a:gd name="T77" fmla="*/ T76 w 2686"/>
              <a:gd name="T78" fmla="+- 0 7388 5884"/>
              <a:gd name="T79" fmla="*/ 7388 h 4561"/>
              <a:gd name="T80" fmla="+- 0 10840 8871"/>
              <a:gd name="T81" fmla="*/ T80 w 2686"/>
              <a:gd name="T82" fmla="+- 0 7687 5884"/>
              <a:gd name="T83" fmla="*/ 7687 h 4561"/>
              <a:gd name="T84" fmla="+- 0 11553 8871"/>
              <a:gd name="T85" fmla="*/ T84 w 2686"/>
              <a:gd name="T86" fmla="+- 0 8905 5884"/>
              <a:gd name="T87" fmla="*/ 8905 h 4561"/>
              <a:gd name="T88" fmla="+- 0 10884 8871"/>
              <a:gd name="T89" fmla="*/ T88 w 2686"/>
              <a:gd name="T90" fmla="+- 0 9945 5884"/>
              <a:gd name="T91" fmla="*/ 9945 h 4561"/>
              <a:gd name="T92" fmla="+- 0 10216 8871"/>
              <a:gd name="T93" fmla="*/ T92 w 2686"/>
              <a:gd name="T94" fmla="+- 0 10032 5884"/>
              <a:gd name="T95" fmla="*/ 10032 h 4561"/>
              <a:gd name="T96" fmla="+- 0 9278 8871"/>
              <a:gd name="T97" fmla="*/ T96 w 2686"/>
              <a:gd name="T98" fmla="+- 0 9833 5884"/>
              <a:gd name="T99" fmla="*/ 9833 h 4561"/>
              <a:gd name="T100" fmla="+- 0 9072 8871"/>
              <a:gd name="T101" fmla="*/ T100 w 2686"/>
              <a:gd name="T102" fmla="+- 0 9731 5884"/>
              <a:gd name="T103" fmla="*/ 9731 h 4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</a:cxnLst>
            <a:rect l="0" t="0" r="r" b="b"/>
            <a:pathLst>
              <a:path w="2686" h="4561" extrusionOk="0">
                <a:moveTo>
                  <a:pt x="277" y="154"/>
                </a:moveTo>
                <a:cubicBezTo>
                  <a:pt x="265" y="92"/>
                  <a:pt x="251" y="57"/>
                  <a:pt x="234" y="0"/>
                </a:cubicBezTo>
                <a:cubicBezTo>
                  <a:pt x="228" y="119"/>
                  <a:pt x="223" y="245"/>
                  <a:pt x="225" y="366"/>
                </a:cubicBezTo>
                <a:cubicBezTo>
                  <a:pt x="231" y="725"/>
                  <a:pt x="230" y="1084"/>
                  <a:pt x="231" y="1443"/>
                </a:cubicBezTo>
                <a:cubicBezTo>
                  <a:pt x="233" y="1953"/>
                  <a:pt x="232" y="2463"/>
                  <a:pt x="225" y="2973"/>
                </a:cubicBezTo>
                <a:cubicBezTo>
                  <a:pt x="220" y="3345"/>
                  <a:pt x="212" y="3715"/>
                  <a:pt x="182" y="4085"/>
                </a:cubicBezTo>
                <a:cubicBezTo>
                  <a:pt x="171" y="4223"/>
                  <a:pt x="166" y="4384"/>
                  <a:pt x="112" y="4514"/>
                </a:cubicBezTo>
                <a:cubicBezTo>
                  <a:pt x="93" y="4542"/>
                  <a:pt x="90" y="4549"/>
                  <a:pt x="71" y="4560"/>
                </a:cubicBezTo>
                <a:cubicBezTo>
                  <a:pt x="41" y="4489"/>
                  <a:pt x="7" y="4442"/>
                  <a:pt x="0" y="4352"/>
                </a:cubicBezTo>
                <a:cubicBezTo>
                  <a:pt x="-10" y="4219"/>
                  <a:pt x="8" y="4089"/>
                  <a:pt x="21" y="3958"/>
                </a:cubicBezTo>
              </a:path>
              <a:path w="2686" h="4561" extrusionOk="0">
                <a:moveTo>
                  <a:pt x="630" y="557"/>
                </a:moveTo>
                <a:cubicBezTo>
                  <a:pt x="630" y="484"/>
                  <a:pt x="569" y="470"/>
                  <a:pt x="654" y="397"/>
                </a:cubicBezTo>
                <a:cubicBezTo>
                  <a:pt x="713" y="347"/>
                  <a:pt x="868" y="299"/>
                  <a:pt x="931" y="284"/>
                </a:cubicBezTo>
                <a:cubicBezTo>
                  <a:pt x="1185" y="224"/>
                  <a:pt x="1431" y="267"/>
                  <a:pt x="1647" y="414"/>
                </a:cubicBezTo>
                <a:cubicBezTo>
                  <a:pt x="1734" y="474"/>
                  <a:pt x="1823" y="551"/>
                  <a:pt x="1870" y="648"/>
                </a:cubicBezTo>
                <a:cubicBezTo>
                  <a:pt x="1952" y="815"/>
                  <a:pt x="1877" y="985"/>
                  <a:pt x="1775" y="1123"/>
                </a:cubicBezTo>
                <a:cubicBezTo>
                  <a:pt x="1704" y="1220"/>
                  <a:pt x="1597" y="1302"/>
                  <a:pt x="1497" y="1367"/>
                </a:cubicBezTo>
                <a:cubicBezTo>
                  <a:pt x="1431" y="1410"/>
                  <a:pt x="1356" y="1440"/>
                  <a:pt x="1283" y="1469"/>
                </a:cubicBezTo>
                <a:cubicBezTo>
                  <a:pt x="1278" y="1470"/>
                  <a:pt x="1272" y="1471"/>
                  <a:pt x="1267" y="1472"/>
                </a:cubicBezTo>
                <a:cubicBezTo>
                  <a:pt x="1318" y="1483"/>
                  <a:pt x="1369" y="1488"/>
                  <a:pt x="1419" y="1504"/>
                </a:cubicBezTo>
                <a:cubicBezTo>
                  <a:pt x="1618" y="1568"/>
                  <a:pt x="1806" y="1672"/>
                  <a:pt x="1969" y="1803"/>
                </a:cubicBezTo>
                <a:cubicBezTo>
                  <a:pt x="2327" y="2092"/>
                  <a:pt x="2637" y="2555"/>
                  <a:pt x="2682" y="3021"/>
                </a:cubicBezTo>
                <a:cubicBezTo>
                  <a:pt x="2725" y="3467"/>
                  <a:pt x="2416" y="3894"/>
                  <a:pt x="2013" y="4061"/>
                </a:cubicBezTo>
                <a:cubicBezTo>
                  <a:pt x="1798" y="4150"/>
                  <a:pt x="1574" y="4163"/>
                  <a:pt x="1345" y="4148"/>
                </a:cubicBezTo>
                <a:cubicBezTo>
                  <a:pt x="1030" y="4127"/>
                  <a:pt x="705" y="4051"/>
                  <a:pt x="407" y="3949"/>
                </a:cubicBezTo>
                <a:cubicBezTo>
                  <a:pt x="323" y="3920"/>
                  <a:pt x="271" y="3886"/>
                  <a:pt x="201" y="3847"/>
                </a:cubicBezTo>
              </a:path>
            </a:pathLst>
          </a:custGeom>
          <a:noFill/>
          <a:ln w="28575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Comment 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5508625" y="2492375"/>
            <a:ext cx="1368425" cy="1227138"/>
          </a:xfrm>
          <a:custGeom>
            <a:avLst/>
            <a:gdLst>
              <a:gd name="T0" fmla="+- 0 18109 15335"/>
              <a:gd name="T1" fmla="*/ T0 w 2871"/>
              <a:gd name="T2" fmla="+- 0 7117 6835"/>
              <a:gd name="T3" fmla="*/ 7117 h 2576"/>
              <a:gd name="T4" fmla="+- 0 18166 15335"/>
              <a:gd name="T5" fmla="*/ T4 w 2871"/>
              <a:gd name="T6" fmla="+- 0 7086 6835"/>
              <a:gd name="T7" fmla="*/ 7086 h 2576"/>
              <a:gd name="T8" fmla="+- 0 18156 15335"/>
              <a:gd name="T9" fmla="*/ T8 w 2871"/>
              <a:gd name="T10" fmla="+- 0 7096 6835"/>
              <a:gd name="T11" fmla="*/ 7096 h 2576"/>
              <a:gd name="T12" fmla="+- 0 18201 15335"/>
              <a:gd name="T13" fmla="*/ T12 w 2871"/>
              <a:gd name="T14" fmla="+- 0 7054 6835"/>
              <a:gd name="T15" fmla="*/ 7054 h 2576"/>
              <a:gd name="T16" fmla="+- 0 18202 15335"/>
              <a:gd name="T17" fmla="*/ T16 w 2871"/>
              <a:gd name="T18" fmla="+- 0 7048 6835"/>
              <a:gd name="T19" fmla="*/ 7048 h 2576"/>
              <a:gd name="T20" fmla="+- 0 18204 15335"/>
              <a:gd name="T21" fmla="*/ T20 w 2871"/>
              <a:gd name="T22" fmla="+- 0 7043 6835"/>
              <a:gd name="T23" fmla="*/ 7043 h 2576"/>
              <a:gd name="T24" fmla="+- 0 18205 15335"/>
              <a:gd name="T25" fmla="*/ T24 w 2871"/>
              <a:gd name="T26" fmla="+- 0 7037 6835"/>
              <a:gd name="T27" fmla="*/ 7037 h 2576"/>
              <a:gd name="T28" fmla="+- 0 18154 15335"/>
              <a:gd name="T29" fmla="*/ T28 w 2871"/>
              <a:gd name="T30" fmla="+- 0 6983 6835"/>
              <a:gd name="T31" fmla="*/ 6983 h 2576"/>
              <a:gd name="T32" fmla="+- 0 18121 15335"/>
              <a:gd name="T33" fmla="*/ T32 w 2871"/>
              <a:gd name="T34" fmla="+- 0 6933 6835"/>
              <a:gd name="T35" fmla="*/ 6933 h 2576"/>
              <a:gd name="T36" fmla="+- 0 18049 15335"/>
              <a:gd name="T37" fmla="*/ T36 w 2871"/>
              <a:gd name="T38" fmla="+- 0 6898 6835"/>
              <a:gd name="T39" fmla="*/ 6898 h 2576"/>
              <a:gd name="T40" fmla="+- 0 17942 15335"/>
              <a:gd name="T41" fmla="*/ T40 w 2871"/>
              <a:gd name="T42" fmla="+- 0 6847 6835"/>
              <a:gd name="T43" fmla="*/ 6847 h 2576"/>
              <a:gd name="T44" fmla="+- 0 17828 15335"/>
              <a:gd name="T45" fmla="*/ T44 w 2871"/>
              <a:gd name="T46" fmla="+- 0 6837 6835"/>
              <a:gd name="T47" fmla="*/ 6837 h 2576"/>
              <a:gd name="T48" fmla="+- 0 17711 15335"/>
              <a:gd name="T49" fmla="*/ T48 w 2871"/>
              <a:gd name="T50" fmla="+- 0 6835 6835"/>
              <a:gd name="T51" fmla="*/ 6835 h 2576"/>
              <a:gd name="T52" fmla="+- 0 17382 15335"/>
              <a:gd name="T53" fmla="*/ T52 w 2871"/>
              <a:gd name="T54" fmla="+- 0 6828 6835"/>
              <a:gd name="T55" fmla="*/ 6828 h 2576"/>
              <a:gd name="T56" fmla="+- 0 17055 15335"/>
              <a:gd name="T57" fmla="*/ T56 w 2871"/>
              <a:gd name="T58" fmla="+- 0 6940 6835"/>
              <a:gd name="T59" fmla="*/ 6940 h 2576"/>
              <a:gd name="T60" fmla="+- 0 16759 15335"/>
              <a:gd name="T61" fmla="*/ T60 w 2871"/>
              <a:gd name="T62" fmla="+- 0 7074 6835"/>
              <a:gd name="T63" fmla="*/ 7074 h 2576"/>
              <a:gd name="T64" fmla="+- 0 16201 15335"/>
              <a:gd name="T65" fmla="*/ T64 w 2871"/>
              <a:gd name="T66" fmla="+- 0 7326 6835"/>
              <a:gd name="T67" fmla="*/ 7326 h 2576"/>
              <a:gd name="T68" fmla="+- 0 15574 15335"/>
              <a:gd name="T69" fmla="*/ T68 w 2871"/>
              <a:gd name="T70" fmla="+- 0 7742 6835"/>
              <a:gd name="T71" fmla="*/ 7742 h 2576"/>
              <a:gd name="T72" fmla="+- 0 15372 15335"/>
              <a:gd name="T73" fmla="*/ T72 w 2871"/>
              <a:gd name="T74" fmla="+- 0 8355 6835"/>
              <a:gd name="T75" fmla="*/ 8355 h 2576"/>
              <a:gd name="T76" fmla="+- 0 15257 15335"/>
              <a:gd name="T77" fmla="*/ T76 w 2871"/>
              <a:gd name="T78" fmla="+- 0 8704 6835"/>
              <a:gd name="T79" fmla="*/ 8704 h 2576"/>
              <a:gd name="T80" fmla="+- 0 15408 15335"/>
              <a:gd name="T81" fmla="*/ T80 w 2871"/>
              <a:gd name="T82" fmla="+- 0 8998 6835"/>
              <a:gd name="T83" fmla="*/ 8998 h 2576"/>
              <a:gd name="T84" fmla="+- 0 15719 15335"/>
              <a:gd name="T85" fmla="*/ T84 w 2871"/>
              <a:gd name="T86" fmla="+- 0 9170 6835"/>
              <a:gd name="T87" fmla="*/ 9170 h 2576"/>
              <a:gd name="T88" fmla="+- 0 16149 15335"/>
              <a:gd name="T89" fmla="*/ T88 w 2871"/>
              <a:gd name="T90" fmla="+- 0 9408 6835"/>
              <a:gd name="T91" fmla="*/ 9408 h 2576"/>
              <a:gd name="T92" fmla="+- 0 16710 15335"/>
              <a:gd name="T93" fmla="*/ T92 w 2871"/>
              <a:gd name="T94" fmla="+- 0 9402 6835"/>
              <a:gd name="T95" fmla="*/ 9402 h 2576"/>
              <a:gd name="T96" fmla="+- 0 17188 15335"/>
              <a:gd name="T97" fmla="*/ T96 w 2871"/>
              <a:gd name="T98" fmla="+- 0 9406 6835"/>
              <a:gd name="T99" fmla="*/ 9406 h 2576"/>
              <a:gd name="T100" fmla="+- 0 17481 15335"/>
              <a:gd name="T101" fmla="*/ T100 w 2871"/>
              <a:gd name="T102" fmla="+- 0 9409 6835"/>
              <a:gd name="T103" fmla="*/ 9409 h 2576"/>
              <a:gd name="T104" fmla="+- 0 17785 15335"/>
              <a:gd name="T105" fmla="*/ T104 w 2871"/>
              <a:gd name="T106" fmla="+- 0 9430 6835"/>
              <a:gd name="T107" fmla="*/ 9430 h 2576"/>
              <a:gd name="T108" fmla="+- 0 18077 15335"/>
              <a:gd name="T109" fmla="*/ T108 w 2871"/>
              <a:gd name="T110" fmla="+- 0 9408 6835"/>
              <a:gd name="T111" fmla="*/ 9408 h 2576"/>
              <a:gd name="T112" fmla="+- 0 18112 15335"/>
              <a:gd name="T113" fmla="*/ T112 w 2871"/>
              <a:gd name="T114" fmla="+- 0 9405 6835"/>
              <a:gd name="T115" fmla="*/ 9405 h 2576"/>
              <a:gd name="T116" fmla="+- 0 18057 15335"/>
              <a:gd name="T117" fmla="*/ T116 w 2871"/>
              <a:gd name="T118" fmla="+- 0 9393 6835"/>
              <a:gd name="T119" fmla="*/ 9393 h 2576"/>
              <a:gd name="T120" fmla="+- 0 18092 15335"/>
              <a:gd name="T121" fmla="*/ T120 w 2871"/>
              <a:gd name="T122" fmla="+- 0 9389 6835"/>
              <a:gd name="T123" fmla="*/ 9389 h 2576"/>
              <a:gd name="T124" fmla="+- 0 18132 15335"/>
              <a:gd name="T125" fmla="*/ T124 w 2871"/>
              <a:gd name="T126" fmla="+- 0 9385 6835"/>
              <a:gd name="T127" fmla="*/ 9385 h 2576"/>
              <a:gd name="T128" fmla="+- 0 18078 15335"/>
              <a:gd name="T129" fmla="*/ T128 w 2871"/>
              <a:gd name="T130" fmla="+- 0 9390 6835"/>
              <a:gd name="T131" fmla="*/ 9390 h 2576"/>
              <a:gd name="T132" fmla="+- 0 18118 15335"/>
              <a:gd name="T133" fmla="*/ T132 w 2871"/>
              <a:gd name="T134" fmla="+- 0 9395 6835"/>
              <a:gd name="T135" fmla="*/ 9395 h 257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</a:cxnLst>
            <a:rect l="0" t="0" r="r" b="b"/>
            <a:pathLst>
              <a:path w="2871" h="2576" extrusionOk="0">
                <a:moveTo>
                  <a:pt x="2774" y="282"/>
                </a:moveTo>
                <a:cubicBezTo>
                  <a:pt x="2831" y="251"/>
                  <a:pt x="2821" y="261"/>
                  <a:pt x="2866" y="219"/>
                </a:cubicBezTo>
                <a:cubicBezTo>
                  <a:pt x="2867" y="213"/>
                  <a:pt x="2869" y="208"/>
                  <a:pt x="2870" y="202"/>
                </a:cubicBezTo>
                <a:cubicBezTo>
                  <a:pt x="2819" y="148"/>
                  <a:pt x="2786" y="98"/>
                  <a:pt x="2714" y="63"/>
                </a:cubicBezTo>
                <a:cubicBezTo>
                  <a:pt x="2607" y="12"/>
                  <a:pt x="2493" y="2"/>
                  <a:pt x="2376" y="0"/>
                </a:cubicBezTo>
                <a:cubicBezTo>
                  <a:pt x="2047" y="-7"/>
                  <a:pt x="1720" y="105"/>
                  <a:pt x="1424" y="239"/>
                </a:cubicBezTo>
                <a:cubicBezTo>
                  <a:pt x="866" y="491"/>
                  <a:pt x="239" y="907"/>
                  <a:pt x="37" y="1520"/>
                </a:cubicBezTo>
                <a:cubicBezTo>
                  <a:pt x="-78" y="1869"/>
                  <a:pt x="73" y="2163"/>
                  <a:pt x="384" y="2335"/>
                </a:cubicBezTo>
                <a:cubicBezTo>
                  <a:pt x="814" y="2573"/>
                  <a:pt x="1375" y="2567"/>
                  <a:pt x="1853" y="2571"/>
                </a:cubicBezTo>
                <a:cubicBezTo>
                  <a:pt x="2146" y="2574"/>
                  <a:pt x="2450" y="2595"/>
                  <a:pt x="2742" y="2573"/>
                </a:cubicBezTo>
                <a:cubicBezTo>
                  <a:pt x="2777" y="2570"/>
                  <a:pt x="2722" y="2558"/>
                  <a:pt x="2757" y="2554"/>
                </a:cubicBezTo>
                <a:cubicBezTo>
                  <a:pt x="2797" y="2550"/>
                  <a:pt x="2743" y="2555"/>
                  <a:pt x="2783" y="2560"/>
                </a:cubicBezTo>
              </a:path>
            </a:pathLst>
          </a:custGeom>
          <a:noFill/>
          <a:ln w="28575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419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Ink 9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443663" y="1773238"/>
            <a:ext cx="1617662" cy="2881312"/>
          </a:xfrm>
          <a:custGeom>
            <a:avLst/>
            <a:gdLst>
              <a:gd name="T0" fmla="+- 0 12614 12614"/>
              <a:gd name="T1" fmla="*/ T0 w 3102"/>
              <a:gd name="T2" fmla="+- 0 8599 8153"/>
              <a:gd name="T3" fmla="*/ 8599 h 4698"/>
              <a:gd name="T4" fmla="+- 0 12660 12614"/>
              <a:gd name="T5" fmla="*/ T4 w 3102"/>
              <a:gd name="T6" fmla="+- 0 8396 8153"/>
              <a:gd name="T7" fmla="*/ 8396 h 4698"/>
              <a:gd name="T8" fmla="+- 0 12680 12614"/>
              <a:gd name="T9" fmla="*/ T8 w 3102"/>
              <a:gd name="T10" fmla="+- 0 8334 8153"/>
              <a:gd name="T11" fmla="*/ 8334 h 4698"/>
              <a:gd name="T12" fmla="+- 0 12683 12614"/>
              <a:gd name="T13" fmla="*/ T12 w 3102"/>
              <a:gd name="T14" fmla="+- 0 8525 8153"/>
              <a:gd name="T15" fmla="*/ 8525 h 4698"/>
              <a:gd name="T16" fmla="+- 0 12676 12614"/>
              <a:gd name="T17" fmla="*/ T16 w 3102"/>
              <a:gd name="T18" fmla="+- 0 9261 8153"/>
              <a:gd name="T19" fmla="*/ 9261 h 4698"/>
              <a:gd name="T20" fmla="+- 0 12698 12614"/>
              <a:gd name="T21" fmla="*/ T20 w 3102"/>
              <a:gd name="T22" fmla="+- 0 10451 8153"/>
              <a:gd name="T23" fmla="*/ 10451 h 4698"/>
              <a:gd name="T24" fmla="+- 0 12732 12614"/>
              <a:gd name="T25" fmla="*/ T24 w 3102"/>
              <a:gd name="T26" fmla="+- 0 11415 8153"/>
              <a:gd name="T27" fmla="*/ 11415 h 4698"/>
              <a:gd name="T28" fmla="+- 0 12747 12614"/>
              <a:gd name="T29" fmla="*/ T28 w 3102"/>
              <a:gd name="T30" fmla="+- 0 11880 8153"/>
              <a:gd name="T31" fmla="*/ 11880 h 4698"/>
              <a:gd name="T32" fmla="+- 0 12843 12614"/>
              <a:gd name="T33" fmla="*/ T32 w 3102"/>
              <a:gd name="T34" fmla="+- 0 11531 8153"/>
              <a:gd name="T35" fmla="*/ 11531 h 4698"/>
              <a:gd name="T36" fmla="+- 0 12858 12614"/>
              <a:gd name="T37" fmla="*/ T36 w 3102"/>
              <a:gd name="T38" fmla="+- 0 11406 8153"/>
              <a:gd name="T39" fmla="*/ 11406 h 4698"/>
              <a:gd name="T40" fmla="+- 0 15334 12614"/>
              <a:gd name="T41" fmla="*/ T40 w 3102"/>
              <a:gd name="T42" fmla="+- 0 8181 8153"/>
              <a:gd name="T43" fmla="*/ 8181 h 4698"/>
              <a:gd name="T44" fmla="+- 0 15379 12614"/>
              <a:gd name="T45" fmla="*/ T44 w 3102"/>
              <a:gd name="T46" fmla="+- 0 8216 8153"/>
              <a:gd name="T47" fmla="*/ 8216 h 4698"/>
              <a:gd name="T48" fmla="+- 0 15274 12614"/>
              <a:gd name="T49" fmla="*/ T48 w 3102"/>
              <a:gd name="T50" fmla="+- 0 8667 8153"/>
              <a:gd name="T51" fmla="*/ 8667 h 4698"/>
              <a:gd name="T52" fmla="+- 0 14941 12614"/>
              <a:gd name="T53" fmla="*/ T52 w 3102"/>
              <a:gd name="T54" fmla="+- 0 9653 8153"/>
              <a:gd name="T55" fmla="*/ 9653 h 4698"/>
              <a:gd name="T56" fmla="+- 0 14131 12614"/>
              <a:gd name="T57" fmla="*/ T56 w 3102"/>
              <a:gd name="T58" fmla="+- 0 11370 8153"/>
              <a:gd name="T59" fmla="*/ 11370 h 4698"/>
              <a:gd name="T60" fmla="+- 0 13935 12614"/>
              <a:gd name="T61" fmla="*/ T60 w 3102"/>
              <a:gd name="T62" fmla="+- 0 11672 8153"/>
              <a:gd name="T63" fmla="*/ 11672 h 4698"/>
              <a:gd name="T64" fmla="+- 0 14220 12614"/>
              <a:gd name="T65" fmla="*/ T64 w 3102"/>
              <a:gd name="T66" fmla="+- 0 11501 8153"/>
              <a:gd name="T67" fmla="*/ 11501 h 4698"/>
              <a:gd name="T68" fmla="+- 0 15290 12614"/>
              <a:gd name="T69" fmla="*/ T68 w 3102"/>
              <a:gd name="T70" fmla="+- 0 11378 8153"/>
              <a:gd name="T71" fmla="*/ 11378 h 4698"/>
              <a:gd name="T72" fmla="+- 0 15376 12614"/>
              <a:gd name="T73" fmla="*/ T72 w 3102"/>
              <a:gd name="T74" fmla="+- 0 11408 8153"/>
              <a:gd name="T75" fmla="*/ 11408 h 4698"/>
              <a:gd name="T76" fmla="+- 0 15437 12614"/>
              <a:gd name="T77" fmla="*/ T76 w 3102"/>
              <a:gd name="T78" fmla="+- 0 11235 8153"/>
              <a:gd name="T79" fmla="*/ 11235 h 4698"/>
              <a:gd name="T80" fmla="+- 0 15571 12614"/>
              <a:gd name="T81" fmla="*/ T80 w 3102"/>
              <a:gd name="T82" fmla="+- 0 10913 8153"/>
              <a:gd name="T83" fmla="*/ 10913 h 4698"/>
              <a:gd name="T84" fmla="+- 0 15704 12614"/>
              <a:gd name="T85" fmla="*/ T84 w 3102"/>
              <a:gd name="T86" fmla="+- 0 10672 8153"/>
              <a:gd name="T87" fmla="*/ 10672 h 4698"/>
              <a:gd name="T88" fmla="+- 0 15715 12614"/>
              <a:gd name="T89" fmla="*/ T88 w 3102"/>
              <a:gd name="T90" fmla="+- 0 10657 8153"/>
              <a:gd name="T91" fmla="*/ 10657 h 4698"/>
              <a:gd name="T92" fmla="+- 0 15655 12614"/>
              <a:gd name="T93" fmla="*/ T92 w 3102"/>
              <a:gd name="T94" fmla="+- 0 10840 8153"/>
              <a:gd name="T95" fmla="*/ 10840 h 4698"/>
              <a:gd name="T96" fmla="+- 0 15307 12614"/>
              <a:gd name="T97" fmla="*/ T96 w 3102"/>
              <a:gd name="T98" fmla="+- 0 12430 8153"/>
              <a:gd name="T99" fmla="*/ 12430 h 4698"/>
              <a:gd name="T100" fmla="+- 0 15243 12614"/>
              <a:gd name="T101" fmla="*/ T100 w 3102"/>
              <a:gd name="T102" fmla="+- 0 12792 8153"/>
              <a:gd name="T103" fmla="*/ 12792 h 4698"/>
              <a:gd name="T104" fmla="+- 0 15218 12614"/>
              <a:gd name="T105" fmla="*/ T104 w 3102"/>
              <a:gd name="T106" fmla="+- 0 12850 8153"/>
              <a:gd name="T107" fmla="*/ 12850 h 469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</a:cxnLst>
            <a:rect l="0" t="0" r="r" b="b"/>
            <a:pathLst>
              <a:path w="3102" h="4698" extrusionOk="0">
                <a:moveTo>
                  <a:pt x="0" y="446"/>
                </a:moveTo>
                <a:cubicBezTo>
                  <a:pt x="19" y="378"/>
                  <a:pt x="27" y="311"/>
                  <a:pt x="46" y="243"/>
                </a:cubicBezTo>
                <a:cubicBezTo>
                  <a:pt x="58" y="207"/>
                  <a:pt x="59" y="202"/>
                  <a:pt x="66" y="181"/>
                </a:cubicBezTo>
                <a:cubicBezTo>
                  <a:pt x="67" y="245"/>
                  <a:pt x="71" y="308"/>
                  <a:pt x="69" y="372"/>
                </a:cubicBezTo>
                <a:cubicBezTo>
                  <a:pt x="63" y="617"/>
                  <a:pt x="62" y="863"/>
                  <a:pt x="62" y="1108"/>
                </a:cubicBezTo>
                <a:cubicBezTo>
                  <a:pt x="62" y="1505"/>
                  <a:pt x="74" y="1901"/>
                  <a:pt x="84" y="2298"/>
                </a:cubicBezTo>
                <a:cubicBezTo>
                  <a:pt x="92" y="2619"/>
                  <a:pt x="108" y="2941"/>
                  <a:pt x="118" y="3262"/>
                </a:cubicBezTo>
                <a:cubicBezTo>
                  <a:pt x="123" y="3417"/>
                  <a:pt x="127" y="3572"/>
                  <a:pt x="133" y="3727"/>
                </a:cubicBezTo>
                <a:cubicBezTo>
                  <a:pt x="173" y="3613"/>
                  <a:pt x="209" y="3497"/>
                  <a:pt x="229" y="3378"/>
                </a:cubicBezTo>
                <a:cubicBezTo>
                  <a:pt x="234" y="3336"/>
                  <a:pt x="239" y="3295"/>
                  <a:pt x="244" y="3253"/>
                </a:cubicBezTo>
              </a:path>
              <a:path w="3102" h="4698" extrusionOk="0">
                <a:moveTo>
                  <a:pt x="2720" y="28"/>
                </a:moveTo>
                <a:cubicBezTo>
                  <a:pt x="2735" y="66"/>
                  <a:pt x="2766" y="22"/>
                  <a:pt x="2765" y="63"/>
                </a:cubicBezTo>
                <a:cubicBezTo>
                  <a:pt x="2762" y="203"/>
                  <a:pt x="2698" y="382"/>
                  <a:pt x="2660" y="514"/>
                </a:cubicBezTo>
                <a:cubicBezTo>
                  <a:pt x="2564" y="847"/>
                  <a:pt x="2449" y="1175"/>
                  <a:pt x="2327" y="1500"/>
                </a:cubicBezTo>
                <a:cubicBezTo>
                  <a:pt x="2103" y="2094"/>
                  <a:pt x="1838" y="2670"/>
                  <a:pt x="1517" y="3217"/>
                </a:cubicBezTo>
                <a:cubicBezTo>
                  <a:pt x="1456" y="3321"/>
                  <a:pt x="1389" y="3420"/>
                  <a:pt x="1321" y="3519"/>
                </a:cubicBezTo>
                <a:cubicBezTo>
                  <a:pt x="1416" y="3457"/>
                  <a:pt x="1501" y="3396"/>
                  <a:pt x="1606" y="3348"/>
                </a:cubicBezTo>
                <a:cubicBezTo>
                  <a:pt x="1938" y="3196"/>
                  <a:pt x="2320" y="3144"/>
                  <a:pt x="2676" y="3225"/>
                </a:cubicBezTo>
                <a:cubicBezTo>
                  <a:pt x="2705" y="3232"/>
                  <a:pt x="2734" y="3247"/>
                  <a:pt x="2762" y="3255"/>
                </a:cubicBezTo>
                <a:cubicBezTo>
                  <a:pt x="2783" y="3201"/>
                  <a:pt x="2802" y="3140"/>
                  <a:pt x="2823" y="3082"/>
                </a:cubicBezTo>
                <a:cubicBezTo>
                  <a:pt x="2863" y="2973"/>
                  <a:pt x="2907" y="2864"/>
                  <a:pt x="2957" y="2760"/>
                </a:cubicBezTo>
                <a:cubicBezTo>
                  <a:pt x="2997" y="2678"/>
                  <a:pt x="3044" y="2597"/>
                  <a:pt x="3090" y="2519"/>
                </a:cubicBezTo>
                <a:cubicBezTo>
                  <a:pt x="3094" y="2514"/>
                  <a:pt x="3097" y="2509"/>
                  <a:pt x="3101" y="2504"/>
                </a:cubicBezTo>
                <a:cubicBezTo>
                  <a:pt x="3079" y="2565"/>
                  <a:pt x="3060" y="2624"/>
                  <a:pt x="3041" y="2687"/>
                </a:cubicBezTo>
                <a:cubicBezTo>
                  <a:pt x="2883" y="3203"/>
                  <a:pt x="2786" y="3746"/>
                  <a:pt x="2693" y="4277"/>
                </a:cubicBezTo>
                <a:cubicBezTo>
                  <a:pt x="2673" y="4394"/>
                  <a:pt x="2660" y="4524"/>
                  <a:pt x="2629" y="4639"/>
                </a:cubicBezTo>
                <a:cubicBezTo>
                  <a:pt x="2617" y="4669"/>
                  <a:pt x="2613" y="4678"/>
                  <a:pt x="2604" y="4697"/>
                </a:cubicBezTo>
              </a:path>
            </a:pathLst>
          </a:custGeom>
          <a:noFill/>
          <a:ln w="28575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Ink 8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187450" y="2276475"/>
            <a:ext cx="1501775" cy="1973263"/>
          </a:xfrm>
          <a:custGeom>
            <a:avLst/>
            <a:gdLst>
              <a:gd name="T0" fmla="+- 0 3867 3827"/>
              <a:gd name="T1" fmla="*/ T0 w 2450"/>
              <a:gd name="T2" fmla="+- 0 8633 8453"/>
              <a:gd name="T3" fmla="*/ 8633 h 3213"/>
              <a:gd name="T4" fmla="+- 0 3834 3827"/>
              <a:gd name="T5" fmla="*/ T4 w 2450"/>
              <a:gd name="T6" fmla="+- 0 8581 8453"/>
              <a:gd name="T7" fmla="*/ 8581 h 3213"/>
              <a:gd name="T8" fmla="+- 0 3849 3827"/>
              <a:gd name="T9" fmla="*/ T8 w 2450"/>
              <a:gd name="T10" fmla="+- 0 8897 8453"/>
              <a:gd name="T11" fmla="*/ 8897 h 3213"/>
              <a:gd name="T12" fmla="+- 0 4141 3827"/>
              <a:gd name="T13" fmla="*/ T12 w 2450"/>
              <a:gd name="T14" fmla="+- 0 11252 8453"/>
              <a:gd name="T15" fmla="*/ 11252 h 3213"/>
              <a:gd name="T16" fmla="+- 0 4166 3827"/>
              <a:gd name="T17" fmla="*/ T16 w 2450"/>
              <a:gd name="T18" fmla="+- 0 11665 8453"/>
              <a:gd name="T19" fmla="*/ 11665 h 3213"/>
              <a:gd name="T20" fmla="+- 0 4190 3827"/>
              <a:gd name="T21" fmla="*/ T20 w 2450"/>
              <a:gd name="T22" fmla="+- 0 11443 8453"/>
              <a:gd name="T23" fmla="*/ 11443 h 3213"/>
              <a:gd name="T24" fmla="+- 0 4702 3827"/>
              <a:gd name="T25" fmla="*/ T24 w 2450"/>
              <a:gd name="T26" fmla="+- 0 8843 8453"/>
              <a:gd name="T27" fmla="*/ 8843 h 3213"/>
              <a:gd name="T28" fmla="+- 0 4600 3827"/>
              <a:gd name="T29" fmla="*/ T28 w 2450"/>
              <a:gd name="T30" fmla="+- 0 8746 8453"/>
              <a:gd name="T31" fmla="*/ 8746 h 3213"/>
              <a:gd name="T32" fmla="+- 0 4737 3827"/>
              <a:gd name="T33" fmla="*/ T32 w 2450"/>
              <a:gd name="T34" fmla="+- 0 8591 8453"/>
              <a:gd name="T35" fmla="*/ 8591 h 3213"/>
              <a:gd name="T36" fmla="+- 0 5009 3827"/>
              <a:gd name="T37" fmla="*/ T36 w 2450"/>
              <a:gd name="T38" fmla="+- 0 8460 8453"/>
              <a:gd name="T39" fmla="*/ 8460 h 3213"/>
              <a:gd name="T40" fmla="+- 0 5297 3827"/>
              <a:gd name="T41" fmla="*/ T40 w 2450"/>
              <a:gd name="T42" fmla="+- 0 8524 8453"/>
              <a:gd name="T43" fmla="*/ 8524 h 3213"/>
              <a:gd name="T44" fmla="+- 0 5493 3827"/>
              <a:gd name="T45" fmla="*/ T44 w 2450"/>
              <a:gd name="T46" fmla="+- 0 8848 8453"/>
              <a:gd name="T47" fmla="*/ 8848 h 3213"/>
              <a:gd name="T48" fmla="+- 0 5157 3827"/>
              <a:gd name="T49" fmla="*/ T48 w 2450"/>
              <a:gd name="T50" fmla="+- 0 10365 8453"/>
              <a:gd name="T51" fmla="*/ 10365 h 3213"/>
              <a:gd name="T52" fmla="+- 0 4657 3827"/>
              <a:gd name="T53" fmla="*/ T52 w 2450"/>
              <a:gd name="T54" fmla="+- 0 11128 8453"/>
              <a:gd name="T55" fmla="*/ 11128 h 3213"/>
              <a:gd name="T56" fmla="+- 0 4633 3827"/>
              <a:gd name="T57" fmla="*/ T56 w 2450"/>
              <a:gd name="T58" fmla="+- 0 11195 8453"/>
              <a:gd name="T59" fmla="*/ 11195 h 3213"/>
              <a:gd name="T60" fmla="+- 0 4793 3827"/>
              <a:gd name="T61" fmla="*/ T60 w 2450"/>
              <a:gd name="T62" fmla="+- 0 11232 8453"/>
              <a:gd name="T63" fmla="*/ 11232 h 3213"/>
              <a:gd name="T64" fmla="+- 0 5340 3827"/>
              <a:gd name="T65" fmla="*/ T64 w 2450"/>
              <a:gd name="T66" fmla="+- 0 11213 8453"/>
              <a:gd name="T67" fmla="*/ 11213 h 3213"/>
              <a:gd name="T68" fmla="+- 0 5794 3827"/>
              <a:gd name="T69" fmla="*/ T68 w 2450"/>
              <a:gd name="T70" fmla="+- 0 11250 8453"/>
              <a:gd name="T71" fmla="*/ 11250 h 3213"/>
              <a:gd name="T72" fmla="+- 0 6162 3827"/>
              <a:gd name="T73" fmla="*/ T72 w 2450"/>
              <a:gd name="T74" fmla="+- 0 11385 8453"/>
              <a:gd name="T75" fmla="*/ 11385 h 3213"/>
              <a:gd name="T76" fmla="+- 0 6256 3827"/>
              <a:gd name="T77" fmla="*/ T76 w 2450"/>
              <a:gd name="T78" fmla="+- 0 11432 8453"/>
              <a:gd name="T79" fmla="*/ 11432 h 3213"/>
              <a:gd name="T80" fmla="+- 0 6276 3827"/>
              <a:gd name="T81" fmla="*/ T80 w 2450"/>
              <a:gd name="T82" fmla="+- 0 11442 8453"/>
              <a:gd name="T83" fmla="*/ 11442 h 321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</a:cxnLst>
            <a:rect l="0" t="0" r="r" b="b"/>
            <a:pathLst>
              <a:path w="2450" h="3213" extrusionOk="0">
                <a:moveTo>
                  <a:pt x="40" y="180"/>
                </a:moveTo>
                <a:cubicBezTo>
                  <a:pt x="24" y="151"/>
                  <a:pt x="20" y="144"/>
                  <a:pt x="7" y="128"/>
                </a:cubicBezTo>
                <a:cubicBezTo>
                  <a:pt x="6" y="234"/>
                  <a:pt x="12" y="337"/>
                  <a:pt x="22" y="444"/>
                </a:cubicBezTo>
                <a:cubicBezTo>
                  <a:pt x="98" y="1232"/>
                  <a:pt x="234" y="2012"/>
                  <a:pt x="314" y="2799"/>
                </a:cubicBezTo>
                <a:cubicBezTo>
                  <a:pt x="328" y="2936"/>
                  <a:pt x="282" y="3338"/>
                  <a:pt x="339" y="3212"/>
                </a:cubicBezTo>
                <a:cubicBezTo>
                  <a:pt x="367" y="3150"/>
                  <a:pt x="355" y="3056"/>
                  <a:pt x="363" y="2990"/>
                </a:cubicBezTo>
              </a:path>
              <a:path w="2450" h="3213" extrusionOk="0">
                <a:moveTo>
                  <a:pt x="875" y="390"/>
                </a:moveTo>
                <a:cubicBezTo>
                  <a:pt x="826" y="358"/>
                  <a:pt x="765" y="375"/>
                  <a:pt x="773" y="293"/>
                </a:cubicBezTo>
                <a:cubicBezTo>
                  <a:pt x="779" y="235"/>
                  <a:pt x="872" y="173"/>
                  <a:pt x="910" y="138"/>
                </a:cubicBezTo>
                <a:cubicBezTo>
                  <a:pt x="980" y="74"/>
                  <a:pt x="1090" y="25"/>
                  <a:pt x="1182" y="7"/>
                </a:cubicBezTo>
                <a:cubicBezTo>
                  <a:pt x="1281" y="-13"/>
                  <a:pt x="1389" y="10"/>
                  <a:pt x="1470" y="71"/>
                </a:cubicBezTo>
                <a:cubicBezTo>
                  <a:pt x="1573" y="149"/>
                  <a:pt x="1631" y="275"/>
                  <a:pt x="1666" y="395"/>
                </a:cubicBezTo>
                <a:cubicBezTo>
                  <a:pt x="1819" y="915"/>
                  <a:pt x="1577" y="1466"/>
                  <a:pt x="1330" y="1912"/>
                </a:cubicBezTo>
                <a:cubicBezTo>
                  <a:pt x="1182" y="2179"/>
                  <a:pt x="975" y="2409"/>
                  <a:pt x="830" y="2675"/>
                </a:cubicBezTo>
                <a:cubicBezTo>
                  <a:pt x="813" y="2710"/>
                  <a:pt x="807" y="2717"/>
                  <a:pt x="806" y="2742"/>
                </a:cubicBezTo>
                <a:cubicBezTo>
                  <a:pt x="858" y="2754"/>
                  <a:pt x="899" y="2776"/>
                  <a:pt x="966" y="2779"/>
                </a:cubicBezTo>
                <a:cubicBezTo>
                  <a:pt x="1147" y="2786"/>
                  <a:pt x="1332" y="2765"/>
                  <a:pt x="1513" y="2760"/>
                </a:cubicBezTo>
                <a:cubicBezTo>
                  <a:pt x="1669" y="2756"/>
                  <a:pt x="1815" y="2765"/>
                  <a:pt x="1967" y="2797"/>
                </a:cubicBezTo>
                <a:cubicBezTo>
                  <a:pt x="2101" y="2825"/>
                  <a:pt x="2213" y="2877"/>
                  <a:pt x="2335" y="2932"/>
                </a:cubicBezTo>
                <a:cubicBezTo>
                  <a:pt x="2368" y="2947"/>
                  <a:pt x="2398" y="2963"/>
                  <a:pt x="2429" y="2979"/>
                </a:cubicBezTo>
                <a:cubicBezTo>
                  <a:pt x="2436" y="2982"/>
                  <a:pt x="2442" y="2986"/>
                  <a:pt x="2449" y="2989"/>
                </a:cubicBezTo>
              </a:path>
            </a:pathLst>
          </a:custGeom>
          <a:noFill/>
          <a:ln w="28575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" name="Comment 5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4067175" y="2276475"/>
            <a:ext cx="1185863" cy="2016125"/>
          </a:xfrm>
          <a:custGeom>
            <a:avLst/>
            <a:gdLst>
              <a:gd name="T0" fmla="+- 0 9148 8871"/>
              <a:gd name="T1" fmla="*/ T0 w 2686"/>
              <a:gd name="T2" fmla="+- 0 6038 5884"/>
              <a:gd name="T3" fmla="*/ 6038 h 4561"/>
              <a:gd name="T4" fmla="+- 0 9105 8871"/>
              <a:gd name="T5" fmla="*/ T4 w 2686"/>
              <a:gd name="T6" fmla="+- 0 5884 5884"/>
              <a:gd name="T7" fmla="*/ 5884 h 4561"/>
              <a:gd name="T8" fmla="+- 0 9096 8871"/>
              <a:gd name="T9" fmla="*/ T8 w 2686"/>
              <a:gd name="T10" fmla="+- 0 6250 5884"/>
              <a:gd name="T11" fmla="*/ 6250 h 4561"/>
              <a:gd name="T12" fmla="+- 0 9102 8871"/>
              <a:gd name="T13" fmla="*/ T12 w 2686"/>
              <a:gd name="T14" fmla="+- 0 7327 5884"/>
              <a:gd name="T15" fmla="*/ 7327 h 4561"/>
              <a:gd name="T16" fmla="+- 0 9096 8871"/>
              <a:gd name="T17" fmla="*/ T16 w 2686"/>
              <a:gd name="T18" fmla="+- 0 8857 5884"/>
              <a:gd name="T19" fmla="*/ 8857 h 4561"/>
              <a:gd name="T20" fmla="+- 0 9053 8871"/>
              <a:gd name="T21" fmla="*/ T20 w 2686"/>
              <a:gd name="T22" fmla="+- 0 9969 5884"/>
              <a:gd name="T23" fmla="*/ 9969 h 4561"/>
              <a:gd name="T24" fmla="+- 0 8983 8871"/>
              <a:gd name="T25" fmla="*/ T24 w 2686"/>
              <a:gd name="T26" fmla="+- 0 10398 5884"/>
              <a:gd name="T27" fmla="*/ 10398 h 4561"/>
              <a:gd name="T28" fmla="+- 0 8942 8871"/>
              <a:gd name="T29" fmla="*/ T28 w 2686"/>
              <a:gd name="T30" fmla="+- 0 10444 5884"/>
              <a:gd name="T31" fmla="*/ 10444 h 4561"/>
              <a:gd name="T32" fmla="+- 0 8871 8871"/>
              <a:gd name="T33" fmla="*/ T32 w 2686"/>
              <a:gd name="T34" fmla="+- 0 10236 5884"/>
              <a:gd name="T35" fmla="*/ 10236 h 4561"/>
              <a:gd name="T36" fmla="+- 0 8892 8871"/>
              <a:gd name="T37" fmla="*/ T36 w 2686"/>
              <a:gd name="T38" fmla="+- 0 9842 5884"/>
              <a:gd name="T39" fmla="*/ 9842 h 4561"/>
              <a:gd name="T40" fmla="+- 0 9501 8871"/>
              <a:gd name="T41" fmla="*/ T40 w 2686"/>
              <a:gd name="T42" fmla="+- 0 6441 5884"/>
              <a:gd name="T43" fmla="*/ 6441 h 4561"/>
              <a:gd name="T44" fmla="+- 0 9525 8871"/>
              <a:gd name="T45" fmla="*/ T44 w 2686"/>
              <a:gd name="T46" fmla="+- 0 6281 5884"/>
              <a:gd name="T47" fmla="*/ 6281 h 4561"/>
              <a:gd name="T48" fmla="+- 0 9802 8871"/>
              <a:gd name="T49" fmla="*/ T48 w 2686"/>
              <a:gd name="T50" fmla="+- 0 6168 5884"/>
              <a:gd name="T51" fmla="*/ 6168 h 4561"/>
              <a:gd name="T52" fmla="+- 0 10518 8871"/>
              <a:gd name="T53" fmla="*/ T52 w 2686"/>
              <a:gd name="T54" fmla="+- 0 6298 5884"/>
              <a:gd name="T55" fmla="*/ 6298 h 4561"/>
              <a:gd name="T56" fmla="+- 0 10741 8871"/>
              <a:gd name="T57" fmla="*/ T56 w 2686"/>
              <a:gd name="T58" fmla="+- 0 6532 5884"/>
              <a:gd name="T59" fmla="*/ 6532 h 4561"/>
              <a:gd name="T60" fmla="+- 0 10646 8871"/>
              <a:gd name="T61" fmla="*/ T60 w 2686"/>
              <a:gd name="T62" fmla="+- 0 7007 5884"/>
              <a:gd name="T63" fmla="*/ 7007 h 4561"/>
              <a:gd name="T64" fmla="+- 0 10368 8871"/>
              <a:gd name="T65" fmla="*/ T64 w 2686"/>
              <a:gd name="T66" fmla="+- 0 7251 5884"/>
              <a:gd name="T67" fmla="*/ 7251 h 4561"/>
              <a:gd name="T68" fmla="+- 0 10154 8871"/>
              <a:gd name="T69" fmla="*/ T68 w 2686"/>
              <a:gd name="T70" fmla="+- 0 7353 5884"/>
              <a:gd name="T71" fmla="*/ 7353 h 4561"/>
              <a:gd name="T72" fmla="+- 0 10138 8871"/>
              <a:gd name="T73" fmla="*/ T72 w 2686"/>
              <a:gd name="T74" fmla="+- 0 7356 5884"/>
              <a:gd name="T75" fmla="*/ 7356 h 4561"/>
              <a:gd name="T76" fmla="+- 0 10290 8871"/>
              <a:gd name="T77" fmla="*/ T76 w 2686"/>
              <a:gd name="T78" fmla="+- 0 7388 5884"/>
              <a:gd name="T79" fmla="*/ 7388 h 4561"/>
              <a:gd name="T80" fmla="+- 0 10840 8871"/>
              <a:gd name="T81" fmla="*/ T80 w 2686"/>
              <a:gd name="T82" fmla="+- 0 7687 5884"/>
              <a:gd name="T83" fmla="*/ 7687 h 4561"/>
              <a:gd name="T84" fmla="+- 0 11553 8871"/>
              <a:gd name="T85" fmla="*/ T84 w 2686"/>
              <a:gd name="T86" fmla="+- 0 8905 5884"/>
              <a:gd name="T87" fmla="*/ 8905 h 4561"/>
              <a:gd name="T88" fmla="+- 0 10884 8871"/>
              <a:gd name="T89" fmla="*/ T88 w 2686"/>
              <a:gd name="T90" fmla="+- 0 9945 5884"/>
              <a:gd name="T91" fmla="*/ 9945 h 4561"/>
              <a:gd name="T92" fmla="+- 0 10216 8871"/>
              <a:gd name="T93" fmla="*/ T92 w 2686"/>
              <a:gd name="T94" fmla="+- 0 10032 5884"/>
              <a:gd name="T95" fmla="*/ 10032 h 4561"/>
              <a:gd name="T96" fmla="+- 0 9278 8871"/>
              <a:gd name="T97" fmla="*/ T96 w 2686"/>
              <a:gd name="T98" fmla="+- 0 9833 5884"/>
              <a:gd name="T99" fmla="*/ 9833 h 4561"/>
              <a:gd name="T100" fmla="+- 0 9072 8871"/>
              <a:gd name="T101" fmla="*/ T100 w 2686"/>
              <a:gd name="T102" fmla="+- 0 9731 5884"/>
              <a:gd name="T103" fmla="*/ 9731 h 4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</a:cxnLst>
            <a:rect l="0" t="0" r="r" b="b"/>
            <a:pathLst>
              <a:path w="2686" h="4561" extrusionOk="0">
                <a:moveTo>
                  <a:pt x="277" y="154"/>
                </a:moveTo>
                <a:cubicBezTo>
                  <a:pt x="265" y="92"/>
                  <a:pt x="251" y="57"/>
                  <a:pt x="234" y="0"/>
                </a:cubicBezTo>
                <a:cubicBezTo>
                  <a:pt x="228" y="119"/>
                  <a:pt x="223" y="245"/>
                  <a:pt x="225" y="366"/>
                </a:cubicBezTo>
                <a:cubicBezTo>
                  <a:pt x="231" y="725"/>
                  <a:pt x="230" y="1084"/>
                  <a:pt x="231" y="1443"/>
                </a:cubicBezTo>
                <a:cubicBezTo>
                  <a:pt x="233" y="1953"/>
                  <a:pt x="232" y="2463"/>
                  <a:pt x="225" y="2973"/>
                </a:cubicBezTo>
                <a:cubicBezTo>
                  <a:pt x="220" y="3345"/>
                  <a:pt x="212" y="3715"/>
                  <a:pt x="182" y="4085"/>
                </a:cubicBezTo>
                <a:cubicBezTo>
                  <a:pt x="171" y="4223"/>
                  <a:pt x="166" y="4384"/>
                  <a:pt x="112" y="4514"/>
                </a:cubicBezTo>
                <a:cubicBezTo>
                  <a:pt x="93" y="4542"/>
                  <a:pt x="90" y="4549"/>
                  <a:pt x="71" y="4560"/>
                </a:cubicBezTo>
                <a:cubicBezTo>
                  <a:pt x="41" y="4489"/>
                  <a:pt x="7" y="4442"/>
                  <a:pt x="0" y="4352"/>
                </a:cubicBezTo>
                <a:cubicBezTo>
                  <a:pt x="-10" y="4219"/>
                  <a:pt x="8" y="4089"/>
                  <a:pt x="21" y="3958"/>
                </a:cubicBezTo>
              </a:path>
              <a:path w="2686" h="4561" extrusionOk="0">
                <a:moveTo>
                  <a:pt x="630" y="557"/>
                </a:moveTo>
                <a:cubicBezTo>
                  <a:pt x="630" y="484"/>
                  <a:pt x="569" y="470"/>
                  <a:pt x="654" y="397"/>
                </a:cubicBezTo>
                <a:cubicBezTo>
                  <a:pt x="713" y="347"/>
                  <a:pt x="868" y="299"/>
                  <a:pt x="931" y="284"/>
                </a:cubicBezTo>
                <a:cubicBezTo>
                  <a:pt x="1185" y="224"/>
                  <a:pt x="1431" y="267"/>
                  <a:pt x="1647" y="414"/>
                </a:cubicBezTo>
                <a:cubicBezTo>
                  <a:pt x="1734" y="474"/>
                  <a:pt x="1823" y="551"/>
                  <a:pt x="1870" y="648"/>
                </a:cubicBezTo>
                <a:cubicBezTo>
                  <a:pt x="1952" y="815"/>
                  <a:pt x="1877" y="985"/>
                  <a:pt x="1775" y="1123"/>
                </a:cubicBezTo>
                <a:cubicBezTo>
                  <a:pt x="1704" y="1220"/>
                  <a:pt x="1597" y="1302"/>
                  <a:pt x="1497" y="1367"/>
                </a:cubicBezTo>
                <a:cubicBezTo>
                  <a:pt x="1431" y="1410"/>
                  <a:pt x="1356" y="1440"/>
                  <a:pt x="1283" y="1469"/>
                </a:cubicBezTo>
                <a:cubicBezTo>
                  <a:pt x="1278" y="1470"/>
                  <a:pt x="1272" y="1471"/>
                  <a:pt x="1267" y="1472"/>
                </a:cubicBezTo>
                <a:cubicBezTo>
                  <a:pt x="1318" y="1483"/>
                  <a:pt x="1369" y="1488"/>
                  <a:pt x="1419" y="1504"/>
                </a:cubicBezTo>
                <a:cubicBezTo>
                  <a:pt x="1618" y="1568"/>
                  <a:pt x="1806" y="1672"/>
                  <a:pt x="1969" y="1803"/>
                </a:cubicBezTo>
                <a:cubicBezTo>
                  <a:pt x="2327" y="2092"/>
                  <a:pt x="2637" y="2555"/>
                  <a:pt x="2682" y="3021"/>
                </a:cubicBezTo>
                <a:cubicBezTo>
                  <a:pt x="2725" y="3467"/>
                  <a:pt x="2416" y="3894"/>
                  <a:pt x="2013" y="4061"/>
                </a:cubicBezTo>
                <a:cubicBezTo>
                  <a:pt x="1798" y="4150"/>
                  <a:pt x="1574" y="4163"/>
                  <a:pt x="1345" y="4148"/>
                </a:cubicBezTo>
                <a:cubicBezTo>
                  <a:pt x="1030" y="4127"/>
                  <a:pt x="705" y="4051"/>
                  <a:pt x="407" y="3949"/>
                </a:cubicBezTo>
                <a:cubicBezTo>
                  <a:pt x="323" y="3920"/>
                  <a:pt x="271" y="3886"/>
                  <a:pt x="201" y="3847"/>
                </a:cubicBezTo>
              </a:path>
            </a:pathLst>
          </a:custGeom>
          <a:noFill/>
          <a:ln w="28575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183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>
                <a:latin typeface="Arabic Typesetting" pitchFamily="66" charset="-78"/>
                <a:cs typeface="Arabic Typesetting" pitchFamily="66" charset="-78"/>
              </a:rPr>
              <a:t>Perceptions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0059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An ambiguous stimulus that is perceived as a letter in a context of letters is seen as a number in a context of numbers the ambiguity is suppressed in perception.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When shown separately, observers will not spontaneously become aware of the alternative interpretation</a:t>
            </a:r>
          </a:p>
          <a:p>
            <a:r>
              <a:rPr lang="en-US" sz="2800" dirty="0">
                <a:latin typeface="Arabic Typesetting" pitchFamily="66" charset="-78"/>
                <a:cs typeface="Arabic Typesetting" pitchFamily="66" charset="-78"/>
              </a:rPr>
              <a:t>Perception is a choice of which we are not aware, and we perceive what has been chosen</a:t>
            </a:r>
            <a:endParaRPr lang="it-IT" sz="28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35727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Arabic Typesetting" pitchFamily="66" charset="-78"/>
                <a:cs typeface="Arabic Typesetting" pitchFamily="66" charset="-78"/>
              </a:rPr>
              <a:t>Decision Making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1783357"/>
            <a:ext cx="8715436" cy="4525963"/>
          </a:xfrm>
        </p:spPr>
        <p:txBody>
          <a:bodyPr>
            <a:noAutofit/>
          </a:bodyPr>
          <a:lstStyle/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Epistemic uncertainty and ambiguity are not natural assessments.</a:t>
            </a:r>
          </a:p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Uncertainty is poorly represented in intuition, as well as in perception</a:t>
            </a:r>
          </a:p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Heuristics exists because intuitive judgments of probability are mediated by similarity, which are not intrinsically related to uncertainty</a:t>
            </a:r>
          </a:p>
        </p:txBody>
      </p:sp>
    </p:spTree>
    <p:extLst>
      <p:ext uri="{BB962C8B-B14F-4D97-AF65-F5344CB8AC3E}">
        <p14:creationId xmlns:p14="http://schemas.microsoft.com/office/powerpoint/2010/main" val="28797787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Arabic Typesetting" pitchFamily="66" charset="-78"/>
                <a:cs typeface="Arabic Typesetting" pitchFamily="66" charset="-78"/>
              </a:rPr>
              <a:t>Decision Making</a:t>
            </a:r>
            <a:endParaRPr lang="it-IT" sz="6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5952"/>
            <a:ext cx="8229600" cy="3971940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Experienced decision makers working under pressure, rarely need to choose between options because in most cases only a single option comes to their mind. </a:t>
            </a:r>
          </a:p>
          <a:p>
            <a:pPr algn="just"/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Rejected options </a:t>
            </a:r>
            <a:r>
              <a:rPr lang="en-US" sz="4400" u="sng" dirty="0">
                <a:latin typeface="Arabic Typesetting" pitchFamily="66" charset="-78"/>
                <a:cs typeface="Arabic Typesetting" pitchFamily="66" charset="-78"/>
              </a:rPr>
              <a:t>simply</a:t>
            </a: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400" u="sng" dirty="0">
                <a:latin typeface="Arabic Typesetting" pitchFamily="66" charset="-78"/>
                <a:cs typeface="Arabic Typesetting" pitchFamily="66" charset="-78"/>
              </a:rPr>
              <a:t>are not </a:t>
            </a:r>
            <a:r>
              <a:rPr lang="en-US" sz="4400" dirty="0">
                <a:latin typeface="Arabic Typesetting" pitchFamily="66" charset="-78"/>
                <a:cs typeface="Arabic Typesetting" pitchFamily="66" charset="-78"/>
              </a:rPr>
              <a:t>represented</a:t>
            </a:r>
            <a:endParaRPr lang="it-IT" sz="44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471703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spc="300">
                <a:latin typeface="Arabic Typesetting" pitchFamily="66" charset="-78"/>
                <a:cs typeface="Arabic Typesetting" pitchFamily="66" charset="-78"/>
              </a:rPr>
              <a:t>Doubt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1600201"/>
            <a:ext cx="8572560" cy="4061048"/>
          </a:xfrm>
        </p:spPr>
        <p:txBody>
          <a:bodyPr>
            <a:noAutofit/>
          </a:bodyPr>
          <a:lstStyle/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A phenomenon of a meta-cognitive appreciation of one’s ability to think incompatible thoughts about the same thing</a:t>
            </a:r>
          </a:p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For most purposes, what matters is that empirical generalizations</a:t>
            </a:r>
          </a:p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Of course there are procedures for testing their validity</a:t>
            </a:r>
            <a:endParaRPr lang="it-IT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99866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>
                <a:latin typeface="Arabic Typesetting" pitchFamily="66" charset="-78"/>
                <a:cs typeface="Arabic Typesetting" pitchFamily="66" charset="-78"/>
              </a:rPr>
              <a:t>Framing in Problem solving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043378"/>
          </a:xfrm>
        </p:spPr>
        <p:txBody>
          <a:bodyPr>
            <a:noAutofit/>
          </a:bodyPr>
          <a:lstStyle/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Highly accessible features will influence decisions, while features of low accessibility will be largely ignored</a:t>
            </a:r>
          </a:p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 Unfortunately, there is no reason to believe that the most accessible features are also the most relevant to a good decision</a:t>
            </a:r>
            <a:endParaRPr lang="it-IT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452424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CHANGES OR STATES: PROSPECT THEORY</a:t>
            </a:r>
            <a:endParaRPr lang="it-IT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A general property of perceptual systems is that they are designed to enhance the accessibility of changes and differences </a:t>
            </a:r>
          </a:p>
          <a:p>
            <a:pPr marL="177800" indent="-177800"/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The reference value to which current stimulation is compared also reflects the history of adaptation to prior stimulation. </a:t>
            </a:r>
          </a:p>
          <a:p>
            <a:pPr marL="177800" indent="-177800"/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Reference-dependence is incompatible with the standard interpretation of Expected Utility Theory, the prevailing theoretical model in this area.</a:t>
            </a:r>
          </a:p>
          <a:p>
            <a:pPr marL="177800" indent="-177800"/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 We find this deficiency in the first version of expected utility theory </a:t>
            </a:r>
            <a:r>
              <a:rPr lang="it-IT" sz="2400" dirty="0">
                <a:latin typeface="Arabic Typesetting" pitchFamily="66" charset="-78"/>
                <a:cs typeface="Arabic Typesetting" pitchFamily="66" charset="-78"/>
              </a:rPr>
              <a:t>(</a:t>
            </a:r>
            <a:r>
              <a:rPr lang="it-IT" sz="2400" dirty="0" err="1">
                <a:latin typeface="Arabic Typesetting" pitchFamily="66" charset="-78"/>
                <a:cs typeface="Arabic Typesetting" pitchFamily="66" charset="-78"/>
              </a:rPr>
              <a:t>Bernoulli</a:t>
            </a:r>
            <a:r>
              <a:rPr lang="it-IT" sz="2400" dirty="0">
                <a:latin typeface="Arabic Typesetting" pitchFamily="66" charset="-78"/>
                <a:cs typeface="Arabic Typesetting" pitchFamily="66" charset="-78"/>
              </a:rPr>
              <a:t>, 1738)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30172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Reference-dependence in choice</a:t>
            </a:r>
            <a:endParaRPr lang="en-US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158" y="1855365"/>
            <a:ext cx="8501122" cy="4525963"/>
          </a:xfrm>
        </p:spPr>
        <p:txBody>
          <a:bodyPr>
            <a:noAutofit/>
          </a:bodyPr>
          <a:lstStyle/>
          <a:p>
            <a:pPr marL="177800" indent="-177800"/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He argued that the increment of </a:t>
            </a:r>
            <a:r>
              <a:rPr lang="en-US" sz="2400" i="1" dirty="0">
                <a:latin typeface="Arabic Typesetting" pitchFamily="66" charset="-78"/>
                <a:cs typeface="Arabic Typesetting" pitchFamily="66" charset="-78"/>
              </a:rPr>
              <a:t>utility associated with an increment of wealth is inversely proportional </a:t>
            </a:r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to initial wealth</a:t>
            </a:r>
          </a:p>
          <a:p>
            <a:pPr marL="177800" indent="-177800"/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He then proposed that a sensible decision rule for choices that involve risk is to maximize the expected utility of wealth (the moral expectation)</a:t>
            </a:r>
          </a:p>
          <a:p>
            <a:pPr marL="177800" indent="-177800"/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It explained risk aversion, as well as the different risk attitudes of the rich and of the poor. </a:t>
            </a:r>
          </a:p>
          <a:p>
            <a:pPr marL="177800" indent="-177800"/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His theory is also intended to describe the choices of reasonable men</a:t>
            </a:r>
            <a:endParaRPr lang="en-US" sz="2400" i="1" dirty="0">
              <a:latin typeface="Arabic Typesetting" pitchFamily="66" charset="-78"/>
              <a:cs typeface="Arabic Typesetting" pitchFamily="66" charset="-78"/>
            </a:endParaRPr>
          </a:p>
          <a:p>
            <a:pPr marL="177800" indent="-177800"/>
            <a:r>
              <a:rPr lang="en-US" sz="2400" dirty="0">
                <a:latin typeface="Arabic Typesetting" pitchFamily="66" charset="-78"/>
                <a:cs typeface="Arabic Typesetting" pitchFamily="66" charset="-78"/>
              </a:rPr>
              <a:t>The idea that decision makers evaluate outcomes by the utility of final asset is easily shown to be wrong</a:t>
            </a:r>
            <a:endParaRPr lang="it-IT" sz="24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96927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If you are so smart …</a:t>
            </a:r>
            <a:endParaRPr lang="en-US" sz="3900" spc="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rmAutofit/>
          </a:bodyPr>
          <a:lstStyle/>
          <a:p>
            <a:pPr marL="0" indent="0" algn="ctr">
              <a:lnSpc>
                <a:spcPct val="300000"/>
              </a:lnSpc>
              <a:spcBef>
                <a:spcPts val="0"/>
              </a:spcBef>
              <a:spcAft>
                <a:spcPts val="3600"/>
              </a:spcAft>
              <a:buNone/>
            </a:pPr>
            <a:r>
              <a:rPr lang="en-US" sz="4800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Why </a:t>
            </a:r>
            <a:r>
              <a:rPr lang="en-US" sz="480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ain’t</a:t>
            </a:r>
            <a:r>
              <a:rPr lang="en-US" sz="4800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 you rich ???</a:t>
            </a:r>
            <a:endParaRPr lang="en-US" sz="3600" i="1" dirty="0">
              <a:solidFill>
                <a:srgbClr val="C00000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53168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latin typeface="Arabic Typesetting" pitchFamily="66" charset="-78"/>
                <a:cs typeface="Arabic Typesetting" pitchFamily="66" charset="-78"/>
              </a:rPr>
              <a:t>Bernoulli’s model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Is </a:t>
            </a:r>
            <a:r>
              <a:rPr lang="en-US" i="1" dirty="0">
                <a:latin typeface="Arabic Typesetting" pitchFamily="66" charset="-78"/>
                <a:cs typeface="Arabic Typesetting" pitchFamily="66" charset="-78"/>
              </a:rPr>
              <a:t>reference-independent: it assumes that </a:t>
            </a:r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the value that is assigned to a given state of wealth does not vary with the decision maker’s initial state of wealth</a:t>
            </a:r>
          </a:p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This assumption flies against a basic principle of perception, where the effective stimulus is not the new level of stimulation, but the difference between it and the existing adaptation level.</a:t>
            </a:r>
          </a:p>
          <a:p>
            <a:r>
              <a:rPr lang="en-US" dirty="0">
                <a:latin typeface="Arabic Typesetting" pitchFamily="66" charset="-78"/>
                <a:cs typeface="Arabic Typesetting" pitchFamily="66" charset="-78"/>
              </a:rPr>
              <a:t>The analogy to perception suggests that the carriers of utility are likely to be gains and losses rather than states of wealth</a:t>
            </a:r>
          </a:p>
        </p:txBody>
      </p:sp>
    </p:spTree>
    <p:extLst>
      <p:ext uri="{BB962C8B-B14F-4D97-AF65-F5344CB8AC3E}">
        <p14:creationId xmlns:p14="http://schemas.microsoft.com/office/powerpoint/2010/main" val="28894828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Segnaposto contenuto 2">
            <a:extLst>
              <a:ext uri="{FF2B5EF4-FFF2-40B4-BE49-F238E27FC236}">
                <a16:creationId xmlns:a16="http://schemas.microsoft.com/office/drawing/2014/main" id="{35D7CC37-E8F1-9D4D-8837-5664B59CC54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84213" y="1196975"/>
            <a:ext cx="8229600" cy="47498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Clr>
                <a:srgbClr val="990033"/>
              </a:buClr>
              <a:buNone/>
            </a:pPr>
            <a:r>
              <a:rPr lang="it-IT" i="1" dirty="0"/>
              <a:t>Linda </a:t>
            </a:r>
            <a:r>
              <a:rPr lang="it-IT" i="1" dirty="0" err="1"/>
              <a:t>is</a:t>
            </a:r>
            <a:r>
              <a:rPr lang="it-IT" i="1" dirty="0"/>
              <a:t> 31 </a:t>
            </a:r>
            <a:r>
              <a:rPr lang="it-IT" i="1" dirty="0" err="1"/>
              <a:t>years</a:t>
            </a:r>
            <a:r>
              <a:rPr lang="it-IT" i="1" dirty="0"/>
              <a:t> </a:t>
            </a:r>
            <a:r>
              <a:rPr lang="it-IT" i="1" dirty="0" err="1"/>
              <a:t>old</a:t>
            </a:r>
            <a:r>
              <a:rPr lang="it-IT" i="1" dirty="0"/>
              <a:t>, single, </a:t>
            </a:r>
            <a:r>
              <a:rPr lang="it-IT" i="1" dirty="0" err="1"/>
              <a:t>outspoken</a:t>
            </a:r>
            <a:r>
              <a:rPr lang="it-IT" i="1" dirty="0"/>
              <a:t>, and </a:t>
            </a:r>
            <a:r>
              <a:rPr lang="it-IT" i="1" dirty="0" err="1"/>
              <a:t>very</a:t>
            </a:r>
            <a:r>
              <a:rPr lang="it-IT" i="1" dirty="0"/>
              <a:t> </a:t>
            </a:r>
            <a:r>
              <a:rPr lang="it-IT" i="1" dirty="0" err="1"/>
              <a:t>bright</a:t>
            </a:r>
            <a:r>
              <a:rPr lang="it-IT" i="1" dirty="0"/>
              <a:t>. </a:t>
            </a:r>
            <a:r>
              <a:rPr lang="it-IT" i="1" dirty="0" err="1"/>
              <a:t>She</a:t>
            </a:r>
            <a:r>
              <a:rPr lang="it-IT" i="1" dirty="0"/>
              <a:t> </a:t>
            </a:r>
            <a:r>
              <a:rPr lang="it-IT" i="1" dirty="0" err="1"/>
              <a:t>majored</a:t>
            </a:r>
            <a:r>
              <a:rPr lang="it-IT" i="1" dirty="0"/>
              <a:t> in </a:t>
            </a:r>
            <a:r>
              <a:rPr lang="it-IT" i="1" dirty="0" err="1"/>
              <a:t>philosophy</a:t>
            </a:r>
            <a:r>
              <a:rPr lang="it-IT" i="1" dirty="0"/>
              <a:t>. </a:t>
            </a:r>
            <a:r>
              <a:rPr lang="it-IT" i="1" dirty="0" err="1"/>
              <a:t>As</a:t>
            </a:r>
            <a:r>
              <a:rPr lang="it-IT" i="1" dirty="0"/>
              <a:t> a </a:t>
            </a:r>
            <a:r>
              <a:rPr lang="it-IT" i="1" dirty="0" err="1"/>
              <a:t>student</a:t>
            </a:r>
            <a:r>
              <a:rPr lang="it-IT" i="1" dirty="0"/>
              <a:t>, </a:t>
            </a:r>
            <a:r>
              <a:rPr lang="it-IT" i="1" dirty="0" err="1"/>
              <a:t>she</a:t>
            </a:r>
            <a:r>
              <a:rPr lang="it-IT" i="1" dirty="0"/>
              <a:t> </a:t>
            </a:r>
            <a:r>
              <a:rPr lang="it-IT" i="1" dirty="0" err="1"/>
              <a:t>was</a:t>
            </a:r>
            <a:r>
              <a:rPr lang="it-IT" i="1" dirty="0"/>
              <a:t> </a:t>
            </a:r>
            <a:r>
              <a:rPr lang="it-IT" i="1" dirty="0" err="1"/>
              <a:t>deeply</a:t>
            </a:r>
            <a:r>
              <a:rPr lang="it-IT" i="1" dirty="0"/>
              <a:t> </a:t>
            </a:r>
            <a:r>
              <a:rPr lang="it-IT" i="1" dirty="0" err="1"/>
              <a:t>concerned</a:t>
            </a:r>
            <a:r>
              <a:rPr lang="it-IT" i="1" dirty="0"/>
              <a:t> with </a:t>
            </a:r>
            <a:r>
              <a:rPr lang="it-IT" i="1" dirty="0" err="1"/>
              <a:t>issues</a:t>
            </a:r>
            <a:r>
              <a:rPr lang="it-IT" i="1" dirty="0"/>
              <a:t> of </a:t>
            </a:r>
            <a:r>
              <a:rPr lang="it-IT" i="1" dirty="0" err="1"/>
              <a:t>discrimination</a:t>
            </a:r>
            <a:r>
              <a:rPr lang="it-IT" i="1" dirty="0"/>
              <a:t> and social </a:t>
            </a:r>
            <a:r>
              <a:rPr lang="it-IT" i="1" dirty="0" err="1"/>
              <a:t>justice</a:t>
            </a:r>
            <a:r>
              <a:rPr lang="it-IT" i="1" dirty="0"/>
              <a:t>, and </a:t>
            </a:r>
            <a:r>
              <a:rPr lang="it-IT" i="1" dirty="0" err="1"/>
              <a:t>also</a:t>
            </a:r>
            <a:r>
              <a:rPr lang="it-IT" i="1" dirty="0"/>
              <a:t> </a:t>
            </a:r>
            <a:r>
              <a:rPr lang="it-IT" i="1" dirty="0" err="1"/>
              <a:t>participated</a:t>
            </a:r>
            <a:r>
              <a:rPr lang="it-IT" i="1" dirty="0"/>
              <a:t> in </a:t>
            </a:r>
            <a:r>
              <a:rPr lang="it-IT" i="1" dirty="0" err="1"/>
              <a:t>anti-nuclear</a:t>
            </a:r>
            <a:r>
              <a:rPr lang="it-IT" i="1" dirty="0"/>
              <a:t> </a:t>
            </a:r>
            <a:r>
              <a:rPr lang="it-IT" i="1" dirty="0" err="1"/>
              <a:t>demonstrations</a:t>
            </a:r>
            <a:r>
              <a:rPr lang="it-IT" i="1" dirty="0"/>
              <a:t>.</a:t>
            </a:r>
            <a:endParaRPr lang="it-IT" altLang="it-IT" dirty="0">
              <a:solidFill>
                <a:schemeClr val="tx1"/>
              </a:solidFill>
              <a:latin typeface="Cambria" panose="02040503050406030204" pitchFamily="18" charset="0"/>
              <a:ea typeface="굴림" panose="020B0600000101010101" pitchFamily="34" charset="-127"/>
              <a:cs typeface="ＭＳ Ｐゴシック" panose="020B0600070205080204" pitchFamily="34" charset="-128"/>
            </a:endParaRPr>
          </a:p>
          <a:p>
            <a:pPr marL="457200" indent="-457200" eaLnBrk="1" hangingPunct="1">
              <a:buClr>
                <a:srgbClr val="990033"/>
              </a:buClr>
              <a:buFont typeface="Calibri" panose="020F0502020204030204" pitchFamily="34" charset="0"/>
              <a:buAutoNum type="arabicPeriod"/>
            </a:pPr>
            <a:endParaRPr lang="it-IT" altLang="it-IT" dirty="0">
              <a:solidFill>
                <a:schemeClr val="tx1"/>
              </a:solidFill>
              <a:latin typeface="Cambria" panose="02040503050406030204" pitchFamily="18" charset="0"/>
              <a:ea typeface="굴림" panose="020B0600000101010101" pitchFamily="34" charset="-127"/>
              <a:cs typeface="ＭＳ Ｐゴシック" panose="020B0600070205080204" pitchFamily="34" charset="-128"/>
            </a:endParaRPr>
          </a:p>
          <a:p>
            <a:pPr marL="457200" indent="-457200" eaLnBrk="1" hangingPunct="1">
              <a:buClr>
                <a:srgbClr val="990033"/>
              </a:buClr>
              <a:buFont typeface="Calibri" panose="020F0502020204030204" pitchFamily="34" charset="0"/>
              <a:buAutoNum type="arabicPeriod"/>
            </a:pPr>
            <a:r>
              <a:rPr lang="it-IT" altLang="it-IT" dirty="0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Insegnante alla scuola elementare.</a:t>
            </a:r>
          </a:p>
          <a:p>
            <a:pPr marL="457200" indent="-457200" eaLnBrk="1" hangingPunct="1">
              <a:buClr>
                <a:srgbClr val="990033"/>
              </a:buClr>
              <a:buFont typeface="Calibri" panose="020F0502020204030204" pitchFamily="34" charset="0"/>
              <a:buAutoNum type="arabicPeriod"/>
            </a:pPr>
            <a:r>
              <a:rPr lang="it-IT" altLang="it-IT" dirty="0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Bibliotecaria e si dedica allo Yoga.</a:t>
            </a:r>
          </a:p>
          <a:p>
            <a:pPr marL="457200" indent="-457200" eaLnBrk="1" hangingPunct="1">
              <a:buClr>
                <a:srgbClr val="990033"/>
              </a:buClr>
              <a:buFont typeface="Calibri" panose="020F0502020204030204" pitchFamily="34" charset="0"/>
              <a:buAutoNum type="arabicPeriod"/>
            </a:pPr>
            <a:r>
              <a:rPr lang="it-IT" altLang="it-IT" dirty="0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Attiva nei movimenti femministi.</a:t>
            </a:r>
          </a:p>
          <a:p>
            <a:pPr marL="457200" indent="-457200" eaLnBrk="1" hangingPunct="1">
              <a:buClr>
                <a:srgbClr val="990033"/>
              </a:buClr>
              <a:buFont typeface="Calibri" panose="020F0502020204030204" pitchFamily="34" charset="0"/>
              <a:buAutoNum type="arabicPeriod"/>
            </a:pPr>
            <a:r>
              <a:rPr lang="it-IT" altLang="it-IT" dirty="0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Psichiatria sociale.</a:t>
            </a:r>
          </a:p>
          <a:p>
            <a:pPr marL="457200" indent="-457200" eaLnBrk="1" hangingPunct="1">
              <a:buClr>
                <a:srgbClr val="990033"/>
              </a:buClr>
              <a:buFont typeface="Calibri" panose="020F0502020204030204" pitchFamily="34" charset="0"/>
              <a:buAutoNum type="arabicPeriod"/>
            </a:pPr>
            <a:r>
              <a:rPr lang="it-IT" altLang="it-IT" dirty="0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Membro dell’</a:t>
            </a:r>
            <a:r>
              <a:rPr lang="it-IT" altLang="ja-JP" dirty="0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Associazione Donne Elettriciste.</a:t>
            </a:r>
          </a:p>
          <a:p>
            <a:pPr marL="457200" indent="-457200" eaLnBrk="1" hangingPunct="1">
              <a:buClr>
                <a:srgbClr val="990033"/>
              </a:buClr>
              <a:buFont typeface="Calibri" panose="020F0502020204030204" pitchFamily="34" charset="0"/>
              <a:buAutoNum type="arabicPeriod"/>
            </a:pPr>
            <a:r>
              <a:rPr lang="it-IT" altLang="it-IT" dirty="0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Impiegata nel campo assicurativo.</a:t>
            </a:r>
          </a:p>
          <a:p>
            <a:pPr marL="457200" indent="-457200" eaLnBrk="1" hangingPunct="1">
              <a:buClr>
                <a:srgbClr val="990033"/>
              </a:buClr>
              <a:buFont typeface="Calibri" panose="020F0502020204030204" pitchFamily="34" charset="0"/>
              <a:buAutoNum type="arabicPeriod"/>
            </a:pPr>
            <a:r>
              <a:rPr lang="it-IT" altLang="it-IT" dirty="0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Cassiera di banca.</a:t>
            </a:r>
          </a:p>
          <a:p>
            <a:pPr marL="457200" indent="-457200" eaLnBrk="1" hangingPunct="1">
              <a:buClr>
                <a:srgbClr val="990033"/>
              </a:buClr>
              <a:buFont typeface="Calibri" panose="020F0502020204030204" pitchFamily="34" charset="0"/>
              <a:buAutoNum type="arabicPeriod"/>
            </a:pPr>
            <a:r>
              <a:rPr lang="it-IT" altLang="it-IT" dirty="0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Cassiera di banca e attiva nei movimenti femministi.</a:t>
            </a:r>
          </a:p>
        </p:txBody>
      </p:sp>
      <p:sp>
        <p:nvSpPr>
          <p:cNvPr id="109570" name="Titolo 1">
            <a:extLst>
              <a:ext uri="{FF2B5EF4-FFF2-40B4-BE49-F238E27FC236}">
                <a16:creationId xmlns:a16="http://schemas.microsoft.com/office/drawing/2014/main" id="{7611C2CA-24DA-D643-B2A9-B9002E4AAE2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557212"/>
          </a:xfrm>
        </p:spPr>
        <p:txBody>
          <a:bodyPr anchor="t"/>
          <a:lstStyle/>
          <a:p>
            <a:r>
              <a:rPr lang="it-IT" altLang="it-IT" sz="2200">
                <a:latin typeface="Cambria" panose="02040503050406030204" pitchFamily="18" charset="0"/>
                <a:ea typeface="ＭＳ Ｐゴシック" panose="020B0600070205080204" pitchFamily="34" charset="-128"/>
              </a:rPr>
              <a:t>QUIZ: LINDA È…</a:t>
            </a:r>
          </a:p>
        </p:txBody>
      </p:sp>
      <p:sp>
        <p:nvSpPr>
          <p:cNvPr id="109571" name="Segnaposto piè di pagina 4">
            <a:extLst>
              <a:ext uri="{FF2B5EF4-FFF2-40B4-BE49-F238E27FC236}">
                <a16:creationId xmlns:a16="http://schemas.microsoft.com/office/drawing/2014/main" id="{EED27D3B-AE75-0546-A960-B9FF87CBAD18}"/>
              </a:ext>
            </a:extLst>
          </p:cNvPr>
          <p:cNvSpPr txBox="1">
            <a:spLocks/>
          </p:cNvSpPr>
          <p:nvPr/>
        </p:nvSpPr>
        <p:spPr bwMode="auto">
          <a:xfrm>
            <a:off x="3124200" y="6597650"/>
            <a:ext cx="2895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100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09572" name="Segnaposto numero diapositiva 5">
            <a:extLst>
              <a:ext uri="{FF2B5EF4-FFF2-40B4-BE49-F238E27FC236}">
                <a16:creationId xmlns:a16="http://schemas.microsoft.com/office/drawing/2014/main" id="{F1B19F94-D936-3B41-B0B0-8DDEB536DDA6}"/>
              </a:ext>
            </a:extLst>
          </p:cNvPr>
          <p:cNvSpPr txBox="1">
            <a:spLocks/>
          </p:cNvSpPr>
          <p:nvPr/>
        </p:nvSpPr>
        <p:spPr bwMode="auto">
          <a:xfrm>
            <a:off x="6975475" y="6597650"/>
            <a:ext cx="2133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EEAA970B-45B6-9E44-9AB5-1A5655A7BC76}" type="slidenum">
              <a:rPr lang="it-IT" altLang="it-IT" sz="1000">
                <a:solidFill>
                  <a:srgbClr val="000000"/>
                </a:solidFill>
                <a:latin typeface="Calibri" panose="020F0502020204030204" pitchFamily="34" charset="0"/>
              </a:rPr>
              <a:pPr algn="r" eaLnBrk="1" hangingPunct="1"/>
              <a:t>51</a:t>
            </a:fld>
            <a:endParaRPr lang="it-IT" altLang="it-IT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11564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Segnaposto contenuto 2">
            <a:extLst>
              <a:ext uri="{FF2B5EF4-FFF2-40B4-BE49-F238E27FC236}">
                <a16:creationId xmlns:a16="http://schemas.microsoft.com/office/drawing/2014/main" id="{798D97E8-D82E-D943-819A-EBAC13098D4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1188" y="908050"/>
            <a:ext cx="8229600" cy="237807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Clr>
                <a:srgbClr val="990033"/>
              </a:buClr>
            </a:pPr>
            <a:r>
              <a:rPr lang="it-IT" altLang="it-IT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Un altro tipico errore è noto come </a:t>
            </a:r>
            <a:r>
              <a:rPr lang="it-IT" altLang="it-IT" i="1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conjunction fallacy</a:t>
            </a:r>
            <a:r>
              <a:rPr lang="it-IT" altLang="it-IT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 o errore delle probabilità congiunte.</a:t>
            </a:r>
          </a:p>
          <a:p>
            <a:pPr eaLnBrk="1" hangingPunct="1">
              <a:buClr>
                <a:srgbClr val="990033"/>
              </a:buClr>
            </a:pPr>
            <a:r>
              <a:rPr lang="it-IT" altLang="it-IT">
                <a:solidFill>
                  <a:schemeClr val="tx1"/>
                </a:solidFill>
                <a:latin typeface="Cambria" panose="02040503050406030204" pitchFamily="18" charset="0"/>
                <a:ea typeface="굴림" panose="020B0600000101010101" pitchFamily="34" charset="-127"/>
                <a:cs typeface="ＭＳ Ｐゴシック" panose="020B0600070205080204" pitchFamily="34" charset="-128"/>
              </a:rPr>
              <a:t>Si pensa che sia più probabile che Linda lavori in banca e sia attiva nei movimenti femministi. Ciò non è possibile da un punto di vista statistico perché quella e comporta la probabilità congiunta di due eventi che, per costruzione, è minore delle probabilità di partenza.</a:t>
            </a:r>
          </a:p>
        </p:txBody>
      </p:sp>
      <p:sp>
        <p:nvSpPr>
          <p:cNvPr id="113666" name="Titolo 1">
            <a:extLst>
              <a:ext uri="{FF2B5EF4-FFF2-40B4-BE49-F238E27FC236}">
                <a16:creationId xmlns:a16="http://schemas.microsoft.com/office/drawing/2014/main" id="{7F898E15-7AF7-B643-85AE-3464E2BE596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it-IT" altLang="it-IT" sz="2200">
                <a:latin typeface="Cambria" panose="02040503050406030204" pitchFamily="18" charset="0"/>
                <a:ea typeface="ＭＳ Ｐゴシック" panose="020B0600070205080204" pitchFamily="34" charset="-128"/>
              </a:rPr>
              <a:t>L'ERRORE DELLE PROBABILITÀ CONGIUNTE</a:t>
            </a:r>
          </a:p>
        </p:txBody>
      </p:sp>
      <p:pic>
        <p:nvPicPr>
          <p:cNvPr id="113667" name="Object 1">
            <a:extLst>
              <a:ext uri="{FF2B5EF4-FFF2-40B4-BE49-F238E27FC236}">
                <a16:creationId xmlns:a16="http://schemas.microsoft.com/office/drawing/2014/main" id="{BBC47FF9-1E0E-F349-9851-89E0A65C661A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" b="-529"/>
          <a:stretch>
            <a:fillRect/>
          </a:stretch>
        </p:blipFill>
        <p:spPr bwMode="auto">
          <a:xfrm>
            <a:off x="2124075" y="3605213"/>
            <a:ext cx="5040313" cy="291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68" name="Segnaposto piè di pagina 4">
            <a:extLst>
              <a:ext uri="{FF2B5EF4-FFF2-40B4-BE49-F238E27FC236}">
                <a16:creationId xmlns:a16="http://schemas.microsoft.com/office/drawing/2014/main" id="{D49708DA-5684-334F-96C3-E47783D07632}"/>
              </a:ext>
            </a:extLst>
          </p:cNvPr>
          <p:cNvSpPr txBox="1">
            <a:spLocks/>
          </p:cNvSpPr>
          <p:nvPr/>
        </p:nvSpPr>
        <p:spPr bwMode="auto">
          <a:xfrm>
            <a:off x="3124200" y="6597650"/>
            <a:ext cx="2895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100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13669" name="Segnaposto numero diapositiva 5">
            <a:extLst>
              <a:ext uri="{FF2B5EF4-FFF2-40B4-BE49-F238E27FC236}">
                <a16:creationId xmlns:a16="http://schemas.microsoft.com/office/drawing/2014/main" id="{92BDED8C-A32E-2A4E-B8AA-D2B483B7840A}"/>
              </a:ext>
            </a:extLst>
          </p:cNvPr>
          <p:cNvSpPr txBox="1">
            <a:spLocks/>
          </p:cNvSpPr>
          <p:nvPr/>
        </p:nvSpPr>
        <p:spPr bwMode="auto">
          <a:xfrm>
            <a:off x="6975475" y="6597650"/>
            <a:ext cx="2133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F6D64F6B-62D4-FA4E-966C-6BEF9A52980D}" type="slidenum">
              <a:rPr lang="it-IT" altLang="it-IT" sz="1000">
                <a:solidFill>
                  <a:srgbClr val="000000"/>
                </a:solidFill>
                <a:latin typeface="Calibri" panose="020F0502020204030204" pitchFamily="34" charset="0"/>
              </a:rPr>
              <a:pPr algn="r" eaLnBrk="1" hangingPunct="1"/>
              <a:t>52</a:t>
            </a:fld>
            <a:endParaRPr lang="it-IT" altLang="it-IT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00804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Common Mistakes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67758" y="1817457"/>
            <a:ext cx="7265254" cy="4042785"/>
          </a:xfrm>
        </p:spPr>
        <p:txBody>
          <a:bodyPr anchor="t">
            <a:normAutofit fontScale="92500" lnSpcReduction="20000"/>
          </a:bodyPr>
          <a:lstStyle/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Overconfidence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Projecting the immediate past into distant future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Herd-like behavior (social proof), the crowd is omniscient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Seeing patterns that don’t exist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Fear of change (status quo bias)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“Anchoring” on irrelevant data 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abic Typesetting" pitchFamily="66" charset="-78"/>
              </a:rPr>
              <a:t>(phone numb)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Excessive aversion to loss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94508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Common Mistakes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60182" y="1959429"/>
            <a:ext cx="7426617" cy="4042785"/>
          </a:xfrm>
        </p:spPr>
        <p:txBody>
          <a:bodyPr anchor="t">
            <a:normAutofit fontScale="92500" lnSpcReduction="20000"/>
          </a:bodyPr>
          <a:lstStyle/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Mental accounting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Fear of uncertainty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Embracing certainty (however irrelevant)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Overestimating the likelihood of certain events based on memorable data or experiences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Becoming paralyzed by information overload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Candy Store Bias (too many attractive options)</a:t>
            </a:r>
          </a:p>
          <a:p>
            <a:pPr marL="457200" indent="-457200"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Drawing conclusions from a limited sample size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339564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/>
              <a:t>Common Mistakes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52820" y="2197633"/>
            <a:ext cx="7733980" cy="3434763"/>
          </a:xfrm>
        </p:spPr>
        <p:txBody>
          <a:bodyPr anchor="t"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18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Reluctance to admit mistakes</a:t>
            </a:r>
          </a:p>
          <a:p>
            <a:pPr marL="457200" indent="-457200">
              <a:spcBef>
                <a:spcPts val="0"/>
              </a:spcBef>
              <a:spcAft>
                <a:spcPts val="18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Ex post overestimating predicting capacity</a:t>
            </a:r>
          </a:p>
          <a:p>
            <a:pPr marL="457200" indent="-457200">
              <a:spcBef>
                <a:spcPts val="0"/>
              </a:spcBef>
              <a:spcAft>
                <a:spcPts val="18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A tendency to seek only information that confirms one’s opinions or decisions</a:t>
            </a:r>
          </a:p>
          <a:p>
            <a:pPr marL="457200" indent="-457200">
              <a:spcBef>
                <a:spcPts val="0"/>
              </a:spcBef>
              <a:spcAft>
                <a:spcPts val="18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Regression to the mean</a:t>
            </a:r>
          </a:p>
          <a:p>
            <a:pPr marL="457200" indent="-457200">
              <a:spcBef>
                <a:spcPts val="0"/>
              </a:spcBef>
              <a:spcAft>
                <a:spcPts val="1800"/>
              </a:spcAft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Confusing familiarity with knowledge</a:t>
            </a:r>
            <a:endParaRPr lang="it-IT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4206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 dirty="0"/>
              <a:t>Quotes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  <p:sp>
        <p:nvSpPr>
          <p:cNvPr id="4" name="Rettangolo 3"/>
          <p:cNvSpPr/>
          <p:nvPr/>
        </p:nvSpPr>
        <p:spPr>
          <a:xfrm>
            <a:off x="367048" y="2107970"/>
            <a:ext cx="51193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0" algn="just">
              <a:spcBef>
                <a:spcPts val="0"/>
              </a:spcBef>
              <a:buNone/>
            </a:pPr>
            <a:r>
              <a:rPr lang="en-US" sz="2000" i="1" dirty="0">
                <a:solidFill>
                  <a:schemeClr val="tx2">
                    <a:lumMod val="75000"/>
                  </a:schemeClr>
                </a:solidFill>
                <a:cs typeface="Arabic Typesetting" pitchFamily="66" charset="-78"/>
              </a:rPr>
              <a:t>…..“It is a good thing that common people don’t understand much of what happens in our financial system, otherwise an immediate revolution would occur”. </a:t>
            </a:r>
            <a:endParaRPr lang="en-US" sz="2000" dirty="0">
              <a:solidFill>
                <a:schemeClr val="tx2">
                  <a:lumMod val="75000"/>
                </a:schemeClr>
              </a:solidFill>
              <a:cs typeface="Arabic Typesetting" pitchFamily="66" charset="-78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923504" y="4241074"/>
            <a:ext cx="56848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chemeClr val="tx2">
                    <a:lumMod val="75000"/>
                  </a:schemeClr>
                </a:solidFill>
                <a:cs typeface="Arabic Typesetting" pitchFamily="66" charset="-78"/>
              </a:rPr>
              <a:t>"Theory is when you know everything but nothing works. Practice is when everything works but no one knows why. In our lab, theory and practice are combined: nothing works and no one knows why"</a:t>
            </a:r>
          </a:p>
        </p:txBody>
      </p:sp>
    </p:spTree>
    <p:extLst>
      <p:ext uri="{BB962C8B-B14F-4D97-AF65-F5344CB8AC3E}">
        <p14:creationId xmlns:p14="http://schemas.microsoft.com/office/powerpoint/2010/main" val="664472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 dirty="0"/>
              <a:t>Rationality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Autofit/>
          </a:bodyPr>
          <a:lstStyle/>
          <a:p>
            <a:pPr marL="273050" indent="-273050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1955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 Herbert Simon Publishes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A Behavioral Model of Rational choice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; a frontal attack to perfect individual rationality</a:t>
            </a:r>
          </a:p>
          <a:p>
            <a:pPr marL="273050" indent="-273050">
              <a:spcBef>
                <a:spcPts val="2400"/>
              </a:spcBef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1956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 the US psychologist Leon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Festinger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 introduced the theory of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cognitive dissonance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:</a:t>
            </a:r>
          </a:p>
          <a:p>
            <a:pPr marL="830834" lvl="1" indent="-273050"/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When two simultaneously held cognitions are inconsistent, this will produce a state of cognitive dissonance.</a:t>
            </a:r>
          </a:p>
          <a:p>
            <a:pPr marL="830834" lvl="1" indent="-273050"/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Because the experience of dissonance is unpleasant, the person will strive to reduce it by changing their beliefs.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6091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spc="600" dirty="0"/>
              <a:t>Rationality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9429"/>
            <a:ext cx="8229600" cy="4042785"/>
          </a:xfrm>
        </p:spPr>
        <p:txBody>
          <a:bodyPr anchor="t">
            <a:no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3600"/>
              </a:spcAft>
              <a:buNone/>
            </a:pPr>
            <a:r>
              <a:rPr lang="en-US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“Choice of an action, among possible ones, based on a precise motivational hierarchy of the decision maker”</a:t>
            </a: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Popper:</a:t>
            </a:r>
          </a:p>
          <a:p>
            <a:pPr lvl="1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Best way to deal with uncertainty it is not to look for truth as an absolute value, but </a:t>
            </a:r>
            <a:r>
              <a:rPr lang="en-US" sz="2400" u="sng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to make sense</a:t>
            </a: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Simon:</a:t>
            </a:r>
          </a:p>
          <a:p>
            <a:pPr lvl="1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In Nature there are not problems. Problems are direct consequences of mental models our brain uses to collect and organize information.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3600"/>
              </a:spcAft>
            </a:pPr>
            <a:endParaRPr lang="en-US" i="1" dirty="0">
              <a:solidFill>
                <a:schemeClr val="tx2">
                  <a:lumMod val="75000"/>
                </a:schemeClr>
              </a:solidFill>
              <a:latin typeface="+mn-lt"/>
              <a:ea typeface="Avenir Book" charset="0"/>
              <a:cs typeface="Avenir Book" charset="0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575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>
                <a:latin typeface="Arabic Typesetting" pitchFamily="66" charset="-78"/>
                <a:cs typeface="Arabic Typesetting" pitchFamily="66" charset="-78"/>
              </a:rPr>
              <a:t>Bounded Rationality</a:t>
            </a:r>
            <a:endParaRPr lang="en-US" sz="39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92428" y="1959429"/>
            <a:ext cx="8094372" cy="4042785"/>
          </a:xfrm>
        </p:spPr>
        <p:txBody>
          <a:bodyPr anchor="t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3200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Homo </a:t>
            </a:r>
            <a:r>
              <a:rPr lang="en-US" sz="3200" i="1" dirty="0" err="1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Economicus</a:t>
            </a:r>
            <a:r>
              <a:rPr lang="en-US" sz="3200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: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Maximizes rationality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Optimizes his/her Utility Function</a:t>
            </a:r>
          </a:p>
          <a:p>
            <a:pPr lvl="1">
              <a:lnSpc>
                <a:spcPct val="90000"/>
              </a:lnSpc>
            </a:pPr>
            <a:r>
              <a:rPr lang="en-US" sz="2600" dirty="0" err="1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His/Her</a:t>
            </a: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 Utility is in terms of economic values</a:t>
            </a:r>
          </a:p>
          <a:p>
            <a:pPr lvl="1">
              <a:lnSpc>
                <a:spcPct val="90000"/>
              </a:lnSpc>
            </a:pPr>
            <a:endParaRPr lang="en-US" sz="2800" dirty="0">
              <a:solidFill>
                <a:schemeClr val="tx2">
                  <a:lumMod val="75000"/>
                </a:schemeClr>
              </a:solidFill>
              <a:latin typeface="+mn-lt"/>
              <a:cs typeface="Arabic Typesetting" pitchFamily="66" charset="-78"/>
            </a:endParaRPr>
          </a:p>
          <a:p>
            <a:pPr>
              <a:lnSpc>
                <a:spcPct val="90000"/>
              </a:lnSpc>
            </a:pPr>
            <a:r>
              <a:rPr lang="en-US" sz="3200" i="1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Herbert Simon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Full rationality don’t exist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Rationality is Bounded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+mn-lt"/>
                <a:cs typeface="Arabic Typesetting" pitchFamily="66" charset="-78"/>
              </a:rPr>
              <a:t>Decisions models are ways to manage imperfect knowledges and logic capacities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/>
                <a:t>Corso di Laurea in International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9635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Stilografic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Stilografica.thmx</Template>
  <TotalTime>41356</TotalTime>
  <Words>2792</Words>
  <Application>Microsoft Macintosh PowerPoint</Application>
  <PresentationFormat>Presentazione su schermo (4:3)</PresentationFormat>
  <Paragraphs>336</Paragraphs>
  <Slides>55</Slides>
  <Notes>6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55</vt:i4>
      </vt:variant>
    </vt:vector>
  </HeadingPairs>
  <TitlesOfParts>
    <vt:vector size="67" baseType="lpstr">
      <vt:lpstr>Arabic Typesetting</vt:lpstr>
      <vt:lpstr>Arial</vt:lpstr>
      <vt:lpstr>Avenir Book</vt:lpstr>
      <vt:lpstr>Calibri</vt:lpstr>
      <vt:lpstr>Cambria</vt:lpstr>
      <vt:lpstr>Century Gothic</vt:lpstr>
      <vt:lpstr>Courier New</vt:lpstr>
      <vt:lpstr>Palatino Linotype</vt:lpstr>
      <vt:lpstr>Times New Roman</vt:lpstr>
      <vt:lpstr>Trebuchet MS</vt:lpstr>
      <vt:lpstr>Stilografica</vt:lpstr>
      <vt:lpstr>Equation</vt:lpstr>
      <vt:lpstr>Advanced Corporate Finance    6 CFU</vt:lpstr>
      <vt:lpstr>Course Overview</vt:lpstr>
      <vt:lpstr>Theories on Financial Market</vt:lpstr>
      <vt:lpstr>Realism</vt:lpstr>
      <vt:lpstr>If you are so smart …</vt:lpstr>
      <vt:lpstr>Quotes</vt:lpstr>
      <vt:lpstr>Rationality</vt:lpstr>
      <vt:lpstr>Rationality</vt:lpstr>
      <vt:lpstr>Bounded Rationality</vt:lpstr>
      <vt:lpstr>Rationality Vs Intelligence</vt:lpstr>
      <vt:lpstr>Brain limits</vt:lpstr>
      <vt:lpstr>Bias</vt:lpstr>
      <vt:lpstr>The prospect Theory</vt:lpstr>
      <vt:lpstr>Prospect Theory</vt:lpstr>
      <vt:lpstr>Problem 1</vt:lpstr>
      <vt:lpstr>Reflection Effect</vt:lpstr>
      <vt:lpstr>Frames</vt:lpstr>
      <vt:lpstr>The Asian Disease Group A</vt:lpstr>
      <vt:lpstr>The Asian Disease Group B</vt:lpstr>
      <vt:lpstr>Framing</vt:lpstr>
      <vt:lpstr>Decision Making process</vt:lpstr>
      <vt:lpstr>Decision Making process</vt:lpstr>
      <vt:lpstr>Decision Making Process</vt:lpstr>
      <vt:lpstr>Decision Making Process</vt:lpstr>
      <vt:lpstr>Decision Making Process</vt:lpstr>
      <vt:lpstr>Decision Making Process</vt:lpstr>
      <vt:lpstr>Presentazione standard di PowerPoint</vt:lpstr>
      <vt:lpstr>Solve in 4 seconds ….</vt:lpstr>
      <vt:lpstr>Solve in 8 seconds</vt:lpstr>
      <vt:lpstr>Now Solve this … in 12 seconds</vt:lpstr>
      <vt:lpstr>Presentazione standard di PowerPoint</vt:lpstr>
      <vt:lpstr>Rationality Test</vt:lpstr>
      <vt:lpstr>Cognitive self-monitoring</vt:lpstr>
      <vt:lpstr>Cognitive self-monitoring</vt:lpstr>
      <vt:lpstr>Accessibility</vt:lpstr>
      <vt:lpstr>Accessibility</vt:lpstr>
      <vt:lpstr>Determinants of accessibility</vt:lpstr>
      <vt:lpstr>More …</vt:lpstr>
      <vt:lpstr>And</vt:lpstr>
      <vt:lpstr>Natural assessments</vt:lpstr>
      <vt:lpstr>Presentazione standard di PowerPoint</vt:lpstr>
      <vt:lpstr>Presentazione standard di PowerPoint</vt:lpstr>
      <vt:lpstr>Perceptions</vt:lpstr>
      <vt:lpstr>Decision Making</vt:lpstr>
      <vt:lpstr>Decision Making</vt:lpstr>
      <vt:lpstr>Doubt</vt:lpstr>
      <vt:lpstr>Framing in Problem solving</vt:lpstr>
      <vt:lpstr>CHANGES OR STATES: PROSPECT THEORY</vt:lpstr>
      <vt:lpstr>Reference-dependence in choice</vt:lpstr>
      <vt:lpstr>Bernoulli’s model </vt:lpstr>
      <vt:lpstr>QUIZ: LINDA È…</vt:lpstr>
      <vt:lpstr>L'ERRORE DELLE PROBABILITÀ CONGIUNTE</vt:lpstr>
      <vt:lpstr>Common Mistakes</vt:lpstr>
      <vt:lpstr>Common Mistakes</vt:lpstr>
      <vt:lpstr>Common Mistakes</vt:lpstr>
    </vt:vector>
  </TitlesOfParts>
  <Company>Università di Cagliari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Piras</dc:creator>
  <cp:lastModifiedBy>Luca Piras</cp:lastModifiedBy>
  <cp:revision>206</cp:revision>
  <dcterms:created xsi:type="dcterms:W3CDTF">2016-05-13T14:44:39Z</dcterms:created>
  <dcterms:modified xsi:type="dcterms:W3CDTF">2020-10-28T07:33:29Z</dcterms:modified>
</cp:coreProperties>
</file>