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3" r:id="rId4"/>
    <p:sldId id="274" r:id="rId5"/>
    <p:sldId id="315" r:id="rId6"/>
    <p:sldId id="316" r:id="rId7"/>
    <p:sldId id="323" r:id="rId8"/>
    <p:sldId id="317" r:id="rId9"/>
    <p:sldId id="318" r:id="rId10"/>
    <p:sldId id="319" r:id="rId11"/>
    <p:sldId id="320" r:id="rId12"/>
    <p:sldId id="321" r:id="rId13"/>
    <p:sldId id="322" r:id="rId14"/>
    <p:sldId id="314" r:id="rId15"/>
    <p:sldId id="324" r:id="rId16"/>
    <p:sldId id="325" r:id="rId17"/>
    <p:sldId id="326" r:id="rId18"/>
    <p:sldId id="327" r:id="rId19"/>
    <p:sldId id="328" r:id="rId20"/>
    <p:sldId id="329" r:id="rId21"/>
    <p:sldId id="330" r:id="rId22"/>
    <p:sldId id="33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5608" autoAdjust="0"/>
    <p:restoredTop sz="97823" autoAdjust="0"/>
  </p:normalViewPr>
  <p:slideViewPr>
    <p:cSldViewPr snapToGrid="0" snapToObjects="1">
      <p:cViewPr varScale="1">
        <p:scale>
          <a:sx n="113" d="100"/>
          <a:sy n="113" d="100"/>
        </p:scale>
        <p:origin x="58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8F7ACC-5FE7-0147-A249-5BCD22CD358E}" type="doc">
      <dgm:prSet loTypeId="urn:microsoft.com/office/officeart/2008/layout/VerticalCurvedList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B8C14CDF-FEF5-D749-A3C1-AD7EAE8BA83A}">
      <dgm:prSet custT="1"/>
      <dgm:spPr/>
      <dgm:t>
        <a:bodyPr/>
        <a:lstStyle/>
        <a:p>
          <a:pPr rtl="0"/>
          <a:r>
            <a:rPr lang="en-US" sz="2000" dirty="0"/>
            <a:t>Investors are rational</a:t>
          </a:r>
        </a:p>
      </dgm:t>
    </dgm:pt>
    <dgm:pt modelId="{7B3F2996-E6CE-EA45-84A0-54E8B822FCE9}" type="parTrans" cxnId="{47A0B7D9-6DE1-104D-A171-87379AF8268A}">
      <dgm:prSet/>
      <dgm:spPr/>
      <dgm:t>
        <a:bodyPr/>
        <a:lstStyle/>
        <a:p>
          <a:endParaRPr lang="en-US" sz="2000" dirty="0"/>
        </a:p>
      </dgm:t>
    </dgm:pt>
    <dgm:pt modelId="{19965060-BC23-AB40-92AF-38BF1B92D5A0}" type="sibTrans" cxnId="{47A0B7D9-6DE1-104D-A171-87379AF8268A}">
      <dgm:prSet/>
      <dgm:spPr/>
      <dgm:t>
        <a:bodyPr/>
        <a:lstStyle/>
        <a:p>
          <a:endParaRPr lang="en-US" sz="2000" dirty="0"/>
        </a:p>
      </dgm:t>
    </dgm:pt>
    <dgm:pt modelId="{073E8C66-BC2E-D744-8FA2-FD60A373995F}">
      <dgm:prSet custT="1"/>
      <dgm:spPr/>
      <dgm:t>
        <a:bodyPr/>
        <a:lstStyle/>
        <a:p>
          <a:pPr algn="ctr" rtl="0"/>
          <a:r>
            <a:rPr lang="en-US" sz="2400" spc="300" dirty="0">
              <a:solidFill>
                <a:srgbClr val="C00000"/>
              </a:solidFill>
            </a:rPr>
            <a:t>Markets are Efficient !!!</a:t>
          </a:r>
        </a:p>
      </dgm:t>
    </dgm:pt>
    <dgm:pt modelId="{A9E00895-AD8B-824B-96D4-1353146E2FFD}" type="parTrans" cxnId="{98915744-523A-F74E-B344-BF39312CB6B1}">
      <dgm:prSet/>
      <dgm:spPr/>
      <dgm:t>
        <a:bodyPr/>
        <a:lstStyle/>
        <a:p>
          <a:endParaRPr lang="en-US" sz="2000" dirty="0"/>
        </a:p>
      </dgm:t>
    </dgm:pt>
    <dgm:pt modelId="{D5619158-4DBA-2344-B32D-DE5CF82AD6D4}" type="sibTrans" cxnId="{98915744-523A-F74E-B344-BF39312CB6B1}">
      <dgm:prSet/>
      <dgm:spPr/>
      <dgm:t>
        <a:bodyPr/>
        <a:lstStyle/>
        <a:p>
          <a:endParaRPr lang="en-US" sz="2000" dirty="0"/>
        </a:p>
      </dgm:t>
    </dgm:pt>
    <dgm:pt modelId="{126E9444-24F5-8B4F-9B8E-949D15F4B1E2}">
      <dgm:prSet custT="1"/>
      <dgm:spPr/>
      <dgm:t>
        <a:bodyPr/>
        <a:lstStyle/>
        <a:p>
          <a:pPr rtl="0"/>
          <a:r>
            <a:rPr lang="en-US" sz="2000" dirty="0"/>
            <a:t>If not, Arbitrageurs will clear up the market</a:t>
          </a:r>
        </a:p>
      </dgm:t>
    </dgm:pt>
    <dgm:pt modelId="{EB6E9258-4EBE-304B-B782-C87983B108E9}" type="parTrans" cxnId="{2EE8D9C4-FC5D-F849-B183-5514F2201C51}">
      <dgm:prSet/>
      <dgm:spPr/>
      <dgm:t>
        <a:bodyPr/>
        <a:lstStyle/>
        <a:p>
          <a:endParaRPr lang="en-US" sz="2000" dirty="0"/>
        </a:p>
      </dgm:t>
    </dgm:pt>
    <dgm:pt modelId="{8F226639-5D17-2D4A-BD92-26ECA7ABD404}" type="sibTrans" cxnId="{2EE8D9C4-FC5D-F849-B183-5514F2201C51}">
      <dgm:prSet/>
      <dgm:spPr/>
      <dgm:t>
        <a:bodyPr/>
        <a:lstStyle/>
        <a:p>
          <a:endParaRPr lang="en-US" sz="2000" dirty="0"/>
        </a:p>
      </dgm:t>
    </dgm:pt>
    <dgm:pt modelId="{9344FA85-286A-774B-898B-A616BFFEF57D}">
      <dgm:prSet custT="1"/>
      <dgm:spPr/>
      <dgm:t>
        <a:bodyPr/>
        <a:lstStyle/>
        <a:p>
          <a:r>
            <a:rPr lang="en-US" sz="2000" dirty="0"/>
            <a:t>If not, mistakes will be random and compensate</a:t>
          </a:r>
        </a:p>
      </dgm:t>
    </dgm:pt>
    <dgm:pt modelId="{1675B7DE-8FAD-F649-A8B2-CA92B8BE8CA1}" type="parTrans" cxnId="{B40C7751-5270-0348-8B0C-899A9BD6BDF5}">
      <dgm:prSet/>
      <dgm:spPr/>
      <dgm:t>
        <a:bodyPr/>
        <a:lstStyle/>
        <a:p>
          <a:endParaRPr lang="en-US" sz="2000" dirty="0"/>
        </a:p>
      </dgm:t>
    </dgm:pt>
    <dgm:pt modelId="{31863E3B-410E-0545-B5F2-5D5D6D6892FF}" type="sibTrans" cxnId="{B40C7751-5270-0348-8B0C-899A9BD6BDF5}">
      <dgm:prSet/>
      <dgm:spPr/>
      <dgm:t>
        <a:bodyPr/>
        <a:lstStyle/>
        <a:p>
          <a:endParaRPr lang="en-US" sz="2000" dirty="0"/>
        </a:p>
      </dgm:t>
    </dgm:pt>
    <dgm:pt modelId="{3FB2EF25-FC95-D144-80C9-50B13BB97800}" type="pres">
      <dgm:prSet presAssocID="{398F7ACC-5FE7-0147-A249-5BCD22CD358E}" presName="Name0" presStyleCnt="0">
        <dgm:presLayoutVars>
          <dgm:chMax val="7"/>
          <dgm:chPref val="7"/>
          <dgm:dir/>
        </dgm:presLayoutVars>
      </dgm:prSet>
      <dgm:spPr/>
    </dgm:pt>
    <dgm:pt modelId="{29840FDA-5EEE-3F40-81C0-7555ECA72A6A}" type="pres">
      <dgm:prSet presAssocID="{398F7ACC-5FE7-0147-A249-5BCD22CD358E}" presName="Name1" presStyleCnt="0"/>
      <dgm:spPr/>
    </dgm:pt>
    <dgm:pt modelId="{1E0FB287-5F7E-6D4F-80CF-D97669B5928C}" type="pres">
      <dgm:prSet presAssocID="{398F7ACC-5FE7-0147-A249-5BCD22CD358E}" presName="cycle" presStyleCnt="0"/>
      <dgm:spPr/>
    </dgm:pt>
    <dgm:pt modelId="{7C223243-DA10-2D45-A891-668EEACB3462}" type="pres">
      <dgm:prSet presAssocID="{398F7ACC-5FE7-0147-A249-5BCD22CD358E}" presName="srcNode" presStyleLbl="node1" presStyleIdx="0" presStyleCnt="4"/>
      <dgm:spPr/>
    </dgm:pt>
    <dgm:pt modelId="{CFED11C5-33C6-9E4C-8BCC-C1A0F92C7C97}" type="pres">
      <dgm:prSet presAssocID="{398F7ACC-5FE7-0147-A249-5BCD22CD358E}" presName="conn" presStyleLbl="parChTrans1D2" presStyleIdx="0" presStyleCnt="1"/>
      <dgm:spPr/>
    </dgm:pt>
    <dgm:pt modelId="{C46D8FD5-D3F9-2547-9133-A1477A1A43B6}" type="pres">
      <dgm:prSet presAssocID="{398F7ACC-5FE7-0147-A249-5BCD22CD358E}" presName="extraNode" presStyleLbl="node1" presStyleIdx="0" presStyleCnt="4"/>
      <dgm:spPr/>
    </dgm:pt>
    <dgm:pt modelId="{B2EF650B-08E3-DF4F-AB2A-2C38BB266786}" type="pres">
      <dgm:prSet presAssocID="{398F7ACC-5FE7-0147-A249-5BCD22CD358E}" presName="dstNode" presStyleLbl="node1" presStyleIdx="0" presStyleCnt="4"/>
      <dgm:spPr/>
    </dgm:pt>
    <dgm:pt modelId="{B34E9D53-8887-D84E-A584-1965C4D22ECC}" type="pres">
      <dgm:prSet presAssocID="{B8C14CDF-FEF5-D749-A3C1-AD7EAE8BA83A}" presName="text_1" presStyleLbl="node1" presStyleIdx="0" presStyleCnt="4">
        <dgm:presLayoutVars>
          <dgm:bulletEnabled val="1"/>
        </dgm:presLayoutVars>
      </dgm:prSet>
      <dgm:spPr/>
    </dgm:pt>
    <dgm:pt modelId="{12DBAFCD-AE18-C847-8037-587BA5ECCEF6}" type="pres">
      <dgm:prSet presAssocID="{B8C14CDF-FEF5-D749-A3C1-AD7EAE8BA83A}" presName="accent_1" presStyleCnt="0"/>
      <dgm:spPr/>
    </dgm:pt>
    <dgm:pt modelId="{30AC56C3-C866-CC4D-BBD2-0B84F2C3AEB1}" type="pres">
      <dgm:prSet presAssocID="{B8C14CDF-FEF5-D749-A3C1-AD7EAE8BA83A}" presName="accentRepeatNode" presStyleLbl="solidFgAcc1" presStyleIdx="0" presStyleCnt="4"/>
      <dgm:spPr/>
    </dgm:pt>
    <dgm:pt modelId="{99A51D9D-4D4D-314B-88ED-EF08A8C01C70}" type="pres">
      <dgm:prSet presAssocID="{9344FA85-286A-774B-898B-A616BFFEF57D}" presName="text_2" presStyleLbl="node1" presStyleIdx="1" presStyleCnt="4">
        <dgm:presLayoutVars>
          <dgm:bulletEnabled val="1"/>
        </dgm:presLayoutVars>
      </dgm:prSet>
      <dgm:spPr/>
    </dgm:pt>
    <dgm:pt modelId="{BC73C3C4-4ABF-9343-9EFA-6145E9AD2C4E}" type="pres">
      <dgm:prSet presAssocID="{9344FA85-286A-774B-898B-A616BFFEF57D}" presName="accent_2" presStyleCnt="0"/>
      <dgm:spPr/>
    </dgm:pt>
    <dgm:pt modelId="{716346A8-7144-8B4C-8E90-C856B1A76E56}" type="pres">
      <dgm:prSet presAssocID="{9344FA85-286A-774B-898B-A616BFFEF57D}" presName="accentRepeatNode" presStyleLbl="solidFgAcc1" presStyleIdx="1" presStyleCnt="4"/>
      <dgm:spPr/>
    </dgm:pt>
    <dgm:pt modelId="{4EC267D7-E130-BF44-A86C-EAEFBCAAE27D}" type="pres">
      <dgm:prSet presAssocID="{126E9444-24F5-8B4F-9B8E-949D15F4B1E2}" presName="text_3" presStyleLbl="node1" presStyleIdx="2" presStyleCnt="4">
        <dgm:presLayoutVars>
          <dgm:bulletEnabled val="1"/>
        </dgm:presLayoutVars>
      </dgm:prSet>
      <dgm:spPr/>
    </dgm:pt>
    <dgm:pt modelId="{7D0AB0CE-E497-0E48-857F-DB4756D38848}" type="pres">
      <dgm:prSet presAssocID="{126E9444-24F5-8B4F-9B8E-949D15F4B1E2}" presName="accent_3" presStyleCnt="0"/>
      <dgm:spPr/>
    </dgm:pt>
    <dgm:pt modelId="{D5CB84C5-2451-9B4F-868A-98513B92A1D5}" type="pres">
      <dgm:prSet presAssocID="{126E9444-24F5-8B4F-9B8E-949D15F4B1E2}" presName="accentRepeatNode" presStyleLbl="solidFgAcc1" presStyleIdx="2" presStyleCnt="4"/>
      <dgm:spPr/>
    </dgm:pt>
    <dgm:pt modelId="{E620F381-7A52-334D-95A0-62064AAC5FD6}" type="pres">
      <dgm:prSet presAssocID="{073E8C66-BC2E-D744-8FA2-FD60A373995F}" presName="text_4" presStyleLbl="node1" presStyleIdx="3" presStyleCnt="4">
        <dgm:presLayoutVars>
          <dgm:bulletEnabled val="1"/>
        </dgm:presLayoutVars>
      </dgm:prSet>
      <dgm:spPr/>
    </dgm:pt>
    <dgm:pt modelId="{64EC2290-FA5F-5C4A-B9EC-9FFD162C9C6B}" type="pres">
      <dgm:prSet presAssocID="{073E8C66-BC2E-D744-8FA2-FD60A373995F}" presName="accent_4" presStyleCnt="0"/>
      <dgm:spPr/>
    </dgm:pt>
    <dgm:pt modelId="{D4676FD3-2DAB-584A-97D7-B91652F9E04F}" type="pres">
      <dgm:prSet presAssocID="{073E8C66-BC2E-D744-8FA2-FD60A373995F}" presName="accentRepeatNode" presStyleLbl="solidFgAcc1" presStyleIdx="3" presStyleCnt="4"/>
      <dgm:spPr/>
    </dgm:pt>
  </dgm:ptLst>
  <dgm:cxnLst>
    <dgm:cxn modelId="{48601C25-E4E8-1245-B6DE-ECC93A49E974}" type="presOf" srcId="{126E9444-24F5-8B4F-9B8E-949D15F4B1E2}" destId="{4EC267D7-E130-BF44-A86C-EAEFBCAAE27D}" srcOrd="0" destOrd="0" presId="urn:microsoft.com/office/officeart/2008/layout/VerticalCurvedList"/>
    <dgm:cxn modelId="{A623C829-23F2-2E47-A7DC-33F147563D9E}" type="presOf" srcId="{B8C14CDF-FEF5-D749-A3C1-AD7EAE8BA83A}" destId="{B34E9D53-8887-D84E-A584-1965C4D22ECC}" srcOrd="0" destOrd="0" presId="urn:microsoft.com/office/officeart/2008/layout/VerticalCurvedList"/>
    <dgm:cxn modelId="{98915744-523A-F74E-B344-BF39312CB6B1}" srcId="{398F7ACC-5FE7-0147-A249-5BCD22CD358E}" destId="{073E8C66-BC2E-D744-8FA2-FD60A373995F}" srcOrd="3" destOrd="0" parTransId="{A9E00895-AD8B-824B-96D4-1353146E2FFD}" sibTransId="{D5619158-4DBA-2344-B32D-DE5CF82AD6D4}"/>
    <dgm:cxn modelId="{B40C7751-5270-0348-8B0C-899A9BD6BDF5}" srcId="{398F7ACC-5FE7-0147-A249-5BCD22CD358E}" destId="{9344FA85-286A-774B-898B-A616BFFEF57D}" srcOrd="1" destOrd="0" parTransId="{1675B7DE-8FAD-F649-A8B2-CA92B8BE8CA1}" sibTransId="{31863E3B-410E-0545-B5F2-5D5D6D6892FF}"/>
    <dgm:cxn modelId="{EC0D395D-4F84-3644-851C-68CC87583A54}" type="presOf" srcId="{9344FA85-286A-774B-898B-A616BFFEF57D}" destId="{99A51D9D-4D4D-314B-88ED-EF08A8C01C70}" srcOrd="0" destOrd="0" presId="urn:microsoft.com/office/officeart/2008/layout/VerticalCurvedList"/>
    <dgm:cxn modelId="{BB3D7563-9DBC-7D4B-ABC1-D01888E6C94E}" type="presOf" srcId="{073E8C66-BC2E-D744-8FA2-FD60A373995F}" destId="{E620F381-7A52-334D-95A0-62064AAC5FD6}" srcOrd="0" destOrd="0" presId="urn:microsoft.com/office/officeart/2008/layout/VerticalCurvedList"/>
    <dgm:cxn modelId="{C150527B-5610-6746-A46E-5E0256EDD9C0}" type="presOf" srcId="{398F7ACC-5FE7-0147-A249-5BCD22CD358E}" destId="{3FB2EF25-FC95-D144-80C9-50B13BB97800}" srcOrd="0" destOrd="0" presId="urn:microsoft.com/office/officeart/2008/layout/VerticalCurvedList"/>
    <dgm:cxn modelId="{76D8909A-2EB9-AD48-A762-CF930B4EE36F}" type="presOf" srcId="{19965060-BC23-AB40-92AF-38BF1B92D5A0}" destId="{CFED11C5-33C6-9E4C-8BCC-C1A0F92C7C97}" srcOrd="0" destOrd="0" presId="urn:microsoft.com/office/officeart/2008/layout/VerticalCurvedList"/>
    <dgm:cxn modelId="{2EE8D9C4-FC5D-F849-B183-5514F2201C51}" srcId="{398F7ACC-5FE7-0147-A249-5BCD22CD358E}" destId="{126E9444-24F5-8B4F-9B8E-949D15F4B1E2}" srcOrd="2" destOrd="0" parTransId="{EB6E9258-4EBE-304B-B782-C87983B108E9}" sibTransId="{8F226639-5D17-2D4A-BD92-26ECA7ABD404}"/>
    <dgm:cxn modelId="{47A0B7D9-6DE1-104D-A171-87379AF8268A}" srcId="{398F7ACC-5FE7-0147-A249-5BCD22CD358E}" destId="{B8C14CDF-FEF5-D749-A3C1-AD7EAE8BA83A}" srcOrd="0" destOrd="0" parTransId="{7B3F2996-E6CE-EA45-84A0-54E8B822FCE9}" sibTransId="{19965060-BC23-AB40-92AF-38BF1B92D5A0}"/>
    <dgm:cxn modelId="{56692D04-6489-4A4A-89D7-1A1BC1D4452A}" type="presParOf" srcId="{3FB2EF25-FC95-D144-80C9-50B13BB97800}" destId="{29840FDA-5EEE-3F40-81C0-7555ECA72A6A}" srcOrd="0" destOrd="0" presId="urn:microsoft.com/office/officeart/2008/layout/VerticalCurvedList"/>
    <dgm:cxn modelId="{0E995D41-9BB9-0940-8321-206C06A4C865}" type="presParOf" srcId="{29840FDA-5EEE-3F40-81C0-7555ECA72A6A}" destId="{1E0FB287-5F7E-6D4F-80CF-D97669B5928C}" srcOrd="0" destOrd="0" presId="urn:microsoft.com/office/officeart/2008/layout/VerticalCurvedList"/>
    <dgm:cxn modelId="{7DC925A1-28BB-CD4A-986D-43FA1BE04F19}" type="presParOf" srcId="{1E0FB287-5F7E-6D4F-80CF-D97669B5928C}" destId="{7C223243-DA10-2D45-A891-668EEACB3462}" srcOrd="0" destOrd="0" presId="urn:microsoft.com/office/officeart/2008/layout/VerticalCurvedList"/>
    <dgm:cxn modelId="{74B480A2-50D6-CC4C-8781-FA6D16114AE8}" type="presParOf" srcId="{1E0FB287-5F7E-6D4F-80CF-D97669B5928C}" destId="{CFED11C5-33C6-9E4C-8BCC-C1A0F92C7C97}" srcOrd="1" destOrd="0" presId="urn:microsoft.com/office/officeart/2008/layout/VerticalCurvedList"/>
    <dgm:cxn modelId="{53E22550-2FD2-AD44-9535-BF94054EAF8B}" type="presParOf" srcId="{1E0FB287-5F7E-6D4F-80CF-D97669B5928C}" destId="{C46D8FD5-D3F9-2547-9133-A1477A1A43B6}" srcOrd="2" destOrd="0" presId="urn:microsoft.com/office/officeart/2008/layout/VerticalCurvedList"/>
    <dgm:cxn modelId="{BA44E24A-E6C3-9643-86B2-AE10EF97DF78}" type="presParOf" srcId="{1E0FB287-5F7E-6D4F-80CF-D97669B5928C}" destId="{B2EF650B-08E3-DF4F-AB2A-2C38BB266786}" srcOrd="3" destOrd="0" presId="urn:microsoft.com/office/officeart/2008/layout/VerticalCurvedList"/>
    <dgm:cxn modelId="{45CA02DC-E9A0-EC41-98BC-61C775E6486D}" type="presParOf" srcId="{29840FDA-5EEE-3F40-81C0-7555ECA72A6A}" destId="{B34E9D53-8887-D84E-A584-1965C4D22ECC}" srcOrd="1" destOrd="0" presId="urn:microsoft.com/office/officeart/2008/layout/VerticalCurvedList"/>
    <dgm:cxn modelId="{DC0A0610-51B2-E54D-B22B-CD0958C5C8E9}" type="presParOf" srcId="{29840FDA-5EEE-3F40-81C0-7555ECA72A6A}" destId="{12DBAFCD-AE18-C847-8037-587BA5ECCEF6}" srcOrd="2" destOrd="0" presId="urn:microsoft.com/office/officeart/2008/layout/VerticalCurvedList"/>
    <dgm:cxn modelId="{6256E26D-A172-2345-903E-59B09A4109C7}" type="presParOf" srcId="{12DBAFCD-AE18-C847-8037-587BA5ECCEF6}" destId="{30AC56C3-C866-CC4D-BBD2-0B84F2C3AEB1}" srcOrd="0" destOrd="0" presId="urn:microsoft.com/office/officeart/2008/layout/VerticalCurvedList"/>
    <dgm:cxn modelId="{B2D9E995-7CA0-894A-8DD4-A11904E3608E}" type="presParOf" srcId="{29840FDA-5EEE-3F40-81C0-7555ECA72A6A}" destId="{99A51D9D-4D4D-314B-88ED-EF08A8C01C70}" srcOrd="3" destOrd="0" presId="urn:microsoft.com/office/officeart/2008/layout/VerticalCurvedList"/>
    <dgm:cxn modelId="{06BA54EF-0E4C-9F42-AC70-843E0204558F}" type="presParOf" srcId="{29840FDA-5EEE-3F40-81C0-7555ECA72A6A}" destId="{BC73C3C4-4ABF-9343-9EFA-6145E9AD2C4E}" srcOrd="4" destOrd="0" presId="urn:microsoft.com/office/officeart/2008/layout/VerticalCurvedList"/>
    <dgm:cxn modelId="{12937D3A-F12D-F942-937A-66C1260D0EF5}" type="presParOf" srcId="{BC73C3C4-4ABF-9343-9EFA-6145E9AD2C4E}" destId="{716346A8-7144-8B4C-8E90-C856B1A76E56}" srcOrd="0" destOrd="0" presId="urn:microsoft.com/office/officeart/2008/layout/VerticalCurvedList"/>
    <dgm:cxn modelId="{9DBA167A-B7F4-FD46-8EF4-FFDCEF856357}" type="presParOf" srcId="{29840FDA-5EEE-3F40-81C0-7555ECA72A6A}" destId="{4EC267D7-E130-BF44-A86C-EAEFBCAAE27D}" srcOrd="5" destOrd="0" presId="urn:microsoft.com/office/officeart/2008/layout/VerticalCurvedList"/>
    <dgm:cxn modelId="{57340072-DCFB-194D-A408-0044BC22FBAB}" type="presParOf" srcId="{29840FDA-5EEE-3F40-81C0-7555ECA72A6A}" destId="{7D0AB0CE-E497-0E48-857F-DB4756D38848}" srcOrd="6" destOrd="0" presId="urn:microsoft.com/office/officeart/2008/layout/VerticalCurvedList"/>
    <dgm:cxn modelId="{AEFA3952-1D64-9B4E-9452-1805A115604E}" type="presParOf" srcId="{7D0AB0CE-E497-0E48-857F-DB4756D38848}" destId="{D5CB84C5-2451-9B4F-868A-98513B92A1D5}" srcOrd="0" destOrd="0" presId="urn:microsoft.com/office/officeart/2008/layout/VerticalCurvedList"/>
    <dgm:cxn modelId="{770BFFE3-C3AF-9443-86DD-BB3FAC809BBC}" type="presParOf" srcId="{29840FDA-5EEE-3F40-81C0-7555ECA72A6A}" destId="{E620F381-7A52-334D-95A0-62064AAC5FD6}" srcOrd="7" destOrd="0" presId="urn:microsoft.com/office/officeart/2008/layout/VerticalCurvedList"/>
    <dgm:cxn modelId="{2F303DD9-6A37-E649-B92D-4BA894315AA0}" type="presParOf" srcId="{29840FDA-5EEE-3F40-81C0-7555ECA72A6A}" destId="{64EC2290-FA5F-5C4A-B9EC-9FFD162C9C6B}" srcOrd="8" destOrd="0" presId="urn:microsoft.com/office/officeart/2008/layout/VerticalCurvedList"/>
    <dgm:cxn modelId="{FADB5E57-D8B7-B444-BB28-2355B1298638}" type="presParOf" srcId="{64EC2290-FA5F-5C4A-B9EC-9FFD162C9C6B}" destId="{D4676FD3-2DAB-584A-97D7-B91652F9E04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D11C5-33C6-9E4C-8BCC-C1A0F92C7C97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E9D53-8887-D84E-A584-1965C4D22ECC}">
      <dsp:nvSpPr>
        <dsp:cNvPr id="0" name=""/>
        <dsp:cNvSpPr/>
      </dsp:nvSpPr>
      <dsp:spPr>
        <a:xfrm>
          <a:off x="511409" y="347956"/>
          <a:ext cx="697259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Investors are rational</a:t>
          </a:r>
        </a:p>
      </dsp:txBody>
      <dsp:txXfrm>
        <a:off x="511409" y="347956"/>
        <a:ext cx="6972596" cy="696274"/>
      </dsp:txXfrm>
    </dsp:sp>
    <dsp:sp modelId="{30AC56C3-C866-CC4D-BBD2-0B84F2C3AEB1}">
      <dsp:nvSpPr>
        <dsp:cNvPr id="0" name=""/>
        <dsp:cNvSpPr/>
      </dsp:nvSpPr>
      <dsp:spPr>
        <a:xfrm>
          <a:off x="76237" y="260921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A51D9D-4D4D-314B-88ED-EF08A8C01C70}">
      <dsp:nvSpPr>
        <dsp:cNvPr id="0" name=""/>
        <dsp:cNvSpPr/>
      </dsp:nvSpPr>
      <dsp:spPr>
        <a:xfrm>
          <a:off x="910599" y="1392548"/>
          <a:ext cx="657340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If not, mistakes will be random and compensate</a:t>
          </a:r>
        </a:p>
      </dsp:txBody>
      <dsp:txXfrm>
        <a:off x="910599" y="1392548"/>
        <a:ext cx="6573406" cy="696274"/>
      </dsp:txXfrm>
    </dsp:sp>
    <dsp:sp modelId="{716346A8-7144-8B4C-8E90-C856B1A76E56}">
      <dsp:nvSpPr>
        <dsp:cNvPr id="0" name=""/>
        <dsp:cNvSpPr/>
      </dsp:nvSpPr>
      <dsp:spPr>
        <a:xfrm>
          <a:off x="475427" y="1305514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C267D7-E130-BF44-A86C-EAEFBCAAE27D}">
      <dsp:nvSpPr>
        <dsp:cNvPr id="0" name=""/>
        <dsp:cNvSpPr/>
      </dsp:nvSpPr>
      <dsp:spPr>
        <a:xfrm>
          <a:off x="910599" y="2437140"/>
          <a:ext cx="657340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If not, Arbitrageurs will clear up the market</a:t>
          </a:r>
        </a:p>
      </dsp:txBody>
      <dsp:txXfrm>
        <a:off x="910599" y="2437140"/>
        <a:ext cx="6573406" cy="696274"/>
      </dsp:txXfrm>
    </dsp:sp>
    <dsp:sp modelId="{D5CB84C5-2451-9B4F-868A-98513B92A1D5}">
      <dsp:nvSpPr>
        <dsp:cNvPr id="0" name=""/>
        <dsp:cNvSpPr/>
      </dsp:nvSpPr>
      <dsp:spPr>
        <a:xfrm>
          <a:off x="475427" y="2350106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620F381-7A52-334D-95A0-62064AAC5FD6}">
      <dsp:nvSpPr>
        <dsp:cNvPr id="0" name=""/>
        <dsp:cNvSpPr/>
      </dsp:nvSpPr>
      <dsp:spPr>
        <a:xfrm>
          <a:off x="511409" y="3481732"/>
          <a:ext cx="697259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60960" rIns="60960" bIns="6096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spc="300" dirty="0">
              <a:solidFill>
                <a:srgbClr val="C00000"/>
              </a:solidFill>
            </a:rPr>
            <a:t>Markets are Efficient !!!</a:t>
          </a:r>
        </a:p>
      </dsp:txBody>
      <dsp:txXfrm>
        <a:off x="511409" y="3481732"/>
        <a:ext cx="6972596" cy="696274"/>
      </dsp:txXfrm>
    </dsp:sp>
    <dsp:sp modelId="{D4676FD3-2DAB-584A-97D7-B91652F9E04F}">
      <dsp:nvSpPr>
        <dsp:cNvPr id="0" name=""/>
        <dsp:cNvSpPr/>
      </dsp:nvSpPr>
      <dsp:spPr>
        <a:xfrm>
          <a:off x="76237" y="3394698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1C2C8-BD8F-0E40-93A4-FF6679B0ECE7}" type="datetimeFigureOut">
              <a:rPr lang="it-IT" smtClean="0"/>
              <a:t>09/10/19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45EDE-7109-4D48-9D0F-F92CFA48B2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168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3702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2732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24837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9660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6105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240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9329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5435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48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751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544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8784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10/9/19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10/9/19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10/9/19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10/9/19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10/9/19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irasl@unica.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tiff"/><Relationship Id="rId4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685799" y="1285753"/>
            <a:ext cx="8189176" cy="2761941"/>
          </a:xfrm>
        </p:spPr>
        <p:txBody>
          <a:bodyPr anchor="ctr"/>
          <a:lstStyle/>
          <a:p>
            <a:pPr>
              <a:lnSpc>
                <a:spcPct val="90000"/>
              </a:lnSpc>
              <a:spcAft>
                <a:spcPts val="4200"/>
              </a:spcAft>
            </a:pPr>
            <a:r>
              <a:rPr lang="it-IT" sz="6000" dirty="0"/>
              <a:t>Advanced</a:t>
            </a:r>
            <a:br>
              <a:rPr lang="it-IT" sz="6000" dirty="0"/>
            </a:br>
            <a:r>
              <a:rPr lang="it-IT" sz="6000" dirty="0"/>
              <a:t>Corporate Finance</a:t>
            </a:r>
            <a:br>
              <a:rPr lang="it-IT" sz="1100" dirty="0"/>
            </a:br>
            <a:br>
              <a:rPr lang="it-IT" sz="1100" dirty="0"/>
            </a:br>
            <a:br>
              <a:rPr lang="it-IT" sz="1100" dirty="0"/>
            </a:br>
            <a:br>
              <a:rPr lang="it-IT" sz="1100" dirty="0"/>
            </a:br>
            <a:r>
              <a:rPr lang="it-IT" sz="1800" dirty="0"/>
              <a:t>6 CFU</a:t>
            </a: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874569" y="4672766"/>
            <a:ext cx="7642973" cy="1502278"/>
          </a:xfrm>
        </p:spPr>
        <p:txBody>
          <a:bodyPr>
            <a:normAutofit/>
          </a:bodyPr>
          <a:lstStyle/>
          <a:p>
            <a:r>
              <a:rPr lang="it-IT" b="1" dirty="0"/>
              <a:t>Prof. Luca Piras</a:t>
            </a:r>
          </a:p>
          <a:p>
            <a:pPr>
              <a:spcAft>
                <a:spcPts val="2400"/>
              </a:spcAft>
            </a:pPr>
            <a:r>
              <a:rPr lang="it-IT" sz="1600" dirty="0"/>
              <a:t>Room 4, P. Baffi building 2° </a:t>
            </a:r>
            <a:r>
              <a:rPr lang="it-IT" sz="1600" dirty="0" err="1"/>
              <a:t>floor</a:t>
            </a:r>
            <a:endParaRPr lang="it-IT" sz="1600" dirty="0"/>
          </a:p>
          <a:p>
            <a:r>
              <a:rPr lang="it-IT" b="1" dirty="0">
                <a:hlinkClick r:id="rId3"/>
              </a:rPr>
              <a:t>pirasl@unica.it</a:t>
            </a:r>
            <a:r>
              <a:rPr lang="it-IT" b="1" dirty="0"/>
              <a:t>                                      070 675 3365</a:t>
            </a:r>
          </a:p>
        </p:txBody>
      </p:sp>
      <p:grpSp>
        <p:nvGrpSpPr>
          <p:cNvPr id="9" name="Gruppo 8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10" name="Immagine 9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sellaDiTesto 10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2676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/>
              <a:t>EMH</a:t>
            </a:r>
            <a:endParaRPr lang="en-US" sz="3900" spc="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22964"/>
            <a:ext cx="7992319" cy="3748632"/>
          </a:xfrm>
        </p:spPr>
        <p:txBody>
          <a:bodyPr anchor="ctr">
            <a:normAutofit/>
          </a:bodyPr>
          <a:lstStyle/>
          <a:p>
            <a:pPr marL="287338" indent="-287338">
              <a:lnSpc>
                <a:spcPts val="27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Market efficiency is always tested jointly with a model of market equilibrium, but the converse is also true. </a:t>
            </a:r>
          </a:p>
          <a:p>
            <a:pPr marL="287338" indent="-287338">
              <a:lnSpc>
                <a:spcPts val="2700"/>
              </a:lnSpc>
              <a:spcBef>
                <a:spcPts val="0"/>
              </a:spcBef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Common asset pricing models:</a:t>
            </a:r>
          </a:p>
          <a:p>
            <a:pPr marL="1292225" lvl="1" indent="-219075">
              <a:lnSpc>
                <a:spcPts val="2700"/>
              </a:lnSpc>
              <a:spcBef>
                <a:spcPts val="0"/>
              </a:spcBef>
            </a:pPr>
            <a:r>
              <a:rPr lang="en-US" dirty="0">
                <a:solidFill>
                  <a:srgbClr val="C00000"/>
                </a:solidFill>
              </a:rPr>
              <a:t>CAPM of Sharpe (1964) and </a:t>
            </a:r>
            <a:r>
              <a:rPr lang="en-US" dirty="0" err="1">
                <a:solidFill>
                  <a:srgbClr val="C00000"/>
                </a:solidFill>
              </a:rPr>
              <a:t>Lintner</a:t>
            </a:r>
            <a:r>
              <a:rPr lang="en-US" dirty="0">
                <a:solidFill>
                  <a:srgbClr val="C00000"/>
                </a:solidFill>
              </a:rPr>
              <a:t> (1965), </a:t>
            </a:r>
          </a:p>
          <a:p>
            <a:pPr marL="1292225" lvl="1" indent="-219075">
              <a:lnSpc>
                <a:spcPts val="2700"/>
              </a:lnSpc>
              <a:spcBef>
                <a:spcPts val="0"/>
              </a:spcBef>
            </a:pPr>
            <a:r>
              <a:rPr lang="en-US" dirty="0">
                <a:solidFill>
                  <a:srgbClr val="C00000"/>
                </a:solidFill>
              </a:rPr>
              <a:t>Merton’s (1973a) intertemporal CAPM (ICAPM),</a:t>
            </a:r>
          </a:p>
          <a:p>
            <a:pPr marL="1292225" lvl="1" indent="-219075">
              <a:lnSpc>
                <a:spcPts val="27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solidFill>
                  <a:srgbClr val="C00000"/>
                </a:solidFill>
              </a:rPr>
              <a:t>Consumption CAPM of Lucas (1978) and Breeden (1979), </a:t>
            </a:r>
          </a:p>
          <a:p>
            <a:pPr marL="230188" indent="-230188">
              <a:lnSpc>
                <a:spcPts val="27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implicitly or explicitly all assume that information is costlessly available to all market participants who use it correctly in their portfolio decisions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54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 dirty="0"/>
              <a:t>EMH </a:t>
            </a:r>
            <a:r>
              <a:rPr lang="mr-IN" sz="3900" spc="600" dirty="0"/>
              <a:t>–</a:t>
            </a:r>
            <a:r>
              <a:rPr lang="en-US" sz="3900" spc="600" dirty="0"/>
              <a:t>  </a:t>
            </a:r>
            <a:r>
              <a:rPr lang="en-US" sz="3200" spc="600" dirty="0">
                <a:solidFill>
                  <a:srgbClr val="C00000"/>
                </a:solidFill>
              </a:rPr>
              <a:t>Event Studies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753034" y="1922963"/>
                <a:ext cx="7617243" cy="4079251"/>
              </a:xfrm>
            </p:spPr>
            <p:txBody>
              <a:bodyPr anchor="t">
                <a:normAutofit/>
              </a:bodyPr>
              <a:lstStyle/>
              <a:p>
                <a:pPr marL="0" indent="0" algn="ctr">
                  <a:lnSpc>
                    <a:spcPts val="2700"/>
                  </a:lnSpc>
                  <a:spcBef>
                    <a:spcPts val="0"/>
                  </a:spcBef>
                  <a:spcAft>
                    <a:spcPts val="3600"/>
                  </a:spcAft>
                  <a:buNone/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Tests the adjustment of stock prices to announcements of corporate events (</a:t>
                </a:r>
                <a:r>
                  <a:rPr lang="en-US" sz="1800" i="1" dirty="0">
                    <a:solidFill>
                      <a:srgbClr val="C00000"/>
                    </a:solidFill>
                  </a:rPr>
                  <a:t>Stocks’ splits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)</a:t>
                </a:r>
              </a:p>
              <a:p>
                <a:pPr marL="0" indent="0">
                  <a:lnSpc>
                    <a:spcPts val="2700"/>
                  </a:lnSpc>
                  <a:spcBef>
                    <a:spcPts val="0"/>
                  </a:spcBef>
                  <a:spcAft>
                    <a:spcPts val="3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it-IT" sz="20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20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𝑀𝑡</m:t>
                          </m:r>
                        </m:sub>
                      </m:sSub>
                      <m:r>
                        <a:rPr lang="it-IT" sz="20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981075" indent="-312738">
                  <a:lnSpc>
                    <a:spcPts val="2700"/>
                  </a:lnSpc>
                  <a:spcBef>
                    <a:spcPts val="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it-IT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 is the return on stock </a:t>
                </a:r>
                <a:r>
                  <a:rPr lang="en-US" sz="2000" i="1" dirty="0" err="1">
                    <a:solidFill>
                      <a:srgbClr val="C00000"/>
                    </a:solidFill>
                  </a:rPr>
                  <a:t>i</a:t>
                </a: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 for month </a:t>
                </a:r>
                <a:r>
                  <a:rPr lang="en-US" sz="2000" dirty="0">
                    <a:solidFill>
                      <a:srgbClr val="C00000"/>
                    </a:solidFill>
                  </a:rPr>
                  <a:t>t</a:t>
                </a:r>
                <a:r>
                  <a:rPr lang="en-US" sz="2000" i="1" dirty="0"/>
                  <a:t> </a:t>
                </a:r>
                <a:endParaRPr lang="en-US" sz="2000" dirty="0"/>
              </a:p>
              <a:p>
                <a:pPr marL="981075" indent="-312738">
                  <a:lnSpc>
                    <a:spcPts val="2700"/>
                  </a:lnSpc>
                  <a:spcBef>
                    <a:spcPts val="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it-IT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𝑀𝑡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 is the market return, </a:t>
                </a:r>
              </a:p>
              <a:p>
                <a:pPr marL="981075" indent="-312738">
                  <a:lnSpc>
                    <a:spcPts val="2700"/>
                  </a:lnSpc>
                  <a:spcBef>
                    <a:spcPts val="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b>
                        <m:r>
                          <a:rPr lang="it-IT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 is the part of the security’s return that is not a response to the market return. </a:t>
                </a:r>
              </a:p>
              <a:p>
                <a:pPr>
                  <a:lnSpc>
                    <a:spcPts val="27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sz="20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3034" y="1922963"/>
                <a:ext cx="7617243" cy="4079251"/>
              </a:xfrm>
              <a:blipFill rotWithShape="0">
                <a:blip r:embed="rId2"/>
                <a:stretch>
                  <a:fillRect t="-1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253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/>
              <a:t>EMH</a:t>
            </a:r>
            <a:endParaRPr lang="en-US" sz="3900" spc="6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199"/>
            <a:ext cx="8229600" cy="4684854"/>
          </a:xfrm>
        </p:spPr>
      </p:pic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0013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/>
              <a:t>EMH</a:t>
            </a:r>
            <a:endParaRPr lang="en-US" sz="3900" spc="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3034" y="1696278"/>
            <a:ext cx="7617243" cy="4658139"/>
          </a:xfrm>
        </p:spPr>
        <p:txBody>
          <a:bodyPr anchor="t">
            <a:noAutofit/>
          </a:bodyPr>
          <a:lstStyle/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The cumulative average residual rises in the months preceding a split.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us, companies tend to split their stocks after good times that produce large increases in their stock prices.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Once the split becomes known there is no further movement in the cumulative average residual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75% of the companies that split their stocks continue to experience good times (dividend growth rates larger than those of the market as a whole)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On average, all the implications of a split for the future performance of a company are incorporated in stock prices in the months leading up to the split, with no further reaction thereafter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exactly the prediction of market efficiency. 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3600"/>
              </a:spcAft>
            </a:pPr>
            <a:endParaRPr lang="en-US" sz="1400" i="1" dirty="0">
              <a:solidFill>
                <a:schemeClr val="tx2">
                  <a:lumMod val="75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7071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56687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Predictivity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531766" y="1711834"/>
                <a:ext cx="6598823" cy="3564895"/>
              </a:xfrm>
            </p:spPr>
            <p:txBody>
              <a:bodyPr anchor="ctr"/>
              <a:lstStyle/>
              <a:p>
                <a:pPr>
                  <a:spcBef>
                    <a:spcPts val="3000"/>
                  </a:spcBef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Irving Fisher states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 is: </a:t>
                </a:r>
              </a:p>
              <a:p>
                <a:pPr marL="0" indent="0" algn="ctr">
                  <a:spcBef>
                    <a:spcPts val="2400"/>
                  </a:spcBef>
                  <a:spcAft>
                    <a:spcPts val="2400"/>
                  </a:spcAft>
                  <a:buNone/>
                </a:pPr>
                <a:r>
                  <a:rPr lang="it-IT" dirty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it-IT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)+</m:t>
                    </m:r>
                    <m:r>
                      <a:rPr lang="it-IT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it-IT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it-IT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dirty="0"/>
              </a:p>
              <a:p>
                <a:pPr>
                  <a:spcBef>
                    <a:spcPts val="30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𝐸</m:t>
                        </m:r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(</m:t>
                        </m:r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𝑟</m:t>
                        </m:r>
                      </m:e>
                      <m:sub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𝑡</m:t>
                        </m:r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+1</m:t>
                        </m:r>
                      </m:sub>
                    </m:sSub>
                    <m:r>
                      <a:rPr lang="it-IT" i="1">
                        <a:solidFill>
                          <a:srgbClr val="C00000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 Expected real return</a:t>
                </a:r>
              </a:p>
              <a:p>
                <a:pPr>
                  <a:spcBef>
                    <a:spcPts val="3000"/>
                  </a:spcBef>
                </a:pPr>
                <a14:m>
                  <m:oMath xmlns:m="http://schemas.openxmlformats.org/officeDocument/2006/math">
                    <m:r>
                      <a:rPr lang="it-IT" i="1">
                        <a:solidFill>
                          <a:srgbClr val="C00000"/>
                        </a:solidFill>
                        <a:latin typeface="Cambria Math" charset="0"/>
                      </a:rPr>
                      <m:t>𝐸</m:t>
                    </m:r>
                    <m:r>
                      <a:rPr lang="it-IT" i="1">
                        <a:solidFill>
                          <a:srgbClr val="C00000"/>
                        </a:solidFill>
                        <a:latin typeface="Cambria Math" charset="0"/>
                      </a:rPr>
                      <m:t>(</m:t>
                    </m:r>
                    <m:sSub>
                      <m:sSubPr>
                        <m:ctrlP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𝜋</m:t>
                        </m:r>
                      </m:e>
                      <m:sub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𝑡</m:t>
                        </m:r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+1</m:t>
                        </m:r>
                      </m:sub>
                    </m:sSub>
                    <m:r>
                      <a:rPr lang="it-IT" i="1">
                        <a:solidFill>
                          <a:srgbClr val="C00000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 Best forecast of Inflation rate</a:t>
                </a:r>
                <a:endParaRPr lang="en-US" altLang="x-none" dirty="0">
                  <a:solidFill>
                    <a:schemeClr val="tx2">
                      <a:lumMod val="75000"/>
                    </a:schemeClr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31766" y="1711834"/>
                <a:ext cx="6598823" cy="3564895"/>
              </a:xfrm>
              <a:blipFill rotWithShape="0">
                <a:blip r:embed="rId3"/>
                <a:stretch>
                  <a:fillRect l="-1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6798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56687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Predictivity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11834"/>
                <a:ext cx="8229599" cy="4617247"/>
              </a:xfrm>
            </p:spPr>
            <p:txBody>
              <a:bodyPr anchor="t">
                <a:norm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altLang="x-none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Before Fama:</a:t>
                </a:r>
              </a:p>
              <a:p>
                <a:pPr lvl="1">
                  <a:spcBef>
                    <a:spcPts val="1200"/>
                  </a:spcBef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expected inflation rate determines the interest rate, so the interest rate should be the dependent variable and the expected inflation rate should be the independent variable.</a:t>
                </a:r>
              </a:p>
              <a:p>
                <a:pPr lvl="1">
                  <a:spcBef>
                    <a:spcPts val="1200"/>
                  </a:spcBef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Past inflation is a </a:t>
                </a:r>
                <a:r>
                  <a:rPr lang="en-US" b="1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noisy measure 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of expected inflation, so regression suffers from an errors-in-variables problem</a:t>
                </a:r>
              </a:p>
              <a:p>
                <a:pPr lvl="1">
                  <a:spcBef>
                    <a:spcPts val="1200"/>
                  </a:spcBef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In efficient markets the expected inflation rate built into the interest rate uses more information than past inflation rates</a:t>
                </a:r>
              </a:p>
              <a:p>
                <a:pPr lvl="1">
                  <a:spcBef>
                    <a:spcPts val="1200"/>
                  </a:spcBef>
                  <a:spcAft>
                    <a:spcPts val="3600"/>
                  </a:spcAft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Thus, to forecast inflation (the expected value of inflation within the interest rate), one regresses the inflation rate for period t + 1 on the interest rate for t + 1 set at the beginning of the period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it-IT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it-IT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it-IT" sz="2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2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𝑏𝑖</m:t>
                        </m:r>
                      </m:e>
                      <m:sub>
                        <m:r>
                          <a:rPr lang="it-IT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it-IT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it-IT" sz="2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it-IT" sz="2800" dirty="0">
                    <a:solidFill>
                      <a:srgbClr val="C00000"/>
                    </a:solidFill>
                  </a:rPr>
                  <a:t> …</a:t>
                </a: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11834"/>
                <a:ext cx="8229599" cy="4617247"/>
              </a:xfrm>
              <a:blipFill>
                <a:blip r:embed="rId3"/>
                <a:stretch>
                  <a:fillRect l="-1080" t="-824" r="-1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068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56687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Predictivity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11834"/>
            <a:ext cx="8229599" cy="4617247"/>
          </a:xfrm>
        </p:spPr>
        <p:txBody>
          <a:bodyPr anchor="ctr">
            <a:normAutofit/>
          </a:bodyPr>
          <a:lstStyle/>
          <a:p>
            <a:pPr>
              <a:spcBef>
                <a:spcPts val="3000"/>
              </a:spcBef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Reversing the regression eliminates one measurement error problem</a:t>
            </a:r>
          </a:p>
          <a:p>
            <a:pPr>
              <a:spcBef>
                <a:spcPts val="3000"/>
              </a:spcBef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But it can introduce another, (variation through time in the expected real return built into the interest rate)</a:t>
            </a:r>
          </a:p>
          <a:p>
            <a:pPr>
              <a:spcBef>
                <a:spcPts val="3000"/>
              </a:spcBef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The model of market equilibrium in Fama (1975) is that the expected real return is constant, </a:t>
            </a:r>
            <a:r>
              <a:rPr lang="en-US" sz="1800" i="1" dirty="0">
                <a:solidFill>
                  <a:schemeClr val="tx2">
                    <a:lumMod val="75000"/>
                  </a:schemeClr>
                </a:solidFill>
              </a:rPr>
              <a:t>E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1800" i="1" dirty="0">
                <a:solidFill>
                  <a:schemeClr val="tx2">
                    <a:lumMod val="75000"/>
                  </a:schemeClr>
                </a:solidFill>
              </a:rPr>
              <a:t>rt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+1) = </a:t>
            </a:r>
            <a:r>
              <a:rPr lang="en-US" sz="1800" i="1" dirty="0">
                <a:solidFill>
                  <a:schemeClr val="tx2">
                    <a:lumMod val="75000"/>
                  </a:schemeClr>
                </a:solidFill>
              </a:rPr>
              <a:t>r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>
              <a:spcBef>
                <a:spcPts val="3000"/>
              </a:spcBef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Near zero autocorrelations of real returns suggest that the interest rate </a:t>
            </a:r>
            <a:r>
              <a:rPr lang="en-US" sz="1800" i="1" dirty="0">
                <a:solidFill>
                  <a:schemeClr val="tx2">
                    <a:lumMod val="75000"/>
                  </a:schemeClr>
                </a:solidFill>
              </a:rPr>
              <a:t>it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+1 is a direct proxy for the expected inflation rate</a:t>
            </a:r>
          </a:p>
          <a:p>
            <a:pPr>
              <a:spcBef>
                <a:spcPts val="3000"/>
              </a:spcBef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It is the expected inflation rate plus a constant. 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7894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56687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Bubbles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1107"/>
            <a:ext cx="8229599" cy="4377973"/>
          </a:xfrm>
        </p:spPr>
        <p:txBody>
          <a:bodyPr anchor="t">
            <a:normAutofit/>
          </a:bodyPr>
          <a:lstStyle/>
          <a:p>
            <a:pPr marL="0" indent="0" algn="ctr">
              <a:spcBef>
                <a:spcPts val="3000"/>
              </a:spcBef>
              <a:buNone/>
            </a:pPr>
            <a:r>
              <a:rPr lang="en-US" sz="2200" cap="small" dirty="0">
                <a:solidFill>
                  <a:srgbClr val="C00000"/>
                </a:solidFill>
                <a:latin typeface="+mn-lt"/>
              </a:rPr>
              <a:t>Stock returns are predictable from dividends and interest rates, but there is no evidence that are sometimes negative</a:t>
            </a:r>
          </a:p>
          <a:p>
            <a:pPr marL="712788">
              <a:spcBef>
                <a:spcPts val="6000"/>
              </a:spcBef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Stock market run-up and subsequent decline is often called a “bubble.”</a:t>
            </a:r>
          </a:p>
          <a:p>
            <a:pPr marL="712788">
              <a:spcBef>
                <a:spcPts val="3000"/>
              </a:spcBef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the word “bubble,” applied to many markets,</a:t>
            </a:r>
          </a:p>
          <a:p>
            <a:pPr marL="712788">
              <a:spcBef>
                <a:spcPts val="3000"/>
              </a:spcBef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Policy makers should react to bubbles to preempt the negative effects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6618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56687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Bubbles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11834"/>
            <a:ext cx="8229599" cy="4617247"/>
          </a:xfrm>
        </p:spPr>
        <p:txBody>
          <a:bodyPr anchor="ctr"/>
          <a:lstStyle/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Bubbles are irrational</a:t>
            </a:r>
          </a:p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Are market sharp decline predictable?</a:t>
            </a:r>
          </a:p>
          <a:p>
            <a:pPr>
              <a:spcBef>
                <a:spcPts val="3000"/>
              </a:spcBef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After an event, attention focuses on people who predicted it</a:t>
            </a:r>
            <a:r>
              <a:rPr lang="en-US" dirty="0"/>
              <a:t>. </a:t>
            </a:r>
          </a:p>
          <a:p>
            <a:pPr marL="0" indent="0" algn="ctr">
              <a:spcBef>
                <a:spcPts val="6000"/>
              </a:spcBef>
              <a:buNone/>
            </a:pPr>
            <a:r>
              <a:rPr lang="en-US" sz="1800" dirty="0">
                <a:solidFill>
                  <a:srgbClr val="C00000"/>
                </a:solidFill>
                <a:latin typeface="+mn-lt"/>
              </a:rPr>
              <a:t>For scientific purposes, we are interested in the performance of forecasting models, not the unreproducible predictions of specific individuals </a:t>
            </a:r>
            <a:endParaRPr lang="en-US" dirty="0">
              <a:solidFill>
                <a:srgbClr val="C00000"/>
              </a:solidFill>
              <a:latin typeface="+mn-lt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30925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56687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Bubbles </a:t>
            </a:r>
            <a:r>
              <a:rPr lang="en-US" sz="3200" i="1" dirty="0"/>
              <a:t>Vs</a:t>
            </a:r>
            <a:r>
              <a:rPr lang="en-US" sz="4000" dirty="0"/>
              <a:t> Real Economy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11325"/>
            <a:ext cx="8229599" cy="4618038"/>
          </a:xfrm>
        </p:spPr>
      </p:pic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1050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Course Overview</a:t>
            </a:r>
          </a:p>
        </p:txBody>
      </p:sp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4005558" y="1600200"/>
            <a:ext cx="4531659" cy="4526280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3600"/>
              </a:spcAft>
              <a:buNone/>
            </a:pPr>
            <a:r>
              <a:rPr lang="en-US" sz="1900" b="1" cap="small" dirty="0">
                <a:solidFill>
                  <a:schemeClr val="tx2"/>
                </a:solidFill>
                <a:latin typeface="+mn-lt"/>
              </a:rPr>
              <a:t>the course will deal with advanced concepts of corporate finance: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b="1" dirty="0">
                <a:solidFill>
                  <a:srgbClr val="C00000"/>
                </a:solidFill>
                <a:latin typeface="+mn-lt"/>
              </a:rPr>
              <a:t>Theories of financial markets;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Corporate Valuation;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Crypto Currencies and Block Chain;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Start-up Finance;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Scale-Up Finance.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Gruppo 8"/>
          <p:cNvGrpSpPr/>
          <p:nvPr/>
        </p:nvGrpSpPr>
        <p:grpSpPr>
          <a:xfrm>
            <a:off x="114085" y="126787"/>
            <a:ext cx="6182823" cy="647258"/>
            <a:chOff x="1" y="1"/>
            <a:chExt cx="6182823" cy="647258"/>
          </a:xfrm>
        </p:grpSpPr>
        <p:pic>
          <p:nvPicPr>
            <p:cNvPr id="10" name="Immagine 9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sellaDiTesto 10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278" y="1726986"/>
            <a:ext cx="2924871" cy="4399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66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56687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Bubbles Candidates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11834"/>
            <a:ext cx="8229599" cy="4617247"/>
          </a:xfrm>
        </p:spPr>
        <p:txBody>
          <a:bodyPr anchor="ctr">
            <a:normAutofit/>
          </a:bodyPr>
          <a:lstStyle/>
          <a:p>
            <a:pPr marL="0" indent="0" algn="ctr">
              <a:spcBef>
                <a:spcPts val="3000"/>
              </a:spcBef>
              <a:buNone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August 1929 to June 1932,</a:t>
            </a:r>
          </a:p>
          <a:p>
            <a:pPr marL="0" indent="0" algn="ctr">
              <a:spcBef>
                <a:spcPts val="4800"/>
              </a:spcBef>
              <a:buNone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October 2007 to February 2009,</a:t>
            </a:r>
          </a:p>
          <a:p>
            <a:pPr marL="0" indent="0" algn="ctr">
              <a:spcBef>
                <a:spcPts val="4800"/>
              </a:spcBef>
              <a:buNone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February 1937 to March 1938, </a:t>
            </a:r>
          </a:p>
          <a:p>
            <a:pPr marL="0" indent="0" algn="ctr">
              <a:spcBef>
                <a:spcPts val="4800"/>
              </a:spcBef>
              <a:buNone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August 2000 to September 2002,</a:t>
            </a:r>
          </a:p>
          <a:p>
            <a:pPr marL="0" indent="0" algn="ctr">
              <a:spcBef>
                <a:spcPts val="4800"/>
              </a:spcBef>
              <a:buNone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August 1972 to December 1974. 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45652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56687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Bubbles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92093" y="1711834"/>
            <a:ext cx="7600586" cy="4617247"/>
          </a:xfrm>
        </p:spPr>
        <p:txBody>
          <a:bodyPr anchor="t">
            <a:normAutofit/>
          </a:bodyPr>
          <a:lstStyle/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Large swings in Stock Prices Corresponding to large swings in real economy</a:t>
            </a:r>
          </a:p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This fits EMH   …….  </a:t>
            </a:r>
            <a:r>
              <a:rPr lang="en-US" altLang="x-none" dirty="0">
                <a:solidFill>
                  <a:srgbClr val="C00000"/>
                </a:solidFill>
                <a:latin typeface="+mn-lt"/>
              </a:rPr>
              <a:t>therefore no bubbles !!!</a:t>
            </a:r>
          </a:p>
          <a:p>
            <a:pPr>
              <a:spcBef>
                <a:spcPts val="3000"/>
              </a:spcBef>
            </a:pPr>
            <a:r>
              <a:rPr lang="en-US" altLang="x-none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Can’t say that high volatility causes recessions</a:t>
            </a:r>
          </a:p>
          <a:p>
            <a:pPr lvl="1">
              <a:spcBef>
                <a:spcPts val="5400"/>
              </a:spcBef>
            </a:pPr>
            <a:r>
              <a:rPr lang="en-US" dirty="0">
                <a:solidFill>
                  <a:srgbClr val="C00000"/>
                </a:solidFill>
                <a:latin typeface="+mn-lt"/>
              </a:rPr>
              <a:t>Absence of evidence that price declines are ever predictable</a:t>
            </a:r>
          </a:p>
          <a:p>
            <a:pPr lvl="1">
              <a:spcBef>
                <a:spcPts val="1200"/>
              </a:spcBef>
            </a:pPr>
            <a:r>
              <a:rPr lang="en-US" dirty="0">
                <a:solidFill>
                  <a:srgbClr val="C00000"/>
                </a:solidFill>
                <a:latin typeface="+mn-lt"/>
              </a:rPr>
              <a:t>Evidence that the prime “bubble” candidates seem associated with impressive market forecasts of real activity</a:t>
            </a:r>
          </a:p>
          <a:p>
            <a:pPr lvl="1">
              <a:spcBef>
                <a:spcPts val="1200"/>
              </a:spcBef>
            </a:pPr>
            <a:r>
              <a:rPr lang="en-US" dirty="0">
                <a:solidFill>
                  <a:srgbClr val="C00000"/>
                </a:solidFill>
                <a:latin typeface="+mn-lt"/>
              </a:rPr>
              <a:t>the use of the “bubble” word without careful definition and empirical validation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93432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56687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Bubbles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11834"/>
            <a:ext cx="8229599" cy="4617247"/>
          </a:xfrm>
        </p:spPr>
        <p:txBody>
          <a:bodyPr anchor="ctr"/>
          <a:lstStyle/>
          <a:p>
            <a:pPr>
              <a:spcBef>
                <a:spcPts val="3000"/>
              </a:spcBef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Major stock price declines are followed rather quickly by price increases</a:t>
            </a:r>
          </a:p>
          <a:p>
            <a:pPr>
              <a:spcBef>
                <a:spcPts val="3000"/>
              </a:spcBef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Legitimate question: </a:t>
            </a:r>
          </a:p>
          <a:p>
            <a:pPr lvl="1">
              <a:spcBef>
                <a:spcPts val="3000"/>
              </a:spcBef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which leg of a “bubble” is irrational, the up or the down? </a:t>
            </a:r>
          </a:p>
          <a:p>
            <a:pPr lvl="1">
              <a:spcBef>
                <a:spcPts val="3000"/>
              </a:spcBef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Do we see irrational optimism in the price increase corrected in the subsequent decline? </a:t>
            </a:r>
          </a:p>
          <a:p>
            <a:pPr lvl="1">
              <a:spcBef>
                <a:spcPts val="3000"/>
              </a:spcBef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Do we see irrational pessimism in the price decline, quickly reversed?</a:t>
            </a:r>
          </a:p>
          <a:p>
            <a:pPr marL="457200" lvl="1" indent="0" algn="ctr">
              <a:spcBef>
                <a:spcPts val="3000"/>
              </a:spcBef>
              <a:buNone/>
            </a:pPr>
            <a:r>
              <a:rPr lang="en-US" sz="2400" cap="small" dirty="0">
                <a:solidFill>
                  <a:srgbClr val="C00000"/>
                </a:solidFill>
                <a:latin typeface="+mn-lt"/>
              </a:rPr>
              <a:t>Or both? Or perhaps neither?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7599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Theories</a:t>
            </a:r>
            <a:r>
              <a:rPr lang="it-IT" sz="4000" dirty="0"/>
              <a:t> on Financial Market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639694"/>
              </p:ext>
            </p:extLst>
          </p:nvPr>
        </p:nvGraphicFramePr>
        <p:xfrm>
          <a:off x="1140310" y="1600200"/>
          <a:ext cx="7546489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599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4E9D53-8887-D84E-A584-1965C4D22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A51D9D-4D4D-314B-88ED-EF08A8C01C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36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37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Graphic spid="4" grpId="1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/>
              <a:t>EMH</a:t>
            </a:r>
            <a:endParaRPr lang="en-US" sz="3900" spc="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3034" y="1922963"/>
            <a:ext cx="7617243" cy="4079251"/>
          </a:xfrm>
        </p:spPr>
        <p:txBody>
          <a:bodyPr anchor="t">
            <a:norm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3600"/>
              </a:spcAft>
              <a:buNone/>
            </a:pPr>
            <a:r>
              <a:rPr lang="en-US" dirty="0">
                <a:solidFill>
                  <a:srgbClr val="C00000"/>
                </a:solidFill>
                <a:latin typeface="Chalkduster" charset="0"/>
                <a:ea typeface="Chalkduster" charset="0"/>
                <a:cs typeface="Chalkduster" charset="0"/>
              </a:rPr>
              <a:t>Securities’ prices fully reflect all available information</a:t>
            </a:r>
          </a:p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3600"/>
              </a:spcAft>
              <a:buNone/>
            </a:pPr>
            <a:r>
              <a:rPr lang="en-US" sz="1800" i="1" dirty="0">
                <a:solidFill>
                  <a:srgbClr val="002060"/>
                </a:solidFill>
                <a:latin typeface="Avenir Next" charset="0"/>
                <a:ea typeface="Avenir Next" charset="0"/>
                <a:cs typeface="Avenir Next" charset="0"/>
              </a:rPr>
              <a:t>“In Efficient Markets, at any point in time, the actual price of a security can be considered a good estimate of its intrinsic value”</a:t>
            </a:r>
          </a:p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3600"/>
              </a:spcAft>
              <a:buNone/>
            </a:pPr>
            <a:r>
              <a:rPr lang="en-US" sz="1800" i="1" dirty="0">
                <a:solidFill>
                  <a:srgbClr val="002060"/>
                </a:solidFill>
                <a:latin typeface="Avenir Next" charset="0"/>
                <a:ea typeface="Avenir Next" charset="0"/>
                <a:cs typeface="Avenir Next" charset="0"/>
              </a:rPr>
              <a:t>“Active management is a Zero-Sum game before the costs and the winners have to win at losers’ expenses”</a:t>
            </a:r>
          </a:p>
          <a:p>
            <a:pPr marL="0" indent="0" algn="ctr">
              <a:lnSpc>
                <a:spcPts val="2700"/>
              </a:lnSpc>
              <a:spcBef>
                <a:spcPts val="0"/>
              </a:spcBef>
              <a:buNone/>
            </a:pPr>
            <a:r>
              <a:rPr lang="en-GB" sz="1800" i="1" dirty="0">
                <a:solidFill>
                  <a:srgbClr val="002060"/>
                </a:solidFill>
                <a:latin typeface="Avenir Next" charset="0"/>
                <a:ea typeface="Avenir Next" charset="0"/>
                <a:cs typeface="Avenir Next" charset="0"/>
              </a:rPr>
              <a:t>“Money is like soap: the more you handle it, the less it ‘ll remain”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4896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/>
              <a:t>EMH</a:t>
            </a:r>
            <a:endParaRPr lang="en-US" sz="3900" spc="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rmAutofit/>
          </a:bodyPr>
          <a:lstStyle/>
          <a:p>
            <a:pPr>
              <a:lnSpc>
                <a:spcPts val="2700"/>
              </a:lnSpc>
              <a:spcBef>
                <a:spcPts val="0"/>
              </a:spcBef>
              <a:spcAft>
                <a:spcPts val="36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the central question is whether asset prices reflect all available information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36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the difficulty is: making the hypothesis testable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36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We need an asset pricing model, that specifies the characteristics of rational expected asset returns in a market equilibrium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3600"/>
              </a:spcAft>
            </a:pPr>
            <a:r>
              <a:rPr lang="en-US" i="1" dirty="0">
                <a:solidFill>
                  <a:schemeClr val="tx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Joint hypothesis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7898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 dirty="0"/>
              <a:t>EMH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011936" y="2362201"/>
                <a:ext cx="7303008" cy="3640014"/>
              </a:xfrm>
            </p:spPr>
            <p:txBody>
              <a:bodyPr anchor="t">
                <a:noAutofit/>
              </a:bodyPr>
              <a:lstStyle/>
              <a:p>
                <a:pPr marL="0" indent="0" algn="ctr">
                  <a:lnSpc>
                    <a:spcPts val="2700"/>
                  </a:lnSpc>
                  <a:spcBef>
                    <a:spcPts val="0"/>
                  </a:spcBef>
                  <a:spcAft>
                    <a:spcPts val="3000"/>
                  </a:spcAft>
                  <a:buNone/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Tests of efficiency verify if expected returns implied by the used model of market equilibrium are observed in actual returns</a:t>
                </a:r>
              </a:p>
              <a:p>
                <a:pPr marL="587375" lvl="1" indent="-184150">
                  <a:lnSpc>
                    <a:spcPts val="2700"/>
                  </a:lnSpc>
                  <a:spcBef>
                    <a:spcPts val="0"/>
                  </a:spcBef>
                  <a:spcAft>
                    <a:spcPts val="1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𝑃</m:t>
                        </m:r>
                      </m:e>
                      <m:sub>
                        <m:r>
                          <a:rPr lang="it-IT" sz="18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𝑡</m:t>
                        </m:r>
                        <m:r>
                          <a:rPr lang="it-IT" sz="18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tx2">
                        <a:lumMod val="75000"/>
                      </a:schemeClr>
                    </a:solidFill>
                  </a:rPr>
                  <a:t> = vector of payoffs at time t+1 of assets available at t</a:t>
                </a:r>
              </a:p>
              <a:p>
                <a:pPr marL="587375" lvl="1" indent="-184150">
                  <a:lnSpc>
                    <a:spcPts val="2700"/>
                  </a:lnSpc>
                  <a:spcBef>
                    <a:spcPts val="0"/>
                  </a:spcBef>
                  <a:spcAft>
                    <a:spcPts val="1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800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Θ</m:t>
                        </m:r>
                      </m:e>
                      <m:sub>
                        <m:r>
                          <a:rPr lang="it-IT" sz="18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𝑡𝑚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tx2">
                        <a:lumMod val="75000"/>
                      </a:schemeClr>
                    </a:solidFill>
                  </a:rPr>
                  <a:t> = Set of information used in the market to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𝑃</m:t>
                        </m:r>
                      </m:e>
                      <m:sub>
                        <m:r>
                          <a:rPr lang="it-IT" sz="18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𝑡</m:t>
                        </m:r>
                      </m:sub>
                    </m:sSub>
                  </m:oMath>
                </a14:m>
                <a:endParaRPr lang="en-US" sz="18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587375" lvl="1" indent="-184150">
                  <a:lnSpc>
                    <a:spcPts val="2700"/>
                  </a:lnSpc>
                  <a:spcBef>
                    <a:spcPts val="0"/>
                  </a:spcBef>
                  <a:spcAft>
                    <a:spcPts val="1800"/>
                  </a:spcAft>
                </a:pPr>
                <a14:m>
                  <m:oMath xmlns:m="http://schemas.openxmlformats.org/officeDocument/2006/math">
                    <m:r>
                      <a:rPr lang="it-IT" sz="1800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𝑓</m:t>
                    </m:r>
                    <m:d>
                      <m:dPr>
                        <m:ctrlPr>
                          <a:rPr lang="it-IT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18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8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18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sz="18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it-IT" sz="18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sz="18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180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it-IT" sz="18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>
                    <a:solidFill>
                      <a:schemeClr val="tx2">
                        <a:lumMod val="75000"/>
                      </a:schemeClr>
                    </a:solidFill>
                  </a:rPr>
                  <a:t> is the distribution of payoffs from which prices at t+1 will be drawn</a:t>
                </a:r>
                <a:r>
                  <a:rPr lang="en-US" sz="1800" dirty="0"/>
                  <a:t>.</a:t>
                </a:r>
                <a:endParaRPr lang="en-US" sz="1800" i="1" dirty="0">
                  <a:solidFill>
                    <a:schemeClr val="tx2">
                      <a:lumMod val="75000"/>
                    </a:schemeClr>
                  </a:solidFill>
                  <a:latin typeface="Avenir Next" charset="0"/>
                  <a:ea typeface="Avenir Next" charset="0"/>
                  <a:cs typeface="Avenir Next" charset="0"/>
                </a:endParaRP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1936" y="2362201"/>
                <a:ext cx="7303008" cy="3640014"/>
              </a:xfrm>
              <a:blipFill rotWithShape="0">
                <a:blip r:embed="rId2"/>
                <a:stretch>
                  <a:fillRect t="-20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tangolo 4"/>
              <p:cNvSpPr/>
              <p:nvPr/>
            </p:nvSpPr>
            <p:spPr>
              <a:xfrm>
                <a:off x="2424296" y="1795271"/>
                <a:ext cx="429540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800" i="1" smtClean="0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𝑓</m:t>
                    </m:r>
                    <m:d>
                      <m:dPr>
                        <m:ctrlPr>
                          <a:rPr lang="it-IT" sz="2800" i="1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it-IT" sz="2800" i="1">
                            <a:solidFill>
                              <a:srgbClr val="C00000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2800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𝑡𝑚</m:t>
                            </m:r>
                          </m:sub>
                        </m:sSub>
                      </m:e>
                    </m:d>
                    <m:r>
                      <a:rPr lang="it-IT" sz="2800" i="1">
                        <a:solidFill>
                          <a:srgbClr val="C00000"/>
                        </a:solidFill>
                        <a:effectLst/>
                        <a:latin typeface="Cambria Math" charset="0"/>
                        <a:ea typeface="Calibri" charset="0"/>
                        <a:cs typeface="Times New Roman" charset="0"/>
                      </a:rPr>
                      <m:t>=</m:t>
                    </m:r>
                    <m:r>
                      <a:rPr lang="it-IT" sz="2800" i="1">
                        <a:solidFill>
                          <a:srgbClr val="C00000"/>
                        </a:solidFill>
                        <a:effectLst/>
                        <a:latin typeface="Cambria Math" charset="0"/>
                        <a:ea typeface="Calibri" charset="0"/>
                        <a:cs typeface="Times New Roman" charset="0"/>
                      </a:rPr>
                      <m:t>𝑓</m:t>
                    </m:r>
                    <m:d>
                      <m:dPr>
                        <m:ctrlPr>
                          <a:rPr lang="it-IT" sz="2800" i="1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it-IT" sz="2800" i="1">
                            <a:solidFill>
                              <a:srgbClr val="C00000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2800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it-IT" sz="2800" dirty="0">
                    <a:solidFill>
                      <a:srgbClr val="C00000"/>
                    </a:solidFill>
                    <a:effectLst/>
                  </a:rPr>
                  <a:t> </a:t>
                </a:r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296" y="1795271"/>
                <a:ext cx="4295407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7358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 dirty="0"/>
              <a:t>EMH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97280" y="1673351"/>
            <a:ext cx="7193280" cy="1028702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The market efficiency condition is more typically stated in terms of expected returns</a:t>
            </a:r>
            <a:r>
              <a:rPr lang="en-US" sz="200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tangolo 4"/>
              <p:cNvSpPr/>
              <p:nvPr/>
            </p:nvSpPr>
            <p:spPr>
              <a:xfrm>
                <a:off x="2398625" y="2720859"/>
                <a:ext cx="454182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it-IT" sz="2800" b="0" i="1" smtClean="0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𝐸</m:t>
                    </m:r>
                    <m:d>
                      <m:dPr>
                        <m:ctrlPr>
                          <a:rPr lang="it-IT" sz="2800" i="1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8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it-IT" sz="2800" i="1">
                            <a:solidFill>
                              <a:srgbClr val="C00000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2800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𝑡𝑚</m:t>
                            </m:r>
                          </m:sub>
                        </m:sSub>
                      </m:e>
                    </m:d>
                    <m:r>
                      <a:rPr lang="it-IT" sz="2800" i="1">
                        <a:solidFill>
                          <a:srgbClr val="C00000"/>
                        </a:solidFill>
                        <a:effectLst/>
                        <a:latin typeface="Cambria Math" charset="0"/>
                        <a:ea typeface="Calibri" charset="0"/>
                        <a:cs typeface="Times New Roman" charset="0"/>
                      </a:rPr>
                      <m:t>=</m:t>
                    </m:r>
                    <m:r>
                      <a:rPr lang="it-IT" sz="2800" b="0" i="1" smtClean="0">
                        <a:solidFill>
                          <a:srgbClr val="C00000"/>
                        </a:solidFill>
                        <a:effectLst/>
                        <a:latin typeface="Cambria Math" charset="0"/>
                        <a:ea typeface="Calibri" charset="0"/>
                        <a:cs typeface="Times New Roman" charset="0"/>
                      </a:rPr>
                      <m:t>𝐸</m:t>
                    </m:r>
                    <m:d>
                      <m:dPr>
                        <m:ctrlPr>
                          <a:rPr lang="it-IT" sz="2800" i="1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80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8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it-IT" sz="2800" i="1">
                            <a:solidFill>
                              <a:srgbClr val="C00000"/>
                            </a:solidFill>
                            <a:effectLst/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2800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it-IT" sz="2800" i="1">
                                <a:solidFill>
                                  <a:srgbClr val="C00000"/>
                                </a:solidFill>
                                <a:effectLst/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it-IT" sz="2800" dirty="0">
                    <a:solidFill>
                      <a:srgbClr val="C00000"/>
                    </a:solidFill>
                    <a:effectLst/>
                  </a:rPr>
                  <a:t> </a:t>
                </a:r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8625" y="2720859"/>
                <a:ext cx="4541821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Segnaposto contenuto 2"/>
              <p:cNvSpPr txBox="1">
                <a:spLocks/>
              </p:cNvSpPr>
              <p:nvPr/>
            </p:nvSpPr>
            <p:spPr>
              <a:xfrm>
                <a:off x="1304544" y="3255264"/>
                <a:ext cx="7284720" cy="2048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200000"/>
                  </a:lnSpc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Prices and returns are observable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But we cannot observe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 nor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𝐸</m:t>
                    </m:r>
                    <m:d>
                      <m:d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endParaRPr lang="en-US" sz="2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0"/>
                  </a:spcBef>
                  <a:spcAft>
                    <a:spcPts val="1800"/>
                  </a:spcAft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Therefore we cannot test Market Efficiency</a:t>
                </a:r>
                <a:endParaRPr lang="en-US" sz="2000" i="1" dirty="0">
                  <a:solidFill>
                    <a:schemeClr val="tx2">
                      <a:lumMod val="75000"/>
                    </a:schemeClr>
                  </a:solidFill>
                  <a:latin typeface="Avenir Next" charset="0"/>
                  <a:ea typeface="Avenir Next" charset="0"/>
                  <a:cs typeface="Avenir Next" charset="0"/>
                </a:endParaRPr>
              </a:p>
            </p:txBody>
          </p:sp>
        </mc:Choice>
        <mc:Fallback xmlns="">
          <p:sp>
            <p:nvSpPr>
              <p:cNvPr id="8" name="Segnaposto contenu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4544" y="3255264"/>
                <a:ext cx="7284720" cy="2048256"/>
              </a:xfrm>
              <a:prstGeom prst="rect">
                <a:avLst/>
              </a:prstGeom>
              <a:blipFill rotWithShape="0">
                <a:blip r:embed="rId4"/>
                <a:stretch>
                  <a:fillRect l="-7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0396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/>
              <a:t>EMH</a:t>
            </a:r>
            <a:endParaRPr lang="en-US" sz="3900" spc="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22963"/>
                <a:ext cx="8229600" cy="4079251"/>
              </a:xfrm>
            </p:spPr>
            <p:txBody>
              <a:bodyPr anchor="t">
                <a:normAutofit/>
              </a:bodyPr>
              <a:lstStyle/>
              <a:p>
                <a:pPr>
                  <a:spcBef>
                    <a:spcPts val="0"/>
                  </a:spcBef>
                  <a:spcAft>
                    <a:spcPts val="2400"/>
                  </a:spcAft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A market equilibrium model relate prices to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en-US" sz="2000" i="1" smtClean="0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endParaRPr lang="en-US" sz="2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2400"/>
                  </a:spcAft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A market equilibrium model specifies characteristics of expected returns </a:t>
                </a:r>
                <a14:m>
                  <m:oMath xmlns:m="http://schemas.openxmlformats.org/officeDocument/2006/math">
                    <m:r>
                      <a:rPr lang="it-IT" sz="2000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𝐸</m:t>
                    </m:r>
                    <m:d>
                      <m:d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endParaRPr lang="en-US" sz="2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2400"/>
                  </a:spcAft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We can assume tat returns are unpredictable based on past information and that they are constant </a:t>
                </a:r>
                <a:r>
                  <a:rPr lang="en-US" sz="2000" u="sng" dirty="0">
                    <a:solidFill>
                      <a:srgbClr val="C00000"/>
                    </a:solidFill>
                  </a:rPr>
                  <a:t>(Radom Walk)</a:t>
                </a:r>
              </a:p>
              <a:p>
                <a:pPr marL="0" indent="0">
                  <a:spcBef>
                    <a:spcPts val="0"/>
                  </a:spcBef>
                  <a:spcAft>
                    <a:spcPts val="2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solidFill>
                            <a:srgbClr val="C00000"/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𝐸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  <a:ea typeface="Calibri" charset="0"/>
                                  <a:cs typeface="Times New Roman" charset="0"/>
                                </a:rPr>
                                <m:t>𝑡</m:t>
                              </m:r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  <a:ea typeface="Calibri" charset="0"/>
                                  <a:cs typeface="Times New Roman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C00000"/>
                              </a:solidFill>
                              <a:latin typeface="Cambria Math" charset="0"/>
                              <a:ea typeface="Calibri" charset="0"/>
                              <a:cs typeface="Times New Roman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rgbClr val="C00000"/>
                                  </a:solidFill>
                                  <a:latin typeface="Cambria Math" charset="0"/>
                                  <a:ea typeface="Calibri" charset="0"/>
                                  <a:cs typeface="Times New Roman" charset="0"/>
                                </a:rPr>
                                <m:t>Θ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  <a:ea typeface="Calibri" charset="0"/>
                                  <a:cs typeface="Times New Roman" charset="0"/>
                                </a:rPr>
                                <m:t>𝑡</m:t>
                              </m:r>
                              <m:r>
                                <a:rPr lang="it-IT" sz="2000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  <a:ea typeface="Calibri" charset="0"/>
                                  <a:cs typeface="Times New Roman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it-IT" sz="2000" b="0" i="0" smtClean="0">
                          <a:solidFill>
                            <a:srgbClr val="C00000"/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it-IT" sz="2000" b="0" i="0" smtClean="0">
                          <a:solidFill>
                            <a:srgbClr val="C00000"/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E</m:t>
                      </m:r>
                      <m:r>
                        <a:rPr lang="it-IT" sz="2000" b="0" i="1" smtClean="0">
                          <a:solidFill>
                            <a:srgbClr val="C00000"/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(</m:t>
                      </m:r>
                      <m:r>
                        <a:rPr lang="it-IT" sz="2000" b="0" i="1" smtClean="0">
                          <a:solidFill>
                            <a:srgbClr val="C00000"/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𝑅</m:t>
                      </m:r>
                      <m:r>
                        <a:rPr lang="it-IT" sz="2000" b="0" i="1" smtClean="0">
                          <a:solidFill>
                            <a:srgbClr val="C00000"/>
                          </a:solidFill>
                          <a:latin typeface="Cambria Math" charset="0"/>
                          <a:ea typeface="Calibri" charset="0"/>
                          <a:cs typeface="Times New Roman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2400"/>
                  </a:spcAft>
                </a:pPr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it-IT" sz="2000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𝐸</m:t>
                    </m:r>
                    <m:d>
                      <m:dPr>
                        <m:ctrlPr>
                          <a:rPr lang="it-IT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it-IT" sz="20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200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𝑡𝑚</m:t>
                            </m:r>
                          </m:sub>
                        </m:sSub>
                      </m:e>
                    </m:d>
                    <m:r>
                      <a:rPr lang="it-IT" sz="2000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=</m:t>
                    </m:r>
                    <m:r>
                      <a:rPr lang="it-IT" sz="2000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𝐸</m:t>
                    </m:r>
                    <m:d>
                      <m:dPr>
                        <m:ctrlPr>
                          <a:rPr lang="it-IT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it-IT" sz="2000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200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it-IT" sz="2000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</a:rPr>
                  <a:t> holds then the previous holds and </a:t>
                </a:r>
                <a:r>
                  <a:rPr lang="mr-IN" sz="2000" dirty="0">
                    <a:solidFill>
                      <a:schemeClr val="tx2">
                        <a:lumMod val="75000"/>
                      </a:schemeClr>
                    </a:solidFill>
                  </a:rPr>
                  <a:t>…</a:t>
                </a:r>
                <a:endParaRPr lang="en-US" sz="20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22963"/>
                <a:ext cx="8229600" cy="4079251"/>
              </a:xfrm>
              <a:blipFill rotWithShape="0">
                <a:blip r:embed="rId2"/>
                <a:stretch>
                  <a:fillRect l="-667" t="-746" r="-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1730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/>
              <a:t>EMH</a:t>
            </a:r>
            <a:endParaRPr lang="en-US" sz="3900" spc="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341376" y="2073438"/>
                <a:ext cx="8485632" cy="3424541"/>
              </a:xfrm>
            </p:spPr>
            <p:txBody>
              <a:bodyPr anchor="t">
                <a:normAutofit/>
              </a:bodyPr>
              <a:lstStyle/>
              <a:p>
                <a:pPr marL="0" indent="0" algn="ctr">
                  <a:lnSpc>
                    <a:spcPts val="2700"/>
                  </a:lnSpc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Testable implication is that a regression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𝑡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on variables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Θ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known at time </a:t>
                </a:r>
                <a:r>
                  <a:rPr lang="en-US" i="1" dirty="0">
                    <a:solidFill>
                      <a:schemeClr val="tx2">
                        <a:lumMod val="75000"/>
                      </a:schemeClr>
                    </a:solidFill>
                  </a:rPr>
                  <a:t>t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, ’d be close to zero.</a:t>
                </a:r>
              </a:p>
              <a:p>
                <a:pPr>
                  <a:lnSpc>
                    <a:spcPts val="2700"/>
                  </a:lnSpc>
                  <a:spcBef>
                    <a:spcPts val="1800"/>
                  </a:spcBef>
                  <a:spcAft>
                    <a:spcPts val="1200"/>
                  </a:spcAft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If the test fails:</a:t>
                </a:r>
              </a:p>
              <a:p>
                <a:pPr marL="542925" lvl="1" indent="-228600">
                  <a:lnSpc>
                    <a:spcPts val="27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we have a bad model of market equilibrium (</a:t>
                </a:r>
                <a14:m>
                  <m:oMath xmlns:m="http://schemas.openxmlformats.org/officeDocument/2006/math">
                    <m:r>
                      <a:rPr lang="it-IT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𝐸</m:t>
                    </m:r>
                    <m:d>
                      <m:d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it-IT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E</m:t>
                    </m:r>
                    <m:r>
                      <a:rPr lang="it-IT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(</m:t>
                    </m:r>
                    <m:r>
                      <a:rPr lang="it-IT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𝑅</m:t>
                    </m:r>
                    <m:r>
                      <a:rPr lang="it-IT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) or</a:t>
                </a:r>
              </a:p>
              <a:p>
                <a:pPr marL="542925" lvl="1" indent="-228600">
                  <a:lnSpc>
                    <a:spcPts val="27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The market is inefficient equation </a:t>
                </a:r>
                <a14:m>
                  <m:oMath xmlns:m="http://schemas.openxmlformats.org/officeDocument/2006/math">
                    <m:r>
                      <a:rPr lang="it-IT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𝐸</m:t>
                    </m:r>
                    <m:d>
                      <m:dPr>
                        <m:ctrlP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it-IT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𝑡𝑚</m:t>
                            </m:r>
                          </m:sub>
                        </m:sSub>
                      </m:e>
                    </m:d>
                    <m:r>
                      <a:rPr lang="it-IT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=</m:t>
                    </m:r>
                    <m:r>
                      <a:rPr lang="it-IT" i="1">
                        <a:solidFill>
                          <a:srgbClr val="C00000"/>
                        </a:solidFill>
                        <a:latin typeface="Cambria Math" charset="0"/>
                        <a:ea typeface="Calibri" charset="0"/>
                        <a:cs typeface="Times New Roman" charset="0"/>
                      </a:rPr>
                      <m:t>𝐸</m:t>
                    </m:r>
                    <m:d>
                      <m:dPr>
                        <m:ctrlP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  <m:r>
                              <a:rPr lang="it-IT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+1</m:t>
                            </m:r>
                          </m:sub>
                        </m:sSub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charset="0"/>
                            <a:ea typeface="Calibri" charset="0"/>
                            <a:cs typeface="Times New Roman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Θ</m:t>
                            </m:r>
                          </m:e>
                          <m:sub>
                            <m:r>
                              <a:rPr lang="it-IT" i="1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libri" charset="0"/>
                                <a:cs typeface="Times New Roman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 doesn’t hold). </a:t>
                </a:r>
              </a:p>
              <a:p>
                <a:pPr marL="314325" lvl="1" indent="0" algn="ctr">
                  <a:lnSpc>
                    <a:spcPts val="2700"/>
                  </a:lnSpc>
                  <a:spcBef>
                    <a:spcPts val="1800"/>
                  </a:spcBef>
                  <a:spcAft>
                    <a:spcPts val="1200"/>
                  </a:spcAft>
                  <a:buNone/>
                </a:pPr>
                <a:r>
                  <a:rPr lang="en-US" sz="2400" b="1" dirty="0">
                    <a:solidFill>
                      <a:srgbClr val="C00000"/>
                    </a:solidFill>
                  </a:rPr>
                  <a:t>this is the joint hypothesis problem</a:t>
                </a:r>
                <a:endParaRPr lang="en-US" sz="3600" i="1" dirty="0">
                  <a:solidFill>
                    <a:srgbClr val="002060"/>
                  </a:solidFill>
                  <a:latin typeface="Avenir Next" charset="0"/>
                  <a:ea typeface="Avenir Next" charset="0"/>
                  <a:cs typeface="Avenir Next" charset="0"/>
                </a:endParaRP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1376" y="2073438"/>
                <a:ext cx="8485632" cy="3424541"/>
              </a:xfrm>
              <a:blipFill rotWithShape="0">
                <a:blip r:embed="rId2"/>
                <a:stretch>
                  <a:fillRect l="-934" t="-21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28607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Stilografic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Stilografica.thmx</Template>
  <TotalTime>38735</TotalTime>
  <Words>1330</Words>
  <Application>Microsoft Macintosh PowerPoint</Application>
  <PresentationFormat>Presentazione su schermo (4:3)</PresentationFormat>
  <Paragraphs>154</Paragraphs>
  <Slides>22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32" baseType="lpstr">
      <vt:lpstr>Arial</vt:lpstr>
      <vt:lpstr>Avenir Book</vt:lpstr>
      <vt:lpstr>Avenir Next</vt:lpstr>
      <vt:lpstr>Calibri</vt:lpstr>
      <vt:lpstr>Cambria Math</vt:lpstr>
      <vt:lpstr>Century Gothic</vt:lpstr>
      <vt:lpstr>Chalkduster</vt:lpstr>
      <vt:lpstr>Courier New</vt:lpstr>
      <vt:lpstr>Palatino Linotype</vt:lpstr>
      <vt:lpstr>Stilografica</vt:lpstr>
      <vt:lpstr>Advanced Corporate Finance    6 CFU</vt:lpstr>
      <vt:lpstr>Course Overview</vt:lpstr>
      <vt:lpstr>Theories on Financial Market</vt:lpstr>
      <vt:lpstr>EMH</vt:lpstr>
      <vt:lpstr>EMH</vt:lpstr>
      <vt:lpstr>EMH</vt:lpstr>
      <vt:lpstr>EMH</vt:lpstr>
      <vt:lpstr>EMH</vt:lpstr>
      <vt:lpstr>EMH</vt:lpstr>
      <vt:lpstr>EMH</vt:lpstr>
      <vt:lpstr>EMH –  Event Studies</vt:lpstr>
      <vt:lpstr>EMH</vt:lpstr>
      <vt:lpstr>EMH</vt:lpstr>
      <vt:lpstr>Predictivity</vt:lpstr>
      <vt:lpstr>Predictivity</vt:lpstr>
      <vt:lpstr>Predictivity</vt:lpstr>
      <vt:lpstr>Bubbles</vt:lpstr>
      <vt:lpstr>Bubbles</vt:lpstr>
      <vt:lpstr>Bubbles Vs Real Economy</vt:lpstr>
      <vt:lpstr>Bubbles Candidates</vt:lpstr>
      <vt:lpstr>Bubbles</vt:lpstr>
      <vt:lpstr>Bubbles</vt:lpstr>
    </vt:vector>
  </TitlesOfParts>
  <Company>Università di Cagliari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Piras</dc:creator>
  <cp:lastModifiedBy>Luca Piras</cp:lastModifiedBy>
  <cp:revision>174</cp:revision>
  <dcterms:created xsi:type="dcterms:W3CDTF">2016-05-13T14:44:39Z</dcterms:created>
  <dcterms:modified xsi:type="dcterms:W3CDTF">2019-10-09T13:32:21Z</dcterms:modified>
</cp:coreProperties>
</file>