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tiff" ContentType="image/tiff"/>
  <Default Extension="vml" ContentType="application/vnd.openxmlformats-officedocument.vmlDrawing"/>
  <Default Extension="wmf" ContentType="image/x-wmf"/>
  <Default Extension="xlsm" ContentType="application/vnd.ms-excel.sheet.macroEnabled.12"/>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rts/chart1.xml" ContentType="application/vnd.openxmlformats-officedocument.drawingml.chart+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56" r:id="rId2"/>
    <p:sldId id="257" r:id="rId3"/>
    <p:sldId id="273" r:id="rId4"/>
    <p:sldId id="274" r:id="rId5"/>
    <p:sldId id="314" r:id="rId6"/>
    <p:sldId id="316" r:id="rId7"/>
    <p:sldId id="345" r:id="rId8"/>
    <p:sldId id="323" r:id="rId9"/>
    <p:sldId id="317" r:id="rId10"/>
    <p:sldId id="318" r:id="rId11"/>
    <p:sldId id="324" r:id="rId12"/>
    <p:sldId id="326" r:id="rId13"/>
    <p:sldId id="327" r:id="rId14"/>
    <p:sldId id="325" r:id="rId15"/>
    <p:sldId id="319" r:id="rId16"/>
    <p:sldId id="320" r:id="rId17"/>
    <p:sldId id="321" r:id="rId18"/>
    <p:sldId id="322"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25E5076-3810-47DD-B79F-674D7AD40C01}" styleName="Stile scuro 1 - Color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857" autoAdjust="0"/>
    <p:restoredTop sz="94274" autoAdjust="0"/>
  </p:normalViewPr>
  <p:slideViewPr>
    <p:cSldViewPr snapToGrid="0" snapToObjects="1">
      <p:cViewPr varScale="1">
        <p:scale>
          <a:sx n="159" d="100"/>
          <a:sy n="159" d="100"/>
        </p:scale>
        <p:origin x="528" y="176"/>
      </p:cViewPr>
      <p:guideLst>
        <p:guide orient="horz" pos="2160"/>
        <p:guide pos="2880"/>
      </p:guideLst>
    </p:cSldViewPr>
  </p:slideViewPr>
  <p:notesTextViewPr>
    <p:cViewPr>
      <p:scale>
        <a:sx n="100" d="100"/>
        <a:sy n="100" d="100"/>
      </p:scale>
      <p:origin x="0" y="0"/>
    </p:cViewPr>
  </p:notesTextViewPr>
  <p:sorterViewPr>
    <p:cViewPr>
      <p:scale>
        <a:sx n="200" d="100"/>
        <a:sy n="2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Foglio_di_lavoro_di_Microsoft_Excel_con_supporto_delle_macro.xlsm"/></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90883190883191"/>
          <c:y val="7.2289156626505993E-2"/>
          <c:w val="0.75498575498575504"/>
          <c:h val="0.73493975903614495"/>
        </c:manualLayout>
      </c:layout>
      <c:scatterChart>
        <c:scatterStyle val="lineMarker"/>
        <c:varyColors val="0"/>
        <c:ser>
          <c:idx val="0"/>
          <c:order val="0"/>
          <c:tx>
            <c:strRef>
              <c:f>Foglio1!$F$4</c:f>
              <c:strCache>
                <c:ptCount val="1"/>
                <c:pt idx="0">
                  <c:v>SQM</c:v>
                </c:pt>
              </c:strCache>
            </c:strRef>
          </c:tx>
          <c:spPr>
            <a:ln w="29066">
              <a:noFill/>
            </a:ln>
          </c:spPr>
          <c:marker>
            <c:symbol val="diamond"/>
            <c:size val="7"/>
            <c:spPr>
              <a:solidFill>
                <a:srgbClr val="63AAFE"/>
              </a:solidFill>
              <a:ln>
                <a:solidFill>
                  <a:srgbClr val="63AAFE"/>
                </a:solidFill>
                <a:prstDash val="solid"/>
              </a:ln>
              <a:effectLst>
                <a:outerShdw dist="35921" dir="2700000" algn="br">
                  <a:srgbClr val="000000"/>
                </a:outerShdw>
              </a:effectLst>
            </c:spPr>
          </c:marker>
          <c:xVal>
            <c:numRef>
              <c:f>Foglio1!$E$5:$E$26</c:f>
              <c:numCache>
                <c:formatCode>0.0</c:formatCode>
                <c:ptCount val="22"/>
                <c:pt idx="0">
                  <c:v>12</c:v>
                </c:pt>
                <c:pt idx="1">
                  <c:v>9</c:v>
                </c:pt>
                <c:pt idx="2">
                  <c:v>15</c:v>
                </c:pt>
                <c:pt idx="3">
                  <c:v>17</c:v>
                </c:pt>
                <c:pt idx="4">
                  <c:v>14.5</c:v>
                </c:pt>
                <c:pt idx="5">
                  <c:v>11</c:v>
                </c:pt>
                <c:pt idx="6">
                  <c:v>24.6</c:v>
                </c:pt>
                <c:pt idx="7">
                  <c:v>17</c:v>
                </c:pt>
                <c:pt idx="8">
                  <c:v>22.5</c:v>
                </c:pt>
                <c:pt idx="9">
                  <c:v>15</c:v>
                </c:pt>
                <c:pt idx="10">
                  <c:v>10.3</c:v>
                </c:pt>
                <c:pt idx="11">
                  <c:v>9</c:v>
                </c:pt>
                <c:pt idx="12">
                  <c:v>26</c:v>
                </c:pt>
                <c:pt idx="13">
                  <c:v>17.3</c:v>
                </c:pt>
                <c:pt idx="14">
                  <c:v>18.2956043956044</c:v>
                </c:pt>
                <c:pt idx="15">
                  <c:v>29.3</c:v>
                </c:pt>
                <c:pt idx="16">
                  <c:v>19.7153846153847</c:v>
                </c:pt>
                <c:pt idx="17">
                  <c:v>20.4252747252748</c:v>
                </c:pt>
                <c:pt idx="18">
                  <c:v>16.399999999999999</c:v>
                </c:pt>
                <c:pt idx="19">
                  <c:v>21.845054945055001</c:v>
                </c:pt>
                <c:pt idx="20">
                  <c:v>22.554945054945101</c:v>
                </c:pt>
                <c:pt idx="21">
                  <c:v>23.264835164835201</c:v>
                </c:pt>
              </c:numCache>
            </c:numRef>
          </c:xVal>
          <c:yVal>
            <c:numRef>
              <c:f>Foglio1!$F$5:$F$26</c:f>
              <c:numCache>
                <c:formatCode>0.0%</c:formatCode>
                <c:ptCount val="22"/>
                <c:pt idx="0">
                  <c:v>0.12</c:v>
                </c:pt>
                <c:pt idx="1">
                  <c:v>5.8000000000000003E-2</c:v>
                </c:pt>
                <c:pt idx="2">
                  <c:v>0.22600000000000001</c:v>
                </c:pt>
                <c:pt idx="3">
                  <c:v>9.5000000000000001E-2</c:v>
                </c:pt>
                <c:pt idx="4">
                  <c:v>0.127</c:v>
                </c:pt>
                <c:pt idx="5">
                  <c:v>0.16</c:v>
                </c:pt>
                <c:pt idx="6">
                  <c:v>0.14499999999999999</c:v>
                </c:pt>
                <c:pt idx="7">
                  <c:v>0.14000000000000001</c:v>
                </c:pt>
                <c:pt idx="8">
                  <c:v>7.0000000000000007E-2</c:v>
                </c:pt>
                <c:pt idx="9">
                  <c:v>0.185</c:v>
                </c:pt>
                <c:pt idx="10">
                  <c:v>0.26700000000000002</c:v>
                </c:pt>
                <c:pt idx="11">
                  <c:v>0.16</c:v>
                </c:pt>
                <c:pt idx="12">
                  <c:v>0.31</c:v>
                </c:pt>
                <c:pt idx="13">
                  <c:v>0.22600000000000001</c:v>
                </c:pt>
                <c:pt idx="14">
                  <c:v>0.23786813186813199</c:v>
                </c:pt>
                <c:pt idx="15">
                  <c:v>0.25016483516483501</c:v>
                </c:pt>
                <c:pt idx="16">
                  <c:v>0.26246153846153902</c:v>
                </c:pt>
                <c:pt idx="17">
                  <c:v>0.27475824175824198</c:v>
                </c:pt>
                <c:pt idx="18">
                  <c:v>0.287054945054945</c:v>
                </c:pt>
                <c:pt idx="19">
                  <c:v>0.29935164835164901</c:v>
                </c:pt>
                <c:pt idx="20">
                  <c:v>0.31164835164835197</c:v>
                </c:pt>
                <c:pt idx="21">
                  <c:v>0.32394505494505599</c:v>
                </c:pt>
              </c:numCache>
            </c:numRef>
          </c:yVal>
          <c:smooth val="0"/>
          <c:extLst>
            <c:ext xmlns:c16="http://schemas.microsoft.com/office/drawing/2014/chart" uri="{C3380CC4-5D6E-409C-BE32-E72D297353CC}">
              <c16:uniqueId val="{00000000-7860-094D-A088-5ED01B20EC42}"/>
            </c:ext>
          </c:extLst>
        </c:ser>
        <c:dLbls>
          <c:showLegendKey val="0"/>
          <c:showVal val="0"/>
          <c:showCatName val="0"/>
          <c:showSerName val="0"/>
          <c:showPercent val="0"/>
          <c:showBubbleSize val="0"/>
        </c:dLbls>
        <c:axId val="558400464"/>
        <c:axId val="558453968"/>
      </c:scatterChart>
      <c:valAx>
        <c:axId val="558400464"/>
        <c:scaling>
          <c:orientation val="minMax"/>
        </c:scaling>
        <c:delete val="0"/>
        <c:axPos val="b"/>
        <c:title>
          <c:tx>
            <c:rich>
              <a:bodyPr/>
              <a:lstStyle/>
              <a:p>
                <a:pPr>
                  <a:defRPr sz="1411" b="1" i="0" u="none" strike="noStrike" baseline="0">
                    <a:solidFill>
                      <a:srgbClr val="000000"/>
                    </a:solidFill>
                    <a:latin typeface="Arial"/>
                    <a:ea typeface="Arial"/>
                    <a:cs typeface="Arial"/>
                  </a:defRPr>
                </a:pPr>
                <a:r>
                  <a:rPr lang="en-US"/>
                  <a:t>SQM</a:t>
                </a:r>
              </a:p>
            </c:rich>
          </c:tx>
          <c:layout>
            <c:manualLayout>
              <c:xMode val="edge"/>
              <c:yMode val="edge"/>
              <c:x val="0.52991452991453003"/>
              <c:y val="0.89959839357429705"/>
            </c:manualLayout>
          </c:layout>
          <c:overlay val="0"/>
          <c:spPr>
            <a:noFill/>
            <a:ln w="38754">
              <a:noFill/>
            </a:ln>
          </c:spPr>
        </c:title>
        <c:numFmt formatCode="0.0" sourceLinked="1"/>
        <c:majorTickMark val="out"/>
        <c:minorTickMark val="none"/>
        <c:tickLblPos val="nextTo"/>
        <c:spPr>
          <a:ln w="4844">
            <a:solidFill>
              <a:srgbClr val="000000"/>
            </a:solidFill>
            <a:prstDash val="solid"/>
          </a:ln>
        </c:spPr>
        <c:txPr>
          <a:bodyPr rot="0" vert="horz"/>
          <a:lstStyle/>
          <a:p>
            <a:pPr>
              <a:defRPr sz="1602" b="0" i="0" u="none" strike="noStrike" baseline="0">
                <a:solidFill>
                  <a:srgbClr val="000000"/>
                </a:solidFill>
                <a:latin typeface="Arial"/>
                <a:ea typeface="Arial"/>
                <a:cs typeface="Arial"/>
              </a:defRPr>
            </a:pPr>
            <a:endParaRPr lang="it-IT"/>
          </a:p>
        </c:txPr>
        <c:crossAx val="558453968"/>
        <c:crosses val="autoZero"/>
        <c:crossBetween val="midCat"/>
      </c:valAx>
      <c:valAx>
        <c:axId val="558453968"/>
        <c:scaling>
          <c:orientation val="minMax"/>
        </c:scaling>
        <c:delete val="0"/>
        <c:axPos val="l"/>
        <c:majorGridlines>
          <c:spPr>
            <a:ln w="4844">
              <a:solidFill>
                <a:srgbClr val="000000"/>
              </a:solidFill>
              <a:prstDash val="solid"/>
            </a:ln>
          </c:spPr>
        </c:majorGridlines>
        <c:title>
          <c:tx>
            <c:rich>
              <a:bodyPr/>
              <a:lstStyle/>
              <a:p>
                <a:pPr>
                  <a:defRPr sz="1411" b="1" i="0" u="none" strike="noStrike" baseline="0">
                    <a:solidFill>
                      <a:srgbClr val="000000"/>
                    </a:solidFill>
                    <a:latin typeface="Arial"/>
                    <a:ea typeface="Arial"/>
                    <a:cs typeface="Arial"/>
                  </a:defRPr>
                </a:pPr>
                <a:r>
                  <a:rPr lang="en-US" dirty="0"/>
                  <a:t>Expected returns</a:t>
                </a:r>
              </a:p>
            </c:rich>
          </c:tx>
          <c:layout>
            <c:manualLayout>
              <c:xMode val="edge"/>
              <c:yMode val="edge"/>
              <c:x val="2.5641025641025599E-2"/>
              <c:y val="0.32128514056224899"/>
            </c:manualLayout>
          </c:layout>
          <c:overlay val="0"/>
          <c:spPr>
            <a:noFill/>
            <a:ln w="38754">
              <a:noFill/>
            </a:ln>
          </c:spPr>
        </c:title>
        <c:numFmt formatCode="0.0%" sourceLinked="1"/>
        <c:majorTickMark val="out"/>
        <c:minorTickMark val="none"/>
        <c:tickLblPos val="nextTo"/>
        <c:spPr>
          <a:ln w="4844">
            <a:solidFill>
              <a:srgbClr val="000000"/>
            </a:solidFill>
            <a:prstDash val="solid"/>
          </a:ln>
        </c:spPr>
        <c:txPr>
          <a:bodyPr rot="0" vert="horz"/>
          <a:lstStyle/>
          <a:p>
            <a:pPr>
              <a:defRPr sz="1602" b="0" i="0" u="none" strike="noStrike" baseline="0">
                <a:solidFill>
                  <a:srgbClr val="000000"/>
                </a:solidFill>
                <a:latin typeface="Arial"/>
                <a:ea typeface="Arial"/>
                <a:cs typeface="Arial"/>
              </a:defRPr>
            </a:pPr>
            <a:endParaRPr lang="it-IT"/>
          </a:p>
        </c:txPr>
        <c:crossAx val="558400464"/>
        <c:crosses val="autoZero"/>
        <c:crossBetween val="midCat"/>
      </c:valAx>
      <c:spPr>
        <a:solidFill>
          <a:schemeClr val="accent2"/>
        </a:solidFill>
        <a:ln w="19377">
          <a:solidFill>
            <a:srgbClr val="808080"/>
          </a:solidFill>
          <a:prstDash val="solid"/>
        </a:ln>
      </c:spPr>
    </c:plotArea>
    <c:plotVisOnly val="1"/>
    <c:dispBlanksAs val="gap"/>
    <c:showDLblsOverMax val="0"/>
  </c:chart>
  <c:spPr>
    <a:solidFill>
      <a:srgbClr val="FFFFFF"/>
    </a:solidFill>
    <a:ln w="4844">
      <a:solidFill>
        <a:srgbClr val="000000"/>
      </a:solidFill>
      <a:prstDash val="solid"/>
    </a:ln>
  </c:spPr>
  <c:txPr>
    <a:bodyPr/>
    <a:lstStyle/>
    <a:p>
      <a:pPr>
        <a:defRPr sz="1602" b="0" i="0" u="none" strike="noStrike" baseline="0">
          <a:solidFill>
            <a:srgbClr val="000000"/>
          </a:solidFill>
          <a:latin typeface="Arial"/>
          <a:ea typeface="Arial"/>
          <a:cs typeface="Arial"/>
        </a:defRPr>
      </a:pPr>
      <a:endParaRPr lang="it-IT"/>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98F7ACC-5FE7-0147-A249-5BCD22CD358E}" type="doc">
      <dgm:prSet loTypeId="urn:microsoft.com/office/officeart/2008/layout/VerticalCurvedList" loCatId="list" qsTypeId="urn:microsoft.com/office/officeart/2005/8/quickstyle/3D2" qsCatId="3D" csTypeId="urn:microsoft.com/office/officeart/2005/8/colors/accent0_2" csCatId="mainScheme" phldr="1"/>
      <dgm:spPr/>
      <dgm:t>
        <a:bodyPr/>
        <a:lstStyle/>
        <a:p>
          <a:endParaRPr lang="it-IT"/>
        </a:p>
      </dgm:t>
    </dgm:pt>
    <dgm:pt modelId="{B8C14CDF-FEF5-D749-A3C1-AD7EAE8BA83A}">
      <dgm:prSet custT="1"/>
      <dgm:spPr/>
      <dgm:t>
        <a:bodyPr/>
        <a:lstStyle/>
        <a:p>
          <a:pPr rtl="0"/>
          <a:r>
            <a:rPr lang="en-US" sz="2000" dirty="0"/>
            <a:t>Rational Investors</a:t>
          </a:r>
        </a:p>
      </dgm:t>
    </dgm:pt>
    <dgm:pt modelId="{7B3F2996-E6CE-EA45-84A0-54E8B822FCE9}" type="parTrans" cxnId="{47A0B7D9-6DE1-104D-A171-87379AF8268A}">
      <dgm:prSet/>
      <dgm:spPr/>
      <dgm:t>
        <a:bodyPr/>
        <a:lstStyle/>
        <a:p>
          <a:endParaRPr lang="en-US" sz="2000" dirty="0"/>
        </a:p>
      </dgm:t>
    </dgm:pt>
    <dgm:pt modelId="{19965060-BC23-AB40-92AF-38BF1B92D5A0}" type="sibTrans" cxnId="{47A0B7D9-6DE1-104D-A171-87379AF8268A}">
      <dgm:prSet/>
      <dgm:spPr/>
      <dgm:t>
        <a:bodyPr/>
        <a:lstStyle/>
        <a:p>
          <a:endParaRPr lang="en-US" sz="2000" dirty="0"/>
        </a:p>
      </dgm:t>
    </dgm:pt>
    <dgm:pt modelId="{073E8C66-BC2E-D744-8FA2-FD60A373995F}">
      <dgm:prSet custT="1"/>
      <dgm:spPr/>
      <dgm:t>
        <a:bodyPr/>
        <a:lstStyle/>
        <a:p>
          <a:pPr rtl="0"/>
          <a:r>
            <a:rPr lang="en-US" sz="2000" dirty="0"/>
            <a:t>Edging Risk</a:t>
          </a:r>
        </a:p>
      </dgm:t>
    </dgm:pt>
    <dgm:pt modelId="{A9E00895-AD8B-824B-96D4-1353146E2FFD}" type="parTrans" cxnId="{98915744-523A-F74E-B344-BF39312CB6B1}">
      <dgm:prSet/>
      <dgm:spPr/>
      <dgm:t>
        <a:bodyPr/>
        <a:lstStyle/>
        <a:p>
          <a:endParaRPr lang="en-US" sz="2000" dirty="0"/>
        </a:p>
      </dgm:t>
    </dgm:pt>
    <dgm:pt modelId="{D5619158-4DBA-2344-B32D-DE5CF82AD6D4}" type="sibTrans" cxnId="{98915744-523A-F74E-B344-BF39312CB6B1}">
      <dgm:prSet/>
      <dgm:spPr/>
      <dgm:t>
        <a:bodyPr/>
        <a:lstStyle/>
        <a:p>
          <a:endParaRPr lang="en-US" sz="2000" dirty="0"/>
        </a:p>
      </dgm:t>
    </dgm:pt>
    <dgm:pt modelId="{126E9444-24F5-8B4F-9B8E-949D15F4B1E2}">
      <dgm:prSet custT="1"/>
      <dgm:spPr/>
      <dgm:t>
        <a:bodyPr/>
        <a:lstStyle/>
        <a:p>
          <a:pPr rtl="0"/>
          <a:r>
            <a:rPr lang="en-US" sz="2000" dirty="0"/>
            <a:t>Efficient Frontier</a:t>
          </a:r>
        </a:p>
      </dgm:t>
    </dgm:pt>
    <dgm:pt modelId="{EB6E9258-4EBE-304B-B782-C87983B108E9}" type="parTrans" cxnId="{2EE8D9C4-FC5D-F849-B183-5514F2201C51}">
      <dgm:prSet/>
      <dgm:spPr/>
      <dgm:t>
        <a:bodyPr/>
        <a:lstStyle/>
        <a:p>
          <a:endParaRPr lang="en-US" sz="2000" dirty="0"/>
        </a:p>
      </dgm:t>
    </dgm:pt>
    <dgm:pt modelId="{8F226639-5D17-2D4A-BD92-26ECA7ABD404}" type="sibTrans" cxnId="{2EE8D9C4-FC5D-F849-B183-5514F2201C51}">
      <dgm:prSet/>
      <dgm:spPr/>
      <dgm:t>
        <a:bodyPr/>
        <a:lstStyle/>
        <a:p>
          <a:endParaRPr lang="en-US" sz="2000" dirty="0"/>
        </a:p>
      </dgm:t>
    </dgm:pt>
    <dgm:pt modelId="{9344FA85-286A-774B-898B-A616BFFEF57D}">
      <dgm:prSet custT="1"/>
      <dgm:spPr/>
      <dgm:t>
        <a:bodyPr/>
        <a:lstStyle/>
        <a:p>
          <a:r>
            <a:rPr lang="en-US" sz="2000" dirty="0"/>
            <a:t>Portfolio Selection</a:t>
          </a:r>
        </a:p>
      </dgm:t>
    </dgm:pt>
    <dgm:pt modelId="{1675B7DE-8FAD-F649-A8B2-CA92B8BE8CA1}" type="parTrans" cxnId="{B40C7751-5270-0348-8B0C-899A9BD6BDF5}">
      <dgm:prSet/>
      <dgm:spPr/>
      <dgm:t>
        <a:bodyPr/>
        <a:lstStyle/>
        <a:p>
          <a:endParaRPr lang="en-US" sz="2000" dirty="0"/>
        </a:p>
      </dgm:t>
    </dgm:pt>
    <dgm:pt modelId="{31863E3B-410E-0545-B5F2-5D5D6D6892FF}" type="sibTrans" cxnId="{B40C7751-5270-0348-8B0C-899A9BD6BDF5}">
      <dgm:prSet/>
      <dgm:spPr/>
      <dgm:t>
        <a:bodyPr/>
        <a:lstStyle/>
        <a:p>
          <a:endParaRPr lang="en-US" sz="2000" dirty="0"/>
        </a:p>
      </dgm:t>
    </dgm:pt>
    <dgm:pt modelId="{3FB2EF25-FC95-D144-80C9-50B13BB97800}" type="pres">
      <dgm:prSet presAssocID="{398F7ACC-5FE7-0147-A249-5BCD22CD358E}" presName="Name0" presStyleCnt="0">
        <dgm:presLayoutVars>
          <dgm:chMax val="7"/>
          <dgm:chPref val="7"/>
          <dgm:dir/>
        </dgm:presLayoutVars>
      </dgm:prSet>
      <dgm:spPr/>
    </dgm:pt>
    <dgm:pt modelId="{29840FDA-5EEE-3F40-81C0-7555ECA72A6A}" type="pres">
      <dgm:prSet presAssocID="{398F7ACC-5FE7-0147-A249-5BCD22CD358E}" presName="Name1" presStyleCnt="0"/>
      <dgm:spPr/>
    </dgm:pt>
    <dgm:pt modelId="{1E0FB287-5F7E-6D4F-80CF-D97669B5928C}" type="pres">
      <dgm:prSet presAssocID="{398F7ACC-5FE7-0147-A249-5BCD22CD358E}" presName="cycle" presStyleCnt="0"/>
      <dgm:spPr/>
    </dgm:pt>
    <dgm:pt modelId="{7C223243-DA10-2D45-A891-668EEACB3462}" type="pres">
      <dgm:prSet presAssocID="{398F7ACC-5FE7-0147-A249-5BCD22CD358E}" presName="srcNode" presStyleLbl="node1" presStyleIdx="0" presStyleCnt="4"/>
      <dgm:spPr/>
    </dgm:pt>
    <dgm:pt modelId="{CFED11C5-33C6-9E4C-8BCC-C1A0F92C7C97}" type="pres">
      <dgm:prSet presAssocID="{398F7ACC-5FE7-0147-A249-5BCD22CD358E}" presName="conn" presStyleLbl="parChTrans1D2" presStyleIdx="0" presStyleCnt="1"/>
      <dgm:spPr/>
    </dgm:pt>
    <dgm:pt modelId="{C46D8FD5-D3F9-2547-9133-A1477A1A43B6}" type="pres">
      <dgm:prSet presAssocID="{398F7ACC-5FE7-0147-A249-5BCD22CD358E}" presName="extraNode" presStyleLbl="node1" presStyleIdx="0" presStyleCnt="4"/>
      <dgm:spPr/>
    </dgm:pt>
    <dgm:pt modelId="{B2EF650B-08E3-DF4F-AB2A-2C38BB266786}" type="pres">
      <dgm:prSet presAssocID="{398F7ACC-5FE7-0147-A249-5BCD22CD358E}" presName="dstNode" presStyleLbl="node1" presStyleIdx="0" presStyleCnt="4"/>
      <dgm:spPr/>
    </dgm:pt>
    <dgm:pt modelId="{B34E9D53-8887-D84E-A584-1965C4D22ECC}" type="pres">
      <dgm:prSet presAssocID="{B8C14CDF-FEF5-D749-A3C1-AD7EAE8BA83A}" presName="text_1" presStyleLbl="node1" presStyleIdx="0" presStyleCnt="4">
        <dgm:presLayoutVars>
          <dgm:bulletEnabled val="1"/>
        </dgm:presLayoutVars>
      </dgm:prSet>
      <dgm:spPr/>
    </dgm:pt>
    <dgm:pt modelId="{12DBAFCD-AE18-C847-8037-587BA5ECCEF6}" type="pres">
      <dgm:prSet presAssocID="{B8C14CDF-FEF5-D749-A3C1-AD7EAE8BA83A}" presName="accent_1" presStyleCnt="0"/>
      <dgm:spPr/>
    </dgm:pt>
    <dgm:pt modelId="{30AC56C3-C866-CC4D-BBD2-0B84F2C3AEB1}" type="pres">
      <dgm:prSet presAssocID="{B8C14CDF-FEF5-D749-A3C1-AD7EAE8BA83A}" presName="accentRepeatNode" presStyleLbl="solidFgAcc1" presStyleIdx="0" presStyleCnt="4"/>
      <dgm:spPr/>
    </dgm:pt>
    <dgm:pt modelId="{99A51D9D-4D4D-314B-88ED-EF08A8C01C70}" type="pres">
      <dgm:prSet presAssocID="{9344FA85-286A-774B-898B-A616BFFEF57D}" presName="text_2" presStyleLbl="node1" presStyleIdx="1" presStyleCnt="4">
        <dgm:presLayoutVars>
          <dgm:bulletEnabled val="1"/>
        </dgm:presLayoutVars>
      </dgm:prSet>
      <dgm:spPr/>
    </dgm:pt>
    <dgm:pt modelId="{BC73C3C4-4ABF-9343-9EFA-6145E9AD2C4E}" type="pres">
      <dgm:prSet presAssocID="{9344FA85-286A-774B-898B-A616BFFEF57D}" presName="accent_2" presStyleCnt="0"/>
      <dgm:spPr/>
    </dgm:pt>
    <dgm:pt modelId="{716346A8-7144-8B4C-8E90-C856B1A76E56}" type="pres">
      <dgm:prSet presAssocID="{9344FA85-286A-774B-898B-A616BFFEF57D}" presName="accentRepeatNode" presStyleLbl="solidFgAcc1" presStyleIdx="1" presStyleCnt="4"/>
      <dgm:spPr/>
    </dgm:pt>
    <dgm:pt modelId="{4EC267D7-E130-BF44-A86C-EAEFBCAAE27D}" type="pres">
      <dgm:prSet presAssocID="{126E9444-24F5-8B4F-9B8E-949D15F4B1E2}" presName="text_3" presStyleLbl="node1" presStyleIdx="2" presStyleCnt="4">
        <dgm:presLayoutVars>
          <dgm:bulletEnabled val="1"/>
        </dgm:presLayoutVars>
      </dgm:prSet>
      <dgm:spPr/>
    </dgm:pt>
    <dgm:pt modelId="{7D0AB0CE-E497-0E48-857F-DB4756D38848}" type="pres">
      <dgm:prSet presAssocID="{126E9444-24F5-8B4F-9B8E-949D15F4B1E2}" presName="accent_3" presStyleCnt="0"/>
      <dgm:spPr/>
    </dgm:pt>
    <dgm:pt modelId="{D5CB84C5-2451-9B4F-868A-98513B92A1D5}" type="pres">
      <dgm:prSet presAssocID="{126E9444-24F5-8B4F-9B8E-949D15F4B1E2}" presName="accentRepeatNode" presStyleLbl="solidFgAcc1" presStyleIdx="2" presStyleCnt="4"/>
      <dgm:spPr/>
    </dgm:pt>
    <dgm:pt modelId="{E620F381-7A52-334D-95A0-62064AAC5FD6}" type="pres">
      <dgm:prSet presAssocID="{073E8C66-BC2E-D744-8FA2-FD60A373995F}" presName="text_4" presStyleLbl="node1" presStyleIdx="3" presStyleCnt="4">
        <dgm:presLayoutVars>
          <dgm:bulletEnabled val="1"/>
        </dgm:presLayoutVars>
      </dgm:prSet>
      <dgm:spPr/>
    </dgm:pt>
    <dgm:pt modelId="{64EC2290-FA5F-5C4A-B9EC-9FFD162C9C6B}" type="pres">
      <dgm:prSet presAssocID="{073E8C66-BC2E-D744-8FA2-FD60A373995F}" presName="accent_4" presStyleCnt="0"/>
      <dgm:spPr/>
    </dgm:pt>
    <dgm:pt modelId="{D4676FD3-2DAB-584A-97D7-B91652F9E04F}" type="pres">
      <dgm:prSet presAssocID="{073E8C66-BC2E-D744-8FA2-FD60A373995F}" presName="accentRepeatNode" presStyleLbl="solidFgAcc1" presStyleIdx="3" presStyleCnt="4"/>
      <dgm:spPr/>
    </dgm:pt>
  </dgm:ptLst>
  <dgm:cxnLst>
    <dgm:cxn modelId="{48601C25-E4E8-1245-B6DE-ECC93A49E974}" type="presOf" srcId="{126E9444-24F5-8B4F-9B8E-949D15F4B1E2}" destId="{4EC267D7-E130-BF44-A86C-EAEFBCAAE27D}" srcOrd="0" destOrd="0" presId="urn:microsoft.com/office/officeart/2008/layout/VerticalCurvedList"/>
    <dgm:cxn modelId="{A623C829-23F2-2E47-A7DC-33F147563D9E}" type="presOf" srcId="{B8C14CDF-FEF5-D749-A3C1-AD7EAE8BA83A}" destId="{B34E9D53-8887-D84E-A584-1965C4D22ECC}" srcOrd="0" destOrd="0" presId="urn:microsoft.com/office/officeart/2008/layout/VerticalCurvedList"/>
    <dgm:cxn modelId="{98915744-523A-F74E-B344-BF39312CB6B1}" srcId="{398F7ACC-5FE7-0147-A249-5BCD22CD358E}" destId="{073E8C66-BC2E-D744-8FA2-FD60A373995F}" srcOrd="3" destOrd="0" parTransId="{A9E00895-AD8B-824B-96D4-1353146E2FFD}" sibTransId="{D5619158-4DBA-2344-B32D-DE5CF82AD6D4}"/>
    <dgm:cxn modelId="{B40C7751-5270-0348-8B0C-899A9BD6BDF5}" srcId="{398F7ACC-5FE7-0147-A249-5BCD22CD358E}" destId="{9344FA85-286A-774B-898B-A616BFFEF57D}" srcOrd="1" destOrd="0" parTransId="{1675B7DE-8FAD-F649-A8B2-CA92B8BE8CA1}" sibTransId="{31863E3B-410E-0545-B5F2-5D5D6D6892FF}"/>
    <dgm:cxn modelId="{EC0D395D-4F84-3644-851C-68CC87583A54}" type="presOf" srcId="{9344FA85-286A-774B-898B-A616BFFEF57D}" destId="{99A51D9D-4D4D-314B-88ED-EF08A8C01C70}" srcOrd="0" destOrd="0" presId="urn:microsoft.com/office/officeart/2008/layout/VerticalCurvedList"/>
    <dgm:cxn modelId="{BB3D7563-9DBC-7D4B-ABC1-D01888E6C94E}" type="presOf" srcId="{073E8C66-BC2E-D744-8FA2-FD60A373995F}" destId="{E620F381-7A52-334D-95A0-62064AAC5FD6}" srcOrd="0" destOrd="0" presId="urn:microsoft.com/office/officeart/2008/layout/VerticalCurvedList"/>
    <dgm:cxn modelId="{C150527B-5610-6746-A46E-5E0256EDD9C0}" type="presOf" srcId="{398F7ACC-5FE7-0147-A249-5BCD22CD358E}" destId="{3FB2EF25-FC95-D144-80C9-50B13BB97800}" srcOrd="0" destOrd="0" presId="urn:microsoft.com/office/officeart/2008/layout/VerticalCurvedList"/>
    <dgm:cxn modelId="{76D8909A-2EB9-AD48-A762-CF930B4EE36F}" type="presOf" srcId="{19965060-BC23-AB40-92AF-38BF1B92D5A0}" destId="{CFED11C5-33C6-9E4C-8BCC-C1A0F92C7C97}" srcOrd="0" destOrd="0" presId="urn:microsoft.com/office/officeart/2008/layout/VerticalCurvedList"/>
    <dgm:cxn modelId="{2EE8D9C4-FC5D-F849-B183-5514F2201C51}" srcId="{398F7ACC-5FE7-0147-A249-5BCD22CD358E}" destId="{126E9444-24F5-8B4F-9B8E-949D15F4B1E2}" srcOrd="2" destOrd="0" parTransId="{EB6E9258-4EBE-304B-B782-C87983B108E9}" sibTransId="{8F226639-5D17-2D4A-BD92-26ECA7ABD404}"/>
    <dgm:cxn modelId="{47A0B7D9-6DE1-104D-A171-87379AF8268A}" srcId="{398F7ACC-5FE7-0147-A249-5BCD22CD358E}" destId="{B8C14CDF-FEF5-D749-A3C1-AD7EAE8BA83A}" srcOrd="0" destOrd="0" parTransId="{7B3F2996-E6CE-EA45-84A0-54E8B822FCE9}" sibTransId="{19965060-BC23-AB40-92AF-38BF1B92D5A0}"/>
    <dgm:cxn modelId="{56692D04-6489-4A4A-89D7-1A1BC1D4452A}" type="presParOf" srcId="{3FB2EF25-FC95-D144-80C9-50B13BB97800}" destId="{29840FDA-5EEE-3F40-81C0-7555ECA72A6A}" srcOrd="0" destOrd="0" presId="urn:microsoft.com/office/officeart/2008/layout/VerticalCurvedList"/>
    <dgm:cxn modelId="{0E995D41-9BB9-0940-8321-206C06A4C865}" type="presParOf" srcId="{29840FDA-5EEE-3F40-81C0-7555ECA72A6A}" destId="{1E0FB287-5F7E-6D4F-80CF-D97669B5928C}" srcOrd="0" destOrd="0" presId="urn:microsoft.com/office/officeart/2008/layout/VerticalCurvedList"/>
    <dgm:cxn modelId="{7DC925A1-28BB-CD4A-986D-43FA1BE04F19}" type="presParOf" srcId="{1E0FB287-5F7E-6D4F-80CF-D97669B5928C}" destId="{7C223243-DA10-2D45-A891-668EEACB3462}" srcOrd="0" destOrd="0" presId="urn:microsoft.com/office/officeart/2008/layout/VerticalCurvedList"/>
    <dgm:cxn modelId="{74B480A2-50D6-CC4C-8781-FA6D16114AE8}" type="presParOf" srcId="{1E0FB287-5F7E-6D4F-80CF-D97669B5928C}" destId="{CFED11C5-33C6-9E4C-8BCC-C1A0F92C7C97}" srcOrd="1" destOrd="0" presId="urn:microsoft.com/office/officeart/2008/layout/VerticalCurvedList"/>
    <dgm:cxn modelId="{53E22550-2FD2-AD44-9535-BF94054EAF8B}" type="presParOf" srcId="{1E0FB287-5F7E-6D4F-80CF-D97669B5928C}" destId="{C46D8FD5-D3F9-2547-9133-A1477A1A43B6}" srcOrd="2" destOrd="0" presId="urn:microsoft.com/office/officeart/2008/layout/VerticalCurvedList"/>
    <dgm:cxn modelId="{BA44E24A-E6C3-9643-86B2-AE10EF97DF78}" type="presParOf" srcId="{1E0FB287-5F7E-6D4F-80CF-D97669B5928C}" destId="{B2EF650B-08E3-DF4F-AB2A-2C38BB266786}" srcOrd="3" destOrd="0" presId="urn:microsoft.com/office/officeart/2008/layout/VerticalCurvedList"/>
    <dgm:cxn modelId="{45CA02DC-E9A0-EC41-98BC-61C775E6486D}" type="presParOf" srcId="{29840FDA-5EEE-3F40-81C0-7555ECA72A6A}" destId="{B34E9D53-8887-D84E-A584-1965C4D22ECC}" srcOrd="1" destOrd="0" presId="urn:microsoft.com/office/officeart/2008/layout/VerticalCurvedList"/>
    <dgm:cxn modelId="{DC0A0610-51B2-E54D-B22B-CD0958C5C8E9}" type="presParOf" srcId="{29840FDA-5EEE-3F40-81C0-7555ECA72A6A}" destId="{12DBAFCD-AE18-C847-8037-587BA5ECCEF6}" srcOrd="2" destOrd="0" presId="urn:microsoft.com/office/officeart/2008/layout/VerticalCurvedList"/>
    <dgm:cxn modelId="{6256E26D-A172-2345-903E-59B09A4109C7}" type="presParOf" srcId="{12DBAFCD-AE18-C847-8037-587BA5ECCEF6}" destId="{30AC56C3-C866-CC4D-BBD2-0B84F2C3AEB1}" srcOrd="0" destOrd="0" presId="urn:microsoft.com/office/officeart/2008/layout/VerticalCurvedList"/>
    <dgm:cxn modelId="{B2D9E995-7CA0-894A-8DD4-A11904E3608E}" type="presParOf" srcId="{29840FDA-5EEE-3F40-81C0-7555ECA72A6A}" destId="{99A51D9D-4D4D-314B-88ED-EF08A8C01C70}" srcOrd="3" destOrd="0" presId="urn:microsoft.com/office/officeart/2008/layout/VerticalCurvedList"/>
    <dgm:cxn modelId="{06BA54EF-0E4C-9F42-AC70-843E0204558F}" type="presParOf" srcId="{29840FDA-5EEE-3F40-81C0-7555ECA72A6A}" destId="{BC73C3C4-4ABF-9343-9EFA-6145E9AD2C4E}" srcOrd="4" destOrd="0" presId="urn:microsoft.com/office/officeart/2008/layout/VerticalCurvedList"/>
    <dgm:cxn modelId="{12937D3A-F12D-F942-937A-66C1260D0EF5}" type="presParOf" srcId="{BC73C3C4-4ABF-9343-9EFA-6145E9AD2C4E}" destId="{716346A8-7144-8B4C-8E90-C856B1A76E56}" srcOrd="0" destOrd="0" presId="urn:microsoft.com/office/officeart/2008/layout/VerticalCurvedList"/>
    <dgm:cxn modelId="{9DBA167A-B7F4-FD46-8EF4-FFDCEF856357}" type="presParOf" srcId="{29840FDA-5EEE-3F40-81C0-7555ECA72A6A}" destId="{4EC267D7-E130-BF44-A86C-EAEFBCAAE27D}" srcOrd="5" destOrd="0" presId="urn:microsoft.com/office/officeart/2008/layout/VerticalCurvedList"/>
    <dgm:cxn modelId="{57340072-DCFB-194D-A408-0044BC22FBAB}" type="presParOf" srcId="{29840FDA-5EEE-3F40-81C0-7555ECA72A6A}" destId="{7D0AB0CE-E497-0E48-857F-DB4756D38848}" srcOrd="6" destOrd="0" presId="urn:microsoft.com/office/officeart/2008/layout/VerticalCurvedList"/>
    <dgm:cxn modelId="{AEFA3952-1D64-9B4E-9452-1805A115604E}" type="presParOf" srcId="{7D0AB0CE-E497-0E48-857F-DB4756D38848}" destId="{D5CB84C5-2451-9B4F-868A-98513B92A1D5}" srcOrd="0" destOrd="0" presId="urn:microsoft.com/office/officeart/2008/layout/VerticalCurvedList"/>
    <dgm:cxn modelId="{770BFFE3-C3AF-9443-86DD-BB3FAC809BBC}" type="presParOf" srcId="{29840FDA-5EEE-3F40-81C0-7555ECA72A6A}" destId="{E620F381-7A52-334D-95A0-62064AAC5FD6}" srcOrd="7" destOrd="0" presId="urn:microsoft.com/office/officeart/2008/layout/VerticalCurvedList"/>
    <dgm:cxn modelId="{2F303DD9-6A37-E649-B92D-4BA894315AA0}" type="presParOf" srcId="{29840FDA-5EEE-3F40-81C0-7555ECA72A6A}" destId="{64EC2290-FA5F-5C4A-B9EC-9FFD162C9C6B}" srcOrd="8" destOrd="0" presId="urn:microsoft.com/office/officeart/2008/layout/VerticalCurvedList"/>
    <dgm:cxn modelId="{FADB5E57-D8B7-B444-BB28-2355B1298638}" type="presParOf" srcId="{64EC2290-FA5F-5C4A-B9EC-9FFD162C9C6B}" destId="{D4676FD3-2DAB-584A-97D7-B91652F9E04F}"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EBCE239-CE08-3B46-8B85-581D76FE8952}" type="doc">
      <dgm:prSet loTypeId="urn:microsoft.com/office/officeart/2005/8/layout/cycle4" loCatId="" qsTypeId="urn:microsoft.com/office/officeart/2005/8/quickstyle/simple3" qsCatId="simple" csTypeId="urn:microsoft.com/office/officeart/2005/8/colors/accent0_3" csCatId="mainScheme" phldr="1"/>
      <dgm:spPr/>
      <dgm:t>
        <a:bodyPr/>
        <a:lstStyle/>
        <a:p>
          <a:endParaRPr lang="it-IT"/>
        </a:p>
      </dgm:t>
    </dgm:pt>
    <dgm:pt modelId="{432D8C9B-70CA-C543-BA86-5D5A56AB7B1B}">
      <dgm:prSet custT="1"/>
      <dgm:spPr/>
      <dgm:t>
        <a:bodyPr/>
        <a:lstStyle/>
        <a:p>
          <a:pPr rtl="0"/>
          <a:r>
            <a:rPr lang="en-US" sz="1600" noProof="0" dirty="0"/>
            <a:t>Portfolio’s expected Returns</a:t>
          </a:r>
        </a:p>
      </dgm:t>
    </dgm:pt>
    <dgm:pt modelId="{64BC5401-FD63-CE46-808D-63293A59E240}" type="parTrans" cxnId="{6AF887F3-C87E-3743-B1C5-E64048DC3DF0}">
      <dgm:prSet/>
      <dgm:spPr/>
      <dgm:t>
        <a:bodyPr/>
        <a:lstStyle/>
        <a:p>
          <a:endParaRPr lang="en-US" sz="1800" noProof="0" dirty="0"/>
        </a:p>
      </dgm:t>
    </dgm:pt>
    <dgm:pt modelId="{B3D1FA61-718E-834C-B39D-81CC4A7082E4}" type="sibTrans" cxnId="{6AF887F3-C87E-3743-B1C5-E64048DC3DF0}">
      <dgm:prSet/>
      <dgm:spPr/>
      <dgm:t>
        <a:bodyPr/>
        <a:lstStyle/>
        <a:p>
          <a:endParaRPr lang="en-US" sz="1800" noProof="0" dirty="0"/>
        </a:p>
      </dgm:t>
    </dgm:pt>
    <dgm:pt modelId="{8EAA9341-F8A8-AE4F-BDD5-4ACFDCE4938E}">
      <dgm:prSet custT="1"/>
      <dgm:spPr/>
      <dgm:t>
        <a:bodyPr/>
        <a:lstStyle/>
        <a:p>
          <a:pPr rtl="0"/>
          <a:r>
            <a:rPr lang="en-US" sz="1600" noProof="0" dirty="0"/>
            <a:t>Standard Deviation</a:t>
          </a:r>
        </a:p>
      </dgm:t>
    </dgm:pt>
    <dgm:pt modelId="{36C2DBE4-EF11-204D-A1AB-DFDEAEF5FB86}" type="parTrans" cxnId="{E8FD775A-72B2-8E4C-A129-787F4C4348CD}">
      <dgm:prSet/>
      <dgm:spPr/>
      <dgm:t>
        <a:bodyPr/>
        <a:lstStyle/>
        <a:p>
          <a:endParaRPr lang="en-US" sz="1800" noProof="0" dirty="0"/>
        </a:p>
      </dgm:t>
    </dgm:pt>
    <dgm:pt modelId="{F1D9E90E-A7A9-8E41-822E-075FBFB514BF}" type="sibTrans" cxnId="{E8FD775A-72B2-8E4C-A129-787F4C4348CD}">
      <dgm:prSet/>
      <dgm:spPr/>
      <dgm:t>
        <a:bodyPr/>
        <a:lstStyle/>
        <a:p>
          <a:endParaRPr lang="en-US" sz="1800" noProof="0" dirty="0"/>
        </a:p>
      </dgm:t>
    </dgm:pt>
    <dgm:pt modelId="{30C33F39-54AF-8546-8DE8-28D8A0B10DE4}">
      <dgm:prSet custT="1"/>
      <dgm:spPr/>
      <dgm:t>
        <a:bodyPr/>
        <a:lstStyle/>
        <a:p>
          <a:pPr rtl="0"/>
          <a:r>
            <a:rPr lang="en-US" sz="1600" noProof="0" dirty="0"/>
            <a:t>SQM</a:t>
          </a:r>
        </a:p>
      </dgm:t>
    </dgm:pt>
    <dgm:pt modelId="{3136EB5B-C0CF-3D45-A367-8A65FCEB5FA5}" type="parTrans" cxnId="{8A53881C-2491-7A4D-9E1A-983172B6AE4F}">
      <dgm:prSet/>
      <dgm:spPr/>
      <dgm:t>
        <a:bodyPr/>
        <a:lstStyle/>
        <a:p>
          <a:endParaRPr lang="en-US" sz="1800" noProof="0" dirty="0"/>
        </a:p>
      </dgm:t>
    </dgm:pt>
    <dgm:pt modelId="{25C205F3-ECF8-A648-823D-9F036A10EF7B}" type="sibTrans" cxnId="{8A53881C-2491-7A4D-9E1A-983172B6AE4F}">
      <dgm:prSet/>
      <dgm:spPr/>
      <dgm:t>
        <a:bodyPr/>
        <a:lstStyle/>
        <a:p>
          <a:endParaRPr lang="en-US" sz="1800" noProof="0" dirty="0"/>
        </a:p>
      </dgm:t>
    </dgm:pt>
    <dgm:pt modelId="{AAEA934F-AE75-FA43-9F40-400AAA449587}">
      <dgm:prSet custT="1"/>
      <dgm:spPr/>
      <dgm:t>
        <a:bodyPr anchor="ctr"/>
        <a:lstStyle/>
        <a:p>
          <a:pPr rtl="0"/>
          <a:r>
            <a:rPr lang="en-US" sz="1400" noProof="0" dirty="0"/>
            <a:t>Average of expected returns</a:t>
          </a:r>
        </a:p>
      </dgm:t>
    </dgm:pt>
    <dgm:pt modelId="{89C34FEC-96FB-AE4B-A88F-716E104330C8}" type="parTrans" cxnId="{40543309-5F9D-B947-99EF-2364A831EFEC}">
      <dgm:prSet/>
      <dgm:spPr/>
      <dgm:t>
        <a:bodyPr/>
        <a:lstStyle/>
        <a:p>
          <a:endParaRPr lang="en-US" sz="1800" noProof="0" dirty="0"/>
        </a:p>
      </dgm:t>
    </dgm:pt>
    <dgm:pt modelId="{CDF421C8-044F-0D42-AB66-ACA065939318}" type="sibTrans" cxnId="{40543309-5F9D-B947-99EF-2364A831EFEC}">
      <dgm:prSet/>
      <dgm:spPr/>
      <dgm:t>
        <a:bodyPr/>
        <a:lstStyle/>
        <a:p>
          <a:endParaRPr lang="en-US" sz="1800" noProof="0" dirty="0"/>
        </a:p>
      </dgm:t>
    </dgm:pt>
    <dgm:pt modelId="{15C4C3D4-4DCB-8C44-9836-C3583826AD16}">
      <dgm:prSet custT="1"/>
      <dgm:spPr/>
      <dgm:t>
        <a:bodyPr anchor="ctr"/>
        <a:lstStyle/>
        <a:p>
          <a:pPr rtl="0"/>
          <a:r>
            <a:rPr lang="en-US" sz="1400" noProof="0" dirty="0"/>
            <a:t>Average of Variances</a:t>
          </a:r>
        </a:p>
      </dgm:t>
    </dgm:pt>
    <dgm:pt modelId="{C9280723-9CE9-6F41-9F73-160B6FDB8C95}" type="parTrans" cxnId="{C09885BC-F91D-DD41-A8D1-AD31B08177DC}">
      <dgm:prSet/>
      <dgm:spPr/>
      <dgm:t>
        <a:bodyPr/>
        <a:lstStyle/>
        <a:p>
          <a:endParaRPr lang="en-US" sz="1800" noProof="0" dirty="0"/>
        </a:p>
      </dgm:t>
    </dgm:pt>
    <dgm:pt modelId="{89FB41FB-D54C-E548-8E9F-6BA547E701B3}" type="sibTrans" cxnId="{C09885BC-F91D-DD41-A8D1-AD31B08177DC}">
      <dgm:prSet/>
      <dgm:spPr/>
      <dgm:t>
        <a:bodyPr/>
        <a:lstStyle/>
        <a:p>
          <a:endParaRPr lang="en-US" sz="1800" noProof="0" dirty="0"/>
        </a:p>
      </dgm:t>
    </dgm:pt>
    <dgm:pt modelId="{B21F937E-248C-7644-BE13-FF239272D654}">
      <dgm:prSet custT="1"/>
      <dgm:spPr/>
      <dgm:t>
        <a:bodyPr anchor="ctr"/>
        <a:lstStyle/>
        <a:p>
          <a:pPr rtl="0"/>
          <a:r>
            <a:rPr lang="en-US" sz="1400" noProof="0" dirty="0"/>
            <a:t>Square Root of Variances</a:t>
          </a:r>
        </a:p>
      </dgm:t>
    </dgm:pt>
    <dgm:pt modelId="{5314E24B-BB2C-3046-A91C-67318BE25339}" type="parTrans" cxnId="{356951D8-CFC2-0D41-9BA7-AA84C5437472}">
      <dgm:prSet/>
      <dgm:spPr/>
      <dgm:t>
        <a:bodyPr/>
        <a:lstStyle/>
        <a:p>
          <a:endParaRPr lang="en-US" sz="1800" noProof="0" dirty="0"/>
        </a:p>
      </dgm:t>
    </dgm:pt>
    <dgm:pt modelId="{0648421A-71FD-FC45-9B51-86969505258B}" type="sibTrans" cxnId="{356951D8-CFC2-0D41-9BA7-AA84C5437472}">
      <dgm:prSet/>
      <dgm:spPr/>
      <dgm:t>
        <a:bodyPr/>
        <a:lstStyle/>
        <a:p>
          <a:endParaRPr lang="en-US" sz="1800" noProof="0" dirty="0"/>
        </a:p>
      </dgm:t>
    </dgm:pt>
    <dgm:pt modelId="{68FFCA92-F89F-9D4C-B54D-E050A5660736}">
      <dgm:prSet custT="1"/>
      <dgm:spPr/>
      <dgm:t>
        <a:bodyPr/>
        <a:lstStyle/>
        <a:p>
          <a:pPr rtl="0"/>
          <a:r>
            <a:rPr lang="en-US" sz="1600" noProof="0" dirty="0"/>
            <a:t>Covariance</a:t>
          </a:r>
        </a:p>
        <a:p>
          <a:pPr rtl="0"/>
          <a:r>
            <a:rPr lang="en-US" sz="2400" b="1" noProof="0" dirty="0" err="1">
              <a:latin typeface="Symbol" charset="2"/>
              <a:cs typeface="Symbol" charset="2"/>
            </a:rPr>
            <a:t>s</a:t>
          </a:r>
          <a:r>
            <a:rPr lang="en-US" sz="2400" b="1" baseline="-25000" noProof="0" dirty="0" err="1"/>
            <a:t>AB</a:t>
          </a:r>
          <a:endParaRPr lang="en-US" sz="2400" b="1" baseline="-25000" noProof="0" dirty="0"/>
        </a:p>
      </dgm:t>
    </dgm:pt>
    <dgm:pt modelId="{FA021C43-7354-A247-8FA7-7A16FF7FFAAC}" type="parTrans" cxnId="{E8B3A11F-32A4-1947-808E-64F8B5BE3645}">
      <dgm:prSet/>
      <dgm:spPr/>
      <dgm:t>
        <a:bodyPr/>
        <a:lstStyle/>
        <a:p>
          <a:endParaRPr lang="en-US" sz="1800" noProof="0" dirty="0"/>
        </a:p>
      </dgm:t>
    </dgm:pt>
    <dgm:pt modelId="{4C9CB7D1-A30C-E74C-A9C7-33695BD28313}" type="sibTrans" cxnId="{E8B3A11F-32A4-1947-808E-64F8B5BE3645}">
      <dgm:prSet/>
      <dgm:spPr/>
      <dgm:t>
        <a:bodyPr/>
        <a:lstStyle/>
        <a:p>
          <a:endParaRPr lang="en-US" sz="1800" noProof="0" dirty="0"/>
        </a:p>
      </dgm:t>
    </dgm:pt>
    <dgm:pt modelId="{02B001B2-A614-D740-92D1-260D08A5DF67}" type="pres">
      <dgm:prSet presAssocID="{2EBCE239-CE08-3B46-8B85-581D76FE8952}" presName="cycleMatrixDiagram" presStyleCnt="0">
        <dgm:presLayoutVars>
          <dgm:chMax val="1"/>
          <dgm:dir/>
          <dgm:animLvl val="lvl"/>
          <dgm:resizeHandles val="exact"/>
        </dgm:presLayoutVars>
      </dgm:prSet>
      <dgm:spPr/>
    </dgm:pt>
    <dgm:pt modelId="{492DA9A6-9B6D-4F4B-9A4A-8B8D0A340AFB}" type="pres">
      <dgm:prSet presAssocID="{2EBCE239-CE08-3B46-8B85-581D76FE8952}" presName="children" presStyleCnt="0"/>
      <dgm:spPr/>
    </dgm:pt>
    <dgm:pt modelId="{1BA5BF0D-969D-944E-8A2B-082830E4E3B2}" type="pres">
      <dgm:prSet presAssocID="{2EBCE239-CE08-3B46-8B85-581D76FE8952}" presName="child1group" presStyleCnt="0"/>
      <dgm:spPr/>
    </dgm:pt>
    <dgm:pt modelId="{24BEADE3-B3F6-1641-8268-41CD888BA0CB}" type="pres">
      <dgm:prSet presAssocID="{2EBCE239-CE08-3B46-8B85-581D76FE8952}" presName="child1" presStyleLbl="bgAcc1" presStyleIdx="0" presStyleCnt="3" custScaleX="118610" custLinFactNeighborX="-34472"/>
      <dgm:spPr/>
    </dgm:pt>
    <dgm:pt modelId="{59E790E6-DE1A-1340-975D-AF3FEC89E440}" type="pres">
      <dgm:prSet presAssocID="{2EBCE239-CE08-3B46-8B85-581D76FE8952}" presName="child1Text" presStyleLbl="bgAcc1" presStyleIdx="0" presStyleCnt="3">
        <dgm:presLayoutVars>
          <dgm:bulletEnabled val="1"/>
        </dgm:presLayoutVars>
      </dgm:prSet>
      <dgm:spPr/>
    </dgm:pt>
    <dgm:pt modelId="{69D843B1-2F97-7649-B483-A4399EFECF1C}" type="pres">
      <dgm:prSet presAssocID="{2EBCE239-CE08-3B46-8B85-581D76FE8952}" presName="child2group" presStyleCnt="0"/>
      <dgm:spPr/>
    </dgm:pt>
    <dgm:pt modelId="{E2491306-7969-2447-A69F-05614BCBD342}" type="pres">
      <dgm:prSet presAssocID="{2EBCE239-CE08-3B46-8B85-581D76FE8952}" presName="child2" presStyleLbl="bgAcc1" presStyleIdx="1" presStyleCnt="3" custScaleX="126387" custLinFactNeighborX="31965"/>
      <dgm:spPr/>
    </dgm:pt>
    <dgm:pt modelId="{24C8782D-4088-114C-9372-6216E59C223D}" type="pres">
      <dgm:prSet presAssocID="{2EBCE239-CE08-3B46-8B85-581D76FE8952}" presName="child2Text" presStyleLbl="bgAcc1" presStyleIdx="1" presStyleCnt="3">
        <dgm:presLayoutVars>
          <dgm:bulletEnabled val="1"/>
        </dgm:presLayoutVars>
      </dgm:prSet>
      <dgm:spPr/>
    </dgm:pt>
    <dgm:pt modelId="{1449799C-31BA-1147-9D36-7A22DAFC73F2}" type="pres">
      <dgm:prSet presAssocID="{2EBCE239-CE08-3B46-8B85-581D76FE8952}" presName="child3group" presStyleCnt="0"/>
      <dgm:spPr/>
    </dgm:pt>
    <dgm:pt modelId="{B90AD485-F68D-9E4C-B610-DCB180899EBB}" type="pres">
      <dgm:prSet presAssocID="{2EBCE239-CE08-3B46-8B85-581D76FE8952}" presName="child3" presStyleLbl="bgAcc1" presStyleIdx="2" presStyleCnt="3" custScaleX="117181" custLinFactNeighborX="31965"/>
      <dgm:spPr/>
    </dgm:pt>
    <dgm:pt modelId="{5EF7D66B-9498-484B-AD07-888BC04C8DD1}" type="pres">
      <dgm:prSet presAssocID="{2EBCE239-CE08-3B46-8B85-581D76FE8952}" presName="child3Text" presStyleLbl="bgAcc1" presStyleIdx="2" presStyleCnt="3">
        <dgm:presLayoutVars>
          <dgm:bulletEnabled val="1"/>
        </dgm:presLayoutVars>
      </dgm:prSet>
      <dgm:spPr/>
    </dgm:pt>
    <dgm:pt modelId="{12283FE1-29B9-B34D-8D16-82C66AF4A5DF}" type="pres">
      <dgm:prSet presAssocID="{2EBCE239-CE08-3B46-8B85-581D76FE8952}" presName="childPlaceholder" presStyleCnt="0"/>
      <dgm:spPr/>
    </dgm:pt>
    <dgm:pt modelId="{8A21B753-0D33-C841-95A8-994EAD46F4DC}" type="pres">
      <dgm:prSet presAssocID="{2EBCE239-CE08-3B46-8B85-581D76FE8952}" presName="circle" presStyleCnt="0"/>
      <dgm:spPr/>
    </dgm:pt>
    <dgm:pt modelId="{BE00462C-9088-2243-B156-2C2323C76835}" type="pres">
      <dgm:prSet presAssocID="{2EBCE239-CE08-3B46-8B85-581D76FE8952}" presName="quadrant1" presStyleLbl="node1" presStyleIdx="0" presStyleCnt="4">
        <dgm:presLayoutVars>
          <dgm:chMax val="1"/>
          <dgm:bulletEnabled val="1"/>
        </dgm:presLayoutVars>
      </dgm:prSet>
      <dgm:spPr/>
    </dgm:pt>
    <dgm:pt modelId="{61467B71-5E52-4F42-BDE5-790E7A9307F1}" type="pres">
      <dgm:prSet presAssocID="{2EBCE239-CE08-3B46-8B85-581D76FE8952}" presName="quadrant2" presStyleLbl="node1" presStyleIdx="1" presStyleCnt="4">
        <dgm:presLayoutVars>
          <dgm:chMax val="1"/>
          <dgm:bulletEnabled val="1"/>
        </dgm:presLayoutVars>
      </dgm:prSet>
      <dgm:spPr/>
    </dgm:pt>
    <dgm:pt modelId="{244AFF4C-7CDF-A641-8E0F-F2857EF7FC0F}" type="pres">
      <dgm:prSet presAssocID="{2EBCE239-CE08-3B46-8B85-581D76FE8952}" presName="quadrant3" presStyleLbl="node1" presStyleIdx="2" presStyleCnt="4">
        <dgm:presLayoutVars>
          <dgm:chMax val="1"/>
          <dgm:bulletEnabled val="1"/>
        </dgm:presLayoutVars>
      </dgm:prSet>
      <dgm:spPr/>
    </dgm:pt>
    <dgm:pt modelId="{B0860E4E-0A02-CA4C-A977-EFE7E52B4FB8}" type="pres">
      <dgm:prSet presAssocID="{2EBCE239-CE08-3B46-8B85-581D76FE8952}" presName="quadrant4" presStyleLbl="node1" presStyleIdx="3" presStyleCnt="4">
        <dgm:presLayoutVars>
          <dgm:chMax val="1"/>
          <dgm:bulletEnabled val="1"/>
        </dgm:presLayoutVars>
      </dgm:prSet>
      <dgm:spPr/>
    </dgm:pt>
    <dgm:pt modelId="{B4A0FD38-7B9C-F140-AFCF-26E969D54202}" type="pres">
      <dgm:prSet presAssocID="{2EBCE239-CE08-3B46-8B85-581D76FE8952}" presName="quadrantPlaceholder" presStyleCnt="0"/>
      <dgm:spPr/>
    </dgm:pt>
    <dgm:pt modelId="{3B33226F-B507-7045-AF43-7C82E40B4450}" type="pres">
      <dgm:prSet presAssocID="{2EBCE239-CE08-3B46-8B85-581D76FE8952}" presName="center1" presStyleLbl="fgShp" presStyleIdx="0" presStyleCnt="2"/>
      <dgm:spPr/>
    </dgm:pt>
    <dgm:pt modelId="{B18079C1-4DE5-4240-B03F-81D8B7986754}" type="pres">
      <dgm:prSet presAssocID="{2EBCE239-CE08-3B46-8B85-581D76FE8952}" presName="center2" presStyleLbl="fgShp" presStyleIdx="1" presStyleCnt="2"/>
      <dgm:spPr/>
    </dgm:pt>
  </dgm:ptLst>
  <dgm:cxnLst>
    <dgm:cxn modelId="{47802C06-1B22-4044-A1D2-19053E71DFCD}" type="presOf" srcId="{B21F937E-248C-7644-BE13-FF239272D654}" destId="{B90AD485-F68D-9E4C-B610-DCB180899EBB}" srcOrd="0" destOrd="0" presId="urn:microsoft.com/office/officeart/2005/8/layout/cycle4"/>
    <dgm:cxn modelId="{40543309-5F9D-B947-99EF-2364A831EFEC}" srcId="{432D8C9B-70CA-C543-BA86-5D5A56AB7B1B}" destId="{AAEA934F-AE75-FA43-9F40-400AAA449587}" srcOrd="0" destOrd="0" parTransId="{89C34FEC-96FB-AE4B-A88F-716E104330C8}" sibTransId="{CDF421C8-044F-0D42-AB66-ACA065939318}"/>
    <dgm:cxn modelId="{0B0BDC1A-AB7F-0E43-BBA4-DEF9ED336D26}" type="presOf" srcId="{15C4C3D4-4DCB-8C44-9836-C3583826AD16}" destId="{E2491306-7969-2447-A69F-05614BCBD342}" srcOrd="0" destOrd="0" presId="urn:microsoft.com/office/officeart/2005/8/layout/cycle4"/>
    <dgm:cxn modelId="{8A53881C-2491-7A4D-9E1A-983172B6AE4F}" srcId="{2EBCE239-CE08-3B46-8B85-581D76FE8952}" destId="{30C33F39-54AF-8546-8DE8-28D8A0B10DE4}" srcOrd="2" destOrd="0" parTransId="{3136EB5B-C0CF-3D45-A367-8A65FCEB5FA5}" sibTransId="{25C205F3-ECF8-A648-823D-9F036A10EF7B}"/>
    <dgm:cxn modelId="{E8B3A11F-32A4-1947-808E-64F8B5BE3645}" srcId="{2EBCE239-CE08-3B46-8B85-581D76FE8952}" destId="{68FFCA92-F89F-9D4C-B54D-E050A5660736}" srcOrd="3" destOrd="0" parTransId="{FA021C43-7354-A247-8FA7-7A16FF7FFAAC}" sibTransId="{4C9CB7D1-A30C-E74C-A9C7-33695BD28313}"/>
    <dgm:cxn modelId="{962EDF30-AFC1-DA48-8912-7BE17D76CF90}" type="presOf" srcId="{68FFCA92-F89F-9D4C-B54D-E050A5660736}" destId="{B0860E4E-0A02-CA4C-A977-EFE7E52B4FB8}" srcOrd="0" destOrd="0" presId="urn:microsoft.com/office/officeart/2005/8/layout/cycle4"/>
    <dgm:cxn modelId="{E401894D-2414-9644-A774-D2FDA7E1764B}" type="presOf" srcId="{B21F937E-248C-7644-BE13-FF239272D654}" destId="{5EF7D66B-9498-484B-AD07-888BC04C8DD1}" srcOrd="1" destOrd="0" presId="urn:microsoft.com/office/officeart/2005/8/layout/cycle4"/>
    <dgm:cxn modelId="{E8FD775A-72B2-8E4C-A129-787F4C4348CD}" srcId="{2EBCE239-CE08-3B46-8B85-581D76FE8952}" destId="{8EAA9341-F8A8-AE4F-BDD5-4ACFDCE4938E}" srcOrd="1" destOrd="0" parTransId="{36C2DBE4-EF11-204D-A1AB-DFDEAEF5FB86}" sibTransId="{F1D9E90E-A7A9-8E41-822E-075FBFB514BF}"/>
    <dgm:cxn modelId="{E2BE236B-C88F-654E-8625-93EAE322BBAF}" type="presOf" srcId="{15C4C3D4-4DCB-8C44-9836-C3583826AD16}" destId="{24C8782D-4088-114C-9372-6216E59C223D}" srcOrd="1" destOrd="0" presId="urn:microsoft.com/office/officeart/2005/8/layout/cycle4"/>
    <dgm:cxn modelId="{6F1C6D7A-D2A1-3847-8087-D19618BA9776}" type="presOf" srcId="{AAEA934F-AE75-FA43-9F40-400AAA449587}" destId="{59E790E6-DE1A-1340-975D-AF3FEC89E440}" srcOrd="1" destOrd="0" presId="urn:microsoft.com/office/officeart/2005/8/layout/cycle4"/>
    <dgm:cxn modelId="{7CD8AC95-79A7-B242-B783-6FCAACC44E33}" type="presOf" srcId="{432D8C9B-70CA-C543-BA86-5D5A56AB7B1B}" destId="{BE00462C-9088-2243-B156-2C2323C76835}" srcOrd="0" destOrd="0" presId="urn:microsoft.com/office/officeart/2005/8/layout/cycle4"/>
    <dgm:cxn modelId="{C09885BC-F91D-DD41-A8D1-AD31B08177DC}" srcId="{8EAA9341-F8A8-AE4F-BDD5-4ACFDCE4938E}" destId="{15C4C3D4-4DCB-8C44-9836-C3583826AD16}" srcOrd="0" destOrd="0" parTransId="{C9280723-9CE9-6F41-9F73-160B6FDB8C95}" sibTransId="{89FB41FB-D54C-E548-8E9F-6BA547E701B3}"/>
    <dgm:cxn modelId="{093BF3BE-D071-8544-A80B-DD0EABCAC805}" type="presOf" srcId="{AAEA934F-AE75-FA43-9F40-400AAA449587}" destId="{24BEADE3-B3F6-1641-8268-41CD888BA0CB}" srcOrd="0" destOrd="0" presId="urn:microsoft.com/office/officeart/2005/8/layout/cycle4"/>
    <dgm:cxn modelId="{045763C3-D5B4-774B-A9F4-102C26AE52FA}" type="presOf" srcId="{2EBCE239-CE08-3B46-8B85-581D76FE8952}" destId="{02B001B2-A614-D740-92D1-260D08A5DF67}" srcOrd="0" destOrd="0" presId="urn:microsoft.com/office/officeart/2005/8/layout/cycle4"/>
    <dgm:cxn modelId="{356951D8-CFC2-0D41-9BA7-AA84C5437472}" srcId="{30C33F39-54AF-8546-8DE8-28D8A0B10DE4}" destId="{B21F937E-248C-7644-BE13-FF239272D654}" srcOrd="0" destOrd="0" parTransId="{5314E24B-BB2C-3046-A91C-67318BE25339}" sibTransId="{0648421A-71FD-FC45-9B51-86969505258B}"/>
    <dgm:cxn modelId="{71354BE1-6404-3A4D-B32D-33286528DE1F}" type="presOf" srcId="{8EAA9341-F8A8-AE4F-BDD5-4ACFDCE4938E}" destId="{61467B71-5E52-4F42-BDE5-790E7A9307F1}" srcOrd="0" destOrd="0" presId="urn:microsoft.com/office/officeart/2005/8/layout/cycle4"/>
    <dgm:cxn modelId="{9FC3A6E2-F502-074B-851A-EBC9FD72D85B}" type="presOf" srcId="{30C33F39-54AF-8546-8DE8-28D8A0B10DE4}" destId="{244AFF4C-7CDF-A641-8E0F-F2857EF7FC0F}" srcOrd="0" destOrd="0" presId="urn:microsoft.com/office/officeart/2005/8/layout/cycle4"/>
    <dgm:cxn modelId="{6AF887F3-C87E-3743-B1C5-E64048DC3DF0}" srcId="{2EBCE239-CE08-3B46-8B85-581D76FE8952}" destId="{432D8C9B-70CA-C543-BA86-5D5A56AB7B1B}" srcOrd="0" destOrd="0" parTransId="{64BC5401-FD63-CE46-808D-63293A59E240}" sibTransId="{B3D1FA61-718E-834C-B39D-81CC4A7082E4}"/>
    <dgm:cxn modelId="{01E84BDD-56B4-AC43-920B-F240E5CE9FE4}" type="presParOf" srcId="{02B001B2-A614-D740-92D1-260D08A5DF67}" destId="{492DA9A6-9B6D-4F4B-9A4A-8B8D0A340AFB}" srcOrd="0" destOrd="0" presId="urn:microsoft.com/office/officeart/2005/8/layout/cycle4"/>
    <dgm:cxn modelId="{F1A15558-2AF0-DE4F-BF80-5FA4D3153BFE}" type="presParOf" srcId="{492DA9A6-9B6D-4F4B-9A4A-8B8D0A340AFB}" destId="{1BA5BF0D-969D-944E-8A2B-082830E4E3B2}" srcOrd="0" destOrd="0" presId="urn:microsoft.com/office/officeart/2005/8/layout/cycle4"/>
    <dgm:cxn modelId="{A8D695A1-DC2C-5D41-B3F9-F39C982BFBA6}" type="presParOf" srcId="{1BA5BF0D-969D-944E-8A2B-082830E4E3B2}" destId="{24BEADE3-B3F6-1641-8268-41CD888BA0CB}" srcOrd="0" destOrd="0" presId="urn:microsoft.com/office/officeart/2005/8/layout/cycle4"/>
    <dgm:cxn modelId="{85D3B472-294E-DB47-BAC5-63E290EC2928}" type="presParOf" srcId="{1BA5BF0D-969D-944E-8A2B-082830E4E3B2}" destId="{59E790E6-DE1A-1340-975D-AF3FEC89E440}" srcOrd="1" destOrd="0" presId="urn:microsoft.com/office/officeart/2005/8/layout/cycle4"/>
    <dgm:cxn modelId="{877B8815-333A-6741-AE4F-42F84B04EF46}" type="presParOf" srcId="{492DA9A6-9B6D-4F4B-9A4A-8B8D0A340AFB}" destId="{69D843B1-2F97-7649-B483-A4399EFECF1C}" srcOrd="1" destOrd="0" presId="urn:microsoft.com/office/officeart/2005/8/layout/cycle4"/>
    <dgm:cxn modelId="{875483D0-BD3A-BB4B-9168-40BB2BF935DA}" type="presParOf" srcId="{69D843B1-2F97-7649-B483-A4399EFECF1C}" destId="{E2491306-7969-2447-A69F-05614BCBD342}" srcOrd="0" destOrd="0" presId="urn:microsoft.com/office/officeart/2005/8/layout/cycle4"/>
    <dgm:cxn modelId="{88EDCACB-1FF2-4245-BFA4-B5C4251CF55C}" type="presParOf" srcId="{69D843B1-2F97-7649-B483-A4399EFECF1C}" destId="{24C8782D-4088-114C-9372-6216E59C223D}" srcOrd="1" destOrd="0" presId="urn:microsoft.com/office/officeart/2005/8/layout/cycle4"/>
    <dgm:cxn modelId="{74B71EB3-52C4-2348-8779-869C12296B57}" type="presParOf" srcId="{492DA9A6-9B6D-4F4B-9A4A-8B8D0A340AFB}" destId="{1449799C-31BA-1147-9D36-7A22DAFC73F2}" srcOrd="2" destOrd="0" presId="urn:microsoft.com/office/officeart/2005/8/layout/cycle4"/>
    <dgm:cxn modelId="{F130DCC9-C66B-A74D-AF6F-92681C1E143E}" type="presParOf" srcId="{1449799C-31BA-1147-9D36-7A22DAFC73F2}" destId="{B90AD485-F68D-9E4C-B610-DCB180899EBB}" srcOrd="0" destOrd="0" presId="urn:microsoft.com/office/officeart/2005/8/layout/cycle4"/>
    <dgm:cxn modelId="{FFF5EBF8-CD6F-A542-8486-98B1C0D6ECF7}" type="presParOf" srcId="{1449799C-31BA-1147-9D36-7A22DAFC73F2}" destId="{5EF7D66B-9498-484B-AD07-888BC04C8DD1}" srcOrd="1" destOrd="0" presId="urn:microsoft.com/office/officeart/2005/8/layout/cycle4"/>
    <dgm:cxn modelId="{24788A69-C763-D14B-A0A6-07A52AED44CF}" type="presParOf" srcId="{492DA9A6-9B6D-4F4B-9A4A-8B8D0A340AFB}" destId="{12283FE1-29B9-B34D-8D16-82C66AF4A5DF}" srcOrd="3" destOrd="0" presId="urn:microsoft.com/office/officeart/2005/8/layout/cycle4"/>
    <dgm:cxn modelId="{9FFF722A-32DB-C84E-AD10-00C7273C82AA}" type="presParOf" srcId="{02B001B2-A614-D740-92D1-260D08A5DF67}" destId="{8A21B753-0D33-C841-95A8-994EAD46F4DC}" srcOrd="1" destOrd="0" presId="urn:microsoft.com/office/officeart/2005/8/layout/cycle4"/>
    <dgm:cxn modelId="{FA6E7B2F-6BFC-024E-A204-8B87EEDED7A9}" type="presParOf" srcId="{8A21B753-0D33-C841-95A8-994EAD46F4DC}" destId="{BE00462C-9088-2243-B156-2C2323C76835}" srcOrd="0" destOrd="0" presId="urn:microsoft.com/office/officeart/2005/8/layout/cycle4"/>
    <dgm:cxn modelId="{075F43CA-B7CE-484B-B29C-363B7224E7E2}" type="presParOf" srcId="{8A21B753-0D33-C841-95A8-994EAD46F4DC}" destId="{61467B71-5E52-4F42-BDE5-790E7A9307F1}" srcOrd="1" destOrd="0" presId="urn:microsoft.com/office/officeart/2005/8/layout/cycle4"/>
    <dgm:cxn modelId="{976D5B1E-1D54-F548-B1D4-8E9053AAE43A}" type="presParOf" srcId="{8A21B753-0D33-C841-95A8-994EAD46F4DC}" destId="{244AFF4C-7CDF-A641-8E0F-F2857EF7FC0F}" srcOrd="2" destOrd="0" presId="urn:microsoft.com/office/officeart/2005/8/layout/cycle4"/>
    <dgm:cxn modelId="{6CDAA173-9033-3D4E-8B08-687AD2699AAD}" type="presParOf" srcId="{8A21B753-0D33-C841-95A8-994EAD46F4DC}" destId="{B0860E4E-0A02-CA4C-A977-EFE7E52B4FB8}" srcOrd="3" destOrd="0" presId="urn:microsoft.com/office/officeart/2005/8/layout/cycle4"/>
    <dgm:cxn modelId="{ED5344AE-E0D9-4E4C-8627-11355C0CEE46}" type="presParOf" srcId="{8A21B753-0D33-C841-95A8-994EAD46F4DC}" destId="{B4A0FD38-7B9C-F140-AFCF-26E969D54202}" srcOrd="4" destOrd="0" presId="urn:microsoft.com/office/officeart/2005/8/layout/cycle4"/>
    <dgm:cxn modelId="{288F1EF8-8377-AD43-9DAC-B891FCB00473}" type="presParOf" srcId="{02B001B2-A614-D740-92D1-260D08A5DF67}" destId="{3B33226F-B507-7045-AF43-7C82E40B4450}" srcOrd="2" destOrd="0" presId="urn:microsoft.com/office/officeart/2005/8/layout/cycle4"/>
    <dgm:cxn modelId="{F5A1A12F-69EE-8147-B2DC-724F062CAC7B}" type="presParOf" srcId="{02B001B2-A614-D740-92D1-260D08A5DF67}" destId="{B18079C1-4DE5-4240-B03F-81D8B7986754}" srcOrd="3" destOrd="0" presId="urn:microsoft.com/office/officeart/2005/8/layout/cycle4"/>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4769CF7-E847-7E4D-A173-2369B8EE8D46}" type="doc">
      <dgm:prSet loTypeId="urn:microsoft.com/office/officeart/2005/8/layout/matrix2" loCatId="" qsTypeId="urn:microsoft.com/office/officeart/2005/8/quickstyle/simple5" qsCatId="simple" csTypeId="urn:microsoft.com/office/officeart/2005/8/colors/accent2_1" csCatId="accent2" phldr="1"/>
      <dgm:spPr/>
      <dgm:t>
        <a:bodyPr/>
        <a:lstStyle/>
        <a:p>
          <a:endParaRPr lang="it-IT"/>
        </a:p>
      </dgm:t>
    </dgm:pt>
    <dgm:pt modelId="{B8F7D681-B229-B44D-B05C-D8C580E52AA8}">
      <dgm:prSet phldrT="[Testo]" custT="1"/>
      <dgm:spPr/>
      <dgm:t>
        <a:bodyPr/>
        <a:lstStyle/>
        <a:p>
          <a:r>
            <a:rPr lang="en-US" sz="1400" noProof="0" dirty="0"/>
            <a:t>Low risk</a:t>
          </a:r>
        </a:p>
        <a:p>
          <a:r>
            <a:rPr lang="en-US" sz="1400" noProof="0" dirty="0"/>
            <a:t>High Returns</a:t>
          </a:r>
        </a:p>
      </dgm:t>
    </dgm:pt>
    <dgm:pt modelId="{758FDFEE-B6EB-5E4D-9BF0-728F3BF8990E}" type="parTrans" cxnId="{7E2821E9-AE96-5A41-9565-CB9542355AA2}">
      <dgm:prSet/>
      <dgm:spPr/>
      <dgm:t>
        <a:bodyPr/>
        <a:lstStyle/>
        <a:p>
          <a:endParaRPr lang="en-US" sz="1400" noProof="0" dirty="0"/>
        </a:p>
      </dgm:t>
    </dgm:pt>
    <dgm:pt modelId="{C051FAB1-DD5F-2940-B210-B3CAEF4DB9FB}" type="sibTrans" cxnId="{7E2821E9-AE96-5A41-9565-CB9542355AA2}">
      <dgm:prSet/>
      <dgm:spPr/>
      <dgm:t>
        <a:bodyPr/>
        <a:lstStyle/>
        <a:p>
          <a:endParaRPr lang="en-US" sz="1400" noProof="0" dirty="0"/>
        </a:p>
      </dgm:t>
    </dgm:pt>
    <dgm:pt modelId="{7D9EA3D1-0844-DE47-A6A8-C85B274C3AA7}">
      <dgm:prSet phldrT="[Testo]" custT="1"/>
      <dgm:spPr/>
      <dgm:t>
        <a:bodyPr/>
        <a:lstStyle/>
        <a:p>
          <a:r>
            <a:rPr lang="en-US" sz="1400" noProof="0" dirty="0"/>
            <a:t>High Risk</a:t>
          </a:r>
        </a:p>
        <a:p>
          <a:r>
            <a:rPr lang="en-US" sz="1400" noProof="0" dirty="0"/>
            <a:t>High Returns</a:t>
          </a:r>
        </a:p>
      </dgm:t>
    </dgm:pt>
    <dgm:pt modelId="{B5E296BC-F1C7-9740-A538-DAD3777410CB}" type="parTrans" cxnId="{373A7312-2868-9243-8795-7FAD352A6A4A}">
      <dgm:prSet/>
      <dgm:spPr/>
      <dgm:t>
        <a:bodyPr/>
        <a:lstStyle/>
        <a:p>
          <a:endParaRPr lang="en-US" sz="1400" noProof="0" dirty="0"/>
        </a:p>
      </dgm:t>
    </dgm:pt>
    <dgm:pt modelId="{EC3252E5-2BD0-7643-8F3F-9DC1D0D15190}" type="sibTrans" cxnId="{373A7312-2868-9243-8795-7FAD352A6A4A}">
      <dgm:prSet/>
      <dgm:spPr/>
      <dgm:t>
        <a:bodyPr/>
        <a:lstStyle/>
        <a:p>
          <a:endParaRPr lang="en-US" sz="1400" noProof="0" dirty="0"/>
        </a:p>
      </dgm:t>
    </dgm:pt>
    <dgm:pt modelId="{A5B765DE-ACA7-0A44-BE37-CBBB90E21EF5}">
      <dgm:prSet phldrT="[Testo]" custT="1"/>
      <dgm:spPr/>
      <dgm:t>
        <a:bodyPr/>
        <a:lstStyle/>
        <a:p>
          <a:r>
            <a:rPr lang="en-US" sz="1400" noProof="0" dirty="0"/>
            <a:t>Low Risk</a:t>
          </a:r>
        </a:p>
        <a:p>
          <a:r>
            <a:rPr lang="en-US" sz="1400" noProof="0" dirty="0"/>
            <a:t>Low Returns</a:t>
          </a:r>
        </a:p>
      </dgm:t>
    </dgm:pt>
    <dgm:pt modelId="{03B1C227-7B33-8D4D-B1B0-3559189425F6}" type="parTrans" cxnId="{A8C3ED33-5372-1846-8D16-84ABC7985EB0}">
      <dgm:prSet/>
      <dgm:spPr/>
      <dgm:t>
        <a:bodyPr/>
        <a:lstStyle/>
        <a:p>
          <a:endParaRPr lang="en-US" sz="1400" noProof="0" dirty="0"/>
        </a:p>
      </dgm:t>
    </dgm:pt>
    <dgm:pt modelId="{334C5191-D16B-074A-919A-0AECC1E9A140}" type="sibTrans" cxnId="{A8C3ED33-5372-1846-8D16-84ABC7985EB0}">
      <dgm:prSet/>
      <dgm:spPr/>
      <dgm:t>
        <a:bodyPr/>
        <a:lstStyle/>
        <a:p>
          <a:endParaRPr lang="en-US" sz="1400" noProof="0" dirty="0"/>
        </a:p>
      </dgm:t>
    </dgm:pt>
    <dgm:pt modelId="{74AD5F1A-823F-CB40-B70C-B1E531762BF9}">
      <dgm:prSet phldrT="[Testo]" custT="1"/>
      <dgm:spPr/>
      <dgm:t>
        <a:bodyPr/>
        <a:lstStyle/>
        <a:p>
          <a:r>
            <a:rPr lang="en-US" sz="1400" noProof="0" dirty="0"/>
            <a:t>High Risk</a:t>
          </a:r>
        </a:p>
        <a:p>
          <a:r>
            <a:rPr lang="en-US" sz="1400" noProof="0" dirty="0"/>
            <a:t>Low Returns</a:t>
          </a:r>
        </a:p>
      </dgm:t>
    </dgm:pt>
    <dgm:pt modelId="{3E0F12C8-86F3-2145-A5B7-E60B3BA7E6B4}" type="parTrans" cxnId="{4B75E764-A0BA-E749-AC87-85EB4C4E16AE}">
      <dgm:prSet/>
      <dgm:spPr/>
      <dgm:t>
        <a:bodyPr/>
        <a:lstStyle/>
        <a:p>
          <a:endParaRPr lang="en-US" sz="1400" noProof="0" dirty="0"/>
        </a:p>
      </dgm:t>
    </dgm:pt>
    <dgm:pt modelId="{F381FBAB-EAF6-5E48-A1B4-2772FDCE26AC}" type="sibTrans" cxnId="{4B75E764-A0BA-E749-AC87-85EB4C4E16AE}">
      <dgm:prSet/>
      <dgm:spPr/>
      <dgm:t>
        <a:bodyPr/>
        <a:lstStyle/>
        <a:p>
          <a:endParaRPr lang="en-US" sz="1400" noProof="0" dirty="0"/>
        </a:p>
      </dgm:t>
    </dgm:pt>
    <dgm:pt modelId="{85C3AE96-9ADB-264A-A4FB-7ED7261FBCEB}" type="pres">
      <dgm:prSet presAssocID="{44769CF7-E847-7E4D-A173-2369B8EE8D46}" presName="matrix" presStyleCnt="0">
        <dgm:presLayoutVars>
          <dgm:chMax val="1"/>
          <dgm:dir/>
          <dgm:resizeHandles val="exact"/>
        </dgm:presLayoutVars>
      </dgm:prSet>
      <dgm:spPr/>
    </dgm:pt>
    <dgm:pt modelId="{8EE708EC-EDC1-5443-A5C2-7259B0D7344B}" type="pres">
      <dgm:prSet presAssocID="{44769CF7-E847-7E4D-A173-2369B8EE8D46}" presName="axisShape" presStyleLbl="bgShp" presStyleIdx="0" presStyleCnt="1"/>
      <dgm:spPr/>
    </dgm:pt>
    <dgm:pt modelId="{E0039DE4-1903-AC47-A574-E84F7B0C19FE}" type="pres">
      <dgm:prSet presAssocID="{44769CF7-E847-7E4D-A173-2369B8EE8D46}" presName="rect1" presStyleLbl="node1" presStyleIdx="0" presStyleCnt="4" custScaleX="111962">
        <dgm:presLayoutVars>
          <dgm:chMax val="0"/>
          <dgm:chPref val="0"/>
          <dgm:bulletEnabled val="1"/>
        </dgm:presLayoutVars>
      </dgm:prSet>
      <dgm:spPr/>
    </dgm:pt>
    <dgm:pt modelId="{F63592B1-E9FA-B146-87D3-79EA72E776D2}" type="pres">
      <dgm:prSet presAssocID="{44769CF7-E847-7E4D-A173-2369B8EE8D46}" presName="rect2" presStyleLbl="node1" presStyleIdx="1" presStyleCnt="4" custScaleX="108462">
        <dgm:presLayoutVars>
          <dgm:chMax val="0"/>
          <dgm:chPref val="0"/>
          <dgm:bulletEnabled val="1"/>
        </dgm:presLayoutVars>
      </dgm:prSet>
      <dgm:spPr/>
    </dgm:pt>
    <dgm:pt modelId="{F33378E3-6BC8-EB47-A1D9-889CA44E0357}" type="pres">
      <dgm:prSet presAssocID="{44769CF7-E847-7E4D-A173-2369B8EE8D46}" presName="rect3" presStyleLbl="node1" presStyleIdx="2" presStyleCnt="4" custScaleX="111962">
        <dgm:presLayoutVars>
          <dgm:chMax val="0"/>
          <dgm:chPref val="0"/>
          <dgm:bulletEnabled val="1"/>
        </dgm:presLayoutVars>
      </dgm:prSet>
      <dgm:spPr/>
    </dgm:pt>
    <dgm:pt modelId="{4A29E9FF-F09A-4449-BFBD-37A65399CC2F}" type="pres">
      <dgm:prSet presAssocID="{44769CF7-E847-7E4D-A173-2369B8EE8D46}" presName="rect4" presStyleLbl="node1" presStyleIdx="3" presStyleCnt="4" custScaleX="112125">
        <dgm:presLayoutVars>
          <dgm:chMax val="0"/>
          <dgm:chPref val="0"/>
          <dgm:bulletEnabled val="1"/>
        </dgm:presLayoutVars>
      </dgm:prSet>
      <dgm:spPr/>
    </dgm:pt>
  </dgm:ptLst>
  <dgm:cxnLst>
    <dgm:cxn modelId="{373A7312-2868-9243-8795-7FAD352A6A4A}" srcId="{44769CF7-E847-7E4D-A173-2369B8EE8D46}" destId="{7D9EA3D1-0844-DE47-A6A8-C85B274C3AA7}" srcOrd="1" destOrd="0" parTransId="{B5E296BC-F1C7-9740-A538-DAD3777410CB}" sibTransId="{EC3252E5-2BD0-7643-8F3F-9DC1D0D15190}"/>
    <dgm:cxn modelId="{923FAB16-F48E-344B-9F20-DFE2122E7B03}" type="presOf" srcId="{A5B765DE-ACA7-0A44-BE37-CBBB90E21EF5}" destId="{F33378E3-6BC8-EB47-A1D9-889CA44E0357}" srcOrd="0" destOrd="0" presId="urn:microsoft.com/office/officeart/2005/8/layout/matrix2"/>
    <dgm:cxn modelId="{A8C3ED33-5372-1846-8D16-84ABC7985EB0}" srcId="{44769CF7-E847-7E4D-A173-2369B8EE8D46}" destId="{A5B765DE-ACA7-0A44-BE37-CBBB90E21EF5}" srcOrd="2" destOrd="0" parTransId="{03B1C227-7B33-8D4D-B1B0-3559189425F6}" sibTransId="{334C5191-D16B-074A-919A-0AECC1E9A140}"/>
    <dgm:cxn modelId="{91CC2552-A179-6C4D-A354-48EBDF88ADFE}" type="presOf" srcId="{44769CF7-E847-7E4D-A173-2369B8EE8D46}" destId="{85C3AE96-9ADB-264A-A4FB-7ED7261FBCEB}" srcOrd="0" destOrd="0" presId="urn:microsoft.com/office/officeart/2005/8/layout/matrix2"/>
    <dgm:cxn modelId="{4B75E764-A0BA-E749-AC87-85EB4C4E16AE}" srcId="{44769CF7-E847-7E4D-A173-2369B8EE8D46}" destId="{74AD5F1A-823F-CB40-B70C-B1E531762BF9}" srcOrd="3" destOrd="0" parTransId="{3E0F12C8-86F3-2145-A5B7-E60B3BA7E6B4}" sibTransId="{F381FBAB-EAF6-5E48-A1B4-2772FDCE26AC}"/>
    <dgm:cxn modelId="{BB7F768A-7D78-3D40-A740-0D8001F14144}" type="presOf" srcId="{7D9EA3D1-0844-DE47-A6A8-C85B274C3AA7}" destId="{F63592B1-E9FA-B146-87D3-79EA72E776D2}" srcOrd="0" destOrd="0" presId="urn:microsoft.com/office/officeart/2005/8/layout/matrix2"/>
    <dgm:cxn modelId="{97D1CBC2-C606-474C-B5A7-4C34AC5C0A8D}" type="presOf" srcId="{74AD5F1A-823F-CB40-B70C-B1E531762BF9}" destId="{4A29E9FF-F09A-4449-BFBD-37A65399CC2F}" srcOrd="0" destOrd="0" presId="urn:microsoft.com/office/officeart/2005/8/layout/matrix2"/>
    <dgm:cxn modelId="{7E2821E9-AE96-5A41-9565-CB9542355AA2}" srcId="{44769CF7-E847-7E4D-A173-2369B8EE8D46}" destId="{B8F7D681-B229-B44D-B05C-D8C580E52AA8}" srcOrd="0" destOrd="0" parTransId="{758FDFEE-B6EB-5E4D-9BF0-728F3BF8990E}" sibTransId="{C051FAB1-DD5F-2940-B210-B3CAEF4DB9FB}"/>
    <dgm:cxn modelId="{135392EB-107F-414C-AE64-E138A280F5E8}" type="presOf" srcId="{B8F7D681-B229-B44D-B05C-D8C580E52AA8}" destId="{E0039DE4-1903-AC47-A574-E84F7B0C19FE}" srcOrd="0" destOrd="0" presId="urn:microsoft.com/office/officeart/2005/8/layout/matrix2"/>
    <dgm:cxn modelId="{7ADD7B26-AAA1-2C4B-9109-C7B9E09A4DCD}" type="presParOf" srcId="{85C3AE96-9ADB-264A-A4FB-7ED7261FBCEB}" destId="{8EE708EC-EDC1-5443-A5C2-7259B0D7344B}" srcOrd="0" destOrd="0" presId="urn:microsoft.com/office/officeart/2005/8/layout/matrix2"/>
    <dgm:cxn modelId="{366A8759-C7AC-C241-8F02-2B13363651AC}" type="presParOf" srcId="{85C3AE96-9ADB-264A-A4FB-7ED7261FBCEB}" destId="{E0039DE4-1903-AC47-A574-E84F7B0C19FE}" srcOrd="1" destOrd="0" presId="urn:microsoft.com/office/officeart/2005/8/layout/matrix2"/>
    <dgm:cxn modelId="{74B66FD7-2BFD-C243-9C68-86AE30A4E3B1}" type="presParOf" srcId="{85C3AE96-9ADB-264A-A4FB-7ED7261FBCEB}" destId="{F63592B1-E9FA-B146-87D3-79EA72E776D2}" srcOrd="2" destOrd="0" presId="urn:microsoft.com/office/officeart/2005/8/layout/matrix2"/>
    <dgm:cxn modelId="{1168321D-F495-0548-A76A-4D9BA4C30C8A}" type="presParOf" srcId="{85C3AE96-9ADB-264A-A4FB-7ED7261FBCEB}" destId="{F33378E3-6BC8-EB47-A1D9-889CA44E0357}" srcOrd="3" destOrd="0" presId="urn:microsoft.com/office/officeart/2005/8/layout/matrix2"/>
    <dgm:cxn modelId="{FCB73326-FBEC-CE46-81BA-1CB12B80A608}" type="presParOf" srcId="{85C3AE96-9ADB-264A-A4FB-7ED7261FBCEB}" destId="{4A29E9FF-F09A-4449-BFBD-37A65399CC2F}" srcOrd="4" destOrd="0" presId="urn:microsoft.com/office/officeart/2005/8/layout/matrix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FED11C5-33C6-9E4C-8BCC-C1A0F92C7C97}">
      <dsp:nvSpPr>
        <dsp:cNvPr id="0" name=""/>
        <dsp:cNvSpPr/>
      </dsp:nvSpPr>
      <dsp:spPr>
        <a:xfrm>
          <a:off x="-5116992" y="-783865"/>
          <a:ext cx="6093694" cy="6093694"/>
        </a:xfrm>
        <a:prstGeom prst="blockArc">
          <a:avLst>
            <a:gd name="adj1" fmla="val 18900000"/>
            <a:gd name="adj2" fmla="val 2700000"/>
            <a:gd name="adj3" fmla="val 354"/>
          </a:avLst>
        </a:prstGeom>
        <a:noFill/>
        <a:ln w="28575" cap="flat" cmpd="sng" algn="ctr">
          <a:solidFill>
            <a:schemeClr val="dk2">
              <a:shade val="6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B34E9D53-8887-D84E-A584-1965C4D22ECC}">
      <dsp:nvSpPr>
        <dsp:cNvPr id="0" name=""/>
        <dsp:cNvSpPr/>
      </dsp:nvSpPr>
      <dsp:spPr>
        <a:xfrm>
          <a:off x="511409" y="347956"/>
          <a:ext cx="5394318" cy="696274"/>
        </a:xfrm>
        <a:prstGeom prst="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52668" tIns="50800" rIns="50800" bIns="50800" numCol="1" spcCol="1270" anchor="ctr" anchorCtr="0">
          <a:noAutofit/>
        </a:bodyPr>
        <a:lstStyle/>
        <a:p>
          <a:pPr marL="0" lvl="0" indent="0" algn="l" defTabSz="889000" rtl="0">
            <a:lnSpc>
              <a:spcPct val="90000"/>
            </a:lnSpc>
            <a:spcBef>
              <a:spcPct val="0"/>
            </a:spcBef>
            <a:spcAft>
              <a:spcPct val="35000"/>
            </a:spcAft>
            <a:buNone/>
          </a:pPr>
          <a:r>
            <a:rPr lang="en-US" sz="2000" kern="1200" dirty="0"/>
            <a:t>Rational Investors</a:t>
          </a:r>
        </a:p>
      </dsp:txBody>
      <dsp:txXfrm>
        <a:off x="511409" y="347956"/>
        <a:ext cx="5394318" cy="696274"/>
      </dsp:txXfrm>
    </dsp:sp>
    <dsp:sp modelId="{30AC56C3-C866-CC4D-BBD2-0B84F2C3AEB1}">
      <dsp:nvSpPr>
        <dsp:cNvPr id="0" name=""/>
        <dsp:cNvSpPr/>
      </dsp:nvSpPr>
      <dsp:spPr>
        <a:xfrm>
          <a:off x="76237" y="260921"/>
          <a:ext cx="870342" cy="870342"/>
        </a:xfrm>
        <a:prstGeom prst="ellipse">
          <a:avLst/>
        </a:prstGeom>
        <a:solidFill>
          <a:schemeClr val="lt1">
            <a:hueOff val="0"/>
            <a:satOff val="0"/>
            <a:lumOff val="0"/>
            <a:alphaOff val="0"/>
          </a:schemeClr>
        </a:solidFill>
        <a:ln w="9525" cap="flat" cmpd="sng" algn="ctr">
          <a:solidFill>
            <a:schemeClr val="dk2">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20800" h="19050" prst="relaxedInset"/>
          <a:contourClr>
            <a:schemeClr val="bg1"/>
          </a:contourClr>
        </a:sp3d>
      </dsp:spPr>
      <dsp:style>
        <a:lnRef idx="1">
          <a:scrgbClr r="0" g="0" b="0"/>
        </a:lnRef>
        <a:fillRef idx="1">
          <a:scrgbClr r="0" g="0" b="0"/>
        </a:fillRef>
        <a:effectRef idx="2">
          <a:scrgbClr r="0" g="0" b="0"/>
        </a:effectRef>
        <a:fontRef idx="minor"/>
      </dsp:style>
    </dsp:sp>
    <dsp:sp modelId="{99A51D9D-4D4D-314B-88ED-EF08A8C01C70}">
      <dsp:nvSpPr>
        <dsp:cNvPr id="0" name=""/>
        <dsp:cNvSpPr/>
      </dsp:nvSpPr>
      <dsp:spPr>
        <a:xfrm>
          <a:off x="910599" y="1392548"/>
          <a:ext cx="4995128" cy="696274"/>
        </a:xfrm>
        <a:prstGeom prst="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52668" tIns="50800" rIns="50800" bIns="50800" numCol="1" spcCol="1270" anchor="ctr" anchorCtr="0">
          <a:noAutofit/>
        </a:bodyPr>
        <a:lstStyle/>
        <a:p>
          <a:pPr marL="0" lvl="0" indent="0" algn="l" defTabSz="889000">
            <a:lnSpc>
              <a:spcPct val="90000"/>
            </a:lnSpc>
            <a:spcBef>
              <a:spcPct val="0"/>
            </a:spcBef>
            <a:spcAft>
              <a:spcPct val="35000"/>
            </a:spcAft>
            <a:buNone/>
          </a:pPr>
          <a:r>
            <a:rPr lang="en-US" sz="2000" kern="1200" dirty="0"/>
            <a:t>Portfolio Selection</a:t>
          </a:r>
        </a:p>
      </dsp:txBody>
      <dsp:txXfrm>
        <a:off x="910599" y="1392548"/>
        <a:ext cx="4995128" cy="696274"/>
      </dsp:txXfrm>
    </dsp:sp>
    <dsp:sp modelId="{716346A8-7144-8B4C-8E90-C856B1A76E56}">
      <dsp:nvSpPr>
        <dsp:cNvPr id="0" name=""/>
        <dsp:cNvSpPr/>
      </dsp:nvSpPr>
      <dsp:spPr>
        <a:xfrm>
          <a:off x="475427" y="1305514"/>
          <a:ext cx="870342" cy="870342"/>
        </a:xfrm>
        <a:prstGeom prst="ellipse">
          <a:avLst/>
        </a:prstGeom>
        <a:solidFill>
          <a:schemeClr val="lt1">
            <a:hueOff val="0"/>
            <a:satOff val="0"/>
            <a:lumOff val="0"/>
            <a:alphaOff val="0"/>
          </a:schemeClr>
        </a:solidFill>
        <a:ln w="9525" cap="flat" cmpd="sng" algn="ctr">
          <a:solidFill>
            <a:schemeClr val="dk2">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20800" h="19050" prst="relaxedInset"/>
          <a:contourClr>
            <a:schemeClr val="bg1"/>
          </a:contourClr>
        </a:sp3d>
      </dsp:spPr>
      <dsp:style>
        <a:lnRef idx="1">
          <a:scrgbClr r="0" g="0" b="0"/>
        </a:lnRef>
        <a:fillRef idx="1">
          <a:scrgbClr r="0" g="0" b="0"/>
        </a:fillRef>
        <a:effectRef idx="2">
          <a:scrgbClr r="0" g="0" b="0"/>
        </a:effectRef>
        <a:fontRef idx="minor"/>
      </dsp:style>
    </dsp:sp>
    <dsp:sp modelId="{4EC267D7-E130-BF44-A86C-EAEFBCAAE27D}">
      <dsp:nvSpPr>
        <dsp:cNvPr id="0" name=""/>
        <dsp:cNvSpPr/>
      </dsp:nvSpPr>
      <dsp:spPr>
        <a:xfrm>
          <a:off x="910599" y="2437140"/>
          <a:ext cx="4995128" cy="696274"/>
        </a:xfrm>
        <a:prstGeom prst="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52668" tIns="50800" rIns="50800" bIns="50800" numCol="1" spcCol="1270" anchor="ctr" anchorCtr="0">
          <a:noAutofit/>
        </a:bodyPr>
        <a:lstStyle/>
        <a:p>
          <a:pPr marL="0" lvl="0" indent="0" algn="l" defTabSz="889000" rtl="0">
            <a:lnSpc>
              <a:spcPct val="90000"/>
            </a:lnSpc>
            <a:spcBef>
              <a:spcPct val="0"/>
            </a:spcBef>
            <a:spcAft>
              <a:spcPct val="35000"/>
            </a:spcAft>
            <a:buNone/>
          </a:pPr>
          <a:r>
            <a:rPr lang="en-US" sz="2000" kern="1200" dirty="0"/>
            <a:t>Efficient Frontier</a:t>
          </a:r>
        </a:p>
      </dsp:txBody>
      <dsp:txXfrm>
        <a:off x="910599" y="2437140"/>
        <a:ext cx="4995128" cy="696274"/>
      </dsp:txXfrm>
    </dsp:sp>
    <dsp:sp modelId="{D5CB84C5-2451-9B4F-868A-98513B92A1D5}">
      <dsp:nvSpPr>
        <dsp:cNvPr id="0" name=""/>
        <dsp:cNvSpPr/>
      </dsp:nvSpPr>
      <dsp:spPr>
        <a:xfrm>
          <a:off x="475427" y="2350106"/>
          <a:ext cx="870342" cy="870342"/>
        </a:xfrm>
        <a:prstGeom prst="ellipse">
          <a:avLst/>
        </a:prstGeom>
        <a:solidFill>
          <a:schemeClr val="lt1">
            <a:hueOff val="0"/>
            <a:satOff val="0"/>
            <a:lumOff val="0"/>
            <a:alphaOff val="0"/>
          </a:schemeClr>
        </a:solidFill>
        <a:ln w="9525" cap="flat" cmpd="sng" algn="ctr">
          <a:solidFill>
            <a:schemeClr val="dk2">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20800" h="19050" prst="relaxedInset"/>
          <a:contourClr>
            <a:schemeClr val="bg1"/>
          </a:contourClr>
        </a:sp3d>
      </dsp:spPr>
      <dsp:style>
        <a:lnRef idx="1">
          <a:scrgbClr r="0" g="0" b="0"/>
        </a:lnRef>
        <a:fillRef idx="1">
          <a:scrgbClr r="0" g="0" b="0"/>
        </a:fillRef>
        <a:effectRef idx="2">
          <a:scrgbClr r="0" g="0" b="0"/>
        </a:effectRef>
        <a:fontRef idx="minor"/>
      </dsp:style>
    </dsp:sp>
    <dsp:sp modelId="{E620F381-7A52-334D-95A0-62064AAC5FD6}">
      <dsp:nvSpPr>
        <dsp:cNvPr id="0" name=""/>
        <dsp:cNvSpPr/>
      </dsp:nvSpPr>
      <dsp:spPr>
        <a:xfrm>
          <a:off x="511409" y="3481732"/>
          <a:ext cx="5394318" cy="696274"/>
        </a:xfrm>
        <a:prstGeom prst="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52668" tIns="50800" rIns="50800" bIns="50800" numCol="1" spcCol="1270" anchor="ctr" anchorCtr="0">
          <a:noAutofit/>
        </a:bodyPr>
        <a:lstStyle/>
        <a:p>
          <a:pPr marL="0" lvl="0" indent="0" algn="l" defTabSz="889000" rtl="0">
            <a:lnSpc>
              <a:spcPct val="90000"/>
            </a:lnSpc>
            <a:spcBef>
              <a:spcPct val="0"/>
            </a:spcBef>
            <a:spcAft>
              <a:spcPct val="35000"/>
            </a:spcAft>
            <a:buNone/>
          </a:pPr>
          <a:r>
            <a:rPr lang="en-US" sz="2000" kern="1200" dirty="0"/>
            <a:t>Edging Risk</a:t>
          </a:r>
        </a:p>
      </dsp:txBody>
      <dsp:txXfrm>
        <a:off x="511409" y="3481732"/>
        <a:ext cx="5394318" cy="696274"/>
      </dsp:txXfrm>
    </dsp:sp>
    <dsp:sp modelId="{D4676FD3-2DAB-584A-97D7-B91652F9E04F}">
      <dsp:nvSpPr>
        <dsp:cNvPr id="0" name=""/>
        <dsp:cNvSpPr/>
      </dsp:nvSpPr>
      <dsp:spPr>
        <a:xfrm>
          <a:off x="76237" y="3394698"/>
          <a:ext cx="870342" cy="870342"/>
        </a:xfrm>
        <a:prstGeom prst="ellipse">
          <a:avLst/>
        </a:prstGeom>
        <a:solidFill>
          <a:schemeClr val="lt1">
            <a:hueOff val="0"/>
            <a:satOff val="0"/>
            <a:lumOff val="0"/>
            <a:alphaOff val="0"/>
          </a:schemeClr>
        </a:solidFill>
        <a:ln w="9525" cap="flat" cmpd="sng" algn="ctr">
          <a:solidFill>
            <a:schemeClr val="dk2">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20800" h="19050" prst="relaxedInset"/>
          <a:contourClr>
            <a:schemeClr val="bg1"/>
          </a:contourClr>
        </a:sp3d>
      </dsp:spPr>
      <dsp:style>
        <a:lnRef idx="1">
          <a:scrgbClr r="0" g="0" b="0"/>
        </a:lnRef>
        <a:fillRef idx="1">
          <a:scrgbClr r="0" g="0" b="0"/>
        </a:fillRef>
        <a:effectRef idx="2">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90AD485-F68D-9E4C-B610-DCB180899EBB}">
      <dsp:nvSpPr>
        <dsp:cNvPr id="0" name=""/>
        <dsp:cNvSpPr/>
      </dsp:nvSpPr>
      <dsp:spPr>
        <a:xfrm>
          <a:off x="5299993" y="3077654"/>
          <a:ext cx="2619962" cy="1448308"/>
        </a:xfrm>
        <a:prstGeom prst="roundRect">
          <a:avLst>
            <a:gd name="adj" fmla="val 10000"/>
          </a:avLst>
        </a:prstGeom>
        <a:solidFill>
          <a:schemeClr val="lt2">
            <a:alpha val="90000"/>
            <a:hueOff val="0"/>
            <a:satOff val="0"/>
            <a:lumOff val="0"/>
            <a:alphaOff val="0"/>
          </a:schemeClr>
        </a:solidFill>
        <a:ln w="9525" cap="flat" cmpd="sng" algn="ctr">
          <a:solidFill>
            <a:schemeClr val="dk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marL="114300" lvl="1" indent="-114300" algn="l" defTabSz="622300" rtl="0">
            <a:lnSpc>
              <a:spcPct val="90000"/>
            </a:lnSpc>
            <a:spcBef>
              <a:spcPct val="0"/>
            </a:spcBef>
            <a:spcAft>
              <a:spcPct val="15000"/>
            </a:spcAft>
            <a:buChar char="•"/>
          </a:pPr>
          <a:r>
            <a:rPr lang="en-US" sz="1400" kern="1200" noProof="0" dirty="0"/>
            <a:t>Square Root of Variances</a:t>
          </a:r>
        </a:p>
      </dsp:txBody>
      <dsp:txXfrm>
        <a:off x="6117797" y="3471546"/>
        <a:ext cx="1770344" cy="1022601"/>
      </dsp:txXfrm>
    </dsp:sp>
    <dsp:sp modelId="{E2491306-7969-2447-A69F-05614BCBD342}">
      <dsp:nvSpPr>
        <dsp:cNvPr id="0" name=""/>
        <dsp:cNvSpPr/>
      </dsp:nvSpPr>
      <dsp:spPr>
        <a:xfrm>
          <a:off x="5197078" y="0"/>
          <a:ext cx="2825793" cy="1448308"/>
        </a:xfrm>
        <a:prstGeom prst="roundRect">
          <a:avLst>
            <a:gd name="adj" fmla="val 10000"/>
          </a:avLst>
        </a:prstGeom>
        <a:solidFill>
          <a:schemeClr val="lt2">
            <a:alpha val="90000"/>
            <a:hueOff val="0"/>
            <a:satOff val="0"/>
            <a:lumOff val="0"/>
            <a:alphaOff val="0"/>
          </a:schemeClr>
        </a:solidFill>
        <a:ln w="9525" cap="flat" cmpd="sng" algn="ctr">
          <a:solidFill>
            <a:schemeClr val="dk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marL="114300" lvl="1" indent="-114300" algn="l" defTabSz="622300" rtl="0">
            <a:lnSpc>
              <a:spcPct val="90000"/>
            </a:lnSpc>
            <a:spcBef>
              <a:spcPct val="0"/>
            </a:spcBef>
            <a:spcAft>
              <a:spcPct val="15000"/>
            </a:spcAft>
            <a:buChar char="•"/>
          </a:pPr>
          <a:r>
            <a:rPr lang="en-US" sz="1400" kern="1200" noProof="0" dirty="0"/>
            <a:t>Average of Variances</a:t>
          </a:r>
        </a:p>
      </dsp:txBody>
      <dsp:txXfrm>
        <a:off x="6076631" y="31815"/>
        <a:ext cx="1914425" cy="1022601"/>
      </dsp:txXfrm>
    </dsp:sp>
    <dsp:sp modelId="{24BEADE3-B3F6-1641-8268-41CD888BA0CB}">
      <dsp:nvSpPr>
        <dsp:cNvPr id="0" name=""/>
        <dsp:cNvSpPr/>
      </dsp:nvSpPr>
      <dsp:spPr>
        <a:xfrm>
          <a:off x="150676" y="0"/>
          <a:ext cx="2651912" cy="1448308"/>
        </a:xfrm>
        <a:prstGeom prst="roundRect">
          <a:avLst>
            <a:gd name="adj" fmla="val 10000"/>
          </a:avLst>
        </a:prstGeom>
        <a:solidFill>
          <a:schemeClr val="lt2">
            <a:alpha val="90000"/>
            <a:hueOff val="0"/>
            <a:satOff val="0"/>
            <a:lumOff val="0"/>
            <a:alphaOff val="0"/>
          </a:schemeClr>
        </a:solidFill>
        <a:ln w="9525" cap="flat" cmpd="sng" algn="ctr">
          <a:solidFill>
            <a:schemeClr val="dk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marL="114300" lvl="1" indent="-114300" algn="l" defTabSz="622300" rtl="0">
            <a:lnSpc>
              <a:spcPct val="90000"/>
            </a:lnSpc>
            <a:spcBef>
              <a:spcPct val="0"/>
            </a:spcBef>
            <a:spcAft>
              <a:spcPct val="15000"/>
            </a:spcAft>
            <a:buChar char="•"/>
          </a:pPr>
          <a:r>
            <a:rPr lang="en-US" sz="1400" kern="1200" noProof="0" dirty="0"/>
            <a:t>Average of expected returns</a:t>
          </a:r>
        </a:p>
      </dsp:txBody>
      <dsp:txXfrm>
        <a:off x="182491" y="31815"/>
        <a:ext cx="1792709" cy="1022601"/>
      </dsp:txXfrm>
    </dsp:sp>
    <dsp:sp modelId="{BE00462C-9088-2243-B156-2C2323C76835}">
      <dsp:nvSpPr>
        <dsp:cNvPr id="0" name=""/>
        <dsp:cNvSpPr/>
      </dsp:nvSpPr>
      <dsp:spPr>
        <a:xfrm>
          <a:off x="2109798" y="257979"/>
          <a:ext cx="1959741" cy="1959741"/>
        </a:xfrm>
        <a:prstGeom prst="pieWedge">
          <a:avLst/>
        </a:prstGeom>
        <a:gradFill rotWithShape="0">
          <a:gsLst>
            <a:gs pos="0">
              <a:schemeClr val="dk2">
                <a:hueOff val="0"/>
                <a:satOff val="0"/>
                <a:lumOff val="0"/>
                <a:alphaOff val="0"/>
                <a:tint val="50000"/>
                <a:satMod val="300000"/>
              </a:schemeClr>
            </a:gs>
            <a:gs pos="35000">
              <a:schemeClr val="dk2">
                <a:hueOff val="0"/>
                <a:satOff val="0"/>
                <a:lumOff val="0"/>
                <a:alphaOff val="0"/>
                <a:tint val="37000"/>
                <a:satMod val="300000"/>
              </a:schemeClr>
            </a:gs>
            <a:gs pos="100000">
              <a:schemeClr val="dk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3792" tIns="113792" rIns="113792" bIns="113792" numCol="1" spcCol="1270" anchor="ctr" anchorCtr="0">
          <a:noAutofit/>
        </a:bodyPr>
        <a:lstStyle/>
        <a:p>
          <a:pPr marL="0" lvl="0" indent="0" algn="ctr" defTabSz="711200" rtl="0">
            <a:lnSpc>
              <a:spcPct val="90000"/>
            </a:lnSpc>
            <a:spcBef>
              <a:spcPct val="0"/>
            </a:spcBef>
            <a:spcAft>
              <a:spcPct val="35000"/>
            </a:spcAft>
            <a:buNone/>
          </a:pPr>
          <a:r>
            <a:rPr lang="en-US" sz="1600" kern="1200" noProof="0" dirty="0"/>
            <a:t>Portfolio’s expected Returns</a:t>
          </a:r>
        </a:p>
      </dsp:txBody>
      <dsp:txXfrm>
        <a:off x="2683793" y="831974"/>
        <a:ext cx="1385746" cy="1385746"/>
      </dsp:txXfrm>
    </dsp:sp>
    <dsp:sp modelId="{61467B71-5E52-4F42-BDE5-790E7A9307F1}">
      <dsp:nvSpPr>
        <dsp:cNvPr id="0" name=""/>
        <dsp:cNvSpPr/>
      </dsp:nvSpPr>
      <dsp:spPr>
        <a:xfrm rot="5400000">
          <a:off x="4160059" y="257979"/>
          <a:ext cx="1959741" cy="1959741"/>
        </a:xfrm>
        <a:prstGeom prst="pieWedge">
          <a:avLst/>
        </a:prstGeom>
        <a:gradFill rotWithShape="0">
          <a:gsLst>
            <a:gs pos="0">
              <a:schemeClr val="dk2">
                <a:hueOff val="0"/>
                <a:satOff val="0"/>
                <a:lumOff val="0"/>
                <a:alphaOff val="0"/>
                <a:tint val="50000"/>
                <a:satMod val="300000"/>
              </a:schemeClr>
            </a:gs>
            <a:gs pos="35000">
              <a:schemeClr val="dk2">
                <a:hueOff val="0"/>
                <a:satOff val="0"/>
                <a:lumOff val="0"/>
                <a:alphaOff val="0"/>
                <a:tint val="37000"/>
                <a:satMod val="300000"/>
              </a:schemeClr>
            </a:gs>
            <a:gs pos="100000">
              <a:schemeClr val="dk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3792" tIns="113792" rIns="113792" bIns="113792" numCol="1" spcCol="1270" anchor="ctr" anchorCtr="0">
          <a:noAutofit/>
        </a:bodyPr>
        <a:lstStyle/>
        <a:p>
          <a:pPr marL="0" lvl="0" indent="0" algn="ctr" defTabSz="711200" rtl="0">
            <a:lnSpc>
              <a:spcPct val="90000"/>
            </a:lnSpc>
            <a:spcBef>
              <a:spcPct val="0"/>
            </a:spcBef>
            <a:spcAft>
              <a:spcPct val="35000"/>
            </a:spcAft>
            <a:buNone/>
          </a:pPr>
          <a:r>
            <a:rPr lang="en-US" sz="1600" kern="1200" noProof="0" dirty="0"/>
            <a:t>Standard Deviation</a:t>
          </a:r>
        </a:p>
      </dsp:txBody>
      <dsp:txXfrm rot="-5400000">
        <a:off x="4160059" y="831974"/>
        <a:ext cx="1385746" cy="1385746"/>
      </dsp:txXfrm>
    </dsp:sp>
    <dsp:sp modelId="{244AFF4C-7CDF-A641-8E0F-F2857EF7FC0F}">
      <dsp:nvSpPr>
        <dsp:cNvPr id="0" name=""/>
        <dsp:cNvSpPr/>
      </dsp:nvSpPr>
      <dsp:spPr>
        <a:xfrm rot="10800000">
          <a:off x="4160059" y="2308241"/>
          <a:ext cx="1959741" cy="1959741"/>
        </a:xfrm>
        <a:prstGeom prst="pieWedge">
          <a:avLst/>
        </a:prstGeom>
        <a:gradFill rotWithShape="0">
          <a:gsLst>
            <a:gs pos="0">
              <a:schemeClr val="dk2">
                <a:hueOff val="0"/>
                <a:satOff val="0"/>
                <a:lumOff val="0"/>
                <a:alphaOff val="0"/>
                <a:tint val="50000"/>
                <a:satMod val="300000"/>
              </a:schemeClr>
            </a:gs>
            <a:gs pos="35000">
              <a:schemeClr val="dk2">
                <a:hueOff val="0"/>
                <a:satOff val="0"/>
                <a:lumOff val="0"/>
                <a:alphaOff val="0"/>
                <a:tint val="37000"/>
                <a:satMod val="300000"/>
              </a:schemeClr>
            </a:gs>
            <a:gs pos="100000">
              <a:schemeClr val="dk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3792" tIns="113792" rIns="113792" bIns="113792" numCol="1" spcCol="1270" anchor="ctr" anchorCtr="0">
          <a:noAutofit/>
        </a:bodyPr>
        <a:lstStyle/>
        <a:p>
          <a:pPr marL="0" lvl="0" indent="0" algn="ctr" defTabSz="711200" rtl="0">
            <a:lnSpc>
              <a:spcPct val="90000"/>
            </a:lnSpc>
            <a:spcBef>
              <a:spcPct val="0"/>
            </a:spcBef>
            <a:spcAft>
              <a:spcPct val="35000"/>
            </a:spcAft>
            <a:buNone/>
          </a:pPr>
          <a:r>
            <a:rPr lang="en-US" sz="1600" kern="1200" noProof="0" dirty="0"/>
            <a:t>SQM</a:t>
          </a:r>
        </a:p>
      </dsp:txBody>
      <dsp:txXfrm rot="10800000">
        <a:off x="4160059" y="2308241"/>
        <a:ext cx="1385746" cy="1385746"/>
      </dsp:txXfrm>
    </dsp:sp>
    <dsp:sp modelId="{B0860E4E-0A02-CA4C-A977-EFE7E52B4FB8}">
      <dsp:nvSpPr>
        <dsp:cNvPr id="0" name=""/>
        <dsp:cNvSpPr/>
      </dsp:nvSpPr>
      <dsp:spPr>
        <a:xfrm rot="16200000">
          <a:off x="2109798" y="2308241"/>
          <a:ext cx="1959741" cy="1959741"/>
        </a:xfrm>
        <a:prstGeom prst="pieWedge">
          <a:avLst/>
        </a:prstGeom>
        <a:gradFill rotWithShape="0">
          <a:gsLst>
            <a:gs pos="0">
              <a:schemeClr val="dk2">
                <a:hueOff val="0"/>
                <a:satOff val="0"/>
                <a:lumOff val="0"/>
                <a:alphaOff val="0"/>
                <a:tint val="50000"/>
                <a:satMod val="300000"/>
              </a:schemeClr>
            </a:gs>
            <a:gs pos="35000">
              <a:schemeClr val="dk2">
                <a:hueOff val="0"/>
                <a:satOff val="0"/>
                <a:lumOff val="0"/>
                <a:alphaOff val="0"/>
                <a:tint val="37000"/>
                <a:satMod val="300000"/>
              </a:schemeClr>
            </a:gs>
            <a:gs pos="100000">
              <a:schemeClr val="dk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3792" tIns="113792" rIns="113792" bIns="113792" numCol="1" spcCol="1270" anchor="ctr" anchorCtr="0">
          <a:noAutofit/>
        </a:bodyPr>
        <a:lstStyle/>
        <a:p>
          <a:pPr marL="0" lvl="0" indent="0" algn="ctr" defTabSz="711200" rtl="0">
            <a:lnSpc>
              <a:spcPct val="90000"/>
            </a:lnSpc>
            <a:spcBef>
              <a:spcPct val="0"/>
            </a:spcBef>
            <a:spcAft>
              <a:spcPct val="35000"/>
            </a:spcAft>
            <a:buNone/>
          </a:pPr>
          <a:r>
            <a:rPr lang="en-US" sz="1600" kern="1200" noProof="0" dirty="0"/>
            <a:t>Covariance</a:t>
          </a:r>
        </a:p>
        <a:p>
          <a:pPr marL="0" lvl="0" indent="0" algn="ctr" defTabSz="711200" rtl="0">
            <a:lnSpc>
              <a:spcPct val="90000"/>
            </a:lnSpc>
            <a:spcBef>
              <a:spcPct val="0"/>
            </a:spcBef>
            <a:spcAft>
              <a:spcPct val="35000"/>
            </a:spcAft>
            <a:buNone/>
          </a:pPr>
          <a:r>
            <a:rPr lang="en-US" sz="2400" b="1" kern="1200" noProof="0" dirty="0" err="1">
              <a:latin typeface="Symbol" charset="2"/>
              <a:cs typeface="Symbol" charset="2"/>
            </a:rPr>
            <a:t>s</a:t>
          </a:r>
          <a:r>
            <a:rPr lang="en-US" sz="2400" b="1" kern="1200" baseline="-25000" noProof="0" dirty="0" err="1"/>
            <a:t>AB</a:t>
          </a:r>
          <a:endParaRPr lang="en-US" sz="2400" b="1" kern="1200" baseline="-25000" noProof="0" dirty="0"/>
        </a:p>
      </dsp:txBody>
      <dsp:txXfrm rot="5400000">
        <a:off x="2683793" y="2308241"/>
        <a:ext cx="1385746" cy="1385746"/>
      </dsp:txXfrm>
    </dsp:sp>
    <dsp:sp modelId="{3B33226F-B507-7045-AF43-7C82E40B4450}">
      <dsp:nvSpPr>
        <dsp:cNvPr id="0" name=""/>
        <dsp:cNvSpPr/>
      </dsp:nvSpPr>
      <dsp:spPr>
        <a:xfrm>
          <a:off x="3776484" y="1855644"/>
          <a:ext cx="676631" cy="588375"/>
        </a:xfrm>
        <a:prstGeom prst="circularArrow">
          <a:avLst/>
        </a:prstGeom>
        <a:gradFill rotWithShape="0">
          <a:gsLst>
            <a:gs pos="0">
              <a:schemeClr val="dk2">
                <a:tint val="60000"/>
                <a:hueOff val="0"/>
                <a:satOff val="0"/>
                <a:lumOff val="0"/>
                <a:alphaOff val="0"/>
                <a:tint val="50000"/>
                <a:satMod val="300000"/>
              </a:schemeClr>
            </a:gs>
            <a:gs pos="35000">
              <a:schemeClr val="dk2">
                <a:tint val="60000"/>
                <a:hueOff val="0"/>
                <a:satOff val="0"/>
                <a:lumOff val="0"/>
                <a:alphaOff val="0"/>
                <a:tint val="37000"/>
                <a:satMod val="300000"/>
              </a:schemeClr>
            </a:gs>
            <a:gs pos="100000">
              <a:schemeClr val="dk2">
                <a:tint val="60000"/>
                <a:hueOff val="0"/>
                <a:satOff val="0"/>
                <a:lumOff val="0"/>
                <a:alphaOff val="0"/>
                <a:tint val="15000"/>
                <a:satMod val="350000"/>
              </a:schemeClr>
            </a:gs>
          </a:gsLst>
          <a:lin ang="16200000" scaled="1"/>
        </a:gradFill>
        <a:ln w="9525" cap="flat" cmpd="sng" algn="ctr">
          <a:solidFill>
            <a:schemeClr val="lt2">
              <a:hueOff val="0"/>
              <a:satOff val="0"/>
              <a:lumOff val="0"/>
              <a:alphaOff val="0"/>
            </a:schemeClr>
          </a:solidFill>
          <a:prstDash val="solid"/>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1">
          <a:scrgbClr r="0" g="0" b="0"/>
        </a:lnRef>
        <a:fillRef idx="2">
          <a:scrgbClr r="0" g="0" b="0"/>
        </a:fillRef>
        <a:effectRef idx="1">
          <a:scrgbClr r="0" g="0" b="0"/>
        </a:effectRef>
        <a:fontRef idx="minor"/>
      </dsp:style>
    </dsp:sp>
    <dsp:sp modelId="{B18079C1-4DE5-4240-B03F-81D8B7986754}">
      <dsp:nvSpPr>
        <dsp:cNvPr id="0" name=""/>
        <dsp:cNvSpPr/>
      </dsp:nvSpPr>
      <dsp:spPr>
        <a:xfrm rot="10800000">
          <a:off x="3776484" y="2081942"/>
          <a:ext cx="676631" cy="588375"/>
        </a:xfrm>
        <a:prstGeom prst="circularArrow">
          <a:avLst/>
        </a:prstGeom>
        <a:gradFill rotWithShape="0">
          <a:gsLst>
            <a:gs pos="0">
              <a:schemeClr val="dk2">
                <a:tint val="60000"/>
                <a:hueOff val="0"/>
                <a:satOff val="0"/>
                <a:lumOff val="0"/>
                <a:alphaOff val="0"/>
                <a:tint val="50000"/>
                <a:satMod val="300000"/>
              </a:schemeClr>
            </a:gs>
            <a:gs pos="35000">
              <a:schemeClr val="dk2">
                <a:tint val="60000"/>
                <a:hueOff val="0"/>
                <a:satOff val="0"/>
                <a:lumOff val="0"/>
                <a:alphaOff val="0"/>
                <a:tint val="37000"/>
                <a:satMod val="300000"/>
              </a:schemeClr>
            </a:gs>
            <a:gs pos="100000">
              <a:schemeClr val="dk2">
                <a:tint val="60000"/>
                <a:hueOff val="0"/>
                <a:satOff val="0"/>
                <a:lumOff val="0"/>
                <a:alphaOff val="0"/>
                <a:tint val="15000"/>
                <a:satMod val="350000"/>
              </a:schemeClr>
            </a:gs>
          </a:gsLst>
          <a:lin ang="16200000" scaled="1"/>
        </a:gradFill>
        <a:ln w="9525" cap="flat" cmpd="sng" algn="ctr">
          <a:solidFill>
            <a:schemeClr val="lt2">
              <a:hueOff val="0"/>
              <a:satOff val="0"/>
              <a:lumOff val="0"/>
              <a:alphaOff val="0"/>
            </a:schemeClr>
          </a:solidFill>
          <a:prstDash val="solid"/>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1">
          <a:scrgbClr r="0" g="0" b="0"/>
        </a:lnRef>
        <a:fillRef idx="2">
          <a:scrgbClr r="0" g="0" b="0"/>
        </a:fillRef>
        <a:effectRef idx="1">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E708EC-EDC1-5443-A5C2-7259B0D7344B}">
      <dsp:nvSpPr>
        <dsp:cNvPr id="0" name=""/>
        <dsp:cNvSpPr/>
      </dsp:nvSpPr>
      <dsp:spPr>
        <a:xfrm>
          <a:off x="399349" y="0"/>
          <a:ext cx="3081865" cy="3081865"/>
        </a:xfrm>
        <a:prstGeom prst="quadArrow">
          <a:avLst>
            <a:gd name="adj1" fmla="val 2000"/>
            <a:gd name="adj2" fmla="val 4000"/>
            <a:gd name="adj3" fmla="val 5000"/>
          </a:avLst>
        </a:prstGeom>
        <a:solidFill>
          <a:schemeClr val="accent2">
            <a:tint val="4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E0039DE4-1903-AC47-A574-E84F7B0C19FE}">
      <dsp:nvSpPr>
        <dsp:cNvPr id="0" name=""/>
        <dsp:cNvSpPr/>
      </dsp:nvSpPr>
      <dsp:spPr>
        <a:xfrm>
          <a:off x="525940" y="200321"/>
          <a:ext cx="1380207" cy="1232746"/>
        </a:xfrm>
        <a:prstGeom prst="round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noProof="0" dirty="0"/>
            <a:t>Low risk</a:t>
          </a:r>
        </a:p>
        <a:p>
          <a:pPr marL="0" lvl="0" indent="0" algn="ctr" defTabSz="622300">
            <a:lnSpc>
              <a:spcPct val="90000"/>
            </a:lnSpc>
            <a:spcBef>
              <a:spcPct val="0"/>
            </a:spcBef>
            <a:spcAft>
              <a:spcPct val="35000"/>
            </a:spcAft>
            <a:buNone/>
          </a:pPr>
          <a:r>
            <a:rPr lang="en-US" sz="1400" kern="1200" noProof="0" dirty="0"/>
            <a:t>High Returns</a:t>
          </a:r>
        </a:p>
      </dsp:txBody>
      <dsp:txXfrm>
        <a:off x="586118" y="260499"/>
        <a:ext cx="1259851" cy="1112390"/>
      </dsp:txXfrm>
    </dsp:sp>
    <dsp:sp modelId="{F63592B1-E9FA-B146-87D3-79EA72E776D2}">
      <dsp:nvSpPr>
        <dsp:cNvPr id="0" name=""/>
        <dsp:cNvSpPr/>
      </dsp:nvSpPr>
      <dsp:spPr>
        <a:xfrm>
          <a:off x="1995989" y="200321"/>
          <a:ext cx="1337060" cy="1232746"/>
        </a:xfrm>
        <a:prstGeom prst="round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noProof="0" dirty="0"/>
            <a:t>High Risk</a:t>
          </a:r>
        </a:p>
        <a:p>
          <a:pPr marL="0" lvl="0" indent="0" algn="ctr" defTabSz="622300">
            <a:lnSpc>
              <a:spcPct val="90000"/>
            </a:lnSpc>
            <a:spcBef>
              <a:spcPct val="0"/>
            </a:spcBef>
            <a:spcAft>
              <a:spcPct val="35000"/>
            </a:spcAft>
            <a:buNone/>
          </a:pPr>
          <a:r>
            <a:rPr lang="en-US" sz="1400" kern="1200" noProof="0" dirty="0"/>
            <a:t>High Returns</a:t>
          </a:r>
        </a:p>
      </dsp:txBody>
      <dsp:txXfrm>
        <a:off x="2056167" y="260499"/>
        <a:ext cx="1216704" cy="1112390"/>
      </dsp:txXfrm>
    </dsp:sp>
    <dsp:sp modelId="{F33378E3-6BC8-EB47-A1D9-889CA44E0357}">
      <dsp:nvSpPr>
        <dsp:cNvPr id="0" name=""/>
        <dsp:cNvSpPr/>
      </dsp:nvSpPr>
      <dsp:spPr>
        <a:xfrm>
          <a:off x="525940" y="1648797"/>
          <a:ext cx="1380207" cy="1232746"/>
        </a:xfrm>
        <a:prstGeom prst="round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noProof="0" dirty="0"/>
            <a:t>Low Risk</a:t>
          </a:r>
        </a:p>
        <a:p>
          <a:pPr marL="0" lvl="0" indent="0" algn="ctr" defTabSz="622300">
            <a:lnSpc>
              <a:spcPct val="90000"/>
            </a:lnSpc>
            <a:spcBef>
              <a:spcPct val="0"/>
            </a:spcBef>
            <a:spcAft>
              <a:spcPct val="35000"/>
            </a:spcAft>
            <a:buNone/>
          </a:pPr>
          <a:r>
            <a:rPr lang="en-US" sz="1400" kern="1200" noProof="0" dirty="0"/>
            <a:t>Low Returns</a:t>
          </a:r>
        </a:p>
      </dsp:txBody>
      <dsp:txXfrm>
        <a:off x="586118" y="1708975"/>
        <a:ext cx="1259851" cy="1112390"/>
      </dsp:txXfrm>
    </dsp:sp>
    <dsp:sp modelId="{4A29E9FF-F09A-4449-BFBD-37A65399CC2F}">
      <dsp:nvSpPr>
        <dsp:cNvPr id="0" name=""/>
        <dsp:cNvSpPr/>
      </dsp:nvSpPr>
      <dsp:spPr>
        <a:xfrm>
          <a:off x="1973412" y="1648797"/>
          <a:ext cx="1382216" cy="1232746"/>
        </a:xfrm>
        <a:prstGeom prst="round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noProof="0" dirty="0"/>
            <a:t>High Risk</a:t>
          </a:r>
        </a:p>
        <a:p>
          <a:pPr marL="0" lvl="0" indent="0" algn="ctr" defTabSz="622300">
            <a:lnSpc>
              <a:spcPct val="90000"/>
            </a:lnSpc>
            <a:spcBef>
              <a:spcPct val="0"/>
            </a:spcBef>
            <a:spcAft>
              <a:spcPct val="35000"/>
            </a:spcAft>
            <a:buNone/>
          </a:pPr>
          <a:r>
            <a:rPr lang="en-US" sz="1400" kern="1200" noProof="0" dirty="0"/>
            <a:t>Low Returns</a:t>
          </a:r>
        </a:p>
      </dsp:txBody>
      <dsp:txXfrm>
        <a:off x="2033590" y="1708975"/>
        <a:ext cx="1261860" cy="1112390"/>
      </dsp:txXfrm>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3.xml><?xml version="1.0" encoding="utf-8"?>
<dgm:layoutDef xmlns:dgm="http://schemas.openxmlformats.org/drawingml/2006/diagram" xmlns:a="http://schemas.openxmlformats.org/drawingml/2006/main" uniqueId="urn:microsoft.com/office/officeart/2005/8/layout/matrix2">
  <dgm:title val=""/>
  <dgm:desc val=""/>
  <dgm:catLst>
    <dgm:cat type="matrix" pri="3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l" for="ch" forName="rect1" refType="w" fact="0.065"/>
          <dgm:constr type="t" for="ch" forName="rect1" refType="h" fact="0.065"/>
          <dgm:constr type="w" for="ch" forName="rect2" refType="w" fact="0.4"/>
          <dgm:constr type="h" for="ch" forName="rect2" refType="h" fact="0.4"/>
          <dgm:constr type="r" for="ch" forName="rect2" refType="w" fact="0.935"/>
          <dgm:constr type="t" for="ch" forName="rect2" refType="h" fact="0.065"/>
          <dgm:constr type="w" for="ch" forName="rect3" refType="w" fact="0.4"/>
          <dgm:constr type="h" for="ch" forName="rect3" refType="w" fact="0.4"/>
          <dgm:constr type="l" for="ch" forName="rect3" refType="w" fact="0.065"/>
          <dgm:constr type="b" for="ch" forName="rect3" refType="h" fact="0.935"/>
          <dgm:constr type="w" for="ch" forName="rect4" refType="w" fact="0.4"/>
          <dgm:constr type="h" for="ch" forName="rect4" refType="h" fact="0.4"/>
          <dgm:constr type="r" for="ch" forName="rect4" refType="w" fact="0.935"/>
          <dgm:constr type="b" for="ch" forName="rect4" refType="h" fact="0.935"/>
        </dgm:constrLst>
      </dgm:if>
      <dgm:else name="Name2">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r" for="ch" forName="rect1" refType="w" fact="0.935"/>
          <dgm:constr type="t" for="ch" forName="rect1" refType="h" fact="0.065"/>
          <dgm:constr type="w" for="ch" forName="rect2" refType="w" fact="0.4"/>
          <dgm:constr type="h" for="ch" forName="rect2" refType="h" fact="0.4"/>
          <dgm:constr type="l" for="ch" forName="rect2" refType="w" fact="0.065"/>
          <dgm:constr type="t" for="ch" forName="rect2" refType="h" fact="0.065"/>
          <dgm:constr type="w" for="ch" forName="rect3" refType="w" fact="0.4"/>
          <dgm:constr type="h" for="ch" forName="rect3" refType="w" fact="0.4"/>
          <dgm:constr type="r" for="ch" forName="rect3" refType="w" fact="0.935"/>
          <dgm:constr type="b" for="ch" forName="rect3" refType="h" fact="0.935"/>
          <dgm:constr type="w" for="ch" forName="rect4" refType="w" fact="0.4"/>
          <dgm:constr type="h" for="ch" forName="rect4" refType="h" fact="0.4"/>
          <dgm:constr type="l" for="ch" forName="rect4" refType="w" fact="0.065"/>
          <dgm:constr type="b" for="ch" forName="rect4" refType="h" fact="0.935"/>
        </dgm:constrLst>
      </dgm:else>
    </dgm:choose>
    <dgm:ruleLst/>
    <dgm:choose name="Name3">
      <dgm:if name="Name4" axis="ch" ptType="node" func="cnt" op="gte" val="1">
        <dgm:layoutNode name="axisShape" styleLbl="bgShp">
          <dgm:alg type="sp"/>
          <dgm:shape xmlns:r="http://schemas.openxmlformats.org/officeDocument/2006/relationships" type="quadArrow" r:blip="">
            <dgm:adjLst>
              <dgm:adj idx="1" val="0.02"/>
              <dgm:adj idx="2" val="0.04"/>
              <dgm:adj idx="3" val="0.05"/>
            </dgm:adjLst>
          </dgm:shape>
          <dgm:presOf/>
          <dgm:constrLst/>
          <dgm:ruleLst/>
        </dgm:layoutNode>
        <dgm:layoutNode name="rect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image" Target="../media/image6.emf"/><Relationship Id="rId4" Type="http://schemas.openxmlformats.org/officeDocument/2006/relationships/image" Target="../media/image9.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image" Target="../media/image11.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3.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5B1C2C8-BD8F-0E40-93A4-FF6679B0ECE7}" type="datetimeFigureOut">
              <a:rPr lang="it-IT" smtClean="0"/>
              <a:t>02/10/19</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9C45EDE-7109-4D48-9D0F-F92CFA48B246}" type="slidenum">
              <a:rPr lang="it-IT" smtClean="0"/>
              <a:t>‹N›</a:t>
            </a:fld>
            <a:endParaRPr lang="it-IT"/>
          </a:p>
        </p:txBody>
      </p:sp>
    </p:spTree>
    <p:extLst>
      <p:ext uri="{BB962C8B-B14F-4D97-AF65-F5344CB8AC3E}">
        <p14:creationId xmlns:p14="http://schemas.microsoft.com/office/powerpoint/2010/main" val="120168004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89C45EDE-7109-4D48-9D0F-F92CFA48B246}" type="slidenum">
              <a:rPr lang="it-IT" smtClean="0"/>
              <a:t>1</a:t>
            </a:fld>
            <a:endParaRPr lang="it-IT"/>
          </a:p>
        </p:txBody>
      </p:sp>
    </p:spTree>
    <p:extLst>
      <p:ext uri="{BB962C8B-B14F-4D97-AF65-F5344CB8AC3E}">
        <p14:creationId xmlns:p14="http://schemas.microsoft.com/office/powerpoint/2010/main" val="145737029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89C45EDE-7109-4D48-9D0F-F92CFA48B246}" type="slidenum">
              <a:rPr lang="it-IT" smtClean="0"/>
              <a:t>11</a:t>
            </a:fld>
            <a:endParaRPr lang="it-IT"/>
          </a:p>
        </p:txBody>
      </p:sp>
    </p:spTree>
    <p:extLst>
      <p:ext uri="{BB962C8B-B14F-4D97-AF65-F5344CB8AC3E}">
        <p14:creationId xmlns:p14="http://schemas.microsoft.com/office/powerpoint/2010/main" val="197816754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89C45EDE-7109-4D48-9D0F-F92CFA48B246}" type="slidenum">
              <a:rPr lang="it-IT" smtClean="0"/>
              <a:t>12</a:t>
            </a:fld>
            <a:endParaRPr lang="it-IT"/>
          </a:p>
        </p:txBody>
      </p:sp>
    </p:spTree>
    <p:extLst>
      <p:ext uri="{BB962C8B-B14F-4D97-AF65-F5344CB8AC3E}">
        <p14:creationId xmlns:p14="http://schemas.microsoft.com/office/powerpoint/2010/main" val="9121570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89C45EDE-7109-4D48-9D0F-F92CFA48B246}" type="slidenum">
              <a:rPr lang="it-IT" smtClean="0"/>
              <a:t>13</a:t>
            </a:fld>
            <a:endParaRPr lang="it-IT"/>
          </a:p>
        </p:txBody>
      </p:sp>
    </p:spTree>
    <p:extLst>
      <p:ext uri="{BB962C8B-B14F-4D97-AF65-F5344CB8AC3E}">
        <p14:creationId xmlns:p14="http://schemas.microsoft.com/office/powerpoint/2010/main" val="88712045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89C45EDE-7109-4D48-9D0F-F92CFA48B246}" type="slidenum">
              <a:rPr lang="it-IT" smtClean="0"/>
              <a:t>14</a:t>
            </a:fld>
            <a:endParaRPr lang="it-IT"/>
          </a:p>
        </p:txBody>
      </p:sp>
    </p:spTree>
    <p:extLst>
      <p:ext uri="{BB962C8B-B14F-4D97-AF65-F5344CB8AC3E}">
        <p14:creationId xmlns:p14="http://schemas.microsoft.com/office/powerpoint/2010/main" val="16991479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89C45EDE-7109-4D48-9D0F-F92CFA48B246}" type="slidenum">
              <a:rPr lang="it-IT" smtClean="0"/>
              <a:t>15</a:t>
            </a:fld>
            <a:endParaRPr lang="it-IT"/>
          </a:p>
        </p:txBody>
      </p:sp>
    </p:spTree>
    <p:extLst>
      <p:ext uri="{BB962C8B-B14F-4D97-AF65-F5344CB8AC3E}">
        <p14:creationId xmlns:p14="http://schemas.microsoft.com/office/powerpoint/2010/main" val="93812753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89C45EDE-7109-4D48-9D0F-F92CFA48B246}" type="slidenum">
              <a:rPr lang="it-IT" smtClean="0"/>
              <a:t>16</a:t>
            </a:fld>
            <a:endParaRPr lang="it-IT"/>
          </a:p>
        </p:txBody>
      </p:sp>
    </p:spTree>
    <p:extLst>
      <p:ext uri="{BB962C8B-B14F-4D97-AF65-F5344CB8AC3E}">
        <p14:creationId xmlns:p14="http://schemas.microsoft.com/office/powerpoint/2010/main" val="91042487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89C45EDE-7109-4D48-9D0F-F92CFA48B246}" type="slidenum">
              <a:rPr lang="it-IT" smtClean="0"/>
              <a:t>17</a:t>
            </a:fld>
            <a:endParaRPr lang="it-IT"/>
          </a:p>
        </p:txBody>
      </p:sp>
    </p:spTree>
    <p:extLst>
      <p:ext uri="{BB962C8B-B14F-4D97-AF65-F5344CB8AC3E}">
        <p14:creationId xmlns:p14="http://schemas.microsoft.com/office/powerpoint/2010/main" val="183431559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89C45EDE-7109-4D48-9D0F-F92CFA48B246}" type="slidenum">
              <a:rPr lang="it-IT" smtClean="0"/>
              <a:t>18</a:t>
            </a:fld>
            <a:endParaRPr lang="it-IT"/>
          </a:p>
        </p:txBody>
      </p:sp>
    </p:spTree>
    <p:extLst>
      <p:ext uri="{BB962C8B-B14F-4D97-AF65-F5344CB8AC3E}">
        <p14:creationId xmlns:p14="http://schemas.microsoft.com/office/powerpoint/2010/main" val="18462783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89C45EDE-7109-4D48-9D0F-F92CFA48B246}" type="slidenum">
              <a:rPr lang="it-IT" smtClean="0"/>
              <a:t>2</a:t>
            </a:fld>
            <a:endParaRPr lang="it-IT"/>
          </a:p>
        </p:txBody>
      </p:sp>
    </p:spTree>
    <p:extLst>
      <p:ext uri="{BB962C8B-B14F-4D97-AF65-F5344CB8AC3E}">
        <p14:creationId xmlns:p14="http://schemas.microsoft.com/office/powerpoint/2010/main" val="25661051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89C45EDE-7109-4D48-9D0F-F92CFA48B246}" type="slidenum">
              <a:rPr lang="it-IT" smtClean="0"/>
              <a:t>3</a:t>
            </a:fld>
            <a:endParaRPr lang="it-IT"/>
          </a:p>
        </p:txBody>
      </p:sp>
    </p:spTree>
    <p:extLst>
      <p:ext uri="{BB962C8B-B14F-4D97-AF65-F5344CB8AC3E}">
        <p14:creationId xmlns:p14="http://schemas.microsoft.com/office/powerpoint/2010/main" val="1922408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89C45EDE-7109-4D48-9D0F-F92CFA48B246}" type="slidenum">
              <a:rPr lang="it-IT" smtClean="0"/>
              <a:t>5</a:t>
            </a:fld>
            <a:endParaRPr lang="it-IT"/>
          </a:p>
        </p:txBody>
      </p:sp>
    </p:spTree>
    <p:extLst>
      <p:ext uri="{BB962C8B-B14F-4D97-AF65-F5344CB8AC3E}">
        <p14:creationId xmlns:p14="http://schemas.microsoft.com/office/powerpoint/2010/main" val="17993295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89C45EDE-7109-4D48-9D0F-F92CFA48B246}" type="slidenum">
              <a:rPr lang="it-IT" smtClean="0"/>
              <a:t>6</a:t>
            </a:fld>
            <a:endParaRPr lang="it-IT"/>
          </a:p>
        </p:txBody>
      </p:sp>
    </p:spTree>
    <p:extLst>
      <p:ext uri="{BB962C8B-B14F-4D97-AF65-F5344CB8AC3E}">
        <p14:creationId xmlns:p14="http://schemas.microsoft.com/office/powerpoint/2010/main" val="958837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fld id="{771019D8-F01A-7C47-8B3F-0D919D041536}" type="slidenum">
              <a:rPr lang="en-US" sz="1200"/>
              <a:pPr/>
              <a:t>7</a:t>
            </a:fld>
            <a:endParaRPr lang="en-US" sz="1200"/>
          </a:p>
        </p:txBody>
      </p:sp>
      <p:sp>
        <p:nvSpPr>
          <p:cNvPr id="78851" name="Rectangle 2"/>
          <p:cNvSpPr>
            <a:spLocks noGrp="1" noRot="1" noChangeAspect="1" noChangeArrowheads="1" noTextEdit="1"/>
          </p:cNvSpPr>
          <p:nvPr>
            <p:ph type="sldImg"/>
          </p:nvPr>
        </p:nvSpPr>
        <p:spPr>
          <a:solidFill>
            <a:srgbClr val="FFFFFF"/>
          </a:solidFill>
          <a:ln/>
        </p:spPr>
      </p:sp>
      <p:sp>
        <p:nvSpPr>
          <p:cNvPr id="78852" name="Rectangle 3"/>
          <p:cNvSpPr>
            <a:spLocks noGrp="1" noChangeArrowheads="1"/>
          </p:cNvSpPr>
          <p:nvPr>
            <p:ph type="body" idx="1"/>
          </p:nvPr>
        </p:nvSpPr>
        <p:spPr>
          <a:xfrm>
            <a:off x="685800" y="4343400"/>
            <a:ext cx="5486400" cy="4114800"/>
          </a:xfrm>
          <a:solidFill>
            <a:srgbClr val="FFFFFF"/>
          </a:solidFill>
          <a:ln>
            <a:solidFill>
              <a:srgbClr val="000000"/>
            </a:solidFill>
          </a:ln>
          <a:extLst>
            <a:ext uri="{FAA26D3D-D897-4be2-8F04-BA451C77F1D7}">
              <ma14:placeholderFlag xmlns:ma14="http://schemas.microsoft.com/office/mac/drawingml/2011/main" xmlns="" val="1"/>
            </a:ext>
          </a:extLst>
        </p:spPr>
        <p:txBody>
          <a:bodyPr/>
          <a:lstStyle/>
          <a:p>
            <a:pPr eaLnBrk="1" hangingPunct="1"/>
            <a:endParaRPr lang="it-IT">
              <a:ea typeface="ＭＳ Ｐゴシック" charset="0"/>
              <a:cs typeface="ＭＳ Ｐゴシック" charset="0"/>
            </a:endParaRPr>
          </a:p>
        </p:txBody>
      </p:sp>
    </p:spTree>
    <p:extLst>
      <p:ext uri="{BB962C8B-B14F-4D97-AF65-F5344CB8AC3E}">
        <p14:creationId xmlns:p14="http://schemas.microsoft.com/office/powerpoint/2010/main" val="1647261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89C45EDE-7109-4D48-9D0F-F92CFA48B246}" type="slidenum">
              <a:rPr lang="it-IT" smtClean="0"/>
              <a:t>8</a:t>
            </a:fld>
            <a:endParaRPr lang="it-IT"/>
          </a:p>
        </p:txBody>
      </p:sp>
    </p:spTree>
    <p:extLst>
      <p:ext uri="{BB962C8B-B14F-4D97-AF65-F5344CB8AC3E}">
        <p14:creationId xmlns:p14="http://schemas.microsoft.com/office/powerpoint/2010/main" val="20424881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89C45EDE-7109-4D48-9D0F-F92CFA48B246}" type="slidenum">
              <a:rPr lang="it-IT" smtClean="0"/>
              <a:t>9</a:t>
            </a:fld>
            <a:endParaRPr lang="it-IT"/>
          </a:p>
        </p:txBody>
      </p:sp>
    </p:spTree>
    <p:extLst>
      <p:ext uri="{BB962C8B-B14F-4D97-AF65-F5344CB8AC3E}">
        <p14:creationId xmlns:p14="http://schemas.microsoft.com/office/powerpoint/2010/main" val="11438239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89C45EDE-7109-4D48-9D0F-F92CFA48B246}" type="slidenum">
              <a:rPr lang="it-IT" smtClean="0"/>
              <a:t>10</a:t>
            </a:fld>
            <a:endParaRPr lang="it-IT"/>
          </a:p>
        </p:txBody>
      </p:sp>
    </p:spTree>
    <p:extLst>
      <p:ext uri="{BB962C8B-B14F-4D97-AF65-F5344CB8AC3E}">
        <p14:creationId xmlns:p14="http://schemas.microsoft.com/office/powerpoint/2010/main" val="4817653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it-IT"/>
              <a:t>Fare clic per modificare stile</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a:t>Fare clic per modificare lo stile del sottotitolo dello schema</a:t>
            </a:r>
            <a:endParaRPr lang="en-US" dirty="0"/>
          </a:p>
        </p:txBody>
      </p:sp>
      <p:sp>
        <p:nvSpPr>
          <p:cNvPr id="7" name="Date Placeholder 6"/>
          <p:cNvSpPr>
            <a:spLocks noGrp="1"/>
          </p:cNvSpPr>
          <p:nvPr>
            <p:ph type="dt" sz="half" idx="10"/>
          </p:nvPr>
        </p:nvSpPr>
        <p:spPr/>
        <p:txBody>
          <a:bodyPr/>
          <a:lstStyle/>
          <a:p>
            <a:fld id="{216C5678-EE20-4FA5-88E2-6E0BD67A2E26}" type="datetime1">
              <a:rPr lang="en-US" smtClean="0"/>
              <a:t>10/2/19</a:t>
            </a:fld>
            <a:endParaRPr lang="en-US" dirty="0"/>
          </a:p>
        </p:txBody>
      </p:sp>
      <p:sp>
        <p:nvSpPr>
          <p:cNvPr id="8" name="Slide Number Placeholder 7"/>
          <p:cNvSpPr>
            <a:spLocks noGrp="1"/>
          </p:cNvSpPr>
          <p:nvPr>
            <p:ph type="sldNum" sz="quarter" idx="11"/>
          </p:nvPr>
        </p:nvSpPr>
        <p:spPr/>
        <p:txBody>
          <a:bodyPr/>
          <a:lstStyle/>
          <a:p>
            <a:fld id="{BA9B540C-44DA-4F69-89C9-7C84606640D3}" type="slidenum">
              <a:rPr lang="en-US" smtClean="0"/>
              <a:pPr/>
              <a:t>‹N›</a:t>
            </a:fld>
            <a:endParaRPr lang="en-US" dirty="0"/>
          </a:p>
        </p:txBody>
      </p:sp>
      <p:sp>
        <p:nvSpPr>
          <p:cNvPr id="9" name="Footer Placeholder 8"/>
          <p:cNvSpPr>
            <a:spLocks noGrp="1"/>
          </p:cNvSpPr>
          <p:nvPr>
            <p:ph type="ftr" sz="quarter" idx="12"/>
          </p:nvPr>
        </p:nvSpPr>
        <p:spPr/>
        <p:txBody>
          <a:bodyPr/>
          <a:lstStyle/>
          <a:p>
            <a:r>
              <a:rPr lang="en-US"/>
              <a:t>Footer Text</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stile</a:t>
            </a:r>
            <a:endParaRPr lang="en-US" dirty="0"/>
          </a:p>
        </p:txBody>
      </p:sp>
      <p:sp>
        <p:nvSpPr>
          <p:cNvPr id="3" name="Vertical Text Placeholder 2"/>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Date Placeholder 3"/>
          <p:cNvSpPr>
            <a:spLocks noGrp="1"/>
          </p:cNvSpPr>
          <p:nvPr>
            <p:ph type="dt" sz="half" idx="10"/>
          </p:nvPr>
        </p:nvSpPr>
        <p:spPr/>
        <p:txBody>
          <a:bodyPr/>
          <a:lstStyle/>
          <a:p>
            <a:fld id="{EA051B39-B140-43FE-96DB-472A2B59CE7C}" type="datetime1">
              <a:rPr lang="en-US" smtClean="0"/>
              <a:t>10/2/19</a:t>
            </a:fld>
            <a:endParaRPr lang="en-US"/>
          </a:p>
        </p:txBody>
      </p:sp>
      <p:sp>
        <p:nvSpPr>
          <p:cNvPr id="5" name="Footer Placeholder 4"/>
          <p:cNvSpPr>
            <a:spLocks noGrp="1"/>
          </p:cNvSpPr>
          <p:nvPr>
            <p:ph type="ftr" sz="quarter" idx="11"/>
          </p:nvPr>
        </p:nvSpPr>
        <p:spPr/>
        <p:txBody>
          <a:bodyPr/>
          <a:lstStyle/>
          <a:p>
            <a:r>
              <a:rPr lang="en-US"/>
              <a:t>Footer Text</a:t>
            </a:r>
          </a:p>
        </p:txBody>
      </p:sp>
      <p:sp>
        <p:nvSpPr>
          <p:cNvPr id="6" name="Slide Number Placeholder 5"/>
          <p:cNvSpPr>
            <a:spLocks noGrp="1"/>
          </p:cNvSpPr>
          <p:nvPr>
            <p:ph type="sldNum" sz="quarter" idx="12"/>
          </p:nvPr>
        </p:nvSpPr>
        <p:spPr/>
        <p:txBody>
          <a:bodyPr/>
          <a:lstStyle/>
          <a:p>
            <a:fld id="{BA9B540C-44DA-4F69-89C9-7C84606640D3}" type="slidenum">
              <a:rPr lang="en-US" smtClean="0"/>
              <a:pPr/>
              <a:t>‹N›</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verticale e tes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it-IT"/>
              <a:t>Fare clic per modificare stile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Date Placeholder 3"/>
          <p:cNvSpPr>
            <a:spLocks noGrp="1"/>
          </p:cNvSpPr>
          <p:nvPr>
            <p:ph type="dt" sz="half" idx="10"/>
          </p:nvPr>
        </p:nvSpPr>
        <p:spPr/>
        <p:txBody>
          <a:bodyPr/>
          <a:lstStyle/>
          <a:p>
            <a:fld id="{DA600BB2-27C5-458B-ABCE-839C88CF47CE}" type="datetime1">
              <a:rPr lang="en-US" smtClean="0"/>
              <a:t>10/2/19</a:t>
            </a:fld>
            <a:endParaRPr lang="en-US"/>
          </a:p>
        </p:txBody>
      </p:sp>
      <p:sp>
        <p:nvSpPr>
          <p:cNvPr id="5" name="Footer Placeholder 4"/>
          <p:cNvSpPr>
            <a:spLocks noGrp="1"/>
          </p:cNvSpPr>
          <p:nvPr>
            <p:ph type="ftr" sz="quarter" idx="11"/>
          </p:nvPr>
        </p:nvSpPr>
        <p:spPr/>
        <p:txBody>
          <a:bodyPr/>
          <a:lstStyle/>
          <a:p>
            <a:r>
              <a:rPr lang="en-US"/>
              <a:t>Footer Text</a:t>
            </a:r>
          </a:p>
        </p:txBody>
      </p:sp>
      <p:sp>
        <p:nvSpPr>
          <p:cNvPr id="6" name="Slide Number Placeholder 5"/>
          <p:cNvSpPr>
            <a:spLocks noGrp="1"/>
          </p:cNvSpPr>
          <p:nvPr>
            <p:ph type="sldNum" sz="quarter" idx="12"/>
          </p:nvPr>
        </p:nvSpPr>
        <p:spPr/>
        <p:txBody>
          <a:bodyPr/>
          <a:lstStyle/>
          <a:p>
            <a:fld id="{BA9B540C-44DA-4F69-89C9-7C84606640D3}" type="slidenum">
              <a:rPr lang="en-US" smtClean="0"/>
              <a:pPr/>
              <a:t>‹N›</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stile</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B11D738E-8962-435F-8C43-147B8DD7E819}" type="datetime1">
              <a:rPr lang="en-US" smtClean="0"/>
              <a:t>10/2/19</a:t>
            </a:fld>
            <a:endParaRPr lang="en-US"/>
          </a:p>
        </p:txBody>
      </p:sp>
      <p:sp>
        <p:nvSpPr>
          <p:cNvPr id="5" name="Footer Placeholder 4"/>
          <p:cNvSpPr>
            <a:spLocks noGrp="1"/>
          </p:cNvSpPr>
          <p:nvPr>
            <p:ph type="ftr" sz="quarter" idx="11"/>
          </p:nvPr>
        </p:nvSpPr>
        <p:spPr/>
        <p:txBody>
          <a:bodyPr/>
          <a:lstStyle/>
          <a:p>
            <a:r>
              <a:rPr lang="en-US"/>
              <a:t>Footer Text</a:t>
            </a:r>
          </a:p>
        </p:txBody>
      </p:sp>
      <p:sp>
        <p:nvSpPr>
          <p:cNvPr id="6" name="Slide Number Placeholder 5"/>
          <p:cNvSpPr>
            <a:spLocks noGrp="1"/>
          </p:cNvSpPr>
          <p:nvPr>
            <p:ph type="sldNum" sz="quarter" idx="12"/>
          </p:nvPr>
        </p:nvSpPr>
        <p:spPr/>
        <p:txBody>
          <a:bodyPr/>
          <a:lstStyle/>
          <a:p>
            <a:fld id="{BA9B540C-44DA-4F69-89C9-7C84606640D3}" type="slidenum">
              <a:rPr lang="en-US" smtClean="0"/>
              <a:pPr/>
              <a:t>‹N›</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it-IT"/>
              <a:t>Fare clic per modificare stile</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09CAEA93-55E7-4DA9-90C2-089A26EEFEC4}" type="datetime1">
              <a:rPr lang="en-US" smtClean="0"/>
              <a:t>10/2/19</a:t>
            </a:fld>
            <a:endParaRPr lang="en-US"/>
          </a:p>
        </p:txBody>
      </p:sp>
      <p:sp>
        <p:nvSpPr>
          <p:cNvPr id="5" name="Footer Placeholder 4"/>
          <p:cNvSpPr>
            <a:spLocks noGrp="1"/>
          </p:cNvSpPr>
          <p:nvPr>
            <p:ph type="ftr" sz="quarter" idx="11"/>
          </p:nvPr>
        </p:nvSpPr>
        <p:spPr/>
        <p:txBody>
          <a:bodyPr/>
          <a:lstStyle/>
          <a:p>
            <a:r>
              <a:rPr lang="en-US"/>
              <a:t>Footer Text</a:t>
            </a:r>
          </a:p>
        </p:txBody>
      </p:sp>
      <p:sp>
        <p:nvSpPr>
          <p:cNvPr id="6" name="Slide Number Placeholder 5"/>
          <p:cNvSpPr>
            <a:spLocks noGrp="1"/>
          </p:cNvSpPr>
          <p:nvPr>
            <p:ph type="sldNum" sz="quarter" idx="12"/>
          </p:nvPr>
        </p:nvSpPr>
        <p:spPr/>
        <p:txBody>
          <a:bodyPr/>
          <a:lstStyle/>
          <a:p>
            <a:fld id="{BA9B540C-44DA-4F69-89C9-7C84606640D3}" type="slidenum">
              <a:rPr lang="en-US" smtClean="0"/>
              <a:pPr/>
              <a:t>‹N›</a:t>
            </a:fld>
            <a:endParaRPr lang="en-US"/>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nuto 2">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stile</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Date Placeholder 4"/>
          <p:cNvSpPr>
            <a:spLocks noGrp="1"/>
          </p:cNvSpPr>
          <p:nvPr>
            <p:ph type="dt" sz="half" idx="10"/>
          </p:nvPr>
        </p:nvSpPr>
        <p:spPr/>
        <p:txBody>
          <a:bodyPr/>
          <a:lstStyle/>
          <a:p>
            <a:fld id="{E34CF3C7-6809-4F39-BD67-A75817BDDE0A}" type="datetime1">
              <a:rPr lang="en-US" smtClean="0"/>
              <a:t>10/2/19</a:t>
            </a:fld>
            <a:endParaRPr lang="en-US"/>
          </a:p>
        </p:txBody>
      </p:sp>
      <p:sp>
        <p:nvSpPr>
          <p:cNvPr id="6" name="Footer Placeholder 5"/>
          <p:cNvSpPr>
            <a:spLocks noGrp="1"/>
          </p:cNvSpPr>
          <p:nvPr>
            <p:ph type="ftr" sz="quarter" idx="11"/>
          </p:nvPr>
        </p:nvSpPr>
        <p:spPr/>
        <p:txBody>
          <a:bodyPr/>
          <a:lstStyle/>
          <a:p>
            <a:r>
              <a:rPr lang="en-US"/>
              <a:t>Footer Text</a:t>
            </a:r>
          </a:p>
        </p:txBody>
      </p:sp>
      <p:sp>
        <p:nvSpPr>
          <p:cNvPr id="7" name="Slide Number Placeholder 6"/>
          <p:cNvSpPr>
            <a:spLocks noGrp="1"/>
          </p:cNvSpPr>
          <p:nvPr>
            <p:ph type="sldNum" sz="quarter" idx="12"/>
          </p:nvPr>
        </p:nvSpPr>
        <p:spPr/>
        <p:txBody>
          <a:bodyPr/>
          <a:lstStyle/>
          <a:p>
            <a:fld id="{BA9B540C-44DA-4F69-89C9-7C84606640D3}" type="slidenum">
              <a:rPr lang="en-US" smtClean="0"/>
              <a:pPr/>
              <a:t>‹N›</a:t>
            </a:fld>
            <a:endParaRPr lang="en-US"/>
          </a:p>
        </p:txBody>
      </p:sp>
      <p:sp>
        <p:nvSpPr>
          <p:cNvPr id="9" name="Content Placeholder 8"/>
          <p:cNvSpPr>
            <a:spLocks noGrp="1"/>
          </p:cNvSpPr>
          <p:nvPr>
            <p:ph sz="quarter" idx="13"/>
          </p:nvPr>
        </p:nvSpPr>
        <p:spPr>
          <a:xfrm>
            <a:off x="365760" y="1600200"/>
            <a:ext cx="4041648" cy="4526280"/>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it-IT"/>
              <a:t>Fare clic per modificare stile</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7" name="Date Placeholder 6"/>
          <p:cNvSpPr>
            <a:spLocks noGrp="1"/>
          </p:cNvSpPr>
          <p:nvPr>
            <p:ph type="dt" sz="half" idx="10"/>
          </p:nvPr>
        </p:nvSpPr>
        <p:spPr/>
        <p:txBody>
          <a:bodyPr/>
          <a:lstStyle/>
          <a:p>
            <a:fld id="{F7EAEB24-CE78-465C-A726-91D0868FA48F}" type="datetime1">
              <a:rPr lang="en-US" smtClean="0"/>
              <a:t>10/2/19</a:t>
            </a:fld>
            <a:endParaRPr lang="en-US"/>
          </a:p>
        </p:txBody>
      </p:sp>
      <p:sp>
        <p:nvSpPr>
          <p:cNvPr id="8" name="Footer Placeholder 7"/>
          <p:cNvSpPr>
            <a:spLocks noGrp="1"/>
          </p:cNvSpPr>
          <p:nvPr>
            <p:ph type="ftr" sz="quarter" idx="11"/>
          </p:nvPr>
        </p:nvSpPr>
        <p:spPr/>
        <p:txBody>
          <a:bodyPr/>
          <a:lstStyle/>
          <a:p>
            <a:r>
              <a:rPr lang="en-US"/>
              <a:t>Footer Text</a:t>
            </a:r>
          </a:p>
        </p:txBody>
      </p:sp>
      <p:sp>
        <p:nvSpPr>
          <p:cNvPr id="9" name="Slide Number Placeholder 8"/>
          <p:cNvSpPr>
            <a:spLocks noGrp="1"/>
          </p:cNvSpPr>
          <p:nvPr>
            <p:ph type="sldNum" sz="quarter" idx="12"/>
          </p:nvPr>
        </p:nvSpPr>
        <p:spPr/>
        <p:txBody>
          <a:bodyPr/>
          <a:lstStyle/>
          <a:p>
            <a:fld id="{BA9B540C-44DA-4F69-89C9-7C84606640D3}" type="slidenum">
              <a:rPr lang="en-US" smtClean="0"/>
              <a:pPr/>
              <a:t>‹N›</a:t>
            </a:fld>
            <a:endParaRPr lang="en-US"/>
          </a:p>
        </p:txBody>
      </p:sp>
      <p:sp>
        <p:nvSpPr>
          <p:cNvPr id="11" name="Content Placeholder 10"/>
          <p:cNvSpPr>
            <a:spLocks noGrp="1"/>
          </p:cNvSpPr>
          <p:nvPr>
            <p:ph sz="quarter" idx="13"/>
          </p:nvPr>
        </p:nvSpPr>
        <p:spPr>
          <a:xfrm>
            <a:off x="457200" y="2212848"/>
            <a:ext cx="4041648" cy="3913632"/>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stile</a:t>
            </a:r>
            <a:endParaRPr lang="en-US" dirty="0"/>
          </a:p>
        </p:txBody>
      </p:sp>
      <p:sp>
        <p:nvSpPr>
          <p:cNvPr id="3" name="Date Placeholder 2"/>
          <p:cNvSpPr>
            <a:spLocks noGrp="1"/>
          </p:cNvSpPr>
          <p:nvPr>
            <p:ph type="dt" sz="half" idx="10"/>
          </p:nvPr>
        </p:nvSpPr>
        <p:spPr/>
        <p:txBody>
          <a:bodyPr/>
          <a:lstStyle/>
          <a:p>
            <a:fld id="{40BAADF0-1749-4E8B-9691-B44A5F8C0895}" type="datetime1">
              <a:rPr lang="en-US" smtClean="0"/>
              <a:t>10/2/19</a:t>
            </a:fld>
            <a:endParaRPr lang="en-US"/>
          </a:p>
        </p:txBody>
      </p:sp>
      <p:sp>
        <p:nvSpPr>
          <p:cNvPr id="4" name="Footer Placeholder 3"/>
          <p:cNvSpPr>
            <a:spLocks noGrp="1"/>
          </p:cNvSpPr>
          <p:nvPr>
            <p:ph type="ftr" sz="quarter" idx="11"/>
          </p:nvPr>
        </p:nvSpPr>
        <p:spPr/>
        <p:txBody>
          <a:bodyPr/>
          <a:lstStyle/>
          <a:p>
            <a:r>
              <a:rPr lang="en-US"/>
              <a:t>Footer Text</a:t>
            </a:r>
          </a:p>
        </p:txBody>
      </p:sp>
      <p:sp>
        <p:nvSpPr>
          <p:cNvPr id="5" name="Slide Number Placeholder 4"/>
          <p:cNvSpPr>
            <a:spLocks noGrp="1"/>
          </p:cNvSpPr>
          <p:nvPr>
            <p:ph type="sldNum" sz="quarter" idx="12"/>
          </p:nvPr>
        </p:nvSpPr>
        <p:spPr/>
        <p:txBody>
          <a:bodyPr/>
          <a:lstStyle/>
          <a:p>
            <a:fld id="{BA9B540C-44DA-4F69-89C9-7C84606640D3}" type="slidenum">
              <a:rPr lang="en-US" smtClean="0"/>
              <a:pPr/>
              <a:t>‹N›</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8AF628A-A867-4937-BBE5-207DB6F9C51A}" type="datetime1">
              <a:rPr lang="en-US" smtClean="0"/>
              <a:t>10/2/19</a:t>
            </a:fld>
            <a:endParaRPr lang="en-US"/>
          </a:p>
        </p:txBody>
      </p:sp>
      <p:sp>
        <p:nvSpPr>
          <p:cNvPr id="3" name="Footer Placeholder 2"/>
          <p:cNvSpPr>
            <a:spLocks noGrp="1"/>
          </p:cNvSpPr>
          <p:nvPr>
            <p:ph type="ftr" sz="quarter" idx="11"/>
          </p:nvPr>
        </p:nvSpPr>
        <p:spPr/>
        <p:txBody>
          <a:bodyPr/>
          <a:lstStyle/>
          <a:p>
            <a:r>
              <a:rPr lang="en-US"/>
              <a:t>Footer Text</a:t>
            </a:r>
          </a:p>
        </p:txBody>
      </p:sp>
      <p:sp>
        <p:nvSpPr>
          <p:cNvPr id="4" name="Slide Number Placeholder 3"/>
          <p:cNvSpPr>
            <a:spLocks noGrp="1"/>
          </p:cNvSpPr>
          <p:nvPr>
            <p:ph type="sldNum" sz="quarter" idx="12"/>
          </p:nvPr>
        </p:nvSpPr>
        <p:spPr/>
        <p:txBody>
          <a:bodyPr/>
          <a:lstStyle/>
          <a:p>
            <a:fld id="{BA9B540C-44DA-4F69-89C9-7C84606640D3}" type="slidenum">
              <a:rPr lang="en-US" smtClean="0"/>
              <a:pPr/>
              <a:t>‹N›</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it-IT"/>
              <a:t>Fare clic per modificare stile</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118BBB94-68E6-4675-A946-F1C5994EDBD7}" type="datetime1">
              <a:rPr lang="en-US" smtClean="0"/>
              <a:t>10/2/19</a:t>
            </a:fld>
            <a:endParaRPr lang="en-US"/>
          </a:p>
        </p:txBody>
      </p:sp>
      <p:sp>
        <p:nvSpPr>
          <p:cNvPr id="6" name="Footer Placeholder 5"/>
          <p:cNvSpPr>
            <a:spLocks noGrp="1"/>
          </p:cNvSpPr>
          <p:nvPr>
            <p:ph type="ftr" sz="quarter" idx="11"/>
          </p:nvPr>
        </p:nvSpPr>
        <p:spPr/>
        <p:txBody>
          <a:bodyPr/>
          <a:lstStyle/>
          <a:p>
            <a:r>
              <a:rPr lang="en-US"/>
              <a:t>Footer Text</a:t>
            </a:r>
          </a:p>
        </p:txBody>
      </p:sp>
      <p:sp>
        <p:nvSpPr>
          <p:cNvPr id="7" name="Slide Number Placeholder 6"/>
          <p:cNvSpPr>
            <a:spLocks noGrp="1"/>
          </p:cNvSpPr>
          <p:nvPr>
            <p:ph type="sldNum" sz="quarter" idx="12"/>
          </p:nvPr>
        </p:nvSpPr>
        <p:spPr/>
        <p:txBody>
          <a:bodyPr/>
          <a:lstStyle/>
          <a:p>
            <a:fld id="{BA9B540C-44DA-4F69-89C9-7C84606640D3}" type="slidenum">
              <a:rPr lang="en-US" smtClean="0"/>
              <a:pPr/>
              <a:t>‹N›</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it-IT"/>
              <a:t>Fare clic per modificare stile</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a:t>Trascinare l'immagine su un segnaposto o fare clic sull'icona per aggiungerla</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DC3B8377-21E3-4835-B75D-4E2847E2750F}" type="datetime1">
              <a:rPr lang="en-US" smtClean="0"/>
              <a:t>10/2/19</a:t>
            </a:fld>
            <a:endParaRPr lang="en-US"/>
          </a:p>
        </p:txBody>
      </p:sp>
      <p:sp>
        <p:nvSpPr>
          <p:cNvPr id="6" name="Footer Placeholder 5"/>
          <p:cNvSpPr>
            <a:spLocks noGrp="1"/>
          </p:cNvSpPr>
          <p:nvPr>
            <p:ph type="ftr" sz="quarter" idx="11"/>
          </p:nvPr>
        </p:nvSpPr>
        <p:spPr/>
        <p:txBody>
          <a:bodyPr/>
          <a:lstStyle/>
          <a:p>
            <a:r>
              <a:rPr lang="en-US"/>
              <a:t>Footer Text</a:t>
            </a:r>
          </a:p>
        </p:txBody>
      </p:sp>
      <p:sp>
        <p:nvSpPr>
          <p:cNvPr id="7" name="Slide Number Placeholder 6"/>
          <p:cNvSpPr>
            <a:spLocks noGrp="1"/>
          </p:cNvSpPr>
          <p:nvPr>
            <p:ph type="sldNum" sz="quarter" idx="12"/>
          </p:nvPr>
        </p:nvSpPr>
        <p:spPr/>
        <p:txBody>
          <a:bodyPr/>
          <a:lstStyle/>
          <a:p>
            <a:fld id="{BA9B540C-44DA-4F69-89C9-7C84606640D3}" type="slidenum">
              <a:rPr lang="en-US" smtClean="0"/>
              <a:pPr/>
              <a:t>‹N›</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it-IT"/>
              <a:t>Fare clic per modificare stile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B0C4986D-6BE9-4264-908F-02DB36FD8D6C}" type="datetime1">
              <a:rPr lang="en-US" smtClean="0"/>
              <a:t>10/2/19</a:t>
            </a:fld>
            <a:endParaRPr lang="en-US" dirty="0"/>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r>
              <a:rPr lang="en-US"/>
              <a:t>Footer Text</a:t>
            </a:r>
            <a:endParaRPr lang="en-US" dirty="0"/>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BA9B540C-44DA-4F69-89C9-7C84606640D3}" type="slidenum">
              <a:rPr lang="en-US" smtClean="0"/>
              <a:pPr/>
              <a:t>‹N›</a:t>
            </a:fld>
            <a:endParaRPr lang="en-US" dirty="0"/>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pirasl@unica.it"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jpg"/></Relationships>
</file>

<file path=ppt/slides/_rels/slide10.xml.rels><?xml version="1.0" encoding="UTF-8" standalone="yes"?>
<Relationships xmlns="http://schemas.openxmlformats.org/package/2006/relationships"><Relationship Id="rId8" Type="http://schemas.openxmlformats.org/officeDocument/2006/relationships/image" Target="../media/image7.emf"/><Relationship Id="rId3" Type="http://schemas.openxmlformats.org/officeDocument/2006/relationships/notesSlide" Target="../notesSlides/notesSlide9.xml"/><Relationship Id="rId7" Type="http://schemas.openxmlformats.org/officeDocument/2006/relationships/oleObject" Target="../embeddings/oleObject3.bin"/><Relationship Id="rId12" Type="http://schemas.openxmlformats.org/officeDocument/2006/relationships/image" Target="../media/image9.emf"/><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6.emf"/><Relationship Id="rId11" Type="http://schemas.openxmlformats.org/officeDocument/2006/relationships/oleObject" Target="../embeddings/oleObject5.bin"/><Relationship Id="rId5" Type="http://schemas.openxmlformats.org/officeDocument/2006/relationships/oleObject" Target="../embeddings/oleObject2.bin"/><Relationship Id="rId10" Type="http://schemas.openxmlformats.org/officeDocument/2006/relationships/image" Target="../media/image8.emf"/><Relationship Id="rId4" Type="http://schemas.openxmlformats.org/officeDocument/2006/relationships/image" Target="../media/image1.jpg"/><Relationship Id="rId9" Type="http://schemas.openxmlformats.org/officeDocument/2006/relationships/oleObject" Target="../embeddings/oleObject4.bin"/></Relationships>
</file>

<file path=ppt/slides/_rels/slide1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notesSlide" Target="../notesSlides/notesSlide11.xml"/><Relationship Id="rId7" Type="http://schemas.openxmlformats.org/officeDocument/2006/relationships/diagramQuickStyle" Target="../diagrams/quickStyle2.xml"/><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diagramLayout" Target="../diagrams/layout2.xml"/><Relationship Id="rId11" Type="http://schemas.openxmlformats.org/officeDocument/2006/relationships/image" Target="../media/image10.emf"/><Relationship Id="rId5" Type="http://schemas.openxmlformats.org/officeDocument/2006/relationships/diagramData" Target="../diagrams/data2.xml"/><Relationship Id="rId10" Type="http://schemas.openxmlformats.org/officeDocument/2006/relationships/oleObject" Target="../embeddings/oleObject6.bin"/><Relationship Id="rId4" Type="http://schemas.openxmlformats.org/officeDocument/2006/relationships/image" Target="../media/image1.jpg"/><Relationship Id="rId9" Type="http://schemas.microsoft.com/office/2007/relationships/diagramDrawing" Target="../diagrams/drawing2.xml"/></Relationships>
</file>

<file path=ppt/slides/_rels/slide13.xml.rels><?xml version="1.0" encoding="UTF-8" standalone="yes"?>
<Relationships xmlns="http://schemas.openxmlformats.org/package/2006/relationships"><Relationship Id="rId8" Type="http://schemas.openxmlformats.org/officeDocument/2006/relationships/image" Target="../media/image12.emf"/><Relationship Id="rId3" Type="http://schemas.openxmlformats.org/officeDocument/2006/relationships/notesSlide" Target="../notesSlides/notesSlide12.xml"/><Relationship Id="rId7" Type="http://schemas.openxmlformats.org/officeDocument/2006/relationships/oleObject" Target="../embeddings/oleObject8.bin"/><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11.emf"/><Relationship Id="rId5" Type="http://schemas.openxmlformats.org/officeDocument/2006/relationships/oleObject" Target="../embeddings/oleObject7.bin"/><Relationship Id="rId4" Type="http://schemas.openxmlformats.org/officeDocument/2006/relationships/image" Target="../media/image1.jpg"/></Relationships>
</file>

<file path=ppt/slides/_rels/slide1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chart" Target="../charts/chart1.xml"/></Relationships>
</file>

<file path=ppt/slides/_rels/slide1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1.jpg"/><Relationship Id="rId7" Type="http://schemas.openxmlformats.org/officeDocument/2006/relationships/diagramColors" Target="../diagrams/colors3.xm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7.xml"/><Relationship Id="rId7" Type="http://schemas.openxmlformats.org/officeDocument/2006/relationships/image" Target="../media/image10.png"/><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image" Target="../media/image13.wmf"/><Relationship Id="rId5" Type="http://schemas.openxmlformats.org/officeDocument/2006/relationships/oleObject" Target="../embeddings/oleObject9.bin"/><Relationship Id="rId4" Type="http://schemas.openxmlformats.org/officeDocument/2006/relationships/image" Target="../media/image1.jpg"/></Relationships>
</file>

<file path=ppt/slides/_rels/slide2.xml.rels><?xml version="1.0" encoding="UTF-8" standalone="yes"?>
<Relationships xmlns="http://schemas.openxmlformats.org/package/2006/relationships"><Relationship Id="rId3" Type="http://schemas.openxmlformats.org/officeDocument/2006/relationships/image" Target="NULL"/><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image" Target="../media/image1.jpg"/><Relationship Id="rId5" Type="http://schemas.openxmlformats.org/officeDocument/2006/relationships/image" Target="../media/image3.tiff"/><Relationship Id="rId4" Type="http://schemas.openxmlformats.org/officeDocument/2006/relationships/image" Target="../media/image2.tiff"/></Relationships>
</file>

<file path=ppt/slides/_rels/slide3.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4.jpg"/></Relationships>
</file>

<file path=ppt/slides/_rels/slide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5.emf"/><Relationship Id="rId5" Type="http://schemas.openxmlformats.org/officeDocument/2006/relationships/oleObject" Target="../embeddings/oleObject1.bin"/><Relationship Id="rId4" Type="http://schemas.openxmlformats.org/officeDocument/2006/relationships/image" Target="../media/image1.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ctrTitle"/>
          </p:nvPr>
        </p:nvSpPr>
        <p:spPr>
          <a:xfrm>
            <a:off x="685799" y="1285753"/>
            <a:ext cx="8189176" cy="2761941"/>
          </a:xfrm>
        </p:spPr>
        <p:txBody>
          <a:bodyPr anchor="ctr"/>
          <a:lstStyle/>
          <a:p>
            <a:pPr>
              <a:lnSpc>
                <a:spcPct val="90000"/>
              </a:lnSpc>
              <a:spcAft>
                <a:spcPts val="4200"/>
              </a:spcAft>
            </a:pPr>
            <a:r>
              <a:rPr lang="it-IT" sz="6000" dirty="0"/>
              <a:t>Advanced</a:t>
            </a:r>
            <a:br>
              <a:rPr lang="it-IT" sz="6000" dirty="0"/>
            </a:br>
            <a:r>
              <a:rPr lang="it-IT" sz="6000" dirty="0"/>
              <a:t>Corporate Finance</a:t>
            </a:r>
            <a:br>
              <a:rPr lang="it-IT" sz="1100" dirty="0"/>
            </a:br>
            <a:br>
              <a:rPr lang="it-IT" sz="1100" dirty="0"/>
            </a:br>
            <a:br>
              <a:rPr lang="it-IT" sz="1100" dirty="0"/>
            </a:br>
            <a:br>
              <a:rPr lang="it-IT" sz="1100" dirty="0"/>
            </a:br>
            <a:r>
              <a:rPr lang="it-IT" sz="1800" dirty="0"/>
              <a:t>6 CFU</a:t>
            </a:r>
          </a:p>
        </p:txBody>
      </p:sp>
      <p:sp>
        <p:nvSpPr>
          <p:cNvPr id="5" name="Sottotitolo 4"/>
          <p:cNvSpPr>
            <a:spLocks noGrp="1"/>
          </p:cNvSpPr>
          <p:nvPr>
            <p:ph type="subTitle" idx="1"/>
          </p:nvPr>
        </p:nvSpPr>
        <p:spPr>
          <a:xfrm>
            <a:off x="874569" y="4672766"/>
            <a:ext cx="7642973" cy="1502278"/>
          </a:xfrm>
        </p:spPr>
        <p:txBody>
          <a:bodyPr>
            <a:normAutofit/>
          </a:bodyPr>
          <a:lstStyle/>
          <a:p>
            <a:r>
              <a:rPr lang="it-IT" b="1" dirty="0"/>
              <a:t>Prof. Luca Piras</a:t>
            </a:r>
          </a:p>
          <a:p>
            <a:pPr>
              <a:spcAft>
                <a:spcPts val="2400"/>
              </a:spcAft>
            </a:pPr>
            <a:r>
              <a:rPr lang="it-IT" sz="1600" dirty="0"/>
              <a:t>Room 12, P. Baffi building 2° </a:t>
            </a:r>
            <a:r>
              <a:rPr lang="it-IT" sz="1600" dirty="0" err="1"/>
              <a:t>floor</a:t>
            </a:r>
            <a:endParaRPr lang="it-IT" sz="1600" dirty="0"/>
          </a:p>
          <a:p>
            <a:r>
              <a:rPr lang="it-IT" b="1" dirty="0">
                <a:hlinkClick r:id="rId3"/>
              </a:rPr>
              <a:t>pirasl@unica.it</a:t>
            </a:r>
            <a:r>
              <a:rPr lang="it-IT" b="1" dirty="0"/>
              <a:t>                                      070 675 3365</a:t>
            </a:r>
          </a:p>
        </p:txBody>
      </p:sp>
      <p:grpSp>
        <p:nvGrpSpPr>
          <p:cNvPr id="9" name="Gruppo 8"/>
          <p:cNvGrpSpPr/>
          <p:nvPr/>
        </p:nvGrpSpPr>
        <p:grpSpPr>
          <a:xfrm>
            <a:off x="139485" y="139487"/>
            <a:ext cx="6182823" cy="647258"/>
            <a:chOff x="1" y="1"/>
            <a:chExt cx="6182823" cy="647258"/>
          </a:xfrm>
        </p:grpSpPr>
        <p:pic>
          <p:nvPicPr>
            <p:cNvPr id="10" name="Immagine 9" descr="senzatitolo-1.jpg"/>
            <p:cNvPicPr>
              <a:picLocks noChangeAspect="1"/>
            </p:cNvPicPr>
            <p:nvPr/>
          </p:nvPicPr>
          <p:blipFill>
            <a:blip r:embed="rId4">
              <a:alphaModFix amt="74000"/>
              <a:extLst>
                <a:ext uri="{28A0092B-C50C-407E-A947-70E740481C1C}">
                  <a14:useLocalDpi xmlns:a14="http://schemas.microsoft.com/office/drawing/2010/main" val="0"/>
                </a:ext>
              </a:extLst>
            </a:blip>
            <a:stretch>
              <a:fillRect/>
            </a:stretch>
          </p:blipFill>
          <p:spPr>
            <a:xfrm>
              <a:off x="1" y="1"/>
              <a:ext cx="1733928" cy="647258"/>
            </a:xfrm>
            <a:prstGeom prst="rect">
              <a:avLst/>
            </a:prstGeom>
            <a:ln>
              <a:noFill/>
            </a:ln>
            <a:effectLst>
              <a:softEdge rad="112500"/>
            </a:effectLst>
          </p:spPr>
        </p:pic>
        <p:sp>
          <p:nvSpPr>
            <p:cNvPr id="11" name="CasellaDiTesto 10"/>
            <p:cNvSpPr txBox="1"/>
            <p:nvPr/>
          </p:nvSpPr>
          <p:spPr>
            <a:xfrm>
              <a:off x="1665484" y="290514"/>
              <a:ext cx="4517340" cy="261610"/>
            </a:xfrm>
            <a:prstGeom prst="rect">
              <a:avLst/>
            </a:prstGeom>
            <a:gradFill flip="none" rotWithShape="1">
              <a:gsLst>
                <a:gs pos="72000">
                  <a:schemeClr val="accent1"/>
                </a:gs>
                <a:gs pos="100000">
                  <a:srgbClr val="FFFFFF"/>
                </a:gs>
              </a:gsLst>
              <a:path path="shape">
                <a:fillToRect l="50000" t="50000" r="50000" b="50000"/>
              </a:path>
              <a:tileRect/>
            </a:gradFill>
            <a:effectLst>
              <a:outerShdw blurRad="88900" dist="38100" dir="2700000" sx="101000" sy="101000" algn="tl" rotWithShape="0">
                <a:srgbClr val="FF0000">
                  <a:alpha val="43000"/>
                </a:srgbClr>
              </a:outerShdw>
            </a:effectLst>
          </p:spPr>
          <p:txBody>
            <a:bodyPr wrap="square" rtlCol="0">
              <a:spAutoFit/>
            </a:bodyPr>
            <a:lstStyle/>
            <a:p>
              <a:r>
                <a:rPr lang="it-IT" sz="1050" dirty="0"/>
                <a:t>Corso di Laurea in International Management</a:t>
              </a:r>
            </a:p>
          </p:txBody>
        </p:sp>
      </p:grpSp>
    </p:spTree>
    <p:extLst>
      <p:ext uri="{BB962C8B-B14F-4D97-AF65-F5344CB8AC3E}">
        <p14:creationId xmlns:p14="http://schemas.microsoft.com/office/powerpoint/2010/main" val="14526768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656687"/>
            <a:ext cx="8229600" cy="952941"/>
          </a:xfrm>
        </p:spPr>
        <p:txBody>
          <a:bodyPr/>
          <a:lstStyle/>
          <a:p>
            <a:pPr algn="l"/>
            <a:r>
              <a:rPr lang="en-US" sz="4000" dirty="0"/>
              <a:t>Let’s pick 4 assets</a:t>
            </a:r>
          </a:p>
        </p:txBody>
      </p:sp>
      <p:grpSp>
        <p:nvGrpSpPr>
          <p:cNvPr id="6" name="Gruppo 5"/>
          <p:cNvGrpSpPr/>
          <p:nvPr/>
        </p:nvGrpSpPr>
        <p:grpSpPr>
          <a:xfrm>
            <a:off x="139485" y="139487"/>
            <a:ext cx="6182823" cy="647258"/>
            <a:chOff x="1" y="1"/>
            <a:chExt cx="6182823" cy="647258"/>
          </a:xfrm>
        </p:grpSpPr>
        <p:pic>
          <p:nvPicPr>
            <p:cNvPr id="7" name="Immagine 6" descr="senzatitolo-1.jpg"/>
            <p:cNvPicPr>
              <a:picLocks noChangeAspect="1"/>
            </p:cNvPicPr>
            <p:nvPr/>
          </p:nvPicPr>
          <p:blipFill>
            <a:blip r:embed="rId4">
              <a:alphaModFix amt="74000"/>
              <a:extLst>
                <a:ext uri="{28A0092B-C50C-407E-A947-70E740481C1C}">
                  <a14:useLocalDpi xmlns:a14="http://schemas.microsoft.com/office/drawing/2010/main" val="0"/>
                </a:ext>
              </a:extLst>
            </a:blip>
            <a:stretch>
              <a:fillRect/>
            </a:stretch>
          </p:blipFill>
          <p:spPr>
            <a:xfrm>
              <a:off x="1" y="1"/>
              <a:ext cx="1733928" cy="647258"/>
            </a:xfrm>
            <a:prstGeom prst="rect">
              <a:avLst/>
            </a:prstGeom>
            <a:ln>
              <a:noFill/>
            </a:ln>
            <a:effectLst>
              <a:softEdge rad="112500"/>
            </a:effectLst>
          </p:spPr>
        </p:pic>
        <p:sp>
          <p:nvSpPr>
            <p:cNvPr id="9" name="CasellaDiTesto 8"/>
            <p:cNvSpPr txBox="1"/>
            <p:nvPr/>
          </p:nvSpPr>
          <p:spPr>
            <a:xfrm>
              <a:off x="1665484" y="290514"/>
              <a:ext cx="4517340" cy="261610"/>
            </a:xfrm>
            <a:prstGeom prst="rect">
              <a:avLst/>
            </a:prstGeom>
            <a:gradFill flip="none" rotWithShape="1">
              <a:gsLst>
                <a:gs pos="72000">
                  <a:schemeClr val="accent1"/>
                </a:gs>
                <a:gs pos="100000">
                  <a:srgbClr val="FFFFFF"/>
                </a:gs>
              </a:gsLst>
              <a:path path="shape">
                <a:fillToRect l="50000" t="50000" r="50000" b="50000"/>
              </a:path>
              <a:tileRect/>
            </a:gradFill>
            <a:effectLst>
              <a:outerShdw blurRad="88900" dist="38100" dir="2700000" sx="101000" sy="101000" algn="tl" rotWithShape="0">
                <a:srgbClr val="FF0000">
                  <a:alpha val="43000"/>
                </a:srgbClr>
              </a:outerShdw>
            </a:effectLst>
          </p:spPr>
          <p:txBody>
            <a:bodyPr wrap="square" rtlCol="0">
              <a:spAutoFit/>
            </a:bodyPr>
            <a:lstStyle/>
            <a:p>
              <a:r>
                <a:rPr lang="it-IT" sz="1050" dirty="0"/>
                <a:t>Corso di Laurea in International Management</a:t>
              </a:r>
            </a:p>
          </p:txBody>
        </p:sp>
      </p:grpSp>
      <p:graphicFrame>
        <p:nvGraphicFramePr>
          <p:cNvPr id="8" name="Object 5"/>
          <p:cNvGraphicFramePr>
            <a:graphicFrameLocks noGrp="1" noChangeAspect="1"/>
          </p:cNvGraphicFramePr>
          <p:nvPr>
            <p:ph idx="1"/>
            <p:extLst>
              <p:ext uri="{D42A27DB-BD31-4B8C-83A1-F6EECF244321}">
                <p14:modId xmlns:p14="http://schemas.microsoft.com/office/powerpoint/2010/main" val="1758930924"/>
              </p:ext>
            </p:extLst>
          </p:nvPr>
        </p:nvGraphicFramePr>
        <p:xfrm>
          <a:off x="942992" y="1493826"/>
          <a:ext cx="3752298" cy="2503488"/>
        </p:xfrm>
        <a:graphic>
          <a:graphicData uri="http://schemas.openxmlformats.org/presentationml/2006/ole">
            <mc:AlternateContent xmlns:mc="http://schemas.openxmlformats.org/markup-compatibility/2006">
              <mc:Choice xmlns:v="urn:schemas-microsoft-com:vml" Requires="v">
                <p:oleObj spid="_x0000_s2144" name="Grafico" r:id="rId5" imgW="6096361" imgH="4067416" progId="MSGraph.Chart.8">
                  <p:embed followColorScheme="full"/>
                </p:oleObj>
              </mc:Choice>
              <mc:Fallback>
                <p:oleObj name="Grafico" r:id="rId5" imgW="6096361" imgH="4067416" progId="MSGraph.Chart.8">
                  <p:embed followColorScheme="full"/>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42992" y="1493826"/>
                        <a:ext cx="3752298" cy="2503488"/>
                      </a:xfrm>
                      <a:prstGeom prst="rect">
                        <a:avLst/>
                      </a:prstGeom>
                      <a:noFill/>
                      <a:ln>
                        <a:noFill/>
                      </a:ln>
                      <a:effectLst/>
                    </p:spPr>
                  </p:pic>
                </p:oleObj>
              </mc:Fallback>
            </mc:AlternateContent>
          </a:graphicData>
        </a:graphic>
      </p:graphicFrame>
      <p:graphicFrame>
        <p:nvGraphicFramePr>
          <p:cNvPr id="10" name="Object 5"/>
          <p:cNvGraphicFramePr>
            <a:graphicFrameLocks noChangeAspect="1"/>
          </p:cNvGraphicFramePr>
          <p:nvPr>
            <p:extLst>
              <p:ext uri="{D42A27DB-BD31-4B8C-83A1-F6EECF244321}">
                <p14:modId xmlns:p14="http://schemas.microsoft.com/office/powerpoint/2010/main" val="514484775"/>
              </p:ext>
            </p:extLst>
          </p:nvPr>
        </p:nvGraphicFramePr>
        <p:xfrm>
          <a:off x="4785295" y="1495123"/>
          <a:ext cx="3801489" cy="2500894"/>
        </p:xfrm>
        <a:graphic>
          <a:graphicData uri="http://schemas.openxmlformats.org/presentationml/2006/ole">
            <mc:AlternateContent xmlns:mc="http://schemas.openxmlformats.org/markup-compatibility/2006">
              <mc:Choice xmlns:v="urn:schemas-microsoft-com:vml" Requires="v">
                <p:oleObj spid="_x0000_s2145" name="Grafico" r:id="rId7" imgW="6096361" imgH="4067416" progId="MSGraph.Chart.8">
                  <p:embed followColorScheme="full"/>
                </p:oleObj>
              </mc:Choice>
              <mc:Fallback>
                <p:oleObj name="Grafico" r:id="rId7" imgW="6096361" imgH="4067416" progId="MSGraph.Chart.8">
                  <p:embed followColorScheme="full"/>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785295" y="1495123"/>
                        <a:ext cx="3801489" cy="2500894"/>
                      </a:xfrm>
                      <a:prstGeom prst="rect">
                        <a:avLst/>
                      </a:prstGeom>
                      <a:noFill/>
                      <a:ln>
                        <a:noFill/>
                      </a:ln>
                      <a:effectLst/>
                    </p:spPr>
                  </p:pic>
                </p:oleObj>
              </mc:Fallback>
            </mc:AlternateContent>
          </a:graphicData>
        </a:graphic>
      </p:graphicFrame>
      <p:graphicFrame>
        <p:nvGraphicFramePr>
          <p:cNvPr id="11" name="Object 5"/>
          <p:cNvGraphicFramePr>
            <a:graphicFrameLocks noChangeAspect="1"/>
          </p:cNvGraphicFramePr>
          <p:nvPr>
            <p:extLst>
              <p:ext uri="{D42A27DB-BD31-4B8C-83A1-F6EECF244321}">
                <p14:modId xmlns:p14="http://schemas.microsoft.com/office/powerpoint/2010/main" val="92155066"/>
              </p:ext>
            </p:extLst>
          </p:nvPr>
        </p:nvGraphicFramePr>
        <p:xfrm>
          <a:off x="942993" y="3836993"/>
          <a:ext cx="3752298" cy="2502191"/>
        </p:xfrm>
        <a:graphic>
          <a:graphicData uri="http://schemas.openxmlformats.org/presentationml/2006/ole">
            <mc:AlternateContent xmlns:mc="http://schemas.openxmlformats.org/markup-compatibility/2006">
              <mc:Choice xmlns:v="urn:schemas-microsoft-com:vml" Requires="v">
                <p:oleObj spid="_x0000_s2146" name="Grafico" r:id="rId9" imgW="6096361" imgH="4067416" progId="MSGraph.Chart.8">
                  <p:embed followColorScheme="full"/>
                </p:oleObj>
              </mc:Choice>
              <mc:Fallback>
                <p:oleObj name="Grafico" r:id="rId9" imgW="6096361" imgH="4067416" progId="MSGraph.Chart.8">
                  <p:embed followColorScheme="full"/>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942993" y="3836993"/>
                        <a:ext cx="3752298" cy="2502191"/>
                      </a:xfrm>
                      <a:prstGeom prst="rect">
                        <a:avLst/>
                      </a:prstGeom>
                      <a:noFill/>
                      <a:ln>
                        <a:noFill/>
                      </a:ln>
                      <a:effectLst/>
                    </p:spPr>
                  </p:pic>
                </p:oleObj>
              </mc:Fallback>
            </mc:AlternateContent>
          </a:graphicData>
        </a:graphic>
      </p:graphicFrame>
      <p:graphicFrame>
        <p:nvGraphicFramePr>
          <p:cNvPr id="12" name="Object 5"/>
          <p:cNvGraphicFramePr>
            <a:graphicFrameLocks noChangeAspect="1"/>
          </p:cNvGraphicFramePr>
          <p:nvPr>
            <p:extLst>
              <p:ext uri="{D42A27DB-BD31-4B8C-83A1-F6EECF244321}">
                <p14:modId xmlns:p14="http://schemas.microsoft.com/office/powerpoint/2010/main" val="723346692"/>
              </p:ext>
            </p:extLst>
          </p:nvPr>
        </p:nvGraphicFramePr>
        <p:xfrm>
          <a:off x="4785294" y="3836992"/>
          <a:ext cx="3801490" cy="2502191"/>
        </p:xfrm>
        <a:graphic>
          <a:graphicData uri="http://schemas.openxmlformats.org/presentationml/2006/ole">
            <mc:AlternateContent xmlns:mc="http://schemas.openxmlformats.org/markup-compatibility/2006">
              <mc:Choice xmlns:v="urn:schemas-microsoft-com:vml" Requires="v">
                <p:oleObj spid="_x0000_s2147" name="Grafico" r:id="rId11" imgW="6096361" imgH="4067416" progId="MSGraph.Chart.8">
                  <p:embed followColorScheme="full"/>
                </p:oleObj>
              </mc:Choice>
              <mc:Fallback>
                <p:oleObj name="Grafico" r:id="rId11" imgW="6096361" imgH="4067416" progId="MSGraph.Chart.8">
                  <p:embed followColorScheme="full"/>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785294" y="3836992"/>
                        <a:ext cx="3801490" cy="2502191"/>
                      </a:xfrm>
                      <a:prstGeom prst="rect">
                        <a:avLst/>
                      </a:prstGeom>
                      <a:noFill/>
                      <a:ln>
                        <a:noFill/>
                      </a:ln>
                      <a:effectLst/>
                    </p:spPr>
                  </p:pic>
                </p:oleObj>
              </mc:Fallback>
            </mc:AlternateContent>
          </a:graphicData>
        </a:graphic>
      </p:graphicFrame>
      <p:sp>
        <p:nvSpPr>
          <p:cNvPr id="4" name="CasellaDiTesto 3"/>
          <p:cNvSpPr txBox="1"/>
          <p:nvPr/>
        </p:nvSpPr>
        <p:spPr>
          <a:xfrm rot="16200000">
            <a:off x="-965885" y="3710574"/>
            <a:ext cx="3136903" cy="338554"/>
          </a:xfrm>
          <a:prstGeom prst="rect">
            <a:avLst/>
          </a:prstGeom>
          <a:noFill/>
        </p:spPr>
        <p:txBody>
          <a:bodyPr wrap="square" rtlCol="0">
            <a:spAutoFit/>
          </a:bodyPr>
          <a:lstStyle/>
          <a:p>
            <a:pPr algn="ctr"/>
            <a:r>
              <a:rPr lang="it-IT" sz="1600" b="1" spc="600">
                <a:solidFill>
                  <a:srgbClr val="C00000"/>
                </a:solidFill>
              </a:rPr>
              <a:t>Probability</a:t>
            </a:r>
            <a:endParaRPr lang="it-IT" sz="1600" b="1" spc="600" dirty="0">
              <a:solidFill>
                <a:srgbClr val="C00000"/>
              </a:solidFill>
            </a:endParaRPr>
          </a:p>
        </p:txBody>
      </p:sp>
      <p:sp>
        <p:nvSpPr>
          <p:cNvPr id="13" name="CasellaDiTesto 12"/>
          <p:cNvSpPr txBox="1"/>
          <p:nvPr/>
        </p:nvSpPr>
        <p:spPr>
          <a:xfrm>
            <a:off x="1983842" y="6291228"/>
            <a:ext cx="5422900" cy="338554"/>
          </a:xfrm>
          <a:prstGeom prst="rect">
            <a:avLst/>
          </a:prstGeom>
          <a:noFill/>
        </p:spPr>
        <p:txBody>
          <a:bodyPr wrap="square" rtlCol="0">
            <a:spAutoFit/>
          </a:bodyPr>
          <a:lstStyle/>
          <a:p>
            <a:pPr algn="ctr"/>
            <a:r>
              <a:rPr lang="en-US" sz="1600" b="1" spc="600">
                <a:solidFill>
                  <a:srgbClr val="C00000"/>
                </a:solidFill>
              </a:rPr>
              <a:t>%Expected </a:t>
            </a:r>
            <a:r>
              <a:rPr lang="en-US" sz="1600" b="1" spc="600" dirty="0">
                <a:solidFill>
                  <a:srgbClr val="C00000"/>
                </a:solidFill>
              </a:rPr>
              <a:t>returns</a:t>
            </a:r>
          </a:p>
        </p:txBody>
      </p:sp>
    </p:spTree>
    <p:extLst>
      <p:ext uri="{BB962C8B-B14F-4D97-AF65-F5344CB8AC3E}">
        <p14:creationId xmlns:p14="http://schemas.microsoft.com/office/powerpoint/2010/main" val="21228520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656687"/>
            <a:ext cx="8229600" cy="952941"/>
          </a:xfrm>
        </p:spPr>
        <p:txBody>
          <a:bodyPr/>
          <a:lstStyle/>
          <a:p>
            <a:pPr algn="l"/>
            <a:r>
              <a:rPr lang="en-US" sz="4000" dirty="0"/>
              <a:t>Portfolio Theory</a:t>
            </a:r>
          </a:p>
        </p:txBody>
      </p:sp>
      <p:grpSp>
        <p:nvGrpSpPr>
          <p:cNvPr id="6" name="Gruppo 5"/>
          <p:cNvGrpSpPr/>
          <p:nvPr/>
        </p:nvGrpSpPr>
        <p:grpSpPr>
          <a:xfrm>
            <a:off x="139485" y="139487"/>
            <a:ext cx="6182823" cy="647258"/>
            <a:chOff x="1" y="1"/>
            <a:chExt cx="6182823" cy="647258"/>
          </a:xfrm>
        </p:grpSpPr>
        <p:pic>
          <p:nvPicPr>
            <p:cNvPr id="7" name="Immagine 6" descr="senzatitolo-1.jpg"/>
            <p:cNvPicPr>
              <a:picLocks noChangeAspect="1"/>
            </p:cNvPicPr>
            <p:nvPr/>
          </p:nvPicPr>
          <p:blipFill>
            <a:blip r:embed="rId3">
              <a:alphaModFix amt="74000"/>
              <a:extLst>
                <a:ext uri="{28A0092B-C50C-407E-A947-70E740481C1C}">
                  <a14:useLocalDpi xmlns:a14="http://schemas.microsoft.com/office/drawing/2010/main" val="0"/>
                </a:ext>
              </a:extLst>
            </a:blip>
            <a:stretch>
              <a:fillRect/>
            </a:stretch>
          </p:blipFill>
          <p:spPr>
            <a:xfrm>
              <a:off x="1" y="1"/>
              <a:ext cx="1733928" cy="647258"/>
            </a:xfrm>
            <a:prstGeom prst="rect">
              <a:avLst/>
            </a:prstGeom>
            <a:ln>
              <a:noFill/>
            </a:ln>
            <a:effectLst>
              <a:softEdge rad="112500"/>
            </a:effectLst>
          </p:spPr>
        </p:pic>
        <p:sp>
          <p:nvSpPr>
            <p:cNvPr id="9" name="CasellaDiTesto 8"/>
            <p:cNvSpPr txBox="1"/>
            <p:nvPr/>
          </p:nvSpPr>
          <p:spPr>
            <a:xfrm>
              <a:off x="1665484" y="290514"/>
              <a:ext cx="4517340" cy="261610"/>
            </a:xfrm>
            <a:prstGeom prst="rect">
              <a:avLst/>
            </a:prstGeom>
            <a:gradFill flip="none" rotWithShape="1">
              <a:gsLst>
                <a:gs pos="72000">
                  <a:schemeClr val="accent1"/>
                </a:gs>
                <a:gs pos="100000">
                  <a:srgbClr val="FFFFFF"/>
                </a:gs>
              </a:gsLst>
              <a:path path="shape">
                <a:fillToRect l="50000" t="50000" r="50000" b="50000"/>
              </a:path>
              <a:tileRect/>
            </a:gradFill>
            <a:effectLst>
              <a:outerShdw blurRad="88900" dist="38100" dir="2700000" sx="101000" sy="101000" algn="tl" rotWithShape="0">
                <a:srgbClr val="FF0000">
                  <a:alpha val="43000"/>
                </a:srgbClr>
              </a:outerShdw>
            </a:effectLst>
          </p:spPr>
          <p:txBody>
            <a:bodyPr wrap="square" rtlCol="0">
              <a:spAutoFit/>
            </a:bodyPr>
            <a:lstStyle/>
            <a:p>
              <a:r>
                <a:rPr lang="it-IT" sz="1050" dirty="0"/>
                <a:t>Corso di Laurea in International Management</a:t>
              </a:r>
            </a:p>
          </p:txBody>
        </p:sp>
      </p:grpSp>
      <p:graphicFrame>
        <p:nvGraphicFramePr>
          <p:cNvPr id="17" name="Segnaposto contenuto 16"/>
          <p:cNvGraphicFramePr>
            <a:graphicFrameLocks noGrp="1"/>
          </p:cNvGraphicFramePr>
          <p:nvPr>
            <p:ph idx="1"/>
            <p:extLst>
              <p:ext uri="{D42A27DB-BD31-4B8C-83A1-F6EECF244321}">
                <p14:modId xmlns:p14="http://schemas.microsoft.com/office/powerpoint/2010/main" val="413676203"/>
              </p:ext>
            </p:extLst>
          </p:nvPr>
        </p:nvGraphicFramePr>
        <p:xfrm>
          <a:off x="457200" y="1609626"/>
          <a:ext cx="8138159" cy="4742405"/>
        </p:xfrm>
        <a:graphic>
          <a:graphicData uri="http://schemas.openxmlformats.org/drawingml/2006/table">
            <a:tbl>
              <a:tblPr>
                <a:tableStyleId>{125E5076-3810-47DD-B79F-674D7AD40C01}</a:tableStyleId>
              </a:tblPr>
              <a:tblGrid>
                <a:gridCol w="1547749">
                  <a:extLst>
                    <a:ext uri="{9D8B030D-6E8A-4147-A177-3AD203B41FA5}">
                      <a16:colId xmlns:a16="http://schemas.microsoft.com/office/drawing/2014/main" val="20000"/>
                    </a:ext>
                  </a:extLst>
                </a:gridCol>
                <a:gridCol w="1160810">
                  <a:extLst>
                    <a:ext uri="{9D8B030D-6E8A-4147-A177-3AD203B41FA5}">
                      <a16:colId xmlns:a16="http://schemas.microsoft.com/office/drawing/2014/main" val="20001"/>
                    </a:ext>
                  </a:extLst>
                </a:gridCol>
                <a:gridCol w="1085920">
                  <a:extLst>
                    <a:ext uri="{9D8B030D-6E8A-4147-A177-3AD203B41FA5}">
                      <a16:colId xmlns:a16="http://schemas.microsoft.com/office/drawing/2014/main" val="20002"/>
                    </a:ext>
                  </a:extLst>
                </a:gridCol>
                <a:gridCol w="1085920">
                  <a:extLst>
                    <a:ext uri="{9D8B030D-6E8A-4147-A177-3AD203B41FA5}">
                      <a16:colId xmlns:a16="http://schemas.microsoft.com/office/drawing/2014/main" val="20003"/>
                    </a:ext>
                  </a:extLst>
                </a:gridCol>
                <a:gridCol w="1085920">
                  <a:extLst>
                    <a:ext uri="{9D8B030D-6E8A-4147-A177-3AD203B41FA5}">
                      <a16:colId xmlns:a16="http://schemas.microsoft.com/office/drawing/2014/main" val="20004"/>
                    </a:ext>
                  </a:extLst>
                </a:gridCol>
                <a:gridCol w="1085920">
                  <a:extLst>
                    <a:ext uri="{9D8B030D-6E8A-4147-A177-3AD203B41FA5}">
                      <a16:colId xmlns:a16="http://schemas.microsoft.com/office/drawing/2014/main" val="20005"/>
                    </a:ext>
                  </a:extLst>
                </a:gridCol>
                <a:gridCol w="1085920">
                  <a:extLst>
                    <a:ext uri="{9D8B030D-6E8A-4147-A177-3AD203B41FA5}">
                      <a16:colId xmlns:a16="http://schemas.microsoft.com/office/drawing/2014/main" val="20006"/>
                    </a:ext>
                  </a:extLst>
                </a:gridCol>
              </a:tblGrid>
              <a:tr h="278965">
                <a:tc gridSpan="3">
                  <a:txBody>
                    <a:bodyPr/>
                    <a:lstStyle/>
                    <a:p>
                      <a:pPr algn="ctr" fontAlgn="b"/>
                      <a:endParaRPr lang="en-US" sz="1200" b="0" i="0" u="none" strike="noStrike" noProof="0" dirty="0">
                        <a:solidFill>
                          <a:srgbClr val="000000"/>
                        </a:solidFill>
                        <a:effectLst/>
                        <a:latin typeface="+mn-lt"/>
                      </a:endParaRPr>
                    </a:p>
                  </a:txBody>
                  <a:tcPr marL="6350" marR="6350" marT="6350" marB="0" anchor="b"/>
                </a:tc>
                <a:tc hMerge="1">
                  <a:txBody>
                    <a:bodyPr/>
                    <a:lstStyle/>
                    <a:p>
                      <a:endParaRPr lang="it-IT"/>
                    </a:p>
                  </a:txBody>
                  <a:tcPr/>
                </a:tc>
                <a:tc hMerge="1">
                  <a:txBody>
                    <a:bodyPr/>
                    <a:lstStyle/>
                    <a:p>
                      <a:endParaRPr lang="it-IT"/>
                    </a:p>
                  </a:txBody>
                  <a:tcPr/>
                </a:tc>
                <a:tc gridSpan="4">
                  <a:txBody>
                    <a:bodyPr/>
                    <a:lstStyle/>
                    <a:p>
                      <a:pPr algn="ctr" fontAlgn="b"/>
                      <a:r>
                        <a:rPr lang="en-US" sz="1200" u="none" strike="noStrike" noProof="0" dirty="0">
                          <a:effectLst/>
                        </a:rPr>
                        <a:t>Portfolios</a:t>
                      </a:r>
                      <a:endParaRPr lang="en-US" sz="1200" b="1" i="0" u="none" strike="noStrike" noProof="0" dirty="0">
                        <a:solidFill>
                          <a:srgbClr val="000000"/>
                        </a:solidFill>
                        <a:effectLst/>
                        <a:latin typeface="+mn-lt"/>
                      </a:endParaRPr>
                    </a:p>
                  </a:txBody>
                  <a:tcPr marL="6350" marR="6350" marT="6350" marB="0" anchor="b"/>
                </a:tc>
                <a:tc hMerge="1">
                  <a:txBody>
                    <a:bodyPr/>
                    <a:lstStyle/>
                    <a:p>
                      <a:endParaRPr lang="it-IT"/>
                    </a:p>
                  </a:txBody>
                  <a:tcPr/>
                </a:tc>
                <a:tc hMerge="1">
                  <a:txBody>
                    <a:bodyPr/>
                    <a:lstStyle/>
                    <a:p>
                      <a:endParaRPr lang="it-IT"/>
                    </a:p>
                  </a:txBody>
                  <a:tcPr/>
                </a:tc>
                <a:tc hMerge="1">
                  <a:txBody>
                    <a:bodyPr/>
                    <a:lstStyle/>
                    <a:p>
                      <a:endParaRPr lang="it-IT"/>
                    </a:p>
                  </a:txBody>
                  <a:tcPr/>
                </a:tc>
                <a:extLst>
                  <a:ext uri="{0D108BD9-81ED-4DB2-BD59-A6C34878D82A}">
                    <a16:rowId xmlns:a16="http://schemas.microsoft.com/office/drawing/2014/main" val="10000"/>
                  </a:ext>
                </a:extLst>
              </a:tr>
              <a:tr h="557930">
                <a:tc>
                  <a:txBody>
                    <a:bodyPr/>
                    <a:lstStyle/>
                    <a:p>
                      <a:pPr algn="ctr" fontAlgn="ctr"/>
                      <a:r>
                        <a:rPr lang="en-US" sz="1200" u="none" strike="noStrike" noProof="0" dirty="0">
                          <a:effectLst/>
                        </a:rPr>
                        <a:t>Share</a:t>
                      </a:r>
                      <a:endParaRPr lang="en-US" sz="1200" b="1" i="0" u="none" strike="noStrike" noProof="0" dirty="0">
                        <a:solidFill>
                          <a:srgbClr val="000000"/>
                        </a:solidFill>
                        <a:effectLst/>
                        <a:latin typeface="+mn-lt"/>
                      </a:endParaRPr>
                    </a:p>
                  </a:txBody>
                  <a:tcPr marL="6350" marR="6350" marT="6350" marB="0" anchor="ctr"/>
                </a:tc>
                <a:tc>
                  <a:txBody>
                    <a:bodyPr/>
                    <a:lstStyle/>
                    <a:p>
                      <a:pPr algn="ctr" fontAlgn="ctr"/>
                      <a:r>
                        <a:rPr lang="en-US" sz="1200" u="none" strike="noStrike" noProof="0" dirty="0">
                          <a:effectLst/>
                        </a:rPr>
                        <a:t>Expected Return</a:t>
                      </a:r>
                      <a:endParaRPr lang="en-US" sz="1200" b="1" i="0" u="none" strike="noStrike" noProof="0" dirty="0">
                        <a:solidFill>
                          <a:srgbClr val="000000"/>
                        </a:solidFill>
                        <a:effectLst/>
                        <a:latin typeface="+mn-lt"/>
                      </a:endParaRPr>
                    </a:p>
                  </a:txBody>
                  <a:tcPr marL="6350" marR="6350" marT="6350" marB="0" anchor="ctr"/>
                </a:tc>
                <a:tc>
                  <a:txBody>
                    <a:bodyPr/>
                    <a:lstStyle/>
                    <a:p>
                      <a:pPr algn="ctr" fontAlgn="ctr"/>
                      <a:r>
                        <a:rPr lang="en-US" sz="1200" u="none" strike="noStrike" noProof="0" dirty="0">
                          <a:effectLst/>
                        </a:rPr>
                        <a:t>Standard Deviation</a:t>
                      </a:r>
                      <a:endParaRPr lang="en-US" sz="1200" b="1" i="0" u="none" strike="noStrike" noProof="0" dirty="0">
                        <a:solidFill>
                          <a:srgbClr val="000000"/>
                        </a:solidFill>
                        <a:effectLst/>
                        <a:latin typeface="+mn-lt"/>
                      </a:endParaRPr>
                    </a:p>
                  </a:txBody>
                  <a:tcPr marL="6350" marR="6350" marT="6350" marB="0" anchor="ctr"/>
                </a:tc>
                <a:tc>
                  <a:txBody>
                    <a:bodyPr/>
                    <a:lstStyle/>
                    <a:p>
                      <a:pPr algn="ctr" fontAlgn="ctr"/>
                      <a:r>
                        <a:rPr lang="en-US" sz="1200" u="none" strike="noStrike" noProof="0" dirty="0">
                          <a:effectLst/>
                        </a:rPr>
                        <a:t>A</a:t>
                      </a:r>
                      <a:endParaRPr lang="en-US" sz="1200" b="1" i="0" u="none" strike="noStrike" noProof="0" dirty="0">
                        <a:solidFill>
                          <a:srgbClr val="000000"/>
                        </a:solidFill>
                        <a:effectLst/>
                        <a:latin typeface="+mn-lt"/>
                      </a:endParaRPr>
                    </a:p>
                  </a:txBody>
                  <a:tcPr marL="6350" marR="6350" marT="6350" marB="0" anchor="ctr"/>
                </a:tc>
                <a:tc>
                  <a:txBody>
                    <a:bodyPr/>
                    <a:lstStyle/>
                    <a:p>
                      <a:pPr algn="ctr" fontAlgn="ctr"/>
                      <a:r>
                        <a:rPr lang="en-US" sz="1200" u="none" strike="noStrike" noProof="0" dirty="0">
                          <a:effectLst/>
                        </a:rPr>
                        <a:t>B</a:t>
                      </a:r>
                      <a:endParaRPr lang="en-US" sz="1200" b="1" i="0" u="none" strike="noStrike" noProof="0" dirty="0">
                        <a:solidFill>
                          <a:srgbClr val="000000"/>
                        </a:solidFill>
                        <a:effectLst/>
                        <a:latin typeface="+mn-lt"/>
                      </a:endParaRPr>
                    </a:p>
                  </a:txBody>
                  <a:tcPr marL="6350" marR="6350" marT="6350" marB="0" anchor="ctr"/>
                </a:tc>
                <a:tc>
                  <a:txBody>
                    <a:bodyPr/>
                    <a:lstStyle/>
                    <a:p>
                      <a:pPr algn="ctr" fontAlgn="ctr"/>
                      <a:r>
                        <a:rPr lang="en-US" sz="1200" u="none" strike="noStrike" noProof="0" dirty="0">
                          <a:effectLst/>
                        </a:rPr>
                        <a:t>C</a:t>
                      </a:r>
                      <a:endParaRPr lang="en-US" sz="1200" b="1" i="0" u="none" strike="noStrike" noProof="0" dirty="0">
                        <a:solidFill>
                          <a:srgbClr val="000000"/>
                        </a:solidFill>
                        <a:effectLst/>
                        <a:latin typeface="+mn-lt"/>
                      </a:endParaRPr>
                    </a:p>
                  </a:txBody>
                  <a:tcPr marL="6350" marR="6350" marT="6350" marB="0" anchor="ctr"/>
                </a:tc>
                <a:tc>
                  <a:txBody>
                    <a:bodyPr/>
                    <a:lstStyle/>
                    <a:p>
                      <a:pPr algn="ctr" fontAlgn="ctr"/>
                      <a:r>
                        <a:rPr lang="en-US" sz="1200" u="none" strike="noStrike" noProof="0" dirty="0">
                          <a:effectLst/>
                        </a:rPr>
                        <a:t>D</a:t>
                      </a:r>
                      <a:endParaRPr lang="en-US" sz="1200" b="1" i="0" u="none" strike="noStrike" noProof="0" dirty="0">
                        <a:solidFill>
                          <a:srgbClr val="000000"/>
                        </a:solidFill>
                        <a:effectLst/>
                        <a:latin typeface="+mn-lt"/>
                      </a:endParaRPr>
                    </a:p>
                  </a:txBody>
                  <a:tcPr marL="6350" marR="6350" marT="6350" marB="0" anchor="ctr"/>
                </a:tc>
                <a:extLst>
                  <a:ext uri="{0D108BD9-81ED-4DB2-BD59-A6C34878D82A}">
                    <a16:rowId xmlns:a16="http://schemas.microsoft.com/office/drawing/2014/main" val="10001"/>
                  </a:ext>
                </a:extLst>
              </a:tr>
              <a:tr h="278965">
                <a:tc>
                  <a:txBody>
                    <a:bodyPr/>
                    <a:lstStyle/>
                    <a:p>
                      <a:pPr algn="ctr" fontAlgn="b"/>
                      <a:r>
                        <a:rPr lang="en-US" sz="1200" u="none" strike="noStrike" noProof="0" dirty="0">
                          <a:effectLst/>
                        </a:rPr>
                        <a:t>Amazon</a:t>
                      </a:r>
                      <a:endParaRPr lang="en-US" sz="1200" b="0" i="0" u="none" strike="noStrike" noProof="0" dirty="0">
                        <a:solidFill>
                          <a:srgbClr val="000000"/>
                        </a:solidFill>
                        <a:effectLst/>
                        <a:latin typeface="+mn-lt"/>
                      </a:endParaRPr>
                    </a:p>
                  </a:txBody>
                  <a:tcPr marL="6350" marR="6350" marT="6350" marB="0" anchor="b"/>
                </a:tc>
                <a:tc>
                  <a:txBody>
                    <a:bodyPr/>
                    <a:lstStyle/>
                    <a:p>
                      <a:pPr algn="ctr" fontAlgn="b"/>
                      <a:r>
                        <a:rPr lang="en-US" sz="1200" u="none" strike="noStrike" noProof="0" dirty="0">
                          <a:effectLst/>
                        </a:rPr>
                        <a:t>34,60%</a:t>
                      </a:r>
                      <a:endParaRPr lang="en-US" sz="1200" b="0" i="0" u="none" strike="noStrike" noProof="0" dirty="0">
                        <a:solidFill>
                          <a:srgbClr val="000000"/>
                        </a:solidFill>
                        <a:effectLst/>
                        <a:latin typeface="+mn-lt"/>
                      </a:endParaRPr>
                    </a:p>
                  </a:txBody>
                  <a:tcPr marL="6350" marR="6350" marT="6350" marB="0" anchor="b"/>
                </a:tc>
                <a:tc>
                  <a:txBody>
                    <a:bodyPr/>
                    <a:lstStyle/>
                    <a:p>
                      <a:pPr algn="ctr" fontAlgn="b"/>
                      <a:r>
                        <a:rPr lang="en-US" sz="1200" u="none" strike="noStrike" noProof="0" dirty="0">
                          <a:effectLst/>
                        </a:rPr>
                        <a:t>110,60%</a:t>
                      </a:r>
                      <a:endParaRPr lang="en-US" sz="1200" b="0" i="0" u="none" strike="noStrike" noProof="0" dirty="0">
                        <a:solidFill>
                          <a:srgbClr val="000000"/>
                        </a:solidFill>
                        <a:effectLst/>
                        <a:latin typeface="+mn-lt"/>
                      </a:endParaRPr>
                    </a:p>
                  </a:txBody>
                  <a:tcPr marL="6350" marR="6350" marT="6350" marB="0" anchor="b"/>
                </a:tc>
                <a:tc>
                  <a:txBody>
                    <a:bodyPr/>
                    <a:lstStyle/>
                    <a:p>
                      <a:pPr algn="ctr" fontAlgn="b"/>
                      <a:r>
                        <a:rPr lang="en-US" sz="1200" u="none" strike="noStrike" noProof="0" dirty="0">
                          <a:effectLst/>
                        </a:rPr>
                        <a:t>100,00%</a:t>
                      </a:r>
                      <a:endParaRPr lang="en-US" sz="1200" b="0" i="0" u="none" strike="noStrike" noProof="0" dirty="0">
                        <a:solidFill>
                          <a:srgbClr val="000000"/>
                        </a:solidFill>
                        <a:effectLst/>
                        <a:latin typeface="+mn-lt"/>
                      </a:endParaRPr>
                    </a:p>
                  </a:txBody>
                  <a:tcPr marL="6350" marR="6350" marT="6350" marB="0" anchor="b"/>
                </a:tc>
                <a:tc>
                  <a:txBody>
                    <a:bodyPr/>
                    <a:lstStyle/>
                    <a:p>
                      <a:pPr algn="ctr" fontAlgn="b"/>
                      <a:r>
                        <a:rPr lang="en-US" sz="1200" u="none" strike="noStrike" noProof="0" dirty="0">
                          <a:effectLst/>
                        </a:rPr>
                        <a:t>9,30%</a:t>
                      </a:r>
                      <a:endParaRPr lang="en-US" sz="1200" b="0" i="0" u="none" strike="noStrike" noProof="0" dirty="0">
                        <a:solidFill>
                          <a:srgbClr val="000000"/>
                        </a:solidFill>
                        <a:effectLst/>
                        <a:latin typeface="+mn-lt"/>
                      </a:endParaRPr>
                    </a:p>
                  </a:txBody>
                  <a:tcPr marL="6350" marR="6350" marT="6350" marB="0" anchor="b"/>
                </a:tc>
                <a:tc>
                  <a:txBody>
                    <a:bodyPr/>
                    <a:lstStyle/>
                    <a:p>
                      <a:pPr algn="ctr" fontAlgn="b"/>
                      <a:r>
                        <a:rPr lang="en-US" sz="1200" u="none" strike="noStrike" noProof="0" dirty="0">
                          <a:effectLst/>
                        </a:rPr>
                        <a:t>4,50%</a:t>
                      </a:r>
                      <a:endParaRPr lang="en-US" sz="1200" b="0" i="0" u="none" strike="noStrike" noProof="0" dirty="0">
                        <a:solidFill>
                          <a:srgbClr val="000000"/>
                        </a:solidFill>
                        <a:effectLst/>
                        <a:latin typeface="+mn-lt"/>
                      </a:endParaRPr>
                    </a:p>
                  </a:txBody>
                  <a:tcPr marL="6350" marR="6350" marT="6350" marB="0" anchor="b"/>
                </a:tc>
                <a:tc>
                  <a:txBody>
                    <a:bodyPr/>
                    <a:lstStyle/>
                    <a:p>
                      <a:pPr algn="ctr" fontAlgn="b"/>
                      <a:endParaRPr lang="en-US" sz="1200" b="0" i="0" u="none" strike="noStrike" noProof="0" dirty="0">
                        <a:solidFill>
                          <a:srgbClr val="000000"/>
                        </a:solidFill>
                        <a:effectLst/>
                        <a:latin typeface="+mn-lt"/>
                      </a:endParaRPr>
                    </a:p>
                  </a:txBody>
                  <a:tcPr marL="6350" marR="6350" marT="6350" marB="0" anchor="b"/>
                </a:tc>
                <a:extLst>
                  <a:ext uri="{0D108BD9-81ED-4DB2-BD59-A6C34878D82A}">
                    <a16:rowId xmlns:a16="http://schemas.microsoft.com/office/drawing/2014/main" val="10002"/>
                  </a:ext>
                </a:extLst>
              </a:tr>
              <a:tr h="278965">
                <a:tc>
                  <a:txBody>
                    <a:bodyPr/>
                    <a:lstStyle/>
                    <a:p>
                      <a:pPr algn="ctr" fontAlgn="b"/>
                      <a:r>
                        <a:rPr lang="en-US" sz="1200" u="none" strike="noStrike" noProof="0" dirty="0">
                          <a:effectLst/>
                        </a:rPr>
                        <a:t>Boeing</a:t>
                      </a:r>
                      <a:endParaRPr lang="en-US" sz="1200" b="0" i="0" u="none" strike="noStrike" noProof="0" dirty="0">
                        <a:solidFill>
                          <a:srgbClr val="000000"/>
                        </a:solidFill>
                        <a:effectLst/>
                        <a:latin typeface="+mn-lt"/>
                      </a:endParaRPr>
                    </a:p>
                  </a:txBody>
                  <a:tcPr marL="6350" marR="6350" marT="6350" marB="0" anchor="b"/>
                </a:tc>
                <a:tc>
                  <a:txBody>
                    <a:bodyPr/>
                    <a:lstStyle/>
                    <a:p>
                      <a:pPr algn="ctr" fontAlgn="b"/>
                      <a:r>
                        <a:rPr lang="en-US" sz="1200" u="none" strike="noStrike" noProof="0" dirty="0">
                          <a:effectLst/>
                        </a:rPr>
                        <a:t>13,00%</a:t>
                      </a:r>
                      <a:endParaRPr lang="en-US" sz="1200" b="0" i="0" u="none" strike="noStrike" noProof="0" dirty="0">
                        <a:solidFill>
                          <a:srgbClr val="000000"/>
                        </a:solidFill>
                        <a:effectLst/>
                        <a:latin typeface="+mn-lt"/>
                      </a:endParaRPr>
                    </a:p>
                  </a:txBody>
                  <a:tcPr marL="6350" marR="6350" marT="6350" marB="0" anchor="b"/>
                </a:tc>
                <a:tc>
                  <a:txBody>
                    <a:bodyPr/>
                    <a:lstStyle/>
                    <a:p>
                      <a:pPr algn="ctr" fontAlgn="b"/>
                      <a:r>
                        <a:rPr lang="en-US" sz="1200" u="none" strike="noStrike" noProof="0" dirty="0">
                          <a:effectLst/>
                        </a:rPr>
                        <a:t>30.9%</a:t>
                      </a:r>
                      <a:endParaRPr lang="en-US" sz="1200" b="0" i="0" u="none" strike="noStrike" noProof="0" dirty="0">
                        <a:solidFill>
                          <a:srgbClr val="000000"/>
                        </a:solidFill>
                        <a:effectLst/>
                        <a:latin typeface="+mn-lt"/>
                      </a:endParaRPr>
                    </a:p>
                  </a:txBody>
                  <a:tcPr marL="6350" marR="6350" marT="6350" marB="0" anchor="b"/>
                </a:tc>
                <a:tc>
                  <a:txBody>
                    <a:bodyPr/>
                    <a:lstStyle/>
                    <a:p>
                      <a:pPr algn="ctr" fontAlgn="b"/>
                      <a:endParaRPr lang="en-US" sz="1200" b="0" i="0" u="none" strike="noStrike" noProof="0" dirty="0">
                        <a:solidFill>
                          <a:srgbClr val="000000"/>
                        </a:solidFill>
                        <a:effectLst/>
                        <a:latin typeface="+mn-lt"/>
                      </a:endParaRPr>
                    </a:p>
                  </a:txBody>
                  <a:tcPr marL="6350" marR="6350" marT="6350" marB="0" anchor="b"/>
                </a:tc>
                <a:tc>
                  <a:txBody>
                    <a:bodyPr/>
                    <a:lstStyle/>
                    <a:p>
                      <a:pPr algn="ctr" fontAlgn="b"/>
                      <a:r>
                        <a:rPr lang="en-US" sz="1200" u="none" strike="noStrike" noProof="0" dirty="0">
                          <a:effectLst/>
                        </a:rPr>
                        <a:t>2,10%</a:t>
                      </a:r>
                      <a:endParaRPr lang="en-US" sz="1200" b="0" i="0" u="none" strike="noStrike" noProof="0" dirty="0">
                        <a:solidFill>
                          <a:srgbClr val="000000"/>
                        </a:solidFill>
                        <a:effectLst/>
                        <a:latin typeface="+mn-lt"/>
                      </a:endParaRPr>
                    </a:p>
                  </a:txBody>
                  <a:tcPr marL="6350" marR="6350" marT="6350" marB="0" anchor="b"/>
                </a:tc>
                <a:tc>
                  <a:txBody>
                    <a:bodyPr/>
                    <a:lstStyle/>
                    <a:p>
                      <a:pPr algn="ctr" fontAlgn="b"/>
                      <a:r>
                        <a:rPr lang="en-US" sz="1200" u="none" strike="noStrike" noProof="0" dirty="0">
                          <a:effectLst/>
                        </a:rPr>
                        <a:t>9,60%</a:t>
                      </a:r>
                      <a:endParaRPr lang="en-US" sz="1200" b="0" i="0" u="none" strike="noStrike" noProof="0" dirty="0">
                        <a:solidFill>
                          <a:srgbClr val="000000"/>
                        </a:solidFill>
                        <a:effectLst/>
                        <a:latin typeface="+mn-lt"/>
                      </a:endParaRPr>
                    </a:p>
                  </a:txBody>
                  <a:tcPr marL="6350" marR="6350" marT="6350" marB="0" anchor="b"/>
                </a:tc>
                <a:tc>
                  <a:txBody>
                    <a:bodyPr/>
                    <a:lstStyle/>
                    <a:p>
                      <a:pPr algn="ctr" fontAlgn="b"/>
                      <a:r>
                        <a:rPr lang="en-US" sz="1200" u="none" strike="noStrike" noProof="0" dirty="0">
                          <a:effectLst/>
                        </a:rPr>
                        <a:t>0,60%</a:t>
                      </a:r>
                      <a:endParaRPr lang="en-US" sz="1200" b="0" i="0" u="none" strike="noStrike" noProof="0" dirty="0">
                        <a:solidFill>
                          <a:srgbClr val="000000"/>
                        </a:solidFill>
                        <a:effectLst/>
                        <a:latin typeface="+mn-lt"/>
                      </a:endParaRPr>
                    </a:p>
                  </a:txBody>
                  <a:tcPr marL="6350" marR="6350" marT="6350" marB="0" anchor="b"/>
                </a:tc>
                <a:extLst>
                  <a:ext uri="{0D108BD9-81ED-4DB2-BD59-A6C34878D82A}">
                    <a16:rowId xmlns:a16="http://schemas.microsoft.com/office/drawing/2014/main" val="10003"/>
                  </a:ext>
                </a:extLst>
              </a:tr>
              <a:tr h="278965">
                <a:tc>
                  <a:txBody>
                    <a:bodyPr/>
                    <a:lstStyle/>
                    <a:p>
                      <a:pPr algn="ctr" fontAlgn="b"/>
                      <a:r>
                        <a:rPr lang="en-US" sz="1200" u="none" strike="noStrike" noProof="0" dirty="0" err="1">
                          <a:effectLst/>
                        </a:rPr>
                        <a:t>Cocacola</a:t>
                      </a:r>
                      <a:endParaRPr lang="en-US" sz="1200" b="0" i="0" u="none" strike="noStrike" noProof="0" dirty="0">
                        <a:solidFill>
                          <a:srgbClr val="000000"/>
                        </a:solidFill>
                        <a:effectLst/>
                        <a:latin typeface="+mn-lt"/>
                      </a:endParaRPr>
                    </a:p>
                  </a:txBody>
                  <a:tcPr marL="6350" marR="6350" marT="6350" marB="0" anchor="b"/>
                </a:tc>
                <a:tc>
                  <a:txBody>
                    <a:bodyPr/>
                    <a:lstStyle/>
                    <a:p>
                      <a:pPr algn="ctr" fontAlgn="b"/>
                      <a:r>
                        <a:rPr lang="en-US" sz="1200" u="none" strike="noStrike" noProof="0" dirty="0">
                          <a:effectLst/>
                        </a:rPr>
                        <a:t>10,00%</a:t>
                      </a:r>
                      <a:endParaRPr lang="en-US" sz="1200" b="0" i="0" u="none" strike="noStrike" noProof="0" dirty="0">
                        <a:solidFill>
                          <a:srgbClr val="000000"/>
                        </a:solidFill>
                        <a:effectLst/>
                        <a:latin typeface="+mn-lt"/>
                      </a:endParaRPr>
                    </a:p>
                  </a:txBody>
                  <a:tcPr marL="6350" marR="6350" marT="6350" marB="0" anchor="b"/>
                </a:tc>
                <a:tc>
                  <a:txBody>
                    <a:bodyPr/>
                    <a:lstStyle/>
                    <a:p>
                      <a:pPr algn="ctr" fontAlgn="b"/>
                      <a:r>
                        <a:rPr lang="en-US" sz="1200" u="none" strike="noStrike" noProof="0" dirty="0">
                          <a:effectLst/>
                        </a:rPr>
                        <a:t>31,50%</a:t>
                      </a:r>
                      <a:endParaRPr lang="en-US" sz="1200" b="0" i="0" u="none" strike="noStrike" noProof="0" dirty="0">
                        <a:solidFill>
                          <a:srgbClr val="000000"/>
                        </a:solidFill>
                        <a:effectLst/>
                        <a:latin typeface="+mn-lt"/>
                      </a:endParaRPr>
                    </a:p>
                  </a:txBody>
                  <a:tcPr marL="6350" marR="6350" marT="6350" marB="0" anchor="b"/>
                </a:tc>
                <a:tc>
                  <a:txBody>
                    <a:bodyPr/>
                    <a:lstStyle/>
                    <a:p>
                      <a:pPr algn="ctr" fontAlgn="b"/>
                      <a:endParaRPr lang="en-US" sz="1200" b="0" i="0" u="none" strike="noStrike" noProof="0" dirty="0">
                        <a:solidFill>
                          <a:srgbClr val="000000"/>
                        </a:solidFill>
                        <a:effectLst/>
                        <a:latin typeface="+mn-lt"/>
                      </a:endParaRPr>
                    </a:p>
                  </a:txBody>
                  <a:tcPr marL="6350" marR="6350" marT="6350" marB="0" anchor="b"/>
                </a:tc>
                <a:tc>
                  <a:txBody>
                    <a:bodyPr/>
                    <a:lstStyle/>
                    <a:p>
                      <a:pPr algn="ctr" fontAlgn="b"/>
                      <a:endParaRPr lang="en-US" sz="1200" b="0" i="0" u="none" strike="noStrike" noProof="0" dirty="0">
                        <a:solidFill>
                          <a:srgbClr val="000000"/>
                        </a:solidFill>
                        <a:effectLst/>
                        <a:latin typeface="+mn-lt"/>
                      </a:endParaRPr>
                    </a:p>
                  </a:txBody>
                  <a:tcPr marL="6350" marR="6350" marT="6350" marB="0" anchor="b"/>
                </a:tc>
                <a:tc>
                  <a:txBody>
                    <a:bodyPr/>
                    <a:lstStyle/>
                    <a:p>
                      <a:pPr algn="ctr" fontAlgn="b"/>
                      <a:endParaRPr lang="en-US" sz="1200" b="0" i="0" u="none" strike="noStrike" noProof="0" dirty="0">
                        <a:solidFill>
                          <a:srgbClr val="000000"/>
                        </a:solidFill>
                        <a:effectLst/>
                        <a:latin typeface="+mn-lt"/>
                      </a:endParaRPr>
                    </a:p>
                  </a:txBody>
                  <a:tcPr marL="6350" marR="6350" marT="6350" marB="0" anchor="b"/>
                </a:tc>
                <a:tc>
                  <a:txBody>
                    <a:bodyPr/>
                    <a:lstStyle/>
                    <a:p>
                      <a:pPr algn="ctr" fontAlgn="b"/>
                      <a:r>
                        <a:rPr lang="en-US" sz="1200" u="none" strike="noStrike" noProof="0" dirty="0">
                          <a:effectLst/>
                        </a:rPr>
                        <a:t>0,40%</a:t>
                      </a:r>
                      <a:endParaRPr lang="en-US" sz="1200" b="0" i="0" u="none" strike="noStrike" noProof="0" dirty="0">
                        <a:solidFill>
                          <a:srgbClr val="000000"/>
                        </a:solidFill>
                        <a:effectLst/>
                        <a:latin typeface="+mn-lt"/>
                      </a:endParaRPr>
                    </a:p>
                  </a:txBody>
                  <a:tcPr marL="6350" marR="6350" marT="6350" marB="0" anchor="b"/>
                </a:tc>
                <a:extLst>
                  <a:ext uri="{0D108BD9-81ED-4DB2-BD59-A6C34878D82A}">
                    <a16:rowId xmlns:a16="http://schemas.microsoft.com/office/drawing/2014/main" val="10004"/>
                  </a:ext>
                </a:extLst>
              </a:tr>
              <a:tr h="278965">
                <a:tc>
                  <a:txBody>
                    <a:bodyPr/>
                    <a:lstStyle/>
                    <a:p>
                      <a:pPr algn="ctr" fontAlgn="b"/>
                      <a:r>
                        <a:rPr lang="en-US" sz="1200" u="none" strike="noStrike" noProof="0" dirty="0">
                          <a:effectLst/>
                        </a:rPr>
                        <a:t>Dell</a:t>
                      </a:r>
                      <a:endParaRPr lang="en-US" sz="1200" b="0" i="0" u="none" strike="noStrike" noProof="0" dirty="0">
                        <a:solidFill>
                          <a:srgbClr val="000000"/>
                        </a:solidFill>
                        <a:effectLst/>
                        <a:latin typeface="+mn-lt"/>
                      </a:endParaRPr>
                    </a:p>
                  </a:txBody>
                  <a:tcPr marL="6350" marR="6350" marT="6350" marB="0" anchor="b"/>
                </a:tc>
                <a:tc>
                  <a:txBody>
                    <a:bodyPr/>
                    <a:lstStyle/>
                    <a:p>
                      <a:pPr algn="ctr" fontAlgn="b"/>
                      <a:r>
                        <a:rPr lang="en-US" sz="1200" u="none" strike="noStrike" noProof="0" dirty="0">
                          <a:effectLst/>
                        </a:rPr>
                        <a:t>26,20%</a:t>
                      </a:r>
                      <a:endParaRPr lang="en-US" sz="1200" b="0" i="0" u="none" strike="noStrike" noProof="0" dirty="0">
                        <a:solidFill>
                          <a:srgbClr val="000000"/>
                        </a:solidFill>
                        <a:effectLst/>
                        <a:latin typeface="+mn-lt"/>
                      </a:endParaRPr>
                    </a:p>
                  </a:txBody>
                  <a:tcPr marL="6350" marR="6350" marT="6350" marB="0" anchor="b"/>
                </a:tc>
                <a:tc>
                  <a:txBody>
                    <a:bodyPr/>
                    <a:lstStyle/>
                    <a:p>
                      <a:pPr algn="ctr" fontAlgn="b"/>
                      <a:r>
                        <a:rPr lang="en-US" sz="1200" u="none" strike="noStrike" noProof="0" dirty="0">
                          <a:effectLst/>
                        </a:rPr>
                        <a:t>62,70%</a:t>
                      </a:r>
                      <a:endParaRPr lang="en-US" sz="1200" b="0" i="0" u="none" strike="noStrike" noProof="0" dirty="0">
                        <a:solidFill>
                          <a:srgbClr val="000000"/>
                        </a:solidFill>
                        <a:effectLst/>
                        <a:latin typeface="+mn-lt"/>
                      </a:endParaRPr>
                    </a:p>
                  </a:txBody>
                  <a:tcPr marL="6350" marR="6350" marT="6350" marB="0" anchor="b"/>
                </a:tc>
                <a:tc>
                  <a:txBody>
                    <a:bodyPr/>
                    <a:lstStyle/>
                    <a:p>
                      <a:pPr algn="ctr" fontAlgn="b"/>
                      <a:endParaRPr lang="en-US" sz="1200" b="0" i="0" u="none" strike="noStrike" noProof="0" dirty="0">
                        <a:solidFill>
                          <a:srgbClr val="000000"/>
                        </a:solidFill>
                        <a:effectLst/>
                        <a:latin typeface="+mn-lt"/>
                      </a:endParaRPr>
                    </a:p>
                  </a:txBody>
                  <a:tcPr marL="6350" marR="6350" marT="6350" marB="0" anchor="b"/>
                </a:tc>
                <a:tc>
                  <a:txBody>
                    <a:bodyPr/>
                    <a:lstStyle/>
                    <a:p>
                      <a:pPr algn="ctr" fontAlgn="b"/>
                      <a:r>
                        <a:rPr lang="en-US" sz="1200" u="none" strike="noStrike" noProof="0" dirty="0">
                          <a:effectLst/>
                        </a:rPr>
                        <a:t>21,10%</a:t>
                      </a:r>
                      <a:endParaRPr lang="en-US" sz="1200" b="0" i="0" u="none" strike="noStrike" noProof="0" dirty="0">
                        <a:solidFill>
                          <a:srgbClr val="000000"/>
                        </a:solidFill>
                        <a:effectLst/>
                        <a:latin typeface="+mn-lt"/>
                      </a:endParaRPr>
                    </a:p>
                  </a:txBody>
                  <a:tcPr marL="6350" marR="6350" marT="6350" marB="0" anchor="b"/>
                </a:tc>
                <a:tc>
                  <a:txBody>
                    <a:bodyPr/>
                    <a:lstStyle/>
                    <a:p>
                      <a:pPr algn="ctr" fontAlgn="b"/>
                      <a:r>
                        <a:rPr lang="en-US" sz="1200" u="none" strike="noStrike" noProof="0" dirty="0">
                          <a:effectLst/>
                        </a:rPr>
                        <a:t>14,40%</a:t>
                      </a:r>
                      <a:endParaRPr lang="en-US" sz="1200" b="0" i="0" u="none" strike="noStrike" noProof="0" dirty="0">
                        <a:solidFill>
                          <a:srgbClr val="000000"/>
                        </a:solidFill>
                        <a:effectLst/>
                        <a:latin typeface="+mn-lt"/>
                      </a:endParaRPr>
                    </a:p>
                  </a:txBody>
                  <a:tcPr marL="6350" marR="6350" marT="6350" marB="0" anchor="b"/>
                </a:tc>
                <a:tc>
                  <a:txBody>
                    <a:bodyPr/>
                    <a:lstStyle/>
                    <a:p>
                      <a:pPr algn="ctr" fontAlgn="b"/>
                      <a:endParaRPr lang="en-US" sz="1200" b="0" i="0" u="none" strike="noStrike" noProof="0" dirty="0">
                        <a:solidFill>
                          <a:srgbClr val="000000"/>
                        </a:solidFill>
                        <a:effectLst/>
                        <a:latin typeface="+mn-lt"/>
                      </a:endParaRPr>
                    </a:p>
                  </a:txBody>
                  <a:tcPr marL="6350" marR="6350" marT="6350" marB="0" anchor="b"/>
                </a:tc>
                <a:extLst>
                  <a:ext uri="{0D108BD9-81ED-4DB2-BD59-A6C34878D82A}">
                    <a16:rowId xmlns:a16="http://schemas.microsoft.com/office/drawing/2014/main" val="10005"/>
                  </a:ext>
                </a:extLst>
              </a:tr>
              <a:tr h="278965">
                <a:tc>
                  <a:txBody>
                    <a:bodyPr/>
                    <a:lstStyle/>
                    <a:p>
                      <a:pPr algn="ctr" fontAlgn="b"/>
                      <a:r>
                        <a:rPr lang="en-US" sz="1200" u="none" strike="noStrike" noProof="0" dirty="0">
                          <a:effectLst/>
                        </a:rPr>
                        <a:t>Exxon</a:t>
                      </a:r>
                      <a:endParaRPr lang="en-US" sz="1200" b="0" i="0" u="none" strike="noStrike" noProof="0" dirty="0">
                        <a:solidFill>
                          <a:srgbClr val="000000"/>
                        </a:solidFill>
                        <a:effectLst/>
                        <a:latin typeface="+mn-lt"/>
                      </a:endParaRPr>
                    </a:p>
                  </a:txBody>
                  <a:tcPr marL="6350" marR="6350" marT="6350" marB="0" anchor="b"/>
                </a:tc>
                <a:tc>
                  <a:txBody>
                    <a:bodyPr/>
                    <a:lstStyle/>
                    <a:p>
                      <a:pPr algn="ctr" fontAlgn="b"/>
                      <a:r>
                        <a:rPr lang="en-US" sz="1200" u="none" strike="noStrike" noProof="0" dirty="0">
                          <a:effectLst/>
                        </a:rPr>
                        <a:t>11,80%</a:t>
                      </a:r>
                      <a:endParaRPr lang="en-US" sz="1200" b="0" i="0" u="none" strike="noStrike" noProof="0" dirty="0">
                        <a:solidFill>
                          <a:srgbClr val="000000"/>
                        </a:solidFill>
                        <a:effectLst/>
                        <a:latin typeface="+mn-lt"/>
                      </a:endParaRPr>
                    </a:p>
                  </a:txBody>
                  <a:tcPr marL="6350" marR="6350" marT="6350" marB="0" anchor="b"/>
                </a:tc>
                <a:tc>
                  <a:txBody>
                    <a:bodyPr/>
                    <a:lstStyle/>
                    <a:p>
                      <a:pPr algn="ctr" fontAlgn="b"/>
                      <a:r>
                        <a:rPr lang="en-US" sz="1200" u="none" strike="noStrike" noProof="0" dirty="0">
                          <a:effectLst/>
                        </a:rPr>
                        <a:t>17,40%</a:t>
                      </a:r>
                      <a:endParaRPr lang="en-US" sz="1200" b="0" i="0" u="none" strike="noStrike" noProof="0" dirty="0">
                        <a:solidFill>
                          <a:srgbClr val="000000"/>
                        </a:solidFill>
                        <a:effectLst/>
                        <a:latin typeface="+mn-lt"/>
                      </a:endParaRPr>
                    </a:p>
                  </a:txBody>
                  <a:tcPr marL="6350" marR="6350" marT="6350" marB="0" anchor="b"/>
                </a:tc>
                <a:tc>
                  <a:txBody>
                    <a:bodyPr/>
                    <a:lstStyle/>
                    <a:p>
                      <a:pPr algn="ctr" fontAlgn="b"/>
                      <a:endParaRPr lang="en-US" sz="1200" b="0" i="0" u="none" strike="noStrike" noProof="0" dirty="0">
                        <a:solidFill>
                          <a:srgbClr val="000000"/>
                        </a:solidFill>
                        <a:effectLst/>
                        <a:latin typeface="+mn-lt"/>
                      </a:endParaRPr>
                    </a:p>
                  </a:txBody>
                  <a:tcPr marL="6350" marR="6350" marT="6350" marB="0" anchor="b"/>
                </a:tc>
                <a:tc>
                  <a:txBody>
                    <a:bodyPr/>
                    <a:lstStyle/>
                    <a:p>
                      <a:pPr algn="ctr" fontAlgn="b"/>
                      <a:endParaRPr lang="en-US" sz="1200" b="0" i="0" u="none" strike="noStrike" noProof="0" dirty="0">
                        <a:solidFill>
                          <a:srgbClr val="000000"/>
                        </a:solidFill>
                        <a:effectLst/>
                        <a:latin typeface="+mn-lt"/>
                      </a:endParaRPr>
                    </a:p>
                  </a:txBody>
                  <a:tcPr marL="6350" marR="6350" marT="6350" marB="0" anchor="b"/>
                </a:tc>
                <a:tc>
                  <a:txBody>
                    <a:bodyPr/>
                    <a:lstStyle/>
                    <a:p>
                      <a:pPr algn="ctr" fontAlgn="b"/>
                      <a:r>
                        <a:rPr lang="en-US" sz="1200" u="none" strike="noStrike" noProof="0" dirty="0">
                          <a:effectLst/>
                        </a:rPr>
                        <a:t>3,60%</a:t>
                      </a:r>
                      <a:endParaRPr lang="en-US" sz="1200" b="0" i="0" u="none" strike="noStrike" noProof="0" dirty="0">
                        <a:solidFill>
                          <a:srgbClr val="000000"/>
                        </a:solidFill>
                        <a:effectLst/>
                        <a:latin typeface="+mn-lt"/>
                      </a:endParaRPr>
                    </a:p>
                  </a:txBody>
                  <a:tcPr marL="6350" marR="6350" marT="6350" marB="0" anchor="b"/>
                </a:tc>
                <a:tc>
                  <a:txBody>
                    <a:bodyPr/>
                    <a:lstStyle/>
                    <a:p>
                      <a:pPr algn="ctr" fontAlgn="b"/>
                      <a:r>
                        <a:rPr lang="en-US" sz="1200" u="none" strike="noStrike" noProof="0" dirty="0">
                          <a:effectLst/>
                        </a:rPr>
                        <a:t>56,30%</a:t>
                      </a:r>
                      <a:endParaRPr lang="en-US" sz="1200" b="0" i="0" u="none" strike="noStrike" noProof="0" dirty="0">
                        <a:solidFill>
                          <a:srgbClr val="000000"/>
                        </a:solidFill>
                        <a:effectLst/>
                        <a:latin typeface="+mn-lt"/>
                      </a:endParaRPr>
                    </a:p>
                  </a:txBody>
                  <a:tcPr marL="6350" marR="6350" marT="6350" marB="0" anchor="b"/>
                </a:tc>
                <a:extLst>
                  <a:ext uri="{0D108BD9-81ED-4DB2-BD59-A6C34878D82A}">
                    <a16:rowId xmlns:a16="http://schemas.microsoft.com/office/drawing/2014/main" val="10006"/>
                  </a:ext>
                </a:extLst>
              </a:tr>
              <a:tr h="278965">
                <a:tc>
                  <a:txBody>
                    <a:bodyPr/>
                    <a:lstStyle/>
                    <a:p>
                      <a:pPr algn="ctr" fontAlgn="b"/>
                      <a:r>
                        <a:rPr lang="en-US" sz="1200" u="none" strike="noStrike" noProof="0" dirty="0">
                          <a:effectLst/>
                        </a:rPr>
                        <a:t>General Electric</a:t>
                      </a:r>
                      <a:endParaRPr lang="en-US" sz="1200" b="0" i="0" u="none" strike="noStrike" noProof="0" dirty="0">
                        <a:solidFill>
                          <a:srgbClr val="000000"/>
                        </a:solidFill>
                        <a:effectLst/>
                        <a:latin typeface="+mn-lt"/>
                      </a:endParaRPr>
                    </a:p>
                  </a:txBody>
                  <a:tcPr marL="6350" marR="6350" marT="6350" marB="0" anchor="b"/>
                </a:tc>
                <a:tc>
                  <a:txBody>
                    <a:bodyPr/>
                    <a:lstStyle/>
                    <a:p>
                      <a:pPr algn="ctr" fontAlgn="b"/>
                      <a:r>
                        <a:rPr lang="en-US" sz="1200" u="none" strike="noStrike" noProof="0" dirty="0">
                          <a:effectLst/>
                        </a:rPr>
                        <a:t>18,00%</a:t>
                      </a:r>
                      <a:endParaRPr lang="en-US" sz="1200" b="0" i="0" u="none" strike="noStrike" noProof="0" dirty="0">
                        <a:solidFill>
                          <a:srgbClr val="000000"/>
                        </a:solidFill>
                        <a:effectLst/>
                        <a:latin typeface="+mn-lt"/>
                      </a:endParaRPr>
                    </a:p>
                  </a:txBody>
                  <a:tcPr marL="6350" marR="6350" marT="6350" marB="0" anchor="b"/>
                </a:tc>
                <a:tc>
                  <a:txBody>
                    <a:bodyPr/>
                    <a:lstStyle/>
                    <a:p>
                      <a:pPr algn="ctr" fontAlgn="b"/>
                      <a:r>
                        <a:rPr lang="en-US" sz="1200" u="none" strike="noStrike" noProof="0" dirty="0">
                          <a:effectLst/>
                        </a:rPr>
                        <a:t>26,80%</a:t>
                      </a:r>
                      <a:endParaRPr lang="en-US" sz="1200" b="0" i="0" u="none" strike="noStrike" noProof="0" dirty="0">
                        <a:solidFill>
                          <a:srgbClr val="000000"/>
                        </a:solidFill>
                        <a:effectLst/>
                        <a:latin typeface="+mn-lt"/>
                      </a:endParaRPr>
                    </a:p>
                  </a:txBody>
                  <a:tcPr marL="6350" marR="6350" marT="6350" marB="0" anchor="b"/>
                </a:tc>
                <a:tc>
                  <a:txBody>
                    <a:bodyPr/>
                    <a:lstStyle/>
                    <a:p>
                      <a:pPr algn="ctr" fontAlgn="b"/>
                      <a:endParaRPr lang="en-US" sz="1200" b="0" i="0" u="none" strike="noStrike" noProof="0" dirty="0">
                        <a:solidFill>
                          <a:srgbClr val="000000"/>
                        </a:solidFill>
                        <a:effectLst/>
                        <a:latin typeface="+mn-lt"/>
                      </a:endParaRPr>
                    </a:p>
                  </a:txBody>
                  <a:tcPr marL="6350" marR="6350" marT="6350" marB="0" anchor="b"/>
                </a:tc>
                <a:tc>
                  <a:txBody>
                    <a:bodyPr/>
                    <a:lstStyle/>
                    <a:p>
                      <a:pPr algn="ctr" fontAlgn="b"/>
                      <a:r>
                        <a:rPr lang="en-US" sz="1200" u="none" strike="noStrike" noProof="0" dirty="0">
                          <a:effectLst/>
                        </a:rPr>
                        <a:t>46,80%</a:t>
                      </a:r>
                      <a:endParaRPr lang="en-US" sz="1200" b="0" i="0" u="none" strike="noStrike" noProof="0" dirty="0">
                        <a:solidFill>
                          <a:srgbClr val="000000"/>
                        </a:solidFill>
                        <a:effectLst/>
                        <a:latin typeface="+mn-lt"/>
                      </a:endParaRPr>
                    </a:p>
                  </a:txBody>
                  <a:tcPr marL="6350" marR="6350" marT="6350" marB="0" anchor="b"/>
                </a:tc>
                <a:tc>
                  <a:txBody>
                    <a:bodyPr/>
                    <a:lstStyle/>
                    <a:p>
                      <a:pPr algn="ctr" fontAlgn="b"/>
                      <a:r>
                        <a:rPr lang="en-US" sz="1200" u="none" strike="noStrike" noProof="0" dirty="0">
                          <a:effectLst/>
                        </a:rPr>
                        <a:t>39,70%</a:t>
                      </a:r>
                      <a:endParaRPr lang="en-US" sz="1200" b="0" i="0" u="none" strike="noStrike" noProof="0" dirty="0">
                        <a:solidFill>
                          <a:srgbClr val="000000"/>
                        </a:solidFill>
                        <a:effectLst/>
                        <a:latin typeface="+mn-lt"/>
                      </a:endParaRPr>
                    </a:p>
                  </a:txBody>
                  <a:tcPr marL="6350" marR="6350" marT="6350" marB="0" anchor="b"/>
                </a:tc>
                <a:tc>
                  <a:txBody>
                    <a:bodyPr/>
                    <a:lstStyle/>
                    <a:p>
                      <a:pPr algn="ctr" fontAlgn="b"/>
                      <a:r>
                        <a:rPr lang="en-US" sz="1200" u="none" strike="noStrike" noProof="0" dirty="0">
                          <a:effectLst/>
                        </a:rPr>
                        <a:t>10,20%</a:t>
                      </a:r>
                      <a:endParaRPr lang="en-US" sz="1200" b="0" i="0" u="none" strike="noStrike" noProof="0" dirty="0">
                        <a:solidFill>
                          <a:srgbClr val="000000"/>
                        </a:solidFill>
                        <a:effectLst/>
                        <a:latin typeface="+mn-lt"/>
                      </a:endParaRPr>
                    </a:p>
                  </a:txBody>
                  <a:tcPr marL="6350" marR="6350" marT="6350" marB="0" anchor="b"/>
                </a:tc>
                <a:extLst>
                  <a:ext uri="{0D108BD9-81ED-4DB2-BD59-A6C34878D82A}">
                    <a16:rowId xmlns:a16="http://schemas.microsoft.com/office/drawing/2014/main" val="10007"/>
                  </a:ext>
                </a:extLst>
              </a:tr>
              <a:tr h="278965">
                <a:tc>
                  <a:txBody>
                    <a:bodyPr/>
                    <a:lstStyle/>
                    <a:p>
                      <a:pPr algn="ctr" fontAlgn="b"/>
                      <a:r>
                        <a:rPr lang="en-US" sz="1200" u="none" strike="noStrike" noProof="0" dirty="0">
                          <a:effectLst/>
                        </a:rPr>
                        <a:t>General Motors</a:t>
                      </a:r>
                      <a:endParaRPr lang="en-US" sz="1200" b="0" i="0" u="none" strike="noStrike" noProof="0" dirty="0">
                        <a:solidFill>
                          <a:srgbClr val="000000"/>
                        </a:solidFill>
                        <a:effectLst/>
                        <a:latin typeface="+mn-lt"/>
                      </a:endParaRPr>
                    </a:p>
                  </a:txBody>
                  <a:tcPr marL="6350" marR="6350" marT="6350" marB="0" anchor="b"/>
                </a:tc>
                <a:tc>
                  <a:txBody>
                    <a:bodyPr/>
                    <a:lstStyle/>
                    <a:p>
                      <a:pPr algn="ctr" fontAlgn="b"/>
                      <a:r>
                        <a:rPr lang="en-US" sz="1200" u="none" strike="noStrike" noProof="0" dirty="0">
                          <a:effectLst/>
                        </a:rPr>
                        <a:t>15,80%</a:t>
                      </a:r>
                      <a:endParaRPr lang="en-US" sz="1200" b="0" i="0" u="none" strike="noStrike" noProof="0" dirty="0">
                        <a:solidFill>
                          <a:srgbClr val="000000"/>
                        </a:solidFill>
                        <a:effectLst/>
                        <a:latin typeface="+mn-lt"/>
                      </a:endParaRPr>
                    </a:p>
                  </a:txBody>
                  <a:tcPr marL="6350" marR="6350" marT="6350" marB="0" anchor="b"/>
                </a:tc>
                <a:tc>
                  <a:txBody>
                    <a:bodyPr/>
                    <a:lstStyle/>
                    <a:p>
                      <a:pPr algn="ctr" fontAlgn="b"/>
                      <a:r>
                        <a:rPr lang="en-US" sz="1200" u="none" strike="noStrike" noProof="0" dirty="0">
                          <a:effectLst/>
                        </a:rPr>
                        <a:t>33,40%</a:t>
                      </a:r>
                      <a:endParaRPr lang="en-US" sz="1200" b="0" i="0" u="none" strike="noStrike" noProof="0" dirty="0">
                        <a:solidFill>
                          <a:srgbClr val="000000"/>
                        </a:solidFill>
                        <a:effectLst/>
                        <a:latin typeface="+mn-lt"/>
                      </a:endParaRPr>
                    </a:p>
                  </a:txBody>
                  <a:tcPr marL="6350" marR="6350" marT="6350" marB="0" anchor="b"/>
                </a:tc>
                <a:tc>
                  <a:txBody>
                    <a:bodyPr/>
                    <a:lstStyle/>
                    <a:p>
                      <a:pPr algn="ctr" fontAlgn="b"/>
                      <a:endParaRPr lang="en-US" sz="1200" b="0" i="0" u="none" strike="noStrike" noProof="0" dirty="0">
                        <a:solidFill>
                          <a:srgbClr val="000000"/>
                        </a:solidFill>
                        <a:effectLst/>
                        <a:latin typeface="+mn-lt"/>
                      </a:endParaRPr>
                    </a:p>
                  </a:txBody>
                  <a:tcPr marL="6350" marR="6350" marT="6350" marB="0" anchor="b"/>
                </a:tc>
                <a:tc>
                  <a:txBody>
                    <a:bodyPr/>
                    <a:lstStyle/>
                    <a:p>
                      <a:pPr algn="ctr" fontAlgn="b"/>
                      <a:endParaRPr lang="en-US" sz="1200" b="0" i="0" u="none" strike="noStrike" noProof="0" dirty="0">
                        <a:solidFill>
                          <a:srgbClr val="000000"/>
                        </a:solidFill>
                        <a:effectLst/>
                        <a:latin typeface="+mn-lt"/>
                      </a:endParaRPr>
                    </a:p>
                  </a:txBody>
                  <a:tcPr marL="6350" marR="6350" marT="6350" marB="0" anchor="b"/>
                </a:tc>
                <a:tc>
                  <a:txBody>
                    <a:bodyPr/>
                    <a:lstStyle/>
                    <a:p>
                      <a:pPr algn="ctr" fontAlgn="b"/>
                      <a:endParaRPr lang="en-US" sz="1200" b="0" i="0" u="none" strike="noStrike" noProof="0" dirty="0">
                        <a:solidFill>
                          <a:srgbClr val="000000"/>
                        </a:solidFill>
                        <a:effectLst/>
                        <a:latin typeface="+mn-lt"/>
                      </a:endParaRPr>
                    </a:p>
                  </a:txBody>
                  <a:tcPr marL="6350" marR="6350" marT="6350" marB="0" anchor="b"/>
                </a:tc>
                <a:tc>
                  <a:txBody>
                    <a:bodyPr/>
                    <a:lstStyle/>
                    <a:p>
                      <a:pPr algn="ctr" fontAlgn="b"/>
                      <a:r>
                        <a:rPr lang="en-US" sz="1200" u="none" strike="noStrike" noProof="0" dirty="0">
                          <a:effectLst/>
                        </a:rPr>
                        <a:t>9,00%</a:t>
                      </a:r>
                      <a:endParaRPr lang="en-US" sz="1200" b="0" i="0" u="none" strike="noStrike" noProof="0" dirty="0">
                        <a:solidFill>
                          <a:srgbClr val="000000"/>
                        </a:solidFill>
                        <a:effectLst/>
                        <a:latin typeface="+mn-lt"/>
                      </a:endParaRPr>
                    </a:p>
                  </a:txBody>
                  <a:tcPr marL="6350" marR="6350" marT="6350" marB="0" anchor="b"/>
                </a:tc>
                <a:extLst>
                  <a:ext uri="{0D108BD9-81ED-4DB2-BD59-A6C34878D82A}">
                    <a16:rowId xmlns:a16="http://schemas.microsoft.com/office/drawing/2014/main" val="10008"/>
                  </a:ext>
                </a:extLst>
              </a:tr>
              <a:tr h="278965">
                <a:tc>
                  <a:txBody>
                    <a:bodyPr/>
                    <a:lstStyle/>
                    <a:p>
                      <a:pPr algn="ctr" fontAlgn="b"/>
                      <a:r>
                        <a:rPr lang="en-US" sz="1200" u="none" strike="noStrike" noProof="0" dirty="0">
                          <a:effectLst/>
                        </a:rPr>
                        <a:t>McDonald's</a:t>
                      </a:r>
                      <a:endParaRPr lang="en-US" sz="1200" b="0" i="0" u="none" strike="noStrike" noProof="0" dirty="0">
                        <a:solidFill>
                          <a:srgbClr val="000000"/>
                        </a:solidFill>
                        <a:effectLst/>
                        <a:latin typeface="+mn-lt"/>
                      </a:endParaRPr>
                    </a:p>
                  </a:txBody>
                  <a:tcPr marL="6350" marR="6350" marT="6350" marB="0" anchor="b"/>
                </a:tc>
                <a:tc>
                  <a:txBody>
                    <a:bodyPr/>
                    <a:lstStyle/>
                    <a:p>
                      <a:pPr algn="ctr" fontAlgn="b"/>
                      <a:r>
                        <a:rPr lang="en-US" sz="1200" u="none" strike="noStrike" noProof="0" dirty="0">
                          <a:effectLst/>
                        </a:rPr>
                        <a:t>14,00%</a:t>
                      </a:r>
                      <a:endParaRPr lang="en-US" sz="1200" b="0" i="0" u="none" strike="noStrike" noProof="0" dirty="0">
                        <a:solidFill>
                          <a:srgbClr val="000000"/>
                        </a:solidFill>
                        <a:effectLst/>
                        <a:latin typeface="+mn-lt"/>
                      </a:endParaRPr>
                    </a:p>
                  </a:txBody>
                  <a:tcPr marL="6350" marR="6350" marT="6350" marB="0" anchor="b"/>
                </a:tc>
                <a:tc>
                  <a:txBody>
                    <a:bodyPr/>
                    <a:lstStyle/>
                    <a:p>
                      <a:pPr algn="ctr" fontAlgn="b"/>
                      <a:r>
                        <a:rPr lang="en-US" sz="1200" u="none" strike="noStrike" noProof="0" dirty="0">
                          <a:effectLst/>
                        </a:rPr>
                        <a:t>27,40%</a:t>
                      </a:r>
                      <a:endParaRPr lang="en-US" sz="1200" b="0" i="0" u="none" strike="noStrike" noProof="0" dirty="0">
                        <a:solidFill>
                          <a:srgbClr val="000000"/>
                        </a:solidFill>
                        <a:effectLst/>
                        <a:latin typeface="+mn-lt"/>
                      </a:endParaRPr>
                    </a:p>
                  </a:txBody>
                  <a:tcPr marL="6350" marR="6350" marT="6350" marB="0" anchor="b"/>
                </a:tc>
                <a:tc>
                  <a:txBody>
                    <a:bodyPr/>
                    <a:lstStyle/>
                    <a:p>
                      <a:pPr algn="ctr" fontAlgn="b"/>
                      <a:endParaRPr lang="en-US" sz="1200" b="0" i="0" u="none" strike="noStrike" noProof="0" dirty="0">
                        <a:solidFill>
                          <a:srgbClr val="000000"/>
                        </a:solidFill>
                        <a:effectLst/>
                        <a:latin typeface="+mn-lt"/>
                      </a:endParaRPr>
                    </a:p>
                  </a:txBody>
                  <a:tcPr marL="6350" marR="6350" marT="6350" marB="0" anchor="b"/>
                </a:tc>
                <a:tc>
                  <a:txBody>
                    <a:bodyPr/>
                    <a:lstStyle/>
                    <a:p>
                      <a:pPr algn="ctr" fontAlgn="b"/>
                      <a:endParaRPr lang="en-US" sz="1200" b="0" i="0" u="none" strike="noStrike" noProof="0" dirty="0">
                        <a:solidFill>
                          <a:srgbClr val="000000"/>
                        </a:solidFill>
                        <a:effectLst/>
                        <a:latin typeface="+mn-lt"/>
                      </a:endParaRPr>
                    </a:p>
                  </a:txBody>
                  <a:tcPr marL="6350" marR="6350" marT="6350" marB="0" anchor="b"/>
                </a:tc>
                <a:tc>
                  <a:txBody>
                    <a:bodyPr/>
                    <a:lstStyle/>
                    <a:p>
                      <a:pPr algn="ctr" fontAlgn="b"/>
                      <a:r>
                        <a:rPr lang="en-US" sz="1200" u="none" strike="noStrike" noProof="0" dirty="0">
                          <a:effectLst/>
                        </a:rPr>
                        <a:t>5,40%</a:t>
                      </a:r>
                      <a:endParaRPr lang="en-US" sz="1200" b="0" i="0" u="none" strike="noStrike" noProof="0" dirty="0">
                        <a:solidFill>
                          <a:srgbClr val="000000"/>
                        </a:solidFill>
                        <a:effectLst/>
                        <a:latin typeface="+mn-lt"/>
                      </a:endParaRPr>
                    </a:p>
                  </a:txBody>
                  <a:tcPr marL="6350" marR="6350" marT="6350" marB="0" anchor="b"/>
                </a:tc>
                <a:tc>
                  <a:txBody>
                    <a:bodyPr/>
                    <a:lstStyle/>
                    <a:p>
                      <a:pPr algn="ctr" fontAlgn="b"/>
                      <a:r>
                        <a:rPr lang="en-US" sz="1200" u="none" strike="noStrike" noProof="0" dirty="0">
                          <a:effectLst/>
                        </a:rPr>
                        <a:t>10,00%</a:t>
                      </a:r>
                      <a:endParaRPr lang="en-US" sz="1200" b="0" i="0" u="none" strike="noStrike" noProof="0" dirty="0">
                        <a:solidFill>
                          <a:srgbClr val="000000"/>
                        </a:solidFill>
                        <a:effectLst/>
                        <a:latin typeface="+mn-lt"/>
                      </a:endParaRPr>
                    </a:p>
                  </a:txBody>
                  <a:tcPr marL="6350" marR="6350" marT="6350" marB="0" anchor="b"/>
                </a:tc>
                <a:extLst>
                  <a:ext uri="{0D108BD9-81ED-4DB2-BD59-A6C34878D82A}">
                    <a16:rowId xmlns:a16="http://schemas.microsoft.com/office/drawing/2014/main" val="10009"/>
                  </a:ext>
                </a:extLst>
              </a:tr>
              <a:tr h="278965">
                <a:tc>
                  <a:txBody>
                    <a:bodyPr/>
                    <a:lstStyle/>
                    <a:p>
                      <a:pPr algn="ctr" fontAlgn="b"/>
                      <a:r>
                        <a:rPr lang="en-US" sz="1200" u="none" strike="noStrike" noProof="0" dirty="0" err="1">
                          <a:effectLst/>
                        </a:rPr>
                        <a:t>Pfeizer</a:t>
                      </a:r>
                      <a:endParaRPr lang="en-US" sz="1200" b="0" i="0" u="none" strike="noStrike" noProof="0" dirty="0">
                        <a:solidFill>
                          <a:srgbClr val="000000"/>
                        </a:solidFill>
                        <a:effectLst/>
                        <a:latin typeface="+mn-lt"/>
                      </a:endParaRPr>
                    </a:p>
                  </a:txBody>
                  <a:tcPr marL="6350" marR="6350" marT="6350" marB="0" anchor="b"/>
                </a:tc>
                <a:tc>
                  <a:txBody>
                    <a:bodyPr/>
                    <a:lstStyle/>
                    <a:p>
                      <a:pPr algn="ctr" fontAlgn="b"/>
                      <a:r>
                        <a:rPr lang="en-US" sz="1200" u="none" strike="noStrike" noProof="0" dirty="0">
                          <a:effectLst/>
                        </a:rPr>
                        <a:t>14,80%</a:t>
                      </a:r>
                      <a:endParaRPr lang="en-US" sz="1200" b="0" i="0" u="none" strike="noStrike" noProof="0" dirty="0">
                        <a:solidFill>
                          <a:srgbClr val="000000"/>
                        </a:solidFill>
                        <a:effectLst/>
                        <a:latin typeface="+mn-lt"/>
                      </a:endParaRPr>
                    </a:p>
                  </a:txBody>
                  <a:tcPr marL="6350" marR="6350" marT="6350" marB="0" anchor="b"/>
                </a:tc>
                <a:tc>
                  <a:txBody>
                    <a:bodyPr/>
                    <a:lstStyle/>
                    <a:p>
                      <a:pPr algn="ctr" fontAlgn="b"/>
                      <a:r>
                        <a:rPr lang="en-US" sz="1200" u="none" strike="noStrike" noProof="0" dirty="0">
                          <a:effectLst/>
                        </a:rPr>
                        <a:t>29,30%</a:t>
                      </a:r>
                      <a:endParaRPr lang="en-US" sz="1200" b="0" i="0" u="none" strike="noStrike" noProof="0" dirty="0">
                        <a:solidFill>
                          <a:srgbClr val="000000"/>
                        </a:solidFill>
                        <a:effectLst/>
                        <a:latin typeface="+mn-lt"/>
                      </a:endParaRPr>
                    </a:p>
                  </a:txBody>
                  <a:tcPr marL="6350" marR="6350" marT="6350" marB="0" anchor="b"/>
                </a:tc>
                <a:tc>
                  <a:txBody>
                    <a:bodyPr/>
                    <a:lstStyle/>
                    <a:p>
                      <a:pPr algn="ctr" fontAlgn="b"/>
                      <a:endParaRPr lang="en-US" sz="1200" b="0" i="0" u="none" strike="noStrike" noProof="0" dirty="0">
                        <a:solidFill>
                          <a:srgbClr val="000000"/>
                        </a:solidFill>
                        <a:effectLst/>
                        <a:latin typeface="+mn-lt"/>
                      </a:endParaRPr>
                    </a:p>
                  </a:txBody>
                  <a:tcPr marL="6350" marR="6350" marT="6350" marB="0" anchor="b"/>
                </a:tc>
                <a:tc>
                  <a:txBody>
                    <a:bodyPr/>
                    <a:lstStyle/>
                    <a:p>
                      <a:pPr algn="ctr" fontAlgn="b"/>
                      <a:endParaRPr lang="en-US" sz="1200" b="0" i="0" u="none" strike="noStrike" noProof="0" dirty="0">
                        <a:solidFill>
                          <a:srgbClr val="000000"/>
                        </a:solidFill>
                        <a:effectLst/>
                        <a:latin typeface="+mn-lt"/>
                      </a:endParaRPr>
                    </a:p>
                  </a:txBody>
                  <a:tcPr marL="6350" marR="6350" marT="6350" marB="0" anchor="b"/>
                </a:tc>
                <a:tc>
                  <a:txBody>
                    <a:bodyPr/>
                    <a:lstStyle/>
                    <a:p>
                      <a:pPr algn="ctr" fontAlgn="b"/>
                      <a:r>
                        <a:rPr lang="en-US" sz="1200" u="none" strike="noStrike" noProof="0" dirty="0">
                          <a:effectLst/>
                        </a:rPr>
                        <a:t>9,80%</a:t>
                      </a:r>
                      <a:endParaRPr lang="en-US" sz="1200" b="0" i="0" u="none" strike="noStrike" noProof="0" dirty="0">
                        <a:solidFill>
                          <a:srgbClr val="000000"/>
                        </a:solidFill>
                        <a:effectLst/>
                        <a:latin typeface="+mn-lt"/>
                      </a:endParaRPr>
                    </a:p>
                  </a:txBody>
                  <a:tcPr marL="6350" marR="6350" marT="6350" marB="0" anchor="b"/>
                </a:tc>
                <a:tc>
                  <a:txBody>
                    <a:bodyPr/>
                    <a:lstStyle/>
                    <a:p>
                      <a:pPr algn="ctr" fontAlgn="b"/>
                      <a:r>
                        <a:rPr lang="en-US" sz="1200" u="none" strike="noStrike" noProof="0" dirty="0">
                          <a:effectLst/>
                        </a:rPr>
                        <a:t>13,30%</a:t>
                      </a:r>
                      <a:endParaRPr lang="en-US" sz="1200" b="0" i="0" u="none" strike="noStrike" noProof="0" dirty="0">
                        <a:solidFill>
                          <a:srgbClr val="000000"/>
                        </a:solidFill>
                        <a:effectLst/>
                        <a:latin typeface="+mn-lt"/>
                      </a:endParaRPr>
                    </a:p>
                  </a:txBody>
                  <a:tcPr marL="6350" marR="6350" marT="6350" marB="0" anchor="b"/>
                </a:tc>
                <a:extLst>
                  <a:ext uri="{0D108BD9-81ED-4DB2-BD59-A6C34878D82A}">
                    <a16:rowId xmlns:a16="http://schemas.microsoft.com/office/drawing/2014/main" val="10010"/>
                  </a:ext>
                </a:extLst>
              </a:tr>
              <a:tr h="278965">
                <a:tc>
                  <a:txBody>
                    <a:bodyPr/>
                    <a:lstStyle/>
                    <a:p>
                      <a:pPr algn="ctr" fontAlgn="b"/>
                      <a:r>
                        <a:rPr lang="en-US" sz="1200" u="none" strike="noStrike" noProof="0" dirty="0">
                          <a:effectLst/>
                        </a:rPr>
                        <a:t>Reebok</a:t>
                      </a:r>
                      <a:endParaRPr lang="en-US" sz="1200" b="0" i="0" u="none" strike="noStrike" noProof="0" dirty="0">
                        <a:solidFill>
                          <a:srgbClr val="000000"/>
                        </a:solidFill>
                        <a:effectLst/>
                        <a:latin typeface="+mn-lt"/>
                      </a:endParaRPr>
                    </a:p>
                  </a:txBody>
                  <a:tcPr marL="6350" marR="6350" marT="6350" marB="0" anchor="b"/>
                </a:tc>
                <a:tc>
                  <a:txBody>
                    <a:bodyPr/>
                    <a:lstStyle/>
                    <a:p>
                      <a:pPr algn="ctr" fontAlgn="b"/>
                      <a:r>
                        <a:rPr lang="en-US" sz="1200" u="none" strike="noStrike" noProof="0" dirty="0">
                          <a:effectLst/>
                        </a:rPr>
                        <a:t>20,00%</a:t>
                      </a:r>
                      <a:endParaRPr lang="en-US" sz="1200" b="0" i="0" u="none" strike="noStrike" noProof="0" dirty="0">
                        <a:solidFill>
                          <a:srgbClr val="000000"/>
                        </a:solidFill>
                        <a:effectLst/>
                        <a:latin typeface="+mn-lt"/>
                      </a:endParaRPr>
                    </a:p>
                  </a:txBody>
                  <a:tcPr marL="6350" marR="6350" marT="6350" marB="0" anchor="b"/>
                </a:tc>
                <a:tc>
                  <a:txBody>
                    <a:bodyPr/>
                    <a:lstStyle/>
                    <a:p>
                      <a:pPr algn="ctr" fontAlgn="b"/>
                      <a:r>
                        <a:rPr lang="en-US" sz="1200" u="none" strike="noStrike" noProof="0" dirty="0">
                          <a:effectLst/>
                        </a:rPr>
                        <a:t>58,50%</a:t>
                      </a:r>
                      <a:endParaRPr lang="en-US" sz="1200" b="0" i="0" u="none" strike="noStrike" noProof="0" dirty="0">
                        <a:solidFill>
                          <a:srgbClr val="000000"/>
                        </a:solidFill>
                        <a:effectLst/>
                        <a:latin typeface="+mn-lt"/>
                      </a:endParaRPr>
                    </a:p>
                  </a:txBody>
                  <a:tcPr marL="6350" marR="6350" marT="6350" marB="0" anchor="b"/>
                </a:tc>
                <a:tc>
                  <a:txBody>
                    <a:bodyPr/>
                    <a:lstStyle/>
                    <a:p>
                      <a:pPr algn="ctr" fontAlgn="b"/>
                      <a:endParaRPr lang="en-US" sz="1200" b="0" i="0" u="none" strike="noStrike" noProof="0" dirty="0">
                        <a:solidFill>
                          <a:srgbClr val="000000"/>
                        </a:solidFill>
                        <a:effectLst/>
                        <a:latin typeface="+mn-lt"/>
                      </a:endParaRPr>
                    </a:p>
                  </a:txBody>
                  <a:tcPr marL="6350" marR="6350" marT="6350" marB="0" anchor="b"/>
                </a:tc>
                <a:tc>
                  <a:txBody>
                    <a:bodyPr/>
                    <a:lstStyle/>
                    <a:p>
                      <a:pPr algn="ctr" fontAlgn="b"/>
                      <a:r>
                        <a:rPr lang="en-US" sz="1200" u="none" strike="noStrike" noProof="0" dirty="0">
                          <a:effectLst/>
                        </a:rPr>
                        <a:t>20,70%</a:t>
                      </a:r>
                      <a:endParaRPr lang="en-US" sz="1200" b="0" i="0" u="none" strike="noStrike" noProof="0" dirty="0">
                        <a:solidFill>
                          <a:srgbClr val="000000"/>
                        </a:solidFill>
                        <a:effectLst/>
                        <a:latin typeface="+mn-lt"/>
                      </a:endParaRPr>
                    </a:p>
                  </a:txBody>
                  <a:tcPr marL="6350" marR="6350" marT="6350" marB="0" anchor="b"/>
                </a:tc>
                <a:tc>
                  <a:txBody>
                    <a:bodyPr/>
                    <a:lstStyle/>
                    <a:p>
                      <a:pPr algn="ctr" fontAlgn="b"/>
                      <a:r>
                        <a:rPr lang="en-US" sz="1200" u="none" strike="noStrike" noProof="0" dirty="0">
                          <a:effectLst/>
                        </a:rPr>
                        <a:t>13,00%</a:t>
                      </a:r>
                      <a:endParaRPr lang="en-US" sz="1200" b="0" i="0" u="none" strike="noStrike" noProof="0" dirty="0">
                        <a:solidFill>
                          <a:srgbClr val="000000"/>
                        </a:solidFill>
                        <a:effectLst/>
                        <a:latin typeface="+mn-lt"/>
                      </a:endParaRPr>
                    </a:p>
                  </a:txBody>
                  <a:tcPr marL="6350" marR="6350" marT="6350" marB="0" anchor="b"/>
                </a:tc>
                <a:tc>
                  <a:txBody>
                    <a:bodyPr/>
                    <a:lstStyle/>
                    <a:p>
                      <a:pPr algn="ctr" fontAlgn="b"/>
                      <a:endParaRPr lang="en-US" sz="1200" b="0" i="0" u="none" strike="noStrike" noProof="0" dirty="0">
                        <a:solidFill>
                          <a:srgbClr val="000000"/>
                        </a:solidFill>
                        <a:effectLst/>
                        <a:latin typeface="+mn-lt"/>
                      </a:endParaRPr>
                    </a:p>
                  </a:txBody>
                  <a:tcPr marL="6350" marR="6350" marT="6350" marB="0" anchor="b"/>
                </a:tc>
                <a:extLst>
                  <a:ext uri="{0D108BD9-81ED-4DB2-BD59-A6C34878D82A}">
                    <a16:rowId xmlns:a16="http://schemas.microsoft.com/office/drawing/2014/main" val="10011"/>
                  </a:ext>
                </a:extLst>
              </a:tr>
              <a:tr h="278965">
                <a:tc>
                  <a:txBody>
                    <a:bodyPr/>
                    <a:lstStyle/>
                    <a:p>
                      <a:pPr algn="l" fontAlgn="b"/>
                      <a:endParaRPr lang="en-US" sz="1200" b="0" i="0" u="none" strike="noStrike" noProof="0" dirty="0">
                        <a:solidFill>
                          <a:srgbClr val="000000"/>
                        </a:solidFill>
                        <a:effectLst/>
                        <a:latin typeface="+mn-lt"/>
                      </a:endParaRPr>
                    </a:p>
                  </a:txBody>
                  <a:tcPr marL="6350" marR="6350" marT="6350" marB="0" anchor="b"/>
                </a:tc>
                <a:tc>
                  <a:txBody>
                    <a:bodyPr/>
                    <a:lstStyle/>
                    <a:p>
                      <a:pPr algn="ctr" fontAlgn="b"/>
                      <a:endParaRPr lang="en-US" sz="1200" b="0" i="0" u="none" strike="noStrike" noProof="0" dirty="0">
                        <a:solidFill>
                          <a:srgbClr val="000000"/>
                        </a:solidFill>
                        <a:effectLst/>
                        <a:latin typeface="+mn-lt"/>
                      </a:endParaRPr>
                    </a:p>
                  </a:txBody>
                  <a:tcPr marL="6350" marR="6350" marT="6350" marB="0" anchor="b"/>
                </a:tc>
                <a:tc>
                  <a:txBody>
                    <a:bodyPr/>
                    <a:lstStyle/>
                    <a:p>
                      <a:pPr algn="ctr" fontAlgn="b"/>
                      <a:endParaRPr lang="en-US" sz="1200" b="0" i="0" u="none" strike="noStrike" noProof="0" dirty="0">
                        <a:solidFill>
                          <a:srgbClr val="000000"/>
                        </a:solidFill>
                        <a:effectLst/>
                        <a:latin typeface="+mn-lt"/>
                      </a:endParaRPr>
                    </a:p>
                  </a:txBody>
                  <a:tcPr marL="6350" marR="6350" marT="6350" marB="0" anchor="b"/>
                </a:tc>
                <a:tc>
                  <a:txBody>
                    <a:bodyPr/>
                    <a:lstStyle/>
                    <a:p>
                      <a:pPr algn="ctr" fontAlgn="b"/>
                      <a:endParaRPr lang="en-US" sz="1200" b="0" i="0" u="none" strike="noStrike" noProof="0" dirty="0">
                        <a:solidFill>
                          <a:srgbClr val="000000"/>
                        </a:solidFill>
                        <a:effectLst/>
                        <a:latin typeface="+mn-lt"/>
                      </a:endParaRPr>
                    </a:p>
                  </a:txBody>
                  <a:tcPr marL="6350" marR="6350" marT="6350" marB="0" anchor="b"/>
                </a:tc>
                <a:tc>
                  <a:txBody>
                    <a:bodyPr/>
                    <a:lstStyle/>
                    <a:p>
                      <a:pPr algn="ctr" fontAlgn="b"/>
                      <a:endParaRPr lang="en-US" sz="1200" b="0" i="0" u="none" strike="noStrike" noProof="0" dirty="0">
                        <a:solidFill>
                          <a:srgbClr val="000000"/>
                        </a:solidFill>
                        <a:effectLst/>
                        <a:latin typeface="+mn-lt"/>
                      </a:endParaRPr>
                    </a:p>
                  </a:txBody>
                  <a:tcPr marL="6350" marR="6350" marT="6350" marB="0" anchor="b"/>
                </a:tc>
                <a:tc>
                  <a:txBody>
                    <a:bodyPr/>
                    <a:lstStyle/>
                    <a:p>
                      <a:pPr algn="ctr" fontAlgn="b"/>
                      <a:endParaRPr lang="en-US" sz="1200" b="0" i="0" u="none" strike="noStrike" noProof="0" dirty="0">
                        <a:solidFill>
                          <a:srgbClr val="000000"/>
                        </a:solidFill>
                        <a:effectLst/>
                        <a:latin typeface="+mn-lt"/>
                      </a:endParaRPr>
                    </a:p>
                  </a:txBody>
                  <a:tcPr marL="6350" marR="6350" marT="6350" marB="0" anchor="b"/>
                </a:tc>
                <a:tc>
                  <a:txBody>
                    <a:bodyPr/>
                    <a:lstStyle/>
                    <a:p>
                      <a:pPr algn="ctr" fontAlgn="b"/>
                      <a:endParaRPr lang="en-US" sz="1200" b="0" i="0" u="none" strike="noStrike" noProof="0" dirty="0">
                        <a:solidFill>
                          <a:srgbClr val="000000"/>
                        </a:solidFill>
                        <a:effectLst/>
                        <a:latin typeface="+mn-lt"/>
                      </a:endParaRPr>
                    </a:p>
                  </a:txBody>
                  <a:tcPr marL="6350" marR="6350" marT="6350" marB="0" anchor="b"/>
                </a:tc>
                <a:extLst>
                  <a:ext uri="{0D108BD9-81ED-4DB2-BD59-A6C34878D82A}">
                    <a16:rowId xmlns:a16="http://schemas.microsoft.com/office/drawing/2014/main" val="10012"/>
                  </a:ext>
                </a:extLst>
              </a:tr>
              <a:tr h="278965">
                <a:tc gridSpan="3">
                  <a:txBody>
                    <a:bodyPr/>
                    <a:lstStyle/>
                    <a:p>
                      <a:pPr algn="ctr" fontAlgn="b"/>
                      <a:r>
                        <a:rPr lang="en-US" sz="1200" u="none" strike="noStrike" noProof="0" dirty="0">
                          <a:effectLst/>
                        </a:rPr>
                        <a:t>Weighted Expected returns</a:t>
                      </a:r>
                      <a:endParaRPr lang="en-US" sz="1200" b="1" i="0" u="none" strike="noStrike" noProof="0" dirty="0">
                        <a:solidFill>
                          <a:srgbClr val="000000"/>
                        </a:solidFill>
                        <a:effectLst/>
                        <a:latin typeface="+mn-lt"/>
                      </a:endParaRPr>
                    </a:p>
                  </a:txBody>
                  <a:tcPr marL="6350" marR="6350" marT="6350" marB="0" anchor="b"/>
                </a:tc>
                <a:tc hMerge="1">
                  <a:txBody>
                    <a:bodyPr/>
                    <a:lstStyle/>
                    <a:p>
                      <a:endParaRPr lang="it-IT"/>
                    </a:p>
                  </a:txBody>
                  <a:tcPr/>
                </a:tc>
                <a:tc hMerge="1">
                  <a:txBody>
                    <a:bodyPr/>
                    <a:lstStyle/>
                    <a:p>
                      <a:endParaRPr lang="it-IT"/>
                    </a:p>
                  </a:txBody>
                  <a:tcPr/>
                </a:tc>
                <a:tc>
                  <a:txBody>
                    <a:bodyPr/>
                    <a:lstStyle/>
                    <a:p>
                      <a:pPr algn="ctr" fontAlgn="b"/>
                      <a:r>
                        <a:rPr lang="en-US" sz="1200" u="none" strike="noStrike" noProof="0" dirty="0">
                          <a:effectLst/>
                        </a:rPr>
                        <a:t>34,60%</a:t>
                      </a:r>
                      <a:endParaRPr lang="en-US" sz="1200" b="1" i="0" u="none" strike="noStrike" noProof="0" dirty="0">
                        <a:solidFill>
                          <a:srgbClr val="000000"/>
                        </a:solidFill>
                        <a:effectLst/>
                        <a:latin typeface="+mn-lt"/>
                      </a:endParaRPr>
                    </a:p>
                  </a:txBody>
                  <a:tcPr marL="6350" marR="6350" marT="6350" marB="0" anchor="b"/>
                </a:tc>
                <a:tc>
                  <a:txBody>
                    <a:bodyPr/>
                    <a:lstStyle/>
                    <a:p>
                      <a:pPr algn="ctr" fontAlgn="b"/>
                      <a:r>
                        <a:rPr lang="en-US" sz="1200" u="none" strike="noStrike" noProof="0" dirty="0">
                          <a:effectLst/>
                        </a:rPr>
                        <a:t>21,60%</a:t>
                      </a:r>
                      <a:endParaRPr lang="en-US" sz="1200" b="1" i="0" u="none" strike="noStrike" noProof="0" dirty="0">
                        <a:solidFill>
                          <a:srgbClr val="000000"/>
                        </a:solidFill>
                        <a:effectLst/>
                        <a:latin typeface="+mn-lt"/>
                      </a:endParaRPr>
                    </a:p>
                  </a:txBody>
                  <a:tcPr marL="6350" marR="6350" marT="6350" marB="0" anchor="b"/>
                </a:tc>
                <a:tc>
                  <a:txBody>
                    <a:bodyPr/>
                    <a:lstStyle/>
                    <a:p>
                      <a:pPr algn="ctr" fontAlgn="b"/>
                      <a:r>
                        <a:rPr lang="en-US" sz="1200" u="none" strike="noStrike" noProof="0" dirty="0">
                          <a:effectLst/>
                        </a:rPr>
                        <a:t>19,00%</a:t>
                      </a:r>
                      <a:endParaRPr lang="en-US" sz="1200" b="1" i="0" u="none" strike="noStrike" noProof="0" dirty="0">
                        <a:solidFill>
                          <a:srgbClr val="000000"/>
                        </a:solidFill>
                        <a:effectLst/>
                        <a:latin typeface="+mn-lt"/>
                      </a:endParaRPr>
                    </a:p>
                  </a:txBody>
                  <a:tcPr marL="6350" marR="6350" marT="6350" marB="0" anchor="b"/>
                </a:tc>
                <a:tc>
                  <a:txBody>
                    <a:bodyPr/>
                    <a:lstStyle/>
                    <a:p>
                      <a:pPr algn="ctr" fontAlgn="b"/>
                      <a:r>
                        <a:rPr lang="en-US" sz="1200" u="none" strike="noStrike" noProof="0" dirty="0">
                          <a:effectLst/>
                        </a:rPr>
                        <a:t>13,40%</a:t>
                      </a:r>
                      <a:endParaRPr lang="en-US" sz="1200" b="1" i="0" u="none" strike="noStrike" noProof="0" dirty="0">
                        <a:solidFill>
                          <a:srgbClr val="000000"/>
                        </a:solidFill>
                        <a:effectLst/>
                        <a:latin typeface="+mn-lt"/>
                      </a:endParaRPr>
                    </a:p>
                  </a:txBody>
                  <a:tcPr marL="6350" marR="6350" marT="6350" marB="0" anchor="b"/>
                </a:tc>
                <a:extLst>
                  <a:ext uri="{0D108BD9-81ED-4DB2-BD59-A6C34878D82A}">
                    <a16:rowId xmlns:a16="http://schemas.microsoft.com/office/drawing/2014/main" val="10013"/>
                  </a:ext>
                </a:extLst>
              </a:tr>
              <a:tr h="278965">
                <a:tc>
                  <a:txBody>
                    <a:bodyPr/>
                    <a:lstStyle/>
                    <a:p>
                      <a:pPr algn="l" fontAlgn="b"/>
                      <a:endParaRPr lang="en-US" sz="1200" b="0" i="0" u="none" strike="noStrike" noProof="0" dirty="0">
                        <a:solidFill>
                          <a:srgbClr val="000000"/>
                        </a:solidFill>
                        <a:effectLst/>
                        <a:latin typeface="+mn-lt"/>
                      </a:endParaRPr>
                    </a:p>
                  </a:txBody>
                  <a:tcPr marL="6350" marR="6350" marT="6350" marB="0" anchor="b"/>
                </a:tc>
                <a:tc>
                  <a:txBody>
                    <a:bodyPr/>
                    <a:lstStyle/>
                    <a:p>
                      <a:pPr algn="l" fontAlgn="b"/>
                      <a:endParaRPr lang="en-US" sz="1200" b="0" i="0" u="none" strike="noStrike" noProof="0" dirty="0">
                        <a:solidFill>
                          <a:srgbClr val="000000"/>
                        </a:solidFill>
                        <a:effectLst/>
                        <a:latin typeface="+mn-lt"/>
                      </a:endParaRPr>
                    </a:p>
                  </a:txBody>
                  <a:tcPr marL="6350" marR="6350" marT="6350" marB="0" anchor="b"/>
                </a:tc>
                <a:tc>
                  <a:txBody>
                    <a:bodyPr/>
                    <a:lstStyle/>
                    <a:p>
                      <a:pPr algn="l" fontAlgn="b"/>
                      <a:endParaRPr lang="en-US" sz="1200" b="0" i="0" u="none" strike="noStrike" noProof="0" dirty="0">
                        <a:solidFill>
                          <a:srgbClr val="000000"/>
                        </a:solidFill>
                        <a:effectLst/>
                        <a:latin typeface="+mn-lt"/>
                      </a:endParaRPr>
                    </a:p>
                  </a:txBody>
                  <a:tcPr marL="6350" marR="6350" marT="6350" marB="0" anchor="b"/>
                </a:tc>
                <a:tc>
                  <a:txBody>
                    <a:bodyPr/>
                    <a:lstStyle/>
                    <a:p>
                      <a:pPr algn="l" fontAlgn="b"/>
                      <a:endParaRPr lang="en-US" sz="1200" b="0" i="0" u="none" strike="noStrike" noProof="0" dirty="0">
                        <a:solidFill>
                          <a:srgbClr val="000000"/>
                        </a:solidFill>
                        <a:effectLst/>
                        <a:latin typeface="+mn-lt"/>
                      </a:endParaRPr>
                    </a:p>
                  </a:txBody>
                  <a:tcPr marL="6350" marR="6350" marT="6350" marB="0" anchor="b"/>
                </a:tc>
                <a:tc>
                  <a:txBody>
                    <a:bodyPr/>
                    <a:lstStyle/>
                    <a:p>
                      <a:pPr algn="ctr" fontAlgn="b"/>
                      <a:endParaRPr lang="en-US" sz="1200" b="0" i="0" u="none" strike="noStrike" noProof="0" dirty="0">
                        <a:solidFill>
                          <a:srgbClr val="000000"/>
                        </a:solidFill>
                        <a:effectLst/>
                        <a:latin typeface="+mn-lt"/>
                      </a:endParaRPr>
                    </a:p>
                  </a:txBody>
                  <a:tcPr marL="6350" marR="6350" marT="6350" marB="0" anchor="b"/>
                </a:tc>
                <a:tc>
                  <a:txBody>
                    <a:bodyPr/>
                    <a:lstStyle/>
                    <a:p>
                      <a:pPr algn="ctr" fontAlgn="b"/>
                      <a:endParaRPr lang="en-US" sz="1200" b="0" i="0" u="none" strike="noStrike" noProof="0" dirty="0">
                        <a:solidFill>
                          <a:srgbClr val="000000"/>
                        </a:solidFill>
                        <a:effectLst/>
                        <a:latin typeface="+mn-lt"/>
                      </a:endParaRPr>
                    </a:p>
                  </a:txBody>
                  <a:tcPr marL="6350" marR="6350" marT="6350" marB="0" anchor="b"/>
                </a:tc>
                <a:tc>
                  <a:txBody>
                    <a:bodyPr/>
                    <a:lstStyle/>
                    <a:p>
                      <a:pPr algn="ctr" fontAlgn="b"/>
                      <a:endParaRPr lang="en-US" sz="1200" b="0" i="0" u="none" strike="noStrike" noProof="0" dirty="0">
                        <a:solidFill>
                          <a:srgbClr val="000000"/>
                        </a:solidFill>
                        <a:effectLst/>
                        <a:latin typeface="+mn-lt"/>
                      </a:endParaRPr>
                    </a:p>
                  </a:txBody>
                  <a:tcPr marL="6350" marR="6350" marT="6350" marB="0" anchor="b"/>
                </a:tc>
                <a:extLst>
                  <a:ext uri="{0D108BD9-81ED-4DB2-BD59-A6C34878D82A}">
                    <a16:rowId xmlns:a16="http://schemas.microsoft.com/office/drawing/2014/main" val="10014"/>
                  </a:ext>
                </a:extLst>
              </a:tr>
              <a:tr h="278965">
                <a:tc gridSpan="3">
                  <a:txBody>
                    <a:bodyPr/>
                    <a:lstStyle/>
                    <a:p>
                      <a:pPr algn="ctr" fontAlgn="b"/>
                      <a:r>
                        <a:rPr lang="en-US" sz="1200" u="none" strike="noStrike" noProof="0" dirty="0">
                          <a:effectLst/>
                        </a:rPr>
                        <a:t>Portfolio Standard Deviation</a:t>
                      </a:r>
                      <a:endParaRPr lang="en-US" sz="1200" b="1" i="0" u="none" strike="noStrike" noProof="0" dirty="0">
                        <a:solidFill>
                          <a:srgbClr val="000000"/>
                        </a:solidFill>
                        <a:effectLst/>
                        <a:latin typeface="+mn-lt"/>
                      </a:endParaRPr>
                    </a:p>
                  </a:txBody>
                  <a:tcPr marL="6350" marR="6350" marT="6350" marB="0" anchor="b"/>
                </a:tc>
                <a:tc hMerge="1">
                  <a:txBody>
                    <a:bodyPr/>
                    <a:lstStyle/>
                    <a:p>
                      <a:endParaRPr lang="it-IT"/>
                    </a:p>
                  </a:txBody>
                  <a:tcPr/>
                </a:tc>
                <a:tc hMerge="1">
                  <a:txBody>
                    <a:bodyPr/>
                    <a:lstStyle/>
                    <a:p>
                      <a:endParaRPr lang="it-IT"/>
                    </a:p>
                  </a:txBody>
                  <a:tcPr/>
                </a:tc>
                <a:tc>
                  <a:txBody>
                    <a:bodyPr/>
                    <a:lstStyle/>
                    <a:p>
                      <a:pPr algn="ctr" fontAlgn="b"/>
                      <a:r>
                        <a:rPr lang="en-US" sz="1200" u="none" strike="noStrike" noProof="0" dirty="0">
                          <a:effectLst/>
                        </a:rPr>
                        <a:t>110,60%</a:t>
                      </a:r>
                      <a:endParaRPr lang="en-US" sz="1200" b="1" i="0" u="none" strike="noStrike" noProof="0" dirty="0">
                        <a:solidFill>
                          <a:srgbClr val="000000"/>
                        </a:solidFill>
                        <a:effectLst/>
                        <a:latin typeface="+mn-lt"/>
                      </a:endParaRPr>
                    </a:p>
                  </a:txBody>
                  <a:tcPr marL="6350" marR="6350" marT="6350" marB="0" anchor="b"/>
                </a:tc>
                <a:tc>
                  <a:txBody>
                    <a:bodyPr/>
                    <a:lstStyle/>
                    <a:p>
                      <a:pPr algn="ctr" fontAlgn="b"/>
                      <a:r>
                        <a:rPr lang="en-US" sz="1200" u="none" strike="noStrike" noProof="0" dirty="0">
                          <a:effectLst/>
                        </a:rPr>
                        <a:t>30,80%</a:t>
                      </a:r>
                      <a:endParaRPr lang="en-US" sz="1200" b="1" i="0" u="none" strike="noStrike" noProof="0" dirty="0">
                        <a:solidFill>
                          <a:srgbClr val="000000"/>
                        </a:solidFill>
                        <a:effectLst/>
                        <a:latin typeface="+mn-lt"/>
                      </a:endParaRPr>
                    </a:p>
                  </a:txBody>
                  <a:tcPr marL="6350" marR="6350" marT="6350" marB="0" anchor="b"/>
                </a:tc>
                <a:tc>
                  <a:txBody>
                    <a:bodyPr/>
                    <a:lstStyle/>
                    <a:p>
                      <a:pPr algn="ctr" fontAlgn="b"/>
                      <a:r>
                        <a:rPr lang="en-US" sz="1200" u="none" strike="noStrike" noProof="0" dirty="0">
                          <a:effectLst/>
                        </a:rPr>
                        <a:t>23,70%</a:t>
                      </a:r>
                      <a:endParaRPr lang="en-US" sz="1200" b="1" i="0" u="none" strike="noStrike" noProof="0" dirty="0">
                        <a:solidFill>
                          <a:srgbClr val="000000"/>
                        </a:solidFill>
                        <a:effectLst/>
                        <a:latin typeface="+mn-lt"/>
                      </a:endParaRPr>
                    </a:p>
                  </a:txBody>
                  <a:tcPr marL="6350" marR="6350" marT="6350" marB="0" anchor="b"/>
                </a:tc>
                <a:tc>
                  <a:txBody>
                    <a:bodyPr/>
                    <a:lstStyle/>
                    <a:p>
                      <a:pPr algn="ctr" fontAlgn="b"/>
                      <a:r>
                        <a:rPr lang="en-US" sz="1200" u="none" strike="noStrike" noProof="0" dirty="0">
                          <a:effectLst/>
                        </a:rPr>
                        <a:t>14,60%</a:t>
                      </a:r>
                      <a:endParaRPr lang="en-US" sz="1200" b="1" i="0" u="none" strike="noStrike" noProof="0" dirty="0">
                        <a:solidFill>
                          <a:srgbClr val="000000"/>
                        </a:solidFill>
                        <a:effectLst/>
                        <a:latin typeface="+mn-lt"/>
                      </a:endParaRPr>
                    </a:p>
                  </a:txBody>
                  <a:tcPr marL="6350" marR="6350" marT="6350" marB="0" anchor="b"/>
                </a:tc>
                <a:extLst>
                  <a:ext uri="{0D108BD9-81ED-4DB2-BD59-A6C34878D82A}">
                    <a16:rowId xmlns:a16="http://schemas.microsoft.com/office/drawing/2014/main" val="10015"/>
                  </a:ext>
                </a:extLst>
              </a:tr>
            </a:tbl>
          </a:graphicData>
        </a:graphic>
      </p:graphicFrame>
    </p:spTree>
    <p:extLst>
      <p:ext uri="{BB962C8B-B14F-4D97-AF65-F5344CB8AC3E}">
        <p14:creationId xmlns:p14="http://schemas.microsoft.com/office/powerpoint/2010/main" val="6149621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656687"/>
            <a:ext cx="8229600" cy="952941"/>
          </a:xfrm>
        </p:spPr>
        <p:txBody>
          <a:bodyPr/>
          <a:lstStyle/>
          <a:p>
            <a:pPr algn="l"/>
            <a:r>
              <a:rPr lang="en-US" sz="4000" dirty="0"/>
              <a:t>Portfolio Theory</a:t>
            </a:r>
          </a:p>
        </p:txBody>
      </p:sp>
      <p:grpSp>
        <p:nvGrpSpPr>
          <p:cNvPr id="6" name="Gruppo 5"/>
          <p:cNvGrpSpPr/>
          <p:nvPr/>
        </p:nvGrpSpPr>
        <p:grpSpPr>
          <a:xfrm>
            <a:off x="139485" y="139487"/>
            <a:ext cx="6182823" cy="647258"/>
            <a:chOff x="1" y="1"/>
            <a:chExt cx="6182823" cy="647258"/>
          </a:xfrm>
        </p:grpSpPr>
        <p:pic>
          <p:nvPicPr>
            <p:cNvPr id="7" name="Immagine 6" descr="senzatitolo-1.jpg"/>
            <p:cNvPicPr>
              <a:picLocks noChangeAspect="1"/>
            </p:cNvPicPr>
            <p:nvPr/>
          </p:nvPicPr>
          <p:blipFill>
            <a:blip r:embed="rId4">
              <a:alphaModFix amt="74000"/>
              <a:extLst>
                <a:ext uri="{28A0092B-C50C-407E-A947-70E740481C1C}">
                  <a14:useLocalDpi xmlns:a14="http://schemas.microsoft.com/office/drawing/2010/main" val="0"/>
                </a:ext>
              </a:extLst>
            </a:blip>
            <a:stretch>
              <a:fillRect/>
            </a:stretch>
          </p:blipFill>
          <p:spPr>
            <a:xfrm>
              <a:off x="1" y="1"/>
              <a:ext cx="1733928" cy="647258"/>
            </a:xfrm>
            <a:prstGeom prst="rect">
              <a:avLst/>
            </a:prstGeom>
            <a:ln>
              <a:noFill/>
            </a:ln>
            <a:effectLst>
              <a:softEdge rad="112500"/>
            </a:effectLst>
          </p:spPr>
        </p:pic>
        <p:sp>
          <p:nvSpPr>
            <p:cNvPr id="9" name="CasellaDiTesto 8"/>
            <p:cNvSpPr txBox="1"/>
            <p:nvPr/>
          </p:nvSpPr>
          <p:spPr>
            <a:xfrm>
              <a:off x="1665484" y="290514"/>
              <a:ext cx="4517340" cy="261610"/>
            </a:xfrm>
            <a:prstGeom prst="rect">
              <a:avLst/>
            </a:prstGeom>
            <a:gradFill flip="none" rotWithShape="1">
              <a:gsLst>
                <a:gs pos="72000">
                  <a:schemeClr val="accent1"/>
                </a:gs>
                <a:gs pos="100000">
                  <a:srgbClr val="FFFFFF"/>
                </a:gs>
              </a:gsLst>
              <a:path path="shape">
                <a:fillToRect l="50000" t="50000" r="50000" b="50000"/>
              </a:path>
              <a:tileRect/>
            </a:gradFill>
            <a:effectLst>
              <a:outerShdw blurRad="88900" dist="38100" dir="2700000" sx="101000" sy="101000" algn="tl" rotWithShape="0">
                <a:srgbClr val="FF0000">
                  <a:alpha val="43000"/>
                </a:srgbClr>
              </a:outerShdw>
            </a:effectLst>
          </p:spPr>
          <p:txBody>
            <a:bodyPr wrap="square" rtlCol="0">
              <a:spAutoFit/>
            </a:bodyPr>
            <a:lstStyle/>
            <a:p>
              <a:r>
                <a:rPr lang="it-IT" sz="1050" dirty="0"/>
                <a:t>Corso di Laurea in International Management</a:t>
              </a:r>
            </a:p>
          </p:txBody>
        </p:sp>
      </p:grpSp>
      <p:graphicFrame>
        <p:nvGraphicFramePr>
          <p:cNvPr id="8" name="Segnaposto contenuto 7"/>
          <p:cNvGraphicFramePr>
            <a:graphicFrameLocks noGrp="1"/>
          </p:cNvGraphicFramePr>
          <p:nvPr>
            <p:ph idx="1"/>
            <p:extLst>
              <p:ext uri="{D42A27DB-BD31-4B8C-83A1-F6EECF244321}">
                <p14:modId xmlns:p14="http://schemas.microsoft.com/office/powerpoint/2010/main" val="1175352589"/>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graphicFrame>
        <p:nvGraphicFramePr>
          <p:cNvPr id="10" name="Oggetto 9"/>
          <p:cNvGraphicFramePr>
            <a:graphicFrameLocks noChangeAspect="1"/>
          </p:cNvGraphicFramePr>
          <p:nvPr>
            <p:extLst>
              <p:ext uri="{D42A27DB-BD31-4B8C-83A1-F6EECF244321}">
                <p14:modId xmlns:p14="http://schemas.microsoft.com/office/powerpoint/2010/main" val="458387664"/>
              </p:ext>
            </p:extLst>
          </p:nvPr>
        </p:nvGraphicFramePr>
        <p:xfrm>
          <a:off x="586740" y="5108448"/>
          <a:ext cx="3704844" cy="997204"/>
        </p:xfrm>
        <a:graphic>
          <a:graphicData uri="http://schemas.openxmlformats.org/presentationml/2006/ole">
            <mc:AlternateContent xmlns:mc="http://schemas.openxmlformats.org/markup-compatibility/2006">
              <mc:Choice xmlns:v="urn:schemas-microsoft-com:vml" Requires="v">
                <p:oleObj spid="_x0000_s8199" name="Equation" r:id="rId10" imgW="3162300" imgH="533400" progId="Equation.3">
                  <p:embed/>
                </p:oleObj>
              </mc:Choice>
              <mc:Fallback>
                <p:oleObj name="Equation" r:id="rId10" imgW="3162300" imgH="533400" progId="Equation.3">
                  <p:embed/>
                  <p:pic>
                    <p:nvPicPr>
                      <p:cNvPr id="0" name=""/>
                      <p:cNvPicPr/>
                      <p:nvPr/>
                    </p:nvPicPr>
                    <p:blipFill>
                      <a:blip r:embed="rId11"/>
                      <a:stretch>
                        <a:fillRect/>
                      </a:stretch>
                    </p:blipFill>
                    <p:spPr>
                      <a:xfrm>
                        <a:off x="586740" y="5108448"/>
                        <a:ext cx="3704844" cy="997204"/>
                      </a:xfrm>
                      <a:prstGeom prst="rect">
                        <a:avLst/>
                      </a:prstGeom>
                    </p:spPr>
                  </p:pic>
                </p:oleObj>
              </mc:Fallback>
            </mc:AlternateContent>
          </a:graphicData>
        </a:graphic>
      </p:graphicFrame>
    </p:spTree>
    <p:extLst>
      <p:ext uri="{BB962C8B-B14F-4D97-AF65-F5344CB8AC3E}">
        <p14:creationId xmlns:p14="http://schemas.microsoft.com/office/powerpoint/2010/main" val="4449604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656687"/>
            <a:ext cx="8229600" cy="952941"/>
          </a:xfrm>
        </p:spPr>
        <p:txBody>
          <a:bodyPr/>
          <a:lstStyle/>
          <a:p>
            <a:pPr algn="l"/>
            <a:r>
              <a:rPr lang="en-US" sz="4000" dirty="0"/>
              <a:t>Portfolio Theory</a:t>
            </a:r>
          </a:p>
        </p:txBody>
      </p:sp>
      <p:grpSp>
        <p:nvGrpSpPr>
          <p:cNvPr id="6" name="Gruppo 5"/>
          <p:cNvGrpSpPr/>
          <p:nvPr/>
        </p:nvGrpSpPr>
        <p:grpSpPr>
          <a:xfrm>
            <a:off x="139485" y="139487"/>
            <a:ext cx="6182823" cy="647258"/>
            <a:chOff x="1" y="1"/>
            <a:chExt cx="6182823" cy="647258"/>
          </a:xfrm>
        </p:grpSpPr>
        <p:pic>
          <p:nvPicPr>
            <p:cNvPr id="7" name="Immagine 6" descr="senzatitolo-1.jpg"/>
            <p:cNvPicPr>
              <a:picLocks noChangeAspect="1"/>
            </p:cNvPicPr>
            <p:nvPr/>
          </p:nvPicPr>
          <p:blipFill>
            <a:blip r:embed="rId4">
              <a:alphaModFix amt="74000"/>
              <a:extLst>
                <a:ext uri="{28A0092B-C50C-407E-A947-70E740481C1C}">
                  <a14:useLocalDpi xmlns:a14="http://schemas.microsoft.com/office/drawing/2010/main" val="0"/>
                </a:ext>
              </a:extLst>
            </a:blip>
            <a:stretch>
              <a:fillRect/>
            </a:stretch>
          </p:blipFill>
          <p:spPr>
            <a:xfrm>
              <a:off x="1" y="1"/>
              <a:ext cx="1733928" cy="647258"/>
            </a:xfrm>
            <a:prstGeom prst="rect">
              <a:avLst/>
            </a:prstGeom>
            <a:ln>
              <a:noFill/>
            </a:ln>
            <a:effectLst>
              <a:softEdge rad="112500"/>
            </a:effectLst>
          </p:spPr>
        </p:pic>
        <p:sp>
          <p:nvSpPr>
            <p:cNvPr id="9" name="CasellaDiTesto 8"/>
            <p:cNvSpPr txBox="1"/>
            <p:nvPr/>
          </p:nvSpPr>
          <p:spPr>
            <a:xfrm>
              <a:off x="1665484" y="290514"/>
              <a:ext cx="4517340" cy="261610"/>
            </a:xfrm>
            <a:prstGeom prst="rect">
              <a:avLst/>
            </a:prstGeom>
            <a:gradFill flip="none" rotWithShape="1">
              <a:gsLst>
                <a:gs pos="72000">
                  <a:schemeClr val="accent1"/>
                </a:gs>
                <a:gs pos="100000">
                  <a:srgbClr val="FFFFFF"/>
                </a:gs>
              </a:gsLst>
              <a:path path="shape">
                <a:fillToRect l="50000" t="50000" r="50000" b="50000"/>
              </a:path>
              <a:tileRect/>
            </a:gradFill>
            <a:effectLst>
              <a:outerShdw blurRad="88900" dist="38100" dir="2700000" sx="101000" sy="101000" algn="tl" rotWithShape="0">
                <a:srgbClr val="FF0000">
                  <a:alpha val="43000"/>
                </a:srgbClr>
              </a:outerShdw>
            </a:effectLst>
          </p:spPr>
          <p:txBody>
            <a:bodyPr wrap="square" rtlCol="0">
              <a:spAutoFit/>
            </a:bodyPr>
            <a:lstStyle/>
            <a:p>
              <a:r>
                <a:rPr lang="it-IT" sz="1050" dirty="0"/>
                <a:t>Corso di Laurea in International Management</a:t>
              </a:r>
            </a:p>
          </p:txBody>
        </p:sp>
      </p:grpSp>
      <p:graphicFrame>
        <p:nvGraphicFramePr>
          <p:cNvPr id="10" name="Oggetto 9"/>
          <p:cNvGraphicFramePr>
            <a:graphicFrameLocks noChangeAspect="1"/>
          </p:cNvGraphicFramePr>
          <p:nvPr>
            <p:extLst>
              <p:ext uri="{D42A27DB-BD31-4B8C-83A1-F6EECF244321}">
                <p14:modId xmlns:p14="http://schemas.microsoft.com/office/powerpoint/2010/main" val="1174563246"/>
              </p:ext>
            </p:extLst>
          </p:nvPr>
        </p:nvGraphicFramePr>
        <p:xfrm>
          <a:off x="3095730" y="2099997"/>
          <a:ext cx="2977219" cy="1163154"/>
        </p:xfrm>
        <a:graphic>
          <a:graphicData uri="http://schemas.openxmlformats.org/presentationml/2006/ole">
            <mc:AlternateContent xmlns:mc="http://schemas.openxmlformats.org/markup-compatibility/2006">
              <mc:Choice xmlns:v="urn:schemas-microsoft-com:vml" Requires="v">
                <p:oleObj spid="_x0000_s9226" name="Equation" r:id="rId5" imgW="1282700" imgH="596900" progId="Equation.3">
                  <p:embed/>
                </p:oleObj>
              </mc:Choice>
              <mc:Fallback>
                <p:oleObj name="Equation" r:id="rId5" imgW="1282700" imgH="596900" progId="Equation.3">
                  <p:embed/>
                  <p:pic>
                    <p:nvPicPr>
                      <p:cNvPr id="0" name=""/>
                      <p:cNvPicPr/>
                      <p:nvPr/>
                    </p:nvPicPr>
                    <p:blipFill>
                      <a:blip r:embed="rId6"/>
                      <a:stretch>
                        <a:fillRect/>
                      </a:stretch>
                    </p:blipFill>
                    <p:spPr>
                      <a:xfrm>
                        <a:off x="3095730" y="2099997"/>
                        <a:ext cx="2977219" cy="1163154"/>
                      </a:xfrm>
                      <a:prstGeom prst="rect">
                        <a:avLst/>
                      </a:prstGeom>
                    </p:spPr>
                  </p:pic>
                </p:oleObj>
              </mc:Fallback>
            </mc:AlternateContent>
          </a:graphicData>
        </a:graphic>
      </p:graphicFrame>
      <p:sp>
        <p:nvSpPr>
          <p:cNvPr id="11" name="CasellaDiTesto 10"/>
          <p:cNvSpPr txBox="1"/>
          <p:nvPr/>
        </p:nvSpPr>
        <p:spPr>
          <a:xfrm>
            <a:off x="1018445" y="3483229"/>
            <a:ext cx="7116540" cy="1569660"/>
          </a:xfrm>
          <a:prstGeom prst="rect">
            <a:avLst/>
          </a:prstGeom>
          <a:noFill/>
        </p:spPr>
        <p:txBody>
          <a:bodyPr wrap="square" rtlCol="0">
            <a:spAutoFit/>
          </a:bodyPr>
          <a:lstStyle/>
          <a:p>
            <a:pPr algn="ctr">
              <a:spcAft>
                <a:spcPts val="1800"/>
              </a:spcAft>
            </a:pPr>
            <a:r>
              <a:rPr lang="en-US" sz="2200" dirty="0" err="1">
                <a:latin typeface="Symbol" charset="2"/>
                <a:cs typeface="Symbol" charset="2"/>
              </a:rPr>
              <a:t>s</a:t>
            </a:r>
            <a:r>
              <a:rPr lang="en-US" sz="2200" baseline="-25000" dirty="0" err="1"/>
              <a:t>A</a:t>
            </a:r>
            <a:r>
              <a:rPr lang="en-US" sz="2200" dirty="0"/>
              <a:t> = Standard deviation of share A</a:t>
            </a:r>
          </a:p>
          <a:p>
            <a:pPr algn="ctr">
              <a:spcAft>
                <a:spcPts val="1800"/>
              </a:spcAft>
            </a:pPr>
            <a:r>
              <a:rPr lang="en-US" sz="2200" dirty="0" err="1">
                <a:latin typeface="Symbol" charset="2"/>
                <a:cs typeface="Symbol" charset="2"/>
              </a:rPr>
              <a:t>s</a:t>
            </a:r>
            <a:r>
              <a:rPr lang="en-US" sz="2200" baseline="-25000" dirty="0" err="1"/>
              <a:t>B</a:t>
            </a:r>
            <a:r>
              <a:rPr lang="en-US" sz="2200" dirty="0"/>
              <a:t> = Standard deviation of share B</a:t>
            </a:r>
          </a:p>
          <a:p>
            <a:pPr algn="ctr">
              <a:spcAft>
                <a:spcPts val="3000"/>
              </a:spcAft>
            </a:pPr>
            <a:r>
              <a:rPr lang="en-US" sz="2200" i="1" dirty="0">
                <a:latin typeface="Symbol" charset="2"/>
                <a:cs typeface="Symbol" charset="2"/>
              </a:rPr>
              <a:t>r</a:t>
            </a:r>
            <a:r>
              <a:rPr lang="en-US" sz="2200" dirty="0"/>
              <a:t> Is always between +1 e -1</a:t>
            </a:r>
          </a:p>
        </p:txBody>
      </p:sp>
      <p:graphicFrame>
        <p:nvGraphicFramePr>
          <p:cNvPr id="12" name="Segnaposto contenuto 2"/>
          <p:cNvGraphicFramePr>
            <a:graphicFrameLocks noGrp="1" noChangeAspect="1"/>
          </p:cNvGraphicFramePr>
          <p:nvPr>
            <p:ph sz="half" idx="4294967295"/>
            <p:extLst>
              <p:ext uri="{D42A27DB-BD31-4B8C-83A1-F6EECF244321}">
                <p14:modId xmlns:p14="http://schemas.microsoft.com/office/powerpoint/2010/main" val="243437309"/>
              </p:ext>
            </p:extLst>
          </p:nvPr>
        </p:nvGraphicFramePr>
        <p:xfrm>
          <a:off x="1665484" y="5300699"/>
          <a:ext cx="5811690" cy="686693"/>
        </p:xfrm>
        <a:graphic>
          <a:graphicData uri="http://schemas.openxmlformats.org/presentationml/2006/ole">
            <mc:AlternateContent xmlns:mc="http://schemas.openxmlformats.org/markup-compatibility/2006">
              <mc:Choice xmlns:v="urn:schemas-microsoft-com:vml" Requires="v">
                <p:oleObj spid="_x0000_s9227" name="Equation" r:id="rId7" imgW="2578100" imgH="304800" progId="Equation.3">
                  <p:embed/>
                </p:oleObj>
              </mc:Choice>
              <mc:Fallback>
                <p:oleObj name="Equation" r:id="rId7" imgW="2578100" imgH="304800" progId="Equation.3">
                  <p:embed/>
                  <p:pic>
                    <p:nvPicPr>
                      <p:cNvPr id="0" name=""/>
                      <p:cNvPicPr/>
                      <p:nvPr/>
                    </p:nvPicPr>
                    <p:blipFill>
                      <a:blip r:embed="rId8"/>
                      <a:stretch>
                        <a:fillRect/>
                      </a:stretch>
                    </p:blipFill>
                    <p:spPr>
                      <a:xfrm>
                        <a:off x="1665484" y="5300699"/>
                        <a:ext cx="5811690" cy="686693"/>
                      </a:xfrm>
                      <a:prstGeom prst="rect">
                        <a:avLst/>
                      </a:prstGeom>
                    </p:spPr>
                  </p:pic>
                </p:oleObj>
              </mc:Fallback>
            </mc:AlternateContent>
          </a:graphicData>
        </a:graphic>
      </p:graphicFrame>
    </p:spTree>
    <p:extLst>
      <p:ext uri="{BB962C8B-B14F-4D97-AF65-F5344CB8AC3E}">
        <p14:creationId xmlns:p14="http://schemas.microsoft.com/office/powerpoint/2010/main" val="121479229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656687"/>
            <a:ext cx="8229600" cy="952941"/>
          </a:xfrm>
        </p:spPr>
        <p:txBody>
          <a:bodyPr/>
          <a:lstStyle/>
          <a:p>
            <a:pPr algn="l"/>
            <a:r>
              <a:rPr lang="en-US" sz="4000" dirty="0"/>
              <a:t>Portfolio Theory</a:t>
            </a:r>
          </a:p>
        </p:txBody>
      </p:sp>
      <p:sp>
        <p:nvSpPr>
          <p:cNvPr id="3" name="Segnaposto contenuto 2"/>
          <p:cNvSpPr>
            <a:spLocks noGrp="1"/>
          </p:cNvSpPr>
          <p:nvPr>
            <p:ph idx="1"/>
          </p:nvPr>
        </p:nvSpPr>
        <p:spPr>
          <a:xfrm>
            <a:off x="457200" y="1854715"/>
            <a:ext cx="8229599" cy="734514"/>
          </a:xfrm>
        </p:spPr>
        <p:txBody>
          <a:bodyPr anchor="ctr"/>
          <a:lstStyle/>
          <a:p>
            <a:pPr algn="ctr">
              <a:spcBef>
                <a:spcPts val="3000"/>
              </a:spcBef>
            </a:pPr>
            <a:r>
              <a:rPr lang="en-US" altLang="x-none" dirty="0">
                <a:solidFill>
                  <a:srgbClr val="002060"/>
                </a:solidFill>
                <a:latin typeface="+mn-lt"/>
              </a:rPr>
              <a:t>Price variations Vs </a:t>
            </a:r>
            <a:r>
              <a:rPr lang="en-US" altLang="x-none">
                <a:solidFill>
                  <a:srgbClr val="002060"/>
                </a:solidFill>
                <a:latin typeface="+mn-lt"/>
              </a:rPr>
              <a:t>normal distribution</a:t>
            </a:r>
            <a:endParaRPr lang="en-US" altLang="x-none" dirty="0">
              <a:solidFill>
                <a:srgbClr val="002060"/>
              </a:solidFill>
              <a:latin typeface="+mn-lt"/>
            </a:endParaRPr>
          </a:p>
        </p:txBody>
      </p:sp>
      <p:grpSp>
        <p:nvGrpSpPr>
          <p:cNvPr id="6" name="Gruppo 5"/>
          <p:cNvGrpSpPr/>
          <p:nvPr/>
        </p:nvGrpSpPr>
        <p:grpSpPr>
          <a:xfrm>
            <a:off x="139485" y="139487"/>
            <a:ext cx="6182823" cy="647258"/>
            <a:chOff x="1" y="1"/>
            <a:chExt cx="6182823" cy="647258"/>
          </a:xfrm>
        </p:grpSpPr>
        <p:pic>
          <p:nvPicPr>
            <p:cNvPr id="7" name="Immagine 6" descr="senzatitolo-1.jpg"/>
            <p:cNvPicPr>
              <a:picLocks noChangeAspect="1"/>
            </p:cNvPicPr>
            <p:nvPr/>
          </p:nvPicPr>
          <p:blipFill>
            <a:blip r:embed="rId3">
              <a:alphaModFix amt="74000"/>
              <a:extLst>
                <a:ext uri="{28A0092B-C50C-407E-A947-70E740481C1C}">
                  <a14:useLocalDpi xmlns:a14="http://schemas.microsoft.com/office/drawing/2010/main" val="0"/>
                </a:ext>
              </a:extLst>
            </a:blip>
            <a:stretch>
              <a:fillRect/>
            </a:stretch>
          </p:blipFill>
          <p:spPr>
            <a:xfrm>
              <a:off x="1" y="1"/>
              <a:ext cx="1733928" cy="647258"/>
            </a:xfrm>
            <a:prstGeom prst="rect">
              <a:avLst/>
            </a:prstGeom>
            <a:ln>
              <a:noFill/>
            </a:ln>
            <a:effectLst>
              <a:softEdge rad="112500"/>
            </a:effectLst>
          </p:spPr>
        </p:pic>
        <p:sp>
          <p:nvSpPr>
            <p:cNvPr id="9" name="CasellaDiTesto 8"/>
            <p:cNvSpPr txBox="1"/>
            <p:nvPr/>
          </p:nvSpPr>
          <p:spPr>
            <a:xfrm>
              <a:off x="1665484" y="290514"/>
              <a:ext cx="4517340" cy="261610"/>
            </a:xfrm>
            <a:prstGeom prst="rect">
              <a:avLst/>
            </a:prstGeom>
            <a:gradFill flip="none" rotWithShape="1">
              <a:gsLst>
                <a:gs pos="72000">
                  <a:schemeClr val="accent1"/>
                </a:gs>
                <a:gs pos="100000">
                  <a:srgbClr val="FFFFFF"/>
                </a:gs>
              </a:gsLst>
              <a:path path="shape">
                <a:fillToRect l="50000" t="50000" r="50000" b="50000"/>
              </a:path>
              <a:tileRect/>
            </a:gradFill>
            <a:effectLst>
              <a:outerShdw blurRad="88900" dist="38100" dir="2700000" sx="101000" sy="101000" algn="tl" rotWithShape="0">
                <a:srgbClr val="FF0000">
                  <a:alpha val="43000"/>
                </a:srgbClr>
              </a:outerShdw>
            </a:effectLst>
          </p:spPr>
          <p:txBody>
            <a:bodyPr wrap="square" rtlCol="0">
              <a:spAutoFit/>
            </a:bodyPr>
            <a:lstStyle/>
            <a:p>
              <a:r>
                <a:rPr lang="it-IT" sz="1050" dirty="0"/>
                <a:t>Corso di Laurea in International Management</a:t>
              </a:r>
            </a:p>
          </p:txBody>
        </p:sp>
      </p:grpSp>
      <p:graphicFrame>
        <p:nvGraphicFramePr>
          <p:cNvPr id="4" name="Object 11"/>
          <p:cNvGraphicFramePr>
            <a:graphicFrameLocks noChangeAspect="1"/>
          </p:cNvGraphicFramePr>
          <p:nvPr>
            <p:extLst>
              <p:ext uri="{D42A27DB-BD31-4B8C-83A1-F6EECF244321}">
                <p14:modId xmlns:p14="http://schemas.microsoft.com/office/powerpoint/2010/main" val="1187048223"/>
              </p:ext>
            </p:extLst>
          </p:nvPr>
        </p:nvGraphicFramePr>
        <p:xfrm>
          <a:off x="508001" y="1896358"/>
          <a:ext cx="8128000" cy="4414724"/>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865125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5"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vertical)">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656687"/>
            <a:ext cx="8229600" cy="952941"/>
          </a:xfrm>
        </p:spPr>
        <p:txBody>
          <a:bodyPr/>
          <a:lstStyle/>
          <a:p>
            <a:pPr algn="l"/>
            <a:r>
              <a:rPr lang="en-US" sz="4000" dirty="0"/>
              <a:t>Portfolio theory</a:t>
            </a:r>
          </a:p>
        </p:txBody>
      </p:sp>
      <p:sp>
        <p:nvSpPr>
          <p:cNvPr id="3" name="Segnaposto contenuto 2"/>
          <p:cNvSpPr>
            <a:spLocks noGrp="1"/>
          </p:cNvSpPr>
          <p:nvPr>
            <p:ph idx="1"/>
          </p:nvPr>
        </p:nvSpPr>
        <p:spPr>
          <a:xfrm>
            <a:off x="457200" y="1953940"/>
            <a:ext cx="8229599" cy="790669"/>
          </a:xfrm>
        </p:spPr>
        <p:txBody>
          <a:bodyPr anchor="ctr">
            <a:normAutofit/>
          </a:bodyPr>
          <a:lstStyle/>
          <a:p>
            <a:pPr algn="ctr">
              <a:spcBef>
                <a:spcPts val="3000"/>
              </a:spcBef>
            </a:pPr>
            <a:r>
              <a:rPr lang="en-US" altLang="x-none" sz="2000" dirty="0">
                <a:solidFill>
                  <a:srgbClr val="002060"/>
                </a:solidFill>
                <a:latin typeface="+mn-lt"/>
              </a:rPr>
              <a:t>Expected returns and </a:t>
            </a:r>
            <a:r>
              <a:rPr lang="en-US" altLang="x-none" sz="2000" dirty="0">
                <a:solidFill>
                  <a:srgbClr val="002060"/>
                </a:solidFill>
                <a:latin typeface="Symbol" charset="2"/>
                <a:ea typeface="Symbol" charset="2"/>
                <a:cs typeface="Symbol" charset="2"/>
              </a:rPr>
              <a:t>s</a:t>
            </a:r>
            <a:r>
              <a:rPr lang="en-US" altLang="x-none" sz="2000" baseline="30000" dirty="0">
                <a:solidFill>
                  <a:srgbClr val="002060"/>
                </a:solidFill>
                <a:latin typeface="+mn-lt"/>
              </a:rPr>
              <a:t>2</a:t>
            </a:r>
            <a:r>
              <a:rPr lang="en-US" altLang="x-none" sz="2000" dirty="0">
                <a:solidFill>
                  <a:srgbClr val="002060"/>
                </a:solidFill>
                <a:latin typeface="+mn-lt"/>
              </a:rPr>
              <a:t> vary for each combination </a:t>
            </a:r>
            <a:r>
              <a:rPr lang="en-US" altLang="x-none" sz="2000">
                <a:solidFill>
                  <a:srgbClr val="002060"/>
                </a:solidFill>
                <a:latin typeface="+mn-lt"/>
              </a:rPr>
              <a:t>of securities</a:t>
            </a:r>
            <a:endParaRPr lang="en-US" altLang="x-none" sz="2000" dirty="0">
              <a:solidFill>
                <a:srgbClr val="002060"/>
              </a:solidFill>
              <a:latin typeface="+mn-lt"/>
            </a:endParaRPr>
          </a:p>
        </p:txBody>
      </p:sp>
      <p:grpSp>
        <p:nvGrpSpPr>
          <p:cNvPr id="6" name="Gruppo 5"/>
          <p:cNvGrpSpPr/>
          <p:nvPr/>
        </p:nvGrpSpPr>
        <p:grpSpPr>
          <a:xfrm>
            <a:off x="139485" y="139487"/>
            <a:ext cx="6182823" cy="647258"/>
            <a:chOff x="1" y="1"/>
            <a:chExt cx="6182823" cy="647258"/>
          </a:xfrm>
        </p:grpSpPr>
        <p:pic>
          <p:nvPicPr>
            <p:cNvPr id="7" name="Immagine 6" descr="senzatitolo-1.jpg"/>
            <p:cNvPicPr>
              <a:picLocks noChangeAspect="1"/>
            </p:cNvPicPr>
            <p:nvPr/>
          </p:nvPicPr>
          <p:blipFill>
            <a:blip r:embed="rId3">
              <a:alphaModFix amt="74000"/>
              <a:extLst>
                <a:ext uri="{28A0092B-C50C-407E-A947-70E740481C1C}">
                  <a14:useLocalDpi xmlns:a14="http://schemas.microsoft.com/office/drawing/2010/main" val="0"/>
                </a:ext>
              </a:extLst>
            </a:blip>
            <a:stretch>
              <a:fillRect/>
            </a:stretch>
          </p:blipFill>
          <p:spPr>
            <a:xfrm>
              <a:off x="1" y="1"/>
              <a:ext cx="1733928" cy="647258"/>
            </a:xfrm>
            <a:prstGeom prst="rect">
              <a:avLst/>
            </a:prstGeom>
            <a:ln>
              <a:noFill/>
            </a:ln>
            <a:effectLst>
              <a:softEdge rad="112500"/>
            </a:effectLst>
          </p:spPr>
        </p:pic>
        <p:sp>
          <p:nvSpPr>
            <p:cNvPr id="9" name="CasellaDiTesto 8"/>
            <p:cNvSpPr txBox="1"/>
            <p:nvPr/>
          </p:nvSpPr>
          <p:spPr>
            <a:xfrm>
              <a:off x="1665484" y="290514"/>
              <a:ext cx="4517340" cy="261610"/>
            </a:xfrm>
            <a:prstGeom prst="rect">
              <a:avLst/>
            </a:prstGeom>
            <a:gradFill flip="none" rotWithShape="1">
              <a:gsLst>
                <a:gs pos="72000">
                  <a:schemeClr val="accent1"/>
                </a:gs>
                <a:gs pos="100000">
                  <a:srgbClr val="FFFFFF"/>
                </a:gs>
              </a:gsLst>
              <a:path path="shape">
                <a:fillToRect l="50000" t="50000" r="50000" b="50000"/>
              </a:path>
              <a:tileRect/>
            </a:gradFill>
            <a:effectLst>
              <a:outerShdw blurRad="88900" dist="38100" dir="2700000" sx="101000" sy="101000" algn="tl" rotWithShape="0">
                <a:srgbClr val="FF0000">
                  <a:alpha val="43000"/>
                </a:srgbClr>
              </a:outerShdw>
            </a:effectLst>
          </p:spPr>
          <p:txBody>
            <a:bodyPr wrap="square" rtlCol="0">
              <a:spAutoFit/>
            </a:bodyPr>
            <a:lstStyle/>
            <a:p>
              <a:r>
                <a:rPr lang="it-IT" sz="1050" dirty="0"/>
                <a:t>Corso di Laurea in International Management</a:t>
              </a:r>
            </a:p>
          </p:txBody>
        </p:sp>
      </p:grpSp>
      <p:grpSp>
        <p:nvGrpSpPr>
          <p:cNvPr id="4" name="Gruppo 3"/>
          <p:cNvGrpSpPr/>
          <p:nvPr/>
        </p:nvGrpSpPr>
        <p:grpSpPr>
          <a:xfrm>
            <a:off x="1871137" y="3049408"/>
            <a:ext cx="4495800" cy="2819400"/>
            <a:chOff x="1752600" y="2895600"/>
            <a:chExt cx="4495800" cy="2819400"/>
          </a:xfrm>
        </p:grpSpPr>
        <p:sp>
          <p:nvSpPr>
            <p:cNvPr id="8" name="Line 6"/>
            <p:cNvSpPr>
              <a:spLocks noChangeShapeType="1"/>
            </p:cNvSpPr>
            <p:nvPr/>
          </p:nvSpPr>
          <p:spPr bwMode="auto">
            <a:xfrm>
              <a:off x="1752600" y="2895600"/>
              <a:ext cx="0" cy="2819400"/>
            </a:xfrm>
            <a:prstGeom prst="line">
              <a:avLst/>
            </a:prstGeom>
            <a:ln>
              <a:headEnd/>
              <a:tailEnd/>
            </a:ln>
          </p:spPr>
          <p:style>
            <a:lnRef idx="2">
              <a:schemeClr val="accent1"/>
            </a:lnRef>
            <a:fillRef idx="0">
              <a:schemeClr val="accent1"/>
            </a:fillRef>
            <a:effectRef idx="1">
              <a:schemeClr val="accent1"/>
            </a:effectRef>
            <a:fontRef idx="minor">
              <a:schemeClr val="tx1"/>
            </a:fontRef>
          </p:style>
          <p:txBody>
            <a:bodyPr wrap="none" anchor="ctr"/>
            <a:lstStyle/>
            <a:p>
              <a:endParaRPr lang="it-IT"/>
            </a:p>
          </p:txBody>
        </p:sp>
        <p:sp>
          <p:nvSpPr>
            <p:cNvPr id="10" name="Line 7"/>
            <p:cNvSpPr>
              <a:spLocks noChangeShapeType="1"/>
            </p:cNvSpPr>
            <p:nvPr/>
          </p:nvSpPr>
          <p:spPr bwMode="auto">
            <a:xfrm>
              <a:off x="1752600" y="5715000"/>
              <a:ext cx="4495800" cy="0"/>
            </a:xfrm>
            <a:prstGeom prst="line">
              <a:avLst/>
            </a:prstGeom>
            <a:ln>
              <a:headEnd/>
              <a:tailEnd/>
            </a:ln>
          </p:spPr>
          <p:style>
            <a:lnRef idx="2">
              <a:schemeClr val="accent1"/>
            </a:lnRef>
            <a:fillRef idx="0">
              <a:schemeClr val="accent1"/>
            </a:fillRef>
            <a:effectRef idx="1">
              <a:schemeClr val="accent1"/>
            </a:effectRef>
            <a:fontRef idx="minor">
              <a:schemeClr val="tx1"/>
            </a:fontRef>
          </p:style>
          <p:txBody>
            <a:bodyPr wrap="none" anchor="ctr"/>
            <a:lstStyle/>
            <a:p>
              <a:endParaRPr lang="it-IT"/>
            </a:p>
          </p:txBody>
        </p:sp>
      </p:grpSp>
      <p:sp>
        <p:nvSpPr>
          <p:cNvPr id="11" name="Text Box 7"/>
          <p:cNvSpPr txBox="1">
            <a:spLocks noChangeArrowheads="1"/>
          </p:cNvSpPr>
          <p:nvPr/>
        </p:nvSpPr>
        <p:spPr bwMode="auto">
          <a:xfrm>
            <a:off x="5579537" y="5883102"/>
            <a:ext cx="8763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lgn="r">
              <a:spcBef>
                <a:spcPct val="50000"/>
              </a:spcBef>
            </a:pPr>
            <a:r>
              <a:rPr lang="en-US" altLang="x-none" sz="1200" dirty="0">
                <a:solidFill>
                  <a:srgbClr val="C00000"/>
                </a:solidFill>
              </a:rPr>
              <a:t>Standard deviation</a:t>
            </a:r>
          </a:p>
        </p:txBody>
      </p:sp>
      <p:sp>
        <p:nvSpPr>
          <p:cNvPr id="12" name="Text Box 7"/>
          <p:cNvSpPr txBox="1">
            <a:spLocks noChangeArrowheads="1"/>
          </p:cNvSpPr>
          <p:nvPr/>
        </p:nvSpPr>
        <p:spPr bwMode="auto">
          <a:xfrm>
            <a:off x="880537" y="3009715"/>
            <a:ext cx="9906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lgn="ctr">
              <a:spcBef>
                <a:spcPct val="50000"/>
              </a:spcBef>
            </a:pPr>
            <a:r>
              <a:rPr lang="en-US" altLang="x-none" sz="1200">
                <a:solidFill>
                  <a:srgbClr val="C00000"/>
                </a:solidFill>
              </a:rPr>
              <a:t>Expected </a:t>
            </a:r>
            <a:r>
              <a:rPr lang="en-US" altLang="x-none" sz="1200" dirty="0">
                <a:solidFill>
                  <a:srgbClr val="C00000"/>
                </a:solidFill>
              </a:rPr>
              <a:t>Return</a:t>
            </a:r>
          </a:p>
        </p:txBody>
      </p:sp>
      <p:sp>
        <p:nvSpPr>
          <p:cNvPr id="13" name="Freeform 5"/>
          <p:cNvSpPr>
            <a:spLocks/>
          </p:cNvSpPr>
          <p:nvPr/>
        </p:nvSpPr>
        <p:spPr bwMode="auto">
          <a:xfrm>
            <a:off x="2455337" y="3316107"/>
            <a:ext cx="3162300" cy="2095499"/>
          </a:xfrm>
          <a:custGeom>
            <a:avLst/>
            <a:gdLst>
              <a:gd name="T0" fmla="*/ 456 w 1656"/>
              <a:gd name="T1" fmla="*/ 672 h 672"/>
              <a:gd name="T2" fmla="*/ 72 w 1656"/>
              <a:gd name="T3" fmla="*/ 480 h 672"/>
              <a:gd name="T4" fmla="*/ 888 w 1656"/>
              <a:gd name="T5" fmla="*/ 144 h 672"/>
              <a:gd name="T6" fmla="*/ 1656 w 1656"/>
              <a:gd name="T7" fmla="*/ 0 h 672"/>
            </a:gdLst>
            <a:ahLst/>
            <a:cxnLst>
              <a:cxn ang="0">
                <a:pos x="T0" y="T1"/>
              </a:cxn>
              <a:cxn ang="0">
                <a:pos x="T2" y="T3"/>
              </a:cxn>
              <a:cxn ang="0">
                <a:pos x="T4" y="T5"/>
              </a:cxn>
              <a:cxn ang="0">
                <a:pos x="T6" y="T7"/>
              </a:cxn>
            </a:cxnLst>
            <a:rect l="0" t="0" r="r" b="b"/>
            <a:pathLst>
              <a:path w="1656" h="672">
                <a:moveTo>
                  <a:pt x="456" y="672"/>
                </a:moveTo>
                <a:cubicBezTo>
                  <a:pt x="228" y="620"/>
                  <a:pt x="0" y="568"/>
                  <a:pt x="72" y="480"/>
                </a:cubicBezTo>
                <a:cubicBezTo>
                  <a:pt x="144" y="392"/>
                  <a:pt x="624" y="224"/>
                  <a:pt x="888" y="144"/>
                </a:cubicBezTo>
                <a:cubicBezTo>
                  <a:pt x="1152" y="64"/>
                  <a:pt x="1528" y="24"/>
                  <a:pt x="1656" y="0"/>
                </a:cubicBezTo>
              </a:path>
            </a:pathLst>
          </a:custGeom>
          <a:noFill/>
          <a:ln w="19050" cmpd="sng">
            <a:solidFill>
              <a:srgbClr val="0000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it-IT"/>
          </a:p>
        </p:txBody>
      </p:sp>
      <p:sp>
        <p:nvSpPr>
          <p:cNvPr id="14" name="Text Box 8"/>
          <p:cNvSpPr txBox="1">
            <a:spLocks noChangeArrowheads="1"/>
          </p:cNvSpPr>
          <p:nvPr/>
        </p:nvSpPr>
        <p:spPr bwMode="auto">
          <a:xfrm>
            <a:off x="4055535" y="5021081"/>
            <a:ext cx="1485900" cy="317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spcBef>
                <a:spcPct val="50000"/>
              </a:spcBef>
            </a:pPr>
            <a:r>
              <a:rPr lang="en-US" altLang="x-none" sz="1400" dirty="0"/>
              <a:t>Coca Cola</a:t>
            </a:r>
          </a:p>
        </p:txBody>
      </p:sp>
      <p:sp>
        <p:nvSpPr>
          <p:cNvPr id="15" name="Text Box 9"/>
          <p:cNvSpPr txBox="1">
            <a:spLocks noChangeArrowheads="1"/>
          </p:cNvSpPr>
          <p:nvPr/>
        </p:nvSpPr>
        <p:spPr bwMode="auto">
          <a:xfrm>
            <a:off x="6455837" y="3505813"/>
            <a:ext cx="990600" cy="317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lgn="ctr">
              <a:spcBef>
                <a:spcPct val="50000"/>
              </a:spcBef>
            </a:pPr>
            <a:r>
              <a:rPr lang="en-US" altLang="x-none" sz="1400" dirty="0"/>
              <a:t>Reebok</a:t>
            </a:r>
          </a:p>
        </p:txBody>
      </p:sp>
      <p:sp>
        <p:nvSpPr>
          <p:cNvPr id="16" name="Line 12"/>
          <p:cNvSpPr>
            <a:spLocks noChangeShapeType="1"/>
          </p:cNvSpPr>
          <p:nvPr/>
        </p:nvSpPr>
        <p:spPr bwMode="auto">
          <a:xfrm flipH="1" flipV="1">
            <a:off x="5706537" y="3316106"/>
            <a:ext cx="838200" cy="30639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it-IT"/>
          </a:p>
        </p:txBody>
      </p:sp>
      <p:sp>
        <p:nvSpPr>
          <p:cNvPr id="17" name="Line 13"/>
          <p:cNvSpPr>
            <a:spLocks noChangeShapeType="1"/>
          </p:cNvSpPr>
          <p:nvPr/>
        </p:nvSpPr>
        <p:spPr bwMode="auto">
          <a:xfrm flipH="1">
            <a:off x="3357035" y="5195707"/>
            <a:ext cx="698499" cy="21589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it-IT"/>
          </a:p>
        </p:txBody>
      </p:sp>
      <p:sp>
        <p:nvSpPr>
          <p:cNvPr id="18" name="Text Box 15"/>
          <p:cNvSpPr txBox="1">
            <a:spLocks noChangeArrowheads="1"/>
          </p:cNvSpPr>
          <p:nvPr/>
        </p:nvSpPr>
        <p:spPr bwMode="auto">
          <a:xfrm>
            <a:off x="4093637" y="4025819"/>
            <a:ext cx="1485900"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spcBef>
                <a:spcPct val="50000"/>
              </a:spcBef>
            </a:pPr>
            <a:r>
              <a:rPr lang="en-US" altLang="x-none" sz="1400"/>
              <a:t>35% in Reebok</a:t>
            </a:r>
          </a:p>
        </p:txBody>
      </p:sp>
      <p:sp>
        <p:nvSpPr>
          <p:cNvPr id="19" name="Line 16"/>
          <p:cNvSpPr>
            <a:spLocks noChangeShapeType="1"/>
          </p:cNvSpPr>
          <p:nvPr/>
        </p:nvSpPr>
        <p:spPr bwMode="auto">
          <a:xfrm flipH="1">
            <a:off x="3357036" y="4167007"/>
            <a:ext cx="698499" cy="76201"/>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it-IT"/>
          </a:p>
        </p:txBody>
      </p:sp>
    </p:spTree>
    <p:extLst>
      <p:ext uri="{BB962C8B-B14F-4D97-AF65-F5344CB8AC3E}">
        <p14:creationId xmlns:p14="http://schemas.microsoft.com/office/powerpoint/2010/main" val="10172580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656687"/>
            <a:ext cx="8229600" cy="952941"/>
          </a:xfrm>
        </p:spPr>
        <p:txBody>
          <a:bodyPr/>
          <a:lstStyle/>
          <a:p>
            <a:pPr algn="l"/>
            <a:r>
              <a:rPr lang="en-US" sz="4000" dirty="0"/>
              <a:t>Building our portfolio</a:t>
            </a:r>
          </a:p>
        </p:txBody>
      </p:sp>
      <p:sp>
        <p:nvSpPr>
          <p:cNvPr id="3" name="Segnaposto contenuto 2"/>
          <p:cNvSpPr>
            <a:spLocks noGrp="1"/>
          </p:cNvSpPr>
          <p:nvPr>
            <p:ph idx="1"/>
          </p:nvPr>
        </p:nvSpPr>
        <p:spPr>
          <a:xfrm>
            <a:off x="1365955" y="1711835"/>
            <a:ext cx="6482645" cy="670122"/>
          </a:xfrm>
        </p:spPr>
        <p:txBody>
          <a:bodyPr anchor="ctr">
            <a:noAutofit/>
          </a:bodyPr>
          <a:lstStyle/>
          <a:p>
            <a:pPr>
              <a:spcBef>
                <a:spcPts val="3000"/>
              </a:spcBef>
            </a:pPr>
            <a:r>
              <a:rPr lang="en-US" altLang="x-none" sz="2000" dirty="0">
                <a:solidFill>
                  <a:srgbClr val="002060"/>
                </a:solidFill>
                <a:latin typeface="+mn-lt"/>
              </a:rPr>
              <a:t>Different combinations available in the market make possible to build se SML</a:t>
            </a:r>
            <a:r>
              <a:rPr lang="en-US" altLang="x-none" sz="2000">
                <a:solidFill>
                  <a:srgbClr val="002060"/>
                </a:solidFill>
                <a:latin typeface="+mn-lt"/>
              </a:rPr>
              <a:t>: Securities Market Line</a:t>
            </a:r>
            <a:endParaRPr lang="en-US" altLang="x-none" sz="2000" dirty="0">
              <a:solidFill>
                <a:srgbClr val="002060"/>
              </a:solidFill>
              <a:latin typeface="+mn-lt"/>
            </a:endParaRPr>
          </a:p>
        </p:txBody>
      </p:sp>
      <p:grpSp>
        <p:nvGrpSpPr>
          <p:cNvPr id="6" name="Gruppo 5"/>
          <p:cNvGrpSpPr/>
          <p:nvPr/>
        </p:nvGrpSpPr>
        <p:grpSpPr>
          <a:xfrm>
            <a:off x="139485" y="139487"/>
            <a:ext cx="6182823" cy="647258"/>
            <a:chOff x="1" y="1"/>
            <a:chExt cx="6182823" cy="647258"/>
          </a:xfrm>
        </p:grpSpPr>
        <p:pic>
          <p:nvPicPr>
            <p:cNvPr id="7" name="Immagine 6" descr="senzatitolo-1.jpg"/>
            <p:cNvPicPr>
              <a:picLocks noChangeAspect="1"/>
            </p:cNvPicPr>
            <p:nvPr/>
          </p:nvPicPr>
          <p:blipFill>
            <a:blip r:embed="rId3">
              <a:alphaModFix amt="74000"/>
              <a:extLst>
                <a:ext uri="{28A0092B-C50C-407E-A947-70E740481C1C}">
                  <a14:useLocalDpi xmlns:a14="http://schemas.microsoft.com/office/drawing/2010/main" val="0"/>
                </a:ext>
              </a:extLst>
            </a:blip>
            <a:stretch>
              <a:fillRect/>
            </a:stretch>
          </p:blipFill>
          <p:spPr>
            <a:xfrm>
              <a:off x="1" y="1"/>
              <a:ext cx="1733928" cy="647258"/>
            </a:xfrm>
            <a:prstGeom prst="rect">
              <a:avLst/>
            </a:prstGeom>
            <a:ln>
              <a:noFill/>
            </a:ln>
            <a:effectLst>
              <a:softEdge rad="112500"/>
            </a:effectLst>
          </p:spPr>
        </p:pic>
        <p:sp>
          <p:nvSpPr>
            <p:cNvPr id="9" name="CasellaDiTesto 8"/>
            <p:cNvSpPr txBox="1"/>
            <p:nvPr/>
          </p:nvSpPr>
          <p:spPr>
            <a:xfrm>
              <a:off x="1665484" y="290514"/>
              <a:ext cx="4517340" cy="261610"/>
            </a:xfrm>
            <a:prstGeom prst="rect">
              <a:avLst/>
            </a:prstGeom>
            <a:gradFill flip="none" rotWithShape="1">
              <a:gsLst>
                <a:gs pos="72000">
                  <a:schemeClr val="accent1"/>
                </a:gs>
                <a:gs pos="100000">
                  <a:srgbClr val="FFFFFF"/>
                </a:gs>
              </a:gsLst>
              <a:path path="shape">
                <a:fillToRect l="50000" t="50000" r="50000" b="50000"/>
              </a:path>
              <a:tileRect/>
            </a:gradFill>
            <a:effectLst>
              <a:outerShdw blurRad="88900" dist="38100" dir="2700000" sx="101000" sy="101000" algn="tl" rotWithShape="0">
                <a:srgbClr val="FF0000">
                  <a:alpha val="43000"/>
                </a:srgbClr>
              </a:outerShdw>
            </a:effectLst>
          </p:spPr>
          <p:txBody>
            <a:bodyPr wrap="square" rtlCol="0">
              <a:spAutoFit/>
            </a:bodyPr>
            <a:lstStyle/>
            <a:p>
              <a:r>
                <a:rPr lang="it-IT" sz="1050" dirty="0"/>
                <a:t>Corso di Laurea in International Management</a:t>
              </a:r>
            </a:p>
          </p:txBody>
        </p:sp>
      </p:grpSp>
      <p:grpSp>
        <p:nvGrpSpPr>
          <p:cNvPr id="8" name="Group 39"/>
          <p:cNvGrpSpPr>
            <a:grpSpLocks/>
          </p:cNvGrpSpPr>
          <p:nvPr/>
        </p:nvGrpSpPr>
        <p:grpSpPr bwMode="auto">
          <a:xfrm>
            <a:off x="1365956" y="2590800"/>
            <a:ext cx="6482644" cy="3429000"/>
            <a:chOff x="1200" y="1104"/>
            <a:chExt cx="3168" cy="2160"/>
          </a:xfrm>
          <a:solidFill>
            <a:schemeClr val="tx2">
              <a:lumMod val="40000"/>
              <a:lumOff val="60000"/>
            </a:schemeClr>
          </a:solidFill>
        </p:grpSpPr>
        <p:sp>
          <p:nvSpPr>
            <p:cNvPr id="10" name="Rectangle 36"/>
            <p:cNvSpPr>
              <a:spLocks noChangeArrowheads="1"/>
            </p:cNvSpPr>
            <p:nvPr/>
          </p:nvSpPr>
          <p:spPr bwMode="auto">
            <a:xfrm>
              <a:off x="1200" y="1104"/>
              <a:ext cx="3168" cy="2160"/>
            </a:xfrm>
            <a:prstGeom prst="rect">
              <a:avLst/>
            </a:prstGeom>
            <a:grp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it-IT"/>
            </a:p>
          </p:txBody>
        </p:sp>
        <p:sp>
          <p:nvSpPr>
            <p:cNvPr id="11" name="Freeform 6"/>
            <p:cNvSpPr>
              <a:spLocks/>
            </p:cNvSpPr>
            <p:nvPr/>
          </p:nvSpPr>
          <p:spPr bwMode="auto">
            <a:xfrm>
              <a:off x="1672" y="1440"/>
              <a:ext cx="1784" cy="1344"/>
            </a:xfrm>
            <a:custGeom>
              <a:avLst/>
              <a:gdLst>
                <a:gd name="T0" fmla="*/ 344 w 1784"/>
                <a:gd name="T1" fmla="*/ 1344 h 1344"/>
                <a:gd name="T2" fmla="*/ 8 w 1784"/>
                <a:gd name="T3" fmla="*/ 1008 h 1344"/>
                <a:gd name="T4" fmla="*/ 392 w 1784"/>
                <a:gd name="T5" fmla="*/ 480 h 1344"/>
                <a:gd name="T6" fmla="*/ 1112 w 1784"/>
                <a:gd name="T7" fmla="*/ 144 h 1344"/>
                <a:gd name="T8" fmla="*/ 1784 w 1784"/>
                <a:gd name="T9" fmla="*/ 0 h 1344"/>
              </a:gdLst>
              <a:ahLst/>
              <a:cxnLst>
                <a:cxn ang="0">
                  <a:pos x="T0" y="T1"/>
                </a:cxn>
                <a:cxn ang="0">
                  <a:pos x="T2" y="T3"/>
                </a:cxn>
                <a:cxn ang="0">
                  <a:pos x="T4" y="T5"/>
                </a:cxn>
                <a:cxn ang="0">
                  <a:pos x="T6" y="T7"/>
                </a:cxn>
                <a:cxn ang="0">
                  <a:pos x="T8" y="T9"/>
                </a:cxn>
              </a:cxnLst>
              <a:rect l="0" t="0" r="r" b="b"/>
              <a:pathLst>
                <a:path w="1784" h="1344">
                  <a:moveTo>
                    <a:pt x="344" y="1344"/>
                  </a:moveTo>
                  <a:cubicBezTo>
                    <a:pt x="172" y="1248"/>
                    <a:pt x="0" y="1152"/>
                    <a:pt x="8" y="1008"/>
                  </a:cubicBezTo>
                  <a:cubicBezTo>
                    <a:pt x="16" y="864"/>
                    <a:pt x="208" y="624"/>
                    <a:pt x="392" y="480"/>
                  </a:cubicBezTo>
                  <a:cubicBezTo>
                    <a:pt x="576" y="336"/>
                    <a:pt x="880" y="224"/>
                    <a:pt x="1112" y="144"/>
                  </a:cubicBezTo>
                  <a:cubicBezTo>
                    <a:pt x="1344" y="64"/>
                    <a:pt x="1564" y="32"/>
                    <a:pt x="1784" y="0"/>
                  </a:cubicBezTo>
                </a:path>
              </a:pathLst>
            </a:custGeom>
            <a:grpFill/>
            <a:ln w="28575" cmpd="sng">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it-IT"/>
            </a:p>
          </p:txBody>
        </p:sp>
        <p:sp>
          <p:nvSpPr>
            <p:cNvPr id="12" name="Freeform 7"/>
            <p:cNvSpPr>
              <a:spLocks/>
            </p:cNvSpPr>
            <p:nvPr/>
          </p:nvSpPr>
          <p:spPr bwMode="auto">
            <a:xfrm>
              <a:off x="1968" y="2592"/>
              <a:ext cx="200" cy="192"/>
            </a:xfrm>
            <a:custGeom>
              <a:avLst/>
              <a:gdLst>
                <a:gd name="T0" fmla="*/ 344 w 1784"/>
                <a:gd name="T1" fmla="*/ 1344 h 1344"/>
                <a:gd name="T2" fmla="*/ 8 w 1784"/>
                <a:gd name="T3" fmla="*/ 1008 h 1344"/>
                <a:gd name="T4" fmla="*/ 392 w 1784"/>
                <a:gd name="T5" fmla="*/ 480 h 1344"/>
                <a:gd name="T6" fmla="*/ 1112 w 1784"/>
                <a:gd name="T7" fmla="*/ 144 h 1344"/>
                <a:gd name="T8" fmla="*/ 1784 w 1784"/>
                <a:gd name="T9" fmla="*/ 0 h 1344"/>
              </a:gdLst>
              <a:ahLst/>
              <a:cxnLst>
                <a:cxn ang="0">
                  <a:pos x="T0" y="T1"/>
                </a:cxn>
                <a:cxn ang="0">
                  <a:pos x="T2" y="T3"/>
                </a:cxn>
                <a:cxn ang="0">
                  <a:pos x="T4" y="T5"/>
                </a:cxn>
                <a:cxn ang="0">
                  <a:pos x="T6" y="T7"/>
                </a:cxn>
                <a:cxn ang="0">
                  <a:pos x="T8" y="T9"/>
                </a:cxn>
              </a:cxnLst>
              <a:rect l="0" t="0" r="r" b="b"/>
              <a:pathLst>
                <a:path w="1784" h="1344">
                  <a:moveTo>
                    <a:pt x="344" y="1344"/>
                  </a:moveTo>
                  <a:cubicBezTo>
                    <a:pt x="172" y="1248"/>
                    <a:pt x="0" y="1152"/>
                    <a:pt x="8" y="1008"/>
                  </a:cubicBezTo>
                  <a:cubicBezTo>
                    <a:pt x="16" y="864"/>
                    <a:pt x="208" y="624"/>
                    <a:pt x="392" y="480"/>
                  </a:cubicBezTo>
                  <a:cubicBezTo>
                    <a:pt x="576" y="336"/>
                    <a:pt x="880" y="224"/>
                    <a:pt x="1112" y="144"/>
                  </a:cubicBezTo>
                  <a:cubicBezTo>
                    <a:pt x="1344" y="64"/>
                    <a:pt x="1564" y="32"/>
                    <a:pt x="1784" y="0"/>
                  </a:cubicBezTo>
                </a:path>
              </a:pathLst>
            </a:custGeom>
            <a:grpFill/>
            <a:ln w="12700" cmpd="sng">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it-IT"/>
            </a:p>
          </p:txBody>
        </p:sp>
        <p:sp>
          <p:nvSpPr>
            <p:cNvPr id="13" name="Freeform 8"/>
            <p:cNvSpPr>
              <a:spLocks/>
            </p:cNvSpPr>
            <p:nvPr/>
          </p:nvSpPr>
          <p:spPr bwMode="auto">
            <a:xfrm>
              <a:off x="2112" y="2400"/>
              <a:ext cx="200" cy="192"/>
            </a:xfrm>
            <a:custGeom>
              <a:avLst/>
              <a:gdLst>
                <a:gd name="T0" fmla="*/ 344 w 1784"/>
                <a:gd name="T1" fmla="*/ 1344 h 1344"/>
                <a:gd name="T2" fmla="*/ 8 w 1784"/>
                <a:gd name="T3" fmla="*/ 1008 h 1344"/>
                <a:gd name="T4" fmla="*/ 392 w 1784"/>
                <a:gd name="T5" fmla="*/ 480 h 1344"/>
                <a:gd name="T6" fmla="*/ 1112 w 1784"/>
                <a:gd name="T7" fmla="*/ 144 h 1344"/>
                <a:gd name="T8" fmla="*/ 1784 w 1784"/>
                <a:gd name="T9" fmla="*/ 0 h 1344"/>
              </a:gdLst>
              <a:ahLst/>
              <a:cxnLst>
                <a:cxn ang="0">
                  <a:pos x="T0" y="T1"/>
                </a:cxn>
                <a:cxn ang="0">
                  <a:pos x="T2" y="T3"/>
                </a:cxn>
                <a:cxn ang="0">
                  <a:pos x="T4" y="T5"/>
                </a:cxn>
                <a:cxn ang="0">
                  <a:pos x="T6" y="T7"/>
                </a:cxn>
                <a:cxn ang="0">
                  <a:pos x="T8" y="T9"/>
                </a:cxn>
              </a:cxnLst>
              <a:rect l="0" t="0" r="r" b="b"/>
              <a:pathLst>
                <a:path w="1784" h="1344">
                  <a:moveTo>
                    <a:pt x="344" y="1344"/>
                  </a:moveTo>
                  <a:cubicBezTo>
                    <a:pt x="172" y="1248"/>
                    <a:pt x="0" y="1152"/>
                    <a:pt x="8" y="1008"/>
                  </a:cubicBezTo>
                  <a:cubicBezTo>
                    <a:pt x="16" y="864"/>
                    <a:pt x="208" y="624"/>
                    <a:pt x="392" y="480"/>
                  </a:cubicBezTo>
                  <a:cubicBezTo>
                    <a:pt x="576" y="336"/>
                    <a:pt x="880" y="224"/>
                    <a:pt x="1112" y="144"/>
                  </a:cubicBezTo>
                  <a:cubicBezTo>
                    <a:pt x="1344" y="64"/>
                    <a:pt x="1564" y="32"/>
                    <a:pt x="1784" y="0"/>
                  </a:cubicBezTo>
                </a:path>
              </a:pathLst>
            </a:custGeom>
            <a:grpFill/>
            <a:ln w="12700" cmpd="sng">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it-IT"/>
            </a:p>
          </p:txBody>
        </p:sp>
        <p:sp>
          <p:nvSpPr>
            <p:cNvPr id="14" name="Freeform 9"/>
            <p:cNvSpPr>
              <a:spLocks/>
            </p:cNvSpPr>
            <p:nvPr/>
          </p:nvSpPr>
          <p:spPr bwMode="auto">
            <a:xfrm>
              <a:off x="2256" y="2256"/>
              <a:ext cx="192" cy="144"/>
            </a:xfrm>
            <a:custGeom>
              <a:avLst/>
              <a:gdLst>
                <a:gd name="T0" fmla="*/ 344 w 1784"/>
                <a:gd name="T1" fmla="*/ 1344 h 1344"/>
                <a:gd name="T2" fmla="*/ 8 w 1784"/>
                <a:gd name="T3" fmla="*/ 1008 h 1344"/>
                <a:gd name="T4" fmla="*/ 392 w 1784"/>
                <a:gd name="T5" fmla="*/ 480 h 1344"/>
                <a:gd name="T6" fmla="*/ 1112 w 1784"/>
                <a:gd name="T7" fmla="*/ 144 h 1344"/>
                <a:gd name="T8" fmla="*/ 1784 w 1784"/>
                <a:gd name="T9" fmla="*/ 0 h 1344"/>
              </a:gdLst>
              <a:ahLst/>
              <a:cxnLst>
                <a:cxn ang="0">
                  <a:pos x="T0" y="T1"/>
                </a:cxn>
                <a:cxn ang="0">
                  <a:pos x="T2" y="T3"/>
                </a:cxn>
                <a:cxn ang="0">
                  <a:pos x="T4" y="T5"/>
                </a:cxn>
                <a:cxn ang="0">
                  <a:pos x="T6" y="T7"/>
                </a:cxn>
                <a:cxn ang="0">
                  <a:pos x="T8" y="T9"/>
                </a:cxn>
              </a:cxnLst>
              <a:rect l="0" t="0" r="r" b="b"/>
              <a:pathLst>
                <a:path w="1784" h="1344">
                  <a:moveTo>
                    <a:pt x="344" y="1344"/>
                  </a:moveTo>
                  <a:cubicBezTo>
                    <a:pt x="172" y="1248"/>
                    <a:pt x="0" y="1152"/>
                    <a:pt x="8" y="1008"/>
                  </a:cubicBezTo>
                  <a:cubicBezTo>
                    <a:pt x="16" y="864"/>
                    <a:pt x="208" y="624"/>
                    <a:pt x="392" y="480"/>
                  </a:cubicBezTo>
                  <a:cubicBezTo>
                    <a:pt x="576" y="336"/>
                    <a:pt x="880" y="224"/>
                    <a:pt x="1112" y="144"/>
                  </a:cubicBezTo>
                  <a:cubicBezTo>
                    <a:pt x="1344" y="64"/>
                    <a:pt x="1564" y="32"/>
                    <a:pt x="1784" y="0"/>
                  </a:cubicBezTo>
                </a:path>
              </a:pathLst>
            </a:custGeom>
            <a:grpFill/>
            <a:ln w="12700" cmpd="sng">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it-IT"/>
            </a:p>
          </p:txBody>
        </p:sp>
        <p:sp>
          <p:nvSpPr>
            <p:cNvPr id="15" name="Freeform 10"/>
            <p:cNvSpPr>
              <a:spLocks/>
            </p:cNvSpPr>
            <p:nvPr/>
          </p:nvSpPr>
          <p:spPr bwMode="auto">
            <a:xfrm>
              <a:off x="2256" y="2112"/>
              <a:ext cx="200" cy="192"/>
            </a:xfrm>
            <a:custGeom>
              <a:avLst/>
              <a:gdLst>
                <a:gd name="T0" fmla="*/ 344 w 1784"/>
                <a:gd name="T1" fmla="*/ 1344 h 1344"/>
                <a:gd name="T2" fmla="*/ 8 w 1784"/>
                <a:gd name="T3" fmla="*/ 1008 h 1344"/>
                <a:gd name="T4" fmla="*/ 392 w 1784"/>
                <a:gd name="T5" fmla="*/ 480 h 1344"/>
                <a:gd name="T6" fmla="*/ 1112 w 1784"/>
                <a:gd name="T7" fmla="*/ 144 h 1344"/>
                <a:gd name="T8" fmla="*/ 1784 w 1784"/>
                <a:gd name="T9" fmla="*/ 0 h 1344"/>
              </a:gdLst>
              <a:ahLst/>
              <a:cxnLst>
                <a:cxn ang="0">
                  <a:pos x="T0" y="T1"/>
                </a:cxn>
                <a:cxn ang="0">
                  <a:pos x="T2" y="T3"/>
                </a:cxn>
                <a:cxn ang="0">
                  <a:pos x="T4" y="T5"/>
                </a:cxn>
                <a:cxn ang="0">
                  <a:pos x="T6" y="T7"/>
                </a:cxn>
                <a:cxn ang="0">
                  <a:pos x="T8" y="T9"/>
                </a:cxn>
              </a:cxnLst>
              <a:rect l="0" t="0" r="r" b="b"/>
              <a:pathLst>
                <a:path w="1784" h="1344">
                  <a:moveTo>
                    <a:pt x="344" y="1344"/>
                  </a:moveTo>
                  <a:cubicBezTo>
                    <a:pt x="172" y="1248"/>
                    <a:pt x="0" y="1152"/>
                    <a:pt x="8" y="1008"/>
                  </a:cubicBezTo>
                  <a:cubicBezTo>
                    <a:pt x="16" y="864"/>
                    <a:pt x="208" y="624"/>
                    <a:pt x="392" y="480"/>
                  </a:cubicBezTo>
                  <a:cubicBezTo>
                    <a:pt x="576" y="336"/>
                    <a:pt x="880" y="224"/>
                    <a:pt x="1112" y="144"/>
                  </a:cubicBezTo>
                  <a:cubicBezTo>
                    <a:pt x="1344" y="64"/>
                    <a:pt x="1564" y="32"/>
                    <a:pt x="1784" y="0"/>
                  </a:cubicBezTo>
                </a:path>
              </a:pathLst>
            </a:custGeom>
            <a:grpFill/>
            <a:ln w="12700" cmpd="sng">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it-IT"/>
            </a:p>
          </p:txBody>
        </p:sp>
        <p:sp>
          <p:nvSpPr>
            <p:cNvPr id="16" name="Freeform 11"/>
            <p:cNvSpPr>
              <a:spLocks/>
            </p:cNvSpPr>
            <p:nvPr/>
          </p:nvSpPr>
          <p:spPr bwMode="auto">
            <a:xfrm>
              <a:off x="2016" y="2304"/>
              <a:ext cx="200" cy="192"/>
            </a:xfrm>
            <a:custGeom>
              <a:avLst/>
              <a:gdLst>
                <a:gd name="T0" fmla="*/ 344 w 1784"/>
                <a:gd name="T1" fmla="*/ 1344 h 1344"/>
                <a:gd name="T2" fmla="*/ 8 w 1784"/>
                <a:gd name="T3" fmla="*/ 1008 h 1344"/>
                <a:gd name="T4" fmla="*/ 392 w 1784"/>
                <a:gd name="T5" fmla="*/ 480 h 1344"/>
                <a:gd name="T6" fmla="*/ 1112 w 1784"/>
                <a:gd name="T7" fmla="*/ 144 h 1344"/>
                <a:gd name="T8" fmla="*/ 1784 w 1784"/>
                <a:gd name="T9" fmla="*/ 0 h 1344"/>
              </a:gdLst>
              <a:ahLst/>
              <a:cxnLst>
                <a:cxn ang="0">
                  <a:pos x="T0" y="T1"/>
                </a:cxn>
                <a:cxn ang="0">
                  <a:pos x="T2" y="T3"/>
                </a:cxn>
                <a:cxn ang="0">
                  <a:pos x="T4" y="T5"/>
                </a:cxn>
                <a:cxn ang="0">
                  <a:pos x="T6" y="T7"/>
                </a:cxn>
                <a:cxn ang="0">
                  <a:pos x="T8" y="T9"/>
                </a:cxn>
              </a:cxnLst>
              <a:rect l="0" t="0" r="r" b="b"/>
              <a:pathLst>
                <a:path w="1784" h="1344">
                  <a:moveTo>
                    <a:pt x="344" y="1344"/>
                  </a:moveTo>
                  <a:cubicBezTo>
                    <a:pt x="172" y="1248"/>
                    <a:pt x="0" y="1152"/>
                    <a:pt x="8" y="1008"/>
                  </a:cubicBezTo>
                  <a:cubicBezTo>
                    <a:pt x="16" y="864"/>
                    <a:pt x="208" y="624"/>
                    <a:pt x="392" y="480"/>
                  </a:cubicBezTo>
                  <a:cubicBezTo>
                    <a:pt x="576" y="336"/>
                    <a:pt x="880" y="224"/>
                    <a:pt x="1112" y="144"/>
                  </a:cubicBezTo>
                  <a:cubicBezTo>
                    <a:pt x="1344" y="64"/>
                    <a:pt x="1564" y="32"/>
                    <a:pt x="1784" y="0"/>
                  </a:cubicBezTo>
                </a:path>
              </a:pathLst>
            </a:custGeom>
            <a:grpFill/>
            <a:ln w="12700" cmpd="sng">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it-IT"/>
            </a:p>
          </p:txBody>
        </p:sp>
        <p:sp>
          <p:nvSpPr>
            <p:cNvPr id="17" name="Freeform 12"/>
            <p:cNvSpPr>
              <a:spLocks/>
            </p:cNvSpPr>
            <p:nvPr/>
          </p:nvSpPr>
          <p:spPr bwMode="auto">
            <a:xfrm>
              <a:off x="2496" y="2016"/>
              <a:ext cx="200" cy="192"/>
            </a:xfrm>
            <a:custGeom>
              <a:avLst/>
              <a:gdLst>
                <a:gd name="T0" fmla="*/ 344 w 1784"/>
                <a:gd name="T1" fmla="*/ 1344 h 1344"/>
                <a:gd name="T2" fmla="*/ 8 w 1784"/>
                <a:gd name="T3" fmla="*/ 1008 h 1344"/>
                <a:gd name="T4" fmla="*/ 392 w 1784"/>
                <a:gd name="T5" fmla="*/ 480 h 1344"/>
                <a:gd name="T6" fmla="*/ 1112 w 1784"/>
                <a:gd name="T7" fmla="*/ 144 h 1344"/>
                <a:gd name="T8" fmla="*/ 1784 w 1784"/>
                <a:gd name="T9" fmla="*/ 0 h 1344"/>
              </a:gdLst>
              <a:ahLst/>
              <a:cxnLst>
                <a:cxn ang="0">
                  <a:pos x="T0" y="T1"/>
                </a:cxn>
                <a:cxn ang="0">
                  <a:pos x="T2" y="T3"/>
                </a:cxn>
                <a:cxn ang="0">
                  <a:pos x="T4" y="T5"/>
                </a:cxn>
                <a:cxn ang="0">
                  <a:pos x="T6" y="T7"/>
                </a:cxn>
                <a:cxn ang="0">
                  <a:pos x="T8" y="T9"/>
                </a:cxn>
              </a:cxnLst>
              <a:rect l="0" t="0" r="r" b="b"/>
              <a:pathLst>
                <a:path w="1784" h="1344">
                  <a:moveTo>
                    <a:pt x="344" y="1344"/>
                  </a:moveTo>
                  <a:cubicBezTo>
                    <a:pt x="172" y="1248"/>
                    <a:pt x="0" y="1152"/>
                    <a:pt x="8" y="1008"/>
                  </a:cubicBezTo>
                  <a:cubicBezTo>
                    <a:pt x="16" y="864"/>
                    <a:pt x="208" y="624"/>
                    <a:pt x="392" y="480"/>
                  </a:cubicBezTo>
                  <a:cubicBezTo>
                    <a:pt x="576" y="336"/>
                    <a:pt x="880" y="224"/>
                    <a:pt x="1112" y="144"/>
                  </a:cubicBezTo>
                  <a:cubicBezTo>
                    <a:pt x="1344" y="64"/>
                    <a:pt x="1564" y="32"/>
                    <a:pt x="1784" y="0"/>
                  </a:cubicBezTo>
                </a:path>
              </a:pathLst>
            </a:custGeom>
            <a:grpFill/>
            <a:ln w="12700" cmpd="sng">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it-IT"/>
            </a:p>
          </p:txBody>
        </p:sp>
        <p:sp>
          <p:nvSpPr>
            <p:cNvPr id="18" name="Freeform 13"/>
            <p:cNvSpPr>
              <a:spLocks/>
            </p:cNvSpPr>
            <p:nvPr/>
          </p:nvSpPr>
          <p:spPr bwMode="auto">
            <a:xfrm>
              <a:off x="2208" y="2496"/>
              <a:ext cx="200" cy="192"/>
            </a:xfrm>
            <a:custGeom>
              <a:avLst/>
              <a:gdLst>
                <a:gd name="T0" fmla="*/ 344 w 1784"/>
                <a:gd name="T1" fmla="*/ 1344 h 1344"/>
                <a:gd name="T2" fmla="*/ 8 w 1784"/>
                <a:gd name="T3" fmla="*/ 1008 h 1344"/>
                <a:gd name="T4" fmla="*/ 392 w 1784"/>
                <a:gd name="T5" fmla="*/ 480 h 1344"/>
                <a:gd name="T6" fmla="*/ 1112 w 1784"/>
                <a:gd name="T7" fmla="*/ 144 h 1344"/>
                <a:gd name="T8" fmla="*/ 1784 w 1784"/>
                <a:gd name="T9" fmla="*/ 0 h 1344"/>
              </a:gdLst>
              <a:ahLst/>
              <a:cxnLst>
                <a:cxn ang="0">
                  <a:pos x="T0" y="T1"/>
                </a:cxn>
                <a:cxn ang="0">
                  <a:pos x="T2" y="T3"/>
                </a:cxn>
                <a:cxn ang="0">
                  <a:pos x="T4" y="T5"/>
                </a:cxn>
                <a:cxn ang="0">
                  <a:pos x="T6" y="T7"/>
                </a:cxn>
                <a:cxn ang="0">
                  <a:pos x="T8" y="T9"/>
                </a:cxn>
              </a:cxnLst>
              <a:rect l="0" t="0" r="r" b="b"/>
              <a:pathLst>
                <a:path w="1784" h="1344">
                  <a:moveTo>
                    <a:pt x="344" y="1344"/>
                  </a:moveTo>
                  <a:cubicBezTo>
                    <a:pt x="172" y="1248"/>
                    <a:pt x="0" y="1152"/>
                    <a:pt x="8" y="1008"/>
                  </a:cubicBezTo>
                  <a:cubicBezTo>
                    <a:pt x="16" y="864"/>
                    <a:pt x="208" y="624"/>
                    <a:pt x="392" y="480"/>
                  </a:cubicBezTo>
                  <a:cubicBezTo>
                    <a:pt x="576" y="336"/>
                    <a:pt x="880" y="224"/>
                    <a:pt x="1112" y="144"/>
                  </a:cubicBezTo>
                  <a:cubicBezTo>
                    <a:pt x="1344" y="64"/>
                    <a:pt x="1564" y="32"/>
                    <a:pt x="1784" y="0"/>
                  </a:cubicBezTo>
                </a:path>
              </a:pathLst>
            </a:custGeom>
            <a:grpFill/>
            <a:ln w="12700" cmpd="sng">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it-IT"/>
            </a:p>
          </p:txBody>
        </p:sp>
        <p:sp>
          <p:nvSpPr>
            <p:cNvPr id="19" name="Freeform 14"/>
            <p:cNvSpPr>
              <a:spLocks/>
            </p:cNvSpPr>
            <p:nvPr/>
          </p:nvSpPr>
          <p:spPr bwMode="auto">
            <a:xfrm>
              <a:off x="2448" y="2304"/>
              <a:ext cx="200" cy="192"/>
            </a:xfrm>
            <a:custGeom>
              <a:avLst/>
              <a:gdLst>
                <a:gd name="T0" fmla="*/ 344 w 1784"/>
                <a:gd name="T1" fmla="*/ 1344 h 1344"/>
                <a:gd name="T2" fmla="*/ 8 w 1784"/>
                <a:gd name="T3" fmla="*/ 1008 h 1344"/>
                <a:gd name="T4" fmla="*/ 392 w 1784"/>
                <a:gd name="T5" fmla="*/ 480 h 1344"/>
                <a:gd name="T6" fmla="*/ 1112 w 1784"/>
                <a:gd name="T7" fmla="*/ 144 h 1344"/>
                <a:gd name="T8" fmla="*/ 1784 w 1784"/>
                <a:gd name="T9" fmla="*/ 0 h 1344"/>
              </a:gdLst>
              <a:ahLst/>
              <a:cxnLst>
                <a:cxn ang="0">
                  <a:pos x="T0" y="T1"/>
                </a:cxn>
                <a:cxn ang="0">
                  <a:pos x="T2" y="T3"/>
                </a:cxn>
                <a:cxn ang="0">
                  <a:pos x="T4" y="T5"/>
                </a:cxn>
                <a:cxn ang="0">
                  <a:pos x="T6" y="T7"/>
                </a:cxn>
                <a:cxn ang="0">
                  <a:pos x="T8" y="T9"/>
                </a:cxn>
              </a:cxnLst>
              <a:rect l="0" t="0" r="r" b="b"/>
              <a:pathLst>
                <a:path w="1784" h="1344">
                  <a:moveTo>
                    <a:pt x="344" y="1344"/>
                  </a:moveTo>
                  <a:cubicBezTo>
                    <a:pt x="172" y="1248"/>
                    <a:pt x="0" y="1152"/>
                    <a:pt x="8" y="1008"/>
                  </a:cubicBezTo>
                  <a:cubicBezTo>
                    <a:pt x="16" y="864"/>
                    <a:pt x="208" y="624"/>
                    <a:pt x="392" y="480"/>
                  </a:cubicBezTo>
                  <a:cubicBezTo>
                    <a:pt x="576" y="336"/>
                    <a:pt x="880" y="224"/>
                    <a:pt x="1112" y="144"/>
                  </a:cubicBezTo>
                  <a:cubicBezTo>
                    <a:pt x="1344" y="64"/>
                    <a:pt x="1564" y="32"/>
                    <a:pt x="1784" y="0"/>
                  </a:cubicBezTo>
                </a:path>
              </a:pathLst>
            </a:custGeom>
            <a:grpFill/>
            <a:ln w="12700" cmpd="sng">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it-IT"/>
            </a:p>
          </p:txBody>
        </p:sp>
        <p:sp>
          <p:nvSpPr>
            <p:cNvPr id="20" name="Freeform 15"/>
            <p:cNvSpPr>
              <a:spLocks/>
            </p:cNvSpPr>
            <p:nvPr/>
          </p:nvSpPr>
          <p:spPr bwMode="auto">
            <a:xfrm>
              <a:off x="2688" y="2064"/>
              <a:ext cx="200" cy="192"/>
            </a:xfrm>
            <a:custGeom>
              <a:avLst/>
              <a:gdLst>
                <a:gd name="T0" fmla="*/ 344 w 1784"/>
                <a:gd name="T1" fmla="*/ 1344 h 1344"/>
                <a:gd name="T2" fmla="*/ 8 w 1784"/>
                <a:gd name="T3" fmla="*/ 1008 h 1344"/>
                <a:gd name="T4" fmla="*/ 392 w 1784"/>
                <a:gd name="T5" fmla="*/ 480 h 1344"/>
                <a:gd name="T6" fmla="*/ 1112 w 1784"/>
                <a:gd name="T7" fmla="*/ 144 h 1344"/>
                <a:gd name="T8" fmla="*/ 1784 w 1784"/>
                <a:gd name="T9" fmla="*/ 0 h 1344"/>
              </a:gdLst>
              <a:ahLst/>
              <a:cxnLst>
                <a:cxn ang="0">
                  <a:pos x="T0" y="T1"/>
                </a:cxn>
                <a:cxn ang="0">
                  <a:pos x="T2" y="T3"/>
                </a:cxn>
                <a:cxn ang="0">
                  <a:pos x="T4" y="T5"/>
                </a:cxn>
                <a:cxn ang="0">
                  <a:pos x="T6" y="T7"/>
                </a:cxn>
                <a:cxn ang="0">
                  <a:pos x="T8" y="T9"/>
                </a:cxn>
              </a:cxnLst>
              <a:rect l="0" t="0" r="r" b="b"/>
              <a:pathLst>
                <a:path w="1784" h="1344">
                  <a:moveTo>
                    <a:pt x="344" y="1344"/>
                  </a:moveTo>
                  <a:cubicBezTo>
                    <a:pt x="172" y="1248"/>
                    <a:pt x="0" y="1152"/>
                    <a:pt x="8" y="1008"/>
                  </a:cubicBezTo>
                  <a:cubicBezTo>
                    <a:pt x="16" y="864"/>
                    <a:pt x="208" y="624"/>
                    <a:pt x="392" y="480"/>
                  </a:cubicBezTo>
                  <a:cubicBezTo>
                    <a:pt x="576" y="336"/>
                    <a:pt x="880" y="224"/>
                    <a:pt x="1112" y="144"/>
                  </a:cubicBezTo>
                  <a:cubicBezTo>
                    <a:pt x="1344" y="64"/>
                    <a:pt x="1564" y="32"/>
                    <a:pt x="1784" y="0"/>
                  </a:cubicBezTo>
                </a:path>
              </a:pathLst>
            </a:custGeom>
            <a:grpFill/>
            <a:ln w="12700" cmpd="sng">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it-IT"/>
            </a:p>
          </p:txBody>
        </p:sp>
        <p:sp>
          <p:nvSpPr>
            <p:cNvPr id="21" name="Freeform 16"/>
            <p:cNvSpPr>
              <a:spLocks/>
            </p:cNvSpPr>
            <p:nvPr/>
          </p:nvSpPr>
          <p:spPr bwMode="auto">
            <a:xfrm>
              <a:off x="2928" y="1824"/>
              <a:ext cx="200" cy="192"/>
            </a:xfrm>
            <a:custGeom>
              <a:avLst/>
              <a:gdLst>
                <a:gd name="T0" fmla="*/ 344 w 1784"/>
                <a:gd name="T1" fmla="*/ 1344 h 1344"/>
                <a:gd name="T2" fmla="*/ 8 w 1784"/>
                <a:gd name="T3" fmla="*/ 1008 h 1344"/>
                <a:gd name="T4" fmla="*/ 392 w 1784"/>
                <a:gd name="T5" fmla="*/ 480 h 1344"/>
                <a:gd name="T6" fmla="*/ 1112 w 1784"/>
                <a:gd name="T7" fmla="*/ 144 h 1344"/>
                <a:gd name="T8" fmla="*/ 1784 w 1784"/>
                <a:gd name="T9" fmla="*/ 0 h 1344"/>
              </a:gdLst>
              <a:ahLst/>
              <a:cxnLst>
                <a:cxn ang="0">
                  <a:pos x="T0" y="T1"/>
                </a:cxn>
                <a:cxn ang="0">
                  <a:pos x="T2" y="T3"/>
                </a:cxn>
                <a:cxn ang="0">
                  <a:pos x="T4" y="T5"/>
                </a:cxn>
                <a:cxn ang="0">
                  <a:pos x="T6" y="T7"/>
                </a:cxn>
                <a:cxn ang="0">
                  <a:pos x="T8" y="T9"/>
                </a:cxn>
              </a:cxnLst>
              <a:rect l="0" t="0" r="r" b="b"/>
              <a:pathLst>
                <a:path w="1784" h="1344">
                  <a:moveTo>
                    <a:pt x="344" y="1344"/>
                  </a:moveTo>
                  <a:cubicBezTo>
                    <a:pt x="172" y="1248"/>
                    <a:pt x="0" y="1152"/>
                    <a:pt x="8" y="1008"/>
                  </a:cubicBezTo>
                  <a:cubicBezTo>
                    <a:pt x="16" y="864"/>
                    <a:pt x="208" y="624"/>
                    <a:pt x="392" y="480"/>
                  </a:cubicBezTo>
                  <a:cubicBezTo>
                    <a:pt x="576" y="336"/>
                    <a:pt x="880" y="224"/>
                    <a:pt x="1112" y="144"/>
                  </a:cubicBezTo>
                  <a:cubicBezTo>
                    <a:pt x="1344" y="64"/>
                    <a:pt x="1564" y="32"/>
                    <a:pt x="1784" y="0"/>
                  </a:cubicBezTo>
                </a:path>
              </a:pathLst>
            </a:custGeom>
            <a:grpFill/>
            <a:ln w="12700" cmpd="sng">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it-IT"/>
            </a:p>
          </p:txBody>
        </p:sp>
        <p:sp>
          <p:nvSpPr>
            <p:cNvPr id="22" name="Freeform 17"/>
            <p:cNvSpPr>
              <a:spLocks/>
            </p:cNvSpPr>
            <p:nvPr/>
          </p:nvSpPr>
          <p:spPr bwMode="auto">
            <a:xfrm>
              <a:off x="2688" y="1920"/>
              <a:ext cx="200" cy="192"/>
            </a:xfrm>
            <a:custGeom>
              <a:avLst/>
              <a:gdLst>
                <a:gd name="T0" fmla="*/ 344 w 1784"/>
                <a:gd name="T1" fmla="*/ 1344 h 1344"/>
                <a:gd name="T2" fmla="*/ 8 w 1784"/>
                <a:gd name="T3" fmla="*/ 1008 h 1344"/>
                <a:gd name="T4" fmla="*/ 392 w 1784"/>
                <a:gd name="T5" fmla="*/ 480 h 1344"/>
                <a:gd name="T6" fmla="*/ 1112 w 1784"/>
                <a:gd name="T7" fmla="*/ 144 h 1344"/>
                <a:gd name="T8" fmla="*/ 1784 w 1784"/>
                <a:gd name="T9" fmla="*/ 0 h 1344"/>
              </a:gdLst>
              <a:ahLst/>
              <a:cxnLst>
                <a:cxn ang="0">
                  <a:pos x="T0" y="T1"/>
                </a:cxn>
                <a:cxn ang="0">
                  <a:pos x="T2" y="T3"/>
                </a:cxn>
                <a:cxn ang="0">
                  <a:pos x="T4" y="T5"/>
                </a:cxn>
                <a:cxn ang="0">
                  <a:pos x="T6" y="T7"/>
                </a:cxn>
                <a:cxn ang="0">
                  <a:pos x="T8" y="T9"/>
                </a:cxn>
              </a:cxnLst>
              <a:rect l="0" t="0" r="r" b="b"/>
              <a:pathLst>
                <a:path w="1784" h="1344">
                  <a:moveTo>
                    <a:pt x="344" y="1344"/>
                  </a:moveTo>
                  <a:cubicBezTo>
                    <a:pt x="172" y="1248"/>
                    <a:pt x="0" y="1152"/>
                    <a:pt x="8" y="1008"/>
                  </a:cubicBezTo>
                  <a:cubicBezTo>
                    <a:pt x="16" y="864"/>
                    <a:pt x="208" y="624"/>
                    <a:pt x="392" y="480"/>
                  </a:cubicBezTo>
                  <a:cubicBezTo>
                    <a:pt x="576" y="336"/>
                    <a:pt x="880" y="224"/>
                    <a:pt x="1112" y="144"/>
                  </a:cubicBezTo>
                  <a:cubicBezTo>
                    <a:pt x="1344" y="64"/>
                    <a:pt x="1564" y="32"/>
                    <a:pt x="1784" y="0"/>
                  </a:cubicBezTo>
                </a:path>
              </a:pathLst>
            </a:custGeom>
            <a:grpFill/>
            <a:ln w="12700" cmpd="sng">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it-IT"/>
            </a:p>
          </p:txBody>
        </p:sp>
        <p:sp>
          <p:nvSpPr>
            <p:cNvPr id="23" name="Freeform 18"/>
            <p:cNvSpPr>
              <a:spLocks/>
            </p:cNvSpPr>
            <p:nvPr/>
          </p:nvSpPr>
          <p:spPr bwMode="auto">
            <a:xfrm>
              <a:off x="3120" y="1728"/>
              <a:ext cx="200" cy="192"/>
            </a:xfrm>
            <a:custGeom>
              <a:avLst/>
              <a:gdLst>
                <a:gd name="T0" fmla="*/ 344 w 1784"/>
                <a:gd name="T1" fmla="*/ 1344 h 1344"/>
                <a:gd name="T2" fmla="*/ 8 w 1784"/>
                <a:gd name="T3" fmla="*/ 1008 h 1344"/>
                <a:gd name="T4" fmla="*/ 392 w 1784"/>
                <a:gd name="T5" fmla="*/ 480 h 1344"/>
                <a:gd name="T6" fmla="*/ 1112 w 1784"/>
                <a:gd name="T7" fmla="*/ 144 h 1344"/>
                <a:gd name="T8" fmla="*/ 1784 w 1784"/>
                <a:gd name="T9" fmla="*/ 0 h 1344"/>
              </a:gdLst>
              <a:ahLst/>
              <a:cxnLst>
                <a:cxn ang="0">
                  <a:pos x="T0" y="T1"/>
                </a:cxn>
                <a:cxn ang="0">
                  <a:pos x="T2" y="T3"/>
                </a:cxn>
                <a:cxn ang="0">
                  <a:pos x="T4" y="T5"/>
                </a:cxn>
                <a:cxn ang="0">
                  <a:pos x="T6" y="T7"/>
                </a:cxn>
                <a:cxn ang="0">
                  <a:pos x="T8" y="T9"/>
                </a:cxn>
              </a:cxnLst>
              <a:rect l="0" t="0" r="r" b="b"/>
              <a:pathLst>
                <a:path w="1784" h="1344">
                  <a:moveTo>
                    <a:pt x="344" y="1344"/>
                  </a:moveTo>
                  <a:cubicBezTo>
                    <a:pt x="172" y="1248"/>
                    <a:pt x="0" y="1152"/>
                    <a:pt x="8" y="1008"/>
                  </a:cubicBezTo>
                  <a:cubicBezTo>
                    <a:pt x="16" y="864"/>
                    <a:pt x="208" y="624"/>
                    <a:pt x="392" y="480"/>
                  </a:cubicBezTo>
                  <a:cubicBezTo>
                    <a:pt x="576" y="336"/>
                    <a:pt x="880" y="224"/>
                    <a:pt x="1112" y="144"/>
                  </a:cubicBezTo>
                  <a:cubicBezTo>
                    <a:pt x="1344" y="64"/>
                    <a:pt x="1564" y="32"/>
                    <a:pt x="1784" y="0"/>
                  </a:cubicBezTo>
                </a:path>
              </a:pathLst>
            </a:custGeom>
            <a:grpFill/>
            <a:ln w="12700" cmpd="sng">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it-IT"/>
            </a:p>
          </p:txBody>
        </p:sp>
        <p:sp>
          <p:nvSpPr>
            <p:cNvPr id="24" name="Freeform 19"/>
            <p:cNvSpPr>
              <a:spLocks/>
            </p:cNvSpPr>
            <p:nvPr/>
          </p:nvSpPr>
          <p:spPr bwMode="auto">
            <a:xfrm>
              <a:off x="3216" y="1536"/>
              <a:ext cx="200" cy="192"/>
            </a:xfrm>
            <a:custGeom>
              <a:avLst/>
              <a:gdLst>
                <a:gd name="T0" fmla="*/ 344 w 1784"/>
                <a:gd name="T1" fmla="*/ 1344 h 1344"/>
                <a:gd name="T2" fmla="*/ 8 w 1784"/>
                <a:gd name="T3" fmla="*/ 1008 h 1344"/>
                <a:gd name="T4" fmla="*/ 392 w 1784"/>
                <a:gd name="T5" fmla="*/ 480 h 1344"/>
                <a:gd name="T6" fmla="*/ 1112 w 1784"/>
                <a:gd name="T7" fmla="*/ 144 h 1344"/>
                <a:gd name="T8" fmla="*/ 1784 w 1784"/>
                <a:gd name="T9" fmla="*/ 0 h 1344"/>
              </a:gdLst>
              <a:ahLst/>
              <a:cxnLst>
                <a:cxn ang="0">
                  <a:pos x="T0" y="T1"/>
                </a:cxn>
                <a:cxn ang="0">
                  <a:pos x="T2" y="T3"/>
                </a:cxn>
                <a:cxn ang="0">
                  <a:pos x="T4" y="T5"/>
                </a:cxn>
                <a:cxn ang="0">
                  <a:pos x="T6" y="T7"/>
                </a:cxn>
                <a:cxn ang="0">
                  <a:pos x="T8" y="T9"/>
                </a:cxn>
              </a:cxnLst>
              <a:rect l="0" t="0" r="r" b="b"/>
              <a:pathLst>
                <a:path w="1784" h="1344">
                  <a:moveTo>
                    <a:pt x="344" y="1344"/>
                  </a:moveTo>
                  <a:cubicBezTo>
                    <a:pt x="172" y="1248"/>
                    <a:pt x="0" y="1152"/>
                    <a:pt x="8" y="1008"/>
                  </a:cubicBezTo>
                  <a:cubicBezTo>
                    <a:pt x="16" y="864"/>
                    <a:pt x="208" y="624"/>
                    <a:pt x="392" y="480"/>
                  </a:cubicBezTo>
                  <a:cubicBezTo>
                    <a:pt x="576" y="336"/>
                    <a:pt x="880" y="224"/>
                    <a:pt x="1112" y="144"/>
                  </a:cubicBezTo>
                  <a:cubicBezTo>
                    <a:pt x="1344" y="64"/>
                    <a:pt x="1564" y="32"/>
                    <a:pt x="1784" y="0"/>
                  </a:cubicBezTo>
                </a:path>
              </a:pathLst>
            </a:custGeom>
            <a:grpFill/>
            <a:ln w="12700" cmpd="sng">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it-IT"/>
            </a:p>
          </p:txBody>
        </p:sp>
        <p:sp>
          <p:nvSpPr>
            <p:cNvPr id="25" name="Freeform 20"/>
            <p:cNvSpPr>
              <a:spLocks/>
            </p:cNvSpPr>
            <p:nvPr/>
          </p:nvSpPr>
          <p:spPr bwMode="auto">
            <a:xfrm>
              <a:off x="3072" y="1584"/>
              <a:ext cx="200" cy="192"/>
            </a:xfrm>
            <a:custGeom>
              <a:avLst/>
              <a:gdLst>
                <a:gd name="T0" fmla="*/ 344 w 1784"/>
                <a:gd name="T1" fmla="*/ 1344 h 1344"/>
                <a:gd name="T2" fmla="*/ 8 w 1784"/>
                <a:gd name="T3" fmla="*/ 1008 h 1344"/>
                <a:gd name="T4" fmla="*/ 392 w 1784"/>
                <a:gd name="T5" fmla="*/ 480 h 1344"/>
                <a:gd name="T6" fmla="*/ 1112 w 1784"/>
                <a:gd name="T7" fmla="*/ 144 h 1344"/>
                <a:gd name="T8" fmla="*/ 1784 w 1784"/>
                <a:gd name="T9" fmla="*/ 0 h 1344"/>
              </a:gdLst>
              <a:ahLst/>
              <a:cxnLst>
                <a:cxn ang="0">
                  <a:pos x="T0" y="T1"/>
                </a:cxn>
                <a:cxn ang="0">
                  <a:pos x="T2" y="T3"/>
                </a:cxn>
                <a:cxn ang="0">
                  <a:pos x="T4" y="T5"/>
                </a:cxn>
                <a:cxn ang="0">
                  <a:pos x="T6" y="T7"/>
                </a:cxn>
                <a:cxn ang="0">
                  <a:pos x="T8" y="T9"/>
                </a:cxn>
              </a:cxnLst>
              <a:rect l="0" t="0" r="r" b="b"/>
              <a:pathLst>
                <a:path w="1784" h="1344">
                  <a:moveTo>
                    <a:pt x="344" y="1344"/>
                  </a:moveTo>
                  <a:cubicBezTo>
                    <a:pt x="172" y="1248"/>
                    <a:pt x="0" y="1152"/>
                    <a:pt x="8" y="1008"/>
                  </a:cubicBezTo>
                  <a:cubicBezTo>
                    <a:pt x="16" y="864"/>
                    <a:pt x="208" y="624"/>
                    <a:pt x="392" y="480"/>
                  </a:cubicBezTo>
                  <a:cubicBezTo>
                    <a:pt x="576" y="336"/>
                    <a:pt x="880" y="224"/>
                    <a:pt x="1112" y="144"/>
                  </a:cubicBezTo>
                  <a:cubicBezTo>
                    <a:pt x="1344" y="64"/>
                    <a:pt x="1564" y="32"/>
                    <a:pt x="1784" y="0"/>
                  </a:cubicBezTo>
                </a:path>
              </a:pathLst>
            </a:custGeom>
            <a:grpFill/>
            <a:ln w="12700" cmpd="sng">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it-IT"/>
            </a:p>
          </p:txBody>
        </p:sp>
        <p:sp>
          <p:nvSpPr>
            <p:cNvPr id="26" name="Freeform 21"/>
            <p:cNvSpPr>
              <a:spLocks/>
            </p:cNvSpPr>
            <p:nvPr/>
          </p:nvSpPr>
          <p:spPr bwMode="auto">
            <a:xfrm>
              <a:off x="1920" y="2496"/>
              <a:ext cx="200" cy="192"/>
            </a:xfrm>
            <a:custGeom>
              <a:avLst/>
              <a:gdLst>
                <a:gd name="T0" fmla="*/ 344 w 1784"/>
                <a:gd name="T1" fmla="*/ 1344 h 1344"/>
                <a:gd name="T2" fmla="*/ 8 w 1784"/>
                <a:gd name="T3" fmla="*/ 1008 h 1344"/>
                <a:gd name="T4" fmla="*/ 392 w 1784"/>
                <a:gd name="T5" fmla="*/ 480 h 1344"/>
                <a:gd name="T6" fmla="*/ 1112 w 1784"/>
                <a:gd name="T7" fmla="*/ 144 h 1344"/>
                <a:gd name="T8" fmla="*/ 1784 w 1784"/>
                <a:gd name="T9" fmla="*/ 0 h 1344"/>
              </a:gdLst>
              <a:ahLst/>
              <a:cxnLst>
                <a:cxn ang="0">
                  <a:pos x="T0" y="T1"/>
                </a:cxn>
                <a:cxn ang="0">
                  <a:pos x="T2" y="T3"/>
                </a:cxn>
                <a:cxn ang="0">
                  <a:pos x="T4" y="T5"/>
                </a:cxn>
                <a:cxn ang="0">
                  <a:pos x="T6" y="T7"/>
                </a:cxn>
                <a:cxn ang="0">
                  <a:pos x="T8" y="T9"/>
                </a:cxn>
              </a:cxnLst>
              <a:rect l="0" t="0" r="r" b="b"/>
              <a:pathLst>
                <a:path w="1784" h="1344">
                  <a:moveTo>
                    <a:pt x="344" y="1344"/>
                  </a:moveTo>
                  <a:cubicBezTo>
                    <a:pt x="172" y="1248"/>
                    <a:pt x="0" y="1152"/>
                    <a:pt x="8" y="1008"/>
                  </a:cubicBezTo>
                  <a:cubicBezTo>
                    <a:pt x="16" y="864"/>
                    <a:pt x="208" y="624"/>
                    <a:pt x="392" y="480"/>
                  </a:cubicBezTo>
                  <a:cubicBezTo>
                    <a:pt x="576" y="336"/>
                    <a:pt x="880" y="224"/>
                    <a:pt x="1112" y="144"/>
                  </a:cubicBezTo>
                  <a:cubicBezTo>
                    <a:pt x="1344" y="64"/>
                    <a:pt x="1564" y="32"/>
                    <a:pt x="1784" y="0"/>
                  </a:cubicBezTo>
                </a:path>
              </a:pathLst>
            </a:custGeom>
            <a:grpFill/>
            <a:ln w="12700" cmpd="sng">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it-IT"/>
            </a:p>
          </p:txBody>
        </p:sp>
        <p:sp>
          <p:nvSpPr>
            <p:cNvPr id="27" name="Freeform 22"/>
            <p:cNvSpPr>
              <a:spLocks/>
            </p:cNvSpPr>
            <p:nvPr/>
          </p:nvSpPr>
          <p:spPr bwMode="auto">
            <a:xfrm>
              <a:off x="2064" y="2112"/>
              <a:ext cx="200" cy="192"/>
            </a:xfrm>
            <a:custGeom>
              <a:avLst/>
              <a:gdLst>
                <a:gd name="T0" fmla="*/ 344 w 1784"/>
                <a:gd name="T1" fmla="*/ 1344 h 1344"/>
                <a:gd name="T2" fmla="*/ 8 w 1784"/>
                <a:gd name="T3" fmla="*/ 1008 h 1344"/>
                <a:gd name="T4" fmla="*/ 392 w 1784"/>
                <a:gd name="T5" fmla="*/ 480 h 1344"/>
                <a:gd name="T6" fmla="*/ 1112 w 1784"/>
                <a:gd name="T7" fmla="*/ 144 h 1344"/>
                <a:gd name="T8" fmla="*/ 1784 w 1784"/>
                <a:gd name="T9" fmla="*/ 0 h 1344"/>
              </a:gdLst>
              <a:ahLst/>
              <a:cxnLst>
                <a:cxn ang="0">
                  <a:pos x="T0" y="T1"/>
                </a:cxn>
                <a:cxn ang="0">
                  <a:pos x="T2" y="T3"/>
                </a:cxn>
                <a:cxn ang="0">
                  <a:pos x="T4" y="T5"/>
                </a:cxn>
                <a:cxn ang="0">
                  <a:pos x="T6" y="T7"/>
                </a:cxn>
                <a:cxn ang="0">
                  <a:pos x="T8" y="T9"/>
                </a:cxn>
              </a:cxnLst>
              <a:rect l="0" t="0" r="r" b="b"/>
              <a:pathLst>
                <a:path w="1784" h="1344">
                  <a:moveTo>
                    <a:pt x="344" y="1344"/>
                  </a:moveTo>
                  <a:cubicBezTo>
                    <a:pt x="172" y="1248"/>
                    <a:pt x="0" y="1152"/>
                    <a:pt x="8" y="1008"/>
                  </a:cubicBezTo>
                  <a:cubicBezTo>
                    <a:pt x="16" y="864"/>
                    <a:pt x="208" y="624"/>
                    <a:pt x="392" y="480"/>
                  </a:cubicBezTo>
                  <a:cubicBezTo>
                    <a:pt x="576" y="336"/>
                    <a:pt x="880" y="224"/>
                    <a:pt x="1112" y="144"/>
                  </a:cubicBezTo>
                  <a:cubicBezTo>
                    <a:pt x="1344" y="64"/>
                    <a:pt x="1564" y="32"/>
                    <a:pt x="1784" y="0"/>
                  </a:cubicBezTo>
                </a:path>
              </a:pathLst>
            </a:custGeom>
            <a:grpFill/>
            <a:ln w="12700" cmpd="sng">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it-IT"/>
            </a:p>
          </p:txBody>
        </p:sp>
        <p:sp>
          <p:nvSpPr>
            <p:cNvPr id="28" name="Freeform 23"/>
            <p:cNvSpPr>
              <a:spLocks/>
            </p:cNvSpPr>
            <p:nvPr/>
          </p:nvSpPr>
          <p:spPr bwMode="auto">
            <a:xfrm>
              <a:off x="1824" y="2448"/>
              <a:ext cx="200" cy="192"/>
            </a:xfrm>
            <a:custGeom>
              <a:avLst/>
              <a:gdLst>
                <a:gd name="T0" fmla="*/ 344 w 1784"/>
                <a:gd name="T1" fmla="*/ 1344 h 1344"/>
                <a:gd name="T2" fmla="*/ 8 w 1784"/>
                <a:gd name="T3" fmla="*/ 1008 h 1344"/>
                <a:gd name="T4" fmla="*/ 392 w 1784"/>
                <a:gd name="T5" fmla="*/ 480 h 1344"/>
                <a:gd name="T6" fmla="*/ 1112 w 1784"/>
                <a:gd name="T7" fmla="*/ 144 h 1344"/>
                <a:gd name="T8" fmla="*/ 1784 w 1784"/>
                <a:gd name="T9" fmla="*/ 0 h 1344"/>
              </a:gdLst>
              <a:ahLst/>
              <a:cxnLst>
                <a:cxn ang="0">
                  <a:pos x="T0" y="T1"/>
                </a:cxn>
                <a:cxn ang="0">
                  <a:pos x="T2" y="T3"/>
                </a:cxn>
                <a:cxn ang="0">
                  <a:pos x="T4" y="T5"/>
                </a:cxn>
                <a:cxn ang="0">
                  <a:pos x="T6" y="T7"/>
                </a:cxn>
                <a:cxn ang="0">
                  <a:pos x="T8" y="T9"/>
                </a:cxn>
              </a:cxnLst>
              <a:rect l="0" t="0" r="r" b="b"/>
              <a:pathLst>
                <a:path w="1784" h="1344">
                  <a:moveTo>
                    <a:pt x="344" y="1344"/>
                  </a:moveTo>
                  <a:cubicBezTo>
                    <a:pt x="172" y="1248"/>
                    <a:pt x="0" y="1152"/>
                    <a:pt x="8" y="1008"/>
                  </a:cubicBezTo>
                  <a:cubicBezTo>
                    <a:pt x="16" y="864"/>
                    <a:pt x="208" y="624"/>
                    <a:pt x="392" y="480"/>
                  </a:cubicBezTo>
                  <a:cubicBezTo>
                    <a:pt x="576" y="336"/>
                    <a:pt x="880" y="224"/>
                    <a:pt x="1112" y="144"/>
                  </a:cubicBezTo>
                  <a:cubicBezTo>
                    <a:pt x="1344" y="64"/>
                    <a:pt x="1564" y="32"/>
                    <a:pt x="1784" y="0"/>
                  </a:cubicBezTo>
                </a:path>
              </a:pathLst>
            </a:custGeom>
            <a:grpFill/>
            <a:ln w="12700" cmpd="sng">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it-IT"/>
            </a:p>
          </p:txBody>
        </p:sp>
        <p:sp>
          <p:nvSpPr>
            <p:cNvPr id="29" name="Freeform 24"/>
            <p:cNvSpPr>
              <a:spLocks/>
            </p:cNvSpPr>
            <p:nvPr/>
          </p:nvSpPr>
          <p:spPr bwMode="auto">
            <a:xfrm>
              <a:off x="1776" y="2304"/>
              <a:ext cx="200" cy="192"/>
            </a:xfrm>
            <a:custGeom>
              <a:avLst/>
              <a:gdLst>
                <a:gd name="T0" fmla="*/ 344 w 1784"/>
                <a:gd name="T1" fmla="*/ 1344 h 1344"/>
                <a:gd name="T2" fmla="*/ 8 w 1784"/>
                <a:gd name="T3" fmla="*/ 1008 h 1344"/>
                <a:gd name="T4" fmla="*/ 392 w 1784"/>
                <a:gd name="T5" fmla="*/ 480 h 1344"/>
                <a:gd name="T6" fmla="*/ 1112 w 1784"/>
                <a:gd name="T7" fmla="*/ 144 h 1344"/>
                <a:gd name="T8" fmla="*/ 1784 w 1784"/>
                <a:gd name="T9" fmla="*/ 0 h 1344"/>
              </a:gdLst>
              <a:ahLst/>
              <a:cxnLst>
                <a:cxn ang="0">
                  <a:pos x="T0" y="T1"/>
                </a:cxn>
                <a:cxn ang="0">
                  <a:pos x="T2" y="T3"/>
                </a:cxn>
                <a:cxn ang="0">
                  <a:pos x="T4" y="T5"/>
                </a:cxn>
                <a:cxn ang="0">
                  <a:pos x="T6" y="T7"/>
                </a:cxn>
                <a:cxn ang="0">
                  <a:pos x="T8" y="T9"/>
                </a:cxn>
              </a:cxnLst>
              <a:rect l="0" t="0" r="r" b="b"/>
              <a:pathLst>
                <a:path w="1784" h="1344">
                  <a:moveTo>
                    <a:pt x="344" y="1344"/>
                  </a:moveTo>
                  <a:cubicBezTo>
                    <a:pt x="172" y="1248"/>
                    <a:pt x="0" y="1152"/>
                    <a:pt x="8" y="1008"/>
                  </a:cubicBezTo>
                  <a:cubicBezTo>
                    <a:pt x="16" y="864"/>
                    <a:pt x="208" y="624"/>
                    <a:pt x="392" y="480"/>
                  </a:cubicBezTo>
                  <a:cubicBezTo>
                    <a:pt x="576" y="336"/>
                    <a:pt x="880" y="224"/>
                    <a:pt x="1112" y="144"/>
                  </a:cubicBezTo>
                  <a:cubicBezTo>
                    <a:pt x="1344" y="64"/>
                    <a:pt x="1564" y="32"/>
                    <a:pt x="1784" y="0"/>
                  </a:cubicBezTo>
                </a:path>
              </a:pathLst>
            </a:custGeom>
            <a:grpFill/>
            <a:ln w="12700" cmpd="sng">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it-IT"/>
            </a:p>
          </p:txBody>
        </p:sp>
        <p:sp>
          <p:nvSpPr>
            <p:cNvPr id="30" name="Freeform 25"/>
            <p:cNvSpPr>
              <a:spLocks/>
            </p:cNvSpPr>
            <p:nvPr/>
          </p:nvSpPr>
          <p:spPr bwMode="auto">
            <a:xfrm>
              <a:off x="2352" y="1920"/>
              <a:ext cx="200" cy="192"/>
            </a:xfrm>
            <a:custGeom>
              <a:avLst/>
              <a:gdLst>
                <a:gd name="T0" fmla="*/ 344 w 1784"/>
                <a:gd name="T1" fmla="*/ 1344 h 1344"/>
                <a:gd name="T2" fmla="*/ 8 w 1784"/>
                <a:gd name="T3" fmla="*/ 1008 h 1344"/>
                <a:gd name="T4" fmla="*/ 392 w 1784"/>
                <a:gd name="T5" fmla="*/ 480 h 1344"/>
                <a:gd name="T6" fmla="*/ 1112 w 1784"/>
                <a:gd name="T7" fmla="*/ 144 h 1344"/>
                <a:gd name="T8" fmla="*/ 1784 w 1784"/>
                <a:gd name="T9" fmla="*/ 0 h 1344"/>
              </a:gdLst>
              <a:ahLst/>
              <a:cxnLst>
                <a:cxn ang="0">
                  <a:pos x="T0" y="T1"/>
                </a:cxn>
                <a:cxn ang="0">
                  <a:pos x="T2" y="T3"/>
                </a:cxn>
                <a:cxn ang="0">
                  <a:pos x="T4" y="T5"/>
                </a:cxn>
                <a:cxn ang="0">
                  <a:pos x="T6" y="T7"/>
                </a:cxn>
                <a:cxn ang="0">
                  <a:pos x="T8" y="T9"/>
                </a:cxn>
              </a:cxnLst>
              <a:rect l="0" t="0" r="r" b="b"/>
              <a:pathLst>
                <a:path w="1784" h="1344">
                  <a:moveTo>
                    <a:pt x="344" y="1344"/>
                  </a:moveTo>
                  <a:cubicBezTo>
                    <a:pt x="172" y="1248"/>
                    <a:pt x="0" y="1152"/>
                    <a:pt x="8" y="1008"/>
                  </a:cubicBezTo>
                  <a:cubicBezTo>
                    <a:pt x="16" y="864"/>
                    <a:pt x="208" y="624"/>
                    <a:pt x="392" y="480"/>
                  </a:cubicBezTo>
                  <a:cubicBezTo>
                    <a:pt x="576" y="336"/>
                    <a:pt x="880" y="224"/>
                    <a:pt x="1112" y="144"/>
                  </a:cubicBezTo>
                  <a:cubicBezTo>
                    <a:pt x="1344" y="64"/>
                    <a:pt x="1564" y="32"/>
                    <a:pt x="1784" y="0"/>
                  </a:cubicBezTo>
                </a:path>
              </a:pathLst>
            </a:custGeom>
            <a:grpFill/>
            <a:ln w="12700" cmpd="sng">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it-IT"/>
            </a:p>
          </p:txBody>
        </p:sp>
        <p:sp>
          <p:nvSpPr>
            <p:cNvPr id="31" name="Freeform 26"/>
            <p:cNvSpPr>
              <a:spLocks/>
            </p:cNvSpPr>
            <p:nvPr/>
          </p:nvSpPr>
          <p:spPr bwMode="auto">
            <a:xfrm>
              <a:off x="2544" y="1872"/>
              <a:ext cx="200" cy="192"/>
            </a:xfrm>
            <a:custGeom>
              <a:avLst/>
              <a:gdLst>
                <a:gd name="T0" fmla="*/ 344 w 1784"/>
                <a:gd name="T1" fmla="*/ 1344 h 1344"/>
                <a:gd name="T2" fmla="*/ 8 w 1784"/>
                <a:gd name="T3" fmla="*/ 1008 h 1344"/>
                <a:gd name="T4" fmla="*/ 392 w 1784"/>
                <a:gd name="T5" fmla="*/ 480 h 1344"/>
                <a:gd name="T6" fmla="*/ 1112 w 1784"/>
                <a:gd name="T7" fmla="*/ 144 h 1344"/>
                <a:gd name="T8" fmla="*/ 1784 w 1784"/>
                <a:gd name="T9" fmla="*/ 0 h 1344"/>
              </a:gdLst>
              <a:ahLst/>
              <a:cxnLst>
                <a:cxn ang="0">
                  <a:pos x="T0" y="T1"/>
                </a:cxn>
                <a:cxn ang="0">
                  <a:pos x="T2" y="T3"/>
                </a:cxn>
                <a:cxn ang="0">
                  <a:pos x="T4" y="T5"/>
                </a:cxn>
                <a:cxn ang="0">
                  <a:pos x="T6" y="T7"/>
                </a:cxn>
                <a:cxn ang="0">
                  <a:pos x="T8" y="T9"/>
                </a:cxn>
              </a:cxnLst>
              <a:rect l="0" t="0" r="r" b="b"/>
              <a:pathLst>
                <a:path w="1784" h="1344">
                  <a:moveTo>
                    <a:pt x="344" y="1344"/>
                  </a:moveTo>
                  <a:cubicBezTo>
                    <a:pt x="172" y="1248"/>
                    <a:pt x="0" y="1152"/>
                    <a:pt x="8" y="1008"/>
                  </a:cubicBezTo>
                  <a:cubicBezTo>
                    <a:pt x="16" y="864"/>
                    <a:pt x="208" y="624"/>
                    <a:pt x="392" y="480"/>
                  </a:cubicBezTo>
                  <a:cubicBezTo>
                    <a:pt x="576" y="336"/>
                    <a:pt x="880" y="224"/>
                    <a:pt x="1112" y="144"/>
                  </a:cubicBezTo>
                  <a:cubicBezTo>
                    <a:pt x="1344" y="64"/>
                    <a:pt x="1564" y="32"/>
                    <a:pt x="1784" y="0"/>
                  </a:cubicBezTo>
                </a:path>
              </a:pathLst>
            </a:custGeom>
            <a:grpFill/>
            <a:ln w="12700" cmpd="sng">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it-IT"/>
            </a:p>
          </p:txBody>
        </p:sp>
        <p:sp>
          <p:nvSpPr>
            <p:cNvPr id="32" name="Freeform 27"/>
            <p:cNvSpPr>
              <a:spLocks/>
            </p:cNvSpPr>
            <p:nvPr/>
          </p:nvSpPr>
          <p:spPr bwMode="auto">
            <a:xfrm>
              <a:off x="2736" y="1728"/>
              <a:ext cx="200" cy="192"/>
            </a:xfrm>
            <a:custGeom>
              <a:avLst/>
              <a:gdLst>
                <a:gd name="T0" fmla="*/ 344 w 1784"/>
                <a:gd name="T1" fmla="*/ 1344 h 1344"/>
                <a:gd name="T2" fmla="*/ 8 w 1784"/>
                <a:gd name="T3" fmla="*/ 1008 h 1344"/>
                <a:gd name="T4" fmla="*/ 392 w 1784"/>
                <a:gd name="T5" fmla="*/ 480 h 1344"/>
                <a:gd name="T6" fmla="*/ 1112 w 1784"/>
                <a:gd name="T7" fmla="*/ 144 h 1344"/>
                <a:gd name="T8" fmla="*/ 1784 w 1784"/>
                <a:gd name="T9" fmla="*/ 0 h 1344"/>
              </a:gdLst>
              <a:ahLst/>
              <a:cxnLst>
                <a:cxn ang="0">
                  <a:pos x="T0" y="T1"/>
                </a:cxn>
                <a:cxn ang="0">
                  <a:pos x="T2" y="T3"/>
                </a:cxn>
                <a:cxn ang="0">
                  <a:pos x="T4" y="T5"/>
                </a:cxn>
                <a:cxn ang="0">
                  <a:pos x="T6" y="T7"/>
                </a:cxn>
                <a:cxn ang="0">
                  <a:pos x="T8" y="T9"/>
                </a:cxn>
              </a:cxnLst>
              <a:rect l="0" t="0" r="r" b="b"/>
              <a:pathLst>
                <a:path w="1784" h="1344">
                  <a:moveTo>
                    <a:pt x="344" y="1344"/>
                  </a:moveTo>
                  <a:cubicBezTo>
                    <a:pt x="172" y="1248"/>
                    <a:pt x="0" y="1152"/>
                    <a:pt x="8" y="1008"/>
                  </a:cubicBezTo>
                  <a:cubicBezTo>
                    <a:pt x="16" y="864"/>
                    <a:pt x="208" y="624"/>
                    <a:pt x="392" y="480"/>
                  </a:cubicBezTo>
                  <a:cubicBezTo>
                    <a:pt x="576" y="336"/>
                    <a:pt x="880" y="224"/>
                    <a:pt x="1112" y="144"/>
                  </a:cubicBezTo>
                  <a:cubicBezTo>
                    <a:pt x="1344" y="64"/>
                    <a:pt x="1564" y="32"/>
                    <a:pt x="1784" y="0"/>
                  </a:cubicBezTo>
                </a:path>
              </a:pathLst>
            </a:custGeom>
            <a:grpFill/>
            <a:ln w="12700" cmpd="sng">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it-IT"/>
            </a:p>
          </p:txBody>
        </p:sp>
        <p:sp>
          <p:nvSpPr>
            <p:cNvPr id="33" name="Freeform 28"/>
            <p:cNvSpPr>
              <a:spLocks/>
            </p:cNvSpPr>
            <p:nvPr/>
          </p:nvSpPr>
          <p:spPr bwMode="auto">
            <a:xfrm>
              <a:off x="2880" y="1680"/>
              <a:ext cx="200" cy="192"/>
            </a:xfrm>
            <a:custGeom>
              <a:avLst/>
              <a:gdLst>
                <a:gd name="T0" fmla="*/ 344 w 1784"/>
                <a:gd name="T1" fmla="*/ 1344 h 1344"/>
                <a:gd name="T2" fmla="*/ 8 w 1784"/>
                <a:gd name="T3" fmla="*/ 1008 h 1344"/>
                <a:gd name="T4" fmla="*/ 392 w 1784"/>
                <a:gd name="T5" fmla="*/ 480 h 1344"/>
                <a:gd name="T6" fmla="*/ 1112 w 1784"/>
                <a:gd name="T7" fmla="*/ 144 h 1344"/>
                <a:gd name="T8" fmla="*/ 1784 w 1784"/>
                <a:gd name="T9" fmla="*/ 0 h 1344"/>
              </a:gdLst>
              <a:ahLst/>
              <a:cxnLst>
                <a:cxn ang="0">
                  <a:pos x="T0" y="T1"/>
                </a:cxn>
                <a:cxn ang="0">
                  <a:pos x="T2" y="T3"/>
                </a:cxn>
                <a:cxn ang="0">
                  <a:pos x="T4" y="T5"/>
                </a:cxn>
                <a:cxn ang="0">
                  <a:pos x="T6" y="T7"/>
                </a:cxn>
                <a:cxn ang="0">
                  <a:pos x="T8" y="T9"/>
                </a:cxn>
              </a:cxnLst>
              <a:rect l="0" t="0" r="r" b="b"/>
              <a:pathLst>
                <a:path w="1784" h="1344">
                  <a:moveTo>
                    <a:pt x="344" y="1344"/>
                  </a:moveTo>
                  <a:cubicBezTo>
                    <a:pt x="172" y="1248"/>
                    <a:pt x="0" y="1152"/>
                    <a:pt x="8" y="1008"/>
                  </a:cubicBezTo>
                  <a:cubicBezTo>
                    <a:pt x="16" y="864"/>
                    <a:pt x="208" y="624"/>
                    <a:pt x="392" y="480"/>
                  </a:cubicBezTo>
                  <a:cubicBezTo>
                    <a:pt x="576" y="336"/>
                    <a:pt x="880" y="224"/>
                    <a:pt x="1112" y="144"/>
                  </a:cubicBezTo>
                  <a:cubicBezTo>
                    <a:pt x="1344" y="64"/>
                    <a:pt x="1564" y="32"/>
                    <a:pt x="1784" y="0"/>
                  </a:cubicBezTo>
                </a:path>
              </a:pathLst>
            </a:custGeom>
            <a:grpFill/>
            <a:ln w="12700" cmpd="sng">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it-IT"/>
            </a:p>
          </p:txBody>
        </p:sp>
        <p:sp>
          <p:nvSpPr>
            <p:cNvPr id="34" name="Freeform 29"/>
            <p:cNvSpPr>
              <a:spLocks/>
            </p:cNvSpPr>
            <p:nvPr/>
          </p:nvSpPr>
          <p:spPr bwMode="auto">
            <a:xfrm>
              <a:off x="1872" y="2256"/>
              <a:ext cx="200" cy="192"/>
            </a:xfrm>
            <a:custGeom>
              <a:avLst/>
              <a:gdLst>
                <a:gd name="T0" fmla="*/ 344 w 1784"/>
                <a:gd name="T1" fmla="*/ 1344 h 1344"/>
                <a:gd name="T2" fmla="*/ 8 w 1784"/>
                <a:gd name="T3" fmla="*/ 1008 h 1344"/>
                <a:gd name="T4" fmla="*/ 392 w 1784"/>
                <a:gd name="T5" fmla="*/ 480 h 1344"/>
                <a:gd name="T6" fmla="*/ 1112 w 1784"/>
                <a:gd name="T7" fmla="*/ 144 h 1344"/>
                <a:gd name="T8" fmla="*/ 1784 w 1784"/>
                <a:gd name="T9" fmla="*/ 0 h 1344"/>
              </a:gdLst>
              <a:ahLst/>
              <a:cxnLst>
                <a:cxn ang="0">
                  <a:pos x="T0" y="T1"/>
                </a:cxn>
                <a:cxn ang="0">
                  <a:pos x="T2" y="T3"/>
                </a:cxn>
                <a:cxn ang="0">
                  <a:pos x="T4" y="T5"/>
                </a:cxn>
                <a:cxn ang="0">
                  <a:pos x="T6" y="T7"/>
                </a:cxn>
                <a:cxn ang="0">
                  <a:pos x="T8" y="T9"/>
                </a:cxn>
              </a:cxnLst>
              <a:rect l="0" t="0" r="r" b="b"/>
              <a:pathLst>
                <a:path w="1784" h="1344">
                  <a:moveTo>
                    <a:pt x="344" y="1344"/>
                  </a:moveTo>
                  <a:cubicBezTo>
                    <a:pt x="172" y="1248"/>
                    <a:pt x="0" y="1152"/>
                    <a:pt x="8" y="1008"/>
                  </a:cubicBezTo>
                  <a:cubicBezTo>
                    <a:pt x="16" y="864"/>
                    <a:pt x="208" y="624"/>
                    <a:pt x="392" y="480"/>
                  </a:cubicBezTo>
                  <a:cubicBezTo>
                    <a:pt x="576" y="336"/>
                    <a:pt x="880" y="224"/>
                    <a:pt x="1112" y="144"/>
                  </a:cubicBezTo>
                  <a:cubicBezTo>
                    <a:pt x="1344" y="64"/>
                    <a:pt x="1564" y="32"/>
                    <a:pt x="1784" y="0"/>
                  </a:cubicBezTo>
                </a:path>
              </a:pathLst>
            </a:custGeom>
            <a:grpFill/>
            <a:ln w="12700" cmpd="sng">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it-IT"/>
            </a:p>
          </p:txBody>
        </p:sp>
        <p:sp>
          <p:nvSpPr>
            <p:cNvPr id="35" name="Freeform 30"/>
            <p:cNvSpPr>
              <a:spLocks/>
            </p:cNvSpPr>
            <p:nvPr/>
          </p:nvSpPr>
          <p:spPr bwMode="auto">
            <a:xfrm>
              <a:off x="1968" y="2064"/>
              <a:ext cx="200" cy="192"/>
            </a:xfrm>
            <a:custGeom>
              <a:avLst/>
              <a:gdLst>
                <a:gd name="T0" fmla="*/ 344 w 1784"/>
                <a:gd name="T1" fmla="*/ 1344 h 1344"/>
                <a:gd name="T2" fmla="*/ 8 w 1784"/>
                <a:gd name="T3" fmla="*/ 1008 h 1344"/>
                <a:gd name="T4" fmla="*/ 392 w 1784"/>
                <a:gd name="T5" fmla="*/ 480 h 1344"/>
                <a:gd name="T6" fmla="*/ 1112 w 1784"/>
                <a:gd name="T7" fmla="*/ 144 h 1344"/>
                <a:gd name="T8" fmla="*/ 1784 w 1784"/>
                <a:gd name="T9" fmla="*/ 0 h 1344"/>
              </a:gdLst>
              <a:ahLst/>
              <a:cxnLst>
                <a:cxn ang="0">
                  <a:pos x="T0" y="T1"/>
                </a:cxn>
                <a:cxn ang="0">
                  <a:pos x="T2" y="T3"/>
                </a:cxn>
                <a:cxn ang="0">
                  <a:pos x="T4" y="T5"/>
                </a:cxn>
                <a:cxn ang="0">
                  <a:pos x="T6" y="T7"/>
                </a:cxn>
                <a:cxn ang="0">
                  <a:pos x="T8" y="T9"/>
                </a:cxn>
              </a:cxnLst>
              <a:rect l="0" t="0" r="r" b="b"/>
              <a:pathLst>
                <a:path w="1784" h="1344">
                  <a:moveTo>
                    <a:pt x="344" y="1344"/>
                  </a:moveTo>
                  <a:cubicBezTo>
                    <a:pt x="172" y="1248"/>
                    <a:pt x="0" y="1152"/>
                    <a:pt x="8" y="1008"/>
                  </a:cubicBezTo>
                  <a:cubicBezTo>
                    <a:pt x="16" y="864"/>
                    <a:pt x="208" y="624"/>
                    <a:pt x="392" y="480"/>
                  </a:cubicBezTo>
                  <a:cubicBezTo>
                    <a:pt x="576" y="336"/>
                    <a:pt x="880" y="224"/>
                    <a:pt x="1112" y="144"/>
                  </a:cubicBezTo>
                  <a:cubicBezTo>
                    <a:pt x="1344" y="64"/>
                    <a:pt x="1564" y="32"/>
                    <a:pt x="1784" y="0"/>
                  </a:cubicBezTo>
                </a:path>
              </a:pathLst>
            </a:custGeom>
            <a:grpFill/>
            <a:ln w="12700" cmpd="sng">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it-IT"/>
            </a:p>
          </p:txBody>
        </p:sp>
        <p:sp>
          <p:nvSpPr>
            <p:cNvPr id="36" name="Freeform 31"/>
            <p:cNvSpPr>
              <a:spLocks/>
            </p:cNvSpPr>
            <p:nvPr/>
          </p:nvSpPr>
          <p:spPr bwMode="auto">
            <a:xfrm>
              <a:off x="2208" y="1920"/>
              <a:ext cx="200" cy="192"/>
            </a:xfrm>
            <a:custGeom>
              <a:avLst/>
              <a:gdLst>
                <a:gd name="T0" fmla="*/ 344 w 1784"/>
                <a:gd name="T1" fmla="*/ 1344 h 1344"/>
                <a:gd name="T2" fmla="*/ 8 w 1784"/>
                <a:gd name="T3" fmla="*/ 1008 h 1344"/>
                <a:gd name="T4" fmla="*/ 392 w 1784"/>
                <a:gd name="T5" fmla="*/ 480 h 1344"/>
                <a:gd name="T6" fmla="*/ 1112 w 1784"/>
                <a:gd name="T7" fmla="*/ 144 h 1344"/>
                <a:gd name="T8" fmla="*/ 1784 w 1784"/>
                <a:gd name="T9" fmla="*/ 0 h 1344"/>
              </a:gdLst>
              <a:ahLst/>
              <a:cxnLst>
                <a:cxn ang="0">
                  <a:pos x="T0" y="T1"/>
                </a:cxn>
                <a:cxn ang="0">
                  <a:pos x="T2" y="T3"/>
                </a:cxn>
                <a:cxn ang="0">
                  <a:pos x="T4" y="T5"/>
                </a:cxn>
                <a:cxn ang="0">
                  <a:pos x="T6" y="T7"/>
                </a:cxn>
                <a:cxn ang="0">
                  <a:pos x="T8" y="T9"/>
                </a:cxn>
              </a:cxnLst>
              <a:rect l="0" t="0" r="r" b="b"/>
              <a:pathLst>
                <a:path w="1784" h="1344">
                  <a:moveTo>
                    <a:pt x="344" y="1344"/>
                  </a:moveTo>
                  <a:cubicBezTo>
                    <a:pt x="172" y="1248"/>
                    <a:pt x="0" y="1152"/>
                    <a:pt x="8" y="1008"/>
                  </a:cubicBezTo>
                  <a:cubicBezTo>
                    <a:pt x="16" y="864"/>
                    <a:pt x="208" y="624"/>
                    <a:pt x="392" y="480"/>
                  </a:cubicBezTo>
                  <a:cubicBezTo>
                    <a:pt x="576" y="336"/>
                    <a:pt x="880" y="224"/>
                    <a:pt x="1112" y="144"/>
                  </a:cubicBezTo>
                  <a:cubicBezTo>
                    <a:pt x="1344" y="64"/>
                    <a:pt x="1564" y="32"/>
                    <a:pt x="1784" y="0"/>
                  </a:cubicBezTo>
                </a:path>
              </a:pathLst>
            </a:custGeom>
            <a:grpFill/>
            <a:ln w="12700" cmpd="sng">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it-IT"/>
            </a:p>
          </p:txBody>
        </p:sp>
        <p:sp>
          <p:nvSpPr>
            <p:cNvPr id="37" name="Freeform 32"/>
            <p:cNvSpPr>
              <a:spLocks/>
            </p:cNvSpPr>
            <p:nvPr/>
          </p:nvSpPr>
          <p:spPr bwMode="auto">
            <a:xfrm>
              <a:off x="2400" y="1776"/>
              <a:ext cx="200" cy="192"/>
            </a:xfrm>
            <a:custGeom>
              <a:avLst/>
              <a:gdLst>
                <a:gd name="T0" fmla="*/ 344 w 1784"/>
                <a:gd name="T1" fmla="*/ 1344 h 1344"/>
                <a:gd name="T2" fmla="*/ 8 w 1784"/>
                <a:gd name="T3" fmla="*/ 1008 h 1344"/>
                <a:gd name="T4" fmla="*/ 392 w 1784"/>
                <a:gd name="T5" fmla="*/ 480 h 1344"/>
                <a:gd name="T6" fmla="*/ 1112 w 1784"/>
                <a:gd name="T7" fmla="*/ 144 h 1344"/>
                <a:gd name="T8" fmla="*/ 1784 w 1784"/>
                <a:gd name="T9" fmla="*/ 0 h 1344"/>
              </a:gdLst>
              <a:ahLst/>
              <a:cxnLst>
                <a:cxn ang="0">
                  <a:pos x="T0" y="T1"/>
                </a:cxn>
                <a:cxn ang="0">
                  <a:pos x="T2" y="T3"/>
                </a:cxn>
                <a:cxn ang="0">
                  <a:pos x="T4" y="T5"/>
                </a:cxn>
                <a:cxn ang="0">
                  <a:pos x="T6" y="T7"/>
                </a:cxn>
                <a:cxn ang="0">
                  <a:pos x="T8" y="T9"/>
                </a:cxn>
              </a:cxnLst>
              <a:rect l="0" t="0" r="r" b="b"/>
              <a:pathLst>
                <a:path w="1784" h="1344">
                  <a:moveTo>
                    <a:pt x="344" y="1344"/>
                  </a:moveTo>
                  <a:cubicBezTo>
                    <a:pt x="172" y="1248"/>
                    <a:pt x="0" y="1152"/>
                    <a:pt x="8" y="1008"/>
                  </a:cubicBezTo>
                  <a:cubicBezTo>
                    <a:pt x="16" y="864"/>
                    <a:pt x="208" y="624"/>
                    <a:pt x="392" y="480"/>
                  </a:cubicBezTo>
                  <a:cubicBezTo>
                    <a:pt x="576" y="336"/>
                    <a:pt x="880" y="224"/>
                    <a:pt x="1112" y="144"/>
                  </a:cubicBezTo>
                  <a:cubicBezTo>
                    <a:pt x="1344" y="64"/>
                    <a:pt x="1564" y="32"/>
                    <a:pt x="1784" y="0"/>
                  </a:cubicBezTo>
                </a:path>
              </a:pathLst>
            </a:custGeom>
            <a:grpFill/>
            <a:ln w="12700" cmpd="sng">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it-IT"/>
            </a:p>
          </p:txBody>
        </p:sp>
        <p:sp>
          <p:nvSpPr>
            <p:cNvPr id="38" name="Freeform 33"/>
            <p:cNvSpPr>
              <a:spLocks/>
            </p:cNvSpPr>
            <p:nvPr/>
          </p:nvSpPr>
          <p:spPr bwMode="auto">
            <a:xfrm>
              <a:off x="2592" y="1728"/>
              <a:ext cx="200" cy="192"/>
            </a:xfrm>
            <a:custGeom>
              <a:avLst/>
              <a:gdLst>
                <a:gd name="T0" fmla="*/ 344 w 1784"/>
                <a:gd name="T1" fmla="*/ 1344 h 1344"/>
                <a:gd name="T2" fmla="*/ 8 w 1784"/>
                <a:gd name="T3" fmla="*/ 1008 h 1344"/>
                <a:gd name="T4" fmla="*/ 392 w 1784"/>
                <a:gd name="T5" fmla="*/ 480 h 1344"/>
                <a:gd name="T6" fmla="*/ 1112 w 1784"/>
                <a:gd name="T7" fmla="*/ 144 h 1344"/>
                <a:gd name="T8" fmla="*/ 1784 w 1784"/>
                <a:gd name="T9" fmla="*/ 0 h 1344"/>
              </a:gdLst>
              <a:ahLst/>
              <a:cxnLst>
                <a:cxn ang="0">
                  <a:pos x="T0" y="T1"/>
                </a:cxn>
                <a:cxn ang="0">
                  <a:pos x="T2" y="T3"/>
                </a:cxn>
                <a:cxn ang="0">
                  <a:pos x="T4" y="T5"/>
                </a:cxn>
                <a:cxn ang="0">
                  <a:pos x="T6" y="T7"/>
                </a:cxn>
                <a:cxn ang="0">
                  <a:pos x="T8" y="T9"/>
                </a:cxn>
              </a:cxnLst>
              <a:rect l="0" t="0" r="r" b="b"/>
              <a:pathLst>
                <a:path w="1784" h="1344">
                  <a:moveTo>
                    <a:pt x="344" y="1344"/>
                  </a:moveTo>
                  <a:cubicBezTo>
                    <a:pt x="172" y="1248"/>
                    <a:pt x="0" y="1152"/>
                    <a:pt x="8" y="1008"/>
                  </a:cubicBezTo>
                  <a:cubicBezTo>
                    <a:pt x="16" y="864"/>
                    <a:pt x="208" y="624"/>
                    <a:pt x="392" y="480"/>
                  </a:cubicBezTo>
                  <a:cubicBezTo>
                    <a:pt x="576" y="336"/>
                    <a:pt x="880" y="224"/>
                    <a:pt x="1112" y="144"/>
                  </a:cubicBezTo>
                  <a:cubicBezTo>
                    <a:pt x="1344" y="64"/>
                    <a:pt x="1564" y="32"/>
                    <a:pt x="1784" y="0"/>
                  </a:cubicBezTo>
                </a:path>
              </a:pathLst>
            </a:custGeom>
            <a:grpFill/>
            <a:ln w="12700" cmpd="sng">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it-IT"/>
            </a:p>
          </p:txBody>
        </p:sp>
        <p:sp>
          <p:nvSpPr>
            <p:cNvPr id="39" name="Freeform 34"/>
            <p:cNvSpPr>
              <a:spLocks/>
            </p:cNvSpPr>
            <p:nvPr/>
          </p:nvSpPr>
          <p:spPr bwMode="auto">
            <a:xfrm>
              <a:off x="2832" y="1536"/>
              <a:ext cx="200" cy="192"/>
            </a:xfrm>
            <a:custGeom>
              <a:avLst/>
              <a:gdLst>
                <a:gd name="T0" fmla="*/ 344 w 1784"/>
                <a:gd name="T1" fmla="*/ 1344 h 1344"/>
                <a:gd name="T2" fmla="*/ 8 w 1784"/>
                <a:gd name="T3" fmla="*/ 1008 h 1344"/>
                <a:gd name="T4" fmla="*/ 392 w 1784"/>
                <a:gd name="T5" fmla="*/ 480 h 1344"/>
                <a:gd name="T6" fmla="*/ 1112 w 1784"/>
                <a:gd name="T7" fmla="*/ 144 h 1344"/>
                <a:gd name="T8" fmla="*/ 1784 w 1784"/>
                <a:gd name="T9" fmla="*/ 0 h 1344"/>
              </a:gdLst>
              <a:ahLst/>
              <a:cxnLst>
                <a:cxn ang="0">
                  <a:pos x="T0" y="T1"/>
                </a:cxn>
                <a:cxn ang="0">
                  <a:pos x="T2" y="T3"/>
                </a:cxn>
                <a:cxn ang="0">
                  <a:pos x="T4" y="T5"/>
                </a:cxn>
                <a:cxn ang="0">
                  <a:pos x="T6" y="T7"/>
                </a:cxn>
                <a:cxn ang="0">
                  <a:pos x="T8" y="T9"/>
                </a:cxn>
              </a:cxnLst>
              <a:rect l="0" t="0" r="r" b="b"/>
              <a:pathLst>
                <a:path w="1784" h="1344">
                  <a:moveTo>
                    <a:pt x="344" y="1344"/>
                  </a:moveTo>
                  <a:cubicBezTo>
                    <a:pt x="172" y="1248"/>
                    <a:pt x="0" y="1152"/>
                    <a:pt x="8" y="1008"/>
                  </a:cubicBezTo>
                  <a:cubicBezTo>
                    <a:pt x="16" y="864"/>
                    <a:pt x="208" y="624"/>
                    <a:pt x="392" y="480"/>
                  </a:cubicBezTo>
                  <a:cubicBezTo>
                    <a:pt x="576" y="336"/>
                    <a:pt x="880" y="224"/>
                    <a:pt x="1112" y="144"/>
                  </a:cubicBezTo>
                  <a:cubicBezTo>
                    <a:pt x="1344" y="64"/>
                    <a:pt x="1564" y="32"/>
                    <a:pt x="1784" y="0"/>
                  </a:cubicBezTo>
                </a:path>
              </a:pathLst>
            </a:custGeom>
            <a:grpFill/>
            <a:ln w="12700" cmpd="sng">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it-IT"/>
            </a:p>
          </p:txBody>
        </p:sp>
        <p:sp>
          <p:nvSpPr>
            <p:cNvPr id="40" name="Freeform 35"/>
            <p:cNvSpPr>
              <a:spLocks/>
            </p:cNvSpPr>
            <p:nvPr/>
          </p:nvSpPr>
          <p:spPr bwMode="auto">
            <a:xfrm>
              <a:off x="2160" y="1824"/>
              <a:ext cx="200" cy="192"/>
            </a:xfrm>
            <a:custGeom>
              <a:avLst/>
              <a:gdLst>
                <a:gd name="T0" fmla="*/ 344 w 1784"/>
                <a:gd name="T1" fmla="*/ 1344 h 1344"/>
                <a:gd name="T2" fmla="*/ 8 w 1784"/>
                <a:gd name="T3" fmla="*/ 1008 h 1344"/>
                <a:gd name="T4" fmla="*/ 392 w 1784"/>
                <a:gd name="T5" fmla="*/ 480 h 1344"/>
                <a:gd name="T6" fmla="*/ 1112 w 1784"/>
                <a:gd name="T7" fmla="*/ 144 h 1344"/>
                <a:gd name="T8" fmla="*/ 1784 w 1784"/>
                <a:gd name="T9" fmla="*/ 0 h 1344"/>
              </a:gdLst>
              <a:ahLst/>
              <a:cxnLst>
                <a:cxn ang="0">
                  <a:pos x="T0" y="T1"/>
                </a:cxn>
                <a:cxn ang="0">
                  <a:pos x="T2" y="T3"/>
                </a:cxn>
                <a:cxn ang="0">
                  <a:pos x="T4" y="T5"/>
                </a:cxn>
                <a:cxn ang="0">
                  <a:pos x="T6" y="T7"/>
                </a:cxn>
                <a:cxn ang="0">
                  <a:pos x="T8" y="T9"/>
                </a:cxn>
              </a:cxnLst>
              <a:rect l="0" t="0" r="r" b="b"/>
              <a:pathLst>
                <a:path w="1784" h="1344">
                  <a:moveTo>
                    <a:pt x="344" y="1344"/>
                  </a:moveTo>
                  <a:cubicBezTo>
                    <a:pt x="172" y="1248"/>
                    <a:pt x="0" y="1152"/>
                    <a:pt x="8" y="1008"/>
                  </a:cubicBezTo>
                  <a:cubicBezTo>
                    <a:pt x="16" y="864"/>
                    <a:pt x="208" y="624"/>
                    <a:pt x="392" y="480"/>
                  </a:cubicBezTo>
                  <a:cubicBezTo>
                    <a:pt x="576" y="336"/>
                    <a:pt x="880" y="224"/>
                    <a:pt x="1112" y="144"/>
                  </a:cubicBezTo>
                  <a:cubicBezTo>
                    <a:pt x="1344" y="64"/>
                    <a:pt x="1564" y="32"/>
                    <a:pt x="1784" y="0"/>
                  </a:cubicBezTo>
                </a:path>
              </a:pathLst>
            </a:custGeom>
            <a:grpFill/>
            <a:ln w="12700" cmpd="sng">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it-IT"/>
            </a:p>
          </p:txBody>
        </p:sp>
      </p:grpSp>
      <p:sp>
        <p:nvSpPr>
          <p:cNvPr id="4" name="CasellaDiTesto 3"/>
          <p:cNvSpPr txBox="1"/>
          <p:nvPr/>
        </p:nvSpPr>
        <p:spPr>
          <a:xfrm>
            <a:off x="3029685" y="6079123"/>
            <a:ext cx="2867206" cy="338554"/>
          </a:xfrm>
          <a:prstGeom prst="rect">
            <a:avLst/>
          </a:prstGeom>
          <a:noFill/>
        </p:spPr>
        <p:txBody>
          <a:bodyPr wrap="square" rtlCol="0">
            <a:spAutoFit/>
          </a:bodyPr>
          <a:lstStyle/>
          <a:p>
            <a:pPr algn="ctr"/>
            <a:r>
              <a:rPr lang="en-US" sz="1600" dirty="0">
                <a:solidFill>
                  <a:srgbClr val="C00000"/>
                </a:solidFill>
              </a:rPr>
              <a:t>Standard Deviation</a:t>
            </a:r>
          </a:p>
        </p:txBody>
      </p:sp>
      <p:sp>
        <p:nvSpPr>
          <p:cNvPr id="41" name="CasellaDiTesto 40"/>
          <p:cNvSpPr txBox="1"/>
          <p:nvPr/>
        </p:nvSpPr>
        <p:spPr>
          <a:xfrm rot="16200000">
            <a:off x="-585469" y="4134624"/>
            <a:ext cx="3426201" cy="338554"/>
          </a:xfrm>
          <a:prstGeom prst="rect">
            <a:avLst/>
          </a:prstGeom>
          <a:noFill/>
        </p:spPr>
        <p:txBody>
          <a:bodyPr wrap="square" rtlCol="0">
            <a:spAutoFit/>
          </a:bodyPr>
          <a:lstStyle/>
          <a:p>
            <a:pPr algn="ctr"/>
            <a:r>
              <a:rPr lang="en-US" sz="1600">
                <a:solidFill>
                  <a:srgbClr val="C00000"/>
                </a:solidFill>
              </a:rPr>
              <a:t>Expected Return</a:t>
            </a:r>
            <a:endParaRPr lang="en-US" sz="1600" dirty="0">
              <a:solidFill>
                <a:srgbClr val="C00000"/>
              </a:solidFill>
            </a:endParaRPr>
          </a:p>
        </p:txBody>
      </p:sp>
    </p:spTree>
    <p:extLst>
      <p:ext uri="{BB962C8B-B14F-4D97-AF65-F5344CB8AC3E}">
        <p14:creationId xmlns:p14="http://schemas.microsoft.com/office/powerpoint/2010/main" val="2844772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ssolve">
                                      <p:cBhvr>
                                        <p:cTn id="7"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656687"/>
            <a:ext cx="8229600" cy="952941"/>
          </a:xfrm>
        </p:spPr>
        <p:txBody>
          <a:bodyPr/>
          <a:lstStyle/>
          <a:p>
            <a:pPr algn="l"/>
            <a:r>
              <a:rPr lang="en-US" sz="4000" dirty="0"/>
              <a:t>Efficient Frontier</a:t>
            </a:r>
          </a:p>
        </p:txBody>
      </p:sp>
      <p:sp>
        <p:nvSpPr>
          <p:cNvPr id="3" name="Segnaposto contenuto 2"/>
          <p:cNvSpPr>
            <a:spLocks noGrp="1"/>
          </p:cNvSpPr>
          <p:nvPr>
            <p:ph idx="1"/>
          </p:nvPr>
        </p:nvSpPr>
        <p:spPr>
          <a:xfrm>
            <a:off x="666044" y="1802147"/>
            <a:ext cx="8020755" cy="952344"/>
          </a:xfrm>
        </p:spPr>
        <p:txBody>
          <a:bodyPr anchor="ctr">
            <a:normAutofit/>
          </a:bodyPr>
          <a:lstStyle/>
          <a:p>
            <a:pPr algn="ctr">
              <a:spcBef>
                <a:spcPts val="3000"/>
              </a:spcBef>
            </a:pPr>
            <a:r>
              <a:rPr lang="en-US" altLang="x-none" sz="2000" dirty="0">
                <a:solidFill>
                  <a:srgbClr val="002060"/>
                </a:solidFill>
                <a:latin typeface="+mn-lt"/>
              </a:rPr>
              <a:t>A rational investor will try </a:t>
            </a:r>
            <a:r>
              <a:rPr lang="en-US" altLang="x-none" sz="2000">
                <a:solidFill>
                  <a:srgbClr val="002060"/>
                </a:solidFill>
                <a:latin typeface="+mn-lt"/>
              </a:rPr>
              <a:t>to move </a:t>
            </a:r>
            <a:r>
              <a:rPr lang="en-US" altLang="x-none" sz="2000" dirty="0">
                <a:solidFill>
                  <a:srgbClr val="002060"/>
                </a:solidFill>
                <a:latin typeface="+mn-lt"/>
              </a:rPr>
              <a:t>upward and left</a:t>
            </a:r>
          </a:p>
        </p:txBody>
      </p:sp>
      <p:grpSp>
        <p:nvGrpSpPr>
          <p:cNvPr id="6" name="Gruppo 5"/>
          <p:cNvGrpSpPr/>
          <p:nvPr/>
        </p:nvGrpSpPr>
        <p:grpSpPr>
          <a:xfrm>
            <a:off x="139485" y="139487"/>
            <a:ext cx="6182823" cy="647258"/>
            <a:chOff x="1" y="1"/>
            <a:chExt cx="6182823" cy="647258"/>
          </a:xfrm>
        </p:grpSpPr>
        <p:pic>
          <p:nvPicPr>
            <p:cNvPr id="7" name="Immagine 6" descr="senzatitolo-1.jpg"/>
            <p:cNvPicPr>
              <a:picLocks noChangeAspect="1"/>
            </p:cNvPicPr>
            <p:nvPr/>
          </p:nvPicPr>
          <p:blipFill>
            <a:blip r:embed="rId3">
              <a:alphaModFix amt="74000"/>
              <a:extLst>
                <a:ext uri="{28A0092B-C50C-407E-A947-70E740481C1C}">
                  <a14:useLocalDpi xmlns:a14="http://schemas.microsoft.com/office/drawing/2010/main" val="0"/>
                </a:ext>
              </a:extLst>
            </a:blip>
            <a:stretch>
              <a:fillRect/>
            </a:stretch>
          </p:blipFill>
          <p:spPr>
            <a:xfrm>
              <a:off x="1" y="1"/>
              <a:ext cx="1733928" cy="647258"/>
            </a:xfrm>
            <a:prstGeom prst="rect">
              <a:avLst/>
            </a:prstGeom>
            <a:ln>
              <a:noFill/>
            </a:ln>
            <a:effectLst>
              <a:softEdge rad="112500"/>
            </a:effectLst>
          </p:spPr>
        </p:pic>
        <p:sp>
          <p:nvSpPr>
            <p:cNvPr id="9" name="CasellaDiTesto 8"/>
            <p:cNvSpPr txBox="1"/>
            <p:nvPr/>
          </p:nvSpPr>
          <p:spPr>
            <a:xfrm>
              <a:off x="1665484" y="290514"/>
              <a:ext cx="4517340" cy="261610"/>
            </a:xfrm>
            <a:prstGeom prst="rect">
              <a:avLst/>
            </a:prstGeom>
            <a:gradFill flip="none" rotWithShape="1">
              <a:gsLst>
                <a:gs pos="72000">
                  <a:schemeClr val="accent1"/>
                </a:gs>
                <a:gs pos="100000">
                  <a:srgbClr val="FFFFFF"/>
                </a:gs>
              </a:gsLst>
              <a:path path="shape">
                <a:fillToRect l="50000" t="50000" r="50000" b="50000"/>
              </a:path>
              <a:tileRect/>
            </a:gradFill>
            <a:effectLst>
              <a:outerShdw blurRad="88900" dist="38100" dir="2700000" sx="101000" sy="101000" algn="tl" rotWithShape="0">
                <a:srgbClr val="FF0000">
                  <a:alpha val="43000"/>
                </a:srgbClr>
              </a:outerShdw>
            </a:effectLst>
          </p:spPr>
          <p:txBody>
            <a:bodyPr wrap="square" rtlCol="0">
              <a:spAutoFit/>
            </a:bodyPr>
            <a:lstStyle/>
            <a:p>
              <a:r>
                <a:rPr lang="it-IT" sz="1050" dirty="0"/>
                <a:t>Corso di Laurea in International Management</a:t>
              </a:r>
            </a:p>
          </p:txBody>
        </p:sp>
      </p:grpSp>
      <p:sp>
        <p:nvSpPr>
          <p:cNvPr id="8" name="Line 3"/>
          <p:cNvSpPr>
            <a:spLocks noChangeShapeType="1"/>
          </p:cNvSpPr>
          <p:nvPr/>
        </p:nvSpPr>
        <p:spPr bwMode="auto">
          <a:xfrm flipH="1">
            <a:off x="1131703" y="3421769"/>
            <a:ext cx="42337" cy="2773006"/>
          </a:xfrm>
          <a:prstGeom prst="line">
            <a:avLst/>
          </a:prstGeom>
          <a:ln>
            <a:headEnd type="none" w="sm" len="sm"/>
            <a:tailEnd type="none" w="sm" len="sm"/>
          </a:ln>
        </p:spPr>
        <p:style>
          <a:lnRef idx="2">
            <a:schemeClr val="accent2"/>
          </a:lnRef>
          <a:fillRef idx="0">
            <a:schemeClr val="accent2"/>
          </a:fillRef>
          <a:effectRef idx="1">
            <a:schemeClr val="accent2"/>
          </a:effectRef>
          <a:fontRef idx="minor">
            <a:schemeClr val="tx1"/>
          </a:fontRef>
        </p:style>
        <p:txBody>
          <a:bodyPr wrap="none" anchor="ctr"/>
          <a:lstStyle/>
          <a:p>
            <a:pPr>
              <a:defRPr/>
            </a:pPr>
            <a:endParaRPr lang="it-IT"/>
          </a:p>
        </p:txBody>
      </p:sp>
      <p:sp>
        <p:nvSpPr>
          <p:cNvPr id="10" name="Line 4"/>
          <p:cNvSpPr>
            <a:spLocks noChangeShapeType="1"/>
          </p:cNvSpPr>
          <p:nvPr/>
        </p:nvSpPr>
        <p:spPr bwMode="auto">
          <a:xfrm>
            <a:off x="1131704" y="6194775"/>
            <a:ext cx="3733807" cy="8046"/>
          </a:xfrm>
          <a:prstGeom prst="line">
            <a:avLst/>
          </a:prstGeom>
          <a:ln>
            <a:headEnd type="none" w="sm" len="sm"/>
            <a:tailEnd type="none" w="sm" len="sm"/>
          </a:ln>
        </p:spPr>
        <p:style>
          <a:lnRef idx="2">
            <a:schemeClr val="accent2"/>
          </a:lnRef>
          <a:fillRef idx="0">
            <a:schemeClr val="accent2"/>
          </a:fillRef>
          <a:effectRef idx="1">
            <a:schemeClr val="accent2"/>
          </a:effectRef>
          <a:fontRef idx="minor">
            <a:schemeClr val="tx1"/>
          </a:fontRef>
        </p:style>
        <p:txBody>
          <a:bodyPr wrap="none" anchor="ctr"/>
          <a:lstStyle/>
          <a:p>
            <a:pPr>
              <a:defRPr/>
            </a:pPr>
            <a:endParaRPr lang="it-IT"/>
          </a:p>
        </p:txBody>
      </p:sp>
      <p:sp>
        <p:nvSpPr>
          <p:cNvPr id="12" name="Rectangle 6"/>
          <p:cNvSpPr>
            <a:spLocks noChangeArrowheads="1"/>
          </p:cNvSpPr>
          <p:nvPr/>
        </p:nvSpPr>
        <p:spPr bwMode="auto">
          <a:xfrm>
            <a:off x="3070574" y="5221107"/>
            <a:ext cx="457200" cy="3699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2075" tIns="46038" rIns="92075" bIns="46038">
            <a:spAutoFit/>
          </a:bodyPr>
          <a:lstStyle/>
          <a:p>
            <a:pPr>
              <a:spcBef>
                <a:spcPct val="50000"/>
              </a:spcBef>
              <a:defRPr/>
            </a:pPr>
            <a:r>
              <a:rPr lang="en-US" altLang="x-none" b="1">
                <a:solidFill>
                  <a:schemeClr val="tx2"/>
                </a:solidFill>
                <a:latin typeface="Arial" charset="0"/>
              </a:rPr>
              <a:t>A</a:t>
            </a:r>
          </a:p>
        </p:txBody>
      </p:sp>
      <p:sp>
        <p:nvSpPr>
          <p:cNvPr id="13" name="Rectangle 7"/>
          <p:cNvSpPr>
            <a:spLocks noChangeArrowheads="1"/>
          </p:cNvSpPr>
          <p:nvPr/>
        </p:nvSpPr>
        <p:spPr bwMode="auto">
          <a:xfrm>
            <a:off x="4341633" y="4121497"/>
            <a:ext cx="352661" cy="3699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2075" tIns="46038" rIns="92075" bIns="46038">
            <a:spAutoFit/>
          </a:bodyPr>
          <a:lstStyle/>
          <a:p>
            <a:pPr>
              <a:defRPr/>
            </a:pPr>
            <a:r>
              <a:rPr lang="en-US" altLang="x-none" b="1" dirty="0">
                <a:solidFill>
                  <a:schemeClr val="tx2"/>
                </a:solidFill>
                <a:latin typeface="Arial" charset="0"/>
              </a:rPr>
              <a:t>B</a:t>
            </a:r>
          </a:p>
        </p:txBody>
      </p:sp>
      <p:sp>
        <p:nvSpPr>
          <p:cNvPr id="11" name="Arco 5"/>
          <p:cNvSpPr>
            <a:spLocks/>
          </p:cNvSpPr>
          <p:nvPr/>
        </p:nvSpPr>
        <p:spPr bwMode="auto">
          <a:xfrm>
            <a:off x="1977139" y="3783364"/>
            <a:ext cx="2667000" cy="1828800"/>
          </a:xfrm>
          <a:custGeom>
            <a:avLst/>
            <a:gdLst>
              <a:gd name="G0" fmla="+- 21600 0 0"/>
              <a:gd name="G1" fmla="+- 21600 0 0"/>
              <a:gd name="G2" fmla="+- 21600 0 0"/>
              <a:gd name="T0" fmla="*/ 0 w 21600"/>
              <a:gd name="T1" fmla="*/ 21600 h 21600"/>
              <a:gd name="T2" fmla="*/ 21587 w 21600"/>
              <a:gd name="T3" fmla="*/ 0 h 21600"/>
              <a:gd name="T4" fmla="*/ 21600 w 21600"/>
              <a:gd name="T5" fmla="*/ 21600 h 21600"/>
            </a:gdLst>
            <a:ahLst/>
            <a:cxnLst>
              <a:cxn ang="0">
                <a:pos x="T0" y="T1"/>
              </a:cxn>
              <a:cxn ang="0">
                <a:pos x="T2" y="T3"/>
              </a:cxn>
              <a:cxn ang="0">
                <a:pos x="T4" y="T5"/>
              </a:cxn>
            </a:cxnLst>
            <a:rect l="0" t="0" r="r" b="b"/>
            <a:pathLst>
              <a:path w="21600" h="21600" fill="none" extrusionOk="0">
                <a:moveTo>
                  <a:pt x="-1" y="21599"/>
                </a:moveTo>
                <a:cubicBezTo>
                  <a:pt x="-1" y="9675"/>
                  <a:pt x="9662" y="7"/>
                  <a:pt x="21587" y="0"/>
                </a:cubicBezTo>
              </a:path>
              <a:path w="21600" h="21600" stroke="0" extrusionOk="0">
                <a:moveTo>
                  <a:pt x="-1" y="21599"/>
                </a:moveTo>
                <a:cubicBezTo>
                  <a:pt x="-1" y="9675"/>
                  <a:pt x="9662" y="7"/>
                  <a:pt x="21587" y="0"/>
                </a:cubicBezTo>
                <a:lnTo>
                  <a:pt x="21600" y="21600"/>
                </a:lnTo>
                <a:close/>
              </a:path>
            </a:pathLst>
          </a:custGeom>
          <a:noFill/>
          <a:ln w="12700" cap="rnd">
            <a:solidFill>
              <a:schemeClr val="tx1"/>
            </a:solidFill>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it-IT"/>
          </a:p>
        </p:txBody>
      </p:sp>
      <p:sp>
        <p:nvSpPr>
          <p:cNvPr id="14" name="Rectangle 8"/>
          <p:cNvSpPr>
            <a:spLocks noChangeArrowheads="1"/>
          </p:cNvSpPr>
          <p:nvPr/>
        </p:nvSpPr>
        <p:spPr bwMode="auto">
          <a:xfrm>
            <a:off x="168823" y="3421769"/>
            <a:ext cx="950003" cy="3084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lIns="92075" tIns="46038" rIns="92075" bIns="46038">
            <a:spAutoFit/>
          </a:bodyPr>
          <a:lstStyle/>
          <a:p>
            <a:pPr algn="ctr">
              <a:spcBef>
                <a:spcPct val="50000"/>
              </a:spcBef>
              <a:defRPr/>
            </a:pPr>
            <a:r>
              <a:rPr lang="en-US" altLang="x-none" sz="1400" b="1">
                <a:solidFill>
                  <a:srgbClr val="C00000"/>
                </a:solidFill>
              </a:rPr>
              <a:t>Returns</a:t>
            </a:r>
            <a:endParaRPr lang="en-US" altLang="x-none" sz="1400" b="1" dirty="0">
              <a:solidFill>
                <a:srgbClr val="C00000"/>
              </a:solidFill>
            </a:endParaRPr>
          </a:p>
        </p:txBody>
      </p:sp>
      <p:sp>
        <p:nvSpPr>
          <p:cNvPr id="15" name="Rectangle 8"/>
          <p:cNvSpPr>
            <a:spLocks noChangeArrowheads="1"/>
          </p:cNvSpPr>
          <p:nvPr/>
        </p:nvSpPr>
        <p:spPr bwMode="auto">
          <a:xfrm>
            <a:off x="4014277" y="6283502"/>
            <a:ext cx="950003" cy="3084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lIns="92075" tIns="46038" rIns="92075" bIns="46038">
            <a:spAutoFit/>
          </a:bodyPr>
          <a:lstStyle/>
          <a:p>
            <a:pPr algn="ctr">
              <a:spcBef>
                <a:spcPct val="50000"/>
              </a:spcBef>
              <a:defRPr/>
            </a:pPr>
            <a:r>
              <a:rPr lang="en-US" altLang="x-none" sz="1400" b="1" dirty="0">
                <a:solidFill>
                  <a:srgbClr val="C00000"/>
                </a:solidFill>
              </a:rPr>
              <a:t>Risk = </a:t>
            </a:r>
            <a:r>
              <a:rPr lang="en-US" altLang="x-none" sz="1400" b="1" dirty="0">
                <a:solidFill>
                  <a:srgbClr val="C00000"/>
                </a:solidFill>
                <a:latin typeface="Symbol" charset="2"/>
                <a:ea typeface="Symbol" charset="2"/>
                <a:cs typeface="Symbol" charset="2"/>
              </a:rPr>
              <a:t>s</a:t>
            </a:r>
          </a:p>
        </p:txBody>
      </p:sp>
      <p:sp>
        <p:nvSpPr>
          <p:cNvPr id="16" name="Rectangle 1034"/>
          <p:cNvSpPr>
            <a:spLocks noChangeArrowheads="1"/>
          </p:cNvSpPr>
          <p:nvPr/>
        </p:nvSpPr>
        <p:spPr bwMode="auto">
          <a:xfrm>
            <a:off x="2647239" y="4594577"/>
            <a:ext cx="685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2075" tIns="46038" rIns="92075" bIns="46038">
            <a:spAutoFit/>
          </a:bodyPr>
          <a:lstStyle/>
          <a:p>
            <a:pPr>
              <a:spcBef>
                <a:spcPct val="50000"/>
              </a:spcBef>
              <a:defRPr/>
            </a:pPr>
            <a:r>
              <a:rPr lang="en-US" altLang="x-none" b="1">
                <a:solidFill>
                  <a:schemeClr val="accent1"/>
                </a:solidFill>
                <a:latin typeface="Arial" charset="0"/>
              </a:rPr>
              <a:t>AB</a:t>
            </a:r>
          </a:p>
        </p:txBody>
      </p:sp>
      <p:sp>
        <p:nvSpPr>
          <p:cNvPr id="17" name="Line 1035"/>
          <p:cNvSpPr>
            <a:spLocks noChangeShapeType="1"/>
          </p:cNvSpPr>
          <p:nvPr/>
        </p:nvSpPr>
        <p:spPr bwMode="auto">
          <a:xfrm flipV="1">
            <a:off x="3242730" y="4382634"/>
            <a:ext cx="1155700" cy="877988"/>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it-IT"/>
          </a:p>
        </p:txBody>
      </p:sp>
      <p:sp>
        <p:nvSpPr>
          <p:cNvPr id="4" name="Freccia sinistra 3"/>
          <p:cNvSpPr/>
          <p:nvPr/>
        </p:nvSpPr>
        <p:spPr>
          <a:xfrm rot="2230414">
            <a:off x="1969081" y="4368282"/>
            <a:ext cx="2705044" cy="541230"/>
          </a:xfrm>
          <a:prstGeom prst="leftArrow">
            <a:avLst>
              <a:gd name="adj1" fmla="val 35002"/>
              <a:gd name="adj2" fmla="val 105901"/>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8" name="Freeform 1036"/>
          <p:cNvSpPr>
            <a:spLocks/>
          </p:cNvSpPr>
          <p:nvPr/>
        </p:nvSpPr>
        <p:spPr bwMode="auto">
          <a:xfrm>
            <a:off x="3014130" y="4346222"/>
            <a:ext cx="1384300" cy="914400"/>
          </a:xfrm>
          <a:custGeom>
            <a:avLst/>
            <a:gdLst>
              <a:gd name="T0" fmla="*/ 344 w 1784"/>
              <a:gd name="T1" fmla="*/ 1344 h 1344"/>
              <a:gd name="T2" fmla="*/ 8 w 1784"/>
              <a:gd name="T3" fmla="*/ 1008 h 1344"/>
              <a:gd name="T4" fmla="*/ 392 w 1784"/>
              <a:gd name="T5" fmla="*/ 480 h 1344"/>
              <a:gd name="T6" fmla="*/ 1112 w 1784"/>
              <a:gd name="T7" fmla="*/ 144 h 1344"/>
              <a:gd name="T8" fmla="*/ 1784 w 1784"/>
              <a:gd name="T9" fmla="*/ 0 h 1344"/>
            </a:gdLst>
            <a:ahLst/>
            <a:cxnLst>
              <a:cxn ang="0">
                <a:pos x="T0" y="T1"/>
              </a:cxn>
              <a:cxn ang="0">
                <a:pos x="T2" y="T3"/>
              </a:cxn>
              <a:cxn ang="0">
                <a:pos x="T4" y="T5"/>
              </a:cxn>
              <a:cxn ang="0">
                <a:pos x="T6" y="T7"/>
              </a:cxn>
              <a:cxn ang="0">
                <a:pos x="T8" y="T9"/>
              </a:cxn>
            </a:cxnLst>
            <a:rect l="0" t="0" r="r" b="b"/>
            <a:pathLst>
              <a:path w="1784" h="1344">
                <a:moveTo>
                  <a:pt x="344" y="1344"/>
                </a:moveTo>
                <a:cubicBezTo>
                  <a:pt x="172" y="1248"/>
                  <a:pt x="0" y="1152"/>
                  <a:pt x="8" y="1008"/>
                </a:cubicBezTo>
                <a:cubicBezTo>
                  <a:pt x="16" y="864"/>
                  <a:pt x="208" y="624"/>
                  <a:pt x="392" y="480"/>
                </a:cubicBezTo>
                <a:cubicBezTo>
                  <a:pt x="576" y="336"/>
                  <a:pt x="880" y="224"/>
                  <a:pt x="1112" y="144"/>
                </a:cubicBezTo>
                <a:cubicBezTo>
                  <a:pt x="1344" y="64"/>
                  <a:pt x="1564" y="32"/>
                  <a:pt x="1784" y="0"/>
                </a:cubicBezTo>
              </a:path>
            </a:pathLst>
          </a:custGeom>
          <a:noFill/>
          <a:ln w="28575" cmpd="sng">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it-IT"/>
          </a:p>
        </p:txBody>
      </p:sp>
      <p:graphicFrame>
        <p:nvGraphicFramePr>
          <p:cNvPr id="5" name="Diagramma 4"/>
          <p:cNvGraphicFramePr/>
          <p:nvPr>
            <p:extLst>
              <p:ext uri="{D42A27DB-BD31-4B8C-83A1-F6EECF244321}">
                <p14:modId xmlns:p14="http://schemas.microsoft.com/office/powerpoint/2010/main" val="554463876"/>
              </p:ext>
            </p:extLst>
          </p:nvPr>
        </p:nvGraphicFramePr>
        <p:xfrm>
          <a:off x="4806236" y="3081866"/>
          <a:ext cx="3880564" cy="308186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6899564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edge">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dissolve">
                                      <p:cBhvr>
                                        <p:cTn id="12"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Graphic spid="5" grpId="0">
        <p:bldAsOne/>
      </p:bldGraphic>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656687"/>
            <a:ext cx="8229600" cy="952941"/>
          </a:xfrm>
        </p:spPr>
        <p:txBody>
          <a:bodyPr/>
          <a:lstStyle/>
          <a:p>
            <a:pPr algn="l"/>
            <a:r>
              <a:rPr lang="en-US" sz="4000" dirty="0"/>
              <a:t>Securities Market Line</a:t>
            </a:r>
          </a:p>
        </p:txBody>
      </p:sp>
      <p:sp>
        <p:nvSpPr>
          <p:cNvPr id="3" name="Segnaposto contenuto 2"/>
          <p:cNvSpPr>
            <a:spLocks noGrp="1"/>
          </p:cNvSpPr>
          <p:nvPr>
            <p:ph idx="1"/>
          </p:nvPr>
        </p:nvSpPr>
        <p:spPr>
          <a:xfrm>
            <a:off x="6071475" y="2653207"/>
            <a:ext cx="2266243" cy="425768"/>
          </a:xfrm>
        </p:spPr>
        <p:txBody>
          <a:bodyPr anchor="ctr">
            <a:normAutofit/>
          </a:bodyPr>
          <a:lstStyle/>
          <a:p>
            <a:pPr marL="0" indent="0" algn="ctr">
              <a:spcBef>
                <a:spcPts val="3000"/>
              </a:spcBef>
              <a:buNone/>
            </a:pPr>
            <a:r>
              <a:rPr lang="en-US" altLang="x-none" sz="1600" b="1" dirty="0">
                <a:solidFill>
                  <a:schemeClr val="tx2"/>
                </a:solidFill>
                <a:latin typeface="+mn-lt"/>
              </a:rPr>
              <a:t>Do you recognize </a:t>
            </a:r>
            <a:r>
              <a:rPr lang="en-US" altLang="x-none" sz="1600" b="1">
                <a:solidFill>
                  <a:schemeClr val="tx2"/>
                </a:solidFill>
                <a:latin typeface="+mn-lt"/>
              </a:rPr>
              <a:t>it ?</a:t>
            </a:r>
            <a:endParaRPr lang="en-US" altLang="x-none" sz="1600" b="1" dirty="0">
              <a:solidFill>
                <a:schemeClr val="tx2"/>
              </a:solidFill>
              <a:latin typeface="+mn-lt"/>
            </a:endParaRPr>
          </a:p>
        </p:txBody>
      </p:sp>
      <p:grpSp>
        <p:nvGrpSpPr>
          <p:cNvPr id="6" name="Gruppo 5"/>
          <p:cNvGrpSpPr/>
          <p:nvPr/>
        </p:nvGrpSpPr>
        <p:grpSpPr>
          <a:xfrm>
            <a:off x="139485" y="139487"/>
            <a:ext cx="6182823" cy="647258"/>
            <a:chOff x="1" y="1"/>
            <a:chExt cx="6182823" cy="647258"/>
          </a:xfrm>
        </p:grpSpPr>
        <p:pic>
          <p:nvPicPr>
            <p:cNvPr id="7" name="Immagine 6" descr="senzatitolo-1.jpg"/>
            <p:cNvPicPr>
              <a:picLocks noChangeAspect="1"/>
            </p:cNvPicPr>
            <p:nvPr/>
          </p:nvPicPr>
          <p:blipFill>
            <a:blip r:embed="rId4">
              <a:alphaModFix amt="74000"/>
              <a:extLst>
                <a:ext uri="{28A0092B-C50C-407E-A947-70E740481C1C}">
                  <a14:useLocalDpi xmlns:a14="http://schemas.microsoft.com/office/drawing/2010/main" val="0"/>
                </a:ext>
              </a:extLst>
            </a:blip>
            <a:stretch>
              <a:fillRect/>
            </a:stretch>
          </p:blipFill>
          <p:spPr>
            <a:xfrm>
              <a:off x="1" y="1"/>
              <a:ext cx="1733928" cy="647258"/>
            </a:xfrm>
            <a:prstGeom prst="rect">
              <a:avLst/>
            </a:prstGeom>
            <a:ln>
              <a:noFill/>
            </a:ln>
            <a:effectLst>
              <a:softEdge rad="112500"/>
            </a:effectLst>
          </p:spPr>
        </p:pic>
        <p:sp>
          <p:nvSpPr>
            <p:cNvPr id="9" name="CasellaDiTesto 8"/>
            <p:cNvSpPr txBox="1"/>
            <p:nvPr/>
          </p:nvSpPr>
          <p:spPr>
            <a:xfrm>
              <a:off x="1665484" y="290514"/>
              <a:ext cx="4517340" cy="261610"/>
            </a:xfrm>
            <a:prstGeom prst="rect">
              <a:avLst/>
            </a:prstGeom>
            <a:gradFill flip="none" rotWithShape="1">
              <a:gsLst>
                <a:gs pos="72000">
                  <a:schemeClr val="accent1"/>
                </a:gs>
                <a:gs pos="100000">
                  <a:srgbClr val="FFFFFF"/>
                </a:gs>
              </a:gsLst>
              <a:path path="shape">
                <a:fillToRect l="50000" t="50000" r="50000" b="50000"/>
              </a:path>
              <a:tileRect/>
            </a:gradFill>
            <a:effectLst>
              <a:outerShdw blurRad="88900" dist="38100" dir="2700000" sx="101000" sy="101000" algn="tl" rotWithShape="0">
                <a:srgbClr val="FF0000">
                  <a:alpha val="43000"/>
                </a:srgbClr>
              </a:outerShdw>
            </a:effectLst>
          </p:spPr>
          <p:txBody>
            <a:bodyPr wrap="square" rtlCol="0">
              <a:spAutoFit/>
            </a:bodyPr>
            <a:lstStyle/>
            <a:p>
              <a:r>
                <a:rPr lang="it-IT" sz="1050" dirty="0"/>
                <a:t>Corso di Laurea in International Management</a:t>
              </a:r>
            </a:p>
          </p:txBody>
        </p:sp>
      </p:grpSp>
      <p:sp>
        <p:nvSpPr>
          <p:cNvPr id="8" name="Line 25"/>
          <p:cNvSpPr>
            <a:spLocks noChangeShapeType="1"/>
          </p:cNvSpPr>
          <p:nvPr/>
        </p:nvSpPr>
        <p:spPr bwMode="auto">
          <a:xfrm>
            <a:off x="2405395" y="2350806"/>
            <a:ext cx="0" cy="3276600"/>
          </a:xfrm>
          <a:prstGeom prst="line">
            <a:avLst/>
          </a:prstGeom>
          <a:ln>
            <a:headEnd type="none" w="sm" len="sm"/>
            <a:tailEnd type="none" w="sm" len="sm"/>
          </a:ln>
        </p:spPr>
        <p:style>
          <a:lnRef idx="2">
            <a:schemeClr val="accent1"/>
          </a:lnRef>
          <a:fillRef idx="0">
            <a:schemeClr val="accent1"/>
          </a:fillRef>
          <a:effectRef idx="1">
            <a:schemeClr val="accent1"/>
          </a:effectRef>
          <a:fontRef idx="minor">
            <a:schemeClr val="tx1"/>
          </a:fontRef>
        </p:style>
        <p:txBody>
          <a:bodyPr wrap="none" anchor="ctr"/>
          <a:lstStyle/>
          <a:p>
            <a:pPr>
              <a:defRPr/>
            </a:pPr>
            <a:endParaRPr lang="it-IT" sz="1400"/>
          </a:p>
        </p:txBody>
      </p:sp>
      <p:sp>
        <p:nvSpPr>
          <p:cNvPr id="10" name="Line 26"/>
          <p:cNvSpPr>
            <a:spLocks noChangeShapeType="1"/>
          </p:cNvSpPr>
          <p:nvPr/>
        </p:nvSpPr>
        <p:spPr bwMode="auto">
          <a:xfrm>
            <a:off x="2360247" y="5627406"/>
            <a:ext cx="4419600" cy="0"/>
          </a:xfrm>
          <a:prstGeom prst="line">
            <a:avLst/>
          </a:prstGeom>
          <a:ln>
            <a:headEnd type="none" w="sm" len="sm"/>
            <a:tailEnd type="none" w="sm" len="sm"/>
          </a:ln>
        </p:spPr>
        <p:style>
          <a:lnRef idx="2">
            <a:schemeClr val="accent1"/>
          </a:lnRef>
          <a:fillRef idx="0">
            <a:schemeClr val="accent1"/>
          </a:fillRef>
          <a:effectRef idx="1">
            <a:schemeClr val="accent1"/>
          </a:effectRef>
          <a:fontRef idx="minor">
            <a:schemeClr val="tx1"/>
          </a:fontRef>
        </p:style>
        <p:txBody>
          <a:bodyPr wrap="none" anchor="ctr"/>
          <a:lstStyle/>
          <a:p>
            <a:pPr>
              <a:defRPr/>
            </a:pPr>
            <a:endParaRPr lang="it-IT" sz="1400"/>
          </a:p>
        </p:txBody>
      </p:sp>
      <p:sp>
        <p:nvSpPr>
          <p:cNvPr id="12" name="Line 31"/>
          <p:cNvSpPr>
            <a:spLocks noChangeShapeType="1"/>
          </p:cNvSpPr>
          <p:nvPr/>
        </p:nvSpPr>
        <p:spPr bwMode="auto">
          <a:xfrm>
            <a:off x="2207847" y="5017806"/>
            <a:ext cx="152400" cy="0"/>
          </a:xfrm>
          <a:prstGeom prst="line">
            <a:avLst/>
          </a:prstGeom>
          <a:ln>
            <a:headEnd type="none" w="sm" len="sm"/>
            <a:tailEnd type="none" w="sm" len="sm"/>
          </a:ln>
        </p:spPr>
        <p:style>
          <a:lnRef idx="2">
            <a:schemeClr val="accent1"/>
          </a:lnRef>
          <a:fillRef idx="0">
            <a:schemeClr val="accent1"/>
          </a:fillRef>
          <a:effectRef idx="1">
            <a:schemeClr val="accent1"/>
          </a:effectRef>
          <a:fontRef idx="minor">
            <a:schemeClr val="tx1"/>
          </a:fontRef>
        </p:style>
        <p:txBody>
          <a:bodyPr wrap="none" anchor="ctr"/>
          <a:lstStyle/>
          <a:p>
            <a:pPr>
              <a:defRPr/>
            </a:pPr>
            <a:endParaRPr lang="it-IT" sz="1400"/>
          </a:p>
        </p:txBody>
      </p:sp>
      <p:sp>
        <p:nvSpPr>
          <p:cNvPr id="13" name="Rectangle 32"/>
          <p:cNvSpPr>
            <a:spLocks noChangeArrowheads="1"/>
          </p:cNvSpPr>
          <p:nvPr/>
        </p:nvSpPr>
        <p:spPr bwMode="auto">
          <a:xfrm>
            <a:off x="1905870" y="4799219"/>
            <a:ext cx="380999" cy="3391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lIns="92075" tIns="46038" rIns="92075" bIns="46038" anchor="ctr">
            <a:spAutoFit/>
          </a:bodyPr>
          <a:lstStyle/>
          <a:p>
            <a:pPr algn="ctr">
              <a:spcBef>
                <a:spcPct val="50000"/>
              </a:spcBef>
              <a:defRPr/>
            </a:pPr>
            <a:r>
              <a:rPr lang="en-US" altLang="x-none" sz="1600" b="1">
                <a:solidFill>
                  <a:schemeClr val="tx2"/>
                </a:solidFill>
              </a:rPr>
              <a:t>r</a:t>
            </a:r>
            <a:r>
              <a:rPr lang="en-US" altLang="x-none" sz="1600" b="1" baseline="-25000">
                <a:solidFill>
                  <a:schemeClr val="tx2"/>
                </a:solidFill>
              </a:rPr>
              <a:t>f</a:t>
            </a:r>
            <a:endParaRPr lang="en-US" altLang="x-none" sz="1600" b="1" baseline="-25000" dirty="0">
              <a:solidFill>
                <a:schemeClr val="tx2"/>
              </a:solidFill>
            </a:endParaRPr>
          </a:p>
        </p:txBody>
      </p:sp>
      <p:sp>
        <p:nvSpPr>
          <p:cNvPr id="14" name="Rectangle 33"/>
          <p:cNvSpPr>
            <a:spLocks noChangeArrowheads="1"/>
          </p:cNvSpPr>
          <p:nvPr/>
        </p:nvSpPr>
        <p:spPr bwMode="auto">
          <a:xfrm>
            <a:off x="981434" y="4818707"/>
            <a:ext cx="1271568" cy="3084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lIns="92075" tIns="46038" rIns="92075" bIns="46038">
            <a:spAutoFit/>
          </a:bodyPr>
          <a:lstStyle/>
          <a:p>
            <a:pPr>
              <a:spcBef>
                <a:spcPct val="50000"/>
              </a:spcBef>
              <a:defRPr/>
            </a:pPr>
            <a:r>
              <a:rPr lang="en-US" altLang="x-none" sz="1400" dirty="0"/>
              <a:t>Risk free  =</a:t>
            </a:r>
          </a:p>
        </p:txBody>
      </p:sp>
      <p:sp>
        <p:nvSpPr>
          <p:cNvPr id="15" name="Line 34"/>
          <p:cNvSpPr>
            <a:spLocks noChangeShapeType="1"/>
          </p:cNvSpPr>
          <p:nvPr/>
        </p:nvSpPr>
        <p:spPr bwMode="auto">
          <a:xfrm flipH="1" flipV="1">
            <a:off x="4379547" y="3684306"/>
            <a:ext cx="762000" cy="609600"/>
          </a:xfrm>
          <a:prstGeom prst="line">
            <a:avLst/>
          </a:prstGeom>
          <a:noFill/>
          <a:ln w="12700">
            <a:solidFill>
              <a:schemeClr val="tx1"/>
            </a:solidFill>
            <a:round/>
            <a:headEnd type="none" w="sm" len="sm"/>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it-IT" sz="1400"/>
          </a:p>
        </p:txBody>
      </p:sp>
      <p:sp>
        <p:nvSpPr>
          <p:cNvPr id="16" name="Rectangle 35"/>
          <p:cNvSpPr>
            <a:spLocks noChangeArrowheads="1"/>
          </p:cNvSpPr>
          <p:nvPr/>
        </p:nvSpPr>
        <p:spPr bwMode="auto">
          <a:xfrm>
            <a:off x="5138703" y="4185294"/>
            <a:ext cx="2187222" cy="3084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lIns="92075" tIns="46038" rIns="92075" bIns="46038">
            <a:spAutoFit/>
          </a:bodyPr>
          <a:lstStyle/>
          <a:p>
            <a:pPr>
              <a:spcBef>
                <a:spcPct val="50000"/>
              </a:spcBef>
              <a:defRPr/>
            </a:pPr>
            <a:r>
              <a:rPr lang="en-US" altLang="x-none" sz="1400" dirty="0">
                <a:solidFill>
                  <a:schemeClr val="tx2"/>
                </a:solidFill>
              </a:rPr>
              <a:t>MVP = Efficient Portfolio</a:t>
            </a:r>
          </a:p>
        </p:txBody>
      </p:sp>
      <p:sp>
        <p:nvSpPr>
          <p:cNvPr id="17" name="Rectangle 37"/>
          <p:cNvSpPr>
            <a:spLocks noChangeArrowheads="1"/>
          </p:cNvSpPr>
          <p:nvPr/>
        </p:nvSpPr>
        <p:spPr bwMode="auto">
          <a:xfrm>
            <a:off x="530037" y="2426375"/>
            <a:ext cx="1875365" cy="3084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lIns="92075" tIns="46038" rIns="92075" bIns="46038">
            <a:spAutoFit/>
          </a:bodyPr>
          <a:lstStyle/>
          <a:p>
            <a:pPr>
              <a:spcBef>
                <a:spcPct val="50000"/>
              </a:spcBef>
              <a:defRPr/>
            </a:pPr>
            <a:r>
              <a:rPr lang="en-US" altLang="x-none" sz="1400" dirty="0">
                <a:solidFill>
                  <a:srgbClr val="FF0000"/>
                </a:solidFill>
              </a:rPr>
              <a:t>Market Return  =  </a:t>
            </a:r>
            <a:r>
              <a:rPr lang="en-US" altLang="x-none" sz="1400" dirty="0" err="1">
                <a:solidFill>
                  <a:srgbClr val="FF0000"/>
                </a:solidFill>
              </a:rPr>
              <a:t>r</a:t>
            </a:r>
            <a:r>
              <a:rPr lang="en-US" altLang="x-none" sz="1400" baseline="-25000" dirty="0" err="1">
                <a:solidFill>
                  <a:srgbClr val="FF0000"/>
                </a:solidFill>
              </a:rPr>
              <a:t>m</a:t>
            </a:r>
            <a:r>
              <a:rPr lang="en-US" altLang="x-none" sz="1400" dirty="0">
                <a:solidFill>
                  <a:srgbClr val="FF0000"/>
                </a:solidFill>
              </a:rPr>
              <a:t> </a:t>
            </a:r>
          </a:p>
        </p:txBody>
      </p:sp>
      <p:sp>
        <p:nvSpPr>
          <p:cNvPr id="18" name="Line 38"/>
          <p:cNvSpPr>
            <a:spLocks noChangeShapeType="1"/>
          </p:cNvSpPr>
          <p:nvPr/>
        </p:nvSpPr>
        <p:spPr bwMode="auto">
          <a:xfrm flipH="1">
            <a:off x="2360247" y="3646206"/>
            <a:ext cx="19812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it-IT" sz="1400"/>
          </a:p>
        </p:txBody>
      </p:sp>
      <p:sp>
        <p:nvSpPr>
          <p:cNvPr id="19" name="Line 39"/>
          <p:cNvSpPr>
            <a:spLocks noChangeShapeType="1"/>
          </p:cNvSpPr>
          <p:nvPr/>
        </p:nvSpPr>
        <p:spPr bwMode="auto">
          <a:xfrm>
            <a:off x="4341447" y="3646206"/>
            <a:ext cx="0" cy="198120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it-IT" sz="1400"/>
          </a:p>
        </p:txBody>
      </p:sp>
      <p:sp>
        <p:nvSpPr>
          <p:cNvPr id="20" name="Line 40"/>
          <p:cNvSpPr>
            <a:spLocks noChangeShapeType="1"/>
          </p:cNvSpPr>
          <p:nvPr/>
        </p:nvSpPr>
        <p:spPr bwMode="auto">
          <a:xfrm flipV="1">
            <a:off x="2360247" y="2579406"/>
            <a:ext cx="3581400" cy="2438400"/>
          </a:xfrm>
          <a:prstGeom prst="line">
            <a:avLst/>
          </a:prstGeom>
          <a:ln>
            <a:headEnd type="none" w="sm" len="sm"/>
            <a:tailEnd type="none" w="sm" len="sm"/>
          </a:ln>
        </p:spPr>
        <p:style>
          <a:lnRef idx="2">
            <a:schemeClr val="accent1"/>
          </a:lnRef>
          <a:fillRef idx="0">
            <a:schemeClr val="accent1"/>
          </a:fillRef>
          <a:effectRef idx="1">
            <a:schemeClr val="accent1"/>
          </a:effectRef>
          <a:fontRef idx="minor">
            <a:schemeClr val="tx1"/>
          </a:fontRef>
        </p:style>
        <p:txBody>
          <a:bodyPr wrap="none" anchor="ctr"/>
          <a:lstStyle/>
          <a:p>
            <a:pPr>
              <a:defRPr/>
            </a:pPr>
            <a:endParaRPr lang="it-IT" sz="1400"/>
          </a:p>
        </p:txBody>
      </p:sp>
      <p:sp>
        <p:nvSpPr>
          <p:cNvPr id="21" name="Rectangle 41"/>
          <p:cNvSpPr>
            <a:spLocks noChangeArrowheads="1"/>
          </p:cNvSpPr>
          <p:nvPr/>
        </p:nvSpPr>
        <p:spPr bwMode="auto">
          <a:xfrm>
            <a:off x="6668895" y="5729127"/>
            <a:ext cx="649111" cy="3084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lIns="92075" tIns="46038" rIns="92075" bIns="46038">
            <a:spAutoFit/>
          </a:bodyPr>
          <a:lstStyle/>
          <a:p>
            <a:pPr>
              <a:spcBef>
                <a:spcPct val="50000"/>
              </a:spcBef>
              <a:defRPr/>
            </a:pPr>
            <a:r>
              <a:rPr lang="en-US" altLang="x-none" sz="1400">
                <a:solidFill>
                  <a:srgbClr val="FF0000"/>
                </a:solidFill>
              </a:rPr>
              <a:t>=  1.0</a:t>
            </a:r>
          </a:p>
        </p:txBody>
      </p:sp>
      <p:graphicFrame>
        <p:nvGraphicFramePr>
          <p:cNvPr id="23" name="Object 4"/>
          <p:cNvGraphicFramePr>
            <a:graphicFrameLocks noChangeAspect="1"/>
          </p:cNvGraphicFramePr>
          <p:nvPr>
            <p:extLst>
              <p:ext uri="{D42A27DB-BD31-4B8C-83A1-F6EECF244321}">
                <p14:modId xmlns:p14="http://schemas.microsoft.com/office/powerpoint/2010/main" val="1382907835"/>
              </p:ext>
            </p:extLst>
          </p:nvPr>
        </p:nvGraphicFramePr>
        <p:xfrm>
          <a:off x="6014139" y="5641638"/>
          <a:ext cx="649112" cy="551726"/>
        </p:xfrm>
        <a:graphic>
          <a:graphicData uri="http://schemas.openxmlformats.org/presentationml/2006/ole">
            <mc:AlternateContent xmlns:mc="http://schemas.openxmlformats.org/markup-compatibility/2006">
              <mc:Choice xmlns:v="urn:schemas-microsoft-com:vml" Requires="v">
                <p:oleObj spid="_x0000_s5140" name="Equation" r:id="rId5" imgW="507960" imgH="431640" progId="Equation.3">
                  <p:embed/>
                </p:oleObj>
              </mc:Choice>
              <mc:Fallback>
                <p:oleObj name="Equation" r:id="rId5" imgW="507960" imgH="43164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14139" y="5641638"/>
                        <a:ext cx="649112" cy="551726"/>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mc:AlternateContent xmlns:mc="http://schemas.openxmlformats.org/markup-compatibility/2006" xmlns:a14="http://schemas.microsoft.com/office/drawing/2010/main">
        <mc:Choice Requires="a14">
          <p:sp>
            <p:nvSpPr>
              <p:cNvPr id="4" name="Rettangolo 3"/>
              <p:cNvSpPr/>
              <p:nvPr/>
            </p:nvSpPr>
            <p:spPr>
              <a:xfrm>
                <a:off x="5961065" y="2318448"/>
                <a:ext cx="2494401" cy="379527"/>
              </a:xfrm>
              <a:prstGeom prst="rect">
                <a:avLst/>
              </a:prstGeom>
            </p:spPr>
            <p:txBody>
              <a:bodyPr wrap="none">
                <a:spAutoFit/>
              </a:bodyPr>
              <a:lstStyle/>
              <a:p>
                <a:pPr algn="ctr"/>
                <a14:m>
                  <m:oMath xmlns:m="http://schemas.openxmlformats.org/officeDocument/2006/math">
                    <m:r>
                      <a:rPr lang="it-IT" sz="1600" b="1" i="1" smtClean="0">
                        <a:solidFill>
                          <a:schemeClr val="tx2"/>
                        </a:solidFill>
                        <a:latin typeface="Cambria Math" charset="0"/>
                        <a:ea typeface="Calibri" charset="0"/>
                        <a:cs typeface="Times New Roman" charset="0"/>
                      </a:rPr>
                      <m:t>𝑺𝑴𝑳</m:t>
                    </m:r>
                    <m:r>
                      <a:rPr lang="it-IT" sz="1600" b="1" i="1" smtClean="0">
                        <a:solidFill>
                          <a:schemeClr val="tx2"/>
                        </a:solidFill>
                        <a:latin typeface="Cambria Math" charset="0"/>
                        <a:ea typeface="Calibri" charset="0"/>
                        <a:cs typeface="Times New Roman" charset="0"/>
                      </a:rPr>
                      <m:t>= </m:t>
                    </m:r>
                    <m:sSub>
                      <m:sSubPr>
                        <m:ctrlPr>
                          <a:rPr lang="it-IT" sz="1600" b="1" i="1">
                            <a:solidFill>
                              <a:schemeClr val="tx2"/>
                            </a:solidFill>
                            <a:effectLst/>
                            <a:latin typeface="Cambria Math" panose="02040503050406030204" pitchFamily="18" charset="0"/>
                          </a:rPr>
                        </m:ctrlPr>
                      </m:sSubPr>
                      <m:e>
                        <m:r>
                          <a:rPr lang="it-IT" sz="1600" b="1" i="1">
                            <a:solidFill>
                              <a:schemeClr val="tx2"/>
                            </a:solidFill>
                            <a:effectLst/>
                            <a:latin typeface="Cambria Math" charset="0"/>
                            <a:ea typeface="Calibri" charset="0"/>
                            <a:cs typeface="Times New Roman" charset="0"/>
                          </a:rPr>
                          <m:t>𝒓</m:t>
                        </m:r>
                      </m:e>
                      <m:sub>
                        <m:r>
                          <a:rPr lang="it-IT" sz="1600" b="1" i="1">
                            <a:solidFill>
                              <a:schemeClr val="tx2"/>
                            </a:solidFill>
                            <a:effectLst/>
                            <a:latin typeface="Cambria Math" charset="0"/>
                            <a:ea typeface="Calibri" charset="0"/>
                            <a:cs typeface="Times New Roman" charset="0"/>
                          </a:rPr>
                          <m:t>𝒇</m:t>
                        </m:r>
                      </m:sub>
                    </m:sSub>
                    <m:r>
                      <a:rPr lang="it-IT" sz="1600" b="1" i="1">
                        <a:solidFill>
                          <a:schemeClr val="tx2"/>
                        </a:solidFill>
                        <a:effectLst/>
                        <a:latin typeface="Cambria Math" charset="0"/>
                        <a:ea typeface="Calibri" charset="0"/>
                        <a:cs typeface="Times New Roman" charset="0"/>
                      </a:rPr>
                      <m:t>+ </m:t>
                    </m:r>
                    <m:r>
                      <a:rPr lang="it-IT" sz="1600" b="1" i="1">
                        <a:solidFill>
                          <a:schemeClr val="tx2"/>
                        </a:solidFill>
                        <a:effectLst/>
                        <a:latin typeface="Cambria Math" charset="0"/>
                        <a:ea typeface="Calibri" charset="0"/>
                        <a:cs typeface="Times New Roman" charset="0"/>
                      </a:rPr>
                      <m:t>𝜷</m:t>
                    </m:r>
                    <m:d>
                      <m:dPr>
                        <m:ctrlPr>
                          <a:rPr lang="it-IT" sz="1600" b="1" i="1">
                            <a:solidFill>
                              <a:schemeClr val="tx2"/>
                            </a:solidFill>
                            <a:effectLst/>
                            <a:latin typeface="Cambria Math" panose="02040503050406030204" pitchFamily="18" charset="0"/>
                          </a:rPr>
                        </m:ctrlPr>
                      </m:dPr>
                      <m:e>
                        <m:sSub>
                          <m:sSubPr>
                            <m:ctrlPr>
                              <a:rPr lang="it-IT" sz="1600" b="1" i="1">
                                <a:solidFill>
                                  <a:schemeClr val="tx2"/>
                                </a:solidFill>
                                <a:effectLst/>
                                <a:latin typeface="Cambria Math" panose="02040503050406030204" pitchFamily="18" charset="0"/>
                              </a:rPr>
                            </m:ctrlPr>
                          </m:sSubPr>
                          <m:e>
                            <m:r>
                              <a:rPr lang="it-IT" sz="1600" b="1" i="1">
                                <a:solidFill>
                                  <a:schemeClr val="tx2"/>
                                </a:solidFill>
                                <a:effectLst/>
                                <a:latin typeface="Cambria Math" charset="0"/>
                                <a:ea typeface="Calibri" charset="0"/>
                                <a:cs typeface="Times New Roman" charset="0"/>
                              </a:rPr>
                              <m:t>𝒓</m:t>
                            </m:r>
                          </m:e>
                          <m:sub>
                            <m:r>
                              <a:rPr lang="it-IT" sz="1600" b="1" i="1">
                                <a:solidFill>
                                  <a:schemeClr val="tx2"/>
                                </a:solidFill>
                                <a:effectLst/>
                                <a:latin typeface="Cambria Math" charset="0"/>
                                <a:ea typeface="Calibri" charset="0"/>
                                <a:cs typeface="Times New Roman" charset="0"/>
                              </a:rPr>
                              <m:t>𝒎</m:t>
                            </m:r>
                          </m:sub>
                        </m:sSub>
                        <m:r>
                          <a:rPr lang="it-IT" sz="1600" b="1" i="1">
                            <a:solidFill>
                              <a:schemeClr val="tx2"/>
                            </a:solidFill>
                            <a:effectLst/>
                            <a:latin typeface="Cambria Math" charset="0"/>
                            <a:ea typeface="Calibri" charset="0"/>
                            <a:cs typeface="Times New Roman" charset="0"/>
                          </a:rPr>
                          <m:t>−</m:t>
                        </m:r>
                        <m:sSub>
                          <m:sSubPr>
                            <m:ctrlPr>
                              <a:rPr lang="it-IT" sz="1600" b="1" i="1">
                                <a:solidFill>
                                  <a:schemeClr val="tx2"/>
                                </a:solidFill>
                                <a:effectLst/>
                                <a:latin typeface="Cambria Math" panose="02040503050406030204" pitchFamily="18" charset="0"/>
                              </a:rPr>
                            </m:ctrlPr>
                          </m:sSubPr>
                          <m:e>
                            <m:r>
                              <a:rPr lang="it-IT" sz="1600" b="1" i="1">
                                <a:solidFill>
                                  <a:schemeClr val="tx2"/>
                                </a:solidFill>
                                <a:effectLst/>
                                <a:latin typeface="Cambria Math" charset="0"/>
                                <a:ea typeface="Calibri" charset="0"/>
                                <a:cs typeface="Times New Roman" charset="0"/>
                              </a:rPr>
                              <m:t>𝒓</m:t>
                            </m:r>
                          </m:e>
                          <m:sub>
                            <m:r>
                              <a:rPr lang="it-IT" sz="1600" b="1" i="1">
                                <a:solidFill>
                                  <a:schemeClr val="tx2"/>
                                </a:solidFill>
                                <a:effectLst/>
                                <a:latin typeface="Cambria Math" charset="0"/>
                                <a:ea typeface="Calibri" charset="0"/>
                                <a:cs typeface="Times New Roman" charset="0"/>
                              </a:rPr>
                              <m:t>𝒇</m:t>
                            </m:r>
                          </m:sub>
                        </m:sSub>
                      </m:e>
                    </m:d>
                  </m:oMath>
                </a14:m>
                <a:r>
                  <a:rPr lang="it-IT" sz="1600" b="1" dirty="0">
                    <a:solidFill>
                      <a:schemeClr val="tx2"/>
                    </a:solidFill>
                    <a:effectLst/>
                  </a:rPr>
                  <a:t> </a:t>
                </a:r>
                <a:endParaRPr lang="it-IT" sz="1600" b="1" dirty="0">
                  <a:solidFill>
                    <a:schemeClr val="tx2"/>
                  </a:solidFill>
                </a:endParaRPr>
              </a:p>
            </p:txBody>
          </p:sp>
        </mc:Choice>
        <mc:Fallback xmlns="">
          <p:sp>
            <p:nvSpPr>
              <p:cNvPr id="4" name="Rettangolo 3"/>
              <p:cNvSpPr>
                <a:spLocks noRot="1" noChangeAspect="1" noMove="1" noResize="1" noEditPoints="1" noAdjustHandles="1" noChangeArrowheads="1" noChangeShapeType="1" noTextEdit="1"/>
              </p:cNvSpPr>
              <p:nvPr/>
            </p:nvSpPr>
            <p:spPr>
              <a:xfrm>
                <a:off x="5961065" y="2318448"/>
                <a:ext cx="2494401" cy="379527"/>
              </a:xfrm>
              <a:prstGeom prst="rect">
                <a:avLst/>
              </a:prstGeom>
              <a:blipFill rotWithShape="0">
                <a:blip r:embed="rId7"/>
                <a:stretch>
                  <a:fillRect t="-71429" b="-95238"/>
                </a:stretch>
              </a:blipFill>
            </p:spPr>
            <p:txBody>
              <a:bodyPr/>
              <a:lstStyle/>
              <a:p>
                <a:r>
                  <a:rPr lang="it-IT">
                    <a:noFill/>
                  </a:rPr>
                  <a:t> </a:t>
                </a:r>
              </a:p>
            </p:txBody>
          </p:sp>
        </mc:Fallback>
      </mc:AlternateContent>
      <p:sp>
        <p:nvSpPr>
          <p:cNvPr id="5" name="Rettangolo 4"/>
          <p:cNvSpPr/>
          <p:nvPr/>
        </p:nvSpPr>
        <p:spPr>
          <a:xfrm>
            <a:off x="6057657" y="3174476"/>
            <a:ext cx="2172518" cy="369332"/>
          </a:xfrm>
          <a:prstGeom prst="rect">
            <a:avLst/>
          </a:prstGeom>
        </p:spPr>
        <p:txBody>
          <a:bodyPr wrap="none">
            <a:spAutoFit/>
          </a:bodyPr>
          <a:lstStyle/>
          <a:p>
            <a:pPr algn="ctr">
              <a:spcBef>
                <a:spcPts val="1200"/>
              </a:spcBef>
            </a:pPr>
            <a:r>
              <a:rPr lang="en-US" altLang="x-none" b="1" spc="300">
                <a:solidFill>
                  <a:srgbClr val="C00000"/>
                </a:solidFill>
              </a:rPr>
              <a:t>It’s the CAPM</a:t>
            </a:r>
            <a:endParaRPr lang="en-US" altLang="x-none" b="1" spc="300" dirty="0">
              <a:solidFill>
                <a:srgbClr val="C00000"/>
              </a:solidFill>
            </a:endParaRPr>
          </a:p>
        </p:txBody>
      </p:sp>
    </p:spTree>
    <p:extLst>
      <p:ext uri="{BB962C8B-B14F-4D97-AF65-F5344CB8AC3E}">
        <p14:creationId xmlns:p14="http://schemas.microsoft.com/office/powerpoint/2010/main" val="669352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500"/>
                                        <p:tgtEl>
                                          <p:spTgt spid="20"/>
                                        </p:tgtEl>
                                      </p:cBhvr>
                                    </p:animEffect>
                                  </p:childTnLst>
                                </p:cTn>
                              </p:par>
                            </p:childTnLst>
                          </p:cTn>
                        </p:par>
                        <p:par>
                          <p:cTn id="8" fill="hold">
                            <p:stCondLst>
                              <p:cond delay="500"/>
                            </p:stCondLst>
                            <p:childTnLst>
                              <p:par>
                                <p:cTn id="9" presetID="9" presetClass="entr" presetSubtype="0" fill="hold" grpId="0" nodeType="afterEffect">
                                  <p:stCondLst>
                                    <p:cond delay="500"/>
                                  </p:stCondLst>
                                  <p:childTnLst>
                                    <p:set>
                                      <p:cBhvr>
                                        <p:cTn id="10" dur="1" fill="hold">
                                          <p:stCondLst>
                                            <p:cond delay="0"/>
                                          </p:stCondLst>
                                        </p:cTn>
                                        <p:tgtEl>
                                          <p:spTgt spid="4"/>
                                        </p:tgtEl>
                                        <p:attrNameLst>
                                          <p:attrName>style.visibility</p:attrName>
                                        </p:attrNameLst>
                                      </p:cBhvr>
                                      <p:to>
                                        <p:strVal val="visible"/>
                                      </p:to>
                                    </p:set>
                                    <p:animEffect transition="in" filter="dissolve">
                                      <p:cBhvr>
                                        <p:cTn id="11" dur="2000"/>
                                        <p:tgtEl>
                                          <p:spTgt spid="4"/>
                                        </p:tgtEl>
                                      </p:cBhvr>
                                    </p:animEffect>
                                  </p:childTnLst>
                                </p:cTn>
                              </p:par>
                            </p:childTnLst>
                          </p:cTn>
                        </p:par>
                        <p:par>
                          <p:cTn id="12" fill="hold">
                            <p:stCondLst>
                              <p:cond delay="3000"/>
                            </p:stCondLst>
                            <p:childTnLst>
                              <p:par>
                                <p:cTn id="13" presetID="1" presetClass="entr" presetSubtype="0" fill="hold" grpId="0" nodeType="afterEffect">
                                  <p:stCondLst>
                                    <p:cond delay="2000"/>
                                  </p:stCondLst>
                                  <p:childTnLst>
                                    <p:set>
                                      <p:cBhvr>
                                        <p:cTn id="14"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par>
                          <p:cTn id="19" fill="hold">
                            <p:stCondLst>
                              <p:cond delay="0"/>
                            </p:stCondLst>
                            <p:childTnLst>
                              <p:par>
                                <p:cTn id="20" presetID="1" presetClass="entr" presetSubtype="0" fill="hold" grpId="0" nodeType="afterEffect">
                                  <p:stCondLst>
                                    <p:cond delay="1000"/>
                                  </p:stCondLst>
                                  <p:childTnLst>
                                    <p:set>
                                      <p:cBhvr>
                                        <p:cTn id="21" dur="1" fill="hold">
                                          <p:stCondLst>
                                            <p:cond delay="0"/>
                                          </p:stCondLst>
                                        </p:cTn>
                                        <p:tgtEl>
                                          <p:spTgt spid="15"/>
                                        </p:tgtEl>
                                        <p:attrNameLst>
                                          <p:attrName>style.visibility</p:attrName>
                                        </p:attrNameLst>
                                      </p:cBhvr>
                                      <p:to>
                                        <p:strVal val="visible"/>
                                      </p:to>
                                    </p:set>
                                  </p:childTnLst>
                                </p:cTn>
                              </p:par>
                            </p:childTnLst>
                          </p:cTn>
                        </p:par>
                        <p:par>
                          <p:cTn id="22" fill="hold">
                            <p:stCondLst>
                              <p:cond delay="1000"/>
                            </p:stCondLst>
                            <p:childTnLst>
                              <p:par>
                                <p:cTn id="23" presetID="9" presetClass="entr" presetSubtype="0" fill="hold" grpId="0" nodeType="afterEffect">
                                  <p:stCondLst>
                                    <p:cond delay="1000"/>
                                  </p:stCondLst>
                                  <p:childTnLst>
                                    <p:set>
                                      <p:cBhvr>
                                        <p:cTn id="24" dur="1" fill="hold">
                                          <p:stCondLst>
                                            <p:cond delay="0"/>
                                          </p:stCondLst>
                                        </p:cTn>
                                        <p:tgtEl>
                                          <p:spTgt spid="16"/>
                                        </p:tgtEl>
                                        <p:attrNameLst>
                                          <p:attrName>style.visibility</p:attrName>
                                        </p:attrNameLst>
                                      </p:cBhvr>
                                      <p:to>
                                        <p:strVal val="visible"/>
                                      </p:to>
                                    </p:set>
                                    <p:animEffect transition="in" filter="dissolve">
                                      <p:cBhvr>
                                        <p:cTn id="2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5" grpId="0" animBg="1"/>
      <p:bldP spid="16" grpId="0"/>
      <p:bldP spid="4" grpId="0"/>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l"/>
            <a:r>
              <a:rPr lang="en-US" sz="4000" dirty="0"/>
              <a:t>Course Overview</a:t>
            </a:r>
          </a:p>
        </p:txBody>
      </p:sp>
      <p:sp>
        <p:nvSpPr>
          <p:cNvPr id="7" name="Segnaposto contenuto 6"/>
          <p:cNvSpPr>
            <a:spLocks noGrp="1"/>
          </p:cNvSpPr>
          <p:nvPr>
            <p:ph sz="half" idx="2"/>
          </p:nvPr>
        </p:nvSpPr>
        <p:spPr>
          <a:xfrm>
            <a:off x="4222375" y="1600200"/>
            <a:ext cx="4531659" cy="4526280"/>
          </a:xfrm>
        </p:spPr>
        <p:txBody>
          <a:bodyPr>
            <a:normAutofit/>
          </a:bodyPr>
          <a:lstStyle/>
          <a:p>
            <a:pPr marL="0" indent="0" algn="ctr">
              <a:spcAft>
                <a:spcPts val="3600"/>
              </a:spcAft>
              <a:buNone/>
            </a:pPr>
            <a:r>
              <a:rPr lang="en-US" sz="1900" b="1" cap="small" dirty="0">
                <a:solidFill>
                  <a:schemeClr val="tx2"/>
                </a:solidFill>
                <a:latin typeface="+mn-lt"/>
              </a:rPr>
              <a:t>the course will deal with advanced concepts of corporate finance:</a:t>
            </a:r>
          </a:p>
          <a:p>
            <a:pPr marL="273050" indent="-215900">
              <a:spcAft>
                <a:spcPts val="1800"/>
              </a:spcAft>
            </a:pPr>
            <a:r>
              <a:rPr lang="en-US" sz="1800" b="1" dirty="0">
                <a:solidFill>
                  <a:srgbClr val="C00000"/>
                </a:solidFill>
                <a:latin typeface="+mn-lt"/>
              </a:rPr>
              <a:t>Theories of financial markets;</a:t>
            </a:r>
          </a:p>
          <a:p>
            <a:pPr marL="273050" indent="-215900">
              <a:spcAft>
                <a:spcPts val="1800"/>
              </a:spcAft>
            </a:pPr>
            <a:r>
              <a:rPr lang="en-US" sz="1800" dirty="0">
                <a:solidFill>
                  <a:schemeClr val="tx2"/>
                </a:solidFill>
                <a:latin typeface="+mn-lt"/>
              </a:rPr>
              <a:t>Corporate Valuation;</a:t>
            </a:r>
          </a:p>
          <a:p>
            <a:pPr marL="273050" indent="-215900">
              <a:spcAft>
                <a:spcPts val="1800"/>
              </a:spcAft>
            </a:pPr>
            <a:r>
              <a:rPr lang="en-US" sz="1800" dirty="0">
                <a:solidFill>
                  <a:schemeClr val="tx2"/>
                </a:solidFill>
                <a:latin typeface="+mn-lt"/>
              </a:rPr>
              <a:t>Crypto Currencies and Block Chain;</a:t>
            </a:r>
          </a:p>
          <a:p>
            <a:pPr marL="273050" indent="-215900">
              <a:spcAft>
                <a:spcPts val="1800"/>
              </a:spcAft>
            </a:pPr>
            <a:r>
              <a:rPr lang="en-US" sz="1800" dirty="0">
                <a:solidFill>
                  <a:schemeClr val="tx2"/>
                </a:solidFill>
                <a:latin typeface="+mn-lt"/>
              </a:rPr>
              <a:t>Start-up Finance;</a:t>
            </a:r>
          </a:p>
          <a:p>
            <a:pPr marL="273050" indent="-215900">
              <a:spcAft>
                <a:spcPts val="1800"/>
              </a:spcAft>
            </a:pPr>
            <a:r>
              <a:rPr lang="en-US" sz="1800" dirty="0">
                <a:solidFill>
                  <a:schemeClr val="tx2"/>
                </a:solidFill>
                <a:latin typeface="+mn-lt"/>
              </a:rPr>
              <a:t>Scale-Up Finance.</a:t>
            </a:r>
          </a:p>
        </p:txBody>
      </p:sp>
      <p:pic>
        <p:nvPicPr>
          <p:cNvPr id="5" name="Immagine 4" descr="senzatitolo-1.jpg"/>
          <p:cNvPicPr>
            <a:picLocks noChangeAspect="1"/>
          </p:cNvPicPr>
          <p:nvPr/>
        </p:nvPicPr>
        <p:blipFill>
          <a:blip r:embed="rId3">
            <a:alphaModFix amt="74000"/>
            <a:extLst>
              <a:ext uri="{28A0092B-C50C-407E-A947-70E740481C1C}">
                <a14:useLocalDpi xmlns:a14="http://schemas.microsoft.com/office/drawing/2010/main" val="0"/>
              </a:ext>
            </a:extLst>
          </a:blip>
          <a:stretch>
            <a:fillRect/>
          </a:stretch>
        </p:blipFill>
        <p:spPr>
          <a:xfrm>
            <a:off x="1" y="1"/>
            <a:ext cx="1733928" cy="647258"/>
          </a:xfrm>
          <a:prstGeom prst="rect">
            <a:avLst/>
          </a:prstGeom>
          <a:ln>
            <a:noFill/>
          </a:ln>
          <a:effectLst>
            <a:softEdge rad="112500"/>
          </a:effectLst>
        </p:spPr>
      </p:pic>
      <p:pic>
        <p:nvPicPr>
          <p:cNvPr id="4" name="Immagine 3"/>
          <p:cNvPicPr>
            <a:picLocks noChangeAspect="1"/>
          </p:cNvPicPr>
          <p:nvPr/>
        </p:nvPicPr>
        <p:blipFill>
          <a:blip r:embed="rId4">
            <a:alphaModFix amt="65000"/>
          </a:blip>
          <a:stretch>
            <a:fillRect/>
          </a:stretch>
        </p:blipFill>
        <p:spPr>
          <a:xfrm>
            <a:off x="818029" y="4611765"/>
            <a:ext cx="2667000" cy="1923812"/>
          </a:xfrm>
          <a:prstGeom prst="rect">
            <a:avLst/>
          </a:prstGeom>
          <a:ln>
            <a:noFill/>
          </a:ln>
          <a:effectLst>
            <a:softEdge rad="112500"/>
          </a:effectLst>
        </p:spPr>
      </p:pic>
      <p:pic>
        <p:nvPicPr>
          <p:cNvPr id="6" name="Immagine 5"/>
          <p:cNvPicPr>
            <a:picLocks noChangeAspect="1"/>
          </p:cNvPicPr>
          <p:nvPr/>
        </p:nvPicPr>
        <p:blipFill>
          <a:blip r:embed="rId5">
            <a:alphaModFix amt="65000"/>
          </a:blip>
          <a:stretch>
            <a:fillRect/>
          </a:stretch>
        </p:blipFill>
        <p:spPr>
          <a:xfrm>
            <a:off x="818029" y="1566134"/>
            <a:ext cx="2667000" cy="3048000"/>
          </a:xfrm>
          <a:prstGeom prst="rect">
            <a:avLst/>
          </a:prstGeom>
          <a:ln>
            <a:noFill/>
          </a:ln>
          <a:effectLst>
            <a:softEdge rad="112500"/>
          </a:effectLst>
        </p:spPr>
      </p:pic>
      <p:grpSp>
        <p:nvGrpSpPr>
          <p:cNvPr id="9" name="Gruppo 8"/>
          <p:cNvGrpSpPr/>
          <p:nvPr/>
        </p:nvGrpSpPr>
        <p:grpSpPr>
          <a:xfrm>
            <a:off x="114085" y="126787"/>
            <a:ext cx="6182823" cy="647258"/>
            <a:chOff x="1" y="1"/>
            <a:chExt cx="6182823" cy="647258"/>
          </a:xfrm>
        </p:grpSpPr>
        <p:pic>
          <p:nvPicPr>
            <p:cNvPr id="10" name="Immagine 9" descr="senzatitolo-1.jpg"/>
            <p:cNvPicPr>
              <a:picLocks noChangeAspect="1"/>
            </p:cNvPicPr>
            <p:nvPr/>
          </p:nvPicPr>
          <p:blipFill>
            <a:blip r:embed="rId6">
              <a:alphaModFix amt="74000"/>
              <a:extLst>
                <a:ext uri="{28A0092B-C50C-407E-A947-70E740481C1C}">
                  <a14:useLocalDpi xmlns:a14="http://schemas.microsoft.com/office/drawing/2010/main" val="0"/>
                </a:ext>
              </a:extLst>
            </a:blip>
            <a:stretch>
              <a:fillRect/>
            </a:stretch>
          </p:blipFill>
          <p:spPr>
            <a:xfrm>
              <a:off x="1" y="1"/>
              <a:ext cx="1733928" cy="647258"/>
            </a:xfrm>
            <a:prstGeom prst="rect">
              <a:avLst/>
            </a:prstGeom>
            <a:ln>
              <a:noFill/>
            </a:ln>
            <a:effectLst>
              <a:softEdge rad="112500"/>
            </a:effectLst>
          </p:spPr>
        </p:pic>
        <p:sp>
          <p:nvSpPr>
            <p:cNvPr id="11" name="CasellaDiTesto 10"/>
            <p:cNvSpPr txBox="1"/>
            <p:nvPr/>
          </p:nvSpPr>
          <p:spPr>
            <a:xfrm>
              <a:off x="1665484" y="290514"/>
              <a:ext cx="4517340" cy="261610"/>
            </a:xfrm>
            <a:prstGeom prst="rect">
              <a:avLst/>
            </a:prstGeom>
            <a:gradFill flip="none" rotWithShape="1">
              <a:gsLst>
                <a:gs pos="72000">
                  <a:schemeClr val="accent1"/>
                </a:gs>
                <a:gs pos="100000">
                  <a:srgbClr val="FFFFFF"/>
                </a:gs>
              </a:gsLst>
              <a:path path="shape">
                <a:fillToRect l="50000" t="50000" r="50000" b="50000"/>
              </a:path>
              <a:tileRect/>
            </a:gradFill>
            <a:effectLst>
              <a:outerShdw blurRad="88900" dist="38100" dir="2700000" sx="101000" sy="101000" algn="tl" rotWithShape="0">
                <a:srgbClr val="FF0000">
                  <a:alpha val="43000"/>
                </a:srgbClr>
              </a:outerShdw>
            </a:effectLst>
          </p:spPr>
          <p:txBody>
            <a:bodyPr wrap="square" rtlCol="0">
              <a:spAutoFit/>
            </a:bodyPr>
            <a:lstStyle/>
            <a:p>
              <a:r>
                <a:rPr lang="it-IT" sz="1050" dirty="0"/>
                <a:t>Corso di Laurea in International Management</a:t>
              </a:r>
            </a:p>
          </p:txBody>
        </p:sp>
      </p:grpSp>
    </p:spTree>
    <p:extLst>
      <p:ext uri="{BB962C8B-B14F-4D97-AF65-F5344CB8AC3E}">
        <p14:creationId xmlns:p14="http://schemas.microsoft.com/office/powerpoint/2010/main" val="25006650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par>
                          <p:cTn id="8" fill="hold">
                            <p:stCondLst>
                              <p:cond delay="500"/>
                            </p:stCondLst>
                            <p:childTnLst>
                              <p:par>
                                <p:cTn id="9" presetID="6" presetClass="entr" presetSubtype="16" fill="hold" nodeType="afterEffect">
                                  <p:stCondLst>
                                    <p:cond delay="2500"/>
                                  </p:stCondLst>
                                  <p:childTnLst>
                                    <p:set>
                                      <p:cBhvr>
                                        <p:cTn id="10" dur="1" fill="hold">
                                          <p:stCondLst>
                                            <p:cond delay="0"/>
                                          </p:stCondLst>
                                        </p:cTn>
                                        <p:tgtEl>
                                          <p:spTgt spid="4"/>
                                        </p:tgtEl>
                                        <p:attrNameLst>
                                          <p:attrName>style.visibility</p:attrName>
                                        </p:attrNameLst>
                                      </p:cBhvr>
                                      <p:to>
                                        <p:strVal val="visible"/>
                                      </p:to>
                                    </p:set>
                                    <p:animEffect transition="in" filter="circle(in)">
                                      <p:cBhvr>
                                        <p:cTn id="11"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647258"/>
            <a:ext cx="8229600" cy="952941"/>
          </a:xfrm>
        </p:spPr>
        <p:txBody>
          <a:bodyPr/>
          <a:lstStyle/>
          <a:p>
            <a:pPr algn="l"/>
            <a:r>
              <a:rPr lang="en-US" sz="4000" dirty="0"/>
              <a:t>Theories</a:t>
            </a:r>
            <a:r>
              <a:rPr lang="it-IT" sz="4000" dirty="0"/>
              <a:t> on Financial Market</a:t>
            </a:r>
          </a:p>
        </p:txBody>
      </p:sp>
      <p:graphicFrame>
        <p:nvGraphicFramePr>
          <p:cNvPr id="4" name="Segnaposto contenuto 3"/>
          <p:cNvGraphicFramePr>
            <a:graphicFrameLocks noGrp="1"/>
          </p:cNvGraphicFramePr>
          <p:nvPr>
            <p:ph idx="1"/>
            <p:extLst>
              <p:ext uri="{D42A27DB-BD31-4B8C-83A1-F6EECF244321}">
                <p14:modId xmlns:p14="http://schemas.microsoft.com/office/powerpoint/2010/main" val="143104289"/>
              </p:ext>
            </p:extLst>
          </p:nvPr>
        </p:nvGraphicFramePr>
        <p:xfrm>
          <a:off x="1829240" y="1600200"/>
          <a:ext cx="5968211"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6" name="Gruppo 5"/>
          <p:cNvGrpSpPr/>
          <p:nvPr/>
        </p:nvGrpSpPr>
        <p:grpSpPr>
          <a:xfrm>
            <a:off x="139485" y="139487"/>
            <a:ext cx="6182823" cy="647258"/>
            <a:chOff x="1" y="1"/>
            <a:chExt cx="6182823" cy="647258"/>
          </a:xfrm>
        </p:grpSpPr>
        <p:pic>
          <p:nvPicPr>
            <p:cNvPr id="7" name="Immagine 6" descr="senzatitolo-1.jpg"/>
            <p:cNvPicPr>
              <a:picLocks noChangeAspect="1"/>
            </p:cNvPicPr>
            <p:nvPr/>
          </p:nvPicPr>
          <p:blipFill>
            <a:blip r:embed="rId8">
              <a:alphaModFix amt="74000"/>
              <a:extLst>
                <a:ext uri="{28A0092B-C50C-407E-A947-70E740481C1C}">
                  <a14:useLocalDpi xmlns:a14="http://schemas.microsoft.com/office/drawing/2010/main" val="0"/>
                </a:ext>
              </a:extLst>
            </a:blip>
            <a:stretch>
              <a:fillRect/>
            </a:stretch>
          </p:blipFill>
          <p:spPr>
            <a:xfrm>
              <a:off x="1" y="1"/>
              <a:ext cx="1733928" cy="647258"/>
            </a:xfrm>
            <a:prstGeom prst="rect">
              <a:avLst/>
            </a:prstGeom>
            <a:ln>
              <a:noFill/>
            </a:ln>
            <a:effectLst>
              <a:softEdge rad="112500"/>
            </a:effectLst>
          </p:spPr>
        </p:pic>
        <p:sp>
          <p:nvSpPr>
            <p:cNvPr id="9" name="CasellaDiTesto 8"/>
            <p:cNvSpPr txBox="1"/>
            <p:nvPr/>
          </p:nvSpPr>
          <p:spPr>
            <a:xfrm>
              <a:off x="1665484" y="290514"/>
              <a:ext cx="4517340" cy="261610"/>
            </a:xfrm>
            <a:prstGeom prst="rect">
              <a:avLst/>
            </a:prstGeom>
            <a:gradFill flip="none" rotWithShape="1">
              <a:gsLst>
                <a:gs pos="72000">
                  <a:schemeClr val="accent1"/>
                </a:gs>
                <a:gs pos="100000">
                  <a:srgbClr val="FFFFFF"/>
                </a:gs>
              </a:gsLst>
              <a:path path="shape">
                <a:fillToRect l="50000" t="50000" r="50000" b="50000"/>
              </a:path>
              <a:tileRect/>
            </a:gradFill>
            <a:effectLst>
              <a:outerShdw blurRad="88900" dist="38100" dir="2700000" sx="101000" sy="101000" algn="tl" rotWithShape="0">
                <a:srgbClr val="FF0000">
                  <a:alpha val="43000"/>
                </a:srgbClr>
              </a:outerShdw>
            </a:effectLst>
          </p:spPr>
          <p:txBody>
            <a:bodyPr wrap="square" rtlCol="0">
              <a:spAutoFit/>
            </a:bodyPr>
            <a:lstStyle/>
            <a:p>
              <a:r>
                <a:rPr lang="it-IT" sz="1050" dirty="0"/>
                <a:t>Corso di Laurea in International Management</a:t>
              </a:r>
            </a:p>
          </p:txBody>
        </p:sp>
      </p:grpSp>
    </p:spTree>
    <p:extLst>
      <p:ext uri="{BB962C8B-B14F-4D97-AF65-F5344CB8AC3E}">
        <p14:creationId xmlns:p14="http://schemas.microsoft.com/office/powerpoint/2010/main" val="34159916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
                                            <p:graphicEl>
                                              <a:dgm id="{CFED11C5-33C6-9E4C-8BCC-C1A0F92C7C97}"/>
                                            </p:graphicEl>
                                          </p:spTgt>
                                        </p:tgtEl>
                                        <p:attrNameLst>
                                          <p:attrName>style.visibility</p:attrName>
                                        </p:attrNameLst>
                                      </p:cBhvr>
                                      <p:to>
                                        <p:strVal val="visible"/>
                                      </p:to>
                                    </p:set>
                                    <p:anim calcmode="lin" valueType="num">
                                      <p:cBhvr additive="base">
                                        <p:cTn id="7" dur="500" fill="hold"/>
                                        <p:tgtEl>
                                          <p:spTgt spid="4">
                                            <p:graphicEl>
                                              <a:dgm id="{CFED11C5-33C6-9E4C-8BCC-C1A0F92C7C97}"/>
                                            </p:graphic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
                                            <p:graphicEl>
                                              <a:dgm id="{CFED11C5-33C6-9E4C-8BCC-C1A0F92C7C97}"/>
                                            </p:graphic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
                                            <p:graphicEl>
                                              <a:dgm id="{30AC56C3-C866-CC4D-BBD2-0B84F2C3AEB1}"/>
                                            </p:graphicEl>
                                          </p:spTgt>
                                        </p:tgtEl>
                                        <p:attrNameLst>
                                          <p:attrName>style.visibility</p:attrName>
                                        </p:attrNameLst>
                                      </p:cBhvr>
                                      <p:to>
                                        <p:strVal val="visible"/>
                                      </p:to>
                                    </p:set>
                                    <p:anim calcmode="lin" valueType="num">
                                      <p:cBhvr additive="base">
                                        <p:cTn id="11" dur="500" fill="hold"/>
                                        <p:tgtEl>
                                          <p:spTgt spid="4">
                                            <p:graphicEl>
                                              <a:dgm id="{30AC56C3-C866-CC4D-BBD2-0B84F2C3AEB1}"/>
                                            </p:graphic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4">
                                            <p:graphicEl>
                                              <a:dgm id="{30AC56C3-C866-CC4D-BBD2-0B84F2C3AEB1}"/>
                                            </p:graphicEl>
                                          </p:spTgt>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8" fill="hold" grpId="0" nodeType="afterEffect">
                                  <p:stCondLst>
                                    <p:cond delay="1500"/>
                                  </p:stCondLst>
                                  <p:childTnLst>
                                    <p:set>
                                      <p:cBhvr>
                                        <p:cTn id="15" dur="1" fill="hold">
                                          <p:stCondLst>
                                            <p:cond delay="0"/>
                                          </p:stCondLst>
                                        </p:cTn>
                                        <p:tgtEl>
                                          <p:spTgt spid="4">
                                            <p:graphicEl>
                                              <a:dgm id="{B34E9D53-8887-D84E-A584-1965C4D22ECC}"/>
                                            </p:graphicEl>
                                          </p:spTgt>
                                        </p:tgtEl>
                                        <p:attrNameLst>
                                          <p:attrName>style.visibility</p:attrName>
                                        </p:attrNameLst>
                                      </p:cBhvr>
                                      <p:to>
                                        <p:strVal val="visible"/>
                                      </p:to>
                                    </p:set>
                                    <p:anim calcmode="lin" valueType="num">
                                      <p:cBhvr additive="base">
                                        <p:cTn id="16" dur="500" fill="hold"/>
                                        <p:tgtEl>
                                          <p:spTgt spid="4">
                                            <p:graphicEl>
                                              <a:dgm id="{B34E9D53-8887-D84E-A584-1965C4D22ECC}"/>
                                            </p:graphicEl>
                                          </p:spTgt>
                                        </p:tgtEl>
                                        <p:attrNameLst>
                                          <p:attrName>ppt_x</p:attrName>
                                        </p:attrNameLst>
                                      </p:cBhvr>
                                      <p:tavLst>
                                        <p:tav tm="0">
                                          <p:val>
                                            <p:strVal val="0-#ppt_w/2"/>
                                          </p:val>
                                        </p:tav>
                                        <p:tav tm="100000">
                                          <p:val>
                                            <p:strVal val="#ppt_x"/>
                                          </p:val>
                                        </p:tav>
                                      </p:tavLst>
                                    </p:anim>
                                    <p:anim calcmode="lin" valueType="num">
                                      <p:cBhvr additive="base">
                                        <p:cTn id="17" dur="500" fill="hold"/>
                                        <p:tgtEl>
                                          <p:spTgt spid="4">
                                            <p:graphicEl>
                                              <a:dgm id="{B34E9D53-8887-D84E-A584-1965C4D22ECC}"/>
                                            </p:graphicEl>
                                          </p:spTgt>
                                        </p:tgtEl>
                                        <p:attrNameLst>
                                          <p:attrName>ppt_y</p:attrName>
                                        </p:attrNameLst>
                                      </p:cBhvr>
                                      <p:tavLst>
                                        <p:tav tm="0">
                                          <p:val>
                                            <p:strVal val="#ppt_y"/>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8" fill="hold" grpId="0" nodeType="clickEffect">
                                  <p:stCondLst>
                                    <p:cond delay="0"/>
                                  </p:stCondLst>
                                  <p:childTnLst>
                                    <p:set>
                                      <p:cBhvr>
                                        <p:cTn id="21" dur="1" fill="hold">
                                          <p:stCondLst>
                                            <p:cond delay="0"/>
                                          </p:stCondLst>
                                        </p:cTn>
                                        <p:tgtEl>
                                          <p:spTgt spid="4">
                                            <p:graphicEl>
                                              <a:dgm id="{716346A8-7144-8B4C-8E90-C856B1A76E56}"/>
                                            </p:graphicEl>
                                          </p:spTgt>
                                        </p:tgtEl>
                                        <p:attrNameLst>
                                          <p:attrName>style.visibility</p:attrName>
                                        </p:attrNameLst>
                                      </p:cBhvr>
                                      <p:to>
                                        <p:strVal val="visible"/>
                                      </p:to>
                                    </p:set>
                                    <p:anim calcmode="lin" valueType="num">
                                      <p:cBhvr additive="base">
                                        <p:cTn id="22" dur="500" fill="hold"/>
                                        <p:tgtEl>
                                          <p:spTgt spid="4">
                                            <p:graphicEl>
                                              <a:dgm id="{716346A8-7144-8B4C-8E90-C856B1A76E56}"/>
                                            </p:graphic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4">
                                            <p:graphicEl>
                                              <a:dgm id="{716346A8-7144-8B4C-8E90-C856B1A76E56}"/>
                                            </p:graphicEl>
                                          </p:spTgt>
                                        </p:tgtEl>
                                        <p:attrNameLst>
                                          <p:attrName>ppt_y</p:attrName>
                                        </p:attrNameLst>
                                      </p:cBhvr>
                                      <p:tavLst>
                                        <p:tav tm="0">
                                          <p:val>
                                            <p:strVal val="#ppt_y"/>
                                          </p:val>
                                        </p:tav>
                                        <p:tav tm="100000">
                                          <p:val>
                                            <p:strVal val="#ppt_y"/>
                                          </p:val>
                                        </p:tav>
                                      </p:tavLst>
                                    </p:anim>
                                  </p:childTnLst>
                                </p:cTn>
                              </p:par>
                            </p:childTnLst>
                          </p:cTn>
                        </p:par>
                        <p:par>
                          <p:cTn id="24" fill="hold">
                            <p:stCondLst>
                              <p:cond delay="500"/>
                            </p:stCondLst>
                            <p:childTnLst>
                              <p:par>
                                <p:cTn id="25" presetID="2" presetClass="entr" presetSubtype="8" fill="hold" grpId="0" nodeType="afterEffect">
                                  <p:stCondLst>
                                    <p:cond delay="1500"/>
                                  </p:stCondLst>
                                  <p:childTnLst>
                                    <p:set>
                                      <p:cBhvr>
                                        <p:cTn id="26" dur="1" fill="hold">
                                          <p:stCondLst>
                                            <p:cond delay="0"/>
                                          </p:stCondLst>
                                        </p:cTn>
                                        <p:tgtEl>
                                          <p:spTgt spid="4">
                                            <p:graphicEl>
                                              <a:dgm id="{99A51D9D-4D4D-314B-88ED-EF08A8C01C70}"/>
                                            </p:graphicEl>
                                          </p:spTgt>
                                        </p:tgtEl>
                                        <p:attrNameLst>
                                          <p:attrName>style.visibility</p:attrName>
                                        </p:attrNameLst>
                                      </p:cBhvr>
                                      <p:to>
                                        <p:strVal val="visible"/>
                                      </p:to>
                                    </p:set>
                                    <p:anim calcmode="lin" valueType="num">
                                      <p:cBhvr additive="base">
                                        <p:cTn id="27" dur="500" fill="hold"/>
                                        <p:tgtEl>
                                          <p:spTgt spid="4">
                                            <p:graphicEl>
                                              <a:dgm id="{99A51D9D-4D4D-314B-88ED-EF08A8C01C70}"/>
                                            </p:graphic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4">
                                            <p:graphicEl>
                                              <a:dgm id="{99A51D9D-4D4D-314B-88ED-EF08A8C01C70}"/>
                                            </p:graphicEl>
                                          </p:spTgt>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8" fill="hold" grpId="0" nodeType="clickEffect">
                                  <p:stCondLst>
                                    <p:cond delay="0"/>
                                  </p:stCondLst>
                                  <p:childTnLst>
                                    <p:set>
                                      <p:cBhvr>
                                        <p:cTn id="32" dur="1" fill="hold">
                                          <p:stCondLst>
                                            <p:cond delay="0"/>
                                          </p:stCondLst>
                                        </p:cTn>
                                        <p:tgtEl>
                                          <p:spTgt spid="4">
                                            <p:graphicEl>
                                              <a:dgm id="{D5CB84C5-2451-9B4F-868A-98513B92A1D5}"/>
                                            </p:graphicEl>
                                          </p:spTgt>
                                        </p:tgtEl>
                                        <p:attrNameLst>
                                          <p:attrName>style.visibility</p:attrName>
                                        </p:attrNameLst>
                                      </p:cBhvr>
                                      <p:to>
                                        <p:strVal val="visible"/>
                                      </p:to>
                                    </p:set>
                                    <p:anim calcmode="lin" valueType="num">
                                      <p:cBhvr additive="base">
                                        <p:cTn id="33" dur="500" fill="hold"/>
                                        <p:tgtEl>
                                          <p:spTgt spid="4">
                                            <p:graphicEl>
                                              <a:dgm id="{D5CB84C5-2451-9B4F-868A-98513B92A1D5}"/>
                                            </p:graphic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4">
                                            <p:graphicEl>
                                              <a:dgm id="{D5CB84C5-2451-9B4F-868A-98513B92A1D5}"/>
                                            </p:graphicEl>
                                          </p:spTgt>
                                        </p:tgtEl>
                                        <p:attrNameLst>
                                          <p:attrName>ppt_y</p:attrName>
                                        </p:attrNameLst>
                                      </p:cBhvr>
                                      <p:tavLst>
                                        <p:tav tm="0">
                                          <p:val>
                                            <p:strVal val="#ppt_y"/>
                                          </p:val>
                                        </p:tav>
                                        <p:tav tm="100000">
                                          <p:val>
                                            <p:strVal val="#ppt_y"/>
                                          </p:val>
                                        </p:tav>
                                      </p:tavLst>
                                    </p:anim>
                                  </p:childTnLst>
                                </p:cTn>
                              </p:par>
                            </p:childTnLst>
                          </p:cTn>
                        </p:par>
                        <p:par>
                          <p:cTn id="35" fill="hold">
                            <p:stCondLst>
                              <p:cond delay="500"/>
                            </p:stCondLst>
                            <p:childTnLst>
                              <p:par>
                                <p:cTn id="36" presetID="2" presetClass="entr" presetSubtype="8" fill="hold" grpId="0" nodeType="afterEffect">
                                  <p:stCondLst>
                                    <p:cond delay="1500"/>
                                  </p:stCondLst>
                                  <p:childTnLst>
                                    <p:set>
                                      <p:cBhvr>
                                        <p:cTn id="37" dur="1" fill="hold">
                                          <p:stCondLst>
                                            <p:cond delay="0"/>
                                          </p:stCondLst>
                                        </p:cTn>
                                        <p:tgtEl>
                                          <p:spTgt spid="4">
                                            <p:graphicEl>
                                              <a:dgm id="{4EC267D7-E130-BF44-A86C-EAEFBCAAE27D}"/>
                                            </p:graphicEl>
                                          </p:spTgt>
                                        </p:tgtEl>
                                        <p:attrNameLst>
                                          <p:attrName>style.visibility</p:attrName>
                                        </p:attrNameLst>
                                      </p:cBhvr>
                                      <p:to>
                                        <p:strVal val="visible"/>
                                      </p:to>
                                    </p:set>
                                    <p:anim calcmode="lin" valueType="num">
                                      <p:cBhvr additive="base">
                                        <p:cTn id="38" dur="500" fill="hold"/>
                                        <p:tgtEl>
                                          <p:spTgt spid="4">
                                            <p:graphicEl>
                                              <a:dgm id="{4EC267D7-E130-BF44-A86C-EAEFBCAAE27D}"/>
                                            </p:graphicEl>
                                          </p:spTgt>
                                        </p:tgtEl>
                                        <p:attrNameLst>
                                          <p:attrName>ppt_x</p:attrName>
                                        </p:attrNameLst>
                                      </p:cBhvr>
                                      <p:tavLst>
                                        <p:tav tm="0">
                                          <p:val>
                                            <p:strVal val="0-#ppt_w/2"/>
                                          </p:val>
                                        </p:tav>
                                        <p:tav tm="100000">
                                          <p:val>
                                            <p:strVal val="#ppt_x"/>
                                          </p:val>
                                        </p:tav>
                                      </p:tavLst>
                                    </p:anim>
                                    <p:anim calcmode="lin" valueType="num">
                                      <p:cBhvr additive="base">
                                        <p:cTn id="39" dur="500" fill="hold"/>
                                        <p:tgtEl>
                                          <p:spTgt spid="4">
                                            <p:graphicEl>
                                              <a:dgm id="{4EC267D7-E130-BF44-A86C-EAEFBCAAE27D}"/>
                                            </p:graphicEl>
                                          </p:spTgt>
                                        </p:tgtEl>
                                        <p:attrNameLst>
                                          <p:attrName>ppt_y</p:attrName>
                                        </p:attrNameLst>
                                      </p:cBhvr>
                                      <p:tavLst>
                                        <p:tav tm="0">
                                          <p:val>
                                            <p:strVal val="#ppt_y"/>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8" fill="hold" grpId="0" nodeType="clickEffect">
                                  <p:stCondLst>
                                    <p:cond delay="0"/>
                                  </p:stCondLst>
                                  <p:childTnLst>
                                    <p:set>
                                      <p:cBhvr>
                                        <p:cTn id="43" dur="1" fill="hold">
                                          <p:stCondLst>
                                            <p:cond delay="0"/>
                                          </p:stCondLst>
                                        </p:cTn>
                                        <p:tgtEl>
                                          <p:spTgt spid="4">
                                            <p:graphicEl>
                                              <a:dgm id="{D4676FD3-2DAB-584A-97D7-B91652F9E04F}"/>
                                            </p:graphicEl>
                                          </p:spTgt>
                                        </p:tgtEl>
                                        <p:attrNameLst>
                                          <p:attrName>style.visibility</p:attrName>
                                        </p:attrNameLst>
                                      </p:cBhvr>
                                      <p:to>
                                        <p:strVal val="visible"/>
                                      </p:to>
                                    </p:set>
                                    <p:anim calcmode="lin" valueType="num">
                                      <p:cBhvr additive="base">
                                        <p:cTn id="44" dur="500" fill="hold"/>
                                        <p:tgtEl>
                                          <p:spTgt spid="4">
                                            <p:graphicEl>
                                              <a:dgm id="{D4676FD3-2DAB-584A-97D7-B91652F9E04F}"/>
                                            </p:graphicEl>
                                          </p:spTgt>
                                        </p:tgtEl>
                                        <p:attrNameLst>
                                          <p:attrName>ppt_x</p:attrName>
                                        </p:attrNameLst>
                                      </p:cBhvr>
                                      <p:tavLst>
                                        <p:tav tm="0">
                                          <p:val>
                                            <p:strVal val="0-#ppt_w/2"/>
                                          </p:val>
                                        </p:tav>
                                        <p:tav tm="100000">
                                          <p:val>
                                            <p:strVal val="#ppt_x"/>
                                          </p:val>
                                        </p:tav>
                                      </p:tavLst>
                                    </p:anim>
                                    <p:anim calcmode="lin" valueType="num">
                                      <p:cBhvr additive="base">
                                        <p:cTn id="45" dur="500" fill="hold"/>
                                        <p:tgtEl>
                                          <p:spTgt spid="4">
                                            <p:graphicEl>
                                              <a:dgm id="{D4676FD3-2DAB-584A-97D7-B91652F9E04F}"/>
                                            </p:graphicEl>
                                          </p:spTgt>
                                        </p:tgtEl>
                                        <p:attrNameLst>
                                          <p:attrName>ppt_y</p:attrName>
                                        </p:attrNameLst>
                                      </p:cBhvr>
                                      <p:tavLst>
                                        <p:tav tm="0">
                                          <p:val>
                                            <p:strVal val="#ppt_y"/>
                                          </p:val>
                                        </p:tav>
                                        <p:tav tm="100000">
                                          <p:val>
                                            <p:strVal val="#ppt_y"/>
                                          </p:val>
                                        </p:tav>
                                      </p:tavLst>
                                    </p:anim>
                                  </p:childTnLst>
                                </p:cTn>
                              </p:par>
                            </p:childTnLst>
                          </p:cTn>
                        </p:par>
                        <p:par>
                          <p:cTn id="46" fill="hold">
                            <p:stCondLst>
                              <p:cond delay="500"/>
                            </p:stCondLst>
                            <p:childTnLst>
                              <p:par>
                                <p:cTn id="47" presetID="2" presetClass="entr" presetSubtype="8" fill="hold" grpId="0" nodeType="afterEffect">
                                  <p:stCondLst>
                                    <p:cond delay="1500"/>
                                  </p:stCondLst>
                                  <p:childTnLst>
                                    <p:set>
                                      <p:cBhvr>
                                        <p:cTn id="48" dur="1" fill="hold">
                                          <p:stCondLst>
                                            <p:cond delay="0"/>
                                          </p:stCondLst>
                                        </p:cTn>
                                        <p:tgtEl>
                                          <p:spTgt spid="4">
                                            <p:graphicEl>
                                              <a:dgm id="{E620F381-7A52-334D-95A0-62064AAC5FD6}"/>
                                            </p:graphicEl>
                                          </p:spTgt>
                                        </p:tgtEl>
                                        <p:attrNameLst>
                                          <p:attrName>style.visibility</p:attrName>
                                        </p:attrNameLst>
                                      </p:cBhvr>
                                      <p:to>
                                        <p:strVal val="visible"/>
                                      </p:to>
                                    </p:set>
                                    <p:anim calcmode="lin" valueType="num">
                                      <p:cBhvr additive="base">
                                        <p:cTn id="49" dur="500" fill="hold"/>
                                        <p:tgtEl>
                                          <p:spTgt spid="4">
                                            <p:graphicEl>
                                              <a:dgm id="{E620F381-7A52-334D-95A0-62064AAC5FD6}"/>
                                            </p:graphic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4">
                                            <p:graphicEl>
                                              <a:dgm id="{E620F381-7A52-334D-95A0-62064AAC5FD6}"/>
                                            </p:graphic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uiExpand="1">
        <p:bldSub>
          <a:bldDgm bld="one"/>
        </p:bldSub>
      </p:bldGraphic>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647258"/>
            <a:ext cx="8229600" cy="952941"/>
          </a:xfrm>
        </p:spPr>
        <p:txBody>
          <a:bodyPr/>
          <a:lstStyle/>
          <a:p>
            <a:pPr algn="l"/>
            <a:r>
              <a:rPr lang="en-US" sz="3900" dirty="0"/>
              <a:t>Rational Investors</a:t>
            </a:r>
          </a:p>
        </p:txBody>
      </p:sp>
      <p:sp>
        <p:nvSpPr>
          <p:cNvPr id="3" name="Segnaposto contenuto 2"/>
          <p:cNvSpPr>
            <a:spLocks noGrp="1"/>
          </p:cNvSpPr>
          <p:nvPr>
            <p:ph idx="1"/>
          </p:nvPr>
        </p:nvSpPr>
        <p:spPr>
          <a:xfrm>
            <a:off x="753034" y="1600200"/>
            <a:ext cx="8032377" cy="4970929"/>
          </a:xfrm>
        </p:spPr>
        <p:txBody>
          <a:bodyPr anchor="ctr">
            <a:normAutofit fontScale="92500" lnSpcReduction="10000"/>
          </a:bodyPr>
          <a:lstStyle/>
          <a:p>
            <a:pPr marL="0" indent="177800" algn="just">
              <a:lnSpc>
                <a:spcPct val="150000"/>
              </a:lnSpc>
              <a:spcBef>
                <a:spcPts val="0"/>
              </a:spcBef>
              <a:buNone/>
            </a:pPr>
            <a:r>
              <a:rPr lang="en-GB" sz="1800" i="1" dirty="0">
                <a:solidFill>
                  <a:srgbClr val="002060"/>
                </a:solidFill>
                <a:latin typeface="Avenir Next" charset="0"/>
                <a:ea typeface="Avenir Next" charset="0"/>
                <a:cs typeface="Avenir Next" charset="0"/>
              </a:rPr>
              <a:t>“The theory of rational behaviour is usually presented as a study of the principles upon which a Rational man Would act. This rational man is unlike you and me in that he makes no errors in arithmetic or logic in attempting to achieve his clearly defined objectives. </a:t>
            </a:r>
          </a:p>
          <a:p>
            <a:pPr marL="0" indent="177800" algn="just">
              <a:lnSpc>
                <a:spcPct val="150000"/>
              </a:lnSpc>
              <a:spcBef>
                <a:spcPts val="0"/>
              </a:spcBef>
              <a:buNone/>
            </a:pPr>
            <a:r>
              <a:rPr lang="en-GB" sz="1800" i="1" dirty="0">
                <a:solidFill>
                  <a:srgbClr val="002060"/>
                </a:solidFill>
                <a:latin typeface="Avenir Next" charset="0"/>
                <a:ea typeface="Avenir Next" charset="0"/>
                <a:cs typeface="Avenir Next" charset="0"/>
              </a:rPr>
              <a:t>He is like you end me, on the other hand, in that he is neither omnipotent nor omniscient. He must make decisions, such as the selection of a portfolio, in the face of uncertainty. Since his information is limited, he may take less than perfect actions. Since his power are limited, his achievement may fall short of the best conceivable. </a:t>
            </a:r>
          </a:p>
          <a:p>
            <a:pPr marL="0" indent="177800" algn="just">
              <a:lnSpc>
                <a:spcPct val="150000"/>
              </a:lnSpc>
              <a:spcBef>
                <a:spcPts val="0"/>
              </a:spcBef>
              <a:buNone/>
            </a:pPr>
            <a:r>
              <a:rPr lang="en-GB" sz="1800" i="1" dirty="0">
                <a:solidFill>
                  <a:srgbClr val="002060"/>
                </a:solidFill>
                <a:latin typeface="Avenir Next" charset="0"/>
                <a:ea typeface="Avenir Next" charset="0"/>
                <a:cs typeface="Avenir Next" charset="0"/>
              </a:rPr>
              <a:t>Every action however, is perfectly thought out; every risk is perfectly calculated”.</a:t>
            </a:r>
          </a:p>
          <a:p>
            <a:pPr marL="0" indent="0" algn="just">
              <a:lnSpc>
                <a:spcPts val="2700"/>
              </a:lnSpc>
              <a:spcBef>
                <a:spcPts val="0"/>
              </a:spcBef>
              <a:buNone/>
            </a:pPr>
            <a:endParaRPr lang="en-GB" sz="1200" dirty="0">
              <a:solidFill>
                <a:srgbClr val="002060"/>
              </a:solidFill>
              <a:latin typeface="Avenir Next" charset="0"/>
              <a:ea typeface="Avenir Next" charset="0"/>
              <a:cs typeface="Avenir Next" charset="0"/>
            </a:endParaRPr>
          </a:p>
          <a:p>
            <a:pPr marL="4005263" indent="268288" algn="r">
              <a:lnSpc>
                <a:spcPct val="120000"/>
              </a:lnSpc>
              <a:spcBef>
                <a:spcPts val="0"/>
              </a:spcBef>
              <a:buNone/>
            </a:pPr>
            <a:r>
              <a:rPr lang="en-GB" sz="1200" dirty="0">
                <a:solidFill>
                  <a:srgbClr val="002060"/>
                </a:solidFill>
                <a:latin typeface="Avenir Next" charset="0"/>
                <a:ea typeface="Avenir Next" charset="0"/>
                <a:cs typeface="Avenir Next" charset="0"/>
              </a:rPr>
              <a:t>H. Markowitz, </a:t>
            </a:r>
            <a:r>
              <a:rPr lang="en-GB" sz="1200" i="1" dirty="0">
                <a:solidFill>
                  <a:srgbClr val="002060"/>
                </a:solidFill>
                <a:latin typeface="Avenir Next" charset="0"/>
                <a:ea typeface="Avenir Next" charset="0"/>
                <a:cs typeface="Avenir Next" charset="0"/>
              </a:rPr>
              <a:t>Portfolio selection: Efficient diversification of Investments</a:t>
            </a:r>
            <a:r>
              <a:rPr lang="en-GB" sz="1200" dirty="0">
                <a:solidFill>
                  <a:srgbClr val="002060"/>
                </a:solidFill>
                <a:latin typeface="Avenir Next" charset="0"/>
                <a:ea typeface="Avenir Next" charset="0"/>
                <a:cs typeface="Avenir Next" charset="0"/>
              </a:rPr>
              <a:t>, Yale University Press, New Haven</a:t>
            </a:r>
            <a:endParaRPr lang="en-US" altLang="x-none" sz="2000" dirty="0">
              <a:solidFill>
                <a:srgbClr val="002060"/>
              </a:solidFill>
              <a:latin typeface="Avenir Next" charset="0"/>
              <a:ea typeface="Avenir Next" charset="0"/>
              <a:cs typeface="Avenir Next" charset="0"/>
            </a:endParaRPr>
          </a:p>
        </p:txBody>
      </p:sp>
      <p:grpSp>
        <p:nvGrpSpPr>
          <p:cNvPr id="6" name="Gruppo 5"/>
          <p:cNvGrpSpPr/>
          <p:nvPr/>
        </p:nvGrpSpPr>
        <p:grpSpPr>
          <a:xfrm>
            <a:off x="139485" y="139487"/>
            <a:ext cx="6182823" cy="647258"/>
            <a:chOff x="1" y="1"/>
            <a:chExt cx="6182823" cy="647258"/>
          </a:xfrm>
        </p:grpSpPr>
        <p:pic>
          <p:nvPicPr>
            <p:cNvPr id="7" name="Immagine 6" descr="senzatitolo-1.jpg"/>
            <p:cNvPicPr>
              <a:picLocks noChangeAspect="1"/>
            </p:cNvPicPr>
            <p:nvPr/>
          </p:nvPicPr>
          <p:blipFill>
            <a:blip r:embed="rId2">
              <a:alphaModFix amt="74000"/>
              <a:extLst>
                <a:ext uri="{28A0092B-C50C-407E-A947-70E740481C1C}">
                  <a14:useLocalDpi xmlns:a14="http://schemas.microsoft.com/office/drawing/2010/main" val="0"/>
                </a:ext>
              </a:extLst>
            </a:blip>
            <a:stretch>
              <a:fillRect/>
            </a:stretch>
          </p:blipFill>
          <p:spPr>
            <a:xfrm>
              <a:off x="1" y="1"/>
              <a:ext cx="1733928" cy="647258"/>
            </a:xfrm>
            <a:prstGeom prst="rect">
              <a:avLst/>
            </a:prstGeom>
            <a:ln>
              <a:noFill/>
            </a:ln>
            <a:effectLst>
              <a:softEdge rad="112500"/>
            </a:effectLst>
          </p:spPr>
        </p:pic>
        <p:sp>
          <p:nvSpPr>
            <p:cNvPr id="9" name="CasellaDiTesto 8"/>
            <p:cNvSpPr txBox="1"/>
            <p:nvPr/>
          </p:nvSpPr>
          <p:spPr>
            <a:xfrm>
              <a:off x="1665484" y="290514"/>
              <a:ext cx="4517340" cy="261610"/>
            </a:xfrm>
            <a:prstGeom prst="rect">
              <a:avLst/>
            </a:prstGeom>
            <a:gradFill flip="none" rotWithShape="1">
              <a:gsLst>
                <a:gs pos="72000">
                  <a:schemeClr val="accent1"/>
                </a:gs>
                <a:gs pos="100000">
                  <a:srgbClr val="FFFFFF"/>
                </a:gs>
              </a:gsLst>
              <a:path path="shape">
                <a:fillToRect l="50000" t="50000" r="50000" b="50000"/>
              </a:path>
              <a:tileRect/>
            </a:gradFill>
            <a:effectLst>
              <a:outerShdw blurRad="88900" dist="38100" dir="2700000" sx="101000" sy="101000" algn="tl" rotWithShape="0">
                <a:srgbClr val="FF0000">
                  <a:alpha val="43000"/>
                </a:srgbClr>
              </a:outerShdw>
            </a:effectLst>
          </p:spPr>
          <p:txBody>
            <a:bodyPr wrap="square" rtlCol="0">
              <a:spAutoFit/>
            </a:bodyPr>
            <a:lstStyle/>
            <a:p>
              <a:r>
                <a:rPr lang="it-IT" sz="1050" dirty="0"/>
                <a:t>Corso di Laurea in International Management</a:t>
              </a:r>
            </a:p>
          </p:txBody>
        </p:sp>
      </p:grpSp>
    </p:spTree>
    <p:extLst>
      <p:ext uri="{BB962C8B-B14F-4D97-AF65-F5344CB8AC3E}">
        <p14:creationId xmlns:p14="http://schemas.microsoft.com/office/powerpoint/2010/main" val="21348961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656687"/>
            <a:ext cx="8229600" cy="952941"/>
          </a:xfrm>
        </p:spPr>
        <p:txBody>
          <a:bodyPr/>
          <a:lstStyle/>
          <a:p>
            <a:pPr algn="l"/>
            <a:r>
              <a:rPr lang="en-US" sz="4000" dirty="0"/>
              <a:t>Premises </a:t>
            </a:r>
          </a:p>
        </p:txBody>
      </p:sp>
      <p:sp>
        <p:nvSpPr>
          <p:cNvPr id="3" name="Segnaposto contenuto 2"/>
          <p:cNvSpPr>
            <a:spLocks noGrp="1"/>
          </p:cNvSpPr>
          <p:nvPr>
            <p:ph idx="1"/>
          </p:nvPr>
        </p:nvSpPr>
        <p:spPr>
          <a:xfrm>
            <a:off x="457200" y="1711834"/>
            <a:ext cx="8229599" cy="4617247"/>
          </a:xfrm>
        </p:spPr>
        <p:txBody>
          <a:bodyPr anchor="ctr"/>
          <a:lstStyle/>
          <a:p>
            <a:pPr>
              <a:spcBef>
                <a:spcPts val="3000"/>
              </a:spcBef>
            </a:pPr>
            <a:r>
              <a:rPr lang="en-US" altLang="x-none" dirty="0">
                <a:solidFill>
                  <a:srgbClr val="002060"/>
                </a:solidFill>
                <a:latin typeface="+mn-lt"/>
              </a:rPr>
              <a:t>A rational investor evaluate expected returns in the frame o its risk</a:t>
            </a:r>
          </a:p>
          <a:p>
            <a:pPr>
              <a:spcBef>
                <a:spcPts val="3000"/>
              </a:spcBef>
            </a:pPr>
            <a:r>
              <a:rPr lang="en-US" altLang="x-none" dirty="0">
                <a:solidFill>
                  <a:srgbClr val="002060"/>
                </a:solidFill>
                <a:latin typeface="+mn-lt"/>
              </a:rPr>
              <a:t>If she has a single asset a convenient measure of volatility is </a:t>
            </a:r>
            <a:r>
              <a:rPr lang="en-US" altLang="x-none" b="1" dirty="0">
                <a:solidFill>
                  <a:srgbClr val="002060"/>
                </a:solidFill>
                <a:latin typeface="Symbol" charset="2"/>
                <a:ea typeface="Symbol" charset="2"/>
                <a:cs typeface="Symbol" charset="2"/>
              </a:rPr>
              <a:t>s</a:t>
            </a:r>
            <a:r>
              <a:rPr lang="en-US" altLang="x-none" b="1" baseline="30000" dirty="0">
                <a:solidFill>
                  <a:srgbClr val="002060"/>
                </a:solidFill>
                <a:latin typeface="+mn-lt"/>
              </a:rPr>
              <a:t>2</a:t>
            </a:r>
          </a:p>
          <a:p>
            <a:pPr>
              <a:spcBef>
                <a:spcPts val="3000"/>
              </a:spcBef>
            </a:pPr>
            <a:r>
              <a:rPr lang="en-US" altLang="x-none" dirty="0">
                <a:solidFill>
                  <a:srgbClr val="002060"/>
                </a:solidFill>
                <a:latin typeface="+mn-lt"/>
              </a:rPr>
              <a:t>If she has more than one asset, the contribution of each asset to the risk of her portfolio matter</a:t>
            </a:r>
          </a:p>
          <a:p>
            <a:pPr>
              <a:spcBef>
                <a:spcPts val="3000"/>
              </a:spcBef>
            </a:pPr>
            <a:endParaRPr lang="en-US" altLang="x-none" dirty="0">
              <a:solidFill>
                <a:srgbClr val="002060"/>
              </a:solidFill>
              <a:latin typeface="+mn-lt"/>
            </a:endParaRPr>
          </a:p>
        </p:txBody>
      </p:sp>
      <p:grpSp>
        <p:nvGrpSpPr>
          <p:cNvPr id="6" name="Gruppo 5"/>
          <p:cNvGrpSpPr/>
          <p:nvPr/>
        </p:nvGrpSpPr>
        <p:grpSpPr>
          <a:xfrm>
            <a:off x="139485" y="139487"/>
            <a:ext cx="6182823" cy="647258"/>
            <a:chOff x="1" y="1"/>
            <a:chExt cx="6182823" cy="647258"/>
          </a:xfrm>
        </p:grpSpPr>
        <p:pic>
          <p:nvPicPr>
            <p:cNvPr id="7" name="Immagine 6" descr="senzatitolo-1.jpg"/>
            <p:cNvPicPr>
              <a:picLocks noChangeAspect="1"/>
            </p:cNvPicPr>
            <p:nvPr/>
          </p:nvPicPr>
          <p:blipFill>
            <a:blip r:embed="rId3">
              <a:alphaModFix amt="74000"/>
              <a:extLst>
                <a:ext uri="{28A0092B-C50C-407E-A947-70E740481C1C}">
                  <a14:useLocalDpi xmlns:a14="http://schemas.microsoft.com/office/drawing/2010/main" val="0"/>
                </a:ext>
              </a:extLst>
            </a:blip>
            <a:stretch>
              <a:fillRect/>
            </a:stretch>
          </p:blipFill>
          <p:spPr>
            <a:xfrm>
              <a:off x="1" y="1"/>
              <a:ext cx="1733928" cy="647258"/>
            </a:xfrm>
            <a:prstGeom prst="rect">
              <a:avLst/>
            </a:prstGeom>
            <a:ln>
              <a:noFill/>
            </a:ln>
            <a:effectLst>
              <a:softEdge rad="112500"/>
            </a:effectLst>
          </p:spPr>
        </p:pic>
        <p:sp>
          <p:nvSpPr>
            <p:cNvPr id="9" name="CasellaDiTesto 8"/>
            <p:cNvSpPr txBox="1"/>
            <p:nvPr/>
          </p:nvSpPr>
          <p:spPr>
            <a:xfrm>
              <a:off x="1665484" y="290514"/>
              <a:ext cx="4517340" cy="261610"/>
            </a:xfrm>
            <a:prstGeom prst="rect">
              <a:avLst/>
            </a:prstGeom>
            <a:gradFill flip="none" rotWithShape="1">
              <a:gsLst>
                <a:gs pos="72000">
                  <a:schemeClr val="accent1"/>
                </a:gs>
                <a:gs pos="100000">
                  <a:srgbClr val="FFFFFF"/>
                </a:gs>
              </a:gsLst>
              <a:path path="shape">
                <a:fillToRect l="50000" t="50000" r="50000" b="50000"/>
              </a:path>
              <a:tileRect/>
            </a:gradFill>
            <a:effectLst>
              <a:outerShdw blurRad="88900" dist="38100" dir="2700000" sx="101000" sy="101000" algn="tl" rotWithShape="0">
                <a:srgbClr val="FF0000">
                  <a:alpha val="43000"/>
                </a:srgbClr>
              </a:outerShdw>
            </a:effectLst>
          </p:spPr>
          <p:txBody>
            <a:bodyPr wrap="square" rtlCol="0">
              <a:spAutoFit/>
            </a:bodyPr>
            <a:lstStyle/>
            <a:p>
              <a:r>
                <a:rPr lang="it-IT" sz="1050" dirty="0"/>
                <a:t>Corso di Laurea in International Management</a:t>
              </a:r>
            </a:p>
          </p:txBody>
        </p:sp>
      </p:grpSp>
    </p:spTree>
    <p:extLst>
      <p:ext uri="{BB962C8B-B14F-4D97-AF65-F5344CB8AC3E}">
        <p14:creationId xmlns:p14="http://schemas.microsoft.com/office/powerpoint/2010/main" val="10167981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par>
                          <p:cTn id="8" fill="hold">
                            <p:stCondLst>
                              <p:cond delay="500"/>
                            </p:stCondLst>
                            <p:childTnLst>
                              <p:par>
                                <p:cTn id="9" presetID="14" presetClass="entr" presetSubtype="10" fill="hold" grpId="0" nodeType="afterEffect">
                                  <p:stCondLst>
                                    <p:cond delay="150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1" dur="500"/>
                                        <p:tgtEl>
                                          <p:spTgt spid="3">
                                            <p:txEl>
                                              <p:pRg st="1" end="1"/>
                                            </p:txEl>
                                          </p:spTgt>
                                        </p:tgtEl>
                                      </p:cBhvr>
                                    </p:animEffect>
                                  </p:childTnLst>
                                </p:cTn>
                              </p:par>
                            </p:childTnLst>
                          </p:cTn>
                        </p:par>
                        <p:par>
                          <p:cTn id="12" fill="hold">
                            <p:stCondLst>
                              <p:cond delay="2500"/>
                            </p:stCondLst>
                            <p:childTnLst>
                              <p:par>
                                <p:cTn id="13" presetID="14" presetClass="entr" presetSubtype="10" fill="hold" grpId="0" nodeType="afterEffect">
                                  <p:stCondLst>
                                    <p:cond delay="150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5"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656687"/>
            <a:ext cx="8229600" cy="952941"/>
          </a:xfrm>
        </p:spPr>
        <p:txBody>
          <a:bodyPr/>
          <a:lstStyle/>
          <a:p>
            <a:pPr algn="l"/>
            <a:r>
              <a:rPr lang="en-US" sz="4000" dirty="0"/>
              <a:t>Premises</a:t>
            </a:r>
          </a:p>
        </p:txBody>
      </p:sp>
      <p:sp>
        <p:nvSpPr>
          <p:cNvPr id="3" name="Segnaposto contenuto 2"/>
          <p:cNvSpPr>
            <a:spLocks noGrp="1"/>
          </p:cNvSpPr>
          <p:nvPr>
            <p:ph idx="1"/>
          </p:nvPr>
        </p:nvSpPr>
        <p:spPr>
          <a:xfrm>
            <a:off x="457200" y="1711834"/>
            <a:ext cx="8229599" cy="3856453"/>
          </a:xfrm>
        </p:spPr>
        <p:txBody>
          <a:bodyPr anchor="ctr"/>
          <a:lstStyle/>
          <a:p>
            <a:pPr>
              <a:spcBef>
                <a:spcPts val="3000"/>
              </a:spcBef>
            </a:pPr>
            <a:r>
              <a:rPr lang="en-US" altLang="x-none" dirty="0">
                <a:solidFill>
                  <a:srgbClr val="002060"/>
                </a:solidFill>
                <a:latin typeface="+mn-lt"/>
              </a:rPr>
              <a:t>Combining different asset in a portfolio, under given conditions, reduces the portfolio’s risk</a:t>
            </a:r>
          </a:p>
          <a:p>
            <a:pPr>
              <a:spcBef>
                <a:spcPts val="3000"/>
              </a:spcBef>
            </a:pPr>
            <a:r>
              <a:rPr lang="en-US" altLang="x-none" dirty="0">
                <a:solidFill>
                  <a:srgbClr val="002060"/>
                </a:solidFill>
                <a:latin typeface="+mn-lt"/>
              </a:rPr>
              <a:t>Diversification reduces portfolio’s standard deviation</a:t>
            </a:r>
          </a:p>
          <a:p>
            <a:pPr>
              <a:spcBef>
                <a:spcPts val="3000"/>
              </a:spcBef>
            </a:pPr>
            <a:r>
              <a:rPr lang="en-US" altLang="x-none" dirty="0">
                <a:solidFill>
                  <a:srgbClr val="002060"/>
                </a:solidFill>
                <a:latin typeface="+mn-lt"/>
              </a:rPr>
              <a:t>A rational investor can therefore build up different portfolios given her preferences and attitude toward risk</a:t>
            </a:r>
          </a:p>
          <a:p>
            <a:pPr>
              <a:spcBef>
                <a:spcPts val="3000"/>
              </a:spcBef>
            </a:pPr>
            <a:r>
              <a:rPr lang="en-US" altLang="x-none" dirty="0">
                <a:solidFill>
                  <a:srgbClr val="002060"/>
                </a:solidFill>
                <a:latin typeface="+mn-lt"/>
              </a:rPr>
              <a:t>A rational investor is </a:t>
            </a:r>
            <a:r>
              <a:rPr lang="en-US" altLang="x-none" b="1" u="sng" dirty="0">
                <a:solidFill>
                  <a:srgbClr val="FF0000"/>
                </a:solidFill>
                <a:latin typeface="+mn-lt"/>
              </a:rPr>
              <a:t>Risk Adverse !!!</a:t>
            </a:r>
          </a:p>
        </p:txBody>
      </p:sp>
      <p:grpSp>
        <p:nvGrpSpPr>
          <p:cNvPr id="6" name="Gruppo 5"/>
          <p:cNvGrpSpPr/>
          <p:nvPr/>
        </p:nvGrpSpPr>
        <p:grpSpPr>
          <a:xfrm>
            <a:off x="139485" y="139487"/>
            <a:ext cx="6182823" cy="647258"/>
            <a:chOff x="1" y="1"/>
            <a:chExt cx="6182823" cy="647258"/>
          </a:xfrm>
        </p:grpSpPr>
        <p:pic>
          <p:nvPicPr>
            <p:cNvPr id="7" name="Immagine 6" descr="senzatitolo-1.jpg"/>
            <p:cNvPicPr>
              <a:picLocks noChangeAspect="1"/>
            </p:cNvPicPr>
            <p:nvPr/>
          </p:nvPicPr>
          <p:blipFill>
            <a:blip r:embed="rId3">
              <a:alphaModFix amt="74000"/>
              <a:extLst>
                <a:ext uri="{28A0092B-C50C-407E-A947-70E740481C1C}">
                  <a14:useLocalDpi xmlns:a14="http://schemas.microsoft.com/office/drawing/2010/main" val="0"/>
                </a:ext>
              </a:extLst>
            </a:blip>
            <a:stretch>
              <a:fillRect/>
            </a:stretch>
          </p:blipFill>
          <p:spPr>
            <a:xfrm>
              <a:off x="1" y="1"/>
              <a:ext cx="1733928" cy="647258"/>
            </a:xfrm>
            <a:prstGeom prst="rect">
              <a:avLst/>
            </a:prstGeom>
            <a:ln>
              <a:noFill/>
            </a:ln>
            <a:effectLst>
              <a:softEdge rad="112500"/>
            </a:effectLst>
          </p:spPr>
        </p:pic>
        <p:sp>
          <p:nvSpPr>
            <p:cNvPr id="9" name="CasellaDiTesto 8"/>
            <p:cNvSpPr txBox="1"/>
            <p:nvPr/>
          </p:nvSpPr>
          <p:spPr>
            <a:xfrm>
              <a:off x="1665484" y="290514"/>
              <a:ext cx="4517340" cy="261610"/>
            </a:xfrm>
            <a:prstGeom prst="rect">
              <a:avLst/>
            </a:prstGeom>
            <a:gradFill flip="none" rotWithShape="1">
              <a:gsLst>
                <a:gs pos="72000">
                  <a:schemeClr val="accent1"/>
                </a:gs>
                <a:gs pos="100000">
                  <a:srgbClr val="FFFFFF"/>
                </a:gs>
              </a:gsLst>
              <a:path path="shape">
                <a:fillToRect l="50000" t="50000" r="50000" b="50000"/>
              </a:path>
              <a:tileRect/>
            </a:gradFill>
            <a:effectLst>
              <a:outerShdw blurRad="88900" dist="38100" dir="2700000" sx="101000" sy="101000" algn="tl" rotWithShape="0">
                <a:srgbClr val="FF0000">
                  <a:alpha val="43000"/>
                </a:srgbClr>
              </a:outerShdw>
            </a:effectLst>
          </p:spPr>
          <p:txBody>
            <a:bodyPr wrap="square" rtlCol="0">
              <a:spAutoFit/>
            </a:bodyPr>
            <a:lstStyle/>
            <a:p>
              <a:r>
                <a:rPr lang="it-IT" sz="1050" dirty="0"/>
                <a:t>Corso di Laurea in International Management</a:t>
              </a:r>
            </a:p>
          </p:txBody>
        </p:sp>
      </p:grpSp>
    </p:spTree>
    <p:extLst>
      <p:ext uri="{BB962C8B-B14F-4D97-AF65-F5344CB8AC3E}">
        <p14:creationId xmlns:p14="http://schemas.microsoft.com/office/powerpoint/2010/main" val="812515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Right)">
                                      <p:cBhvr>
                                        <p:cTn id="7" dur="500"/>
                                        <p:tgtEl>
                                          <p:spTgt spid="3">
                                            <p:txEl>
                                              <p:pRg st="0" end="0"/>
                                            </p:txEl>
                                          </p:spTgt>
                                        </p:tgtEl>
                                      </p:cBhvr>
                                    </p:animEffect>
                                  </p:childTnLst>
                                </p:cTn>
                              </p:par>
                            </p:childTnLst>
                          </p:cTn>
                        </p:par>
                        <p:par>
                          <p:cTn id="8" fill="hold">
                            <p:stCondLst>
                              <p:cond delay="500"/>
                            </p:stCondLst>
                            <p:childTnLst>
                              <p:par>
                                <p:cTn id="9" presetID="18" presetClass="entr" presetSubtype="6" fill="hold" grpId="0" nodeType="afterEffect">
                                  <p:stCondLst>
                                    <p:cond delay="200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strips(downRight)">
                                      <p:cBhvr>
                                        <p:cTn id="11" dur="500"/>
                                        <p:tgtEl>
                                          <p:spTgt spid="3">
                                            <p:txEl>
                                              <p:pRg st="1" end="1"/>
                                            </p:txEl>
                                          </p:spTgt>
                                        </p:tgtEl>
                                      </p:cBhvr>
                                    </p:animEffect>
                                  </p:childTnLst>
                                </p:cTn>
                              </p:par>
                            </p:childTnLst>
                          </p:cTn>
                        </p:par>
                        <p:par>
                          <p:cTn id="12" fill="hold">
                            <p:stCondLst>
                              <p:cond delay="3000"/>
                            </p:stCondLst>
                            <p:childTnLst>
                              <p:par>
                                <p:cTn id="13" presetID="18" presetClass="entr" presetSubtype="6" fill="hold" grpId="0" nodeType="afterEffect">
                                  <p:stCondLst>
                                    <p:cond delay="200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strips(downRight)">
                                      <p:cBhvr>
                                        <p:cTn id="15" dur="500"/>
                                        <p:tgtEl>
                                          <p:spTgt spid="3">
                                            <p:txEl>
                                              <p:pRg st="2" end="2"/>
                                            </p:txEl>
                                          </p:spTgt>
                                        </p:tgtEl>
                                      </p:cBhvr>
                                    </p:animEffect>
                                  </p:childTnLst>
                                </p:cTn>
                              </p:par>
                            </p:childTnLst>
                          </p:cTn>
                        </p:par>
                        <p:par>
                          <p:cTn id="16" fill="hold">
                            <p:stCondLst>
                              <p:cond delay="5500"/>
                            </p:stCondLst>
                            <p:childTnLst>
                              <p:par>
                                <p:cTn id="17" presetID="18" presetClass="entr" presetSubtype="6" fill="hold" grpId="0" nodeType="afterEffect">
                                  <p:stCondLst>
                                    <p:cond delay="200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strips(downRight)">
                                      <p:cBhvr>
                                        <p:cTn id="19"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7" name="Rectangle 4"/>
          <p:cNvSpPr>
            <a:spLocks noGrp="1" noChangeArrowheads="1"/>
          </p:cNvSpPr>
          <p:nvPr>
            <p:ph type="title"/>
          </p:nvPr>
        </p:nvSpPr>
        <p:spPr>
          <a:xfrm>
            <a:off x="304800" y="1054100"/>
            <a:ext cx="8458200" cy="647259"/>
          </a:xfrm>
        </p:spPr>
        <p:txBody>
          <a:bodyPr>
            <a:noAutofit/>
          </a:bodyPr>
          <a:lstStyle/>
          <a:p>
            <a:pPr eaLnBrk="1" hangingPunct="1"/>
            <a:r>
              <a:rPr lang="en-US" sz="2800" dirty="0">
                <a:latin typeface="Arial" charset="0"/>
                <a:ea typeface="ＭＳ Ｐゴシック" charset="0"/>
                <a:cs typeface="ＭＳ Ｐゴシック" charset="0"/>
              </a:rPr>
              <a:t>Let’s see what happened:  1$ invested in 1926</a:t>
            </a:r>
          </a:p>
        </p:txBody>
      </p:sp>
      <p:pic>
        <p:nvPicPr>
          <p:cNvPr id="6" name="Immagine 5" descr="senzatitolo-1.jpg">
            <a:extLst>
              <a:ext uri="{FF2B5EF4-FFF2-40B4-BE49-F238E27FC236}">
                <a16:creationId xmlns:a16="http://schemas.microsoft.com/office/drawing/2014/main" id="{9C251803-0A9A-4440-A884-5F355E4C7AA8}"/>
              </a:ext>
            </a:extLst>
          </p:cNvPr>
          <p:cNvPicPr>
            <a:picLocks noChangeAspect="1"/>
          </p:cNvPicPr>
          <p:nvPr/>
        </p:nvPicPr>
        <p:blipFill>
          <a:blip r:embed="rId3">
            <a:alphaModFix amt="74000"/>
            <a:extLst>
              <a:ext uri="{28A0092B-C50C-407E-A947-70E740481C1C}">
                <a14:useLocalDpi xmlns:a14="http://schemas.microsoft.com/office/drawing/2010/main" val="0"/>
              </a:ext>
            </a:extLst>
          </a:blip>
          <a:stretch>
            <a:fillRect/>
          </a:stretch>
        </p:blipFill>
        <p:spPr>
          <a:xfrm>
            <a:off x="70337" y="61545"/>
            <a:ext cx="1733928" cy="647258"/>
          </a:xfrm>
          <a:prstGeom prst="rect">
            <a:avLst/>
          </a:prstGeom>
          <a:ln>
            <a:noFill/>
          </a:ln>
          <a:effectLst>
            <a:softEdge rad="112500"/>
          </a:effectLst>
        </p:spPr>
      </p:pic>
      <p:sp>
        <p:nvSpPr>
          <p:cNvPr id="7" name="CasellaDiTesto 6">
            <a:extLst>
              <a:ext uri="{FF2B5EF4-FFF2-40B4-BE49-F238E27FC236}">
                <a16:creationId xmlns:a16="http://schemas.microsoft.com/office/drawing/2014/main" id="{A4577BF5-EF66-CD4C-933C-F000627AE498}"/>
              </a:ext>
            </a:extLst>
          </p:cNvPr>
          <p:cNvSpPr txBox="1"/>
          <p:nvPr/>
        </p:nvSpPr>
        <p:spPr>
          <a:xfrm>
            <a:off x="1735820" y="352058"/>
            <a:ext cx="4517340" cy="261610"/>
          </a:xfrm>
          <a:prstGeom prst="rect">
            <a:avLst/>
          </a:prstGeom>
          <a:gradFill flip="none" rotWithShape="1">
            <a:gsLst>
              <a:gs pos="72000">
                <a:schemeClr val="accent1"/>
              </a:gs>
              <a:gs pos="100000">
                <a:srgbClr val="FFFFFF"/>
              </a:gs>
            </a:gsLst>
            <a:path path="shape">
              <a:fillToRect l="50000" t="50000" r="50000" b="50000"/>
            </a:path>
            <a:tileRect/>
          </a:gradFill>
          <a:effectLst>
            <a:outerShdw blurRad="88900" dist="38100" dir="2700000" sx="101000" sy="101000" algn="tl" rotWithShape="0">
              <a:srgbClr val="FF0000">
                <a:alpha val="43000"/>
              </a:srgbClr>
            </a:outerShdw>
          </a:effectLst>
        </p:spPr>
        <p:txBody>
          <a:bodyPr wrap="square" rtlCol="0">
            <a:spAutoFit/>
          </a:bodyPr>
          <a:lstStyle/>
          <a:p>
            <a:pPr algn="ctr"/>
            <a:r>
              <a:rPr lang="it-IT" sz="1050" b="1" dirty="0">
                <a:solidFill>
                  <a:schemeClr val="accent2"/>
                </a:solidFill>
              </a:rPr>
              <a:t>Corso di Laurea in Economia e Gestione Aziendale</a:t>
            </a:r>
          </a:p>
        </p:txBody>
      </p:sp>
      <p:pic>
        <p:nvPicPr>
          <p:cNvPr id="10" name="Immagine 9" descr="Stocks and Bonds.jpg">
            <a:extLst>
              <a:ext uri="{FF2B5EF4-FFF2-40B4-BE49-F238E27FC236}">
                <a16:creationId xmlns:a16="http://schemas.microsoft.com/office/drawing/2014/main" id="{2F3ADE31-A305-BE43-B217-B8C1327F783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0822" y="1884676"/>
            <a:ext cx="8229600" cy="4633921"/>
          </a:xfrm>
          <a:prstGeom prst="rect">
            <a:avLst/>
          </a:prstGeom>
        </p:spPr>
      </p:pic>
    </p:spTree>
    <p:extLst>
      <p:ext uri="{BB962C8B-B14F-4D97-AF65-F5344CB8AC3E}">
        <p14:creationId xmlns:p14="http://schemas.microsoft.com/office/powerpoint/2010/main" val="228786766"/>
      </p:ext>
    </p:extLst>
  </p:cSld>
  <p:clrMapOvr>
    <a:masterClrMapping/>
  </p:clrMapOvr>
  <p:transition spd="med">
    <p:wipe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656687"/>
            <a:ext cx="8229600" cy="952941"/>
          </a:xfrm>
        </p:spPr>
        <p:txBody>
          <a:bodyPr/>
          <a:lstStyle/>
          <a:p>
            <a:pPr algn="l"/>
            <a:r>
              <a:rPr lang="en-US" sz="4000" dirty="0"/>
              <a:t>Premises</a:t>
            </a:r>
          </a:p>
        </p:txBody>
      </p:sp>
      <p:sp>
        <p:nvSpPr>
          <p:cNvPr id="3" name="Segnaposto contenuto 2"/>
          <p:cNvSpPr>
            <a:spLocks noGrp="1"/>
          </p:cNvSpPr>
          <p:nvPr>
            <p:ph idx="1"/>
          </p:nvPr>
        </p:nvSpPr>
        <p:spPr>
          <a:xfrm>
            <a:off x="457200" y="1711834"/>
            <a:ext cx="8229599" cy="3856453"/>
          </a:xfrm>
        </p:spPr>
        <p:txBody>
          <a:bodyPr anchor="ctr"/>
          <a:lstStyle/>
          <a:p>
            <a:pPr marL="0" indent="0" algn="just">
              <a:lnSpc>
                <a:spcPct val="150000"/>
              </a:lnSpc>
              <a:spcBef>
                <a:spcPts val="3000"/>
              </a:spcBef>
              <a:buNone/>
            </a:pPr>
            <a:r>
              <a:rPr lang="en-US" altLang="x-none" i="1" dirty="0">
                <a:solidFill>
                  <a:srgbClr val="FF0000"/>
                </a:solidFill>
                <a:latin typeface="Avenir Light Oblique" charset="0"/>
                <a:ea typeface="Avenir Light Oblique" charset="0"/>
                <a:cs typeface="Avenir Light Oblique" charset="0"/>
              </a:rPr>
              <a:t>“The process of selecting a portfolio may be divided into two stages. The first start with observation and experience and ends with beliefs about the future performance of available securities. The second starts with the relevant beliefs about future performances and end with the choice of a portfolio”.</a:t>
            </a:r>
          </a:p>
        </p:txBody>
      </p:sp>
      <p:grpSp>
        <p:nvGrpSpPr>
          <p:cNvPr id="6" name="Gruppo 5"/>
          <p:cNvGrpSpPr/>
          <p:nvPr/>
        </p:nvGrpSpPr>
        <p:grpSpPr>
          <a:xfrm>
            <a:off x="139485" y="139487"/>
            <a:ext cx="6182823" cy="647258"/>
            <a:chOff x="1" y="1"/>
            <a:chExt cx="6182823" cy="647258"/>
          </a:xfrm>
        </p:grpSpPr>
        <p:pic>
          <p:nvPicPr>
            <p:cNvPr id="7" name="Immagine 6" descr="senzatitolo-1.jpg"/>
            <p:cNvPicPr>
              <a:picLocks noChangeAspect="1"/>
            </p:cNvPicPr>
            <p:nvPr/>
          </p:nvPicPr>
          <p:blipFill>
            <a:blip r:embed="rId3">
              <a:alphaModFix amt="74000"/>
              <a:extLst>
                <a:ext uri="{28A0092B-C50C-407E-A947-70E740481C1C}">
                  <a14:useLocalDpi xmlns:a14="http://schemas.microsoft.com/office/drawing/2010/main" val="0"/>
                </a:ext>
              </a:extLst>
            </a:blip>
            <a:stretch>
              <a:fillRect/>
            </a:stretch>
          </p:blipFill>
          <p:spPr>
            <a:xfrm>
              <a:off x="1" y="1"/>
              <a:ext cx="1733928" cy="647258"/>
            </a:xfrm>
            <a:prstGeom prst="rect">
              <a:avLst/>
            </a:prstGeom>
            <a:ln>
              <a:noFill/>
            </a:ln>
            <a:effectLst>
              <a:softEdge rad="112500"/>
            </a:effectLst>
          </p:spPr>
        </p:pic>
        <p:sp>
          <p:nvSpPr>
            <p:cNvPr id="9" name="CasellaDiTesto 8"/>
            <p:cNvSpPr txBox="1"/>
            <p:nvPr/>
          </p:nvSpPr>
          <p:spPr>
            <a:xfrm>
              <a:off x="1665484" y="290514"/>
              <a:ext cx="4517340" cy="261610"/>
            </a:xfrm>
            <a:prstGeom prst="rect">
              <a:avLst/>
            </a:prstGeom>
            <a:gradFill flip="none" rotWithShape="1">
              <a:gsLst>
                <a:gs pos="72000">
                  <a:schemeClr val="accent1"/>
                </a:gs>
                <a:gs pos="100000">
                  <a:srgbClr val="FFFFFF"/>
                </a:gs>
              </a:gsLst>
              <a:path path="shape">
                <a:fillToRect l="50000" t="50000" r="50000" b="50000"/>
              </a:path>
              <a:tileRect/>
            </a:gradFill>
            <a:effectLst>
              <a:outerShdw blurRad="88900" dist="38100" dir="2700000" sx="101000" sy="101000" algn="tl" rotWithShape="0">
                <a:srgbClr val="FF0000">
                  <a:alpha val="43000"/>
                </a:srgbClr>
              </a:outerShdw>
            </a:effectLst>
          </p:spPr>
          <p:txBody>
            <a:bodyPr wrap="square" rtlCol="0">
              <a:spAutoFit/>
            </a:bodyPr>
            <a:lstStyle/>
            <a:p>
              <a:r>
                <a:rPr lang="it-IT" sz="1050" dirty="0"/>
                <a:t>Corso di Laurea in International Management</a:t>
              </a:r>
            </a:p>
          </p:txBody>
        </p:sp>
      </p:grpSp>
    </p:spTree>
    <p:extLst>
      <p:ext uri="{BB962C8B-B14F-4D97-AF65-F5344CB8AC3E}">
        <p14:creationId xmlns:p14="http://schemas.microsoft.com/office/powerpoint/2010/main" val="15183223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Righ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656687"/>
            <a:ext cx="8229600" cy="952941"/>
          </a:xfrm>
        </p:spPr>
        <p:txBody>
          <a:bodyPr/>
          <a:lstStyle/>
          <a:p>
            <a:pPr algn="l"/>
            <a:r>
              <a:rPr lang="en-US" sz="4000" dirty="0"/>
              <a:t>Portfolio Theory</a:t>
            </a:r>
          </a:p>
        </p:txBody>
      </p:sp>
      <p:sp>
        <p:nvSpPr>
          <p:cNvPr id="3" name="Segnaposto contenuto 2"/>
          <p:cNvSpPr>
            <a:spLocks noGrp="1"/>
          </p:cNvSpPr>
          <p:nvPr>
            <p:ph idx="1"/>
          </p:nvPr>
        </p:nvSpPr>
        <p:spPr>
          <a:xfrm>
            <a:off x="457200" y="1854715"/>
            <a:ext cx="8229599" cy="734514"/>
          </a:xfrm>
        </p:spPr>
        <p:txBody>
          <a:bodyPr anchor="ctr"/>
          <a:lstStyle/>
          <a:p>
            <a:pPr algn="ctr">
              <a:spcBef>
                <a:spcPts val="3000"/>
              </a:spcBef>
            </a:pPr>
            <a:r>
              <a:rPr lang="en-US" altLang="x-none" dirty="0">
                <a:solidFill>
                  <a:srgbClr val="002060"/>
                </a:solidFill>
                <a:latin typeface="+mn-lt"/>
              </a:rPr>
              <a:t>Price variations Vs </a:t>
            </a:r>
            <a:r>
              <a:rPr lang="en-US" altLang="x-none">
                <a:solidFill>
                  <a:srgbClr val="002060"/>
                </a:solidFill>
                <a:latin typeface="+mn-lt"/>
              </a:rPr>
              <a:t>normal distribution</a:t>
            </a:r>
            <a:endParaRPr lang="en-US" altLang="x-none" dirty="0">
              <a:solidFill>
                <a:srgbClr val="002060"/>
              </a:solidFill>
              <a:latin typeface="+mn-lt"/>
            </a:endParaRPr>
          </a:p>
        </p:txBody>
      </p:sp>
      <p:grpSp>
        <p:nvGrpSpPr>
          <p:cNvPr id="6" name="Gruppo 5"/>
          <p:cNvGrpSpPr/>
          <p:nvPr/>
        </p:nvGrpSpPr>
        <p:grpSpPr>
          <a:xfrm>
            <a:off x="139485" y="139487"/>
            <a:ext cx="6182823" cy="647258"/>
            <a:chOff x="1" y="1"/>
            <a:chExt cx="6182823" cy="647258"/>
          </a:xfrm>
        </p:grpSpPr>
        <p:pic>
          <p:nvPicPr>
            <p:cNvPr id="7" name="Immagine 6" descr="senzatitolo-1.jpg"/>
            <p:cNvPicPr>
              <a:picLocks noChangeAspect="1"/>
            </p:cNvPicPr>
            <p:nvPr/>
          </p:nvPicPr>
          <p:blipFill>
            <a:blip r:embed="rId4">
              <a:alphaModFix amt="74000"/>
              <a:extLst>
                <a:ext uri="{28A0092B-C50C-407E-A947-70E740481C1C}">
                  <a14:useLocalDpi xmlns:a14="http://schemas.microsoft.com/office/drawing/2010/main" val="0"/>
                </a:ext>
              </a:extLst>
            </a:blip>
            <a:stretch>
              <a:fillRect/>
            </a:stretch>
          </p:blipFill>
          <p:spPr>
            <a:xfrm>
              <a:off x="1" y="1"/>
              <a:ext cx="1733928" cy="647258"/>
            </a:xfrm>
            <a:prstGeom prst="rect">
              <a:avLst/>
            </a:prstGeom>
            <a:ln>
              <a:noFill/>
            </a:ln>
            <a:effectLst>
              <a:softEdge rad="112500"/>
            </a:effectLst>
          </p:spPr>
        </p:pic>
        <p:sp>
          <p:nvSpPr>
            <p:cNvPr id="9" name="CasellaDiTesto 8"/>
            <p:cNvSpPr txBox="1"/>
            <p:nvPr/>
          </p:nvSpPr>
          <p:spPr>
            <a:xfrm>
              <a:off x="1665484" y="290514"/>
              <a:ext cx="4517340" cy="261610"/>
            </a:xfrm>
            <a:prstGeom prst="rect">
              <a:avLst/>
            </a:prstGeom>
            <a:gradFill flip="none" rotWithShape="1">
              <a:gsLst>
                <a:gs pos="72000">
                  <a:schemeClr val="accent1"/>
                </a:gs>
                <a:gs pos="100000">
                  <a:srgbClr val="FFFFFF"/>
                </a:gs>
              </a:gsLst>
              <a:path path="shape">
                <a:fillToRect l="50000" t="50000" r="50000" b="50000"/>
              </a:path>
              <a:tileRect/>
            </a:gradFill>
            <a:effectLst>
              <a:outerShdw blurRad="88900" dist="38100" dir="2700000" sx="101000" sy="101000" algn="tl" rotWithShape="0">
                <a:srgbClr val="FF0000">
                  <a:alpha val="43000"/>
                </a:srgbClr>
              </a:outerShdw>
            </a:effectLst>
          </p:spPr>
          <p:txBody>
            <a:bodyPr wrap="square" rtlCol="0">
              <a:spAutoFit/>
            </a:bodyPr>
            <a:lstStyle/>
            <a:p>
              <a:r>
                <a:rPr lang="it-IT" sz="1050" dirty="0"/>
                <a:t>Corso di Laurea in International Management</a:t>
              </a:r>
            </a:p>
          </p:txBody>
        </p:sp>
      </p:grpSp>
      <p:graphicFrame>
        <p:nvGraphicFramePr>
          <p:cNvPr id="8" name="Object 5"/>
          <p:cNvGraphicFramePr>
            <a:graphicFrameLocks noChangeAspect="1"/>
          </p:cNvGraphicFramePr>
          <p:nvPr>
            <p:extLst>
              <p:ext uri="{D42A27DB-BD31-4B8C-83A1-F6EECF244321}">
                <p14:modId xmlns:p14="http://schemas.microsoft.com/office/powerpoint/2010/main" val="979621688"/>
              </p:ext>
            </p:extLst>
          </p:nvPr>
        </p:nvGraphicFramePr>
        <p:xfrm>
          <a:off x="457200" y="2595565"/>
          <a:ext cx="8229599" cy="3660775"/>
        </p:xfrm>
        <a:graphic>
          <a:graphicData uri="http://schemas.openxmlformats.org/presentationml/2006/ole">
            <mc:AlternateContent xmlns:mc="http://schemas.openxmlformats.org/markup-compatibility/2006">
              <mc:Choice xmlns:v="urn:schemas-microsoft-com:vml" Requires="v">
                <p:oleObj spid="_x0000_s1053" name="Grafico" r:id="rId5" imgW="6096361" imgH="4067416" progId="MSGraph.Chart.8">
                  <p:embed followColorScheme="full"/>
                </p:oleObj>
              </mc:Choice>
              <mc:Fallback>
                <p:oleObj name="Grafico" r:id="rId5" imgW="6096361" imgH="4067416" progId="MSGraph.Chart.8">
                  <p:embed followColorScheme="full"/>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7200" y="2595565"/>
                        <a:ext cx="8229599" cy="3660775"/>
                      </a:xfrm>
                      <a:prstGeom prst="rect">
                        <a:avLst/>
                      </a:prstGeom>
                      <a:noFill/>
                      <a:ln>
                        <a:noFill/>
                      </a:ln>
                      <a:effectLst/>
                    </p:spPr>
                  </p:pic>
                </p:oleObj>
              </mc:Fallback>
            </mc:AlternateContent>
          </a:graphicData>
        </a:graphic>
      </p:graphicFrame>
      <p:grpSp>
        <p:nvGrpSpPr>
          <p:cNvPr id="10" name="Group 14"/>
          <p:cNvGrpSpPr>
            <a:grpSpLocks/>
          </p:cNvGrpSpPr>
          <p:nvPr/>
        </p:nvGrpSpPr>
        <p:grpSpPr bwMode="auto">
          <a:xfrm>
            <a:off x="1343025" y="3014672"/>
            <a:ext cx="6657975" cy="2762250"/>
            <a:chOff x="1488" y="1680"/>
            <a:chExt cx="2736" cy="1680"/>
          </a:xfrm>
        </p:grpSpPr>
        <p:sp>
          <p:nvSpPr>
            <p:cNvPr id="11" name="Freeform 11"/>
            <p:cNvSpPr>
              <a:spLocks/>
            </p:cNvSpPr>
            <p:nvPr/>
          </p:nvSpPr>
          <p:spPr bwMode="auto">
            <a:xfrm>
              <a:off x="1488" y="1680"/>
              <a:ext cx="1454" cy="1680"/>
            </a:xfrm>
            <a:custGeom>
              <a:avLst/>
              <a:gdLst>
                <a:gd name="T0" fmla="*/ 1480 w 1480"/>
                <a:gd name="T1" fmla="*/ 28 h 1724"/>
                <a:gd name="T2" fmla="*/ 1232 w 1480"/>
                <a:gd name="T3" fmla="*/ 235 h 1724"/>
                <a:gd name="T4" fmla="*/ 839 w 1480"/>
                <a:gd name="T5" fmla="*/ 1441 h 1724"/>
                <a:gd name="T6" fmla="*/ 0 w 1480"/>
                <a:gd name="T7" fmla="*/ 1724 h 1724"/>
              </a:gdLst>
              <a:ahLst/>
              <a:cxnLst>
                <a:cxn ang="0">
                  <a:pos x="T0" y="T1"/>
                </a:cxn>
                <a:cxn ang="0">
                  <a:pos x="T2" y="T3"/>
                </a:cxn>
                <a:cxn ang="0">
                  <a:pos x="T4" y="T5"/>
                </a:cxn>
                <a:cxn ang="0">
                  <a:pos x="T6" y="T7"/>
                </a:cxn>
              </a:cxnLst>
              <a:rect l="0" t="0" r="r" b="b"/>
              <a:pathLst>
                <a:path w="1480" h="1724">
                  <a:moveTo>
                    <a:pt x="1480" y="28"/>
                  </a:moveTo>
                  <a:cubicBezTo>
                    <a:pt x="1439" y="63"/>
                    <a:pt x="1339" y="0"/>
                    <a:pt x="1232" y="235"/>
                  </a:cubicBezTo>
                  <a:cubicBezTo>
                    <a:pt x="1125" y="470"/>
                    <a:pt x="1044" y="1193"/>
                    <a:pt x="839" y="1441"/>
                  </a:cubicBezTo>
                  <a:cubicBezTo>
                    <a:pt x="634" y="1689"/>
                    <a:pt x="317" y="1706"/>
                    <a:pt x="0" y="1724"/>
                  </a:cubicBezTo>
                </a:path>
              </a:pathLst>
            </a:custGeom>
            <a:noFill/>
            <a:ln w="57150" cmpd="sng">
              <a:solidFill>
                <a:srgbClr val="0000FF"/>
              </a:solidFill>
              <a:round/>
              <a:headEnd/>
              <a:tailEnd/>
            </a:ln>
            <a:effectLst/>
            <a:extLst>
              <a:ext uri="{909E8E84-426E-40DD-AFC4-6F175D3DCCD1}">
                <a14:hiddenFill xmlns:a14="http://schemas.microsoft.com/office/drawing/2010/main">
                  <a:solidFill>
                    <a:schemeClr val="tx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it-IT"/>
            </a:p>
          </p:txBody>
        </p:sp>
        <p:sp>
          <p:nvSpPr>
            <p:cNvPr id="12" name="Freeform 12"/>
            <p:cNvSpPr>
              <a:spLocks/>
            </p:cNvSpPr>
            <p:nvPr/>
          </p:nvSpPr>
          <p:spPr bwMode="auto">
            <a:xfrm>
              <a:off x="2928" y="1680"/>
              <a:ext cx="1296" cy="1680"/>
            </a:xfrm>
            <a:custGeom>
              <a:avLst/>
              <a:gdLst>
                <a:gd name="T0" fmla="*/ 0 w 1312"/>
                <a:gd name="T1" fmla="*/ 32 h 1680"/>
                <a:gd name="T2" fmla="*/ 242 w 1312"/>
                <a:gd name="T3" fmla="*/ 229 h 1680"/>
                <a:gd name="T4" fmla="*/ 584 w 1312"/>
                <a:gd name="T5" fmla="*/ 1404 h 1680"/>
                <a:gd name="T6" fmla="*/ 1312 w 1312"/>
                <a:gd name="T7" fmla="*/ 1680 h 1680"/>
              </a:gdLst>
              <a:ahLst/>
              <a:cxnLst>
                <a:cxn ang="0">
                  <a:pos x="T0" y="T1"/>
                </a:cxn>
                <a:cxn ang="0">
                  <a:pos x="T2" y="T3"/>
                </a:cxn>
                <a:cxn ang="0">
                  <a:pos x="T4" y="T5"/>
                </a:cxn>
                <a:cxn ang="0">
                  <a:pos x="T6" y="T7"/>
                </a:cxn>
              </a:cxnLst>
              <a:rect l="0" t="0" r="r" b="b"/>
              <a:pathLst>
                <a:path w="1312" h="1680">
                  <a:moveTo>
                    <a:pt x="0" y="32"/>
                  </a:moveTo>
                  <a:cubicBezTo>
                    <a:pt x="40" y="65"/>
                    <a:pt x="145" y="0"/>
                    <a:pt x="242" y="229"/>
                  </a:cubicBezTo>
                  <a:cubicBezTo>
                    <a:pt x="339" y="458"/>
                    <a:pt x="406" y="1163"/>
                    <a:pt x="584" y="1404"/>
                  </a:cubicBezTo>
                  <a:cubicBezTo>
                    <a:pt x="761" y="1646"/>
                    <a:pt x="1037" y="1662"/>
                    <a:pt x="1312" y="1680"/>
                  </a:cubicBezTo>
                </a:path>
              </a:pathLst>
            </a:custGeom>
            <a:noFill/>
            <a:ln w="57150" cmpd="sng">
              <a:solidFill>
                <a:srgbClr val="0000FF"/>
              </a:solidFill>
              <a:round/>
              <a:headEnd/>
              <a:tailEnd/>
            </a:ln>
            <a:effectLst/>
            <a:extLst>
              <a:ext uri="{909E8E84-426E-40DD-AFC4-6F175D3DCCD1}">
                <a14:hiddenFill xmlns:a14="http://schemas.microsoft.com/office/drawing/2010/main">
                  <a:solidFill>
                    <a:schemeClr val="tx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it-IT"/>
            </a:p>
          </p:txBody>
        </p:sp>
      </p:grpSp>
      <p:sp>
        <p:nvSpPr>
          <p:cNvPr id="13" name="Text Box 6"/>
          <p:cNvSpPr txBox="1">
            <a:spLocks noChangeArrowheads="1"/>
          </p:cNvSpPr>
          <p:nvPr/>
        </p:nvSpPr>
        <p:spPr bwMode="auto">
          <a:xfrm rot="16200000">
            <a:off x="-1093798" y="4390518"/>
            <a:ext cx="306387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lgn="ctr">
              <a:spcBef>
                <a:spcPct val="50000"/>
              </a:spcBef>
            </a:pPr>
            <a:r>
              <a:rPr lang="en-US" altLang="x-none" dirty="0">
                <a:solidFill>
                  <a:srgbClr val="C00000"/>
                </a:solidFill>
              </a:rPr>
              <a:t>Number of observations</a:t>
            </a:r>
          </a:p>
        </p:txBody>
      </p:sp>
      <p:sp>
        <p:nvSpPr>
          <p:cNvPr id="14" name="Text Box 7"/>
          <p:cNvSpPr txBox="1">
            <a:spLocks noChangeArrowheads="1"/>
          </p:cNvSpPr>
          <p:nvPr/>
        </p:nvSpPr>
        <p:spPr bwMode="auto">
          <a:xfrm>
            <a:off x="2362200" y="6262694"/>
            <a:ext cx="45720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x-none" dirty="0">
                <a:solidFill>
                  <a:srgbClr val="C00000"/>
                </a:solidFill>
              </a:rPr>
              <a:t>% daily variation</a:t>
            </a:r>
          </a:p>
        </p:txBody>
      </p:sp>
    </p:spTree>
    <p:extLst>
      <p:ext uri="{BB962C8B-B14F-4D97-AF65-F5344CB8AC3E}">
        <p14:creationId xmlns:p14="http://schemas.microsoft.com/office/powerpoint/2010/main" val="20919703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NULL"/></Relationships>
</file>

<file path=ppt/theme/theme1.xml><?xml version="1.0" encoding="utf-8"?>
<a:theme xmlns:a="http://schemas.openxmlformats.org/drawingml/2006/main" name="Stilografica">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cutive">
      <a:maj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Stilografica.thmx</Template>
  <TotalTime>33109</TotalTime>
  <Words>820</Words>
  <Application>Microsoft Macintosh PowerPoint</Application>
  <PresentationFormat>Presentazione su schermo (4:3)</PresentationFormat>
  <Paragraphs>198</Paragraphs>
  <Slides>18</Slides>
  <Notes>17</Notes>
  <HiddenSlides>0</HiddenSlides>
  <MMClips>0</MMClips>
  <ScaleCrop>false</ScaleCrop>
  <HeadingPairs>
    <vt:vector size="8" baseType="variant">
      <vt:variant>
        <vt:lpstr>Caratteri utilizzati</vt:lpstr>
      </vt:variant>
      <vt:variant>
        <vt:i4>9</vt:i4>
      </vt:variant>
      <vt:variant>
        <vt:lpstr>Tema</vt:lpstr>
      </vt:variant>
      <vt:variant>
        <vt:i4>1</vt:i4>
      </vt:variant>
      <vt:variant>
        <vt:lpstr>Server OLE incorporati</vt:lpstr>
      </vt:variant>
      <vt:variant>
        <vt:i4>2</vt:i4>
      </vt:variant>
      <vt:variant>
        <vt:lpstr>Titoli diapositive</vt:lpstr>
      </vt:variant>
      <vt:variant>
        <vt:i4>18</vt:i4>
      </vt:variant>
    </vt:vector>
  </HeadingPairs>
  <TitlesOfParts>
    <vt:vector size="30" baseType="lpstr">
      <vt:lpstr>Arial</vt:lpstr>
      <vt:lpstr>Avenir Light Oblique</vt:lpstr>
      <vt:lpstr>Avenir Next</vt:lpstr>
      <vt:lpstr>Calibri</vt:lpstr>
      <vt:lpstr>Cambria Math</vt:lpstr>
      <vt:lpstr>Century Gothic</vt:lpstr>
      <vt:lpstr>Courier New</vt:lpstr>
      <vt:lpstr>Palatino Linotype</vt:lpstr>
      <vt:lpstr>Symbol</vt:lpstr>
      <vt:lpstr>Stilografica</vt:lpstr>
      <vt:lpstr>Grafico</vt:lpstr>
      <vt:lpstr>Equation</vt:lpstr>
      <vt:lpstr>Advanced Corporate Finance    6 CFU</vt:lpstr>
      <vt:lpstr>Course Overview</vt:lpstr>
      <vt:lpstr>Theories on Financial Market</vt:lpstr>
      <vt:lpstr>Rational Investors</vt:lpstr>
      <vt:lpstr>Premises </vt:lpstr>
      <vt:lpstr>Premises</vt:lpstr>
      <vt:lpstr>Let’s see what happened:  1$ invested in 1926</vt:lpstr>
      <vt:lpstr>Premises</vt:lpstr>
      <vt:lpstr>Portfolio Theory</vt:lpstr>
      <vt:lpstr>Let’s pick 4 assets</vt:lpstr>
      <vt:lpstr>Portfolio Theory</vt:lpstr>
      <vt:lpstr>Portfolio Theory</vt:lpstr>
      <vt:lpstr>Portfolio Theory</vt:lpstr>
      <vt:lpstr>Portfolio Theory</vt:lpstr>
      <vt:lpstr>Portfolio theory</vt:lpstr>
      <vt:lpstr>Building our portfolio</vt:lpstr>
      <vt:lpstr>Efficient Frontier</vt:lpstr>
      <vt:lpstr>Securities Market Line</vt:lpstr>
    </vt:vector>
  </TitlesOfParts>
  <Company>Università di Cagliari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creator>Luca Piras</dc:creator>
  <cp:lastModifiedBy>Luca Piras</cp:lastModifiedBy>
  <cp:revision>132</cp:revision>
  <dcterms:created xsi:type="dcterms:W3CDTF">2016-05-13T14:44:39Z</dcterms:created>
  <dcterms:modified xsi:type="dcterms:W3CDTF">2019-10-02T11:21:21Z</dcterms:modified>
</cp:coreProperties>
</file>