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3" r:id="rId4"/>
    <p:sldId id="274" r:id="rId5"/>
    <p:sldId id="314" r:id="rId6"/>
    <p:sldId id="315" r:id="rId7"/>
    <p:sldId id="275" r:id="rId8"/>
    <p:sldId id="276" r:id="rId9"/>
    <p:sldId id="277" r:id="rId10"/>
    <p:sldId id="321" r:id="rId11"/>
    <p:sldId id="316" r:id="rId12"/>
    <p:sldId id="318" r:id="rId13"/>
    <p:sldId id="319" r:id="rId14"/>
    <p:sldId id="320" r:id="rId15"/>
    <p:sldId id="278" r:id="rId16"/>
    <p:sldId id="280" r:id="rId17"/>
    <p:sldId id="296" r:id="rId18"/>
    <p:sldId id="322" r:id="rId19"/>
    <p:sldId id="323" r:id="rId20"/>
    <p:sldId id="324" r:id="rId21"/>
    <p:sldId id="279" r:id="rId22"/>
    <p:sldId id="32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647" autoAdjust="0"/>
    <p:restoredTop sz="93945" autoAdjust="0"/>
  </p:normalViewPr>
  <p:slideViewPr>
    <p:cSldViewPr snapToGrid="0" snapToObjects="1">
      <p:cViewPr varScale="1">
        <p:scale>
          <a:sx n="105" d="100"/>
          <a:sy n="105" d="100"/>
        </p:scale>
        <p:origin x="102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7ACC-5FE7-0147-A249-5BCD22CD358E}" type="doc">
      <dgm:prSet loTypeId="urn:microsoft.com/office/officeart/2008/layout/VerticalCurvedList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B8C14CDF-FEF5-D749-A3C1-AD7EAE8BA83A}">
      <dgm:prSet custT="1"/>
      <dgm:spPr/>
      <dgm:t>
        <a:bodyPr/>
        <a:lstStyle/>
        <a:p>
          <a:pPr rtl="0"/>
          <a:r>
            <a:rPr lang="en-US" sz="2000" dirty="0"/>
            <a:t>Where does the market come from</a:t>
          </a:r>
        </a:p>
      </dgm:t>
    </dgm:pt>
    <dgm:pt modelId="{7B3F2996-E6CE-EA45-84A0-54E8B822FCE9}" type="parTrans" cxnId="{47A0B7D9-6DE1-104D-A171-87379AF8268A}">
      <dgm:prSet/>
      <dgm:spPr/>
      <dgm:t>
        <a:bodyPr/>
        <a:lstStyle/>
        <a:p>
          <a:endParaRPr lang="en-US" sz="2000" dirty="0"/>
        </a:p>
      </dgm:t>
    </dgm:pt>
    <dgm:pt modelId="{19965060-BC23-AB40-92AF-38BF1B92D5A0}" type="sibTrans" cxnId="{47A0B7D9-6DE1-104D-A171-87379AF8268A}">
      <dgm:prSet/>
      <dgm:spPr/>
      <dgm:t>
        <a:bodyPr/>
        <a:lstStyle/>
        <a:p>
          <a:endParaRPr lang="en-US" sz="2000" dirty="0"/>
        </a:p>
      </dgm:t>
    </dgm:pt>
    <dgm:pt modelId="{073E8C66-BC2E-D744-8FA2-FD60A373995F}">
      <dgm:prSet custT="1"/>
      <dgm:spPr/>
      <dgm:t>
        <a:bodyPr/>
        <a:lstStyle/>
        <a:p>
          <a:pPr rtl="0"/>
          <a:r>
            <a:rPr lang="en-US" sz="2000" dirty="0"/>
            <a:t>The cost of capital problem</a:t>
          </a:r>
        </a:p>
      </dgm:t>
    </dgm:pt>
    <dgm:pt modelId="{A9E00895-AD8B-824B-96D4-1353146E2FFD}" type="parTrans" cxnId="{98915744-523A-F74E-B344-BF39312CB6B1}">
      <dgm:prSet/>
      <dgm:spPr/>
      <dgm:t>
        <a:bodyPr/>
        <a:lstStyle/>
        <a:p>
          <a:endParaRPr lang="en-US" sz="2000" dirty="0"/>
        </a:p>
      </dgm:t>
    </dgm:pt>
    <dgm:pt modelId="{D5619158-4DBA-2344-B32D-DE5CF82AD6D4}" type="sibTrans" cxnId="{98915744-523A-F74E-B344-BF39312CB6B1}">
      <dgm:prSet/>
      <dgm:spPr/>
      <dgm:t>
        <a:bodyPr/>
        <a:lstStyle/>
        <a:p>
          <a:endParaRPr lang="en-US" sz="2000" dirty="0"/>
        </a:p>
      </dgm:t>
    </dgm:pt>
    <dgm:pt modelId="{126E9444-24F5-8B4F-9B8E-949D15F4B1E2}">
      <dgm:prSet custT="1"/>
      <dgm:spPr/>
      <dgm:t>
        <a:bodyPr/>
        <a:lstStyle/>
        <a:p>
          <a:pPr rtl="0"/>
          <a:r>
            <a:rPr lang="en-US" sz="2000" dirty="0"/>
            <a:t>Consumption </a:t>
          </a:r>
          <a:r>
            <a:rPr lang="en-US" sz="2000" i="1" dirty="0"/>
            <a:t>Vs</a:t>
          </a:r>
          <a:r>
            <a:rPr lang="en-US" sz="2000" dirty="0"/>
            <a:t> Investment</a:t>
          </a:r>
        </a:p>
      </dgm:t>
    </dgm:pt>
    <dgm:pt modelId="{EB6E9258-4EBE-304B-B782-C87983B108E9}" type="parTrans" cxnId="{2EE8D9C4-FC5D-F849-B183-5514F2201C51}">
      <dgm:prSet/>
      <dgm:spPr/>
      <dgm:t>
        <a:bodyPr/>
        <a:lstStyle/>
        <a:p>
          <a:endParaRPr lang="en-US" sz="2000" dirty="0"/>
        </a:p>
      </dgm:t>
    </dgm:pt>
    <dgm:pt modelId="{8F226639-5D17-2D4A-BD92-26ECA7ABD404}" type="sibTrans" cxnId="{2EE8D9C4-FC5D-F849-B183-5514F2201C51}">
      <dgm:prSet/>
      <dgm:spPr/>
      <dgm:t>
        <a:bodyPr/>
        <a:lstStyle/>
        <a:p>
          <a:endParaRPr lang="en-US" sz="2000" dirty="0"/>
        </a:p>
      </dgm:t>
    </dgm:pt>
    <dgm:pt modelId="{9344FA85-286A-774B-898B-A616BFFEF57D}">
      <dgm:prSet custT="1"/>
      <dgm:spPr/>
      <dgm:t>
        <a:bodyPr/>
        <a:lstStyle/>
        <a:p>
          <a:r>
            <a:rPr lang="en-US" sz="2000" dirty="0"/>
            <a:t>How </a:t>
          </a:r>
          <a:r>
            <a:rPr lang="en-US" sz="2000" noProof="0" dirty="0"/>
            <a:t>does</a:t>
          </a:r>
          <a:r>
            <a:rPr lang="en-US" sz="2000" dirty="0"/>
            <a:t> it works</a:t>
          </a:r>
        </a:p>
      </dgm:t>
    </dgm:pt>
    <dgm:pt modelId="{1675B7DE-8FAD-F649-A8B2-CA92B8BE8CA1}" type="parTrans" cxnId="{B40C7751-5270-0348-8B0C-899A9BD6BDF5}">
      <dgm:prSet/>
      <dgm:spPr/>
      <dgm:t>
        <a:bodyPr/>
        <a:lstStyle/>
        <a:p>
          <a:endParaRPr lang="en-US" sz="2000" dirty="0"/>
        </a:p>
      </dgm:t>
    </dgm:pt>
    <dgm:pt modelId="{31863E3B-410E-0545-B5F2-5D5D6D6892FF}" type="sibTrans" cxnId="{B40C7751-5270-0348-8B0C-899A9BD6BDF5}">
      <dgm:prSet/>
      <dgm:spPr/>
      <dgm:t>
        <a:bodyPr/>
        <a:lstStyle/>
        <a:p>
          <a:endParaRPr lang="en-US" sz="2000" dirty="0"/>
        </a:p>
      </dgm:t>
    </dgm:pt>
    <dgm:pt modelId="{3FB2EF25-FC95-D144-80C9-50B13BB97800}" type="pres">
      <dgm:prSet presAssocID="{398F7ACC-5FE7-0147-A249-5BCD22CD358E}" presName="Name0" presStyleCnt="0">
        <dgm:presLayoutVars>
          <dgm:chMax val="7"/>
          <dgm:chPref val="7"/>
          <dgm:dir/>
        </dgm:presLayoutVars>
      </dgm:prSet>
      <dgm:spPr/>
    </dgm:pt>
    <dgm:pt modelId="{29840FDA-5EEE-3F40-81C0-7555ECA72A6A}" type="pres">
      <dgm:prSet presAssocID="{398F7ACC-5FE7-0147-A249-5BCD22CD358E}" presName="Name1" presStyleCnt="0"/>
      <dgm:spPr/>
    </dgm:pt>
    <dgm:pt modelId="{1E0FB287-5F7E-6D4F-80CF-D97669B5928C}" type="pres">
      <dgm:prSet presAssocID="{398F7ACC-5FE7-0147-A249-5BCD22CD358E}" presName="cycle" presStyleCnt="0"/>
      <dgm:spPr/>
    </dgm:pt>
    <dgm:pt modelId="{7C223243-DA10-2D45-A891-668EEACB3462}" type="pres">
      <dgm:prSet presAssocID="{398F7ACC-5FE7-0147-A249-5BCD22CD358E}" presName="srcNode" presStyleLbl="node1" presStyleIdx="0" presStyleCnt="4"/>
      <dgm:spPr/>
    </dgm:pt>
    <dgm:pt modelId="{CFED11C5-33C6-9E4C-8BCC-C1A0F92C7C97}" type="pres">
      <dgm:prSet presAssocID="{398F7ACC-5FE7-0147-A249-5BCD22CD358E}" presName="conn" presStyleLbl="parChTrans1D2" presStyleIdx="0" presStyleCnt="1"/>
      <dgm:spPr/>
    </dgm:pt>
    <dgm:pt modelId="{C46D8FD5-D3F9-2547-9133-A1477A1A43B6}" type="pres">
      <dgm:prSet presAssocID="{398F7ACC-5FE7-0147-A249-5BCD22CD358E}" presName="extraNode" presStyleLbl="node1" presStyleIdx="0" presStyleCnt="4"/>
      <dgm:spPr/>
    </dgm:pt>
    <dgm:pt modelId="{B2EF650B-08E3-DF4F-AB2A-2C38BB266786}" type="pres">
      <dgm:prSet presAssocID="{398F7ACC-5FE7-0147-A249-5BCD22CD358E}" presName="dstNode" presStyleLbl="node1" presStyleIdx="0" presStyleCnt="4"/>
      <dgm:spPr/>
    </dgm:pt>
    <dgm:pt modelId="{B34E9D53-8887-D84E-A584-1965C4D22ECC}" type="pres">
      <dgm:prSet presAssocID="{B8C14CDF-FEF5-D749-A3C1-AD7EAE8BA83A}" presName="text_1" presStyleLbl="node1" presStyleIdx="0" presStyleCnt="4">
        <dgm:presLayoutVars>
          <dgm:bulletEnabled val="1"/>
        </dgm:presLayoutVars>
      </dgm:prSet>
      <dgm:spPr/>
    </dgm:pt>
    <dgm:pt modelId="{12DBAFCD-AE18-C847-8037-587BA5ECCEF6}" type="pres">
      <dgm:prSet presAssocID="{B8C14CDF-FEF5-D749-A3C1-AD7EAE8BA83A}" presName="accent_1" presStyleCnt="0"/>
      <dgm:spPr/>
    </dgm:pt>
    <dgm:pt modelId="{30AC56C3-C866-CC4D-BBD2-0B84F2C3AEB1}" type="pres">
      <dgm:prSet presAssocID="{B8C14CDF-FEF5-D749-A3C1-AD7EAE8BA83A}" presName="accentRepeatNode" presStyleLbl="solidFgAcc1" presStyleIdx="0" presStyleCnt="4"/>
      <dgm:spPr/>
    </dgm:pt>
    <dgm:pt modelId="{99A51D9D-4D4D-314B-88ED-EF08A8C01C70}" type="pres">
      <dgm:prSet presAssocID="{9344FA85-286A-774B-898B-A616BFFEF57D}" presName="text_2" presStyleLbl="node1" presStyleIdx="1" presStyleCnt="4">
        <dgm:presLayoutVars>
          <dgm:bulletEnabled val="1"/>
        </dgm:presLayoutVars>
      </dgm:prSet>
      <dgm:spPr/>
    </dgm:pt>
    <dgm:pt modelId="{BC73C3C4-4ABF-9343-9EFA-6145E9AD2C4E}" type="pres">
      <dgm:prSet presAssocID="{9344FA85-286A-774B-898B-A616BFFEF57D}" presName="accent_2" presStyleCnt="0"/>
      <dgm:spPr/>
    </dgm:pt>
    <dgm:pt modelId="{716346A8-7144-8B4C-8E90-C856B1A76E56}" type="pres">
      <dgm:prSet presAssocID="{9344FA85-286A-774B-898B-A616BFFEF57D}" presName="accentRepeatNode" presStyleLbl="solidFgAcc1" presStyleIdx="1" presStyleCnt="4"/>
      <dgm:spPr/>
    </dgm:pt>
    <dgm:pt modelId="{4EC267D7-E130-BF44-A86C-EAEFBCAAE27D}" type="pres">
      <dgm:prSet presAssocID="{126E9444-24F5-8B4F-9B8E-949D15F4B1E2}" presName="text_3" presStyleLbl="node1" presStyleIdx="2" presStyleCnt="4">
        <dgm:presLayoutVars>
          <dgm:bulletEnabled val="1"/>
        </dgm:presLayoutVars>
      </dgm:prSet>
      <dgm:spPr/>
    </dgm:pt>
    <dgm:pt modelId="{7D0AB0CE-E497-0E48-857F-DB4756D38848}" type="pres">
      <dgm:prSet presAssocID="{126E9444-24F5-8B4F-9B8E-949D15F4B1E2}" presName="accent_3" presStyleCnt="0"/>
      <dgm:spPr/>
    </dgm:pt>
    <dgm:pt modelId="{D5CB84C5-2451-9B4F-868A-98513B92A1D5}" type="pres">
      <dgm:prSet presAssocID="{126E9444-24F5-8B4F-9B8E-949D15F4B1E2}" presName="accentRepeatNode" presStyleLbl="solidFgAcc1" presStyleIdx="2" presStyleCnt="4"/>
      <dgm:spPr/>
    </dgm:pt>
    <dgm:pt modelId="{E620F381-7A52-334D-95A0-62064AAC5FD6}" type="pres">
      <dgm:prSet presAssocID="{073E8C66-BC2E-D744-8FA2-FD60A373995F}" presName="text_4" presStyleLbl="node1" presStyleIdx="3" presStyleCnt="4">
        <dgm:presLayoutVars>
          <dgm:bulletEnabled val="1"/>
        </dgm:presLayoutVars>
      </dgm:prSet>
      <dgm:spPr/>
    </dgm:pt>
    <dgm:pt modelId="{64EC2290-FA5F-5C4A-B9EC-9FFD162C9C6B}" type="pres">
      <dgm:prSet presAssocID="{073E8C66-BC2E-D744-8FA2-FD60A373995F}" presName="accent_4" presStyleCnt="0"/>
      <dgm:spPr/>
    </dgm:pt>
    <dgm:pt modelId="{D4676FD3-2DAB-584A-97D7-B91652F9E04F}" type="pres">
      <dgm:prSet presAssocID="{073E8C66-BC2E-D744-8FA2-FD60A373995F}" presName="accentRepeatNode" presStyleLbl="solidFgAcc1" presStyleIdx="3" presStyleCnt="4"/>
      <dgm:spPr/>
    </dgm:pt>
  </dgm:ptLst>
  <dgm:cxnLst>
    <dgm:cxn modelId="{48601C25-E4E8-1245-B6DE-ECC93A49E974}" type="presOf" srcId="{126E9444-24F5-8B4F-9B8E-949D15F4B1E2}" destId="{4EC267D7-E130-BF44-A86C-EAEFBCAAE27D}" srcOrd="0" destOrd="0" presId="urn:microsoft.com/office/officeart/2008/layout/VerticalCurvedList"/>
    <dgm:cxn modelId="{A623C829-23F2-2E47-A7DC-33F147563D9E}" type="presOf" srcId="{B8C14CDF-FEF5-D749-A3C1-AD7EAE8BA83A}" destId="{B34E9D53-8887-D84E-A584-1965C4D22ECC}" srcOrd="0" destOrd="0" presId="urn:microsoft.com/office/officeart/2008/layout/VerticalCurvedList"/>
    <dgm:cxn modelId="{98915744-523A-F74E-B344-BF39312CB6B1}" srcId="{398F7ACC-5FE7-0147-A249-5BCD22CD358E}" destId="{073E8C66-BC2E-D744-8FA2-FD60A373995F}" srcOrd="3" destOrd="0" parTransId="{A9E00895-AD8B-824B-96D4-1353146E2FFD}" sibTransId="{D5619158-4DBA-2344-B32D-DE5CF82AD6D4}"/>
    <dgm:cxn modelId="{B40C7751-5270-0348-8B0C-899A9BD6BDF5}" srcId="{398F7ACC-5FE7-0147-A249-5BCD22CD358E}" destId="{9344FA85-286A-774B-898B-A616BFFEF57D}" srcOrd="1" destOrd="0" parTransId="{1675B7DE-8FAD-F649-A8B2-CA92B8BE8CA1}" sibTransId="{31863E3B-410E-0545-B5F2-5D5D6D6892FF}"/>
    <dgm:cxn modelId="{EC0D395D-4F84-3644-851C-68CC87583A54}" type="presOf" srcId="{9344FA85-286A-774B-898B-A616BFFEF57D}" destId="{99A51D9D-4D4D-314B-88ED-EF08A8C01C70}" srcOrd="0" destOrd="0" presId="urn:microsoft.com/office/officeart/2008/layout/VerticalCurvedList"/>
    <dgm:cxn modelId="{BB3D7563-9DBC-7D4B-ABC1-D01888E6C94E}" type="presOf" srcId="{073E8C66-BC2E-D744-8FA2-FD60A373995F}" destId="{E620F381-7A52-334D-95A0-62064AAC5FD6}" srcOrd="0" destOrd="0" presId="urn:microsoft.com/office/officeart/2008/layout/VerticalCurvedList"/>
    <dgm:cxn modelId="{C150527B-5610-6746-A46E-5E0256EDD9C0}" type="presOf" srcId="{398F7ACC-5FE7-0147-A249-5BCD22CD358E}" destId="{3FB2EF25-FC95-D144-80C9-50B13BB97800}" srcOrd="0" destOrd="0" presId="urn:microsoft.com/office/officeart/2008/layout/VerticalCurvedList"/>
    <dgm:cxn modelId="{76D8909A-2EB9-AD48-A762-CF930B4EE36F}" type="presOf" srcId="{19965060-BC23-AB40-92AF-38BF1B92D5A0}" destId="{CFED11C5-33C6-9E4C-8BCC-C1A0F92C7C97}" srcOrd="0" destOrd="0" presId="urn:microsoft.com/office/officeart/2008/layout/VerticalCurvedList"/>
    <dgm:cxn modelId="{2EE8D9C4-FC5D-F849-B183-5514F2201C51}" srcId="{398F7ACC-5FE7-0147-A249-5BCD22CD358E}" destId="{126E9444-24F5-8B4F-9B8E-949D15F4B1E2}" srcOrd="2" destOrd="0" parTransId="{EB6E9258-4EBE-304B-B782-C87983B108E9}" sibTransId="{8F226639-5D17-2D4A-BD92-26ECA7ABD404}"/>
    <dgm:cxn modelId="{47A0B7D9-6DE1-104D-A171-87379AF8268A}" srcId="{398F7ACC-5FE7-0147-A249-5BCD22CD358E}" destId="{B8C14CDF-FEF5-D749-A3C1-AD7EAE8BA83A}" srcOrd="0" destOrd="0" parTransId="{7B3F2996-E6CE-EA45-84A0-54E8B822FCE9}" sibTransId="{19965060-BC23-AB40-92AF-38BF1B92D5A0}"/>
    <dgm:cxn modelId="{56692D04-6489-4A4A-89D7-1A1BC1D4452A}" type="presParOf" srcId="{3FB2EF25-FC95-D144-80C9-50B13BB97800}" destId="{29840FDA-5EEE-3F40-81C0-7555ECA72A6A}" srcOrd="0" destOrd="0" presId="urn:microsoft.com/office/officeart/2008/layout/VerticalCurvedList"/>
    <dgm:cxn modelId="{0E995D41-9BB9-0940-8321-206C06A4C865}" type="presParOf" srcId="{29840FDA-5EEE-3F40-81C0-7555ECA72A6A}" destId="{1E0FB287-5F7E-6D4F-80CF-D97669B5928C}" srcOrd="0" destOrd="0" presId="urn:microsoft.com/office/officeart/2008/layout/VerticalCurvedList"/>
    <dgm:cxn modelId="{7DC925A1-28BB-CD4A-986D-43FA1BE04F19}" type="presParOf" srcId="{1E0FB287-5F7E-6D4F-80CF-D97669B5928C}" destId="{7C223243-DA10-2D45-A891-668EEACB3462}" srcOrd="0" destOrd="0" presId="urn:microsoft.com/office/officeart/2008/layout/VerticalCurvedList"/>
    <dgm:cxn modelId="{74B480A2-50D6-CC4C-8781-FA6D16114AE8}" type="presParOf" srcId="{1E0FB287-5F7E-6D4F-80CF-D97669B5928C}" destId="{CFED11C5-33C6-9E4C-8BCC-C1A0F92C7C97}" srcOrd="1" destOrd="0" presId="urn:microsoft.com/office/officeart/2008/layout/VerticalCurvedList"/>
    <dgm:cxn modelId="{53E22550-2FD2-AD44-9535-BF94054EAF8B}" type="presParOf" srcId="{1E0FB287-5F7E-6D4F-80CF-D97669B5928C}" destId="{C46D8FD5-D3F9-2547-9133-A1477A1A43B6}" srcOrd="2" destOrd="0" presId="urn:microsoft.com/office/officeart/2008/layout/VerticalCurvedList"/>
    <dgm:cxn modelId="{BA44E24A-E6C3-9643-86B2-AE10EF97DF78}" type="presParOf" srcId="{1E0FB287-5F7E-6D4F-80CF-D97669B5928C}" destId="{B2EF650B-08E3-DF4F-AB2A-2C38BB266786}" srcOrd="3" destOrd="0" presId="urn:microsoft.com/office/officeart/2008/layout/VerticalCurvedList"/>
    <dgm:cxn modelId="{45CA02DC-E9A0-EC41-98BC-61C775E6486D}" type="presParOf" srcId="{29840FDA-5EEE-3F40-81C0-7555ECA72A6A}" destId="{B34E9D53-8887-D84E-A584-1965C4D22ECC}" srcOrd="1" destOrd="0" presId="urn:microsoft.com/office/officeart/2008/layout/VerticalCurvedList"/>
    <dgm:cxn modelId="{DC0A0610-51B2-E54D-B22B-CD0958C5C8E9}" type="presParOf" srcId="{29840FDA-5EEE-3F40-81C0-7555ECA72A6A}" destId="{12DBAFCD-AE18-C847-8037-587BA5ECCEF6}" srcOrd="2" destOrd="0" presId="urn:microsoft.com/office/officeart/2008/layout/VerticalCurvedList"/>
    <dgm:cxn modelId="{6256E26D-A172-2345-903E-59B09A4109C7}" type="presParOf" srcId="{12DBAFCD-AE18-C847-8037-587BA5ECCEF6}" destId="{30AC56C3-C866-CC4D-BBD2-0B84F2C3AEB1}" srcOrd="0" destOrd="0" presId="urn:microsoft.com/office/officeart/2008/layout/VerticalCurvedList"/>
    <dgm:cxn modelId="{B2D9E995-7CA0-894A-8DD4-A11904E3608E}" type="presParOf" srcId="{29840FDA-5EEE-3F40-81C0-7555ECA72A6A}" destId="{99A51D9D-4D4D-314B-88ED-EF08A8C01C70}" srcOrd="3" destOrd="0" presId="urn:microsoft.com/office/officeart/2008/layout/VerticalCurvedList"/>
    <dgm:cxn modelId="{06BA54EF-0E4C-9F42-AC70-843E0204558F}" type="presParOf" srcId="{29840FDA-5EEE-3F40-81C0-7555ECA72A6A}" destId="{BC73C3C4-4ABF-9343-9EFA-6145E9AD2C4E}" srcOrd="4" destOrd="0" presId="urn:microsoft.com/office/officeart/2008/layout/VerticalCurvedList"/>
    <dgm:cxn modelId="{12937D3A-F12D-F942-937A-66C1260D0EF5}" type="presParOf" srcId="{BC73C3C4-4ABF-9343-9EFA-6145E9AD2C4E}" destId="{716346A8-7144-8B4C-8E90-C856B1A76E56}" srcOrd="0" destOrd="0" presId="urn:microsoft.com/office/officeart/2008/layout/VerticalCurvedList"/>
    <dgm:cxn modelId="{9DBA167A-B7F4-FD46-8EF4-FFDCEF856357}" type="presParOf" srcId="{29840FDA-5EEE-3F40-81C0-7555ECA72A6A}" destId="{4EC267D7-E130-BF44-A86C-EAEFBCAAE27D}" srcOrd="5" destOrd="0" presId="urn:microsoft.com/office/officeart/2008/layout/VerticalCurvedList"/>
    <dgm:cxn modelId="{57340072-DCFB-194D-A408-0044BC22FBAB}" type="presParOf" srcId="{29840FDA-5EEE-3F40-81C0-7555ECA72A6A}" destId="{7D0AB0CE-E497-0E48-857F-DB4756D38848}" srcOrd="6" destOrd="0" presId="urn:microsoft.com/office/officeart/2008/layout/VerticalCurvedList"/>
    <dgm:cxn modelId="{AEFA3952-1D64-9B4E-9452-1805A115604E}" type="presParOf" srcId="{7D0AB0CE-E497-0E48-857F-DB4756D38848}" destId="{D5CB84C5-2451-9B4F-868A-98513B92A1D5}" srcOrd="0" destOrd="0" presId="urn:microsoft.com/office/officeart/2008/layout/VerticalCurvedList"/>
    <dgm:cxn modelId="{770BFFE3-C3AF-9443-86DD-BB3FAC809BBC}" type="presParOf" srcId="{29840FDA-5EEE-3F40-81C0-7555ECA72A6A}" destId="{E620F381-7A52-334D-95A0-62064AAC5FD6}" srcOrd="7" destOrd="0" presId="urn:microsoft.com/office/officeart/2008/layout/VerticalCurvedList"/>
    <dgm:cxn modelId="{2F303DD9-6A37-E649-B92D-4BA894315AA0}" type="presParOf" srcId="{29840FDA-5EEE-3F40-81C0-7555ECA72A6A}" destId="{64EC2290-FA5F-5C4A-B9EC-9FFD162C9C6B}" srcOrd="8" destOrd="0" presId="urn:microsoft.com/office/officeart/2008/layout/VerticalCurvedList"/>
    <dgm:cxn modelId="{FADB5E57-D8B7-B444-BB28-2355B1298638}" type="presParOf" srcId="{64EC2290-FA5F-5C4A-B9EC-9FFD162C9C6B}" destId="{D4676FD3-2DAB-584A-97D7-B91652F9E0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90BF4F-72C8-4BA0-8783-D1A9BB4463EF}" type="doc">
      <dgm:prSet loTypeId="urn:microsoft.com/office/officeart/2005/8/layout/arrow2" loCatId="process" qsTypeId="urn:microsoft.com/office/officeart/2005/8/quickstyle/3d2#3" qsCatId="3D" csTypeId="urn:microsoft.com/office/officeart/2005/8/colors/accent5_2" csCatId="accent5" phldr="1"/>
      <dgm:spPr/>
      <dgm:t>
        <a:bodyPr/>
        <a:lstStyle/>
        <a:p>
          <a:endParaRPr lang="it-IT"/>
        </a:p>
      </dgm:t>
    </dgm:pt>
    <dgm:pt modelId="{F6274AE0-05D5-4510-8BDB-556DB180B12A}">
      <dgm:prSet phldrT="[Testo]" custT="1"/>
      <dgm:spPr/>
      <dgm:t>
        <a:bodyPr/>
        <a:lstStyle/>
        <a:p>
          <a:pPr algn="l"/>
          <a:r>
            <a:rPr lang="en-US" sz="1800" noProof="0" dirty="0">
              <a:cs typeface="Times New Roman" pitchFamily="18" charset="0"/>
            </a:rPr>
            <a:t>Allows resources’ transfer from surplus sectors to deficit ones</a:t>
          </a:r>
          <a:endParaRPr lang="en-US" sz="1800" noProof="0" dirty="0"/>
        </a:p>
      </dgm:t>
    </dgm:pt>
    <dgm:pt modelId="{915B52C7-78C2-4870-99A6-147BAF5572D8}" type="parTrans" cxnId="{FA325037-8C36-4D19-BC61-F6CF3B0CD7A4}">
      <dgm:prSet/>
      <dgm:spPr/>
      <dgm:t>
        <a:bodyPr/>
        <a:lstStyle/>
        <a:p>
          <a:endParaRPr lang="it-IT"/>
        </a:p>
      </dgm:t>
    </dgm:pt>
    <dgm:pt modelId="{21468783-2FA4-401A-A968-DA632AAA4B78}" type="sibTrans" cxnId="{FA325037-8C36-4D19-BC61-F6CF3B0CD7A4}">
      <dgm:prSet/>
      <dgm:spPr/>
      <dgm:t>
        <a:bodyPr/>
        <a:lstStyle/>
        <a:p>
          <a:endParaRPr lang="it-IT"/>
        </a:p>
      </dgm:t>
    </dgm:pt>
    <dgm:pt modelId="{4E0B471C-1D51-4B83-8AAD-21972E552092}">
      <dgm:prSet phldrT="[Testo]" custT="1"/>
      <dgm:spPr/>
      <dgm:t>
        <a:bodyPr/>
        <a:lstStyle/>
        <a:p>
          <a:pPr algn="l"/>
          <a:r>
            <a:rPr lang="en-US" sz="1800" noProof="0" dirty="0">
              <a:cs typeface="Times New Roman" pitchFamily="18" charset="0"/>
            </a:rPr>
            <a:t>Guarantees securities negotiability and prices’ closing</a:t>
          </a:r>
          <a:endParaRPr lang="en-US" sz="1800" noProof="0" dirty="0"/>
        </a:p>
      </dgm:t>
    </dgm:pt>
    <dgm:pt modelId="{33DEA88E-4CF9-4B29-83DC-6E5EDEDC7DA3}" type="parTrans" cxnId="{DD4E5F07-DE97-44EA-A63E-9E1DA6A42ABA}">
      <dgm:prSet/>
      <dgm:spPr/>
      <dgm:t>
        <a:bodyPr/>
        <a:lstStyle/>
        <a:p>
          <a:endParaRPr lang="it-IT"/>
        </a:p>
      </dgm:t>
    </dgm:pt>
    <dgm:pt modelId="{129D5F41-D00B-43B3-9F82-F755FBD35A11}" type="sibTrans" cxnId="{DD4E5F07-DE97-44EA-A63E-9E1DA6A42ABA}">
      <dgm:prSet/>
      <dgm:spPr/>
      <dgm:t>
        <a:bodyPr/>
        <a:lstStyle/>
        <a:p>
          <a:endParaRPr lang="it-IT"/>
        </a:p>
      </dgm:t>
    </dgm:pt>
    <dgm:pt modelId="{40F51BF3-F3CD-4C06-8802-85B3941893A2}">
      <dgm:prSet phldrT="[Testo]" custT="1"/>
      <dgm:spPr/>
      <dgm:t>
        <a:bodyPr/>
        <a:lstStyle/>
        <a:p>
          <a:pPr algn="l"/>
          <a:r>
            <a:rPr lang="en-US" sz="1800" noProof="0" dirty="0">
              <a:cs typeface="Times New Roman" pitchFamily="18" charset="0"/>
            </a:rPr>
            <a:t>It controls the efficient allocation of resources and yields of underlying securities</a:t>
          </a:r>
          <a:endParaRPr lang="en-US" sz="1800" noProof="0" dirty="0"/>
        </a:p>
      </dgm:t>
    </dgm:pt>
    <dgm:pt modelId="{91CE7B67-6404-4E04-BCA7-F4D0E8109269}" type="parTrans" cxnId="{D07AB418-C2E0-4940-8D9D-9A4D5707D383}">
      <dgm:prSet/>
      <dgm:spPr/>
      <dgm:t>
        <a:bodyPr/>
        <a:lstStyle/>
        <a:p>
          <a:endParaRPr lang="it-IT"/>
        </a:p>
      </dgm:t>
    </dgm:pt>
    <dgm:pt modelId="{2B55841B-F678-4F99-A244-D025BDA3AD06}" type="sibTrans" cxnId="{D07AB418-C2E0-4940-8D9D-9A4D5707D383}">
      <dgm:prSet/>
      <dgm:spPr/>
      <dgm:t>
        <a:bodyPr/>
        <a:lstStyle/>
        <a:p>
          <a:endParaRPr lang="it-IT"/>
        </a:p>
      </dgm:t>
    </dgm:pt>
    <dgm:pt modelId="{D016549E-D397-4D98-B2F4-C114839983C8}">
      <dgm:prSet custT="1"/>
      <dgm:spPr/>
      <dgm:t>
        <a:bodyPr anchor="ctr"/>
        <a:lstStyle/>
        <a:p>
          <a:pPr algn="l"/>
          <a:r>
            <a:rPr lang="en-US" sz="1800" noProof="0" dirty="0">
              <a:cs typeface="Times New Roman" pitchFamily="18" charset="0"/>
            </a:rPr>
            <a:t>I manages RISK, its allocation and ensure the proper risk/return trade off</a:t>
          </a:r>
          <a:endParaRPr lang="en-US" sz="1800" noProof="0" dirty="0"/>
        </a:p>
      </dgm:t>
    </dgm:pt>
    <dgm:pt modelId="{A27E0EC2-62F9-4FF9-872C-931109888039}" type="parTrans" cxnId="{E743A8D3-048F-48B9-B6C8-2A0984687C0D}">
      <dgm:prSet/>
      <dgm:spPr/>
      <dgm:t>
        <a:bodyPr/>
        <a:lstStyle/>
        <a:p>
          <a:endParaRPr lang="it-IT"/>
        </a:p>
      </dgm:t>
    </dgm:pt>
    <dgm:pt modelId="{8A20D981-9146-43F4-9B70-EB624041125E}" type="sibTrans" cxnId="{E743A8D3-048F-48B9-B6C8-2A0984687C0D}">
      <dgm:prSet/>
      <dgm:spPr/>
      <dgm:t>
        <a:bodyPr/>
        <a:lstStyle/>
        <a:p>
          <a:endParaRPr lang="it-IT"/>
        </a:p>
      </dgm:t>
    </dgm:pt>
    <dgm:pt modelId="{C5529030-AFE1-46EF-BC97-98116356E481}" type="pres">
      <dgm:prSet presAssocID="{0590BF4F-72C8-4BA0-8783-D1A9BB4463EF}" presName="arrowDiagram" presStyleCnt="0">
        <dgm:presLayoutVars>
          <dgm:chMax val="5"/>
          <dgm:dir/>
          <dgm:resizeHandles val="exact"/>
        </dgm:presLayoutVars>
      </dgm:prSet>
      <dgm:spPr/>
    </dgm:pt>
    <dgm:pt modelId="{21B75F25-5A15-446C-AF5D-6E8DA57F6416}" type="pres">
      <dgm:prSet presAssocID="{0590BF4F-72C8-4BA0-8783-D1A9BB4463EF}" presName="arrow" presStyleLbl="bgShp" presStyleIdx="0" presStyleCnt="1" custScaleX="121045"/>
      <dgm:spPr/>
    </dgm:pt>
    <dgm:pt modelId="{3C5770A0-4442-41E7-890B-19C9D1F9A560}" type="pres">
      <dgm:prSet presAssocID="{0590BF4F-72C8-4BA0-8783-D1A9BB4463EF}" presName="arrowDiagram4" presStyleCnt="0"/>
      <dgm:spPr/>
    </dgm:pt>
    <dgm:pt modelId="{263DAAF4-905D-4B79-89AF-79B6F6B15C62}" type="pres">
      <dgm:prSet presAssocID="{F6274AE0-05D5-4510-8BDB-556DB180B12A}" presName="bullet4a" presStyleLbl="node1" presStyleIdx="0" presStyleCnt="4" custLinFactX="-155050" custLinFactNeighborX="-200000"/>
      <dgm:spPr/>
    </dgm:pt>
    <dgm:pt modelId="{A5D2F594-63A8-4892-9949-A5756F199502}" type="pres">
      <dgm:prSet presAssocID="{F6274AE0-05D5-4510-8BDB-556DB180B12A}" presName="textBox4a" presStyleLbl="revTx" presStyleIdx="0" presStyleCnt="4" custScaleX="203186" custScaleY="83328" custLinFactNeighborX="11374" custLinFactNeighborY="2803">
        <dgm:presLayoutVars>
          <dgm:bulletEnabled val="1"/>
        </dgm:presLayoutVars>
      </dgm:prSet>
      <dgm:spPr/>
    </dgm:pt>
    <dgm:pt modelId="{7F11B5DA-9119-46F7-8B90-0E4ED32834D6}" type="pres">
      <dgm:prSet presAssocID="{4E0B471C-1D51-4B83-8AAD-21972E552092}" presName="bullet4b" presStyleLbl="node1" presStyleIdx="1" presStyleCnt="4" custLinFactX="-37011" custLinFactNeighborX="-100000" custLinFactNeighborY="-75"/>
      <dgm:spPr/>
    </dgm:pt>
    <dgm:pt modelId="{F3DB05D1-A046-4C9D-8732-D28195D6F7EE}" type="pres">
      <dgm:prSet presAssocID="{4E0B471C-1D51-4B83-8AAD-21972E552092}" presName="textBox4b" presStyleLbl="revTx" presStyleIdx="1" presStyleCnt="4" custScaleX="161414" custScaleY="46154" custLinFactX="-43173" custLinFactNeighborX="-100000" custLinFactNeighborY="-63910">
        <dgm:presLayoutVars>
          <dgm:bulletEnabled val="1"/>
        </dgm:presLayoutVars>
      </dgm:prSet>
      <dgm:spPr/>
    </dgm:pt>
    <dgm:pt modelId="{F492FF5B-84E3-4DB4-93F9-C5B4DF3E4A87}" type="pres">
      <dgm:prSet presAssocID="{40F51BF3-F3CD-4C06-8802-85B3941893A2}" presName="bullet4c" presStyleLbl="node1" presStyleIdx="2" presStyleCnt="4"/>
      <dgm:spPr/>
    </dgm:pt>
    <dgm:pt modelId="{0EF4FF50-72C2-443C-9424-EBD8A9BB51A4}" type="pres">
      <dgm:prSet presAssocID="{40F51BF3-F3CD-4C06-8802-85B3941893A2}" presName="textBox4c" presStyleLbl="revTx" presStyleIdx="2" presStyleCnt="4" custScaleX="238990" custScaleY="32112" custLinFactNeighborX="-55473" custLinFactNeighborY="-83191">
        <dgm:presLayoutVars>
          <dgm:bulletEnabled val="1"/>
        </dgm:presLayoutVars>
      </dgm:prSet>
      <dgm:spPr/>
    </dgm:pt>
    <dgm:pt modelId="{FD7F82C3-5B82-4A5E-BD58-559868BED314}" type="pres">
      <dgm:prSet presAssocID="{D016549E-D397-4D98-B2F4-C114839983C8}" presName="bullet4d" presStyleLbl="node1" presStyleIdx="3" presStyleCnt="4" custLinFactX="63301" custLinFactNeighborX="100000" custLinFactNeighborY="-20837"/>
      <dgm:spPr/>
    </dgm:pt>
    <dgm:pt modelId="{DF5CA685-C5B1-4702-8B51-2D2FAC450299}" type="pres">
      <dgm:prSet presAssocID="{D016549E-D397-4D98-B2F4-C114839983C8}" presName="textBox4d" presStyleLbl="revTx" presStyleIdx="3" presStyleCnt="4" custScaleX="207642" custScaleY="33126" custLinFactNeighborX="7033" custLinFactNeighborY="-16677">
        <dgm:presLayoutVars>
          <dgm:bulletEnabled val="1"/>
        </dgm:presLayoutVars>
      </dgm:prSet>
      <dgm:spPr/>
    </dgm:pt>
  </dgm:ptLst>
  <dgm:cxnLst>
    <dgm:cxn modelId="{DD4E5F07-DE97-44EA-A63E-9E1DA6A42ABA}" srcId="{0590BF4F-72C8-4BA0-8783-D1A9BB4463EF}" destId="{4E0B471C-1D51-4B83-8AAD-21972E552092}" srcOrd="1" destOrd="0" parTransId="{33DEA88E-4CF9-4B29-83DC-6E5EDEDC7DA3}" sibTransId="{129D5F41-D00B-43B3-9F82-F755FBD35A11}"/>
    <dgm:cxn modelId="{D07AB418-C2E0-4940-8D9D-9A4D5707D383}" srcId="{0590BF4F-72C8-4BA0-8783-D1A9BB4463EF}" destId="{40F51BF3-F3CD-4C06-8802-85B3941893A2}" srcOrd="2" destOrd="0" parTransId="{91CE7B67-6404-4E04-BCA7-F4D0E8109269}" sibTransId="{2B55841B-F678-4F99-A244-D025BDA3AD06}"/>
    <dgm:cxn modelId="{FA325037-8C36-4D19-BC61-F6CF3B0CD7A4}" srcId="{0590BF4F-72C8-4BA0-8783-D1A9BB4463EF}" destId="{F6274AE0-05D5-4510-8BDB-556DB180B12A}" srcOrd="0" destOrd="0" parTransId="{915B52C7-78C2-4870-99A6-147BAF5572D8}" sibTransId="{21468783-2FA4-401A-A968-DA632AAA4B78}"/>
    <dgm:cxn modelId="{8B586C61-3487-5543-B733-C7401384CCD1}" type="presOf" srcId="{40F51BF3-F3CD-4C06-8802-85B3941893A2}" destId="{0EF4FF50-72C2-443C-9424-EBD8A9BB51A4}" srcOrd="0" destOrd="0" presId="urn:microsoft.com/office/officeart/2005/8/layout/arrow2"/>
    <dgm:cxn modelId="{4CB34BB7-BE72-0445-B7B8-D08848794FF0}" type="presOf" srcId="{0590BF4F-72C8-4BA0-8783-D1A9BB4463EF}" destId="{C5529030-AFE1-46EF-BC97-98116356E481}" srcOrd="0" destOrd="0" presId="urn:microsoft.com/office/officeart/2005/8/layout/arrow2"/>
    <dgm:cxn modelId="{A48ADDBE-AFC3-D943-B6BA-D1BE95DED091}" type="presOf" srcId="{4E0B471C-1D51-4B83-8AAD-21972E552092}" destId="{F3DB05D1-A046-4C9D-8732-D28195D6F7EE}" srcOrd="0" destOrd="0" presId="urn:microsoft.com/office/officeart/2005/8/layout/arrow2"/>
    <dgm:cxn modelId="{E743A8D3-048F-48B9-B6C8-2A0984687C0D}" srcId="{0590BF4F-72C8-4BA0-8783-D1A9BB4463EF}" destId="{D016549E-D397-4D98-B2F4-C114839983C8}" srcOrd="3" destOrd="0" parTransId="{A27E0EC2-62F9-4FF9-872C-931109888039}" sibTransId="{8A20D981-9146-43F4-9B70-EB624041125E}"/>
    <dgm:cxn modelId="{C84BF9D8-CDCF-A84C-8DF6-7C3D77A97726}" type="presOf" srcId="{D016549E-D397-4D98-B2F4-C114839983C8}" destId="{DF5CA685-C5B1-4702-8B51-2D2FAC450299}" srcOrd="0" destOrd="0" presId="urn:microsoft.com/office/officeart/2005/8/layout/arrow2"/>
    <dgm:cxn modelId="{DE3A79E1-215F-054C-9388-D01D8167EC0C}" type="presOf" srcId="{F6274AE0-05D5-4510-8BDB-556DB180B12A}" destId="{A5D2F594-63A8-4892-9949-A5756F199502}" srcOrd="0" destOrd="0" presId="urn:microsoft.com/office/officeart/2005/8/layout/arrow2"/>
    <dgm:cxn modelId="{35D345C1-1E1E-8443-8212-814CAAD85C5A}" type="presParOf" srcId="{C5529030-AFE1-46EF-BC97-98116356E481}" destId="{21B75F25-5A15-446C-AF5D-6E8DA57F6416}" srcOrd="0" destOrd="0" presId="urn:microsoft.com/office/officeart/2005/8/layout/arrow2"/>
    <dgm:cxn modelId="{3AFEF970-AD86-5441-8228-780AEFA6B269}" type="presParOf" srcId="{C5529030-AFE1-46EF-BC97-98116356E481}" destId="{3C5770A0-4442-41E7-890B-19C9D1F9A560}" srcOrd="1" destOrd="0" presId="urn:microsoft.com/office/officeart/2005/8/layout/arrow2"/>
    <dgm:cxn modelId="{1DC1041F-2225-F343-8488-26068A656446}" type="presParOf" srcId="{3C5770A0-4442-41E7-890B-19C9D1F9A560}" destId="{263DAAF4-905D-4B79-89AF-79B6F6B15C62}" srcOrd="0" destOrd="0" presId="urn:microsoft.com/office/officeart/2005/8/layout/arrow2"/>
    <dgm:cxn modelId="{8FB6BB8D-A39B-C847-9ABC-E7BDD1F32641}" type="presParOf" srcId="{3C5770A0-4442-41E7-890B-19C9D1F9A560}" destId="{A5D2F594-63A8-4892-9949-A5756F199502}" srcOrd="1" destOrd="0" presId="urn:microsoft.com/office/officeart/2005/8/layout/arrow2"/>
    <dgm:cxn modelId="{EC57AFE0-0BE9-5F45-A99D-55F608870271}" type="presParOf" srcId="{3C5770A0-4442-41E7-890B-19C9D1F9A560}" destId="{7F11B5DA-9119-46F7-8B90-0E4ED32834D6}" srcOrd="2" destOrd="0" presId="urn:microsoft.com/office/officeart/2005/8/layout/arrow2"/>
    <dgm:cxn modelId="{616F7EF6-C2B4-FB40-A337-D53FCC835ACC}" type="presParOf" srcId="{3C5770A0-4442-41E7-890B-19C9D1F9A560}" destId="{F3DB05D1-A046-4C9D-8732-D28195D6F7EE}" srcOrd="3" destOrd="0" presId="urn:microsoft.com/office/officeart/2005/8/layout/arrow2"/>
    <dgm:cxn modelId="{0D66AB73-360B-5D48-A612-F7C5B63C582F}" type="presParOf" srcId="{3C5770A0-4442-41E7-890B-19C9D1F9A560}" destId="{F492FF5B-84E3-4DB4-93F9-C5B4DF3E4A87}" srcOrd="4" destOrd="0" presId="urn:microsoft.com/office/officeart/2005/8/layout/arrow2"/>
    <dgm:cxn modelId="{E24CF47B-4494-9748-95C4-2058D91A6CAB}" type="presParOf" srcId="{3C5770A0-4442-41E7-890B-19C9D1F9A560}" destId="{0EF4FF50-72C2-443C-9424-EBD8A9BB51A4}" srcOrd="5" destOrd="0" presId="urn:microsoft.com/office/officeart/2005/8/layout/arrow2"/>
    <dgm:cxn modelId="{B7CB8A7E-B960-2846-BE5F-96C10B3994DA}" type="presParOf" srcId="{3C5770A0-4442-41E7-890B-19C9D1F9A560}" destId="{FD7F82C3-5B82-4A5E-BD58-559868BED314}" srcOrd="6" destOrd="0" presId="urn:microsoft.com/office/officeart/2005/8/layout/arrow2"/>
    <dgm:cxn modelId="{17C45A84-D18B-9544-9953-5EFF23A4984F}" type="presParOf" srcId="{3C5770A0-4442-41E7-890B-19C9D1F9A560}" destId="{DF5CA685-C5B1-4702-8B51-2D2FAC450299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612106-A5FD-4660-90BF-AAE213E6D930}" type="doc">
      <dgm:prSet loTypeId="urn:microsoft.com/office/officeart/2005/8/layout/radial4" loCatId="relationship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it-IT"/>
        </a:p>
      </dgm:t>
    </dgm:pt>
    <dgm:pt modelId="{1271157E-3675-4A2F-8778-C6933CFF46A6}">
      <dgm:prSet phldrT="[Testo]" custT="1"/>
      <dgm:spPr/>
      <dgm:t>
        <a:bodyPr/>
        <a:lstStyle/>
        <a:p>
          <a:r>
            <a:rPr lang="en-US" sz="1800" noProof="0" dirty="0">
              <a:latin typeface="+mn-lt"/>
            </a:rPr>
            <a:t>Without capital market you have no other possibilities</a:t>
          </a:r>
          <a:endParaRPr lang="en-US" sz="1800" noProof="0" dirty="0"/>
        </a:p>
      </dgm:t>
    </dgm:pt>
    <dgm:pt modelId="{93F2EA5E-1F72-4F7D-BCE1-83F12ECD9400}" type="parTrans" cxnId="{BF02D12A-27A8-4900-9C03-E71474535B99}">
      <dgm:prSet/>
      <dgm:spPr/>
      <dgm:t>
        <a:bodyPr/>
        <a:lstStyle/>
        <a:p>
          <a:endParaRPr lang="en-US" sz="1800" noProof="0" dirty="0"/>
        </a:p>
      </dgm:t>
    </dgm:pt>
    <dgm:pt modelId="{801025E1-93BA-4B25-A2EB-F93B35886DDC}" type="sibTrans" cxnId="{BF02D12A-27A8-4900-9C03-E71474535B99}">
      <dgm:prSet/>
      <dgm:spPr/>
      <dgm:t>
        <a:bodyPr/>
        <a:lstStyle/>
        <a:p>
          <a:endParaRPr lang="en-US" sz="1800" noProof="0" dirty="0"/>
        </a:p>
      </dgm:t>
    </dgm:pt>
    <dgm:pt modelId="{0B9802A2-1A4C-4710-9606-FD1A9FC19818}">
      <dgm:prSet phldrT="[Testo]" custT="1"/>
      <dgm:spPr/>
      <dgm:t>
        <a:bodyPr/>
        <a:lstStyle/>
        <a:p>
          <a:r>
            <a:rPr lang="en-US" sz="1600" noProof="0" dirty="0"/>
            <a:t>Today</a:t>
          </a:r>
        </a:p>
        <a:p>
          <a:r>
            <a:rPr lang="en-US" sz="1600" noProof="0" dirty="0"/>
            <a:t>20.000</a:t>
          </a:r>
        </a:p>
      </dgm:t>
    </dgm:pt>
    <dgm:pt modelId="{9E450820-C4E5-4D17-BFAD-F8040D89A29F}" type="parTrans" cxnId="{E78B1356-8286-416E-8B14-699E84FA85EA}">
      <dgm:prSet/>
      <dgm:spPr/>
      <dgm:t>
        <a:bodyPr/>
        <a:lstStyle/>
        <a:p>
          <a:endParaRPr lang="en-US" sz="1800" noProof="0" dirty="0"/>
        </a:p>
      </dgm:t>
    </dgm:pt>
    <dgm:pt modelId="{D12C81BC-7D18-4E34-BF58-BA4D0F57A59D}" type="sibTrans" cxnId="{E78B1356-8286-416E-8B14-699E84FA85EA}">
      <dgm:prSet/>
      <dgm:spPr/>
      <dgm:t>
        <a:bodyPr/>
        <a:lstStyle/>
        <a:p>
          <a:endParaRPr lang="en-US" sz="1800" noProof="0" dirty="0"/>
        </a:p>
      </dgm:t>
    </dgm:pt>
    <dgm:pt modelId="{29211E60-F261-44A0-9AA2-70AD493DC4F6}">
      <dgm:prSet phldrT="[Testo]" custT="1"/>
      <dgm:spPr/>
      <dgm:t>
        <a:bodyPr/>
        <a:lstStyle/>
        <a:p>
          <a:r>
            <a:rPr lang="en-US" sz="1600" noProof="0" dirty="0"/>
            <a:t>Next year</a:t>
          </a:r>
        </a:p>
        <a:p>
          <a:r>
            <a:rPr lang="en-US" sz="1600" noProof="0" dirty="0"/>
            <a:t>25.000</a:t>
          </a:r>
        </a:p>
      </dgm:t>
    </dgm:pt>
    <dgm:pt modelId="{E8AE0EA8-0F51-4F6F-9B97-F85570CC68DA}" type="parTrans" cxnId="{1EE00241-E87B-4AB2-B5B4-CBB6677F3EA7}">
      <dgm:prSet/>
      <dgm:spPr/>
      <dgm:t>
        <a:bodyPr/>
        <a:lstStyle/>
        <a:p>
          <a:endParaRPr lang="en-US" sz="1800" noProof="0" dirty="0"/>
        </a:p>
      </dgm:t>
    </dgm:pt>
    <dgm:pt modelId="{4EE5A979-5D62-4C90-BDBE-4E29D26F07CF}" type="sibTrans" cxnId="{1EE00241-E87B-4AB2-B5B4-CBB6677F3EA7}">
      <dgm:prSet/>
      <dgm:spPr/>
      <dgm:t>
        <a:bodyPr/>
        <a:lstStyle/>
        <a:p>
          <a:endParaRPr lang="en-US" sz="1800" noProof="0" dirty="0"/>
        </a:p>
      </dgm:t>
    </dgm:pt>
    <dgm:pt modelId="{9C27B94F-8779-436C-96BA-CCB5A7DA34F9}" type="pres">
      <dgm:prSet presAssocID="{6A612106-A5FD-4660-90BF-AAE213E6D93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E9CC761-699B-4B99-8941-B8A1A35B8E65}" type="pres">
      <dgm:prSet presAssocID="{1271157E-3675-4A2F-8778-C6933CFF46A6}" presName="centerShape" presStyleLbl="node0" presStyleIdx="0" presStyleCnt="1" custScaleX="308151" custScaleY="117008" custLinFactNeighborX="213" custLinFactNeighborY="16965"/>
      <dgm:spPr/>
    </dgm:pt>
    <dgm:pt modelId="{4621F260-239E-423F-86F7-13F7B1498DFD}" type="pres">
      <dgm:prSet presAssocID="{9E450820-C4E5-4D17-BFAD-F8040D89A29F}" presName="parTrans" presStyleLbl="bgSibTrans2D1" presStyleIdx="0" presStyleCnt="2"/>
      <dgm:spPr/>
    </dgm:pt>
    <dgm:pt modelId="{5EB156B7-EC06-403E-A724-482C59897766}" type="pres">
      <dgm:prSet presAssocID="{0B9802A2-1A4C-4710-9606-FD1A9FC19818}" presName="node" presStyleLbl="node1" presStyleIdx="0" presStyleCnt="2" custScaleY="71201" custRadScaleRad="117394" custRadScaleInc="11945">
        <dgm:presLayoutVars>
          <dgm:bulletEnabled val="1"/>
        </dgm:presLayoutVars>
      </dgm:prSet>
      <dgm:spPr/>
    </dgm:pt>
    <dgm:pt modelId="{ECA13204-83AA-44C8-AA33-37A3433E6465}" type="pres">
      <dgm:prSet presAssocID="{E8AE0EA8-0F51-4F6F-9B97-F85570CC68DA}" presName="parTrans" presStyleLbl="bgSibTrans2D1" presStyleIdx="1" presStyleCnt="2"/>
      <dgm:spPr/>
    </dgm:pt>
    <dgm:pt modelId="{F1DEFC52-053D-428B-8D74-92049D7247BD}" type="pres">
      <dgm:prSet presAssocID="{29211E60-F261-44A0-9AA2-70AD493DC4F6}" presName="node" presStyleLbl="node1" presStyleIdx="1" presStyleCnt="2" custScaleY="71201" custRadScaleRad="117394" custRadScaleInc="-11945">
        <dgm:presLayoutVars>
          <dgm:bulletEnabled val="1"/>
        </dgm:presLayoutVars>
      </dgm:prSet>
      <dgm:spPr/>
    </dgm:pt>
  </dgm:ptLst>
  <dgm:cxnLst>
    <dgm:cxn modelId="{BF02D12A-27A8-4900-9C03-E71474535B99}" srcId="{6A612106-A5FD-4660-90BF-AAE213E6D930}" destId="{1271157E-3675-4A2F-8778-C6933CFF46A6}" srcOrd="0" destOrd="0" parTransId="{93F2EA5E-1F72-4F7D-BCE1-83F12ECD9400}" sibTransId="{801025E1-93BA-4B25-A2EB-F93B35886DDC}"/>
    <dgm:cxn modelId="{0F672631-C232-8747-9744-75351B22D3D4}" type="presOf" srcId="{1271157E-3675-4A2F-8778-C6933CFF46A6}" destId="{4E9CC761-699B-4B99-8941-B8A1A35B8E65}" srcOrd="0" destOrd="0" presId="urn:microsoft.com/office/officeart/2005/8/layout/radial4"/>
    <dgm:cxn modelId="{1EE00241-E87B-4AB2-B5B4-CBB6677F3EA7}" srcId="{1271157E-3675-4A2F-8778-C6933CFF46A6}" destId="{29211E60-F261-44A0-9AA2-70AD493DC4F6}" srcOrd="1" destOrd="0" parTransId="{E8AE0EA8-0F51-4F6F-9B97-F85570CC68DA}" sibTransId="{4EE5A979-5D62-4C90-BDBE-4E29D26F07CF}"/>
    <dgm:cxn modelId="{AA0E6944-05E9-114F-A29D-B4403A7851C4}" type="presOf" srcId="{6A612106-A5FD-4660-90BF-AAE213E6D930}" destId="{9C27B94F-8779-436C-96BA-CCB5A7DA34F9}" srcOrd="0" destOrd="0" presId="urn:microsoft.com/office/officeart/2005/8/layout/radial4"/>
    <dgm:cxn modelId="{E78B1356-8286-416E-8B14-699E84FA85EA}" srcId="{1271157E-3675-4A2F-8778-C6933CFF46A6}" destId="{0B9802A2-1A4C-4710-9606-FD1A9FC19818}" srcOrd="0" destOrd="0" parTransId="{9E450820-C4E5-4D17-BFAD-F8040D89A29F}" sibTransId="{D12C81BC-7D18-4E34-BF58-BA4D0F57A59D}"/>
    <dgm:cxn modelId="{670B1995-786A-0643-890C-4B1749DF12F5}" type="presOf" srcId="{9E450820-C4E5-4D17-BFAD-F8040D89A29F}" destId="{4621F260-239E-423F-86F7-13F7B1498DFD}" srcOrd="0" destOrd="0" presId="urn:microsoft.com/office/officeart/2005/8/layout/radial4"/>
    <dgm:cxn modelId="{62F6D198-1DF7-BF46-AC74-534C57AA46DB}" type="presOf" srcId="{29211E60-F261-44A0-9AA2-70AD493DC4F6}" destId="{F1DEFC52-053D-428B-8D74-92049D7247BD}" srcOrd="0" destOrd="0" presId="urn:microsoft.com/office/officeart/2005/8/layout/radial4"/>
    <dgm:cxn modelId="{0BF80D9E-E277-5D41-A622-3E98217FDAC5}" type="presOf" srcId="{E8AE0EA8-0F51-4F6F-9B97-F85570CC68DA}" destId="{ECA13204-83AA-44C8-AA33-37A3433E6465}" srcOrd="0" destOrd="0" presId="urn:microsoft.com/office/officeart/2005/8/layout/radial4"/>
    <dgm:cxn modelId="{8681BDF7-677C-0B4C-8E0F-D3D7AB520FD1}" type="presOf" srcId="{0B9802A2-1A4C-4710-9606-FD1A9FC19818}" destId="{5EB156B7-EC06-403E-A724-482C59897766}" srcOrd="0" destOrd="0" presId="urn:microsoft.com/office/officeart/2005/8/layout/radial4"/>
    <dgm:cxn modelId="{9673FF1F-577B-7A40-BE77-7C3F6441CB49}" type="presParOf" srcId="{9C27B94F-8779-436C-96BA-CCB5A7DA34F9}" destId="{4E9CC761-699B-4B99-8941-B8A1A35B8E65}" srcOrd="0" destOrd="0" presId="urn:microsoft.com/office/officeart/2005/8/layout/radial4"/>
    <dgm:cxn modelId="{CE7D0697-F125-E042-AA3E-BC5FEDA76E7B}" type="presParOf" srcId="{9C27B94F-8779-436C-96BA-CCB5A7DA34F9}" destId="{4621F260-239E-423F-86F7-13F7B1498DFD}" srcOrd="1" destOrd="0" presId="urn:microsoft.com/office/officeart/2005/8/layout/radial4"/>
    <dgm:cxn modelId="{2598EC3F-A3A3-904D-927D-2547CF8E7EBF}" type="presParOf" srcId="{9C27B94F-8779-436C-96BA-CCB5A7DA34F9}" destId="{5EB156B7-EC06-403E-A724-482C59897766}" srcOrd="2" destOrd="0" presId="urn:microsoft.com/office/officeart/2005/8/layout/radial4"/>
    <dgm:cxn modelId="{5133CDF8-4FDA-BA4C-9D32-8F9E0612923E}" type="presParOf" srcId="{9C27B94F-8779-436C-96BA-CCB5A7DA34F9}" destId="{ECA13204-83AA-44C8-AA33-37A3433E6465}" srcOrd="3" destOrd="0" presId="urn:microsoft.com/office/officeart/2005/8/layout/radial4"/>
    <dgm:cxn modelId="{04D750FF-B44B-144C-BC5F-DC91BD467F47}" type="presParOf" srcId="{9C27B94F-8779-436C-96BA-CCB5A7DA34F9}" destId="{F1DEFC52-053D-428B-8D74-92049D7247BD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D11C5-33C6-9E4C-8BCC-C1A0F92C7C97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E9D53-8887-D84E-A584-1965C4D22ECC}">
      <dsp:nvSpPr>
        <dsp:cNvPr id="0" name=""/>
        <dsp:cNvSpPr/>
      </dsp:nvSpPr>
      <dsp:spPr>
        <a:xfrm>
          <a:off x="511409" y="347956"/>
          <a:ext cx="5459747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Where does the market come from</a:t>
          </a:r>
        </a:p>
      </dsp:txBody>
      <dsp:txXfrm>
        <a:off x="511409" y="347956"/>
        <a:ext cx="5459747" cy="696274"/>
      </dsp:txXfrm>
    </dsp:sp>
    <dsp:sp modelId="{30AC56C3-C866-CC4D-BBD2-0B84F2C3AEB1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A51D9D-4D4D-314B-88ED-EF08A8C01C70}">
      <dsp:nvSpPr>
        <dsp:cNvPr id="0" name=""/>
        <dsp:cNvSpPr/>
      </dsp:nvSpPr>
      <dsp:spPr>
        <a:xfrm>
          <a:off x="910599" y="1392548"/>
          <a:ext cx="5060557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How </a:t>
          </a:r>
          <a:r>
            <a:rPr lang="en-US" sz="2000" kern="1200" noProof="0" dirty="0"/>
            <a:t>does</a:t>
          </a:r>
          <a:r>
            <a:rPr lang="en-US" sz="2000" kern="1200" dirty="0"/>
            <a:t> it works</a:t>
          </a:r>
        </a:p>
      </dsp:txBody>
      <dsp:txXfrm>
        <a:off x="910599" y="1392548"/>
        <a:ext cx="5060557" cy="696274"/>
      </dsp:txXfrm>
    </dsp:sp>
    <dsp:sp modelId="{716346A8-7144-8B4C-8E90-C856B1A76E56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C267D7-E130-BF44-A86C-EAEFBCAAE27D}">
      <dsp:nvSpPr>
        <dsp:cNvPr id="0" name=""/>
        <dsp:cNvSpPr/>
      </dsp:nvSpPr>
      <dsp:spPr>
        <a:xfrm>
          <a:off x="910599" y="2437140"/>
          <a:ext cx="5060557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Consumption </a:t>
          </a:r>
          <a:r>
            <a:rPr lang="en-US" sz="2000" i="1" kern="1200" dirty="0"/>
            <a:t>Vs</a:t>
          </a:r>
          <a:r>
            <a:rPr lang="en-US" sz="2000" kern="1200" dirty="0"/>
            <a:t> Investment</a:t>
          </a:r>
        </a:p>
      </dsp:txBody>
      <dsp:txXfrm>
        <a:off x="910599" y="2437140"/>
        <a:ext cx="5060557" cy="696274"/>
      </dsp:txXfrm>
    </dsp:sp>
    <dsp:sp modelId="{D5CB84C5-2451-9B4F-868A-98513B92A1D5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20F381-7A52-334D-95A0-62064AAC5FD6}">
      <dsp:nvSpPr>
        <dsp:cNvPr id="0" name=""/>
        <dsp:cNvSpPr/>
      </dsp:nvSpPr>
      <dsp:spPr>
        <a:xfrm>
          <a:off x="511409" y="3481732"/>
          <a:ext cx="5459747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cost of capital problem</a:t>
          </a:r>
        </a:p>
      </dsp:txBody>
      <dsp:txXfrm>
        <a:off x="511409" y="3481732"/>
        <a:ext cx="5459747" cy="696274"/>
      </dsp:txXfrm>
    </dsp:sp>
    <dsp:sp modelId="{D4676FD3-2DAB-584A-97D7-B91652F9E04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75F25-5A15-446C-AF5D-6E8DA57F6416}">
      <dsp:nvSpPr>
        <dsp:cNvPr id="0" name=""/>
        <dsp:cNvSpPr/>
      </dsp:nvSpPr>
      <dsp:spPr>
        <a:xfrm>
          <a:off x="-10" y="0"/>
          <a:ext cx="8501143" cy="4389454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63DAAF4-905D-4B79-89AF-79B6F6B15C62}">
      <dsp:nvSpPr>
        <dsp:cNvPr id="0" name=""/>
        <dsp:cNvSpPr/>
      </dsp:nvSpPr>
      <dsp:spPr>
        <a:xfrm>
          <a:off x="857256" y="3263997"/>
          <a:ext cx="161531" cy="16153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D2F594-63A8-4892-9949-A5756F199502}">
      <dsp:nvSpPr>
        <dsp:cNvPr id="0" name=""/>
        <dsp:cNvSpPr/>
      </dsp:nvSpPr>
      <dsp:spPr>
        <a:xfrm>
          <a:off x="1028529" y="3461131"/>
          <a:ext cx="2440171" cy="870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592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cs typeface="Times New Roman" pitchFamily="18" charset="0"/>
            </a:rPr>
            <a:t>Allows resources’ transfer from surplus sectors to deficit ones</a:t>
          </a:r>
          <a:endParaRPr lang="en-US" sz="1800" kern="1200" noProof="0" dirty="0"/>
        </a:p>
      </dsp:txBody>
      <dsp:txXfrm>
        <a:off x="1028529" y="3461131"/>
        <a:ext cx="2440171" cy="870519"/>
      </dsp:txXfrm>
    </dsp:sp>
    <dsp:sp modelId="{7F11B5DA-9119-46F7-8B90-0E4ED32834D6}">
      <dsp:nvSpPr>
        <dsp:cNvPr id="0" name=""/>
        <dsp:cNvSpPr/>
      </dsp:nvSpPr>
      <dsp:spPr>
        <a:xfrm>
          <a:off x="2187135" y="2242800"/>
          <a:ext cx="280925" cy="28092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DB05D1-A046-4C9D-8732-D28195D6F7EE}">
      <dsp:nvSpPr>
        <dsp:cNvPr id="0" name=""/>
        <dsp:cNvSpPr/>
      </dsp:nvSpPr>
      <dsp:spPr>
        <a:xfrm>
          <a:off x="148015" y="1641521"/>
          <a:ext cx="2380624" cy="92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856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cs typeface="Times New Roman" pitchFamily="18" charset="0"/>
            </a:rPr>
            <a:t>Guarantees securities negotiability and prices’ closing</a:t>
          </a:r>
          <a:endParaRPr lang="en-US" sz="1800" kern="1200" noProof="0" dirty="0"/>
        </a:p>
      </dsp:txBody>
      <dsp:txXfrm>
        <a:off x="148015" y="1641521"/>
        <a:ext cx="2380624" cy="925840"/>
      </dsp:txXfrm>
    </dsp:sp>
    <dsp:sp modelId="{F492FF5B-84E3-4DB4-93F9-C5B4DF3E4A87}">
      <dsp:nvSpPr>
        <dsp:cNvPr id="0" name=""/>
        <dsp:cNvSpPr/>
      </dsp:nvSpPr>
      <dsp:spPr>
        <a:xfrm>
          <a:off x="4029332" y="1490658"/>
          <a:ext cx="372225" cy="37222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F4FF50-72C2-443C-9424-EBD8A9BB51A4}">
      <dsp:nvSpPr>
        <dsp:cNvPr id="0" name=""/>
        <dsp:cNvSpPr/>
      </dsp:nvSpPr>
      <dsp:spPr>
        <a:xfrm>
          <a:off x="2372346" y="340856"/>
          <a:ext cx="3524759" cy="871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235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cs typeface="Times New Roman" pitchFamily="18" charset="0"/>
            </a:rPr>
            <a:t>It controls the efficient allocation of resources and yields of underlying securities</a:t>
          </a:r>
          <a:endParaRPr lang="en-US" sz="1800" kern="1200" noProof="0" dirty="0"/>
        </a:p>
      </dsp:txBody>
      <dsp:txXfrm>
        <a:off x="2372346" y="340856"/>
        <a:ext cx="3524759" cy="871096"/>
      </dsp:txXfrm>
    </dsp:sp>
    <dsp:sp modelId="{FD7F82C3-5B82-4A5E-BD58-559868BED314}">
      <dsp:nvSpPr>
        <dsp:cNvPr id="0" name=""/>
        <dsp:cNvSpPr/>
      </dsp:nvSpPr>
      <dsp:spPr>
        <a:xfrm>
          <a:off x="6430846" y="888992"/>
          <a:ext cx="498641" cy="49864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5CA685-C5B1-4702-8B51-2D2FAC450299}">
      <dsp:nvSpPr>
        <dsp:cNvPr id="0" name=""/>
        <dsp:cNvSpPr/>
      </dsp:nvSpPr>
      <dsp:spPr>
        <a:xfrm>
          <a:off x="5175824" y="1769692"/>
          <a:ext cx="3062421" cy="1042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22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cs typeface="Times New Roman" pitchFamily="18" charset="0"/>
            </a:rPr>
            <a:t>I manages RISK, its allocation and ensure the proper risk/return trade off</a:t>
          </a:r>
          <a:endParaRPr lang="en-US" sz="1800" kern="1200" noProof="0" dirty="0"/>
        </a:p>
      </dsp:txBody>
      <dsp:txXfrm>
        <a:off x="5175824" y="1769692"/>
        <a:ext cx="3062421" cy="10425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CC761-699B-4B99-8941-B8A1A35B8E65}">
      <dsp:nvSpPr>
        <dsp:cNvPr id="0" name=""/>
        <dsp:cNvSpPr/>
      </dsp:nvSpPr>
      <dsp:spPr>
        <a:xfrm>
          <a:off x="67396" y="1980340"/>
          <a:ext cx="4223851" cy="16038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latin typeface="+mn-lt"/>
            </a:rPr>
            <a:t>Without capital market you have no other possibilities</a:t>
          </a:r>
          <a:endParaRPr lang="en-US" sz="1800" kern="1200" noProof="0" dirty="0"/>
        </a:p>
      </dsp:txBody>
      <dsp:txXfrm>
        <a:off x="685965" y="2215217"/>
        <a:ext cx="2986713" cy="1134084"/>
      </dsp:txXfrm>
    </dsp:sp>
    <dsp:sp modelId="{4621F260-239E-423F-86F7-13F7B1498DFD}">
      <dsp:nvSpPr>
        <dsp:cNvPr id="0" name=""/>
        <dsp:cNvSpPr/>
      </dsp:nvSpPr>
      <dsp:spPr>
        <a:xfrm rot="14105812">
          <a:off x="303188" y="1065732"/>
          <a:ext cx="1629610" cy="3906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B156B7-EC06-403E-A724-482C59897766}">
      <dsp:nvSpPr>
        <dsp:cNvPr id="0" name=""/>
        <dsp:cNvSpPr/>
      </dsp:nvSpPr>
      <dsp:spPr>
        <a:xfrm>
          <a:off x="683" y="221955"/>
          <a:ext cx="1302172" cy="741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noProof="0" dirty="0"/>
            <a:t>Today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noProof="0" dirty="0"/>
            <a:t>20.000</a:t>
          </a:r>
        </a:p>
      </dsp:txBody>
      <dsp:txXfrm>
        <a:off x="22407" y="243679"/>
        <a:ext cx="1258724" cy="698280"/>
      </dsp:txXfrm>
    </dsp:sp>
    <dsp:sp modelId="{ECA13204-83AA-44C8-AA33-37A3433E6465}">
      <dsp:nvSpPr>
        <dsp:cNvPr id="0" name=""/>
        <dsp:cNvSpPr/>
      </dsp:nvSpPr>
      <dsp:spPr>
        <a:xfrm rot="18277439">
          <a:off x="2418085" y="1065484"/>
          <a:ext cx="1623507" cy="3906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DEFC52-053D-428B-8D74-92049D7247BD}">
      <dsp:nvSpPr>
        <dsp:cNvPr id="0" name=""/>
        <dsp:cNvSpPr/>
      </dsp:nvSpPr>
      <dsp:spPr>
        <a:xfrm>
          <a:off x="3039981" y="221955"/>
          <a:ext cx="1302172" cy="741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noProof="0" dirty="0"/>
            <a:t>Next year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noProof="0" dirty="0"/>
            <a:t>25.000</a:t>
          </a:r>
        </a:p>
      </dsp:txBody>
      <dsp:txXfrm>
        <a:off x="3061705" y="243679"/>
        <a:ext cx="1258724" cy="698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3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02/10/19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631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105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40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9329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26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682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20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4812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158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10/2/19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10/2/19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10/2/19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10/2/19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10/2/19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10/2/19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10/2/19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10/2/19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10/2/19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10/2/19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10/2/19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irasl@unica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.jp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jpeg"/><Relationship Id="rId9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1.wmf"/><Relationship Id="rId4" Type="http://schemas.openxmlformats.org/officeDocument/2006/relationships/image" Target="../media/image2.jpg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5.jpeg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1285753"/>
            <a:ext cx="8189176" cy="2761941"/>
          </a:xfrm>
        </p:spPr>
        <p:txBody>
          <a:bodyPr anchor="ctr"/>
          <a:lstStyle/>
          <a:p>
            <a:pPr>
              <a:lnSpc>
                <a:spcPct val="90000"/>
              </a:lnSpc>
              <a:spcAft>
                <a:spcPts val="4200"/>
              </a:spcAft>
            </a:pPr>
            <a:r>
              <a:rPr lang="it-IT" sz="6000" dirty="0"/>
              <a:t>Advanced</a:t>
            </a:r>
            <a:br>
              <a:rPr lang="it-IT" sz="6000" dirty="0"/>
            </a:br>
            <a:r>
              <a:rPr lang="it-IT" sz="6000" dirty="0"/>
              <a:t>Corporate Finance</a:t>
            </a: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r>
              <a:rPr lang="it-IT" sz="1800" dirty="0"/>
              <a:t>6 CFU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672766"/>
            <a:ext cx="7642973" cy="1502278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Prof. Luca Piras</a:t>
            </a:r>
          </a:p>
          <a:p>
            <a:pPr>
              <a:spcAft>
                <a:spcPts val="2400"/>
              </a:spcAft>
            </a:pPr>
            <a:r>
              <a:rPr lang="it-IT" sz="1600" dirty="0">
                <a:solidFill>
                  <a:schemeClr val="tx2"/>
                </a:solidFill>
              </a:rPr>
              <a:t>Room 4, P. Baffi building 2° </a:t>
            </a:r>
            <a:r>
              <a:rPr lang="it-IT" sz="1600" dirty="0" err="1">
                <a:solidFill>
                  <a:schemeClr val="tx2"/>
                </a:solidFill>
              </a:rPr>
              <a:t>floor</a:t>
            </a:r>
            <a:endParaRPr lang="it-IT" sz="1600" dirty="0">
              <a:solidFill>
                <a:schemeClr val="tx2"/>
              </a:solidFill>
            </a:endParaRPr>
          </a:p>
          <a:p>
            <a:r>
              <a:rPr lang="it-IT" dirty="0">
                <a:solidFill>
                  <a:schemeClr val="tx2"/>
                </a:solidFill>
                <a:hlinkClick r:id="rId3"/>
              </a:rPr>
              <a:t>pirasl@unica.it</a:t>
            </a:r>
            <a:r>
              <a:rPr lang="it-IT" dirty="0">
                <a:solidFill>
                  <a:schemeClr val="tx2"/>
                </a:solidFill>
              </a:rPr>
              <a:t>                                      070 675 3365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6" name="Immagine 5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CasellaDiTesto 6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“Imagine there’s no market”….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1143000" y="2819391"/>
            <a:ext cx="0" cy="3124200"/>
          </a:xfrm>
          <a:prstGeom prst="line">
            <a:avLst/>
          </a:prstGeom>
          <a:ln>
            <a:headEnd/>
            <a:tailEnd type="stealth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 sz="1400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143000" y="5943591"/>
            <a:ext cx="7010400" cy="0"/>
          </a:xfrm>
          <a:prstGeom prst="line">
            <a:avLst/>
          </a:prstGeom>
          <a:ln>
            <a:headEnd/>
            <a:tailEnd type="stealth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 sz="1400"/>
          </a:p>
        </p:txBody>
      </p: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1143000" y="4190991"/>
            <a:ext cx="1676400" cy="1752600"/>
            <a:chOff x="720" y="2352"/>
            <a:chExt cx="1056" cy="1104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720" y="2352"/>
              <a:ext cx="105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it-IT" sz="1400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1776" y="2352"/>
              <a:ext cx="0" cy="1104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it-IT" sz="1400"/>
            </a:p>
          </p:txBody>
        </p:sp>
      </p:grp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858000" y="6034079"/>
            <a:ext cx="1676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400" dirty="0">
                <a:latin typeface="Verdana" pitchFamily="34" charset="0"/>
              </a:rPr>
              <a:t>€ </a:t>
            </a:r>
            <a:r>
              <a:rPr lang="it-IT" sz="1400" dirty="0" err="1">
                <a:latin typeface="Verdana" pitchFamily="34" charset="0"/>
              </a:rPr>
              <a:t>at</a:t>
            </a:r>
            <a:r>
              <a:rPr lang="it-IT" sz="1400" dirty="0">
                <a:latin typeface="Verdana" pitchFamily="34" charset="0"/>
              </a:rPr>
              <a:t> T</a:t>
            </a:r>
            <a:r>
              <a:rPr lang="it-IT" sz="1400" baseline="-25000" dirty="0">
                <a:latin typeface="Verdana" pitchFamily="34" charset="0"/>
              </a:rPr>
              <a:t>0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39295" y="2936574"/>
            <a:ext cx="11417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400" dirty="0">
                <a:latin typeface="Verdana" pitchFamily="34" charset="0"/>
              </a:rPr>
              <a:t>€ </a:t>
            </a:r>
            <a:r>
              <a:rPr lang="it-IT" sz="1400" dirty="0" err="1">
                <a:latin typeface="Verdana" pitchFamily="34" charset="0"/>
              </a:rPr>
              <a:t>at</a:t>
            </a:r>
            <a:r>
              <a:rPr lang="it-IT" sz="1400" dirty="0">
                <a:latin typeface="Verdana" pitchFamily="34" charset="0"/>
              </a:rPr>
              <a:t> T</a:t>
            </a:r>
            <a:r>
              <a:rPr lang="it-IT" sz="1400" baseline="-25000" dirty="0">
                <a:latin typeface="Verdana" pitchFamily="34" charset="0"/>
              </a:rPr>
              <a:t>1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125538" y="3776654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>
                <a:latin typeface="Verdana" pitchFamily="34" charset="0"/>
              </a:rPr>
              <a:t>25.000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247900" y="6019791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>
                <a:latin typeface="Verdana" pitchFamily="34" charset="0"/>
              </a:rPr>
              <a:t>20.000</a:t>
            </a:r>
          </a:p>
        </p:txBody>
      </p:sp>
      <p:graphicFrame>
        <p:nvGraphicFramePr>
          <p:cNvPr id="18" name="Diagramma 17"/>
          <p:cNvGraphicFramePr/>
          <p:nvPr>
            <p:extLst>
              <p:ext uri="{D42A27DB-BD31-4B8C-83A1-F6EECF244321}">
                <p14:modId xmlns:p14="http://schemas.microsoft.com/office/powerpoint/2010/main" val="466030492"/>
              </p:ext>
            </p:extLst>
          </p:nvPr>
        </p:nvGraphicFramePr>
        <p:xfrm>
          <a:off x="3390900" y="2180491"/>
          <a:ext cx="4342838" cy="3672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7439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“Imagine there’s no market”….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01040" y="1783079"/>
            <a:ext cx="8229600" cy="1218304"/>
          </a:xfrm>
        </p:spPr>
        <p:txBody>
          <a:bodyPr anchor="ctr"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Typical Consumption function without capital market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You can only consume what you gain in each year</a:t>
            </a:r>
          </a:p>
          <a:p>
            <a:pPr algn="just"/>
            <a:r>
              <a:rPr lang="en-US" altLang="zh-TW" dirty="0">
                <a:solidFill>
                  <a:srgbClr val="002060"/>
                </a:solidFill>
                <a:latin typeface="+mn-lt"/>
              </a:rPr>
              <a:t>MRS = Substitution between Consumption in T</a:t>
            </a:r>
            <a:r>
              <a:rPr lang="en-US" altLang="zh-TW" baseline="-25000" dirty="0">
                <a:solidFill>
                  <a:srgbClr val="002060"/>
                </a:solidFill>
                <a:latin typeface="+mn-lt"/>
              </a:rPr>
              <a:t>0</a:t>
            </a:r>
            <a:r>
              <a:rPr lang="en-US" altLang="zh-TW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zh-TW" i="1" dirty="0">
                <a:solidFill>
                  <a:srgbClr val="002060"/>
                </a:solidFill>
                <a:latin typeface="+mn-lt"/>
              </a:rPr>
              <a:t>Vs</a:t>
            </a:r>
            <a:r>
              <a:rPr lang="en-US" altLang="zh-TW" dirty="0">
                <a:solidFill>
                  <a:srgbClr val="002060"/>
                </a:solidFill>
                <a:latin typeface="+mn-lt"/>
              </a:rPr>
              <a:t> T</a:t>
            </a:r>
            <a:r>
              <a:rPr lang="en-US" altLang="zh-TW" baseline="-25000" dirty="0">
                <a:solidFill>
                  <a:srgbClr val="002060"/>
                </a:solidFill>
                <a:latin typeface="+mn-lt"/>
              </a:rPr>
              <a:t>1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7" name="Picture 18" descr="1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3713" y="3055303"/>
            <a:ext cx="2820474" cy="2303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67778"/>
              </p:ext>
            </p:extLst>
          </p:nvPr>
        </p:nvGraphicFramePr>
        <p:xfrm>
          <a:off x="1072896" y="5408867"/>
          <a:ext cx="2403729" cy="1126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4" name="方程式" r:id="rId5" imgW="1282680" imgH="711000" progId="Equation.3">
                  <p:embed/>
                </p:oleObj>
              </mc:Choice>
              <mc:Fallback>
                <p:oleObj name="方程式" r:id="rId5" imgW="12826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2896" y="5408867"/>
                        <a:ext cx="2403729" cy="11260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9" descr="1-2-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0730" y="3055303"/>
            <a:ext cx="3056070" cy="2146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4285903" y="4019510"/>
            <a:ext cx="1893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/>
              <a:t>MRS decreasing:</a:t>
            </a:r>
            <a:endParaRPr lang="en-US" altLang="zh-TW" dirty="0"/>
          </a:p>
        </p:txBody>
      </p:sp>
      <p:graphicFrame>
        <p:nvGraphicFramePr>
          <p:cNvPr id="1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81093"/>
              </p:ext>
            </p:extLst>
          </p:nvPr>
        </p:nvGraphicFramePr>
        <p:xfrm>
          <a:off x="6443663" y="5347907"/>
          <a:ext cx="1728787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5" name="方程式" r:id="rId8" imgW="990360" imgH="457200" progId="Equation.3">
                  <p:embed/>
                </p:oleObj>
              </mc:Choice>
              <mc:Fallback>
                <p:oleObj name="方程式" r:id="rId8" imgW="990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5347907"/>
                        <a:ext cx="1728787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6524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“Imagine there’s no market”….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82605" y="1796211"/>
            <a:ext cx="6395304" cy="103542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Production without capital market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You can only invest the amount you own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335434" y="3008982"/>
            <a:ext cx="13984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Production: </a:t>
            </a:r>
          </a:p>
        </p:txBody>
      </p:sp>
      <p:pic>
        <p:nvPicPr>
          <p:cNvPr id="13" name="Picture 16" descr="1-3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462722"/>
            <a:ext cx="8229600" cy="26719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14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“Imagine there’s no market”….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4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18189"/>
            <a:ext cx="8229600" cy="103542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Production without capital market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You can only invest the amount you own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10" name="Picture 4" descr="1-3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614" y="3069022"/>
            <a:ext cx="2128837" cy="198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" name="Picture 6" descr="1-3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2526" y="3284922"/>
            <a:ext cx="2547938" cy="178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054392"/>
              </p:ext>
            </p:extLst>
          </p:nvPr>
        </p:nvGraphicFramePr>
        <p:xfrm>
          <a:off x="6024326" y="5443922"/>
          <a:ext cx="19446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0" name="方程式" r:id="rId7" imgW="1002960" imgH="457200" progId="Equation.3">
                  <p:embed/>
                </p:oleObj>
              </mc:Choice>
              <mc:Fallback>
                <p:oleObj name="方程式" r:id="rId7" imgW="10029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326" y="5443922"/>
                        <a:ext cx="1944688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30293"/>
              </p:ext>
            </p:extLst>
          </p:nvPr>
        </p:nvGraphicFramePr>
        <p:xfrm>
          <a:off x="1631714" y="5228022"/>
          <a:ext cx="2303462" cy="120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1" name="方程式" r:id="rId9" imgW="1358640" imgH="711000" progId="Equation.3">
                  <p:embed/>
                </p:oleObj>
              </mc:Choice>
              <mc:Fallback>
                <p:oleObj name="方程式" r:id="rId9" imgW="13586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714" y="5228022"/>
                        <a:ext cx="2303462" cy="1204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328784" y="2780097"/>
            <a:ext cx="50799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MRT:                                              MRT increasing:</a:t>
            </a:r>
          </a:p>
        </p:txBody>
      </p:sp>
    </p:spTree>
    <p:extLst>
      <p:ext uri="{BB962C8B-B14F-4D97-AF65-F5344CB8AC3E}">
        <p14:creationId xmlns:p14="http://schemas.microsoft.com/office/powerpoint/2010/main" val="1196551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“Imagine there’s no market”….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4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1" y="1603455"/>
            <a:ext cx="8092224" cy="752079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+mn-lt"/>
              </a:rPr>
              <a:t>Production without capital market and optimal consumption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13" name="Picture 5" descr="1-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191" y="3015102"/>
            <a:ext cx="4097524" cy="308394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346292"/>
              </p:ext>
            </p:extLst>
          </p:nvPr>
        </p:nvGraphicFramePr>
        <p:xfrm>
          <a:off x="4424634" y="2633699"/>
          <a:ext cx="4518644" cy="3565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" name="方程式" r:id="rId6" imgW="3174840" imgH="2311200" progId="Equation.3">
                  <p:embed/>
                </p:oleObj>
              </mc:Choice>
              <mc:Fallback>
                <p:oleObj name="方程式" r:id="rId6" imgW="3174840" imgH="23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634" y="2633699"/>
                        <a:ext cx="4518644" cy="35657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9340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Still no market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3236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Optimal consumption for different individuals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7" name="Picture 5" descr="1-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58571"/>
            <a:ext cx="5096740" cy="30078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113"/>
              </p:ext>
            </p:extLst>
          </p:nvPr>
        </p:nvGraphicFramePr>
        <p:xfrm>
          <a:off x="4904620" y="2827541"/>
          <a:ext cx="3782180" cy="4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8" name="方程式" r:id="rId5" imgW="2082600" imgH="241200" progId="Equation.3">
                  <p:embed/>
                </p:oleObj>
              </mc:Choice>
              <mc:Fallback>
                <p:oleObj name="方程式" r:id="rId5" imgW="2082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4620" y="2827541"/>
                        <a:ext cx="3782180" cy="44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702829" y="3615852"/>
            <a:ext cx="418576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TW" sz="1600" dirty="0">
                <a:solidFill>
                  <a:schemeClr val="tx2">
                    <a:lumMod val="75000"/>
                  </a:schemeClr>
                </a:solidFill>
              </a:rPr>
              <a:t>Individual 1 prefers consuming more at C</a:t>
            </a:r>
            <a:r>
              <a:rPr lang="en-US" altLang="zh-TW" sz="1200" baseline="-25000" dirty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pPr algn="ctr"/>
            <a:endParaRPr lang="en-US" altLang="zh-TW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altLang="zh-TW" sz="1600" dirty="0">
                <a:solidFill>
                  <a:schemeClr val="tx2">
                    <a:lumMod val="75000"/>
                  </a:schemeClr>
                </a:solidFill>
              </a:rPr>
              <a:t>Individual 2 prefers consuming more at C</a:t>
            </a:r>
            <a:r>
              <a:rPr lang="en-US" altLang="zh-TW" sz="1400" baseline="-25000" dirty="0">
                <a:solidFill>
                  <a:schemeClr val="tx2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488142" y="4919337"/>
            <a:ext cx="3121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They can make a deal !</a:t>
            </a:r>
          </a:p>
        </p:txBody>
      </p:sp>
    </p:spTree>
    <p:extLst>
      <p:ext uri="{BB962C8B-B14F-4D97-AF65-F5344CB8AC3E}">
        <p14:creationId xmlns:p14="http://schemas.microsoft.com/office/powerpoint/2010/main" val="193336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Assumptions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1400" y="1790701"/>
            <a:ext cx="7632700" cy="3771900"/>
          </a:xfrm>
        </p:spPr>
        <p:txBody>
          <a:bodyPr anchor="ctr"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altLang="zh-TW" sz="2800" dirty="0">
                <a:solidFill>
                  <a:srgbClr val="002060"/>
                </a:solidFill>
                <a:latin typeface="+mn-lt"/>
              </a:rPr>
              <a:t>All outcomes from investment are known with certainty.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altLang="zh-TW" sz="2800" dirty="0">
                <a:solidFill>
                  <a:srgbClr val="002060"/>
                </a:solidFill>
                <a:latin typeface="+mn-lt"/>
              </a:rPr>
              <a:t>Inter-temporal exchange rate of consumption bundles, r &gt; </a:t>
            </a:r>
            <a:r>
              <a:rPr lang="en-US" altLang="zh-TW" dirty="0">
                <a:solidFill>
                  <a:srgbClr val="002060"/>
                </a:solidFill>
                <a:latin typeface="+mn-lt"/>
              </a:rPr>
              <a:t>0</a:t>
            </a:r>
            <a:r>
              <a:rPr lang="en-US" altLang="zh-TW" sz="2800" dirty="0">
                <a:solidFill>
                  <a:srgbClr val="002060"/>
                </a:solidFill>
                <a:latin typeface="+mn-lt"/>
              </a:rPr>
              <a:t> is known.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altLang="zh-TW" sz="2800" dirty="0">
                <a:solidFill>
                  <a:srgbClr val="002060"/>
                </a:solidFill>
                <a:latin typeface="+mn-lt"/>
              </a:rPr>
              <a:t>No transaction costs.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altLang="zh-TW" sz="2800" dirty="0">
                <a:solidFill>
                  <a:srgbClr val="002060"/>
                </a:solidFill>
                <a:latin typeface="+mn-lt"/>
              </a:rPr>
              <a:t>No taxes.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altLang="zh-TW" sz="2800" dirty="0">
                <a:solidFill>
                  <a:srgbClr val="002060"/>
                </a:solidFill>
                <a:latin typeface="+mn-lt"/>
              </a:rPr>
              <a:t>Two-period model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3924290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11200"/>
            <a:ext cx="8229600" cy="889000"/>
          </a:xfrm>
        </p:spPr>
        <p:txBody>
          <a:bodyPr/>
          <a:lstStyle/>
          <a:p>
            <a:pPr algn="l"/>
            <a:r>
              <a:rPr lang="en-US" sz="4800" dirty="0"/>
              <a:t>Investment Opportunities</a:t>
            </a:r>
            <a:endParaRPr lang="it-IT" sz="4800" dirty="0"/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5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sp>
        <p:nvSpPr>
          <p:cNvPr id="3" name="Rettangolo 2"/>
          <p:cNvSpPr/>
          <p:nvPr/>
        </p:nvSpPr>
        <p:spPr>
          <a:xfrm>
            <a:off x="685800" y="1873884"/>
            <a:ext cx="279400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lvl="2" indent="-288925">
              <a:lnSpc>
                <a:spcPct val="90000"/>
              </a:lnSpc>
              <a:buFontTx/>
              <a:buAutoNum type="alphaUcPeriod"/>
            </a:pPr>
            <a:r>
              <a:rPr lang="en-US" altLang="zh-TW" dirty="0"/>
              <a:t>Initial endowment, A:</a:t>
            </a:r>
          </a:p>
        </p:txBody>
      </p:sp>
      <p:pic>
        <p:nvPicPr>
          <p:cNvPr id="10" name="Picture 6" descr="1-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6507" y="2656920"/>
            <a:ext cx="3940293" cy="26070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6842016" y="2656920"/>
            <a:ext cx="1994136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112" lvl="2">
              <a:lnSpc>
                <a:spcPct val="90000"/>
              </a:lnSpc>
            </a:pPr>
            <a:r>
              <a:rPr lang="en-US" altLang="zh-TW" sz="1200"/>
              <a:t>Capital market line (CML)</a:t>
            </a:r>
            <a:endParaRPr lang="en-US" altLang="zh-TW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3491992" y="1725101"/>
                <a:ext cx="2213864" cy="586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𝑤</m:t>
                        </m:r>
                      </m:e>
                      <m:sub>
                        <m: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0</m:t>
                        </m:r>
                      </m:sub>
                    </m:sSub>
                    <m:r>
                      <a:rPr lang="it-IT" sz="2400" i="1">
                        <a:solidFill>
                          <a:schemeClr val="tx2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=</m:t>
                    </m:r>
                    <m:sSub>
                      <m:sSubPr>
                        <m:ctrlP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Calibri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𝑦</m:t>
                        </m:r>
                      </m:e>
                      <m:sub>
                        <m: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0</m:t>
                        </m:r>
                      </m:sub>
                    </m:sSub>
                    <m:r>
                      <a:rPr lang="it-IT" sz="2400" i="1">
                        <a:solidFill>
                          <a:schemeClr val="tx2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+</m:t>
                    </m:r>
                    <m:f>
                      <m:fPr>
                        <m:ctrlP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Calibri" charset="0"/>
                            <a:cs typeface="Times New Roman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400" i="1">
                                <a:solidFill>
                                  <a:schemeClr val="tx2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charset="0"/>
                                <a:cs typeface="Times New Roman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solidFill>
                                  <a:schemeClr val="tx2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it-IT" sz="2400" i="1">
                                <a:solidFill>
                                  <a:schemeClr val="tx2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1+</m:t>
                        </m:r>
                        <m:r>
                          <a:rPr lang="it-IT" sz="2400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𝑖</m:t>
                        </m:r>
                      </m:den>
                    </m:f>
                  </m:oMath>
                </a14:m>
                <a:r>
                  <a:rPr lang="it-IT" sz="2400" dirty="0">
                    <a:solidFill>
                      <a:schemeClr val="tx2"/>
                    </a:solidFill>
                    <a:effectLst/>
                    <a:latin typeface="Calibri" charset="0"/>
                    <a:ea typeface="Times New Roman" charset="0"/>
                    <a:cs typeface="Times New Roman" charset="0"/>
                  </a:rPr>
                  <a:t> </a:t>
                </a:r>
                <a:endParaRPr lang="it-IT" sz="2400" dirty="0">
                  <a:solidFill>
                    <a:schemeClr val="tx2"/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992" y="1725101"/>
                <a:ext cx="2213864" cy="58657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5" descr="1-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334605"/>
            <a:ext cx="3455987" cy="30210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tangolo 10"/>
              <p:cNvSpPr/>
              <p:nvPr/>
            </p:nvSpPr>
            <p:spPr>
              <a:xfrm>
                <a:off x="1176447" y="5369351"/>
                <a:ext cx="256641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chemeClr val="tx2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𝒓</m:t>
                      </m:r>
                      <m:r>
                        <a:rPr lang="it-IT" b="1" i="1" smtClean="0">
                          <a:solidFill>
                            <a:schemeClr val="tx2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 &gt; </m:t>
                      </m:r>
                      <m:sSub>
                        <m:sSubPr>
                          <m:ctrlPr>
                            <a:rPr lang="it-IT" b="1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b="1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𝒓</m:t>
                          </m:r>
                        </m:e>
                        <m:sub>
                          <m:r>
                            <a:rPr lang="it-IT" b="1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𝒊</m:t>
                          </m:r>
                        </m:sub>
                      </m:sSub>
                      <m:r>
                        <a:rPr lang="it-IT" b="1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=&gt;</m:t>
                      </m:r>
                      <m:r>
                        <a:rPr lang="it-IT" b="1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𝑨</m:t>
                      </m:r>
                      <m:r>
                        <a:rPr lang="it-IT" b="1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 →</m:t>
                      </m:r>
                      <m:r>
                        <a:rPr lang="it-IT" b="1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𝑩</m:t>
                      </m:r>
                    </m:oMath>
                  </m:oMathPara>
                </a14:m>
                <a:endParaRPr lang="it-IT" b="1" dirty="0">
                  <a:solidFill>
                    <a:schemeClr val="tx2"/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𝒖</m:t>
                        </m:r>
                      </m:e>
                      <m:sub>
                        <m:r>
                          <a:rPr lang="it-IT" b="1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𝟏</m:t>
                        </m:r>
                      </m:sub>
                    </m:sSub>
                    <m:r>
                      <a:rPr lang="it-IT" b="1" i="1">
                        <a:solidFill>
                          <a:schemeClr val="tx2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&gt;</m:t>
                    </m:r>
                    <m:sSub>
                      <m:sSubPr>
                        <m:ctrlPr>
                          <a:rPr lang="it-IT" b="1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𝒖</m:t>
                        </m:r>
                      </m:e>
                      <m:sub>
                        <m:r>
                          <a:rPr lang="it-IT" b="1" i="1">
                            <a:solidFill>
                              <a:schemeClr val="tx2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it-IT" b="1" dirty="0">
                    <a:solidFill>
                      <a:schemeClr val="tx2"/>
                    </a:solidFill>
                    <a:effectLst/>
                  </a:rPr>
                  <a:t> </a:t>
                </a:r>
                <a:endParaRPr lang="it-IT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Rettango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447" y="5369351"/>
                <a:ext cx="2566416" cy="646331"/>
              </a:xfrm>
              <a:prstGeom prst="rect">
                <a:avLst/>
              </a:prstGeom>
              <a:blipFill rotWithShape="0">
                <a:blip r:embed="rId6"/>
                <a:stretch>
                  <a:fillRect t="-55660" b="-264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010614" y="5259461"/>
            <a:ext cx="3676185" cy="807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114300" indent="0" algn="ctr">
              <a:lnSpc>
                <a:spcPct val="90000"/>
              </a:lnSpc>
              <a:buNone/>
            </a:pPr>
            <a:r>
              <a:rPr lang="en-US" altLang="zh-TW" sz="1800" b="1" dirty="0">
                <a:solidFill>
                  <a:schemeClr val="tx2"/>
                </a:solidFill>
                <a:latin typeface="+mn-lt"/>
              </a:rPr>
              <a:t>Slope of u</a:t>
            </a:r>
            <a:r>
              <a:rPr lang="en-US" altLang="zh-TW" sz="1800" b="1" baseline="-25000" dirty="0">
                <a:solidFill>
                  <a:schemeClr val="tx2"/>
                </a:solidFill>
                <a:latin typeface="+mn-lt"/>
              </a:rPr>
              <a:t>0</a:t>
            </a:r>
            <a:r>
              <a:rPr lang="en-US" altLang="zh-TW" sz="1800" b="1" dirty="0">
                <a:solidFill>
                  <a:schemeClr val="tx2"/>
                </a:solidFill>
                <a:latin typeface="+mn-lt"/>
              </a:rPr>
              <a:t> at A= -(1+r</a:t>
            </a:r>
            <a:r>
              <a:rPr lang="en-US" altLang="zh-TW" sz="1800" b="1" baseline="-25000" dirty="0">
                <a:solidFill>
                  <a:schemeClr val="tx2"/>
                </a:solidFill>
                <a:latin typeface="+mn-lt"/>
              </a:rPr>
              <a:t>i</a:t>
            </a:r>
            <a:r>
              <a:rPr lang="en-US" altLang="zh-TW" sz="1800" b="1" dirty="0">
                <a:solidFill>
                  <a:schemeClr val="tx2"/>
                </a:solidFill>
                <a:latin typeface="+mn-lt"/>
              </a:rPr>
              <a:t>)        Slope of CML= -(1+r)</a:t>
            </a:r>
          </a:p>
          <a:p>
            <a:pPr marL="114300" indent="0" algn="ctr">
              <a:lnSpc>
                <a:spcPct val="90000"/>
              </a:lnSpc>
              <a:buNone/>
            </a:pPr>
            <a:r>
              <a:rPr lang="en-US" altLang="zh-TW" sz="1800" b="1" dirty="0">
                <a:solidFill>
                  <a:schemeClr val="tx2"/>
                </a:solidFill>
                <a:latin typeface="+mn-lt"/>
              </a:rPr>
              <a:t>Invest more consume less at C</a:t>
            </a:r>
            <a:r>
              <a:rPr lang="en-US" altLang="zh-TW" sz="1800" b="1" baseline="-25000" dirty="0">
                <a:solidFill>
                  <a:schemeClr val="tx2"/>
                </a:solidFill>
                <a:latin typeface="+mn-lt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70236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Let’s Introduce the Capital Market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457200" y="1571512"/>
                <a:ext cx="8216900" cy="30171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𝑤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0</m:t>
                          </m:r>
                        </m:sub>
                      </m:sSub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𝑦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0</m:t>
                          </m:r>
                        </m:sub>
                      </m:sSub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+</m:t>
                      </m:r>
                      <m:f>
                        <m:f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20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3200" b="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3200" b="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1+</m:t>
                          </m:r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𝑖</m:t>
                          </m:r>
                        </m:den>
                      </m:f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sSubSup>
                        <m:sSubSup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𝑐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0</m:t>
                          </m:r>
                        </m:sub>
                        <m:sup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∗</m:t>
                          </m:r>
                        </m:sup>
                      </m:sSubSup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+</m:t>
                      </m:r>
                      <m:f>
                        <m:f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320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it-IT" sz="3200" b="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3200" b="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sz="3200" b="0" i="1">
                                  <a:solidFill>
                                    <a:schemeClr val="tx2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1+</m:t>
                          </m:r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it-IT" sz="3200" dirty="0">
                  <a:solidFill>
                    <a:schemeClr val="tx2"/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  <a:p>
                <a:pPr>
                  <a:lnSpc>
                    <a:spcPct val="2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𝑐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</m:t>
                          </m:r>
                        </m:sub>
                        <m:sup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∗</m:t>
                          </m:r>
                        </m:sup>
                      </m:sSubSup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𝑤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1+</m:t>
                          </m:r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𝑟</m:t>
                          </m:r>
                        </m:e>
                      </m:d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−</m:t>
                      </m:r>
                      <m:sSubSup>
                        <m:sSubSup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𝑐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0</m:t>
                          </m:r>
                        </m:sub>
                        <m:sup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it-IT" sz="3200" i="1"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1+</m:t>
                          </m:r>
                          <m:r>
                            <a:rPr lang="it-IT" sz="3200" b="0" i="1">
                              <a:solidFill>
                                <a:schemeClr val="tx2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𝑟</m:t>
                          </m:r>
                        </m:e>
                      </m:d>
                      <m:r>
                        <a:rPr lang="it-IT" sz="3200" b="0" i="1">
                          <a:solidFill>
                            <a:schemeClr val="tx2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</m:oMath>
                  </m:oMathPara>
                </a14:m>
                <a:endParaRPr lang="it-IT" sz="3200" b="0" i="1" dirty="0">
                  <a:solidFill>
                    <a:schemeClr val="tx2"/>
                  </a:solidFill>
                  <a:effectLst/>
                  <a:latin typeface="Cambria Math" charset="0"/>
                  <a:ea typeface="Times New Roman" charset="0"/>
                  <a:cs typeface="Times New Roman" charset="0"/>
                </a:endParaRPr>
              </a:p>
              <a:p>
                <a:pPr>
                  <a:lnSpc>
                    <a:spcPct val="2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𝑤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</m:t>
                          </m:r>
                        </m:sub>
                      </m:sSub>
                      <m:r>
                        <a:rPr lang="it-IT" sz="3200" b="0" i="1">
                          <a:solidFill>
                            <a:srgbClr val="C00000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−</m:t>
                      </m:r>
                      <m:sSubSup>
                        <m:sSubSupPr>
                          <m:ctrlPr>
                            <a:rPr lang="it-IT" sz="32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𝑐</m:t>
                          </m:r>
                        </m:e>
                        <m:sub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0</m:t>
                          </m:r>
                        </m:sub>
                        <m:sup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it-IT" sz="32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1+</m:t>
                          </m:r>
                          <m:r>
                            <a:rPr lang="it-IT" sz="3200" b="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it-IT" sz="3200" dirty="0">
                  <a:solidFill>
                    <a:srgbClr val="C00000"/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71512"/>
                <a:ext cx="8216900" cy="30171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/>
          <p:cNvSpPr txBox="1"/>
          <p:nvPr/>
        </p:nvSpPr>
        <p:spPr>
          <a:xfrm>
            <a:off x="3048000" y="4819412"/>
            <a:ext cx="1207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intercept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401056" y="4819412"/>
            <a:ext cx="1207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slope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840992" y="5512938"/>
            <a:ext cx="5315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value of </a:t>
            </a:r>
            <a:r>
              <a:rPr lang="en-US" i="1" dirty="0"/>
              <a:t>w </a:t>
            </a:r>
            <a:r>
              <a:rPr lang="en-US" dirty="0"/>
              <a:t>hasn’t changed</a:t>
            </a:r>
          </a:p>
          <a:p>
            <a:pPr algn="ctr"/>
            <a:r>
              <a:rPr lang="en-US" dirty="0"/>
              <a:t>u</a:t>
            </a:r>
            <a:r>
              <a:rPr lang="en-US" baseline="-25000" dirty="0"/>
              <a:t>0</a:t>
            </a:r>
            <a:r>
              <a:rPr lang="en-US" dirty="0"/>
              <a:t> = u</a:t>
            </a:r>
            <a:r>
              <a:rPr lang="en-US" baseline="-25000" dirty="0"/>
              <a:t>1</a:t>
            </a:r>
          </a:p>
        </p:txBody>
      </p:sp>
      <p:cxnSp>
        <p:nvCxnSpPr>
          <p:cNvPr id="4" name="Connettore 2 3"/>
          <p:cNvCxnSpPr/>
          <p:nvPr/>
        </p:nvCxnSpPr>
        <p:spPr>
          <a:xfrm flipH="1" flipV="1">
            <a:off x="3477390" y="4351744"/>
            <a:ext cx="20023" cy="561135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 flipV="1">
            <a:off x="5299515" y="4351743"/>
            <a:ext cx="406028" cy="561137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8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Let’s Introduce the Capital Market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 flipV="1">
            <a:off x="1172464" y="2502472"/>
            <a:ext cx="0" cy="2743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1172464" y="5215509"/>
            <a:ext cx="3204464" cy="31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1172463" y="4025238"/>
            <a:ext cx="1163637" cy="726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1180910" y="2853309"/>
            <a:ext cx="2362200" cy="23622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67664" y="5207572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Verdana" pitchFamily="34" charset="0"/>
              </a:rPr>
              <a:t>0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150364" y="5207572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Verdana" pitchFamily="34" charset="0"/>
              </a:rPr>
              <a:t>B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394964" y="5220272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>
                <a:latin typeface="Verdana" pitchFamily="34" charset="0"/>
              </a:rPr>
              <a:t>D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91464" y="3874072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Verdana" pitchFamily="34" charset="0"/>
              </a:rPr>
              <a:t>F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804164" y="2718372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Verdana" pitchFamily="34" charset="0"/>
              </a:rPr>
              <a:t>H</a:t>
            </a: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>
            <a:off x="1853184" y="2808860"/>
            <a:ext cx="2060448" cy="434437"/>
          </a:xfrm>
          <a:prstGeom prst="line">
            <a:avLst/>
          </a:prstGeom>
          <a:ln>
            <a:headEnd/>
            <a:tailEnd type="stealth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1945900" y="2084832"/>
            <a:ext cx="510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HD are all possible positions I can reach lending money or taking loans</a:t>
            </a:r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 flipV="1">
            <a:off x="2311717" y="4019865"/>
            <a:ext cx="34227" cy="1171831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01392" y="3411826"/>
            <a:ext cx="5642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slope: </a:t>
            </a:r>
            <a:r>
              <a:rPr lang="mr-IN" dirty="0">
                <a:solidFill>
                  <a:srgbClr val="002060"/>
                </a:solidFill>
              </a:rPr>
              <a:t>–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(1+r) denote the market discount factor to exchange next yeas cash flows against today’s 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4315968" y="5182552"/>
            <a:ext cx="46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T</a:t>
            </a:r>
            <a:r>
              <a:rPr lang="it-IT" b="1" baseline="-25000" dirty="0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763016" y="2302026"/>
            <a:ext cx="46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T</a:t>
            </a:r>
            <a:r>
              <a:rPr lang="it-IT" b="1" baseline="-25000" dirty="0">
                <a:solidFill>
                  <a:schemeClr val="tx2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7747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Course Overview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222375" y="1600199"/>
            <a:ext cx="4652677" cy="4619065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3600"/>
              </a:spcAft>
              <a:buNone/>
            </a:pPr>
            <a:r>
              <a:rPr lang="en-US" sz="1900" b="1" cap="small" dirty="0">
                <a:solidFill>
                  <a:schemeClr val="tx2"/>
                </a:solidFill>
                <a:latin typeface="+mn-lt"/>
              </a:rPr>
              <a:t>the course will deal with advanced concepts of corporate finance: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b="1" dirty="0">
                <a:solidFill>
                  <a:srgbClr val="C00000"/>
                </a:solidFill>
                <a:latin typeface="+mn-lt"/>
              </a:rPr>
              <a:t>Theories of financial markets;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Corporate Valuation;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Crypto Currencies and Block Chain;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Start-up Finance;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Scale-Up Finance.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9" name="Immagine 8" descr="Irving_Fish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5453" y="1593824"/>
            <a:ext cx="3359180" cy="4820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066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Let’s Introduce the Capital Market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 flipV="1">
            <a:off x="1172464" y="2502472"/>
            <a:ext cx="0" cy="2743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1172464" y="5215509"/>
            <a:ext cx="3204464" cy="31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1172463" y="4025238"/>
            <a:ext cx="1163637" cy="726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1180910" y="2853309"/>
            <a:ext cx="2362200" cy="23622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67664" y="5207572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Verdana" pitchFamily="34" charset="0"/>
              </a:rPr>
              <a:t>0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394964" y="5220272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>
                <a:latin typeface="Verdana" pitchFamily="34" charset="0"/>
              </a:rPr>
              <a:t>D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340867" y="3861880"/>
            <a:ext cx="9017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600" b="1">
                <a:solidFill>
                  <a:schemeClr val="tx2"/>
                </a:solidFill>
              </a:rPr>
              <a:t>25.000</a:t>
            </a:r>
            <a:endParaRPr lang="it-IT" sz="1600" b="1" dirty="0">
              <a:solidFill>
                <a:schemeClr val="tx2"/>
              </a:solidFill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804164" y="2718372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Verdana" pitchFamily="34" charset="0"/>
              </a:rPr>
              <a:t>H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128780" y="2036064"/>
            <a:ext cx="3808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r>
              <a:rPr lang="en-US" dirty="0">
                <a:solidFill>
                  <a:srgbClr val="002060"/>
                </a:solidFill>
              </a:rPr>
              <a:t> represent the maximum possible amount available in </a:t>
            </a:r>
            <a:r>
              <a:rPr lang="en-US">
                <a:solidFill>
                  <a:srgbClr val="002060"/>
                </a:solidFill>
              </a:rPr>
              <a:t>T</a:t>
            </a:r>
            <a:r>
              <a:rPr lang="en-US" baseline="-25000">
                <a:solidFill>
                  <a:srgbClr val="002060"/>
                </a:solidFill>
              </a:rPr>
              <a:t>0</a:t>
            </a:r>
            <a:r>
              <a:rPr lang="en-US">
                <a:solidFill>
                  <a:srgbClr val="002060"/>
                </a:solidFill>
              </a:rPr>
              <a:t>;  </a:t>
            </a:r>
            <a:r>
              <a:rPr lang="en-US" b="1" dirty="0">
                <a:solidFill>
                  <a:srgbClr val="C00000"/>
                </a:solidFill>
              </a:rPr>
              <a:t>H</a:t>
            </a:r>
            <a:r>
              <a:rPr lang="en-US" dirty="0">
                <a:solidFill>
                  <a:srgbClr val="002060"/>
                </a:solidFill>
              </a:rPr>
              <a:t> in T</a:t>
            </a:r>
            <a:r>
              <a:rPr lang="en-US" baseline="-25000" dirty="0">
                <a:solidFill>
                  <a:srgbClr val="002060"/>
                </a:solidFill>
              </a:rPr>
              <a:t>1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 flipV="1">
            <a:off x="2311717" y="4019865"/>
            <a:ext cx="34227" cy="1171831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159106" y="4019865"/>
            <a:ext cx="3188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Which is also the Net Present Value of my wealth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4315968" y="5182552"/>
            <a:ext cx="46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T</a:t>
            </a:r>
            <a:r>
              <a:rPr lang="it-IT" b="1" baseline="-25000" dirty="0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763016" y="2302026"/>
            <a:ext cx="46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T</a:t>
            </a:r>
            <a:r>
              <a:rPr lang="it-IT" b="1" baseline="-25000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873058" y="5326280"/>
            <a:ext cx="9017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600" b="1">
                <a:solidFill>
                  <a:schemeClr val="tx2"/>
                </a:solidFill>
              </a:rPr>
              <a:t>20.000</a:t>
            </a:r>
            <a:endParaRPr lang="it-IT" sz="1600" b="1" dirty="0">
              <a:solidFill>
                <a:schemeClr val="tx2"/>
              </a:solidFill>
            </a:endParaRPr>
          </a:p>
        </p:txBody>
      </p:sp>
      <p:graphicFrame>
        <p:nvGraphicFramePr>
          <p:cNvPr id="2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480442"/>
              </p:ext>
            </p:extLst>
          </p:nvPr>
        </p:nvGraphicFramePr>
        <p:xfrm>
          <a:off x="3044924" y="3033822"/>
          <a:ext cx="1976436" cy="64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7" name="Equation" r:id="rId4" imgW="1180800" imgH="419040" progId="Equation.3">
                  <p:embed/>
                </p:oleObj>
              </mc:Choice>
              <mc:Fallback>
                <p:oleObj name="Equation" r:id="rId4" imgW="1180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924" y="3033822"/>
                        <a:ext cx="1976436" cy="645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5009288" y="3035840"/>
            <a:ext cx="1488154" cy="655915"/>
          </a:xfrm>
          <a:prstGeom prst="cloud">
            <a:avLst/>
          </a:prstGeom>
          <a:noFill/>
          <a:ln w="127000">
            <a:noFill/>
            <a:miter lim="800000"/>
            <a:headEnd/>
            <a:tailEnd/>
          </a:ln>
          <a:effectLst>
            <a:softEdge rad="317500"/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200" dirty="0">
                <a:solidFill>
                  <a:srgbClr val="C00000"/>
                </a:solidFill>
                <a:latin typeface="Times New Roman" pitchFamily="18" charset="0"/>
              </a:rPr>
              <a:t>43.364</a:t>
            </a:r>
          </a:p>
        </p:txBody>
      </p:sp>
    </p:spTree>
    <p:extLst>
      <p:ext uri="{BB962C8B-B14F-4D97-AF65-F5344CB8AC3E}">
        <p14:creationId xmlns:p14="http://schemas.microsoft.com/office/powerpoint/2010/main" val="71670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Let’s Introduce the Capital Market</a:t>
            </a:r>
            <a:endParaRPr lang="it-IT" sz="4000" dirty="0"/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97609"/>
            <a:ext cx="1810512" cy="411479"/>
          </a:xfrm>
        </p:spPr>
        <p:txBody>
          <a:bodyPr>
            <a:normAutofit/>
          </a:bodyPr>
          <a:lstStyle/>
          <a:p>
            <a:r>
              <a:rPr lang="it-IT" sz="1800" dirty="0">
                <a:solidFill>
                  <a:srgbClr val="002060"/>
                </a:solidFill>
                <a:latin typeface="+mn-lt"/>
              </a:rPr>
              <a:t>Production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6" name="Picture 4" descr="1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220" y="3188012"/>
            <a:ext cx="5867572" cy="32317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625632" y="2949885"/>
            <a:ext cx="175482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US" altLang="zh-TW" dirty="0"/>
              <a:t>Personal</a:t>
            </a:r>
          </a:p>
          <a:p>
            <a:pPr marL="342900" indent="-342900">
              <a:buFont typeface="+mj-lt"/>
              <a:buAutoNum type="alphaUcPeriod"/>
            </a:pPr>
            <a:r>
              <a:rPr lang="en-US" altLang="zh-TW" dirty="0"/>
              <a:t>Market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5058585" y="2949885"/>
                <a:ext cx="3356047" cy="390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𝑴𝑹</m:t>
                      </m:r>
                      <m:sSubSup>
                        <m:sSubSupPr>
                          <m:ctrlP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𝑺</m:t>
                          </m:r>
                        </m:e>
                        <m:sub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𝟎𝟏</m:t>
                          </m:r>
                        </m:sub>
                        <m:sup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𝒊</m:t>
                          </m:r>
                        </m:sup>
                      </m:sSubSup>
                      <m:r>
                        <a:rPr lang="it-IT" b="1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 </m:t>
                      </m:r>
                      <m:sSubSup>
                        <m:sSubSupPr>
                          <m:ctrlP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𝑴𝑹𝑻</m:t>
                          </m:r>
                        </m:e>
                        <m:sub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𝟎𝟏</m:t>
                          </m:r>
                        </m:sub>
                        <m:sup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𝒊</m:t>
                          </m:r>
                        </m:sup>
                      </m:sSubSup>
                      <m:r>
                        <a:rPr lang="it-IT" b="1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 −</m:t>
                      </m:r>
                      <m:d>
                        <m:dPr>
                          <m:ctrlP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𝟏</m:t>
                          </m:r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1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it-IT" b="1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1" dirty="0">
                  <a:solidFill>
                    <a:schemeClr val="tx2">
                      <a:lumMod val="75000"/>
                    </a:schemeClr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585" y="2949885"/>
                <a:ext cx="3356047" cy="390620"/>
              </a:xfrm>
              <a:prstGeom prst="rect">
                <a:avLst/>
              </a:prstGeom>
              <a:blipFill rotWithShape="0">
                <a:blip r:embed="rId4"/>
                <a:stretch>
                  <a:fillRect t="-85938" b="-1156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>
              <a:xfrm>
                <a:off x="5039262" y="3534660"/>
                <a:ext cx="12169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−(</m:t>
                      </m:r>
                      <m:r>
                        <a:rPr lang="it-IT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𝟏</m:t>
                      </m:r>
                      <m:r>
                        <a:rPr lang="it-IT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−</m:t>
                      </m:r>
                      <m:sSub>
                        <m:sSubPr>
                          <m:ctrlP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𝒓</m:t>
                          </m:r>
                        </m:e>
                        <m:sub>
                          <m:r>
                            <a:rPr lang="it-IT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𝒊</m:t>
                          </m:r>
                        </m:sub>
                      </m:sSub>
                      <m:r>
                        <a:rPr lang="it-IT" b="1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)</m:t>
                      </m:r>
                    </m:oMath>
                  </m:oMathPara>
                </a14:m>
                <a:endParaRPr lang="it-IT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262" y="3534660"/>
                <a:ext cx="1216935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4844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Let’s Introduce the Capital Market</a:t>
            </a:r>
            <a:endParaRPr lang="it-IT" sz="4000" dirty="0"/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/>
                </a:solidFill>
              </a:rPr>
              <a:t>Corso di Laurea in International Management</a:t>
            </a:r>
          </a:p>
        </p:txBody>
      </p:sp>
      <p:pic>
        <p:nvPicPr>
          <p:cNvPr id="10" name="Picture 4" descr="1-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995" y="2851189"/>
            <a:ext cx="4895850" cy="3736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2507876" y="1828800"/>
            <a:ext cx="6353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Two individual with different intertemporal preferences can use the capital market to match their preferences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3281085" y="2522295"/>
            <a:ext cx="5578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2"/>
                </a:solidFill>
              </a:rPr>
              <a:t>They can separate investment from consumption decisions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3496235" y="3036809"/>
            <a:ext cx="5363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Regarding less of any personal preference, no one should ever refuse an investment opportunity with positive NPV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5572845" y="4524451"/>
            <a:ext cx="3286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spc="300" dirty="0">
                <a:solidFill>
                  <a:srgbClr val="C00000"/>
                </a:solidFill>
              </a:rPr>
              <a:t>NEVER !</a:t>
            </a:r>
          </a:p>
        </p:txBody>
      </p:sp>
    </p:spTree>
    <p:extLst>
      <p:ext uri="{BB962C8B-B14F-4D97-AF65-F5344CB8AC3E}">
        <p14:creationId xmlns:p14="http://schemas.microsoft.com/office/powerpoint/2010/main" val="383827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Theories</a:t>
            </a:r>
            <a:r>
              <a:rPr lang="it-IT" sz="4000" dirty="0"/>
              <a:t> on Financial Market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202174"/>
              </p:ext>
            </p:extLst>
          </p:nvPr>
        </p:nvGraphicFramePr>
        <p:xfrm>
          <a:off x="1415375" y="1600200"/>
          <a:ext cx="60336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34159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4E9D53-8887-D84E-A584-1965C4D22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B34E9D53-8887-D84E-A584-1965C4D22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51D9D-4D4D-314B-88ED-EF08A8C01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4">
                                            <p:graphicEl>
                                              <a:dgm id="{99A51D9D-4D4D-314B-88ED-EF08A8C01C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Where does the market </a:t>
            </a:r>
            <a:r>
              <a:rPr lang="en-US" sz="3900"/>
              <a:t>comes from?</a:t>
            </a:r>
            <a:endParaRPr lang="en-US" sz="3900" dirty="0"/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6971" y="1883535"/>
            <a:ext cx="7777173" cy="3972261"/>
          </a:xfrm>
        </p:spPr>
        <p:txBody>
          <a:bodyPr anchor="ctr">
            <a:normAutofit/>
          </a:bodyPr>
          <a:lstStyle/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Explain how managers can </a:t>
            </a:r>
            <a:r>
              <a:rPr lang="en-US" altLang="x-none" b="1" dirty="0">
                <a:solidFill>
                  <a:srgbClr val="002060"/>
                </a:solidFill>
                <a:latin typeface="+mn-lt"/>
              </a:rPr>
              <a:t>make financial decisions</a:t>
            </a:r>
            <a:r>
              <a:rPr lang="en-US" altLang="x-none" dirty="0">
                <a:solidFill>
                  <a:srgbClr val="002060"/>
                </a:solidFill>
                <a:latin typeface="+mn-lt"/>
              </a:rPr>
              <a:t> that will be supported by all shareholders.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Explain how the existence of a </a:t>
            </a:r>
            <a:r>
              <a:rPr lang="en-US" altLang="x-none" b="1" dirty="0">
                <a:solidFill>
                  <a:srgbClr val="002060"/>
                </a:solidFill>
                <a:latin typeface="+mn-lt"/>
              </a:rPr>
              <a:t>capital market</a:t>
            </a:r>
            <a:r>
              <a:rPr lang="en-US" altLang="x-none" dirty="0">
                <a:solidFill>
                  <a:srgbClr val="002060"/>
                </a:solidFill>
                <a:latin typeface="+mn-lt"/>
              </a:rPr>
              <a:t> makes this result possible.</a:t>
            </a:r>
            <a:endParaRPr lang="en-AU" altLang="x-none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Identify the company’s </a:t>
            </a:r>
            <a:r>
              <a:rPr lang="en-US" altLang="x-none" b="1" dirty="0">
                <a:solidFill>
                  <a:srgbClr val="002060"/>
                </a:solidFill>
                <a:latin typeface="+mn-lt"/>
              </a:rPr>
              <a:t>optimal investment/dividend</a:t>
            </a:r>
            <a:r>
              <a:rPr lang="en-US" altLang="x-none" dirty="0">
                <a:solidFill>
                  <a:srgbClr val="002060"/>
                </a:solidFill>
                <a:latin typeface="+mn-lt"/>
              </a:rPr>
              <a:t> policy under conditions of certainty.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213489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Starting point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4719" y="1711835"/>
            <a:ext cx="6914561" cy="2688996"/>
          </a:xfrm>
        </p:spPr>
        <p:txBody>
          <a:bodyPr anchor="ctr"/>
          <a:lstStyle/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We have to choose our investments;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We want to maximize our value;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For a given class of corporations we look at the cash flow dynamics;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930535" y="4503038"/>
            <a:ext cx="7282927" cy="1272620"/>
          </a:xfrm>
          <a:prstGeom prst="rect">
            <a:avLst/>
          </a:prstGeom>
          <a:solidFill>
            <a:schemeClr val="tx2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  <a:reflection endPos="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0"/>
              </a:spcBef>
              <a:buNone/>
            </a:pPr>
            <a:r>
              <a:rPr lang="en-US" altLang="x-none" sz="2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We want a mechanism to process these activities in a standardized manner</a:t>
            </a:r>
          </a:p>
        </p:txBody>
      </p:sp>
    </p:spTree>
    <p:extLst>
      <p:ext uri="{BB962C8B-B14F-4D97-AF65-F5344CB8AC3E}">
        <p14:creationId xmlns:p14="http://schemas.microsoft.com/office/powerpoint/2010/main" val="101679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Three questions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65484" y="1690354"/>
            <a:ext cx="6879646" cy="3402105"/>
          </a:xfrm>
        </p:spPr>
        <p:txBody>
          <a:bodyPr anchor="ctr"/>
          <a:lstStyle/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What is such a “Mechanism”?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How can we allow money to time travel ?</a:t>
            </a:r>
            <a:endParaRPr lang="en-AU" altLang="x-none" sz="1400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rgbClr val="002060"/>
                </a:solidFill>
                <a:latin typeface="+mn-lt"/>
              </a:rPr>
              <a:t>How does all this work ?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131342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It’s the market folks !!!</a:t>
            </a:r>
            <a:endParaRPr lang="en-US" sz="4000" baseline="-25000" dirty="0"/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408039944"/>
              </p:ext>
            </p:extLst>
          </p:nvPr>
        </p:nvGraphicFramePr>
        <p:xfrm>
          <a:off x="285720" y="1897066"/>
          <a:ext cx="8501122" cy="438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8163841" y="59682"/>
            <a:ext cx="8803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rgbClr val="C00000"/>
                </a:solidFill>
              </a:rPr>
              <a:t>Ment_Test</a:t>
            </a:r>
            <a:r>
              <a:rPr lang="en-US" sz="900" baseline="-25000" dirty="0">
                <a:solidFill>
                  <a:srgbClr val="C00000"/>
                </a:solidFill>
              </a:rPr>
              <a:t>01_b</a:t>
            </a:r>
            <a:endParaRPr lang="it-IT" sz="9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6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B75F25-5A15-446C-AF5D-6E8DA57F6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21B75F25-5A15-446C-AF5D-6E8DA57F6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3DAAF4-905D-4B79-89AF-79B6F6B15C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263DAAF4-905D-4B79-89AF-79B6F6B15C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5D2F594-63A8-4892-9949-A5756F1995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A5D2F594-63A8-4892-9949-A5756F1995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F11B5DA-9119-46F7-8B90-0E4ED3283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7F11B5DA-9119-46F7-8B90-0E4ED32834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3DB05D1-A046-4C9D-8732-D28195D6F7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F3DB05D1-A046-4C9D-8732-D28195D6F7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492FF5B-84E3-4DB4-93F9-C5B4DF3E4A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>
                                            <p:graphicEl>
                                              <a:dgm id="{F492FF5B-84E3-4DB4-93F9-C5B4DF3E4A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EF4FF50-72C2-443C-9424-EBD8A9BB51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dgm id="{0EF4FF50-72C2-443C-9424-EBD8A9BB51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D7F82C3-5B82-4A5E-BD58-559868BED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>
                                            <p:graphicEl>
                                              <a:dgm id="{FD7F82C3-5B82-4A5E-BD58-559868BED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5CA685-C5B1-4702-8B51-2D2FAC4502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DF5CA685-C5B1-4702-8B51-2D2FAC4502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Irving Fisher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3340" y="1600201"/>
            <a:ext cx="7503459" cy="3810896"/>
          </a:xfrm>
        </p:spPr>
        <p:txBody>
          <a:bodyPr anchor="ctr"/>
          <a:lstStyle/>
          <a:p>
            <a:pPr>
              <a:lnSpc>
                <a:spcPts val="2760"/>
              </a:lnSpc>
              <a:spcBef>
                <a:spcPts val="3000"/>
              </a:spcBef>
            </a:pPr>
            <a:r>
              <a:rPr lang="en-US" sz="2800" dirty="0">
                <a:solidFill>
                  <a:srgbClr val="002060"/>
                </a:solidFill>
                <a:latin typeface="+mn-lt"/>
              </a:rPr>
              <a:t>Markets are time machines;</a:t>
            </a:r>
          </a:p>
          <a:p>
            <a:pPr>
              <a:lnSpc>
                <a:spcPts val="2760"/>
              </a:lnSpc>
              <a:spcBef>
                <a:spcPts val="3000"/>
              </a:spcBef>
            </a:pPr>
            <a:r>
              <a:rPr lang="en-US" sz="2800" dirty="0">
                <a:solidFill>
                  <a:srgbClr val="002060"/>
                </a:solidFill>
                <a:latin typeface="+mn-lt"/>
              </a:rPr>
              <a:t>Investments decisions are intertemporal problems</a:t>
            </a:r>
          </a:p>
          <a:p>
            <a:pPr>
              <a:lnSpc>
                <a:spcPts val="2760"/>
              </a:lnSpc>
              <a:spcBef>
                <a:spcPts val="3000"/>
              </a:spcBef>
            </a:pPr>
            <a:r>
              <a:rPr lang="en-US" sz="2800" dirty="0">
                <a:solidFill>
                  <a:srgbClr val="002060"/>
                </a:solidFill>
                <a:latin typeface="+mn-lt"/>
              </a:rPr>
              <a:t>It gives us a rational base for the existence of interest and capital yields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</p:spTree>
    <p:extLst>
      <p:ext uri="{BB962C8B-B14F-4D97-AF65-F5344CB8AC3E}">
        <p14:creationId xmlns:p14="http://schemas.microsoft.com/office/powerpoint/2010/main" val="249458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“Imagine there’s no market”….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83079"/>
            <a:ext cx="8229600" cy="103542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Typical Consumption function without capital market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You can only consume what you gain in each year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65484" y="290514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050" dirty="0"/>
              <a:t>Corso di Laurea in International Management</a:t>
            </a:r>
          </a:p>
        </p:txBody>
      </p:sp>
      <p:pic>
        <p:nvPicPr>
          <p:cNvPr id="6" name="Picture 8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914" y="3001384"/>
            <a:ext cx="7820808" cy="311684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49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45001</TotalTime>
  <Words>855</Words>
  <Application>Microsoft Macintosh PowerPoint</Application>
  <PresentationFormat>Presentazione su schermo (4:3)</PresentationFormat>
  <Paragraphs>159</Paragraphs>
  <Slides>22</Slides>
  <Notes>10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22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Courier New</vt:lpstr>
      <vt:lpstr>Palatino Linotype</vt:lpstr>
      <vt:lpstr>Times New Roman</vt:lpstr>
      <vt:lpstr>Verdana</vt:lpstr>
      <vt:lpstr>Stilografica</vt:lpstr>
      <vt:lpstr>方程式</vt:lpstr>
      <vt:lpstr>Equation</vt:lpstr>
      <vt:lpstr>Advanced Corporate Finance    6 CFU</vt:lpstr>
      <vt:lpstr>Course Overview</vt:lpstr>
      <vt:lpstr>Theories on Financial Market</vt:lpstr>
      <vt:lpstr>Where does the market comes from?</vt:lpstr>
      <vt:lpstr>Starting point</vt:lpstr>
      <vt:lpstr>Three questions</vt:lpstr>
      <vt:lpstr>It’s the market folks !!!</vt:lpstr>
      <vt:lpstr>Irving Fisher</vt:lpstr>
      <vt:lpstr>“Imagine there’s no market”….</vt:lpstr>
      <vt:lpstr>“Imagine there’s no market”….</vt:lpstr>
      <vt:lpstr>“Imagine there’s no market”….</vt:lpstr>
      <vt:lpstr>“Imagine there’s no market”….</vt:lpstr>
      <vt:lpstr>“Imagine there’s no market”….</vt:lpstr>
      <vt:lpstr>“Imagine there’s no market”….</vt:lpstr>
      <vt:lpstr>Still no market</vt:lpstr>
      <vt:lpstr>Assumptions</vt:lpstr>
      <vt:lpstr>Investment Opportunities</vt:lpstr>
      <vt:lpstr>Let’s Introduce the Capital Market</vt:lpstr>
      <vt:lpstr>Let’s Introduce the Capital Market</vt:lpstr>
      <vt:lpstr>Let’s Introduce the Capital Market</vt:lpstr>
      <vt:lpstr>Let’s Introduce the Capital Market</vt:lpstr>
      <vt:lpstr>Let’s Introduce the Capital Market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Luca Piras</cp:lastModifiedBy>
  <cp:revision>120</cp:revision>
  <dcterms:created xsi:type="dcterms:W3CDTF">2016-05-13T14:44:39Z</dcterms:created>
  <dcterms:modified xsi:type="dcterms:W3CDTF">2019-10-02T13:42:58Z</dcterms:modified>
</cp:coreProperties>
</file>