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72" r:id="rId2"/>
    <p:sldId id="373" r:id="rId3"/>
    <p:sldId id="381" r:id="rId4"/>
    <p:sldId id="379" r:id="rId5"/>
    <p:sldId id="380" r:id="rId6"/>
    <p:sldId id="382" r:id="rId7"/>
    <p:sldId id="375" r:id="rId8"/>
    <p:sldId id="377" r:id="rId9"/>
    <p:sldId id="378" r:id="rId10"/>
    <p:sldId id="374" r:id="rId11"/>
    <p:sldId id="376" r:id="rId12"/>
    <p:sldId id="401" r:id="rId13"/>
    <p:sldId id="402" r:id="rId14"/>
    <p:sldId id="384" r:id="rId15"/>
    <p:sldId id="391" r:id="rId16"/>
    <p:sldId id="385" r:id="rId17"/>
    <p:sldId id="386" r:id="rId18"/>
    <p:sldId id="393" r:id="rId19"/>
    <p:sldId id="397" r:id="rId20"/>
    <p:sldId id="3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6"/>
    <p:restoredTop sz="94925"/>
  </p:normalViewPr>
  <p:slideViewPr>
    <p:cSldViewPr snapToGrid="0" snapToObjects="1">
      <p:cViewPr varScale="1">
        <p:scale>
          <a:sx n="69" d="100"/>
          <a:sy n="69" d="100"/>
        </p:scale>
        <p:origin x="200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5647-7DE3-D642-B19B-DFD753E22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F0686-8783-204A-971B-2BE276993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35864-2682-7D45-8C73-2222A7165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8622B-3F7C-CF4F-9730-14EC6064A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D7E3E-FF7C-D54D-A5C7-10B77D34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3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100E-7E50-1A45-BE9E-82F048CC5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4C35DB-61BF-684A-8EC8-D8A262286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389D9-F805-2949-8E75-1812E23C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F3154-BD32-2F4D-9D3B-E73661EB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3A170-95B4-9D44-B628-0CA6F586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5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9ED284-481A-D041-87AA-F7C891F8BD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40595-7C63-234A-9A69-D44F86689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21184-1BE9-E448-A7EA-C81C427F6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B557D-CCC1-994A-B4BC-C85A97776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EDBF4-85DB-DA44-B387-D308433C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4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0744-A69A-6A4C-8076-08B3888AF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8ED8D-FFB5-7343-87AE-17514A24F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8D185-D469-F84D-A88A-0FB5B451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1E365-D7DE-564A-B4A4-447A8032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743B7-D04E-6E45-B359-4E59360E8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B73E6-4319-4441-8D5D-B6B173C7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D070B-7ABF-2A49-BAE4-6BE20B71E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24F42-FEE4-A945-AFEC-4B449B42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DD041-75D4-6F4C-A5ED-385419FCD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E7D5F-F4E4-4948-86FA-5E4466080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1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6740D-5B0C-0040-B551-D9CBA714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CE2C8-E619-A848-B55F-BA61EFF998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8F2D7-66C4-034E-9070-417C68CAF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BE24B-E6C4-EC41-8132-F7806330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EE289-B0D7-CB4E-9001-C0E4B921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8BFF5-1C8C-764A-9E9D-B857D08D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0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D6CE4-579D-B34E-A46E-E378B15A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3260C-9FDD-A149-BCDA-B600C286E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3A63E-467D-EB4F-BC70-4A7ACA8F9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64C27-7F1B-C049-B553-F9710A0C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24573A-E5F4-DA4A-B9B7-D558792C2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F9A0D0-E1E2-484D-8363-58EBE5231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3824E9-0B67-764C-9555-F3E02F84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232A4F-E67F-EA4A-A363-BE751525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45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E9811-96ED-A444-888E-D3920498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BA7EAA-56E8-3941-B588-6681669DD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211A43-F0F7-CF4C-BE5A-A4ED508AD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FDE64-6492-6842-A49B-36BC86F0D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8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FCA8A-78AC-5546-97C6-F121862E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4D4E18-9748-A546-901C-6AFF45864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562EF-CC4F-6043-BA6A-340FA65DE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5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2705C-37B6-6342-A14D-2937CBD00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3FFBD-8188-4D48-86B1-9741C7591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AA6D8-E789-4C49-B909-20A682DB6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741BD-EC43-E147-B603-C64A73EB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CD233-D244-7A45-B987-727A2846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57C38-A1C5-014E-8B2B-4DFAB4BCA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7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6F7D-84B6-CF47-9B04-B2384F632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092674-EB24-B947-B9DB-D69C072729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D06E51-1DE5-DF4F-8448-5619C4D7B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8BBBF-C0C6-3948-A267-130E38083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0C8EC-92C4-B147-85A2-E86247F2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4E4BA-57F9-6A40-AD93-8764A0FD3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DCE34D-BC76-3F49-9D16-DDE3992AA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ABF49-A13F-AD40-93EE-A0024C0B0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DAB03-B2D6-BC41-A9B7-CB4B39163A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E2209-688C-1647-A565-32BA5A431FAD}" type="datetimeFigureOut">
              <a:rPr lang="en-US" smtClean="0"/>
              <a:t>10/19/20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AEEFA-4391-874A-B8C5-2568977DB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64847-A5AC-9B47-82B3-F6AC993AE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3385C-39F7-4045-BD37-F572FCAFA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6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bvOweCkq74&amp;feature=youtu.be" TargetMode="External"/><Relationship Id="rId2" Type="http://schemas.openxmlformats.org/officeDocument/2006/relationships/hyperlink" Target="https://englishfile4e.oxfordonlinepractice.com/ap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XjhYJa_HSpI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ca.it/unica/it/ateneo_s07_ss01.page?contentId=SHD232904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bc.co.uk/podcasts/series/6min_gram" TargetMode="External"/><Relationship Id="rId3" Type="http://schemas.openxmlformats.org/officeDocument/2006/relationships/hyperlink" Target="https://www.ted.com/" TargetMode="External"/><Relationship Id="rId7" Type="http://schemas.openxmlformats.org/officeDocument/2006/relationships/hyperlink" Target="http://www.bbc.co.uk/podcasts/series/6mi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english.britishcouncil.org/skills/listening/intermediate-b1" TargetMode="External"/><Relationship Id="rId5" Type="http://schemas.openxmlformats.org/officeDocument/2006/relationships/hyperlink" Target="https://learnenglish.britishcouncil.org/skills/reading/intermediate-b1" TargetMode="External"/><Relationship Id="rId10" Type="http://schemas.openxmlformats.org/officeDocument/2006/relationships/hyperlink" Target="http://www.bbc.co.uk/podcasts/series/tae" TargetMode="External"/><Relationship Id="rId4" Type="http://schemas.openxmlformats.org/officeDocument/2006/relationships/hyperlink" Target="https://www.cambridgeenglish.org/learning-english/free-resources/virtually-anywhere/" TargetMode="External"/><Relationship Id="rId9" Type="http://schemas.openxmlformats.org/officeDocument/2006/relationships/hyperlink" Target="http://www.bbc.co.uk/podcasts/series/6min_vocab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7FE3-D2A1-794A-8BB5-41CB05B6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74355" cy="1325563"/>
          </a:xfrm>
        </p:spPr>
        <p:txBody>
          <a:bodyPr/>
          <a:lstStyle/>
          <a:p>
            <a:r>
              <a:rPr lang="en-US" dirty="0"/>
              <a:t>1 ANNO CULT MED- GUPPY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38B2-6423-AE40-9123-E68EB8B26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All our lessons will be in this virtual room AULA WEBEX 5 at the following times:</a:t>
            </a:r>
          </a:p>
          <a:p>
            <a:pPr marL="0" indent="0">
              <a:buNone/>
            </a:pPr>
            <a:endParaRPr lang="en-US" dirty="0"/>
          </a:p>
          <a:p>
            <a:pPr>
              <a:buBlip>
                <a:blip r:embed="rId2"/>
              </a:buBlip>
            </a:pPr>
            <a:r>
              <a:rPr lang="en-US" sz="4800" u="sng" dirty="0"/>
              <a:t>Monday 15.30-17.00</a:t>
            </a:r>
          </a:p>
          <a:p>
            <a:pPr>
              <a:buBlip>
                <a:blip r:embed="rId2"/>
              </a:buBlip>
            </a:pPr>
            <a:r>
              <a:rPr lang="en-US" sz="4800" u="sng" dirty="0"/>
              <a:t>Wednesday 15.30-17.00</a:t>
            </a:r>
          </a:p>
          <a:p>
            <a:pPr>
              <a:buBlip>
                <a:blip r:embed="rId2"/>
              </a:buBlip>
            </a:pPr>
            <a:r>
              <a:rPr lang="en-US" sz="4800" u="sng" dirty="0"/>
              <a:t>Thursday 17.15-18.45</a:t>
            </a:r>
          </a:p>
          <a:p>
            <a:pPr>
              <a:buBlip>
                <a:blip r:embed="rId2"/>
              </a:buBlip>
            </a:pPr>
            <a:endParaRPr lang="en-US" sz="4800" u="sng" dirty="0"/>
          </a:p>
          <a:p>
            <a:pPr>
              <a:buBlip>
                <a:blip r:embed="rId2"/>
              </a:buBlip>
            </a:pPr>
            <a:endParaRPr lang="en-US" sz="4800" u="sng" dirty="0"/>
          </a:p>
          <a:p>
            <a:pPr marL="0" indent="0">
              <a:buNone/>
            </a:pPr>
            <a:r>
              <a:rPr lang="en-US" sz="3600" dirty="0"/>
              <a:t>(120 hours 1</a:t>
            </a:r>
            <a:r>
              <a:rPr lang="en-US" sz="3600" baseline="30000" dirty="0"/>
              <a:t>st</a:t>
            </a:r>
            <a:r>
              <a:rPr lang="en-US" sz="3600" dirty="0"/>
              <a:t> + 2</a:t>
            </a:r>
            <a:r>
              <a:rPr lang="en-US" sz="3600" baseline="30000" dirty="0"/>
              <a:t>nd</a:t>
            </a:r>
            <a:r>
              <a:rPr lang="en-US" sz="3600" dirty="0"/>
              <a:t> semester)</a:t>
            </a:r>
          </a:p>
        </p:txBody>
      </p:sp>
    </p:spTree>
    <p:extLst>
      <p:ext uri="{BB962C8B-B14F-4D97-AF65-F5344CB8AC3E}">
        <p14:creationId xmlns:p14="http://schemas.microsoft.com/office/powerpoint/2010/main" val="243692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8FC5-1038-924B-B8C1-E9C2A3801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If you have a question or need help in a breakout session, click on the participants panel then click “Ask for help”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06F786-96C3-3C47-A8A1-3F07E2881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13929"/>
            <a:ext cx="12603902" cy="4944071"/>
          </a:xfrm>
        </p:spPr>
      </p:pic>
    </p:spTree>
    <p:extLst>
      <p:ext uri="{BB962C8B-B14F-4D97-AF65-F5344CB8AC3E}">
        <p14:creationId xmlns:p14="http://schemas.microsoft.com/office/powerpoint/2010/main" val="2583176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1268A-E3DB-3949-B56B-AF710611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the breakout session ends, you’ll see a message like this: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8E9ECCE-5015-294B-964B-3817295EA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9635" y="1825625"/>
            <a:ext cx="8052729" cy="4351338"/>
          </a:xfrm>
        </p:spPr>
      </p:pic>
    </p:spTree>
    <p:extLst>
      <p:ext uri="{BB962C8B-B14F-4D97-AF65-F5344CB8AC3E}">
        <p14:creationId xmlns:p14="http://schemas.microsoft.com/office/powerpoint/2010/main" val="42093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ACEB-B491-3642-9FEF-0D5A9A42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Breakout room session: let’s break the ice!</a:t>
            </a:r>
          </a:p>
        </p:txBody>
      </p:sp>
    </p:spTree>
    <p:extLst>
      <p:ext uri="{BB962C8B-B14F-4D97-AF65-F5344CB8AC3E}">
        <p14:creationId xmlns:p14="http://schemas.microsoft.com/office/powerpoint/2010/main" val="3240695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76A453-0F96-0A4A-AD6C-4D7F871E1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have a natural conversation in English: tips!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AFA9F3-82BD-B84D-9FFD-C8B3E69FA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35943"/>
            <a:ext cx="6144736" cy="379113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C937B4-58C8-4048-B110-9AA79682118C}"/>
              </a:ext>
            </a:extLst>
          </p:cNvPr>
          <p:cNvSpPr txBox="1"/>
          <p:nvPr/>
        </p:nvSpPr>
        <p:spPr>
          <a:xfrm>
            <a:off x="6684579" y="1930535"/>
            <a:ext cx="4771697" cy="34163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Useful language for showing interest: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Wow!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Oh no!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Really?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That’s + adjective: That’s great!  That’s awful!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How + adjective:  How terrible! How lovely!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What a shame! What a pity!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/>
              <a:t>Ask extra, follow-up questions: why (not)? How come?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63C9D-BEEA-794E-86C1-46FD9E45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F026A-D9BF-CF44-A10F-2943486E8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1471448"/>
            <a:ext cx="6244003" cy="47309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English File Digital Fourth Edition </a:t>
            </a:r>
            <a:r>
              <a:rPr lang="en-GB" dirty="0"/>
              <a:t>INTERMEDIATE</a:t>
            </a:r>
          </a:p>
          <a:p>
            <a:pPr marL="0" indent="0">
              <a:buNone/>
            </a:pPr>
            <a:r>
              <a:rPr lang="de-DE" u="sng" dirty="0"/>
              <a:t>Student</a:t>
            </a:r>
            <a:r>
              <a:rPr lang="en-GB" u="sng" dirty="0"/>
              <a:t>’</a:t>
            </a:r>
            <a:r>
              <a:rPr lang="en-US" u="sng" dirty="0"/>
              <a:t>s Book &amp; Workbook</a:t>
            </a:r>
            <a:r>
              <a:rPr lang="nl-NL" dirty="0"/>
              <a:t> Christina Latham-</a:t>
            </a:r>
            <a:r>
              <a:rPr lang="nl-NL" dirty="0" err="1"/>
              <a:t>Koenig,Clive</a:t>
            </a:r>
            <a:r>
              <a:rPr lang="nl-NL" dirty="0"/>
              <a:t> </a:t>
            </a:r>
            <a:r>
              <a:rPr lang="nl-NL" dirty="0" err="1"/>
              <a:t>Oxenden</a:t>
            </a:r>
            <a:r>
              <a:rPr lang="nl-NL" dirty="0"/>
              <a:t>, Paul </a:t>
            </a:r>
            <a:r>
              <a:rPr lang="en-GB" dirty="0" err="1"/>
              <a:t>Seligson</a:t>
            </a:r>
            <a:r>
              <a:rPr lang="en-GB" dirty="0"/>
              <a:t>. Oxford. </a:t>
            </a:r>
            <a:r>
              <a:rPr lang="en-US" u="sng" dirty="0">
                <a:solidFill>
                  <a:srgbClr val="00B050"/>
                </a:solidFill>
              </a:rPr>
              <a:t>WITH KEY FOR WORKBOOK.</a:t>
            </a: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Student book: to be used in our WEBEX lessons.</a:t>
            </a:r>
          </a:p>
          <a:p>
            <a:pPr marL="0" indent="0">
              <a:buNone/>
            </a:pPr>
            <a:r>
              <a:rPr lang="en-GB" dirty="0"/>
              <a:t>Also homework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Workbook: for self-study in your own time. </a:t>
            </a:r>
            <a:r>
              <a:rPr lang="en-GB" b="1" dirty="0">
                <a:solidFill>
                  <a:srgbClr val="00B050"/>
                </a:solidFill>
              </a:rPr>
              <a:t>YOU need to check your answers for all the exercises you do in this book in the key.</a:t>
            </a:r>
          </a:p>
          <a:p>
            <a:pPr marL="0" indent="0">
              <a:buNone/>
            </a:pPr>
            <a:endParaRPr lang="en-GB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https://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www.libraccio.it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libro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/9780194035606/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christina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latham_koenig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clive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oxenden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-jerry-lambert/english-file-digital-gold-b1-b1%c2%a7-student's-book-e-workbook-with-key-per-triennio-delle-scuole-superiori-con-e-book-con-espansione-online.html?tipo=</a:t>
            </a:r>
            <a:r>
              <a:rPr lang="en-GB" sz="1300" b="1" dirty="0" err="1">
                <a:solidFill>
                  <a:schemeClr val="bg1">
                    <a:lumMod val="75000"/>
                  </a:schemeClr>
                </a:solidFill>
              </a:rPr>
              <a:t>nuovo&amp;lgw_code</a:t>
            </a:r>
            <a:r>
              <a:rPr lang="en-GB" sz="1300" b="1" dirty="0">
                <a:solidFill>
                  <a:schemeClr val="bg1">
                    <a:lumMod val="75000"/>
                  </a:schemeClr>
                </a:solidFill>
              </a:rPr>
              <a:t>=1115-B9780194035606&amp;gclid=CjwKCAjwz6_8BRBkEiwA3p02Vde7Nw159VgzFEWjINhevOn4cq3J_7rqWEFHmlt9nCeqTHhHiOvBqxoCRnQQAvD_BwE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0C92E-E9C2-E841-92CF-6FE90DA61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842" y="231531"/>
            <a:ext cx="50673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71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93C0-15A6-E549-8F6E-849B16B5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ENGLISH FILE ONLINE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6B546-935E-6C41-AFEE-95DA74DE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For extra practice and self-study. Register at</a:t>
            </a:r>
            <a:r>
              <a:rPr lang="en-GB" dirty="0"/>
              <a:t> </a:t>
            </a:r>
            <a:r>
              <a:rPr lang="en-GB" dirty="0">
                <a:hlinkClick r:id="rId2"/>
              </a:rPr>
              <a:t>https://englishfile4e.oxfordonlinepractice.com/app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Then join the class I have created using the class ID: </a:t>
            </a:r>
            <a:r>
              <a:rPr lang="en-GB" b="1" dirty="0"/>
              <a:t>C 560 396 0827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  <a:hlinkClick r:id="rId3"/>
              </a:rPr>
              <a:t>https://</a:t>
            </a:r>
            <a:r>
              <a:rPr lang="en-GB" dirty="0" err="1">
                <a:solidFill>
                  <a:srgbClr val="00B050"/>
                </a:solidFill>
                <a:hlinkClick r:id="rId3"/>
              </a:rPr>
              <a:t>www.youtube.com</a:t>
            </a:r>
            <a:r>
              <a:rPr lang="en-GB" dirty="0">
                <a:solidFill>
                  <a:srgbClr val="00B050"/>
                </a:solidFill>
                <a:hlinkClick r:id="rId3"/>
              </a:rPr>
              <a:t>/</a:t>
            </a:r>
            <a:r>
              <a:rPr lang="en-GB" dirty="0" err="1">
                <a:solidFill>
                  <a:srgbClr val="00B050"/>
                </a:solidFill>
                <a:hlinkClick r:id="rId3"/>
              </a:rPr>
              <a:t>watch?v</a:t>
            </a:r>
            <a:r>
              <a:rPr lang="en-GB" dirty="0">
                <a:solidFill>
                  <a:srgbClr val="00B050"/>
                </a:solidFill>
                <a:hlinkClick r:id="rId3"/>
              </a:rPr>
              <a:t>=vbvOweCkq74&amp;feature=</a:t>
            </a:r>
            <a:r>
              <a:rPr lang="en-GB" dirty="0" err="1">
                <a:solidFill>
                  <a:srgbClr val="00B050"/>
                </a:solidFill>
                <a:hlinkClick r:id="rId3"/>
              </a:rPr>
              <a:t>youtu.be</a:t>
            </a: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243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2A3A-CE15-4F43-BCFE-349009ACA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your eBook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4ED1E-0329-824C-9839-5A489D38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1473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www.youtube.com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watch?v</a:t>
            </a:r>
            <a:r>
              <a:rPr lang="en-US" dirty="0">
                <a:hlinkClick r:id="rId2"/>
              </a:rPr>
              <a:t>=</a:t>
            </a:r>
            <a:r>
              <a:rPr lang="en-US" dirty="0" err="1">
                <a:hlinkClick r:id="rId2"/>
              </a:rPr>
              <a:t>XjhYJa_HSpI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4A2394-8003-9E40-AB0B-4C92A7F1B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842" y="231531"/>
            <a:ext cx="50673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95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B820-A1B1-1C4A-9B6B-892D882A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TIPS- HOW TO SUCCEED IN THIS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0C8B9-0241-BA43-9E82-04F5B62A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dirty="0"/>
              <a:t>Attend all classes regularly and arrive punctually</a:t>
            </a:r>
          </a:p>
          <a:p>
            <a:pPr>
              <a:buBlip>
                <a:blip r:embed="rId2"/>
              </a:buBlip>
            </a:pPr>
            <a:r>
              <a:rPr lang="en-US" dirty="0"/>
              <a:t>Participate actively in all activities in the chat box, when nominated and in the breakout sessions. It isn’t enough just to listen to the lesson!</a:t>
            </a:r>
          </a:p>
          <a:p>
            <a:pPr>
              <a:buBlip>
                <a:blip r:embed="rId2"/>
              </a:buBlip>
            </a:pPr>
            <a:r>
              <a:rPr lang="en-US" dirty="0"/>
              <a:t>BE AN </a:t>
            </a:r>
            <a:r>
              <a:rPr lang="en-US" b="1" dirty="0"/>
              <a:t>AUTONOMOUS LEARNER</a:t>
            </a:r>
            <a:r>
              <a:rPr 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915807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B820-A1B1-1C4A-9B6B-892D882A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TIPS- HOW TO SUCCEED IN THIS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0C8B9-0241-BA43-9E82-04F5B62A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dirty="0"/>
              <a:t>Attend all classes regularly and arrive punctually</a:t>
            </a:r>
          </a:p>
          <a:p>
            <a:pPr>
              <a:buBlip>
                <a:blip r:embed="rId2"/>
              </a:buBlip>
            </a:pPr>
            <a:r>
              <a:rPr lang="en-US" dirty="0"/>
              <a:t>Participate actively in all activities in the chat box, when nominated and in the breakout sessions. It isn’t enough just to listen to the lesson!</a:t>
            </a:r>
          </a:p>
          <a:p>
            <a:pPr>
              <a:buBlip>
                <a:blip r:embed="rId2"/>
              </a:buBlip>
            </a:pPr>
            <a:r>
              <a:rPr lang="en-US" dirty="0"/>
              <a:t>BE AN </a:t>
            </a:r>
            <a:r>
              <a:rPr lang="en-US" b="1" dirty="0"/>
              <a:t>AUTONOMOUS LEARNER! </a:t>
            </a:r>
            <a:r>
              <a:rPr lang="en-US" b="1" dirty="0">
                <a:solidFill>
                  <a:srgbClr val="00B050"/>
                </a:solidFill>
              </a:rPr>
              <a:t>Workbook and online practice – be proactive!</a:t>
            </a:r>
          </a:p>
        </p:txBody>
      </p:sp>
    </p:spTree>
    <p:extLst>
      <p:ext uri="{BB962C8B-B14F-4D97-AF65-F5344CB8AC3E}">
        <p14:creationId xmlns:p14="http://schemas.microsoft.com/office/powerpoint/2010/main" val="2365521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B820-A1B1-1C4A-9B6B-892D882A4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TIPS- HOW TO SUCCEED IN THIS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0C8B9-0241-BA43-9E82-04F5B62A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dirty="0"/>
              <a:t>Attend all classes regularly and arrive punctually</a:t>
            </a:r>
          </a:p>
          <a:p>
            <a:pPr>
              <a:buBlip>
                <a:blip r:embed="rId2"/>
              </a:buBlip>
            </a:pPr>
            <a:r>
              <a:rPr lang="en-US" dirty="0"/>
              <a:t>Participate actively in all activities in the chat box, when nominated and in the breakout sessions. It isn’t enough just to listen to the lesson!</a:t>
            </a:r>
          </a:p>
          <a:p>
            <a:pPr>
              <a:buBlip>
                <a:blip r:embed="rId2"/>
              </a:buBlip>
            </a:pPr>
            <a:r>
              <a:rPr lang="en-US" dirty="0"/>
              <a:t>BE AN </a:t>
            </a:r>
            <a:r>
              <a:rPr lang="en-US" b="1" dirty="0"/>
              <a:t>AUTONOMOUS LEARNER! </a:t>
            </a:r>
            <a:r>
              <a:rPr lang="en-US" b="1" dirty="0">
                <a:solidFill>
                  <a:srgbClr val="00B050"/>
                </a:solidFill>
              </a:rPr>
              <a:t>Workbook and online practice – be proactive!</a:t>
            </a:r>
          </a:p>
          <a:p>
            <a:pPr>
              <a:buBlip>
                <a:blip r:embed="rId2"/>
              </a:buBlip>
            </a:pPr>
            <a:r>
              <a:rPr lang="en-US" dirty="0"/>
              <a:t>Listen to music, the radio, watch films and TV series and surf the Internet in English</a:t>
            </a:r>
          </a:p>
        </p:txBody>
      </p:sp>
    </p:spTree>
    <p:extLst>
      <p:ext uri="{BB962C8B-B14F-4D97-AF65-F5344CB8AC3E}">
        <p14:creationId xmlns:p14="http://schemas.microsoft.com/office/powerpoint/2010/main" val="390722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7FE3-D2A1-794A-8BB5-41CB05B62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391"/>
            <a:ext cx="9144000" cy="2387600"/>
          </a:xfrm>
        </p:spPr>
        <p:txBody>
          <a:bodyPr/>
          <a:lstStyle/>
          <a:p>
            <a:r>
              <a:rPr lang="en-US" dirty="0"/>
              <a:t>Website Page: Emily Guppy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38B2-6423-AE40-9123-E68EB8B26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58583"/>
            <a:ext cx="9144000" cy="165576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https://www.unica.it/unica/it/ateneo_s07_ss01.page?contentId=SHD232904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246256-48AA-FF4D-8EBA-1B4A9E59BC40}"/>
              </a:ext>
            </a:extLst>
          </p:cNvPr>
          <p:cNvSpPr txBox="1"/>
          <p:nvPr/>
        </p:nvSpPr>
        <p:spPr>
          <a:xfrm>
            <a:off x="1334814" y="4078014"/>
            <a:ext cx="102580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For degree course information and updates from course professors see addresses below for their personal pages</a:t>
            </a:r>
            <a:r>
              <a:rPr lang="en-GB" b="1" dirty="0"/>
              <a:t>:</a:t>
            </a:r>
            <a:endParaRPr lang="en-GB" dirty="0"/>
          </a:p>
          <a:p>
            <a:r>
              <a:rPr lang="it-IT" dirty="0"/>
              <a:t>Prof. Luisanna </a:t>
            </a:r>
            <a:r>
              <a:rPr lang="it-IT" dirty="0" err="1"/>
              <a:t>Fodde</a:t>
            </a:r>
            <a:r>
              <a:rPr lang="it-IT" dirty="0"/>
              <a:t>;  </a:t>
            </a:r>
            <a:r>
              <a:rPr lang="it-IT" dirty="0" err="1"/>
              <a:t>people.unica.it</a:t>
            </a:r>
            <a:r>
              <a:rPr lang="it-IT" dirty="0"/>
              <a:t>/</a:t>
            </a:r>
            <a:r>
              <a:rPr lang="it-IT" dirty="0" err="1"/>
              <a:t>luisannafodde</a:t>
            </a:r>
            <a:r>
              <a:rPr lang="it-IT" dirty="0"/>
              <a:t>/</a:t>
            </a:r>
            <a:endParaRPr lang="en-GB" dirty="0"/>
          </a:p>
          <a:p>
            <a:r>
              <a:rPr lang="en-US" dirty="0"/>
              <a:t>Prof. Daniela </a:t>
            </a:r>
            <a:r>
              <a:rPr lang="en-US" dirty="0" err="1"/>
              <a:t>Virdis</a:t>
            </a:r>
            <a:r>
              <a:rPr lang="en-US" dirty="0"/>
              <a:t>; </a:t>
            </a:r>
            <a:r>
              <a:rPr lang="en-US" dirty="0" err="1"/>
              <a:t>people.unica.it</a:t>
            </a:r>
            <a:r>
              <a:rPr lang="en-US" dirty="0"/>
              <a:t>/</a:t>
            </a:r>
            <a:r>
              <a:rPr lang="en-US" dirty="0" err="1"/>
              <a:t>danielafrancescavirdis</a:t>
            </a:r>
            <a:r>
              <a:rPr lang="en-US" dirty="0"/>
              <a:t>/</a:t>
            </a:r>
            <a:endParaRPr lang="en-GB" dirty="0"/>
          </a:p>
          <a:p>
            <a:r>
              <a:rPr lang="en-GB" dirty="0" err="1"/>
              <a:t>Prof.</a:t>
            </a:r>
            <a:r>
              <a:rPr lang="en-GB" dirty="0"/>
              <a:t> Olga </a:t>
            </a:r>
            <a:r>
              <a:rPr lang="en-GB" dirty="0" err="1"/>
              <a:t>Denti</a:t>
            </a:r>
            <a:r>
              <a:rPr lang="en-GB" dirty="0"/>
              <a:t>;  </a:t>
            </a:r>
            <a:r>
              <a:rPr lang="en-US" dirty="0" err="1"/>
              <a:t>people.unica.it</a:t>
            </a:r>
            <a:r>
              <a:rPr lang="en-US" dirty="0"/>
              <a:t>/</a:t>
            </a:r>
            <a:r>
              <a:rPr lang="en-US" dirty="0" err="1"/>
              <a:t>olgadenti</a:t>
            </a:r>
            <a:r>
              <a:rPr lang="en-US" dirty="0"/>
              <a:t>/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37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6839-3EA5-AE44-8BD4-6B59ED9BE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Resources: do you know any others? Share in the chat box!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28F74-AE47-CC45-B80F-1B6535571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Blip>
                <a:blip r:embed="rId2"/>
              </a:buBlip>
            </a:pPr>
            <a:endParaRPr lang="en-US" dirty="0">
              <a:hlinkClick r:id="rId3"/>
            </a:endParaRPr>
          </a:p>
          <a:p>
            <a:pPr>
              <a:buBlip>
                <a:blip r:embed="rId2"/>
              </a:buBlip>
            </a:pPr>
            <a:r>
              <a:rPr lang="en-US" dirty="0">
                <a:hlinkClick r:id="rId3"/>
              </a:rPr>
              <a:t>https://www.ted.com/</a:t>
            </a:r>
            <a:r>
              <a:rPr lang="en-US" dirty="0"/>
              <a:t> - transcripts!</a:t>
            </a:r>
          </a:p>
          <a:p>
            <a:pPr>
              <a:buBlip>
                <a:blip r:embed="rId2"/>
              </a:buBlip>
            </a:pPr>
            <a:r>
              <a:rPr lang="it-IT" dirty="0" err="1"/>
              <a:t>Virtually</a:t>
            </a:r>
            <a:r>
              <a:rPr lang="it-IT" dirty="0"/>
              <a:t> </a:t>
            </a:r>
            <a:r>
              <a:rPr lang="it-IT" dirty="0" err="1"/>
              <a:t>Anywhere</a:t>
            </a:r>
            <a:r>
              <a:rPr lang="en-GB" dirty="0"/>
              <a:t> </a:t>
            </a:r>
            <a:r>
              <a:rPr lang="it-IT" u="sng" dirty="0">
                <a:hlinkClick r:id="rId4"/>
              </a:rPr>
              <a:t>https://www.cambridgeenglish.org/learning-english/free-resources/virtually-anywhere/</a:t>
            </a:r>
            <a:r>
              <a:rPr lang="en-GB" dirty="0"/>
              <a:t> </a:t>
            </a:r>
            <a:r>
              <a:rPr lang="en-US" dirty="0"/>
              <a:t> </a:t>
            </a:r>
          </a:p>
          <a:p>
            <a:pPr>
              <a:buBlip>
                <a:blip r:embed="rId2"/>
              </a:buBlip>
            </a:pPr>
            <a:r>
              <a:rPr lang="en-US" dirty="0">
                <a:hlinkClick r:id="rId5"/>
              </a:rPr>
              <a:t>https://learnenglish.britishcouncil.org/skills/reading/intermediate-b1</a:t>
            </a:r>
            <a:endParaRPr lang="en-US" dirty="0"/>
          </a:p>
          <a:p>
            <a:pPr>
              <a:buBlip>
                <a:blip r:embed="rId2"/>
              </a:buBlip>
            </a:pPr>
            <a:r>
              <a:rPr lang="en-US" dirty="0">
                <a:hlinkClick r:id="rId6"/>
              </a:rPr>
              <a:t>https://learnenglish.britishcouncil.org/skills/listening/intermediate-b1</a:t>
            </a:r>
            <a:endParaRPr lang="en-US" dirty="0"/>
          </a:p>
          <a:p>
            <a:pPr>
              <a:buBlip>
                <a:blip r:embed="rId2"/>
              </a:buBlip>
            </a:pPr>
            <a:r>
              <a:rPr lang="en-GB" dirty="0">
                <a:hlinkClick r:id="rId7"/>
              </a:rPr>
              <a:t>6-minute English</a:t>
            </a:r>
            <a:r>
              <a:rPr lang="en-GB" dirty="0"/>
              <a:t> You can also listen to </a:t>
            </a:r>
            <a:r>
              <a:rPr lang="en-GB" dirty="0">
                <a:hlinkClick r:id="rId8"/>
              </a:rPr>
              <a:t>6-minute grammar</a:t>
            </a:r>
            <a:r>
              <a:rPr lang="en-GB" dirty="0"/>
              <a:t>, and to </a:t>
            </a:r>
            <a:r>
              <a:rPr lang="en-GB" dirty="0">
                <a:hlinkClick r:id="rId9"/>
              </a:rPr>
              <a:t>6-minute vocabulary</a:t>
            </a:r>
            <a:r>
              <a:rPr lang="en-GB" dirty="0"/>
              <a:t>. [B1 and above]</a:t>
            </a:r>
          </a:p>
          <a:p>
            <a:pPr>
              <a:buBlip>
                <a:blip r:embed="rId2"/>
              </a:buBlip>
            </a:pPr>
            <a:r>
              <a:rPr lang="en-GB" dirty="0">
                <a:hlinkClick r:id="rId10"/>
              </a:rPr>
              <a:t>The English we speak</a:t>
            </a:r>
            <a:r>
              <a:rPr lang="en-GB" dirty="0"/>
              <a:t>: to learn idioms. Each show explains the meaning and usage of one particular idiom.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63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B686C-E3EE-3E4C-970F-A389017B0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WEBEX BUTTONS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F2E865-EBB2-EE41-8E61-C1794A578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712" y="2522484"/>
            <a:ext cx="11570575" cy="784065"/>
          </a:xfrm>
        </p:spPr>
      </p:pic>
    </p:spTree>
    <p:extLst>
      <p:ext uri="{BB962C8B-B14F-4D97-AF65-F5344CB8AC3E}">
        <p14:creationId xmlns:p14="http://schemas.microsoft.com/office/powerpoint/2010/main" val="220093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B6C1-87E2-8E4C-9C86-7542786E4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A493C4-D6CF-3548-9E12-2C488336A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4866" y="96547"/>
            <a:ext cx="8590167" cy="6490963"/>
          </a:xfrm>
        </p:spPr>
      </p:pic>
    </p:spTree>
    <p:extLst>
      <p:ext uri="{BB962C8B-B14F-4D97-AF65-F5344CB8AC3E}">
        <p14:creationId xmlns:p14="http://schemas.microsoft.com/office/powerpoint/2010/main" val="2727640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C369-3A85-7240-8EAD-465A7C732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F510C08-24B4-314E-8009-467819DBF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1655" y="529901"/>
            <a:ext cx="8675491" cy="5657572"/>
          </a:xfrm>
        </p:spPr>
      </p:pic>
    </p:spTree>
    <p:extLst>
      <p:ext uri="{BB962C8B-B14F-4D97-AF65-F5344CB8AC3E}">
        <p14:creationId xmlns:p14="http://schemas.microsoft.com/office/powerpoint/2010/main" val="123113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41E48-EAF9-6A4D-A246-EC7B63E4DB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BEB2D-AB55-FB45-825E-A0775D5525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0CA0C4-3F6B-164B-8678-302D78A0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296"/>
            <a:ext cx="12192000" cy="584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5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67A71-0771-BC47-8E40-8F74D5A0E4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sessions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4C14B5-3BD8-684A-9949-74C04DACB1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For pair and group work</a:t>
            </a:r>
          </a:p>
        </p:txBody>
      </p:sp>
    </p:spTree>
    <p:extLst>
      <p:ext uri="{BB962C8B-B14F-4D97-AF65-F5344CB8AC3E}">
        <p14:creationId xmlns:p14="http://schemas.microsoft.com/office/powerpoint/2010/main" val="15134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4DF39-84EF-4040-BFFB-C3F8ACDC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After you join a breakout session, the </a:t>
            </a:r>
            <a:r>
              <a:rPr lang="en-US" b="1" dirty="0">
                <a:solidFill>
                  <a:srgbClr val="7030A0"/>
                </a:solidFill>
              </a:rPr>
              <a:t>participants panel</a:t>
            </a:r>
            <a:r>
              <a:rPr lang="en-US" dirty="0"/>
              <a:t> tells you everything you need to know- who is in the session with you and the duration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B657D2-7F7B-C246-988F-79FD344A7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91952"/>
            <a:ext cx="10515600" cy="4218684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1E56CFF-D503-C54F-BFC9-B4DF157B0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29" y="6073935"/>
            <a:ext cx="11570575" cy="7840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F7D196-4A5D-C148-82D6-D2305A6EA071}"/>
              </a:ext>
            </a:extLst>
          </p:cNvPr>
          <p:cNvSpPr/>
          <p:nvPr/>
        </p:nvSpPr>
        <p:spPr>
          <a:xfrm>
            <a:off x="10226565" y="6203208"/>
            <a:ext cx="693683" cy="52551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4DF39-84EF-4040-BFFB-C3F8ACDCA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7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You can use the chat to message the participants in your breakout session and also share content, the same way you share content in the main meeting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B657D2-7F7B-C246-988F-79FD344A7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5176"/>
            <a:ext cx="10515600" cy="4218684"/>
          </a:xfrm>
        </p:spPr>
      </p:pic>
    </p:spTree>
    <p:extLst>
      <p:ext uri="{BB962C8B-B14F-4D97-AF65-F5344CB8AC3E}">
        <p14:creationId xmlns:p14="http://schemas.microsoft.com/office/powerpoint/2010/main" val="3015049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Macintosh PowerPoint</Application>
  <PresentationFormat>Widescreen</PresentationFormat>
  <Paragraphs>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1 ANNO CULT MED- GUPPY</vt:lpstr>
      <vt:lpstr>Website Page: Emily Guppy</vt:lpstr>
      <vt:lpstr>WEBEX BUTTONS</vt:lpstr>
      <vt:lpstr>PowerPoint Presentation</vt:lpstr>
      <vt:lpstr>PowerPoint Presentation</vt:lpstr>
      <vt:lpstr>PowerPoint Presentation</vt:lpstr>
      <vt:lpstr>Breakout sessions</vt:lpstr>
      <vt:lpstr>After you join a breakout session, the participants panel tells you everything you need to know- who is in the session with you and the duration</vt:lpstr>
      <vt:lpstr>You can use the chat to message the participants in your breakout session and also share content, the same way you share content in the main meeting</vt:lpstr>
      <vt:lpstr>If you have a question or need help in a breakout session, click on the participants panel then click “Ask for help”</vt:lpstr>
      <vt:lpstr>When the breakout session ends, you’ll see a message like this:</vt:lpstr>
      <vt:lpstr>Breakout room session: let’s break the ice!</vt:lpstr>
      <vt:lpstr>How to have a natural conversation in English: tips!</vt:lpstr>
      <vt:lpstr>Course book</vt:lpstr>
      <vt:lpstr>ENGLISH FILE ONLINE PRACTICE</vt:lpstr>
      <vt:lpstr>How to use your eBook</vt:lpstr>
      <vt:lpstr>STUDY TIPS- HOW TO SUCCEED IN THIS COURSE</vt:lpstr>
      <vt:lpstr>STUDY TIPS- HOW TO SUCCEED IN THIS COURSE</vt:lpstr>
      <vt:lpstr>STUDY TIPS- HOW TO SUCCEED IN THIS COURSE</vt:lpstr>
      <vt:lpstr>Resources: do you know any others? Share in the chat box!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ANNO CULT MED- GUPPY</dc:title>
  <dc:creator>Microsoft Office User</dc:creator>
  <cp:lastModifiedBy>Microsoft Office User</cp:lastModifiedBy>
  <cp:revision>3</cp:revision>
  <dcterms:created xsi:type="dcterms:W3CDTF">2020-10-19T16:34:17Z</dcterms:created>
  <dcterms:modified xsi:type="dcterms:W3CDTF">2020-10-19T16:48:43Z</dcterms:modified>
</cp:coreProperties>
</file>