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892" r:id="rId3"/>
    <p:sldId id="893" r:id="rId4"/>
    <p:sldId id="899" r:id="rId5"/>
    <p:sldId id="951" r:id="rId6"/>
    <p:sldId id="950" r:id="rId7"/>
    <p:sldId id="952" r:id="rId8"/>
    <p:sldId id="941" r:id="rId9"/>
    <p:sldId id="942" r:id="rId10"/>
    <p:sldId id="943" r:id="rId11"/>
    <p:sldId id="945" r:id="rId12"/>
    <p:sldId id="946" r:id="rId13"/>
    <p:sldId id="948" r:id="rId14"/>
    <p:sldId id="953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6B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4" autoAdjust="0"/>
    <p:restoredTop sz="94545" autoAdjust="0"/>
  </p:normalViewPr>
  <p:slideViewPr>
    <p:cSldViewPr>
      <p:cViewPr varScale="1">
        <p:scale>
          <a:sx n="109" d="100"/>
          <a:sy n="109" d="100"/>
        </p:scale>
        <p:origin x="19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E44E-C413-4D62-858E-A29E6A9750C4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9F8A5-202D-4B4B-B89C-A56F6FF6DDA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9F8A5-202D-4B4B-B89C-A56F6FF6DDA5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bg>
      <p:bgPr>
        <a:solidFill>
          <a:schemeClr val="accent6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Picture 12" descr="Risultati immagini per arm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34111"/>
            <a:ext cx="1297160" cy="38414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olo e contenuto">
    <p:bg>
      <p:bgPr>
        <a:solidFill>
          <a:schemeClr val="tx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28" name="Picture 4" descr="Risultati immagini per exercise brain"/>
          <p:cNvPicPr>
            <a:picLocks noChangeAspect="1" noChangeArrowheads="1"/>
          </p:cNvPicPr>
          <p:nvPr userDrawn="1"/>
        </p:nvPicPr>
        <p:blipFill>
          <a:blip r:embed="rId2" cstate="print"/>
          <a:srcRect r="53715"/>
          <a:stretch>
            <a:fillRect/>
          </a:stretch>
        </p:blipFill>
        <p:spPr bwMode="auto">
          <a:xfrm>
            <a:off x="8069055" y="0"/>
            <a:ext cx="1074945" cy="1066429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03/10/2020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827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it-IT"/>
              <a:t>A.A. 2018/2019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it-IT"/>
              <a:t>Sistemi a Microcontrollore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99302" y="1268760"/>
            <a:ext cx="8945397" cy="163966"/>
            <a:chOff x="99483" y="1428818"/>
            <a:chExt cx="8945397" cy="163966"/>
          </a:xfrm>
        </p:grpSpPr>
        <p:grpSp>
          <p:nvGrpSpPr>
            <p:cNvPr id="13" name="Gruppo 12"/>
            <p:cNvGrpSpPr/>
            <p:nvPr userDrawn="1"/>
          </p:nvGrpSpPr>
          <p:grpSpPr>
            <a:xfrm>
              <a:off x="99483" y="1428818"/>
              <a:ext cx="8792997" cy="108000"/>
              <a:chOff x="99483" y="1428818"/>
              <a:chExt cx="8792997" cy="108000"/>
            </a:xfrm>
          </p:grpSpPr>
          <p:cxnSp>
            <p:nvCxnSpPr>
              <p:cNvPr id="8" name="Connettore 1 7"/>
              <p:cNvCxnSpPr/>
              <p:nvPr userDrawn="1"/>
            </p:nvCxnSpPr>
            <p:spPr>
              <a:xfrm>
                <a:off x="179512" y="1484784"/>
                <a:ext cx="8712968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e 9"/>
              <p:cNvSpPr/>
              <p:nvPr userDrawn="1"/>
            </p:nvSpPr>
            <p:spPr>
              <a:xfrm>
                <a:off x="99483" y="1428818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it-IT">
                  <a:latin typeface="Arial Narrow" pitchFamily="34" charset="0"/>
                </a:endParaRPr>
              </a:p>
            </p:txBody>
          </p:sp>
        </p:grpSp>
        <p:grpSp>
          <p:nvGrpSpPr>
            <p:cNvPr id="15" name="Gruppo 14"/>
            <p:cNvGrpSpPr/>
            <p:nvPr userDrawn="1"/>
          </p:nvGrpSpPr>
          <p:grpSpPr>
            <a:xfrm flipH="1">
              <a:off x="251883" y="1484784"/>
              <a:ext cx="8792997" cy="108000"/>
              <a:chOff x="99483" y="1428818"/>
              <a:chExt cx="8792997" cy="108000"/>
            </a:xfrm>
          </p:grpSpPr>
          <p:cxnSp>
            <p:nvCxnSpPr>
              <p:cNvPr id="16" name="Connettore 1 15"/>
              <p:cNvCxnSpPr/>
              <p:nvPr userDrawn="1"/>
            </p:nvCxnSpPr>
            <p:spPr>
              <a:xfrm>
                <a:off x="179512" y="1484784"/>
                <a:ext cx="8712968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e 16"/>
              <p:cNvSpPr/>
              <p:nvPr userDrawn="1"/>
            </p:nvSpPr>
            <p:spPr>
              <a:xfrm>
                <a:off x="99483" y="1428818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it-IT">
                  <a:latin typeface="Arial Narrow" pitchFamily="34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gency FB" pitchFamily="34" charset="0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gency FB" pitchFamily="34" charset="0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gency FB" pitchFamily="34" charset="0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gency FB" pitchFamily="34" charset="0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gency FB" pitchFamily="34" charset="0"/>
          <a:ea typeface="+mn-ea"/>
          <a:cs typeface="+mn-cs"/>
        </a:defRPr>
      </a:lvl4pPr>
      <a:lvl5pPr marL="2057400" indent="-228600" algn="just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gency FB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Illuminazione Intelligente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5708848"/>
            <a:ext cx="6400800" cy="1752600"/>
          </a:xfrm>
        </p:spPr>
        <p:txBody>
          <a:bodyPr>
            <a:normAutofit/>
          </a:bodyPr>
          <a:lstStyle/>
          <a:p>
            <a:r>
              <a:rPr lang="it-IT" sz="2800" dirty="0"/>
              <a:t>Presentazione Progetto</a:t>
            </a:r>
          </a:p>
          <a:p>
            <a:r>
              <a:rPr lang="it-IT" sz="2800" dirty="0"/>
              <a:t>Sistemi a Microcontrollore A.A. 2020/2021</a:t>
            </a:r>
          </a:p>
        </p:txBody>
      </p:sp>
      <p:sp>
        <p:nvSpPr>
          <p:cNvPr id="4" name="Sottotitolo 2"/>
          <p:cNvSpPr txBox="1">
            <a:spLocks/>
          </p:cNvSpPr>
          <p:nvPr/>
        </p:nvSpPr>
        <p:spPr>
          <a:xfrm>
            <a:off x="1331640" y="376463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</a:rPr>
              <a:t>Autore/i: Carlo Sau (</a:t>
            </a:r>
            <a:r>
              <a:rPr lang="it-IT" sz="3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</a:rPr>
              <a:t>Matr</a:t>
            </a:r>
            <a:r>
              <a:rPr lang="it-IT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</a:rPr>
              <a:t>. 22227)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Codice: calibrazione e abilitazione ADC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2893100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Calibrazione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Abilitazione del clock dell'ADC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Verifica della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disabilitazione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dell'ADC (ADEN = 0)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Se non disabilitato,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disabilitazione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dell'ADC (ADDIS = 1)*/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Inizio della calibrazione dell'ADC (ADCAL = 1)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Attesa di fine calibrazione (ADCAL = 0)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RCC-&gt;APB2ENR |= RCC_APB2ENR_ADCEN;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*/</a:t>
            </a:r>
          </a:p>
          <a:p>
            <a:r>
              <a:rPr lang="en-US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((ADC1-&gt;CR &amp; ADC_CR_ADEN) != 0){ </a:t>
            </a:r>
            <a:r>
              <a:rPr lang="en-US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ADC1-&gt;CR |= ADC_CR_ADDIS;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((ADC1-&gt;CR &amp; ADC_CR_ADEN) != 0);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ADC1-&gt;CR |= ADC_CR_ADCAL;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*/</a:t>
            </a:r>
          </a:p>
          <a:p>
            <a:r>
              <a:rPr lang="en-US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((ADC1-&gt;CR &amp; ADC_CR_ADCAL) != 0); </a:t>
            </a:r>
            <a:r>
              <a:rPr lang="en-US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*/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30AFECB-6AC0-4748-838C-6A0385EAFFBE}"/>
              </a:ext>
            </a:extLst>
          </p:cNvPr>
          <p:cNvSpPr/>
          <p:nvPr/>
        </p:nvSpPr>
        <p:spPr>
          <a:xfrm>
            <a:off x="179512" y="4494599"/>
            <a:ext cx="8784976" cy="2246769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Abilitazione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Verifica dello stato di !READY dell'ADC (ADRDY = 0)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Se l'ADC è READY, forzatura dello stato a !READY (ADRDY = 0)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Abilitazione dell'ADC (ADEN = 1)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Attesa dello stato di READY dell'ADC (ADRDY = 1) */</a:t>
            </a:r>
          </a:p>
          <a:p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((ADC1-&gt;ISR &amp; ADC_ISR_ADRDY) != 0){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ADC1-&gt;ISR |= ADC_ISR_ADRDY;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ADC1-&gt;CR |= ADC_CR_ADEN;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*/</a:t>
            </a:r>
          </a:p>
          <a:p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((ADC1-&gt;ISR &amp; ADC_ISR_ADRDY) == 0);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*/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Codice: acquisizione tensione fotoresistenza ADC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1815882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Configurazione dell'acquisizione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Selezione del clock asincrono dell'ADCCLK (CKMODE = 00)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Selezione del canale di acquisizione corrispondente a PA0 (CHSEL0 = 1) 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Selezione del tempo di campionamento massimo dell'ADC (SMP = 111)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ADC1-&gt;CFGR2 &amp;= ~ADC_CFGR2_CKMODE;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ADC1-&gt;CHSELR = ADC_CHSELR_CHSEL0;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ADC1-&gt;SMPR |= ADC_SMPR_SMP_0|ADC_SMPR_SMP_1| ADC_SMPR_SMP_2;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*/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Codice: ISR acquisizione fotoresistenza, display e controllo LED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4832092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cycles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variabile che conta il numero di interrupt del conteggio */</a:t>
            </a:r>
          </a:p>
          <a:p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TIM14_IRQHandler(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cycles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&lt;999) {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incremento del conteggio fino al valore 999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cycles++;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} 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{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inizializzazione del conteggio quando vale 999 (1 s)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cycles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ADC1-&gt;CR |= ADC_CR_ADSTART;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Inizio della conversione dell'ADC */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((ADC1-&gt;ISR &amp; ADC_ISR_EOC) == 0);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Attesa di fine conversione */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ADC_Result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= ADC1-&gt;DR;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Salvataggio del risultato della conversione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display_number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ADC_Result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);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Visualizzazione del risultato sul display */</a:t>
            </a:r>
          </a:p>
          <a:p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TIM14-&gt;CCR1 = 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ADC_Result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/4096)*1000;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Aggiornamento uscita PWM in base al risultato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TIM14-&gt;SR &amp;= 0xFFFFFFFE;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reset del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flag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di interrupt pendente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}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Codice: visualizzazione numeri display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4832092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display_number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scaled_number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= 16 - 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/ 256);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1400" b="1" dirty="0" err="1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scaled_number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){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	case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0: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GPIOB-&gt;ODR = 0b1000000;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	case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1: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GPIOB-&gt;ODR = 0b1111001;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 		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…</a:t>
            </a:r>
          </a:p>
          <a:p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		case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14: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E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GPIOB-&gt;ODR = 0b0000110;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4"/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 15: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F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GPIOB-&gt;ODR = 0b0001110;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4"/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-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GPIOB-&gt;ODR = 0b0111111;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		</a:t>
            </a:r>
            <a:r>
              <a:rPr lang="it-IT" sz="1400" b="1" dirty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}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043474-0406-4017-9399-4EF258D85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Conclusioni</a:t>
            </a:r>
            <a:endParaRPr lang="en-US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3A7DAD-A34B-4A09-B72F-D3FB9943F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Esempio di sistema di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illuminazione</a:t>
            </a:r>
            <a:r>
              <a:rPr lang="it-IT" dirty="0"/>
              <a:t>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intelligente</a:t>
            </a:r>
            <a:r>
              <a:rPr lang="it-IT" dirty="0"/>
              <a:t> in ambito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domotico</a:t>
            </a:r>
          </a:p>
          <a:p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Ottimizzazione</a:t>
            </a:r>
            <a:r>
              <a:rPr lang="it-IT" dirty="0"/>
              <a:t> dell’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illuminazione artificiale </a:t>
            </a:r>
            <a:r>
              <a:rPr lang="it-IT" dirty="0"/>
              <a:t>(LED) in base alla attuale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luminosità dell’ambiente </a:t>
            </a:r>
            <a:r>
              <a:rPr lang="it-IT" dirty="0"/>
              <a:t>acquisita tramite dei sensori appositi (fotoresistenza)</a:t>
            </a:r>
          </a:p>
          <a:p>
            <a:r>
              <a:rPr lang="it-IT" dirty="0"/>
              <a:t>La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luminosità</a:t>
            </a:r>
            <a:r>
              <a:rPr lang="it-IT" dirty="0"/>
              <a:t> attuale viene anche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visualizzata</a:t>
            </a:r>
            <a:r>
              <a:rPr lang="it-IT" dirty="0"/>
              <a:t> su un display in modo tale che l’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utente</a:t>
            </a:r>
            <a:r>
              <a:rPr lang="it-IT" dirty="0"/>
              <a:t> possa effettuare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ulteriori azioni </a:t>
            </a:r>
            <a:r>
              <a:rPr lang="it-IT" dirty="0"/>
              <a:t>di conseguenza (es. apertura/chiusura serrande finestre)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28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Introduzione (motivazione e obiettivi)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it-IT" dirty="0"/>
              <a:t>Controllo della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luminosità di un LED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/>
              <a:t>in base all’effettivo bisogno di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luminosità dell’ambiente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/>
              <a:t>in cui si opera</a:t>
            </a:r>
          </a:p>
          <a:p>
            <a:pPr lvl="1"/>
            <a:r>
              <a:rPr lang="it-IT" dirty="0"/>
              <a:t>Acquisizione luminosità dell’ambiente tramite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ADC</a:t>
            </a:r>
            <a:r>
              <a:rPr lang="it-IT" dirty="0"/>
              <a:t> che misura la tensione ai capi di una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fotoresistenza</a:t>
            </a:r>
          </a:p>
          <a:p>
            <a:pPr lvl="1"/>
            <a:r>
              <a:rPr lang="it-IT" dirty="0"/>
              <a:t>Visualizzazione su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display a 7 segmenti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dirty="0"/>
              <a:t>di un valore descrittivo della luminosità acquisita</a:t>
            </a:r>
          </a:p>
          <a:p>
            <a:pPr lvl="1"/>
            <a:r>
              <a:rPr lang="it-IT" dirty="0"/>
              <a:t>Controllo della luminosità del LED tramite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PWM</a:t>
            </a:r>
            <a:r>
              <a:rPr lang="it-IT" dirty="0"/>
              <a:t> modulata in base al valore di luminosità dell’ambiente letto dalla fotoresistenza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/>
              <a:t>Circuito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EAA520CA-614B-4060-B752-04A61214E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Componenti utilizzati</a:t>
            </a:r>
          </a:p>
          <a:p>
            <a:pPr lvl="1"/>
            <a:r>
              <a:rPr lang="it-IT" dirty="0"/>
              <a:t>Scheda di sviluppo ST Nucleo-64 F030R8</a:t>
            </a:r>
          </a:p>
          <a:p>
            <a:pPr lvl="1"/>
            <a:r>
              <a:rPr lang="it-IT" dirty="0"/>
              <a:t>LED rosso</a:t>
            </a:r>
          </a:p>
          <a:p>
            <a:pPr lvl="1"/>
            <a:r>
              <a:rPr lang="it-IT" dirty="0"/>
              <a:t>fotoresistenza (10 </a:t>
            </a:r>
            <a:r>
              <a:rPr lang="el-GR" dirty="0"/>
              <a:t>Ω</a:t>
            </a:r>
            <a:r>
              <a:rPr lang="it-IT" dirty="0"/>
              <a:t> – 100 k</a:t>
            </a:r>
            <a:r>
              <a:rPr lang="el-GR" dirty="0"/>
              <a:t>Ω</a:t>
            </a:r>
            <a:r>
              <a:rPr lang="it-IT" dirty="0"/>
              <a:t>)</a:t>
            </a:r>
          </a:p>
          <a:p>
            <a:pPr lvl="1"/>
            <a:r>
              <a:rPr lang="en-US" dirty="0" err="1"/>
              <a:t>resistenza</a:t>
            </a:r>
            <a:r>
              <a:rPr lang="en-US" dirty="0"/>
              <a:t> da 12 k</a:t>
            </a:r>
            <a:r>
              <a:rPr lang="el-GR" dirty="0"/>
              <a:t>Ω</a:t>
            </a:r>
            <a:endParaRPr lang="it-IT" dirty="0"/>
          </a:p>
          <a:p>
            <a:pPr lvl="1"/>
            <a:r>
              <a:rPr lang="en-US" dirty="0"/>
              <a:t>display a 7 </a:t>
            </a:r>
            <a:r>
              <a:rPr lang="en-US" dirty="0" err="1"/>
              <a:t>segmenti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/>
              <a:t>Circuito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36414F39-7245-4708-8BA6-399DFB378012}"/>
              </a:ext>
            </a:extLst>
          </p:cNvPr>
          <p:cNvCxnSpPr/>
          <p:nvPr/>
        </p:nvCxnSpPr>
        <p:spPr>
          <a:xfrm>
            <a:off x="5436096" y="6597352"/>
            <a:ext cx="2340000" cy="0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Risultati immagini per nucleo-64 f030r8">
            <a:extLst>
              <a:ext uri="{FF2B5EF4-FFF2-40B4-BE49-F238E27FC236}">
                <a16:creationId xmlns:a16="http://schemas.microsoft.com/office/drawing/2014/main" id="{DEEC6C18-ACD4-4F86-AA56-6371CEF20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16" y="1700808"/>
            <a:ext cx="2304256" cy="2743505"/>
          </a:xfrm>
          <a:prstGeom prst="rect">
            <a:avLst/>
          </a:prstGeom>
          <a:noFill/>
        </p:spPr>
      </p:pic>
      <p:pic>
        <p:nvPicPr>
          <p:cNvPr id="8" name="Picture 2" descr="Risultati immagini per display 7 segmenti pin">
            <a:extLst>
              <a:ext uri="{FF2B5EF4-FFF2-40B4-BE49-F238E27FC236}">
                <a16:creationId xmlns:a16="http://schemas.microsoft.com/office/drawing/2014/main" id="{420E17FB-0928-4D40-BF43-A8C1E65A3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6114" r="36198" b="10401"/>
          <a:stretch>
            <a:fillRect/>
          </a:stretch>
        </p:blipFill>
        <p:spPr bwMode="auto">
          <a:xfrm>
            <a:off x="4929658" y="2351261"/>
            <a:ext cx="978652" cy="1240563"/>
          </a:xfrm>
          <a:prstGeom prst="rect">
            <a:avLst/>
          </a:prstGeom>
          <a:noFill/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B100FCB-18F8-4381-B3CF-E58574937A5D}"/>
              </a:ext>
            </a:extLst>
          </p:cNvPr>
          <p:cNvCxnSpPr/>
          <p:nvPr/>
        </p:nvCxnSpPr>
        <p:spPr>
          <a:xfrm>
            <a:off x="323601" y="6597351"/>
            <a:ext cx="5112000" cy="1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AEA4652-8CAE-486E-AA15-0DF978747951}"/>
              </a:ext>
            </a:extLst>
          </p:cNvPr>
          <p:cNvCxnSpPr/>
          <p:nvPr/>
        </p:nvCxnSpPr>
        <p:spPr>
          <a:xfrm rot="16200000" flipH="1">
            <a:off x="-1224471" y="5048975"/>
            <a:ext cx="3096000" cy="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D79C913-2F56-4F97-BE1B-709C4A1A0FBE}"/>
              </a:ext>
            </a:extLst>
          </p:cNvPr>
          <p:cNvCxnSpPr/>
          <p:nvPr/>
        </p:nvCxnSpPr>
        <p:spPr>
          <a:xfrm flipH="1">
            <a:off x="323528" y="3501008"/>
            <a:ext cx="936000" cy="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4600802-21C6-48B9-8D89-D48DE5C97F11}"/>
              </a:ext>
            </a:extLst>
          </p:cNvPr>
          <p:cNvSpPr txBox="1"/>
          <p:nvPr/>
        </p:nvSpPr>
        <p:spPr>
          <a:xfrm>
            <a:off x="323528" y="1738898"/>
            <a:ext cx="461665" cy="108459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it-IT" b="1" dirty="0" err="1"/>
              <a:t>V</a:t>
            </a:r>
            <a:r>
              <a:rPr lang="it-IT" sz="1100" b="1" dirty="0" err="1"/>
              <a:t>dd</a:t>
            </a:r>
            <a:r>
              <a:rPr lang="it-IT" b="1" dirty="0"/>
              <a:t> = 3.3 V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9BAE8C2-F859-4268-A0AB-DBD9AA567742}"/>
              </a:ext>
            </a:extLst>
          </p:cNvPr>
          <p:cNvCxnSpPr/>
          <p:nvPr/>
        </p:nvCxnSpPr>
        <p:spPr>
          <a:xfrm flipH="1">
            <a:off x="539552" y="3801740"/>
            <a:ext cx="720000" cy="0"/>
          </a:xfrm>
          <a:prstGeom prst="straightConnector1">
            <a:avLst/>
          </a:prstGeom>
          <a:ln w="28575">
            <a:solidFill>
              <a:srgbClr val="00B05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43470B0A-DC75-4CC3-B44E-2D08C4128D4C}"/>
              </a:ext>
            </a:extLst>
          </p:cNvPr>
          <p:cNvCxnSpPr/>
          <p:nvPr/>
        </p:nvCxnSpPr>
        <p:spPr>
          <a:xfrm rot="16200000" flipH="1">
            <a:off x="-396446" y="4725247"/>
            <a:ext cx="1872000" cy="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AAD729A-5A71-4F75-80E8-D3DC67FD817F}"/>
              </a:ext>
            </a:extLst>
          </p:cNvPr>
          <p:cNvCxnSpPr/>
          <p:nvPr/>
        </p:nvCxnSpPr>
        <p:spPr>
          <a:xfrm flipH="1">
            <a:off x="755576" y="3352230"/>
            <a:ext cx="50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FB80073D-77CB-4B01-AB59-B22E67BC1148}"/>
              </a:ext>
            </a:extLst>
          </p:cNvPr>
          <p:cNvCxnSpPr/>
          <p:nvPr/>
        </p:nvCxnSpPr>
        <p:spPr>
          <a:xfrm rot="16200000" flipH="1">
            <a:off x="50818" y="3780241"/>
            <a:ext cx="1440000" cy="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F9B743E6-8C16-47FA-93B6-B4CB0251E028}"/>
              </a:ext>
            </a:extLst>
          </p:cNvPr>
          <p:cNvCxnSpPr/>
          <p:nvPr/>
        </p:nvCxnSpPr>
        <p:spPr>
          <a:xfrm>
            <a:off x="539552" y="5661248"/>
            <a:ext cx="3744000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5C182661-C811-4E39-A782-A0C0D4474E5C}"/>
              </a:ext>
            </a:extLst>
          </p:cNvPr>
          <p:cNvCxnSpPr/>
          <p:nvPr/>
        </p:nvCxnSpPr>
        <p:spPr>
          <a:xfrm>
            <a:off x="774626" y="4509120"/>
            <a:ext cx="1836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o 44">
            <a:extLst>
              <a:ext uri="{FF2B5EF4-FFF2-40B4-BE49-F238E27FC236}">
                <a16:creationId xmlns:a16="http://schemas.microsoft.com/office/drawing/2014/main" id="{D7B914BD-75BD-4732-9A33-D3B3F96366BE}"/>
              </a:ext>
            </a:extLst>
          </p:cNvPr>
          <p:cNvGrpSpPr/>
          <p:nvPr/>
        </p:nvGrpSpPr>
        <p:grpSpPr>
          <a:xfrm rot="5400000">
            <a:off x="4444957" y="4757816"/>
            <a:ext cx="2100734" cy="1558616"/>
            <a:chOff x="1795438" y="5110584"/>
            <a:chExt cx="2100734" cy="1558616"/>
          </a:xfrm>
        </p:grpSpPr>
        <p:grpSp>
          <p:nvGrpSpPr>
            <p:cNvPr id="20" name="Gruppo 36">
              <a:extLst>
                <a:ext uri="{FF2B5EF4-FFF2-40B4-BE49-F238E27FC236}">
                  <a16:creationId xmlns:a16="http://schemas.microsoft.com/office/drawing/2014/main" id="{5742D1DA-960E-4DF4-BEAA-6AE9DBB95DA5}"/>
                </a:ext>
              </a:extLst>
            </p:cNvPr>
            <p:cNvGrpSpPr/>
            <p:nvPr/>
          </p:nvGrpSpPr>
          <p:grpSpPr>
            <a:xfrm rot="10800000">
              <a:off x="1830425" y="5625164"/>
              <a:ext cx="2065747" cy="648072"/>
              <a:chOff x="475684" y="1988839"/>
              <a:chExt cx="1170528" cy="288032"/>
            </a:xfrm>
          </p:grpSpPr>
          <p:cxnSp>
            <p:nvCxnSpPr>
              <p:cNvPr id="24" name="Connettore 2 23">
                <a:extLst>
                  <a:ext uri="{FF2B5EF4-FFF2-40B4-BE49-F238E27FC236}">
                    <a16:creationId xmlns:a16="http://schemas.microsoft.com/office/drawing/2014/main" id="{B5213AC9-07EA-4394-A913-3073096D3CF1}"/>
                  </a:ext>
                </a:extLst>
              </p:cNvPr>
              <p:cNvCxnSpPr/>
              <p:nvPr/>
            </p:nvCxnSpPr>
            <p:spPr>
              <a:xfrm flipH="1">
                <a:off x="475684" y="2132814"/>
                <a:ext cx="265186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ttore 2 24">
                <a:extLst>
                  <a:ext uri="{FF2B5EF4-FFF2-40B4-BE49-F238E27FC236}">
                    <a16:creationId xmlns:a16="http://schemas.microsoft.com/office/drawing/2014/main" id="{18D62412-4855-4A54-8BB2-A76CA8203EF1}"/>
                  </a:ext>
                </a:extLst>
              </p:cNvPr>
              <p:cNvCxnSpPr/>
              <p:nvPr/>
            </p:nvCxnSpPr>
            <p:spPr>
              <a:xfrm flipH="1">
                <a:off x="1401425" y="2132857"/>
                <a:ext cx="244787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2 25">
                <a:extLst>
                  <a:ext uri="{FF2B5EF4-FFF2-40B4-BE49-F238E27FC236}">
                    <a16:creationId xmlns:a16="http://schemas.microsoft.com/office/drawing/2014/main" id="{9293A95B-7C48-42FF-A94A-D09B1B2BFB74}"/>
                  </a:ext>
                </a:extLst>
              </p:cNvPr>
              <p:cNvCxnSpPr/>
              <p:nvPr/>
            </p:nvCxnSpPr>
            <p:spPr>
              <a:xfrm flipH="1" flipV="1">
                <a:off x="1331640" y="1988840"/>
                <a:ext cx="72007" cy="1440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ttore 2 26">
                <a:extLst>
                  <a:ext uri="{FF2B5EF4-FFF2-40B4-BE49-F238E27FC236}">
                    <a16:creationId xmlns:a16="http://schemas.microsoft.com/office/drawing/2014/main" id="{939B3375-329F-41FE-A11B-B15D094B2333}"/>
                  </a:ext>
                </a:extLst>
              </p:cNvPr>
              <p:cNvCxnSpPr/>
              <p:nvPr/>
            </p:nvCxnSpPr>
            <p:spPr>
              <a:xfrm flipV="1">
                <a:off x="1259632" y="1988839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2 27">
                <a:extLst>
                  <a:ext uri="{FF2B5EF4-FFF2-40B4-BE49-F238E27FC236}">
                    <a16:creationId xmlns:a16="http://schemas.microsoft.com/office/drawing/2014/main" id="{34B40763-91F4-4EF0-AE5D-16BDF92EC042}"/>
                  </a:ext>
                </a:extLst>
              </p:cNvPr>
              <p:cNvCxnSpPr/>
              <p:nvPr/>
            </p:nvCxnSpPr>
            <p:spPr>
              <a:xfrm flipH="1" flipV="1">
                <a:off x="1187624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ttore 2 28">
                <a:extLst>
                  <a:ext uri="{FF2B5EF4-FFF2-40B4-BE49-F238E27FC236}">
                    <a16:creationId xmlns:a16="http://schemas.microsoft.com/office/drawing/2014/main" id="{A06E239A-4859-42B8-85A5-923E20747209}"/>
                  </a:ext>
                </a:extLst>
              </p:cNvPr>
              <p:cNvCxnSpPr/>
              <p:nvPr/>
            </p:nvCxnSpPr>
            <p:spPr>
              <a:xfrm flipV="1">
                <a:off x="1115616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2 29">
                <a:extLst>
                  <a:ext uri="{FF2B5EF4-FFF2-40B4-BE49-F238E27FC236}">
                    <a16:creationId xmlns:a16="http://schemas.microsoft.com/office/drawing/2014/main" id="{7D7BE820-4C06-450A-A005-17A3A55DAFCE}"/>
                  </a:ext>
                </a:extLst>
              </p:cNvPr>
              <p:cNvCxnSpPr/>
              <p:nvPr/>
            </p:nvCxnSpPr>
            <p:spPr>
              <a:xfrm flipH="1" flipV="1">
                <a:off x="1043608" y="1988841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2 30">
                <a:extLst>
                  <a:ext uri="{FF2B5EF4-FFF2-40B4-BE49-F238E27FC236}">
                    <a16:creationId xmlns:a16="http://schemas.microsoft.com/office/drawing/2014/main" id="{7E09BC88-6E29-44CD-AB3C-B2CD2518C304}"/>
                  </a:ext>
                </a:extLst>
              </p:cNvPr>
              <p:cNvCxnSpPr/>
              <p:nvPr/>
            </p:nvCxnSpPr>
            <p:spPr>
              <a:xfrm flipV="1">
                <a:off x="971600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ttore 2 31">
                <a:extLst>
                  <a:ext uri="{FF2B5EF4-FFF2-40B4-BE49-F238E27FC236}">
                    <a16:creationId xmlns:a16="http://schemas.microsoft.com/office/drawing/2014/main" id="{A80BF143-91ED-4FFA-BF7E-6692AA87CC5F}"/>
                  </a:ext>
                </a:extLst>
              </p:cNvPr>
              <p:cNvCxnSpPr/>
              <p:nvPr/>
            </p:nvCxnSpPr>
            <p:spPr>
              <a:xfrm flipH="1" flipV="1">
                <a:off x="899592" y="1988841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2 32">
                <a:extLst>
                  <a:ext uri="{FF2B5EF4-FFF2-40B4-BE49-F238E27FC236}">
                    <a16:creationId xmlns:a16="http://schemas.microsoft.com/office/drawing/2014/main" id="{75AE9B74-7859-48EE-AE33-22E693413D59}"/>
                  </a:ext>
                </a:extLst>
              </p:cNvPr>
              <p:cNvCxnSpPr/>
              <p:nvPr/>
            </p:nvCxnSpPr>
            <p:spPr>
              <a:xfrm flipV="1">
                <a:off x="827584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2 33">
                <a:extLst>
                  <a:ext uri="{FF2B5EF4-FFF2-40B4-BE49-F238E27FC236}">
                    <a16:creationId xmlns:a16="http://schemas.microsoft.com/office/drawing/2014/main" id="{C1C96DE1-79B8-4058-A24F-E97473E52B36}"/>
                  </a:ext>
                </a:extLst>
              </p:cNvPr>
              <p:cNvCxnSpPr/>
              <p:nvPr/>
            </p:nvCxnSpPr>
            <p:spPr>
              <a:xfrm flipH="1" flipV="1">
                <a:off x="755576" y="2132856"/>
                <a:ext cx="72007" cy="1440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BA852CD9-9F3F-4E45-B419-9F36667D066B}"/>
                </a:ext>
              </a:extLst>
            </p:cNvPr>
            <p:cNvSpPr/>
            <p:nvPr/>
          </p:nvSpPr>
          <p:spPr>
            <a:xfrm>
              <a:off x="2123728" y="5229200"/>
              <a:ext cx="1440160" cy="144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E8872515-E60A-4FAC-9E65-7C57841CF06B}"/>
                </a:ext>
              </a:extLst>
            </p:cNvPr>
            <p:cNvCxnSpPr/>
            <p:nvPr/>
          </p:nvCxnSpPr>
          <p:spPr>
            <a:xfrm>
              <a:off x="1992412" y="5110584"/>
              <a:ext cx="288032" cy="36004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>
              <a:extLst>
                <a:ext uri="{FF2B5EF4-FFF2-40B4-BE49-F238E27FC236}">
                  <a16:creationId xmlns:a16="http://schemas.microsoft.com/office/drawing/2014/main" id="{46B76410-1BBA-4FDC-975B-D547AE3114AC}"/>
                </a:ext>
              </a:extLst>
            </p:cNvPr>
            <p:cNvCxnSpPr/>
            <p:nvPr/>
          </p:nvCxnSpPr>
          <p:spPr>
            <a:xfrm>
              <a:off x="1795438" y="5222850"/>
              <a:ext cx="36004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o 36">
            <a:extLst>
              <a:ext uri="{FF2B5EF4-FFF2-40B4-BE49-F238E27FC236}">
                <a16:creationId xmlns:a16="http://schemas.microsoft.com/office/drawing/2014/main" id="{D297E350-6A4B-4B3A-9225-7ACDDEBD94C6}"/>
              </a:ext>
            </a:extLst>
          </p:cNvPr>
          <p:cNvGrpSpPr/>
          <p:nvPr/>
        </p:nvGrpSpPr>
        <p:grpSpPr>
          <a:xfrm rot="10800000">
            <a:off x="2339752" y="4184591"/>
            <a:ext cx="3095625" cy="648072"/>
            <a:chOff x="-31685" y="1988839"/>
            <a:chExt cx="1754096" cy="288032"/>
          </a:xfrm>
        </p:grpSpPr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235FBF3D-AD2E-4C8B-98B8-AE01FC304F12}"/>
                </a:ext>
              </a:extLst>
            </p:cNvPr>
            <p:cNvCxnSpPr/>
            <p:nvPr/>
          </p:nvCxnSpPr>
          <p:spPr>
            <a:xfrm flipH="1">
              <a:off x="-31685" y="2132854"/>
              <a:ext cx="79555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65BEB8C6-C2D1-4CA0-84C8-EA9CC403391B}"/>
                </a:ext>
              </a:extLst>
            </p:cNvPr>
            <p:cNvCxnSpPr/>
            <p:nvPr/>
          </p:nvCxnSpPr>
          <p:spPr>
            <a:xfrm flipH="1">
              <a:off x="1396028" y="2132857"/>
              <a:ext cx="326383" cy="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C615B8CA-AB63-4C7A-AE6F-8407F08E30C2}"/>
                </a:ext>
              </a:extLst>
            </p:cNvPr>
            <p:cNvCxnSpPr/>
            <p:nvPr/>
          </p:nvCxnSpPr>
          <p:spPr>
            <a:xfrm flipH="1" flipV="1">
              <a:off x="1331640" y="1988840"/>
              <a:ext cx="72007" cy="14401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BE897848-1DE3-49AA-A847-F8DB36377D53}"/>
                </a:ext>
              </a:extLst>
            </p:cNvPr>
            <p:cNvCxnSpPr/>
            <p:nvPr/>
          </p:nvCxnSpPr>
          <p:spPr>
            <a:xfrm flipV="1">
              <a:off x="1259632" y="1988839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F6200845-D844-4D00-AC2D-131CCA7C3163}"/>
                </a:ext>
              </a:extLst>
            </p:cNvPr>
            <p:cNvCxnSpPr/>
            <p:nvPr/>
          </p:nvCxnSpPr>
          <p:spPr>
            <a:xfrm flipH="1" flipV="1">
              <a:off x="1187624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2 40">
              <a:extLst>
                <a:ext uri="{FF2B5EF4-FFF2-40B4-BE49-F238E27FC236}">
                  <a16:creationId xmlns:a16="http://schemas.microsoft.com/office/drawing/2014/main" id="{8AB97046-DC10-4797-8C99-466912AE3EFF}"/>
                </a:ext>
              </a:extLst>
            </p:cNvPr>
            <p:cNvCxnSpPr/>
            <p:nvPr/>
          </p:nvCxnSpPr>
          <p:spPr>
            <a:xfrm flipV="1">
              <a:off x="1115616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>
              <a:extLst>
                <a:ext uri="{FF2B5EF4-FFF2-40B4-BE49-F238E27FC236}">
                  <a16:creationId xmlns:a16="http://schemas.microsoft.com/office/drawing/2014/main" id="{C254BFB6-862E-45A1-8F1B-D8BBB6D117BB}"/>
                </a:ext>
              </a:extLst>
            </p:cNvPr>
            <p:cNvCxnSpPr/>
            <p:nvPr/>
          </p:nvCxnSpPr>
          <p:spPr>
            <a:xfrm flipH="1" flipV="1">
              <a:off x="1043608" y="1988841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2 42">
              <a:extLst>
                <a:ext uri="{FF2B5EF4-FFF2-40B4-BE49-F238E27FC236}">
                  <a16:creationId xmlns:a16="http://schemas.microsoft.com/office/drawing/2014/main" id="{47DA5705-89B6-457F-8F83-3483705DED04}"/>
                </a:ext>
              </a:extLst>
            </p:cNvPr>
            <p:cNvCxnSpPr/>
            <p:nvPr/>
          </p:nvCxnSpPr>
          <p:spPr>
            <a:xfrm flipV="1">
              <a:off x="971600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5C6C4487-4DE7-42DF-9E61-6F495B00F681}"/>
                </a:ext>
              </a:extLst>
            </p:cNvPr>
            <p:cNvCxnSpPr/>
            <p:nvPr/>
          </p:nvCxnSpPr>
          <p:spPr>
            <a:xfrm flipH="1" flipV="1">
              <a:off x="899592" y="1988841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>
              <a:extLst>
                <a:ext uri="{FF2B5EF4-FFF2-40B4-BE49-F238E27FC236}">
                  <a16:creationId xmlns:a16="http://schemas.microsoft.com/office/drawing/2014/main" id="{4A54088F-7A38-4041-8CDF-69476B27DA4E}"/>
                </a:ext>
              </a:extLst>
            </p:cNvPr>
            <p:cNvCxnSpPr/>
            <p:nvPr/>
          </p:nvCxnSpPr>
          <p:spPr>
            <a:xfrm flipV="1">
              <a:off x="827584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6A9B9CE9-BBAE-4170-91E8-07E21A1ACD8E}"/>
                </a:ext>
              </a:extLst>
            </p:cNvPr>
            <p:cNvCxnSpPr/>
            <p:nvPr/>
          </p:nvCxnSpPr>
          <p:spPr>
            <a:xfrm flipH="1" flipV="1">
              <a:off x="755576" y="2132856"/>
              <a:ext cx="72007" cy="14401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87EB0225-13AA-4073-96E5-8F53B8592D24}"/>
              </a:ext>
            </a:extLst>
          </p:cNvPr>
          <p:cNvCxnSpPr/>
          <p:nvPr/>
        </p:nvCxnSpPr>
        <p:spPr>
          <a:xfrm rot="5400000" flipH="1">
            <a:off x="3707968" y="5085120"/>
            <a:ext cx="1152000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432576E-DDF7-42AA-BCDC-DFB8A3645310}"/>
              </a:ext>
            </a:extLst>
          </p:cNvPr>
          <p:cNvSpPr txBox="1"/>
          <p:nvPr/>
        </p:nvSpPr>
        <p:spPr>
          <a:xfrm>
            <a:off x="2267744" y="4725144"/>
            <a:ext cx="739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R</a:t>
            </a:r>
            <a:r>
              <a:rPr lang="it-IT" sz="1100" b="1" dirty="0"/>
              <a:t>S</a:t>
            </a:r>
            <a:endParaRPr lang="it-IT" b="1" dirty="0"/>
          </a:p>
          <a:p>
            <a:pPr algn="ctr"/>
            <a:r>
              <a:rPr lang="it-IT" b="1" dirty="0"/>
              <a:t>12 k</a:t>
            </a:r>
            <a:r>
              <a:rPr lang="el-GR" b="1" dirty="0">
                <a:latin typeface="Calibri"/>
                <a:cs typeface="Calibri"/>
              </a:rPr>
              <a:t>Ω</a:t>
            </a:r>
            <a:endParaRPr lang="it-IT" b="1" dirty="0"/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ACDB01B-F8FB-4A67-BFF8-BC142F3D3154}"/>
              </a:ext>
            </a:extLst>
          </p:cNvPr>
          <p:cNvSpPr txBox="1"/>
          <p:nvPr/>
        </p:nvSpPr>
        <p:spPr>
          <a:xfrm>
            <a:off x="4283968" y="407707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endParaRPr lang="it-IT" b="1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F213ED3-1581-4191-B7E7-5C6F2160DD42}"/>
              </a:ext>
            </a:extLst>
          </p:cNvPr>
          <p:cNvSpPr txBox="1"/>
          <p:nvPr/>
        </p:nvSpPr>
        <p:spPr>
          <a:xfrm>
            <a:off x="3851920" y="5879013"/>
            <a:ext cx="1476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R</a:t>
            </a:r>
            <a:r>
              <a:rPr lang="it-IT" sz="1100" b="1" dirty="0"/>
              <a:t>F</a:t>
            </a:r>
            <a:endParaRPr lang="it-IT" b="1" dirty="0"/>
          </a:p>
          <a:p>
            <a:pPr algn="ctr"/>
            <a:r>
              <a:rPr lang="it-IT" b="1" dirty="0"/>
              <a:t>10 </a:t>
            </a:r>
            <a:r>
              <a:rPr lang="el-GR" b="1" dirty="0">
                <a:cs typeface="Calibri"/>
              </a:rPr>
              <a:t>Ω</a:t>
            </a:r>
            <a:r>
              <a:rPr lang="it-IT" b="1" dirty="0">
                <a:cs typeface="Calibri"/>
              </a:rPr>
              <a:t> </a:t>
            </a:r>
            <a:r>
              <a:rPr lang="it-IT" b="1" dirty="0"/>
              <a:t>- 100 k</a:t>
            </a:r>
            <a:r>
              <a:rPr lang="el-GR" b="1" dirty="0">
                <a:latin typeface="Calibri"/>
                <a:cs typeface="Calibri"/>
              </a:rPr>
              <a:t>Ω</a:t>
            </a:r>
            <a:endParaRPr lang="it-IT" b="1" dirty="0"/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2405C390-5177-4F51-9BC7-E585061EB482}"/>
              </a:ext>
            </a:extLst>
          </p:cNvPr>
          <p:cNvCxnSpPr/>
          <p:nvPr/>
        </p:nvCxnSpPr>
        <p:spPr>
          <a:xfrm rot="10800000">
            <a:off x="2930106" y="3573016"/>
            <a:ext cx="1728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A33F893A-3040-429D-9139-F2FA95D36451}"/>
              </a:ext>
            </a:extLst>
          </p:cNvPr>
          <p:cNvCxnSpPr/>
          <p:nvPr/>
        </p:nvCxnSpPr>
        <p:spPr>
          <a:xfrm rot="10800000" flipH="1">
            <a:off x="2344555" y="3961634"/>
            <a:ext cx="360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526AEBBB-43AF-4785-B660-B0F8C96465FE}"/>
              </a:ext>
            </a:extLst>
          </p:cNvPr>
          <p:cNvCxnSpPr/>
          <p:nvPr/>
        </p:nvCxnSpPr>
        <p:spPr>
          <a:xfrm rot="10800000">
            <a:off x="2704779" y="3380807"/>
            <a:ext cx="2016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AB6B22D1-61C4-4B6C-9FE7-B8CDD65F0AF6}"/>
              </a:ext>
            </a:extLst>
          </p:cNvPr>
          <p:cNvCxnSpPr/>
          <p:nvPr/>
        </p:nvCxnSpPr>
        <p:spPr>
          <a:xfrm rot="10800000">
            <a:off x="2354313" y="3448779"/>
            <a:ext cx="2448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54682120-1FF8-4E5A-B125-42A91FF77F10}"/>
              </a:ext>
            </a:extLst>
          </p:cNvPr>
          <p:cNvCxnSpPr/>
          <p:nvPr/>
        </p:nvCxnSpPr>
        <p:spPr>
          <a:xfrm rot="10800000">
            <a:off x="1509888" y="3136205"/>
            <a:ext cx="2952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E543FCD-A4F5-48F6-861A-4076B84A8829}"/>
              </a:ext>
            </a:extLst>
          </p:cNvPr>
          <p:cNvCxnSpPr/>
          <p:nvPr/>
        </p:nvCxnSpPr>
        <p:spPr>
          <a:xfrm rot="10800000">
            <a:off x="2930105" y="3649787"/>
            <a:ext cx="1476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6AA0011E-A421-43FA-A4D8-4AD627E1560B}"/>
              </a:ext>
            </a:extLst>
          </p:cNvPr>
          <p:cNvCxnSpPr/>
          <p:nvPr/>
        </p:nvCxnSpPr>
        <p:spPr>
          <a:xfrm rot="10800000">
            <a:off x="2556000" y="3212976"/>
            <a:ext cx="2016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1A9FE178-C4FD-400E-ACAB-229173BD9F15}"/>
              </a:ext>
            </a:extLst>
          </p:cNvPr>
          <p:cNvCxnSpPr/>
          <p:nvPr/>
        </p:nvCxnSpPr>
        <p:spPr>
          <a:xfrm flipH="1">
            <a:off x="5758117" y="2132856"/>
            <a:ext cx="252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A4C25ABD-0112-461C-8848-997C197BE6B5}"/>
              </a:ext>
            </a:extLst>
          </p:cNvPr>
          <p:cNvCxnSpPr/>
          <p:nvPr/>
        </p:nvCxnSpPr>
        <p:spPr>
          <a:xfrm flipH="1">
            <a:off x="4461453" y="2204864"/>
            <a:ext cx="111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ABCADAE2-C384-464E-8604-B01034BF16C7}"/>
              </a:ext>
            </a:extLst>
          </p:cNvPr>
          <p:cNvCxnSpPr/>
          <p:nvPr/>
        </p:nvCxnSpPr>
        <p:spPr>
          <a:xfrm flipH="1">
            <a:off x="4572000" y="2276872"/>
            <a:ext cx="68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1990696E-1050-49A5-B9D2-B8C1D7E5683F}"/>
              </a:ext>
            </a:extLst>
          </p:cNvPr>
          <p:cNvCxnSpPr/>
          <p:nvPr/>
        </p:nvCxnSpPr>
        <p:spPr>
          <a:xfrm flipH="1">
            <a:off x="4694345" y="2348880"/>
            <a:ext cx="396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5E716E69-7136-4157-B249-D15C0C9B2280}"/>
              </a:ext>
            </a:extLst>
          </p:cNvPr>
          <p:cNvCxnSpPr/>
          <p:nvPr/>
        </p:nvCxnSpPr>
        <p:spPr>
          <a:xfrm rot="5400000" flipH="1">
            <a:off x="4260170" y="3779497"/>
            <a:ext cx="288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A91431B1-515E-4CB2-B498-54CC037BC3F5}"/>
              </a:ext>
            </a:extLst>
          </p:cNvPr>
          <p:cNvCxnSpPr/>
          <p:nvPr/>
        </p:nvCxnSpPr>
        <p:spPr>
          <a:xfrm rot="5400000" flipH="1">
            <a:off x="3983800" y="2663337"/>
            <a:ext cx="93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8DEA7A25-1A62-4A5B-949F-A38BEBAC3B85}"/>
              </a:ext>
            </a:extLst>
          </p:cNvPr>
          <p:cNvCxnSpPr/>
          <p:nvPr/>
        </p:nvCxnSpPr>
        <p:spPr>
          <a:xfrm rot="5400000" flipH="1">
            <a:off x="4117148" y="2754397"/>
            <a:ext cx="936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3C412351-64F6-49CF-AC96-55015533E609}"/>
              </a:ext>
            </a:extLst>
          </p:cNvPr>
          <p:cNvCxnSpPr/>
          <p:nvPr/>
        </p:nvCxnSpPr>
        <p:spPr>
          <a:xfrm rot="5400000" flipH="1">
            <a:off x="4186970" y="2866116"/>
            <a:ext cx="1044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D5FF5032-A0DC-49DA-8D74-33136130121D}"/>
              </a:ext>
            </a:extLst>
          </p:cNvPr>
          <p:cNvCxnSpPr/>
          <p:nvPr/>
        </p:nvCxnSpPr>
        <p:spPr>
          <a:xfrm rot="5400000" flipH="1">
            <a:off x="5049583" y="2375353"/>
            <a:ext cx="72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EB7B111A-476B-4538-ADBA-F2032B258710}"/>
              </a:ext>
            </a:extLst>
          </p:cNvPr>
          <p:cNvCxnSpPr/>
          <p:nvPr/>
        </p:nvCxnSpPr>
        <p:spPr>
          <a:xfrm rot="5400000" flipH="1">
            <a:off x="5180272" y="2337126"/>
            <a:ext cx="14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DE5D45B1-7647-434C-B2BB-0E467E45C5F2}"/>
              </a:ext>
            </a:extLst>
          </p:cNvPr>
          <p:cNvCxnSpPr/>
          <p:nvPr/>
        </p:nvCxnSpPr>
        <p:spPr>
          <a:xfrm rot="5400000" flipH="1">
            <a:off x="5476874" y="2298742"/>
            <a:ext cx="21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3C224814-427B-4513-ADB6-8D49792D94E1}"/>
              </a:ext>
            </a:extLst>
          </p:cNvPr>
          <p:cNvCxnSpPr/>
          <p:nvPr/>
        </p:nvCxnSpPr>
        <p:spPr>
          <a:xfrm rot="5400000" flipH="1">
            <a:off x="5609269" y="2262566"/>
            <a:ext cx="288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1CDCCC81-B788-4254-9FD3-3BF9187B5647}"/>
              </a:ext>
            </a:extLst>
          </p:cNvPr>
          <p:cNvCxnSpPr/>
          <p:nvPr/>
        </p:nvCxnSpPr>
        <p:spPr>
          <a:xfrm rot="5400000" flipH="1">
            <a:off x="5047200" y="3606634"/>
            <a:ext cx="72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DA7C84A5-1F4C-42A0-A990-15F7CD3E5ECA}"/>
              </a:ext>
            </a:extLst>
          </p:cNvPr>
          <p:cNvCxnSpPr/>
          <p:nvPr/>
        </p:nvCxnSpPr>
        <p:spPr>
          <a:xfrm rot="5400000" flipH="1">
            <a:off x="5179604" y="3645015"/>
            <a:ext cx="144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E0DD4646-526B-4685-A836-79C330983C7F}"/>
              </a:ext>
            </a:extLst>
          </p:cNvPr>
          <p:cNvCxnSpPr/>
          <p:nvPr/>
        </p:nvCxnSpPr>
        <p:spPr>
          <a:xfrm rot="5400000" flipH="1">
            <a:off x="5470256" y="3690015"/>
            <a:ext cx="234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ttangolo 72">
            <a:extLst>
              <a:ext uri="{FF2B5EF4-FFF2-40B4-BE49-F238E27FC236}">
                <a16:creationId xmlns:a16="http://schemas.microsoft.com/office/drawing/2014/main" id="{E17E96BD-C061-4EB4-9090-66A18A60EB47}"/>
              </a:ext>
            </a:extLst>
          </p:cNvPr>
          <p:cNvSpPr/>
          <p:nvPr/>
        </p:nvSpPr>
        <p:spPr>
          <a:xfrm>
            <a:off x="5220072" y="2610721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4A623EC0-0AF5-47B1-88C4-488E18AD93B3}"/>
              </a:ext>
            </a:extLst>
          </p:cNvPr>
          <p:cNvSpPr/>
          <p:nvPr/>
        </p:nvSpPr>
        <p:spPr>
          <a:xfrm>
            <a:off x="5220072" y="3008857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C8734997-DA29-4A76-AFDC-4E31533053B8}"/>
              </a:ext>
            </a:extLst>
          </p:cNvPr>
          <p:cNvSpPr/>
          <p:nvPr/>
        </p:nvSpPr>
        <p:spPr>
          <a:xfrm>
            <a:off x="5628310" y="2601197"/>
            <a:ext cx="16782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Rettangolo 75">
            <a:extLst>
              <a:ext uri="{FF2B5EF4-FFF2-40B4-BE49-F238E27FC236}">
                <a16:creationId xmlns:a16="http://schemas.microsoft.com/office/drawing/2014/main" id="{0C521F0E-CDF0-48D0-B0BC-EE73A7BC98F7}"/>
              </a:ext>
            </a:extLst>
          </p:cNvPr>
          <p:cNvSpPr/>
          <p:nvPr/>
        </p:nvSpPr>
        <p:spPr>
          <a:xfrm>
            <a:off x="5628310" y="2963618"/>
            <a:ext cx="16782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44E5DFF6-0D22-4DD1-A6D7-73311FA84EAE}"/>
              </a:ext>
            </a:extLst>
          </p:cNvPr>
          <p:cNvSpPr txBox="1"/>
          <p:nvPr/>
        </p:nvSpPr>
        <p:spPr>
          <a:xfrm>
            <a:off x="5273032" y="250003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</a:t>
            </a:r>
          </a:p>
        </p:txBody>
      </p:sp>
      <p:sp>
        <p:nvSpPr>
          <p:cNvPr id="78" name="CasellaDiTesto 77">
            <a:extLst>
              <a:ext uri="{FF2B5EF4-FFF2-40B4-BE49-F238E27FC236}">
                <a16:creationId xmlns:a16="http://schemas.microsoft.com/office/drawing/2014/main" id="{7C79582F-E23A-46E1-80A1-AED2034200A0}"/>
              </a:ext>
            </a:extLst>
          </p:cNvPr>
          <p:cNvSpPr txBox="1"/>
          <p:nvPr/>
        </p:nvSpPr>
        <p:spPr>
          <a:xfrm>
            <a:off x="5148064" y="2617864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f</a:t>
            </a:r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1786D167-BCEA-408C-B998-F39479E67AB0}"/>
              </a:ext>
            </a:extLst>
          </p:cNvPr>
          <p:cNvSpPr txBox="1"/>
          <p:nvPr/>
        </p:nvSpPr>
        <p:spPr>
          <a:xfrm>
            <a:off x="5262368" y="270892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g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8CD8C1D6-2B56-46D8-8982-DC58D21E5762}"/>
              </a:ext>
            </a:extLst>
          </p:cNvPr>
          <p:cNvSpPr txBox="1"/>
          <p:nvPr/>
        </p:nvSpPr>
        <p:spPr>
          <a:xfrm>
            <a:off x="5145683" y="301600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e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D0C703EC-7E8E-4ED4-9B68-C380D8FF2AD0}"/>
              </a:ext>
            </a:extLst>
          </p:cNvPr>
          <p:cNvSpPr txBox="1"/>
          <p:nvPr/>
        </p:nvSpPr>
        <p:spPr>
          <a:xfrm>
            <a:off x="5262368" y="314096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3FF2EB6F-CBF3-4FA4-B2B0-F3CF42BB6CCA}"/>
              </a:ext>
            </a:extLst>
          </p:cNvPr>
          <p:cNvSpPr txBox="1"/>
          <p:nvPr/>
        </p:nvSpPr>
        <p:spPr>
          <a:xfrm>
            <a:off x="5537254" y="2629769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</a:t>
            </a:r>
          </a:p>
        </p:txBody>
      </p:sp>
      <p:sp>
        <p:nvSpPr>
          <p:cNvPr id="83" name="CasellaDiTesto 82">
            <a:extLst>
              <a:ext uri="{FF2B5EF4-FFF2-40B4-BE49-F238E27FC236}">
                <a16:creationId xmlns:a16="http://schemas.microsoft.com/office/drawing/2014/main" id="{240589FE-E7FC-4B5C-9B1C-BD7808B2C2A6}"/>
              </a:ext>
            </a:extLst>
          </p:cNvPr>
          <p:cNvSpPr txBox="1"/>
          <p:nvPr/>
        </p:nvSpPr>
        <p:spPr>
          <a:xfrm>
            <a:off x="5387898" y="2987428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</a:t>
            </a: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6501B77A-D134-4115-8EFE-B2CF85DFD04D}"/>
              </a:ext>
            </a:extLst>
          </p:cNvPr>
          <p:cNvSpPr txBox="1"/>
          <p:nvPr/>
        </p:nvSpPr>
        <p:spPr>
          <a:xfrm>
            <a:off x="5540298" y="3094589"/>
            <a:ext cx="399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dp</a:t>
            </a:r>
            <a:endParaRPr lang="it-IT" sz="1400" dirty="0"/>
          </a:p>
        </p:txBody>
      </p: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900E9584-1CF4-47DE-B594-6EA5CC7FE885}"/>
              </a:ext>
            </a:extLst>
          </p:cNvPr>
          <p:cNvCxnSpPr/>
          <p:nvPr/>
        </p:nvCxnSpPr>
        <p:spPr>
          <a:xfrm flipH="1">
            <a:off x="768276" y="1699538"/>
            <a:ext cx="15240" cy="1657454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DD73221F-A3F9-4261-900A-F39A9D0A77BF}"/>
              </a:ext>
            </a:extLst>
          </p:cNvPr>
          <p:cNvCxnSpPr/>
          <p:nvPr/>
        </p:nvCxnSpPr>
        <p:spPr>
          <a:xfrm rot="10800000" flipH="1">
            <a:off x="773333" y="1700807"/>
            <a:ext cx="464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2 86">
            <a:extLst>
              <a:ext uri="{FF2B5EF4-FFF2-40B4-BE49-F238E27FC236}">
                <a16:creationId xmlns:a16="http://schemas.microsoft.com/office/drawing/2014/main" id="{8BCDFA80-24EC-4F16-A03B-F69A2C9FE14C}"/>
              </a:ext>
            </a:extLst>
          </p:cNvPr>
          <p:cNvCxnSpPr/>
          <p:nvPr/>
        </p:nvCxnSpPr>
        <p:spPr>
          <a:xfrm rot="5400000" flipH="1">
            <a:off x="5070281" y="2059353"/>
            <a:ext cx="68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2 87">
            <a:extLst>
              <a:ext uri="{FF2B5EF4-FFF2-40B4-BE49-F238E27FC236}">
                <a16:creationId xmlns:a16="http://schemas.microsoft.com/office/drawing/2014/main" id="{5878019F-D024-4D2A-ADD0-3828E72E5046}"/>
              </a:ext>
            </a:extLst>
          </p:cNvPr>
          <p:cNvCxnSpPr/>
          <p:nvPr/>
        </p:nvCxnSpPr>
        <p:spPr>
          <a:xfrm rot="5400000" flipH="1">
            <a:off x="4515630" y="3699015"/>
            <a:ext cx="252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260E4225-EFAD-4085-8877-88D198850161}"/>
              </a:ext>
            </a:extLst>
          </p:cNvPr>
          <p:cNvCxnSpPr/>
          <p:nvPr/>
        </p:nvCxnSpPr>
        <p:spPr>
          <a:xfrm rot="5400000" flipH="1">
            <a:off x="4664402" y="3583577"/>
            <a:ext cx="252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2 89">
            <a:extLst>
              <a:ext uri="{FF2B5EF4-FFF2-40B4-BE49-F238E27FC236}">
                <a16:creationId xmlns:a16="http://schemas.microsoft.com/office/drawing/2014/main" id="{39974651-ED76-4AE8-9C0F-883AC77D083F}"/>
              </a:ext>
            </a:extLst>
          </p:cNvPr>
          <p:cNvCxnSpPr/>
          <p:nvPr/>
        </p:nvCxnSpPr>
        <p:spPr>
          <a:xfrm rot="5400000" flipH="1">
            <a:off x="4752041" y="3464983"/>
            <a:ext cx="360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B977E324-97AD-4B00-8B43-624FB1B3064F}"/>
              </a:ext>
            </a:extLst>
          </p:cNvPr>
          <p:cNvCxnSpPr/>
          <p:nvPr/>
        </p:nvCxnSpPr>
        <p:spPr>
          <a:xfrm rot="10800000" flipH="1">
            <a:off x="4939183" y="3640262"/>
            <a:ext cx="144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2 91">
            <a:extLst>
              <a:ext uri="{FF2B5EF4-FFF2-40B4-BE49-F238E27FC236}">
                <a16:creationId xmlns:a16="http://schemas.microsoft.com/office/drawing/2014/main" id="{DD31ED01-D1AB-4C1D-930E-A8432A2C0245}"/>
              </a:ext>
            </a:extLst>
          </p:cNvPr>
          <p:cNvCxnSpPr/>
          <p:nvPr/>
        </p:nvCxnSpPr>
        <p:spPr>
          <a:xfrm rot="10800000" flipH="1">
            <a:off x="4781222" y="3717032"/>
            <a:ext cx="468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6193A9B1-186B-424B-AFE7-0BF85982F74B}"/>
              </a:ext>
            </a:extLst>
          </p:cNvPr>
          <p:cNvCxnSpPr/>
          <p:nvPr/>
        </p:nvCxnSpPr>
        <p:spPr>
          <a:xfrm rot="10800000" flipH="1">
            <a:off x="4630119" y="3819993"/>
            <a:ext cx="972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3A101667-914A-48E4-833A-AAFDB573DD9A}"/>
              </a:ext>
            </a:extLst>
          </p:cNvPr>
          <p:cNvCxnSpPr/>
          <p:nvPr/>
        </p:nvCxnSpPr>
        <p:spPr>
          <a:xfrm rot="5400000" flipH="1">
            <a:off x="1058998" y="3590967"/>
            <a:ext cx="900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2 94">
            <a:extLst>
              <a:ext uri="{FF2B5EF4-FFF2-40B4-BE49-F238E27FC236}">
                <a16:creationId xmlns:a16="http://schemas.microsoft.com/office/drawing/2014/main" id="{F6AE2605-45ED-4837-8692-2FE5180B1482}"/>
              </a:ext>
            </a:extLst>
          </p:cNvPr>
          <p:cNvCxnSpPr/>
          <p:nvPr/>
        </p:nvCxnSpPr>
        <p:spPr>
          <a:xfrm flipH="1">
            <a:off x="1250106" y="4028879"/>
            <a:ext cx="252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2 95">
            <a:extLst>
              <a:ext uri="{FF2B5EF4-FFF2-40B4-BE49-F238E27FC236}">
                <a16:creationId xmlns:a16="http://schemas.microsoft.com/office/drawing/2014/main" id="{8407A8AD-76FD-4333-A91B-E4BEE46DE6ED}"/>
              </a:ext>
            </a:extLst>
          </p:cNvPr>
          <p:cNvCxnSpPr/>
          <p:nvPr/>
        </p:nvCxnSpPr>
        <p:spPr>
          <a:xfrm rot="10800000" flipH="1">
            <a:off x="4392160" y="3933056"/>
            <a:ext cx="1620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2 96">
            <a:extLst>
              <a:ext uri="{FF2B5EF4-FFF2-40B4-BE49-F238E27FC236}">
                <a16:creationId xmlns:a16="http://schemas.microsoft.com/office/drawing/2014/main" id="{1F69BC35-3095-4D47-AE87-276499832566}"/>
              </a:ext>
            </a:extLst>
          </p:cNvPr>
          <p:cNvCxnSpPr/>
          <p:nvPr/>
        </p:nvCxnSpPr>
        <p:spPr>
          <a:xfrm rot="5400000" flipH="1">
            <a:off x="5112161" y="3032855"/>
            <a:ext cx="1800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94C42358-DF39-4851-8FB4-74087A33C136}"/>
              </a:ext>
            </a:extLst>
          </p:cNvPr>
          <p:cNvCxnSpPr/>
          <p:nvPr/>
        </p:nvCxnSpPr>
        <p:spPr>
          <a:xfrm rot="5400000" flipH="1">
            <a:off x="2069753" y="3703762"/>
            <a:ext cx="540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>
            <a:extLst>
              <a:ext uri="{FF2B5EF4-FFF2-40B4-BE49-F238E27FC236}">
                <a16:creationId xmlns:a16="http://schemas.microsoft.com/office/drawing/2014/main" id="{54F031F0-6F78-4B2D-8C49-9FD0DA589750}"/>
              </a:ext>
            </a:extLst>
          </p:cNvPr>
          <p:cNvCxnSpPr/>
          <p:nvPr/>
        </p:nvCxnSpPr>
        <p:spPr>
          <a:xfrm rot="10800000" flipH="1">
            <a:off x="2452555" y="3808092"/>
            <a:ext cx="252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3C77CB18-C301-4C12-B587-99D50F98DF7F}"/>
              </a:ext>
            </a:extLst>
          </p:cNvPr>
          <p:cNvCxnSpPr/>
          <p:nvPr/>
        </p:nvCxnSpPr>
        <p:spPr>
          <a:xfrm rot="10800000">
            <a:off x="2479277" y="3284984"/>
            <a:ext cx="2448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ttore 2 100">
            <a:extLst>
              <a:ext uri="{FF2B5EF4-FFF2-40B4-BE49-F238E27FC236}">
                <a16:creationId xmlns:a16="http://schemas.microsoft.com/office/drawing/2014/main" id="{F9B7CF83-8189-4B7E-BD45-64126732CC6C}"/>
              </a:ext>
            </a:extLst>
          </p:cNvPr>
          <p:cNvCxnSpPr/>
          <p:nvPr/>
        </p:nvCxnSpPr>
        <p:spPr>
          <a:xfrm rot="5400000" flipH="1">
            <a:off x="2194715" y="3550220"/>
            <a:ext cx="540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2 101">
            <a:extLst>
              <a:ext uri="{FF2B5EF4-FFF2-40B4-BE49-F238E27FC236}">
                <a16:creationId xmlns:a16="http://schemas.microsoft.com/office/drawing/2014/main" id="{A3605E94-B478-4E7A-807F-6EA826C21BA8}"/>
              </a:ext>
            </a:extLst>
          </p:cNvPr>
          <p:cNvCxnSpPr/>
          <p:nvPr/>
        </p:nvCxnSpPr>
        <p:spPr>
          <a:xfrm rot="10800000" flipH="1">
            <a:off x="2557865" y="3890186"/>
            <a:ext cx="14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2 102">
            <a:extLst>
              <a:ext uri="{FF2B5EF4-FFF2-40B4-BE49-F238E27FC236}">
                <a16:creationId xmlns:a16="http://schemas.microsoft.com/office/drawing/2014/main" id="{7A420A3D-69E2-4D9B-94D7-DF6063D3C3E3}"/>
              </a:ext>
            </a:extLst>
          </p:cNvPr>
          <p:cNvCxnSpPr/>
          <p:nvPr/>
        </p:nvCxnSpPr>
        <p:spPr>
          <a:xfrm rot="5400000" flipH="1">
            <a:off x="2213777" y="3550212"/>
            <a:ext cx="68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BA46EEAF-141C-4477-98A8-AE63568C0E4E}"/>
              </a:ext>
            </a:extLst>
          </p:cNvPr>
          <p:cNvSpPr txBox="1"/>
          <p:nvPr/>
        </p:nvSpPr>
        <p:spPr>
          <a:xfrm>
            <a:off x="1331640" y="5685055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= </a:t>
            </a:r>
            <a:r>
              <a:rPr lang="it-IT" b="1" dirty="0" err="1"/>
              <a:t>V</a:t>
            </a:r>
            <a:r>
              <a:rPr lang="it-IT" sz="1100" b="1" dirty="0" err="1"/>
              <a:t>dd</a:t>
            </a:r>
            <a:r>
              <a:rPr lang="it-IT" b="1" dirty="0" err="1"/>
              <a:t>*R</a:t>
            </a:r>
            <a:r>
              <a:rPr lang="it-IT" sz="1100" b="1" dirty="0" err="1"/>
              <a:t>F</a:t>
            </a:r>
            <a:r>
              <a:rPr lang="it-IT" b="1" dirty="0"/>
              <a:t>/(R</a:t>
            </a:r>
            <a:r>
              <a:rPr lang="it-IT" sz="1100" b="1" dirty="0"/>
              <a:t>F</a:t>
            </a:r>
            <a:r>
              <a:rPr lang="it-IT" b="1" dirty="0"/>
              <a:t> + R</a:t>
            </a:r>
            <a:r>
              <a:rPr lang="it-IT" sz="1100" b="1" dirty="0"/>
              <a:t>S</a:t>
            </a:r>
            <a:r>
              <a:rPr lang="it-IT" b="1" dirty="0"/>
              <a:t>)</a:t>
            </a:r>
          </a:p>
        </p:txBody>
      </p:sp>
      <p:grpSp>
        <p:nvGrpSpPr>
          <p:cNvPr id="105" name="Gruppo 40">
            <a:extLst>
              <a:ext uri="{FF2B5EF4-FFF2-40B4-BE49-F238E27FC236}">
                <a16:creationId xmlns:a16="http://schemas.microsoft.com/office/drawing/2014/main" id="{48DCCCEE-4F85-40C7-8786-A779CB839DAB}"/>
              </a:ext>
            </a:extLst>
          </p:cNvPr>
          <p:cNvGrpSpPr/>
          <p:nvPr/>
        </p:nvGrpSpPr>
        <p:grpSpPr>
          <a:xfrm rot="5400000">
            <a:off x="6300118" y="4852418"/>
            <a:ext cx="2465088" cy="1024780"/>
            <a:chOff x="4050400" y="3438361"/>
            <a:chExt cx="2465088" cy="1024780"/>
          </a:xfrm>
        </p:grpSpPr>
        <p:grpSp>
          <p:nvGrpSpPr>
            <p:cNvPr id="106" name="Gruppo 4">
              <a:extLst>
                <a:ext uri="{FF2B5EF4-FFF2-40B4-BE49-F238E27FC236}">
                  <a16:creationId xmlns:a16="http://schemas.microsoft.com/office/drawing/2014/main" id="{0AC21564-4B8B-4959-BD86-D00B7D1D5F92}"/>
                </a:ext>
              </a:extLst>
            </p:cNvPr>
            <p:cNvGrpSpPr/>
            <p:nvPr/>
          </p:nvGrpSpPr>
          <p:grpSpPr>
            <a:xfrm>
              <a:off x="4050400" y="3726534"/>
              <a:ext cx="2465088" cy="736607"/>
              <a:chOff x="1355062" y="5958154"/>
              <a:chExt cx="2465088" cy="736607"/>
            </a:xfrm>
          </p:grpSpPr>
          <p:grpSp>
            <p:nvGrpSpPr>
              <p:cNvPr id="109" name="Gruppo 36">
                <a:extLst>
                  <a:ext uri="{FF2B5EF4-FFF2-40B4-BE49-F238E27FC236}">
                    <a16:creationId xmlns:a16="http://schemas.microsoft.com/office/drawing/2014/main" id="{E2C19596-88C1-4395-AB4F-1CB5BAAE2390}"/>
                  </a:ext>
                </a:extLst>
              </p:cNvPr>
              <p:cNvGrpSpPr/>
              <p:nvPr/>
            </p:nvGrpSpPr>
            <p:grpSpPr>
              <a:xfrm rot="10800000">
                <a:off x="1355062" y="5958154"/>
                <a:ext cx="2465088" cy="1348"/>
                <a:chOff x="518761" y="2127881"/>
                <a:chExt cx="1396812" cy="599"/>
              </a:xfrm>
            </p:grpSpPr>
            <p:cxnSp>
              <p:nvCxnSpPr>
                <p:cNvPr id="112" name="Connettore 2 111">
                  <a:extLst>
                    <a:ext uri="{FF2B5EF4-FFF2-40B4-BE49-F238E27FC236}">
                      <a16:creationId xmlns:a16="http://schemas.microsoft.com/office/drawing/2014/main" id="{4FB2326A-2EED-47C2-BE02-579ACC1EA45D}"/>
                    </a:ext>
                  </a:extLst>
                </p:cNvPr>
                <p:cNvCxnSpPr/>
                <p:nvPr/>
              </p:nvCxnSpPr>
              <p:spPr>
                <a:xfrm flipH="1">
                  <a:off x="518761" y="2128480"/>
                  <a:ext cx="428378" cy="0"/>
                </a:xfrm>
                <a:prstGeom prst="straightConnector1">
                  <a:avLst/>
                </a:prstGeom>
                <a:ln w="28575">
                  <a:solidFill>
                    <a:srgbClr val="EBE6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Connettore 2 112">
                  <a:extLst>
                    <a:ext uri="{FF2B5EF4-FFF2-40B4-BE49-F238E27FC236}">
                      <a16:creationId xmlns:a16="http://schemas.microsoft.com/office/drawing/2014/main" id="{DF936E06-4382-4C8A-848D-06ABB88BBAAB}"/>
                    </a:ext>
                  </a:extLst>
                </p:cNvPr>
                <p:cNvCxnSpPr/>
                <p:nvPr/>
              </p:nvCxnSpPr>
              <p:spPr>
                <a:xfrm flipH="1">
                  <a:off x="1201609" y="2127881"/>
                  <a:ext cx="713964" cy="1"/>
                </a:xfrm>
                <a:prstGeom prst="straightConnector1">
                  <a:avLst/>
                </a:prstGeom>
                <a:ln w="28575">
                  <a:solidFill>
                    <a:srgbClr val="EBE6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" name="Connettore 2 109">
                <a:extLst>
                  <a:ext uri="{FF2B5EF4-FFF2-40B4-BE49-F238E27FC236}">
                    <a16:creationId xmlns:a16="http://schemas.microsoft.com/office/drawing/2014/main" id="{69E3D357-3B45-40C4-BD7F-C115F54405CB}"/>
                  </a:ext>
                </a:extLst>
              </p:cNvPr>
              <p:cNvCxnSpPr/>
              <p:nvPr/>
            </p:nvCxnSpPr>
            <p:spPr>
              <a:xfrm rot="10800000" flipH="1" flipV="1">
                <a:off x="2704109" y="6334721"/>
                <a:ext cx="216024" cy="3600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ttore 2 110">
                <a:extLst>
                  <a:ext uri="{FF2B5EF4-FFF2-40B4-BE49-F238E27FC236}">
                    <a16:creationId xmlns:a16="http://schemas.microsoft.com/office/drawing/2014/main" id="{6738258C-EE2A-46F0-B238-C5933902B948}"/>
                  </a:ext>
                </a:extLst>
              </p:cNvPr>
              <p:cNvCxnSpPr/>
              <p:nvPr/>
            </p:nvCxnSpPr>
            <p:spPr>
              <a:xfrm rot="10800000" flipH="1" flipV="1">
                <a:off x="2848126" y="6262713"/>
                <a:ext cx="216024" cy="3600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riangolo isoscele 106">
              <a:extLst>
                <a:ext uri="{FF2B5EF4-FFF2-40B4-BE49-F238E27FC236}">
                  <a16:creationId xmlns:a16="http://schemas.microsoft.com/office/drawing/2014/main" id="{F98171E8-3EE5-4017-A500-A3A6B49F86FB}"/>
                </a:ext>
              </a:extLst>
            </p:cNvPr>
            <p:cNvSpPr/>
            <p:nvPr/>
          </p:nvSpPr>
          <p:spPr>
            <a:xfrm rot="5400000">
              <a:off x="5287118" y="3510080"/>
              <a:ext cx="504056" cy="43204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rgbClr val="EB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8" name="Connettore 2 107">
              <a:extLst>
                <a:ext uri="{FF2B5EF4-FFF2-40B4-BE49-F238E27FC236}">
                  <a16:creationId xmlns:a16="http://schemas.microsoft.com/office/drawing/2014/main" id="{74C42457-5A69-4FE5-9AD9-A0DE11EB2427}"/>
                </a:ext>
              </a:extLst>
            </p:cNvPr>
            <p:cNvCxnSpPr/>
            <p:nvPr/>
          </p:nvCxnSpPr>
          <p:spPr>
            <a:xfrm>
              <a:off x="5755170" y="3438361"/>
              <a:ext cx="0" cy="576064"/>
            </a:xfrm>
            <a:prstGeom prst="straightConnector1">
              <a:avLst/>
            </a:prstGeom>
            <a:ln w="28575">
              <a:solidFill>
                <a:srgbClr val="EBE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Connettore 2 113">
            <a:extLst>
              <a:ext uri="{FF2B5EF4-FFF2-40B4-BE49-F238E27FC236}">
                <a16:creationId xmlns:a16="http://schemas.microsoft.com/office/drawing/2014/main" id="{ED6A8998-12BF-4C1F-93AC-8867705E4DAB}"/>
              </a:ext>
            </a:extLst>
          </p:cNvPr>
          <p:cNvCxnSpPr/>
          <p:nvPr/>
        </p:nvCxnSpPr>
        <p:spPr>
          <a:xfrm rot="10800000">
            <a:off x="1250579" y="3950812"/>
            <a:ext cx="864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2 114">
            <a:extLst>
              <a:ext uri="{FF2B5EF4-FFF2-40B4-BE49-F238E27FC236}">
                <a16:creationId xmlns:a16="http://schemas.microsoft.com/office/drawing/2014/main" id="{688948F2-D28A-4B9D-9A7C-0FA4FBE7FD0E}"/>
              </a:ext>
            </a:extLst>
          </p:cNvPr>
          <p:cNvCxnSpPr/>
          <p:nvPr/>
        </p:nvCxnSpPr>
        <p:spPr>
          <a:xfrm rot="5400000" flipH="1">
            <a:off x="2015729" y="4041087"/>
            <a:ext cx="216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884A81D2-C4B2-4491-A206-A40347565D1D}"/>
              </a:ext>
            </a:extLst>
          </p:cNvPr>
          <p:cNvCxnSpPr/>
          <p:nvPr/>
        </p:nvCxnSpPr>
        <p:spPr>
          <a:xfrm rot="10800000" flipH="1">
            <a:off x="2124352" y="4149080"/>
            <a:ext cx="5616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Sole 116">
            <a:extLst>
              <a:ext uri="{FF2B5EF4-FFF2-40B4-BE49-F238E27FC236}">
                <a16:creationId xmlns:a16="http://schemas.microsoft.com/office/drawing/2014/main" id="{158A0415-A9A8-46D4-90A2-76657DBC3D3E}"/>
              </a:ext>
            </a:extLst>
          </p:cNvPr>
          <p:cNvSpPr/>
          <p:nvPr/>
        </p:nvSpPr>
        <p:spPr>
          <a:xfrm>
            <a:off x="6660232" y="1628800"/>
            <a:ext cx="612000" cy="612000"/>
          </a:xfrm>
          <a:prstGeom prst="su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8" name="CasellaDiTesto 117">
            <a:extLst>
              <a:ext uri="{FF2B5EF4-FFF2-40B4-BE49-F238E27FC236}">
                <a16:creationId xmlns:a16="http://schemas.microsoft.com/office/drawing/2014/main" id="{CFA7707F-F3A8-4D64-AF50-6FB3E9C9954A}"/>
              </a:ext>
            </a:extLst>
          </p:cNvPr>
          <p:cNvSpPr txBox="1"/>
          <p:nvPr/>
        </p:nvSpPr>
        <p:spPr>
          <a:xfrm>
            <a:off x="6343942" y="2492896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≈ 0.003 V</a:t>
            </a:r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7E7F2639-2F7B-4EB1-A801-559263DF260A}"/>
              </a:ext>
            </a:extLst>
          </p:cNvPr>
          <p:cNvSpPr txBox="1"/>
          <p:nvPr/>
        </p:nvSpPr>
        <p:spPr>
          <a:xfrm>
            <a:off x="6480452" y="227687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R</a:t>
            </a:r>
            <a:r>
              <a:rPr lang="it-IT" sz="1100" b="1" dirty="0"/>
              <a:t>F</a:t>
            </a:r>
            <a:r>
              <a:rPr lang="it-IT" b="1" dirty="0"/>
              <a:t> = 10 </a:t>
            </a:r>
            <a:r>
              <a:rPr lang="el-GR" b="1" dirty="0">
                <a:cs typeface="Calibri"/>
              </a:rPr>
              <a:t>Ω</a:t>
            </a:r>
            <a:endParaRPr lang="it-IT" b="1" dirty="0"/>
          </a:p>
        </p:txBody>
      </p:sp>
      <p:sp>
        <p:nvSpPr>
          <p:cNvPr id="120" name="Luna 119">
            <a:extLst>
              <a:ext uri="{FF2B5EF4-FFF2-40B4-BE49-F238E27FC236}">
                <a16:creationId xmlns:a16="http://schemas.microsoft.com/office/drawing/2014/main" id="{3D397173-7814-4B43-AC70-DEEB6260539D}"/>
              </a:ext>
            </a:extLst>
          </p:cNvPr>
          <p:cNvSpPr/>
          <p:nvPr/>
        </p:nvSpPr>
        <p:spPr>
          <a:xfrm>
            <a:off x="8110894" y="1710100"/>
            <a:ext cx="331782" cy="530700"/>
          </a:xfrm>
          <a:prstGeom prst="moon">
            <a:avLst>
              <a:gd name="adj" fmla="val 5725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D7F4290B-31EE-4BF7-BD10-CB8EE7A0721B}"/>
              </a:ext>
            </a:extLst>
          </p:cNvPr>
          <p:cNvSpPr txBox="1"/>
          <p:nvPr/>
        </p:nvSpPr>
        <p:spPr>
          <a:xfrm>
            <a:off x="7668344" y="2492896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≈ 2,946 V</a:t>
            </a:r>
          </a:p>
        </p:txBody>
      </p:sp>
      <p:sp>
        <p:nvSpPr>
          <p:cNvPr id="122" name="CasellaDiTesto 121">
            <a:extLst>
              <a:ext uri="{FF2B5EF4-FFF2-40B4-BE49-F238E27FC236}">
                <a16:creationId xmlns:a16="http://schemas.microsoft.com/office/drawing/2014/main" id="{A6DBDEFE-9303-454A-BA7F-656F538C39C0}"/>
              </a:ext>
            </a:extLst>
          </p:cNvPr>
          <p:cNvSpPr txBox="1"/>
          <p:nvPr/>
        </p:nvSpPr>
        <p:spPr>
          <a:xfrm>
            <a:off x="7675230" y="2276872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R</a:t>
            </a:r>
            <a:r>
              <a:rPr lang="it-IT" sz="1100" b="1" dirty="0"/>
              <a:t>F</a:t>
            </a:r>
            <a:r>
              <a:rPr lang="it-IT" b="1" dirty="0"/>
              <a:t> = 100 k</a:t>
            </a:r>
            <a:r>
              <a:rPr lang="el-GR" b="1" dirty="0">
                <a:cs typeface="Calibri"/>
              </a:rPr>
              <a:t>Ω</a:t>
            </a:r>
            <a:endParaRPr lang="it-IT" b="1" dirty="0"/>
          </a:p>
        </p:txBody>
      </p:sp>
      <p:sp>
        <p:nvSpPr>
          <p:cNvPr id="123" name="Freccia a destra 122">
            <a:extLst>
              <a:ext uri="{FF2B5EF4-FFF2-40B4-BE49-F238E27FC236}">
                <a16:creationId xmlns:a16="http://schemas.microsoft.com/office/drawing/2014/main" id="{18EC72E6-973D-44F6-9C6E-78AA403A080E}"/>
              </a:ext>
            </a:extLst>
          </p:cNvPr>
          <p:cNvSpPr/>
          <p:nvPr/>
        </p:nvSpPr>
        <p:spPr>
          <a:xfrm rot="5400000">
            <a:off x="6739986" y="3104964"/>
            <a:ext cx="576064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Freccia a destra 123">
            <a:extLst>
              <a:ext uri="{FF2B5EF4-FFF2-40B4-BE49-F238E27FC236}">
                <a16:creationId xmlns:a16="http://schemas.microsoft.com/office/drawing/2014/main" id="{70D6E6C9-3AE9-4F98-8F73-A622B68C0D67}"/>
              </a:ext>
            </a:extLst>
          </p:cNvPr>
          <p:cNvSpPr/>
          <p:nvPr/>
        </p:nvSpPr>
        <p:spPr>
          <a:xfrm rot="5400000">
            <a:off x="8064388" y="3104964"/>
            <a:ext cx="576064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5" name="Ovale 124">
            <a:extLst>
              <a:ext uri="{FF2B5EF4-FFF2-40B4-BE49-F238E27FC236}">
                <a16:creationId xmlns:a16="http://schemas.microsoft.com/office/drawing/2014/main" id="{CF7AE2E7-0B38-4EF8-9FB3-10C75B558D48}"/>
              </a:ext>
            </a:extLst>
          </p:cNvPr>
          <p:cNvSpPr/>
          <p:nvPr/>
        </p:nvSpPr>
        <p:spPr>
          <a:xfrm rot="16200000">
            <a:off x="6919874" y="3717166"/>
            <a:ext cx="216249" cy="215984"/>
          </a:xfrm>
          <a:prstGeom prst="ellipse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Ovale 125">
            <a:extLst>
              <a:ext uri="{FF2B5EF4-FFF2-40B4-BE49-F238E27FC236}">
                <a16:creationId xmlns:a16="http://schemas.microsoft.com/office/drawing/2014/main" id="{547E134D-3FFD-4BAC-B1B9-4A5E9DFA3919}"/>
              </a:ext>
            </a:extLst>
          </p:cNvPr>
          <p:cNvSpPr/>
          <p:nvPr/>
        </p:nvSpPr>
        <p:spPr>
          <a:xfrm rot="16200000">
            <a:off x="8244315" y="3717165"/>
            <a:ext cx="216249" cy="215984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31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E73B87-0C90-4A5B-82B8-E68C00FF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Circuito: Fotoresistenza e LED</a:t>
            </a:r>
            <a:endParaRPr lang="en-US" dirty="0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BF478C6-8615-4CCD-A6A1-5C43FC4A3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9772" y="1600201"/>
            <a:ext cx="5762708" cy="2378238"/>
          </a:xfrm>
        </p:spPr>
        <p:txBody>
          <a:bodyPr/>
          <a:lstStyle/>
          <a:p>
            <a:r>
              <a:rPr lang="it-IT" dirty="0"/>
              <a:t>V</a:t>
            </a:r>
            <a:r>
              <a:rPr lang="it-IT" sz="1800" dirty="0"/>
              <a:t>F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12 bit </a:t>
            </a:r>
            <a:r>
              <a:rPr lang="it-IT" dirty="0">
                <a:sym typeface="Wingdings" panose="05000000000000000000" pitchFamily="2" charset="2"/>
              </a:rPr>
              <a:t>(0-4095) da ADC</a:t>
            </a:r>
          </a:p>
          <a:p>
            <a:r>
              <a:rPr lang="it-IT" dirty="0">
                <a:sym typeface="Wingdings" panose="05000000000000000000" pitchFamily="2" charset="2"/>
              </a:rPr>
              <a:t>V</a:t>
            </a:r>
            <a:r>
              <a:rPr lang="it-IT" sz="1800" dirty="0">
                <a:sym typeface="Wingdings" panose="05000000000000000000" pitchFamily="2" charset="2"/>
              </a:rPr>
              <a:t>LED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10 bit </a:t>
            </a:r>
            <a:r>
              <a:rPr lang="it-IT" dirty="0">
                <a:sym typeface="Wingdings" panose="05000000000000000000" pitchFamily="2" charset="2"/>
              </a:rPr>
              <a:t>(0-999) da TIM14 PWM ARR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   TIM14 PWM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CCR1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= ADC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DR</a:t>
            </a:r>
            <a:r>
              <a:rPr lang="it-IT" dirty="0">
                <a:sym typeface="Wingdings" panose="05000000000000000000" pitchFamily="2" charset="2"/>
              </a:rPr>
              <a:t> /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4096*1000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1487BD7C-9F3F-4DA6-90E0-A2B24A95E8A9}"/>
              </a:ext>
            </a:extLst>
          </p:cNvPr>
          <p:cNvCxnSpPr/>
          <p:nvPr/>
        </p:nvCxnSpPr>
        <p:spPr>
          <a:xfrm>
            <a:off x="5436096" y="6597352"/>
            <a:ext cx="2340000" cy="0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2" descr="Risultati immagini per nucleo-64 f030r8">
            <a:extLst>
              <a:ext uri="{FF2B5EF4-FFF2-40B4-BE49-F238E27FC236}">
                <a16:creationId xmlns:a16="http://schemas.microsoft.com/office/drawing/2014/main" id="{5E8194A8-248D-48B5-BF34-257C21BEC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16" y="1700808"/>
            <a:ext cx="2304256" cy="2743505"/>
          </a:xfrm>
          <a:prstGeom prst="rect">
            <a:avLst/>
          </a:prstGeom>
          <a:noFill/>
        </p:spPr>
      </p:pic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3533F625-B216-4225-B404-7299184A7747}"/>
              </a:ext>
            </a:extLst>
          </p:cNvPr>
          <p:cNvCxnSpPr/>
          <p:nvPr/>
        </p:nvCxnSpPr>
        <p:spPr>
          <a:xfrm>
            <a:off x="323601" y="6597351"/>
            <a:ext cx="5112000" cy="1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D4658077-8CE9-43CB-A6A7-12262EE2B6BD}"/>
              </a:ext>
            </a:extLst>
          </p:cNvPr>
          <p:cNvCxnSpPr/>
          <p:nvPr/>
        </p:nvCxnSpPr>
        <p:spPr>
          <a:xfrm rot="16200000" flipH="1">
            <a:off x="-1224471" y="5048975"/>
            <a:ext cx="3096000" cy="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1084425F-EFDB-4D68-9681-6225DC555817}"/>
              </a:ext>
            </a:extLst>
          </p:cNvPr>
          <p:cNvCxnSpPr/>
          <p:nvPr/>
        </p:nvCxnSpPr>
        <p:spPr>
          <a:xfrm flipH="1">
            <a:off x="323528" y="3501008"/>
            <a:ext cx="936000" cy="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9CBADA13-DA43-46C8-AD4C-539D5707F49E}"/>
              </a:ext>
            </a:extLst>
          </p:cNvPr>
          <p:cNvCxnSpPr/>
          <p:nvPr/>
        </p:nvCxnSpPr>
        <p:spPr>
          <a:xfrm flipH="1">
            <a:off x="539552" y="3801740"/>
            <a:ext cx="720000" cy="0"/>
          </a:xfrm>
          <a:prstGeom prst="straightConnector1">
            <a:avLst/>
          </a:prstGeom>
          <a:ln w="28575">
            <a:solidFill>
              <a:srgbClr val="00B05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F151BAEB-9EA8-4404-B58E-AA404E166800}"/>
              </a:ext>
            </a:extLst>
          </p:cNvPr>
          <p:cNvCxnSpPr/>
          <p:nvPr/>
        </p:nvCxnSpPr>
        <p:spPr>
          <a:xfrm rot="16200000" flipH="1">
            <a:off x="-396446" y="4725247"/>
            <a:ext cx="1872000" cy="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2 72">
            <a:extLst>
              <a:ext uri="{FF2B5EF4-FFF2-40B4-BE49-F238E27FC236}">
                <a16:creationId xmlns:a16="http://schemas.microsoft.com/office/drawing/2014/main" id="{FBAE1AC9-9CD9-4F84-9809-8666534C097D}"/>
              </a:ext>
            </a:extLst>
          </p:cNvPr>
          <p:cNvCxnSpPr/>
          <p:nvPr/>
        </p:nvCxnSpPr>
        <p:spPr>
          <a:xfrm>
            <a:off x="539552" y="5661248"/>
            <a:ext cx="3744000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8CDD642D-ECDE-4E7E-9FDD-2C34BAD518DA}"/>
              </a:ext>
            </a:extLst>
          </p:cNvPr>
          <p:cNvCxnSpPr/>
          <p:nvPr/>
        </p:nvCxnSpPr>
        <p:spPr>
          <a:xfrm>
            <a:off x="774626" y="4509120"/>
            <a:ext cx="1836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uppo 44">
            <a:extLst>
              <a:ext uri="{FF2B5EF4-FFF2-40B4-BE49-F238E27FC236}">
                <a16:creationId xmlns:a16="http://schemas.microsoft.com/office/drawing/2014/main" id="{CC1BBD45-D5AE-407D-A9B0-47AC01651E5B}"/>
              </a:ext>
            </a:extLst>
          </p:cNvPr>
          <p:cNvGrpSpPr/>
          <p:nvPr/>
        </p:nvGrpSpPr>
        <p:grpSpPr>
          <a:xfrm rot="5400000">
            <a:off x="4444957" y="4757816"/>
            <a:ext cx="2100734" cy="1558616"/>
            <a:chOff x="1795438" y="5110584"/>
            <a:chExt cx="2100734" cy="1558616"/>
          </a:xfrm>
        </p:grpSpPr>
        <p:grpSp>
          <p:nvGrpSpPr>
            <p:cNvPr id="76" name="Gruppo 36">
              <a:extLst>
                <a:ext uri="{FF2B5EF4-FFF2-40B4-BE49-F238E27FC236}">
                  <a16:creationId xmlns:a16="http://schemas.microsoft.com/office/drawing/2014/main" id="{79255DE2-CAB1-42DD-8998-B22B08385C87}"/>
                </a:ext>
              </a:extLst>
            </p:cNvPr>
            <p:cNvGrpSpPr/>
            <p:nvPr/>
          </p:nvGrpSpPr>
          <p:grpSpPr>
            <a:xfrm rot="10800000">
              <a:off x="1830425" y="5625164"/>
              <a:ext cx="2065747" cy="648072"/>
              <a:chOff x="475684" y="1988839"/>
              <a:chExt cx="1170528" cy="288032"/>
            </a:xfrm>
          </p:grpSpPr>
          <p:cxnSp>
            <p:nvCxnSpPr>
              <p:cNvPr id="80" name="Connettore 2 79">
                <a:extLst>
                  <a:ext uri="{FF2B5EF4-FFF2-40B4-BE49-F238E27FC236}">
                    <a16:creationId xmlns:a16="http://schemas.microsoft.com/office/drawing/2014/main" id="{C19F1E13-4BB7-4D33-9256-5991E28837B1}"/>
                  </a:ext>
                </a:extLst>
              </p:cNvPr>
              <p:cNvCxnSpPr/>
              <p:nvPr/>
            </p:nvCxnSpPr>
            <p:spPr>
              <a:xfrm flipH="1">
                <a:off x="475684" y="2132814"/>
                <a:ext cx="265186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ttore 2 80">
                <a:extLst>
                  <a:ext uri="{FF2B5EF4-FFF2-40B4-BE49-F238E27FC236}">
                    <a16:creationId xmlns:a16="http://schemas.microsoft.com/office/drawing/2014/main" id="{0E473A4B-53AF-489F-9DCE-C79E5A38A011}"/>
                  </a:ext>
                </a:extLst>
              </p:cNvPr>
              <p:cNvCxnSpPr/>
              <p:nvPr/>
            </p:nvCxnSpPr>
            <p:spPr>
              <a:xfrm flipH="1">
                <a:off x="1401425" y="2132857"/>
                <a:ext cx="244787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ttore 2 81">
                <a:extLst>
                  <a:ext uri="{FF2B5EF4-FFF2-40B4-BE49-F238E27FC236}">
                    <a16:creationId xmlns:a16="http://schemas.microsoft.com/office/drawing/2014/main" id="{1D7044DE-A5F8-408B-B139-9E9BEABB0BE5}"/>
                  </a:ext>
                </a:extLst>
              </p:cNvPr>
              <p:cNvCxnSpPr/>
              <p:nvPr/>
            </p:nvCxnSpPr>
            <p:spPr>
              <a:xfrm flipH="1" flipV="1">
                <a:off x="1331640" y="1988840"/>
                <a:ext cx="72007" cy="1440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ttore 2 82">
                <a:extLst>
                  <a:ext uri="{FF2B5EF4-FFF2-40B4-BE49-F238E27FC236}">
                    <a16:creationId xmlns:a16="http://schemas.microsoft.com/office/drawing/2014/main" id="{6E63E1E2-3DAC-47FE-84F5-C1EF0CFDD2C3}"/>
                  </a:ext>
                </a:extLst>
              </p:cNvPr>
              <p:cNvCxnSpPr/>
              <p:nvPr/>
            </p:nvCxnSpPr>
            <p:spPr>
              <a:xfrm flipV="1">
                <a:off x="1259632" y="1988839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ttore 2 83">
                <a:extLst>
                  <a:ext uri="{FF2B5EF4-FFF2-40B4-BE49-F238E27FC236}">
                    <a16:creationId xmlns:a16="http://schemas.microsoft.com/office/drawing/2014/main" id="{0C7AD61F-2D79-4242-881B-F55F85908301}"/>
                  </a:ext>
                </a:extLst>
              </p:cNvPr>
              <p:cNvCxnSpPr/>
              <p:nvPr/>
            </p:nvCxnSpPr>
            <p:spPr>
              <a:xfrm flipH="1" flipV="1">
                <a:off x="1187624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ttore 2 84">
                <a:extLst>
                  <a:ext uri="{FF2B5EF4-FFF2-40B4-BE49-F238E27FC236}">
                    <a16:creationId xmlns:a16="http://schemas.microsoft.com/office/drawing/2014/main" id="{A827ABE6-AA87-42A9-8C86-E56255A642E0}"/>
                  </a:ext>
                </a:extLst>
              </p:cNvPr>
              <p:cNvCxnSpPr/>
              <p:nvPr/>
            </p:nvCxnSpPr>
            <p:spPr>
              <a:xfrm flipV="1">
                <a:off x="1115616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2 85">
                <a:extLst>
                  <a:ext uri="{FF2B5EF4-FFF2-40B4-BE49-F238E27FC236}">
                    <a16:creationId xmlns:a16="http://schemas.microsoft.com/office/drawing/2014/main" id="{635B9E04-0802-48F4-B90C-1020781F6353}"/>
                  </a:ext>
                </a:extLst>
              </p:cNvPr>
              <p:cNvCxnSpPr/>
              <p:nvPr/>
            </p:nvCxnSpPr>
            <p:spPr>
              <a:xfrm flipH="1" flipV="1">
                <a:off x="1043608" y="1988841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2 86">
                <a:extLst>
                  <a:ext uri="{FF2B5EF4-FFF2-40B4-BE49-F238E27FC236}">
                    <a16:creationId xmlns:a16="http://schemas.microsoft.com/office/drawing/2014/main" id="{84B3B352-0BE1-4FCE-AA24-8F53A16D1032}"/>
                  </a:ext>
                </a:extLst>
              </p:cNvPr>
              <p:cNvCxnSpPr/>
              <p:nvPr/>
            </p:nvCxnSpPr>
            <p:spPr>
              <a:xfrm flipV="1">
                <a:off x="971600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2 87">
                <a:extLst>
                  <a:ext uri="{FF2B5EF4-FFF2-40B4-BE49-F238E27FC236}">
                    <a16:creationId xmlns:a16="http://schemas.microsoft.com/office/drawing/2014/main" id="{09814A93-F39D-4191-B466-075616825EBA}"/>
                  </a:ext>
                </a:extLst>
              </p:cNvPr>
              <p:cNvCxnSpPr/>
              <p:nvPr/>
            </p:nvCxnSpPr>
            <p:spPr>
              <a:xfrm flipH="1" flipV="1">
                <a:off x="899592" y="1988841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2 88">
                <a:extLst>
                  <a:ext uri="{FF2B5EF4-FFF2-40B4-BE49-F238E27FC236}">
                    <a16:creationId xmlns:a16="http://schemas.microsoft.com/office/drawing/2014/main" id="{6D9C87C7-7D33-473C-ACA1-EA7E307AA2CD}"/>
                  </a:ext>
                </a:extLst>
              </p:cNvPr>
              <p:cNvCxnSpPr/>
              <p:nvPr/>
            </p:nvCxnSpPr>
            <p:spPr>
              <a:xfrm flipV="1">
                <a:off x="827584" y="1988840"/>
                <a:ext cx="72007" cy="288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2 89">
                <a:extLst>
                  <a:ext uri="{FF2B5EF4-FFF2-40B4-BE49-F238E27FC236}">
                    <a16:creationId xmlns:a16="http://schemas.microsoft.com/office/drawing/2014/main" id="{761C1D7B-EEB7-46C7-8533-0D54BDAFF48C}"/>
                  </a:ext>
                </a:extLst>
              </p:cNvPr>
              <p:cNvCxnSpPr/>
              <p:nvPr/>
            </p:nvCxnSpPr>
            <p:spPr>
              <a:xfrm flipH="1" flipV="1">
                <a:off x="755576" y="2132856"/>
                <a:ext cx="72007" cy="14401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Ovale 76">
              <a:extLst>
                <a:ext uri="{FF2B5EF4-FFF2-40B4-BE49-F238E27FC236}">
                  <a16:creationId xmlns:a16="http://schemas.microsoft.com/office/drawing/2014/main" id="{E34EC720-A592-4F09-A5D7-ABB31ED77552}"/>
                </a:ext>
              </a:extLst>
            </p:cNvPr>
            <p:cNvSpPr/>
            <p:nvPr/>
          </p:nvSpPr>
          <p:spPr>
            <a:xfrm>
              <a:off x="2123728" y="5229200"/>
              <a:ext cx="1440160" cy="144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8" name="Connettore 2 77">
              <a:extLst>
                <a:ext uri="{FF2B5EF4-FFF2-40B4-BE49-F238E27FC236}">
                  <a16:creationId xmlns:a16="http://schemas.microsoft.com/office/drawing/2014/main" id="{A88EA0BF-B4E4-48C9-9A32-5EABF3A247C2}"/>
                </a:ext>
              </a:extLst>
            </p:cNvPr>
            <p:cNvCxnSpPr/>
            <p:nvPr/>
          </p:nvCxnSpPr>
          <p:spPr>
            <a:xfrm>
              <a:off x="1992412" y="5110584"/>
              <a:ext cx="288032" cy="36004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2 78">
              <a:extLst>
                <a:ext uri="{FF2B5EF4-FFF2-40B4-BE49-F238E27FC236}">
                  <a16:creationId xmlns:a16="http://schemas.microsoft.com/office/drawing/2014/main" id="{01EAE69E-6C28-4F13-8754-E7454254C06B}"/>
                </a:ext>
              </a:extLst>
            </p:cNvPr>
            <p:cNvCxnSpPr/>
            <p:nvPr/>
          </p:nvCxnSpPr>
          <p:spPr>
            <a:xfrm>
              <a:off x="1795438" y="5222850"/>
              <a:ext cx="360040" cy="43204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uppo 36">
            <a:extLst>
              <a:ext uri="{FF2B5EF4-FFF2-40B4-BE49-F238E27FC236}">
                <a16:creationId xmlns:a16="http://schemas.microsoft.com/office/drawing/2014/main" id="{C35E438B-4319-407D-A3B0-3DFC330D357E}"/>
              </a:ext>
            </a:extLst>
          </p:cNvPr>
          <p:cNvGrpSpPr/>
          <p:nvPr/>
        </p:nvGrpSpPr>
        <p:grpSpPr>
          <a:xfrm rot="10800000">
            <a:off x="2339752" y="4184591"/>
            <a:ext cx="3095625" cy="648072"/>
            <a:chOff x="-31685" y="1988839"/>
            <a:chExt cx="1754096" cy="288032"/>
          </a:xfrm>
        </p:grpSpPr>
        <p:cxnSp>
          <p:nvCxnSpPr>
            <p:cNvPr id="92" name="Connettore 2 91">
              <a:extLst>
                <a:ext uri="{FF2B5EF4-FFF2-40B4-BE49-F238E27FC236}">
                  <a16:creationId xmlns:a16="http://schemas.microsoft.com/office/drawing/2014/main" id="{D1D955F1-6A88-4CE6-ACE3-9F0102140DA1}"/>
                </a:ext>
              </a:extLst>
            </p:cNvPr>
            <p:cNvCxnSpPr/>
            <p:nvPr/>
          </p:nvCxnSpPr>
          <p:spPr>
            <a:xfrm flipH="1">
              <a:off x="-31685" y="2132854"/>
              <a:ext cx="79555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2 92">
              <a:extLst>
                <a:ext uri="{FF2B5EF4-FFF2-40B4-BE49-F238E27FC236}">
                  <a16:creationId xmlns:a16="http://schemas.microsoft.com/office/drawing/2014/main" id="{566CC8BE-748E-43DE-893A-03185ACC9FC0}"/>
                </a:ext>
              </a:extLst>
            </p:cNvPr>
            <p:cNvCxnSpPr/>
            <p:nvPr/>
          </p:nvCxnSpPr>
          <p:spPr>
            <a:xfrm flipH="1">
              <a:off x="1396028" y="2132857"/>
              <a:ext cx="326383" cy="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2 93">
              <a:extLst>
                <a:ext uri="{FF2B5EF4-FFF2-40B4-BE49-F238E27FC236}">
                  <a16:creationId xmlns:a16="http://schemas.microsoft.com/office/drawing/2014/main" id="{56D9EA9A-4503-4660-BB49-875FB8B4EF4F}"/>
                </a:ext>
              </a:extLst>
            </p:cNvPr>
            <p:cNvCxnSpPr/>
            <p:nvPr/>
          </p:nvCxnSpPr>
          <p:spPr>
            <a:xfrm flipH="1" flipV="1">
              <a:off x="1331640" y="1988840"/>
              <a:ext cx="72007" cy="14401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2 94">
              <a:extLst>
                <a:ext uri="{FF2B5EF4-FFF2-40B4-BE49-F238E27FC236}">
                  <a16:creationId xmlns:a16="http://schemas.microsoft.com/office/drawing/2014/main" id="{A14B4A47-70B3-4F94-A921-DA566D148E2D}"/>
                </a:ext>
              </a:extLst>
            </p:cNvPr>
            <p:cNvCxnSpPr/>
            <p:nvPr/>
          </p:nvCxnSpPr>
          <p:spPr>
            <a:xfrm flipV="1">
              <a:off x="1259632" y="1988839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2 95">
              <a:extLst>
                <a:ext uri="{FF2B5EF4-FFF2-40B4-BE49-F238E27FC236}">
                  <a16:creationId xmlns:a16="http://schemas.microsoft.com/office/drawing/2014/main" id="{3D37D281-EF93-4B3D-A079-A47E6D10B85E}"/>
                </a:ext>
              </a:extLst>
            </p:cNvPr>
            <p:cNvCxnSpPr/>
            <p:nvPr/>
          </p:nvCxnSpPr>
          <p:spPr>
            <a:xfrm flipH="1" flipV="1">
              <a:off x="1187624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2 96">
              <a:extLst>
                <a:ext uri="{FF2B5EF4-FFF2-40B4-BE49-F238E27FC236}">
                  <a16:creationId xmlns:a16="http://schemas.microsoft.com/office/drawing/2014/main" id="{2937DA73-4DD8-4FBE-AF80-334E0C1ADC7C}"/>
                </a:ext>
              </a:extLst>
            </p:cNvPr>
            <p:cNvCxnSpPr/>
            <p:nvPr/>
          </p:nvCxnSpPr>
          <p:spPr>
            <a:xfrm flipV="1">
              <a:off x="1115616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2 97">
              <a:extLst>
                <a:ext uri="{FF2B5EF4-FFF2-40B4-BE49-F238E27FC236}">
                  <a16:creationId xmlns:a16="http://schemas.microsoft.com/office/drawing/2014/main" id="{42384F26-31FA-455B-A631-095830E705DD}"/>
                </a:ext>
              </a:extLst>
            </p:cNvPr>
            <p:cNvCxnSpPr/>
            <p:nvPr/>
          </p:nvCxnSpPr>
          <p:spPr>
            <a:xfrm flipH="1" flipV="1">
              <a:off x="1043608" y="1988841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2 98">
              <a:extLst>
                <a:ext uri="{FF2B5EF4-FFF2-40B4-BE49-F238E27FC236}">
                  <a16:creationId xmlns:a16="http://schemas.microsoft.com/office/drawing/2014/main" id="{0F43F7A8-3C1B-4355-AF67-97110AEBAE4C}"/>
                </a:ext>
              </a:extLst>
            </p:cNvPr>
            <p:cNvCxnSpPr/>
            <p:nvPr/>
          </p:nvCxnSpPr>
          <p:spPr>
            <a:xfrm flipV="1">
              <a:off x="971600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2 99">
              <a:extLst>
                <a:ext uri="{FF2B5EF4-FFF2-40B4-BE49-F238E27FC236}">
                  <a16:creationId xmlns:a16="http://schemas.microsoft.com/office/drawing/2014/main" id="{85531F7B-DC0C-43B5-9F2E-5C583FDF303B}"/>
                </a:ext>
              </a:extLst>
            </p:cNvPr>
            <p:cNvCxnSpPr/>
            <p:nvPr/>
          </p:nvCxnSpPr>
          <p:spPr>
            <a:xfrm flipH="1" flipV="1">
              <a:off x="899592" y="1988841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2 100">
              <a:extLst>
                <a:ext uri="{FF2B5EF4-FFF2-40B4-BE49-F238E27FC236}">
                  <a16:creationId xmlns:a16="http://schemas.microsoft.com/office/drawing/2014/main" id="{E0C81139-7B51-4597-BD4C-9878398E51A9}"/>
                </a:ext>
              </a:extLst>
            </p:cNvPr>
            <p:cNvCxnSpPr/>
            <p:nvPr/>
          </p:nvCxnSpPr>
          <p:spPr>
            <a:xfrm flipV="1">
              <a:off x="827584" y="1988840"/>
              <a:ext cx="72007" cy="288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2 101">
              <a:extLst>
                <a:ext uri="{FF2B5EF4-FFF2-40B4-BE49-F238E27FC236}">
                  <a16:creationId xmlns:a16="http://schemas.microsoft.com/office/drawing/2014/main" id="{ADFBB0AB-21AB-4FC9-8602-EB789FACC4EC}"/>
                </a:ext>
              </a:extLst>
            </p:cNvPr>
            <p:cNvCxnSpPr/>
            <p:nvPr/>
          </p:nvCxnSpPr>
          <p:spPr>
            <a:xfrm flipH="1" flipV="1">
              <a:off x="755576" y="2132856"/>
              <a:ext cx="72007" cy="14401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3" name="Connettore 2 102">
            <a:extLst>
              <a:ext uri="{FF2B5EF4-FFF2-40B4-BE49-F238E27FC236}">
                <a16:creationId xmlns:a16="http://schemas.microsoft.com/office/drawing/2014/main" id="{10BEC78C-10B5-4DD4-9831-D0205778BD02}"/>
              </a:ext>
            </a:extLst>
          </p:cNvPr>
          <p:cNvCxnSpPr/>
          <p:nvPr/>
        </p:nvCxnSpPr>
        <p:spPr>
          <a:xfrm rot="5400000" flipH="1">
            <a:off x="3707968" y="5085120"/>
            <a:ext cx="1152000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4EC57764-391E-43BB-B3E7-ACFF8EF36EE2}"/>
              </a:ext>
            </a:extLst>
          </p:cNvPr>
          <p:cNvSpPr txBox="1"/>
          <p:nvPr/>
        </p:nvSpPr>
        <p:spPr>
          <a:xfrm>
            <a:off x="2267744" y="4725144"/>
            <a:ext cx="739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R</a:t>
            </a:r>
            <a:r>
              <a:rPr lang="it-IT" sz="1100" b="1" dirty="0"/>
              <a:t>S</a:t>
            </a:r>
            <a:endParaRPr lang="it-IT" b="1" dirty="0"/>
          </a:p>
          <a:p>
            <a:pPr algn="ctr"/>
            <a:r>
              <a:rPr lang="it-IT" b="1" dirty="0"/>
              <a:t>12 k</a:t>
            </a:r>
            <a:r>
              <a:rPr lang="el-GR" b="1" dirty="0">
                <a:latin typeface="Calibri"/>
                <a:cs typeface="Calibri"/>
              </a:rPr>
              <a:t>Ω</a:t>
            </a:r>
            <a:endParaRPr lang="it-IT" b="1" dirty="0"/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1C8A8A6D-8152-41C5-8709-861A9F317FD6}"/>
              </a:ext>
            </a:extLst>
          </p:cNvPr>
          <p:cNvSpPr txBox="1"/>
          <p:nvPr/>
        </p:nvSpPr>
        <p:spPr>
          <a:xfrm>
            <a:off x="4283968" y="407707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endParaRPr lang="it-IT" b="1" dirty="0"/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77C4381D-B83D-4D84-B13E-640337702968}"/>
              </a:ext>
            </a:extLst>
          </p:cNvPr>
          <p:cNvSpPr txBox="1"/>
          <p:nvPr/>
        </p:nvSpPr>
        <p:spPr>
          <a:xfrm>
            <a:off x="3851920" y="5879013"/>
            <a:ext cx="1476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/>
              <a:t>R</a:t>
            </a:r>
            <a:r>
              <a:rPr lang="it-IT" sz="1100" b="1" dirty="0"/>
              <a:t>F</a:t>
            </a:r>
            <a:endParaRPr lang="it-IT" b="1" dirty="0"/>
          </a:p>
          <a:p>
            <a:pPr algn="ctr"/>
            <a:r>
              <a:rPr lang="it-IT" b="1" dirty="0"/>
              <a:t>10 </a:t>
            </a:r>
            <a:r>
              <a:rPr lang="el-GR" b="1" dirty="0">
                <a:cs typeface="Calibri"/>
              </a:rPr>
              <a:t>Ω</a:t>
            </a:r>
            <a:r>
              <a:rPr lang="it-IT" b="1" dirty="0">
                <a:cs typeface="Calibri"/>
              </a:rPr>
              <a:t> </a:t>
            </a:r>
            <a:r>
              <a:rPr lang="it-IT" b="1" dirty="0"/>
              <a:t>- 100 k</a:t>
            </a:r>
            <a:r>
              <a:rPr lang="el-GR" b="1" dirty="0">
                <a:latin typeface="Calibri"/>
                <a:cs typeface="Calibri"/>
              </a:rPr>
              <a:t>Ω</a:t>
            </a:r>
            <a:endParaRPr lang="it-IT" b="1" dirty="0"/>
          </a:p>
        </p:txBody>
      </p:sp>
      <p:sp>
        <p:nvSpPr>
          <p:cNvPr id="125" name="CasellaDiTesto 124">
            <a:extLst>
              <a:ext uri="{FF2B5EF4-FFF2-40B4-BE49-F238E27FC236}">
                <a16:creationId xmlns:a16="http://schemas.microsoft.com/office/drawing/2014/main" id="{24B49CE6-B664-4863-B97E-3CD6EF123D21}"/>
              </a:ext>
            </a:extLst>
          </p:cNvPr>
          <p:cNvSpPr txBox="1"/>
          <p:nvPr/>
        </p:nvSpPr>
        <p:spPr>
          <a:xfrm>
            <a:off x="1331640" y="5685055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= </a:t>
            </a:r>
            <a:r>
              <a:rPr lang="it-IT" b="1" dirty="0" err="1"/>
              <a:t>V</a:t>
            </a:r>
            <a:r>
              <a:rPr lang="it-IT" sz="1100" b="1" dirty="0" err="1"/>
              <a:t>dd</a:t>
            </a:r>
            <a:r>
              <a:rPr lang="it-IT" b="1" dirty="0" err="1"/>
              <a:t>*R</a:t>
            </a:r>
            <a:r>
              <a:rPr lang="it-IT" sz="1100" b="1" dirty="0" err="1"/>
              <a:t>F</a:t>
            </a:r>
            <a:r>
              <a:rPr lang="it-IT" b="1" dirty="0"/>
              <a:t>/(R</a:t>
            </a:r>
            <a:r>
              <a:rPr lang="it-IT" sz="1100" b="1" dirty="0"/>
              <a:t>F</a:t>
            </a:r>
            <a:r>
              <a:rPr lang="it-IT" b="1" dirty="0"/>
              <a:t> + R</a:t>
            </a:r>
            <a:r>
              <a:rPr lang="it-IT" sz="1100" b="1" dirty="0"/>
              <a:t>S</a:t>
            </a:r>
            <a:r>
              <a:rPr lang="it-IT" b="1" dirty="0"/>
              <a:t>)</a:t>
            </a:r>
          </a:p>
        </p:txBody>
      </p:sp>
      <p:grpSp>
        <p:nvGrpSpPr>
          <p:cNvPr id="126" name="Gruppo 40">
            <a:extLst>
              <a:ext uri="{FF2B5EF4-FFF2-40B4-BE49-F238E27FC236}">
                <a16:creationId xmlns:a16="http://schemas.microsoft.com/office/drawing/2014/main" id="{E3D1E37F-1BCB-4023-B4F5-7A78B6252050}"/>
              </a:ext>
            </a:extLst>
          </p:cNvPr>
          <p:cNvGrpSpPr/>
          <p:nvPr/>
        </p:nvGrpSpPr>
        <p:grpSpPr>
          <a:xfrm rot="5400000">
            <a:off x="6300118" y="4852418"/>
            <a:ext cx="2465088" cy="1024780"/>
            <a:chOff x="4050400" y="3438361"/>
            <a:chExt cx="2465088" cy="1024780"/>
          </a:xfrm>
        </p:grpSpPr>
        <p:grpSp>
          <p:nvGrpSpPr>
            <p:cNvPr id="127" name="Gruppo 4">
              <a:extLst>
                <a:ext uri="{FF2B5EF4-FFF2-40B4-BE49-F238E27FC236}">
                  <a16:creationId xmlns:a16="http://schemas.microsoft.com/office/drawing/2014/main" id="{129943EA-8E70-4E5B-BCE1-B31EAC48473E}"/>
                </a:ext>
              </a:extLst>
            </p:cNvPr>
            <p:cNvGrpSpPr/>
            <p:nvPr/>
          </p:nvGrpSpPr>
          <p:grpSpPr>
            <a:xfrm>
              <a:off x="4050400" y="3726534"/>
              <a:ext cx="2465088" cy="736607"/>
              <a:chOff x="1355062" y="5958154"/>
              <a:chExt cx="2465088" cy="736607"/>
            </a:xfrm>
          </p:grpSpPr>
          <p:grpSp>
            <p:nvGrpSpPr>
              <p:cNvPr id="130" name="Gruppo 36">
                <a:extLst>
                  <a:ext uri="{FF2B5EF4-FFF2-40B4-BE49-F238E27FC236}">
                    <a16:creationId xmlns:a16="http://schemas.microsoft.com/office/drawing/2014/main" id="{7C2DD37D-3784-4062-A010-A075CECB3506}"/>
                  </a:ext>
                </a:extLst>
              </p:cNvPr>
              <p:cNvGrpSpPr/>
              <p:nvPr/>
            </p:nvGrpSpPr>
            <p:grpSpPr>
              <a:xfrm rot="10800000">
                <a:off x="1355062" y="5958154"/>
                <a:ext cx="2465088" cy="1348"/>
                <a:chOff x="518761" y="2127881"/>
                <a:chExt cx="1396812" cy="599"/>
              </a:xfrm>
            </p:grpSpPr>
            <p:cxnSp>
              <p:nvCxnSpPr>
                <p:cNvPr id="133" name="Connettore 2 132">
                  <a:extLst>
                    <a:ext uri="{FF2B5EF4-FFF2-40B4-BE49-F238E27FC236}">
                      <a16:creationId xmlns:a16="http://schemas.microsoft.com/office/drawing/2014/main" id="{7A7EAFA8-E74E-4D0F-BB63-0A62A21DEBE9}"/>
                    </a:ext>
                  </a:extLst>
                </p:cNvPr>
                <p:cNvCxnSpPr/>
                <p:nvPr/>
              </p:nvCxnSpPr>
              <p:spPr>
                <a:xfrm flipH="1">
                  <a:off x="518761" y="2128480"/>
                  <a:ext cx="428378" cy="0"/>
                </a:xfrm>
                <a:prstGeom prst="straightConnector1">
                  <a:avLst/>
                </a:prstGeom>
                <a:ln w="28575">
                  <a:solidFill>
                    <a:srgbClr val="EBE6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ttore 2 133">
                  <a:extLst>
                    <a:ext uri="{FF2B5EF4-FFF2-40B4-BE49-F238E27FC236}">
                      <a16:creationId xmlns:a16="http://schemas.microsoft.com/office/drawing/2014/main" id="{FF57A7FC-8A54-4F65-977D-6E3F12F03742}"/>
                    </a:ext>
                  </a:extLst>
                </p:cNvPr>
                <p:cNvCxnSpPr/>
                <p:nvPr/>
              </p:nvCxnSpPr>
              <p:spPr>
                <a:xfrm flipH="1">
                  <a:off x="1201609" y="2127881"/>
                  <a:ext cx="713964" cy="1"/>
                </a:xfrm>
                <a:prstGeom prst="straightConnector1">
                  <a:avLst/>
                </a:prstGeom>
                <a:ln w="28575">
                  <a:solidFill>
                    <a:srgbClr val="EBE6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1" name="Connettore 2 130">
                <a:extLst>
                  <a:ext uri="{FF2B5EF4-FFF2-40B4-BE49-F238E27FC236}">
                    <a16:creationId xmlns:a16="http://schemas.microsoft.com/office/drawing/2014/main" id="{E15E2DAF-C3AD-44AD-AE81-9B441F179217}"/>
                  </a:ext>
                </a:extLst>
              </p:cNvPr>
              <p:cNvCxnSpPr/>
              <p:nvPr/>
            </p:nvCxnSpPr>
            <p:spPr>
              <a:xfrm rot="10800000" flipH="1" flipV="1">
                <a:off x="2704109" y="6334721"/>
                <a:ext cx="216024" cy="3600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ttore 2 131">
                <a:extLst>
                  <a:ext uri="{FF2B5EF4-FFF2-40B4-BE49-F238E27FC236}">
                    <a16:creationId xmlns:a16="http://schemas.microsoft.com/office/drawing/2014/main" id="{F6FB3F70-905B-4F65-B2E6-795E3D047B16}"/>
                  </a:ext>
                </a:extLst>
              </p:cNvPr>
              <p:cNvCxnSpPr/>
              <p:nvPr/>
            </p:nvCxnSpPr>
            <p:spPr>
              <a:xfrm rot="10800000" flipH="1" flipV="1">
                <a:off x="2848126" y="6262713"/>
                <a:ext cx="216024" cy="3600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Triangolo isoscele 127">
              <a:extLst>
                <a:ext uri="{FF2B5EF4-FFF2-40B4-BE49-F238E27FC236}">
                  <a16:creationId xmlns:a16="http://schemas.microsoft.com/office/drawing/2014/main" id="{8CA481A3-F047-486B-81FF-E4F3163909FB}"/>
                </a:ext>
              </a:extLst>
            </p:cNvPr>
            <p:cNvSpPr/>
            <p:nvPr/>
          </p:nvSpPr>
          <p:spPr>
            <a:xfrm rot="5400000">
              <a:off x="5287118" y="3510080"/>
              <a:ext cx="504056" cy="43204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rgbClr val="EB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9" name="Connettore 2 128">
              <a:extLst>
                <a:ext uri="{FF2B5EF4-FFF2-40B4-BE49-F238E27FC236}">
                  <a16:creationId xmlns:a16="http://schemas.microsoft.com/office/drawing/2014/main" id="{2D1E3A21-7640-4771-801E-F4E02E0AC7C9}"/>
                </a:ext>
              </a:extLst>
            </p:cNvPr>
            <p:cNvCxnSpPr/>
            <p:nvPr/>
          </p:nvCxnSpPr>
          <p:spPr>
            <a:xfrm>
              <a:off x="5755170" y="3438361"/>
              <a:ext cx="0" cy="576064"/>
            </a:xfrm>
            <a:prstGeom prst="straightConnector1">
              <a:avLst/>
            </a:prstGeom>
            <a:ln w="28575">
              <a:solidFill>
                <a:srgbClr val="EBE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Connettore 2 134">
            <a:extLst>
              <a:ext uri="{FF2B5EF4-FFF2-40B4-BE49-F238E27FC236}">
                <a16:creationId xmlns:a16="http://schemas.microsoft.com/office/drawing/2014/main" id="{9EC4ADA6-AEC1-459F-BCD5-C36EA7AE292C}"/>
              </a:ext>
            </a:extLst>
          </p:cNvPr>
          <p:cNvCxnSpPr/>
          <p:nvPr/>
        </p:nvCxnSpPr>
        <p:spPr>
          <a:xfrm rot="10800000">
            <a:off x="1250579" y="3950812"/>
            <a:ext cx="864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2 135">
            <a:extLst>
              <a:ext uri="{FF2B5EF4-FFF2-40B4-BE49-F238E27FC236}">
                <a16:creationId xmlns:a16="http://schemas.microsoft.com/office/drawing/2014/main" id="{113BA76F-DE72-4AF3-BACA-B3BDD2C021C1}"/>
              </a:ext>
            </a:extLst>
          </p:cNvPr>
          <p:cNvCxnSpPr/>
          <p:nvPr/>
        </p:nvCxnSpPr>
        <p:spPr>
          <a:xfrm rot="5400000" flipH="1">
            <a:off x="2015729" y="4041087"/>
            <a:ext cx="216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2 136">
            <a:extLst>
              <a:ext uri="{FF2B5EF4-FFF2-40B4-BE49-F238E27FC236}">
                <a16:creationId xmlns:a16="http://schemas.microsoft.com/office/drawing/2014/main" id="{0B272767-C6AA-4780-BBC3-24C0EEE7BBC0}"/>
              </a:ext>
            </a:extLst>
          </p:cNvPr>
          <p:cNvCxnSpPr/>
          <p:nvPr/>
        </p:nvCxnSpPr>
        <p:spPr>
          <a:xfrm rot="10800000" flipH="1">
            <a:off x="2124352" y="4149080"/>
            <a:ext cx="5616000" cy="2"/>
          </a:xfrm>
          <a:prstGeom prst="straightConnector1">
            <a:avLst/>
          </a:prstGeom>
          <a:ln w="28575">
            <a:solidFill>
              <a:srgbClr val="EBE6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2 139">
            <a:extLst>
              <a:ext uri="{FF2B5EF4-FFF2-40B4-BE49-F238E27FC236}">
                <a16:creationId xmlns:a16="http://schemas.microsoft.com/office/drawing/2014/main" id="{77DF86F8-CDB9-44D0-A932-8FBF62CDE44C}"/>
              </a:ext>
            </a:extLst>
          </p:cNvPr>
          <p:cNvCxnSpPr/>
          <p:nvPr/>
        </p:nvCxnSpPr>
        <p:spPr>
          <a:xfrm flipH="1">
            <a:off x="755576" y="3352230"/>
            <a:ext cx="50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2 140">
            <a:extLst>
              <a:ext uri="{FF2B5EF4-FFF2-40B4-BE49-F238E27FC236}">
                <a16:creationId xmlns:a16="http://schemas.microsoft.com/office/drawing/2014/main" id="{4E32A049-D0B0-434F-A4FE-36B9370975CF}"/>
              </a:ext>
            </a:extLst>
          </p:cNvPr>
          <p:cNvCxnSpPr>
            <a:cxnSpLocks/>
          </p:cNvCxnSpPr>
          <p:nvPr/>
        </p:nvCxnSpPr>
        <p:spPr>
          <a:xfrm>
            <a:off x="770819" y="3352230"/>
            <a:ext cx="0" cy="1148012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asellaDiTesto 141">
            <a:extLst>
              <a:ext uri="{FF2B5EF4-FFF2-40B4-BE49-F238E27FC236}">
                <a16:creationId xmlns:a16="http://schemas.microsoft.com/office/drawing/2014/main" id="{1EA434EF-ED85-4812-A95F-5B40116BB192}"/>
              </a:ext>
            </a:extLst>
          </p:cNvPr>
          <p:cNvSpPr txBox="1"/>
          <p:nvPr/>
        </p:nvSpPr>
        <p:spPr>
          <a:xfrm>
            <a:off x="7678133" y="384309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LED</a:t>
            </a:r>
            <a:endParaRPr lang="it-IT" b="1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5A397F28-502F-4FBB-AF59-0BB6671A4554}"/>
              </a:ext>
            </a:extLst>
          </p:cNvPr>
          <p:cNvSpPr/>
          <p:nvPr/>
        </p:nvSpPr>
        <p:spPr>
          <a:xfrm>
            <a:off x="5508104" y="2835439"/>
            <a:ext cx="506126" cy="51679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43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E73B87-0C90-4A5B-82B8-E68C00FF5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Circuito: Display a 7 Segmenti</a:t>
            </a:r>
            <a:endParaRPr lang="en-US" dirty="0"/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F94D30BA-E36D-4DC8-A3B2-076CAE88D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185299"/>
              </p:ext>
            </p:extLst>
          </p:nvPr>
        </p:nvGraphicFramePr>
        <p:xfrm>
          <a:off x="6012448" y="1700808"/>
          <a:ext cx="2592000" cy="3593760"/>
        </p:xfrm>
        <a:graphic>
          <a:graphicData uri="http://schemas.openxmlformats.org/drawingml/2006/table">
            <a:tbl>
              <a:tblPr/>
              <a:tblGrid>
                <a:gridCol w="3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#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baseline="0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a</a:t>
                      </a:r>
                      <a:endParaRPr lang="it-IT" sz="1100" b="1" dirty="0">
                        <a:solidFill>
                          <a:schemeClr val="bg1"/>
                        </a:solidFill>
                        <a:latin typeface="Agency FB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b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c</a:t>
                      </a:r>
                      <a:endParaRPr lang="it-IT" sz="1100" b="1" dirty="0">
                        <a:solidFill>
                          <a:schemeClr val="bg1"/>
                        </a:solidFill>
                        <a:latin typeface="Agency FB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d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e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f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latin typeface="Agency FB" pitchFamily="34" charset="0"/>
                          <a:ea typeface="Times New Roman"/>
                          <a:cs typeface="Times New Roman"/>
                        </a:rPr>
                        <a:t>g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A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B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C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D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E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1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F</a:t>
                      </a:r>
                    </a:p>
                  </a:txBody>
                  <a:tcPr marL="68409" marR="6840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it-IT" sz="800" b="0" dirty="0">
                          <a:latin typeface="Agency FB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409" marR="68409" marT="0" marB="0" anchor="ctr"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0" dirty="0">
                          <a:latin typeface="Agency FB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pic>
        <p:nvPicPr>
          <p:cNvPr id="12" name="Picture 2" descr="Risultati immagini per nucleo-64 f030r8">
            <a:extLst>
              <a:ext uri="{FF2B5EF4-FFF2-40B4-BE49-F238E27FC236}">
                <a16:creationId xmlns:a16="http://schemas.microsoft.com/office/drawing/2014/main" id="{8F1B26EF-AD4E-465F-9E9B-34D0DDBDF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72" y="1710870"/>
            <a:ext cx="2304256" cy="2743505"/>
          </a:xfrm>
          <a:prstGeom prst="rect">
            <a:avLst/>
          </a:prstGeom>
          <a:noFill/>
        </p:spPr>
      </p:pic>
      <p:pic>
        <p:nvPicPr>
          <p:cNvPr id="13" name="Picture 2" descr="Risultati immagini per display 7 segmenti pin">
            <a:extLst>
              <a:ext uri="{FF2B5EF4-FFF2-40B4-BE49-F238E27FC236}">
                <a16:creationId xmlns:a16="http://schemas.microsoft.com/office/drawing/2014/main" id="{F4D3783A-D617-4923-AF35-B0A2DC11D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6114" r="36198" b="10401"/>
          <a:stretch>
            <a:fillRect/>
          </a:stretch>
        </p:blipFill>
        <p:spPr bwMode="auto">
          <a:xfrm>
            <a:off x="4641914" y="2361323"/>
            <a:ext cx="978652" cy="1240563"/>
          </a:xfrm>
          <a:prstGeom prst="rect">
            <a:avLst/>
          </a:prstGeom>
          <a:noFill/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4EC423D5-DEA6-4E31-915F-F3CB26AA4062}"/>
              </a:ext>
            </a:extLst>
          </p:cNvPr>
          <p:cNvCxnSpPr/>
          <p:nvPr/>
        </p:nvCxnSpPr>
        <p:spPr>
          <a:xfrm rot="10800000">
            <a:off x="2642362" y="3583078"/>
            <a:ext cx="1728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D805F0D-A34C-4FD6-B804-95DC388222BF}"/>
              </a:ext>
            </a:extLst>
          </p:cNvPr>
          <p:cNvCxnSpPr/>
          <p:nvPr/>
        </p:nvCxnSpPr>
        <p:spPr>
          <a:xfrm rot="10800000" flipH="1">
            <a:off x="2056811" y="3971696"/>
            <a:ext cx="360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B0638467-B82D-4100-9A6A-3CB56EC57EDB}"/>
              </a:ext>
            </a:extLst>
          </p:cNvPr>
          <p:cNvCxnSpPr/>
          <p:nvPr/>
        </p:nvCxnSpPr>
        <p:spPr>
          <a:xfrm rot="10800000">
            <a:off x="2417035" y="3390869"/>
            <a:ext cx="2016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9992BCE-E994-4D66-B38D-F7C7E06B9010}"/>
              </a:ext>
            </a:extLst>
          </p:cNvPr>
          <p:cNvCxnSpPr/>
          <p:nvPr/>
        </p:nvCxnSpPr>
        <p:spPr>
          <a:xfrm rot="10800000">
            <a:off x="2066569" y="3458841"/>
            <a:ext cx="2448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B7C4A1C-1FF0-42AE-B3B4-D3EA2465A090}"/>
              </a:ext>
            </a:extLst>
          </p:cNvPr>
          <p:cNvCxnSpPr/>
          <p:nvPr/>
        </p:nvCxnSpPr>
        <p:spPr>
          <a:xfrm rot="10800000">
            <a:off x="1222144" y="3146267"/>
            <a:ext cx="2952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42CC6B04-2909-4D58-96DB-24C5AF644FBD}"/>
              </a:ext>
            </a:extLst>
          </p:cNvPr>
          <p:cNvCxnSpPr/>
          <p:nvPr/>
        </p:nvCxnSpPr>
        <p:spPr>
          <a:xfrm rot="10800000">
            <a:off x="2642361" y="3659849"/>
            <a:ext cx="1476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E710D6AA-1008-4579-AF97-C4396D55C23C}"/>
              </a:ext>
            </a:extLst>
          </p:cNvPr>
          <p:cNvCxnSpPr/>
          <p:nvPr/>
        </p:nvCxnSpPr>
        <p:spPr>
          <a:xfrm rot="10800000">
            <a:off x="2268256" y="3223038"/>
            <a:ext cx="2016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7EEB51EE-FC95-41B9-8E38-BCF5F4010A9A}"/>
              </a:ext>
            </a:extLst>
          </p:cNvPr>
          <p:cNvCxnSpPr/>
          <p:nvPr/>
        </p:nvCxnSpPr>
        <p:spPr>
          <a:xfrm flipH="1">
            <a:off x="5470373" y="2142918"/>
            <a:ext cx="252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B7CA2F82-33DC-4EC0-9E21-619F65976772}"/>
              </a:ext>
            </a:extLst>
          </p:cNvPr>
          <p:cNvCxnSpPr/>
          <p:nvPr/>
        </p:nvCxnSpPr>
        <p:spPr>
          <a:xfrm flipH="1">
            <a:off x="4173709" y="2214926"/>
            <a:ext cx="111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D571F65-F620-4684-A025-7743CE2064E8}"/>
              </a:ext>
            </a:extLst>
          </p:cNvPr>
          <p:cNvCxnSpPr/>
          <p:nvPr/>
        </p:nvCxnSpPr>
        <p:spPr>
          <a:xfrm flipH="1">
            <a:off x="4284256" y="2286934"/>
            <a:ext cx="68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AD76D3A4-8975-42A1-A766-FB9078054D6C}"/>
              </a:ext>
            </a:extLst>
          </p:cNvPr>
          <p:cNvCxnSpPr/>
          <p:nvPr/>
        </p:nvCxnSpPr>
        <p:spPr>
          <a:xfrm flipH="1">
            <a:off x="4406601" y="2358942"/>
            <a:ext cx="396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C18DD7B5-3FBB-4A0D-B2E1-CC4C35632055}"/>
              </a:ext>
            </a:extLst>
          </p:cNvPr>
          <p:cNvCxnSpPr/>
          <p:nvPr/>
        </p:nvCxnSpPr>
        <p:spPr>
          <a:xfrm rot="5400000" flipH="1">
            <a:off x="3972426" y="3789559"/>
            <a:ext cx="288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22ACA66E-59A8-4088-923B-4F5FA38648B8}"/>
              </a:ext>
            </a:extLst>
          </p:cNvPr>
          <p:cNvCxnSpPr/>
          <p:nvPr/>
        </p:nvCxnSpPr>
        <p:spPr>
          <a:xfrm rot="5400000" flipH="1">
            <a:off x="3696056" y="2673399"/>
            <a:ext cx="93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54D8AC97-1339-4FA6-B573-BA7ED4269403}"/>
              </a:ext>
            </a:extLst>
          </p:cNvPr>
          <p:cNvCxnSpPr/>
          <p:nvPr/>
        </p:nvCxnSpPr>
        <p:spPr>
          <a:xfrm rot="5400000" flipH="1">
            <a:off x="3829404" y="2764459"/>
            <a:ext cx="936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E0E7D97C-2DB5-4989-999D-DB0550E3319B}"/>
              </a:ext>
            </a:extLst>
          </p:cNvPr>
          <p:cNvCxnSpPr/>
          <p:nvPr/>
        </p:nvCxnSpPr>
        <p:spPr>
          <a:xfrm rot="5400000" flipH="1">
            <a:off x="3899226" y="2876178"/>
            <a:ext cx="1044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882F0050-52A7-4CAA-B162-ED4484A7D5FE}"/>
              </a:ext>
            </a:extLst>
          </p:cNvPr>
          <p:cNvCxnSpPr/>
          <p:nvPr/>
        </p:nvCxnSpPr>
        <p:spPr>
          <a:xfrm rot="5400000" flipH="1">
            <a:off x="4761839" y="2385415"/>
            <a:ext cx="72000" cy="2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ACDA51E9-32B6-4285-BF3F-4E689179D6BE}"/>
              </a:ext>
            </a:extLst>
          </p:cNvPr>
          <p:cNvCxnSpPr/>
          <p:nvPr/>
        </p:nvCxnSpPr>
        <p:spPr>
          <a:xfrm rot="5400000" flipH="1">
            <a:off x="4892528" y="2347188"/>
            <a:ext cx="14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783EE8E-2480-4AB0-9C0C-0A769901FA38}"/>
              </a:ext>
            </a:extLst>
          </p:cNvPr>
          <p:cNvCxnSpPr/>
          <p:nvPr/>
        </p:nvCxnSpPr>
        <p:spPr>
          <a:xfrm rot="5400000" flipH="1">
            <a:off x="5189130" y="2308804"/>
            <a:ext cx="216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E4335105-39C1-424F-A287-3222A89CFF08}"/>
              </a:ext>
            </a:extLst>
          </p:cNvPr>
          <p:cNvCxnSpPr/>
          <p:nvPr/>
        </p:nvCxnSpPr>
        <p:spPr>
          <a:xfrm rot="5400000" flipH="1">
            <a:off x="5321525" y="2272628"/>
            <a:ext cx="288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2008DFF5-D05D-4CC6-A673-84C51C32A0FC}"/>
              </a:ext>
            </a:extLst>
          </p:cNvPr>
          <p:cNvCxnSpPr/>
          <p:nvPr/>
        </p:nvCxnSpPr>
        <p:spPr>
          <a:xfrm rot="5400000" flipH="1">
            <a:off x="4759456" y="3616696"/>
            <a:ext cx="72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1E1CE219-05D7-4297-B062-24D67595F71F}"/>
              </a:ext>
            </a:extLst>
          </p:cNvPr>
          <p:cNvCxnSpPr/>
          <p:nvPr/>
        </p:nvCxnSpPr>
        <p:spPr>
          <a:xfrm rot="5400000" flipH="1">
            <a:off x="4891860" y="3655077"/>
            <a:ext cx="144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698F7417-9B2C-4067-9EC8-EE4C2E3B6127}"/>
              </a:ext>
            </a:extLst>
          </p:cNvPr>
          <p:cNvCxnSpPr/>
          <p:nvPr/>
        </p:nvCxnSpPr>
        <p:spPr>
          <a:xfrm rot="5400000" flipH="1">
            <a:off x="5182512" y="3700077"/>
            <a:ext cx="234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37">
            <a:extLst>
              <a:ext uri="{FF2B5EF4-FFF2-40B4-BE49-F238E27FC236}">
                <a16:creationId xmlns:a16="http://schemas.microsoft.com/office/drawing/2014/main" id="{C67E9807-B45E-481F-AEFB-65CEC5A4ACF7}"/>
              </a:ext>
            </a:extLst>
          </p:cNvPr>
          <p:cNvSpPr/>
          <p:nvPr/>
        </p:nvSpPr>
        <p:spPr>
          <a:xfrm>
            <a:off x="4932328" y="2620783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3ACF83BC-3530-4D83-924A-E83D7CBE500C}"/>
              </a:ext>
            </a:extLst>
          </p:cNvPr>
          <p:cNvSpPr/>
          <p:nvPr/>
        </p:nvSpPr>
        <p:spPr>
          <a:xfrm>
            <a:off x="4932328" y="3018919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F596355A-F466-43B7-B40A-70D2F113CC6D}"/>
              </a:ext>
            </a:extLst>
          </p:cNvPr>
          <p:cNvSpPr/>
          <p:nvPr/>
        </p:nvSpPr>
        <p:spPr>
          <a:xfrm>
            <a:off x="5340566" y="2611259"/>
            <a:ext cx="16782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B05C38F7-946F-486D-9140-A5C8DE8A04A3}"/>
              </a:ext>
            </a:extLst>
          </p:cNvPr>
          <p:cNvSpPr/>
          <p:nvPr/>
        </p:nvSpPr>
        <p:spPr>
          <a:xfrm>
            <a:off x="5340566" y="2973680"/>
            <a:ext cx="16782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45024CD-9796-4730-BA7E-F298B318861B}"/>
              </a:ext>
            </a:extLst>
          </p:cNvPr>
          <p:cNvSpPr txBox="1"/>
          <p:nvPr/>
        </p:nvSpPr>
        <p:spPr>
          <a:xfrm>
            <a:off x="4985288" y="2510101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CBFCF3B-666B-4CAD-9D41-BC01AC3AA847}"/>
              </a:ext>
            </a:extLst>
          </p:cNvPr>
          <p:cNvSpPr txBox="1"/>
          <p:nvPr/>
        </p:nvSpPr>
        <p:spPr>
          <a:xfrm>
            <a:off x="4860320" y="2627926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f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D07A02A9-F12B-4569-88B8-194D05F01DEC}"/>
              </a:ext>
            </a:extLst>
          </p:cNvPr>
          <p:cNvSpPr txBox="1"/>
          <p:nvPr/>
        </p:nvSpPr>
        <p:spPr>
          <a:xfrm>
            <a:off x="4974624" y="271898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g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3F0A09D2-6A32-453A-A7FE-8B3B5C621ACD}"/>
              </a:ext>
            </a:extLst>
          </p:cNvPr>
          <p:cNvSpPr txBox="1"/>
          <p:nvPr/>
        </p:nvSpPr>
        <p:spPr>
          <a:xfrm>
            <a:off x="4857939" y="3026062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e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8FDB7878-C46D-48B2-AC2F-7D1B462F2ECE}"/>
              </a:ext>
            </a:extLst>
          </p:cNvPr>
          <p:cNvSpPr txBox="1"/>
          <p:nvPr/>
        </p:nvSpPr>
        <p:spPr>
          <a:xfrm>
            <a:off x="4974624" y="315103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9FCA7D0-39DB-4409-BB64-8058A6E4D8DE}"/>
              </a:ext>
            </a:extLst>
          </p:cNvPr>
          <p:cNvSpPr txBox="1"/>
          <p:nvPr/>
        </p:nvSpPr>
        <p:spPr>
          <a:xfrm>
            <a:off x="5249510" y="2639831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b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C779CA58-5349-47A2-AC19-FA903165F4A2}"/>
              </a:ext>
            </a:extLst>
          </p:cNvPr>
          <p:cNvSpPr txBox="1"/>
          <p:nvPr/>
        </p:nvSpPr>
        <p:spPr>
          <a:xfrm>
            <a:off x="5100154" y="2997490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6F78CB1D-F9BB-48FF-89E0-C8A832A6808F}"/>
              </a:ext>
            </a:extLst>
          </p:cNvPr>
          <p:cNvSpPr txBox="1"/>
          <p:nvPr/>
        </p:nvSpPr>
        <p:spPr>
          <a:xfrm>
            <a:off x="5252554" y="3104651"/>
            <a:ext cx="399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dp</a:t>
            </a:r>
            <a:endParaRPr lang="it-IT" sz="1400" dirty="0"/>
          </a:p>
        </p:txBody>
      </p: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2A423C5D-92F9-4674-9042-396DE5AACE46}"/>
              </a:ext>
            </a:extLst>
          </p:cNvPr>
          <p:cNvCxnSpPr/>
          <p:nvPr/>
        </p:nvCxnSpPr>
        <p:spPr>
          <a:xfrm rot="5400000" flipH="1">
            <a:off x="4227886" y="3709077"/>
            <a:ext cx="252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3BF3A272-4F8F-4BA4-B618-13FB9D601306}"/>
              </a:ext>
            </a:extLst>
          </p:cNvPr>
          <p:cNvCxnSpPr/>
          <p:nvPr/>
        </p:nvCxnSpPr>
        <p:spPr>
          <a:xfrm rot="5400000" flipH="1">
            <a:off x="4376658" y="3593639"/>
            <a:ext cx="252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5979230E-D8A1-4D14-8A6A-C44F9D2C72D7}"/>
              </a:ext>
            </a:extLst>
          </p:cNvPr>
          <p:cNvCxnSpPr/>
          <p:nvPr/>
        </p:nvCxnSpPr>
        <p:spPr>
          <a:xfrm rot="5400000" flipH="1">
            <a:off x="4464297" y="3475045"/>
            <a:ext cx="360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076EDAC3-B9DC-4506-AABB-23ADF689E44A}"/>
              </a:ext>
            </a:extLst>
          </p:cNvPr>
          <p:cNvCxnSpPr/>
          <p:nvPr/>
        </p:nvCxnSpPr>
        <p:spPr>
          <a:xfrm rot="10800000" flipH="1">
            <a:off x="4651439" y="3650324"/>
            <a:ext cx="144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0906454-03FA-4AA9-85A6-6C80CEB57D91}"/>
              </a:ext>
            </a:extLst>
          </p:cNvPr>
          <p:cNvCxnSpPr/>
          <p:nvPr/>
        </p:nvCxnSpPr>
        <p:spPr>
          <a:xfrm rot="10800000" flipH="1">
            <a:off x="4493478" y="3727094"/>
            <a:ext cx="468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12B3D393-B866-4347-B7C7-7719714729A3}"/>
              </a:ext>
            </a:extLst>
          </p:cNvPr>
          <p:cNvCxnSpPr/>
          <p:nvPr/>
        </p:nvCxnSpPr>
        <p:spPr>
          <a:xfrm rot="10800000" flipH="1">
            <a:off x="4342375" y="3830055"/>
            <a:ext cx="972000" cy="2"/>
          </a:xfrm>
          <a:prstGeom prst="straightConnector1">
            <a:avLst/>
          </a:prstGeom>
          <a:ln w="28575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2791184F-A97C-41BC-A964-A2D7ED25D57B}"/>
              </a:ext>
            </a:extLst>
          </p:cNvPr>
          <p:cNvCxnSpPr/>
          <p:nvPr/>
        </p:nvCxnSpPr>
        <p:spPr>
          <a:xfrm rot="5400000" flipH="1">
            <a:off x="771254" y="3601029"/>
            <a:ext cx="900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4A24A919-2565-49F3-8981-0D1220ACCE1F}"/>
              </a:ext>
            </a:extLst>
          </p:cNvPr>
          <p:cNvCxnSpPr/>
          <p:nvPr/>
        </p:nvCxnSpPr>
        <p:spPr>
          <a:xfrm flipH="1">
            <a:off x="962362" y="4038941"/>
            <a:ext cx="252000" cy="2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EF0C86C1-29DC-465A-9D74-040B97FDB784}"/>
              </a:ext>
            </a:extLst>
          </p:cNvPr>
          <p:cNvCxnSpPr/>
          <p:nvPr/>
        </p:nvCxnSpPr>
        <p:spPr>
          <a:xfrm rot="10800000" flipH="1">
            <a:off x="4104416" y="3943118"/>
            <a:ext cx="1620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7BC38D26-9AA7-47B7-92AB-39291E090D98}"/>
              </a:ext>
            </a:extLst>
          </p:cNvPr>
          <p:cNvCxnSpPr/>
          <p:nvPr/>
        </p:nvCxnSpPr>
        <p:spPr>
          <a:xfrm rot="5400000" flipH="1">
            <a:off x="4824417" y="3042917"/>
            <a:ext cx="1800000" cy="2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2B27618A-364E-496E-90F2-F50C095ED6FC}"/>
              </a:ext>
            </a:extLst>
          </p:cNvPr>
          <p:cNvCxnSpPr/>
          <p:nvPr/>
        </p:nvCxnSpPr>
        <p:spPr>
          <a:xfrm rot="5400000" flipH="1">
            <a:off x="1782009" y="3713824"/>
            <a:ext cx="540000" cy="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7A3D914C-547B-4985-BC4A-545315848C7C}"/>
              </a:ext>
            </a:extLst>
          </p:cNvPr>
          <p:cNvCxnSpPr/>
          <p:nvPr/>
        </p:nvCxnSpPr>
        <p:spPr>
          <a:xfrm rot="10800000" flipH="1">
            <a:off x="2164811" y="3818154"/>
            <a:ext cx="252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2F5199D6-DF39-4881-8EA0-D5D62454247F}"/>
              </a:ext>
            </a:extLst>
          </p:cNvPr>
          <p:cNvCxnSpPr/>
          <p:nvPr/>
        </p:nvCxnSpPr>
        <p:spPr>
          <a:xfrm rot="10800000">
            <a:off x="2191533" y="3295046"/>
            <a:ext cx="2448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0C6EAE4F-5832-48A9-B50D-EF6A68D70342}"/>
              </a:ext>
            </a:extLst>
          </p:cNvPr>
          <p:cNvCxnSpPr/>
          <p:nvPr/>
        </p:nvCxnSpPr>
        <p:spPr>
          <a:xfrm rot="5400000" flipH="1">
            <a:off x="1906971" y="3560282"/>
            <a:ext cx="540000" cy="2"/>
          </a:xfrm>
          <a:prstGeom prst="straightConnector1">
            <a:avLst/>
          </a:prstGeom>
          <a:ln w="28575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6559F694-2BA0-421B-9D71-508689D009BA}"/>
              </a:ext>
            </a:extLst>
          </p:cNvPr>
          <p:cNvCxnSpPr/>
          <p:nvPr/>
        </p:nvCxnSpPr>
        <p:spPr>
          <a:xfrm rot="10800000" flipH="1">
            <a:off x="2270121" y="3900248"/>
            <a:ext cx="14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DE7BFB50-FB8A-4454-BB8B-80667B35DD91}"/>
              </a:ext>
            </a:extLst>
          </p:cNvPr>
          <p:cNvCxnSpPr/>
          <p:nvPr/>
        </p:nvCxnSpPr>
        <p:spPr>
          <a:xfrm rot="5400000" flipH="1">
            <a:off x="1926033" y="3560274"/>
            <a:ext cx="684000" cy="2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A75402FB-A3E7-4D49-A82E-85F32BA2F0EA}"/>
              </a:ext>
            </a:extLst>
          </p:cNvPr>
          <p:cNvCxnSpPr/>
          <p:nvPr/>
        </p:nvCxnSpPr>
        <p:spPr>
          <a:xfrm flipH="1">
            <a:off x="459931" y="3353500"/>
            <a:ext cx="50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6889F046-08B3-48F6-A93C-F7893DEFC45A}"/>
              </a:ext>
            </a:extLst>
          </p:cNvPr>
          <p:cNvCxnSpPr/>
          <p:nvPr/>
        </p:nvCxnSpPr>
        <p:spPr>
          <a:xfrm flipH="1">
            <a:off x="455047" y="1700808"/>
            <a:ext cx="15240" cy="1657454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0FFD7D2C-6CCF-4580-9993-00FBB5351472}"/>
              </a:ext>
            </a:extLst>
          </p:cNvPr>
          <p:cNvCxnSpPr/>
          <p:nvPr/>
        </p:nvCxnSpPr>
        <p:spPr>
          <a:xfrm rot="10800000" flipH="1">
            <a:off x="477688" y="1702077"/>
            <a:ext cx="464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C07A6024-509D-4FCE-AF8E-6F0F16106C98}"/>
              </a:ext>
            </a:extLst>
          </p:cNvPr>
          <p:cNvCxnSpPr/>
          <p:nvPr/>
        </p:nvCxnSpPr>
        <p:spPr>
          <a:xfrm rot="5400000" flipH="1">
            <a:off x="4774636" y="2060623"/>
            <a:ext cx="684000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Segnaposto contenuto 4">
            <a:extLst>
              <a:ext uri="{FF2B5EF4-FFF2-40B4-BE49-F238E27FC236}">
                <a16:creationId xmlns:a16="http://schemas.microsoft.com/office/drawing/2014/main" id="{C9FCE1AB-3CE5-420B-8BD2-CD9CF709B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444" y="5229200"/>
            <a:ext cx="5762708" cy="2378238"/>
          </a:xfrm>
        </p:spPr>
        <p:txBody>
          <a:bodyPr>
            <a:normAutofit/>
          </a:bodyPr>
          <a:lstStyle/>
          <a:p>
            <a:r>
              <a:rPr lang="it-IT" dirty="0"/>
              <a:t>V</a:t>
            </a:r>
            <a:r>
              <a:rPr lang="it-IT" sz="1800" dirty="0"/>
              <a:t>F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12 bit </a:t>
            </a:r>
            <a:r>
              <a:rPr lang="it-IT" dirty="0">
                <a:sym typeface="Wingdings" panose="05000000000000000000" pitchFamily="2" charset="2"/>
              </a:rPr>
              <a:t>(0-4095) da ADC</a:t>
            </a:r>
          </a:p>
          <a:p>
            <a:r>
              <a:rPr lang="it-IT" dirty="0">
                <a:sym typeface="Wingdings" panose="05000000000000000000" pitchFamily="2" charset="2"/>
              </a:rPr>
              <a:t>Display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 bit </a:t>
            </a:r>
            <a:r>
              <a:rPr lang="it-IT" dirty="0">
                <a:sym typeface="Wingdings" panose="05000000000000000000" pitchFamily="2" charset="2"/>
              </a:rPr>
              <a:t>(0-15)</a:t>
            </a:r>
            <a:endParaRPr lang="it-IT" dirty="0"/>
          </a:p>
        </p:txBody>
      </p:sp>
      <p:sp>
        <p:nvSpPr>
          <p:cNvPr id="73" name="Segnaposto contenuto 4">
            <a:extLst>
              <a:ext uri="{FF2B5EF4-FFF2-40B4-BE49-F238E27FC236}">
                <a16:creationId xmlns:a16="http://schemas.microsoft.com/office/drawing/2014/main" id="{F368858C-786A-451C-956E-E4040FE688F0}"/>
              </a:ext>
            </a:extLst>
          </p:cNvPr>
          <p:cNvSpPr txBox="1">
            <a:spLocks/>
          </p:cNvSpPr>
          <p:nvPr/>
        </p:nvSpPr>
        <p:spPr>
          <a:xfrm>
            <a:off x="4391575" y="5638230"/>
            <a:ext cx="5762708" cy="237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gency FB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Display </a:t>
            </a:r>
            <a:r>
              <a:rPr lang="it-IT" dirty="0">
                <a:sym typeface="Wingdings" panose="05000000000000000000" pitchFamily="2" charset="2"/>
              </a:rPr>
              <a:t>=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16</a:t>
            </a:r>
            <a:r>
              <a:rPr lang="it-IT" dirty="0">
                <a:sym typeface="Wingdings" panose="05000000000000000000" pitchFamily="2" charset="2"/>
              </a:rPr>
              <a:t> - ADC 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DR</a:t>
            </a:r>
            <a:r>
              <a:rPr lang="it-IT" dirty="0">
                <a:sym typeface="Wingdings" panose="05000000000000000000" pitchFamily="2" charset="2"/>
              </a:rPr>
              <a:t> /</a:t>
            </a:r>
            <a:r>
              <a:rPr lang="it-IT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4096*16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0" name="Sole 79">
            <a:extLst>
              <a:ext uri="{FF2B5EF4-FFF2-40B4-BE49-F238E27FC236}">
                <a16:creationId xmlns:a16="http://schemas.microsoft.com/office/drawing/2014/main" id="{468C5829-6289-40EB-944F-2A5D9D6E8E18}"/>
              </a:ext>
            </a:extLst>
          </p:cNvPr>
          <p:cNvSpPr/>
          <p:nvPr/>
        </p:nvSpPr>
        <p:spPr>
          <a:xfrm>
            <a:off x="3256321" y="3958104"/>
            <a:ext cx="612000" cy="612000"/>
          </a:xfrm>
          <a:prstGeom prst="su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5B17C8EF-5AA4-4409-9A13-5BC2E8517637}"/>
              </a:ext>
            </a:extLst>
          </p:cNvPr>
          <p:cNvSpPr txBox="1"/>
          <p:nvPr/>
        </p:nvSpPr>
        <p:spPr>
          <a:xfrm>
            <a:off x="2940031" y="4822200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≈ 0.003 V</a:t>
            </a:r>
          </a:p>
        </p:txBody>
      </p: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DE47C677-2981-4EAC-A52E-84D5DF9B97D3}"/>
              </a:ext>
            </a:extLst>
          </p:cNvPr>
          <p:cNvSpPr txBox="1"/>
          <p:nvPr/>
        </p:nvSpPr>
        <p:spPr>
          <a:xfrm>
            <a:off x="3076541" y="460617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R</a:t>
            </a:r>
            <a:r>
              <a:rPr lang="it-IT" sz="1100" b="1" dirty="0"/>
              <a:t>F</a:t>
            </a:r>
            <a:r>
              <a:rPr lang="it-IT" b="1" dirty="0"/>
              <a:t> = 10 </a:t>
            </a:r>
            <a:r>
              <a:rPr lang="el-GR" b="1" dirty="0">
                <a:cs typeface="Calibri"/>
              </a:rPr>
              <a:t>Ω</a:t>
            </a:r>
            <a:endParaRPr lang="it-IT" b="1" dirty="0"/>
          </a:p>
        </p:txBody>
      </p:sp>
      <p:sp>
        <p:nvSpPr>
          <p:cNvPr id="83" name="Luna 82">
            <a:extLst>
              <a:ext uri="{FF2B5EF4-FFF2-40B4-BE49-F238E27FC236}">
                <a16:creationId xmlns:a16="http://schemas.microsoft.com/office/drawing/2014/main" id="{F3BCB7F4-EAE7-4B56-8C4E-CF6DAADDC897}"/>
              </a:ext>
            </a:extLst>
          </p:cNvPr>
          <p:cNvSpPr/>
          <p:nvPr/>
        </p:nvSpPr>
        <p:spPr>
          <a:xfrm>
            <a:off x="4706983" y="4039404"/>
            <a:ext cx="331782" cy="530700"/>
          </a:xfrm>
          <a:prstGeom prst="moon">
            <a:avLst>
              <a:gd name="adj" fmla="val 57253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7CDB0BFC-EF96-4689-9C54-E4D1E8FBA1B8}"/>
              </a:ext>
            </a:extLst>
          </p:cNvPr>
          <p:cNvSpPr txBox="1"/>
          <p:nvPr/>
        </p:nvSpPr>
        <p:spPr>
          <a:xfrm>
            <a:off x="4264433" y="482220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V</a:t>
            </a:r>
            <a:r>
              <a:rPr lang="it-IT" sz="1100" b="1" dirty="0"/>
              <a:t>F</a:t>
            </a:r>
            <a:r>
              <a:rPr lang="it-IT" b="1" dirty="0"/>
              <a:t> ≈ 2,946 V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A69AD7C1-926C-4BF6-8AB0-4E58D2505A57}"/>
              </a:ext>
            </a:extLst>
          </p:cNvPr>
          <p:cNvSpPr txBox="1"/>
          <p:nvPr/>
        </p:nvSpPr>
        <p:spPr>
          <a:xfrm>
            <a:off x="4271319" y="4606176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R</a:t>
            </a:r>
            <a:r>
              <a:rPr lang="it-IT" sz="1100" b="1" dirty="0"/>
              <a:t>F</a:t>
            </a:r>
            <a:r>
              <a:rPr lang="it-IT" b="1" dirty="0"/>
              <a:t> = 100 k</a:t>
            </a:r>
            <a:r>
              <a:rPr lang="el-GR" b="1" dirty="0">
                <a:cs typeface="Calibri"/>
              </a:rPr>
              <a:t>Ω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80929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Codice</a:t>
            </a:r>
          </a:p>
        </p:txBody>
      </p:sp>
      <p:sp>
        <p:nvSpPr>
          <p:cNvPr id="4" name="Rettangolo arrotondato 10">
            <a:extLst>
              <a:ext uri="{FF2B5EF4-FFF2-40B4-BE49-F238E27FC236}">
                <a16:creationId xmlns:a16="http://schemas.microsoft.com/office/drawing/2014/main" id="{1671AEE3-D0DD-4ED5-B004-E3FC34FE22EB}"/>
              </a:ext>
            </a:extLst>
          </p:cNvPr>
          <p:cNvSpPr/>
          <p:nvPr/>
        </p:nvSpPr>
        <p:spPr>
          <a:xfrm>
            <a:off x="179512" y="4725144"/>
            <a:ext cx="8784976" cy="2050132"/>
          </a:xfrm>
          <a:prstGeom prst="roundRect">
            <a:avLst>
              <a:gd name="adj" fmla="val 830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TIM14_IRQHandler()</a:t>
            </a:r>
          </a:p>
        </p:txBody>
      </p:sp>
      <p:sp>
        <p:nvSpPr>
          <p:cNvPr id="6" name="Rettangolo arrotondato 7">
            <a:extLst>
              <a:ext uri="{FF2B5EF4-FFF2-40B4-BE49-F238E27FC236}">
                <a16:creationId xmlns:a16="http://schemas.microsoft.com/office/drawing/2014/main" id="{793959F6-F544-4475-BE0F-2A43919AE614}"/>
              </a:ext>
            </a:extLst>
          </p:cNvPr>
          <p:cNvSpPr/>
          <p:nvPr/>
        </p:nvSpPr>
        <p:spPr>
          <a:xfrm>
            <a:off x="179512" y="1430360"/>
            <a:ext cx="8784976" cy="3240360"/>
          </a:xfrm>
          <a:prstGeom prst="roundRect">
            <a:avLst>
              <a:gd name="adj" fmla="val 470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main()</a:t>
            </a:r>
          </a:p>
        </p:txBody>
      </p:sp>
      <p:sp>
        <p:nvSpPr>
          <p:cNvPr id="7" name="Rettangolo arrotondato 4">
            <a:extLst>
              <a:ext uri="{FF2B5EF4-FFF2-40B4-BE49-F238E27FC236}">
                <a16:creationId xmlns:a16="http://schemas.microsoft.com/office/drawing/2014/main" id="{B1F1BBB6-7646-4E1B-8A6B-9567E40EB5E4}"/>
              </a:ext>
            </a:extLst>
          </p:cNvPr>
          <p:cNvSpPr/>
          <p:nvPr/>
        </p:nvSpPr>
        <p:spPr>
          <a:xfrm>
            <a:off x="251520" y="1862408"/>
            <a:ext cx="864096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Configurazione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Timer 14 e Interrupt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abilitazione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del clock (RCC_AHBENR),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configurazione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conteggio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(TIM14_ARR = 999, TIM14_PSC = 7 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ciclo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 1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ms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abilitazione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 timer (TIM14_CR) e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configurazione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  <a:sym typeface="Wingdings" panose="05000000000000000000" pitchFamily="2" charset="2"/>
              </a:rPr>
              <a:t> interrupt (TIM14_DIER, NVIC_ISER)</a:t>
            </a:r>
            <a:endParaRPr lang="en-US" dirty="0">
              <a:solidFill>
                <a:schemeClr val="tx1"/>
              </a:solidFill>
              <a:latin typeface="Agency FB" pitchFamily="34" charset="0"/>
              <a:cs typeface="Courier New" pitchFamily="49" charset="0"/>
            </a:endParaRPr>
          </a:p>
        </p:txBody>
      </p:sp>
      <p:sp>
        <p:nvSpPr>
          <p:cNvPr id="8" name="Rettangolo arrotondato 5">
            <a:extLst>
              <a:ext uri="{FF2B5EF4-FFF2-40B4-BE49-F238E27FC236}">
                <a16:creationId xmlns:a16="http://schemas.microsoft.com/office/drawing/2014/main" id="{21F3EAC7-8BD6-4211-80B8-A87089F9A9C6}"/>
              </a:ext>
            </a:extLst>
          </p:cNvPr>
          <p:cNvSpPr/>
          <p:nvPr/>
        </p:nvSpPr>
        <p:spPr>
          <a:xfrm>
            <a:off x="251520" y="2798512"/>
            <a:ext cx="864096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Configurazione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Uscite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Display e PWM LED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abilitazione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clock (RCC_AHBENR),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modalità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(GPIO_MODER),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valore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iniziale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display (GPIO_ODR), alternate function PWM LED (GPIO_AFR)</a:t>
            </a:r>
          </a:p>
        </p:txBody>
      </p:sp>
      <p:sp>
        <p:nvSpPr>
          <p:cNvPr id="9" name="Rettangolo arrotondato 6">
            <a:extLst>
              <a:ext uri="{FF2B5EF4-FFF2-40B4-BE49-F238E27FC236}">
                <a16:creationId xmlns:a16="http://schemas.microsoft.com/office/drawing/2014/main" id="{F59EC7D9-9B0F-4490-8B6C-1F34E564ADB0}"/>
              </a:ext>
            </a:extLst>
          </p:cNvPr>
          <p:cNvSpPr/>
          <p:nvPr/>
        </p:nvSpPr>
        <p:spPr>
          <a:xfrm>
            <a:off x="251520" y="5158452"/>
            <a:ext cx="8640960" cy="1528492"/>
          </a:xfrm>
          <a:prstGeom prst="roundRect">
            <a:avLst>
              <a:gd name="adj" fmla="val 13216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Gestione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Interrupt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conteggio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cicli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per aggiornamento LED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ogni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secondo (cycles)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acquisizione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tensione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fotoresistenza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ADC (ADC_CR, ADC_ISR, ADC_DR)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visualizzazione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luminosità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display (GPIO_ODR)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aggiornamento PWM LED (TIM14_CCR1)</a:t>
            </a:r>
          </a:p>
        </p:txBody>
      </p:sp>
      <p:sp>
        <p:nvSpPr>
          <p:cNvPr id="10" name="Rettangolo arrotondato 5">
            <a:extLst>
              <a:ext uri="{FF2B5EF4-FFF2-40B4-BE49-F238E27FC236}">
                <a16:creationId xmlns:a16="http://schemas.microsoft.com/office/drawing/2014/main" id="{46072311-6A5D-4F72-B807-FDB5EFD41D40}"/>
              </a:ext>
            </a:extLst>
          </p:cNvPr>
          <p:cNvSpPr/>
          <p:nvPr/>
        </p:nvSpPr>
        <p:spPr>
          <a:xfrm>
            <a:off x="251520" y="3734616"/>
            <a:ext cx="8640960" cy="8640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Calibrazione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Abilitazione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Configurazione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ADC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abilitazione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clock (RCC_APB2ENR),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calibrazione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(ADC_CR),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abilitazione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(ADC_CR, ADC_ISR), </a:t>
            </a:r>
            <a:r>
              <a:rPr lang="en-US" dirty="0" err="1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configurazione</a:t>
            </a:r>
            <a:r>
              <a:rPr lang="en-US" dirty="0">
                <a:solidFill>
                  <a:schemeClr val="tx1"/>
                </a:solidFill>
                <a:latin typeface="Agency FB" pitchFamily="34" charset="0"/>
                <a:cs typeface="Courier New" pitchFamily="49" charset="0"/>
              </a:rPr>
              <a:t> (ADC_CFGR2, ADC_CHSELR, ADC_SMPR) </a:t>
            </a:r>
          </a:p>
        </p:txBody>
      </p:sp>
    </p:spTree>
    <p:extLst>
      <p:ext uri="{BB962C8B-B14F-4D97-AF65-F5344CB8AC3E}">
        <p14:creationId xmlns:p14="http://schemas.microsoft.com/office/powerpoint/2010/main" val="8449906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Codice: configurazione timer PWM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5262979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Configurazione della PWM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Abilitazione del clock su TIM14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Configurazione del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prescaler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a 7 (unità di tempo 1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us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Configurazione ARR a 999, (periodo PWM 1 ms)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Configurazione CCR1 iniziale a 0 (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V sull'uscita analogica)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Settaggio PWM mode 1 (OC1M = 110) e del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preload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per OC1 (OC1PE = 1)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(5) Settaggio della polarità per OC1 (CC1P = 0, valore di reset) e abilitazione dell'output analogico su OC1 (CC1E = 1)*/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(6) Abilitazione conteggio (CEN = 1), non necessaria configurazione tipologia PWM (solo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edge-aligned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per TIM14) 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(7) Abilitazione della maschera dell'interrupt di update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(8) Abilitazione globale del canale di interrupt di TIM14 nel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NVIC*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(9) Forzatura dell'aggiornamento dei registri modificati (UG = 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RCC-&gt;APB1ENR |= RCC_APB1ENR_TIM14EN;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TIM14-&gt;PSC = 7;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TIM14-&gt;ARR = 999;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TIM14-&gt;CCR1 = 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(3)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TIM14-&gt;CCMR1 |= TIM_CCMR1_OC1M_2 | TIM_CCMR1_OC1M_1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| TIM_CCMR1_OC1PE;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(4)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TIM14-&gt;CCER |= TIM_CCER_CC1E;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(5)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TIM14-&gt;CR1 |= TIM_CR1_CEN;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(6)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TIM14-&gt;DIER |= TIM_DIER_UIE;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(7) */</a:t>
            </a:r>
          </a:p>
          <a:p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NVIC_EnableIRQ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(TIM14_IRQn);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(8)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TIM14-&gt;EGR |= TIM_EGR_UG;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(9) */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Codice: configurazione uscite digitali display e PWM LED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9512" y="1506264"/>
            <a:ext cx="8784976" cy="2246769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Configurazione output display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Abilitazione del clock su GPIOB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Configurazione dei pin PB0:6 come output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Inizializzazione dei pin per visualizzare uno zero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RCC-&gt;AHBENR |= RCC_AHBENR_GPIOBEN;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GPIOB-&gt;MODER |= GPIO_MODER_MODER0_0 | GPIO_MODER_MODER1_0 |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GPIO_MODER_MODER2_0 | GPIO_MODER_MODER3_0 |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GPIO_MODER_MODER4_0 | GPIO_MODER_MODER5_0 |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	GPIO_MODER_MODER6_0;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GPIOB-&gt;ODR = 0b1000000;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7EB417B-3E6A-4F39-9C6A-CC075982A276}"/>
              </a:ext>
            </a:extLst>
          </p:cNvPr>
          <p:cNvSpPr/>
          <p:nvPr/>
        </p:nvSpPr>
        <p:spPr>
          <a:xfrm>
            <a:off x="179512" y="3861048"/>
            <a:ext cx="8784976" cy="1600438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Abilitazione del clock per il GPIOA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Configurazione della modalità di PA7 come output da alternate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*/</a:t>
            </a:r>
          </a:p>
          <a:p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Configurazione dell'alternate </a:t>
            </a:r>
            <a:r>
              <a:rPr lang="it-IT" sz="1400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di PA7 secondo il canale 1 di TIM14 (AFSEL7=4)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RCC-&gt;AHBENR |= RCC_AHBENR_GPIOAEN;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(0) */</a:t>
            </a:r>
          </a:p>
          <a:p>
            <a:r>
              <a:rPr lang="it-IT" sz="1400" dirty="0">
                <a:latin typeface="Courier New" pitchFamily="49" charset="0"/>
                <a:cs typeface="Courier New" pitchFamily="49" charset="0"/>
              </a:rPr>
              <a:t>GPIOA-&gt;MODER |= GPIO_MODER_MODER4_1; </a:t>
            </a:r>
            <a:r>
              <a:rPr lang="it-IT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(1) */</a:t>
            </a:r>
          </a:p>
          <a:p>
            <a:r>
              <a:rPr lang="pt-BR" sz="1400" dirty="0">
                <a:latin typeface="Courier New" pitchFamily="49" charset="0"/>
                <a:cs typeface="Courier New" pitchFamily="49" charset="0"/>
              </a:rPr>
              <a:t>GPIOA-&gt;AFR[0] |= 0x04 &lt;&lt; GPIO_AFRL_AFRL4_Pos; </a:t>
            </a:r>
            <a:r>
              <a:rPr lang="pt-BR" sz="140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/* (2) */</a:t>
            </a:r>
            <a:endParaRPr lang="en-GB" sz="1400" dirty="0">
              <a:solidFill>
                <a:srgbClr val="00B050"/>
              </a:solidFill>
              <a:latin typeface="Courier New" pitchFamily="49" charset="0"/>
              <a:cs typeface="Courier New" pitchFamily="49" charset="0"/>
              <a:sym typeface="Wingdings" pitchFamily="2" charset="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13228</TotalTime>
  <Words>2016</Words>
  <Application>Microsoft Office PowerPoint</Application>
  <PresentationFormat>Presentazione su schermo (4:3)</PresentationFormat>
  <Paragraphs>332</Paragraphs>
  <Slides>14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1" baseType="lpstr">
      <vt:lpstr>Agency FB</vt:lpstr>
      <vt:lpstr>Arial</vt:lpstr>
      <vt:lpstr>Arial Narrow</vt:lpstr>
      <vt:lpstr>Calibri</vt:lpstr>
      <vt:lpstr>Courier New</vt:lpstr>
      <vt:lpstr>Wingdings</vt:lpstr>
      <vt:lpstr>Tema di Office</vt:lpstr>
      <vt:lpstr>Illuminazione Intelligente</vt:lpstr>
      <vt:lpstr>Introduzione (motivazione e obiettivi)</vt:lpstr>
      <vt:lpstr>Circuito</vt:lpstr>
      <vt:lpstr>Circuito</vt:lpstr>
      <vt:lpstr>Circuito: Fotoresistenza e LED</vt:lpstr>
      <vt:lpstr>Circuito: Display a 7 Segmenti</vt:lpstr>
      <vt:lpstr>Codice</vt:lpstr>
      <vt:lpstr>Codice: configurazione timer PWM</vt:lpstr>
      <vt:lpstr>Codice: configurazione uscite digitali display e PWM LED</vt:lpstr>
      <vt:lpstr>Codice: calibrazione e abilitazione ADC</vt:lpstr>
      <vt:lpstr>Codice: acquisizione tensione fotoresistenza ADC</vt:lpstr>
      <vt:lpstr>Codice: ISR acquisizione fotoresistenza, display e controllo LED</vt:lpstr>
      <vt:lpstr>Codice: visualizzazione numeri display</vt:lpstr>
      <vt:lpstr>Conclusioni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Sistemi a Microcontrollore</dc:title>
  <dc:creator>Carlo Sau</dc:creator>
  <cp:lastModifiedBy>Carlo Sau</cp:lastModifiedBy>
  <cp:revision>1283</cp:revision>
  <dcterms:created xsi:type="dcterms:W3CDTF">2018-07-30T08:34:40Z</dcterms:created>
  <dcterms:modified xsi:type="dcterms:W3CDTF">2020-10-03T14:43:11Z</dcterms:modified>
</cp:coreProperties>
</file>