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8"/>
  </p:notesMasterIdLst>
  <p:sldIdLst>
    <p:sldId id="256" r:id="rId2"/>
    <p:sldId id="259" r:id="rId3"/>
    <p:sldId id="257" r:id="rId4"/>
    <p:sldId id="260" r:id="rId5"/>
    <p:sldId id="262" r:id="rId6"/>
    <p:sldId id="261" r:id="rId7"/>
    <p:sldId id="264" r:id="rId8"/>
    <p:sldId id="266" r:id="rId9"/>
    <p:sldId id="267" r:id="rId10"/>
    <p:sldId id="268" r:id="rId11"/>
    <p:sldId id="269" r:id="rId12"/>
    <p:sldId id="270" r:id="rId13"/>
    <p:sldId id="271" r:id="rId14"/>
    <p:sldId id="272" r:id="rId15"/>
    <p:sldId id="273" r:id="rId16"/>
    <p:sldId id="280" r:id="rId17"/>
    <p:sldId id="281" r:id="rId18"/>
    <p:sldId id="286" r:id="rId19"/>
    <p:sldId id="258" r:id="rId20"/>
    <p:sldId id="287" r:id="rId21"/>
    <p:sldId id="289" r:id="rId22"/>
    <p:sldId id="290" r:id="rId23"/>
    <p:sldId id="288" r:id="rId24"/>
    <p:sldId id="282" r:id="rId25"/>
    <p:sldId id="283" r:id="rId26"/>
    <p:sldId id="285"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ata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411F9F-2C39-455C-ABCD-19E353985652}"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89BB2A1F-23FB-4C42-B29B-B32AD0285311}">
      <dgm:prSet/>
      <dgm:spPr/>
      <dgm:t>
        <a:bodyPr/>
        <a:lstStyle/>
        <a:p>
          <a:r>
            <a:rPr lang="it-IT"/>
            <a:t>Dal punto di vista della mobilitazione</a:t>
          </a:r>
          <a:endParaRPr lang="en-US"/>
        </a:p>
      </dgm:t>
    </dgm:pt>
    <dgm:pt modelId="{443F7A1D-310C-4F4E-B47B-5EDA4C1DDE17}" type="parTrans" cxnId="{AC27B16B-9D10-4F80-AA74-7F60C9837AD0}">
      <dgm:prSet/>
      <dgm:spPr/>
      <dgm:t>
        <a:bodyPr/>
        <a:lstStyle/>
        <a:p>
          <a:endParaRPr lang="en-US"/>
        </a:p>
      </dgm:t>
    </dgm:pt>
    <dgm:pt modelId="{AEE66C35-0E3F-4AE9-B1EC-1029474FAC5A}" type="sibTrans" cxnId="{AC27B16B-9D10-4F80-AA74-7F60C9837AD0}">
      <dgm:prSet/>
      <dgm:spPr/>
      <dgm:t>
        <a:bodyPr/>
        <a:lstStyle/>
        <a:p>
          <a:endParaRPr lang="en-US"/>
        </a:p>
      </dgm:t>
    </dgm:pt>
    <dgm:pt modelId="{53CCB86A-436D-43DF-9D46-FC22DE9C05E1}">
      <dgm:prSet/>
      <dgm:spPr/>
      <dgm:t>
        <a:bodyPr/>
        <a:lstStyle/>
        <a:p>
          <a:r>
            <a:rPr lang="it-IT"/>
            <a:t>Dal punto di vista dei territori di guerra e degli effetti su quei territori</a:t>
          </a:r>
          <a:endParaRPr lang="en-US"/>
        </a:p>
      </dgm:t>
    </dgm:pt>
    <dgm:pt modelId="{AF3387A6-170C-4520-B124-08785D735477}" type="parTrans" cxnId="{1710FF10-D4CE-43C9-A8F6-CCC772FB18E2}">
      <dgm:prSet/>
      <dgm:spPr/>
      <dgm:t>
        <a:bodyPr/>
        <a:lstStyle/>
        <a:p>
          <a:endParaRPr lang="en-US"/>
        </a:p>
      </dgm:t>
    </dgm:pt>
    <dgm:pt modelId="{A8B46510-250A-4311-BA3B-C8188E9619C7}" type="sibTrans" cxnId="{1710FF10-D4CE-43C9-A8F6-CCC772FB18E2}">
      <dgm:prSet/>
      <dgm:spPr/>
      <dgm:t>
        <a:bodyPr/>
        <a:lstStyle/>
        <a:p>
          <a:endParaRPr lang="en-US"/>
        </a:p>
      </dgm:t>
    </dgm:pt>
    <dgm:pt modelId="{C684DF42-870C-4EA7-BD3B-7C19667D7737}">
      <dgm:prSet/>
      <dgm:spPr/>
      <dgm:t>
        <a:bodyPr/>
        <a:lstStyle/>
        <a:p>
          <a:r>
            <a:rPr lang="it-IT" dirty="0"/>
            <a:t>Dal punto di vista dei lasciti culturali e ideologici (rafforzamento identità nazionali; influenza rivoluzione russa)</a:t>
          </a:r>
          <a:endParaRPr lang="en-US" dirty="0"/>
        </a:p>
      </dgm:t>
    </dgm:pt>
    <dgm:pt modelId="{ADE917A6-AB43-4345-A332-66171020F96D}" type="parTrans" cxnId="{CAF998FA-6EB8-4EF7-AFB0-F28A4BD6CBB4}">
      <dgm:prSet/>
      <dgm:spPr/>
      <dgm:t>
        <a:bodyPr/>
        <a:lstStyle/>
        <a:p>
          <a:endParaRPr lang="en-US"/>
        </a:p>
      </dgm:t>
    </dgm:pt>
    <dgm:pt modelId="{F3275EED-D82B-4428-87AF-E1567E2DEEF5}" type="sibTrans" cxnId="{CAF998FA-6EB8-4EF7-AFB0-F28A4BD6CBB4}">
      <dgm:prSet/>
      <dgm:spPr/>
      <dgm:t>
        <a:bodyPr/>
        <a:lstStyle/>
        <a:p>
          <a:endParaRPr lang="en-US"/>
        </a:p>
      </dgm:t>
    </dgm:pt>
    <dgm:pt modelId="{5767170A-16D1-4942-A1E3-5DEEA2078CC5}" type="pres">
      <dgm:prSet presAssocID="{70411F9F-2C39-455C-ABCD-19E353985652}" presName="root" presStyleCnt="0">
        <dgm:presLayoutVars>
          <dgm:dir/>
          <dgm:resizeHandles val="exact"/>
        </dgm:presLayoutVars>
      </dgm:prSet>
      <dgm:spPr/>
    </dgm:pt>
    <dgm:pt modelId="{390C5A44-10F5-4E12-85A2-6CFAEF2B33BB}" type="pres">
      <dgm:prSet presAssocID="{89BB2A1F-23FB-4C42-B29B-B32AD0285311}" presName="compNode" presStyleCnt="0"/>
      <dgm:spPr/>
    </dgm:pt>
    <dgm:pt modelId="{DCEFF3CA-736A-4FF4-B75A-179339F9444C}" type="pres">
      <dgm:prSet presAssocID="{89BB2A1F-23FB-4C42-B29B-B32AD0285311}" presName="bgRect" presStyleLbl="bgShp" presStyleIdx="0" presStyleCnt="3"/>
      <dgm:spPr/>
    </dgm:pt>
    <dgm:pt modelId="{C4368775-5CB1-42F7-9D0F-18080C1F79AB}" type="pres">
      <dgm:prSet presAssocID="{89BB2A1F-23FB-4C42-B29B-B32AD028531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oldato"/>
        </a:ext>
      </dgm:extLst>
    </dgm:pt>
    <dgm:pt modelId="{310D4CF0-3F1B-495D-A835-7C32FB423A8C}" type="pres">
      <dgm:prSet presAssocID="{89BB2A1F-23FB-4C42-B29B-B32AD0285311}" presName="spaceRect" presStyleCnt="0"/>
      <dgm:spPr/>
    </dgm:pt>
    <dgm:pt modelId="{20DF7EFE-968E-4295-B86C-7762DD2250A3}" type="pres">
      <dgm:prSet presAssocID="{89BB2A1F-23FB-4C42-B29B-B32AD0285311}" presName="parTx" presStyleLbl="revTx" presStyleIdx="0" presStyleCnt="3">
        <dgm:presLayoutVars>
          <dgm:chMax val="0"/>
          <dgm:chPref val="0"/>
        </dgm:presLayoutVars>
      </dgm:prSet>
      <dgm:spPr/>
    </dgm:pt>
    <dgm:pt modelId="{7FBC218D-1BE5-4458-92A4-5E3BA98D4199}" type="pres">
      <dgm:prSet presAssocID="{AEE66C35-0E3F-4AE9-B1EC-1029474FAC5A}" presName="sibTrans" presStyleCnt="0"/>
      <dgm:spPr/>
    </dgm:pt>
    <dgm:pt modelId="{AED38CFD-5086-4D3B-9B8E-AD89AFAF30C5}" type="pres">
      <dgm:prSet presAssocID="{53CCB86A-436D-43DF-9D46-FC22DE9C05E1}" presName="compNode" presStyleCnt="0"/>
      <dgm:spPr/>
    </dgm:pt>
    <dgm:pt modelId="{32905C5D-C3CA-4E71-94FF-466DC192645D}" type="pres">
      <dgm:prSet presAssocID="{53CCB86A-436D-43DF-9D46-FC22DE9C05E1}" presName="bgRect" presStyleLbl="bgShp" presStyleIdx="1" presStyleCnt="3"/>
      <dgm:spPr/>
    </dgm:pt>
    <dgm:pt modelId="{3E5C5B94-A6CE-4E8C-A386-DEB42DD6ECD4}" type="pres">
      <dgm:prSet presAssocID="{53CCB86A-436D-43DF-9D46-FC22DE9C05E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Globo terrestre, Africa ed Europa"/>
        </a:ext>
      </dgm:extLst>
    </dgm:pt>
    <dgm:pt modelId="{D2F5D2D2-29D9-48A7-87A3-C1327FC288D8}" type="pres">
      <dgm:prSet presAssocID="{53CCB86A-436D-43DF-9D46-FC22DE9C05E1}" presName="spaceRect" presStyleCnt="0"/>
      <dgm:spPr/>
    </dgm:pt>
    <dgm:pt modelId="{326182B6-D83A-4518-A03B-18AD17B6E7D5}" type="pres">
      <dgm:prSet presAssocID="{53CCB86A-436D-43DF-9D46-FC22DE9C05E1}" presName="parTx" presStyleLbl="revTx" presStyleIdx="1" presStyleCnt="3">
        <dgm:presLayoutVars>
          <dgm:chMax val="0"/>
          <dgm:chPref val="0"/>
        </dgm:presLayoutVars>
      </dgm:prSet>
      <dgm:spPr/>
    </dgm:pt>
    <dgm:pt modelId="{A908EA27-200E-4034-BA8D-A091ABA0EA3F}" type="pres">
      <dgm:prSet presAssocID="{A8B46510-250A-4311-BA3B-C8188E9619C7}" presName="sibTrans" presStyleCnt="0"/>
      <dgm:spPr/>
    </dgm:pt>
    <dgm:pt modelId="{F5AEA658-5094-461C-9607-38F6B6945AF6}" type="pres">
      <dgm:prSet presAssocID="{C684DF42-870C-4EA7-BD3B-7C19667D7737}" presName="compNode" presStyleCnt="0"/>
      <dgm:spPr/>
    </dgm:pt>
    <dgm:pt modelId="{DD2347C2-DA29-4A72-AA54-13C7BACAE142}" type="pres">
      <dgm:prSet presAssocID="{C684DF42-870C-4EA7-BD3B-7C19667D7737}" presName="bgRect" presStyleLbl="bgShp" presStyleIdx="2" presStyleCnt="3"/>
      <dgm:spPr/>
    </dgm:pt>
    <dgm:pt modelId="{056DD175-F3CD-45E8-87AD-8E03A156A936}" type="pres">
      <dgm:prSet presAssocID="{C684DF42-870C-4EA7-BD3B-7C19667D773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ervello in testa"/>
        </a:ext>
      </dgm:extLst>
    </dgm:pt>
    <dgm:pt modelId="{B6F6A0A2-3344-4953-B9BF-A97C452D845F}" type="pres">
      <dgm:prSet presAssocID="{C684DF42-870C-4EA7-BD3B-7C19667D7737}" presName="spaceRect" presStyleCnt="0"/>
      <dgm:spPr/>
    </dgm:pt>
    <dgm:pt modelId="{233E4978-EEDC-4904-A144-D011F1DA7A2F}" type="pres">
      <dgm:prSet presAssocID="{C684DF42-870C-4EA7-BD3B-7C19667D7737}" presName="parTx" presStyleLbl="revTx" presStyleIdx="2" presStyleCnt="3">
        <dgm:presLayoutVars>
          <dgm:chMax val="0"/>
          <dgm:chPref val="0"/>
        </dgm:presLayoutVars>
      </dgm:prSet>
      <dgm:spPr/>
    </dgm:pt>
  </dgm:ptLst>
  <dgm:cxnLst>
    <dgm:cxn modelId="{C8B6220A-FDAE-4851-A4D6-3EB050AD966D}" type="presOf" srcId="{89BB2A1F-23FB-4C42-B29B-B32AD0285311}" destId="{20DF7EFE-968E-4295-B86C-7762DD2250A3}" srcOrd="0" destOrd="0" presId="urn:microsoft.com/office/officeart/2018/2/layout/IconVerticalSolidList"/>
    <dgm:cxn modelId="{1710FF10-D4CE-43C9-A8F6-CCC772FB18E2}" srcId="{70411F9F-2C39-455C-ABCD-19E353985652}" destId="{53CCB86A-436D-43DF-9D46-FC22DE9C05E1}" srcOrd="1" destOrd="0" parTransId="{AF3387A6-170C-4520-B124-08785D735477}" sibTransId="{A8B46510-250A-4311-BA3B-C8188E9619C7}"/>
    <dgm:cxn modelId="{AC27B16B-9D10-4F80-AA74-7F60C9837AD0}" srcId="{70411F9F-2C39-455C-ABCD-19E353985652}" destId="{89BB2A1F-23FB-4C42-B29B-B32AD0285311}" srcOrd="0" destOrd="0" parTransId="{443F7A1D-310C-4F4E-B47B-5EDA4C1DDE17}" sibTransId="{AEE66C35-0E3F-4AE9-B1EC-1029474FAC5A}"/>
    <dgm:cxn modelId="{8AFBD897-DFC4-4358-A1DB-E0DFA3D43D85}" type="presOf" srcId="{53CCB86A-436D-43DF-9D46-FC22DE9C05E1}" destId="{326182B6-D83A-4518-A03B-18AD17B6E7D5}" srcOrd="0" destOrd="0" presId="urn:microsoft.com/office/officeart/2018/2/layout/IconVerticalSolidList"/>
    <dgm:cxn modelId="{CBD8E8CE-AFBD-408A-86D9-C70D0AB14B11}" type="presOf" srcId="{70411F9F-2C39-455C-ABCD-19E353985652}" destId="{5767170A-16D1-4942-A1E3-5DEEA2078CC5}" srcOrd="0" destOrd="0" presId="urn:microsoft.com/office/officeart/2018/2/layout/IconVerticalSolidList"/>
    <dgm:cxn modelId="{CAF998FA-6EB8-4EF7-AFB0-F28A4BD6CBB4}" srcId="{70411F9F-2C39-455C-ABCD-19E353985652}" destId="{C684DF42-870C-4EA7-BD3B-7C19667D7737}" srcOrd="2" destOrd="0" parTransId="{ADE917A6-AB43-4345-A332-66171020F96D}" sibTransId="{F3275EED-D82B-4428-87AF-E1567E2DEEF5}"/>
    <dgm:cxn modelId="{AB6352FE-D655-4724-A73C-303FA9FC4D6F}" type="presOf" srcId="{C684DF42-870C-4EA7-BD3B-7C19667D7737}" destId="{233E4978-EEDC-4904-A144-D011F1DA7A2F}" srcOrd="0" destOrd="0" presId="urn:microsoft.com/office/officeart/2018/2/layout/IconVerticalSolidList"/>
    <dgm:cxn modelId="{262F7392-6135-4E78-BB2D-E4C36E1799E0}" type="presParOf" srcId="{5767170A-16D1-4942-A1E3-5DEEA2078CC5}" destId="{390C5A44-10F5-4E12-85A2-6CFAEF2B33BB}" srcOrd="0" destOrd="0" presId="urn:microsoft.com/office/officeart/2018/2/layout/IconVerticalSolidList"/>
    <dgm:cxn modelId="{193501F7-19C4-4F46-921F-E5AA24D274AB}" type="presParOf" srcId="{390C5A44-10F5-4E12-85A2-6CFAEF2B33BB}" destId="{DCEFF3CA-736A-4FF4-B75A-179339F9444C}" srcOrd="0" destOrd="0" presId="urn:microsoft.com/office/officeart/2018/2/layout/IconVerticalSolidList"/>
    <dgm:cxn modelId="{ECA2D4FE-723F-47DB-92E0-3DC76C70B589}" type="presParOf" srcId="{390C5A44-10F5-4E12-85A2-6CFAEF2B33BB}" destId="{C4368775-5CB1-42F7-9D0F-18080C1F79AB}" srcOrd="1" destOrd="0" presId="urn:microsoft.com/office/officeart/2018/2/layout/IconVerticalSolidList"/>
    <dgm:cxn modelId="{310BF86D-6E08-47E0-A06A-12F32FFC49CF}" type="presParOf" srcId="{390C5A44-10F5-4E12-85A2-6CFAEF2B33BB}" destId="{310D4CF0-3F1B-495D-A835-7C32FB423A8C}" srcOrd="2" destOrd="0" presId="urn:microsoft.com/office/officeart/2018/2/layout/IconVerticalSolidList"/>
    <dgm:cxn modelId="{391A5E9F-A90B-4B14-BF54-D3A21819EB44}" type="presParOf" srcId="{390C5A44-10F5-4E12-85A2-6CFAEF2B33BB}" destId="{20DF7EFE-968E-4295-B86C-7762DD2250A3}" srcOrd="3" destOrd="0" presId="urn:microsoft.com/office/officeart/2018/2/layout/IconVerticalSolidList"/>
    <dgm:cxn modelId="{51EAA8AA-E761-4352-84DE-4CE2FD55205A}" type="presParOf" srcId="{5767170A-16D1-4942-A1E3-5DEEA2078CC5}" destId="{7FBC218D-1BE5-4458-92A4-5E3BA98D4199}" srcOrd="1" destOrd="0" presId="urn:microsoft.com/office/officeart/2018/2/layout/IconVerticalSolidList"/>
    <dgm:cxn modelId="{728CE645-434F-4AEA-A1DD-59C3DFDE1DEC}" type="presParOf" srcId="{5767170A-16D1-4942-A1E3-5DEEA2078CC5}" destId="{AED38CFD-5086-4D3B-9B8E-AD89AFAF30C5}" srcOrd="2" destOrd="0" presId="urn:microsoft.com/office/officeart/2018/2/layout/IconVerticalSolidList"/>
    <dgm:cxn modelId="{7DB56B47-E5EA-4297-9634-3DE5EEA06901}" type="presParOf" srcId="{AED38CFD-5086-4D3B-9B8E-AD89AFAF30C5}" destId="{32905C5D-C3CA-4E71-94FF-466DC192645D}" srcOrd="0" destOrd="0" presId="urn:microsoft.com/office/officeart/2018/2/layout/IconVerticalSolidList"/>
    <dgm:cxn modelId="{6C7F57BF-913F-4AA7-806B-FD0CA8956DBB}" type="presParOf" srcId="{AED38CFD-5086-4D3B-9B8E-AD89AFAF30C5}" destId="{3E5C5B94-A6CE-4E8C-A386-DEB42DD6ECD4}" srcOrd="1" destOrd="0" presId="urn:microsoft.com/office/officeart/2018/2/layout/IconVerticalSolidList"/>
    <dgm:cxn modelId="{7807B011-CEF2-49DC-9C1D-88CD1F61B490}" type="presParOf" srcId="{AED38CFD-5086-4D3B-9B8E-AD89AFAF30C5}" destId="{D2F5D2D2-29D9-48A7-87A3-C1327FC288D8}" srcOrd="2" destOrd="0" presId="urn:microsoft.com/office/officeart/2018/2/layout/IconVerticalSolidList"/>
    <dgm:cxn modelId="{F2E3ABAE-D605-421B-8110-CF35AABEEB18}" type="presParOf" srcId="{AED38CFD-5086-4D3B-9B8E-AD89AFAF30C5}" destId="{326182B6-D83A-4518-A03B-18AD17B6E7D5}" srcOrd="3" destOrd="0" presId="urn:microsoft.com/office/officeart/2018/2/layout/IconVerticalSolidList"/>
    <dgm:cxn modelId="{59C21D7B-4745-4E43-A77C-E4CF3F6CB517}" type="presParOf" srcId="{5767170A-16D1-4942-A1E3-5DEEA2078CC5}" destId="{A908EA27-200E-4034-BA8D-A091ABA0EA3F}" srcOrd="3" destOrd="0" presId="urn:microsoft.com/office/officeart/2018/2/layout/IconVerticalSolidList"/>
    <dgm:cxn modelId="{BA3C2738-147B-4477-A1D2-584A3019C4CA}" type="presParOf" srcId="{5767170A-16D1-4942-A1E3-5DEEA2078CC5}" destId="{F5AEA658-5094-461C-9607-38F6B6945AF6}" srcOrd="4" destOrd="0" presId="urn:microsoft.com/office/officeart/2018/2/layout/IconVerticalSolidList"/>
    <dgm:cxn modelId="{B107F468-C999-4067-A2D8-6CF4A0B614F5}" type="presParOf" srcId="{F5AEA658-5094-461C-9607-38F6B6945AF6}" destId="{DD2347C2-DA29-4A72-AA54-13C7BACAE142}" srcOrd="0" destOrd="0" presId="urn:microsoft.com/office/officeart/2018/2/layout/IconVerticalSolidList"/>
    <dgm:cxn modelId="{6225E4FF-19BD-44B5-B8F8-D7018F4896D5}" type="presParOf" srcId="{F5AEA658-5094-461C-9607-38F6B6945AF6}" destId="{056DD175-F3CD-45E8-87AD-8E03A156A936}" srcOrd="1" destOrd="0" presId="urn:microsoft.com/office/officeart/2018/2/layout/IconVerticalSolidList"/>
    <dgm:cxn modelId="{3DBB81C8-5935-4168-943B-EFF2D56BE8CC}" type="presParOf" srcId="{F5AEA658-5094-461C-9607-38F6B6945AF6}" destId="{B6F6A0A2-3344-4953-B9BF-A97C452D845F}" srcOrd="2" destOrd="0" presId="urn:microsoft.com/office/officeart/2018/2/layout/IconVerticalSolidList"/>
    <dgm:cxn modelId="{59393DFD-67F7-46BE-BADD-BD1220F5366C}" type="presParOf" srcId="{F5AEA658-5094-461C-9607-38F6B6945AF6}" destId="{233E4978-EEDC-4904-A144-D011F1DA7A2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5351C8-E36F-48A4-A863-47DF78C80AD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2F9E48E-E5D7-498C-A621-19ED9F3FEE59}">
      <dgm:prSet/>
      <dgm:spPr/>
      <dgm:t>
        <a:bodyPr/>
        <a:lstStyle/>
        <a:p>
          <a:r>
            <a:rPr lang="it-IT"/>
            <a:t>La guerra coinvolge tutte le maggiori potenze e tutti gli stati europei, a eccezione della Spagna, dell'Olanda, delle tre nazioni scandinave e della Svizzera</a:t>
          </a:r>
          <a:endParaRPr lang="en-US"/>
        </a:p>
      </dgm:t>
    </dgm:pt>
    <dgm:pt modelId="{3178D775-3584-4FE9-81F1-82D0E90ACD7C}" type="parTrans" cxnId="{3B066C5A-1019-4EE2-AAAE-59A7237E11F2}">
      <dgm:prSet/>
      <dgm:spPr/>
      <dgm:t>
        <a:bodyPr/>
        <a:lstStyle/>
        <a:p>
          <a:endParaRPr lang="en-US"/>
        </a:p>
      </dgm:t>
    </dgm:pt>
    <dgm:pt modelId="{F7AB4212-64D0-4173-94B7-4749677F2EE1}" type="sibTrans" cxnId="{3B066C5A-1019-4EE2-AAAE-59A7237E11F2}">
      <dgm:prSet/>
      <dgm:spPr/>
      <dgm:t>
        <a:bodyPr/>
        <a:lstStyle/>
        <a:p>
          <a:endParaRPr lang="en-US"/>
        </a:p>
      </dgm:t>
    </dgm:pt>
    <dgm:pt modelId="{B042825F-EBB0-41E4-9319-1161C8A85DD0}">
      <dgm:prSet/>
      <dgm:spPr/>
      <dgm:t>
        <a:bodyPr/>
        <a:lstStyle/>
        <a:p>
          <a:r>
            <a:rPr lang="it-IT"/>
            <a:t>Le potenze europee coloniali mobilitano le truppe provenienti dai territori dell’impero</a:t>
          </a:r>
          <a:endParaRPr lang="en-US"/>
        </a:p>
      </dgm:t>
    </dgm:pt>
    <dgm:pt modelId="{6AC4727A-310A-4D8A-BD63-231384A74304}" type="parTrans" cxnId="{34770965-A958-4BB2-9115-C486E7556103}">
      <dgm:prSet/>
      <dgm:spPr/>
      <dgm:t>
        <a:bodyPr/>
        <a:lstStyle/>
        <a:p>
          <a:endParaRPr lang="en-US"/>
        </a:p>
      </dgm:t>
    </dgm:pt>
    <dgm:pt modelId="{F4425538-9E2A-454D-BF27-C3EEE4EDEB39}" type="sibTrans" cxnId="{34770965-A958-4BB2-9115-C486E7556103}">
      <dgm:prSet/>
      <dgm:spPr/>
      <dgm:t>
        <a:bodyPr/>
        <a:lstStyle/>
        <a:p>
          <a:endParaRPr lang="en-US"/>
        </a:p>
      </dgm:t>
    </dgm:pt>
    <dgm:pt modelId="{255AFEDA-DC36-469E-B8D8-6DFA867607D3}">
      <dgm:prSet/>
      <dgm:spPr/>
      <dgm:t>
        <a:bodyPr/>
        <a:lstStyle/>
        <a:p>
          <a:r>
            <a:rPr lang="it-IT"/>
            <a:t>Coinvolgimento lavoratori provenienti da paesi «terzi»</a:t>
          </a:r>
          <a:endParaRPr lang="en-US"/>
        </a:p>
      </dgm:t>
    </dgm:pt>
    <dgm:pt modelId="{A0F7A60E-10C3-421E-ACDD-52C504B891B1}" type="parTrans" cxnId="{8E3FD3C6-CE7A-4B85-8B7F-CE807379A916}">
      <dgm:prSet/>
      <dgm:spPr/>
      <dgm:t>
        <a:bodyPr/>
        <a:lstStyle/>
        <a:p>
          <a:endParaRPr lang="en-US"/>
        </a:p>
      </dgm:t>
    </dgm:pt>
    <dgm:pt modelId="{8214BFA4-FB83-4713-9436-CF53322E67AE}" type="sibTrans" cxnId="{8E3FD3C6-CE7A-4B85-8B7F-CE807379A916}">
      <dgm:prSet/>
      <dgm:spPr/>
      <dgm:t>
        <a:bodyPr/>
        <a:lstStyle/>
        <a:p>
          <a:endParaRPr lang="en-US"/>
        </a:p>
      </dgm:t>
    </dgm:pt>
    <dgm:pt modelId="{7EF63080-9B42-4F8E-A08A-6523C80944F7}" type="pres">
      <dgm:prSet presAssocID="{275351C8-E36F-48A4-A863-47DF78C80AD8}" presName="linear" presStyleCnt="0">
        <dgm:presLayoutVars>
          <dgm:animLvl val="lvl"/>
          <dgm:resizeHandles val="exact"/>
        </dgm:presLayoutVars>
      </dgm:prSet>
      <dgm:spPr/>
    </dgm:pt>
    <dgm:pt modelId="{CA28CCA5-79E8-4370-AB32-41AFBF6DD0ED}" type="pres">
      <dgm:prSet presAssocID="{C2F9E48E-E5D7-498C-A621-19ED9F3FEE59}" presName="parentText" presStyleLbl="node1" presStyleIdx="0" presStyleCnt="3">
        <dgm:presLayoutVars>
          <dgm:chMax val="0"/>
          <dgm:bulletEnabled val="1"/>
        </dgm:presLayoutVars>
      </dgm:prSet>
      <dgm:spPr/>
    </dgm:pt>
    <dgm:pt modelId="{6EE3D7EA-F469-4C7B-BAA4-40F665DF9828}" type="pres">
      <dgm:prSet presAssocID="{F7AB4212-64D0-4173-94B7-4749677F2EE1}" presName="spacer" presStyleCnt="0"/>
      <dgm:spPr/>
    </dgm:pt>
    <dgm:pt modelId="{36F1D710-03C1-4140-A1F2-B7AB32E14A84}" type="pres">
      <dgm:prSet presAssocID="{B042825F-EBB0-41E4-9319-1161C8A85DD0}" presName="parentText" presStyleLbl="node1" presStyleIdx="1" presStyleCnt="3">
        <dgm:presLayoutVars>
          <dgm:chMax val="0"/>
          <dgm:bulletEnabled val="1"/>
        </dgm:presLayoutVars>
      </dgm:prSet>
      <dgm:spPr/>
    </dgm:pt>
    <dgm:pt modelId="{6F560E62-85C3-4A74-8FB1-F65427B1F83D}" type="pres">
      <dgm:prSet presAssocID="{F4425538-9E2A-454D-BF27-C3EEE4EDEB39}" presName="spacer" presStyleCnt="0"/>
      <dgm:spPr/>
    </dgm:pt>
    <dgm:pt modelId="{68F65345-87CD-402C-B9D2-D1C665CF12CC}" type="pres">
      <dgm:prSet presAssocID="{255AFEDA-DC36-469E-B8D8-6DFA867607D3}" presName="parentText" presStyleLbl="node1" presStyleIdx="2" presStyleCnt="3">
        <dgm:presLayoutVars>
          <dgm:chMax val="0"/>
          <dgm:bulletEnabled val="1"/>
        </dgm:presLayoutVars>
      </dgm:prSet>
      <dgm:spPr/>
    </dgm:pt>
  </dgm:ptLst>
  <dgm:cxnLst>
    <dgm:cxn modelId="{F3A9B510-F76D-44B5-8D1C-E4C476B87E66}" type="presOf" srcId="{B042825F-EBB0-41E4-9319-1161C8A85DD0}" destId="{36F1D710-03C1-4140-A1F2-B7AB32E14A84}" srcOrd="0" destOrd="0" presId="urn:microsoft.com/office/officeart/2005/8/layout/vList2"/>
    <dgm:cxn modelId="{34770965-A958-4BB2-9115-C486E7556103}" srcId="{275351C8-E36F-48A4-A863-47DF78C80AD8}" destId="{B042825F-EBB0-41E4-9319-1161C8A85DD0}" srcOrd="1" destOrd="0" parTransId="{6AC4727A-310A-4D8A-BD63-231384A74304}" sibTransId="{F4425538-9E2A-454D-BF27-C3EEE4EDEB39}"/>
    <dgm:cxn modelId="{3B066C5A-1019-4EE2-AAAE-59A7237E11F2}" srcId="{275351C8-E36F-48A4-A863-47DF78C80AD8}" destId="{C2F9E48E-E5D7-498C-A621-19ED9F3FEE59}" srcOrd="0" destOrd="0" parTransId="{3178D775-3584-4FE9-81F1-82D0E90ACD7C}" sibTransId="{F7AB4212-64D0-4173-94B7-4749677F2EE1}"/>
    <dgm:cxn modelId="{8E3FD3C6-CE7A-4B85-8B7F-CE807379A916}" srcId="{275351C8-E36F-48A4-A863-47DF78C80AD8}" destId="{255AFEDA-DC36-469E-B8D8-6DFA867607D3}" srcOrd="2" destOrd="0" parTransId="{A0F7A60E-10C3-421E-ACDD-52C504B891B1}" sibTransId="{8214BFA4-FB83-4713-9436-CF53322E67AE}"/>
    <dgm:cxn modelId="{97F9B5D5-B437-4F7A-8A14-CDA925207A0F}" type="presOf" srcId="{275351C8-E36F-48A4-A863-47DF78C80AD8}" destId="{7EF63080-9B42-4F8E-A08A-6523C80944F7}" srcOrd="0" destOrd="0" presId="urn:microsoft.com/office/officeart/2005/8/layout/vList2"/>
    <dgm:cxn modelId="{AC9DAAE0-3F8E-4A8E-B331-4884E34DB441}" type="presOf" srcId="{C2F9E48E-E5D7-498C-A621-19ED9F3FEE59}" destId="{CA28CCA5-79E8-4370-AB32-41AFBF6DD0ED}" srcOrd="0" destOrd="0" presId="urn:microsoft.com/office/officeart/2005/8/layout/vList2"/>
    <dgm:cxn modelId="{2D89D5FF-8EA4-470C-95B6-5B157DB793BF}" type="presOf" srcId="{255AFEDA-DC36-469E-B8D8-6DFA867607D3}" destId="{68F65345-87CD-402C-B9D2-D1C665CF12CC}" srcOrd="0" destOrd="0" presId="urn:microsoft.com/office/officeart/2005/8/layout/vList2"/>
    <dgm:cxn modelId="{20AFA009-53B0-485C-B9CE-5205A1C98587}" type="presParOf" srcId="{7EF63080-9B42-4F8E-A08A-6523C80944F7}" destId="{CA28CCA5-79E8-4370-AB32-41AFBF6DD0ED}" srcOrd="0" destOrd="0" presId="urn:microsoft.com/office/officeart/2005/8/layout/vList2"/>
    <dgm:cxn modelId="{6563B877-F6C9-4513-8390-D9A2708609FE}" type="presParOf" srcId="{7EF63080-9B42-4F8E-A08A-6523C80944F7}" destId="{6EE3D7EA-F469-4C7B-BAA4-40F665DF9828}" srcOrd="1" destOrd="0" presId="urn:microsoft.com/office/officeart/2005/8/layout/vList2"/>
    <dgm:cxn modelId="{DA9AA169-12D6-481C-9055-BEDD7A0C2713}" type="presParOf" srcId="{7EF63080-9B42-4F8E-A08A-6523C80944F7}" destId="{36F1D710-03C1-4140-A1F2-B7AB32E14A84}" srcOrd="2" destOrd="0" presId="urn:microsoft.com/office/officeart/2005/8/layout/vList2"/>
    <dgm:cxn modelId="{B832337F-7CFB-42ED-905A-1DDC02CEB7B5}" type="presParOf" srcId="{7EF63080-9B42-4F8E-A08A-6523C80944F7}" destId="{6F560E62-85C3-4A74-8FB1-F65427B1F83D}" srcOrd="3" destOrd="0" presId="urn:microsoft.com/office/officeart/2005/8/layout/vList2"/>
    <dgm:cxn modelId="{2D878A0E-F56D-44AB-9860-A1FEDA195428}" type="presParOf" srcId="{7EF63080-9B42-4F8E-A08A-6523C80944F7}" destId="{68F65345-87CD-402C-B9D2-D1C665CF12C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D3C2BB-F289-44B9-8FF1-D1740141EF3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BD8545C-7A69-4946-B984-6480CA8E4CA4}">
      <dgm:prSet/>
      <dgm:spPr/>
      <dgm:t>
        <a:bodyPr/>
        <a:lstStyle/>
        <a:p>
          <a:pPr>
            <a:lnSpc>
              <a:spcPct val="100000"/>
            </a:lnSpc>
          </a:pPr>
          <a:r>
            <a:rPr lang="en-GB"/>
            <a:t>Comunità ebraiche leggono la dichiarazione come un’autorizzazione a compiere l’emigrazione verso la Palestina</a:t>
          </a:r>
          <a:endParaRPr lang="en-US"/>
        </a:p>
      </dgm:t>
    </dgm:pt>
    <dgm:pt modelId="{85E1AA7E-2B96-4E98-96AA-50D9980B1FC8}" type="parTrans" cxnId="{98A6D88D-E737-4444-A985-094B10AD43F7}">
      <dgm:prSet/>
      <dgm:spPr/>
      <dgm:t>
        <a:bodyPr/>
        <a:lstStyle/>
        <a:p>
          <a:endParaRPr lang="en-US"/>
        </a:p>
      </dgm:t>
    </dgm:pt>
    <dgm:pt modelId="{DAAC2B24-69A5-4C0C-A8B9-8CB1680E229D}" type="sibTrans" cxnId="{98A6D88D-E737-4444-A985-094B10AD43F7}">
      <dgm:prSet/>
      <dgm:spPr/>
      <dgm:t>
        <a:bodyPr/>
        <a:lstStyle/>
        <a:p>
          <a:endParaRPr lang="en-US"/>
        </a:p>
      </dgm:t>
    </dgm:pt>
    <dgm:pt modelId="{04455825-EF9C-4081-9ADB-5CFD6EAE41E8}">
      <dgm:prSet/>
      <dgm:spPr/>
      <dgm:t>
        <a:bodyPr/>
        <a:lstStyle/>
        <a:p>
          <a:pPr>
            <a:lnSpc>
              <a:spcPct val="100000"/>
            </a:lnSpc>
          </a:pPr>
          <a:r>
            <a:rPr lang="en-GB"/>
            <a:t>Il </a:t>
          </a:r>
          <a:r>
            <a:rPr lang="it-IT"/>
            <a:t>sionismo ottiene un ragguardevole vantaggio rispetto al nascente nazionalismo palestinese</a:t>
          </a:r>
          <a:endParaRPr lang="en-US"/>
        </a:p>
      </dgm:t>
    </dgm:pt>
    <dgm:pt modelId="{ED518377-FA09-448B-BDF3-DBC5F98A232F}" type="parTrans" cxnId="{6328B590-2529-4F8F-9F19-8BF001962DCC}">
      <dgm:prSet/>
      <dgm:spPr/>
      <dgm:t>
        <a:bodyPr/>
        <a:lstStyle/>
        <a:p>
          <a:endParaRPr lang="en-US"/>
        </a:p>
      </dgm:t>
    </dgm:pt>
    <dgm:pt modelId="{5747601E-3B3E-4E75-B32F-B93CEA4EB6F7}" type="sibTrans" cxnId="{6328B590-2529-4F8F-9F19-8BF001962DCC}">
      <dgm:prSet/>
      <dgm:spPr/>
      <dgm:t>
        <a:bodyPr/>
        <a:lstStyle/>
        <a:p>
          <a:endParaRPr lang="en-US"/>
        </a:p>
      </dgm:t>
    </dgm:pt>
    <dgm:pt modelId="{54B9D1A8-3148-4FAB-A5CC-296690E989AC}" type="pres">
      <dgm:prSet presAssocID="{07D3C2BB-F289-44B9-8FF1-D1740141EF3F}" presName="root" presStyleCnt="0">
        <dgm:presLayoutVars>
          <dgm:dir/>
          <dgm:resizeHandles val="exact"/>
        </dgm:presLayoutVars>
      </dgm:prSet>
      <dgm:spPr/>
    </dgm:pt>
    <dgm:pt modelId="{77DDCF4C-33A8-4E0E-9C2F-9F8FA26DD73C}" type="pres">
      <dgm:prSet presAssocID="{1BD8545C-7A69-4946-B984-6480CA8E4CA4}" presName="compNode" presStyleCnt="0"/>
      <dgm:spPr/>
    </dgm:pt>
    <dgm:pt modelId="{2D94F47E-1359-4F0A-B581-1F5BF6F9F51A}" type="pres">
      <dgm:prSet presAssocID="{1BD8545C-7A69-4946-B984-6480CA8E4CA4}" presName="bgRect" presStyleLbl="bgShp" presStyleIdx="0" presStyleCnt="2"/>
      <dgm:spPr/>
    </dgm:pt>
    <dgm:pt modelId="{F722CD7E-DB76-4EA6-8967-2C9974BF5F8E}" type="pres">
      <dgm:prSet presAssocID="{1BD8545C-7A69-4946-B984-6480CA8E4CA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Mondo"/>
        </a:ext>
      </dgm:extLst>
    </dgm:pt>
    <dgm:pt modelId="{BCCA4D6B-039D-4EFE-B5EC-DFD51D66C9E9}" type="pres">
      <dgm:prSet presAssocID="{1BD8545C-7A69-4946-B984-6480CA8E4CA4}" presName="spaceRect" presStyleCnt="0"/>
      <dgm:spPr/>
    </dgm:pt>
    <dgm:pt modelId="{EB05F9B3-B206-4EA0-8B68-74A495F83DAE}" type="pres">
      <dgm:prSet presAssocID="{1BD8545C-7A69-4946-B984-6480CA8E4CA4}" presName="parTx" presStyleLbl="revTx" presStyleIdx="0" presStyleCnt="2">
        <dgm:presLayoutVars>
          <dgm:chMax val="0"/>
          <dgm:chPref val="0"/>
        </dgm:presLayoutVars>
      </dgm:prSet>
      <dgm:spPr/>
    </dgm:pt>
    <dgm:pt modelId="{3DE67E42-FBFF-4498-80F8-687705632354}" type="pres">
      <dgm:prSet presAssocID="{DAAC2B24-69A5-4C0C-A8B9-8CB1680E229D}" presName="sibTrans" presStyleCnt="0"/>
      <dgm:spPr/>
    </dgm:pt>
    <dgm:pt modelId="{A1D63E85-AC49-4BA8-A40F-B3335EE47942}" type="pres">
      <dgm:prSet presAssocID="{04455825-EF9C-4081-9ADB-5CFD6EAE41E8}" presName="compNode" presStyleCnt="0"/>
      <dgm:spPr/>
    </dgm:pt>
    <dgm:pt modelId="{6B7EB672-360E-4889-A4D8-CE124D1F02C5}" type="pres">
      <dgm:prSet presAssocID="{04455825-EF9C-4081-9ADB-5CFD6EAE41E8}" presName="bgRect" presStyleLbl="bgShp" presStyleIdx="1" presStyleCnt="2"/>
      <dgm:spPr/>
    </dgm:pt>
    <dgm:pt modelId="{A327D9D9-631C-4589-B68E-33B813345CCD}" type="pres">
      <dgm:prSet presAssocID="{04455825-EF9C-4081-9ADB-5CFD6EAE41E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artello stradale"/>
        </a:ext>
      </dgm:extLst>
    </dgm:pt>
    <dgm:pt modelId="{3FBA5BDA-0D82-40E8-8DC1-60F357B3C193}" type="pres">
      <dgm:prSet presAssocID="{04455825-EF9C-4081-9ADB-5CFD6EAE41E8}" presName="spaceRect" presStyleCnt="0"/>
      <dgm:spPr/>
    </dgm:pt>
    <dgm:pt modelId="{B1C0BC6B-46E9-448D-9D0A-4FE6459FDF52}" type="pres">
      <dgm:prSet presAssocID="{04455825-EF9C-4081-9ADB-5CFD6EAE41E8}" presName="parTx" presStyleLbl="revTx" presStyleIdx="1" presStyleCnt="2">
        <dgm:presLayoutVars>
          <dgm:chMax val="0"/>
          <dgm:chPref val="0"/>
        </dgm:presLayoutVars>
      </dgm:prSet>
      <dgm:spPr/>
    </dgm:pt>
  </dgm:ptLst>
  <dgm:cxnLst>
    <dgm:cxn modelId="{8B9FCB23-6E58-4210-A147-EA977AD2AA96}" type="presOf" srcId="{04455825-EF9C-4081-9ADB-5CFD6EAE41E8}" destId="{B1C0BC6B-46E9-448D-9D0A-4FE6459FDF52}" srcOrd="0" destOrd="0" presId="urn:microsoft.com/office/officeart/2018/2/layout/IconVerticalSolidList"/>
    <dgm:cxn modelId="{45AD0E37-76F6-4E9B-BC38-C8C7CC6CAAFD}" type="presOf" srcId="{1BD8545C-7A69-4946-B984-6480CA8E4CA4}" destId="{EB05F9B3-B206-4EA0-8B68-74A495F83DAE}" srcOrd="0" destOrd="0" presId="urn:microsoft.com/office/officeart/2018/2/layout/IconVerticalSolidList"/>
    <dgm:cxn modelId="{832BA63F-B09D-4815-B113-FE7B25C30715}" type="presOf" srcId="{07D3C2BB-F289-44B9-8FF1-D1740141EF3F}" destId="{54B9D1A8-3148-4FAB-A5CC-296690E989AC}" srcOrd="0" destOrd="0" presId="urn:microsoft.com/office/officeart/2018/2/layout/IconVerticalSolidList"/>
    <dgm:cxn modelId="{98A6D88D-E737-4444-A985-094B10AD43F7}" srcId="{07D3C2BB-F289-44B9-8FF1-D1740141EF3F}" destId="{1BD8545C-7A69-4946-B984-6480CA8E4CA4}" srcOrd="0" destOrd="0" parTransId="{85E1AA7E-2B96-4E98-96AA-50D9980B1FC8}" sibTransId="{DAAC2B24-69A5-4C0C-A8B9-8CB1680E229D}"/>
    <dgm:cxn modelId="{6328B590-2529-4F8F-9F19-8BF001962DCC}" srcId="{07D3C2BB-F289-44B9-8FF1-D1740141EF3F}" destId="{04455825-EF9C-4081-9ADB-5CFD6EAE41E8}" srcOrd="1" destOrd="0" parTransId="{ED518377-FA09-448B-BDF3-DBC5F98A232F}" sibTransId="{5747601E-3B3E-4E75-B32F-B93CEA4EB6F7}"/>
    <dgm:cxn modelId="{81347551-3667-4FD4-B5ED-2BD82D74588C}" type="presParOf" srcId="{54B9D1A8-3148-4FAB-A5CC-296690E989AC}" destId="{77DDCF4C-33A8-4E0E-9C2F-9F8FA26DD73C}" srcOrd="0" destOrd="0" presId="urn:microsoft.com/office/officeart/2018/2/layout/IconVerticalSolidList"/>
    <dgm:cxn modelId="{C9927D7B-B0C6-480D-95EC-0DBBD7646E7C}" type="presParOf" srcId="{77DDCF4C-33A8-4E0E-9C2F-9F8FA26DD73C}" destId="{2D94F47E-1359-4F0A-B581-1F5BF6F9F51A}" srcOrd="0" destOrd="0" presId="urn:microsoft.com/office/officeart/2018/2/layout/IconVerticalSolidList"/>
    <dgm:cxn modelId="{7834D9E7-1B83-4905-AF79-2A604F21E007}" type="presParOf" srcId="{77DDCF4C-33A8-4E0E-9C2F-9F8FA26DD73C}" destId="{F722CD7E-DB76-4EA6-8967-2C9974BF5F8E}" srcOrd="1" destOrd="0" presId="urn:microsoft.com/office/officeart/2018/2/layout/IconVerticalSolidList"/>
    <dgm:cxn modelId="{186C8A5F-18D9-4FCB-8E69-257DA9FE7826}" type="presParOf" srcId="{77DDCF4C-33A8-4E0E-9C2F-9F8FA26DD73C}" destId="{BCCA4D6B-039D-4EFE-B5EC-DFD51D66C9E9}" srcOrd="2" destOrd="0" presId="urn:microsoft.com/office/officeart/2018/2/layout/IconVerticalSolidList"/>
    <dgm:cxn modelId="{91F1A887-F87D-4873-B56B-51AE32F28736}" type="presParOf" srcId="{77DDCF4C-33A8-4E0E-9C2F-9F8FA26DD73C}" destId="{EB05F9B3-B206-4EA0-8B68-74A495F83DAE}" srcOrd="3" destOrd="0" presId="urn:microsoft.com/office/officeart/2018/2/layout/IconVerticalSolidList"/>
    <dgm:cxn modelId="{B61E317B-BF00-40C7-B700-409BA8F70884}" type="presParOf" srcId="{54B9D1A8-3148-4FAB-A5CC-296690E989AC}" destId="{3DE67E42-FBFF-4498-80F8-687705632354}" srcOrd="1" destOrd="0" presId="urn:microsoft.com/office/officeart/2018/2/layout/IconVerticalSolidList"/>
    <dgm:cxn modelId="{4A0C368F-03B3-4035-938A-BA7699047FF4}" type="presParOf" srcId="{54B9D1A8-3148-4FAB-A5CC-296690E989AC}" destId="{A1D63E85-AC49-4BA8-A40F-B3335EE47942}" srcOrd="2" destOrd="0" presId="urn:microsoft.com/office/officeart/2018/2/layout/IconVerticalSolidList"/>
    <dgm:cxn modelId="{1A3ECEAB-D528-4AF1-85B9-A768689CD448}" type="presParOf" srcId="{A1D63E85-AC49-4BA8-A40F-B3335EE47942}" destId="{6B7EB672-360E-4889-A4D8-CE124D1F02C5}" srcOrd="0" destOrd="0" presId="urn:microsoft.com/office/officeart/2018/2/layout/IconVerticalSolidList"/>
    <dgm:cxn modelId="{B332E372-1B94-48F0-9B3C-D5C24252C53F}" type="presParOf" srcId="{A1D63E85-AC49-4BA8-A40F-B3335EE47942}" destId="{A327D9D9-631C-4589-B68E-33B813345CCD}" srcOrd="1" destOrd="0" presId="urn:microsoft.com/office/officeart/2018/2/layout/IconVerticalSolidList"/>
    <dgm:cxn modelId="{C9389655-2794-41A1-889C-38C29883B68C}" type="presParOf" srcId="{A1D63E85-AC49-4BA8-A40F-B3335EE47942}" destId="{3FBA5BDA-0D82-40E8-8DC1-60F357B3C193}" srcOrd="2" destOrd="0" presId="urn:microsoft.com/office/officeart/2018/2/layout/IconVerticalSolidList"/>
    <dgm:cxn modelId="{80BF7310-7C39-4FB3-B6FE-04D9971A028C}" type="presParOf" srcId="{A1D63E85-AC49-4BA8-A40F-B3335EE47942}" destId="{B1C0BC6B-46E9-448D-9D0A-4FE6459FDF52}"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3F4A41-0DCC-4039-833E-F9A570F9D2DA}"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324EF341-AD52-4746-84C3-7883219CD731}">
      <dgm:prSet/>
      <dgm:spPr/>
      <dgm:t>
        <a:bodyPr/>
        <a:lstStyle/>
        <a:p>
          <a:r>
            <a:rPr lang="en-GB" dirty="0"/>
            <a:t>Le </a:t>
          </a:r>
          <a:r>
            <a:rPr lang="en-GB" dirty="0" err="1"/>
            <a:t>trattative</a:t>
          </a:r>
          <a:r>
            <a:rPr lang="en-GB" dirty="0"/>
            <a:t> di pace </a:t>
          </a:r>
          <a:r>
            <a:rPr lang="en-GB" dirty="0" err="1"/>
            <a:t>dopo</a:t>
          </a:r>
          <a:r>
            <a:rPr lang="en-GB" dirty="0"/>
            <a:t> </a:t>
          </a:r>
          <a:r>
            <a:rPr lang="en-GB" dirty="0" err="1"/>
            <a:t>il</a:t>
          </a:r>
          <a:r>
            <a:rPr lang="en-GB" dirty="0"/>
            <a:t> </a:t>
          </a:r>
          <a:r>
            <a:rPr lang="en-GB" dirty="0" err="1"/>
            <a:t>conflitto</a:t>
          </a:r>
          <a:r>
            <a:rPr lang="en-GB" dirty="0"/>
            <a:t> </a:t>
          </a:r>
          <a:r>
            <a:rPr lang="en-GB" dirty="0" err="1"/>
            <a:t>vengono</a:t>
          </a:r>
          <a:r>
            <a:rPr lang="en-GB" dirty="0"/>
            <a:t> </a:t>
          </a:r>
          <a:r>
            <a:rPr lang="en-GB" dirty="0" err="1"/>
            <a:t>portate</a:t>
          </a:r>
          <a:r>
            <a:rPr lang="en-GB" dirty="0"/>
            <a:t> </a:t>
          </a:r>
          <a:r>
            <a:rPr lang="en-GB" dirty="0" err="1"/>
            <a:t>avanti</a:t>
          </a:r>
          <a:r>
            <a:rPr lang="en-GB" dirty="0"/>
            <a:t> secondo </a:t>
          </a:r>
          <a:r>
            <a:rPr lang="en-GB" dirty="0" err="1"/>
            <a:t>tre</a:t>
          </a:r>
          <a:r>
            <a:rPr lang="en-GB" dirty="0"/>
            <a:t> </a:t>
          </a:r>
          <a:r>
            <a:rPr lang="en-GB" dirty="0" err="1"/>
            <a:t>principi</a:t>
          </a:r>
          <a:r>
            <a:rPr lang="en-GB" dirty="0"/>
            <a:t>: </a:t>
          </a:r>
          <a:r>
            <a:rPr lang="en-GB" dirty="0" err="1"/>
            <a:t>quello</a:t>
          </a:r>
          <a:r>
            <a:rPr lang="en-GB" dirty="0"/>
            <a:t> di </a:t>
          </a:r>
          <a:r>
            <a:rPr lang="en-GB" dirty="0" err="1"/>
            <a:t>punire</a:t>
          </a:r>
          <a:r>
            <a:rPr lang="en-GB" dirty="0"/>
            <a:t> la Germania; </a:t>
          </a:r>
          <a:r>
            <a:rPr lang="en-GB" dirty="0" err="1"/>
            <a:t>quello</a:t>
          </a:r>
          <a:r>
            <a:rPr lang="en-GB" dirty="0"/>
            <a:t> di </a:t>
          </a:r>
          <a:r>
            <a:rPr lang="en-GB" dirty="0" err="1"/>
            <a:t>spartire</a:t>
          </a:r>
          <a:r>
            <a:rPr lang="en-GB" dirty="0"/>
            <a:t> </a:t>
          </a:r>
          <a:r>
            <a:rPr lang="en-GB" dirty="0" err="1"/>
            <a:t>i</a:t>
          </a:r>
          <a:r>
            <a:rPr lang="en-GB" dirty="0"/>
            <a:t> </a:t>
          </a:r>
          <a:r>
            <a:rPr lang="en-GB" dirty="0" err="1"/>
            <a:t>territori</a:t>
          </a:r>
          <a:r>
            <a:rPr lang="en-GB" dirty="0"/>
            <a:t> </a:t>
          </a:r>
          <a:r>
            <a:rPr lang="en-GB" dirty="0" err="1"/>
            <a:t>persi</a:t>
          </a:r>
          <a:r>
            <a:rPr lang="en-GB" dirty="0"/>
            <a:t> </a:t>
          </a:r>
          <a:r>
            <a:rPr lang="en-GB" dirty="0" err="1"/>
            <a:t>dagli</a:t>
          </a:r>
          <a:r>
            <a:rPr lang="en-GB" dirty="0"/>
            <a:t> </a:t>
          </a:r>
          <a:r>
            <a:rPr lang="en-GB" dirty="0" err="1"/>
            <a:t>imperi</a:t>
          </a:r>
          <a:r>
            <a:rPr lang="en-GB" dirty="0"/>
            <a:t> e </a:t>
          </a:r>
          <a:r>
            <a:rPr lang="en-GB" dirty="0" err="1"/>
            <a:t>dalle</a:t>
          </a:r>
          <a:r>
            <a:rPr lang="en-GB" dirty="0"/>
            <a:t> </a:t>
          </a:r>
          <a:r>
            <a:rPr lang="en-GB" dirty="0" err="1"/>
            <a:t>nazioni</a:t>
          </a:r>
          <a:r>
            <a:rPr lang="en-GB" dirty="0"/>
            <a:t> </a:t>
          </a:r>
          <a:r>
            <a:rPr lang="en-GB" dirty="0" err="1"/>
            <a:t>sconfitte</a:t>
          </a:r>
          <a:r>
            <a:rPr lang="en-GB" dirty="0"/>
            <a:t>, e </a:t>
          </a:r>
          <a:r>
            <a:rPr lang="en-GB" dirty="0" err="1"/>
            <a:t>quello</a:t>
          </a:r>
          <a:r>
            <a:rPr lang="en-GB" dirty="0"/>
            <a:t>, </a:t>
          </a:r>
          <a:r>
            <a:rPr lang="en-GB" dirty="0" err="1"/>
            <a:t>che</a:t>
          </a:r>
          <a:r>
            <a:rPr lang="en-GB" dirty="0"/>
            <a:t> </a:t>
          </a:r>
          <a:r>
            <a:rPr lang="en-GB" dirty="0" err="1"/>
            <a:t>si</a:t>
          </a:r>
          <a:r>
            <a:rPr lang="en-GB" dirty="0"/>
            <a:t> </a:t>
          </a:r>
          <a:r>
            <a:rPr lang="en-GB" dirty="0" err="1"/>
            <a:t>doveva</a:t>
          </a:r>
          <a:r>
            <a:rPr lang="en-GB" dirty="0"/>
            <a:t> al </a:t>
          </a:r>
          <a:r>
            <a:rPr lang="en-GB" dirty="0" err="1"/>
            <a:t>presidente</a:t>
          </a:r>
          <a:r>
            <a:rPr lang="en-GB" dirty="0"/>
            <a:t> </a:t>
          </a:r>
          <a:r>
            <a:rPr lang="en-GB" dirty="0" err="1"/>
            <a:t>statunitense</a:t>
          </a:r>
          <a:r>
            <a:rPr lang="en-GB" dirty="0"/>
            <a:t> </a:t>
          </a:r>
          <a:r>
            <a:rPr lang="en-GB" b="1" dirty="0"/>
            <a:t>Wilson, del principio di </a:t>
          </a:r>
          <a:r>
            <a:rPr lang="en-GB" b="1" dirty="0" err="1"/>
            <a:t>nazionalità</a:t>
          </a:r>
          <a:r>
            <a:rPr lang="en-GB" dirty="0"/>
            <a:t>. MA:</a:t>
          </a:r>
          <a:endParaRPr lang="en-US" dirty="0"/>
        </a:p>
      </dgm:t>
    </dgm:pt>
    <dgm:pt modelId="{3757D43C-3019-45B4-A4A5-38FDD04B8B62}" type="parTrans" cxnId="{BC76BE45-8086-48B6-AFCE-EAED31E521DB}">
      <dgm:prSet/>
      <dgm:spPr/>
      <dgm:t>
        <a:bodyPr/>
        <a:lstStyle/>
        <a:p>
          <a:endParaRPr lang="en-US"/>
        </a:p>
      </dgm:t>
    </dgm:pt>
    <dgm:pt modelId="{6AC82090-D805-4963-B4DC-25C103177800}" type="sibTrans" cxnId="{BC76BE45-8086-48B6-AFCE-EAED31E521DB}">
      <dgm:prSet/>
      <dgm:spPr/>
      <dgm:t>
        <a:bodyPr/>
        <a:lstStyle/>
        <a:p>
          <a:endParaRPr lang="en-US"/>
        </a:p>
      </dgm:t>
    </dgm:pt>
    <dgm:pt modelId="{8A784DCA-AD8B-4C68-AAA2-CFA07E19EBA2}">
      <dgm:prSet/>
      <dgm:spPr/>
      <dgm:t>
        <a:bodyPr/>
        <a:lstStyle/>
        <a:p>
          <a:r>
            <a:rPr lang="en-GB"/>
            <a:t>Questo non vale per la Jugoslavia né per le sponde sud ed est del bacino mediterraneo, nè per la Cina o l’Africa. </a:t>
          </a:r>
          <a:endParaRPr lang="en-US"/>
        </a:p>
      </dgm:t>
    </dgm:pt>
    <dgm:pt modelId="{6CF84345-A76A-4749-9B8B-72D725929CA6}" type="parTrans" cxnId="{9D1704F9-6D3B-4EEE-8308-2F4AB16B437C}">
      <dgm:prSet/>
      <dgm:spPr/>
      <dgm:t>
        <a:bodyPr/>
        <a:lstStyle/>
        <a:p>
          <a:endParaRPr lang="en-US"/>
        </a:p>
      </dgm:t>
    </dgm:pt>
    <dgm:pt modelId="{935AA1F8-C38A-4A79-AB16-47D1EDEFD50C}" type="sibTrans" cxnId="{9D1704F9-6D3B-4EEE-8308-2F4AB16B437C}">
      <dgm:prSet/>
      <dgm:spPr/>
      <dgm:t>
        <a:bodyPr/>
        <a:lstStyle/>
        <a:p>
          <a:endParaRPr lang="en-US"/>
        </a:p>
      </dgm:t>
    </dgm:pt>
    <dgm:pt modelId="{F1E34F41-28E1-476C-9B38-12C128DDB12A}" type="pres">
      <dgm:prSet presAssocID="{873F4A41-0DCC-4039-833E-F9A570F9D2DA}" presName="Name0" presStyleCnt="0">
        <dgm:presLayoutVars>
          <dgm:dir/>
          <dgm:animLvl val="lvl"/>
          <dgm:resizeHandles val="exact"/>
        </dgm:presLayoutVars>
      </dgm:prSet>
      <dgm:spPr/>
    </dgm:pt>
    <dgm:pt modelId="{3CBBF2B0-4BEA-422F-95B9-789C2E0D8E0B}" type="pres">
      <dgm:prSet presAssocID="{8A784DCA-AD8B-4C68-AAA2-CFA07E19EBA2}" presName="boxAndChildren" presStyleCnt="0"/>
      <dgm:spPr/>
    </dgm:pt>
    <dgm:pt modelId="{77AE0ACE-06F2-44BF-BD10-280DCA379957}" type="pres">
      <dgm:prSet presAssocID="{8A784DCA-AD8B-4C68-AAA2-CFA07E19EBA2}" presName="parentTextBox" presStyleLbl="node1" presStyleIdx="0" presStyleCnt="2"/>
      <dgm:spPr/>
    </dgm:pt>
    <dgm:pt modelId="{9B2DBADE-AD73-42EF-8EAD-FE57A78A000E}" type="pres">
      <dgm:prSet presAssocID="{6AC82090-D805-4963-B4DC-25C103177800}" presName="sp" presStyleCnt="0"/>
      <dgm:spPr/>
    </dgm:pt>
    <dgm:pt modelId="{12892B83-F210-4461-817A-E7AD83A0ADE7}" type="pres">
      <dgm:prSet presAssocID="{324EF341-AD52-4746-84C3-7883219CD731}" presName="arrowAndChildren" presStyleCnt="0"/>
      <dgm:spPr/>
    </dgm:pt>
    <dgm:pt modelId="{0A4895A9-D849-4A96-A89A-7399851B30F5}" type="pres">
      <dgm:prSet presAssocID="{324EF341-AD52-4746-84C3-7883219CD731}" presName="parentTextArrow" presStyleLbl="node1" presStyleIdx="1" presStyleCnt="2"/>
      <dgm:spPr/>
    </dgm:pt>
  </dgm:ptLst>
  <dgm:cxnLst>
    <dgm:cxn modelId="{CEDA502D-CE02-4A63-8F5D-A6CB2AFC4ABE}" type="presOf" srcId="{324EF341-AD52-4746-84C3-7883219CD731}" destId="{0A4895A9-D849-4A96-A89A-7399851B30F5}" srcOrd="0" destOrd="0" presId="urn:microsoft.com/office/officeart/2005/8/layout/process4"/>
    <dgm:cxn modelId="{6039A83D-6AFC-48D6-8A46-ED20381E2760}" type="presOf" srcId="{873F4A41-0DCC-4039-833E-F9A570F9D2DA}" destId="{F1E34F41-28E1-476C-9B38-12C128DDB12A}" srcOrd="0" destOrd="0" presId="urn:microsoft.com/office/officeart/2005/8/layout/process4"/>
    <dgm:cxn modelId="{BC76BE45-8086-48B6-AFCE-EAED31E521DB}" srcId="{873F4A41-0DCC-4039-833E-F9A570F9D2DA}" destId="{324EF341-AD52-4746-84C3-7883219CD731}" srcOrd="0" destOrd="0" parTransId="{3757D43C-3019-45B4-A4A5-38FDD04B8B62}" sibTransId="{6AC82090-D805-4963-B4DC-25C103177800}"/>
    <dgm:cxn modelId="{BF8A1C46-B0A3-48DE-A6F1-FA9E843BBCF1}" type="presOf" srcId="{8A784DCA-AD8B-4C68-AAA2-CFA07E19EBA2}" destId="{77AE0ACE-06F2-44BF-BD10-280DCA379957}" srcOrd="0" destOrd="0" presId="urn:microsoft.com/office/officeart/2005/8/layout/process4"/>
    <dgm:cxn modelId="{9D1704F9-6D3B-4EEE-8308-2F4AB16B437C}" srcId="{873F4A41-0DCC-4039-833E-F9A570F9D2DA}" destId="{8A784DCA-AD8B-4C68-AAA2-CFA07E19EBA2}" srcOrd="1" destOrd="0" parTransId="{6CF84345-A76A-4749-9B8B-72D725929CA6}" sibTransId="{935AA1F8-C38A-4A79-AB16-47D1EDEFD50C}"/>
    <dgm:cxn modelId="{FEA1EEDC-0742-46CE-958F-89B36BC2B39D}" type="presParOf" srcId="{F1E34F41-28E1-476C-9B38-12C128DDB12A}" destId="{3CBBF2B0-4BEA-422F-95B9-789C2E0D8E0B}" srcOrd="0" destOrd="0" presId="urn:microsoft.com/office/officeart/2005/8/layout/process4"/>
    <dgm:cxn modelId="{0A3328D1-A6AB-4471-B5BD-986F5638667E}" type="presParOf" srcId="{3CBBF2B0-4BEA-422F-95B9-789C2E0D8E0B}" destId="{77AE0ACE-06F2-44BF-BD10-280DCA379957}" srcOrd="0" destOrd="0" presId="urn:microsoft.com/office/officeart/2005/8/layout/process4"/>
    <dgm:cxn modelId="{963372B9-C803-4272-A2DB-320825E21DFE}" type="presParOf" srcId="{F1E34F41-28E1-476C-9B38-12C128DDB12A}" destId="{9B2DBADE-AD73-42EF-8EAD-FE57A78A000E}" srcOrd="1" destOrd="0" presId="urn:microsoft.com/office/officeart/2005/8/layout/process4"/>
    <dgm:cxn modelId="{31735B30-6290-4DC4-B54D-5F8219C68992}" type="presParOf" srcId="{F1E34F41-28E1-476C-9B38-12C128DDB12A}" destId="{12892B83-F210-4461-817A-E7AD83A0ADE7}" srcOrd="2" destOrd="0" presId="urn:microsoft.com/office/officeart/2005/8/layout/process4"/>
    <dgm:cxn modelId="{79D461F6-E4DA-4AE5-ADBC-08DFD2475C60}" type="presParOf" srcId="{12892B83-F210-4461-817A-E7AD83A0ADE7}" destId="{0A4895A9-D849-4A96-A89A-7399851B30F5}"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276167-3268-4E9B-930A-26A331047B60}" type="doc">
      <dgm:prSet loTypeId="urn:microsoft.com/office/officeart/2005/8/layout/hierarchy1" loCatId="hierarchy" qsTypeId="urn:microsoft.com/office/officeart/2005/8/quickstyle/simple1" qsCatId="simple" csTypeId="urn:microsoft.com/office/officeart/2005/8/colors/colorful1" csCatId="colorful"/>
      <dgm:spPr/>
      <dgm:t>
        <a:bodyPr/>
        <a:lstStyle/>
        <a:p>
          <a:endParaRPr lang="en-US"/>
        </a:p>
      </dgm:t>
    </dgm:pt>
    <dgm:pt modelId="{53FB7B79-384F-42EC-A322-DA64E3FF4F7F}">
      <dgm:prSet/>
      <dgm:spPr/>
      <dgm:t>
        <a:bodyPr/>
        <a:lstStyle/>
        <a:p>
          <a:r>
            <a:rPr lang="en-GB" b="1"/>
            <a:t>Conferenza di San Remo – 1920: </a:t>
          </a:r>
          <a:r>
            <a:rPr lang="en-GB"/>
            <a:t>si stabilisce la spartizione mandataria del Medio Oriente secondo quanto stabilito negli accordi Sykes Picot:</a:t>
          </a:r>
          <a:endParaRPr lang="en-US"/>
        </a:p>
      </dgm:t>
    </dgm:pt>
    <dgm:pt modelId="{5F64BDEC-4C08-4438-BDF9-D671B5215C55}" type="parTrans" cxnId="{C5B2E42F-BD7E-4614-BFC4-2F509C4CEA23}">
      <dgm:prSet/>
      <dgm:spPr/>
      <dgm:t>
        <a:bodyPr/>
        <a:lstStyle/>
        <a:p>
          <a:endParaRPr lang="en-US"/>
        </a:p>
      </dgm:t>
    </dgm:pt>
    <dgm:pt modelId="{0325D368-2655-475F-9F78-8BDFDBE5C677}" type="sibTrans" cxnId="{C5B2E42F-BD7E-4614-BFC4-2F509C4CEA23}">
      <dgm:prSet/>
      <dgm:spPr/>
      <dgm:t>
        <a:bodyPr/>
        <a:lstStyle/>
        <a:p>
          <a:endParaRPr lang="en-US"/>
        </a:p>
      </dgm:t>
    </dgm:pt>
    <dgm:pt modelId="{93C6AF0C-3AD7-47DB-9CDC-6BBB739E7FC7}">
      <dgm:prSet/>
      <dgm:spPr/>
      <dgm:t>
        <a:bodyPr/>
        <a:lstStyle/>
        <a:p>
          <a:r>
            <a:rPr lang="en-GB" b="1"/>
            <a:t>Trattato di Sèvres – 1920: </a:t>
          </a:r>
          <a:r>
            <a:rPr lang="en-GB"/>
            <a:t>si stabilisce il dissolvimento dell’impero ottomano (che perde quasi tutti i suoi possedimenti) e vengono ratificati dalla Società delle Nazioni mandati sulla Siria e sul Libano per la Francia e sulla Palestina e sull'Iraq per la Gran Bretagna</a:t>
          </a:r>
          <a:endParaRPr lang="en-US"/>
        </a:p>
      </dgm:t>
    </dgm:pt>
    <dgm:pt modelId="{4A6E12C1-5994-4C63-85A6-C87E9CCD59AF}" type="parTrans" cxnId="{C23F20D3-BADA-480D-8F6C-039F29395239}">
      <dgm:prSet/>
      <dgm:spPr/>
      <dgm:t>
        <a:bodyPr/>
        <a:lstStyle/>
        <a:p>
          <a:endParaRPr lang="en-US"/>
        </a:p>
      </dgm:t>
    </dgm:pt>
    <dgm:pt modelId="{586CC630-5053-4176-951E-660064A6C590}" type="sibTrans" cxnId="{C23F20D3-BADA-480D-8F6C-039F29395239}">
      <dgm:prSet/>
      <dgm:spPr/>
      <dgm:t>
        <a:bodyPr/>
        <a:lstStyle/>
        <a:p>
          <a:endParaRPr lang="en-US"/>
        </a:p>
      </dgm:t>
    </dgm:pt>
    <dgm:pt modelId="{2CF881F7-24EF-4E5F-9A2E-C6E8EBC39E3F}" type="pres">
      <dgm:prSet presAssocID="{A6276167-3268-4E9B-930A-26A331047B60}" presName="hierChild1" presStyleCnt="0">
        <dgm:presLayoutVars>
          <dgm:chPref val="1"/>
          <dgm:dir/>
          <dgm:animOne val="branch"/>
          <dgm:animLvl val="lvl"/>
          <dgm:resizeHandles/>
        </dgm:presLayoutVars>
      </dgm:prSet>
      <dgm:spPr/>
    </dgm:pt>
    <dgm:pt modelId="{0A4C953C-3A91-45A1-B6AC-3DB2C55A7E54}" type="pres">
      <dgm:prSet presAssocID="{53FB7B79-384F-42EC-A322-DA64E3FF4F7F}" presName="hierRoot1" presStyleCnt="0"/>
      <dgm:spPr/>
    </dgm:pt>
    <dgm:pt modelId="{DAC88144-FA28-4577-9842-CE6DF36C66DC}" type="pres">
      <dgm:prSet presAssocID="{53FB7B79-384F-42EC-A322-DA64E3FF4F7F}" presName="composite" presStyleCnt="0"/>
      <dgm:spPr/>
    </dgm:pt>
    <dgm:pt modelId="{A418A579-3EB2-4B0F-B5E8-485C8D5C5049}" type="pres">
      <dgm:prSet presAssocID="{53FB7B79-384F-42EC-A322-DA64E3FF4F7F}" presName="background" presStyleLbl="node0" presStyleIdx="0" presStyleCnt="2"/>
      <dgm:spPr/>
    </dgm:pt>
    <dgm:pt modelId="{A533AEFB-AD8B-4EAD-AD41-A18AD67262DF}" type="pres">
      <dgm:prSet presAssocID="{53FB7B79-384F-42EC-A322-DA64E3FF4F7F}" presName="text" presStyleLbl="fgAcc0" presStyleIdx="0" presStyleCnt="2">
        <dgm:presLayoutVars>
          <dgm:chPref val="3"/>
        </dgm:presLayoutVars>
      </dgm:prSet>
      <dgm:spPr/>
    </dgm:pt>
    <dgm:pt modelId="{A4A06074-81FB-4BF6-BEA7-DDF23B7DA2FE}" type="pres">
      <dgm:prSet presAssocID="{53FB7B79-384F-42EC-A322-DA64E3FF4F7F}" presName="hierChild2" presStyleCnt="0"/>
      <dgm:spPr/>
    </dgm:pt>
    <dgm:pt modelId="{F1E6D696-86F1-4315-AFD9-C8D8AB266E89}" type="pres">
      <dgm:prSet presAssocID="{93C6AF0C-3AD7-47DB-9CDC-6BBB739E7FC7}" presName="hierRoot1" presStyleCnt="0"/>
      <dgm:spPr/>
    </dgm:pt>
    <dgm:pt modelId="{E2977F8B-969E-4622-852F-2D36C41BB1F6}" type="pres">
      <dgm:prSet presAssocID="{93C6AF0C-3AD7-47DB-9CDC-6BBB739E7FC7}" presName="composite" presStyleCnt="0"/>
      <dgm:spPr/>
    </dgm:pt>
    <dgm:pt modelId="{60A452D1-4A4E-46EF-9A54-289389D3C8A6}" type="pres">
      <dgm:prSet presAssocID="{93C6AF0C-3AD7-47DB-9CDC-6BBB739E7FC7}" presName="background" presStyleLbl="node0" presStyleIdx="1" presStyleCnt="2"/>
      <dgm:spPr/>
    </dgm:pt>
    <dgm:pt modelId="{6B7DF545-6C9E-4C13-9DCF-976F0EF0EBEC}" type="pres">
      <dgm:prSet presAssocID="{93C6AF0C-3AD7-47DB-9CDC-6BBB739E7FC7}" presName="text" presStyleLbl="fgAcc0" presStyleIdx="1" presStyleCnt="2">
        <dgm:presLayoutVars>
          <dgm:chPref val="3"/>
        </dgm:presLayoutVars>
      </dgm:prSet>
      <dgm:spPr/>
    </dgm:pt>
    <dgm:pt modelId="{AB43EB06-5CDF-4A2D-A2E8-69E0DDEFCBA0}" type="pres">
      <dgm:prSet presAssocID="{93C6AF0C-3AD7-47DB-9CDC-6BBB739E7FC7}" presName="hierChild2" presStyleCnt="0"/>
      <dgm:spPr/>
    </dgm:pt>
  </dgm:ptLst>
  <dgm:cxnLst>
    <dgm:cxn modelId="{C5B2E42F-BD7E-4614-BFC4-2F509C4CEA23}" srcId="{A6276167-3268-4E9B-930A-26A331047B60}" destId="{53FB7B79-384F-42EC-A322-DA64E3FF4F7F}" srcOrd="0" destOrd="0" parTransId="{5F64BDEC-4C08-4438-BDF9-D671B5215C55}" sibTransId="{0325D368-2655-475F-9F78-8BDFDBE5C677}"/>
    <dgm:cxn modelId="{7F839261-7699-463F-9A1D-E85FB8E6C67F}" type="presOf" srcId="{93C6AF0C-3AD7-47DB-9CDC-6BBB739E7FC7}" destId="{6B7DF545-6C9E-4C13-9DCF-976F0EF0EBEC}" srcOrd="0" destOrd="0" presId="urn:microsoft.com/office/officeart/2005/8/layout/hierarchy1"/>
    <dgm:cxn modelId="{C23F20D3-BADA-480D-8F6C-039F29395239}" srcId="{A6276167-3268-4E9B-930A-26A331047B60}" destId="{93C6AF0C-3AD7-47DB-9CDC-6BBB739E7FC7}" srcOrd="1" destOrd="0" parTransId="{4A6E12C1-5994-4C63-85A6-C87E9CCD59AF}" sibTransId="{586CC630-5053-4176-951E-660064A6C590}"/>
    <dgm:cxn modelId="{4C6BA0D9-C46F-49CB-BE19-9C0D7E0025E4}" type="presOf" srcId="{53FB7B79-384F-42EC-A322-DA64E3FF4F7F}" destId="{A533AEFB-AD8B-4EAD-AD41-A18AD67262DF}" srcOrd="0" destOrd="0" presId="urn:microsoft.com/office/officeart/2005/8/layout/hierarchy1"/>
    <dgm:cxn modelId="{7AB42DF9-938A-46DA-80C0-08610AE890F6}" type="presOf" srcId="{A6276167-3268-4E9B-930A-26A331047B60}" destId="{2CF881F7-24EF-4E5F-9A2E-C6E8EBC39E3F}" srcOrd="0" destOrd="0" presId="urn:microsoft.com/office/officeart/2005/8/layout/hierarchy1"/>
    <dgm:cxn modelId="{1DF6CEE1-4450-4629-82DE-209B6F6674CF}" type="presParOf" srcId="{2CF881F7-24EF-4E5F-9A2E-C6E8EBC39E3F}" destId="{0A4C953C-3A91-45A1-B6AC-3DB2C55A7E54}" srcOrd="0" destOrd="0" presId="urn:microsoft.com/office/officeart/2005/8/layout/hierarchy1"/>
    <dgm:cxn modelId="{9BC8B3B9-9004-4E09-858B-A49D62B1E047}" type="presParOf" srcId="{0A4C953C-3A91-45A1-B6AC-3DB2C55A7E54}" destId="{DAC88144-FA28-4577-9842-CE6DF36C66DC}" srcOrd="0" destOrd="0" presId="urn:microsoft.com/office/officeart/2005/8/layout/hierarchy1"/>
    <dgm:cxn modelId="{4013F78F-B0F7-4AD0-B0B4-59423B609977}" type="presParOf" srcId="{DAC88144-FA28-4577-9842-CE6DF36C66DC}" destId="{A418A579-3EB2-4B0F-B5E8-485C8D5C5049}" srcOrd="0" destOrd="0" presId="urn:microsoft.com/office/officeart/2005/8/layout/hierarchy1"/>
    <dgm:cxn modelId="{C1776A64-59D7-4147-8ECF-F1F6399B605C}" type="presParOf" srcId="{DAC88144-FA28-4577-9842-CE6DF36C66DC}" destId="{A533AEFB-AD8B-4EAD-AD41-A18AD67262DF}" srcOrd="1" destOrd="0" presId="urn:microsoft.com/office/officeart/2005/8/layout/hierarchy1"/>
    <dgm:cxn modelId="{EFAD54A3-2D57-4B78-B63E-A77DE2F83FB6}" type="presParOf" srcId="{0A4C953C-3A91-45A1-B6AC-3DB2C55A7E54}" destId="{A4A06074-81FB-4BF6-BEA7-DDF23B7DA2FE}" srcOrd="1" destOrd="0" presId="urn:microsoft.com/office/officeart/2005/8/layout/hierarchy1"/>
    <dgm:cxn modelId="{1E7E47A2-5FF5-4374-9B5C-1C79BFB90C3C}" type="presParOf" srcId="{2CF881F7-24EF-4E5F-9A2E-C6E8EBC39E3F}" destId="{F1E6D696-86F1-4315-AFD9-C8D8AB266E89}" srcOrd="1" destOrd="0" presId="urn:microsoft.com/office/officeart/2005/8/layout/hierarchy1"/>
    <dgm:cxn modelId="{D76BCEBC-FD50-4C75-BC30-7717DC482B91}" type="presParOf" srcId="{F1E6D696-86F1-4315-AFD9-C8D8AB266E89}" destId="{E2977F8B-969E-4622-852F-2D36C41BB1F6}" srcOrd="0" destOrd="0" presId="urn:microsoft.com/office/officeart/2005/8/layout/hierarchy1"/>
    <dgm:cxn modelId="{C7780CD9-7115-43B6-9A69-830919853735}" type="presParOf" srcId="{E2977F8B-969E-4622-852F-2D36C41BB1F6}" destId="{60A452D1-4A4E-46EF-9A54-289389D3C8A6}" srcOrd="0" destOrd="0" presId="urn:microsoft.com/office/officeart/2005/8/layout/hierarchy1"/>
    <dgm:cxn modelId="{D9E05365-F9B1-4711-A4C0-FE5D46690898}" type="presParOf" srcId="{E2977F8B-969E-4622-852F-2D36C41BB1F6}" destId="{6B7DF545-6C9E-4C13-9DCF-976F0EF0EBEC}" srcOrd="1" destOrd="0" presId="urn:microsoft.com/office/officeart/2005/8/layout/hierarchy1"/>
    <dgm:cxn modelId="{35EA14E9-EAAB-4323-9177-B770DC6C8B47}" type="presParOf" srcId="{F1E6D696-86F1-4315-AFD9-C8D8AB266E89}" destId="{AB43EB06-5CDF-4A2D-A2E8-69E0DDEFCBA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E40B789-A651-4864-941B-9952DCEBBB60}"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499AE4C1-47EC-4AC8-8B0A-9E65BF13D9F1}">
      <dgm:prSet/>
      <dgm:spPr/>
      <dgm:t>
        <a:bodyPr/>
        <a:lstStyle/>
        <a:p>
          <a:r>
            <a:rPr lang="en-GB"/>
            <a:t>Crediti accumulati dai popoli del bacino mediterraneo afroasiatico che parteciparono allo sforzo bellico contro le potenze dell’asse e ora chiedono autogoverno</a:t>
          </a:r>
          <a:endParaRPr lang="en-US"/>
        </a:p>
      </dgm:t>
    </dgm:pt>
    <dgm:pt modelId="{0AC43306-81FB-4704-BE97-D2BBA544BFFC}" type="parTrans" cxnId="{260A91F5-5D72-45A7-9CB0-7AA1AA194A1E}">
      <dgm:prSet/>
      <dgm:spPr/>
      <dgm:t>
        <a:bodyPr/>
        <a:lstStyle/>
        <a:p>
          <a:endParaRPr lang="en-US"/>
        </a:p>
      </dgm:t>
    </dgm:pt>
    <dgm:pt modelId="{479DDADD-7452-4799-8232-768D222C6BEC}" type="sibTrans" cxnId="{260A91F5-5D72-45A7-9CB0-7AA1AA194A1E}">
      <dgm:prSet/>
      <dgm:spPr/>
      <dgm:t>
        <a:bodyPr/>
        <a:lstStyle/>
        <a:p>
          <a:endParaRPr lang="en-US"/>
        </a:p>
      </dgm:t>
    </dgm:pt>
    <dgm:pt modelId="{B925B747-3688-4F3F-9213-B80AC78C91A7}">
      <dgm:prSet/>
      <dgm:spPr/>
      <dgm:t>
        <a:bodyPr/>
        <a:lstStyle/>
        <a:p>
          <a:r>
            <a:rPr lang="en-GB"/>
            <a:t>Sostegno a lotta per indipendenze nazionale sia da Wilson che, in maniera più netta, dalla neonata Unione Sovietica</a:t>
          </a:r>
          <a:endParaRPr lang="en-US"/>
        </a:p>
      </dgm:t>
    </dgm:pt>
    <dgm:pt modelId="{5CDEE0CC-B878-4F45-A31F-80624B7C38A8}" type="parTrans" cxnId="{E6A5D492-8694-4811-BC3C-A0AB9A091531}">
      <dgm:prSet/>
      <dgm:spPr/>
      <dgm:t>
        <a:bodyPr/>
        <a:lstStyle/>
        <a:p>
          <a:endParaRPr lang="en-US"/>
        </a:p>
      </dgm:t>
    </dgm:pt>
    <dgm:pt modelId="{02299545-9322-44B7-ABBA-469D630FF590}" type="sibTrans" cxnId="{E6A5D492-8694-4811-BC3C-A0AB9A091531}">
      <dgm:prSet/>
      <dgm:spPr/>
      <dgm:t>
        <a:bodyPr/>
        <a:lstStyle/>
        <a:p>
          <a:endParaRPr lang="en-US"/>
        </a:p>
      </dgm:t>
    </dgm:pt>
    <dgm:pt modelId="{EAD7740E-3149-411B-B2F4-3DBEC98A3350}">
      <dgm:prSet/>
      <dgm:spPr/>
      <dgm:t>
        <a:bodyPr/>
        <a:lstStyle/>
        <a:p>
          <a:r>
            <a:rPr lang="en-GB"/>
            <a:t>Delusione per accordi firmati dalle potenze dell’intesa a scapito delle popolazioni arabe e delle popolazioni colonizzate</a:t>
          </a:r>
          <a:endParaRPr lang="en-US"/>
        </a:p>
      </dgm:t>
    </dgm:pt>
    <dgm:pt modelId="{A7DB2C06-EBD5-43D7-85DD-5BA4502A5B99}" type="parTrans" cxnId="{3862F72E-E2B3-40D9-A8BE-15D0B318A373}">
      <dgm:prSet/>
      <dgm:spPr/>
      <dgm:t>
        <a:bodyPr/>
        <a:lstStyle/>
        <a:p>
          <a:endParaRPr lang="en-US"/>
        </a:p>
      </dgm:t>
    </dgm:pt>
    <dgm:pt modelId="{07A2B18C-D6B6-4AE9-9958-4B5A95D17129}" type="sibTrans" cxnId="{3862F72E-E2B3-40D9-A8BE-15D0B318A373}">
      <dgm:prSet/>
      <dgm:spPr/>
      <dgm:t>
        <a:bodyPr/>
        <a:lstStyle/>
        <a:p>
          <a:endParaRPr lang="en-US"/>
        </a:p>
      </dgm:t>
    </dgm:pt>
    <dgm:pt modelId="{D88803A6-A36A-48CF-8D41-8B6776969A02}">
      <dgm:prSet/>
      <dgm:spPr/>
      <dgm:t>
        <a:bodyPr/>
        <a:lstStyle/>
        <a:p>
          <a:r>
            <a:rPr lang="en-GB"/>
            <a:t>RAFFORZAMENTO NAZIONALISMO</a:t>
          </a:r>
          <a:endParaRPr lang="en-US"/>
        </a:p>
      </dgm:t>
    </dgm:pt>
    <dgm:pt modelId="{3B7B5814-7A6B-4C2E-9AF9-BA58CBF8C361}" type="parTrans" cxnId="{821BFB33-3E2C-4F37-AB9A-2E348BF98157}">
      <dgm:prSet/>
      <dgm:spPr/>
      <dgm:t>
        <a:bodyPr/>
        <a:lstStyle/>
        <a:p>
          <a:endParaRPr lang="en-US"/>
        </a:p>
      </dgm:t>
    </dgm:pt>
    <dgm:pt modelId="{3F182D67-8AAA-4B2E-8E78-92DD371DC30A}" type="sibTrans" cxnId="{821BFB33-3E2C-4F37-AB9A-2E348BF98157}">
      <dgm:prSet/>
      <dgm:spPr/>
      <dgm:t>
        <a:bodyPr/>
        <a:lstStyle/>
        <a:p>
          <a:endParaRPr lang="en-US"/>
        </a:p>
      </dgm:t>
    </dgm:pt>
    <dgm:pt modelId="{ED388B24-F97F-46AF-A476-C3FCA04430C7}" type="pres">
      <dgm:prSet presAssocID="{AE40B789-A651-4864-941B-9952DCEBBB60}" presName="vert0" presStyleCnt="0">
        <dgm:presLayoutVars>
          <dgm:dir/>
          <dgm:animOne val="branch"/>
          <dgm:animLvl val="lvl"/>
        </dgm:presLayoutVars>
      </dgm:prSet>
      <dgm:spPr/>
    </dgm:pt>
    <dgm:pt modelId="{57986333-FF7A-47CF-89F7-EC097B59C90B}" type="pres">
      <dgm:prSet presAssocID="{499AE4C1-47EC-4AC8-8B0A-9E65BF13D9F1}" presName="thickLine" presStyleLbl="alignNode1" presStyleIdx="0" presStyleCnt="4"/>
      <dgm:spPr/>
    </dgm:pt>
    <dgm:pt modelId="{9EE03460-251C-489D-A3E9-21A90DD7DA65}" type="pres">
      <dgm:prSet presAssocID="{499AE4C1-47EC-4AC8-8B0A-9E65BF13D9F1}" presName="horz1" presStyleCnt="0"/>
      <dgm:spPr/>
    </dgm:pt>
    <dgm:pt modelId="{89051997-FF4C-41A3-B5DA-C269F842C466}" type="pres">
      <dgm:prSet presAssocID="{499AE4C1-47EC-4AC8-8B0A-9E65BF13D9F1}" presName="tx1" presStyleLbl="revTx" presStyleIdx="0" presStyleCnt="4"/>
      <dgm:spPr/>
    </dgm:pt>
    <dgm:pt modelId="{9D86366E-CC23-443A-AE0A-3A6EC70EBA41}" type="pres">
      <dgm:prSet presAssocID="{499AE4C1-47EC-4AC8-8B0A-9E65BF13D9F1}" presName="vert1" presStyleCnt="0"/>
      <dgm:spPr/>
    </dgm:pt>
    <dgm:pt modelId="{963D21F9-925D-4781-B8A9-784C1A3E6385}" type="pres">
      <dgm:prSet presAssocID="{B925B747-3688-4F3F-9213-B80AC78C91A7}" presName="thickLine" presStyleLbl="alignNode1" presStyleIdx="1" presStyleCnt="4"/>
      <dgm:spPr/>
    </dgm:pt>
    <dgm:pt modelId="{5CD34477-E5A5-4CE6-8336-A36E695EAC66}" type="pres">
      <dgm:prSet presAssocID="{B925B747-3688-4F3F-9213-B80AC78C91A7}" presName="horz1" presStyleCnt="0"/>
      <dgm:spPr/>
    </dgm:pt>
    <dgm:pt modelId="{027B9011-566E-4F58-80FA-4503ED0D512A}" type="pres">
      <dgm:prSet presAssocID="{B925B747-3688-4F3F-9213-B80AC78C91A7}" presName="tx1" presStyleLbl="revTx" presStyleIdx="1" presStyleCnt="4"/>
      <dgm:spPr/>
    </dgm:pt>
    <dgm:pt modelId="{F90B83D3-6570-4B9B-87F0-15AEE08A40A0}" type="pres">
      <dgm:prSet presAssocID="{B925B747-3688-4F3F-9213-B80AC78C91A7}" presName="vert1" presStyleCnt="0"/>
      <dgm:spPr/>
    </dgm:pt>
    <dgm:pt modelId="{9322059A-8A91-4A2A-AF6C-6B0E88B2C3FF}" type="pres">
      <dgm:prSet presAssocID="{EAD7740E-3149-411B-B2F4-3DBEC98A3350}" presName="thickLine" presStyleLbl="alignNode1" presStyleIdx="2" presStyleCnt="4"/>
      <dgm:spPr/>
    </dgm:pt>
    <dgm:pt modelId="{2AB33E7C-AC2E-41BD-8D31-DE6AC8B2060B}" type="pres">
      <dgm:prSet presAssocID="{EAD7740E-3149-411B-B2F4-3DBEC98A3350}" presName="horz1" presStyleCnt="0"/>
      <dgm:spPr/>
    </dgm:pt>
    <dgm:pt modelId="{5C320A5E-90C3-479E-91C1-37A2AAEB9936}" type="pres">
      <dgm:prSet presAssocID="{EAD7740E-3149-411B-B2F4-3DBEC98A3350}" presName="tx1" presStyleLbl="revTx" presStyleIdx="2" presStyleCnt="4"/>
      <dgm:spPr/>
    </dgm:pt>
    <dgm:pt modelId="{FBD471DF-F4E0-4DD2-897B-FF8DEB637854}" type="pres">
      <dgm:prSet presAssocID="{EAD7740E-3149-411B-B2F4-3DBEC98A3350}" presName="vert1" presStyleCnt="0"/>
      <dgm:spPr/>
    </dgm:pt>
    <dgm:pt modelId="{2A7AC162-7B6C-49C1-8B7A-16B936A24CEA}" type="pres">
      <dgm:prSet presAssocID="{D88803A6-A36A-48CF-8D41-8B6776969A02}" presName="thickLine" presStyleLbl="alignNode1" presStyleIdx="3" presStyleCnt="4"/>
      <dgm:spPr/>
    </dgm:pt>
    <dgm:pt modelId="{F2ECD87A-0A04-48B9-8666-B0C764F2594D}" type="pres">
      <dgm:prSet presAssocID="{D88803A6-A36A-48CF-8D41-8B6776969A02}" presName="horz1" presStyleCnt="0"/>
      <dgm:spPr/>
    </dgm:pt>
    <dgm:pt modelId="{9361661E-528C-49F3-9584-E83E31C06496}" type="pres">
      <dgm:prSet presAssocID="{D88803A6-A36A-48CF-8D41-8B6776969A02}" presName="tx1" presStyleLbl="revTx" presStyleIdx="3" presStyleCnt="4"/>
      <dgm:spPr/>
    </dgm:pt>
    <dgm:pt modelId="{13D8CB71-2F8F-4BD7-AC47-B176E5CE17FC}" type="pres">
      <dgm:prSet presAssocID="{D88803A6-A36A-48CF-8D41-8B6776969A02}" presName="vert1" presStyleCnt="0"/>
      <dgm:spPr/>
    </dgm:pt>
  </dgm:ptLst>
  <dgm:cxnLst>
    <dgm:cxn modelId="{1F7BEE25-3B92-47B7-BAC7-80A981B12D5E}" type="presOf" srcId="{EAD7740E-3149-411B-B2F4-3DBEC98A3350}" destId="{5C320A5E-90C3-479E-91C1-37A2AAEB9936}" srcOrd="0" destOrd="0" presId="urn:microsoft.com/office/officeart/2008/layout/LinedList"/>
    <dgm:cxn modelId="{C27E7B2B-733F-4AEE-B01A-B8ED8A185470}" type="presOf" srcId="{AE40B789-A651-4864-941B-9952DCEBBB60}" destId="{ED388B24-F97F-46AF-A476-C3FCA04430C7}" srcOrd="0" destOrd="0" presId="urn:microsoft.com/office/officeart/2008/layout/LinedList"/>
    <dgm:cxn modelId="{3862F72E-E2B3-40D9-A8BE-15D0B318A373}" srcId="{AE40B789-A651-4864-941B-9952DCEBBB60}" destId="{EAD7740E-3149-411B-B2F4-3DBEC98A3350}" srcOrd="2" destOrd="0" parTransId="{A7DB2C06-EBD5-43D7-85DD-5BA4502A5B99}" sibTransId="{07A2B18C-D6B6-4AE9-9958-4B5A95D17129}"/>
    <dgm:cxn modelId="{821BFB33-3E2C-4F37-AB9A-2E348BF98157}" srcId="{AE40B789-A651-4864-941B-9952DCEBBB60}" destId="{D88803A6-A36A-48CF-8D41-8B6776969A02}" srcOrd="3" destOrd="0" parTransId="{3B7B5814-7A6B-4C2E-9AF9-BA58CBF8C361}" sibTransId="{3F182D67-8AAA-4B2E-8E78-92DD371DC30A}"/>
    <dgm:cxn modelId="{52B81C58-5C98-4360-82B2-B75AAF2F3CC4}" type="presOf" srcId="{D88803A6-A36A-48CF-8D41-8B6776969A02}" destId="{9361661E-528C-49F3-9584-E83E31C06496}" srcOrd="0" destOrd="0" presId="urn:microsoft.com/office/officeart/2008/layout/LinedList"/>
    <dgm:cxn modelId="{45EFD28F-1A27-41CD-9E44-7D9BE5BF7F26}" type="presOf" srcId="{B925B747-3688-4F3F-9213-B80AC78C91A7}" destId="{027B9011-566E-4F58-80FA-4503ED0D512A}" srcOrd="0" destOrd="0" presId="urn:microsoft.com/office/officeart/2008/layout/LinedList"/>
    <dgm:cxn modelId="{E6A5D492-8694-4811-BC3C-A0AB9A091531}" srcId="{AE40B789-A651-4864-941B-9952DCEBBB60}" destId="{B925B747-3688-4F3F-9213-B80AC78C91A7}" srcOrd="1" destOrd="0" parTransId="{5CDEE0CC-B878-4F45-A31F-80624B7C38A8}" sibTransId="{02299545-9322-44B7-ABBA-469D630FF590}"/>
    <dgm:cxn modelId="{AC26A1CE-0CAB-41C9-960B-DF774C71885E}" type="presOf" srcId="{499AE4C1-47EC-4AC8-8B0A-9E65BF13D9F1}" destId="{89051997-FF4C-41A3-B5DA-C269F842C466}" srcOrd="0" destOrd="0" presId="urn:microsoft.com/office/officeart/2008/layout/LinedList"/>
    <dgm:cxn modelId="{260A91F5-5D72-45A7-9CB0-7AA1AA194A1E}" srcId="{AE40B789-A651-4864-941B-9952DCEBBB60}" destId="{499AE4C1-47EC-4AC8-8B0A-9E65BF13D9F1}" srcOrd="0" destOrd="0" parTransId="{0AC43306-81FB-4704-BE97-D2BBA544BFFC}" sibTransId="{479DDADD-7452-4799-8232-768D222C6BEC}"/>
    <dgm:cxn modelId="{E9CC83EA-D601-45AD-AC0D-D02713DC57CC}" type="presParOf" srcId="{ED388B24-F97F-46AF-A476-C3FCA04430C7}" destId="{57986333-FF7A-47CF-89F7-EC097B59C90B}" srcOrd="0" destOrd="0" presId="urn:microsoft.com/office/officeart/2008/layout/LinedList"/>
    <dgm:cxn modelId="{9BE2463B-3802-48CC-B074-C84427EA1773}" type="presParOf" srcId="{ED388B24-F97F-46AF-A476-C3FCA04430C7}" destId="{9EE03460-251C-489D-A3E9-21A90DD7DA65}" srcOrd="1" destOrd="0" presId="urn:microsoft.com/office/officeart/2008/layout/LinedList"/>
    <dgm:cxn modelId="{F66AF136-F364-4262-A8E9-78E28C0F779A}" type="presParOf" srcId="{9EE03460-251C-489D-A3E9-21A90DD7DA65}" destId="{89051997-FF4C-41A3-B5DA-C269F842C466}" srcOrd="0" destOrd="0" presId="urn:microsoft.com/office/officeart/2008/layout/LinedList"/>
    <dgm:cxn modelId="{098E2933-3F17-4345-B5B1-8D6BFBB222A3}" type="presParOf" srcId="{9EE03460-251C-489D-A3E9-21A90DD7DA65}" destId="{9D86366E-CC23-443A-AE0A-3A6EC70EBA41}" srcOrd="1" destOrd="0" presId="urn:microsoft.com/office/officeart/2008/layout/LinedList"/>
    <dgm:cxn modelId="{26D5834C-D98E-4099-841B-350D3B6C1192}" type="presParOf" srcId="{ED388B24-F97F-46AF-A476-C3FCA04430C7}" destId="{963D21F9-925D-4781-B8A9-784C1A3E6385}" srcOrd="2" destOrd="0" presId="urn:microsoft.com/office/officeart/2008/layout/LinedList"/>
    <dgm:cxn modelId="{0C214E09-75EF-422D-9489-0C97973117E9}" type="presParOf" srcId="{ED388B24-F97F-46AF-A476-C3FCA04430C7}" destId="{5CD34477-E5A5-4CE6-8336-A36E695EAC66}" srcOrd="3" destOrd="0" presId="urn:microsoft.com/office/officeart/2008/layout/LinedList"/>
    <dgm:cxn modelId="{C4EF546A-2E60-4A75-BC7D-F55A722EE58C}" type="presParOf" srcId="{5CD34477-E5A5-4CE6-8336-A36E695EAC66}" destId="{027B9011-566E-4F58-80FA-4503ED0D512A}" srcOrd="0" destOrd="0" presId="urn:microsoft.com/office/officeart/2008/layout/LinedList"/>
    <dgm:cxn modelId="{F746B75B-5FC1-434E-A7DA-E3C672A0AD9C}" type="presParOf" srcId="{5CD34477-E5A5-4CE6-8336-A36E695EAC66}" destId="{F90B83D3-6570-4B9B-87F0-15AEE08A40A0}" srcOrd="1" destOrd="0" presId="urn:microsoft.com/office/officeart/2008/layout/LinedList"/>
    <dgm:cxn modelId="{1F535D96-98AA-4151-B08C-8B8F6987E71A}" type="presParOf" srcId="{ED388B24-F97F-46AF-A476-C3FCA04430C7}" destId="{9322059A-8A91-4A2A-AF6C-6B0E88B2C3FF}" srcOrd="4" destOrd="0" presId="urn:microsoft.com/office/officeart/2008/layout/LinedList"/>
    <dgm:cxn modelId="{7B7F9132-EB70-4B63-A2E6-C84E6BDC1EB3}" type="presParOf" srcId="{ED388B24-F97F-46AF-A476-C3FCA04430C7}" destId="{2AB33E7C-AC2E-41BD-8D31-DE6AC8B2060B}" srcOrd="5" destOrd="0" presId="urn:microsoft.com/office/officeart/2008/layout/LinedList"/>
    <dgm:cxn modelId="{7DB917D8-42B2-422A-AB3A-430FC7402A62}" type="presParOf" srcId="{2AB33E7C-AC2E-41BD-8D31-DE6AC8B2060B}" destId="{5C320A5E-90C3-479E-91C1-37A2AAEB9936}" srcOrd="0" destOrd="0" presId="urn:microsoft.com/office/officeart/2008/layout/LinedList"/>
    <dgm:cxn modelId="{E8A2D9D0-1E13-42E9-9FD4-E5BE30E029E7}" type="presParOf" srcId="{2AB33E7C-AC2E-41BD-8D31-DE6AC8B2060B}" destId="{FBD471DF-F4E0-4DD2-897B-FF8DEB637854}" srcOrd="1" destOrd="0" presId="urn:microsoft.com/office/officeart/2008/layout/LinedList"/>
    <dgm:cxn modelId="{7BE831C3-4393-458E-BC83-1264C9685A1C}" type="presParOf" srcId="{ED388B24-F97F-46AF-A476-C3FCA04430C7}" destId="{2A7AC162-7B6C-49C1-8B7A-16B936A24CEA}" srcOrd="6" destOrd="0" presId="urn:microsoft.com/office/officeart/2008/layout/LinedList"/>
    <dgm:cxn modelId="{12A51D21-A3A3-403C-844D-779D8A7B7AAD}" type="presParOf" srcId="{ED388B24-F97F-46AF-A476-C3FCA04430C7}" destId="{F2ECD87A-0A04-48B9-8666-B0C764F2594D}" srcOrd="7" destOrd="0" presId="urn:microsoft.com/office/officeart/2008/layout/LinedList"/>
    <dgm:cxn modelId="{D9724928-0617-405C-A612-374164048631}" type="presParOf" srcId="{F2ECD87A-0A04-48B9-8666-B0C764F2594D}" destId="{9361661E-528C-49F3-9584-E83E31C06496}" srcOrd="0" destOrd="0" presId="urn:microsoft.com/office/officeart/2008/layout/LinedList"/>
    <dgm:cxn modelId="{9B3F2664-B67B-42E3-B559-69B672ED0D24}" type="presParOf" srcId="{F2ECD87A-0A04-48B9-8666-B0C764F2594D}" destId="{13D8CB71-2F8F-4BD7-AC47-B176E5CE17F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ED9EA6D-02E2-4A90-9043-65F9B9DAB9C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C9941438-F1BF-4784-B67A-285B480E5489}">
      <dgm:prSet/>
      <dgm:spPr/>
      <dgm:t>
        <a:bodyPr/>
        <a:lstStyle/>
        <a:p>
          <a:r>
            <a:rPr lang="en-GB"/>
            <a:t>Prima guerra ridisegna la carta geografica, inventa il Medio Oriente, ma non risolve ma anzi aggrava le tensioni nell’area mediterranea</a:t>
          </a:r>
          <a:endParaRPr lang="en-US"/>
        </a:p>
      </dgm:t>
    </dgm:pt>
    <dgm:pt modelId="{BFD3F8E0-6B4C-4A06-BB67-C5756ACFBC59}" type="parTrans" cxnId="{6EE10FD8-07B8-4DDD-BFCA-EB11FE038364}">
      <dgm:prSet/>
      <dgm:spPr/>
      <dgm:t>
        <a:bodyPr/>
        <a:lstStyle/>
        <a:p>
          <a:endParaRPr lang="en-US"/>
        </a:p>
      </dgm:t>
    </dgm:pt>
    <dgm:pt modelId="{886E98DB-76CB-4C33-A520-308966117399}" type="sibTrans" cxnId="{6EE10FD8-07B8-4DDD-BFCA-EB11FE038364}">
      <dgm:prSet/>
      <dgm:spPr/>
      <dgm:t>
        <a:bodyPr/>
        <a:lstStyle/>
        <a:p>
          <a:endParaRPr lang="en-US"/>
        </a:p>
      </dgm:t>
    </dgm:pt>
    <dgm:pt modelId="{AEAB980A-17BB-4787-AB8E-9B0367AD26C8}">
      <dgm:prSet/>
      <dgm:spPr/>
      <dgm:t>
        <a:bodyPr/>
        <a:lstStyle/>
        <a:p>
          <a:r>
            <a:rPr lang="en-GB" dirty="0"/>
            <a:t>In </a:t>
          </a:r>
          <a:r>
            <a:rPr lang="en-GB" dirty="0" err="1"/>
            <a:t>varie</a:t>
          </a:r>
          <a:r>
            <a:rPr lang="en-GB" dirty="0"/>
            <a:t> </a:t>
          </a:r>
          <a:r>
            <a:rPr lang="en-GB" dirty="0" err="1"/>
            <a:t>parti</a:t>
          </a:r>
          <a:r>
            <a:rPr lang="en-GB" dirty="0"/>
            <a:t> del </a:t>
          </a:r>
          <a:r>
            <a:rPr lang="en-GB" dirty="0" err="1"/>
            <a:t>mondo</a:t>
          </a:r>
          <a:r>
            <a:rPr lang="en-GB" dirty="0"/>
            <a:t> la pace porta </a:t>
          </a:r>
          <a:r>
            <a:rPr lang="en-GB" b="1" dirty="0" err="1"/>
            <a:t>instabilità</a:t>
          </a:r>
          <a:r>
            <a:rPr lang="en-GB" b="1" dirty="0"/>
            <a:t> e </a:t>
          </a:r>
          <a:r>
            <a:rPr lang="en-GB" b="1" dirty="0" err="1"/>
            <a:t>nazionalismo</a:t>
          </a:r>
          <a:endParaRPr lang="en-US" dirty="0"/>
        </a:p>
      </dgm:t>
    </dgm:pt>
    <dgm:pt modelId="{8B303D3B-95FD-46FE-BFDA-6C9183B24ECF}" type="parTrans" cxnId="{0F21A79D-C3E5-41D1-BACA-753399386E84}">
      <dgm:prSet/>
      <dgm:spPr/>
      <dgm:t>
        <a:bodyPr/>
        <a:lstStyle/>
        <a:p>
          <a:endParaRPr lang="en-US"/>
        </a:p>
      </dgm:t>
    </dgm:pt>
    <dgm:pt modelId="{E0AA391D-E202-4B69-852A-ABCEA43B04B0}" type="sibTrans" cxnId="{0F21A79D-C3E5-41D1-BACA-753399386E84}">
      <dgm:prSet/>
      <dgm:spPr/>
      <dgm:t>
        <a:bodyPr/>
        <a:lstStyle/>
        <a:p>
          <a:endParaRPr lang="en-US"/>
        </a:p>
      </dgm:t>
    </dgm:pt>
    <dgm:pt modelId="{1AA42665-8CF8-4289-85EA-7005240EBECC}">
      <dgm:prSet/>
      <dgm:spPr/>
      <dgm:t>
        <a:bodyPr/>
        <a:lstStyle/>
        <a:p>
          <a:r>
            <a:rPr lang="en-GB" dirty="0" err="1"/>
            <a:t>Emergono</a:t>
          </a:r>
          <a:r>
            <a:rPr lang="en-GB" dirty="0"/>
            <a:t> due </a:t>
          </a:r>
          <a:r>
            <a:rPr lang="en-GB" dirty="0" err="1"/>
            <a:t>modi</a:t>
          </a:r>
          <a:r>
            <a:rPr lang="en-GB" dirty="0"/>
            <a:t> di </a:t>
          </a:r>
          <a:r>
            <a:rPr lang="en-GB" dirty="0" err="1"/>
            <a:t>gestire</a:t>
          </a:r>
          <a:r>
            <a:rPr lang="en-GB" dirty="0"/>
            <a:t> la </a:t>
          </a:r>
          <a:r>
            <a:rPr lang="en-GB" dirty="0" err="1"/>
            <a:t>politica</a:t>
          </a:r>
          <a:r>
            <a:rPr lang="en-GB" dirty="0"/>
            <a:t> </a:t>
          </a:r>
          <a:r>
            <a:rPr lang="en-GB" dirty="0" err="1"/>
            <a:t>estera</a:t>
          </a:r>
          <a:r>
            <a:rPr lang="en-GB" dirty="0"/>
            <a:t> da </a:t>
          </a:r>
          <a:r>
            <a:rPr lang="en-GB" dirty="0" err="1"/>
            <a:t>parte</a:t>
          </a:r>
          <a:r>
            <a:rPr lang="en-GB" dirty="0"/>
            <a:t> di Francia e Gran </a:t>
          </a:r>
          <a:r>
            <a:rPr lang="en-GB" dirty="0" err="1"/>
            <a:t>Bretagna</a:t>
          </a:r>
          <a:r>
            <a:rPr lang="en-GB" dirty="0"/>
            <a:t> </a:t>
          </a:r>
          <a:r>
            <a:rPr lang="en-GB" dirty="0" err="1"/>
            <a:t>che</a:t>
          </a:r>
          <a:r>
            <a:rPr lang="en-GB" dirty="0"/>
            <a:t> </a:t>
          </a:r>
          <a:r>
            <a:rPr lang="en-GB" dirty="0" err="1"/>
            <a:t>ritornano</a:t>
          </a:r>
          <a:r>
            <a:rPr lang="en-GB" dirty="0"/>
            <a:t> poi </a:t>
          </a:r>
          <a:r>
            <a:rPr lang="en-GB" dirty="0" err="1"/>
            <a:t>nel</a:t>
          </a:r>
          <a:r>
            <a:rPr lang="en-GB" dirty="0"/>
            <a:t> </a:t>
          </a:r>
          <a:r>
            <a:rPr lang="en-GB" dirty="0" err="1"/>
            <a:t>corso</a:t>
          </a:r>
          <a:r>
            <a:rPr lang="en-GB" dirty="0"/>
            <a:t> del Novecento</a:t>
          </a:r>
          <a:endParaRPr lang="en-US" dirty="0"/>
        </a:p>
      </dgm:t>
    </dgm:pt>
    <dgm:pt modelId="{A7C106AF-F60F-44B6-8825-3D55B252D56A}" type="parTrans" cxnId="{33FA7C08-833C-4001-8BAB-D7986EB66FF6}">
      <dgm:prSet/>
      <dgm:spPr/>
      <dgm:t>
        <a:bodyPr/>
        <a:lstStyle/>
        <a:p>
          <a:endParaRPr lang="en-US"/>
        </a:p>
      </dgm:t>
    </dgm:pt>
    <dgm:pt modelId="{DBEC3159-BF76-4B0B-A095-A2AFF74AED86}" type="sibTrans" cxnId="{33FA7C08-833C-4001-8BAB-D7986EB66FF6}">
      <dgm:prSet/>
      <dgm:spPr/>
      <dgm:t>
        <a:bodyPr/>
        <a:lstStyle/>
        <a:p>
          <a:endParaRPr lang="en-US"/>
        </a:p>
      </dgm:t>
    </dgm:pt>
    <dgm:pt modelId="{F96A9701-6C25-430B-AC21-242BCEB85252}" type="pres">
      <dgm:prSet presAssocID="{0ED9EA6D-02E2-4A90-9043-65F9B9DAB9CD}" presName="linear" presStyleCnt="0">
        <dgm:presLayoutVars>
          <dgm:animLvl val="lvl"/>
          <dgm:resizeHandles val="exact"/>
        </dgm:presLayoutVars>
      </dgm:prSet>
      <dgm:spPr/>
    </dgm:pt>
    <dgm:pt modelId="{E8E1740E-AE8E-44FF-AA65-D62EEFA1D9C2}" type="pres">
      <dgm:prSet presAssocID="{C9941438-F1BF-4784-B67A-285B480E5489}" presName="parentText" presStyleLbl="node1" presStyleIdx="0" presStyleCnt="3">
        <dgm:presLayoutVars>
          <dgm:chMax val="0"/>
          <dgm:bulletEnabled val="1"/>
        </dgm:presLayoutVars>
      </dgm:prSet>
      <dgm:spPr/>
    </dgm:pt>
    <dgm:pt modelId="{DCAF9A71-A28D-4328-A46A-98D4F408101A}" type="pres">
      <dgm:prSet presAssocID="{886E98DB-76CB-4C33-A520-308966117399}" presName="spacer" presStyleCnt="0"/>
      <dgm:spPr/>
    </dgm:pt>
    <dgm:pt modelId="{98FF3E54-64BA-40A9-83AD-40F69A29D59F}" type="pres">
      <dgm:prSet presAssocID="{AEAB980A-17BB-4787-AB8E-9B0367AD26C8}" presName="parentText" presStyleLbl="node1" presStyleIdx="1" presStyleCnt="3">
        <dgm:presLayoutVars>
          <dgm:chMax val="0"/>
          <dgm:bulletEnabled val="1"/>
        </dgm:presLayoutVars>
      </dgm:prSet>
      <dgm:spPr/>
    </dgm:pt>
    <dgm:pt modelId="{012936A2-3939-4FA8-88BE-414A43BB0D6D}" type="pres">
      <dgm:prSet presAssocID="{E0AA391D-E202-4B69-852A-ABCEA43B04B0}" presName="spacer" presStyleCnt="0"/>
      <dgm:spPr/>
    </dgm:pt>
    <dgm:pt modelId="{D8CB3C8E-45D1-45EB-A55A-1C0FFB8192F6}" type="pres">
      <dgm:prSet presAssocID="{1AA42665-8CF8-4289-85EA-7005240EBECC}" presName="parentText" presStyleLbl="node1" presStyleIdx="2" presStyleCnt="3">
        <dgm:presLayoutVars>
          <dgm:chMax val="0"/>
          <dgm:bulletEnabled val="1"/>
        </dgm:presLayoutVars>
      </dgm:prSet>
      <dgm:spPr/>
    </dgm:pt>
  </dgm:ptLst>
  <dgm:cxnLst>
    <dgm:cxn modelId="{33FA7C08-833C-4001-8BAB-D7986EB66FF6}" srcId="{0ED9EA6D-02E2-4A90-9043-65F9B9DAB9CD}" destId="{1AA42665-8CF8-4289-85EA-7005240EBECC}" srcOrd="2" destOrd="0" parTransId="{A7C106AF-F60F-44B6-8825-3D55B252D56A}" sibTransId="{DBEC3159-BF76-4B0B-A095-A2AFF74AED86}"/>
    <dgm:cxn modelId="{F883D76D-7490-4325-961A-F6C0209C3106}" type="presOf" srcId="{C9941438-F1BF-4784-B67A-285B480E5489}" destId="{E8E1740E-AE8E-44FF-AA65-D62EEFA1D9C2}" srcOrd="0" destOrd="0" presId="urn:microsoft.com/office/officeart/2005/8/layout/vList2"/>
    <dgm:cxn modelId="{D57AAA7B-E7AE-4B6E-B698-6A95B54469B3}" type="presOf" srcId="{AEAB980A-17BB-4787-AB8E-9B0367AD26C8}" destId="{98FF3E54-64BA-40A9-83AD-40F69A29D59F}" srcOrd="0" destOrd="0" presId="urn:microsoft.com/office/officeart/2005/8/layout/vList2"/>
    <dgm:cxn modelId="{64F1899D-B2E0-420C-95F8-70E110E7E8D7}" type="presOf" srcId="{0ED9EA6D-02E2-4A90-9043-65F9B9DAB9CD}" destId="{F96A9701-6C25-430B-AC21-242BCEB85252}" srcOrd="0" destOrd="0" presId="urn:microsoft.com/office/officeart/2005/8/layout/vList2"/>
    <dgm:cxn modelId="{0F21A79D-C3E5-41D1-BACA-753399386E84}" srcId="{0ED9EA6D-02E2-4A90-9043-65F9B9DAB9CD}" destId="{AEAB980A-17BB-4787-AB8E-9B0367AD26C8}" srcOrd="1" destOrd="0" parTransId="{8B303D3B-95FD-46FE-BFDA-6C9183B24ECF}" sibTransId="{E0AA391D-E202-4B69-852A-ABCEA43B04B0}"/>
    <dgm:cxn modelId="{6EE10FD8-07B8-4DDD-BFCA-EB11FE038364}" srcId="{0ED9EA6D-02E2-4A90-9043-65F9B9DAB9CD}" destId="{C9941438-F1BF-4784-B67A-285B480E5489}" srcOrd="0" destOrd="0" parTransId="{BFD3F8E0-6B4C-4A06-BB67-C5756ACFBC59}" sibTransId="{886E98DB-76CB-4C33-A520-308966117399}"/>
    <dgm:cxn modelId="{1D4652DF-BD71-464D-A7F1-3ABF5818F0F8}" type="presOf" srcId="{1AA42665-8CF8-4289-85EA-7005240EBECC}" destId="{D8CB3C8E-45D1-45EB-A55A-1C0FFB8192F6}" srcOrd="0" destOrd="0" presId="urn:microsoft.com/office/officeart/2005/8/layout/vList2"/>
    <dgm:cxn modelId="{0AA6F22F-4B37-4E3F-ACDD-88088945D5D8}" type="presParOf" srcId="{F96A9701-6C25-430B-AC21-242BCEB85252}" destId="{E8E1740E-AE8E-44FF-AA65-D62EEFA1D9C2}" srcOrd="0" destOrd="0" presId="urn:microsoft.com/office/officeart/2005/8/layout/vList2"/>
    <dgm:cxn modelId="{3EDCFC5D-2847-440B-B239-DEC0F64C01E4}" type="presParOf" srcId="{F96A9701-6C25-430B-AC21-242BCEB85252}" destId="{DCAF9A71-A28D-4328-A46A-98D4F408101A}" srcOrd="1" destOrd="0" presId="urn:microsoft.com/office/officeart/2005/8/layout/vList2"/>
    <dgm:cxn modelId="{75E52B8C-82A2-468A-9F6D-C90710627FCE}" type="presParOf" srcId="{F96A9701-6C25-430B-AC21-242BCEB85252}" destId="{98FF3E54-64BA-40A9-83AD-40F69A29D59F}" srcOrd="2" destOrd="0" presId="urn:microsoft.com/office/officeart/2005/8/layout/vList2"/>
    <dgm:cxn modelId="{23E379EB-253A-4A7D-85D1-4BC204BAB632}" type="presParOf" srcId="{F96A9701-6C25-430B-AC21-242BCEB85252}" destId="{012936A2-3939-4FA8-88BE-414A43BB0D6D}" srcOrd="3" destOrd="0" presId="urn:microsoft.com/office/officeart/2005/8/layout/vList2"/>
    <dgm:cxn modelId="{0A3DFF60-DEE1-487B-B4B5-C9C48B1A95B3}" type="presParOf" srcId="{F96A9701-6C25-430B-AC21-242BCEB85252}" destId="{D8CB3C8E-45D1-45EB-A55A-1C0FFB8192F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FF3CA-736A-4FF4-B75A-179339F9444C}">
      <dsp:nvSpPr>
        <dsp:cNvPr id="0" name=""/>
        <dsp:cNvSpPr/>
      </dsp:nvSpPr>
      <dsp:spPr>
        <a:xfrm>
          <a:off x="0" y="545"/>
          <a:ext cx="6451943" cy="127622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368775-5CB1-42F7-9D0F-18080C1F79AB}">
      <dsp:nvSpPr>
        <dsp:cNvPr id="0" name=""/>
        <dsp:cNvSpPr/>
      </dsp:nvSpPr>
      <dsp:spPr>
        <a:xfrm>
          <a:off x="386058" y="287696"/>
          <a:ext cx="701925" cy="7019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DF7EFE-968E-4295-B86C-7762DD2250A3}">
      <dsp:nvSpPr>
        <dsp:cNvPr id="0" name=""/>
        <dsp:cNvSpPr/>
      </dsp:nvSpPr>
      <dsp:spPr>
        <a:xfrm>
          <a:off x="1474042" y="545"/>
          <a:ext cx="4977900" cy="1276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067" tIns="135067" rIns="135067" bIns="135067" numCol="1" spcCol="1270" anchor="ctr" anchorCtr="0">
          <a:noAutofit/>
        </a:bodyPr>
        <a:lstStyle/>
        <a:p>
          <a:pPr marL="0" lvl="0" indent="0" algn="l" defTabSz="1066800">
            <a:lnSpc>
              <a:spcPct val="90000"/>
            </a:lnSpc>
            <a:spcBef>
              <a:spcPct val="0"/>
            </a:spcBef>
            <a:spcAft>
              <a:spcPct val="35000"/>
            </a:spcAft>
            <a:buNone/>
          </a:pPr>
          <a:r>
            <a:rPr lang="it-IT" sz="2400" kern="1200"/>
            <a:t>Dal punto di vista della mobilitazione</a:t>
          </a:r>
          <a:endParaRPr lang="en-US" sz="2400" kern="1200"/>
        </a:p>
      </dsp:txBody>
      <dsp:txXfrm>
        <a:off x="1474042" y="545"/>
        <a:ext cx="4977900" cy="1276227"/>
      </dsp:txXfrm>
    </dsp:sp>
    <dsp:sp modelId="{32905C5D-C3CA-4E71-94FF-466DC192645D}">
      <dsp:nvSpPr>
        <dsp:cNvPr id="0" name=""/>
        <dsp:cNvSpPr/>
      </dsp:nvSpPr>
      <dsp:spPr>
        <a:xfrm>
          <a:off x="0" y="1595829"/>
          <a:ext cx="6451943" cy="127622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5C5B94-A6CE-4E8C-A386-DEB42DD6ECD4}">
      <dsp:nvSpPr>
        <dsp:cNvPr id="0" name=""/>
        <dsp:cNvSpPr/>
      </dsp:nvSpPr>
      <dsp:spPr>
        <a:xfrm>
          <a:off x="386058" y="1882980"/>
          <a:ext cx="701925" cy="7019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26182B6-D83A-4518-A03B-18AD17B6E7D5}">
      <dsp:nvSpPr>
        <dsp:cNvPr id="0" name=""/>
        <dsp:cNvSpPr/>
      </dsp:nvSpPr>
      <dsp:spPr>
        <a:xfrm>
          <a:off x="1474042" y="1595829"/>
          <a:ext cx="4977900" cy="1276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067" tIns="135067" rIns="135067" bIns="135067" numCol="1" spcCol="1270" anchor="ctr" anchorCtr="0">
          <a:noAutofit/>
        </a:bodyPr>
        <a:lstStyle/>
        <a:p>
          <a:pPr marL="0" lvl="0" indent="0" algn="l" defTabSz="1066800">
            <a:lnSpc>
              <a:spcPct val="90000"/>
            </a:lnSpc>
            <a:spcBef>
              <a:spcPct val="0"/>
            </a:spcBef>
            <a:spcAft>
              <a:spcPct val="35000"/>
            </a:spcAft>
            <a:buNone/>
          </a:pPr>
          <a:r>
            <a:rPr lang="it-IT" sz="2400" kern="1200"/>
            <a:t>Dal punto di vista dei territori di guerra e degli effetti su quei territori</a:t>
          </a:r>
          <a:endParaRPr lang="en-US" sz="2400" kern="1200"/>
        </a:p>
      </dsp:txBody>
      <dsp:txXfrm>
        <a:off x="1474042" y="1595829"/>
        <a:ext cx="4977900" cy="1276227"/>
      </dsp:txXfrm>
    </dsp:sp>
    <dsp:sp modelId="{DD2347C2-DA29-4A72-AA54-13C7BACAE142}">
      <dsp:nvSpPr>
        <dsp:cNvPr id="0" name=""/>
        <dsp:cNvSpPr/>
      </dsp:nvSpPr>
      <dsp:spPr>
        <a:xfrm>
          <a:off x="0" y="3191114"/>
          <a:ext cx="6451943" cy="1276227"/>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6DD175-F3CD-45E8-87AD-8E03A156A936}">
      <dsp:nvSpPr>
        <dsp:cNvPr id="0" name=""/>
        <dsp:cNvSpPr/>
      </dsp:nvSpPr>
      <dsp:spPr>
        <a:xfrm>
          <a:off x="386058" y="3478265"/>
          <a:ext cx="701925" cy="70192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3E4978-EEDC-4904-A144-D011F1DA7A2F}">
      <dsp:nvSpPr>
        <dsp:cNvPr id="0" name=""/>
        <dsp:cNvSpPr/>
      </dsp:nvSpPr>
      <dsp:spPr>
        <a:xfrm>
          <a:off x="1474042" y="3191114"/>
          <a:ext cx="4977900" cy="1276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067" tIns="135067" rIns="135067" bIns="135067" numCol="1" spcCol="1270" anchor="ctr" anchorCtr="0">
          <a:noAutofit/>
        </a:bodyPr>
        <a:lstStyle/>
        <a:p>
          <a:pPr marL="0" lvl="0" indent="0" algn="l" defTabSz="1066800">
            <a:lnSpc>
              <a:spcPct val="90000"/>
            </a:lnSpc>
            <a:spcBef>
              <a:spcPct val="0"/>
            </a:spcBef>
            <a:spcAft>
              <a:spcPct val="35000"/>
            </a:spcAft>
            <a:buNone/>
          </a:pPr>
          <a:r>
            <a:rPr lang="it-IT" sz="2400" kern="1200" dirty="0"/>
            <a:t>Dal punto di vista dei lasciti culturali e ideologici (rafforzamento identità nazionali; influenza rivoluzione russa)</a:t>
          </a:r>
          <a:endParaRPr lang="en-US" sz="2400" kern="1200" dirty="0"/>
        </a:p>
      </dsp:txBody>
      <dsp:txXfrm>
        <a:off x="1474042" y="3191114"/>
        <a:ext cx="4977900" cy="12762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28CCA5-79E8-4370-AB32-41AFBF6DD0ED}">
      <dsp:nvSpPr>
        <dsp:cNvPr id="0" name=""/>
        <dsp:cNvSpPr/>
      </dsp:nvSpPr>
      <dsp:spPr>
        <a:xfrm>
          <a:off x="0" y="441278"/>
          <a:ext cx="6451943" cy="115478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it-IT" sz="2100" kern="1200"/>
            <a:t>La guerra coinvolge tutte le maggiori potenze e tutti gli stati europei, a eccezione della Spagna, dell'Olanda, delle tre nazioni scandinave e della Svizzera</a:t>
          </a:r>
          <a:endParaRPr lang="en-US" sz="2100" kern="1200"/>
        </a:p>
      </dsp:txBody>
      <dsp:txXfrm>
        <a:off x="56372" y="497650"/>
        <a:ext cx="6339199" cy="1042045"/>
      </dsp:txXfrm>
    </dsp:sp>
    <dsp:sp modelId="{36F1D710-03C1-4140-A1F2-B7AB32E14A84}">
      <dsp:nvSpPr>
        <dsp:cNvPr id="0" name=""/>
        <dsp:cNvSpPr/>
      </dsp:nvSpPr>
      <dsp:spPr>
        <a:xfrm>
          <a:off x="0" y="1656548"/>
          <a:ext cx="6451943" cy="1154789"/>
        </a:xfrm>
        <a:prstGeom prst="roundRect">
          <a:avLst/>
        </a:prstGeom>
        <a:solidFill>
          <a:schemeClr val="accent2">
            <a:hueOff val="2340759"/>
            <a:satOff val="-2919"/>
            <a:lumOff val="68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it-IT" sz="2100" kern="1200"/>
            <a:t>Le potenze europee coloniali mobilitano le truppe provenienti dai territori dell’impero</a:t>
          </a:r>
          <a:endParaRPr lang="en-US" sz="2100" kern="1200"/>
        </a:p>
      </dsp:txBody>
      <dsp:txXfrm>
        <a:off x="56372" y="1712920"/>
        <a:ext cx="6339199" cy="1042045"/>
      </dsp:txXfrm>
    </dsp:sp>
    <dsp:sp modelId="{68F65345-87CD-402C-B9D2-D1C665CF12CC}">
      <dsp:nvSpPr>
        <dsp:cNvPr id="0" name=""/>
        <dsp:cNvSpPr/>
      </dsp:nvSpPr>
      <dsp:spPr>
        <a:xfrm>
          <a:off x="0" y="2871818"/>
          <a:ext cx="6451943" cy="1154789"/>
        </a:xfrm>
        <a:prstGeom prst="roundRect">
          <a:avLst/>
        </a:prstGeom>
        <a:solidFill>
          <a:schemeClr val="accent2">
            <a:hueOff val="4681519"/>
            <a:satOff val="-5839"/>
            <a:lumOff val="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it-IT" sz="2100" kern="1200"/>
            <a:t>Coinvolgimento lavoratori provenienti da paesi «terzi»</a:t>
          </a:r>
          <a:endParaRPr lang="en-US" sz="2100" kern="1200"/>
        </a:p>
      </dsp:txBody>
      <dsp:txXfrm>
        <a:off x="56372" y="2928190"/>
        <a:ext cx="6339199" cy="10420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94F47E-1359-4F0A-B581-1F5BF6F9F51A}">
      <dsp:nvSpPr>
        <dsp:cNvPr id="0" name=""/>
        <dsp:cNvSpPr/>
      </dsp:nvSpPr>
      <dsp:spPr>
        <a:xfrm>
          <a:off x="0" y="617088"/>
          <a:ext cx="9872663" cy="113924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22CD7E-DB76-4EA6-8967-2C9974BF5F8E}">
      <dsp:nvSpPr>
        <dsp:cNvPr id="0" name=""/>
        <dsp:cNvSpPr/>
      </dsp:nvSpPr>
      <dsp:spPr>
        <a:xfrm>
          <a:off x="344620" y="873417"/>
          <a:ext cx="626582" cy="62658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05F9B3-B206-4EA0-8B68-74A495F83DAE}">
      <dsp:nvSpPr>
        <dsp:cNvPr id="0" name=""/>
        <dsp:cNvSpPr/>
      </dsp:nvSpPr>
      <dsp:spPr>
        <a:xfrm>
          <a:off x="1315823" y="617088"/>
          <a:ext cx="8556839" cy="1139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570" tIns="120570" rIns="120570" bIns="120570" numCol="1" spcCol="1270" anchor="ctr" anchorCtr="0">
          <a:noAutofit/>
        </a:bodyPr>
        <a:lstStyle/>
        <a:p>
          <a:pPr marL="0" lvl="0" indent="0" algn="l" defTabSz="1111250">
            <a:lnSpc>
              <a:spcPct val="100000"/>
            </a:lnSpc>
            <a:spcBef>
              <a:spcPct val="0"/>
            </a:spcBef>
            <a:spcAft>
              <a:spcPct val="35000"/>
            </a:spcAft>
            <a:buNone/>
          </a:pPr>
          <a:r>
            <a:rPr lang="en-GB" sz="2500" kern="1200"/>
            <a:t>Comunità ebraiche leggono la dichiarazione come un’autorizzazione a compiere l’emigrazione verso la Palestina</a:t>
          </a:r>
          <a:endParaRPr lang="en-US" sz="2500" kern="1200"/>
        </a:p>
      </dsp:txBody>
      <dsp:txXfrm>
        <a:off x="1315823" y="617088"/>
        <a:ext cx="8556839" cy="1139240"/>
      </dsp:txXfrm>
    </dsp:sp>
    <dsp:sp modelId="{6B7EB672-360E-4889-A4D8-CE124D1F02C5}">
      <dsp:nvSpPr>
        <dsp:cNvPr id="0" name=""/>
        <dsp:cNvSpPr/>
      </dsp:nvSpPr>
      <dsp:spPr>
        <a:xfrm>
          <a:off x="0" y="2041139"/>
          <a:ext cx="9872663" cy="113924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27D9D9-631C-4589-B68E-33B813345CCD}">
      <dsp:nvSpPr>
        <dsp:cNvPr id="0" name=""/>
        <dsp:cNvSpPr/>
      </dsp:nvSpPr>
      <dsp:spPr>
        <a:xfrm>
          <a:off x="344620" y="2297468"/>
          <a:ext cx="626582" cy="6265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C0BC6B-46E9-448D-9D0A-4FE6459FDF52}">
      <dsp:nvSpPr>
        <dsp:cNvPr id="0" name=""/>
        <dsp:cNvSpPr/>
      </dsp:nvSpPr>
      <dsp:spPr>
        <a:xfrm>
          <a:off x="1315823" y="2041139"/>
          <a:ext cx="8556839" cy="1139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570" tIns="120570" rIns="120570" bIns="120570" numCol="1" spcCol="1270" anchor="ctr" anchorCtr="0">
          <a:noAutofit/>
        </a:bodyPr>
        <a:lstStyle/>
        <a:p>
          <a:pPr marL="0" lvl="0" indent="0" algn="l" defTabSz="1111250">
            <a:lnSpc>
              <a:spcPct val="100000"/>
            </a:lnSpc>
            <a:spcBef>
              <a:spcPct val="0"/>
            </a:spcBef>
            <a:spcAft>
              <a:spcPct val="35000"/>
            </a:spcAft>
            <a:buNone/>
          </a:pPr>
          <a:r>
            <a:rPr lang="en-GB" sz="2500" kern="1200"/>
            <a:t>Il </a:t>
          </a:r>
          <a:r>
            <a:rPr lang="it-IT" sz="2500" kern="1200"/>
            <a:t>sionismo ottiene un ragguardevole vantaggio rispetto al nascente nazionalismo palestinese</a:t>
          </a:r>
          <a:endParaRPr lang="en-US" sz="2500" kern="1200"/>
        </a:p>
      </dsp:txBody>
      <dsp:txXfrm>
        <a:off x="1315823" y="2041139"/>
        <a:ext cx="8556839" cy="11392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AE0ACE-06F2-44BF-BD10-280DCA379957}">
      <dsp:nvSpPr>
        <dsp:cNvPr id="0" name=""/>
        <dsp:cNvSpPr/>
      </dsp:nvSpPr>
      <dsp:spPr>
        <a:xfrm>
          <a:off x="0" y="2291973"/>
          <a:ext cx="9872663" cy="150378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GB" sz="2100" kern="1200"/>
            <a:t>Questo non vale per la Jugoslavia né per le sponde sud ed est del bacino mediterraneo, nè per la Cina o l’Africa. </a:t>
          </a:r>
          <a:endParaRPr lang="en-US" sz="2100" kern="1200"/>
        </a:p>
      </dsp:txBody>
      <dsp:txXfrm>
        <a:off x="0" y="2291973"/>
        <a:ext cx="9872663" cy="1503782"/>
      </dsp:txXfrm>
    </dsp:sp>
    <dsp:sp modelId="{0A4895A9-D849-4A96-A89A-7399851B30F5}">
      <dsp:nvSpPr>
        <dsp:cNvPr id="0" name=""/>
        <dsp:cNvSpPr/>
      </dsp:nvSpPr>
      <dsp:spPr>
        <a:xfrm rot="10800000">
          <a:off x="0" y="1712"/>
          <a:ext cx="9872663" cy="2312818"/>
        </a:xfrm>
        <a:prstGeom prst="upArrowCallout">
          <a:avLst/>
        </a:prstGeom>
        <a:solidFill>
          <a:schemeClr val="accent2">
            <a:hueOff val="4681519"/>
            <a:satOff val="-5839"/>
            <a:lumOff val="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GB" sz="2100" kern="1200" dirty="0"/>
            <a:t>Le </a:t>
          </a:r>
          <a:r>
            <a:rPr lang="en-GB" sz="2100" kern="1200" dirty="0" err="1"/>
            <a:t>trattative</a:t>
          </a:r>
          <a:r>
            <a:rPr lang="en-GB" sz="2100" kern="1200" dirty="0"/>
            <a:t> di pace </a:t>
          </a:r>
          <a:r>
            <a:rPr lang="en-GB" sz="2100" kern="1200" dirty="0" err="1"/>
            <a:t>dopo</a:t>
          </a:r>
          <a:r>
            <a:rPr lang="en-GB" sz="2100" kern="1200" dirty="0"/>
            <a:t> </a:t>
          </a:r>
          <a:r>
            <a:rPr lang="en-GB" sz="2100" kern="1200" dirty="0" err="1"/>
            <a:t>il</a:t>
          </a:r>
          <a:r>
            <a:rPr lang="en-GB" sz="2100" kern="1200" dirty="0"/>
            <a:t> </a:t>
          </a:r>
          <a:r>
            <a:rPr lang="en-GB" sz="2100" kern="1200" dirty="0" err="1"/>
            <a:t>conflitto</a:t>
          </a:r>
          <a:r>
            <a:rPr lang="en-GB" sz="2100" kern="1200" dirty="0"/>
            <a:t> </a:t>
          </a:r>
          <a:r>
            <a:rPr lang="en-GB" sz="2100" kern="1200" dirty="0" err="1"/>
            <a:t>vengono</a:t>
          </a:r>
          <a:r>
            <a:rPr lang="en-GB" sz="2100" kern="1200" dirty="0"/>
            <a:t> </a:t>
          </a:r>
          <a:r>
            <a:rPr lang="en-GB" sz="2100" kern="1200" dirty="0" err="1"/>
            <a:t>portate</a:t>
          </a:r>
          <a:r>
            <a:rPr lang="en-GB" sz="2100" kern="1200" dirty="0"/>
            <a:t> </a:t>
          </a:r>
          <a:r>
            <a:rPr lang="en-GB" sz="2100" kern="1200" dirty="0" err="1"/>
            <a:t>avanti</a:t>
          </a:r>
          <a:r>
            <a:rPr lang="en-GB" sz="2100" kern="1200" dirty="0"/>
            <a:t> secondo </a:t>
          </a:r>
          <a:r>
            <a:rPr lang="en-GB" sz="2100" kern="1200" dirty="0" err="1"/>
            <a:t>tre</a:t>
          </a:r>
          <a:r>
            <a:rPr lang="en-GB" sz="2100" kern="1200" dirty="0"/>
            <a:t> </a:t>
          </a:r>
          <a:r>
            <a:rPr lang="en-GB" sz="2100" kern="1200" dirty="0" err="1"/>
            <a:t>principi</a:t>
          </a:r>
          <a:r>
            <a:rPr lang="en-GB" sz="2100" kern="1200" dirty="0"/>
            <a:t>: </a:t>
          </a:r>
          <a:r>
            <a:rPr lang="en-GB" sz="2100" kern="1200" dirty="0" err="1"/>
            <a:t>quello</a:t>
          </a:r>
          <a:r>
            <a:rPr lang="en-GB" sz="2100" kern="1200" dirty="0"/>
            <a:t> di </a:t>
          </a:r>
          <a:r>
            <a:rPr lang="en-GB" sz="2100" kern="1200" dirty="0" err="1"/>
            <a:t>punire</a:t>
          </a:r>
          <a:r>
            <a:rPr lang="en-GB" sz="2100" kern="1200" dirty="0"/>
            <a:t> la Germania; </a:t>
          </a:r>
          <a:r>
            <a:rPr lang="en-GB" sz="2100" kern="1200" dirty="0" err="1"/>
            <a:t>quello</a:t>
          </a:r>
          <a:r>
            <a:rPr lang="en-GB" sz="2100" kern="1200" dirty="0"/>
            <a:t> di </a:t>
          </a:r>
          <a:r>
            <a:rPr lang="en-GB" sz="2100" kern="1200" dirty="0" err="1"/>
            <a:t>spartire</a:t>
          </a:r>
          <a:r>
            <a:rPr lang="en-GB" sz="2100" kern="1200" dirty="0"/>
            <a:t> </a:t>
          </a:r>
          <a:r>
            <a:rPr lang="en-GB" sz="2100" kern="1200" dirty="0" err="1"/>
            <a:t>i</a:t>
          </a:r>
          <a:r>
            <a:rPr lang="en-GB" sz="2100" kern="1200" dirty="0"/>
            <a:t> </a:t>
          </a:r>
          <a:r>
            <a:rPr lang="en-GB" sz="2100" kern="1200" dirty="0" err="1"/>
            <a:t>territori</a:t>
          </a:r>
          <a:r>
            <a:rPr lang="en-GB" sz="2100" kern="1200" dirty="0"/>
            <a:t> </a:t>
          </a:r>
          <a:r>
            <a:rPr lang="en-GB" sz="2100" kern="1200" dirty="0" err="1"/>
            <a:t>persi</a:t>
          </a:r>
          <a:r>
            <a:rPr lang="en-GB" sz="2100" kern="1200" dirty="0"/>
            <a:t> </a:t>
          </a:r>
          <a:r>
            <a:rPr lang="en-GB" sz="2100" kern="1200" dirty="0" err="1"/>
            <a:t>dagli</a:t>
          </a:r>
          <a:r>
            <a:rPr lang="en-GB" sz="2100" kern="1200" dirty="0"/>
            <a:t> </a:t>
          </a:r>
          <a:r>
            <a:rPr lang="en-GB" sz="2100" kern="1200" dirty="0" err="1"/>
            <a:t>imperi</a:t>
          </a:r>
          <a:r>
            <a:rPr lang="en-GB" sz="2100" kern="1200" dirty="0"/>
            <a:t> e </a:t>
          </a:r>
          <a:r>
            <a:rPr lang="en-GB" sz="2100" kern="1200" dirty="0" err="1"/>
            <a:t>dalle</a:t>
          </a:r>
          <a:r>
            <a:rPr lang="en-GB" sz="2100" kern="1200" dirty="0"/>
            <a:t> </a:t>
          </a:r>
          <a:r>
            <a:rPr lang="en-GB" sz="2100" kern="1200" dirty="0" err="1"/>
            <a:t>nazioni</a:t>
          </a:r>
          <a:r>
            <a:rPr lang="en-GB" sz="2100" kern="1200" dirty="0"/>
            <a:t> </a:t>
          </a:r>
          <a:r>
            <a:rPr lang="en-GB" sz="2100" kern="1200" dirty="0" err="1"/>
            <a:t>sconfitte</a:t>
          </a:r>
          <a:r>
            <a:rPr lang="en-GB" sz="2100" kern="1200" dirty="0"/>
            <a:t>, e </a:t>
          </a:r>
          <a:r>
            <a:rPr lang="en-GB" sz="2100" kern="1200" dirty="0" err="1"/>
            <a:t>quello</a:t>
          </a:r>
          <a:r>
            <a:rPr lang="en-GB" sz="2100" kern="1200" dirty="0"/>
            <a:t>, </a:t>
          </a:r>
          <a:r>
            <a:rPr lang="en-GB" sz="2100" kern="1200" dirty="0" err="1"/>
            <a:t>che</a:t>
          </a:r>
          <a:r>
            <a:rPr lang="en-GB" sz="2100" kern="1200" dirty="0"/>
            <a:t> </a:t>
          </a:r>
          <a:r>
            <a:rPr lang="en-GB" sz="2100" kern="1200" dirty="0" err="1"/>
            <a:t>si</a:t>
          </a:r>
          <a:r>
            <a:rPr lang="en-GB" sz="2100" kern="1200" dirty="0"/>
            <a:t> </a:t>
          </a:r>
          <a:r>
            <a:rPr lang="en-GB" sz="2100" kern="1200" dirty="0" err="1"/>
            <a:t>doveva</a:t>
          </a:r>
          <a:r>
            <a:rPr lang="en-GB" sz="2100" kern="1200" dirty="0"/>
            <a:t> al </a:t>
          </a:r>
          <a:r>
            <a:rPr lang="en-GB" sz="2100" kern="1200" dirty="0" err="1"/>
            <a:t>presidente</a:t>
          </a:r>
          <a:r>
            <a:rPr lang="en-GB" sz="2100" kern="1200" dirty="0"/>
            <a:t> </a:t>
          </a:r>
          <a:r>
            <a:rPr lang="en-GB" sz="2100" kern="1200" dirty="0" err="1"/>
            <a:t>statunitense</a:t>
          </a:r>
          <a:r>
            <a:rPr lang="en-GB" sz="2100" kern="1200" dirty="0"/>
            <a:t> </a:t>
          </a:r>
          <a:r>
            <a:rPr lang="en-GB" sz="2100" b="1" kern="1200" dirty="0"/>
            <a:t>Wilson, del principio di </a:t>
          </a:r>
          <a:r>
            <a:rPr lang="en-GB" sz="2100" b="1" kern="1200" dirty="0" err="1"/>
            <a:t>nazionalità</a:t>
          </a:r>
          <a:r>
            <a:rPr lang="en-GB" sz="2100" kern="1200" dirty="0"/>
            <a:t>. MA:</a:t>
          </a:r>
          <a:endParaRPr lang="en-US" sz="2100" kern="1200" dirty="0"/>
        </a:p>
      </dsp:txBody>
      <dsp:txXfrm rot="10800000">
        <a:off x="0" y="1712"/>
        <a:ext cx="9872663" cy="1502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18A579-3EB2-4B0F-B5E8-485C8D5C5049}">
      <dsp:nvSpPr>
        <dsp:cNvPr id="0" name=""/>
        <dsp:cNvSpPr/>
      </dsp:nvSpPr>
      <dsp:spPr>
        <a:xfrm>
          <a:off x="1205" y="332419"/>
          <a:ext cx="4230108" cy="26861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33AEFB-AD8B-4EAD-AD41-A18AD67262DF}">
      <dsp:nvSpPr>
        <dsp:cNvPr id="0" name=""/>
        <dsp:cNvSpPr/>
      </dsp:nvSpPr>
      <dsp:spPr>
        <a:xfrm>
          <a:off x="471217" y="778930"/>
          <a:ext cx="4230108" cy="268611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a:t>Conferenza di San Remo – 1920: </a:t>
          </a:r>
          <a:r>
            <a:rPr lang="en-GB" sz="2000" kern="1200"/>
            <a:t>si stabilisce la spartizione mandataria del Medio Oriente secondo quanto stabilito negli accordi Sykes Picot:</a:t>
          </a:r>
          <a:endParaRPr lang="en-US" sz="2000" kern="1200"/>
        </a:p>
      </dsp:txBody>
      <dsp:txXfrm>
        <a:off x="549891" y="857604"/>
        <a:ext cx="4072760" cy="2528770"/>
      </dsp:txXfrm>
    </dsp:sp>
    <dsp:sp modelId="{60A452D1-4A4E-46EF-9A54-289389D3C8A6}">
      <dsp:nvSpPr>
        <dsp:cNvPr id="0" name=""/>
        <dsp:cNvSpPr/>
      </dsp:nvSpPr>
      <dsp:spPr>
        <a:xfrm>
          <a:off x="5171337" y="332419"/>
          <a:ext cx="4230108" cy="26861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7DF545-6C9E-4C13-9DCF-976F0EF0EBEC}">
      <dsp:nvSpPr>
        <dsp:cNvPr id="0" name=""/>
        <dsp:cNvSpPr/>
      </dsp:nvSpPr>
      <dsp:spPr>
        <a:xfrm>
          <a:off x="5641349" y="778930"/>
          <a:ext cx="4230108" cy="268611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a:t>Trattato di Sèvres – 1920: </a:t>
          </a:r>
          <a:r>
            <a:rPr lang="en-GB" sz="2000" kern="1200"/>
            <a:t>si stabilisce il dissolvimento dell’impero ottomano (che perde quasi tutti i suoi possedimenti) e vengono ratificati dalla Società delle Nazioni mandati sulla Siria e sul Libano per la Francia e sulla Palestina e sull'Iraq per la Gran Bretagna</a:t>
          </a:r>
          <a:endParaRPr lang="en-US" sz="2000" kern="1200"/>
        </a:p>
      </dsp:txBody>
      <dsp:txXfrm>
        <a:off x="5720023" y="857604"/>
        <a:ext cx="4072760" cy="252877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86333-FF7A-47CF-89F7-EC097B59C90B}">
      <dsp:nvSpPr>
        <dsp:cNvPr id="0" name=""/>
        <dsp:cNvSpPr/>
      </dsp:nvSpPr>
      <dsp:spPr>
        <a:xfrm>
          <a:off x="0" y="0"/>
          <a:ext cx="9872663"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051997-FF4C-41A3-B5DA-C269F842C466}">
      <dsp:nvSpPr>
        <dsp:cNvPr id="0" name=""/>
        <dsp:cNvSpPr/>
      </dsp:nvSpPr>
      <dsp:spPr>
        <a:xfrm>
          <a:off x="0" y="0"/>
          <a:ext cx="9872663" cy="949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Crediti accumulati dai popoli del bacino mediterraneo afroasiatico che parteciparono allo sforzo bellico contro le potenze dell’asse e ora chiedono autogoverno</a:t>
          </a:r>
          <a:endParaRPr lang="en-US" sz="2100" kern="1200"/>
        </a:p>
      </dsp:txBody>
      <dsp:txXfrm>
        <a:off x="0" y="0"/>
        <a:ext cx="9872663" cy="949367"/>
      </dsp:txXfrm>
    </dsp:sp>
    <dsp:sp modelId="{963D21F9-925D-4781-B8A9-784C1A3E6385}">
      <dsp:nvSpPr>
        <dsp:cNvPr id="0" name=""/>
        <dsp:cNvSpPr/>
      </dsp:nvSpPr>
      <dsp:spPr>
        <a:xfrm>
          <a:off x="0" y="949367"/>
          <a:ext cx="9872663" cy="0"/>
        </a:xfrm>
        <a:prstGeom prst="line">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7B9011-566E-4F58-80FA-4503ED0D512A}">
      <dsp:nvSpPr>
        <dsp:cNvPr id="0" name=""/>
        <dsp:cNvSpPr/>
      </dsp:nvSpPr>
      <dsp:spPr>
        <a:xfrm>
          <a:off x="0" y="949367"/>
          <a:ext cx="9872663" cy="949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Sostegno a lotta per indipendenze nazionale sia da Wilson che, in maniera più netta, dalla neonata Unione Sovietica</a:t>
          </a:r>
          <a:endParaRPr lang="en-US" sz="2100" kern="1200"/>
        </a:p>
      </dsp:txBody>
      <dsp:txXfrm>
        <a:off x="0" y="949367"/>
        <a:ext cx="9872663" cy="949367"/>
      </dsp:txXfrm>
    </dsp:sp>
    <dsp:sp modelId="{9322059A-8A91-4A2A-AF6C-6B0E88B2C3FF}">
      <dsp:nvSpPr>
        <dsp:cNvPr id="0" name=""/>
        <dsp:cNvSpPr/>
      </dsp:nvSpPr>
      <dsp:spPr>
        <a:xfrm>
          <a:off x="0" y="1898734"/>
          <a:ext cx="9872663"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320A5E-90C3-479E-91C1-37A2AAEB9936}">
      <dsp:nvSpPr>
        <dsp:cNvPr id="0" name=""/>
        <dsp:cNvSpPr/>
      </dsp:nvSpPr>
      <dsp:spPr>
        <a:xfrm>
          <a:off x="0" y="1898734"/>
          <a:ext cx="9872663" cy="949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Delusione per accordi firmati dalle potenze dell’intesa a scapito delle popolazioni arabe e delle popolazioni colonizzate</a:t>
          </a:r>
          <a:endParaRPr lang="en-US" sz="2100" kern="1200"/>
        </a:p>
      </dsp:txBody>
      <dsp:txXfrm>
        <a:off x="0" y="1898734"/>
        <a:ext cx="9872663" cy="949367"/>
      </dsp:txXfrm>
    </dsp:sp>
    <dsp:sp modelId="{2A7AC162-7B6C-49C1-8B7A-16B936A24CEA}">
      <dsp:nvSpPr>
        <dsp:cNvPr id="0" name=""/>
        <dsp:cNvSpPr/>
      </dsp:nvSpPr>
      <dsp:spPr>
        <a:xfrm>
          <a:off x="0" y="2848101"/>
          <a:ext cx="9872663" cy="0"/>
        </a:xfrm>
        <a:prstGeom prst="line">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61661E-528C-49F3-9584-E83E31C06496}">
      <dsp:nvSpPr>
        <dsp:cNvPr id="0" name=""/>
        <dsp:cNvSpPr/>
      </dsp:nvSpPr>
      <dsp:spPr>
        <a:xfrm>
          <a:off x="0" y="2848101"/>
          <a:ext cx="9872663" cy="949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RAFFORZAMENTO NAZIONALISMO</a:t>
          </a:r>
          <a:endParaRPr lang="en-US" sz="2100" kern="1200"/>
        </a:p>
      </dsp:txBody>
      <dsp:txXfrm>
        <a:off x="0" y="2848101"/>
        <a:ext cx="9872663" cy="9493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1740E-AE8E-44FF-AA65-D62EEFA1D9C2}">
      <dsp:nvSpPr>
        <dsp:cNvPr id="0" name=""/>
        <dsp:cNvSpPr/>
      </dsp:nvSpPr>
      <dsp:spPr>
        <a:xfrm>
          <a:off x="0" y="209884"/>
          <a:ext cx="9872663" cy="107406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Prima guerra ridisegna la carta geografica, inventa il Medio Oriente, ma non risolve ma anzi aggrava le tensioni nell’area mediterranea</a:t>
          </a:r>
          <a:endParaRPr lang="en-US" sz="2700" kern="1200"/>
        </a:p>
      </dsp:txBody>
      <dsp:txXfrm>
        <a:off x="52431" y="262315"/>
        <a:ext cx="9767801" cy="969198"/>
      </dsp:txXfrm>
    </dsp:sp>
    <dsp:sp modelId="{98FF3E54-64BA-40A9-83AD-40F69A29D59F}">
      <dsp:nvSpPr>
        <dsp:cNvPr id="0" name=""/>
        <dsp:cNvSpPr/>
      </dsp:nvSpPr>
      <dsp:spPr>
        <a:xfrm>
          <a:off x="0" y="1361704"/>
          <a:ext cx="9872663" cy="1074060"/>
        </a:xfrm>
        <a:prstGeom prst="roundRect">
          <a:avLst/>
        </a:prstGeom>
        <a:solidFill>
          <a:schemeClr val="accent2">
            <a:hueOff val="2340759"/>
            <a:satOff val="-2919"/>
            <a:lumOff val="68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a:t>In </a:t>
          </a:r>
          <a:r>
            <a:rPr lang="en-GB" sz="2700" kern="1200" dirty="0" err="1"/>
            <a:t>varie</a:t>
          </a:r>
          <a:r>
            <a:rPr lang="en-GB" sz="2700" kern="1200" dirty="0"/>
            <a:t> </a:t>
          </a:r>
          <a:r>
            <a:rPr lang="en-GB" sz="2700" kern="1200" dirty="0" err="1"/>
            <a:t>parti</a:t>
          </a:r>
          <a:r>
            <a:rPr lang="en-GB" sz="2700" kern="1200" dirty="0"/>
            <a:t> del </a:t>
          </a:r>
          <a:r>
            <a:rPr lang="en-GB" sz="2700" kern="1200" dirty="0" err="1"/>
            <a:t>mondo</a:t>
          </a:r>
          <a:r>
            <a:rPr lang="en-GB" sz="2700" kern="1200" dirty="0"/>
            <a:t> la pace porta </a:t>
          </a:r>
          <a:r>
            <a:rPr lang="en-GB" sz="2700" b="1" kern="1200" dirty="0" err="1"/>
            <a:t>instabilità</a:t>
          </a:r>
          <a:r>
            <a:rPr lang="en-GB" sz="2700" b="1" kern="1200" dirty="0"/>
            <a:t> e </a:t>
          </a:r>
          <a:r>
            <a:rPr lang="en-GB" sz="2700" b="1" kern="1200" dirty="0" err="1"/>
            <a:t>nazionalismo</a:t>
          </a:r>
          <a:endParaRPr lang="en-US" sz="2700" kern="1200" dirty="0"/>
        </a:p>
      </dsp:txBody>
      <dsp:txXfrm>
        <a:off x="52431" y="1414135"/>
        <a:ext cx="9767801" cy="969198"/>
      </dsp:txXfrm>
    </dsp:sp>
    <dsp:sp modelId="{D8CB3C8E-45D1-45EB-A55A-1C0FFB8192F6}">
      <dsp:nvSpPr>
        <dsp:cNvPr id="0" name=""/>
        <dsp:cNvSpPr/>
      </dsp:nvSpPr>
      <dsp:spPr>
        <a:xfrm>
          <a:off x="0" y="2513524"/>
          <a:ext cx="9872663" cy="1074060"/>
        </a:xfrm>
        <a:prstGeom prst="roundRect">
          <a:avLst/>
        </a:prstGeom>
        <a:solidFill>
          <a:schemeClr val="accent2">
            <a:hueOff val="4681519"/>
            <a:satOff val="-5839"/>
            <a:lumOff val="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err="1"/>
            <a:t>Emergono</a:t>
          </a:r>
          <a:r>
            <a:rPr lang="en-GB" sz="2700" kern="1200" dirty="0"/>
            <a:t> due </a:t>
          </a:r>
          <a:r>
            <a:rPr lang="en-GB" sz="2700" kern="1200" dirty="0" err="1"/>
            <a:t>modi</a:t>
          </a:r>
          <a:r>
            <a:rPr lang="en-GB" sz="2700" kern="1200" dirty="0"/>
            <a:t> di </a:t>
          </a:r>
          <a:r>
            <a:rPr lang="en-GB" sz="2700" kern="1200" dirty="0" err="1"/>
            <a:t>gestire</a:t>
          </a:r>
          <a:r>
            <a:rPr lang="en-GB" sz="2700" kern="1200" dirty="0"/>
            <a:t> la </a:t>
          </a:r>
          <a:r>
            <a:rPr lang="en-GB" sz="2700" kern="1200" dirty="0" err="1"/>
            <a:t>politica</a:t>
          </a:r>
          <a:r>
            <a:rPr lang="en-GB" sz="2700" kern="1200" dirty="0"/>
            <a:t> </a:t>
          </a:r>
          <a:r>
            <a:rPr lang="en-GB" sz="2700" kern="1200" dirty="0" err="1"/>
            <a:t>estera</a:t>
          </a:r>
          <a:r>
            <a:rPr lang="en-GB" sz="2700" kern="1200" dirty="0"/>
            <a:t> da </a:t>
          </a:r>
          <a:r>
            <a:rPr lang="en-GB" sz="2700" kern="1200" dirty="0" err="1"/>
            <a:t>parte</a:t>
          </a:r>
          <a:r>
            <a:rPr lang="en-GB" sz="2700" kern="1200" dirty="0"/>
            <a:t> di Francia e Gran </a:t>
          </a:r>
          <a:r>
            <a:rPr lang="en-GB" sz="2700" kern="1200" dirty="0" err="1"/>
            <a:t>Bretagna</a:t>
          </a:r>
          <a:r>
            <a:rPr lang="en-GB" sz="2700" kern="1200" dirty="0"/>
            <a:t> </a:t>
          </a:r>
          <a:r>
            <a:rPr lang="en-GB" sz="2700" kern="1200" dirty="0" err="1"/>
            <a:t>che</a:t>
          </a:r>
          <a:r>
            <a:rPr lang="en-GB" sz="2700" kern="1200" dirty="0"/>
            <a:t> </a:t>
          </a:r>
          <a:r>
            <a:rPr lang="en-GB" sz="2700" kern="1200" dirty="0" err="1"/>
            <a:t>ritornano</a:t>
          </a:r>
          <a:r>
            <a:rPr lang="en-GB" sz="2700" kern="1200" dirty="0"/>
            <a:t> poi </a:t>
          </a:r>
          <a:r>
            <a:rPr lang="en-GB" sz="2700" kern="1200" dirty="0" err="1"/>
            <a:t>nel</a:t>
          </a:r>
          <a:r>
            <a:rPr lang="en-GB" sz="2700" kern="1200" dirty="0"/>
            <a:t> </a:t>
          </a:r>
          <a:r>
            <a:rPr lang="en-GB" sz="2700" kern="1200" dirty="0" err="1"/>
            <a:t>corso</a:t>
          </a:r>
          <a:r>
            <a:rPr lang="en-GB" sz="2700" kern="1200" dirty="0"/>
            <a:t> del Novecento</a:t>
          </a:r>
          <a:endParaRPr lang="en-US" sz="2700" kern="1200" dirty="0"/>
        </a:p>
      </dsp:txBody>
      <dsp:txXfrm>
        <a:off x="52431" y="2565955"/>
        <a:ext cx="9767801" cy="96919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EFCDC0-A458-497B-918D-FA4C23E90B54}" type="datetimeFigureOut">
              <a:rPr lang="it-IT" smtClean="0"/>
              <a:t>01/04/2020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2B8A9F-A370-4FCE-BF33-40D22B60BCAE}" type="slidenum">
              <a:rPr lang="it-IT" smtClean="0"/>
              <a:t>‹N›</a:t>
            </a:fld>
            <a:endParaRPr lang="it-IT"/>
          </a:p>
        </p:txBody>
      </p:sp>
    </p:spTree>
    <p:extLst>
      <p:ext uri="{BB962C8B-B14F-4D97-AF65-F5344CB8AC3E}">
        <p14:creationId xmlns:p14="http://schemas.microsoft.com/office/powerpoint/2010/main" val="1411656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81108b318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81108b318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81108b318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181108b318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81108b318_1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81108b318_1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7853f1e2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7853f1e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7853f1e2a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17853f1e2a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7853f1e2a_1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17853f1e2a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7853f1e2a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7853f1e2a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7853f1e2a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7853f1e2a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7853f1e2a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7853f1e2a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81108b318_1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81108b318_1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81108b318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81108b318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81108b318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81108b31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78438b060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78438b060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81108b318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81108b318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81108b318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81108b318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81108b318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181108b318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81108b318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81108b318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81108b31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81108b31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81108b318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81108b318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81108b318_1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181108b318_1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9B9BBC77-0F47-48BB-9413-42DBF52CC5F9}" type="datetimeFigureOut">
              <a:rPr lang="it-IT" smtClean="0"/>
              <a:t>01/04/2020</a:t>
            </a:fld>
            <a:endParaRPr lang="it-IT"/>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it-IT"/>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DF15C09-BA3F-427C-BC48-AF3EF654FF32}" type="slidenum">
              <a:rPr lang="it-IT" smtClean="0"/>
              <a:t>‹N›</a:t>
            </a:fld>
            <a:endParaRPr lang="it-IT"/>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1863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B9BBC77-0F47-48BB-9413-42DBF52CC5F9}" type="datetimeFigureOut">
              <a:rPr lang="it-IT" smtClean="0"/>
              <a:t>01/04/2020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649663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B9BBC77-0F47-48BB-9413-42DBF52CC5F9}" type="datetimeFigureOut">
              <a:rPr lang="it-IT" smtClean="0"/>
              <a:t>01/04/2020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2348712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1" name="Google Shape;21;p4"/>
          <p:cNvSpPr/>
          <p:nvPr/>
        </p:nvSpPr>
        <p:spPr>
          <a:xfrm>
            <a:off x="0" y="6727600"/>
            <a:ext cx="12192000" cy="13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 name="Google Shape;22;p4"/>
          <p:cNvSpPr txBox="1">
            <a:spLocks noGrp="1"/>
          </p:cNvSpPr>
          <p:nvPr>
            <p:ph type="title"/>
          </p:nvPr>
        </p:nvSpPr>
        <p:spPr>
          <a:xfrm>
            <a:off x="415600" y="421233"/>
            <a:ext cx="11360800" cy="11084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4"/>
          <p:cNvSpPr txBox="1">
            <a:spLocks noGrp="1"/>
          </p:cNvSpPr>
          <p:nvPr>
            <p:ph type="body" idx="1"/>
          </p:nvPr>
        </p:nvSpPr>
        <p:spPr>
          <a:xfrm>
            <a:off x="415600" y="1633633"/>
            <a:ext cx="11360800" cy="44720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4" name="Google Shape;24;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‹N›</a:t>
            </a:fld>
            <a:endParaRPr lang="en-GB"/>
          </a:p>
        </p:txBody>
      </p:sp>
    </p:spTree>
    <p:extLst>
      <p:ext uri="{BB962C8B-B14F-4D97-AF65-F5344CB8AC3E}">
        <p14:creationId xmlns:p14="http://schemas.microsoft.com/office/powerpoint/2010/main" val="4072973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426000" y="5625233"/>
            <a:ext cx="7998400" cy="7984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2400"/>
              <a:buFont typeface="Economica"/>
              <a:buNone/>
              <a:defRPr sz="3200">
                <a:latin typeface="Economica"/>
                <a:ea typeface="Economica"/>
                <a:cs typeface="Economica"/>
                <a:sym typeface="Economica"/>
              </a:defRPr>
            </a:lvl1pPr>
          </a:lstStyle>
          <a:p>
            <a:endParaRPr/>
          </a:p>
        </p:txBody>
      </p:sp>
      <p:sp>
        <p:nvSpPr>
          <p:cNvPr id="50" name="Google Shape;50;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‹N›</a:t>
            </a:fld>
            <a:endParaRPr lang="en-GB"/>
          </a:p>
        </p:txBody>
      </p:sp>
    </p:spTree>
    <p:extLst>
      <p:ext uri="{BB962C8B-B14F-4D97-AF65-F5344CB8AC3E}">
        <p14:creationId xmlns:p14="http://schemas.microsoft.com/office/powerpoint/2010/main" val="2813041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1"/>
        <p:cNvGrpSpPr/>
        <p:nvPr/>
      </p:nvGrpSpPr>
      <p:grpSpPr>
        <a:xfrm>
          <a:off x="0" y="0"/>
          <a:ext cx="0" cy="0"/>
          <a:chOff x="0" y="0"/>
          <a:chExt cx="0" cy="0"/>
        </a:xfrm>
      </p:grpSpPr>
      <p:sp>
        <p:nvSpPr>
          <p:cNvPr id="42" name="Google Shape;42;p9"/>
          <p:cNvSpPr/>
          <p:nvPr/>
        </p:nvSpPr>
        <p:spPr>
          <a:xfrm>
            <a:off x="6096000" y="-33"/>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43" name="Google Shape;43;p9"/>
          <p:cNvCxnSpPr/>
          <p:nvPr/>
        </p:nvCxnSpPr>
        <p:spPr>
          <a:xfrm>
            <a:off x="6706233" y="5994000"/>
            <a:ext cx="624400" cy="0"/>
          </a:xfrm>
          <a:prstGeom prst="straightConnector1">
            <a:avLst/>
          </a:prstGeom>
          <a:noFill/>
          <a:ln w="19050" cap="flat" cmpd="sng">
            <a:solidFill>
              <a:schemeClr val="lt1"/>
            </a:solidFill>
            <a:prstDash val="solid"/>
            <a:round/>
            <a:headEnd type="none" w="sm" len="sm"/>
            <a:tailEnd type="none" w="sm" len="sm"/>
          </a:ln>
        </p:spPr>
      </p:cxnSp>
      <p:sp>
        <p:nvSpPr>
          <p:cNvPr id="44" name="Google Shape;44;p9"/>
          <p:cNvSpPr txBox="1">
            <a:spLocks noGrp="1"/>
          </p:cNvSpPr>
          <p:nvPr>
            <p:ph type="title"/>
          </p:nvPr>
        </p:nvSpPr>
        <p:spPr>
          <a:xfrm>
            <a:off x="354000" y="1239033"/>
            <a:ext cx="5393600" cy="2381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45" name="Google Shape;45;p9"/>
          <p:cNvSpPr txBox="1">
            <a:spLocks noGrp="1"/>
          </p:cNvSpPr>
          <p:nvPr>
            <p:ph type="subTitle" idx="1"/>
          </p:nvPr>
        </p:nvSpPr>
        <p:spPr>
          <a:xfrm>
            <a:off x="354000" y="3692001"/>
            <a:ext cx="5393600" cy="2098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Font typeface="Economica"/>
              <a:buNone/>
              <a:defRPr sz="32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32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32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32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32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32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32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32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3200">
                <a:latin typeface="Economica"/>
                <a:ea typeface="Economica"/>
                <a:cs typeface="Economica"/>
                <a:sym typeface="Economica"/>
              </a:defRPr>
            </a:lvl9pPr>
          </a:lstStyle>
          <a:p>
            <a:endParaRPr/>
          </a:p>
        </p:txBody>
      </p:sp>
      <p:sp>
        <p:nvSpPr>
          <p:cNvPr id="46" name="Google Shape;46;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endParaRPr/>
          </a:p>
        </p:txBody>
      </p:sp>
      <p:sp>
        <p:nvSpPr>
          <p:cNvPr id="47" name="Google Shape;47;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GB" smtClean="0"/>
              <a:pPr/>
              <a:t>‹N›</a:t>
            </a:fld>
            <a:endParaRPr lang="en-GB"/>
          </a:p>
        </p:txBody>
      </p:sp>
    </p:spTree>
    <p:extLst>
      <p:ext uri="{BB962C8B-B14F-4D97-AF65-F5344CB8AC3E}">
        <p14:creationId xmlns:p14="http://schemas.microsoft.com/office/powerpoint/2010/main" val="2701005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B9BBC77-0F47-48BB-9413-42DBF52CC5F9}" type="datetimeFigureOut">
              <a:rPr lang="it-IT" smtClean="0"/>
              <a:t>01/04/2020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1399039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9B9BBC77-0F47-48BB-9413-42DBF52CC5F9}" type="datetimeFigureOut">
              <a:rPr lang="it-IT" smtClean="0"/>
              <a:t>01/04/2020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DF15C09-BA3F-427C-BC48-AF3EF654FF32}" type="slidenum">
              <a:rPr lang="it-IT" smtClean="0"/>
              <a:t>‹N›</a:t>
            </a:fld>
            <a:endParaRPr lang="it-IT"/>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217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B9BBC77-0F47-48BB-9413-42DBF52CC5F9}" type="datetimeFigureOut">
              <a:rPr lang="it-IT" smtClean="0"/>
              <a:t>01/04/2020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247977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B9BBC77-0F47-48BB-9413-42DBF52CC5F9}" type="datetimeFigureOut">
              <a:rPr lang="it-IT" smtClean="0"/>
              <a:t>01/04/2020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313968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9B9BBC77-0F47-48BB-9413-42DBF52CC5F9}" type="datetimeFigureOut">
              <a:rPr lang="it-IT" smtClean="0"/>
              <a:t>01/04/2020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386195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BBC77-0F47-48BB-9413-42DBF52CC5F9}" type="datetimeFigureOut">
              <a:rPr lang="it-IT" smtClean="0"/>
              <a:t>01/04/2020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1463951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9B9BBC77-0F47-48BB-9413-42DBF52CC5F9}" type="datetimeFigureOut">
              <a:rPr lang="it-IT" smtClean="0"/>
              <a:t>01/04/2020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2289167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9B9BBC77-0F47-48BB-9413-42DBF52CC5F9}" type="datetimeFigureOut">
              <a:rPr lang="it-IT" smtClean="0"/>
              <a:t>01/04/2020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DF15C09-BA3F-427C-BC48-AF3EF654FF32}" type="slidenum">
              <a:rPr lang="it-IT" smtClean="0"/>
              <a:t>‹N›</a:t>
            </a:fld>
            <a:endParaRPr lang="it-IT"/>
          </a:p>
        </p:txBody>
      </p:sp>
    </p:spTree>
    <p:extLst>
      <p:ext uri="{BB962C8B-B14F-4D97-AF65-F5344CB8AC3E}">
        <p14:creationId xmlns:p14="http://schemas.microsoft.com/office/powerpoint/2010/main" val="1334357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fld id="{9B9BBC77-0F47-48BB-9413-42DBF52CC5F9}" type="datetimeFigureOut">
              <a:rPr lang="it-IT" smtClean="0"/>
              <a:t>01/04/2020</a:t>
            </a:fld>
            <a:endParaRPr lang="it-IT"/>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endParaRPr lang="it-IT"/>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fld id="{2DF15C09-BA3F-427C-BC48-AF3EF654FF32}" type="slidenum">
              <a:rPr lang="it-IT" smtClean="0"/>
              <a:t>‹N›</a:t>
            </a:fld>
            <a:endParaRPr lang="it-IT"/>
          </a:p>
        </p:txBody>
      </p:sp>
    </p:spTree>
    <p:extLst>
      <p:ext uri="{BB962C8B-B14F-4D97-AF65-F5344CB8AC3E}">
        <p14:creationId xmlns:p14="http://schemas.microsoft.com/office/powerpoint/2010/main" val="9072627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s://www.theguardian.com/world/2014/jun/10/iraq-sunni-insurgents-islamic-militants-seize-control-mosu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rothschildarchive.org/contact/faqs/walter_rothschild_and_the_balfour_declaratio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sv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ideo" Target="https://www.youtube.com/embed/zJyVKHU2Zr4?feature=oembed"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www.cliohistory.org/thomas-lawre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006207-4D51-47F8-88A7-43DA4A547570}"/>
              </a:ext>
            </a:extLst>
          </p:cNvPr>
          <p:cNvSpPr>
            <a:spLocks noGrp="1"/>
          </p:cNvSpPr>
          <p:nvPr>
            <p:ph type="ctrTitle"/>
          </p:nvPr>
        </p:nvSpPr>
        <p:spPr/>
        <p:txBody>
          <a:bodyPr>
            <a:normAutofit/>
          </a:bodyPr>
          <a:lstStyle/>
          <a:p>
            <a:r>
              <a:rPr lang="it-IT" sz="5400" dirty="0"/>
              <a:t>La prima guerra globale</a:t>
            </a:r>
          </a:p>
        </p:txBody>
      </p:sp>
      <p:sp>
        <p:nvSpPr>
          <p:cNvPr id="3" name="Sottotitolo 2">
            <a:extLst>
              <a:ext uri="{FF2B5EF4-FFF2-40B4-BE49-F238E27FC236}">
                <a16:creationId xmlns:a16="http://schemas.microsoft.com/office/drawing/2014/main" id="{35C3BF15-4A9A-43D4-9309-0287816E8FF2}"/>
              </a:ext>
            </a:extLst>
          </p:cNvPr>
          <p:cNvSpPr>
            <a:spLocks noGrp="1"/>
          </p:cNvSpPr>
          <p:nvPr>
            <p:ph type="subTitle" idx="1"/>
          </p:nvPr>
        </p:nvSpPr>
        <p:spPr/>
        <p:txBody>
          <a:bodyPr/>
          <a:lstStyle/>
          <a:p>
            <a:r>
              <a:rPr lang="it-IT" dirty="0"/>
              <a:t>Storia del mondo contemporaneo</a:t>
            </a:r>
          </a:p>
        </p:txBody>
      </p:sp>
    </p:spTree>
    <p:extLst>
      <p:ext uri="{BB962C8B-B14F-4D97-AF65-F5344CB8AC3E}">
        <p14:creationId xmlns:p14="http://schemas.microsoft.com/office/powerpoint/2010/main" val="877952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5"/>
        <p:cNvGrpSpPr/>
        <p:nvPr/>
      </p:nvGrpSpPr>
      <p:grpSpPr>
        <a:xfrm>
          <a:off x="0" y="0"/>
          <a:ext cx="0" cy="0"/>
          <a:chOff x="0" y="0"/>
          <a:chExt cx="0" cy="0"/>
        </a:xfrm>
      </p:grpSpPr>
      <p:sp>
        <p:nvSpPr>
          <p:cNvPr id="2" name="Titolo 1">
            <a:extLst>
              <a:ext uri="{FF2B5EF4-FFF2-40B4-BE49-F238E27FC236}">
                <a16:creationId xmlns:a16="http://schemas.microsoft.com/office/drawing/2014/main" id="{0980CE15-DBF0-4D53-B10A-272698F704BA}"/>
              </a:ext>
            </a:extLst>
          </p:cNvPr>
          <p:cNvSpPr>
            <a:spLocks noGrp="1"/>
          </p:cNvSpPr>
          <p:nvPr>
            <p:ph type="title"/>
          </p:nvPr>
        </p:nvSpPr>
        <p:spPr>
          <a:xfrm>
            <a:off x="1143001" y="1070335"/>
            <a:ext cx="5199926" cy="1443269"/>
          </a:xfrm>
        </p:spPr>
        <p:txBody>
          <a:bodyPr>
            <a:normAutofit/>
          </a:bodyPr>
          <a:lstStyle/>
          <a:p>
            <a:r>
              <a:rPr lang="it-IT" sz="4000" dirty="0"/>
              <a:t>Accordo </a:t>
            </a:r>
            <a:r>
              <a:rPr lang="it-IT" sz="4000" dirty="0" err="1"/>
              <a:t>Sykes-Pikot</a:t>
            </a:r>
            <a:r>
              <a:rPr lang="it-IT" sz="4000" dirty="0"/>
              <a:t>:</a:t>
            </a:r>
          </a:p>
        </p:txBody>
      </p:sp>
      <p:sp>
        <p:nvSpPr>
          <p:cNvPr id="106" name="Google Shape;106;p20"/>
          <p:cNvSpPr txBox="1">
            <a:spLocks noGrp="1"/>
          </p:cNvSpPr>
          <p:nvPr>
            <p:ph idx="1"/>
          </p:nvPr>
        </p:nvSpPr>
        <p:spPr>
          <a:xfrm>
            <a:off x="1143002" y="2546430"/>
            <a:ext cx="5084178" cy="3549570"/>
          </a:xfrm>
          <a:prstGeom prst="rect">
            <a:avLst/>
          </a:prstGeom>
        </p:spPr>
        <p:txBody>
          <a:bodyPr spcFirstLastPara="1" vert="horz" lIns="121900" tIns="121900" rIns="121900" bIns="121900" rtlCol="0" anchorCtr="0">
            <a:normAutofit fontScale="92500"/>
          </a:bodyPr>
          <a:lstStyle/>
          <a:p>
            <a:pPr marL="0" indent="0">
              <a:buNone/>
            </a:pPr>
            <a:r>
              <a:rPr lang="it-IT" sz="2400" dirty="0"/>
              <a:t>Accordi segreti tra GB e Francia:</a:t>
            </a:r>
          </a:p>
          <a:p>
            <a:pPr marL="0" indent="0">
              <a:buNone/>
            </a:pPr>
            <a:r>
              <a:rPr lang="it-IT" sz="2400" dirty="0"/>
              <a:t>Gran Bretagna: controllo di un territorio comprendente Iraq e Transgiordania</a:t>
            </a:r>
          </a:p>
          <a:p>
            <a:pPr marL="0" indent="0">
              <a:buNone/>
            </a:pPr>
            <a:r>
              <a:rPr lang="it-IT" sz="2400" dirty="0"/>
              <a:t>Francia: influenza Siria e Libano fino all'alto Libano. </a:t>
            </a:r>
          </a:p>
          <a:p>
            <a:pPr marL="0" indent="0">
              <a:buClr>
                <a:schemeClr val="dk1"/>
              </a:buClr>
              <a:buSzPts val="1100"/>
              <a:buNone/>
            </a:pPr>
            <a:r>
              <a:rPr lang="it-IT" sz="2400" dirty="0"/>
              <a:t>La Palestina restava non assegnata con una amministrazione internazionale a controllo dei luoghi santi.</a:t>
            </a:r>
          </a:p>
          <a:p>
            <a:pPr marL="0" indent="0">
              <a:spcAft>
                <a:spcPts val="2133"/>
              </a:spcAft>
              <a:buNone/>
            </a:pPr>
            <a:endParaRPr lang="it-IT" sz="1100" dirty="0"/>
          </a:p>
        </p:txBody>
      </p:sp>
      <p:pic>
        <p:nvPicPr>
          <p:cNvPr id="109" name="Google Shape;109;p20" descr="sykes-picot-agreement-550x540.gif"/>
          <p:cNvPicPr preferRelativeResize="0"/>
          <p:nvPr/>
        </p:nvPicPr>
        <p:blipFill rotWithShape="1">
          <a:blip r:embed="rId3"/>
          <a:srcRect t="3477" r="-3" b="-3"/>
          <a:stretch/>
        </p:blipFill>
        <p:spPr>
          <a:xfrm>
            <a:off x="6636743" y="1238487"/>
            <a:ext cx="4741120" cy="4493060"/>
          </a:xfrm>
          <a:prstGeom prst="rect">
            <a:avLst/>
          </a:prstGeom>
          <a:noFill/>
        </p:spPr>
      </p:pic>
      <p:cxnSp>
        <p:nvCxnSpPr>
          <p:cNvPr id="110" name="Google Shape;110;p20"/>
          <p:cNvCxnSpPr>
            <a:stCxn id="106" idx="0"/>
          </p:cNvCxnSpPr>
          <p:nvPr/>
        </p:nvCxnSpPr>
        <p:spPr>
          <a:xfrm flipV="1">
            <a:off x="3685091" y="309767"/>
            <a:ext cx="5597709" cy="2236663"/>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114"/>
        <p:cNvGrpSpPr/>
        <p:nvPr/>
      </p:nvGrpSpPr>
      <p:grpSpPr>
        <a:xfrm>
          <a:off x="0" y="0"/>
          <a:ext cx="0" cy="0"/>
          <a:chOff x="0" y="0"/>
          <a:chExt cx="0" cy="0"/>
        </a:xfrm>
      </p:grpSpPr>
      <p:sp>
        <p:nvSpPr>
          <p:cNvPr id="121" name="Rectangle 120">
            <a:extLst>
              <a:ext uri="{FF2B5EF4-FFF2-40B4-BE49-F238E27FC236}">
                <a16:creationId xmlns:a16="http://schemas.microsoft.com/office/drawing/2014/main" id="{E3FF0025-03AB-4126-9E23-1B4F2D4B17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06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a:extLst>
              <a:ext uri="{FF2B5EF4-FFF2-40B4-BE49-F238E27FC236}">
                <a16:creationId xmlns:a16="http://schemas.microsoft.com/office/drawing/2014/main" id="{4C149C42-FAD2-4559-80A1-B6E921D04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5" name="Google Shape;115;p21" descr="sykes-picot_820_213.jpg"/>
          <p:cNvPicPr preferRelativeResize="0"/>
          <p:nvPr/>
        </p:nvPicPr>
        <p:blipFill>
          <a:blip r:embed="rId3"/>
          <a:stretch>
            <a:fillRect/>
          </a:stretch>
        </p:blipFill>
        <p:spPr>
          <a:xfrm>
            <a:off x="2183729" y="801793"/>
            <a:ext cx="7831552" cy="5247140"/>
          </a:xfrm>
          <a:prstGeom prst="rect">
            <a:avLst/>
          </a:prstGeom>
          <a:noFill/>
        </p:spPr>
      </p:pic>
      <p:sp>
        <p:nvSpPr>
          <p:cNvPr id="116" name="Google Shape;116;p21"/>
          <p:cNvSpPr txBox="1">
            <a:spLocks noGrp="1"/>
          </p:cNvSpPr>
          <p:nvPr>
            <p:ph idx="4294967295"/>
          </p:nvPr>
        </p:nvSpPr>
        <p:spPr>
          <a:xfrm>
            <a:off x="10139680" y="2057400"/>
            <a:ext cx="1320800" cy="1254760"/>
          </a:xfrm>
          <a:prstGeom prst="rect">
            <a:avLst/>
          </a:prstGeom>
        </p:spPr>
        <p:txBody>
          <a:bodyPr spcFirstLastPara="1" vert="horz" lIns="121900" tIns="121900" rIns="121900" bIns="121900" rtlCol="0" anchorCtr="0">
            <a:normAutofit/>
          </a:bodyPr>
          <a:lstStyle/>
          <a:p>
            <a:pPr marL="0" indent="0"/>
            <a:r>
              <a:rPr lang="it-IT" sz="1600" u="sng" dirty="0">
                <a:hlinkClick r:id="rId4"/>
              </a:rPr>
              <a:t>La presa di Mosul del 2014</a:t>
            </a:r>
            <a:endParaRPr lang="it-IT"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0"/>
        <p:cNvGrpSpPr/>
        <p:nvPr/>
      </p:nvGrpSpPr>
      <p:grpSpPr>
        <a:xfrm>
          <a:off x="0" y="0"/>
          <a:ext cx="0" cy="0"/>
          <a:chOff x="0" y="0"/>
          <a:chExt cx="0" cy="0"/>
        </a:xfrm>
      </p:grpSpPr>
      <p:sp>
        <p:nvSpPr>
          <p:cNvPr id="122" name="Google Shape;122;p22"/>
          <p:cNvSpPr txBox="1">
            <a:spLocks noGrp="1"/>
          </p:cNvSpPr>
          <p:nvPr>
            <p:ph idx="1"/>
          </p:nvPr>
        </p:nvSpPr>
        <p:spPr>
          <a:xfrm>
            <a:off x="1143002" y="1056640"/>
            <a:ext cx="5084178" cy="5039360"/>
          </a:xfrm>
          <a:prstGeom prst="rect">
            <a:avLst/>
          </a:prstGeom>
        </p:spPr>
        <p:txBody>
          <a:bodyPr spcFirstLastPara="1" vert="horz" lIns="121900" tIns="121900" rIns="121900" bIns="121900" rtlCol="0" anchorCtr="0">
            <a:noAutofit/>
          </a:bodyPr>
          <a:lstStyle/>
          <a:p>
            <a:pPr marL="0" indent="0" algn="ctr">
              <a:spcAft>
                <a:spcPts val="2133"/>
              </a:spcAft>
              <a:buNone/>
            </a:pPr>
            <a:r>
              <a:rPr lang="it-IT" sz="2000" dirty="0"/>
              <a:t>“Egregio Lord Rothschild, è mio piacere fornirle, in nome del governo di Sua Maestà, la seguente dichiarazione di simpatia per le aspirazioni dell’ebraismo sionista, che è stata presentata e approvata dal governo. Il governo di Sua Maestà vede con favore la costituzione in Palestina di un focolare nazionale (</a:t>
            </a:r>
            <a:r>
              <a:rPr lang="it-IT" sz="2000" b="1" dirty="0"/>
              <a:t>‘a national home’ nel testo originale, </a:t>
            </a:r>
            <a:r>
              <a:rPr lang="it-IT" sz="2000" b="1" dirty="0" err="1"/>
              <a:t>ndr</a:t>
            </a:r>
            <a:r>
              <a:rPr lang="it-IT" sz="2000" dirty="0"/>
              <a:t>) per il popolo ebraico, e si adopererà per facilitare il raggiungimento di questo scopo, essendo chiaro che nulla deve essere fatto che pregiudichi i diritti civili e religiosi delle comunità non ebraiche presenti in Palestina, </a:t>
            </a:r>
            <a:r>
              <a:rPr lang="it-IT" sz="2000" dirty="0" err="1"/>
              <a:t>nè</a:t>
            </a:r>
            <a:r>
              <a:rPr lang="it-IT" sz="2000" dirty="0"/>
              <a:t> i diritti e lo status politico degli ebrei nelle altre nazioni. Le sarò grato se vorrà portare questa dichiarazione a conoscenza della federazione sionista”. </a:t>
            </a:r>
          </a:p>
        </p:txBody>
      </p:sp>
      <p:pic>
        <p:nvPicPr>
          <p:cNvPr id="124" name="Google Shape;124;p22" descr="Balfour_declaration_unmarked.jpg"/>
          <p:cNvPicPr preferRelativeResize="0"/>
          <p:nvPr/>
        </p:nvPicPr>
        <p:blipFill rotWithShape="1">
          <a:blip r:embed="rId3"/>
          <a:srcRect t="4007" r="1" b="23970"/>
          <a:stretch/>
        </p:blipFill>
        <p:spPr>
          <a:xfrm>
            <a:off x="6636743" y="1238487"/>
            <a:ext cx="4741120" cy="449306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8"/>
        <p:cNvGrpSpPr/>
        <p:nvPr/>
      </p:nvGrpSpPr>
      <p:grpSpPr>
        <a:xfrm>
          <a:off x="0" y="0"/>
          <a:ext cx="0" cy="0"/>
          <a:chOff x="0" y="0"/>
          <a:chExt cx="0" cy="0"/>
        </a:xfrm>
      </p:grpSpPr>
      <p:sp>
        <p:nvSpPr>
          <p:cNvPr id="71" name="Rectangle 70">
            <a:extLst>
              <a:ext uri="{FF2B5EF4-FFF2-40B4-BE49-F238E27FC236}">
                <a16:creationId xmlns:a16="http://schemas.microsoft.com/office/drawing/2014/main" id="{E001500C-A1A5-4375-A2D5-17B9940C8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Rectangle 72">
            <a:extLst>
              <a:ext uri="{FF2B5EF4-FFF2-40B4-BE49-F238E27FC236}">
                <a16:creationId xmlns:a16="http://schemas.microsoft.com/office/drawing/2014/main" id="{98E1F8CE-D0B9-46E1-9994-B0EB7F220C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29" name="Google Shape;129;p23"/>
          <p:cNvSpPr txBox="1">
            <a:spLocks noGrp="1"/>
          </p:cNvSpPr>
          <p:nvPr>
            <p:ph type="title"/>
          </p:nvPr>
        </p:nvSpPr>
        <p:spPr>
          <a:xfrm>
            <a:off x="1143000" y="609600"/>
            <a:ext cx="9875520" cy="1356360"/>
          </a:xfrm>
          <a:prstGeom prst="rect">
            <a:avLst/>
          </a:prstGeom>
        </p:spPr>
        <p:txBody>
          <a:bodyPr spcFirstLastPara="1" vert="horz" lIns="121900" tIns="121900" rIns="121900" bIns="121900" rtlCol="0" anchorCtr="0">
            <a:normAutofit/>
          </a:bodyPr>
          <a:lstStyle/>
          <a:p>
            <a:r>
              <a:rPr lang="en-GB" dirty="0"/>
              <a:t>La </a:t>
            </a:r>
            <a:r>
              <a:rPr lang="en-GB" dirty="0" err="1"/>
              <a:t>Dichiarazione</a:t>
            </a:r>
            <a:r>
              <a:rPr lang="en-GB" dirty="0"/>
              <a:t> Balfour (1917)</a:t>
            </a:r>
            <a:endParaRPr dirty="0"/>
          </a:p>
        </p:txBody>
      </p:sp>
      <p:sp>
        <p:nvSpPr>
          <p:cNvPr id="130" name="Google Shape;130;p23"/>
          <p:cNvSpPr txBox="1">
            <a:spLocks noGrp="1"/>
          </p:cNvSpPr>
          <p:nvPr>
            <p:ph idx="1"/>
          </p:nvPr>
        </p:nvSpPr>
        <p:spPr>
          <a:xfrm>
            <a:off x="1143000" y="2057400"/>
            <a:ext cx="9872871" cy="4038600"/>
          </a:xfrm>
          <a:prstGeom prst="rect">
            <a:avLst/>
          </a:prstGeom>
        </p:spPr>
        <p:txBody>
          <a:bodyPr spcFirstLastPara="1" vert="horz" lIns="121900" tIns="121900" rIns="121900" bIns="121900" rtlCol="0" anchorCtr="0">
            <a:normAutofit fontScale="92500" lnSpcReduction="10000"/>
          </a:bodyPr>
          <a:lstStyle/>
          <a:p>
            <a:pPr marL="342900" indent="-342900">
              <a:buClr>
                <a:schemeClr val="dk1"/>
              </a:buClr>
              <a:buSzPts val="1100"/>
            </a:pPr>
            <a:r>
              <a:rPr lang="it-IT" sz="2000" b="1" dirty="0"/>
              <a:t>Cosa è? </a:t>
            </a:r>
          </a:p>
          <a:p>
            <a:pPr marL="0" indent="0">
              <a:buClr>
                <a:schemeClr val="dk1"/>
              </a:buClr>
              <a:buSzPts val="1100"/>
              <a:buNone/>
            </a:pPr>
            <a:r>
              <a:rPr lang="it-IT" sz="2000" dirty="0"/>
              <a:t>Documento ufficiale del governo britannico inviato dal ministro Lord Balfour a </a:t>
            </a:r>
            <a:r>
              <a:rPr lang="it-IT" sz="2000" dirty="0">
                <a:hlinkClick r:id="rId3"/>
              </a:rPr>
              <a:t>Lord Rothschild </a:t>
            </a:r>
            <a:r>
              <a:rPr lang="it-IT" sz="2000" dirty="0"/>
              <a:t>– banchiere britannico e sostenitore del progetto sionista. La dichiarazione prevedeva l’impegno britannico per “la costituzione in Palestina di un focolare nazionale per il popolo ebraico”  I termini utilizzati nella lettera sono stati scelti con estrema attenzione e altrettanta ambiguità: “focolare nazionale”; comunità “presenti in Palestina”</a:t>
            </a:r>
          </a:p>
          <a:p>
            <a:pPr marL="342900" indent="-342900">
              <a:spcBef>
                <a:spcPts val="2133"/>
              </a:spcBef>
              <a:spcAft>
                <a:spcPts val="2133"/>
              </a:spcAft>
            </a:pPr>
            <a:r>
              <a:rPr lang="it-IT" sz="2000" b="1" dirty="0"/>
              <a:t>Perché questa dichiarazione?</a:t>
            </a:r>
          </a:p>
          <a:p>
            <a:pPr marL="0" indent="0">
              <a:lnSpc>
                <a:spcPct val="110000"/>
              </a:lnSpc>
              <a:spcBef>
                <a:spcPts val="0"/>
              </a:spcBef>
              <a:buNone/>
            </a:pPr>
            <a:r>
              <a:rPr lang="it-IT" sz="2000" dirty="0"/>
              <a:t>Il governo britannico pensava che un sostegno alla causa sionista avrebbe:</a:t>
            </a:r>
          </a:p>
          <a:p>
            <a:pPr marL="0" indent="0">
              <a:lnSpc>
                <a:spcPct val="110000"/>
              </a:lnSpc>
              <a:spcBef>
                <a:spcPts val="0"/>
              </a:spcBef>
              <a:buNone/>
            </a:pPr>
            <a:r>
              <a:rPr lang="it-IT" sz="2000" dirty="0"/>
              <a:t> 1) facilitato il supporto economico degli ebrei britannici alla prima guerra mondiale; </a:t>
            </a:r>
          </a:p>
          <a:p>
            <a:pPr marL="0" indent="0">
              <a:lnSpc>
                <a:spcPct val="110000"/>
              </a:lnSpc>
              <a:spcBef>
                <a:spcPts val="0"/>
              </a:spcBef>
              <a:buNone/>
            </a:pPr>
            <a:r>
              <a:rPr lang="it-IT" sz="2000" dirty="0"/>
              <a:t>2) sollecitato l’intercessione delle comunità ebraiche a favore dell’ingresso degli USA nella guerra 3) rafforzato il ruolo arbitrale degli inglesi nell’area</a:t>
            </a:r>
          </a:p>
          <a:p>
            <a:pPr marL="0" indent="0">
              <a:buClr>
                <a:schemeClr val="dk1"/>
              </a:buClr>
              <a:buSzPts val="1100"/>
              <a:buNone/>
            </a:pPr>
            <a:endParaRPr lang="it-IT" sz="1700" dirty="0"/>
          </a:p>
          <a:p>
            <a:pPr marL="0" indent="0">
              <a:buClr>
                <a:schemeClr val="dk1"/>
              </a:buClr>
              <a:buSzPts val="1100"/>
              <a:buNone/>
            </a:pPr>
            <a:endParaRPr lang="it-IT" sz="1700" dirty="0"/>
          </a:p>
          <a:p>
            <a:pPr marL="0" indent="0">
              <a:spcAft>
                <a:spcPts val="2133"/>
              </a:spcAft>
              <a:buNone/>
            </a:pPr>
            <a:endParaRPr lang="it-IT" sz="17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1143000" y="609600"/>
            <a:ext cx="9875520" cy="1356360"/>
          </a:xfrm>
          <a:prstGeom prst="rect">
            <a:avLst/>
          </a:prstGeom>
        </p:spPr>
        <p:txBody>
          <a:bodyPr spcFirstLastPara="1" vert="horz" lIns="121900" tIns="121900" rIns="121900" bIns="121900" rtlCol="0" anchorCtr="0">
            <a:normAutofit/>
          </a:bodyPr>
          <a:lstStyle/>
          <a:p>
            <a:r>
              <a:rPr lang="en-GB" dirty="0"/>
              <a:t>       </a:t>
            </a:r>
            <a:r>
              <a:rPr lang="en-GB" dirty="0" err="1"/>
              <a:t>Conseguenze</a:t>
            </a:r>
            <a:endParaRPr lang="it-IT"/>
          </a:p>
        </p:txBody>
      </p:sp>
      <p:graphicFrame>
        <p:nvGraphicFramePr>
          <p:cNvPr id="140" name="Google Shape;138;p24">
            <a:extLst>
              <a:ext uri="{FF2B5EF4-FFF2-40B4-BE49-F238E27FC236}">
                <a16:creationId xmlns:a16="http://schemas.microsoft.com/office/drawing/2014/main" id="{7894F35D-E6B3-4409-BEA7-D420B9C1D316}"/>
              </a:ext>
            </a:extLst>
          </p:cNvPr>
          <p:cNvGraphicFramePr>
            <a:graphicFrameLocks noGrp="1"/>
          </p:cNvGraphicFramePr>
          <p:nvPr>
            <p:ph idx="1"/>
            <p:extLst>
              <p:ext uri="{D42A27DB-BD31-4B8C-83A1-F6EECF244321}">
                <p14:modId xmlns:p14="http://schemas.microsoft.com/office/powerpoint/2010/main" val="4198421187"/>
              </p:ext>
            </p:extLst>
          </p:nvPr>
        </p:nvGraphicFramePr>
        <p:xfrm>
          <a:off x="1143000" y="2298530"/>
          <a:ext cx="9872663" cy="3797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2"/>
        <p:cNvGrpSpPr/>
        <p:nvPr/>
      </p:nvGrpSpPr>
      <p:grpSpPr>
        <a:xfrm>
          <a:off x="0" y="0"/>
          <a:ext cx="0" cy="0"/>
          <a:chOff x="0" y="0"/>
          <a:chExt cx="0" cy="0"/>
        </a:xfrm>
      </p:grpSpPr>
      <p:sp>
        <p:nvSpPr>
          <p:cNvPr id="87" name="Rectangle 86">
            <a:extLst>
              <a:ext uri="{FF2B5EF4-FFF2-40B4-BE49-F238E27FC236}">
                <a16:creationId xmlns:a16="http://schemas.microsoft.com/office/drawing/2014/main" id="{30D1ED3E-1FA2-4794-9E9D-B5D1CD8B2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143" name="Google Shape;143;p25"/>
          <p:cNvSpPr txBox="1">
            <a:spLocks noGrp="1"/>
          </p:cNvSpPr>
          <p:nvPr>
            <p:ph type="title"/>
          </p:nvPr>
        </p:nvSpPr>
        <p:spPr>
          <a:xfrm>
            <a:off x="1143000" y="609600"/>
            <a:ext cx="9875520" cy="1356360"/>
          </a:xfrm>
          <a:prstGeom prst="rect">
            <a:avLst/>
          </a:prstGeom>
        </p:spPr>
        <p:txBody>
          <a:bodyPr spcFirstLastPara="1" vert="horz" lIns="91440" tIns="45720" rIns="91440" bIns="45720" rtlCol="0" anchor="ctr" anchorCtr="0">
            <a:normAutofit/>
          </a:bodyPr>
          <a:lstStyle/>
          <a:p>
            <a:pPr>
              <a:spcBef>
                <a:spcPct val="0"/>
              </a:spcBef>
            </a:pPr>
            <a:r>
              <a:rPr lang="en-US" sz="4000" dirty="0" err="1"/>
              <a:t>Conseguenze</a:t>
            </a:r>
            <a:r>
              <a:rPr lang="en-US" sz="4000" dirty="0"/>
              <a:t> </a:t>
            </a:r>
            <a:r>
              <a:rPr lang="en-US" sz="4000" dirty="0" err="1"/>
              <a:t>guerra</a:t>
            </a:r>
            <a:r>
              <a:rPr lang="en-US" sz="4000" dirty="0"/>
              <a:t> </a:t>
            </a:r>
            <a:r>
              <a:rPr lang="en-US" sz="4000" dirty="0" err="1"/>
              <a:t>sul</a:t>
            </a:r>
            <a:r>
              <a:rPr lang="en-US" sz="4000" dirty="0"/>
              <a:t> mondo </a:t>
            </a:r>
            <a:r>
              <a:rPr lang="en-US" sz="4000" dirty="0" err="1"/>
              <a:t>extraeuropeo</a:t>
            </a:r>
            <a:endParaRPr lang="en-US" sz="4000" dirty="0"/>
          </a:p>
        </p:txBody>
      </p:sp>
      <p:graphicFrame>
        <p:nvGraphicFramePr>
          <p:cNvPr id="146" name="Google Shape;144;p25">
            <a:extLst>
              <a:ext uri="{FF2B5EF4-FFF2-40B4-BE49-F238E27FC236}">
                <a16:creationId xmlns:a16="http://schemas.microsoft.com/office/drawing/2014/main" id="{A908DA22-C1E2-4A10-B312-0D08E20637AD}"/>
              </a:ext>
            </a:extLst>
          </p:cNvPr>
          <p:cNvGraphicFramePr/>
          <p:nvPr>
            <p:extLst>
              <p:ext uri="{D42A27DB-BD31-4B8C-83A1-F6EECF244321}">
                <p14:modId xmlns:p14="http://schemas.microsoft.com/office/powerpoint/2010/main" val="695435934"/>
              </p:ext>
            </p:extLst>
          </p:nvPr>
        </p:nvGraphicFramePr>
        <p:xfrm>
          <a:off x="1143000" y="2298530"/>
          <a:ext cx="9872663" cy="3797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8"/>
        <p:cNvGrpSpPr/>
        <p:nvPr/>
      </p:nvGrpSpPr>
      <p:grpSpPr>
        <a:xfrm>
          <a:off x="0" y="0"/>
          <a:ext cx="0" cy="0"/>
          <a:chOff x="0" y="0"/>
          <a:chExt cx="0" cy="0"/>
        </a:xfrm>
      </p:grpSpPr>
      <p:sp>
        <p:nvSpPr>
          <p:cNvPr id="91" name="Rectangle 90">
            <a:extLst>
              <a:ext uri="{FF2B5EF4-FFF2-40B4-BE49-F238E27FC236}">
                <a16:creationId xmlns:a16="http://schemas.microsoft.com/office/drawing/2014/main" id="{2C6DBAD6-8CB8-42FF-B0D9-6CE619D423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93" name="Rectangle 92">
            <a:extLst>
              <a:ext uri="{FF2B5EF4-FFF2-40B4-BE49-F238E27FC236}">
                <a16:creationId xmlns:a16="http://schemas.microsoft.com/office/drawing/2014/main" id="{E001500C-A1A5-4375-A2D5-17B9940C8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5" name="Rectangle 94">
            <a:extLst>
              <a:ext uri="{FF2B5EF4-FFF2-40B4-BE49-F238E27FC236}">
                <a16:creationId xmlns:a16="http://schemas.microsoft.com/office/drawing/2014/main" id="{98E1F8CE-D0B9-46E1-9994-B0EB7F220C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49" name="Google Shape;149;p26"/>
          <p:cNvSpPr txBox="1">
            <a:spLocks noGrp="1"/>
          </p:cNvSpPr>
          <p:nvPr>
            <p:ph type="title"/>
          </p:nvPr>
        </p:nvSpPr>
        <p:spPr>
          <a:xfrm>
            <a:off x="1143000" y="609600"/>
            <a:ext cx="9875520" cy="1356360"/>
          </a:xfrm>
          <a:prstGeom prst="rect">
            <a:avLst/>
          </a:prstGeom>
        </p:spPr>
        <p:txBody>
          <a:bodyPr spcFirstLastPara="1" vert="horz" lIns="91440" tIns="45720" rIns="91440" bIns="45720" rtlCol="0" anchor="ctr" anchorCtr="0">
            <a:normAutofit/>
          </a:bodyPr>
          <a:lstStyle/>
          <a:p>
            <a:pPr>
              <a:spcBef>
                <a:spcPct val="0"/>
              </a:spcBef>
            </a:pPr>
            <a:r>
              <a:rPr lang="en-US"/>
              <a:t>Sistema dei mandati</a:t>
            </a:r>
          </a:p>
        </p:txBody>
      </p:sp>
      <p:sp>
        <p:nvSpPr>
          <p:cNvPr id="150" name="Google Shape;150;p26"/>
          <p:cNvSpPr txBox="1">
            <a:spLocks noGrp="1"/>
          </p:cNvSpPr>
          <p:nvPr>
            <p:ph type="body" idx="1"/>
          </p:nvPr>
        </p:nvSpPr>
        <p:spPr>
          <a:xfrm>
            <a:off x="1143000" y="2057400"/>
            <a:ext cx="9872871" cy="4038600"/>
          </a:xfrm>
          <a:prstGeom prst="rect">
            <a:avLst/>
          </a:prstGeom>
        </p:spPr>
        <p:txBody>
          <a:bodyPr spcFirstLastPara="1" vert="horz" lIns="91440" tIns="45720" rIns="91440" bIns="45720" rtlCol="0" anchorCtr="0">
            <a:normAutofit/>
          </a:bodyPr>
          <a:lstStyle/>
          <a:p>
            <a:pPr marL="0" indent="-182880">
              <a:spcBef>
                <a:spcPts val="1867"/>
              </a:spcBef>
              <a:buSzPct val="80000"/>
              <a:buFont typeface="Corbel" pitchFamily="34" charset="0"/>
              <a:buChar char="•"/>
            </a:pPr>
            <a:r>
              <a:rPr lang="en-US" sz="1900" b="1"/>
              <a:t>Mandati di classe C </a:t>
            </a:r>
            <a:r>
              <a:rPr lang="en-US" sz="1900"/>
              <a:t>includeva l'Africa sud-occidentale e alcune isole del Pacifico meridionale, furono considerati da amministrare "secondo le leggi della Potenza mandataria come parte integrante del suo territorio"</a:t>
            </a:r>
          </a:p>
          <a:p>
            <a:pPr marL="0" indent="-182880">
              <a:spcBef>
                <a:spcPts val="1867"/>
              </a:spcBef>
              <a:buSzPct val="80000"/>
              <a:buFont typeface="Corbel" pitchFamily="34" charset="0"/>
              <a:buChar char="•"/>
            </a:pPr>
            <a:r>
              <a:rPr lang="en-US" sz="1900" b="1"/>
              <a:t>Mandati di classe B</a:t>
            </a:r>
            <a:r>
              <a:rPr lang="en-US" sz="1900"/>
              <a:t> </a:t>
            </a:r>
            <a:r>
              <a:rPr lang="en-US" sz="1900">
                <a:sym typeface="Times New Roman"/>
              </a:rPr>
              <a:t>i</a:t>
            </a:r>
            <a:r>
              <a:rPr lang="en-US" sz="1900"/>
              <a:t> precedenti Territori tedeschi nelle regioni sub-sahariane dell'Africa centro-occidentale, in cui la Potenza mandataria dev'essere responsabile dell'amministrazione del territorio, a condizione che garantisca la libertà di coscienza e di religione"</a:t>
            </a:r>
          </a:p>
          <a:p>
            <a:pPr marL="0" indent="-182880">
              <a:spcBef>
                <a:spcPts val="1867"/>
              </a:spcBef>
              <a:buSzPct val="80000"/>
              <a:buFont typeface="Corbel" pitchFamily="34" charset="0"/>
              <a:buChar char="•"/>
            </a:pPr>
            <a:r>
              <a:rPr lang="en-US" sz="1900" b="1"/>
              <a:t>Mandati di classe A </a:t>
            </a:r>
            <a:r>
              <a:rPr lang="en-US" sz="1900"/>
              <a:t>costituito dalle </a:t>
            </a:r>
            <a:r>
              <a:rPr lang="en-US" sz="1900" b="1"/>
              <a:t>aree prima controllate dall'Impero ottomano</a:t>
            </a:r>
            <a:r>
              <a:rPr lang="en-US" sz="1900"/>
              <a:t> e che si riteneva avessero "raggiunto uno stadio di sviluppo in cui la loro esistenza come Nazioni indipendenti poteva essere riconosciuta anche se provvisoriamente soggetta all'assistenza amministrativa di una Potenza Mandataria fino a quando non fossero stati in grado di governarsi da soli". Dopo il 1948 questi Mandati saranno sostituiti da monarchie (Iraq, Giordania) o repubbliche (Israele, Libano, Siria).</a:t>
            </a:r>
          </a:p>
          <a:p>
            <a:pPr marL="0" indent="-182880">
              <a:spcBef>
                <a:spcPts val="1867"/>
              </a:spcBef>
              <a:buSzPct val="80000"/>
              <a:buFont typeface="Corbel" pitchFamily="34" charset="0"/>
              <a:buChar char="•"/>
            </a:pPr>
            <a:endParaRPr lang="en-US" sz="1900" b="1"/>
          </a:p>
          <a:p>
            <a:pPr marL="0" indent="-182880">
              <a:spcBef>
                <a:spcPts val="533"/>
              </a:spcBef>
              <a:spcAft>
                <a:spcPts val="2133"/>
              </a:spcAft>
              <a:buSzPct val="80000"/>
              <a:buFont typeface="Corbel" pitchFamily="34" charset="0"/>
              <a:buChar char="•"/>
            </a:pPr>
            <a:endParaRPr lang="en-US" sz="19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4"/>
        <p:cNvGrpSpPr/>
        <p:nvPr/>
      </p:nvGrpSpPr>
      <p:grpSpPr>
        <a:xfrm>
          <a:off x="0" y="0"/>
          <a:ext cx="0" cy="0"/>
          <a:chOff x="0" y="0"/>
          <a:chExt cx="0" cy="0"/>
        </a:xfrm>
      </p:grpSpPr>
      <p:sp>
        <p:nvSpPr>
          <p:cNvPr id="99" name="Rectangle 98">
            <a:extLst>
              <a:ext uri="{FF2B5EF4-FFF2-40B4-BE49-F238E27FC236}">
                <a16:creationId xmlns:a16="http://schemas.microsoft.com/office/drawing/2014/main" id="{30D1ED3E-1FA2-4794-9E9D-B5D1CD8B2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155" name="Google Shape;155;p27"/>
          <p:cNvSpPr txBox="1">
            <a:spLocks noGrp="1"/>
          </p:cNvSpPr>
          <p:nvPr>
            <p:ph type="title"/>
          </p:nvPr>
        </p:nvSpPr>
        <p:spPr>
          <a:xfrm>
            <a:off x="1143000" y="609600"/>
            <a:ext cx="9875520" cy="1356360"/>
          </a:xfrm>
          <a:prstGeom prst="rect">
            <a:avLst/>
          </a:prstGeom>
        </p:spPr>
        <p:txBody>
          <a:bodyPr spcFirstLastPara="1" vert="horz" lIns="91440" tIns="45720" rIns="91440" bIns="45720" rtlCol="0" anchor="ctr" anchorCtr="0">
            <a:normAutofit/>
          </a:bodyPr>
          <a:lstStyle/>
          <a:p>
            <a:pPr>
              <a:spcBef>
                <a:spcPct val="0"/>
              </a:spcBef>
            </a:pPr>
            <a:r>
              <a:rPr lang="en-US"/>
              <a:t>Trattati</a:t>
            </a:r>
          </a:p>
        </p:txBody>
      </p:sp>
      <p:graphicFrame>
        <p:nvGraphicFramePr>
          <p:cNvPr id="158" name="Google Shape;156;p27">
            <a:extLst>
              <a:ext uri="{FF2B5EF4-FFF2-40B4-BE49-F238E27FC236}">
                <a16:creationId xmlns:a16="http://schemas.microsoft.com/office/drawing/2014/main" id="{93F8EEF8-33DF-4E30-B1C8-E6D82B50332C}"/>
              </a:ext>
            </a:extLst>
          </p:cNvPr>
          <p:cNvGraphicFramePr/>
          <p:nvPr>
            <p:extLst>
              <p:ext uri="{D42A27DB-BD31-4B8C-83A1-F6EECF244321}">
                <p14:modId xmlns:p14="http://schemas.microsoft.com/office/powerpoint/2010/main" val="1692965577"/>
              </p:ext>
            </p:extLst>
          </p:nvPr>
        </p:nvGraphicFramePr>
        <p:xfrm>
          <a:off x="1143000" y="2298530"/>
          <a:ext cx="9872663" cy="3797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2" name="Titolo 1">
            <a:extLst>
              <a:ext uri="{FF2B5EF4-FFF2-40B4-BE49-F238E27FC236}">
                <a16:creationId xmlns:a16="http://schemas.microsoft.com/office/drawing/2014/main" id="{BDD30509-2006-4161-8D85-EB656EE9A202}"/>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6D2312E5-1FAB-4186-9F47-D58012CEA280}"/>
              </a:ext>
            </a:extLst>
          </p:cNvPr>
          <p:cNvSpPr>
            <a:spLocks noGrp="1"/>
          </p:cNvSpPr>
          <p:nvPr>
            <p:ph idx="1"/>
          </p:nvPr>
        </p:nvSpPr>
        <p:spPr/>
        <p:txBody>
          <a:bodyPr/>
          <a:lstStyle/>
          <a:p>
            <a:endParaRPr lang="it-IT"/>
          </a:p>
        </p:txBody>
      </p:sp>
      <p:pic>
        <p:nvPicPr>
          <p:cNvPr id="115" name="Google Shape;115;p26" descr="trattato_di_sevres_fig_vol2_011100_023.jpg"/>
          <p:cNvPicPr preferRelativeResize="0"/>
          <p:nvPr/>
        </p:nvPicPr>
        <p:blipFill>
          <a:blip r:embed="rId3">
            <a:alphaModFix/>
          </a:blip>
          <a:stretch>
            <a:fillRect/>
          </a:stretch>
        </p:blipFill>
        <p:spPr>
          <a:xfrm>
            <a:off x="866438" y="315935"/>
            <a:ext cx="10459129" cy="622613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9"/>
        <p:cNvGrpSpPr/>
        <p:nvPr/>
      </p:nvGrpSpPr>
      <p:grpSpPr>
        <a:xfrm>
          <a:off x="0" y="0"/>
          <a:ext cx="0" cy="0"/>
          <a:chOff x="0" y="0"/>
          <a:chExt cx="0" cy="0"/>
        </a:xfrm>
      </p:grpSpPr>
      <p:sp>
        <p:nvSpPr>
          <p:cNvPr id="120" name="Google Shape;120;p27"/>
          <p:cNvSpPr txBox="1">
            <a:spLocks noGrp="1"/>
          </p:cNvSpPr>
          <p:nvPr>
            <p:ph type="title"/>
          </p:nvPr>
        </p:nvSpPr>
        <p:spPr>
          <a:xfrm>
            <a:off x="707064" y="609600"/>
            <a:ext cx="6993914" cy="1356360"/>
          </a:xfrm>
          <a:prstGeom prst="rect">
            <a:avLst/>
          </a:prstGeom>
        </p:spPr>
        <p:txBody>
          <a:bodyPr spcFirstLastPara="1" vert="horz" lIns="121900" tIns="121900" rIns="121900" bIns="121900" rtlCol="0" anchorCtr="0">
            <a:normAutofit/>
          </a:bodyPr>
          <a:lstStyle/>
          <a:p>
            <a:r>
              <a:rPr lang="en-GB" b="1"/>
              <a:t>REAZIONI</a:t>
            </a:r>
            <a:endParaRPr lang="it-IT" b="1"/>
          </a:p>
        </p:txBody>
      </p:sp>
      <p:sp>
        <p:nvSpPr>
          <p:cNvPr id="121" name="Google Shape;121;p27"/>
          <p:cNvSpPr txBox="1">
            <a:spLocks noGrp="1"/>
          </p:cNvSpPr>
          <p:nvPr>
            <p:ph idx="1"/>
          </p:nvPr>
        </p:nvSpPr>
        <p:spPr>
          <a:xfrm>
            <a:off x="707064" y="2057400"/>
            <a:ext cx="6993914" cy="4038600"/>
          </a:xfrm>
          <a:prstGeom prst="rect">
            <a:avLst/>
          </a:prstGeom>
        </p:spPr>
        <p:txBody>
          <a:bodyPr spcFirstLastPara="1" vert="horz" lIns="121900" tIns="121900" rIns="121900" bIns="121900" rtlCol="0" anchorCtr="0">
            <a:normAutofit/>
          </a:bodyPr>
          <a:lstStyle/>
          <a:p>
            <a:pPr indent="-397923">
              <a:buSzPts val="1100"/>
              <a:buFont typeface="Arial"/>
              <a:buChar char="●"/>
            </a:pPr>
            <a:r>
              <a:rPr lang="it-IT" sz="1700" dirty="0"/>
              <a:t>Grecia:  vede solleticata la MEGALI IDEA di riunire le popolazioni elleniche in un unico stato. Già durante la guerra la Grecia era stata incaricata di fermare I tentativi insurrezionalisti dei nazionalisti turchi</a:t>
            </a:r>
          </a:p>
          <a:p>
            <a:pPr indent="-397923">
              <a:buSzPts val="1100"/>
              <a:buFont typeface="Arial"/>
              <a:buChar char="●"/>
            </a:pPr>
            <a:r>
              <a:rPr lang="it-IT" sz="1700" dirty="0"/>
              <a:t>Da parte turca: Le potenze vincitrici  cercano di far firmare il trattato di </a:t>
            </a:r>
            <a:r>
              <a:rPr lang="it-IT" sz="1700" dirty="0" err="1"/>
              <a:t>Sevres</a:t>
            </a:r>
            <a:r>
              <a:rPr lang="it-IT" sz="1700" dirty="0"/>
              <a:t> al Sultano, formalmente ancora rappresentante del potere ufficiale. Rottura Giovani Turchi/Sultano</a:t>
            </a:r>
          </a:p>
          <a:p>
            <a:pPr indent="-397923">
              <a:buSzPts val="1100"/>
              <a:buFont typeface="Arial"/>
              <a:buChar char="●"/>
            </a:pPr>
            <a:r>
              <a:rPr lang="it-IT" sz="1700" dirty="0"/>
              <a:t>nel 1919 Mustafà Kemal lancia l’idea di </a:t>
            </a:r>
            <a:r>
              <a:rPr lang="it-IT" sz="1700" dirty="0">
                <a:solidFill>
                  <a:schemeClr val="accent2"/>
                </a:solidFill>
              </a:rPr>
              <a:t>nuovo stato nazionale turco</a:t>
            </a:r>
            <a:r>
              <a:rPr lang="it-IT" sz="1700" dirty="0"/>
              <a:t>, accettata poi dal Parlamento nel 1920</a:t>
            </a:r>
          </a:p>
          <a:p>
            <a:pPr indent="-397923">
              <a:buSzPts val="1100"/>
              <a:buFont typeface="Arial"/>
              <a:buChar char="●"/>
            </a:pPr>
            <a:r>
              <a:rPr lang="it-IT" sz="1700" dirty="0"/>
              <a:t>GUERRA GRECO-TURCA 	(1920-22) → vittoria kemalisti, che liberano Smirne -&gt; si ridefiniscono i rapporti di forza nel Mediterraneo (ridimensionamento Greci)</a:t>
            </a:r>
          </a:p>
          <a:p>
            <a:pPr marL="0" indent="0">
              <a:buNone/>
            </a:pPr>
            <a:endParaRPr lang="it-IT" sz="1700" dirty="0"/>
          </a:p>
          <a:p>
            <a:pPr marL="0" indent="0">
              <a:spcAft>
                <a:spcPts val="2133"/>
              </a:spcAft>
              <a:buNone/>
            </a:pPr>
            <a:endParaRPr lang="it-IT" sz="1700" dirty="0"/>
          </a:p>
        </p:txBody>
      </p:sp>
      <p:pic>
        <p:nvPicPr>
          <p:cNvPr id="125" name="Graphic 124">
            <a:extLst>
              <a:ext uri="{FF2B5EF4-FFF2-40B4-BE49-F238E27FC236}">
                <a16:creationId xmlns:a16="http://schemas.microsoft.com/office/drawing/2014/main" id="{68351424-CD62-4D22-8F77-FB5223ACFA4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85610" y="1860302"/>
            <a:ext cx="3135414" cy="313541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C45EE6-2A01-48BD-B73E-CBBB797A030C}"/>
              </a:ext>
            </a:extLst>
          </p:cNvPr>
          <p:cNvSpPr>
            <a:spLocks noGrp="1"/>
          </p:cNvSpPr>
          <p:nvPr>
            <p:ph type="title"/>
          </p:nvPr>
        </p:nvSpPr>
        <p:spPr>
          <a:xfrm>
            <a:off x="653145" y="609599"/>
            <a:ext cx="3364378" cy="5606143"/>
          </a:xfrm>
        </p:spPr>
        <p:txBody>
          <a:bodyPr>
            <a:normAutofit/>
          </a:bodyPr>
          <a:lstStyle/>
          <a:p>
            <a:r>
              <a:rPr lang="it-IT" sz="4800" dirty="0"/>
              <a:t>In che modo la guerra ha un impatto globale?</a:t>
            </a:r>
          </a:p>
        </p:txBody>
      </p:sp>
      <p:graphicFrame>
        <p:nvGraphicFramePr>
          <p:cNvPr id="5" name="Segnaposto contenuto 2">
            <a:extLst>
              <a:ext uri="{FF2B5EF4-FFF2-40B4-BE49-F238E27FC236}">
                <a16:creationId xmlns:a16="http://schemas.microsoft.com/office/drawing/2014/main" id="{753F98AF-033F-493B-8512-0707EBBE0001}"/>
              </a:ext>
            </a:extLst>
          </p:cNvPr>
          <p:cNvGraphicFramePr>
            <a:graphicFrameLocks noGrp="1"/>
          </p:cNvGraphicFramePr>
          <p:nvPr>
            <p:ph idx="1"/>
            <p:extLst>
              <p:ext uri="{D42A27DB-BD31-4B8C-83A1-F6EECF244321}">
                <p14:modId xmlns:p14="http://schemas.microsoft.com/office/powerpoint/2010/main" val="1414586500"/>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0415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8"/>
          <p:cNvSpPr txBox="1">
            <a:spLocks noGrp="1"/>
          </p:cNvSpPr>
          <p:nvPr>
            <p:ph type="title"/>
          </p:nvPr>
        </p:nvSpPr>
        <p:spPr>
          <a:prstGeom prst="rect">
            <a:avLst/>
          </a:prstGeom>
        </p:spPr>
        <p:txBody>
          <a:bodyPr spcFirstLastPara="1" vert="horz" wrap="square" lIns="121900" tIns="121900" rIns="121900" bIns="121900" rtlCol="0" anchor="b" anchorCtr="0">
            <a:noAutofit/>
          </a:bodyPr>
          <a:lstStyle/>
          <a:p>
            <a:pPr algn="just">
              <a:buClr>
                <a:schemeClr val="dk1"/>
              </a:buClr>
              <a:buSzPts val="1100"/>
            </a:pPr>
            <a:endParaRPr sz="2400">
              <a:latin typeface="Open Sans"/>
              <a:ea typeface="Open Sans"/>
              <a:cs typeface="Open Sans"/>
              <a:sym typeface="Open Sans"/>
            </a:endParaRPr>
          </a:p>
          <a:p>
            <a:pPr algn="ctr"/>
            <a:r>
              <a:rPr lang="en-GB" b="1"/>
              <a:t>La nascita dello Stato turco</a:t>
            </a:r>
            <a:endParaRPr b="1"/>
          </a:p>
        </p:txBody>
      </p:sp>
      <p:sp>
        <p:nvSpPr>
          <p:cNvPr id="127" name="Google Shape;127;p28"/>
          <p:cNvSpPr txBox="1">
            <a:spLocks noGrp="1"/>
          </p:cNvSpPr>
          <p:nvPr>
            <p:ph idx="1"/>
          </p:nvPr>
        </p:nvSpPr>
        <p:spPr>
          <a:prstGeom prst="rect">
            <a:avLst/>
          </a:prstGeom>
        </p:spPr>
        <p:txBody>
          <a:bodyPr spcFirstLastPara="1" vert="horz" wrap="square" lIns="121900" tIns="121900" rIns="121900" bIns="121900" rtlCol="0" anchor="t" anchorCtr="0">
            <a:noAutofit/>
          </a:bodyPr>
          <a:lstStyle/>
          <a:p>
            <a:pPr marL="0" indent="0">
              <a:lnSpc>
                <a:spcPct val="100000"/>
              </a:lnSpc>
              <a:buNone/>
            </a:pPr>
            <a:r>
              <a:rPr lang="en-GB" dirty="0"/>
              <a:t>1921: </a:t>
            </a:r>
            <a:r>
              <a:rPr lang="en-GB" dirty="0" err="1"/>
              <a:t>riconoscimento</a:t>
            </a:r>
            <a:r>
              <a:rPr lang="en-GB" dirty="0"/>
              <a:t> del </a:t>
            </a:r>
            <a:r>
              <a:rPr lang="en-GB" dirty="0" err="1"/>
              <a:t>governo</a:t>
            </a:r>
            <a:r>
              <a:rPr lang="en-GB" dirty="0"/>
              <a:t> </a:t>
            </a:r>
            <a:r>
              <a:rPr lang="en-GB" dirty="0" err="1"/>
              <a:t>nazionalista</a:t>
            </a:r>
            <a:r>
              <a:rPr lang="en-GB" dirty="0"/>
              <a:t> da </a:t>
            </a:r>
            <a:r>
              <a:rPr lang="en-GB" dirty="0" err="1"/>
              <a:t>parte</a:t>
            </a:r>
            <a:r>
              <a:rPr lang="en-GB" dirty="0"/>
              <a:t> </a:t>
            </a:r>
            <a:r>
              <a:rPr lang="en-GB" dirty="0" err="1"/>
              <a:t>dell'Unione</a:t>
            </a:r>
            <a:r>
              <a:rPr lang="en-GB" dirty="0"/>
              <a:t> </a:t>
            </a:r>
            <a:r>
              <a:rPr lang="en-GB" dirty="0" err="1"/>
              <a:t>Sovietica</a:t>
            </a:r>
            <a:r>
              <a:rPr lang="en-GB" dirty="0"/>
              <a:t>.</a:t>
            </a:r>
            <a:endParaRPr dirty="0"/>
          </a:p>
          <a:p>
            <a:pPr marL="0" indent="0">
              <a:lnSpc>
                <a:spcPct val="100000"/>
              </a:lnSpc>
              <a:buNone/>
            </a:pPr>
            <a:r>
              <a:rPr lang="en-GB" dirty="0"/>
              <a:t>1922: </a:t>
            </a:r>
            <a:r>
              <a:rPr lang="en-GB" dirty="0" err="1"/>
              <a:t>occupazione</a:t>
            </a:r>
            <a:r>
              <a:rPr lang="en-GB" dirty="0"/>
              <a:t> </a:t>
            </a:r>
            <a:r>
              <a:rPr lang="en-GB" dirty="0" err="1"/>
              <a:t>Costantinopoli</a:t>
            </a:r>
            <a:r>
              <a:rPr lang="en-GB" dirty="0"/>
              <a:t> e </a:t>
            </a:r>
            <a:r>
              <a:rPr lang="en-GB" dirty="0" err="1"/>
              <a:t>abolizione</a:t>
            </a:r>
            <a:r>
              <a:rPr lang="en-GB" dirty="0"/>
              <a:t> </a:t>
            </a:r>
            <a:r>
              <a:rPr lang="en-GB" dirty="0" err="1"/>
              <a:t>sultanato</a:t>
            </a:r>
            <a:endParaRPr dirty="0"/>
          </a:p>
          <a:p>
            <a:pPr marL="0" indent="0">
              <a:lnSpc>
                <a:spcPct val="100000"/>
              </a:lnSpc>
              <a:buClr>
                <a:schemeClr val="dk1"/>
              </a:buClr>
              <a:buSzPts val="1100"/>
              <a:buNone/>
            </a:pPr>
            <a:r>
              <a:rPr lang="en-GB" dirty="0"/>
              <a:t>1923: </a:t>
            </a:r>
            <a:endParaRPr dirty="0"/>
          </a:p>
          <a:p>
            <a:pPr marL="0" indent="0">
              <a:lnSpc>
                <a:spcPct val="100000"/>
              </a:lnSpc>
              <a:buClr>
                <a:schemeClr val="dk1"/>
              </a:buClr>
              <a:buSzPts val="1100"/>
              <a:buNone/>
            </a:pPr>
            <a:r>
              <a:rPr lang="en-GB" dirty="0"/>
              <a:t>- </a:t>
            </a:r>
            <a:r>
              <a:rPr lang="en-GB" dirty="0" err="1"/>
              <a:t>proclamazione</a:t>
            </a:r>
            <a:r>
              <a:rPr lang="en-GB" dirty="0"/>
              <a:t> Repubblica con </a:t>
            </a:r>
            <a:r>
              <a:rPr lang="en-GB" dirty="0" err="1"/>
              <a:t>capitale</a:t>
            </a:r>
            <a:r>
              <a:rPr lang="en-GB" dirty="0"/>
              <a:t> Ankara</a:t>
            </a:r>
            <a:endParaRPr dirty="0"/>
          </a:p>
          <a:p>
            <a:pPr marL="0" indent="0">
              <a:lnSpc>
                <a:spcPct val="100000"/>
              </a:lnSpc>
              <a:buNone/>
            </a:pPr>
            <a:r>
              <a:rPr lang="en-GB" dirty="0"/>
              <a:t>- </a:t>
            </a:r>
            <a:r>
              <a:rPr lang="en-GB" dirty="0" err="1"/>
              <a:t>Trattatto</a:t>
            </a:r>
            <a:r>
              <a:rPr lang="en-GB" dirty="0"/>
              <a:t> di </a:t>
            </a:r>
            <a:r>
              <a:rPr lang="en-GB" dirty="0" err="1"/>
              <a:t>Losanna</a:t>
            </a:r>
            <a:r>
              <a:rPr lang="en-GB" dirty="0"/>
              <a:t> → </a:t>
            </a:r>
            <a:r>
              <a:rPr lang="en-GB" dirty="0" err="1"/>
              <a:t>restituzione</a:t>
            </a:r>
            <a:r>
              <a:rPr lang="en-GB" dirty="0"/>
              <a:t> </a:t>
            </a:r>
            <a:r>
              <a:rPr lang="en-GB" dirty="0" err="1"/>
              <a:t>Costantinopoli</a:t>
            </a:r>
            <a:r>
              <a:rPr lang="en-GB" dirty="0"/>
              <a:t>, </a:t>
            </a:r>
            <a:r>
              <a:rPr lang="en-GB" dirty="0" err="1"/>
              <a:t>Tracia</a:t>
            </a:r>
            <a:r>
              <a:rPr lang="en-GB" dirty="0"/>
              <a:t> </a:t>
            </a:r>
            <a:r>
              <a:rPr lang="en-GB" dirty="0" err="1"/>
              <a:t>orientale</a:t>
            </a:r>
            <a:r>
              <a:rPr lang="en-GB" dirty="0"/>
              <a:t>, </a:t>
            </a:r>
            <a:r>
              <a:rPr lang="en-GB" dirty="0" err="1"/>
              <a:t>parte</a:t>
            </a:r>
            <a:r>
              <a:rPr lang="en-GB" dirty="0"/>
              <a:t> </a:t>
            </a:r>
            <a:r>
              <a:rPr lang="en-GB" dirty="0" err="1"/>
              <a:t>asiatica</a:t>
            </a:r>
            <a:r>
              <a:rPr lang="en-GB" dirty="0"/>
              <a:t>, </a:t>
            </a:r>
            <a:r>
              <a:rPr lang="en-GB" dirty="0" err="1"/>
              <a:t>controllo</a:t>
            </a:r>
            <a:r>
              <a:rPr lang="en-GB" dirty="0"/>
              <a:t> </a:t>
            </a:r>
            <a:r>
              <a:rPr lang="en-GB" dirty="0" err="1"/>
              <a:t>sugli</a:t>
            </a:r>
            <a:r>
              <a:rPr lang="en-GB" dirty="0"/>
              <a:t> </a:t>
            </a:r>
            <a:r>
              <a:rPr lang="en-GB" dirty="0" err="1"/>
              <a:t>stretti</a:t>
            </a:r>
            <a:r>
              <a:rPr lang="en-GB" dirty="0"/>
              <a:t>, no </a:t>
            </a:r>
            <a:r>
              <a:rPr lang="en-GB" dirty="0" err="1"/>
              <a:t>cessioni</a:t>
            </a:r>
            <a:r>
              <a:rPr lang="en-GB" dirty="0"/>
              <a:t> </a:t>
            </a:r>
            <a:r>
              <a:rPr lang="en-GB" dirty="0" err="1"/>
              <a:t>territoriali</a:t>
            </a:r>
            <a:r>
              <a:rPr lang="en-GB" dirty="0"/>
              <a:t> ad </a:t>
            </a:r>
            <a:r>
              <a:rPr lang="en-GB" dirty="0" err="1"/>
              <a:t>armeni</a:t>
            </a:r>
            <a:r>
              <a:rPr lang="en-GB" dirty="0"/>
              <a:t> e </a:t>
            </a:r>
            <a:r>
              <a:rPr lang="en-GB" dirty="0" err="1"/>
              <a:t>curdi</a:t>
            </a:r>
            <a:r>
              <a:rPr lang="en-GB" dirty="0"/>
              <a:t>.</a:t>
            </a:r>
            <a:endParaRPr dirty="0"/>
          </a:p>
          <a:p>
            <a:pPr marL="0" indent="0">
              <a:lnSpc>
                <a:spcPct val="100000"/>
              </a:lnSpc>
              <a:buClr>
                <a:schemeClr val="dk1"/>
              </a:buClr>
              <a:buSzPts val="1100"/>
              <a:buNone/>
            </a:pPr>
            <a:r>
              <a:rPr lang="en-GB" dirty="0"/>
              <a:t>Questa </a:t>
            </a:r>
            <a:r>
              <a:rPr lang="en-GB" dirty="0" err="1"/>
              <a:t>nuova</a:t>
            </a:r>
            <a:r>
              <a:rPr lang="en-GB" dirty="0"/>
              <a:t> </a:t>
            </a:r>
            <a:r>
              <a:rPr lang="en-GB" dirty="0" err="1"/>
              <a:t>divisione</a:t>
            </a:r>
            <a:r>
              <a:rPr lang="en-GB" dirty="0"/>
              <a:t> causa </a:t>
            </a:r>
            <a:r>
              <a:rPr lang="en-GB" dirty="0" err="1"/>
              <a:t>spostamenti</a:t>
            </a:r>
            <a:r>
              <a:rPr lang="en-GB" dirty="0"/>
              <a:t> di </a:t>
            </a:r>
            <a:r>
              <a:rPr lang="en-GB" dirty="0" err="1"/>
              <a:t>popolazione</a:t>
            </a:r>
            <a:r>
              <a:rPr lang="en-GB" dirty="0"/>
              <a:t>: 2 </a:t>
            </a:r>
            <a:r>
              <a:rPr lang="en-GB" dirty="0" err="1"/>
              <a:t>milioni</a:t>
            </a:r>
            <a:r>
              <a:rPr lang="en-GB" dirty="0"/>
              <a:t> di </a:t>
            </a:r>
            <a:r>
              <a:rPr lang="en-GB" dirty="0" err="1"/>
              <a:t>Greci</a:t>
            </a:r>
            <a:r>
              <a:rPr lang="en-GB" dirty="0"/>
              <a:t> </a:t>
            </a:r>
            <a:r>
              <a:rPr lang="en-GB" dirty="0" err="1"/>
              <a:t>allontanati</a:t>
            </a:r>
            <a:r>
              <a:rPr lang="en-GB" dirty="0"/>
              <a:t> da Smirne; mezzo </a:t>
            </a:r>
            <a:r>
              <a:rPr lang="en-GB" dirty="0" err="1"/>
              <a:t>milioni</a:t>
            </a:r>
            <a:r>
              <a:rPr lang="en-GB" dirty="0"/>
              <a:t> di </a:t>
            </a:r>
            <a:r>
              <a:rPr lang="en-GB" dirty="0" err="1"/>
              <a:t>turchi</a:t>
            </a:r>
            <a:r>
              <a:rPr lang="en-GB" dirty="0"/>
              <a:t> </a:t>
            </a:r>
            <a:r>
              <a:rPr lang="en-GB" dirty="0" err="1"/>
              <a:t>allontanati</a:t>
            </a:r>
            <a:r>
              <a:rPr lang="en-GB" dirty="0"/>
              <a:t> </a:t>
            </a:r>
            <a:r>
              <a:rPr lang="en-GB" dirty="0" err="1"/>
              <a:t>dalla</a:t>
            </a:r>
            <a:r>
              <a:rPr lang="en-GB" dirty="0"/>
              <a:t> Grecia</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6"/>
          <p:cNvSpPr txBox="1">
            <a:spLocks noGrp="1"/>
          </p:cNvSpPr>
          <p:nvPr>
            <p:ph type="title"/>
          </p:nvPr>
        </p:nvSpPr>
        <p:spPr>
          <a:xfrm>
            <a:off x="415600" y="421233"/>
            <a:ext cx="11360800" cy="1108400"/>
          </a:xfrm>
          <a:prstGeom prst="rect">
            <a:avLst/>
          </a:prstGeom>
        </p:spPr>
        <p:txBody>
          <a:bodyPr spcFirstLastPara="1" vert="horz" wrap="square" lIns="121900" tIns="121900" rIns="121900" bIns="121900" rtlCol="0" anchor="b" anchorCtr="0">
            <a:noAutofit/>
          </a:bodyPr>
          <a:lstStyle/>
          <a:p>
            <a:pPr algn="ctr"/>
            <a:r>
              <a:rPr lang="en-GB" b="1" dirty="0"/>
              <a:t>La </a:t>
            </a:r>
            <a:r>
              <a:rPr lang="en-GB" b="1" dirty="0" err="1"/>
              <a:t>nazione</a:t>
            </a:r>
            <a:r>
              <a:rPr lang="en-GB" b="1" dirty="0"/>
              <a:t> </a:t>
            </a:r>
            <a:r>
              <a:rPr lang="en-GB" b="1" dirty="0" err="1"/>
              <a:t>nella</a:t>
            </a:r>
            <a:r>
              <a:rPr lang="en-GB" b="1" dirty="0"/>
              <a:t> </a:t>
            </a:r>
            <a:r>
              <a:rPr lang="en-GB" b="1" dirty="0" err="1"/>
              <a:t>Turchia</a:t>
            </a:r>
            <a:r>
              <a:rPr lang="en-GB" b="1" dirty="0"/>
              <a:t> di Kemal</a:t>
            </a:r>
            <a:endParaRPr b="1" dirty="0"/>
          </a:p>
        </p:txBody>
      </p:sp>
      <p:sp>
        <p:nvSpPr>
          <p:cNvPr id="176" name="Google Shape;176;p36"/>
          <p:cNvSpPr txBox="1">
            <a:spLocks noGrp="1"/>
          </p:cNvSpPr>
          <p:nvPr>
            <p:ph type="body" idx="1"/>
          </p:nvPr>
        </p:nvSpPr>
        <p:spPr>
          <a:xfrm>
            <a:off x="415600" y="1633633"/>
            <a:ext cx="11360800" cy="4472000"/>
          </a:xfrm>
          <a:prstGeom prst="rect">
            <a:avLst/>
          </a:prstGeom>
        </p:spPr>
        <p:txBody>
          <a:bodyPr spcFirstLastPara="1" vert="horz" wrap="square" lIns="121900" tIns="121900" rIns="121900" bIns="121900" rtlCol="0" anchor="t" anchorCtr="0">
            <a:noAutofit/>
          </a:bodyPr>
          <a:lstStyle/>
          <a:p>
            <a:pPr marL="0" lvl="0" indent="0" algn="ctr">
              <a:buNone/>
            </a:pPr>
            <a:r>
              <a:rPr lang="en-GB" sz="2400" dirty="0"/>
              <a:t>Si </a:t>
            </a:r>
            <a:r>
              <a:rPr lang="en-GB" sz="2400" dirty="0" err="1"/>
              <a:t>concretizza</a:t>
            </a:r>
            <a:r>
              <a:rPr lang="en-GB" sz="2400" dirty="0"/>
              <a:t> </a:t>
            </a:r>
            <a:r>
              <a:rPr lang="en-GB" sz="2400" dirty="0" err="1"/>
              <a:t>attorno</a:t>
            </a:r>
            <a:r>
              <a:rPr lang="en-GB" sz="2400" dirty="0"/>
              <a:t> al </a:t>
            </a:r>
            <a:r>
              <a:rPr lang="en-GB" sz="2400" dirty="0" err="1"/>
              <a:t>culto</a:t>
            </a:r>
            <a:r>
              <a:rPr lang="en-GB" sz="2400" dirty="0"/>
              <a:t> </a:t>
            </a:r>
            <a:r>
              <a:rPr lang="en-GB" sz="2400" dirty="0" err="1"/>
              <a:t>della</a:t>
            </a:r>
            <a:r>
              <a:rPr lang="en-GB" sz="2400" dirty="0"/>
              <a:t> </a:t>
            </a:r>
            <a:r>
              <a:rPr lang="en-GB" sz="2400" dirty="0" err="1"/>
              <a:t>personalità</a:t>
            </a:r>
            <a:r>
              <a:rPr lang="en-GB" sz="2400" dirty="0"/>
              <a:t> di Ataturk, e </a:t>
            </a:r>
            <a:r>
              <a:rPr lang="en-GB" sz="2400" dirty="0" err="1"/>
              <a:t>si</a:t>
            </a:r>
            <a:r>
              <a:rPr lang="en-GB" sz="2400" dirty="0"/>
              <a:t> </a:t>
            </a:r>
            <a:r>
              <a:rPr lang="en-GB" sz="2400" dirty="0" err="1"/>
              <a:t>basa</a:t>
            </a:r>
            <a:r>
              <a:rPr lang="en-GB" sz="2400" dirty="0"/>
              <a:t> </a:t>
            </a:r>
            <a:r>
              <a:rPr lang="en-GB" sz="2400" dirty="0" err="1"/>
              <a:t>su</a:t>
            </a:r>
            <a:r>
              <a:rPr lang="en-GB" sz="2400" dirty="0"/>
              <a:t> un </a:t>
            </a:r>
            <a:r>
              <a:rPr lang="en-GB" sz="2400" dirty="0" err="1"/>
              <a:t>modello</a:t>
            </a:r>
            <a:r>
              <a:rPr lang="en-GB" sz="2400" dirty="0"/>
              <a:t> </a:t>
            </a:r>
            <a:r>
              <a:rPr lang="en-GB" sz="2400" dirty="0" err="1"/>
              <a:t>assimilazionista</a:t>
            </a:r>
            <a:r>
              <a:rPr lang="en-GB" sz="2400" dirty="0"/>
              <a:t>: </a:t>
            </a:r>
            <a:r>
              <a:rPr lang="it-IT" sz="2400" dirty="0"/>
              <a:t>il cittadino turco previsto è il </a:t>
            </a:r>
            <a:r>
              <a:rPr lang="it-IT" sz="2400" b="1" dirty="0" err="1"/>
              <a:t>turcoparlante</a:t>
            </a:r>
            <a:r>
              <a:rPr lang="it-IT" sz="2400" dirty="0"/>
              <a:t>, sunnita e laico.</a:t>
            </a:r>
          </a:p>
          <a:p>
            <a:pPr marL="444498" indent="-342900">
              <a:buSzPts val="2400"/>
            </a:pPr>
            <a:endParaRPr sz="2400" dirty="0"/>
          </a:p>
          <a:p>
            <a:pPr marL="444498" indent="-342900">
              <a:buSzPts val="2400"/>
            </a:pPr>
            <a:r>
              <a:rPr lang="en-GB" sz="2400" dirty="0" err="1"/>
              <a:t>Costituzione</a:t>
            </a:r>
            <a:r>
              <a:rPr lang="en-GB" sz="2400" dirty="0"/>
              <a:t> del 1924: è </a:t>
            </a:r>
            <a:r>
              <a:rPr lang="en-GB" sz="2400" dirty="0" err="1"/>
              <a:t>turco</a:t>
            </a:r>
            <a:r>
              <a:rPr lang="en-GB" sz="2400" dirty="0"/>
              <a:t> chi ha </a:t>
            </a:r>
            <a:r>
              <a:rPr lang="en-GB" sz="2400" dirty="0" err="1"/>
              <a:t>passaporto</a:t>
            </a:r>
            <a:r>
              <a:rPr lang="en-GB" sz="2400" dirty="0"/>
              <a:t> </a:t>
            </a:r>
            <a:r>
              <a:rPr lang="en-GB" sz="2400" dirty="0" err="1"/>
              <a:t>turco</a:t>
            </a:r>
            <a:r>
              <a:rPr lang="en-GB" sz="2400" dirty="0"/>
              <a:t> e </a:t>
            </a:r>
            <a:r>
              <a:rPr lang="en-GB" sz="2400" dirty="0" err="1"/>
              <a:t>parla</a:t>
            </a:r>
            <a:r>
              <a:rPr lang="en-GB" sz="2400" dirty="0"/>
              <a:t> </a:t>
            </a:r>
            <a:r>
              <a:rPr lang="en-GB" sz="2400" dirty="0" err="1"/>
              <a:t>turco</a:t>
            </a:r>
            <a:endParaRPr sz="2400" dirty="0"/>
          </a:p>
          <a:p>
            <a:pPr marL="444498" indent="-342900">
              <a:buSzPts val="2400"/>
            </a:pPr>
            <a:r>
              <a:rPr lang="en-GB" sz="2400" i="1" dirty="0"/>
              <a:t>National Pact</a:t>
            </a:r>
            <a:r>
              <a:rPr lang="en-GB" sz="2400" dirty="0"/>
              <a:t> del 1929: </a:t>
            </a:r>
            <a:r>
              <a:rPr lang="en-GB" sz="2400" dirty="0" err="1"/>
              <a:t>Turchia</a:t>
            </a:r>
            <a:r>
              <a:rPr lang="en-GB" sz="2400" dirty="0"/>
              <a:t> come una </a:t>
            </a:r>
            <a:r>
              <a:rPr lang="en-GB" sz="2400" dirty="0" err="1"/>
              <a:t>entità</a:t>
            </a:r>
            <a:r>
              <a:rPr lang="en-GB" sz="2400" dirty="0"/>
              <a:t> </a:t>
            </a:r>
            <a:r>
              <a:rPr lang="en-GB" sz="2400" dirty="0" err="1"/>
              <a:t>unica</a:t>
            </a:r>
            <a:r>
              <a:rPr lang="en-GB" sz="2400" dirty="0"/>
              <a:t> e </a:t>
            </a:r>
            <a:r>
              <a:rPr lang="en-GB" sz="2400" dirty="0" err="1"/>
              <a:t>indivisibile</a:t>
            </a:r>
            <a:r>
              <a:rPr lang="en-GB" sz="2400" dirty="0"/>
              <a:t>; è </a:t>
            </a:r>
            <a:r>
              <a:rPr lang="en-GB" sz="2400" dirty="0" err="1"/>
              <a:t>prevista</a:t>
            </a:r>
            <a:r>
              <a:rPr lang="en-GB" sz="2400" dirty="0"/>
              <a:t> la tutela </a:t>
            </a:r>
            <a:r>
              <a:rPr lang="en-GB" sz="2400" dirty="0" err="1"/>
              <a:t>delle</a:t>
            </a:r>
            <a:r>
              <a:rPr lang="en-GB" sz="2400" dirty="0"/>
              <a:t> </a:t>
            </a:r>
            <a:r>
              <a:rPr lang="en-GB" sz="2400" dirty="0" err="1"/>
              <a:t>minoranze</a:t>
            </a:r>
            <a:endParaRPr lang="en-GB" sz="2400" dirty="0"/>
          </a:p>
          <a:p>
            <a:pPr marL="444498" indent="-342900">
              <a:buSzPts val="2400"/>
            </a:pPr>
            <a:r>
              <a:rPr lang="it-IT" sz="2400" dirty="0"/>
              <a:t>Dopo la proclamazione della Repubblica le tutele di Losanna vengono rispettate sempre meno</a:t>
            </a:r>
          </a:p>
          <a:p>
            <a:pPr marL="444498" indent="-342900">
              <a:buSzPts val="2400"/>
            </a:pPr>
            <a:r>
              <a:rPr lang="it-IT" sz="2400" dirty="0"/>
              <a:t>CONSEGUENZE → minoranze costrette a negare la loro identità non turca, a non parlare la loro lingua, rappresentate in maniera stereotipata nei libri di scuola; violenze quotidiane</a:t>
            </a:r>
          </a:p>
          <a:p>
            <a:pPr marL="444498" indent="-342900">
              <a:buSzPts val="2400"/>
            </a:pPr>
            <a:endParaRPr sz="2400" dirty="0"/>
          </a:p>
          <a:p>
            <a:pPr marL="0" indent="0">
              <a:spcAft>
                <a:spcPts val="2133"/>
              </a:spcAft>
              <a:buNone/>
            </a:pP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7"/>
          <p:cNvSpPr txBox="1">
            <a:spLocks noGrp="1"/>
          </p:cNvSpPr>
          <p:nvPr>
            <p:ph type="title"/>
          </p:nvPr>
        </p:nvSpPr>
        <p:spPr>
          <a:xfrm>
            <a:off x="415600" y="421233"/>
            <a:ext cx="11360800" cy="1108400"/>
          </a:xfrm>
          <a:prstGeom prst="rect">
            <a:avLst/>
          </a:prstGeom>
        </p:spPr>
        <p:txBody>
          <a:bodyPr spcFirstLastPara="1" vert="horz" wrap="square" lIns="121900" tIns="121900" rIns="121900" bIns="121900" rtlCol="0" anchor="b" anchorCtr="0">
            <a:noAutofit/>
          </a:bodyPr>
          <a:lstStyle/>
          <a:p>
            <a:pPr algn="ctr"/>
            <a:r>
              <a:rPr lang="en-GB" b="1" dirty="0" err="1"/>
              <a:t>Minoranze</a:t>
            </a:r>
            <a:r>
              <a:rPr lang="en-GB" b="1" dirty="0"/>
              <a:t> e </a:t>
            </a:r>
            <a:r>
              <a:rPr lang="en-GB" b="1" dirty="0" err="1"/>
              <a:t>nazione</a:t>
            </a:r>
            <a:r>
              <a:rPr lang="en-GB" b="1" dirty="0"/>
              <a:t> </a:t>
            </a:r>
            <a:r>
              <a:rPr lang="en-GB" b="1" dirty="0" err="1"/>
              <a:t>turca</a:t>
            </a:r>
            <a:endParaRPr b="1" dirty="0"/>
          </a:p>
        </p:txBody>
      </p:sp>
      <p:sp>
        <p:nvSpPr>
          <p:cNvPr id="182" name="Google Shape;182;p37"/>
          <p:cNvSpPr txBox="1">
            <a:spLocks noGrp="1"/>
          </p:cNvSpPr>
          <p:nvPr>
            <p:ph type="body" idx="1"/>
          </p:nvPr>
        </p:nvSpPr>
        <p:spPr>
          <a:xfrm>
            <a:off x="415600" y="1633633"/>
            <a:ext cx="11360800" cy="4472000"/>
          </a:xfrm>
          <a:prstGeom prst="rect">
            <a:avLst/>
          </a:prstGeom>
        </p:spPr>
        <p:txBody>
          <a:bodyPr spcFirstLastPara="1" vert="horz" wrap="square" lIns="121900" tIns="121900" rIns="121900" bIns="121900" rtlCol="0" anchor="t" anchorCtr="0">
            <a:noAutofit/>
          </a:bodyPr>
          <a:lstStyle/>
          <a:p>
            <a:pPr marL="0" indent="0">
              <a:buNone/>
            </a:pPr>
            <a:endParaRPr dirty="0"/>
          </a:p>
          <a:p>
            <a:pPr indent="-397923">
              <a:buSzPts val="1100"/>
              <a:buFont typeface="Arial"/>
              <a:buChar char="●"/>
            </a:pPr>
            <a:r>
              <a:rPr lang="en-GB" dirty="0" err="1"/>
              <a:t>Trattato</a:t>
            </a:r>
            <a:r>
              <a:rPr lang="en-GB" dirty="0"/>
              <a:t> di </a:t>
            </a:r>
            <a:r>
              <a:rPr lang="en-GB" dirty="0" err="1"/>
              <a:t>Losanna</a:t>
            </a:r>
            <a:r>
              <a:rPr lang="en-GB" dirty="0"/>
              <a:t> </a:t>
            </a:r>
            <a:r>
              <a:rPr lang="en-GB" dirty="0" err="1"/>
              <a:t>prevede</a:t>
            </a:r>
            <a:r>
              <a:rPr lang="en-GB" dirty="0"/>
              <a:t> la tutela </a:t>
            </a:r>
            <a:r>
              <a:rPr lang="en-GB" dirty="0" err="1"/>
              <a:t>delle</a:t>
            </a:r>
            <a:r>
              <a:rPr lang="en-GB" dirty="0"/>
              <a:t> </a:t>
            </a:r>
            <a:r>
              <a:rPr lang="en-GB" dirty="0" err="1"/>
              <a:t>minoranze</a:t>
            </a:r>
            <a:r>
              <a:rPr lang="en-GB" dirty="0"/>
              <a:t> non </a:t>
            </a:r>
            <a:r>
              <a:rPr lang="en-GB" dirty="0" err="1"/>
              <a:t>musulmane</a:t>
            </a:r>
            <a:r>
              <a:rPr lang="en-GB" dirty="0"/>
              <a:t> (</a:t>
            </a:r>
            <a:r>
              <a:rPr lang="en-GB" dirty="0" err="1"/>
              <a:t>Armeni</a:t>
            </a:r>
            <a:r>
              <a:rPr lang="en-GB" dirty="0"/>
              <a:t>, </a:t>
            </a:r>
            <a:r>
              <a:rPr lang="en-GB" dirty="0" err="1"/>
              <a:t>Greci</a:t>
            </a:r>
            <a:r>
              <a:rPr lang="en-GB" dirty="0"/>
              <a:t> ed </a:t>
            </a:r>
            <a:r>
              <a:rPr lang="en-GB" dirty="0" err="1"/>
              <a:t>ebrei</a:t>
            </a:r>
            <a:r>
              <a:rPr lang="en-GB" dirty="0"/>
              <a:t>) → </a:t>
            </a:r>
            <a:r>
              <a:rPr lang="en-GB" dirty="0" err="1"/>
              <a:t>esclusione</a:t>
            </a:r>
            <a:r>
              <a:rPr lang="en-GB" dirty="0"/>
              <a:t> </a:t>
            </a:r>
            <a:r>
              <a:rPr lang="en-GB" dirty="0" err="1"/>
              <a:t>dalla</a:t>
            </a:r>
            <a:r>
              <a:rPr lang="en-GB" dirty="0"/>
              <a:t> tutela </a:t>
            </a:r>
            <a:r>
              <a:rPr lang="en-GB" dirty="0" err="1"/>
              <a:t>delle</a:t>
            </a:r>
            <a:r>
              <a:rPr lang="en-GB" dirty="0"/>
              <a:t> </a:t>
            </a:r>
            <a:r>
              <a:rPr lang="en-GB" dirty="0" err="1"/>
              <a:t>minoranze</a:t>
            </a:r>
            <a:r>
              <a:rPr lang="en-GB" dirty="0"/>
              <a:t> </a:t>
            </a:r>
            <a:r>
              <a:rPr lang="en-GB" dirty="0" err="1"/>
              <a:t>musulmane</a:t>
            </a:r>
            <a:r>
              <a:rPr lang="en-GB" dirty="0"/>
              <a:t>, </a:t>
            </a:r>
            <a:r>
              <a:rPr lang="en-GB" dirty="0" err="1"/>
              <a:t>che</a:t>
            </a:r>
            <a:r>
              <a:rPr lang="en-GB" dirty="0"/>
              <a:t> </a:t>
            </a:r>
            <a:r>
              <a:rPr lang="en-GB" dirty="0" err="1"/>
              <a:t>semplicemente</a:t>
            </a:r>
            <a:r>
              <a:rPr lang="en-GB" dirty="0"/>
              <a:t> </a:t>
            </a:r>
            <a:r>
              <a:rPr lang="en-GB" dirty="0" err="1"/>
              <a:t>vengono</a:t>
            </a:r>
            <a:r>
              <a:rPr lang="en-GB" dirty="0"/>
              <a:t> </a:t>
            </a:r>
            <a:r>
              <a:rPr lang="en-GB" dirty="0" err="1"/>
              <a:t>ignorate</a:t>
            </a:r>
            <a:r>
              <a:rPr lang="en-GB" dirty="0"/>
              <a:t> o di cui </a:t>
            </a:r>
            <a:r>
              <a:rPr lang="en-GB" dirty="0" err="1"/>
              <a:t>viene</a:t>
            </a:r>
            <a:r>
              <a:rPr lang="en-GB" dirty="0"/>
              <a:t> </a:t>
            </a:r>
            <a:r>
              <a:rPr lang="en-GB" dirty="0" err="1"/>
              <a:t>negata</a:t>
            </a:r>
            <a:r>
              <a:rPr lang="en-GB" dirty="0"/>
              <a:t> </a:t>
            </a:r>
            <a:r>
              <a:rPr lang="en-GB" dirty="0" err="1"/>
              <a:t>l'esistenza</a:t>
            </a:r>
            <a:r>
              <a:rPr lang="en-GB" dirty="0"/>
              <a:t>	</a:t>
            </a:r>
            <a:endParaRPr dirty="0"/>
          </a:p>
          <a:p>
            <a:pPr indent="-397923">
              <a:buSzPts val="1100"/>
              <a:buFont typeface="Arial"/>
              <a:buChar char="●"/>
            </a:pPr>
            <a:r>
              <a:rPr lang="en-GB" dirty="0" err="1"/>
              <a:t>Dopo</a:t>
            </a:r>
            <a:r>
              <a:rPr lang="en-GB" dirty="0"/>
              <a:t> la </a:t>
            </a:r>
            <a:r>
              <a:rPr lang="en-GB" dirty="0" err="1"/>
              <a:t>proclamazione</a:t>
            </a:r>
            <a:r>
              <a:rPr lang="en-GB" dirty="0"/>
              <a:t> </a:t>
            </a:r>
            <a:r>
              <a:rPr lang="en-GB" dirty="0" err="1"/>
              <a:t>della</a:t>
            </a:r>
            <a:r>
              <a:rPr lang="en-GB" dirty="0"/>
              <a:t> Repubblica le </a:t>
            </a:r>
            <a:r>
              <a:rPr lang="en-GB" dirty="0" err="1"/>
              <a:t>tutele</a:t>
            </a:r>
            <a:r>
              <a:rPr lang="en-GB" dirty="0"/>
              <a:t> di </a:t>
            </a:r>
            <a:r>
              <a:rPr lang="en-GB" dirty="0" err="1"/>
              <a:t>Losanna</a:t>
            </a:r>
            <a:r>
              <a:rPr lang="en-GB" dirty="0"/>
              <a:t> </a:t>
            </a:r>
            <a:r>
              <a:rPr lang="en-GB" dirty="0" err="1"/>
              <a:t>vengono</a:t>
            </a:r>
            <a:r>
              <a:rPr lang="en-GB" dirty="0"/>
              <a:t> 	</a:t>
            </a:r>
            <a:r>
              <a:rPr lang="en-GB" dirty="0" err="1"/>
              <a:t>rispettate</a:t>
            </a:r>
            <a:r>
              <a:rPr lang="en-GB" dirty="0"/>
              <a:t> </a:t>
            </a:r>
            <a:r>
              <a:rPr lang="en-GB" dirty="0" err="1"/>
              <a:t>sempre</a:t>
            </a:r>
            <a:r>
              <a:rPr lang="en-GB" dirty="0"/>
              <a:t> </a:t>
            </a:r>
            <a:r>
              <a:rPr lang="en-GB" dirty="0" err="1"/>
              <a:t>meno</a:t>
            </a:r>
            <a:r>
              <a:rPr lang="en-GB" dirty="0"/>
              <a:t>	</a:t>
            </a:r>
            <a:endParaRPr dirty="0"/>
          </a:p>
          <a:p>
            <a:pPr indent="-397923">
              <a:buSzPts val="1100"/>
              <a:buFont typeface="Arial"/>
              <a:buChar char="●"/>
            </a:pPr>
            <a:r>
              <a:rPr lang="en-GB" dirty="0"/>
              <a:t>CONSEGUENZE → </a:t>
            </a:r>
            <a:r>
              <a:rPr lang="en-GB" dirty="0" err="1"/>
              <a:t>minoranze</a:t>
            </a:r>
            <a:r>
              <a:rPr lang="en-GB" dirty="0"/>
              <a:t> </a:t>
            </a:r>
            <a:r>
              <a:rPr lang="en-GB" dirty="0" err="1"/>
              <a:t>costrette</a:t>
            </a:r>
            <a:r>
              <a:rPr lang="en-GB" dirty="0"/>
              <a:t> a </a:t>
            </a:r>
            <a:r>
              <a:rPr lang="en-GB" dirty="0" err="1"/>
              <a:t>negare</a:t>
            </a:r>
            <a:r>
              <a:rPr lang="en-GB" dirty="0"/>
              <a:t> la </a:t>
            </a:r>
            <a:r>
              <a:rPr lang="en-GB" dirty="0" err="1"/>
              <a:t>loro</a:t>
            </a:r>
            <a:r>
              <a:rPr lang="en-GB" dirty="0"/>
              <a:t> </a:t>
            </a:r>
            <a:r>
              <a:rPr lang="en-GB" dirty="0" err="1"/>
              <a:t>identità</a:t>
            </a:r>
            <a:r>
              <a:rPr lang="en-GB" dirty="0"/>
              <a:t> non </a:t>
            </a:r>
            <a:r>
              <a:rPr lang="en-GB" dirty="0" err="1"/>
              <a:t>turca</a:t>
            </a:r>
            <a:r>
              <a:rPr lang="en-GB" dirty="0"/>
              <a:t>, a non </a:t>
            </a:r>
            <a:r>
              <a:rPr lang="en-GB" dirty="0" err="1"/>
              <a:t>parlare</a:t>
            </a:r>
            <a:r>
              <a:rPr lang="en-GB" dirty="0"/>
              <a:t> la </a:t>
            </a:r>
            <a:r>
              <a:rPr lang="en-GB" dirty="0" err="1"/>
              <a:t>loro</a:t>
            </a:r>
            <a:r>
              <a:rPr lang="en-GB" dirty="0"/>
              <a:t> lingua, </a:t>
            </a:r>
            <a:r>
              <a:rPr lang="en-GB" dirty="0" err="1"/>
              <a:t>rappresentate</a:t>
            </a:r>
            <a:r>
              <a:rPr lang="en-GB" dirty="0"/>
              <a:t> in </a:t>
            </a:r>
            <a:r>
              <a:rPr lang="en-GB" dirty="0" err="1"/>
              <a:t>maniera</a:t>
            </a:r>
            <a:r>
              <a:rPr lang="en-GB" dirty="0"/>
              <a:t> </a:t>
            </a:r>
            <a:r>
              <a:rPr lang="en-GB" dirty="0" err="1"/>
              <a:t>stereotipata</a:t>
            </a:r>
            <a:r>
              <a:rPr lang="en-GB" dirty="0"/>
              <a:t> </a:t>
            </a:r>
            <a:r>
              <a:rPr lang="en-GB" dirty="0" err="1"/>
              <a:t>nei</a:t>
            </a:r>
            <a:r>
              <a:rPr lang="en-GB" dirty="0"/>
              <a:t> 	libri di </a:t>
            </a:r>
            <a:r>
              <a:rPr lang="en-GB" dirty="0" err="1"/>
              <a:t>scuola</a:t>
            </a:r>
            <a:r>
              <a:rPr lang="en-GB" dirty="0"/>
              <a:t>; </a:t>
            </a:r>
            <a:r>
              <a:rPr lang="en-GB" dirty="0" err="1"/>
              <a:t>violenze</a:t>
            </a:r>
            <a:r>
              <a:rPr lang="en-GB" dirty="0"/>
              <a:t> </a:t>
            </a:r>
            <a:r>
              <a:rPr lang="en-GB" dirty="0" err="1"/>
              <a:t>quotidiane</a:t>
            </a:r>
            <a:endParaRPr dirty="0"/>
          </a:p>
          <a:p>
            <a:pPr marL="0" indent="0">
              <a:spcAft>
                <a:spcPts val="2133"/>
              </a:spcAft>
              <a:buNone/>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2" name="Titolo 1">
            <a:extLst>
              <a:ext uri="{FF2B5EF4-FFF2-40B4-BE49-F238E27FC236}">
                <a16:creationId xmlns:a16="http://schemas.microsoft.com/office/drawing/2014/main" id="{A871A2E8-5F87-43AA-9115-38BD86EA0FA2}"/>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33902672-D7A7-4A73-84BE-2A60CCB37CF3}"/>
              </a:ext>
            </a:extLst>
          </p:cNvPr>
          <p:cNvSpPr>
            <a:spLocks noGrp="1"/>
          </p:cNvSpPr>
          <p:nvPr>
            <p:ph idx="1"/>
          </p:nvPr>
        </p:nvSpPr>
        <p:spPr/>
        <p:txBody>
          <a:bodyPr/>
          <a:lstStyle/>
          <a:p>
            <a:endParaRPr lang="it-IT"/>
          </a:p>
        </p:txBody>
      </p:sp>
      <p:pic>
        <p:nvPicPr>
          <p:cNvPr id="134" name="Google Shape;134;p29" descr="Turkey-Greece-Bulgaria_on_Treaty_of_Lausanne.png"/>
          <p:cNvPicPr preferRelativeResize="0"/>
          <p:nvPr/>
        </p:nvPicPr>
        <p:blipFill>
          <a:blip r:embed="rId3">
            <a:alphaModFix/>
          </a:blip>
          <a:stretch>
            <a:fillRect/>
          </a:stretch>
        </p:blipFill>
        <p:spPr>
          <a:xfrm>
            <a:off x="1321267" y="988918"/>
            <a:ext cx="9549467" cy="488016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0"/>
        <p:cNvGrpSpPr/>
        <p:nvPr/>
      </p:nvGrpSpPr>
      <p:grpSpPr>
        <a:xfrm>
          <a:off x="0" y="0"/>
          <a:ext cx="0" cy="0"/>
          <a:chOff x="0" y="0"/>
          <a:chExt cx="0" cy="0"/>
        </a:xfrm>
      </p:grpSpPr>
      <p:sp>
        <p:nvSpPr>
          <p:cNvPr id="105" name="Rectangle 104">
            <a:extLst>
              <a:ext uri="{FF2B5EF4-FFF2-40B4-BE49-F238E27FC236}">
                <a16:creationId xmlns:a16="http://schemas.microsoft.com/office/drawing/2014/main" id="{30D1ED3E-1FA2-4794-9E9D-B5D1CD8B2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161" name="Google Shape;161;p28"/>
          <p:cNvSpPr txBox="1">
            <a:spLocks noGrp="1"/>
          </p:cNvSpPr>
          <p:nvPr>
            <p:ph type="title"/>
          </p:nvPr>
        </p:nvSpPr>
        <p:spPr>
          <a:xfrm>
            <a:off x="1143000" y="609600"/>
            <a:ext cx="9875520" cy="1356360"/>
          </a:xfrm>
          <a:prstGeom prst="rect">
            <a:avLst/>
          </a:prstGeom>
        </p:spPr>
        <p:txBody>
          <a:bodyPr spcFirstLastPara="1" vert="horz" lIns="91440" tIns="45720" rIns="91440" bIns="45720" rtlCol="0" anchor="ctr" anchorCtr="0">
            <a:normAutofit/>
          </a:bodyPr>
          <a:lstStyle/>
          <a:p>
            <a:pPr>
              <a:spcBef>
                <a:spcPct val="0"/>
              </a:spcBef>
            </a:pPr>
            <a:r>
              <a:rPr lang="en-US"/>
              <a:t>Conseguenze nel Mediterraneo</a:t>
            </a:r>
          </a:p>
        </p:txBody>
      </p:sp>
      <p:graphicFrame>
        <p:nvGraphicFramePr>
          <p:cNvPr id="164" name="Google Shape;162;p28">
            <a:extLst>
              <a:ext uri="{FF2B5EF4-FFF2-40B4-BE49-F238E27FC236}">
                <a16:creationId xmlns:a16="http://schemas.microsoft.com/office/drawing/2014/main" id="{04A07F9C-6302-4019-9FB7-866334D40485}"/>
              </a:ext>
            </a:extLst>
          </p:cNvPr>
          <p:cNvGraphicFramePr/>
          <p:nvPr>
            <p:extLst>
              <p:ext uri="{D42A27DB-BD31-4B8C-83A1-F6EECF244321}">
                <p14:modId xmlns:p14="http://schemas.microsoft.com/office/powerpoint/2010/main" val="3256270031"/>
              </p:ext>
            </p:extLst>
          </p:nvPr>
        </p:nvGraphicFramePr>
        <p:xfrm>
          <a:off x="1143000" y="2298530"/>
          <a:ext cx="9872663" cy="3797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7558564" y="609600"/>
            <a:ext cx="3912583" cy="1356360"/>
          </a:xfrm>
          <a:prstGeom prst="rect">
            <a:avLst/>
          </a:prstGeom>
        </p:spPr>
        <p:txBody>
          <a:bodyPr spcFirstLastPara="1" vert="horz" lIns="121900" tIns="121900" rIns="121900" bIns="121900" rtlCol="0" anchorCtr="0">
            <a:normAutofit/>
          </a:bodyPr>
          <a:lstStyle/>
          <a:p>
            <a:r>
              <a:rPr lang="en-GB" sz="3200" dirty="0"/>
              <a:t>“Medio </a:t>
            </a:r>
            <a:r>
              <a:rPr lang="en-GB" sz="3200" dirty="0" err="1"/>
              <a:t>Oriente</a:t>
            </a:r>
            <a:r>
              <a:rPr lang="en-GB" sz="3200" dirty="0"/>
              <a:t>”</a:t>
            </a:r>
          </a:p>
        </p:txBody>
      </p:sp>
      <p:pic>
        <p:nvPicPr>
          <p:cNvPr id="170" name="Google Shape;170;p29" descr="CairoConferenceMap.jpg"/>
          <p:cNvPicPr preferRelativeResize="0"/>
          <p:nvPr/>
        </p:nvPicPr>
        <p:blipFill>
          <a:blip r:embed="rId3"/>
          <a:stretch>
            <a:fillRect/>
          </a:stretch>
        </p:blipFill>
        <p:spPr>
          <a:xfrm>
            <a:off x="872064" y="1228931"/>
            <a:ext cx="6045576" cy="4398156"/>
          </a:xfrm>
          <a:prstGeom prst="rect">
            <a:avLst/>
          </a:prstGeom>
          <a:noFill/>
        </p:spPr>
      </p:pic>
      <p:sp>
        <p:nvSpPr>
          <p:cNvPr id="168" name="Google Shape;168;p29"/>
          <p:cNvSpPr txBox="1">
            <a:spLocks noGrp="1"/>
          </p:cNvSpPr>
          <p:nvPr>
            <p:ph idx="1"/>
          </p:nvPr>
        </p:nvSpPr>
        <p:spPr>
          <a:xfrm>
            <a:off x="7558564" y="2057400"/>
            <a:ext cx="3912583" cy="4038600"/>
          </a:xfrm>
          <a:prstGeom prst="rect">
            <a:avLst/>
          </a:prstGeom>
        </p:spPr>
        <p:txBody>
          <a:bodyPr spcFirstLastPara="1" vert="horz" lIns="121900" tIns="121900" rIns="121900" bIns="121900" rtlCol="0" anchorCtr="0">
            <a:normAutofit/>
          </a:bodyPr>
          <a:lstStyle/>
          <a:p>
            <a:pPr>
              <a:buChar char="-"/>
            </a:pPr>
            <a:r>
              <a:rPr lang="it-IT" sz="1600" dirty="0"/>
              <a:t>Rivolte in Siria e Libano, violentemente represse dai francesi. </a:t>
            </a:r>
          </a:p>
          <a:p>
            <a:pPr>
              <a:buChar char="-"/>
            </a:pPr>
            <a:r>
              <a:rPr lang="it-IT" sz="1600" dirty="0"/>
              <a:t>Rivolte in Mesopotamia represse dagli inglesi, che poi decidono di cambiare tattica</a:t>
            </a:r>
          </a:p>
          <a:p>
            <a:pPr>
              <a:buChar char="-"/>
            </a:pPr>
            <a:r>
              <a:rPr lang="it-IT" sz="1600" dirty="0"/>
              <a:t>CONFERENZA DEL CAIRO (1921): creazione Transgiordania(1923) e Iraq (1932); la Palestina resta inglese e si favorisce l’afflusso sionista (35000 persone 1922-1930)</a:t>
            </a:r>
          </a:p>
          <a:p>
            <a:pPr marL="0" indent="0">
              <a:spcBef>
                <a:spcPts val="2133"/>
              </a:spcBef>
              <a:spcAft>
                <a:spcPts val="2133"/>
              </a:spcAft>
              <a:buNone/>
            </a:pPr>
            <a:endParaRPr lang="it-IT" sz="1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81"/>
        <p:cNvGrpSpPr/>
        <p:nvPr/>
      </p:nvGrpSpPr>
      <p:grpSpPr>
        <a:xfrm>
          <a:off x="0" y="0"/>
          <a:ext cx="0" cy="0"/>
          <a:chOff x="0" y="0"/>
          <a:chExt cx="0" cy="0"/>
        </a:xfrm>
      </p:grpSpPr>
      <p:sp>
        <p:nvSpPr>
          <p:cNvPr id="126" name="Rectangle 125">
            <a:extLst>
              <a:ext uri="{FF2B5EF4-FFF2-40B4-BE49-F238E27FC236}">
                <a16:creationId xmlns:a16="http://schemas.microsoft.com/office/drawing/2014/main" id="{30D1ED3E-1FA2-4794-9E9D-B5D1CD8B2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182" name="Google Shape;182;p31"/>
          <p:cNvSpPr txBox="1">
            <a:spLocks noGrp="1"/>
          </p:cNvSpPr>
          <p:nvPr>
            <p:ph type="title"/>
          </p:nvPr>
        </p:nvSpPr>
        <p:spPr>
          <a:xfrm>
            <a:off x="1143000" y="609600"/>
            <a:ext cx="9875520" cy="1356360"/>
          </a:xfrm>
          <a:prstGeom prst="rect">
            <a:avLst/>
          </a:prstGeom>
        </p:spPr>
        <p:txBody>
          <a:bodyPr spcFirstLastPara="1" vert="horz" lIns="91440" tIns="45720" rIns="91440" bIns="45720" rtlCol="0" anchor="ctr" anchorCtr="0">
            <a:normAutofit/>
          </a:bodyPr>
          <a:lstStyle/>
          <a:p>
            <a:pPr>
              <a:spcBef>
                <a:spcPct val="0"/>
              </a:spcBef>
            </a:pPr>
            <a:r>
              <a:rPr lang="en-US"/>
              <a:t>Conclusioni: </a:t>
            </a:r>
          </a:p>
        </p:txBody>
      </p:sp>
      <p:graphicFrame>
        <p:nvGraphicFramePr>
          <p:cNvPr id="185" name="Google Shape;183;p31">
            <a:extLst>
              <a:ext uri="{FF2B5EF4-FFF2-40B4-BE49-F238E27FC236}">
                <a16:creationId xmlns:a16="http://schemas.microsoft.com/office/drawing/2014/main" id="{C0CE3F09-6E71-4EE3-870E-3B7C92B924D7}"/>
              </a:ext>
            </a:extLst>
          </p:cNvPr>
          <p:cNvGraphicFramePr/>
          <p:nvPr>
            <p:extLst>
              <p:ext uri="{D42A27DB-BD31-4B8C-83A1-F6EECF244321}">
                <p14:modId xmlns:p14="http://schemas.microsoft.com/office/powerpoint/2010/main" val="561837542"/>
              </p:ext>
            </p:extLst>
          </p:nvPr>
        </p:nvGraphicFramePr>
        <p:xfrm>
          <a:off x="1143000" y="2298530"/>
          <a:ext cx="9872663" cy="3797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D28B09-C850-4EA4-8888-67416520F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Elementi multimediali online 3" title="GLI ANNI SPEZZATI (1981) Trailer cinematografico">
            <a:hlinkClick r:id="" action="ppaction://media"/>
            <a:extLst>
              <a:ext uri="{FF2B5EF4-FFF2-40B4-BE49-F238E27FC236}">
                <a16:creationId xmlns:a16="http://schemas.microsoft.com/office/drawing/2014/main" id="{8B754D4B-98BE-445A-99E2-0145125E6541}"/>
              </a:ext>
            </a:extLst>
          </p:cNvPr>
          <p:cNvPicPr>
            <a:picLocks noGrp="1" noRot="1" noChangeAspect="1"/>
          </p:cNvPicPr>
          <p:nvPr>
            <p:ph idx="4294967295"/>
            <a:videoFile r:link="rId1"/>
          </p:nvPr>
        </p:nvPicPr>
        <p:blipFill>
          <a:blip r:embed="rId3"/>
          <a:stretch>
            <a:fillRect/>
          </a:stretch>
        </p:blipFill>
        <p:spPr>
          <a:xfrm>
            <a:off x="2270477" y="565573"/>
            <a:ext cx="7645965" cy="5734474"/>
          </a:xfrm>
          <a:prstGeom prst="rect">
            <a:avLst/>
          </a:prstGeom>
        </p:spPr>
      </p:pic>
      <p:sp>
        <p:nvSpPr>
          <p:cNvPr id="11" name="Rectangle 10">
            <a:extLst>
              <a:ext uri="{FF2B5EF4-FFF2-40B4-BE49-F238E27FC236}">
                <a16:creationId xmlns:a16="http://schemas.microsoft.com/office/drawing/2014/main" id="{8DE9D5BA-83AA-4459-83D3-20EC090C22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rgbClr val="634A44"/>
            </a:solid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161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FDF906-55E5-43C9-9556-4236EDC27420}"/>
              </a:ext>
            </a:extLst>
          </p:cNvPr>
          <p:cNvSpPr>
            <a:spLocks noGrp="1"/>
          </p:cNvSpPr>
          <p:nvPr>
            <p:ph type="title"/>
          </p:nvPr>
        </p:nvSpPr>
        <p:spPr>
          <a:xfrm>
            <a:off x="653145" y="609599"/>
            <a:ext cx="3364378" cy="5606143"/>
          </a:xfrm>
        </p:spPr>
        <p:txBody>
          <a:bodyPr>
            <a:normAutofit/>
          </a:bodyPr>
          <a:lstStyle/>
          <a:p>
            <a:pPr algn="ctr"/>
            <a:br>
              <a:rPr lang="it-IT" sz="3700" b="1" dirty="0"/>
            </a:br>
            <a:r>
              <a:rPr lang="it-IT" sz="3700" b="1" dirty="0"/>
              <a:t> Mobilitazione e coinvolgimento</a:t>
            </a:r>
          </a:p>
        </p:txBody>
      </p:sp>
      <p:graphicFrame>
        <p:nvGraphicFramePr>
          <p:cNvPr id="5" name="Segnaposto contenuto 2">
            <a:extLst>
              <a:ext uri="{FF2B5EF4-FFF2-40B4-BE49-F238E27FC236}">
                <a16:creationId xmlns:a16="http://schemas.microsoft.com/office/drawing/2014/main" id="{A3A8B305-E904-47DB-8C81-5B096332DA45}"/>
              </a:ext>
            </a:extLst>
          </p:cNvPr>
          <p:cNvGraphicFramePr>
            <a:graphicFrameLocks noGrp="1"/>
          </p:cNvGraphicFramePr>
          <p:nvPr>
            <p:ph idx="1"/>
            <p:extLst>
              <p:ext uri="{D42A27DB-BD31-4B8C-83A1-F6EECF244321}">
                <p14:modId xmlns:p14="http://schemas.microsoft.com/office/powerpoint/2010/main" val="2629639108"/>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8190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C67B137-15B0-4AF6-94A8-AC00BA8D7B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699F27B-22F2-45E1-BFB8-2B1FF14A9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a:extLst>
              <a:ext uri="{FF2B5EF4-FFF2-40B4-BE49-F238E27FC236}">
                <a16:creationId xmlns:a16="http://schemas.microsoft.com/office/drawing/2014/main" id="{51E08BEC-F2E9-4CA7-9DBF-2C14C61887F5}"/>
              </a:ext>
            </a:extLst>
          </p:cNvPr>
          <p:cNvSpPr>
            <a:spLocks noGrp="1"/>
          </p:cNvSpPr>
          <p:nvPr>
            <p:ph type="title"/>
          </p:nvPr>
        </p:nvSpPr>
        <p:spPr>
          <a:xfrm>
            <a:off x="643467" y="643466"/>
            <a:ext cx="3602736" cy="5269651"/>
          </a:xfrm>
        </p:spPr>
        <p:txBody>
          <a:bodyPr>
            <a:normAutofit/>
          </a:bodyPr>
          <a:lstStyle/>
          <a:p>
            <a:pPr algn="ctr"/>
            <a:r>
              <a:rPr lang="it-IT" sz="3200"/>
              <a:t>Forme con cui le colonie</a:t>
            </a:r>
            <a:br>
              <a:rPr lang="it-IT" sz="3200"/>
            </a:br>
            <a:r>
              <a:rPr lang="it-IT" sz="3200"/>
              <a:t>concorrono alle guerra mondiale</a:t>
            </a:r>
          </a:p>
        </p:txBody>
      </p:sp>
      <p:cxnSp>
        <p:nvCxnSpPr>
          <p:cNvPr id="12" name="Straight Connector 11">
            <a:extLst>
              <a:ext uri="{FF2B5EF4-FFF2-40B4-BE49-F238E27FC236}">
                <a16:creationId xmlns:a16="http://schemas.microsoft.com/office/drawing/2014/main" id="{633ABDA7-FF8C-4E26-8C7D-47E0AE54EA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265557"/>
            <a:ext cx="7031" cy="39319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A00E5D0A-CAAE-4910-B38C-AD5F21DD0ECC}"/>
              </a:ext>
            </a:extLst>
          </p:cNvPr>
          <p:cNvSpPr>
            <a:spLocks noGrp="1"/>
          </p:cNvSpPr>
          <p:nvPr>
            <p:ph idx="1"/>
          </p:nvPr>
        </p:nvSpPr>
        <p:spPr>
          <a:xfrm>
            <a:off x="5065182" y="643466"/>
            <a:ext cx="6173333" cy="5269650"/>
          </a:xfrm>
        </p:spPr>
        <p:txBody>
          <a:bodyPr anchor="ctr">
            <a:normAutofit/>
          </a:bodyPr>
          <a:lstStyle/>
          <a:p>
            <a:endParaRPr lang="it-IT" sz="2000" dirty="0"/>
          </a:p>
          <a:p>
            <a:r>
              <a:rPr lang="it-IT" sz="2000" dirty="0"/>
              <a:t>Tramite </a:t>
            </a:r>
            <a:r>
              <a:rPr lang="it-IT" sz="2000" dirty="0">
                <a:solidFill>
                  <a:schemeClr val="accent3">
                    <a:lumMod val="75000"/>
                  </a:schemeClr>
                </a:solidFill>
              </a:rPr>
              <a:t>arruolamento</a:t>
            </a:r>
            <a:r>
              <a:rPr lang="it-IT" sz="2000" dirty="0"/>
              <a:t>, volontario (es. neozelandesi nell’esercito britannico) e obbligatorio (es. nordafricani nell’esercito francese)</a:t>
            </a:r>
          </a:p>
          <a:p>
            <a:r>
              <a:rPr lang="it-IT" sz="2000" dirty="0"/>
              <a:t>Tramite </a:t>
            </a:r>
            <a:r>
              <a:rPr lang="it-IT" sz="2000" dirty="0">
                <a:solidFill>
                  <a:schemeClr val="accent3">
                    <a:lumMod val="75000"/>
                  </a:schemeClr>
                </a:solidFill>
              </a:rPr>
              <a:t>approvvigionamento materie prime </a:t>
            </a:r>
            <a:r>
              <a:rPr lang="it-IT" sz="2000" dirty="0"/>
              <a:t>(es. egiziani per gli inglesi)</a:t>
            </a:r>
          </a:p>
          <a:p>
            <a:r>
              <a:rPr lang="it-IT" sz="2000" dirty="0"/>
              <a:t>Tramite mobilità per </a:t>
            </a:r>
            <a:r>
              <a:rPr lang="it-IT" sz="2000" dirty="0">
                <a:solidFill>
                  <a:schemeClr val="accent3">
                    <a:lumMod val="75000"/>
                  </a:schemeClr>
                </a:solidFill>
              </a:rPr>
              <a:t>motivi di lavoro </a:t>
            </a:r>
            <a:r>
              <a:rPr lang="it-IT" sz="2000" dirty="0"/>
              <a:t>(senza coscrizione) nelle fabbriche europee (es. algerini in Francia)</a:t>
            </a:r>
          </a:p>
          <a:p>
            <a:pPr marL="45720" indent="0">
              <a:buNone/>
            </a:pPr>
            <a:r>
              <a:rPr lang="it-IT" sz="2000" b="1" dirty="0">
                <a:solidFill>
                  <a:schemeClr val="accent3">
                    <a:lumMod val="75000"/>
                  </a:schemeClr>
                </a:solidFill>
              </a:rPr>
              <a:t>TUTTI QUESTI ELEMENTI HANNO DEI LASCITI NEL DOPOGUERRA: rafforzamento identità nazionali dei colonizzati; consolidamento movimenti anticoloniali; creazione di comunità di migranti in Europa</a:t>
            </a:r>
          </a:p>
        </p:txBody>
      </p:sp>
    </p:spTree>
    <p:extLst>
      <p:ext uri="{BB962C8B-B14F-4D97-AF65-F5344CB8AC3E}">
        <p14:creationId xmlns:p14="http://schemas.microsoft.com/office/powerpoint/2010/main" val="2287961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4" name="Google Shape;86;p17" descr="mediooriente prima di sykes picot.jfif">
            <a:extLst>
              <a:ext uri="{FF2B5EF4-FFF2-40B4-BE49-F238E27FC236}">
                <a16:creationId xmlns:a16="http://schemas.microsoft.com/office/drawing/2014/main" id="{7B593F59-36FE-4A26-9BE0-76F36EAE524D}"/>
              </a:ext>
            </a:extLst>
          </p:cNvPr>
          <p:cNvPicPr preferRelativeResize="0">
            <a:picLocks noGrp="1"/>
          </p:cNvPicPr>
          <p:nvPr>
            <p:ph idx="4294967295"/>
          </p:nvPr>
        </p:nvPicPr>
        <p:blipFill>
          <a:blip r:embed="rId2"/>
          <a:stretch>
            <a:fillRect/>
          </a:stretch>
        </p:blipFill>
        <p:spPr>
          <a:xfrm>
            <a:off x="1648131" y="565573"/>
            <a:ext cx="8890657" cy="5734474"/>
          </a:xfrm>
          <a:prstGeom prst="rect">
            <a:avLst/>
          </a:prstGeom>
          <a:noFill/>
        </p:spPr>
      </p:pic>
    </p:spTree>
    <p:extLst>
      <p:ext uri="{BB962C8B-B14F-4D97-AF65-F5344CB8AC3E}">
        <p14:creationId xmlns:p14="http://schemas.microsoft.com/office/powerpoint/2010/main" val="2654813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79"/>
        <p:cNvGrpSpPr/>
        <p:nvPr/>
      </p:nvGrpSpPr>
      <p:grpSpPr>
        <a:xfrm>
          <a:off x="0" y="0"/>
          <a:ext cx="0" cy="0"/>
          <a:chOff x="0" y="0"/>
          <a:chExt cx="0" cy="0"/>
        </a:xfrm>
      </p:grpSpPr>
      <p:sp>
        <p:nvSpPr>
          <p:cNvPr id="86" name="Rectangle 85">
            <a:extLst>
              <a:ext uri="{FF2B5EF4-FFF2-40B4-BE49-F238E27FC236}">
                <a16:creationId xmlns:a16="http://schemas.microsoft.com/office/drawing/2014/main" id="{2C6DBAD6-8CB8-42FF-B0D9-6CE619D423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88" name="Rectangle 87">
            <a:extLst>
              <a:ext uri="{FF2B5EF4-FFF2-40B4-BE49-F238E27FC236}">
                <a16:creationId xmlns:a16="http://schemas.microsoft.com/office/drawing/2014/main" id="{BC67B137-15B0-4AF6-94A8-AC00BA8D7B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0" name="Rectangle 89">
            <a:extLst>
              <a:ext uri="{FF2B5EF4-FFF2-40B4-BE49-F238E27FC236}">
                <a16:creationId xmlns:a16="http://schemas.microsoft.com/office/drawing/2014/main" id="{5699F27B-22F2-45E1-BFB8-2B1FF14A9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80" name="Google Shape;80;p16"/>
          <p:cNvSpPr txBox="1">
            <a:spLocks noGrp="1"/>
          </p:cNvSpPr>
          <p:nvPr>
            <p:ph type="title"/>
          </p:nvPr>
        </p:nvSpPr>
        <p:spPr>
          <a:xfrm>
            <a:off x="643467" y="643466"/>
            <a:ext cx="3602736" cy="5269651"/>
          </a:xfrm>
          <a:prstGeom prst="rect">
            <a:avLst/>
          </a:prstGeom>
        </p:spPr>
        <p:txBody>
          <a:bodyPr spcFirstLastPara="1" vert="horz" lIns="91440" tIns="45720" rIns="91440" bIns="45720" rtlCol="0" anchor="ctr" anchorCtr="0">
            <a:normAutofit/>
          </a:bodyPr>
          <a:lstStyle/>
          <a:p>
            <a:pPr algn="ctr">
              <a:spcBef>
                <a:spcPct val="0"/>
              </a:spcBef>
            </a:pPr>
            <a:r>
              <a:rPr lang="en-US" sz="3200" dirty="0"/>
              <a:t>2. </a:t>
            </a:r>
            <a:r>
              <a:rPr lang="en-US" sz="3200" dirty="0" err="1"/>
              <a:t>L’impatto</a:t>
            </a:r>
            <a:r>
              <a:rPr lang="en-US" sz="3200" dirty="0"/>
              <a:t> </a:t>
            </a:r>
            <a:r>
              <a:rPr lang="en-US" sz="3200" dirty="0" err="1"/>
              <a:t>della</a:t>
            </a:r>
            <a:r>
              <a:rPr lang="en-US" sz="3200" dirty="0"/>
              <a:t> Guerra </a:t>
            </a:r>
            <a:r>
              <a:rPr lang="en-US" sz="3200" dirty="0" err="1"/>
              <a:t>sull’assetto</a:t>
            </a:r>
            <a:r>
              <a:rPr lang="en-US" sz="3200" dirty="0"/>
              <a:t> territorial </a:t>
            </a:r>
            <a:r>
              <a:rPr lang="en-US" sz="3200" dirty="0" err="1"/>
              <a:t>extraeuropeo</a:t>
            </a:r>
            <a:endParaRPr lang="en-US" sz="3200" dirty="0"/>
          </a:p>
        </p:txBody>
      </p:sp>
      <p:cxnSp>
        <p:nvCxnSpPr>
          <p:cNvPr id="92" name="Straight Connector 91">
            <a:extLst>
              <a:ext uri="{FF2B5EF4-FFF2-40B4-BE49-F238E27FC236}">
                <a16:creationId xmlns:a16="http://schemas.microsoft.com/office/drawing/2014/main" id="{633ABDA7-FF8C-4E26-8C7D-47E0AE54EA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265557"/>
            <a:ext cx="7031" cy="39319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Google Shape;81;p16"/>
          <p:cNvSpPr txBox="1">
            <a:spLocks noGrp="1"/>
          </p:cNvSpPr>
          <p:nvPr>
            <p:ph type="body" idx="1"/>
          </p:nvPr>
        </p:nvSpPr>
        <p:spPr>
          <a:xfrm>
            <a:off x="5065182" y="643466"/>
            <a:ext cx="6173333" cy="5269650"/>
          </a:xfrm>
          <a:prstGeom prst="rect">
            <a:avLst/>
          </a:prstGeom>
        </p:spPr>
        <p:txBody>
          <a:bodyPr spcFirstLastPara="1" vert="horz" lIns="91440" tIns="45720" rIns="91440" bIns="45720" rtlCol="0" anchor="ctr" anchorCtr="0">
            <a:normAutofit/>
          </a:bodyPr>
          <a:lstStyle/>
          <a:p>
            <a:pPr indent="-182880">
              <a:spcAft>
                <a:spcPts val="600"/>
              </a:spcAft>
              <a:buSzPct val="80000"/>
              <a:buFont typeface="Corbel" pitchFamily="34" charset="0"/>
              <a:buChar char="•"/>
            </a:pPr>
            <a:r>
              <a:rPr lang="en-US" sz="2000" dirty="0"/>
              <a:t>Guerra </a:t>
            </a:r>
            <a:r>
              <a:rPr lang="en-US" sz="2000" dirty="0" err="1"/>
              <a:t>nel</a:t>
            </a:r>
            <a:r>
              <a:rPr lang="en-US" sz="2000" dirty="0"/>
              <a:t> </a:t>
            </a:r>
            <a:r>
              <a:rPr lang="en-US" sz="2000" dirty="0" err="1"/>
              <a:t>Mediterraneo</a:t>
            </a:r>
            <a:r>
              <a:rPr lang="en-US" sz="2000" dirty="0"/>
              <a:t>: per </a:t>
            </a:r>
            <a:r>
              <a:rPr lang="en-US" sz="2000" dirty="0" err="1"/>
              <a:t>divisione</a:t>
            </a:r>
            <a:r>
              <a:rPr lang="en-US" sz="2000" dirty="0"/>
              <a:t> in </a:t>
            </a:r>
            <a:r>
              <a:rPr lang="en-US" sz="2000" dirty="0" err="1"/>
              <a:t>sfere</a:t>
            </a:r>
            <a:r>
              <a:rPr lang="en-US" sz="2000" dirty="0"/>
              <a:t> di influenza: la Russia a </a:t>
            </a:r>
            <a:r>
              <a:rPr lang="en-US" sz="2000" dirty="0" err="1"/>
              <a:t>nord</a:t>
            </a:r>
            <a:r>
              <a:rPr lang="en-US" sz="2000" dirty="0"/>
              <a:t> (Asia e Anatolia); la Gran </a:t>
            </a:r>
            <a:r>
              <a:rPr lang="en-US" sz="2000" dirty="0" err="1"/>
              <a:t>Bretagna</a:t>
            </a:r>
            <a:r>
              <a:rPr lang="en-US" sz="2000" dirty="0"/>
              <a:t> </a:t>
            </a:r>
            <a:r>
              <a:rPr lang="en-US" sz="2000" dirty="0" err="1"/>
              <a:t>nel</a:t>
            </a:r>
            <a:r>
              <a:rPr lang="en-US" sz="2000" dirty="0"/>
              <a:t> </a:t>
            </a:r>
            <a:r>
              <a:rPr lang="en-US" sz="2000" dirty="0" err="1"/>
              <a:t>Golfo</a:t>
            </a:r>
            <a:r>
              <a:rPr lang="en-US" sz="2000" dirty="0"/>
              <a:t> Persico e </a:t>
            </a:r>
            <a:r>
              <a:rPr lang="en-US" sz="2000" dirty="0" err="1"/>
              <a:t>nell’Oceano</a:t>
            </a:r>
            <a:r>
              <a:rPr lang="en-US" sz="2000" dirty="0"/>
              <a:t> </a:t>
            </a:r>
            <a:r>
              <a:rPr lang="en-US" sz="2000" dirty="0" err="1"/>
              <a:t>indiano</a:t>
            </a:r>
            <a:r>
              <a:rPr lang="en-US" sz="2000" dirty="0"/>
              <a:t> e la Francia a </a:t>
            </a:r>
            <a:r>
              <a:rPr lang="en-US" sz="2000" dirty="0" err="1"/>
              <a:t>sud</a:t>
            </a:r>
            <a:r>
              <a:rPr lang="en-US" sz="2000" dirty="0"/>
              <a:t>.</a:t>
            </a:r>
          </a:p>
          <a:p>
            <a:pPr indent="-182880">
              <a:spcAft>
                <a:spcPts val="600"/>
              </a:spcAft>
              <a:buSzPct val="80000"/>
              <a:buFont typeface="Corbel" pitchFamily="34" charset="0"/>
              <a:buChar char="•"/>
            </a:pPr>
            <a:r>
              <a:rPr lang="en-US" sz="2000" dirty="0"/>
              <a:t>Francia e </a:t>
            </a:r>
            <a:r>
              <a:rPr lang="en-US" sz="2000" dirty="0" err="1"/>
              <a:t>Inghilterra</a:t>
            </a:r>
            <a:r>
              <a:rPr lang="en-US" sz="2000" dirty="0"/>
              <a:t> </a:t>
            </a:r>
            <a:r>
              <a:rPr lang="en-US" sz="2000" dirty="0" err="1"/>
              <a:t>vedevano</a:t>
            </a:r>
            <a:r>
              <a:rPr lang="en-US" sz="2000" dirty="0"/>
              <a:t> </a:t>
            </a:r>
            <a:r>
              <a:rPr lang="en-US" sz="2000" dirty="0" err="1"/>
              <a:t>i</a:t>
            </a:r>
            <a:r>
              <a:rPr lang="en-US" sz="2000" dirty="0"/>
              <a:t> </a:t>
            </a:r>
            <a:r>
              <a:rPr lang="en-US" sz="2000" dirty="0" err="1"/>
              <a:t>territori</a:t>
            </a:r>
            <a:r>
              <a:rPr lang="en-US" sz="2000" dirty="0"/>
              <a:t> </a:t>
            </a:r>
            <a:r>
              <a:rPr lang="en-US" sz="2000" dirty="0" err="1"/>
              <a:t>mediterranei</a:t>
            </a:r>
            <a:r>
              <a:rPr lang="en-US" sz="2000" dirty="0"/>
              <a:t> come “</a:t>
            </a:r>
            <a:r>
              <a:rPr lang="en-US" sz="2000" dirty="0" err="1"/>
              <a:t>merce</a:t>
            </a:r>
            <a:r>
              <a:rPr lang="en-US" sz="2000" dirty="0"/>
              <a:t> di </a:t>
            </a:r>
            <a:r>
              <a:rPr lang="en-US" sz="2000" dirty="0" err="1"/>
              <a:t>scambio</a:t>
            </a:r>
            <a:r>
              <a:rPr lang="en-US" sz="2000" dirty="0"/>
              <a:t>” per </a:t>
            </a:r>
            <a:r>
              <a:rPr lang="en-US" sz="2000" dirty="0" err="1"/>
              <a:t>aggiudicarsi</a:t>
            </a:r>
            <a:r>
              <a:rPr lang="en-US" sz="2000" dirty="0"/>
              <a:t> </a:t>
            </a:r>
            <a:r>
              <a:rPr lang="en-US" sz="2000" dirty="0" err="1"/>
              <a:t>il</a:t>
            </a:r>
            <a:r>
              <a:rPr lang="en-US" sz="2000" dirty="0"/>
              <a:t> </a:t>
            </a:r>
            <a:r>
              <a:rPr lang="en-US" sz="2000" dirty="0" err="1"/>
              <a:t>sostegno</a:t>
            </a:r>
            <a:r>
              <a:rPr lang="en-US" sz="2000" dirty="0"/>
              <a:t> </a:t>
            </a:r>
            <a:r>
              <a:rPr lang="en-US" sz="2000" dirty="0" err="1"/>
              <a:t>delle</a:t>
            </a:r>
            <a:r>
              <a:rPr lang="en-US" sz="2000" dirty="0"/>
              <a:t> </a:t>
            </a:r>
            <a:r>
              <a:rPr lang="en-US" sz="2000" dirty="0" err="1"/>
              <a:t>altre</a:t>
            </a:r>
            <a:r>
              <a:rPr lang="en-US" sz="2000" dirty="0"/>
              <a:t> </a:t>
            </a:r>
            <a:r>
              <a:rPr lang="en-US" sz="2000" dirty="0" err="1"/>
              <a:t>potenze</a:t>
            </a:r>
            <a:r>
              <a:rPr lang="en-US" sz="2000" dirty="0"/>
              <a:t> (Italia e Russia in </a:t>
            </a:r>
            <a:r>
              <a:rPr lang="en-US" sz="2000" dirty="0" err="1"/>
              <a:t>primis</a:t>
            </a:r>
            <a:r>
              <a:rPr lang="en-US" sz="2000" dirty="0"/>
              <a:t>)</a:t>
            </a:r>
          </a:p>
          <a:p>
            <a:pPr indent="-182880">
              <a:spcAft>
                <a:spcPts val="600"/>
              </a:spcAft>
              <a:buSzPct val="80000"/>
              <a:buFont typeface="Corbel" pitchFamily="34" charset="0"/>
              <a:buChar char="•"/>
            </a:pPr>
            <a:r>
              <a:rPr lang="en-US" sz="2000" dirty="0"/>
              <a:t>In </a:t>
            </a:r>
            <a:r>
              <a:rPr lang="en-US" sz="2000" dirty="0" err="1"/>
              <a:t>generale</a:t>
            </a:r>
            <a:r>
              <a:rPr lang="en-US" sz="2000" dirty="0"/>
              <a:t>: </a:t>
            </a:r>
            <a:r>
              <a:rPr lang="en-US" sz="2000" dirty="0" err="1"/>
              <a:t>decisioni</a:t>
            </a:r>
            <a:r>
              <a:rPr lang="en-US" sz="2000" dirty="0"/>
              <a:t> prese </a:t>
            </a:r>
            <a:r>
              <a:rPr lang="en-US" sz="2000" dirty="0" err="1"/>
              <a:t>dall’alto</a:t>
            </a:r>
            <a:r>
              <a:rPr lang="en-US" sz="2000" dirty="0"/>
              <a:t> senza </a:t>
            </a:r>
            <a:r>
              <a:rPr lang="en-US" sz="2000" dirty="0" err="1"/>
              <a:t>attenzione</a:t>
            </a:r>
            <a:r>
              <a:rPr lang="en-US" sz="2000" dirty="0"/>
              <a:t> per </a:t>
            </a:r>
            <a:r>
              <a:rPr lang="en-US" sz="2000" dirty="0" err="1"/>
              <a:t>spinte</a:t>
            </a:r>
            <a:r>
              <a:rPr lang="en-US" sz="2000" dirty="0"/>
              <a:t> </a:t>
            </a:r>
            <a:r>
              <a:rPr lang="en-US" sz="2000" dirty="0" err="1"/>
              <a:t>nazionalistiche</a:t>
            </a:r>
            <a:r>
              <a:rPr lang="en-US" sz="2000" dirty="0"/>
              <a:t>, ma </a:t>
            </a:r>
            <a:r>
              <a:rPr lang="en-US" sz="2000" dirty="0" err="1"/>
              <a:t>neanche</a:t>
            </a:r>
            <a:r>
              <a:rPr lang="en-US" sz="2000" dirty="0"/>
              <a:t> per culture </a:t>
            </a:r>
            <a:r>
              <a:rPr lang="en-US" sz="2000" dirty="0" err="1"/>
              <a:t>storie</a:t>
            </a:r>
            <a:r>
              <a:rPr lang="en-US" sz="2000" dirty="0"/>
              <a:t> </a:t>
            </a:r>
            <a:r>
              <a:rPr lang="en-US" sz="2000" dirty="0" err="1"/>
              <a:t>etnie</a:t>
            </a:r>
            <a:r>
              <a:rPr lang="en-US" sz="2000" dirty="0"/>
              <a:t> e lingue. </a:t>
            </a:r>
            <a:r>
              <a:rPr lang="en-US" sz="2000" dirty="0">
                <a:solidFill>
                  <a:schemeClr val="accent3">
                    <a:lumMod val="75000"/>
                  </a:schemeClr>
                </a:solidFill>
              </a:rPr>
              <a:t>[</a:t>
            </a:r>
            <a:r>
              <a:rPr lang="en-US" sz="2000" dirty="0" err="1">
                <a:solidFill>
                  <a:schemeClr val="accent3">
                    <a:lumMod val="75000"/>
                  </a:schemeClr>
                </a:solidFill>
              </a:rPr>
              <a:t>contrasto</a:t>
            </a:r>
            <a:r>
              <a:rPr lang="en-US" sz="2000" dirty="0">
                <a:solidFill>
                  <a:schemeClr val="accent3">
                    <a:lumMod val="75000"/>
                  </a:schemeClr>
                </a:solidFill>
              </a:rPr>
              <a:t> con principio di </a:t>
            </a:r>
            <a:r>
              <a:rPr lang="en-US" sz="2000" dirty="0" err="1">
                <a:solidFill>
                  <a:schemeClr val="accent3">
                    <a:lumMod val="75000"/>
                  </a:schemeClr>
                </a:solidFill>
              </a:rPr>
              <a:t>autodeterminazione</a:t>
            </a:r>
            <a:r>
              <a:rPr lang="en-US" sz="2000" dirty="0">
                <a:solidFill>
                  <a:schemeClr val="accent3">
                    <a:lumMod val="75000"/>
                  </a:schemeClr>
                </a:solidFill>
              </a:rPr>
              <a:t>]</a:t>
            </a:r>
          </a:p>
          <a:p>
            <a:pPr indent="-182880">
              <a:spcAft>
                <a:spcPts val="600"/>
              </a:spcAft>
              <a:buSzPct val="80000"/>
              <a:buFont typeface="Corbel" pitchFamily="34" charset="0"/>
              <a:buChar char="•"/>
            </a:pPr>
            <a:r>
              <a:rPr lang="en-US" sz="2000" dirty="0"/>
              <a:t>Due </a:t>
            </a:r>
            <a:r>
              <a:rPr lang="en-US" sz="2000" dirty="0" err="1"/>
              <a:t>momenti</a:t>
            </a:r>
            <a:r>
              <a:rPr lang="en-US" sz="2000" dirty="0"/>
              <a:t> </a:t>
            </a:r>
            <a:r>
              <a:rPr lang="en-US" sz="2000" dirty="0" err="1"/>
              <a:t>centrali</a:t>
            </a:r>
            <a:r>
              <a:rPr lang="en-US" sz="2000" dirty="0"/>
              <a:t>: 1) </a:t>
            </a:r>
            <a:r>
              <a:rPr lang="en-US" sz="2000" dirty="0" err="1"/>
              <a:t>Accordi</a:t>
            </a:r>
            <a:r>
              <a:rPr lang="en-US" sz="2000" dirty="0"/>
              <a:t> Sykes-Picot 2) </a:t>
            </a:r>
            <a:r>
              <a:rPr lang="en-US" sz="2000" dirty="0" err="1"/>
              <a:t>Dichiarazione</a:t>
            </a:r>
            <a:r>
              <a:rPr lang="en-US" sz="2000" dirty="0"/>
              <a:t> Balfour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1"/>
        <p:cNvGrpSpPr/>
        <p:nvPr/>
      </p:nvGrpSpPr>
      <p:grpSpPr>
        <a:xfrm>
          <a:off x="0" y="0"/>
          <a:ext cx="0" cy="0"/>
          <a:chOff x="0" y="0"/>
          <a:chExt cx="0" cy="0"/>
        </a:xfrm>
      </p:grpSpPr>
      <p:sp>
        <p:nvSpPr>
          <p:cNvPr id="98" name="Rectangle 97">
            <a:extLst>
              <a:ext uri="{FF2B5EF4-FFF2-40B4-BE49-F238E27FC236}">
                <a16:creationId xmlns:a16="http://schemas.microsoft.com/office/drawing/2014/main" id="{2C6DBAD6-8CB8-42FF-B0D9-6CE619D423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100" name="Rectangle 99">
            <a:extLst>
              <a:ext uri="{FF2B5EF4-FFF2-40B4-BE49-F238E27FC236}">
                <a16:creationId xmlns:a16="http://schemas.microsoft.com/office/drawing/2014/main" id="{BC67B137-15B0-4AF6-94A8-AC00BA8D7B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2" name="Rectangle 101">
            <a:extLst>
              <a:ext uri="{FF2B5EF4-FFF2-40B4-BE49-F238E27FC236}">
                <a16:creationId xmlns:a16="http://schemas.microsoft.com/office/drawing/2014/main" id="{5699F27B-22F2-45E1-BFB8-2B1FF14A9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92" name="Google Shape;92;p18"/>
          <p:cNvSpPr txBox="1">
            <a:spLocks noGrp="1"/>
          </p:cNvSpPr>
          <p:nvPr>
            <p:ph type="title"/>
          </p:nvPr>
        </p:nvSpPr>
        <p:spPr>
          <a:xfrm>
            <a:off x="643467" y="643466"/>
            <a:ext cx="3602736" cy="5269651"/>
          </a:xfrm>
          <a:prstGeom prst="rect">
            <a:avLst/>
          </a:prstGeom>
        </p:spPr>
        <p:txBody>
          <a:bodyPr spcFirstLastPara="1" vert="horz" lIns="91440" tIns="45720" rIns="91440" bIns="45720" rtlCol="0" anchor="ctr" anchorCtr="0">
            <a:normAutofit/>
          </a:bodyPr>
          <a:lstStyle/>
          <a:p>
            <a:pPr algn="ctr">
              <a:spcBef>
                <a:spcPct val="0"/>
              </a:spcBef>
            </a:pPr>
            <a:r>
              <a:rPr lang="en-US" sz="3200"/>
              <a:t>La duplice politica britannica</a:t>
            </a:r>
          </a:p>
        </p:txBody>
      </p:sp>
      <p:cxnSp>
        <p:nvCxnSpPr>
          <p:cNvPr id="104" name="Straight Connector 103">
            <a:extLst>
              <a:ext uri="{FF2B5EF4-FFF2-40B4-BE49-F238E27FC236}">
                <a16:creationId xmlns:a16="http://schemas.microsoft.com/office/drawing/2014/main" id="{633ABDA7-FF8C-4E26-8C7D-47E0AE54EA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265557"/>
            <a:ext cx="7031" cy="39319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Google Shape;93;p18"/>
          <p:cNvSpPr txBox="1">
            <a:spLocks noGrp="1"/>
          </p:cNvSpPr>
          <p:nvPr>
            <p:ph type="body" idx="1"/>
          </p:nvPr>
        </p:nvSpPr>
        <p:spPr>
          <a:xfrm>
            <a:off x="5065182" y="643466"/>
            <a:ext cx="6173333" cy="5269650"/>
          </a:xfrm>
          <a:prstGeom prst="rect">
            <a:avLst/>
          </a:prstGeom>
        </p:spPr>
        <p:txBody>
          <a:bodyPr spcFirstLastPara="1" vert="horz" lIns="91440" tIns="45720" rIns="91440" bIns="45720" rtlCol="0" anchor="ctr" anchorCtr="0">
            <a:normAutofit/>
          </a:bodyPr>
          <a:lstStyle/>
          <a:p>
            <a:pPr marL="0" indent="0">
              <a:buSzPct val="80000"/>
              <a:buNone/>
            </a:pPr>
            <a:r>
              <a:rPr lang="en-US" sz="2000" dirty="0"/>
              <a:t>La Gran </a:t>
            </a:r>
            <a:r>
              <a:rPr lang="en-US" sz="2000" dirty="0" err="1"/>
              <a:t>Bretagna</a:t>
            </a:r>
            <a:r>
              <a:rPr lang="en-US" sz="2000" dirty="0"/>
              <a:t>:</a:t>
            </a:r>
          </a:p>
          <a:p>
            <a:pPr marL="457200" indent="-457200">
              <a:buSzPct val="80000"/>
              <a:buAutoNum type="alphaUcParenR"/>
            </a:pPr>
            <a:r>
              <a:rPr lang="en-US" sz="2000" dirty="0" err="1"/>
              <a:t>si</a:t>
            </a:r>
            <a:r>
              <a:rPr lang="en-US" sz="2000" dirty="0"/>
              <a:t> </a:t>
            </a:r>
            <a:r>
              <a:rPr lang="en-US" sz="2000" dirty="0" err="1"/>
              <a:t>impegna</a:t>
            </a:r>
            <a:r>
              <a:rPr lang="en-US" sz="2000" dirty="0"/>
              <a:t> </a:t>
            </a:r>
            <a:r>
              <a:rPr lang="en-US" sz="2000" dirty="0" err="1"/>
              <a:t>formalmente</a:t>
            </a:r>
            <a:r>
              <a:rPr lang="en-US" sz="2000" dirty="0"/>
              <a:t> a </a:t>
            </a:r>
            <a:r>
              <a:rPr lang="en-US" sz="2000" dirty="0" err="1"/>
              <a:t>riconoscere</a:t>
            </a:r>
            <a:r>
              <a:rPr lang="en-US" sz="2000" dirty="0"/>
              <a:t>  </a:t>
            </a:r>
            <a:r>
              <a:rPr lang="en-US" sz="2000" dirty="0" err="1"/>
              <a:t>i</a:t>
            </a:r>
            <a:r>
              <a:rPr lang="en-US" sz="2000" dirty="0"/>
              <a:t> </a:t>
            </a:r>
            <a:r>
              <a:rPr lang="en-US" sz="2000" dirty="0" err="1"/>
              <a:t>diritti</a:t>
            </a:r>
            <a:r>
              <a:rPr lang="en-US" sz="2000" dirty="0"/>
              <a:t> </a:t>
            </a:r>
            <a:r>
              <a:rPr lang="en-US" sz="2000" dirty="0" err="1"/>
              <a:t>della</a:t>
            </a:r>
            <a:r>
              <a:rPr lang="en-US" sz="2000" dirty="0"/>
              <a:t> </a:t>
            </a:r>
            <a:r>
              <a:rPr lang="en-US" sz="2000" dirty="0" err="1"/>
              <a:t>nazione</a:t>
            </a:r>
            <a:r>
              <a:rPr lang="en-US" sz="2000" dirty="0"/>
              <a:t> araba </a:t>
            </a:r>
            <a:r>
              <a:rPr lang="en-US" sz="2000" dirty="0" err="1"/>
              <a:t>alla</a:t>
            </a:r>
            <a:r>
              <a:rPr lang="en-US" sz="2000" dirty="0"/>
              <a:t> </a:t>
            </a:r>
            <a:r>
              <a:rPr lang="en-US" sz="2000" dirty="0" err="1"/>
              <a:t>costituzione</a:t>
            </a:r>
            <a:r>
              <a:rPr lang="en-US" sz="2000" dirty="0"/>
              <a:t> di un </a:t>
            </a:r>
            <a:r>
              <a:rPr lang="en-US" sz="2000" dirty="0" err="1"/>
              <a:t>grande</a:t>
            </a:r>
            <a:r>
              <a:rPr lang="en-US" sz="2000" dirty="0"/>
              <a:t> </a:t>
            </a:r>
            <a:r>
              <a:rPr lang="en-US" sz="2000" dirty="0" err="1"/>
              <a:t>stato</a:t>
            </a:r>
            <a:r>
              <a:rPr lang="en-US" sz="2000" dirty="0"/>
              <a:t> </a:t>
            </a:r>
            <a:r>
              <a:rPr lang="en-US" sz="2000" dirty="0" err="1"/>
              <a:t>indipendente</a:t>
            </a:r>
            <a:r>
              <a:rPr lang="en-US" sz="2000" dirty="0"/>
              <a:t>, </a:t>
            </a:r>
            <a:r>
              <a:rPr lang="en-US" sz="2000" dirty="0" err="1"/>
              <a:t>qualora</a:t>
            </a:r>
            <a:r>
              <a:rPr lang="en-US" sz="2000" dirty="0"/>
              <a:t> </a:t>
            </a:r>
            <a:r>
              <a:rPr lang="en-US" sz="2000" dirty="0" err="1"/>
              <a:t>l’Impero</a:t>
            </a:r>
            <a:r>
              <a:rPr lang="en-US" sz="2000" dirty="0"/>
              <a:t> </a:t>
            </a:r>
            <a:r>
              <a:rPr lang="en-US" sz="2000" dirty="0" err="1"/>
              <a:t>ottomano</a:t>
            </a:r>
            <a:r>
              <a:rPr lang="en-US" sz="2000" dirty="0"/>
              <a:t> fosse </a:t>
            </a:r>
            <a:r>
              <a:rPr lang="en-US" sz="2000" dirty="0" err="1"/>
              <a:t>crollato</a:t>
            </a:r>
            <a:r>
              <a:rPr lang="en-US" sz="2000" dirty="0"/>
              <a:t>. </a:t>
            </a:r>
            <a:r>
              <a:rPr lang="en-US" sz="2000" dirty="0" err="1"/>
              <a:t>Trattative</a:t>
            </a:r>
            <a:r>
              <a:rPr lang="en-US" sz="2000" dirty="0"/>
              <a:t> </a:t>
            </a:r>
            <a:r>
              <a:rPr lang="en-US" sz="2000" dirty="0" err="1"/>
              <a:t>tra</a:t>
            </a:r>
            <a:r>
              <a:rPr lang="en-US" sz="2000" dirty="0"/>
              <a:t> </a:t>
            </a:r>
            <a:r>
              <a:rPr lang="en-US" sz="2000" b="1" dirty="0"/>
              <a:t>Hussein </a:t>
            </a:r>
            <a:r>
              <a:rPr lang="en-US" sz="2000" b="1" dirty="0" err="1"/>
              <a:t>della</a:t>
            </a:r>
            <a:r>
              <a:rPr lang="en-US" sz="2000" b="1" dirty="0"/>
              <a:t> Mecca</a:t>
            </a:r>
            <a:r>
              <a:rPr lang="en-US" sz="2000" dirty="0"/>
              <a:t> (</a:t>
            </a:r>
            <a:r>
              <a:rPr lang="en-US" sz="2000" dirty="0" err="1"/>
              <a:t>sceriffo</a:t>
            </a:r>
            <a:r>
              <a:rPr lang="en-US" sz="2000" dirty="0"/>
              <a:t> </a:t>
            </a:r>
            <a:r>
              <a:rPr lang="en-US" sz="2000" dirty="0" err="1"/>
              <a:t>della</a:t>
            </a:r>
            <a:r>
              <a:rPr lang="en-US" sz="2000" dirty="0"/>
              <a:t> Mecca) e </a:t>
            </a:r>
            <a:r>
              <a:rPr lang="en-US" sz="2000" dirty="0" err="1"/>
              <a:t>suo</a:t>
            </a:r>
            <a:r>
              <a:rPr lang="en-US" sz="2000" dirty="0"/>
              <a:t> </a:t>
            </a:r>
            <a:r>
              <a:rPr lang="en-US" sz="2000" dirty="0" err="1"/>
              <a:t>figlio</a:t>
            </a:r>
            <a:r>
              <a:rPr lang="en-US" sz="2000" dirty="0"/>
              <a:t> </a:t>
            </a:r>
            <a:r>
              <a:rPr lang="en-US" sz="2000" b="1" dirty="0" err="1"/>
              <a:t>Feysal</a:t>
            </a:r>
            <a:r>
              <a:rPr lang="en-US" sz="2000" b="1" dirty="0"/>
              <a:t> </a:t>
            </a:r>
            <a:r>
              <a:rPr lang="en-US" sz="2000" dirty="0"/>
              <a:t>(</a:t>
            </a:r>
            <a:r>
              <a:rPr lang="en-US" sz="2000" dirty="0" err="1"/>
              <a:t>che</a:t>
            </a:r>
            <a:r>
              <a:rPr lang="en-US" sz="2000" dirty="0"/>
              <a:t> </a:t>
            </a:r>
            <a:r>
              <a:rPr lang="en-US" sz="2000" dirty="0" err="1"/>
              <a:t>aspiravano</a:t>
            </a:r>
            <a:r>
              <a:rPr lang="en-US" sz="2000" dirty="0"/>
              <a:t> </a:t>
            </a:r>
            <a:r>
              <a:rPr lang="en-US" sz="2000" dirty="0" err="1"/>
              <a:t>alla</a:t>
            </a:r>
            <a:r>
              <a:rPr lang="en-US" sz="2000" dirty="0"/>
              <a:t> </a:t>
            </a:r>
            <a:r>
              <a:rPr lang="en-US" sz="2000" dirty="0" err="1"/>
              <a:t>costituzione</a:t>
            </a:r>
            <a:r>
              <a:rPr lang="en-US" sz="2000" dirty="0"/>
              <a:t> di un </a:t>
            </a:r>
            <a:r>
              <a:rPr lang="en-US" sz="2000" dirty="0" err="1"/>
              <a:t>soggetto</a:t>
            </a:r>
            <a:r>
              <a:rPr lang="en-US" sz="2000" dirty="0"/>
              <a:t> politico </a:t>
            </a:r>
            <a:r>
              <a:rPr lang="en-US" sz="2000" dirty="0" err="1"/>
              <a:t>arabo</a:t>
            </a:r>
            <a:r>
              <a:rPr lang="en-US" sz="2000" dirty="0"/>
              <a:t> </a:t>
            </a:r>
            <a:r>
              <a:rPr lang="en-US" sz="2000" dirty="0" err="1"/>
              <a:t>nei</a:t>
            </a:r>
            <a:r>
              <a:rPr lang="en-US" sz="2000" dirty="0"/>
              <a:t> </a:t>
            </a:r>
            <a:r>
              <a:rPr lang="en-US" sz="2000" dirty="0" err="1"/>
              <a:t>territori</a:t>
            </a:r>
            <a:r>
              <a:rPr lang="en-US" sz="2000" dirty="0"/>
              <a:t> </a:t>
            </a:r>
            <a:r>
              <a:rPr lang="en-US" sz="2000" dirty="0" err="1"/>
              <a:t>degli</a:t>
            </a:r>
            <a:r>
              <a:rPr lang="en-US" sz="2000" dirty="0"/>
              <a:t> </a:t>
            </a:r>
            <a:r>
              <a:rPr lang="en-US" sz="2000" dirty="0" err="1"/>
              <a:t>antichi</a:t>
            </a:r>
            <a:r>
              <a:rPr lang="en-US" sz="2000" dirty="0"/>
              <a:t> </a:t>
            </a:r>
            <a:r>
              <a:rPr lang="en-US" sz="2000" dirty="0" err="1"/>
              <a:t>califfati</a:t>
            </a:r>
            <a:r>
              <a:rPr lang="en-US" sz="2000" dirty="0"/>
              <a:t> </a:t>
            </a:r>
            <a:r>
              <a:rPr lang="en-US" sz="2000" dirty="0" err="1"/>
              <a:t>degli</a:t>
            </a:r>
            <a:r>
              <a:rPr lang="en-US" sz="2000" dirty="0"/>
              <a:t> </a:t>
            </a:r>
            <a:r>
              <a:rPr lang="en-US" sz="2000" dirty="0" err="1"/>
              <a:t>Omayyadi</a:t>
            </a:r>
            <a:r>
              <a:rPr lang="en-US" sz="2000" dirty="0"/>
              <a:t> e </a:t>
            </a:r>
            <a:r>
              <a:rPr lang="en-US" sz="2000" dirty="0" err="1"/>
              <a:t>Abbasidi</a:t>
            </a:r>
            <a:r>
              <a:rPr lang="en-US" sz="2000" dirty="0"/>
              <a:t>); </a:t>
            </a:r>
            <a:r>
              <a:rPr lang="en-US" sz="2000" b="1" dirty="0"/>
              <a:t>Mac Mahon</a:t>
            </a:r>
            <a:r>
              <a:rPr lang="en-US" sz="2000" dirty="0"/>
              <a:t> (alto </a:t>
            </a:r>
            <a:r>
              <a:rPr lang="en-US" sz="2000" dirty="0" err="1"/>
              <a:t>commissario</a:t>
            </a:r>
            <a:r>
              <a:rPr lang="en-US" sz="2000" dirty="0"/>
              <a:t> </a:t>
            </a:r>
            <a:r>
              <a:rPr lang="en-US" sz="2000" dirty="0" err="1"/>
              <a:t>britannico</a:t>
            </a:r>
            <a:r>
              <a:rPr lang="en-US" sz="2000" dirty="0"/>
              <a:t> in </a:t>
            </a:r>
            <a:r>
              <a:rPr lang="en-US" sz="2000" dirty="0" err="1"/>
              <a:t>Egitto</a:t>
            </a:r>
            <a:r>
              <a:rPr lang="en-US" sz="2000" dirty="0"/>
              <a:t>); </a:t>
            </a:r>
            <a:r>
              <a:rPr lang="en-US" sz="2000" b="1" dirty="0"/>
              <a:t>Thomas Edward Lawrence </a:t>
            </a:r>
            <a:r>
              <a:rPr lang="en-US" sz="2000" dirty="0"/>
              <a:t>(</a:t>
            </a:r>
            <a:r>
              <a:rPr lang="en-US" sz="2000" dirty="0" err="1"/>
              <a:t>archeologo</a:t>
            </a:r>
            <a:r>
              <a:rPr lang="en-US" sz="2000" dirty="0"/>
              <a:t>, </a:t>
            </a:r>
            <a:r>
              <a:rPr lang="en-US" sz="2000" dirty="0" err="1"/>
              <a:t>agente</a:t>
            </a:r>
            <a:r>
              <a:rPr lang="en-US" sz="2000" dirty="0"/>
              <a:t> </a:t>
            </a:r>
            <a:r>
              <a:rPr lang="en-US" sz="2000" dirty="0" err="1"/>
              <a:t>segreto</a:t>
            </a:r>
            <a:r>
              <a:rPr lang="en-US" sz="2000" dirty="0"/>
              <a:t> e consigliere </a:t>
            </a:r>
            <a:r>
              <a:rPr lang="en-US" sz="2000" dirty="0" err="1"/>
              <a:t>militare</a:t>
            </a:r>
            <a:r>
              <a:rPr lang="en-US" sz="2000" dirty="0"/>
              <a:t> </a:t>
            </a:r>
            <a:r>
              <a:rPr lang="en-US" sz="2000" dirty="0" err="1"/>
              <a:t>presso</a:t>
            </a:r>
            <a:r>
              <a:rPr lang="en-US" sz="2000" dirty="0"/>
              <a:t> </a:t>
            </a:r>
            <a:r>
              <a:rPr lang="en-US" sz="2000" dirty="0" err="1"/>
              <a:t>Feysal</a:t>
            </a:r>
            <a:r>
              <a:rPr lang="en-US" sz="2000" dirty="0"/>
              <a:t>)</a:t>
            </a:r>
          </a:p>
          <a:p>
            <a:pPr marL="457200" indent="-457200">
              <a:buSzPct val="80000"/>
              <a:buAutoNum type="alphaUcParenR"/>
            </a:pPr>
            <a:endParaRPr lang="en-US" sz="2000" dirty="0"/>
          </a:p>
          <a:p>
            <a:pPr marL="457200" indent="-457200">
              <a:buSzPct val="80000"/>
              <a:buAutoNum type="alphaUcParenR"/>
            </a:pPr>
            <a:r>
              <a:rPr lang="en-US" sz="2000" dirty="0"/>
              <a:t>Si </a:t>
            </a:r>
            <a:r>
              <a:rPr lang="en-US" sz="2000" dirty="0" err="1"/>
              <a:t>accorda</a:t>
            </a:r>
            <a:r>
              <a:rPr lang="en-US" sz="2000" dirty="0"/>
              <a:t> con la Francia per </a:t>
            </a:r>
            <a:r>
              <a:rPr lang="en-US" sz="2000" dirty="0" err="1"/>
              <a:t>spartizione</a:t>
            </a:r>
            <a:r>
              <a:rPr lang="en-US" sz="2000" dirty="0"/>
              <a:t> </a:t>
            </a:r>
            <a:r>
              <a:rPr lang="en-US" sz="2000" dirty="0" err="1"/>
              <a:t>dell’area</a:t>
            </a:r>
            <a:endParaRPr lang="en-US" sz="2000" dirty="0"/>
          </a:p>
          <a:p>
            <a:pPr marL="0" indent="-182880">
              <a:spcAft>
                <a:spcPts val="2133"/>
              </a:spcAft>
              <a:buSzPct val="80000"/>
              <a:buFont typeface="Corbel" pitchFamily="34" charset="0"/>
              <a:buChar char="•"/>
            </a:pP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1143000" y="609600"/>
            <a:ext cx="9875520" cy="1356360"/>
          </a:xfrm>
          <a:prstGeom prst="rect">
            <a:avLst/>
          </a:prstGeom>
        </p:spPr>
        <p:txBody>
          <a:bodyPr spcFirstLastPara="1" vert="horz" lIns="121900" tIns="121900" rIns="121900" bIns="121900" rtlCol="0" anchorCtr="0">
            <a:normAutofit/>
          </a:bodyPr>
          <a:lstStyle/>
          <a:p>
            <a:r>
              <a:rPr lang="en-GB" dirty="0"/>
              <a:t>Lawrence </a:t>
            </a:r>
            <a:r>
              <a:rPr lang="en-GB" dirty="0" err="1"/>
              <a:t>d’Arabia</a:t>
            </a:r>
            <a:endParaRPr lang="en-GB" dirty="0"/>
          </a:p>
        </p:txBody>
      </p:sp>
      <p:sp>
        <p:nvSpPr>
          <p:cNvPr id="99" name="Google Shape;99;p19"/>
          <p:cNvSpPr txBox="1">
            <a:spLocks noGrp="1"/>
          </p:cNvSpPr>
          <p:nvPr>
            <p:ph idx="1"/>
          </p:nvPr>
        </p:nvSpPr>
        <p:spPr>
          <a:xfrm>
            <a:off x="1143000" y="2057400"/>
            <a:ext cx="6693061" cy="4038600"/>
          </a:xfrm>
          <a:prstGeom prst="rect">
            <a:avLst/>
          </a:prstGeom>
        </p:spPr>
        <p:txBody>
          <a:bodyPr spcFirstLastPara="1" vert="horz" lIns="121900" tIns="121900" rIns="121900" bIns="121900" rtlCol="0" anchorCtr="0">
            <a:normAutofit lnSpcReduction="10000"/>
          </a:bodyPr>
          <a:lstStyle/>
          <a:p>
            <a:pPr marL="0" indent="0">
              <a:spcBef>
                <a:spcPts val="2133"/>
              </a:spcBef>
              <a:buNone/>
            </a:pPr>
            <a:r>
              <a:rPr lang="it-IT" sz="2000" dirty="0"/>
              <a:t>Archeologo in Siria, è inviato in Egitto come addetto al servizio cartografico.</a:t>
            </a:r>
          </a:p>
          <a:p>
            <a:pPr marL="0" indent="0">
              <a:spcBef>
                <a:spcPts val="2133"/>
              </a:spcBef>
              <a:buNone/>
            </a:pPr>
            <a:r>
              <a:rPr lang="it-IT" sz="2000" dirty="0"/>
              <a:t>Sostenitore del nazionalismo arabo, il suo ruolo è quello di  convincere  lo sceriffo della Mecca al Husayn </a:t>
            </a:r>
            <a:r>
              <a:rPr lang="it-IT" sz="2000" dirty="0" err="1"/>
              <a:t>ibn</a:t>
            </a:r>
            <a:r>
              <a:rPr lang="it-IT" sz="2000" dirty="0"/>
              <a:t> 'Ali a unirsi agli Alleati . Nel 1917 si pone alla testa delle forze arabe comandate dal figlio </a:t>
            </a:r>
            <a:r>
              <a:rPr lang="it-IT" sz="2000" dirty="0" err="1"/>
              <a:t>Faysal</a:t>
            </a:r>
            <a:r>
              <a:rPr lang="it-IT" sz="2000" dirty="0"/>
              <a:t> </a:t>
            </a:r>
          </a:p>
          <a:p>
            <a:pPr marL="0" indent="0">
              <a:spcBef>
                <a:spcPts val="2133"/>
              </a:spcBef>
              <a:buNone/>
            </a:pPr>
            <a:r>
              <a:rPr lang="it-IT" sz="2000" u="sng" dirty="0" err="1">
                <a:highlight>
                  <a:srgbClr val="FFFFFF"/>
                </a:highlight>
                <a:hlinkClick r:id="rId3"/>
              </a:rPr>
              <a:t>T.E.Lawrence</a:t>
            </a:r>
            <a:r>
              <a:rPr lang="it-IT" sz="2000" u="sng" dirty="0">
                <a:highlight>
                  <a:srgbClr val="FFFFFF"/>
                </a:highlight>
                <a:hlinkClick r:id="rId3"/>
              </a:rPr>
              <a:t> and the Middle East</a:t>
            </a:r>
            <a:endParaRPr lang="it-IT" sz="2000" u="sng" dirty="0">
              <a:highlight>
                <a:srgbClr val="FFFFFF"/>
              </a:highlight>
            </a:endParaRPr>
          </a:p>
          <a:p>
            <a:pPr marL="0" indent="0" algn="ctr">
              <a:spcBef>
                <a:spcPts val="2133"/>
              </a:spcBef>
              <a:buNone/>
            </a:pPr>
            <a:r>
              <a:rPr lang="it-IT" sz="2000" u="sng" dirty="0">
                <a:highlight>
                  <a:srgbClr val="FFFFFF"/>
                </a:highlight>
              </a:rPr>
              <a:t>FOCUS: IL RUOLO - CONSAPEVOLE O MENO -DELLA CULTURA UMANISTA (ARCHEOLOGI, LINGUISTI, SCRITTORI, STORICI) NEL PROGETTO IMPERIALISTA</a:t>
            </a:r>
            <a:endParaRPr lang="it-IT" sz="2000" dirty="0"/>
          </a:p>
          <a:p>
            <a:pPr marL="0" indent="0">
              <a:spcBef>
                <a:spcPts val="2133"/>
              </a:spcBef>
              <a:buNone/>
            </a:pPr>
            <a:endParaRPr lang="it-IT" sz="2000" dirty="0">
              <a:highlight>
                <a:srgbClr val="FFFFFF"/>
              </a:highlight>
            </a:endParaRPr>
          </a:p>
          <a:p>
            <a:pPr marL="0" indent="0">
              <a:spcBef>
                <a:spcPts val="2133"/>
              </a:spcBef>
              <a:buNone/>
            </a:pPr>
            <a:endParaRPr lang="it-IT" sz="2000" dirty="0">
              <a:highlight>
                <a:srgbClr val="FFFFFF"/>
              </a:highlight>
            </a:endParaRPr>
          </a:p>
          <a:p>
            <a:pPr marL="0" indent="0">
              <a:spcBef>
                <a:spcPts val="2133"/>
              </a:spcBef>
              <a:spcAft>
                <a:spcPts val="2133"/>
              </a:spcAft>
              <a:buNone/>
            </a:pPr>
            <a:endParaRPr lang="it-IT" sz="2000" dirty="0">
              <a:highlight>
                <a:srgbClr val="FFFFFF"/>
              </a:highlight>
            </a:endParaRPr>
          </a:p>
        </p:txBody>
      </p:sp>
      <p:pic>
        <p:nvPicPr>
          <p:cNvPr id="101" name="Google Shape;101;p19" descr="lawrence.jfif"/>
          <p:cNvPicPr preferRelativeResize="0"/>
          <p:nvPr/>
        </p:nvPicPr>
        <p:blipFill rotWithShape="1">
          <a:blip r:embed="rId4"/>
          <a:srcRect r="-2" b="2781"/>
          <a:stretch/>
        </p:blipFill>
        <p:spPr>
          <a:xfrm>
            <a:off x="8080881" y="2093789"/>
            <a:ext cx="2896569" cy="3519934"/>
          </a:xfrm>
          <a:prstGeom prst="rect">
            <a:avLst/>
          </a:prstGeom>
          <a:noFill/>
        </p:spPr>
      </p:pic>
    </p:spTree>
  </p:cSld>
  <p:clrMapOvr>
    <a:masterClrMapping/>
  </p:clrMapOvr>
</p:sld>
</file>

<file path=ppt/theme/theme1.xml><?xml version="1.0" encoding="utf-8"?>
<a:theme xmlns:a="http://schemas.openxmlformats.org/drawingml/2006/main" name="Bas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1691</Words>
  <Application>Microsoft Office PowerPoint</Application>
  <PresentationFormat>Widescreen</PresentationFormat>
  <Paragraphs>98</Paragraphs>
  <Slides>26</Slides>
  <Notes>20</Notes>
  <HiddenSlides>0</HiddenSlides>
  <MMClips>1</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26</vt:i4>
      </vt:variant>
    </vt:vector>
  </HeadingPairs>
  <TitlesOfParts>
    <vt:vector size="32" baseType="lpstr">
      <vt:lpstr>Arial</vt:lpstr>
      <vt:lpstr>Calibri</vt:lpstr>
      <vt:lpstr>Corbel</vt:lpstr>
      <vt:lpstr>Economica</vt:lpstr>
      <vt:lpstr>Open Sans</vt:lpstr>
      <vt:lpstr>Base</vt:lpstr>
      <vt:lpstr>La prima guerra globale</vt:lpstr>
      <vt:lpstr>In che modo la guerra ha un impatto globale?</vt:lpstr>
      <vt:lpstr>Presentazione standard di PowerPoint</vt:lpstr>
      <vt:lpstr>  Mobilitazione e coinvolgimento</vt:lpstr>
      <vt:lpstr>Forme con cui le colonie concorrono alle guerra mondiale</vt:lpstr>
      <vt:lpstr>Presentazione standard di PowerPoint</vt:lpstr>
      <vt:lpstr>2. L’impatto della Guerra sull’assetto territorial extraeuropeo</vt:lpstr>
      <vt:lpstr>La duplice politica britannica</vt:lpstr>
      <vt:lpstr>Lawrence d’Arabia</vt:lpstr>
      <vt:lpstr>Accordo Sykes-Pikot:</vt:lpstr>
      <vt:lpstr>Presentazione standard di PowerPoint</vt:lpstr>
      <vt:lpstr>Presentazione standard di PowerPoint</vt:lpstr>
      <vt:lpstr>La Dichiarazione Balfour (1917)</vt:lpstr>
      <vt:lpstr>       Conseguenze</vt:lpstr>
      <vt:lpstr>Conseguenze guerra sul mondo extraeuropeo</vt:lpstr>
      <vt:lpstr>Sistema dei mandati</vt:lpstr>
      <vt:lpstr>Trattati</vt:lpstr>
      <vt:lpstr>Presentazione standard di PowerPoint</vt:lpstr>
      <vt:lpstr>REAZIONI</vt:lpstr>
      <vt:lpstr> La nascita dello Stato turco</vt:lpstr>
      <vt:lpstr>La nazione nella Turchia di Kemal</vt:lpstr>
      <vt:lpstr>Minoranze e nazione turca</vt:lpstr>
      <vt:lpstr>Presentazione standard di PowerPoint</vt:lpstr>
      <vt:lpstr>Conseguenze nel Mediterraneo</vt:lpstr>
      <vt:lpstr>“Medio Oriente”</vt:lpstr>
      <vt:lpstr>Conclusioni: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prima guerra globale</dc:title>
  <dc:creator>valeria deplano</dc:creator>
  <cp:lastModifiedBy>valeria deplano</cp:lastModifiedBy>
  <cp:revision>2</cp:revision>
  <dcterms:created xsi:type="dcterms:W3CDTF">2020-04-01T10:47:10Z</dcterms:created>
  <dcterms:modified xsi:type="dcterms:W3CDTF">2020-04-01T10:54:40Z</dcterms:modified>
</cp:coreProperties>
</file>