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35AC2-8FCF-4C3F-802C-E0CBC347B361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BDD84-BFF7-45C3-942E-1794EE13E1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18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D35F79-336C-4FF1-A2B7-D97F7A13A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DD8EAA-841B-4BA1-AAD3-076DDBAB9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745DF8-0FF8-40E8-AB9F-25C43BCA6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9130AB-F085-4283-9C79-A80DA9276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F1BC8D-85E7-47CB-B373-94368C1BF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8239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7738F4-5517-461B-A239-DAD29951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CECA25-28DB-48E9-9320-A974382B0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BCE077-4166-4CFC-AC39-571B9F02E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409AB2-0359-452E-AE9C-215AF579B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899D72-3C2B-4EBB-8DBB-A2FF8EA8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39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0D636C4-7672-4B87-A668-656A56971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B4E8699-BBE7-4BF3-B379-808F5EECE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C42F37-B4B3-4085-AE05-4FAE2DCC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04C9A6-21C2-465F-A56A-084796C82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23AD62-29CB-4815-BDAC-40F15E800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62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A7D0D-6044-4B51-BE6B-60EBCA14F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489251-29EB-4BE0-9FA5-3645A97B2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8AF0B2-9AF5-4A5C-9489-D4CDA0E95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5E40E2-6C2C-478B-BADC-460805918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7C1884-AA5B-45E2-83A6-B433C11A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80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8C0DD8-6B19-4DC1-A189-7469634E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CB5B42-A4D0-428F-A0FB-0E359800B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1C3193-CDE5-4054-827E-BD219B0A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608C27-CCA6-4AF0-BFDC-2BAC5128F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56F50F-E915-4D81-91B8-A5C641C2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18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654D0-7D07-4066-8B90-D7369A0AC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AF29C0-1F84-44F8-A5C9-26B73C15E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74B25A-3F16-42D0-B5CD-8345DA373D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2D8F5D-1975-4673-8DE0-962A4840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61856D-80CC-48D5-8B2B-9073C2AE6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824A91-6F89-4784-B5F2-6A58AEA2A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9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F4F7BB-DBB1-4B65-B81F-C4CD2ACF1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A74E2F-005D-4D0A-B497-6AE7CA318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5AC973-FC6B-4DBD-BD8A-016211926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72A75F7-686D-4EF0-89BA-1188C35E09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541FF6-E4F3-4226-AE31-09B2F24D8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92EB2DB-B964-47DB-8C8E-FCAC7368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EE08903-EF31-4417-A8FA-F11DEF920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7240FCC-8B1F-4EBA-8771-7DAB810AF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508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27123D-5E9F-4D4D-8C5B-1ED0DE36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2253FD9-683A-48FF-A3D6-0BDEECC3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3431AF2-A8B6-4788-8B38-32A7F6CC2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F77309-151A-484C-8E67-935CB8E3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29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40F0621-E76C-43CE-A04C-196D165B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DEB8041-EDE5-40A7-A7C6-5062238FD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42FB830-EB16-43EE-8FC0-1284EF236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44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B4B388-B38A-458E-8383-CD0120892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B45A31-DB6A-4451-85FD-39B410695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889DA5-5A25-43E1-93CC-AEDCAFBC9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4180AF-AB65-436D-B76F-6283C90CB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6C14AB-C57F-4613-8967-C487B63E6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62F3B22-C840-4081-A710-26CED041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26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67314-84C7-4869-B107-ADC0D2793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258C3E-91FA-4E35-99D8-D9D4F0123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DB49A72-EEE6-44FE-9161-C0EC349DA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E4E1AEA-48E9-4588-BB2E-89A30701D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D53652-042A-42D7-A804-38EBD9867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C742CC-E8E6-4DAF-900B-6F066B7DF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775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2A17E8-1F1C-4261-8C54-0631FC692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C7CE89-7419-4C7A-B786-F80B9D1F2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BFF2BF-05AE-4D29-8581-A17966B52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39D86-7A95-4010-BA15-AE84EA6C3EEF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7D0D46-12FD-49E7-ACD8-5B55B6DE1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2B7A9F-B58D-4A1F-A23D-C34732D9A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C72FA-CAA4-4D6E-B95A-B44EB35DF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08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C4DDB8-1258-45F9-A631-0DA0EF749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21CB1F-83C0-4552-8D54-5F4B860AA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39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8437B3-8F43-430D-B402-0EE2F851B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IV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348EC7-AFDF-46A8-BE25-43D3D7149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IV </a:t>
            </a:r>
            <a:r>
              <a:rPr lang="it-IT" dirty="0" err="1"/>
              <a:t>était</a:t>
            </a:r>
            <a:r>
              <a:rPr lang="it-IT" dirty="0"/>
              <a:t> le </a:t>
            </a:r>
            <a:r>
              <a:rPr lang="it-IT" dirty="0" err="1"/>
              <a:t>chant</a:t>
            </a:r>
            <a:r>
              <a:rPr lang="it-IT" dirty="0"/>
              <a:t> </a:t>
            </a:r>
            <a:r>
              <a:rPr lang="it-IT" dirty="0" err="1"/>
              <a:t>préféré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surréalistes</a:t>
            </a:r>
            <a:r>
              <a:rPr lang="it-IT" dirty="0"/>
              <a:t>, à cause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métamorphoses</a:t>
            </a:r>
            <a:r>
              <a:rPr lang="it-IT" dirty="0"/>
              <a:t> </a:t>
            </a:r>
            <a:r>
              <a:rPr lang="it-IT" dirty="0" err="1"/>
              <a:t>qu’on</a:t>
            </a:r>
            <a:r>
              <a:rPr lang="it-IT" dirty="0"/>
              <a:t> y </a:t>
            </a:r>
            <a:r>
              <a:rPr lang="it-IT" dirty="0" err="1"/>
              <a:t>trouve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objets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indécidables</a:t>
            </a:r>
            <a:r>
              <a:rPr lang="it-IT" dirty="0"/>
              <a:t>, </a:t>
            </a:r>
            <a:r>
              <a:rPr lang="it-IT" dirty="0" err="1"/>
              <a:t>ils</a:t>
            </a:r>
            <a:r>
              <a:rPr lang="it-IT" dirty="0"/>
              <a:t> n’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d’</a:t>
            </a:r>
            <a:r>
              <a:rPr lang="it-IT" dirty="0" err="1"/>
              <a:t>identité</a:t>
            </a:r>
            <a:r>
              <a:rPr lang="it-IT" dirty="0"/>
              <a:t> </a:t>
            </a:r>
            <a:r>
              <a:rPr lang="it-IT" dirty="0" err="1"/>
              <a:t>fixe</a:t>
            </a:r>
            <a:r>
              <a:rPr lang="it-IT" dirty="0"/>
              <a:t>. On le </a:t>
            </a:r>
            <a:r>
              <a:rPr lang="it-IT" dirty="0" err="1"/>
              <a:t>voit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incipit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premières </a:t>
            </a:r>
            <a:r>
              <a:rPr lang="it-IT" dirty="0" err="1"/>
              <a:t>strophes</a:t>
            </a:r>
            <a:r>
              <a:rPr lang="it-IT" dirty="0"/>
              <a:t>:</a:t>
            </a:r>
          </a:p>
          <a:p>
            <a:endParaRPr lang="it-IT" dirty="0"/>
          </a:p>
          <a:p>
            <a:pPr algn="just"/>
            <a:r>
              <a:rPr lang="it-IT" dirty="0"/>
              <a:t>IV, 1    C’est un </a:t>
            </a:r>
            <a:r>
              <a:rPr lang="it-IT" b="1" dirty="0" err="1"/>
              <a:t>homme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une </a:t>
            </a:r>
            <a:r>
              <a:rPr lang="it-IT" b="1" dirty="0"/>
              <a:t>pierre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un </a:t>
            </a:r>
            <a:r>
              <a:rPr lang="it-IT" b="1" dirty="0" err="1"/>
              <a:t>arbre</a:t>
            </a:r>
            <a:r>
              <a:rPr lang="it-IT" dirty="0"/>
              <a:t> qui va </a:t>
            </a:r>
            <a:r>
              <a:rPr lang="it-IT" dirty="0" err="1"/>
              <a:t>commencer</a:t>
            </a:r>
            <a:r>
              <a:rPr lang="it-IT" dirty="0"/>
              <a:t> le </a:t>
            </a:r>
            <a:r>
              <a:rPr lang="it-IT" dirty="0" err="1"/>
              <a:t>quatrième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IV, 2   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b="1" dirty="0" err="1"/>
              <a:t>piliers</a:t>
            </a:r>
            <a:r>
              <a:rPr lang="it-IT" dirty="0"/>
              <a:t>, </a:t>
            </a:r>
            <a:r>
              <a:rPr lang="it-IT" dirty="0" err="1"/>
              <a:t>qu’il</a:t>
            </a:r>
            <a:r>
              <a:rPr lang="it-IT" dirty="0"/>
              <a:t> n’</a:t>
            </a:r>
            <a:r>
              <a:rPr lang="it-IT" dirty="0" err="1"/>
              <a:t>était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difficile et encore </a:t>
            </a:r>
            <a:r>
              <a:rPr lang="it-IT" dirty="0" err="1"/>
              <a:t>moins</a:t>
            </a:r>
            <a:r>
              <a:rPr lang="it-IT" dirty="0"/>
              <a:t> </a:t>
            </a:r>
            <a:r>
              <a:rPr lang="it-IT" dirty="0" err="1"/>
              <a:t>impossible</a:t>
            </a:r>
            <a:r>
              <a:rPr lang="it-IT" dirty="0"/>
              <a:t> de </a:t>
            </a:r>
            <a:r>
              <a:rPr lang="it-IT" dirty="0" err="1"/>
              <a:t>prendre</a:t>
            </a:r>
            <a:r>
              <a:rPr lang="it-IT" dirty="0"/>
              <a:t> pour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b="1" dirty="0"/>
              <a:t>baobabs</a:t>
            </a:r>
            <a:r>
              <a:rPr lang="it-IT" dirty="0"/>
              <a:t>, s’</a:t>
            </a:r>
            <a:r>
              <a:rPr lang="it-IT" dirty="0" err="1"/>
              <a:t>apercevaient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vallée</a:t>
            </a:r>
            <a:r>
              <a:rPr lang="it-IT" dirty="0"/>
              <a:t>, plus </a:t>
            </a:r>
            <a:r>
              <a:rPr lang="it-IT" dirty="0" err="1"/>
              <a:t>grands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b="1" dirty="0" err="1"/>
              <a:t>épingles</a:t>
            </a:r>
            <a:r>
              <a:rPr lang="it-IT" dirty="0"/>
              <a:t>. En </a:t>
            </a:r>
            <a:r>
              <a:rPr lang="it-IT" dirty="0" err="1"/>
              <a:t>effet</a:t>
            </a:r>
            <a:r>
              <a:rPr lang="it-IT" dirty="0"/>
              <a:t>, c’</a:t>
            </a:r>
            <a:r>
              <a:rPr lang="it-IT" dirty="0" err="1"/>
              <a:t>étaient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b="1" dirty="0"/>
              <a:t>tours</a:t>
            </a:r>
            <a:r>
              <a:rPr lang="it-IT" dirty="0"/>
              <a:t> </a:t>
            </a:r>
            <a:r>
              <a:rPr lang="it-IT" dirty="0" err="1"/>
              <a:t>énormes</a:t>
            </a:r>
            <a:r>
              <a:rPr lang="it-IT" dirty="0"/>
              <a:t>. 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IV, 6 (le </a:t>
            </a:r>
            <a:r>
              <a:rPr lang="it-IT" dirty="0" err="1"/>
              <a:t>pourceau</a:t>
            </a:r>
            <a:r>
              <a:rPr lang="it-IT" dirty="0"/>
              <a:t>) </a:t>
            </a:r>
            <a:r>
              <a:rPr lang="it-IT" dirty="0" err="1"/>
              <a:t>ou</a:t>
            </a:r>
            <a:r>
              <a:rPr lang="it-IT" dirty="0"/>
              <a:t> IV, 7 (l’</a:t>
            </a:r>
            <a:r>
              <a:rPr lang="it-IT" dirty="0" err="1"/>
              <a:t>amphibie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803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7F2B71-91D4-4976-AB7A-285C46D9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pPr algn="r"/>
            <a:br>
              <a:rPr lang="it-IT" dirty="0">
                <a:solidFill>
                  <a:schemeClr val="bg1"/>
                </a:solidFill>
              </a:rPr>
            </a:br>
            <a:r>
              <a:rPr lang="it-IT" dirty="0">
                <a:solidFill>
                  <a:schemeClr val="bg1"/>
                </a:solidFill>
              </a:rPr>
              <a:t>IV, 2 : Le </a:t>
            </a:r>
            <a:r>
              <a:rPr lang="it-IT" dirty="0" err="1">
                <a:solidFill>
                  <a:schemeClr val="bg1"/>
                </a:solidFill>
              </a:rPr>
              <a:t>rire</a:t>
            </a:r>
            <a:br>
              <a:rPr 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A52566-7529-4084-B9E0-1AEFF6ABB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2" y="894027"/>
            <a:ext cx="6377768" cy="4782873"/>
          </a:xfrm>
        </p:spPr>
        <p:txBody>
          <a:bodyPr anchor="ctr">
            <a:normAutofit/>
          </a:bodyPr>
          <a:lstStyle/>
          <a:p>
            <a:pPr algn="just"/>
            <a:r>
              <a:rPr lang="it-IT" sz="2200" dirty="0">
                <a:solidFill>
                  <a:schemeClr val="bg1"/>
                </a:solidFill>
              </a:rPr>
              <a:t>On a </a:t>
            </a:r>
            <a:r>
              <a:rPr lang="it-IT" sz="2200" dirty="0" err="1">
                <a:solidFill>
                  <a:schemeClr val="bg1"/>
                </a:solidFill>
              </a:rPr>
              <a:t>déjà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parlé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du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rire</a:t>
            </a:r>
            <a:r>
              <a:rPr lang="it-IT" sz="2200" dirty="0">
                <a:solidFill>
                  <a:schemeClr val="bg1"/>
                </a:solidFill>
              </a:rPr>
              <a:t> à </a:t>
            </a:r>
            <a:r>
              <a:rPr lang="it-IT" sz="2200" dirty="0" err="1">
                <a:solidFill>
                  <a:schemeClr val="bg1"/>
                </a:solidFill>
              </a:rPr>
              <a:t>propos</a:t>
            </a:r>
            <a:r>
              <a:rPr lang="it-IT" sz="2200" dirty="0">
                <a:solidFill>
                  <a:schemeClr val="bg1"/>
                </a:solidFill>
              </a:rPr>
              <a:t> de I, 5. Mais c’est </a:t>
            </a:r>
            <a:r>
              <a:rPr lang="it-IT" sz="2200" dirty="0" err="1">
                <a:solidFill>
                  <a:schemeClr val="bg1"/>
                </a:solidFill>
              </a:rPr>
              <a:t>dans</a:t>
            </a:r>
            <a:r>
              <a:rPr lang="it-IT" sz="2200" dirty="0">
                <a:solidFill>
                  <a:schemeClr val="bg1"/>
                </a:solidFill>
              </a:rPr>
              <a:t> IV, 2 </a:t>
            </a:r>
            <a:r>
              <a:rPr lang="it-IT" sz="2200" dirty="0" err="1">
                <a:solidFill>
                  <a:schemeClr val="bg1"/>
                </a:solidFill>
              </a:rPr>
              <a:t>qu’on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trouve</a:t>
            </a:r>
            <a:r>
              <a:rPr lang="it-IT" sz="2200" dirty="0">
                <a:solidFill>
                  <a:schemeClr val="bg1"/>
                </a:solidFill>
              </a:rPr>
              <a:t> le </a:t>
            </a:r>
            <a:r>
              <a:rPr lang="it-IT" sz="2200" dirty="0" err="1">
                <a:solidFill>
                  <a:schemeClr val="bg1"/>
                </a:solidFill>
              </a:rPr>
              <a:t>développement</a:t>
            </a:r>
            <a:r>
              <a:rPr lang="it-IT" sz="2200" dirty="0">
                <a:solidFill>
                  <a:schemeClr val="bg1"/>
                </a:solidFill>
              </a:rPr>
              <a:t> le plus </a:t>
            </a:r>
            <a:r>
              <a:rPr lang="it-IT" sz="2200" dirty="0" err="1">
                <a:solidFill>
                  <a:schemeClr val="bg1"/>
                </a:solidFill>
              </a:rPr>
              <a:t>important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sur</a:t>
            </a:r>
            <a:r>
              <a:rPr lang="it-IT" sz="2200" dirty="0">
                <a:solidFill>
                  <a:schemeClr val="bg1"/>
                </a:solidFill>
              </a:rPr>
              <a:t> ce </a:t>
            </a:r>
            <a:r>
              <a:rPr lang="it-IT" sz="2200" dirty="0" err="1">
                <a:solidFill>
                  <a:schemeClr val="bg1"/>
                </a:solidFill>
              </a:rPr>
              <a:t>sujet</a:t>
            </a:r>
            <a:r>
              <a:rPr lang="it-IT" sz="2200" dirty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it-IT" sz="2200" dirty="0">
                <a:solidFill>
                  <a:schemeClr val="bg1"/>
                </a:solidFill>
              </a:rPr>
              <a:t>André </a:t>
            </a:r>
            <a:r>
              <a:rPr lang="it-IT" sz="2200" b="1" dirty="0">
                <a:solidFill>
                  <a:schemeClr val="bg1"/>
                </a:solidFill>
              </a:rPr>
              <a:t>Breton</a:t>
            </a:r>
            <a:r>
              <a:rPr lang="it-IT" sz="2200" dirty="0">
                <a:solidFill>
                  <a:schemeClr val="bg1"/>
                </a:solidFill>
              </a:rPr>
              <a:t>, le chef de file </a:t>
            </a:r>
            <a:r>
              <a:rPr lang="it-IT" sz="2200" dirty="0" err="1">
                <a:solidFill>
                  <a:schemeClr val="bg1"/>
                </a:solidFill>
              </a:rPr>
              <a:t>du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surréalisme</a:t>
            </a:r>
            <a:r>
              <a:rPr lang="it-IT" sz="2200" dirty="0">
                <a:solidFill>
                  <a:schemeClr val="bg1"/>
                </a:solidFill>
              </a:rPr>
              <a:t>, a </a:t>
            </a:r>
            <a:r>
              <a:rPr lang="it-IT" sz="2200" dirty="0" err="1">
                <a:solidFill>
                  <a:schemeClr val="bg1"/>
                </a:solidFill>
              </a:rPr>
              <a:t>choisi</a:t>
            </a:r>
            <a:r>
              <a:rPr lang="it-IT" sz="2200" dirty="0">
                <a:solidFill>
                  <a:schemeClr val="bg1"/>
                </a:solidFill>
              </a:rPr>
              <a:t> ce texte pour son </a:t>
            </a:r>
            <a:r>
              <a:rPr lang="it-IT" sz="2200" i="1" dirty="0" err="1">
                <a:solidFill>
                  <a:schemeClr val="bg1"/>
                </a:solidFill>
              </a:rPr>
              <a:t>Anthologie</a:t>
            </a:r>
            <a:r>
              <a:rPr lang="it-IT" sz="2200" i="1" dirty="0">
                <a:solidFill>
                  <a:schemeClr val="bg1"/>
                </a:solidFill>
              </a:rPr>
              <a:t> de l’humour noir</a:t>
            </a:r>
            <a:r>
              <a:rPr lang="it-IT" sz="2200" dirty="0">
                <a:solidFill>
                  <a:schemeClr val="bg1"/>
                </a:solidFill>
              </a:rPr>
              <a:t> (1940), </a:t>
            </a:r>
            <a:r>
              <a:rPr lang="it-IT" sz="2200" dirty="0" err="1">
                <a:solidFill>
                  <a:schemeClr val="bg1"/>
                </a:solidFill>
              </a:rPr>
              <a:t>où</a:t>
            </a:r>
            <a:r>
              <a:rPr lang="it-IT" sz="2200" dirty="0">
                <a:solidFill>
                  <a:schemeClr val="bg1"/>
                </a:solidFill>
              </a:rPr>
              <a:t> on </a:t>
            </a:r>
            <a:r>
              <a:rPr lang="it-IT" sz="2200" dirty="0" err="1">
                <a:solidFill>
                  <a:schemeClr val="bg1"/>
                </a:solidFill>
              </a:rPr>
              <a:t>trouve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entre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autres</a:t>
            </a:r>
            <a:r>
              <a:rPr lang="it-IT" sz="2200" dirty="0">
                <a:solidFill>
                  <a:schemeClr val="bg1"/>
                </a:solidFill>
              </a:rPr>
              <a:t> Swift (l’</a:t>
            </a:r>
            <a:r>
              <a:rPr lang="it-IT" sz="2200" dirty="0" err="1">
                <a:solidFill>
                  <a:schemeClr val="bg1"/>
                </a:solidFill>
              </a:rPr>
              <a:t>inventeur</a:t>
            </a:r>
            <a:r>
              <a:rPr lang="it-IT" sz="2200" dirty="0">
                <a:solidFill>
                  <a:schemeClr val="bg1"/>
                </a:solidFill>
              </a:rPr>
              <a:t> de l’humour noir), Sade, Poe, Kafka, Savinio…. et, pour ce qui est de </a:t>
            </a:r>
            <a:r>
              <a:rPr lang="it-IT" sz="2200" dirty="0" err="1">
                <a:solidFill>
                  <a:schemeClr val="bg1"/>
                </a:solidFill>
              </a:rPr>
              <a:t>notre</a:t>
            </a:r>
            <a:r>
              <a:rPr lang="it-IT" sz="2200" dirty="0">
                <a:solidFill>
                  <a:schemeClr val="bg1"/>
                </a:solidFill>
              </a:rPr>
              <a:t> </a:t>
            </a:r>
            <a:r>
              <a:rPr lang="it-IT" sz="2200" dirty="0" err="1">
                <a:solidFill>
                  <a:schemeClr val="bg1"/>
                </a:solidFill>
              </a:rPr>
              <a:t>programme</a:t>
            </a:r>
            <a:r>
              <a:rPr lang="it-IT" sz="2200" dirty="0">
                <a:solidFill>
                  <a:schemeClr val="bg1"/>
                </a:solidFill>
              </a:rPr>
              <a:t> : </a:t>
            </a:r>
          </a:p>
          <a:p>
            <a:r>
              <a:rPr lang="it-IT" sz="2200" b="1" dirty="0">
                <a:solidFill>
                  <a:schemeClr val="bg1"/>
                </a:solidFill>
              </a:rPr>
              <a:t>Baudelaire</a:t>
            </a:r>
            <a:r>
              <a:rPr lang="it-IT" sz="2200" dirty="0">
                <a:solidFill>
                  <a:schemeClr val="bg1"/>
                </a:solidFill>
              </a:rPr>
              <a:t> , </a:t>
            </a:r>
            <a:r>
              <a:rPr lang="it-IT" sz="2200" i="1" dirty="0">
                <a:solidFill>
                  <a:schemeClr val="bg1"/>
                </a:solidFill>
              </a:rPr>
              <a:t>Le </a:t>
            </a:r>
            <a:r>
              <a:rPr lang="it-IT" sz="2200" i="1" dirty="0" err="1">
                <a:solidFill>
                  <a:schemeClr val="bg1"/>
                </a:solidFill>
              </a:rPr>
              <a:t>mauvais</a:t>
            </a:r>
            <a:r>
              <a:rPr lang="it-IT" sz="2200" i="1" dirty="0">
                <a:solidFill>
                  <a:schemeClr val="bg1"/>
                </a:solidFill>
              </a:rPr>
              <a:t> </a:t>
            </a:r>
            <a:r>
              <a:rPr lang="it-IT" sz="2200" i="1" dirty="0" err="1">
                <a:solidFill>
                  <a:schemeClr val="bg1"/>
                </a:solidFill>
              </a:rPr>
              <a:t>vitrier</a:t>
            </a:r>
            <a:r>
              <a:rPr lang="it-IT" sz="2200" dirty="0">
                <a:solidFill>
                  <a:schemeClr val="bg1"/>
                </a:solidFill>
              </a:rPr>
              <a:t> (</a:t>
            </a:r>
            <a:r>
              <a:rPr lang="it-IT" sz="2200" i="1" dirty="0">
                <a:solidFill>
                  <a:schemeClr val="bg1"/>
                </a:solidFill>
              </a:rPr>
              <a:t>Le Spleen de Paris</a:t>
            </a:r>
            <a:r>
              <a:rPr lang="it-IT" sz="2200" dirty="0">
                <a:solidFill>
                  <a:schemeClr val="bg1"/>
                </a:solidFill>
              </a:rPr>
              <a:t>)</a:t>
            </a:r>
          </a:p>
          <a:p>
            <a:r>
              <a:rPr lang="it-IT" sz="2200" b="1" dirty="0" err="1">
                <a:solidFill>
                  <a:schemeClr val="bg1"/>
                </a:solidFill>
              </a:rPr>
              <a:t>Lautréamont</a:t>
            </a:r>
            <a:r>
              <a:rPr lang="it-IT" sz="2200" dirty="0">
                <a:solidFill>
                  <a:schemeClr val="bg1"/>
                </a:solidFill>
              </a:rPr>
              <a:t>, </a:t>
            </a:r>
            <a:r>
              <a:rPr lang="it-IT" sz="2200" i="1" dirty="0" err="1">
                <a:solidFill>
                  <a:schemeClr val="bg1"/>
                </a:solidFill>
              </a:rPr>
              <a:t>Les</a:t>
            </a:r>
            <a:r>
              <a:rPr lang="it-IT" sz="2200" i="1" dirty="0">
                <a:solidFill>
                  <a:schemeClr val="bg1"/>
                </a:solidFill>
              </a:rPr>
              <a:t> </a:t>
            </a:r>
            <a:r>
              <a:rPr lang="it-IT" sz="2200" i="1" dirty="0" err="1">
                <a:solidFill>
                  <a:schemeClr val="bg1"/>
                </a:solidFill>
              </a:rPr>
              <a:t>chants</a:t>
            </a:r>
            <a:r>
              <a:rPr lang="it-IT" sz="2200" i="1" dirty="0">
                <a:solidFill>
                  <a:schemeClr val="bg1"/>
                </a:solidFill>
              </a:rPr>
              <a:t> de </a:t>
            </a:r>
            <a:r>
              <a:rPr lang="it-IT" sz="2200" i="1" dirty="0" err="1">
                <a:solidFill>
                  <a:schemeClr val="bg1"/>
                </a:solidFill>
              </a:rPr>
              <a:t>Maldoror</a:t>
            </a:r>
            <a:r>
              <a:rPr lang="it-IT" sz="2200" dirty="0">
                <a:solidFill>
                  <a:schemeClr val="bg1"/>
                </a:solidFill>
              </a:rPr>
              <a:t>, IV, 2; VI, 2</a:t>
            </a:r>
          </a:p>
          <a:p>
            <a:r>
              <a:rPr lang="it-IT" sz="2200" b="1" dirty="0">
                <a:solidFill>
                  <a:schemeClr val="bg1"/>
                </a:solidFill>
              </a:rPr>
              <a:t>Rimbaud</a:t>
            </a:r>
            <a:r>
              <a:rPr lang="it-IT" sz="2200" dirty="0">
                <a:solidFill>
                  <a:schemeClr val="bg1"/>
                </a:solidFill>
              </a:rPr>
              <a:t>, </a:t>
            </a:r>
            <a:r>
              <a:rPr lang="it-IT" sz="2200" i="1" dirty="0">
                <a:solidFill>
                  <a:schemeClr val="bg1"/>
                </a:solidFill>
              </a:rPr>
              <a:t>Un </a:t>
            </a:r>
            <a:r>
              <a:rPr lang="it-IT" sz="2200" i="1" dirty="0" err="1">
                <a:solidFill>
                  <a:schemeClr val="bg1"/>
                </a:solidFill>
              </a:rPr>
              <a:t>cœur</a:t>
            </a:r>
            <a:r>
              <a:rPr lang="it-IT" sz="2200" i="1" dirty="0">
                <a:solidFill>
                  <a:schemeClr val="bg1"/>
                </a:solidFill>
              </a:rPr>
              <a:t> </a:t>
            </a:r>
            <a:r>
              <a:rPr lang="it-IT" sz="2200" i="1" dirty="0" err="1">
                <a:solidFill>
                  <a:schemeClr val="bg1"/>
                </a:solidFill>
              </a:rPr>
              <a:t>sous</a:t>
            </a:r>
            <a:r>
              <a:rPr lang="it-IT" sz="2200" i="1" dirty="0">
                <a:solidFill>
                  <a:schemeClr val="bg1"/>
                </a:solidFill>
              </a:rPr>
              <a:t> une </a:t>
            </a:r>
            <a:r>
              <a:rPr lang="it-IT" sz="2200" i="1" dirty="0" err="1">
                <a:solidFill>
                  <a:schemeClr val="bg1"/>
                </a:solidFill>
              </a:rPr>
              <a:t>soutane</a:t>
            </a:r>
            <a:r>
              <a:rPr lang="it-IT" sz="2200" dirty="0">
                <a:solidFill>
                  <a:schemeClr val="bg1"/>
                </a:solidFill>
              </a:rPr>
              <a:t> et une lettre (14 </a:t>
            </a:r>
            <a:r>
              <a:rPr lang="it-IT" sz="2200" dirty="0" err="1">
                <a:solidFill>
                  <a:schemeClr val="bg1"/>
                </a:solidFill>
              </a:rPr>
              <a:t>oct</a:t>
            </a:r>
            <a:r>
              <a:rPr lang="it-IT" sz="2200" dirty="0">
                <a:solidFill>
                  <a:schemeClr val="bg1"/>
                </a:solidFill>
              </a:rPr>
              <a:t>. 1875). </a:t>
            </a:r>
          </a:p>
          <a:p>
            <a:pPr marL="0" indent="0">
              <a:buNone/>
            </a:pPr>
            <a:endParaRPr lang="it-IT" sz="2200" dirty="0">
              <a:solidFill>
                <a:schemeClr val="bg1"/>
              </a:solidFill>
            </a:endParaRPr>
          </a:p>
          <a:p>
            <a:endParaRPr lang="it-IT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1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946D28-C93F-48DE-BCC9-338822F4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Baudelaire, </a:t>
            </a:r>
            <a:r>
              <a:rPr lang="it-IT" i="1" dirty="0"/>
              <a:t>De l’</a:t>
            </a:r>
            <a:r>
              <a:rPr lang="it-IT" i="1" dirty="0" err="1"/>
              <a:t>essence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rire</a:t>
            </a:r>
            <a:r>
              <a:rPr lang="it-IT" dirty="0"/>
              <a:t> (1855)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59B501-A589-41F2-BCD4-074D26DE7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 err="1"/>
              <a:t>Lautréamont</a:t>
            </a:r>
            <a:r>
              <a:rPr lang="it-IT" dirty="0"/>
              <a:t> a </a:t>
            </a:r>
            <a:r>
              <a:rPr lang="it-IT" dirty="0" err="1"/>
              <a:t>vraisemblablement</a:t>
            </a:r>
            <a:r>
              <a:rPr lang="it-IT" dirty="0"/>
              <a:t> </a:t>
            </a:r>
            <a:r>
              <a:rPr lang="it-IT" dirty="0" err="1"/>
              <a:t>lu</a:t>
            </a:r>
            <a:r>
              <a:rPr lang="it-IT" dirty="0"/>
              <a:t> l’essai de Baudelaire, </a:t>
            </a:r>
            <a:r>
              <a:rPr lang="it-IT" i="1" dirty="0"/>
              <a:t>De l’</a:t>
            </a:r>
            <a:r>
              <a:rPr lang="it-IT" i="1" dirty="0" err="1"/>
              <a:t>essence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rire</a:t>
            </a:r>
            <a:r>
              <a:rPr lang="it-IT" dirty="0"/>
              <a:t> (1855), </a:t>
            </a:r>
            <a:r>
              <a:rPr lang="it-IT" dirty="0" err="1"/>
              <a:t>où</a:t>
            </a:r>
            <a:r>
              <a:rPr lang="it-IT" dirty="0"/>
              <a:t> Baudelaire </a:t>
            </a:r>
            <a:r>
              <a:rPr lang="it-IT" dirty="0" err="1"/>
              <a:t>esquisse</a:t>
            </a:r>
            <a:r>
              <a:rPr lang="it-IT" dirty="0"/>
              <a:t> une </a:t>
            </a:r>
            <a:r>
              <a:rPr lang="it-IT" dirty="0" err="1"/>
              <a:t>théorie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moderne. </a:t>
            </a:r>
          </a:p>
          <a:p>
            <a:pPr algn="just"/>
            <a:r>
              <a:rPr lang="it-IT" dirty="0"/>
              <a:t>Le </a:t>
            </a:r>
            <a:r>
              <a:rPr lang="it-IT" dirty="0" err="1"/>
              <a:t>rire</a:t>
            </a:r>
            <a:r>
              <a:rPr lang="it-IT" dirty="0"/>
              <a:t> est un </a:t>
            </a:r>
            <a:r>
              <a:rPr lang="it-IT" dirty="0" err="1"/>
              <a:t>phénomène</a:t>
            </a:r>
            <a:r>
              <a:rPr lang="it-IT" dirty="0"/>
              <a:t> de la culture </a:t>
            </a:r>
            <a:r>
              <a:rPr lang="it-IT" dirty="0" err="1"/>
              <a:t>chrétienne</a:t>
            </a:r>
            <a:r>
              <a:rPr lang="it-IT" dirty="0"/>
              <a:t> : il est </a:t>
            </a:r>
            <a:r>
              <a:rPr lang="it-IT" dirty="0" err="1"/>
              <a:t>lié</a:t>
            </a:r>
            <a:r>
              <a:rPr lang="it-IT" dirty="0"/>
              <a:t> à la </a:t>
            </a:r>
            <a:r>
              <a:rPr lang="it-IT" dirty="0" err="1"/>
              <a:t>Chute</a:t>
            </a:r>
            <a:r>
              <a:rPr lang="it-IT" dirty="0"/>
              <a:t>. Le </a:t>
            </a:r>
            <a:r>
              <a:rPr lang="it-IT" dirty="0" err="1"/>
              <a:t>rire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larmes</a:t>
            </a:r>
            <a:r>
              <a:rPr lang="it-IT" dirty="0"/>
              <a:t> n’</a:t>
            </a:r>
            <a:r>
              <a:rPr lang="it-IT" dirty="0" err="1"/>
              <a:t>existaient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Paradis</a:t>
            </a:r>
            <a:r>
              <a:rPr lang="it-IT" dirty="0"/>
              <a:t> terrestre, et le Christ n’a </a:t>
            </a:r>
            <a:r>
              <a:rPr lang="it-IT" dirty="0" err="1"/>
              <a:t>jamais</a:t>
            </a:r>
            <a:r>
              <a:rPr lang="it-IT" dirty="0"/>
              <a:t> </a:t>
            </a:r>
            <a:r>
              <a:rPr lang="it-IT" dirty="0" err="1"/>
              <a:t>ri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«</a:t>
            </a:r>
            <a:r>
              <a:rPr lang="it-IT" b="1" dirty="0"/>
              <a:t>Le </a:t>
            </a:r>
            <a:r>
              <a:rPr lang="it-IT" b="1" dirty="0" err="1"/>
              <a:t>Sage</a:t>
            </a:r>
            <a:r>
              <a:rPr lang="it-IT" dirty="0"/>
              <a:t>, c’est-à-dire </a:t>
            </a:r>
            <a:r>
              <a:rPr lang="it-IT" dirty="0" err="1"/>
              <a:t>celui</a:t>
            </a:r>
            <a:r>
              <a:rPr lang="it-IT" dirty="0"/>
              <a:t> qui est </a:t>
            </a:r>
            <a:r>
              <a:rPr lang="it-IT" dirty="0" err="1"/>
              <a:t>animé</a:t>
            </a:r>
            <a:r>
              <a:rPr lang="it-IT" dirty="0"/>
              <a:t> de l’esprit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Seigneur</a:t>
            </a:r>
            <a:r>
              <a:rPr lang="it-IT" dirty="0"/>
              <a:t>, […] </a:t>
            </a:r>
            <a:r>
              <a:rPr lang="it-IT" b="1" dirty="0"/>
              <a:t>ne </a:t>
            </a:r>
            <a:r>
              <a:rPr lang="it-IT" b="1" dirty="0" err="1"/>
              <a:t>rit</a:t>
            </a:r>
            <a:r>
              <a:rPr lang="it-IT" dirty="0"/>
              <a:t>, ne s’</a:t>
            </a:r>
            <a:r>
              <a:rPr lang="it-IT" dirty="0" err="1"/>
              <a:t>abandonne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b="1" dirty="0" err="1"/>
              <a:t>qu’en</a:t>
            </a:r>
            <a:r>
              <a:rPr lang="it-IT" b="1" dirty="0"/>
              <a:t> </a:t>
            </a:r>
            <a:r>
              <a:rPr lang="it-IT" b="1" dirty="0" err="1"/>
              <a:t>tremblant</a:t>
            </a:r>
            <a:r>
              <a:rPr lang="it-IT" dirty="0"/>
              <a:t>. Le </a:t>
            </a:r>
            <a:r>
              <a:rPr lang="it-IT" dirty="0" err="1"/>
              <a:t>Sage</a:t>
            </a:r>
            <a:r>
              <a:rPr lang="it-IT" dirty="0"/>
              <a:t> </a:t>
            </a:r>
            <a:r>
              <a:rPr lang="it-IT" dirty="0" err="1"/>
              <a:t>tremble</a:t>
            </a:r>
            <a:r>
              <a:rPr lang="it-IT" dirty="0"/>
              <a:t> d’</a:t>
            </a:r>
            <a:r>
              <a:rPr lang="it-IT" dirty="0" err="1"/>
              <a:t>avoir</a:t>
            </a:r>
            <a:r>
              <a:rPr lang="it-IT" dirty="0"/>
              <a:t> </a:t>
            </a:r>
            <a:r>
              <a:rPr lang="it-IT" dirty="0" err="1"/>
              <a:t>ri</a:t>
            </a:r>
            <a:r>
              <a:rPr lang="it-IT" dirty="0"/>
              <a:t> ; le </a:t>
            </a:r>
            <a:r>
              <a:rPr lang="it-IT" dirty="0" err="1"/>
              <a:t>Sage</a:t>
            </a:r>
            <a:r>
              <a:rPr lang="it-IT" dirty="0"/>
              <a:t> </a:t>
            </a:r>
            <a:r>
              <a:rPr lang="it-IT" dirty="0" err="1"/>
              <a:t>craint</a:t>
            </a:r>
            <a:r>
              <a:rPr lang="it-IT" dirty="0"/>
              <a:t> le </a:t>
            </a:r>
            <a:r>
              <a:rPr lang="it-IT" dirty="0" err="1"/>
              <a:t>rire</a:t>
            </a:r>
            <a:r>
              <a:rPr lang="it-IT" dirty="0"/>
              <a:t>».</a:t>
            </a:r>
          </a:p>
          <a:p>
            <a:pPr algn="just"/>
            <a:r>
              <a:rPr lang="it-IT" dirty="0"/>
              <a:t>«le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 est </a:t>
            </a:r>
            <a:r>
              <a:rPr lang="it-IT" dirty="0" err="1"/>
              <a:t>intimement</a:t>
            </a:r>
            <a:r>
              <a:rPr lang="it-IT" dirty="0"/>
              <a:t> </a:t>
            </a:r>
            <a:r>
              <a:rPr lang="it-IT" dirty="0" err="1"/>
              <a:t>lié</a:t>
            </a:r>
            <a:r>
              <a:rPr lang="it-IT" dirty="0"/>
              <a:t> à l’</a:t>
            </a:r>
            <a:r>
              <a:rPr lang="it-IT" dirty="0" err="1"/>
              <a:t>accident</a:t>
            </a:r>
            <a:r>
              <a:rPr lang="it-IT" dirty="0"/>
              <a:t> d’une </a:t>
            </a:r>
            <a:r>
              <a:rPr lang="it-IT" b="1" dirty="0" err="1"/>
              <a:t>chute</a:t>
            </a:r>
            <a:r>
              <a:rPr lang="it-IT" dirty="0"/>
              <a:t> </a:t>
            </a:r>
            <a:r>
              <a:rPr lang="it-IT" dirty="0" err="1"/>
              <a:t>ancienne</a:t>
            </a:r>
            <a:r>
              <a:rPr lang="it-IT" dirty="0"/>
              <a:t>, d’une </a:t>
            </a:r>
            <a:r>
              <a:rPr lang="it-IT" b="1" dirty="0" err="1"/>
              <a:t>dégradation</a:t>
            </a:r>
            <a:r>
              <a:rPr lang="it-IT" dirty="0"/>
              <a:t> physique et morale. Le </a:t>
            </a:r>
            <a:r>
              <a:rPr lang="it-IT" dirty="0" err="1"/>
              <a:t>rire</a:t>
            </a:r>
            <a:r>
              <a:rPr lang="it-IT" dirty="0"/>
              <a:t> et la </a:t>
            </a:r>
            <a:r>
              <a:rPr lang="it-IT" dirty="0" err="1"/>
              <a:t>douleur</a:t>
            </a:r>
            <a:r>
              <a:rPr lang="it-IT" dirty="0"/>
              <a:t> s’</a:t>
            </a:r>
            <a:r>
              <a:rPr lang="it-IT" dirty="0" err="1"/>
              <a:t>expriment</a:t>
            </a:r>
            <a:r>
              <a:rPr lang="it-IT" dirty="0"/>
              <a:t> par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organes</a:t>
            </a:r>
            <a:r>
              <a:rPr lang="it-IT" dirty="0"/>
              <a:t> </a:t>
            </a:r>
            <a:r>
              <a:rPr lang="it-IT" dirty="0" err="1"/>
              <a:t>où</a:t>
            </a:r>
            <a:r>
              <a:rPr lang="it-IT" dirty="0"/>
              <a:t> </a:t>
            </a:r>
            <a:r>
              <a:rPr lang="it-IT" dirty="0" err="1"/>
              <a:t>résident</a:t>
            </a:r>
            <a:r>
              <a:rPr lang="it-IT" dirty="0"/>
              <a:t> le </a:t>
            </a:r>
            <a:r>
              <a:rPr lang="it-IT" dirty="0" err="1"/>
              <a:t>commandement</a:t>
            </a:r>
            <a:r>
              <a:rPr lang="it-IT" dirty="0"/>
              <a:t> et la science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mal 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yeux</a:t>
            </a:r>
            <a:r>
              <a:rPr lang="it-IT" dirty="0"/>
              <a:t> et la </a:t>
            </a:r>
            <a:r>
              <a:rPr lang="it-IT" dirty="0" err="1"/>
              <a:t>bouche</a:t>
            </a:r>
            <a:r>
              <a:rPr lang="it-IT" dirty="0"/>
              <a:t>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5990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7430D4-6FA4-4613-89B8-03CA33DC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Baudelaire, </a:t>
            </a:r>
            <a:r>
              <a:rPr lang="it-IT" i="1" dirty="0"/>
              <a:t>De l’</a:t>
            </a:r>
            <a:r>
              <a:rPr lang="it-IT" i="1" dirty="0" err="1"/>
              <a:t>essence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rire</a:t>
            </a:r>
            <a:r>
              <a:rPr lang="it-IT" dirty="0"/>
              <a:t> (1855)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83A992-CEA4-40B2-AB8A-77F60CC52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«le comique est un </a:t>
            </a:r>
            <a:r>
              <a:rPr lang="it-IT" dirty="0" err="1"/>
              <a:t>des</a:t>
            </a:r>
            <a:r>
              <a:rPr lang="it-IT" dirty="0"/>
              <a:t> plus </a:t>
            </a:r>
            <a:r>
              <a:rPr lang="it-IT" dirty="0" err="1"/>
              <a:t>clairs</a:t>
            </a:r>
            <a:r>
              <a:rPr lang="it-IT" dirty="0"/>
              <a:t> </a:t>
            </a:r>
            <a:r>
              <a:rPr lang="it-IT" dirty="0" err="1"/>
              <a:t>signes</a:t>
            </a:r>
            <a:r>
              <a:rPr lang="it-IT" dirty="0"/>
              <a:t> </a:t>
            </a:r>
            <a:r>
              <a:rPr lang="it-IT" b="1" dirty="0" err="1"/>
              <a:t>sataniques</a:t>
            </a:r>
            <a:r>
              <a:rPr lang="it-IT" dirty="0"/>
              <a:t> de l’</a:t>
            </a:r>
            <a:r>
              <a:rPr lang="it-IT" dirty="0" err="1"/>
              <a:t>homme</a:t>
            </a:r>
            <a:r>
              <a:rPr lang="it-IT" dirty="0"/>
              <a:t>»</a:t>
            </a:r>
          </a:p>
          <a:p>
            <a:r>
              <a:rPr lang="it-IT" dirty="0" err="1"/>
              <a:t>rire</a:t>
            </a:r>
            <a:r>
              <a:rPr lang="it-IT" dirty="0"/>
              <a:t> = «</a:t>
            </a:r>
            <a:r>
              <a:rPr lang="it-IT" b="1" dirty="0" err="1"/>
              <a:t>monstrueux</a:t>
            </a:r>
            <a:r>
              <a:rPr lang="it-IT" dirty="0"/>
              <a:t> </a:t>
            </a:r>
            <a:r>
              <a:rPr lang="it-IT" dirty="0" err="1"/>
              <a:t>phénomène</a:t>
            </a:r>
            <a:r>
              <a:rPr lang="it-IT" dirty="0"/>
              <a:t>» [par ex., </a:t>
            </a:r>
            <a:r>
              <a:rPr lang="it-IT" dirty="0" err="1"/>
              <a:t>signe</a:t>
            </a:r>
            <a:r>
              <a:rPr lang="it-IT" dirty="0"/>
              <a:t> d’</a:t>
            </a:r>
            <a:r>
              <a:rPr lang="it-IT" dirty="0" err="1"/>
              <a:t>orgueil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de </a:t>
            </a:r>
            <a:r>
              <a:rPr lang="it-IT" dirty="0" err="1"/>
              <a:t>folie</a:t>
            </a:r>
            <a:r>
              <a:rPr lang="it-IT" dirty="0"/>
              <a:t>]</a:t>
            </a:r>
          </a:p>
          <a:p>
            <a:r>
              <a:rPr lang="it-IT" dirty="0"/>
              <a:t>«Le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dirty="0" err="1"/>
              <a:t>vient</a:t>
            </a:r>
            <a:r>
              <a:rPr lang="it-IT" dirty="0"/>
              <a:t> de la </a:t>
            </a:r>
            <a:r>
              <a:rPr lang="it-IT" b="1" dirty="0" err="1"/>
              <a:t>supériorité</a:t>
            </a:r>
            <a:r>
              <a:rPr lang="it-IT" dirty="0"/>
              <a:t>» [ =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rieur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l’</a:t>
            </a:r>
            <a:r>
              <a:rPr lang="it-IT" dirty="0" err="1"/>
              <a:t>objet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].</a:t>
            </a:r>
          </a:p>
          <a:p>
            <a:pPr algn="just"/>
            <a:r>
              <a:rPr lang="it-IT" dirty="0"/>
              <a:t>«le </a:t>
            </a:r>
            <a:r>
              <a:rPr lang="it-IT" dirty="0" err="1"/>
              <a:t>rire</a:t>
            </a:r>
            <a:r>
              <a:rPr lang="it-IT" dirty="0"/>
              <a:t> de </a:t>
            </a:r>
            <a:r>
              <a:rPr lang="it-IT" b="1" dirty="0" err="1"/>
              <a:t>Melmoth</a:t>
            </a:r>
            <a:r>
              <a:rPr lang="it-IT" dirty="0"/>
              <a:t> est l’</a:t>
            </a:r>
            <a:r>
              <a:rPr lang="it-IT" dirty="0" err="1"/>
              <a:t>expression</a:t>
            </a:r>
            <a:r>
              <a:rPr lang="it-IT" dirty="0"/>
              <a:t> la plus haute de l’</a:t>
            </a:r>
            <a:r>
              <a:rPr lang="it-IT" b="1" dirty="0" err="1"/>
              <a:t>orgueil</a:t>
            </a:r>
            <a:r>
              <a:rPr lang="it-IT" dirty="0"/>
              <a:t>»</a:t>
            </a:r>
          </a:p>
          <a:p>
            <a:pPr marL="0" indent="0" algn="ctr">
              <a:buNone/>
            </a:pPr>
            <a:r>
              <a:rPr lang="it-IT" dirty="0"/>
              <a:t>    [on a </a:t>
            </a:r>
            <a:r>
              <a:rPr lang="it-IT" dirty="0" err="1"/>
              <a:t>déjà</a:t>
            </a:r>
            <a:r>
              <a:rPr lang="it-IT" dirty="0"/>
              <a:t> </a:t>
            </a:r>
            <a:r>
              <a:rPr lang="it-IT" dirty="0" err="1"/>
              <a:t>évoqué</a:t>
            </a:r>
            <a:r>
              <a:rPr lang="it-IT" dirty="0"/>
              <a:t> ce </a:t>
            </a:r>
            <a:r>
              <a:rPr lang="it-IT" i="1" dirty="0" err="1"/>
              <a:t>Gothic</a:t>
            </a:r>
            <a:r>
              <a:rPr lang="it-IT" i="1" dirty="0"/>
              <a:t> </a:t>
            </a:r>
            <a:r>
              <a:rPr lang="it-IT" i="1" dirty="0" err="1"/>
              <a:t>novel</a:t>
            </a:r>
            <a:r>
              <a:rPr lang="it-IT" dirty="0"/>
              <a:t> </a:t>
            </a:r>
            <a:r>
              <a:rPr lang="it-IT" dirty="0" err="1"/>
              <a:t>anglais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source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i="1" dirty="0"/>
              <a:t>; </a:t>
            </a:r>
            <a:r>
              <a:rPr lang="it-IT" dirty="0" err="1"/>
              <a:t>cf</a:t>
            </a:r>
            <a:r>
              <a:rPr lang="it-IT" dirty="0"/>
              <a:t>. II, 13].</a:t>
            </a:r>
          </a:p>
          <a:p>
            <a:r>
              <a:rPr lang="it-IT" dirty="0"/>
              <a:t> «Le </a:t>
            </a:r>
            <a:r>
              <a:rPr lang="it-IT" dirty="0" err="1"/>
              <a:t>rire</a:t>
            </a:r>
            <a:r>
              <a:rPr lang="it-IT" dirty="0"/>
              <a:t> est l’</a:t>
            </a:r>
            <a:r>
              <a:rPr lang="it-IT" dirty="0" err="1"/>
              <a:t>expression</a:t>
            </a:r>
            <a:r>
              <a:rPr lang="it-IT" dirty="0"/>
              <a:t> d’un sentiment double,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b="1" dirty="0" err="1"/>
              <a:t>contradictoire</a:t>
            </a:r>
            <a:r>
              <a:rPr lang="it-IT" dirty="0"/>
              <a:t> ; et c’est pour cela </a:t>
            </a:r>
            <a:r>
              <a:rPr lang="it-IT" dirty="0" err="1"/>
              <a:t>qu’il</a:t>
            </a:r>
            <a:r>
              <a:rPr lang="it-IT" dirty="0"/>
              <a:t> y a </a:t>
            </a:r>
            <a:r>
              <a:rPr lang="it-IT" b="1" dirty="0" err="1"/>
              <a:t>convulsion</a:t>
            </a:r>
            <a:r>
              <a:rPr lang="it-IT" dirty="0"/>
              <a:t>». </a:t>
            </a:r>
          </a:p>
          <a:p>
            <a:pPr algn="just"/>
            <a:r>
              <a:rPr lang="it-IT" dirty="0"/>
              <a:t> «pour </a:t>
            </a:r>
            <a:r>
              <a:rPr lang="it-IT" dirty="0" err="1"/>
              <a:t>qu’il</a:t>
            </a:r>
            <a:r>
              <a:rPr lang="it-IT" dirty="0"/>
              <a:t> y </a:t>
            </a:r>
            <a:r>
              <a:rPr lang="it-IT" dirty="0" err="1"/>
              <a:t>ait</a:t>
            </a:r>
            <a:r>
              <a:rPr lang="it-IT" dirty="0"/>
              <a:t> comique, c’est-à-dire </a:t>
            </a:r>
            <a:r>
              <a:rPr lang="it-IT" b="1" dirty="0" err="1"/>
              <a:t>émanation</a:t>
            </a:r>
            <a:r>
              <a:rPr lang="it-IT" dirty="0"/>
              <a:t>, </a:t>
            </a:r>
            <a:r>
              <a:rPr lang="it-IT" b="1" dirty="0" err="1"/>
              <a:t>explosion</a:t>
            </a:r>
            <a:r>
              <a:rPr lang="it-IT" dirty="0"/>
              <a:t>, </a:t>
            </a:r>
            <a:r>
              <a:rPr lang="it-IT" dirty="0" err="1"/>
              <a:t>dégagement</a:t>
            </a:r>
            <a:r>
              <a:rPr lang="it-IT" dirty="0"/>
              <a:t>…» (</a:t>
            </a:r>
            <a:r>
              <a:rPr lang="it-IT" dirty="0" err="1"/>
              <a:t>cf</a:t>
            </a:r>
            <a:r>
              <a:rPr lang="it-IT" dirty="0"/>
              <a:t>. Rimbaud, </a:t>
            </a:r>
            <a:r>
              <a:rPr lang="it-IT" i="1" dirty="0" err="1"/>
              <a:t>Rêve</a:t>
            </a:r>
            <a:r>
              <a:rPr lang="it-IT" i="1" dirty="0"/>
              <a:t>, </a:t>
            </a:r>
            <a:r>
              <a:rPr lang="it-IT" dirty="0" err="1"/>
              <a:t>cité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i="1" dirty="0" err="1"/>
              <a:t>Anth.hum.noir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917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E58218-F273-4068-9A70-6C9526A87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Baudelaire/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Lautréamont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5" name="Segnaposto contenuto 6">
            <a:extLst>
              <a:ext uri="{FF2B5EF4-FFF2-40B4-BE49-F238E27FC236}">
                <a16:creationId xmlns:a16="http://schemas.microsoft.com/office/drawing/2014/main" id="{1033C538-3EF7-4272-8082-628A9C0E77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932378"/>
              </p:ext>
            </p:extLst>
          </p:nvPr>
        </p:nvGraphicFramePr>
        <p:xfrm>
          <a:off x="838200" y="2106668"/>
          <a:ext cx="10515601" cy="395501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097327">
                  <a:extLst>
                    <a:ext uri="{9D8B030D-6E8A-4147-A177-3AD203B41FA5}">
                      <a16:colId xmlns:a16="http://schemas.microsoft.com/office/drawing/2014/main" val="2775773246"/>
                    </a:ext>
                  </a:extLst>
                </a:gridCol>
                <a:gridCol w="3313199">
                  <a:extLst>
                    <a:ext uri="{9D8B030D-6E8A-4147-A177-3AD203B41FA5}">
                      <a16:colId xmlns:a16="http://schemas.microsoft.com/office/drawing/2014/main" val="1319055931"/>
                    </a:ext>
                  </a:extLst>
                </a:gridCol>
                <a:gridCol w="4105075">
                  <a:extLst>
                    <a:ext uri="{9D8B030D-6E8A-4147-A177-3AD203B41FA5}">
                      <a16:colId xmlns:a16="http://schemas.microsoft.com/office/drawing/2014/main" val="313410207"/>
                    </a:ext>
                  </a:extLst>
                </a:gridCol>
              </a:tblGrid>
              <a:tr h="674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Intertexte</a:t>
                      </a:r>
                      <a:endParaRPr lang="it-IT" sz="1500" b="1" cap="all" spc="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it-IT" sz="1500" b="1" cap="all" spc="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265701" marT="88567" marB="885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Baudelaire,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i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 l’</a:t>
                      </a:r>
                      <a:r>
                        <a:rPr lang="it-IT" sz="1500" b="1" i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essence</a:t>
                      </a:r>
                      <a:r>
                        <a:rPr lang="it-IT" sz="1500" b="1" i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1" i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du</a:t>
                      </a:r>
                      <a:r>
                        <a:rPr lang="it-IT" sz="1500" b="1" i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1" i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rire</a:t>
                      </a:r>
                      <a:endParaRPr lang="it-IT" sz="1500" b="1" i="1" cap="all" spc="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138929" marT="88567" marB="885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Lautréamont</a:t>
                      </a:r>
                      <a:r>
                        <a:rPr lang="it-IT" sz="1500" b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i="1" cap="all" spc="15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Chants</a:t>
                      </a:r>
                      <a:r>
                        <a:rPr lang="it-IT" sz="1500" b="1" cap="all" spc="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IV, 2</a:t>
                      </a:r>
                      <a:endParaRPr lang="it-IT" sz="1500" b="1" cap="all" spc="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138929" marT="88567" marB="885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04584"/>
                  </a:ext>
                </a:extLst>
              </a:tr>
              <a:tr h="328055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On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trouve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cette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anecdote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antique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chez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Valère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Maxime et Lucien de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Samosate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puis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chez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Rabelais (</a:t>
                      </a:r>
                      <a:r>
                        <a:rPr lang="it-IT" sz="1500" b="0" i="1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Gargantua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XX).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Le “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philosophe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”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serait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Philémon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auteur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comédies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; l’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âne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mange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figues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destinées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à un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dîner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et l’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homme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serait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mort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rire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en le </a:t>
                      </a:r>
                      <a:r>
                        <a:rPr lang="it-IT" sz="1500" b="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voyant</a:t>
                      </a:r>
                      <a:r>
                        <a:rPr lang="it-IT" sz="1500" b="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it-IT" sz="1500" b="1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265701" marT="88567" marB="8856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classique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historiette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du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philosophe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qui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mourut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rire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en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voyant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un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âne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qui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mangeait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figues</a:t>
                      </a:r>
                      <a:endParaRPr lang="it-IT" sz="1800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it-IT" sz="1500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138929" marT="88567" marB="8856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Oh ! ce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philosophe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insensé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qui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éclata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rire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en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voyant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un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âne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manger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une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figue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! Eh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bien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j’ai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été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témoin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quelque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chose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plus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fort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: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j’ai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vu une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figue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manger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un </a:t>
                      </a:r>
                      <a:r>
                        <a:rPr lang="it-IT" sz="1800" cap="none" spc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âne</a:t>
                      </a: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!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Lautréamont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renverse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formule en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obtenant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effet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cocasse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grotesque</a:t>
                      </a:r>
                      <a:r>
                        <a:rPr lang="it-IT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134" marR="138929" marT="88567" marB="88567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79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395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D8EAD56-CB73-48C1-87F4-DB3AC79BD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Baudelaire/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 err="1">
                <a:solidFill>
                  <a:srgbClr val="FFFFFF"/>
                </a:solidFill>
              </a:rPr>
              <a:t>Lautréamont</a:t>
            </a:r>
            <a:endParaRPr lang="it-IT" sz="2400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BD55B-532E-42BF-9FAE-27F0969E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it-IT" sz="1800"/>
          </a:p>
          <a:p>
            <a:endParaRPr lang="it-IT" sz="180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558BAC6C-5E3F-422E-A2D9-CE400E500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379177"/>
              </p:ext>
            </p:extLst>
          </p:nvPr>
        </p:nvGraphicFramePr>
        <p:xfrm>
          <a:off x="4290108" y="1313299"/>
          <a:ext cx="6685184" cy="3486063"/>
        </p:xfrm>
        <a:graphic>
          <a:graphicData uri="http://schemas.openxmlformats.org/drawingml/2006/table">
            <a:tbl>
              <a:tblPr firstRow="1" firstCol="1" bandRow="1"/>
              <a:tblGrid>
                <a:gridCol w="2968143">
                  <a:extLst>
                    <a:ext uri="{9D8B030D-6E8A-4147-A177-3AD203B41FA5}">
                      <a16:colId xmlns:a16="http://schemas.microsoft.com/office/drawing/2014/main" val="479312943"/>
                    </a:ext>
                  </a:extLst>
                </a:gridCol>
                <a:gridCol w="3717041">
                  <a:extLst>
                    <a:ext uri="{9D8B030D-6E8A-4147-A177-3AD203B41FA5}">
                      <a16:colId xmlns:a16="http://schemas.microsoft.com/office/drawing/2014/main" val="531438978"/>
                    </a:ext>
                  </a:extLst>
                </a:gridCol>
              </a:tblGrid>
              <a:tr h="34203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0" i="1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 l’</a:t>
                      </a:r>
                      <a:r>
                        <a:rPr lang="it-IT" sz="16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essence</a:t>
                      </a:r>
                      <a:r>
                        <a:rPr lang="it-IT" sz="1600" b="0" i="1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600" b="0" i="1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rire</a:t>
                      </a:r>
                      <a:endParaRPr lang="it-IT" sz="2700" b="0" i="1" u="none" strike="noStrike" dirty="0">
                        <a:effectLst/>
                        <a:latin typeface="+mn-lt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1" u="none" strike="noStrike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Chants</a:t>
                      </a:r>
                      <a:r>
                        <a:rPr lang="it-IT" sz="1700" b="0" i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IV, 2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567636"/>
                  </a:ext>
                </a:extLst>
              </a:tr>
              <a:tr h="138076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16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monstrueux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phénomène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(= le </a:t>
                      </a:r>
                      <a:r>
                        <a:rPr lang="it-IT" sz="17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 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sentiment de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répugnance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cette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monstruosité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Moi, je ne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sais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Je n’ai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jamais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7040"/>
                  </a:ext>
                </a:extLst>
              </a:tr>
              <a:tr h="136834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1700" b="0" i="0" u="none" strike="noStrik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it-IT" sz="17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Sage</a:t>
                      </a: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 </a:t>
                      </a:r>
                      <a:r>
                        <a:rPr lang="it-IT" sz="17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rit</a:t>
                      </a: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qu’en</a:t>
                      </a:r>
                      <a:r>
                        <a:rPr lang="it-IT" sz="17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tremblant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ne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puis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m’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empêcher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répondrez-vous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;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j’accepte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cette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explication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absurde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mais,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alors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 </a:t>
                      </a:r>
                      <a:r>
                        <a:rPr lang="it-IT" sz="16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soit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600" b="1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mélancolique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Riez</a:t>
                      </a:r>
                      <a:r>
                        <a:rPr lang="it-IT" sz="1600" b="1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mais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pleurez</a:t>
                      </a:r>
                      <a:r>
                        <a:rPr lang="it-IT" sz="1600" b="1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même</a:t>
                      </a:r>
                      <a:r>
                        <a:rPr lang="it-IT" sz="1600" b="1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600" b="1" i="0" u="none" strike="noStrike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temps</a:t>
                      </a:r>
                      <a:r>
                        <a:rPr lang="it-IT" sz="16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2700" b="0" i="0" u="none" strike="noStrike" dirty="0">
                        <a:effectLst/>
                        <a:latin typeface="+mn-lt"/>
                      </a:endParaRPr>
                    </a:p>
                  </a:txBody>
                  <a:tcPr marL="104027" marR="104027" marT="144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637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360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36FBDC-9138-4945-8F12-FC45E467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IV, 2 : le </a:t>
            </a:r>
            <a:r>
              <a:rPr lang="it-IT" dirty="0" err="1"/>
              <a:t>rire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2E405-9B4B-4BC3-8BED-EC8408EB5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À la fin de la </a:t>
            </a:r>
            <a:r>
              <a:rPr lang="it-IT" dirty="0" err="1"/>
              <a:t>strophe</a:t>
            </a:r>
            <a:r>
              <a:rPr lang="it-IT" dirty="0"/>
              <a:t>, on </a:t>
            </a:r>
            <a:r>
              <a:rPr lang="it-IT" dirty="0" err="1"/>
              <a:t>dirait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y a une </a:t>
            </a:r>
            <a:r>
              <a:rPr lang="it-IT" dirty="0" err="1"/>
              <a:t>réhabilitation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:</a:t>
            </a:r>
          </a:p>
          <a:p>
            <a:pPr algn="just"/>
            <a:r>
              <a:rPr lang="it-IT" dirty="0"/>
              <a:t>«Le </a:t>
            </a:r>
            <a:r>
              <a:rPr lang="it-IT" dirty="0" err="1"/>
              <a:t>rire</a:t>
            </a:r>
            <a:r>
              <a:rPr lang="it-IT" dirty="0"/>
              <a:t>, le mal, l’</a:t>
            </a:r>
            <a:r>
              <a:rPr lang="it-IT" dirty="0" err="1"/>
              <a:t>orgueil</a:t>
            </a:r>
            <a:r>
              <a:rPr lang="it-IT" dirty="0"/>
              <a:t>, la </a:t>
            </a:r>
            <a:r>
              <a:rPr lang="it-IT" dirty="0" err="1"/>
              <a:t>folie</a:t>
            </a:r>
            <a:r>
              <a:rPr lang="it-IT" dirty="0"/>
              <a:t> […] </a:t>
            </a:r>
            <a:r>
              <a:rPr lang="it-IT" dirty="0" err="1"/>
              <a:t>serviront</a:t>
            </a:r>
            <a:r>
              <a:rPr lang="it-IT" dirty="0"/>
              <a:t> d’</a:t>
            </a:r>
            <a:r>
              <a:rPr lang="it-IT" dirty="0" err="1"/>
              <a:t>exemple</a:t>
            </a:r>
            <a:r>
              <a:rPr lang="it-IT" dirty="0"/>
              <a:t> à la </a:t>
            </a:r>
            <a:r>
              <a:rPr lang="it-IT" dirty="0" err="1"/>
              <a:t>stupéfaction</a:t>
            </a:r>
            <a:r>
              <a:rPr lang="it-IT" dirty="0"/>
              <a:t> </a:t>
            </a:r>
            <a:r>
              <a:rPr lang="it-IT" dirty="0" err="1"/>
              <a:t>humaine</a:t>
            </a:r>
            <a:r>
              <a:rPr lang="it-IT" dirty="0"/>
              <a:t> : </a:t>
            </a:r>
            <a:r>
              <a:rPr lang="it-IT" dirty="0" err="1"/>
              <a:t>chacun</a:t>
            </a:r>
            <a:r>
              <a:rPr lang="it-IT" dirty="0"/>
              <a:t> s’y </a:t>
            </a:r>
            <a:r>
              <a:rPr lang="it-IT" dirty="0" err="1"/>
              <a:t>reconnaîtra</a:t>
            </a:r>
            <a:r>
              <a:rPr lang="it-IT" dirty="0"/>
              <a:t>, non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>
                <a:highlight>
                  <a:srgbClr val="FF0000"/>
                </a:highlight>
              </a:rPr>
              <a:t>tel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qu’il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devrait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être</a:t>
            </a:r>
            <a:r>
              <a:rPr lang="it-IT" dirty="0"/>
              <a:t>, mais </a:t>
            </a:r>
            <a:r>
              <a:rPr lang="it-IT" dirty="0" err="1">
                <a:highlight>
                  <a:srgbClr val="FF0000"/>
                </a:highlight>
              </a:rPr>
              <a:t>tel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qu’il</a:t>
            </a:r>
            <a:r>
              <a:rPr lang="it-IT" dirty="0">
                <a:highlight>
                  <a:srgbClr val="FF0000"/>
                </a:highlight>
              </a:rPr>
              <a:t> est</a:t>
            </a:r>
            <a:r>
              <a:rPr lang="it-IT" dirty="0"/>
              <a:t>». </a:t>
            </a:r>
          </a:p>
          <a:p>
            <a:pPr algn="just"/>
            <a:r>
              <a:rPr lang="it-IT" dirty="0" err="1"/>
              <a:t>Cf</a:t>
            </a:r>
            <a:r>
              <a:rPr lang="it-IT" dirty="0"/>
              <a:t>. La </a:t>
            </a:r>
            <a:r>
              <a:rPr lang="it-IT" dirty="0" err="1"/>
              <a:t>Bruyère</a:t>
            </a:r>
            <a:r>
              <a:rPr lang="it-IT" dirty="0"/>
              <a:t> (moraliste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XVII</a:t>
            </a:r>
            <a:r>
              <a:rPr lang="it-IT" baseline="30000" dirty="0" err="1"/>
              <a:t>e</a:t>
            </a:r>
            <a:r>
              <a:rPr lang="it-IT" dirty="0"/>
              <a:t> siècle), </a:t>
            </a:r>
            <a:r>
              <a:rPr lang="it-IT" dirty="0" err="1"/>
              <a:t>parallèle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grands</a:t>
            </a:r>
            <a:r>
              <a:rPr lang="it-IT" dirty="0"/>
              <a:t> </a:t>
            </a:r>
            <a:r>
              <a:rPr lang="it-IT" dirty="0" err="1"/>
              <a:t>auteurs</a:t>
            </a:r>
            <a:r>
              <a:rPr lang="it-IT" dirty="0"/>
              <a:t> </a:t>
            </a:r>
            <a:r>
              <a:rPr lang="it-IT" dirty="0" err="1"/>
              <a:t>français</a:t>
            </a:r>
            <a:r>
              <a:rPr lang="it-IT" dirty="0"/>
              <a:t> de </a:t>
            </a:r>
            <a:r>
              <a:rPr lang="it-IT" dirty="0" err="1"/>
              <a:t>tragédies</a:t>
            </a:r>
            <a:r>
              <a:rPr lang="it-IT" dirty="0"/>
              <a:t> </a:t>
            </a:r>
            <a:r>
              <a:rPr lang="it-IT" dirty="0" err="1"/>
              <a:t>classiques</a:t>
            </a:r>
            <a:r>
              <a:rPr lang="it-IT" dirty="0"/>
              <a:t>: </a:t>
            </a:r>
            <a:r>
              <a:rPr lang="it-IT" dirty="0" err="1"/>
              <a:t>Corneille</a:t>
            </a:r>
            <a:r>
              <a:rPr lang="it-IT" dirty="0"/>
              <a:t> </a:t>
            </a:r>
            <a:r>
              <a:rPr lang="it-IT" dirty="0" err="1"/>
              <a:t>montre</a:t>
            </a:r>
            <a:r>
              <a:rPr lang="it-IT" dirty="0"/>
              <a:t> l’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>
                <a:highlight>
                  <a:srgbClr val="FF0000"/>
                </a:highlight>
              </a:rPr>
              <a:t>tel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qu’il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devrait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être</a:t>
            </a:r>
            <a:r>
              <a:rPr lang="it-IT" dirty="0"/>
              <a:t>, </a:t>
            </a:r>
            <a:r>
              <a:rPr lang="it-IT" dirty="0" err="1"/>
              <a:t>tandis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Racine</a:t>
            </a:r>
            <a:r>
              <a:rPr lang="it-IT" dirty="0"/>
              <a:t> le </a:t>
            </a:r>
            <a:r>
              <a:rPr lang="it-IT" dirty="0" err="1"/>
              <a:t>montre</a:t>
            </a:r>
            <a:r>
              <a:rPr lang="it-IT" dirty="0"/>
              <a:t> </a:t>
            </a:r>
            <a:r>
              <a:rPr lang="it-IT" dirty="0" err="1">
                <a:highlight>
                  <a:srgbClr val="FF0000"/>
                </a:highlight>
              </a:rPr>
              <a:t>tel</a:t>
            </a:r>
            <a:r>
              <a:rPr lang="it-IT" dirty="0">
                <a:highlight>
                  <a:srgbClr val="FF0000"/>
                </a:highlight>
              </a:rPr>
              <a:t> </a:t>
            </a:r>
            <a:r>
              <a:rPr lang="it-IT" dirty="0" err="1">
                <a:highlight>
                  <a:srgbClr val="FF0000"/>
                </a:highlight>
              </a:rPr>
              <a:t>qu’il</a:t>
            </a:r>
            <a:r>
              <a:rPr lang="it-IT" dirty="0">
                <a:highlight>
                  <a:srgbClr val="FF0000"/>
                </a:highlight>
              </a:rPr>
              <a:t> est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«si je </a:t>
            </a:r>
            <a:r>
              <a:rPr lang="it-IT" dirty="0" err="1"/>
              <a:t>laisse</a:t>
            </a:r>
            <a:r>
              <a:rPr lang="it-IT" dirty="0"/>
              <a:t> </a:t>
            </a:r>
            <a:r>
              <a:rPr lang="it-IT" dirty="0" err="1"/>
              <a:t>mes</a:t>
            </a:r>
            <a:r>
              <a:rPr lang="it-IT" dirty="0"/>
              <a:t> </a:t>
            </a:r>
            <a:r>
              <a:rPr lang="it-IT" dirty="0" err="1"/>
              <a:t>vices</a:t>
            </a:r>
            <a:r>
              <a:rPr lang="it-IT" dirty="0"/>
              <a:t> </a:t>
            </a:r>
            <a:r>
              <a:rPr lang="it-IT" dirty="0" err="1"/>
              <a:t>transpirer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ces</a:t>
            </a:r>
            <a:r>
              <a:rPr lang="it-IT" dirty="0"/>
              <a:t> pages, on ne </a:t>
            </a:r>
            <a:r>
              <a:rPr lang="it-IT" dirty="0" err="1"/>
              <a:t>croira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mieux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vertus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j’y</a:t>
            </a:r>
            <a:r>
              <a:rPr lang="it-IT" dirty="0"/>
              <a:t> </a:t>
            </a:r>
            <a:r>
              <a:rPr lang="it-IT" dirty="0" err="1"/>
              <a:t>fais</a:t>
            </a:r>
            <a:r>
              <a:rPr lang="it-IT" dirty="0"/>
              <a:t> </a:t>
            </a:r>
            <a:r>
              <a:rPr lang="it-IT" dirty="0" err="1"/>
              <a:t>resplendir</a:t>
            </a:r>
            <a:r>
              <a:rPr lang="it-IT" dirty="0"/>
              <a:t>»  [= </a:t>
            </a:r>
            <a:r>
              <a:rPr lang="it-IT" dirty="0" err="1"/>
              <a:t>montrer</a:t>
            </a:r>
            <a:r>
              <a:rPr lang="it-IT" dirty="0"/>
              <a:t> le mal pour </a:t>
            </a:r>
            <a:r>
              <a:rPr lang="it-IT" dirty="0" err="1"/>
              <a:t>exalter</a:t>
            </a:r>
            <a:r>
              <a:rPr lang="it-IT" dirty="0"/>
              <a:t> le </a:t>
            </a:r>
            <a:r>
              <a:rPr lang="it-IT" dirty="0" err="1"/>
              <a:t>bien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moral].</a:t>
            </a:r>
          </a:p>
          <a:p>
            <a:pPr algn="just"/>
            <a:r>
              <a:rPr lang="it-IT" dirty="0"/>
              <a:t>«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soit</a:t>
            </a:r>
            <a:r>
              <a:rPr lang="it-IT" dirty="0"/>
              <a:t> </a:t>
            </a:r>
            <a:r>
              <a:rPr lang="it-IT" dirty="0" err="1"/>
              <a:t>maudit</a:t>
            </a:r>
            <a:r>
              <a:rPr lang="it-IT" dirty="0"/>
              <a:t> […], </a:t>
            </a:r>
            <a:r>
              <a:rPr lang="it-IT" dirty="0" err="1"/>
              <a:t>celui</a:t>
            </a:r>
            <a:r>
              <a:rPr lang="it-IT" dirty="0"/>
              <a:t> qui persiste à ne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comprendre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kanguroos</a:t>
            </a:r>
            <a:r>
              <a:rPr lang="it-IT" dirty="0"/>
              <a:t> </a:t>
            </a:r>
            <a:r>
              <a:rPr lang="it-IT" dirty="0" err="1"/>
              <a:t>implacables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poux</a:t>
            </a:r>
            <a:r>
              <a:rPr lang="it-IT" dirty="0"/>
              <a:t> </a:t>
            </a:r>
            <a:r>
              <a:rPr lang="it-IT" dirty="0" err="1"/>
              <a:t>audacieux</a:t>
            </a:r>
            <a:r>
              <a:rPr lang="it-IT" dirty="0"/>
              <a:t> de la caricature !».</a:t>
            </a:r>
          </a:p>
          <a:p>
            <a:pPr algn="just"/>
            <a:r>
              <a:rPr lang="it-IT" dirty="0"/>
              <a:t>À </a:t>
            </a:r>
            <a:r>
              <a:rPr lang="it-IT" dirty="0" err="1"/>
              <a:t>travers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métaphores</a:t>
            </a:r>
            <a:r>
              <a:rPr lang="it-IT" dirty="0"/>
              <a:t> </a:t>
            </a:r>
            <a:r>
              <a:rPr lang="it-IT" dirty="0" err="1"/>
              <a:t>animales</a:t>
            </a:r>
            <a:r>
              <a:rPr lang="it-IT" dirty="0"/>
              <a:t> (</a:t>
            </a:r>
            <a:r>
              <a:rPr lang="it-IT" dirty="0" err="1"/>
              <a:t>kangourous</a:t>
            </a:r>
            <a:r>
              <a:rPr lang="it-IT" dirty="0"/>
              <a:t>, </a:t>
            </a:r>
            <a:r>
              <a:rPr lang="it-IT" dirty="0" err="1"/>
              <a:t>poux</a:t>
            </a:r>
            <a:r>
              <a:rPr lang="it-IT" dirty="0"/>
              <a:t>), se </a:t>
            </a:r>
            <a:r>
              <a:rPr lang="it-IT" dirty="0" err="1"/>
              <a:t>fait</a:t>
            </a:r>
            <a:r>
              <a:rPr lang="it-IT" dirty="0"/>
              <a:t> jour une apologie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rire</a:t>
            </a:r>
            <a:r>
              <a:rPr lang="it-IT" dirty="0"/>
              <a:t> (et de la caricature). C’est un </a:t>
            </a:r>
            <a:r>
              <a:rPr lang="it-IT" dirty="0" err="1"/>
              <a:t>rire</a:t>
            </a:r>
            <a:r>
              <a:rPr lang="it-IT" dirty="0"/>
              <a:t> </a:t>
            </a:r>
            <a:r>
              <a:rPr lang="it-IT" dirty="0" err="1"/>
              <a:t>mélancolique</a:t>
            </a:r>
            <a:r>
              <a:rPr lang="it-IT" dirty="0"/>
              <a:t>, moderne, </a:t>
            </a:r>
            <a:r>
              <a:rPr lang="it-IT" dirty="0" err="1"/>
              <a:t>proche</a:t>
            </a:r>
            <a:r>
              <a:rPr lang="it-IT" dirty="0"/>
              <a:t> de l’humour (noir). Il </a:t>
            </a:r>
            <a:r>
              <a:rPr lang="it-IT" dirty="0" err="1"/>
              <a:t>naît</a:t>
            </a:r>
            <a:r>
              <a:rPr lang="it-IT" dirty="0"/>
              <a:t> de la </a:t>
            </a:r>
            <a:r>
              <a:rPr lang="it-IT" dirty="0" err="1"/>
              <a:t>conscience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mal.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68048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996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Lautréamont, Les chants de Maldoror</vt:lpstr>
      <vt:lpstr>Le Chant IV</vt:lpstr>
      <vt:lpstr> IV, 2 : Le rire </vt:lpstr>
      <vt:lpstr>Baudelaire, De l’essence du rire (1855)</vt:lpstr>
      <vt:lpstr>Baudelaire, De l’essence du rire (1855)</vt:lpstr>
      <vt:lpstr>Baudelaire/Lautréamont</vt:lpstr>
      <vt:lpstr>Baudelaire/ Lautréamont</vt:lpstr>
      <vt:lpstr>IV, 2 : le rire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5</cp:revision>
  <dcterms:created xsi:type="dcterms:W3CDTF">2020-03-26T17:15:07Z</dcterms:created>
  <dcterms:modified xsi:type="dcterms:W3CDTF">2020-03-27T10:19:20Z</dcterms:modified>
</cp:coreProperties>
</file>