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5"/>
  </p:notesMasterIdLst>
  <p:handoutMasterIdLst>
    <p:handoutMasterId r:id="rId66"/>
  </p:handoutMasterIdLst>
  <p:sldIdLst>
    <p:sldId id="909" r:id="rId2"/>
    <p:sldId id="889" r:id="rId3"/>
    <p:sldId id="823" r:id="rId4"/>
    <p:sldId id="884" r:id="rId5"/>
    <p:sldId id="824" r:id="rId6"/>
    <p:sldId id="848" r:id="rId7"/>
    <p:sldId id="800" r:id="rId8"/>
    <p:sldId id="805" r:id="rId9"/>
    <p:sldId id="809" r:id="rId10"/>
    <p:sldId id="910" r:id="rId11"/>
    <p:sldId id="852" r:id="rId12"/>
    <p:sldId id="827" r:id="rId13"/>
    <p:sldId id="828" r:id="rId14"/>
    <p:sldId id="802" r:id="rId15"/>
    <p:sldId id="807" r:id="rId16"/>
    <p:sldId id="911" r:id="rId17"/>
    <p:sldId id="829" r:id="rId18"/>
    <p:sldId id="830" r:id="rId19"/>
    <p:sldId id="831" r:id="rId20"/>
    <p:sldId id="833" r:id="rId21"/>
    <p:sldId id="859" r:id="rId22"/>
    <p:sldId id="860" r:id="rId23"/>
    <p:sldId id="834" r:id="rId24"/>
    <p:sldId id="835" r:id="rId25"/>
    <p:sldId id="837" r:id="rId26"/>
    <p:sldId id="838" r:id="rId27"/>
    <p:sldId id="839" r:id="rId28"/>
    <p:sldId id="912" r:id="rId29"/>
    <p:sldId id="415" r:id="rId30"/>
    <p:sldId id="417" r:id="rId31"/>
    <p:sldId id="416" r:id="rId32"/>
    <p:sldId id="418" r:id="rId33"/>
    <p:sldId id="420" r:id="rId34"/>
    <p:sldId id="419" r:id="rId35"/>
    <p:sldId id="913" r:id="rId36"/>
    <p:sldId id="421" r:id="rId37"/>
    <p:sldId id="609" r:id="rId38"/>
    <p:sldId id="422" r:id="rId39"/>
    <p:sldId id="616" r:id="rId40"/>
    <p:sldId id="617" r:id="rId41"/>
    <p:sldId id="423" r:id="rId42"/>
    <p:sldId id="424" r:id="rId43"/>
    <p:sldId id="426" r:id="rId44"/>
    <p:sldId id="815" r:id="rId45"/>
    <p:sldId id="618" r:id="rId46"/>
    <p:sldId id="427" r:id="rId47"/>
    <p:sldId id="914" r:id="rId48"/>
    <p:sldId id="428" r:id="rId49"/>
    <p:sldId id="873" r:id="rId50"/>
    <p:sldId id="425" r:id="rId51"/>
    <p:sldId id="429" r:id="rId52"/>
    <p:sldId id="446" r:id="rId53"/>
    <p:sldId id="619" r:id="rId54"/>
    <p:sldId id="431" r:id="rId55"/>
    <p:sldId id="440" r:id="rId56"/>
    <p:sldId id="435" r:id="rId57"/>
    <p:sldId id="436" r:id="rId58"/>
    <p:sldId id="437" r:id="rId59"/>
    <p:sldId id="438" r:id="rId60"/>
    <p:sldId id="441" r:id="rId61"/>
    <p:sldId id="442" r:id="rId62"/>
    <p:sldId id="443" r:id="rId63"/>
    <p:sldId id="444" r:id="rId64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ristian Perra" initials="C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4607" autoAdjust="0"/>
    <p:restoredTop sz="93485" autoAdjust="0"/>
  </p:normalViewPr>
  <p:slideViewPr>
    <p:cSldViewPr>
      <p:cViewPr>
        <p:scale>
          <a:sx n="69" d="100"/>
          <a:sy n="69" d="100"/>
        </p:scale>
        <p:origin x="48" y="6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8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760"/>
    </p:cViewPr>
  </p:sorterViewPr>
  <p:notesViewPr>
    <p:cSldViewPr>
      <p:cViewPr varScale="1">
        <p:scale>
          <a:sx n="78" d="100"/>
          <a:sy n="78" d="100"/>
        </p:scale>
        <p:origin x="-3932" y="-72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accen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0-BE60-40B7-BF11-099D8B40A499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BE60-40B7-BF11-099D8B40A499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2-BE60-40B7-BF11-099D8B40A499}"/>
              </c:ext>
            </c:extLst>
          </c:dPt>
          <c:cat>
            <c:strRef>
              <c:f>Foglio1!$A$2:$A$4</c:f>
              <c:strCache>
                <c:ptCount val="3"/>
                <c:pt idx="0">
                  <c:v>18-23</c:v>
                </c:pt>
                <c:pt idx="1">
                  <c:v>24-27</c:v>
                </c:pt>
                <c:pt idx="2">
                  <c:v>28-30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60-40B7-BF11-099D8B40A4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5762688"/>
        <c:axId val="167076992"/>
      </c:barChart>
      <c:catAx>
        <c:axId val="225762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7076992"/>
        <c:crosses val="autoZero"/>
        <c:auto val="1"/>
        <c:lblAlgn val="ctr"/>
        <c:lblOffset val="100"/>
        <c:noMultiLvlLbl val="0"/>
      </c:catAx>
      <c:valAx>
        <c:axId val="167076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57626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2B8D14-CE03-404E-8EE7-ECDA4A553D4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3D13046-9BF1-4BAD-B7A2-2117884208AD}">
      <dgm:prSet phldrT="[Text]"/>
      <dgm:spPr/>
      <dgm:t>
        <a:bodyPr/>
        <a:lstStyle/>
        <a:p>
          <a:r>
            <a:rPr lang="it-IT" dirty="0"/>
            <a:t>Eventi A e B</a:t>
          </a:r>
        </a:p>
      </dgm:t>
    </dgm:pt>
    <dgm:pt modelId="{66892051-133A-4995-881D-2C41BF491660}" type="parTrans" cxnId="{0D9D8F0B-4B6C-4D5A-8689-3DF5CD83E0D1}">
      <dgm:prSet/>
      <dgm:spPr/>
      <dgm:t>
        <a:bodyPr/>
        <a:lstStyle/>
        <a:p>
          <a:endParaRPr lang="it-IT"/>
        </a:p>
      </dgm:t>
    </dgm:pt>
    <dgm:pt modelId="{84D2CFD1-5B53-44D5-9D73-36F9E5DE7089}" type="sibTrans" cxnId="{0D9D8F0B-4B6C-4D5A-8689-3DF5CD83E0D1}">
      <dgm:prSet/>
      <dgm:spPr/>
      <dgm:t>
        <a:bodyPr/>
        <a:lstStyle/>
        <a:p>
          <a:endParaRPr lang="it-IT"/>
        </a:p>
      </dgm:t>
    </dgm:pt>
    <dgm:pt modelId="{8A968464-AC22-49C6-A169-133E4CF472CE}">
      <dgm:prSet phldrT="[Text]"/>
      <dgm:spPr/>
      <dgm:t>
        <a:bodyPr/>
        <a:lstStyle/>
        <a:p>
          <a:r>
            <a:rPr lang="it-IT" dirty="0"/>
            <a:t>Compatibili</a:t>
          </a:r>
          <a:br>
            <a:rPr lang="it-IT" dirty="0"/>
          </a:br>
          <a:br>
            <a:rPr lang="it-IT" dirty="0"/>
          </a:br>
          <a:endParaRPr lang="it-IT" dirty="0"/>
        </a:p>
      </dgm:t>
    </dgm:pt>
    <dgm:pt modelId="{662A37C2-A935-4B8E-BCD4-86648EB889A9}" type="parTrans" cxnId="{29D3193D-B69C-41AA-A15A-F0C11F220F76}">
      <dgm:prSet/>
      <dgm:spPr/>
      <dgm:t>
        <a:bodyPr/>
        <a:lstStyle/>
        <a:p>
          <a:endParaRPr lang="it-IT"/>
        </a:p>
      </dgm:t>
    </dgm:pt>
    <dgm:pt modelId="{883F2604-B99A-4655-8986-DE3590BF46A9}" type="sibTrans" cxnId="{29D3193D-B69C-41AA-A15A-F0C11F220F76}">
      <dgm:prSet/>
      <dgm:spPr/>
      <dgm:t>
        <a:bodyPr/>
        <a:lstStyle/>
        <a:p>
          <a:endParaRPr lang="it-IT"/>
        </a:p>
      </dgm:t>
    </dgm:pt>
    <dgm:pt modelId="{81250CD0-399B-4C35-B43F-2EE15DF51268}">
      <dgm:prSet phldrT="[Text]"/>
      <dgm:spPr/>
      <dgm:t>
        <a:bodyPr/>
        <a:lstStyle/>
        <a:p>
          <a:r>
            <a:rPr lang="it-IT" dirty="0"/>
            <a:t>Indipendenti</a:t>
          </a:r>
        </a:p>
        <a:p>
          <a:endParaRPr lang="it-IT" dirty="0"/>
        </a:p>
      </dgm:t>
    </dgm:pt>
    <dgm:pt modelId="{467E465E-62AA-40BA-9A18-475B93D3E47B}" type="parTrans" cxnId="{8D49D1C4-FE83-4FDC-8EB4-58CF738FD2B9}">
      <dgm:prSet/>
      <dgm:spPr/>
      <dgm:t>
        <a:bodyPr/>
        <a:lstStyle/>
        <a:p>
          <a:endParaRPr lang="it-IT"/>
        </a:p>
      </dgm:t>
    </dgm:pt>
    <dgm:pt modelId="{C9030157-3A83-45FA-AD60-D2C1724C052A}" type="sibTrans" cxnId="{8D49D1C4-FE83-4FDC-8EB4-58CF738FD2B9}">
      <dgm:prSet/>
      <dgm:spPr/>
      <dgm:t>
        <a:bodyPr/>
        <a:lstStyle/>
        <a:p>
          <a:endParaRPr lang="it-IT"/>
        </a:p>
      </dgm:t>
    </dgm:pt>
    <dgm:pt modelId="{308D8752-EC87-4B89-96D2-95287D6C57FC}">
      <dgm:prSet phldrT="[Text]"/>
      <dgm:spPr/>
      <dgm:t>
        <a:bodyPr/>
        <a:lstStyle/>
        <a:p>
          <a:r>
            <a:rPr lang="it-IT" dirty="0"/>
            <a:t>Dipendenti</a:t>
          </a:r>
        </a:p>
        <a:p>
          <a:endParaRPr lang="it-IT" dirty="0"/>
        </a:p>
      </dgm:t>
    </dgm:pt>
    <dgm:pt modelId="{3AAA1DF9-200F-4661-A298-83F0D9F1682C}" type="parTrans" cxnId="{CF7D7E56-2FF2-40C9-BC86-ED4281E9FA06}">
      <dgm:prSet/>
      <dgm:spPr/>
      <dgm:t>
        <a:bodyPr/>
        <a:lstStyle/>
        <a:p>
          <a:endParaRPr lang="it-IT"/>
        </a:p>
      </dgm:t>
    </dgm:pt>
    <dgm:pt modelId="{8552FD92-25CC-4505-853D-F8C1982BCBE8}" type="sibTrans" cxnId="{CF7D7E56-2FF2-40C9-BC86-ED4281E9FA06}">
      <dgm:prSet/>
      <dgm:spPr/>
      <dgm:t>
        <a:bodyPr/>
        <a:lstStyle/>
        <a:p>
          <a:endParaRPr lang="it-IT"/>
        </a:p>
      </dgm:t>
    </dgm:pt>
    <dgm:pt modelId="{2DE1905F-6B9E-40C0-8549-7A5CFE21F8E5}">
      <dgm:prSet phldrT="[Text]"/>
      <dgm:spPr/>
      <dgm:t>
        <a:bodyPr/>
        <a:lstStyle/>
        <a:p>
          <a:r>
            <a:rPr lang="it-IT" dirty="0"/>
            <a:t>Incompatibili</a:t>
          </a:r>
          <a:br>
            <a:rPr lang="it-IT" dirty="0"/>
          </a:br>
          <a:endParaRPr lang="it-IT" dirty="0"/>
        </a:p>
        <a:p>
          <a:endParaRPr lang="it-IT" dirty="0"/>
        </a:p>
      </dgm:t>
    </dgm:pt>
    <dgm:pt modelId="{3E4CA453-AA9F-4478-B521-21D86792A550}" type="parTrans" cxnId="{1676FC6A-079E-474F-93F7-83FFBB8F37BF}">
      <dgm:prSet/>
      <dgm:spPr/>
      <dgm:t>
        <a:bodyPr/>
        <a:lstStyle/>
        <a:p>
          <a:endParaRPr lang="it-IT"/>
        </a:p>
      </dgm:t>
    </dgm:pt>
    <dgm:pt modelId="{D75F91FF-97EE-40B7-ACF3-F21B9F2BAA85}" type="sibTrans" cxnId="{1676FC6A-079E-474F-93F7-83FFBB8F37BF}">
      <dgm:prSet/>
      <dgm:spPr/>
      <dgm:t>
        <a:bodyPr/>
        <a:lstStyle/>
        <a:p>
          <a:endParaRPr lang="it-IT"/>
        </a:p>
      </dgm:t>
    </dgm:pt>
    <dgm:pt modelId="{58F27FAB-4EF7-4CF7-9645-C5A2814D70C1}" type="pres">
      <dgm:prSet presAssocID="{022B8D14-CE03-404E-8EE7-ECDA4A553D4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FC9C849-9C80-458D-BEAD-8C039FC12F1A}" type="pres">
      <dgm:prSet presAssocID="{E3D13046-9BF1-4BAD-B7A2-2117884208AD}" presName="hierRoot1" presStyleCnt="0"/>
      <dgm:spPr/>
    </dgm:pt>
    <dgm:pt modelId="{2618BCB7-21C7-4AA5-AA51-BE395A48BE90}" type="pres">
      <dgm:prSet presAssocID="{E3D13046-9BF1-4BAD-B7A2-2117884208AD}" presName="composite" presStyleCnt="0"/>
      <dgm:spPr/>
    </dgm:pt>
    <dgm:pt modelId="{753F0DD3-C1F3-48DE-8B2F-7C386AF692E6}" type="pres">
      <dgm:prSet presAssocID="{E3D13046-9BF1-4BAD-B7A2-2117884208AD}" presName="background" presStyleLbl="node0" presStyleIdx="0" presStyleCnt="1"/>
      <dgm:spPr/>
    </dgm:pt>
    <dgm:pt modelId="{A10654BF-B928-434B-BED6-6760327093DF}" type="pres">
      <dgm:prSet presAssocID="{E3D13046-9BF1-4BAD-B7A2-2117884208AD}" presName="text" presStyleLbl="fgAcc0" presStyleIdx="0" presStyleCnt="1" custScaleX="154505">
        <dgm:presLayoutVars>
          <dgm:chPref val="3"/>
        </dgm:presLayoutVars>
      </dgm:prSet>
      <dgm:spPr/>
    </dgm:pt>
    <dgm:pt modelId="{1E83EBFC-75B7-4F22-8FD3-4631CE04EB97}" type="pres">
      <dgm:prSet presAssocID="{E3D13046-9BF1-4BAD-B7A2-2117884208AD}" presName="hierChild2" presStyleCnt="0"/>
      <dgm:spPr/>
    </dgm:pt>
    <dgm:pt modelId="{11484F3F-89F8-4AA5-8812-CB269E723397}" type="pres">
      <dgm:prSet presAssocID="{662A37C2-A935-4B8E-BCD4-86648EB889A9}" presName="Name10" presStyleLbl="parChTrans1D2" presStyleIdx="0" presStyleCnt="2"/>
      <dgm:spPr/>
    </dgm:pt>
    <dgm:pt modelId="{BD9EE96F-97B1-41F8-BD8F-6463CCDC0013}" type="pres">
      <dgm:prSet presAssocID="{8A968464-AC22-49C6-A169-133E4CF472CE}" presName="hierRoot2" presStyleCnt="0"/>
      <dgm:spPr/>
    </dgm:pt>
    <dgm:pt modelId="{E134559D-511A-4495-AB58-F57BE2CD1813}" type="pres">
      <dgm:prSet presAssocID="{8A968464-AC22-49C6-A169-133E4CF472CE}" presName="composite2" presStyleCnt="0"/>
      <dgm:spPr/>
    </dgm:pt>
    <dgm:pt modelId="{4E6F1EE1-68FF-4F17-9D8E-B5AEFE20EA20}" type="pres">
      <dgm:prSet presAssocID="{8A968464-AC22-49C6-A169-133E4CF472CE}" presName="background2" presStyleLbl="node2" presStyleIdx="0" presStyleCnt="2"/>
      <dgm:spPr/>
    </dgm:pt>
    <dgm:pt modelId="{C43490CA-EE77-40CA-AA2F-6EC0CFBC71B3}" type="pres">
      <dgm:prSet presAssocID="{8A968464-AC22-49C6-A169-133E4CF472CE}" presName="text2" presStyleLbl="fgAcc2" presStyleIdx="0" presStyleCnt="2">
        <dgm:presLayoutVars>
          <dgm:chPref val="3"/>
        </dgm:presLayoutVars>
      </dgm:prSet>
      <dgm:spPr/>
    </dgm:pt>
    <dgm:pt modelId="{BDAA07DB-B177-4221-8C4C-BD06BEC3AC87}" type="pres">
      <dgm:prSet presAssocID="{8A968464-AC22-49C6-A169-133E4CF472CE}" presName="hierChild3" presStyleCnt="0"/>
      <dgm:spPr/>
    </dgm:pt>
    <dgm:pt modelId="{46B80F9F-86E3-492B-9C08-A33D9DE3E37A}" type="pres">
      <dgm:prSet presAssocID="{467E465E-62AA-40BA-9A18-475B93D3E47B}" presName="Name17" presStyleLbl="parChTrans1D3" presStyleIdx="0" presStyleCnt="2"/>
      <dgm:spPr/>
    </dgm:pt>
    <dgm:pt modelId="{15CB7200-DB15-440E-B17A-234B2782EA3C}" type="pres">
      <dgm:prSet presAssocID="{81250CD0-399B-4C35-B43F-2EE15DF51268}" presName="hierRoot3" presStyleCnt="0"/>
      <dgm:spPr/>
    </dgm:pt>
    <dgm:pt modelId="{BDAC8420-8626-4372-A20A-2C97172D82E4}" type="pres">
      <dgm:prSet presAssocID="{81250CD0-399B-4C35-B43F-2EE15DF51268}" presName="composite3" presStyleCnt="0"/>
      <dgm:spPr/>
    </dgm:pt>
    <dgm:pt modelId="{56CC4EDE-DEEB-401A-BEDB-A23224DC6BDB}" type="pres">
      <dgm:prSet presAssocID="{81250CD0-399B-4C35-B43F-2EE15DF51268}" presName="background3" presStyleLbl="node3" presStyleIdx="0" presStyleCnt="2"/>
      <dgm:spPr/>
    </dgm:pt>
    <dgm:pt modelId="{BAB2F3B0-AE12-4F6A-AFFD-D39D53B3A545}" type="pres">
      <dgm:prSet presAssocID="{81250CD0-399B-4C35-B43F-2EE15DF51268}" presName="text3" presStyleLbl="fgAcc3" presStyleIdx="0" presStyleCnt="2">
        <dgm:presLayoutVars>
          <dgm:chPref val="3"/>
        </dgm:presLayoutVars>
      </dgm:prSet>
      <dgm:spPr/>
    </dgm:pt>
    <dgm:pt modelId="{CE6DCCB4-E7D7-4B5D-ACC6-BAA84641DA56}" type="pres">
      <dgm:prSet presAssocID="{81250CD0-399B-4C35-B43F-2EE15DF51268}" presName="hierChild4" presStyleCnt="0"/>
      <dgm:spPr/>
    </dgm:pt>
    <dgm:pt modelId="{3FF0D84F-2BE1-46E6-B6B2-DFCF4F1BB345}" type="pres">
      <dgm:prSet presAssocID="{3AAA1DF9-200F-4661-A298-83F0D9F1682C}" presName="Name17" presStyleLbl="parChTrans1D3" presStyleIdx="1" presStyleCnt="2"/>
      <dgm:spPr/>
    </dgm:pt>
    <dgm:pt modelId="{BB6E5705-7A6A-47AD-BFED-554F6E011F9C}" type="pres">
      <dgm:prSet presAssocID="{308D8752-EC87-4B89-96D2-95287D6C57FC}" presName="hierRoot3" presStyleCnt="0"/>
      <dgm:spPr/>
    </dgm:pt>
    <dgm:pt modelId="{E85EBBB3-F669-4560-9F73-B5CE9816BC1E}" type="pres">
      <dgm:prSet presAssocID="{308D8752-EC87-4B89-96D2-95287D6C57FC}" presName="composite3" presStyleCnt="0"/>
      <dgm:spPr/>
    </dgm:pt>
    <dgm:pt modelId="{7214A849-70A3-4CCC-BBBA-C680A8E09844}" type="pres">
      <dgm:prSet presAssocID="{308D8752-EC87-4B89-96D2-95287D6C57FC}" presName="background3" presStyleLbl="node3" presStyleIdx="1" presStyleCnt="2"/>
      <dgm:spPr/>
    </dgm:pt>
    <dgm:pt modelId="{AF45F1CF-23E5-48CE-A064-BA13D52BCA7D}" type="pres">
      <dgm:prSet presAssocID="{308D8752-EC87-4B89-96D2-95287D6C57FC}" presName="text3" presStyleLbl="fgAcc3" presStyleIdx="1" presStyleCnt="2">
        <dgm:presLayoutVars>
          <dgm:chPref val="3"/>
        </dgm:presLayoutVars>
      </dgm:prSet>
      <dgm:spPr/>
    </dgm:pt>
    <dgm:pt modelId="{58EC23F0-CA75-43D9-AA11-DB019EDBF213}" type="pres">
      <dgm:prSet presAssocID="{308D8752-EC87-4B89-96D2-95287D6C57FC}" presName="hierChild4" presStyleCnt="0"/>
      <dgm:spPr/>
    </dgm:pt>
    <dgm:pt modelId="{74F155C8-84DD-495A-8782-E7E80EB27E3C}" type="pres">
      <dgm:prSet presAssocID="{3E4CA453-AA9F-4478-B521-21D86792A550}" presName="Name10" presStyleLbl="parChTrans1D2" presStyleIdx="1" presStyleCnt="2"/>
      <dgm:spPr/>
    </dgm:pt>
    <dgm:pt modelId="{CD574203-BCB9-4167-ADCE-7DCA062C0BB5}" type="pres">
      <dgm:prSet presAssocID="{2DE1905F-6B9E-40C0-8549-7A5CFE21F8E5}" presName="hierRoot2" presStyleCnt="0"/>
      <dgm:spPr/>
    </dgm:pt>
    <dgm:pt modelId="{970A241A-27A2-421E-8B8C-26387D09E8F6}" type="pres">
      <dgm:prSet presAssocID="{2DE1905F-6B9E-40C0-8549-7A5CFE21F8E5}" presName="composite2" presStyleCnt="0"/>
      <dgm:spPr/>
    </dgm:pt>
    <dgm:pt modelId="{72C9483D-CA92-48A0-B2EE-A75C8459A9E0}" type="pres">
      <dgm:prSet presAssocID="{2DE1905F-6B9E-40C0-8549-7A5CFE21F8E5}" presName="background2" presStyleLbl="node2" presStyleIdx="1" presStyleCnt="2"/>
      <dgm:spPr/>
    </dgm:pt>
    <dgm:pt modelId="{BB6A6EC6-169F-497B-B025-FD75310DF3EB}" type="pres">
      <dgm:prSet presAssocID="{2DE1905F-6B9E-40C0-8549-7A5CFE21F8E5}" presName="text2" presStyleLbl="fgAcc2" presStyleIdx="1" presStyleCnt="2">
        <dgm:presLayoutVars>
          <dgm:chPref val="3"/>
        </dgm:presLayoutVars>
      </dgm:prSet>
      <dgm:spPr/>
    </dgm:pt>
    <dgm:pt modelId="{622D3F93-2935-47D4-BE9F-CFADF6F62D97}" type="pres">
      <dgm:prSet presAssocID="{2DE1905F-6B9E-40C0-8549-7A5CFE21F8E5}" presName="hierChild3" presStyleCnt="0"/>
      <dgm:spPr/>
    </dgm:pt>
  </dgm:ptLst>
  <dgm:cxnLst>
    <dgm:cxn modelId="{51334701-9543-4B98-9D5D-3B7CB514A41C}" type="presOf" srcId="{467E465E-62AA-40BA-9A18-475B93D3E47B}" destId="{46B80F9F-86E3-492B-9C08-A33D9DE3E37A}" srcOrd="0" destOrd="0" presId="urn:microsoft.com/office/officeart/2005/8/layout/hierarchy1"/>
    <dgm:cxn modelId="{B6BFB604-47F0-4807-80B6-24DA402F700E}" type="presOf" srcId="{2DE1905F-6B9E-40C0-8549-7A5CFE21F8E5}" destId="{BB6A6EC6-169F-497B-B025-FD75310DF3EB}" srcOrd="0" destOrd="0" presId="urn:microsoft.com/office/officeart/2005/8/layout/hierarchy1"/>
    <dgm:cxn modelId="{AFA1E30A-C391-45A8-914F-701AB5E53E35}" type="presOf" srcId="{8A968464-AC22-49C6-A169-133E4CF472CE}" destId="{C43490CA-EE77-40CA-AA2F-6EC0CFBC71B3}" srcOrd="0" destOrd="0" presId="urn:microsoft.com/office/officeart/2005/8/layout/hierarchy1"/>
    <dgm:cxn modelId="{0D9D8F0B-4B6C-4D5A-8689-3DF5CD83E0D1}" srcId="{022B8D14-CE03-404E-8EE7-ECDA4A553D41}" destId="{E3D13046-9BF1-4BAD-B7A2-2117884208AD}" srcOrd="0" destOrd="0" parTransId="{66892051-133A-4995-881D-2C41BF491660}" sibTransId="{84D2CFD1-5B53-44D5-9D73-36F9E5DE7089}"/>
    <dgm:cxn modelId="{1C17B816-F56D-4E27-82C7-BEC508A5713F}" type="presOf" srcId="{81250CD0-399B-4C35-B43F-2EE15DF51268}" destId="{BAB2F3B0-AE12-4F6A-AFFD-D39D53B3A545}" srcOrd="0" destOrd="0" presId="urn:microsoft.com/office/officeart/2005/8/layout/hierarchy1"/>
    <dgm:cxn modelId="{0771AA32-9E89-419B-9A9F-03BB3386D758}" type="presOf" srcId="{308D8752-EC87-4B89-96D2-95287D6C57FC}" destId="{AF45F1CF-23E5-48CE-A064-BA13D52BCA7D}" srcOrd="0" destOrd="0" presId="urn:microsoft.com/office/officeart/2005/8/layout/hierarchy1"/>
    <dgm:cxn modelId="{E938E136-9D98-40E6-877C-1BBEF3A84934}" type="presOf" srcId="{3E4CA453-AA9F-4478-B521-21D86792A550}" destId="{74F155C8-84DD-495A-8782-E7E80EB27E3C}" srcOrd="0" destOrd="0" presId="urn:microsoft.com/office/officeart/2005/8/layout/hierarchy1"/>
    <dgm:cxn modelId="{29D3193D-B69C-41AA-A15A-F0C11F220F76}" srcId="{E3D13046-9BF1-4BAD-B7A2-2117884208AD}" destId="{8A968464-AC22-49C6-A169-133E4CF472CE}" srcOrd="0" destOrd="0" parTransId="{662A37C2-A935-4B8E-BCD4-86648EB889A9}" sibTransId="{883F2604-B99A-4655-8986-DE3590BF46A9}"/>
    <dgm:cxn modelId="{66512562-772F-4AF2-9241-D191FA5F10E9}" type="presOf" srcId="{3AAA1DF9-200F-4661-A298-83F0D9F1682C}" destId="{3FF0D84F-2BE1-46E6-B6B2-DFCF4F1BB345}" srcOrd="0" destOrd="0" presId="urn:microsoft.com/office/officeart/2005/8/layout/hierarchy1"/>
    <dgm:cxn modelId="{1676FC6A-079E-474F-93F7-83FFBB8F37BF}" srcId="{E3D13046-9BF1-4BAD-B7A2-2117884208AD}" destId="{2DE1905F-6B9E-40C0-8549-7A5CFE21F8E5}" srcOrd="1" destOrd="0" parTransId="{3E4CA453-AA9F-4478-B521-21D86792A550}" sibTransId="{D75F91FF-97EE-40B7-ACF3-F21B9F2BAA85}"/>
    <dgm:cxn modelId="{CF7D7E56-2FF2-40C9-BC86-ED4281E9FA06}" srcId="{8A968464-AC22-49C6-A169-133E4CF472CE}" destId="{308D8752-EC87-4B89-96D2-95287D6C57FC}" srcOrd="1" destOrd="0" parTransId="{3AAA1DF9-200F-4661-A298-83F0D9F1682C}" sibTransId="{8552FD92-25CC-4505-853D-F8C1982BCBE8}"/>
    <dgm:cxn modelId="{A19CAB85-6D94-4F88-8082-FD1C569DDEC4}" type="presOf" srcId="{662A37C2-A935-4B8E-BCD4-86648EB889A9}" destId="{11484F3F-89F8-4AA5-8812-CB269E723397}" srcOrd="0" destOrd="0" presId="urn:microsoft.com/office/officeart/2005/8/layout/hierarchy1"/>
    <dgm:cxn modelId="{D46BC69A-B538-4BA2-8943-331A51A08E95}" type="presOf" srcId="{E3D13046-9BF1-4BAD-B7A2-2117884208AD}" destId="{A10654BF-B928-434B-BED6-6760327093DF}" srcOrd="0" destOrd="0" presId="urn:microsoft.com/office/officeart/2005/8/layout/hierarchy1"/>
    <dgm:cxn modelId="{185195C2-5F52-4814-BA4D-D9CCC727CDC8}" type="presOf" srcId="{022B8D14-CE03-404E-8EE7-ECDA4A553D41}" destId="{58F27FAB-4EF7-4CF7-9645-C5A2814D70C1}" srcOrd="0" destOrd="0" presId="urn:microsoft.com/office/officeart/2005/8/layout/hierarchy1"/>
    <dgm:cxn modelId="{8D49D1C4-FE83-4FDC-8EB4-58CF738FD2B9}" srcId="{8A968464-AC22-49C6-A169-133E4CF472CE}" destId="{81250CD0-399B-4C35-B43F-2EE15DF51268}" srcOrd="0" destOrd="0" parTransId="{467E465E-62AA-40BA-9A18-475B93D3E47B}" sibTransId="{C9030157-3A83-45FA-AD60-D2C1724C052A}"/>
    <dgm:cxn modelId="{E38C3977-9D30-437F-8A08-EA5C53353B46}" type="presParOf" srcId="{58F27FAB-4EF7-4CF7-9645-C5A2814D70C1}" destId="{FFC9C849-9C80-458D-BEAD-8C039FC12F1A}" srcOrd="0" destOrd="0" presId="urn:microsoft.com/office/officeart/2005/8/layout/hierarchy1"/>
    <dgm:cxn modelId="{47912CC5-9182-4165-A6B2-00331C06CF5C}" type="presParOf" srcId="{FFC9C849-9C80-458D-BEAD-8C039FC12F1A}" destId="{2618BCB7-21C7-4AA5-AA51-BE395A48BE90}" srcOrd="0" destOrd="0" presId="urn:microsoft.com/office/officeart/2005/8/layout/hierarchy1"/>
    <dgm:cxn modelId="{B4F9CE0D-9098-4800-9260-21F9D31068CF}" type="presParOf" srcId="{2618BCB7-21C7-4AA5-AA51-BE395A48BE90}" destId="{753F0DD3-C1F3-48DE-8B2F-7C386AF692E6}" srcOrd="0" destOrd="0" presId="urn:microsoft.com/office/officeart/2005/8/layout/hierarchy1"/>
    <dgm:cxn modelId="{3F79CAB6-11BD-4695-A954-FA04403C2E5F}" type="presParOf" srcId="{2618BCB7-21C7-4AA5-AA51-BE395A48BE90}" destId="{A10654BF-B928-434B-BED6-6760327093DF}" srcOrd="1" destOrd="0" presId="urn:microsoft.com/office/officeart/2005/8/layout/hierarchy1"/>
    <dgm:cxn modelId="{E678243D-AE86-411A-AB80-6BFA94E88DA4}" type="presParOf" srcId="{FFC9C849-9C80-458D-BEAD-8C039FC12F1A}" destId="{1E83EBFC-75B7-4F22-8FD3-4631CE04EB97}" srcOrd="1" destOrd="0" presId="urn:microsoft.com/office/officeart/2005/8/layout/hierarchy1"/>
    <dgm:cxn modelId="{AA652709-E1BD-4FF0-9F4F-C1C3F0AD2005}" type="presParOf" srcId="{1E83EBFC-75B7-4F22-8FD3-4631CE04EB97}" destId="{11484F3F-89F8-4AA5-8812-CB269E723397}" srcOrd="0" destOrd="0" presId="urn:microsoft.com/office/officeart/2005/8/layout/hierarchy1"/>
    <dgm:cxn modelId="{4CF6E8F0-D002-4C08-B0E8-EEEC5BAB95A6}" type="presParOf" srcId="{1E83EBFC-75B7-4F22-8FD3-4631CE04EB97}" destId="{BD9EE96F-97B1-41F8-BD8F-6463CCDC0013}" srcOrd="1" destOrd="0" presId="urn:microsoft.com/office/officeart/2005/8/layout/hierarchy1"/>
    <dgm:cxn modelId="{2AFE8375-DBA2-4409-8FC6-03493255FCB2}" type="presParOf" srcId="{BD9EE96F-97B1-41F8-BD8F-6463CCDC0013}" destId="{E134559D-511A-4495-AB58-F57BE2CD1813}" srcOrd="0" destOrd="0" presId="urn:microsoft.com/office/officeart/2005/8/layout/hierarchy1"/>
    <dgm:cxn modelId="{F1A445C4-B1B9-4376-91A4-C92442D4B470}" type="presParOf" srcId="{E134559D-511A-4495-AB58-F57BE2CD1813}" destId="{4E6F1EE1-68FF-4F17-9D8E-B5AEFE20EA20}" srcOrd="0" destOrd="0" presId="urn:microsoft.com/office/officeart/2005/8/layout/hierarchy1"/>
    <dgm:cxn modelId="{0E7140C7-14C7-4FAD-A24F-F0FF6F2C8E85}" type="presParOf" srcId="{E134559D-511A-4495-AB58-F57BE2CD1813}" destId="{C43490CA-EE77-40CA-AA2F-6EC0CFBC71B3}" srcOrd="1" destOrd="0" presId="urn:microsoft.com/office/officeart/2005/8/layout/hierarchy1"/>
    <dgm:cxn modelId="{FC8C29FC-0BF9-462E-AAA0-7C56DB90452A}" type="presParOf" srcId="{BD9EE96F-97B1-41F8-BD8F-6463CCDC0013}" destId="{BDAA07DB-B177-4221-8C4C-BD06BEC3AC87}" srcOrd="1" destOrd="0" presId="urn:microsoft.com/office/officeart/2005/8/layout/hierarchy1"/>
    <dgm:cxn modelId="{9A609C34-EC28-4DDD-936A-68018AB864FF}" type="presParOf" srcId="{BDAA07DB-B177-4221-8C4C-BD06BEC3AC87}" destId="{46B80F9F-86E3-492B-9C08-A33D9DE3E37A}" srcOrd="0" destOrd="0" presId="urn:microsoft.com/office/officeart/2005/8/layout/hierarchy1"/>
    <dgm:cxn modelId="{34B4A653-792C-4185-A808-3AEDAFB4C470}" type="presParOf" srcId="{BDAA07DB-B177-4221-8C4C-BD06BEC3AC87}" destId="{15CB7200-DB15-440E-B17A-234B2782EA3C}" srcOrd="1" destOrd="0" presId="urn:microsoft.com/office/officeart/2005/8/layout/hierarchy1"/>
    <dgm:cxn modelId="{144853F3-126D-46D4-A89E-58E65AEAAB51}" type="presParOf" srcId="{15CB7200-DB15-440E-B17A-234B2782EA3C}" destId="{BDAC8420-8626-4372-A20A-2C97172D82E4}" srcOrd="0" destOrd="0" presId="urn:microsoft.com/office/officeart/2005/8/layout/hierarchy1"/>
    <dgm:cxn modelId="{8803786F-6FD7-4416-B76D-C8697CCD1553}" type="presParOf" srcId="{BDAC8420-8626-4372-A20A-2C97172D82E4}" destId="{56CC4EDE-DEEB-401A-BEDB-A23224DC6BDB}" srcOrd="0" destOrd="0" presId="urn:microsoft.com/office/officeart/2005/8/layout/hierarchy1"/>
    <dgm:cxn modelId="{DFED2D69-0D19-4C06-8DFC-8914F5CE5A28}" type="presParOf" srcId="{BDAC8420-8626-4372-A20A-2C97172D82E4}" destId="{BAB2F3B0-AE12-4F6A-AFFD-D39D53B3A545}" srcOrd="1" destOrd="0" presId="urn:microsoft.com/office/officeart/2005/8/layout/hierarchy1"/>
    <dgm:cxn modelId="{9A73049D-7AEC-4ACC-B3DA-F04319E5E2BB}" type="presParOf" srcId="{15CB7200-DB15-440E-B17A-234B2782EA3C}" destId="{CE6DCCB4-E7D7-4B5D-ACC6-BAA84641DA56}" srcOrd="1" destOrd="0" presId="urn:microsoft.com/office/officeart/2005/8/layout/hierarchy1"/>
    <dgm:cxn modelId="{A1CAEEE0-70F0-4F47-86CC-5B5D5153F119}" type="presParOf" srcId="{BDAA07DB-B177-4221-8C4C-BD06BEC3AC87}" destId="{3FF0D84F-2BE1-46E6-B6B2-DFCF4F1BB345}" srcOrd="2" destOrd="0" presId="urn:microsoft.com/office/officeart/2005/8/layout/hierarchy1"/>
    <dgm:cxn modelId="{84685AB7-A615-48F1-83E6-A7CF46C2AB00}" type="presParOf" srcId="{BDAA07DB-B177-4221-8C4C-BD06BEC3AC87}" destId="{BB6E5705-7A6A-47AD-BFED-554F6E011F9C}" srcOrd="3" destOrd="0" presId="urn:microsoft.com/office/officeart/2005/8/layout/hierarchy1"/>
    <dgm:cxn modelId="{F0CE0FBA-45FB-4001-BFC9-32590532AA2B}" type="presParOf" srcId="{BB6E5705-7A6A-47AD-BFED-554F6E011F9C}" destId="{E85EBBB3-F669-4560-9F73-B5CE9816BC1E}" srcOrd="0" destOrd="0" presId="urn:microsoft.com/office/officeart/2005/8/layout/hierarchy1"/>
    <dgm:cxn modelId="{CA77C49B-851A-459D-889D-5346B7C04B2D}" type="presParOf" srcId="{E85EBBB3-F669-4560-9F73-B5CE9816BC1E}" destId="{7214A849-70A3-4CCC-BBBA-C680A8E09844}" srcOrd="0" destOrd="0" presId="urn:microsoft.com/office/officeart/2005/8/layout/hierarchy1"/>
    <dgm:cxn modelId="{CABAA77A-7882-406D-8C63-25A96B8CA626}" type="presParOf" srcId="{E85EBBB3-F669-4560-9F73-B5CE9816BC1E}" destId="{AF45F1CF-23E5-48CE-A064-BA13D52BCA7D}" srcOrd="1" destOrd="0" presId="urn:microsoft.com/office/officeart/2005/8/layout/hierarchy1"/>
    <dgm:cxn modelId="{757E004F-32E6-4D38-9B44-7BA0FFB0BD48}" type="presParOf" srcId="{BB6E5705-7A6A-47AD-BFED-554F6E011F9C}" destId="{58EC23F0-CA75-43D9-AA11-DB019EDBF213}" srcOrd="1" destOrd="0" presId="urn:microsoft.com/office/officeart/2005/8/layout/hierarchy1"/>
    <dgm:cxn modelId="{C20DF9B1-AF1B-4E4D-B980-259546FBCED2}" type="presParOf" srcId="{1E83EBFC-75B7-4F22-8FD3-4631CE04EB97}" destId="{74F155C8-84DD-495A-8782-E7E80EB27E3C}" srcOrd="2" destOrd="0" presId="urn:microsoft.com/office/officeart/2005/8/layout/hierarchy1"/>
    <dgm:cxn modelId="{361BBA80-797A-4F5B-8175-44D6E562DA85}" type="presParOf" srcId="{1E83EBFC-75B7-4F22-8FD3-4631CE04EB97}" destId="{CD574203-BCB9-4167-ADCE-7DCA062C0BB5}" srcOrd="3" destOrd="0" presId="urn:microsoft.com/office/officeart/2005/8/layout/hierarchy1"/>
    <dgm:cxn modelId="{DD3CDC7E-2551-44ED-A51D-5F0190C12462}" type="presParOf" srcId="{CD574203-BCB9-4167-ADCE-7DCA062C0BB5}" destId="{970A241A-27A2-421E-8B8C-26387D09E8F6}" srcOrd="0" destOrd="0" presId="urn:microsoft.com/office/officeart/2005/8/layout/hierarchy1"/>
    <dgm:cxn modelId="{BA6D528C-EE5A-4296-B9E7-B3EF5708AA9A}" type="presParOf" srcId="{970A241A-27A2-421E-8B8C-26387D09E8F6}" destId="{72C9483D-CA92-48A0-B2EE-A75C8459A9E0}" srcOrd="0" destOrd="0" presId="urn:microsoft.com/office/officeart/2005/8/layout/hierarchy1"/>
    <dgm:cxn modelId="{6E962DDA-6B2C-482C-8A45-DC9F7A41393A}" type="presParOf" srcId="{970A241A-27A2-421E-8B8C-26387D09E8F6}" destId="{BB6A6EC6-169F-497B-B025-FD75310DF3EB}" srcOrd="1" destOrd="0" presId="urn:microsoft.com/office/officeart/2005/8/layout/hierarchy1"/>
    <dgm:cxn modelId="{2D902D1E-20EB-4509-B40D-3841628431C6}" type="presParOf" srcId="{CD574203-BCB9-4167-ADCE-7DCA062C0BB5}" destId="{622D3F93-2935-47D4-BE9F-CFADF6F62D9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F155C8-84DD-495A-8782-E7E80EB27E3C}">
      <dsp:nvSpPr>
        <dsp:cNvPr id="0" name=""/>
        <dsp:cNvSpPr/>
      </dsp:nvSpPr>
      <dsp:spPr>
        <a:xfrm>
          <a:off x="4602126" y="1240973"/>
          <a:ext cx="1191242" cy="566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341"/>
              </a:lnTo>
              <a:lnTo>
                <a:pt x="1191242" y="386341"/>
              </a:lnTo>
              <a:lnTo>
                <a:pt x="1191242" y="5669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0D84F-2BE1-46E6-B6B2-DFCF4F1BB345}">
      <dsp:nvSpPr>
        <dsp:cNvPr id="0" name=""/>
        <dsp:cNvSpPr/>
      </dsp:nvSpPr>
      <dsp:spPr>
        <a:xfrm>
          <a:off x="3410883" y="3045706"/>
          <a:ext cx="1191242" cy="566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341"/>
              </a:lnTo>
              <a:lnTo>
                <a:pt x="1191242" y="386341"/>
              </a:lnTo>
              <a:lnTo>
                <a:pt x="1191242" y="5669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80F9F-86E3-492B-9C08-A33D9DE3E37A}">
      <dsp:nvSpPr>
        <dsp:cNvPr id="0" name=""/>
        <dsp:cNvSpPr/>
      </dsp:nvSpPr>
      <dsp:spPr>
        <a:xfrm>
          <a:off x="2219641" y="3045706"/>
          <a:ext cx="1191242" cy="566923"/>
        </a:xfrm>
        <a:custGeom>
          <a:avLst/>
          <a:gdLst/>
          <a:ahLst/>
          <a:cxnLst/>
          <a:rect l="0" t="0" r="0" b="0"/>
          <a:pathLst>
            <a:path>
              <a:moveTo>
                <a:pt x="1191242" y="0"/>
              </a:moveTo>
              <a:lnTo>
                <a:pt x="1191242" y="386341"/>
              </a:lnTo>
              <a:lnTo>
                <a:pt x="0" y="386341"/>
              </a:lnTo>
              <a:lnTo>
                <a:pt x="0" y="5669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484F3F-89F8-4AA5-8812-CB269E723397}">
      <dsp:nvSpPr>
        <dsp:cNvPr id="0" name=""/>
        <dsp:cNvSpPr/>
      </dsp:nvSpPr>
      <dsp:spPr>
        <a:xfrm>
          <a:off x="3410883" y="1240973"/>
          <a:ext cx="1191242" cy="566923"/>
        </a:xfrm>
        <a:custGeom>
          <a:avLst/>
          <a:gdLst/>
          <a:ahLst/>
          <a:cxnLst/>
          <a:rect l="0" t="0" r="0" b="0"/>
          <a:pathLst>
            <a:path>
              <a:moveTo>
                <a:pt x="1191242" y="0"/>
              </a:moveTo>
              <a:lnTo>
                <a:pt x="1191242" y="386341"/>
              </a:lnTo>
              <a:lnTo>
                <a:pt x="0" y="386341"/>
              </a:lnTo>
              <a:lnTo>
                <a:pt x="0" y="5669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3F0DD3-C1F3-48DE-8B2F-7C386AF692E6}">
      <dsp:nvSpPr>
        <dsp:cNvPr id="0" name=""/>
        <dsp:cNvSpPr/>
      </dsp:nvSpPr>
      <dsp:spPr>
        <a:xfrm>
          <a:off x="3096238" y="3164"/>
          <a:ext cx="3011775" cy="1237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654BF-B928-434B-BED6-6760327093DF}">
      <dsp:nvSpPr>
        <dsp:cNvPr id="0" name=""/>
        <dsp:cNvSpPr/>
      </dsp:nvSpPr>
      <dsp:spPr>
        <a:xfrm>
          <a:off x="3312828" y="208924"/>
          <a:ext cx="3011775" cy="1237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Eventi A e B</a:t>
          </a:r>
        </a:p>
      </dsp:txBody>
      <dsp:txXfrm>
        <a:off x="3349082" y="245178"/>
        <a:ext cx="2939267" cy="1165301"/>
      </dsp:txXfrm>
    </dsp:sp>
    <dsp:sp modelId="{4E6F1EE1-68FF-4F17-9D8E-B5AEFE20EA20}">
      <dsp:nvSpPr>
        <dsp:cNvPr id="0" name=""/>
        <dsp:cNvSpPr/>
      </dsp:nvSpPr>
      <dsp:spPr>
        <a:xfrm>
          <a:off x="2436230" y="1807896"/>
          <a:ext cx="1949306" cy="1237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3490CA-EE77-40CA-AA2F-6EC0CFBC71B3}">
      <dsp:nvSpPr>
        <dsp:cNvPr id="0" name=""/>
        <dsp:cNvSpPr/>
      </dsp:nvSpPr>
      <dsp:spPr>
        <a:xfrm>
          <a:off x="2652820" y="2013656"/>
          <a:ext cx="1949306" cy="1237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Compatibili</a:t>
          </a:r>
          <a:br>
            <a:rPr lang="it-IT" sz="2100" kern="1200" dirty="0"/>
          </a:br>
          <a:br>
            <a:rPr lang="it-IT" sz="2100" kern="1200" dirty="0"/>
          </a:br>
          <a:endParaRPr lang="it-IT" sz="2100" kern="1200" dirty="0"/>
        </a:p>
      </dsp:txBody>
      <dsp:txXfrm>
        <a:off x="2689074" y="2049910"/>
        <a:ext cx="1876798" cy="1165301"/>
      </dsp:txXfrm>
    </dsp:sp>
    <dsp:sp modelId="{56CC4EDE-DEEB-401A-BEDB-A23224DC6BDB}">
      <dsp:nvSpPr>
        <dsp:cNvPr id="0" name=""/>
        <dsp:cNvSpPr/>
      </dsp:nvSpPr>
      <dsp:spPr>
        <a:xfrm>
          <a:off x="1244988" y="3612629"/>
          <a:ext cx="1949306" cy="1237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B2F3B0-AE12-4F6A-AFFD-D39D53B3A545}">
      <dsp:nvSpPr>
        <dsp:cNvPr id="0" name=""/>
        <dsp:cNvSpPr/>
      </dsp:nvSpPr>
      <dsp:spPr>
        <a:xfrm>
          <a:off x="1461577" y="3818389"/>
          <a:ext cx="1949306" cy="1237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Indipendenti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100" kern="1200" dirty="0"/>
        </a:p>
      </dsp:txBody>
      <dsp:txXfrm>
        <a:off x="1497831" y="3854643"/>
        <a:ext cx="1876798" cy="1165301"/>
      </dsp:txXfrm>
    </dsp:sp>
    <dsp:sp modelId="{7214A849-70A3-4CCC-BBBA-C680A8E09844}">
      <dsp:nvSpPr>
        <dsp:cNvPr id="0" name=""/>
        <dsp:cNvSpPr/>
      </dsp:nvSpPr>
      <dsp:spPr>
        <a:xfrm>
          <a:off x="3627473" y="3612629"/>
          <a:ext cx="1949306" cy="1237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5F1CF-23E5-48CE-A064-BA13D52BCA7D}">
      <dsp:nvSpPr>
        <dsp:cNvPr id="0" name=""/>
        <dsp:cNvSpPr/>
      </dsp:nvSpPr>
      <dsp:spPr>
        <a:xfrm>
          <a:off x="3844063" y="3818389"/>
          <a:ext cx="1949306" cy="1237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Dipendenti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100" kern="1200" dirty="0"/>
        </a:p>
      </dsp:txBody>
      <dsp:txXfrm>
        <a:off x="3880317" y="3854643"/>
        <a:ext cx="1876798" cy="1165301"/>
      </dsp:txXfrm>
    </dsp:sp>
    <dsp:sp modelId="{72C9483D-CA92-48A0-B2EE-A75C8459A9E0}">
      <dsp:nvSpPr>
        <dsp:cNvPr id="0" name=""/>
        <dsp:cNvSpPr/>
      </dsp:nvSpPr>
      <dsp:spPr>
        <a:xfrm>
          <a:off x="4818716" y="1807896"/>
          <a:ext cx="1949306" cy="1237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A6EC6-169F-497B-B025-FD75310DF3EB}">
      <dsp:nvSpPr>
        <dsp:cNvPr id="0" name=""/>
        <dsp:cNvSpPr/>
      </dsp:nvSpPr>
      <dsp:spPr>
        <a:xfrm>
          <a:off x="5035305" y="2013656"/>
          <a:ext cx="1949306" cy="1237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Incompatibili</a:t>
          </a:r>
          <a:br>
            <a:rPr lang="it-IT" sz="2100" kern="1200" dirty="0"/>
          </a:br>
          <a:endParaRPr lang="it-IT" sz="21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100" kern="1200" dirty="0"/>
        </a:p>
      </dsp:txBody>
      <dsp:txXfrm>
        <a:off x="5071559" y="2049910"/>
        <a:ext cx="1876798" cy="1165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10" Type="http://schemas.openxmlformats.org/officeDocument/2006/relationships/image" Target="../media/image54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38.v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image" Target="../media/image80.wmf"/><Relationship Id="rId7" Type="http://schemas.openxmlformats.org/officeDocument/2006/relationships/image" Target="../media/image84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Relationship Id="rId9" Type="http://schemas.openxmlformats.org/officeDocument/2006/relationships/image" Target="../media/image86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drawings/_rels/vmlDrawing4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wmf"/><Relationship Id="rId3" Type="http://schemas.openxmlformats.org/officeDocument/2006/relationships/image" Target="../media/image97.wmf"/><Relationship Id="rId7" Type="http://schemas.openxmlformats.org/officeDocument/2006/relationships/image" Target="../media/image101.wmf"/><Relationship Id="rId2" Type="http://schemas.openxmlformats.org/officeDocument/2006/relationships/image" Target="../media/image93.wmf"/><Relationship Id="rId1" Type="http://schemas.openxmlformats.org/officeDocument/2006/relationships/image" Target="../media/image90.wmf"/><Relationship Id="rId6" Type="http://schemas.openxmlformats.org/officeDocument/2006/relationships/image" Target="../media/image100.wmf"/><Relationship Id="rId5" Type="http://schemas.openxmlformats.org/officeDocument/2006/relationships/image" Target="../media/image99.wmf"/><Relationship Id="rId10" Type="http://schemas.openxmlformats.org/officeDocument/2006/relationships/image" Target="../media/image104.wmf"/><Relationship Id="rId4" Type="http://schemas.openxmlformats.org/officeDocument/2006/relationships/image" Target="../media/image98.wmf"/><Relationship Id="rId9" Type="http://schemas.openxmlformats.org/officeDocument/2006/relationships/image" Target="../media/image103.wmf"/></Relationships>
</file>

<file path=ppt/drawings/_rels/vmlDrawing4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image" Target="../media/image107.wmf"/><Relationship Id="rId7" Type="http://schemas.openxmlformats.org/officeDocument/2006/relationships/image" Target="../media/image111.wmf"/><Relationship Id="rId2" Type="http://schemas.openxmlformats.org/officeDocument/2006/relationships/image" Target="../media/image106.wmf"/><Relationship Id="rId1" Type="http://schemas.openxmlformats.org/officeDocument/2006/relationships/image" Target="../media/image105.wmf"/><Relationship Id="rId6" Type="http://schemas.openxmlformats.org/officeDocument/2006/relationships/image" Target="../media/image110.wmf"/><Relationship Id="rId11" Type="http://schemas.openxmlformats.org/officeDocument/2006/relationships/image" Target="../media/image103.wmf"/><Relationship Id="rId5" Type="http://schemas.openxmlformats.org/officeDocument/2006/relationships/image" Target="../media/image109.wmf"/><Relationship Id="rId10" Type="http://schemas.openxmlformats.org/officeDocument/2006/relationships/image" Target="../media/image114.wmf"/><Relationship Id="rId4" Type="http://schemas.openxmlformats.org/officeDocument/2006/relationships/image" Target="../media/image108.wmf"/><Relationship Id="rId9" Type="http://schemas.openxmlformats.org/officeDocument/2006/relationships/image" Target="../media/image113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7" Type="http://schemas.openxmlformats.org/officeDocument/2006/relationships/image" Target="../media/image118.wmf"/><Relationship Id="rId2" Type="http://schemas.openxmlformats.org/officeDocument/2006/relationships/image" Target="../media/image115.wmf"/><Relationship Id="rId1" Type="http://schemas.openxmlformats.org/officeDocument/2006/relationships/image" Target="../media/image106.wmf"/><Relationship Id="rId6" Type="http://schemas.openxmlformats.org/officeDocument/2006/relationships/image" Target="../media/image103.wmf"/><Relationship Id="rId5" Type="http://schemas.openxmlformats.org/officeDocument/2006/relationships/image" Target="../media/image105.wmf"/><Relationship Id="rId4" Type="http://schemas.openxmlformats.org/officeDocument/2006/relationships/image" Target="../media/image117.wmf"/></Relationships>
</file>

<file path=ppt/drawings/_rels/vmlDrawing4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image" Target="../media/image121.wmf"/><Relationship Id="rId7" Type="http://schemas.openxmlformats.org/officeDocument/2006/relationships/image" Target="../media/image125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Relationship Id="rId6" Type="http://schemas.openxmlformats.org/officeDocument/2006/relationships/image" Target="../media/image124.wmf"/><Relationship Id="rId5" Type="http://schemas.openxmlformats.org/officeDocument/2006/relationships/image" Target="../media/image123.wmf"/><Relationship Id="rId4" Type="http://schemas.openxmlformats.org/officeDocument/2006/relationships/image" Target="../media/image122.wmf"/><Relationship Id="rId9" Type="http://schemas.openxmlformats.org/officeDocument/2006/relationships/image" Target="../media/image12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139" y="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B579264A-88BC-4A64-868D-DC3E0F1614E5}" type="datetimeFigureOut">
              <a:rPr lang="it-IT" smtClean="0"/>
              <a:pPr/>
              <a:t>28/09/2019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139" y="972185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2DFBA22E-A8CF-4245-AEF7-BB395A5BF50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76363" cy="511731"/>
          </a:xfrm>
          <a:prstGeom prst="rect">
            <a:avLst/>
          </a:prstGeom>
        </p:spPr>
        <p:txBody>
          <a:bodyPr vert="horz" lIns="96654" tIns="48328" rIns="96654" bIns="48328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7" y="3"/>
            <a:ext cx="3076363" cy="511731"/>
          </a:xfrm>
          <a:prstGeom prst="rect">
            <a:avLst/>
          </a:prstGeom>
        </p:spPr>
        <p:txBody>
          <a:bodyPr vert="horz" lIns="96654" tIns="48328" rIns="96654" bIns="48328" rtlCol="0"/>
          <a:lstStyle>
            <a:lvl1pPr algn="r">
              <a:defRPr sz="1300"/>
            </a:lvl1pPr>
          </a:lstStyle>
          <a:p>
            <a:fld id="{541DD76B-F424-44EF-8ABB-ECF825ECFEA3}" type="datetimeFigureOut">
              <a:rPr lang="it-IT" smtClean="0"/>
              <a:pPr/>
              <a:t>28/09/2019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4" tIns="48328" rIns="96654" bIns="48328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6654" tIns="48328" rIns="96654" bIns="4832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6654" tIns="48328" rIns="96654" bIns="48328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7" y="9721107"/>
            <a:ext cx="3076363" cy="511731"/>
          </a:xfrm>
          <a:prstGeom prst="rect">
            <a:avLst/>
          </a:prstGeom>
        </p:spPr>
        <p:txBody>
          <a:bodyPr vert="horz" lIns="96654" tIns="48328" rIns="96654" bIns="48328" rtlCol="0" anchor="b"/>
          <a:lstStyle>
            <a:lvl1pPr algn="r">
              <a:defRPr sz="1300"/>
            </a:lvl1pPr>
          </a:lstStyle>
          <a:p>
            <a:fld id="{0AEED89F-C229-449D-8257-1B57B12D027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ED89F-C229-449D-8257-1B57B12D027E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4279FE-714F-4D63-BA93-C5DE6023518B}" type="slidenum">
              <a:rPr lang="it-IT"/>
              <a:pPr/>
              <a:t>4</a:t>
            </a:fld>
            <a:endParaRPr lang="it-IT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ED89F-C229-449D-8257-1B57B12D027E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42C6-2FA0-4AF9-808F-B4EAC4F5DD73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E9319-51C0-49E5-B97E-2523EB7799A1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F196C-25F7-48AD-9CD3-663B7359FB39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A868-588C-4B6E-9227-E2C66FE669B7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11E7-B6C0-4134-A22D-F220CACFCFD8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8D81-B507-439B-81B4-0197FA69A1A1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CAC51-1E4F-4F5D-96EE-76974177FCB1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DF172-3C06-4FD6-AA43-E2A0597E8BE0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19C4-E64A-45A4-AAD9-E1544FC3918C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72DE-87C3-4D88-9282-BFB227799762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B2067-C249-4740-9DD4-95971F882388}" type="datetime1">
              <a:rPr lang="en-US" smtClean="0"/>
              <a:pPr/>
              <a:t>9/28/2019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63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066801"/>
            <a:ext cx="8229600" cy="505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79E50-0D56-4DE8-A6E1-C3041D79550F}" type="datetime1">
              <a:rPr lang="en-US" smtClean="0"/>
              <a:pPr/>
              <a:t>9/28/2019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28596" y="6357959"/>
            <a:ext cx="8286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400" dirty="0"/>
              <a:t>Teoria</a:t>
            </a:r>
            <a:r>
              <a:rPr lang="it-IT" sz="1400" baseline="0" dirty="0"/>
              <a:t> dei Segnali - </a:t>
            </a:r>
            <a:r>
              <a:rPr lang="it-IT" sz="1400" dirty="0"/>
              <a:t>Mauro Fadda</a:t>
            </a:r>
            <a:r>
              <a:rPr lang="it-IT" sz="1400" baseline="0" dirty="0"/>
              <a:t> - mauro.fadda@unica.it</a:t>
            </a:r>
            <a:endParaRPr lang="it-IT" sz="1400" dirty="0"/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457200" y="953843"/>
            <a:ext cx="82296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 userDrawn="1"/>
        </p:nvCxnSpPr>
        <p:spPr>
          <a:xfrm>
            <a:off x="457200" y="6248400"/>
            <a:ext cx="82296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Immagine 11">
            <a:extLst>
              <a:ext uri="{FF2B5EF4-FFF2-40B4-BE49-F238E27FC236}">
                <a16:creationId xmlns:a16="http://schemas.microsoft.com/office/drawing/2014/main" id="{B00AAC04-0206-4516-9FE8-D9CD4DD8481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0996"/>
            <a:ext cx="650030" cy="67487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D4EA79C-4A82-42F9-ACF2-3E8F9F9458F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924" y="170996"/>
            <a:ext cx="674876" cy="6748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6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9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3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32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3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6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8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40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1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43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43.bin"/><Relationship Id="rId18" Type="http://schemas.openxmlformats.org/officeDocument/2006/relationships/image" Target="../media/image52.wmf"/><Relationship Id="rId3" Type="http://schemas.openxmlformats.org/officeDocument/2006/relationships/oleObject" Target="../embeddings/oleObject38.bin"/><Relationship Id="rId21" Type="http://schemas.openxmlformats.org/officeDocument/2006/relationships/oleObject" Target="../embeddings/oleObject47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9.wmf"/><Relationship Id="rId1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1.wmf"/><Relationship Id="rId20" Type="http://schemas.openxmlformats.org/officeDocument/2006/relationships/image" Target="../media/image53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4.bin"/><Relationship Id="rId10" Type="http://schemas.openxmlformats.org/officeDocument/2006/relationships/image" Target="../media/image48.wmf"/><Relationship Id="rId19" Type="http://schemas.openxmlformats.org/officeDocument/2006/relationships/oleObject" Target="../embeddings/oleObject46.bin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50.wmf"/><Relationship Id="rId22" Type="http://schemas.openxmlformats.org/officeDocument/2006/relationships/image" Target="../media/image54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9.bin"/><Relationship Id="rId10" Type="http://schemas.openxmlformats.org/officeDocument/2006/relationships/image" Target="../media/image49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51.bin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13" Type="http://schemas.openxmlformats.org/officeDocument/2006/relationships/image" Target="../media/image60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9.wmf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61.wmf"/><Relationship Id="rId10" Type="http://schemas.openxmlformats.org/officeDocument/2006/relationships/oleObject" Target="../embeddings/oleObject54.bin"/><Relationship Id="rId4" Type="http://schemas.openxmlformats.org/officeDocument/2006/relationships/diagramLayout" Target="../diagrams/layout1.xml"/><Relationship Id="rId9" Type="http://schemas.openxmlformats.org/officeDocument/2006/relationships/image" Target="../media/image58.wmf"/><Relationship Id="rId14" Type="http://schemas.openxmlformats.org/officeDocument/2006/relationships/oleObject" Target="../embeddings/oleObject56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62.wmf"/><Relationship Id="rId4" Type="http://schemas.openxmlformats.org/officeDocument/2006/relationships/oleObject" Target="../embeddings/oleObject57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64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61.bin"/><Relationship Id="rId4" Type="http://schemas.openxmlformats.org/officeDocument/2006/relationships/image" Target="../media/image66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69.w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7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0" Type="http://schemas.openxmlformats.org/officeDocument/2006/relationships/image" Target="../media/image73.wmf"/><Relationship Id="rId4" Type="http://schemas.openxmlformats.org/officeDocument/2006/relationships/image" Target="../media/image70.wmf"/><Relationship Id="rId9" Type="http://schemas.openxmlformats.org/officeDocument/2006/relationships/oleObject" Target="../embeddings/oleObject67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75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76.w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13" Type="http://schemas.openxmlformats.org/officeDocument/2006/relationships/oleObject" Target="../embeddings/oleObject77.bin"/><Relationship Id="rId18" Type="http://schemas.openxmlformats.org/officeDocument/2006/relationships/image" Target="../media/image85.wmf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82.wmf"/><Relationship Id="rId17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4.wmf"/><Relationship Id="rId20" Type="http://schemas.openxmlformats.org/officeDocument/2006/relationships/image" Target="../media/image86.wmf"/><Relationship Id="rId1" Type="http://schemas.openxmlformats.org/officeDocument/2006/relationships/vmlDrawing" Target="../drawings/vmlDrawing38.vml"/><Relationship Id="rId6" Type="http://schemas.openxmlformats.org/officeDocument/2006/relationships/image" Target="../media/image79.wmf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3.bin"/><Relationship Id="rId15" Type="http://schemas.openxmlformats.org/officeDocument/2006/relationships/oleObject" Target="../embeddings/oleObject78.bin"/><Relationship Id="rId10" Type="http://schemas.openxmlformats.org/officeDocument/2006/relationships/image" Target="../media/image81.wmf"/><Relationship Id="rId19" Type="http://schemas.openxmlformats.org/officeDocument/2006/relationships/oleObject" Target="../embeddings/oleObject80.bin"/><Relationship Id="rId4" Type="http://schemas.openxmlformats.org/officeDocument/2006/relationships/image" Target="../media/image78.wmf"/><Relationship Id="rId9" Type="http://schemas.openxmlformats.org/officeDocument/2006/relationships/oleObject" Target="../embeddings/oleObject75.bin"/><Relationship Id="rId14" Type="http://schemas.openxmlformats.org/officeDocument/2006/relationships/image" Target="../media/image83.w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9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88.wmf"/><Relationship Id="rId11" Type="http://schemas.openxmlformats.org/officeDocument/2006/relationships/oleObject" Target="../embeddings/oleObject85.bin"/><Relationship Id="rId5" Type="http://schemas.openxmlformats.org/officeDocument/2006/relationships/oleObject" Target="../embeddings/oleObject82.bin"/><Relationship Id="rId10" Type="http://schemas.openxmlformats.org/officeDocument/2006/relationships/image" Target="../media/image90.wmf"/><Relationship Id="rId4" Type="http://schemas.openxmlformats.org/officeDocument/2006/relationships/image" Target="../media/image87.wmf"/><Relationship Id="rId9" Type="http://schemas.openxmlformats.org/officeDocument/2006/relationships/oleObject" Target="../embeddings/oleObject84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9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93.w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0" Type="http://schemas.openxmlformats.org/officeDocument/2006/relationships/image" Target="../media/image95.wmf"/><Relationship Id="rId4" Type="http://schemas.openxmlformats.org/officeDocument/2006/relationships/image" Target="../media/image92.wmf"/><Relationship Id="rId9" Type="http://schemas.openxmlformats.org/officeDocument/2006/relationships/oleObject" Target="../embeddings/oleObject89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13" Type="http://schemas.openxmlformats.org/officeDocument/2006/relationships/oleObject" Target="../embeddings/oleObject96.bin"/><Relationship Id="rId18" Type="http://schemas.openxmlformats.org/officeDocument/2006/relationships/image" Target="../media/image102.wmf"/><Relationship Id="rId3" Type="http://schemas.openxmlformats.org/officeDocument/2006/relationships/oleObject" Target="../embeddings/oleObject91.bin"/><Relationship Id="rId21" Type="http://schemas.openxmlformats.org/officeDocument/2006/relationships/oleObject" Target="../embeddings/oleObject100.bin"/><Relationship Id="rId7" Type="http://schemas.openxmlformats.org/officeDocument/2006/relationships/oleObject" Target="../embeddings/oleObject93.bin"/><Relationship Id="rId12" Type="http://schemas.openxmlformats.org/officeDocument/2006/relationships/image" Target="../media/image99.wmf"/><Relationship Id="rId1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1.wmf"/><Relationship Id="rId20" Type="http://schemas.openxmlformats.org/officeDocument/2006/relationships/image" Target="../media/image103.wmf"/><Relationship Id="rId1" Type="http://schemas.openxmlformats.org/officeDocument/2006/relationships/vmlDrawing" Target="../drawings/vmlDrawing41.vml"/><Relationship Id="rId6" Type="http://schemas.openxmlformats.org/officeDocument/2006/relationships/image" Target="../media/image93.wmf"/><Relationship Id="rId11" Type="http://schemas.openxmlformats.org/officeDocument/2006/relationships/oleObject" Target="../embeddings/oleObject95.bin"/><Relationship Id="rId5" Type="http://schemas.openxmlformats.org/officeDocument/2006/relationships/oleObject" Target="../embeddings/oleObject92.bin"/><Relationship Id="rId15" Type="http://schemas.openxmlformats.org/officeDocument/2006/relationships/oleObject" Target="../embeddings/oleObject97.bin"/><Relationship Id="rId10" Type="http://schemas.openxmlformats.org/officeDocument/2006/relationships/image" Target="../media/image98.wmf"/><Relationship Id="rId19" Type="http://schemas.openxmlformats.org/officeDocument/2006/relationships/oleObject" Target="../embeddings/oleObject99.bin"/><Relationship Id="rId4" Type="http://schemas.openxmlformats.org/officeDocument/2006/relationships/image" Target="../media/image90.wmf"/><Relationship Id="rId9" Type="http://schemas.openxmlformats.org/officeDocument/2006/relationships/oleObject" Target="../embeddings/oleObject94.bin"/><Relationship Id="rId14" Type="http://schemas.openxmlformats.org/officeDocument/2006/relationships/image" Target="../media/image100.wmf"/><Relationship Id="rId22" Type="http://schemas.openxmlformats.org/officeDocument/2006/relationships/image" Target="../media/image104.w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wmf"/><Relationship Id="rId13" Type="http://schemas.openxmlformats.org/officeDocument/2006/relationships/oleObject" Target="../embeddings/oleObject106.bin"/><Relationship Id="rId18" Type="http://schemas.openxmlformats.org/officeDocument/2006/relationships/image" Target="../media/image112.wmf"/><Relationship Id="rId3" Type="http://schemas.openxmlformats.org/officeDocument/2006/relationships/oleObject" Target="../embeddings/oleObject101.bin"/><Relationship Id="rId21" Type="http://schemas.openxmlformats.org/officeDocument/2006/relationships/oleObject" Target="../embeddings/oleObject110.bin"/><Relationship Id="rId7" Type="http://schemas.openxmlformats.org/officeDocument/2006/relationships/oleObject" Target="../embeddings/oleObject103.bin"/><Relationship Id="rId12" Type="http://schemas.openxmlformats.org/officeDocument/2006/relationships/image" Target="../media/image109.wmf"/><Relationship Id="rId17" Type="http://schemas.openxmlformats.org/officeDocument/2006/relationships/oleObject" Target="../embeddings/oleObject10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1.wmf"/><Relationship Id="rId20" Type="http://schemas.openxmlformats.org/officeDocument/2006/relationships/image" Target="../media/image113.wmf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06.wmf"/><Relationship Id="rId11" Type="http://schemas.openxmlformats.org/officeDocument/2006/relationships/oleObject" Target="../embeddings/oleObject105.bin"/><Relationship Id="rId24" Type="http://schemas.openxmlformats.org/officeDocument/2006/relationships/image" Target="../media/image103.wmf"/><Relationship Id="rId5" Type="http://schemas.openxmlformats.org/officeDocument/2006/relationships/oleObject" Target="../embeddings/oleObject102.bin"/><Relationship Id="rId15" Type="http://schemas.openxmlformats.org/officeDocument/2006/relationships/oleObject" Target="../embeddings/oleObject107.bin"/><Relationship Id="rId23" Type="http://schemas.openxmlformats.org/officeDocument/2006/relationships/oleObject" Target="../embeddings/oleObject111.bin"/><Relationship Id="rId10" Type="http://schemas.openxmlformats.org/officeDocument/2006/relationships/image" Target="../media/image108.wmf"/><Relationship Id="rId19" Type="http://schemas.openxmlformats.org/officeDocument/2006/relationships/oleObject" Target="../embeddings/oleObject109.bin"/><Relationship Id="rId4" Type="http://schemas.openxmlformats.org/officeDocument/2006/relationships/image" Target="../media/image105.wmf"/><Relationship Id="rId9" Type="http://schemas.openxmlformats.org/officeDocument/2006/relationships/oleObject" Target="../embeddings/oleObject104.bin"/><Relationship Id="rId14" Type="http://schemas.openxmlformats.org/officeDocument/2006/relationships/image" Target="../media/image110.wmf"/><Relationship Id="rId22" Type="http://schemas.openxmlformats.org/officeDocument/2006/relationships/image" Target="../media/image114.wmf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13" Type="http://schemas.openxmlformats.org/officeDocument/2006/relationships/oleObject" Target="../embeddings/oleObject117.bin"/><Relationship Id="rId3" Type="http://schemas.openxmlformats.org/officeDocument/2006/relationships/oleObject" Target="../embeddings/oleObject112.bin"/><Relationship Id="rId7" Type="http://schemas.openxmlformats.org/officeDocument/2006/relationships/oleObject" Target="../embeddings/oleObject114.bin"/><Relationship Id="rId12" Type="http://schemas.openxmlformats.org/officeDocument/2006/relationships/image" Target="../media/image10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8.wmf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15.wmf"/><Relationship Id="rId11" Type="http://schemas.openxmlformats.org/officeDocument/2006/relationships/oleObject" Target="../embeddings/oleObject116.bin"/><Relationship Id="rId5" Type="http://schemas.openxmlformats.org/officeDocument/2006/relationships/oleObject" Target="../embeddings/oleObject113.bin"/><Relationship Id="rId15" Type="http://schemas.openxmlformats.org/officeDocument/2006/relationships/oleObject" Target="../embeddings/oleObject118.bin"/><Relationship Id="rId10" Type="http://schemas.openxmlformats.org/officeDocument/2006/relationships/image" Target="../media/image117.wmf"/><Relationship Id="rId4" Type="http://schemas.openxmlformats.org/officeDocument/2006/relationships/image" Target="../media/image106.wmf"/><Relationship Id="rId9" Type="http://schemas.openxmlformats.org/officeDocument/2006/relationships/oleObject" Target="../embeddings/oleObject115.bin"/><Relationship Id="rId14" Type="http://schemas.openxmlformats.org/officeDocument/2006/relationships/image" Target="../media/image103.w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13" Type="http://schemas.openxmlformats.org/officeDocument/2006/relationships/oleObject" Target="../embeddings/oleObject124.bin"/><Relationship Id="rId18" Type="http://schemas.openxmlformats.org/officeDocument/2006/relationships/image" Target="../media/image126.wmf"/><Relationship Id="rId3" Type="http://schemas.openxmlformats.org/officeDocument/2006/relationships/oleObject" Target="../embeddings/oleObject119.bin"/><Relationship Id="rId7" Type="http://schemas.openxmlformats.org/officeDocument/2006/relationships/oleObject" Target="../embeddings/oleObject121.bin"/><Relationship Id="rId12" Type="http://schemas.openxmlformats.org/officeDocument/2006/relationships/image" Target="../media/image123.wmf"/><Relationship Id="rId17" Type="http://schemas.openxmlformats.org/officeDocument/2006/relationships/oleObject" Target="../embeddings/oleObject12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5.wmf"/><Relationship Id="rId20" Type="http://schemas.openxmlformats.org/officeDocument/2006/relationships/image" Target="../media/image127.wmf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20.wmf"/><Relationship Id="rId11" Type="http://schemas.openxmlformats.org/officeDocument/2006/relationships/oleObject" Target="../embeddings/oleObject123.bin"/><Relationship Id="rId5" Type="http://schemas.openxmlformats.org/officeDocument/2006/relationships/oleObject" Target="../embeddings/oleObject120.bin"/><Relationship Id="rId15" Type="http://schemas.openxmlformats.org/officeDocument/2006/relationships/oleObject" Target="../embeddings/oleObject125.bin"/><Relationship Id="rId10" Type="http://schemas.openxmlformats.org/officeDocument/2006/relationships/image" Target="../media/image122.wmf"/><Relationship Id="rId19" Type="http://schemas.openxmlformats.org/officeDocument/2006/relationships/oleObject" Target="../embeddings/oleObject127.bin"/><Relationship Id="rId4" Type="http://schemas.openxmlformats.org/officeDocument/2006/relationships/image" Target="../media/image119.wmf"/><Relationship Id="rId9" Type="http://schemas.openxmlformats.org/officeDocument/2006/relationships/oleObject" Target="../embeddings/oleObject122.bin"/><Relationship Id="rId14" Type="http://schemas.openxmlformats.org/officeDocument/2006/relationships/image" Target="../media/image12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2152651"/>
          </a:xfrm>
        </p:spPr>
        <p:txBody>
          <a:bodyPr>
            <a:normAutofit/>
          </a:bodyPr>
          <a:lstStyle/>
          <a:p>
            <a:br>
              <a:rPr lang="it-IT" dirty="0"/>
            </a:br>
            <a:br>
              <a:rPr lang="it-IT" dirty="0"/>
            </a:br>
            <a:r>
              <a:rPr lang="it-IT" sz="2800" dirty="0"/>
              <a:t>Mauro Fadda (mauro.fadda@unica.it)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8153400" cy="1752600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it-IT" sz="1800" dirty="0">
                <a:solidFill>
                  <a:schemeClr val="tx1"/>
                </a:solidFill>
              </a:rPr>
              <a:t>Università degli Studi di Sassari </a:t>
            </a:r>
          </a:p>
          <a:p>
            <a:pPr>
              <a:lnSpc>
                <a:spcPct val="200000"/>
              </a:lnSpc>
            </a:pPr>
            <a:r>
              <a:rPr lang="it-IT" sz="1800" dirty="0">
                <a:solidFill>
                  <a:schemeClr val="tx1"/>
                </a:solidFill>
              </a:rPr>
              <a:t>Corso di Laurea in Ingegneria Informatica</a:t>
            </a:r>
          </a:p>
          <a:p>
            <a:pPr>
              <a:lnSpc>
                <a:spcPct val="200000"/>
              </a:lnSpc>
            </a:pPr>
            <a:r>
              <a:rPr lang="it-IT" sz="1800" dirty="0">
                <a:solidFill>
                  <a:schemeClr val="tx1"/>
                </a:solidFill>
              </a:rPr>
              <a:t>Crediti: 6</a:t>
            </a:r>
          </a:p>
          <a:p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981200" y="1591270"/>
            <a:ext cx="5155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Teoria dei segnali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609600" y="3200400"/>
            <a:ext cx="8153400" cy="28956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Esperimento: Estrazione di quattro carte da un mazzo di 40 carte (A,2,3,4,5,6,7,8,9,10)*(Cuori,Fiori,Picche,Quadri)</a:t>
            </a:r>
          </a:p>
          <a:p>
            <a:r>
              <a:rPr lang="it-IT" dirty="0"/>
              <a:t>Calcolare P(quattro Assi)</a:t>
            </a:r>
          </a:p>
          <a:p>
            <a:endParaRPr lang="it-IT" dirty="0"/>
          </a:p>
        </p:txBody>
      </p:sp>
      <p:graphicFrame>
        <p:nvGraphicFramePr>
          <p:cNvPr id="5703682" name="Object 2"/>
          <p:cNvGraphicFramePr>
            <a:graphicFrameLocks noChangeAspect="1"/>
          </p:cNvGraphicFramePr>
          <p:nvPr/>
        </p:nvGraphicFramePr>
        <p:xfrm>
          <a:off x="2743200" y="4195762"/>
          <a:ext cx="319563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7675" name="Equazione" r:id="rId3" imgW="1346040" imgH="380880" progId="Equation.3">
                  <p:embed/>
                </p:oleObj>
              </mc:Choice>
              <mc:Fallback>
                <p:oleObj name="Equazione" r:id="rId3" imgW="1346040" imgH="380880" progId="Equation.3">
                  <p:embed/>
                  <p:pic>
                    <p:nvPicPr>
                      <p:cNvPr id="57036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195762"/>
                        <a:ext cx="3195638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03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03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4"/>
          </a:xfrm>
        </p:spPr>
        <p:txBody>
          <a:bodyPr/>
          <a:lstStyle/>
          <a:p>
            <a:r>
              <a:rPr lang="it-IT" dirty="0"/>
              <a:t>Postulati probabilità</a:t>
            </a:r>
          </a:p>
          <a:p>
            <a:pPr lvl="1"/>
            <a:endParaRPr lang="it-IT" dirty="0"/>
          </a:p>
          <a:p>
            <a:pPr lvl="1"/>
            <a:endParaRPr lang="it-IT" dirty="0"/>
          </a:p>
          <a:p>
            <a:endParaRPr lang="it-IT" dirty="0"/>
          </a:p>
          <a:p>
            <a:endParaRPr lang="it-IT" sz="1400" dirty="0"/>
          </a:p>
          <a:p>
            <a:r>
              <a:rPr lang="it-IT" dirty="0"/>
              <a:t>Teoremi fondamentali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Probabilità assiomatica</a:t>
            </a:r>
          </a:p>
        </p:txBody>
      </p:sp>
      <p:graphicFrame>
        <p:nvGraphicFramePr>
          <p:cNvPr id="3375106" name="Object 2"/>
          <p:cNvGraphicFramePr>
            <a:graphicFrameLocks noChangeAspect="1"/>
          </p:cNvGraphicFramePr>
          <p:nvPr/>
        </p:nvGraphicFramePr>
        <p:xfrm>
          <a:off x="914400" y="1600200"/>
          <a:ext cx="2967037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3169" name="Equazione" r:id="rId3" imgW="672840" imgH="177480" progId="Equation.3">
                  <p:embed/>
                </p:oleObj>
              </mc:Choice>
              <mc:Fallback>
                <p:oleObj name="Equazione" r:id="rId3" imgW="67284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2967037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5107" name="Object 3"/>
          <p:cNvGraphicFramePr>
            <a:graphicFrameLocks noChangeAspect="1"/>
          </p:cNvGraphicFramePr>
          <p:nvPr/>
        </p:nvGraphicFramePr>
        <p:xfrm>
          <a:off x="990600" y="2743200"/>
          <a:ext cx="1457325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3170" name="Equazione" r:id="rId5" imgW="520560" imgH="177480" progId="Equation.3">
                  <p:embed/>
                </p:oleObj>
              </mc:Choice>
              <mc:Fallback>
                <p:oleObj name="Equazione" r:id="rId5" imgW="52056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743200"/>
                        <a:ext cx="1457325" cy="58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reccia a destra 6"/>
          <p:cNvSpPr/>
          <p:nvPr/>
        </p:nvSpPr>
        <p:spPr>
          <a:xfrm>
            <a:off x="2514600" y="2819400"/>
            <a:ext cx="1295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3375108" name="Object 4"/>
          <p:cNvGraphicFramePr>
            <a:graphicFrameLocks noChangeAspect="1"/>
          </p:cNvGraphicFramePr>
          <p:nvPr/>
        </p:nvGraphicFramePr>
        <p:xfrm>
          <a:off x="3810000" y="2743200"/>
          <a:ext cx="358933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3171" name="Equazione" r:id="rId7" imgW="1282680" imgH="177480" progId="Equation.3">
                  <p:embed/>
                </p:oleObj>
              </mc:Choice>
              <mc:Fallback>
                <p:oleObj name="Equazione" r:id="rId7" imgW="128268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743200"/>
                        <a:ext cx="3589338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5109" name="Object 5"/>
          <p:cNvGraphicFramePr>
            <a:graphicFrameLocks noChangeAspect="1"/>
          </p:cNvGraphicFramePr>
          <p:nvPr/>
        </p:nvGraphicFramePr>
        <p:xfrm>
          <a:off x="838200" y="4043363"/>
          <a:ext cx="229552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3172" name="Equazione" r:id="rId9" imgW="520560" imgH="177480" progId="Equation.3">
                  <p:embed/>
                </p:oleObj>
              </mc:Choice>
              <mc:Fallback>
                <p:oleObj name="Equazione" r:id="rId9" imgW="5205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043363"/>
                        <a:ext cx="2295525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5110" name="Object 6"/>
          <p:cNvGraphicFramePr>
            <a:graphicFrameLocks noChangeAspect="1"/>
          </p:cNvGraphicFramePr>
          <p:nvPr/>
        </p:nvGraphicFramePr>
        <p:xfrm>
          <a:off x="914400" y="4648200"/>
          <a:ext cx="3751263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3173" name="Equazione" r:id="rId11" imgW="850680" imgH="215640" progId="Equation.3">
                  <p:embed/>
                </p:oleObj>
              </mc:Choice>
              <mc:Fallback>
                <p:oleObj name="Equazione" r:id="rId11" imgW="85068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648200"/>
                        <a:ext cx="3751263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5111" name="Object 7"/>
          <p:cNvGraphicFramePr>
            <a:graphicFrameLocks noChangeAspect="1"/>
          </p:cNvGraphicFramePr>
          <p:nvPr/>
        </p:nvGraphicFramePr>
        <p:xfrm>
          <a:off x="998537" y="5511800"/>
          <a:ext cx="486886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3174" name="Equazione" r:id="rId13" imgW="1739880" imgH="177480" progId="Equation.3">
                  <p:embed/>
                </p:oleObj>
              </mc:Choice>
              <mc:Fallback>
                <p:oleObj name="Equazione" r:id="rId13" imgW="173988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537" y="5511800"/>
                        <a:ext cx="4868863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5112" name="Object 8"/>
          <p:cNvGraphicFramePr>
            <a:graphicFrameLocks noChangeAspect="1"/>
          </p:cNvGraphicFramePr>
          <p:nvPr/>
        </p:nvGraphicFramePr>
        <p:xfrm>
          <a:off x="914400" y="2133600"/>
          <a:ext cx="2071688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3175" name="Equazione" r:id="rId15" imgW="469800" imgH="190440" progId="Equation.3">
                  <p:embed/>
                </p:oleObj>
              </mc:Choice>
              <mc:Fallback>
                <p:oleObj name="Equazione" r:id="rId15" imgW="469800" imgH="1904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133600"/>
                        <a:ext cx="2071688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5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5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5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5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5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5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5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75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75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75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75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75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75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Data un’urna con 15 palline nere e 5 bianche, calcolare la probabilità che la pallina estratta non sia nera. </a:t>
            </a:r>
          </a:p>
        </p:txBody>
      </p:sp>
      <p:graphicFrame>
        <p:nvGraphicFramePr>
          <p:cNvPr id="614401" name="Object 1"/>
          <p:cNvGraphicFramePr>
            <a:graphicFrameLocks noChangeAspect="1"/>
          </p:cNvGraphicFramePr>
          <p:nvPr/>
        </p:nvGraphicFramePr>
        <p:xfrm>
          <a:off x="838200" y="2667000"/>
          <a:ext cx="5373688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7373" name="Equazione" r:id="rId3" imgW="1218960" imgH="355320" progId="Equation.3">
                  <p:embed/>
                </p:oleObj>
              </mc:Choice>
              <mc:Fallback>
                <p:oleObj name="Equazione" r:id="rId3" imgW="1218960" imgH="355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667000"/>
                        <a:ext cx="5373688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02" name="Object 2"/>
          <p:cNvGraphicFramePr>
            <a:graphicFrameLocks noChangeAspect="1"/>
          </p:cNvGraphicFramePr>
          <p:nvPr/>
        </p:nvGraphicFramePr>
        <p:xfrm>
          <a:off x="762000" y="3657600"/>
          <a:ext cx="3694112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7374" name="Equazione" r:id="rId5" imgW="838080" imgH="355320" progId="Equation.3">
                  <p:embed/>
                </p:oleObj>
              </mc:Choice>
              <mc:Fallback>
                <p:oleObj name="Equazione" r:id="rId5" imgW="838080" imgH="3553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657600"/>
                        <a:ext cx="3694112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03" name="Object 3"/>
          <p:cNvGraphicFramePr>
            <a:graphicFrameLocks noChangeAspect="1"/>
          </p:cNvGraphicFramePr>
          <p:nvPr/>
        </p:nvGraphicFramePr>
        <p:xfrm>
          <a:off x="762000" y="4724400"/>
          <a:ext cx="7108825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7375" name="Equazione" r:id="rId7" imgW="1612800" imgH="355320" progId="Equation.3">
                  <p:embed/>
                </p:oleObj>
              </mc:Choice>
              <mc:Fallback>
                <p:oleObj name="Equazione" r:id="rId7" imgW="1612800" imgH="3553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724400"/>
                        <a:ext cx="7108825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Calcolare la probabilità che lanciando 3 volte un dado a 6 facce si presenti due volte la faccia 1 e una volta la faccia 2.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Permutazioni con ripetizione</a:t>
            </a: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/>
        </p:nvGraphicFramePr>
        <p:xfrm>
          <a:off x="509588" y="1377950"/>
          <a:ext cx="8218487" cy="651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698" name="Document" r:id="rId3" imgW="6100805" imgH="4861970" progId="Word.Document.12">
                  <p:embed/>
                </p:oleObj>
              </mc:Choice>
              <mc:Fallback>
                <p:oleObj name="Document" r:id="rId3" imgW="6100805" imgH="4861970" progId="Word.Document.12">
                  <p:embed/>
                  <p:pic>
                    <p:nvPicPr>
                      <p:cNvPr id="5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8" y="1377950"/>
                        <a:ext cx="8218487" cy="6516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Disposizioni con ripetizione</a:t>
            </a: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/>
        </p:nvGraphicFramePr>
        <p:xfrm>
          <a:off x="509588" y="1143000"/>
          <a:ext cx="8218487" cy="854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9722" name="Document" r:id="rId3" imgW="6100805" imgH="6340323" progId="Word.Document.12">
                  <p:embed/>
                </p:oleObj>
              </mc:Choice>
              <mc:Fallback>
                <p:oleObj name="Document" r:id="rId3" imgW="6100805" imgH="6340323" progId="Word.Document.12">
                  <p:embed/>
                  <p:pic>
                    <p:nvPicPr>
                      <p:cNvPr id="5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8" y="1143000"/>
                        <a:ext cx="8218487" cy="8542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Calcolare la probabilità che lanciando 3 volte un dado a 6 facce si presenti due volte la faccia 1 e una volta la faccia 2.</a:t>
            </a:r>
          </a:p>
        </p:txBody>
      </p:sp>
      <p:graphicFrame>
        <p:nvGraphicFramePr>
          <p:cNvPr id="660482" name="Object 2"/>
          <p:cNvGraphicFramePr>
            <a:graphicFrameLocks noChangeAspect="1"/>
          </p:cNvGraphicFramePr>
          <p:nvPr/>
        </p:nvGraphicFramePr>
        <p:xfrm>
          <a:off x="838200" y="2819400"/>
          <a:ext cx="5334000" cy="1919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0746" name="Equazione" r:id="rId3" imgW="1104840" imgH="533160" progId="Equation.3">
                  <p:embed/>
                </p:oleObj>
              </mc:Choice>
              <mc:Fallback>
                <p:oleObj name="Equazione" r:id="rId3" imgW="1104840" imgH="533160" progId="Equation.3">
                  <p:embed/>
                  <p:pic>
                    <p:nvPicPr>
                      <p:cNvPr id="6604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819400"/>
                        <a:ext cx="5334000" cy="19194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94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Da un mazzo di 40 carte si prendono 3 carte. Qual è la probabilità che vi sia uno ed un solo asso?</a:t>
            </a:r>
          </a:p>
        </p:txBody>
      </p:sp>
      <p:graphicFrame>
        <p:nvGraphicFramePr>
          <p:cNvPr id="661507" name="Object 3"/>
          <p:cNvGraphicFramePr>
            <a:graphicFrameLocks noChangeAspect="1"/>
          </p:cNvGraphicFramePr>
          <p:nvPr/>
        </p:nvGraphicFramePr>
        <p:xfrm>
          <a:off x="457200" y="3200400"/>
          <a:ext cx="8393112" cy="177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9371" name="Equazione" r:id="rId3" imgW="2006280" imgH="406080" progId="Equation.3">
                  <p:embed/>
                </p:oleObj>
              </mc:Choice>
              <mc:Fallback>
                <p:oleObj name="Equazione" r:id="rId3" imgW="200628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200400"/>
                        <a:ext cx="8393112" cy="177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Da un mazzo di 40 carte si prendono 3 carte. Qual è la probabilità che vi siano 3 assi?</a:t>
            </a:r>
          </a:p>
        </p:txBody>
      </p:sp>
      <p:graphicFrame>
        <p:nvGraphicFramePr>
          <p:cNvPr id="661506" name="Object 2"/>
          <p:cNvGraphicFramePr>
            <a:graphicFrameLocks noChangeAspect="1"/>
          </p:cNvGraphicFramePr>
          <p:nvPr/>
        </p:nvGraphicFramePr>
        <p:xfrm>
          <a:off x="1641475" y="3027363"/>
          <a:ext cx="3867150" cy="1373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0395" name="Equazione" r:id="rId3" imgW="1193760" imgH="406080" progId="Equation.3">
                  <p:embed/>
                </p:oleObj>
              </mc:Choice>
              <mc:Fallback>
                <p:oleObj name="Equazione" r:id="rId3" imgW="119376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1475" y="3027363"/>
                        <a:ext cx="3867150" cy="1373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Da un mazzo di 40 carte si prendono 3 carte, 1 alla volta. Qual è la probabilità che vi siano 3 assi?</a:t>
            </a:r>
          </a:p>
        </p:txBody>
      </p:sp>
      <p:graphicFrame>
        <p:nvGraphicFramePr>
          <p:cNvPr id="661506" name="Object 2"/>
          <p:cNvGraphicFramePr>
            <a:graphicFrameLocks noChangeAspect="1"/>
          </p:cNvGraphicFramePr>
          <p:nvPr/>
        </p:nvGraphicFramePr>
        <p:xfrm>
          <a:off x="1295400" y="3198813"/>
          <a:ext cx="6170613" cy="1373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1419" name="Equazione" r:id="rId3" imgW="1904760" imgH="406080" progId="Equation.3">
                  <p:embed/>
                </p:oleObj>
              </mc:Choice>
              <mc:Fallback>
                <p:oleObj name="Equazione" r:id="rId3" imgW="190476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198813"/>
                        <a:ext cx="6170613" cy="1373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Probabilità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dirty="0"/>
              <a:t>La teoria della probabilità si occupa dello studio matematico di quei fenomeni la cui realizzazione non è certa a priori.</a:t>
            </a:r>
          </a:p>
          <a:p>
            <a:pPr algn="just"/>
            <a:r>
              <a:rPr lang="it-IT" dirty="0"/>
              <a:t>L’esempio classico è il lancio della moneta che genera dei risultati (eventi) aleatori ovvero imprevedibili.</a:t>
            </a:r>
          </a:p>
          <a:p>
            <a:pPr algn="just"/>
            <a:r>
              <a:rPr lang="it-IT" dirty="0"/>
              <a:t>La teoria della probabilità permette di prendere decisioni in condizioni di incertezza.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“Lancio del parallelepipedo”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Spazio 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Eventi NON equiprobabili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762000" y="1828800"/>
            <a:ext cx="2438400" cy="1295400"/>
            <a:chOff x="762000" y="1828800"/>
            <a:chExt cx="2438400" cy="1295400"/>
          </a:xfrm>
        </p:grpSpPr>
        <p:sp>
          <p:nvSpPr>
            <p:cNvPr id="5" name="Cube 4"/>
            <p:cNvSpPr/>
            <p:nvPr/>
          </p:nvSpPr>
          <p:spPr>
            <a:xfrm>
              <a:off x="762000" y="1828800"/>
              <a:ext cx="1981200" cy="1295400"/>
            </a:xfrm>
            <a:prstGeom prst="cub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47800" y="2438400"/>
              <a:ext cx="762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1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76400" y="1828800"/>
              <a:ext cx="762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2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38400" y="2209800"/>
              <a:ext cx="762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3</a:t>
              </a:r>
            </a:p>
          </p:txBody>
        </p:sp>
      </p:grpSp>
      <p:graphicFrame>
        <p:nvGraphicFramePr>
          <p:cNvPr id="729090" name="Object 2"/>
          <p:cNvGraphicFramePr>
            <a:graphicFrameLocks noChangeAspect="1"/>
          </p:cNvGraphicFramePr>
          <p:nvPr/>
        </p:nvGraphicFramePr>
        <p:xfrm>
          <a:off x="2101850" y="3395663"/>
          <a:ext cx="5407025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3493" name="Equazione" r:id="rId3" imgW="876240" imgH="190440" progId="Equation.3">
                  <p:embed/>
                </p:oleObj>
              </mc:Choice>
              <mc:Fallback>
                <p:oleObj name="Equazione" r:id="rId3" imgW="876240" imgH="1904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0" y="3395663"/>
                        <a:ext cx="5407025" cy="64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93444" name="Object 4"/>
          <p:cNvGraphicFramePr>
            <a:graphicFrameLocks noChangeAspect="1"/>
          </p:cNvGraphicFramePr>
          <p:nvPr/>
        </p:nvGraphicFramePr>
        <p:xfrm>
          <a:off x="838200" y="4114800"/>
          <a:ext cx="2535044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3494" name="Equazione" r:id="rId5" imgW="1574640" imgH="520560" progId="Equation.3">
                  <p:embed/>
                </p:oleObj>
              </mc:Choice>
              <mc:Fallback>
                <p:oleObj name="Equazione" r:id="rId5" imgW="1574640" imgH="5205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114800"/>
                        <a:ext cx="2535044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93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93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Istogramma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Rappresentazione grafica di una distribuzione di frequenza, costituita da una successione di rettangoli avente come base l’intervallo delle classi e come altezza un valore proporzionale alla frequenza corrispondente.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Esempio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66801"/>
            <a:ext cx="2971800" cy="5059364"/>
          </a:xfrm>
        </p:spPr>
        <p:txBody>
          <a:bodyPr/>
          <a:lstStyle/>
          <a:p>
            <a:pPr marL="1588" indent="-1588">
              <a:buNone/>
            </a:pPr>
            <a:r>
              <a:rPr lang="it-IT" sz="2400" dirty="0"/>
              <a:t>Dati i risultati d’esame di 10 studenti (Esiti: 18,20,20,20,23,24,25,25,26,29).</a:t>
            </a:r>
          </a:p>
          <a:p>
            <a:pPr marL="1588" indent="-1588">
              <a:buNone/>
            </a:pPr>
            <a:r>
              <a:rPr lang="it-IT" sz="2400" dirty="0"/>
              <a:t>Rappresentare graficamente la distribuzione dei risultati sugli intervalli 18-23, 24-27, 28-30.</a:t>
            </a:r>
          </a:p>
          <a:p>
            <a:pPr>
              <a:buNone/>
            </a:pPr>
            <a:endParaRPr lang="it-IT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3581400" y="1295400"/>
          <a:ext cx="5245100" cy="1784350"/>
        </p:xfrm>
        <a:graphic>
          <a:graphicData uri="http://schemas.openxmlformats.org/drawingml/2006/table">
            <a:tbl>
              <a:tblPr/>
              <a:tblGrid>
                <a:gridCol w="82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Classe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Frequenza assoluta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Frequenza relativa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18-23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24-27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28-30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it-IT" sz="2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Grafico 6"/>
          <p:cNvGraphicFramePr/>
          <p:nvPr/>
        </p:nvGraphicFramePr>
        <p:xfrm>
          <a:off x="4038600" y="3352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Probabilità </a:t>
            </a:r>
            <a:r>
              <a:rPr lang="it-IT" dirty="0" err="1"/>
              <a:t>frequentistica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b="1" dirty="0"/>
              <a:t>Definizione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i="1" dirty="0"/>
              <a:t>n</a:t>
            </a:r>
            <a:r>
              <a:rPr lang="it-IT" dirty="0"/>
              <a:t> = numero di prove</a:t>
            </a:r>
          </a:p>
          <a:p>
            <a:r>
              <a:rPr lang="it-IT" i="1" dirty="0"/>
              <a:t>k</a:t>
            </a:r>
            <a:r>
              <a:rPr lang="it-IT" dirty="0"/>
              <a:t> = numero eventi favorevoli nelle </a:t>
            </a:r>
            <a:r>
              <a:rPr lang="it-IT" i="1" dirty="0"/>
              <a:t>n</a:t>
            </a:r>
            <a:r>
              <a:rPr lang="it-IT" dirty="0"/>
              <a:t> prove</a:t>
            </a:r>
          </a:p>
          <a:p>
            <a:endParaRPr lang="it-IT" dirty="0"/>
          </a:p>
          <a:p>
            <a:r>
              <a:rPr lang="it-IT" dirty="0"/>
              <a:t>La probabilità è il valore al quale converge la frequenza k/n al crescere di n</a:t>
            </a:r>
          </a:p>
        </p:txBody>
      </p:sp>
      <p:graphicFrame>
        <p:nvGraphicFramePr>
          <p:cNvPr id="730114" name="Object 2"/>
          <p:cNvGraphicFramePr>
            <a:graphicFrameLocks noChangeAspect="1"/>
          </p:cNvGraphicFramePr>
          <p:nvPr/>
        </p:nvGraphicFramePr>
        <p:xfrm>
          <a:off x="914400" y="1752600"/>
          <a:ext cx="4702175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4491" name="Equazione" r:id="rId3" imgW="761760" imgH="355320" progId="Equation.3">
                  <p:embed/>
                </p:oleObj>
              </mc:Choice>
              <mc:Fallback>
                <p:oleObj name="Equazione" r:id="rId3" imgW="761760" imgH="355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752600"/>
                        <a:ext cx="4702175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Analizzare la seguente trasmissione binaria che costituisce un campione rappresentativo di tutta la trasmissione e determinare le probabilità di ricevere 1 e 0.</a:t>
            </a:r>
          </a:p>
          <a:p>
            <a:endParaRPr lang="it-IT" dirty="0"/>
          </a:p>
          <a:p>
            <a:pPr lvl="1">
              <a:buNone/>
            </a:pPr>
            <a:r>
              <a:rPr lang="it-IT" dirty="0"/>
              <a:t>TX</a:t>
            </a:r>
            <a:r>
              <a:rPr lang="it-IT" dirty="0">
                <a:sym typeface="Wingdings" pitchFamily="2" charset="2"/>
              </a:rPr>
              <a:t></a:t>
            </a:r>
            <a:r>
              <a:rPr lang="it-IT" dirty="0"/>
              <a:t>000100000100000000100000000000</a:t>
            </a:r>
            <a:r>
              <a:rPr lang="it-IT" dirty="0">
                <a:sym typeface="Wingdings" pitchFamily="2" charset="2"/>
              </a:rPr>
              <a:t>RX</a:t>
            </a:r>
          </a:p>
          <a:p>
            <a:pPr lvl="1">
              <a:buNone/>
            </a:pPr>
            <a:r>
              <a:rPr lang="it-IT" dirty="0">
                <a:sym typeface="Wingdings" pitchFamily="2" charset="2"/>
              </a:rPr>
              <a:t>TX=trasmettitore, RX=ricevitore</a:t>
            </a:r>
            <a:endParaRPr lang="it-IT" dirty="0"/>
          </a:p>
        </p:txBody>
      </p:sp>
      <p:graphicFrame>
        <p:nvGraphicFramePr>
          <p:cNvPr id="2959362" name="Object 2"/>
          <p:cNvGraphicFramePr>
            <a:graphicFrameLocks noChangeAspect="1"/>
          </p:cNvGraphicFramePr>
          <p:nvPr/>
        </p:nvGraphicFramePr>
        <p:xfrm>
          <a:off x="533400" y="5105400"/>
          <a:ext cx="4572000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5540" name="Equazione" r:id="rId3" imgW="1536480" imgH="330120" progId="Equation.3">
                  <p:embed/>
                </p:oleObj>
              </mc:Choice>
              <mc:Fallback>
                <p:oleObj name="Equazione" r:id="rId3" imgW="1536480" imgH="3301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105400"/>
                        <a:ext cx="4572000" cy="77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59363" name="Object 3"/>
          <p:cNvGraphicFramePr>
            <a:graphicFrameLocks noChangeAspect="1"/>
          </p:cNvGraphicFramePr>
          <p:nvPr/>
        </p:nvGraphicFramePr>
        <p:xfrm>
          <a:off x="5634037" y="5286375"/>
          <a:ext cx="32051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5541" name="Equazione" r:id="rId5" imgW="1079280" imgH="177480" progId="Equation.3">
                  <p:embed/>
                </p:oleObj>
              </mc:Choice>
              <mc:Fallback>
                <p:oleObj name="Equazione" r:id="rId5" imgW="107928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4037" y="5286375"/>
                        <a:ext cx="3205163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 1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/>
              <a:t>Probabilità classica</a:t>
            </a:r>
          </a:p>
          <a:p>
            <a:pPr lvl="0"/>
            <a:r>
              <a:rPr lang="it-IT" dirty="0"/>
              <a:t>Un sistema di comunicazione trasmette parole da 8 caratteri </a:t>
            </a:r>
            <a:r>
              <a:rPr lang="it-IT" b="1" u="sng" dirty="0"/>
              <a:t>scelti a caso</a:t>
            </a:r>
            <a:r>
              <a:rPr lang="it-IT" dirty="0"/>
              <a:t> da un alfabeto a 10 caratteri (A,B,C,D,E,F,G,H,I,L), determinare la probabilità di ricevere parole che iniziano per AA, terminano per BB e contengono 1 sola C.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 2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b="1" dirty="0"/>
              <a:t>Probabilità assiomatica</a:t>
            </a:r>
          </a:p>
          <a:p>
            <a:pPr lvl="0"/>
            <a:r>
              <a:rPr lang="it-IT" dirty="0"/>
              <a:t>Un sistema di comunicazione trasmette parole da 4 caratteri con P(A)=1/8, P(B)=1/8, e P(C)</a:t>
            </a:r>
            <a:r>
              <a:rPr lang="it-IT" dirty="0" err="1"/>
              <a:t>=P</a:t>
            </a:r>
            <a:r>
              <a:rPr lang="it-IT" dirty="0"/>
              <a:t>(D), determinare la probabilità di ricevere C.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 3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b="1" dirty="0"/>
              <a:t>Probabilità </a:t>
            </a:r>
            <a:r>
              <a:rPr lang="it-IT" b="1" dirty="0" err="1"/>
              <a:t>frequentistica</a:t>
            </a:r>
            <a:r>
              <a:rPr lang="it-IT" b="1" dirty="0"/>
              <a:t> (o statistica)</a:t>
            </a:r>
          </a:p>
          <a:p>
            <a:pPr lvl="0"/>
            <a:r>
              <a:rPr lang="it-IT" dirty="0"/>
              <a:t>Determinare dalla trama seguente la probabilità di ricevere i simboli (A,B,C,D):</a:t>
            </a:r>
          </a:p>
          <a:p>
            <a:pPr marL="1884363" lvl="0" indent="-447675">
              <a:buNone/>
            </a:pPr>
            <a:r>
              <a:rPr lang="it-IT" sz="3600" b="1" dirty="0"/>
              <a:t>A B C </a:t>
            </a:r>
            <a:r>
              <a:rPr lang="it-IT" sz="3600" b="1" dirty="0" err="1"/>
              <a:t>C</a:t>
            </a:r>
            <a:r>
              <a:rPr lang="it-IT" sz="3600" b="1" dirty="0"/>
              <a:t> </a:t>
            </a:r>
            <a:r>
              <a:rPr lang="it-IT" sz="3600" b="1" dirty="0" err="1"/>
              <a:t>C</a:t>
            </a:r>
            <a:r>
              <a:rPr lang="it-IT" sz="3600" b="1" dirty="0"/>
              <a:t> D A </a:t>
            </a:r>
            <a:r>
              <a:rPr lang="it-IT" sz="3600" b="1" dirty="0" err="1"/>
              <a:t>A</a:t>
            </a:r>
            <a:r>
              <a:rPr lang="it-IT" sz="3600" b="1" dirty="0"/>
              <a:t> B </a:t>
            </a:r>
            <a:r>
              <a:rPr lang="it-IT" sz="3600" b="1" dirty="0" err="1"/>
              <a:t>B</a:t>
            </a:r>
            <a:endParaRPr lang="it-IT" sz="3600" b="1" dirty="0"/>
          </a:p>
          <a:p>
            <a:pPr marL="1884363" lvl="0" indent="-447675">
              <a:buNone/>
            </a:pPr>
            <a:r>
              <a:rPr lang="it-IT" sz="3600" b="1" dirty="0"/>
              <a:t>C A B </a:t>
            </a:r>
            <a:r>
              <a:rPr lang="it-IT" sz="3600" b="1" dirty="0" err="1"/>
              <a:t>B</a:t>
            </a:r>
            <a:r>
              <a:rPr lang="it-IT" sz="3600" b="1" dirty="0"/>
              <a:t> C A </a:t>
            </a:r>
            <a:r>
              <a:rPr lang="it-IT" sz="3600" b="1" dirty="0" err="1"/>
              <a:t>A</a:t>
            </a:r>
            <a:r>
              <a:rPr lang="it-IT" sz="3600" b="1" dirty="0"/>
              <a:t> </a:t>
            </a:r>
            <a:r>
              <a:rPr lang="it-IT" sz="3600" b="1" dirty="0" err="1"/>
              <a:t>A</a:t>
            </a:r>
            <a:r>
              <a:rPr lang="it-IT" sz="3600" b="1" dirty="0"/>
              <a:t> B C </a:t>
            </a:r>
          </a:p>
          <a:p>
            <a:pPr marL="1884363" lvl="0" indent="-447675">
              <a:buNone/>
            </a:pPr>
            <a:r>
              <a:rPr lang="it-IT" sz="3600" b="1" dirty="0"/>
              <a:t>A </a:t>
            </a:r>
            <a:r>
              <a:rPr lang="it-IT" sz="3600" b="1" dirty="0" err="1"/>
              <a:t>A</a:t>
            </a:r>
            <a:r>
              <a:rPr lang="it-IT" sz="3600" b="1" dirty="0"/>
              <a:t> </a:t>
            </a:r>
            <a:r>
              <a:rPr lang="it-IT" sz="3600" b="1" dirty="0" err="1"/>
              <a:t>A</a:t>
            </a:r>
            <a:r>
              <a:rPr lang="it-IT" sz="3600" b="1" dirty="0"/>
              <a:t> </a:t>
            </a:r>
            <a:r>
              <a:rPr lang="it-IT" sz="3600" b="1" dirty="0" err="1"/>
              <a:t>A</a:t>
            </a:r>
            <a:r>
              <a:rPr lang="it-IT" sz="3600" b="1" dirty="0"/>
              <a:t> </a:t>
            </a:r>
            <a:r>
              <a:rPr lang="it-IT" sz="3600" b="1" dirty="0" err="1"/>
              <a:t>A</a:t>
            </a:r>
            <a:r>
              <a:rPr lang="it-IT" sz="3600" b="1" dirty="0"/>
              <a:t> </a:t>
            </a:r>
            <a:r>
              <a:rPr lang="it-IT" sz="3600" b="1" dirty="0" err="1"/>
              <a:t>A</a:t>
            </a:r>
            <a:r>
              <a:rPr lang="it-IT" sz="3600" b="1" dirty="0"/>
              <a:t> B C D A</a:t>
            </a:r>
            <a:endParaRPr lang="it-IT" b="1" dirty="0"/>
          </a:p>
        </p:txBody>
      </p:sp>
      <p:cxnSp>
        <p:nvCxnSpPr>
          <p:cNvPr id="6" name="Connettore 2 5"/>
          <p:cNvCxnSpPr/>
          <p:nvPr/>
        </p:nvCxnSpPr>
        <p:spPr>
          <a:xfrm>
            <a:off x="1752600" y="3352800"/>
            <a:ext cx="411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1752600" y="4038600"/>
            <a:ext cx="411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>
            <a:off x="1905000" y="4724400"/>
            <a:ext cx="411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Probabilità </a:t>
            </a:r>
            <a:r>
              <a:rPr lang="it-IT" dirty="0" err="1"/>
              <a:t>frequentistica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b="1" dirty="0"/>
              <a:t>Definizione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i="1" dirty="0"/>
              <a:t>n</a:t>
            </a:r>
            <a:r>
              <a:rPr lang="it-IT" dirty="0"/>
              <a:t> = numero di prove</a:t>
            </a:r>
          </a:p>
          <a:p>
            <a:r>
              <a:rPr lang="it-IT" i="1" dirty="0"/>
              <a:t>k</a:t>
            </a:r>
            <a:r>
              <a:rPr lang="it-IT" dirty="0"/>
              <a:t> = numero eventi favorevoli nelle </a:t>
            </a:r>
            <a:r>
              <a:rPr lang="it-IT" i="1" dirty="0"/>
              <a:t>n</a:t>
            </a:r>
            <a:r>
              <a:rPr lang="it-IT" dirty="0"/>
              <a:t> prove</a:t>
            </a:r>
          </a:p>
          <a:p>
            <a:endParaRPr lang="it-IT" dirty="0"/>
          </a:p>
          <a:p>
            <a:r>
              <a:rPr lang="it-IT" dirty="0"/>
              <a:t>La probabilità è il valore al quale converge la frequenza k/n al crescere di n</a:t>
            </a:r>
          </a:p>
        </p:txBody>
      </p:sp>
      <p:graphicFrame>
        <p:nvGraphicFramePr>
          <p:cNvPr id="730114" name="Object 2"/>
          <p:cNvGraphicFramePr>
            <a:graphicFrameLocks noChangeAspect="1"/>
          </p:cNvGraphicFramePr>
          <p:nvPr/>
        </p:nvGraphicFramePr>
        <p:xfrm>
          <a:off x="914400" y="1752600"/>
          <a:ext cx="4702175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1767" name="Equazione" r:id="rId3" imgW="761760" imgH="355320" progId="Equation.3">
                  <p:embed/>
                </p:oleObj>
              </mc:Choice>
              <mc:Fallback>
                <p:oleObj name="Equazione" r:id="rId3" imgW="761760" imgH="355320" progId="Equation.3">
                  <p:embed/>
                  <p:pic>
                    <p:nvPicPr>
                      <p:cNvPr id="73011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752600"/>
                        <a:ext cx="4702175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349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Somma di eventi</a:t>
            </a:r>
          </a:p>
        </p:txBody>
      </p:sp>
      <p:graphicFrame>
        <p:nvGraphicFramePr>
          <p:cNvPr id="731139" name="Object 3"/>
          <p:cNvGraphicFramePr>
            <a:graphicFrameLocks noChangeAspect="1"/>
          </p:cNvGraphicFramePr>
          <p:nvPr/>
        </p:nvGraphicFramePr>
        <p:xfrm>
          <a:off x="1524000" y="1447800"/>
          <a:ext cx="5643562" cy="413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164" name="Equazione" r:id="rId3" imgW="1282680" imgH="939600" progId="Equation.3">
                  <p:embed/>
                </p:oleObj>
              </mc:Choice>
              <mc:Fallback>
                <p:oleObj name="Equazione" r:id="rId3" imgW="1282680" imgH="939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447800"/>
                        <a:ext cx="5643562" cy="413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1141" name="Rectangle 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1295400"/>
            <a:ext cx="32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A e B incompatibili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Probabilità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4000" b="1" dirty="0"/>
              <a:t>Definizione classica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Vale solo quando gli eventi sono equiprobabili, p.e. Moneta (non truccata), Dado (non truccato), ecc.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graphicFrame>
        <p:nvGraphicFramePr>
          <p:cNvPr id="587778" name="Object 2"/>
          <p:cNvGraphicFramePr>
            <a:graphicFrameLocks noChangeAspect="1"/>
          </p:cNvGraphicFramePr>
          <p:nvPr/>
        </p:nvGraphicFramePr>
        <p:xfrm>
          <a:off x="457200" y="2057400"/>
          <a:ext cx="7947025" cy="125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3228" name="Equazione" r:id="rId4" imgW="1803240" imgH="380880" progId="Equation.3">
                  <p:embed/>
                </p:oleObj>
              </mc:Choice>
              <mc:Fallback>
                <p:oleObj name="Equazione" r:id="rId4" imgW="1803240" imgH="380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057400"/>
                        <a:ext cx="7947025" cy="125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7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7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Esempio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dirty="0"/>
              <a:t>Lancio del dado. Dati A=[1,2] e B=[5,6].</a:t>
            </a:r>
          </a:p>
          <a:p>
            <a:pPr>
              <a:lnSpc>
                <a:spcPct val="150000"/>
              </a:lnSpc>
            </a:pPr>
            <a:r>
              <a:rPr lang="it-IT" dirty="0"/>
              <a:t>P(A+B)=P([1,2,5,6])</a:t>
            </a:r>
            <a:r>
              <a:rPr lang="it-IT" dirty="0" err="1"/>
              <a:t>=k</a:t>
            </a:r>
            <a:r>
              <a:rPr lang="it-IT" dirty="0"/>
              <a:t>/n=4/6</a:t>
            </a:r>
          </a:p>
          <a:p>
            <a:pPr>
              <a:lnSpc>
                <a:spcPct val="150000"/>
              </a:lnSpc>
            </a:pPr>
            <a:r>
              <a:rPr lang="it-IT" dirty="0"/>
              <a:t>P(A)=2/6</a:t>
            </a:r>
          </a:p>
          <a:p>
            <a:pPr>
              <a:lnSpc>
                <a:spcPct val="150000"/>
              </a:lnSpc>
            </a:pPr>
            <a:r>
              <a:rPr lang="it-IT" dirty="0"/>
              <a:t>P(B)=2/6</a:t>
            </a:r>
          </a:p>
          <a:p>
            <a:pPr>
              <a:lnSpc>
                <a:spcPct val="150000"/>
              </a:lnSpc>
            </a:pPr>
            <a:r>
              <a:rPr lang="it-IT" dirty="0"/>
              <a:t>P(</a:t>
            </a:r>
            <a:r>
              <a:rPr lang="it-IT" dirty="0" err="1"/>
              <a:t>A+B</a:t>
            </a:r>
            <a:r>
              <a:rPr lang="it-IT" dirty="0"/>
              <a:t>)</a:t>
            </a:r>
            <a:r>
              <a:rPr lang="it-IT" dirty="0" err="1"/>
              <a:t>=P</a:t>
            </a:r>
            <a:r>
              <a:rPr lang="it-IT" dirty="0"/>
              <a:t>(A)</a:t>
            </a:r>
            <a:r>
              <a:rPr lang="it-IT" dirty="0" err="1"/>
              <a:t>+P</a:t>
            </a:r>
            <a:r>
              <a:rPr lang="it-IT" dirty="0"/>
              <a:t>(B)=2/6+2/6=4/6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Somma di eventi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736258" name="Object 2"/>
          <p:cNvGraphicFramePr>
            <a:graphicFrameLocks noChangeAspect="1"/>
          </p:cNvGraphicFramePr>
          <p:nvPr/>
        </p:nvGraphicFramePr>
        <p:xfrm>
          <a:off x="519113" y="1447800"/>
          <a:ext cx="7654925" cy="413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283" name="Equazione" r:id="rId3" imgW="1739880" imgH="939600" progId="Equation.3">
                  <p:embed/>
                </p:oleObj>
              </mc:Choice>
              <mc:Fallback>
                <p:oleObj name="Equazione" r:id="rId3" imgW="1739880" imgH="939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1447800"/>
                        <a:ext cx="7654925" cy="413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86200" y="144780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A e B compatibili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Esempio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dirty="0"/>
              <a:t>Lancio del dado. Dati A=[1,2] e B=[2,3].</a:t>
            </a:r>
          </a:p>
          <a:p>
            <a:pPr>
              <a:lnSpc>
                <a:spcPct val="150000"/>
              </a:lnSpc>
            </a:pPr>
            <a:r>
              <a:rPr lang="it-IT" dirty="0"/>
              <a:t>P(A+B)=P([1,2,3])=k/n=3/6</a:t>
            </a:r>
          </a:p>
          <a:p>
            <a:pPr>
              <a:lnSpc>
                <a:spcPct val="150000"/>
              </a:lnSpc>
            </a:pPr>
            <a:r>
              <a:rPr lang="it-IT" dirty="0"/>
              <a:t>P(A)=2/6</a:t>
            </a:r>
          </a:p>
          <a:p>
            <a:pPr>
              <a:lnSpc>
                <a:spcPct val="150000"/>
              </a:lnSpc>
            </a:pPr>
            <a:r>
              <a:rPr lang="it-IT" dirty="0"/>
              <a:t>P(B)=2/6</a:t>
            </a:r>
          </a:p>
          <a:p>
            <a:pPr>
              <a:lnSpc>
                <a:spcPct val="150000"/>
              </a:lnSpc>
            </a:pPr>
            <a:r>
              <a:rPr lang="it-IT" dirty="0"/>
              <a:t>P(AB)=P([2])=1/6</a:t>
            </a:r>
          </a:p>
          <a:p>
            <a:pPr>
              <a:lnSpc>
                <a:spcPct val="150000"/>
              </a:lnSpc>
            </a:pPr>
            <a:r>
              <a:rPr lang="it-IT" dirty="0"/>
              <a:t>P(A+B)=P(A)+P(B)-P(AB)=2/6+2/6-1/6=3/6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Eventi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2500"/>
          </a:bodyPr>
          <a:lstStyle/>
          <a:p>
            <a:r>
              <a:rPr lang="it-IT" sz="2800" dirty="0">
                <a:solidFill>
                  <a:srgbClr val="FF0000"/>
                </a:solidFill>
              </a:rPr>
              <a:t>DIPENDENTI, </a:t>
            </a:r>
            <a:r>
              <a:rPr lang="it-IT" sz="2800" dirty="0"/>
              <a:t>L’evento A è </a:t>
            </a:r>
            <a:r>
              <a:rPr lang="it-IT" sz="2800" b="1" dirty="0"/>
              <a:t>dipendente</a:t>
            </a:r>
            <a:r>
              <a:rPr lang="it-IT" sz="2800" dirty="0"/>
              <a:t> dall'evento B se la probabilità dell'evento A dipende dal fatto che l'evento B si sia verificato o meno.</a:t>
            </a:r>
          </a:p>
          <a:p>
            <a:pPr lvl="1"/>
            <a:r>
              <a:rPr lang="it-IT" sz="2400" dirty="0"/>
              <a:t>Esempio: Estrazione di due carte da un mazzo di 40 (senza rimettere la carta estratta nel mazzo). Determinare la P che la prima sia un asso e la seconda sia una figura.</a:t>
            </a:r>
          </a:p>
          <a:p>
            <a:r>
              <a:rPr lang="it-IT" sz="2800" dirty="0">
                <a:solidFill>
                  <a:srgbClr val="FF0000"/>
                </a:solidFill>
              </a:rPr>
              <a:t>INDIPENDENTI, </a:t>
            </a:r>
            <a:r>
              <a:rPr lang="it-IT" sz="2800" dirty="0"/>
              <a:t>L'evento A è </a:t>
            </a:r>
            <a:r>
              <a:rPr lang="it-IT" sz="2800" b="1" dirty="0"/>
              <a:t>indipendente</a:t>
            </a:r>
            <a:r>
              <a:rPr lang="it-IT" sz="2800" dirty="0"/>
              <a:t> dall'evento B se la probabilità del verificarsi dell'evento A non dipende dal fatto che l'evento B si sia verificato o meno. </a:t>
            </a:r>
          </a:p>
          <a:p>
            <a:pPr lvl="1"/>
            <a:r>
              <a:rPr lang="it-IT" sz="2400" dirty="0"/>
              <a:t>Esempio: lancio un dado e una moneta contemporaneamente.</a:t>
            </a:r>
          </a:p>
          <a:p>
            <a:pPr lvl="1"/>
            <a:r>
              <a:rPr lang="it-IT" sz="2400" dirty="0"/>
              <a:t>In generale </a:t>
            </a:r>
            <a:r>
              <a:rPr lang="it-IT" sz="2400" dirty="0">
                <a:solidFill>
                  <a:srgbClr val="FF0000"/>
                </a:solidFill>
              </a:rPr>
              <a:t>indipendenza fisica</a:t>
            </a:r>
            <a:r>
              <a:rPr lang="it-IT" sz="2400" dirty="0"/>
              <a:t> è indice di </a:t>
            </a:r>
            <a:r>
              <a:rPr lang="it-IT" sz="2400" dirty="0">
                <a:solidFill>
                  <a:srgbClr val="FF0000"/>
                </a:solidFill>
              </a:rPr>
              <a:t>indipendenza statistica</a:t>
            </a:r>
            <a:endParaRPr lang="it-IT" sz="2400" dirty="0"/>
          </a:p>
          <a:p>
            <a:endParaRPr lang="it-IT" sz="2400" dirty="0"/>
          </a:p>
          <a:p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400" dirty="0"/>
              <a:t>Teorema del prodotto</a:t>
            </a:r>
            <a:br>
              <a:rPr lang="it-IT" sz="2400" dirty="0"/>
            </a:br>
            <a:r>
              <a:rPr lang="it-IT" sz="2400" dirty="0"/>
              <a:t>per eventi indipendenti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599"/>
            <a:ext cx="8229600" cy="4373565"/>
          </a:xfrm>
        </p:spPr>
        <p:txBody>
          <a:bodyPr/>
          <a:lstStyle/>
          <a:p>
            <a:pPr lvl="1">
              <a:buNone/>
            </a:pPr>
            <a:endParaRPr lang="it-IT" dirty="0"/>
          </a:p>
        </p:txBody>
      </p:sp>
      <p:sp>
        <p:nvSpPr>
          <p:cNvPr id="7372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37281" name="Object 1"/>
          <p:cNvGraphicFramePr>
            <a:graphicFrameLocks noChangeAspect="1"/>
          </p:cNvGraphicFramePr>
          <p:nvPr/>
        </p:nvGraphicFramePr>
        <p:xfrm>
          <a:off x="609600" y="3048000"/>
          <a:ext cx="7848600" cy="713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06" name="Equazione" r:id="rId3" imgW="2120760" imgH="190440" progId="Equation.3">
                  <p:embed/>
                </p:oleObj>
              </mc:Choice>
              <mc:Fallback>
                <p:oleObj name="Equazione" r:id="rId3" imgW="2120760" imgH="1904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0"/>
                        <a:ext cx="7848600" cy="7135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799"/>
            <a:ext cx="8229600" cy="2392365"/>
          </a:xfrm>
        </p:spPr>
        <p:txBody>
          <a:bodyPr/>
          <a:lstStyle/>
          <a:p>
            <a:r>
              <a:rPr lang="it-IT" dirty="0"/>
              <a:t>Verificare se A,B,C sono indipendenti</a:t>
            </a:r>
          </a:p>
          <a:p>
            <a:r>
              <a:rPr lang="it-IT" b="1" dirty="0"/>
              <a:t>Non</a:t>
            </a:r>
            <a:r>
              <a:rPr lang="it-IT" dirty="0"/>
              <a:t> sono indipendente perché</a:t>
            </a:r>
          </a:p>
        </p:txBody>
      </p:sp>
      <p:graphicFrame>
        <p:nvGraphicFramePr>
          <p:cNvPr id="953346" name="Object 2"/>
          <p:cNvGraphicFramePr>
            <a:graphicFrameLocks noChangeAspect="1"/>
          </p:cNvGraphicFramePr>
          <p:nvPr/>
        </p:nvGraphicFramePr>
        <p:xfrm>
          <a:off x="457200" y="1066800"/>
          <a:ext cx="5715998" cy="237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2796" name="Equazione" r:id="rId3" imgW="2209680" imgH="876240" progId="Equation.3">
                  <p:embed/>
                </p:oleObj>
              </mc:Choice>
              <mc:Fallback>
                <p:oleObj name="Equazione" r:id="rId3" imgW="2209680" imgH="876240" progId="Equation.3">
                  <p:embed/>
                  <p:pic>
                    <p:nvPicPr>
                      <p:cNvPr id="95334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066800"/>
                        <a:ext cx="5715998" cy="2378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3347" name="Object 3"/>
          <p:cNvGraphicFramePr>
            <a:graphicFrameLocks noChangeAspect="1"/>
          </p:cNvGraphicFramePr>
          <p:nvPr/>
        </p:nvGraphicFramePr>
        <p:xfrm>
          <a:off x="914400" y="4876800"/>
          <a:ext cx="6075153" cy="1122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2797" name="Equazione" r:id="rId5" imgW="2019240" imgH="355320" progId="Equation.3">
                  <p:embed/>
                </p:oleObj>
              </mc:Choice>
              <mc:Fallback>
                <p:oleObj name="Equazione" r:id="rId5" imgW="2019240" imgH="355320" progId="Equation.3">
                  <p:embed/>
                  <p:pic>
                    <p:nvPicPr>
                      <p:cNvPr id="95334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876800"/>
                        <a:ext cx="6075153" cy="1122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36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53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3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53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it-IT" dirty="0"/>
              <a:t>Calcolare la P che lanciando un dado e una moneta si verifichi l’evento [Testa,5]</a:t>
            </a:r>
          </a:p>
          <a:p>
            <a:pPr marL="742950" lvl="2" indent="-342900"/>
            <a:r>
              <a:rPr lang="it-IT" sz="1200" dirty="0"/>
              <a:t>T1</a:t>
            </a:r>
          </a:p>
          <a:p>
            <a:pPr marL="742950" lvl="2" indent="-342900"/>
            <a:r>
              <a:rPr lang="it-IT" sz="1200" dirty="0"/>
              <a:t>T2</a:t>
            </a:r>
          </a:p>
          <a:p>
            <a:pPr marL="742950" lvl="2" indent="-342900"/>
            <a:r>
              <a:rPr lang="it-IT" sz="1200" dirty="0"/>
              <a:t>T3</a:t>
            </a:r>
          </a:p>
          <a:p>
            <a:pPr marL="742950" lvl="2" indent="-342900"/>
            <a:r>
              <a:rPr lang="it-IT" sz="1200" dirty="0"/>
              <a:t>...</a:t>
            </a:r>
          </a:p>
          <a:p>
            <a:pPr marL="742950" lvl="2" indent="-342900"/>
            <a:r>
              <a:rPr lang="it-IT" sz="1200" dirty="0"/>
              <a:t>T5</a:t>
            </a:r>
          </a:p>
          <a:p>
            <a:pPr marL="742950" lvl="2" indent="-342900"/>
            <a:r>
              <a:rPr lang="it-IT" sz="1200" dirty="0"/>
              <a:t>...</a:t>
            </a:r>
          </a:p>
          <a:p>
            <a:pPr marL="742950" lvl="2" indent="-342900"/>
            <a:r>
              <a:rPr lang="it-IT" sz="1200" dirty="0"/>
              <a:t>C5</a:t>
            </a:r>
          </a:p>
          <a:p>
            <a:pPr marL="742950" lvl="2" indent="-342900"/>
            <a:r>
              <a:rPr lang="it-IT" sz="1200" dirty="0"/>
              <a:t>C6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it-IT" dirty="0"/>
              <a:t>Calcolare la P che lanciando 3 monete si verifichi TCT</a:t>
            </a:r>
          </a:p>
          <a:p>
            <a:pPr marL="742950" lvl="2" indent="-342900"/>
            <a:r>
              <a:rPr lang="it-IT" dirty="0"/>
              <a:t>P(TCT)=P(T)*P(C)*P(T)=1/8</a:t>
            </a:r>
          </a:p>
        </p:txBody>
      </p:sp>
      <p:graphicFrame>
        <p:nvGraphicFramePr>
          <p:cNvPr id="74444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217163"/>
              </p:ext>
            </p:extLst>
          </p:nvPr>
        </p:nvGraphicFramePr>
        <p:xfrm>
          <a:off x="2057400" y="1917700"/>
          <a:ext cx="2397125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502" name="Equazione" r:id="rId3" imgW="647640" imgH="342720" progId="Equation.3">
                  <p:embed/>
                </p:oleObj>
              </mc:Choice>
              <mc:Fallback>
                <p:oleObj name="Equazione" r:id="rId3" imgW="647640" imgH="34272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917700"/>
                        <a:ext cx="2397125" cy="1282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4451" name="Object 3"/>
          <p:cNvGraphicFramePr>
            <a:graphicFrameLocks noChangeAspect="1"/>
          </p:cNvGraphicFramePr>
          <p:nvPr/>
        </p:nvGraphicFramePr>
        <p:xfrm>
          <a:off x="4953000" y="3124200"/>
          <a:ext cx="3667125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503" name="Equazione" r:id="rId5" imgW="990360" imgH="190440" progId="Equation.3">
                  <p:embed/>
                </p:oleObj>
              </mc:Choice>
              <mc:Fallback>
                <p:oleObj name="Equazione" r:id="rId5" imgW="990360" imgH="1904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124200"/>
                        <a:ext cx="3667125" cy="712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4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4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4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44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4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44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Eventi dipendenti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endParaRPr lang="it-IT" dirty="0"/>
          </a:p>
          <a:p>
            <a:pPr marL="342900" lvl="1" indent="-342900">
              <a:buFont typeface="Arial" pitchFamily="34" charset="0"/>
              <a:buChar char="•"/>
            </a:pPr>
            <a:endParaRPr lang="it-IT" dirty="0"/>
          </a:p>
          <a:p>
            <a:pPr marL="342900" lvl="1" indent="-342900">
              <a:buFont typeface="Arial" pitchFamily="34" charset="0"/>
              <a:buChar char="•"/>
            </a:pPr>
            <a:endParaRPr lang="it-IT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it-IT" dirty="0"/>
              <a:t>Calcolare la P di estrarre una pallina </a:t>
            </a:r>
            <a:r>
              <a:rPr lang="it-IT" b="1" dirty="0"/>
              <a:t>rossa </a:t>
            </a:r>
            <a:r>
              <a:rPr lang="it-IT" dirty="0"/>
              <a:t>dato che è stata estratta una pallina </a:t>
            </a:r>
            <a:r>
              <a:rPr lang="it-IT" b="1" dirty="0"/>
              <a:t>bianca</a:t>
            </a:r>
            <a:r>
              <a:rPr lang="it-IT" dirty="0"/>
              <a:t> da un urna contenente 6 rosse e 2 bianche.</a:t>
            </a:r>
          </a:p>
          <a:p>
            <a:pPr marL="742950" lvl="2" indent="-342900"/>
            <a:r>
              <a:rPr lang="it-IT" dirty="0" err="1"/>
              <a:t>B=pallina</a:t>
            </a:r>
            <a:r>
              <a:rPr lang="it-IT" dirty="0"/>
              <a:t> bianca</a:t>
            </a:r>
          </a:p>
          <a:p>
            <a:pPr marL="742950" lvl="2" indent="-342900"/>
            <a:r>
              <a:rPr lang="it-IT" dirty="0" err="1"/>
              <a:t>A=pallina</a:t>
            </a:r>
            <a:r>
              <a:rPr lang="it-IT" dirty="0"/>
              <a:t> rossa</a:t>
            </a:r>
          </a:p>
          <a:p>
            <a:pPr marL="342900" lvl="1" indent="-342900">
              <a:buNone/>
            </a:pPr>
            <a:endParaRPr lang="it-IT" b="1" dirty="0"/>
          </a:p>
          <a:p>
            <a:pPr marL="742950" lvl="2" indent="-342900"/>
            <a:endParaRPr lang="it-IT" dirty="0"/>
          </a:p>
          <a:p>
            <a:endParaRPr lang="it-IT" dirty="0"/>
          </a:p>
        </p:txBody>
      </p:sp>
      <p:graphicFrame>
        <p:nvGraphicFramePr>
          <p:cNvPr id="3376130" name="Object 2"/>
          <p:cNvGraphicFramePr>
            <a:graphicFrameLocks noChangeAspect="1"/>
          </p:cNvGraphicFramePr>
          <p:nvPr/>
        </p:nvGraphicFramePr>
        <p:xfrm>
          <a:off x="3352800" y="1676400"/>
          <a:ext cx="2373313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6181" name="Equazione" r:id="rId3" imgW="647640" imgH="177480" progId="Equation.3">
                  <p:embed/>
                </p:oleObj>
              </mc:Choice>
              <mc:Fallback>
                <p:oleObj name="Equazione" r:id="rId3" imgW="64764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676400"/>
                        <a:ext cx="2373313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6132" name="Object 4"/>
          <p:cNvGraphicFramePr>
            <a:graphicFrameLocks noChangeAspect="1"/>
          </p:cNvGraphicFramePr>
          <p:nvPr/>
        </p:nvGraphicFramePr>
        <p:xfrm>
          <a:off x="3657600" y="4679517"/>
          <a:ext cx="2971800" cy="959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6182" name="Equazione" r:id="rId5" imgW="1041120" imgH="330120" progId="Equation.3">
                  <p:embed/>
                </p:oleObj>
              </mc:Choice>
              <mc:Fallback>
                <p:oleObj name="Equazione" r:id="rId5" imgW="1041120" imgH="3301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4679517"/>
                        <a:ext cx="2971800" cy="9592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dirty="0"/>
              <a:t>Teorema del prodotto</a:t>
            </a:r>
            <a:br>
              <a:rPr lang="it-IT" sz="2800" dirty="0"/>
            </a:br>
            <a:r>
              <a:rPr lang="it-IT" sz="2800" dirty="0"/>
              <a:t>per eventi dipendenti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599"/>
            <a:ext cx="8229600" cy="4373565"/>
          </a:xfrm>
        </p:spPr>
        <p:txBody>
          <a:bodyPr/>
          <a:lstStyle/>
          <a:p>
            <a:pPr lvl="1">
              <a:buNone/>
            </a:pPr>
            <a:endParaRPr lang="it-IT" dirty="0"/>
          </a:p>
        </p:txBody>
      </p:sp>
      <p:sp>
        <p:nvSpPr>
          <p:cNvPr id="7372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37281" name="Object 1"/>
          <p:cNvGraphicFramePr>
            <a:graphicFrameLocks noChangeAspect="1"/>
          </p:cNvGraphicFramePr>
          <p:nvPr/>
        </p:nvGraphicFramePr>
        <p:xfrm>
          <a:off x="2133600" y="2590800"/>
          <a:ext cx="4792662" cy="213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379" name="Equazione" r:id="rId3" imgW="1307880" imgH="571320" progId="Equation.3">
                  <p:embed/>
                </p:oleObj>
              </mc:Choice>
              <mc:Fallback>
                <p:oleObj name="Equazione" r:id="rId3" imgW="1307880" imgH="571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590800"/>
                        <a:ext cx="4792662" cy="213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Esercitazione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it-IT" dirty="0"/>
              <a:t>Calcolare tutte le P di estrazione di due palline da un urna contenente 6 rosse e 2 bianche.</a:t>
            </a:r>
          </a:p>
          <a:p>
            <a:pPr marL="742950" lvl="2" indent="-342900"/>
            <a:endParaRPr lang="it-IT" dirty="0"/>
          </a:p>
          <a:p>
            <a:pPr marL="742950" lvl="2" indent="-342900"/>
            <a:endParaRPr lang="it-IT" dirty="0"/>
          </a:p>
          <a:p>
            <a:pPr lvl="1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/>
              <a:t>Equiprobabilità</a:t>
            </a:r>
          </a:p>
        </p:txBody>
      </p:sp>
      <p:graphicFrame>
        <p:nvGraphicFramePr>
          <p:cNvPr id="209924" name="Object 4"/>
          <p:cNvGraphicFramePr>
            <a:graphicFrameLocks noChangeAspect="1"/>
          </p:cNvGraphicFramePr>
          <p:nvPr/>
        </p:nvGraphicFramePr>
        <p:xfrm>
          <a:off x="4999038" y="2913784"/>
          <a:ext cx="2468562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620" name="Equation" r:id="rId4" imgW="698400" imgH="444240" progId="Equation.3">
                  <p:embed/>
                </p:oleObj>
              </mc:Choice>
              <mc:Fallback>
                <p:oleObj name="Equation" r:id="rId4" imgW="69840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9038" y="2913784"/>
                        <a:ext cx="2468562" cy="157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9925" name="Object 5"/>
          <p:cNvGraphicFramePr>
            <a:graphicFrameLocks noChangeAspect="1"/>
          </p:cNvGraphicFramePr>
          <p:nvPr/>
        </p:nvGraphicFramePr>
        <p:xfrm>
          <a:off x="1412875" y="3048000"/>
          <a:ext cx="2244725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621" name="Equation" r:id="rId6" imgW="634680" imgH="342720" progId="Equation.3">
                  <p:embed/>
                </p:oleObj>
              </mc:Choice>
              <mc:Fallback>
                <p:oleObj name="Equation" r:id="rId6" imgW="634680" imgH="3427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875" y="3048000"/>
                        <a:ext cx="2244725" cy="1212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Eventi equiprobabili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Esercitazione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it-IT" dirty="0"/>
              <a:t>Calcolare tutte le P di estrazione di due palline da un urna contenente 6 rosse e 2 bianche.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it-IT" dirty="0"/>
          </a:p>
          <a:p>
            <a:pPr marL="742950" lvl="2" indent="-342900"/>
            <a:r>
              <a:rPr lang="it-IT" dirty="0"/>
              <a:t>P(RR)=6/8*5/7=30/56</a:t>
            </a:r>
          </a:p>
          <a:p>
            <a:pPr marL="742950" lvl="2" indent="-342900"/>
            <a:r>
              <a:rPr lang="it-IT" dirty="0"/>
              <a:t>P(BB)=2/8*1/7=2/56</a:t>
            </a:r>
          </a:p>
          <a:p>
            <a:pPr marL="742950" lvl="2" indent="-342900"/>
            <a:r>
              <a:rPr lang="it-IT" dirty="0"/>
              <a:t>P(RB)=6/8*2/7=12/56</a:t>
            </a:r>
          </a:p>
          <a:p>
            <a:pPr marL="742950" lvl="2" indent="-342900"/>
            <a:r>
              <a:rPr lang="it-IT" dirty="0"/>
              <a:t>P(BR)=2/8*6/7=12/56</a:t>
            </a:r>
          </a:p>
          <a:p>
            <a:pPr marL="742950" lvl="2" indent="-342900"/>
            <a:endParaRPr lang="it-IT" dirty="0"/>
          </a:p>
          <a:p>
            <a:pPr marL="742950" lvl="2" indent="-342900"/>
            <a:endParaRPr lang="it-IT" dirty="0"/>
          </a:p>
          <a:p>
            <a:pPr lvl="1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Esercitazione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it-IT" dirty="0"/>
              <a:t>Calcolare la P di estrarre una pallina bianca e una rossa da un urna contenente 6 rosse e 2 bianche.</a:t>
            </a:r>
          </a:p>
          <a:p>
            <a:pPr marL="742950" lvl="2" indent="-342900"/>
            <a:r>
              <a:rPr lang="it-IT" dirty="0"/>
              <a:t>R=rossa</a:t>
            </a:r>
          </a:p>
          <a:p>
            <a:pPr marL="742950" lvl="2" indent="-342900"/>
            <a:r>
              <a:rPr lang="it-IT" dirty="0" err="1"/>
              <a:t>B=bianca</a:t>
            </a:r>
            <a:endParaRPr lang="it-IT" dirty="0"/>
          </a:p>
          <a:p>
            <a:pPr marL="742950" lvl="2" indent="-342900"/>
            <a:endParaRPr lang="it-IT" dirty="0"/>
          </a:p>
          <a:p>
            <a:pPr marL="742950" lvl="2" indent="-342900"/>
            <a:r>
              <a:rPr lang="it-IT" dirty="0"/>
              <a:t>P(“1 rossa e 1 bianca”)</a:t>
            </a:r>
            <a:r>
              <a:rPr lang="it-IT" dirty="0" err="1"/>
              <a:t>=P</a:t>
            </a:r>
            <a:r>
              <a:rPr lang="it-IT" dirty="0"/>
              <a:t>(RB)</a:t>
            </a:r>
            <a:r>
              <a:rPr lang="it-IT" dirty="0" err="1"/>
              <a:t>+P</a:t>
            </a:r>
            <a:r>
              <a:rPr lang="it-IT" dirty="0"/>
              <a:t>(BR)=12/56+12/56</a:t>
            </a:r>
          </a:p>
          <a:p>
            <a:pPr lvl="1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Probabilità condizionata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Probabilità che si verifichi B dato che si è verificato A</a:t>
            </a:r>
          </a:p>
          <a:p>
            <a:endParaRPr lang="it-IT" dirty="0"/>
          </a:p>
        </p:txBody>
      </p:sp>
      <p:sp>
        <p:nvSpPr>
          <p:cNvPr id="741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41377" name="Object 1"/>
          <p:cNvGraphicFramePr>
            <a:graphicFrameLocks noChangeAspect="1"/>
          </p:cNvGraphicFramePr>
          <p:nvPr/>
        </p:nvGraphicFramePr>
        <p:xfrm>
          <a:off x="1143000" y="2819400"/>
          <a:ext cx="3717073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428" name="Equazione" r:id="rId3" imgW="952200" imgH="380880" progId="Equation.3">
                  <p:embed/>
                </p:oleObj>
              </mc:Choice>
              <mc:Fallback>
                <p:oleObj name="Equazione" r:id="rId3" imgW="952200" imgH="3808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19400"/>
                        <a:ext cx="3717073" cy="152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13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41379" name="Object 3"/>
          <p:cNvGraphicFramePr>
            <a:graphicFrameLocks noChangeAspect="1"/>
          </p:cNvGraphicFramePr>
          <p:nvPr/>
        </p:nvGraphicFramePr>
        <p:xfrm>
          <a:off x="6019800" y="3200400"/>
          <a:ext cx="2165684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429" name="Equazione" r:id="rId5" imgW="507780" imgH="177723" progId="Equation.3">
                  <p:embed/>
                </p:oleObj>
              </mc:Choice>
              <mc:Fallback>
                <p:oleObj name="Equazione" r:id="rId5" imgW="507780" imgH="177723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200400"/>
                        <a:ext cx="2165684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</a:t>
            </a:r>
          </a:p>
        </p:txBody>
      </p:sp>
      <p:grpSp>
        <p:nvGrpSpPr>
          <p:cNvPr id="877570" name="Group 2"/>
          <p:cNvGrpSpPr>
            <a:grpSpLocks/>
          </p:cNvGrpSpPr>
          <p:nvPr/>
        </p:nvGrpSpPr>
        <p:grpSpPr bwMode="auto">
          <a:xfrm>
            <a:off x="609600" y="3224969"/>
            <a:ext cx="3505200" cy="2947231"/>
            <a:chOff x="1046" y="3601"/>
            <a:chExt cx="2613" cy="2639"/>
          </a:xfrm>
        </p:grpSpPr>
        <p:grpSp>
          <p:nvGrpSpPr>
            <p:cNvPr id="877571" name="Group 3"/>
            <p:cNvGrpSpPr>
              <a:grpSpLocks/>
            </p:cNvGrpSpPr>
            <p:nvPr/>
          </p:nvGrpSpPr>
          <p:grpSpPr bwMode="auto">
            <a:xfrm>
              <a:off x="1142" y="3601"/>
              <a:ext cx="2517" cy="2639"/>
              <a:chOff x="1042" y="2706"/>
              <a:chExt cx="2171" cy="2276"/>
            </a:xfrm>
          </p:grpSpPr>
          <p:grpSp>
            <p:nvGrpSpPr>
              <p:cNvPr id="877572" name="Group 4"/>
              <p:cNvGrpSpPr>
                <a:grpSpLocks/>
              </p:cNvGrpSpPr>
              <p:nvPr/>
            </p:nvGrpSpPr>
            <p:grpSpPr bwMode="auto">
              <a:xfrm>
                <a:off x="1142" y="2706"/>
                <a:ext cx="2026" cy="2276"/>
                <a:chOff x="2792" y="2762"/>
                <a:chExt cx="2026" cy="2276"/>
              </a:xfrm>
            </p:grpSpPr>
            <p:grpSp>
              <p:nvGrpSpPr>
                <p:cNvPr id="877573" name="Group 5"/>
                <p:cNvGrpSpPr>
                  <a:grpSpLocks/>
                </p:cNvGrpSpPr>
                <p:nvPr/>
              </p:nvGrpSpPr>
              <p:grpSpPr bwMode="auto">
                <a:xfrm>
                  <a:off x="2792" y="3251"/>
                  <a:ext cx="2005" cy="922"/>
                  <a:chOff x="2792" y="2667"/>
                  <a:chExt cx="1416" cy="651"/>
                </a:xfrm>
              </p:grpSpPr>
              <p:grpSp>
                <p:nvGrpSpPr>
                  <p:cNvPr id="877574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2792" y="2667"/>
                    <a:ext cx="1416" cy="651"/>
                    <a:chOff x="2792" y="2667"/>
                    <a:chExt cx="1416" cy="651"/>
                  </a:xfrm>
                </p:grpSpPr>
                <p:sp>
                  <p:nvSpPr>
                    <p:cNvPr id="877575" name="Oval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92" y="2667"/>
                      <a:ext cx="837" cy="651"/>
                    </a:xfrm>
                    <a:prstGeom prst="ellipse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  <p:sp>
                  <p:nvSpPr>
                    <p:cNvPr id="877576" name="Oval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9" y="2667"/>
                      <a:ext cx="889" cy="651"/>
                    </a:xfrm>
                    <a:prstGeom prst="ellipse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8775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3319" y="2805"/>
                    <a:ext cx="307" cy="408"/>
                    <a:chOff x="3319" y="2805"/>
                    <a:chExt cx="307" cy="408"/>
                  </a:xfrm>
                </p:grpSpPr>
                <p:cxnSp>
                  <p:nvCxnSpPr>
                    <p:cNvPr id="877578" name="AutoShape 10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336" y="2805"/>
                      <a:ext cx="206" cy="12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79" name="AutoShape 11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319" y="2868"/>
                      <a:ext cx="279" cy="138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80" name="AutoShape 12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330" y="2931"/>
                      <a:ext cx="293" cy="138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81" name="AutoShape 13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357" y="2991"/>
                      <a:ext cx="269" cy="14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82" name="AutoShape 14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444" y="3137"/>
                      <a:ext cx="138" cy="76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83" name="AutoShape 15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405" y="3066"/>
                      <a:ext cx="204" cy="10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</p:grpSp>
            <p:grpSp>
              <p:nvGrpSpPr>
                <p:cNvPr id="877584" name="Group 16"/>
                <p:cNvGrpSpPr>
                  <a:grpSpLocks/>
                </p:cNvGrpSpPr>
                <p:nvPr/>
              </p:nvGrpSpPr>
              <p:grpSpPr bwMode="auto">
                <a:xfrm>
                  <a:off x="2915" y="3515"/>
                  <a:ext cx="1739" cy="413"/>
                  <a:chOff x="2915" y="3515"/>
                  <a:chExt cx="1739" cy="413"/>
                </a:xfrm>
              </p:grpSpPr>
              <p:sp>
                <p:nvSpPr>
                  <p:cNvPr id="877585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5" y="3515"/>
                    <a:ext cx="677" cy="393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P(A)</a:t>
                    </a:r>
                    <a:endParaRPr kumimoji="0" lang="it-IT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77586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77" y="3535"/>
                    <a:ext cx="677" cy="393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P(B)</a:t>
                    </a:r>
                    <a:endParaRPr kumimoji="0" lang="it-IT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877587" name="Group 19"/>
                <p:cNvGrpSpPr>
                  <a:grpSpLocks/>
                </p:cNvGrpSpPr>
                <p:nvPr/>
              </p:nvGrpSpPr>
              <p:grpSpPr bwMode="auto">
                <a:xfrm>
                  <a:off x="3348" y="2762"/>
                  <a:ext cx="1470" cy="2276"/>
                  <a:chOff x="3348" y="2762"/>
                  <a:chExt cx="1470" cy="2276"/>
                </a:xfrm>
              </p:grpSpPr>
              <p:sp>
                <p:nvSpPr>
                  <p:cNvPr id="877588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36" y="4645"/>
                    <a:ext cx="1082" cy="393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P(A U B)</a:t>
                    </a:r>
                    <a:endParaRPr kumimoji="0" lang="it-IT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877589" name="AutoShape 21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3348" y="4024"/>
                    <a:ext cx="445" cy="60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cxnSp>
                <p:nvCxnSpPr>
                  <p:cNvPr id="877590" name="AutoShape 2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3793" y="4024"/>
                    <a:ext cx="307" cy="60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sp>
                <p:nvSpPr>
                  <p:cNvPr id="877591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38" y="2762"/>
                    <a:ext cx="1082" cy="393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P(A </a:t>
                    </a:r>
                    <a:r>
                      <a: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rPr>
                      <a:t>∩</a:t>
                    </a:r>
                    <a:r>
                      <a:rPr kumimoji="0" lang="it-IT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 </a:t>
                    </a:r>
                    <a:r>
                      <a: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B)</a:t>
                    </a:r>
                    <a:endParaRPr kumimoji="0" lang="it-IT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877592" name="AutoShape 24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3715" y="2934"/>
                    <a:ext cx="196" cy="58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</p:grpSp>
          <p:sp>
            <p:nvSpPr>
              <p:cNvPr id="877593" name="Rectangle 25"/>
              <p:cNvSpPr>
                <a:spLocks noChangeArrowheads="1"/>
              </p:cNvSpPr>
              <p:nvPr/>
            </p:nvSpPr>
            <p:spPr bwMode="auto">
              <a:xfrm>
                <a:off x="1042" y="3103"/>
                <a:ext cx="2171" cy="117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  <p:sp>
          <p:nvSpPr>
            <p:cNvPr id="877594" name="Text Box 26"/>
            <p:cNvSpPr txBox="1">
              <a:spLocks noChangeArrowheads="1"/>
            </p:cNvSpPr>
            <p:nvPr/>
          </p:nvSpPr>
          <p:spPr bwMode="auto">
            <a:xfrm>
              <a:off x="1046" y="3942"/>
              <a:ext cx="498" cy="4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</a:t>
              </a:r>
              <a:endParaRPr kumimoji="0" 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877595" name="Object 27"/>
          <p:cNvGraphicFramePr>
            <a:graphicFrameLocks noChangeAspect="1"/>
          </p:cNvGraphicFramePr>
          <p:nvPr/>
        </p:nvGraphicFramePr>
        <p:xfrm>
          <a:off x="381000" y="1295400"/>
          <a:ext cx="8171024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7647" name="Equazione" r:id="rId3" imgW="3695400" imgH="393480" progId="Equation.3">
                  <p:embed/>
                </p:oleObj>
              </mc:Choice>
              <mc:Fallback>
                <p:oleObj name="Equazione" r:id="rId3" imgW="3695400" imgH="39348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295400"/>
                        <a:ext cx="8171024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7598" name="Object 30"/>
          <p:cNvGraphicFramePr>
            <a:graphicFrameLocks noChangeAspect="1"/>
          </p:cNvGraphicFramePr>
          <p:nvPr/>
        </p:nvGraphicFramePr>
        <p:xfrm>
          <a:off x="5410200" y="3248025"/>
          <a:ext cx="2304280" cy="277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7648" name="Equazione" r:id="rId5" imgW="1765080" imgH="2120760" progId="Equation.3">
                  <p:embed/>
                </p:oleObj>
              </mc:Choice>
              <mc:Fallback>
                <p:oleObj name="Equazione" r:id="rId5" imgW="1765080" imgH="212076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248025"/>
                        <a:ext cx="2304280" cy="2771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CasellaDiTesto 31"/>
          <p:cNvSpPr txBox="1"/>
          <p:nvPr/>
        </p:nvSpPr>
        <p:spPr>
          <a:xfrm>
            <a:off x="533400" y="2554069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Suggerimento: disegnare il diagramma di </a:t>
            </a:r>
            <a:r>
              <a:rPr lang="it-IT" dirty="0" err="1"/>
              <a:t>Venn</a:t>
            </a:r>
            <a:r>
              <a:rPr lang="it-IT" dirty="0"/>
              <a:t> e servirsi delle seguenti espressioni per calcolare le probabilità richieste:</a:t>
            </a:r>
          </a:p>
        </p:txBody>
      </p:sp>
      <p:cxnSp>
        <p:nvCxnSpPr>
          <p:cNvPr id="36" name="Connettore 1 35"/>
          <p:cNvCxnSpPr/>
          <p:nvPr/>
        </p:nvCxnSpPr>
        <p:spPr>
          <a:xfrm>
            <a:off x="457200" y="2362200"/>
            <a:ext cx="807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egnaposto numero diapositiva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Operazioni sugli insiemi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it-IT" dirty="0"/>
              <a:t>Insieme complementare</a:t>
            </a:r>
          </a:p>
          <a:p>
            <a:pPr>
              <a:lnSpc>
                <a:spcPct val="200000"/>
              </a:lnSpc>
            </a:pPr>
            <a:r>
              <a:rPr lang="it-IT" dirty="0"/>
              <a:t>Unione/Addizione</a:t>
            </a:r>
          </a:p>
          <a:p>
            <a:pPr>
              <a:lnSpc>
                <a:spcPct val="200000"/>
              </a:lnSpc>
            </a:pPr>
            <a:r>
              <a:rPr lang="it-IT" dirty="0"/>
              <a:t>Intersezione/Prodotto</a:t>
            </a:r>
          </a:p>
          <a:p>
            <a:pPr>
              <a:lnSpc>
                <a:spcPct val="200000"/>
              </a:lnSpc>
            </a:pPr>
            <a:r>
              <a:rPr lang="it-IT" dirty="0"/>
              <a:t>Sottrazione</a:t>
            </a:r>
          </a:p>
          <a:p>
            <a:pPr>
              <a:lnSpc>
                <a:spcPct val="200000"/>
              </a:lnSpc>
            </a:pPr>
            <a:r>
              <a:rPr lang="it-IT" dirty="0"/>
              <a:t>Legge di De Morgan</a:t>
            </a:r>
          </a:p>
          <a:p>
            <a:pPr>
              <a:lnSpc>
                <a:spcPct val="200000"/>
              </a:lnSpc>
            </a:pPr>
            <a:r>
              <a:rPr lang="it-IT" dirty="0"/>
              <a:t>Associativa</a:t>
            </a:r>
          </a:p>
          <a:p>
            <a:pPr>
              <a:lnSpc>
                <a:spcPct val="200000"/>
              </a:lnSpc>
            </a:pPr>
            <a:r>
              <a:rPr lang="it-IT" dirty="0"/>
              <a:t>Distributiva</a:t>
            </a:r>
          </a:p>
          <a:p>
            <a:pPr>
              <a:lnSpc>
                <a:spcPct val="200000"/>
              </a:lnSpc>
            </a:pPr>
            <a:endParaRPr lang="it-IT" dirty="0"/>
          </a:p>
          <a:p>
            <a:pPr lvl="2"/>
            <a:endParaRPr lang="it-IT" dirty="0"/>
          </a:p>
        </p:txBody>
      </p:sp>
      <p:graphicFrame>
        <p:nvGraphicFramePr>
          <p:cNvPr id="516098" name="Object 2"/>
          <p:cNvGraphicFramePr>
            <a:graphicFrameLocks/>
          </p:cNvGraphicFramePr>
          <p:nvPr/>
        </p:nvGraphicFramePr>
        <p:xfrm>
          <a:off x="3960813" y="1246188"/>
          <a:ext cx="1144587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0" name="Equazione" r:id="rId3" imgW="1104840" imgH="317160" progId="Equation.3">
                  <p:embed/>
                </p:oleObj>
              </mc:Choice>
              <mc:Fallback>
                <p:oleObj name="Equazione" r:id="rId3" imgW="1104840" imgH="317160" progId="Equation.3">
                  <p:embed/>
                  <p:pic>
                    <p:nvPicPr>
                      <p:cNvPr id="516098" name="Object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0813" y="1246188"/>
                        <a:ext cx="1144587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1" name="Object 5"/>
          <p:cNvGraphicFramePr>
            <a:graphicFrameLocks/>
          </p:cNvGraphicFramePr>
          <p:nvPr/>
        </p:nvGraphicFramePr>
        <p:xfrm>
          <a:off x="3886200" y="1946564"/>
          <a:ext cx="2209800" cy="373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1" name="Equazione" r:id="rId5" imgW="990360" imgH="152280" progId="Equation.3">
                  <p:embed/>
                </p:oleObj>
              </mc:Choice>
              <mc:Fallback>
                <p:oleObj name="Equazione" r:id="rId5" imgW="990360" imgH="152280" progId="Equation.3">
                  <p:embed/>
                  <p:pic>
                    <p:nvPicPr>
                      <p:cNvPr id="516101" name="Object 5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946564"/>
                        <a:ext cx="2209800" cy="3730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4" name="Object 8"/>
          <p:cNvGraphicFramePr>
            <a:graphicFrameLocks/>
          </p:cNvGraphicFramePr>
          <p:nvPr/>
        </p:nvGraphicFramePr>
        <p:xfrm>
          <a:off x="3917950" y="2654300"/>
          <a:ext cx="2084388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2" name="Equazione" r:id="rId7" imgW="1968480" imgH="266400" progId="Equation.3">
                  <p:embed/>
                </p:oleObj>
              </mc:Choice>
              <mc:Fallback>
                <p:oleObj name="Equazione" r:id="rId7" imgW="1968480" imgH="266400" progId="Equation.3">
                  <p:embed/>
                  <p:pic>
                    <p:nvPicPr>
                      <p:cNvPr id="516104" name="Object 8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7950" y="2654300"/>
                        <a:ext cx="2084388" cy="30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5" name="Object 9"/>
          <p:cNvGraphicFramePr>
            <a:graphicFrameLocks/>
          </p:cNvGraphicFramePr>
          <p:nvPr/>
        </p:nvGraphicFramePr>
        <p:xfrm>
          <a:off x="3810000" y="3222914"/>
          <a:ext cx="1371600" cy="410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3" name="Equazione" r:id="rId9" imgW="558720" imgH="152280" progId="Equation.3">
                  <p:embed/>
                </p:oleObj>
              </mc:Choice>
              <mc:Fallback>
                <p:oleObj name="Equazione" r:id="rId9" imgW="558720" imgH="152280" progId="Equation.3">
                  <p:embed/>
                  <p:pic>
                    <p:nvPicPr>
                      <p:cNvPr id="516105" name="Object 9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222914"/>
                        <a:ext cx="1371600" cy="4104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6" name="Object 10"/>
          <p:cNvGraphicFramePr>
            <a:graphicFrameLocks/>
          </p:cNvGraphicFramePr>
          <p:nvPr/>
        </p:nvGraphicFramePr>
        <p:xfrm>
          <a:off x="3789218" y="3851564"/>
          <a:ext cx="1676400" cy="468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4" name="Equazione" r:id="rId11" imgW="698400" imgH="177480" progId="Equation.3">
                  <p:embed/>
                </p:oleObj>
              </mc:Choice>
              <mc:Fallback>
                <p:oleObj name="Equazione" r:id="rId11" imgW="698400" imgH="177480" progId="Equation.3">
                  <p:embed/>
                  <p:pic>
                    <p:nvPicPr>
                      <p:cNvPr id="516106" name="Object 10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9218" y="3851564"/>
                        <a:ext cx="1676400" cy="4686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7" name="Object 11"/>
          <p:cNvGraphicFramePr>
            <a:graphicFrameLocks/>
          </p:cNvGraphicFramePr>
          <p:nvPr/>
        </p:nvGraphicFramePr>
        <p:xfrm>
          <a:off x="5999018" y="3851564"/>
          <a:ext cx="1676400" cy="468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5" name="Equazione" r:id="rId13" imgW="698400" imgH="177480" progId="Equation.3">
                  <p:embed/>
                </p:oleObj>
              </mc:Choice>
              <mc:Fallback>
                <p:oleObj name="Equazione" r:id="rId13" imgW="698400" imgH="177480" progId="Equation.3">
                  <p:embed/>
                  <p:pic>
                    <p:nvPicPr>
                      <p:cNvPr id="516107" name="Object 1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9018" y="3851564"/>
                        <a:ext cx="1676400" cy="4686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3752" name="Object 8"/>
          <p:cNvGraphicFramePr>
            <a:graphicFrameLocks/>
          </p:cNvGraphicFramePr>
          <p:nvPr/>
        </p:nvGraphicFramePr>
        <p:xfrm>
          <a:off x="2438400" y="4623955"/>
          <a:ext cx="2819400" cy="441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6" name="Equazione" r:id="rId15" imgW="1333440" imgH="190440" progId="Equation.3">
                  <p:embed/>
                </p:oleObj>
              </mc:Choice>
              <mc:Fallback>
                <p:oleObj name="Equazione" r:id="rId15" imgW="1333440" imgH="190440" progId="Equation.3">
                  <p:embed/>
                  <p:pic>
                    <p:nvPicPr>
                      <p:cNvPr id="5023752" name="Object 8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4623955"/>
                        <a:ext cx="2819400" cy="4419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3753" name="Object 9"/>
          <p:cNvGraphicFramePr>
            <a:graphicFrameLocks/>
          </p:cNvGraphicFramePr>
          <p:nvPr/>
        </p:nvGraphicFramePr>
        <p:xfrm>
          <a:off x="5992813" y="4623955"/>
          <a:ext cx="2389187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7" name="Equazione" r:id="rId17" imgW="1130040" imgH="190440" progId="Equation.3">
                  <p:embed/>
                </p:oleObj>
              </mc:Choice>
              <mc:Fallback>
                <p:oleObj name="Equazione" r:id="rId17" imgW="1130040" imgH="190440" progId="Equation.3">
                  <p:embed/>
                  <p:pic>
                    <p:nvPicPr>
                      <p:cNvPr id="5023753" name="Object 9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2813" y="4623955"/>
                        <a:ext cx="2389187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3754" name="Object 10"/>
          <p:cNvGraphicFramePr>
            <a:graphicFrameLocks/>
          </p:cNvGraphicFramePr>
          <p:nvPr/>
        </p:nvGraphicFramePr>
        <p:xfrm>
          <a:off x="2438400" y="5309755"/>
          <a:ext cx="3221038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8" name="Equazione" r:id="rId19" imgW="1523880" imgH="190440" progId="Equation.3">
                  <p:embed/>
                </p:oleObj>
              </mc:Choice>
              <mc:Fallback>
                <p:oleObj name="Equazione" r:id="rId19" imgW="1523880" imgH="190440" progId="Equation.3">
                  <p:embed/>
                  <p:pic>
                    <p:nvPicPr>
                      <p:cNvPr id="5023754" name="Object 10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309755"/>
                        <a:ext cx="3221038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3755" name="Object 11"/>
          <p:cNvGraphicFramePr>
            <a:graphicFrameLocks/>
          </p:cNvGraphicFramePr>
          <p:nvPr/>
        </p:nvGraphicFramePr>
        <p:xfrm>
          <a:off x="5943600" y="5309755"/>
          <a:ext cx="308610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869" name="Equazione" r:id="rId21" imgW="1460160" imgH="190440" progId="Equation.3">
                  <p:embed/>
                </p:oleObj>
              </mc:Choice>
              <mc:Fallback>
                <p:oleObj name="Equazione" r:id="rId21" imgW="1460160" imgH="190440" progId="Equation.3">
                  <p:embed/>
                  <p:pic>
                    <p:nvPicPr>
                      <p:cNvPr id="5023755" name="Object 1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309755"/>
                        <a:ext cx="3086100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6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6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6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6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6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6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6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6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6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6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23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23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023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23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023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023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023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023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81000" y="2133600"/>
            <a:ext cx="3505200" cy="2947231"/>
            <a:chOff x="1046" y="3601"/>
            <a:chExt cx="2613" cy="2639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142" y="3601"/>
              <a:ext cx="2517" cy="2639"/>
              <a:chOff x="1042" y="2706"/>
              <a:chExt cx="2171" cy="2276"/>
            </a:xfrm>
          </p:grpSpPr>
          <p:grpSp>
            <p:nvGrpSpPr>
              <p:cNvPr id="6" name="Group 4"/>
              <p:cNvGrpSpPr>
                <a:grpSpLocks/>
              </p:cNvGrpSpPr>
              <p:nvPr/>
            </p:nvGrpSpPr>
            <p:grpSpPr bwMode="auto">
              <a:xfrm>
                <a:off x="1142" y="2706"/>
                <a:ext cx="2026" cy="2276"/>
                <a:chOff x="2792" y="2762"/>
                <a:chExt cx="2026" cy="2276"/>
              </a:xfrm>
            </p:grpSpPr>
            <p:grpSp>
              <p:nvGrpSpPr>
                <p:cNvPr id="7" name="Group 5"/>
                <p:cNvGrpSpPr>
                  <a:grpSpLocks/>
                </p:cNvGrpSpPr>
                <p:nvPr/>
              </p:nvGrpSpPr>
              <p:grpSpPr bwMode="auto">
                <a:xfrm>
                  <a:off x="2792" y="3251"/>
                  <a:ext cx="2005" cy="922"/>
                  <a:chOff x="2792" y="2667"/>
                  <a:chExt cx="1416" cy="651"/>
                </a:xfrm>
              </p:grpSpPr>
              <p:grpSp>
                <p:nvGrpSpPr>
                  <p:cNvPr id="8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2792" y="2667"/>
                    <a:ext cx="1416" cy="651"/>
                    <a:chOff x="2792" y="2667"/>
                    <a:chExt cx="1416" cy="651"/>
                  </a:xfrm>
                </p:grpSpPr>
                <p:sp>
                  <p:nvSpPr>
                    <p:cNvPr id="877575" name="Oval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92" y="2667"/>
                      <a:ext cx="837" cy="651"/>
                    </a:xfrm>
                    <a:prstGeom prst="ellipse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  <p:sp>
                  <p:nvSpPr>
                    <p:cNvPr id="877576" name="Oval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9" y="2667"/>
                      <a:ext cx="889" cy="651"/>
                    </a:xfrm>
                    <a:prstGeom prst="ellipse">
                      <a:avLst/>
                    </a:prstGeom>
                    <a:solidFill>
                      <a:srgbClr val="FFFFFF">
                        <a:alpha val="0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3319" y="2805"/>
                    <a:ext cx="307" cy="408"/>
                    <a:chOff x="3319" y="2805"/>
                    <a:chExt cx="307" cy="408"/>
                  </a:xfrm>
                </p:grpSpPr>
                <p:cxnSp>
                  <p:nvCxnSpPr>
                    <p:cNvPr id="877578" name="AutoShape 10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336" y="2805"/>
                      <a:ext cx="206" cy="12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79" name="AutoShape 11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319" y="2868"/>
                      <a:ext cx="279" cy="138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80" name="AutoShape 12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330" y="2931"/>
                      <a:ext cx="293" cy="138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81" name="AutoShape 13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357" y="2991"/>
                      <a:ext cx="269" cy="140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82" name="AutoShape 14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444" y="3137"/>
                      <a:ext cx="138" cy="76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877583" name="AutoShape 15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405" y="3066"/>
                      <a:ext cx="204" cy="107"/>
                    </a:xfrm>
                    <a:prstGeom prst="straightConnector1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</p:grpSp>
            <p:grpSp>
              <p:nvGrpSpPr>
                <p:cNvPr id="10" name="Group 16"/>
                <p:cNvGrpSpPr>
                  <a:grpSpLocks/>
                </p:cNvGrpSpPr>
                <p:nvPr/>
              </p:nvGrpSpPr>
              <p:grpSpPr bwMode="auto">
                <a:xfrm>
                  <a:off x="2915" y="3515"/>
                  <a:ext cx="1739" cy="413"/>
                  <a:chOff x="2915" y="3515"/>
                  <a:chExt cx="1739" cy="413"/>
                </a:xfrm>
              </p:grpSpPr>
              <p:sp>
                <p:nvSpPr>
                  <p:cNvPr id="877585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5" y="3515"/>
                    <a:ext cx="677" cy="393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P(A)</a:t>
                    </a:r>
                    <a:endParaRPr kumimoji="0" lang="it-IT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877586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77" y="3535"/>
                    <a:ext cx="677" cy="393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P(B)</a:t>
                    </a:r>
                    <a:endParaRPr kumimoji="0" lang="it-IT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1" name="Group 19"/>
                <p:cNvGrpSpPr>
                  <a:grpSpLocks/>
                </p:cNvGrpSpPr>
                <p:nvPr/>
              </p:nvGrpSpPr>
              <p:grpSpPr bwMode="auto">
                <a:xfrm>
                  <a:off x="3348" y="2762"/>
                  <a:ext cx="1470" cy="2276"/>
                  <a:chOff x="3348" y="2762"/>
                  <a:chExt cx="1470" cy="2276"/>
                </a:xfrm>
              </p:grpSpPr>
              <p:sp>
                <p:nvSpPr>
                  <p:cNvPr id="877588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36" y="4645"/>
                    <a:ext cx="1082" cy="393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P(A U B)</a:t>
                    </a:r>
                    <a:endParaRPr kumimoji="0" lang="it-IT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877589" name="AutoShape 21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3348" y="4024"/>
                    <a:ext cx="445" cy="60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cxnSp>
                <p:nvCxnSpPr>
                  <p:cNvPr id="877590" name="AutoShape 2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3793" y="4024"/>
                    <a:ext cx="307" cy="60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  <p:sp>
                <p:nvSpPr>
                  <p:cNvPr id="877591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38" y="2762"/>
                    <a:ext cx="1082" cy="393"/>
                  </a:xfrm>
                  <a:prstGeom prst="rect">
                    <a:avLst/>
                  </a:prstGeom>
                  <a:solidFill>
                    <a:srgbClr val="FFFFFF">
                      <a:alpha val="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P(A </a:t>
                    </a:r>
                    <a:r>
                      <a: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rPr>
                      <a:t>∩</a:t>
                    </a:r>
                    <a:r>
                      <a:rPr kumimoji="0" lang="it-IT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 </a:t>
                    </a:r>
                    <a:r>
                      <a: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B)</a:t>
                    </a:r>
                    <a:endParaRPr kumimoji="0" lang="it-IT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877592" name="AutoShape 24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3715" y="2934"/>
                    <a:ext cx="196" cy="58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</p:cxnSp>
            </p:grpSp>
          </p:grpSp>
          <p:sp>
            <p:nvSpPr>
              <p:cNvPr id="877593" name="Rectangle 25"/>
              <p:cNvSpPr>
                <a:spLocks noChangeArrowheads="1"/>
              </p:cNvSpPr>
              <p:nvPr/>
            </p:nvSpPr>
            <p:spPr bwMode="auto">
              <a:xfrm>
                <a:off x="1042" y="3103"/>
                <a:ext cx="2171" cy="117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  <p:sp>
          <p:nvSpPr>
            <p:cNvPr id="877594" name="Text Box 26"/>
            <p:cNvSpPr txBox="1">
              <a:spLocks noChangeArrowheads="1"/>
            </p:cNvSpPr>
            <p:nvPr/>
          </p:nvSpPr>
          <p:spPr bwMode="auto">
            <a:xfrm>
              <a:off x="1046" y="3942"/>
              <a:ext cx="498" cy="4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</a:t>
              </a:r>
              <a:endParaRPr kumimoji="0" 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877595" name="Object 27"/>
          <p:cNvGraphicFramePr>
            <a:graphicFrameLocks noChangeAspect="1"/>
          </p:cNvGraphicFramePr>
          <p:nvPr/>
        </p:nvGraphicFramePr>
        <p:xfrm>
          <a:off x="381000" y="1295400"/>
          <a:ext cx="8171024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880" name="Equazione" r:id="rId3" imgW="3695400" imgH="393480" progId="Equation.3">
                  <p:embed/>
                </p:oleObj>
              </mc:Choice>
              <mc:Fallback>
                <p:oleObj name="Equazione" r:id="rId3" imgW="36954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295400"/>
                        <a:ext cx="8171024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58756" name="Object 4"/>
          <p:cNvGraphicFramePr>
            <a:graphicFrameLocks noChangeAspect="1"/>
          </p:cNvGraphicFramePr>
          <p:nvPr/>
        </p:nvGraphicFramePr>
        <p:xfrm>
          <a:off x="4343400" y="2667000"/>
          <a:ext cx="4670425" cy="331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881" name="Equazione" r:id="rId5" imgW="2971800" imgH="2070000" progId="Equation.3">
                  <p:embed/>
                </p:oleObj>
              </mc:Choice>
              <mc:Fallback>
                <p:oleObj name="Equazione" r:id="rId5" imgW="2971800" imgH="20700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667000"/>
                        <a:ext cx="4670425" cy="3319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58757" name="Object 5"/>
          <p:cNvGraphicFramePr>
            <a:graphicFrameLocks noChangeAspect="1"/>
          </p:cNvGraphicFramePr>
          <p:nvPr/>
        </p:nvGraphicFramePr>
        <p:xfrm>
          <a:off x="4343400" y="2286000"/>
          <a:ext cx="27146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882" name="Equazione" r:id="rId7" imgW="1726920" imgH="190440" progId="Equation.3">
                  <p:embed/>
                </p:oleObj>
              </mc:Choice>
              <mc:Fallback>
                <p:oleObj name="Equazione" r:id="rId7" imgW="1726920" imgH="1904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286000"/>
                        <a:ext cx="2714625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58758" name="Object 6"/>
          <p:cNvGraphicFramePr>
            <a:graphicFrameLocks noChangeAspect="1"/>
          </p:cNvGraphicFramePr>
          <p:nvPr/>
        </p:nvGraphicFramePr>
        <p:xfrm>
          <a:off x="419100" y="4876800"/>
          <a:ext cx="209550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883" name="Equazione" r:id="rId9" imgW="698400" imgH="177480" progId="Equation.3">
                  <p:embed/>
                </p:oleObj>
              </mc:Choice>
              <mc:Fallback>
                <p:oleObj name="Equazione" r:id="rId9" imgW="69840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4876800"/>
                        <a:ext cx="2095500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58759" name="Object 7"/>
          <p:cNvGraphicFramePr>
            <a:graphicFrameLocks noChangeAspect="1"/>
          </p:cNvGraphicFramePr>
          <p:nvPr/>
        </p:nvGraphicFramePr>
        <p:xfrm>
          <a:off x="457200" y="5562600"/>
          <a:ext cx="20955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8884" name="Equazione" r:id="rId11" imgW="698400" imgH="177480" progId="Equation.3">
                  <p:embed/>
                </p:oleObj>
              </mc:Choice>
              <mc:Fallback>
                <p:oleObj name="Equazione" r:id="rId11" imgW="69840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562600"/>
                        <a:ext cx="209550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ttangolo 34"/>
          <p:cNvSpPr/>
          <p:nvPr/>
        </p:nvSpPr>
        <p:spPr>
          <a:xfrm>
            <a:off x="228600" y="4800600"/>
            <a:ext cx="27432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7" name="Connettore 2 36"/>
          <p:cNvCxnSpPr/>
          <p:nvPr/>
        </p:nvCxnSpPr>
        <p:spPr>
          <a:xfrm flipH="1">
            <a:off x="6477000" y="3733800"/>
            <a:ext cx="1219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7620000" y="35168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Perche?</a:t>
            </a:r>
          </a:p>
        </p:txBody>
      </p:sp>
      <p:cxnSp>
        <p:nvCxnSpPr>
          <p:cNvPr id="41" name="Connettore 2 40"/>
          <p:cNvCxnSpPr/>
          <p:nvPr/>
        </p:nvCxnSpPr>
        <p:spPr>
          <a:xfrm>
            <a:off x="8458200" y="3886200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egnaposto numero diapositiva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it-IT" sz="2700" dirty="0"/>
              <a:t>Un impiegato pensa di avere due possibilità su tre di non avere una promozione, una su due di  avere un aumento e una su quattro di avere una promozione e un aumento.</a:t>
            </a:r>
          </a:p>
          <a:p>
            <a:pPr marL="742950" lvl="2" indent="-342900" fontAlgn="base">
              <a:spcAft>
                <a:spcPct val="0"/>
              </a:spcAft>
            </a:pPr>
            <a:r>
              <a:rPr lang="it-IT" sz="2300" dirty="0"/>
              <a:t>Qual è la probabilità che l’impiegato abbia una promozione oppure un aumento oppure entrambe ? </a:t>
            </a:r>
          </a:p>
          <a:p>
            <a:pPr marL="400050" lvl="2" indent="0" fontAlgn="base">
              <a:spcAft>
                <a:spcPct val="0"/>
              </a:spcAft>
              <a:buNone/>
            </a:pPr>
            <a:r>
              <a:rPr lang="it-IT" sz="2300" dirty="0"/>
              <a:t>(Soluzione 7/12)</a:t>
            </a:r>
          </a:p>
          <a:p>
            <a:pPr marL="742950" lvl="2" indent="-342900" fontAlgn="base">
              <a:spcAft>
                <a:spcPct val="0"/>
              </a:spcAft>
            </a:pPr>
            <a:r>
              <a:rPr lang="it-IT" sz="2300" dirty="0"/>
              <a:t>Qual è la probabilità che abbia un aumento se ha una promozione? 	</a:t>
            </a:r>
          </a:p>
          <a:p>
            <a:pPr marL="400050" lvl="2" indent="0" fontAlgn="base">
              <a:spcAft>
                <a:spcPct val="0"/>
              </a:spcAft>
              <a:buNone/>
            </a:pPr>
            <a:r>
              <a:rPr lang="it-IT" sz="2300" dirty="0"/>
              <a:t>(Soluzione 9/12)</a:t>
            </a:r>
          </a:p>
          <a:p>
            <a:pPr marL="0" indent="0">
              <a:buNone/>
            </a:pPr>
            <a:endParaRPr lang="it-IT" sz="27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2700" dirty="0"/>
              <a:t>Una scatola contiene tre palline bianche e due rosse. Rimuoviamo a caso due palline in successione. Qual è la probabilità che la prima pallina rimossa sia bianca e la seconda rossa? </a:t>
            </a:r>
          </a:p>
          <a:p>
            <a:pPr marL="0" indent="0">
              <a:buNone/>
            </a:pPr>
            <a:r>
              <a:rPr lang="it-IT" sz="2700" dirty="0"/>
              <a:t>	P(BR)=P(B)P(R|B) </a:t>
            </a:r>
          </a:p>
          <a:p>
            <a:pPr marL="0" indent="0">
              <a:buNone/>
            </a:pPr>
            <a:r>
              <a:rPr lang="it-IT" sz="2700" dirty="0"/>
              <a:t>   					 (Soluzione 6/20)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6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Eventi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5059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45155" name="Object 3"/>
          <p:cNvGraphicFramePr>
            <a:graphicFrameLocks noChangeAspect="1"/>
          </p:cNvGraphicFramePr>
          <p:nvPr/>
        </p:nvGraphicFramePr>
        <p:xfrm>
          <a:off x="3200400" y="3657600"/>
          <a:ext cx="1708532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256" name="Equazione" r:id="rId8" imgW="457200" imgH="152280" progId="Equation.3">
                  <p:embed/>
                </p:oleObj>
              </mc:Choice>
              <mc:Fallback>
                <p:oleObj name="Equazione" r:id="rId8" imgW="457200" imgH="1522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657600"/>
                        <a:ext cx="1708532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5156" name="Object 4"/>
          <p:cNvGraphicFramePr>
            <a:graphicFrameLocks noChangeAspect="1"/>
          </p:cNvGraphicFramePr>
          <p:nvPr/>
        </p:nvGraphicFramePr>
        <p:xfrm>
          <a:off x="5715000" y="3657600"/>
          <a:ext cx="170815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257" name="Equazione" r:id="rId10" imgW="457200" imgH="152280" progId="Equation.3">
                  <p:embed/>
                </p:oleObj>
              </mc:Choice>
              <mc:Fallback>
                <p:oleObj name="Equazione" r:id="rId10" imgW="457200" imgH="1522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657600"/>
                        <a:ext cx="1708150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5158" name="Object 6"/>
          <p:cNvGraphicFramePr>
            <a:graphicFrameLocks noChangeAspect="1"/>
          </p:cNvGraphicFramePr>
          <p:nvPr/>
        </p:nvGraphicFramePr>
        <p:xfrm>
          <a:off x="2057400" y="5562600"/>
          <a:ext cx="159702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258" name="Equazione" r:id="rId12" imgW="863280" imgH="190440" progId="Equation.3">
                  <p:embed/>
                </p:oleObj>
              </mc:Choice>
              <mc:Fallback>
                <p:oleObj name="Equazione" r:id="rId12" imgW="863280" imgH="1904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5562600"/>
                        <a:ext cx="1597025" cy="40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5159" name="Object 7"/>
          <p:cNvGraphicFramePr>
            <a:graphicFrameLocks noChangeAspect="1"/>
          </p:cNvGraphicFramePr>
          <p:nvPr/>
        </p:nvGraphicFramePr>
        <p:xfrm>
          <a:off x="4486275" y="5540375"/>
          <a:ext cx="159702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259" name="Equazione" r:id="rId14" imgW="863280" imgH="190440" progId="Equation.3">
                  <p:embed/>
                </p:oleObj>
              </mc:Choice>
              <mc:Fallback>
                <p:oleObj name="Equazione" r:id="rId14" imgW="863280" imgH="1904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6275" y="5540375"/>
                        <a:ext cx="1597025" cy="40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5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5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/>
              <a:t>Partizione dello spazio degli eventi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00200"/>
            <a:ext cx="3386137" cy="344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123522" name="Object 2"/>
          <p:cNvGraphicFramePr>
            <a:graphicFrameLocks noChangeAspect="1"/>
          </p:cNvGraphicFramePr>
          <p:nvPr/>
        </p:nvGraphicFramePr>
        <p:xfrm>
          <a:off x="4953000" y="2743200"/>
          <a:ext cx="3179762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3547" name="Equazione" r:id="rId4" imgW="1168200" imgH="444240" progId="Equation.3">
                  <p:embed/>
                </p:oleObj>
              </mc:Choice>
              <mc:Fallback>
                <p:oleObj name="Equazione" r:id="rId4" imgW="116820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743200"/>
                        <a:ext cx="3179762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Esempi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b="1" dirty="0"/>
              <a:t>Lancio della moneta</a:t>
            </a:r>
          </a:p>
          <a:p>
            <a:pPr lvl="1"/>
            <a:r>
              <a:rPr lang="it-IT" b="1" dirty="0" err="1"/>
              <a:t>S=</a:t>
            </a:r>
            <a:r>
              <a:rPr lang="it-IT" b="1" dirty="0"/>
              <a:t>{T,C}</a:t>
            </a:r>
          </a:p>
          <a:p>
            <a:pPr lvl="1"/>
            <a:r>
              <a:rPr lang="it-IT" dirty="0"/>
              <a:t>P(T)=1/2</a:t>
            </a:r>
          </a:p>
          <a:p>
            <a:pPr lvl="1"/>
            <a:r>
              <a:rPr lang="it-IT" dirty="0"/>
              <a:t>P(C)=1/2</a:t>
            </a:r>
          </a:p>
          <a:p>
            <a:r>
              <a:rPr lang="it-IT" b="1" dirty="0"/>
              <a:t>Lancio di 2 monete</a:t>
            </a:r>
          </a:p>
          <a:p>
            <a:pPr lvl="1"/>
            <a:r>
              <a:rPr lang="it-IT" b="1" dirty="0" err="1"/>
              <a:t>S=</a:t>
            </a:r>
            <a:r>
              <a:rPr lang="it-IT" b="1" dirty="0"/>
              <a:t>{TT,TC,CT,CC}</a:t>
            </a:r>
          </a:p>
          <a:p>
            <a:pPr lvl="1"/>
            <a:r>
              <a:rPr lang="it-IT" dirty="0"/>
              <a:t>P(TT)=1/4</a:t>
            </a:r>
          </a:p>
          <a:p>
            <a:pPr lvl="1"/>
            <a:r>
              <a:rPr lang="it-IT" dirty="0"/>
              <a:t>P(esce almeno una volta testa)=3/4</a:t>
            </a:r>
          </a:p>
          <a:p>
            <a:r>
              <a:rPr lang="it-IT" b="1" dirty="0"/>
              <a:t>Lancio del dado</a:t>
            </a:r>
          </a:p>
          <a:p>
            <a:pPr lvl="1"/>
            <a:r>
              <a:rPr lang="it-IT" b="1" dirty="0" err="1"/>
              <a:t>S=</a:t>
            </a:r>
            <a:r>
              <a:rPr lang="it-IT" b="1" dirty="0"/>
              <a:t> {1,2,3,4,5,6}</a:t>
            </a:r>
          </a:p>
          <a:p>
            <a:pPr lvl="1"/>
            <a:r>
              <a:rPr lang="it-IT" dirty="0"/>
              <a:t>P(1)=P(2)=P(3)=...=P(6)=1/6</a:t>
            </a:r>
          </a:p>
          <a:p>
            <a:pPr lvl="1"/>
            <a:r>
              <a:rPr lang="it-IT" dirty="0"/>
              <a:t>P(esce un numero pari)=3/6=1/2</a:t>
            </a:r>
          </a:p>
          <a:p>
            <a:pPr lvl="1"/>
            <a:r>
              <a:rPr lang="it-IT" dirty="0"/>
              <a:t>P(7)=0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it-IT" sz="3600" dirty="0"/>
              <a:t>Teorema della probabilità assoluta</a:t>
            </a:r>
          </a:p>
        </p:txBody>
      </p:sp>
      <p:sp>
        <p:nvSpPr>
          <p:cNvPr id="811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811009" name="Object 1"/>
          <p:cNvGraphicFramePr>
            <a:graphicFrameLocks noChangeAspect="1"/>
          </p:cNvGraphicFramePr>
          <p:nvPr/>
        </p:nvGraphicFramePr>
        <p:xfrm>
          <a:off x="533400" y="1295400"/>
          <a:ext cx="396081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060" name="Equazione" r:id="rId3" imgW="1371600" imgH="444240" progId="Equation.3">
                  <p:embed/>
                </p:oleObj>
              </mc:Choice>
              <mc:Fallback>
                <p:oleObj name="Equazione" r:id="rId3" imgW="1371600" imgH="4442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295400"/>
                        <a:ext cx="3960812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1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811011" name="Object 3"/>
          <p:cNvGraphicFramePr>
            <a:graphicFrameLocks noChangeAspect="1"/>
          </p:cNvGraphicFramePr>
          <p:nvPr/>
        </p:nvGraphicFramePr>
        <p:xfrm>
          <a:off x="533400" y="2819400"/>
          <a:ext cx="3179762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061" name="Equazione" r:id="rId5" imgW="1168200" imgH="444240" progId="Equation.3">
                  <p:embed/>
                </p:oleObj>
              </mc:Choice>
              <mc:Fallback>
                <p:oleObj name="Equazione" r:id="rId5" imgW="1168200" imgH="4442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819400"/>
                        <a:ext cx="3179762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4572000"/>
            <a:ext cx="8153400" cy="1066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2286000"/>
            <a:ext cx="3386137" cy="344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Ovale 11"/>
          <p:cNvSpPr/>
          <p:nvPr/>
        </p:nvSpPr>
        <p:spPr>
          <a:xfrm>
            <a:off x="6248400" y="3962400"/>
            <a:ext cx="1219200" cy="990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010400" y="3810000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B</a:t>
            </a: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Caso d’uso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Probabilità condizionata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Probabilità condizionata + Teorema della probabilità assoluta</a:t>
            </a:r>
          </a:p>
        </p:txBody>
      </p:sp>
      <p:graphicFrame>
        <p:nvGraphicFramePr>
          <p:cNvPr id="946178" name="Object 2"/>
          <p:cNvGraphicFramePr>
            <a:graphicFrameLocks noChangeAspect="1"/>
          </p:cNvGraphicFramePr>
          <p:nvPr/>
        </p:nvGraphicFramePr>
        <p:xfrm>
          <a:off x="890588" y="1752600"/>
          <a:ext cx="2919412" cy="118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253" name="Equazione" r:id="rId3" imgW="965160" imgH="380880" progId="Equation.3">
                  <p:embed/>
                </p:oleObj>
              </mc:Choice>
              <mc:Fallback>
                <p:oleObj name="Equazione" r:id="rId3" imgW="965160" imgH="380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588" y="1752600"/>
                        <a:ext cx="2919412" cy="118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6179" name="Object 3"/>
          <p:cNvGraphicFramePr>
            <a:graphicFrameLocks noChangeAspect="1"/>
          </p:cNvGraphicFramePr>
          <p:nvPr/>
        </p:nvGraphicFramePr>
        <p:xfrm>
          <a:off x="4648200" y="1981200"/>
          <a:ext cx="1524000" cy="574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254" name="Equazione" r:id="rId5" imgW="507960" imgH="190440" progId="Equation.3">
                  <p:embed/>
                </p:oleObj>
              </mc:Choice>
              <mc:Fallback>
                <p:oleObj name="Equazione" r:id="rId5" imgW="507960" imgH="1904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981200"/>
                        <a:ext cx="1524000" cy="5742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6180" name="Object 4"/>
          <p:cNvGraphicFramePr>
            <a:graphicFrameLocks noChangeAspect="1"/>
          </p:cNvGraphicFramePr>
          <p:nvPr/>
        </p:nvGraphicFramePr>
        <p:xfrm>
          <a:off x="838201" y="4572001"/>
          <a:ext cx="5410199" cy="1642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255" name="Equazione" r:id="rId7" imgW="2057400" imgH="609480" progId="Equation.3">
                  <p:embed/>
                </p:oleObj>
              </mc:Choice>
              <mc:Fallback>
                <p:oleObj name="Equazione" r:id="rId7" imgW="2057400" imgH="609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1" y="4572001"/>
                        <a:ext cx="5410199" cy="16429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it-IT" dirty="0"/>
              <a:t>Date quattro scatole (S1, S2, S3, S4), con 2000,500,1000 e 1000 oggetti rispettivamente. Sapendo che S1 ha il 5% di pezzi difettosi, S2 il 40%, S3 il 10%, S4 il 10%, </a:t>
            </a:r>
            <a:r>
              <a:rPr lang="it-IT" dirty="0">
                <a:solidFill>
                  <a:srgbClr val="FF0000"/>
                </a:solidFill>
              </a:rPr>
              <a:t>determinare la probabilità che scegliendo a caso una scatola e estraendo a caso un solo oggetto questo sia difettoso</a:t>
            </a:r>
            <a:r>
              <a:rPr lang="it-IT" b="1" dirty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it-IT" sz="2400" b="1" dirty="0"/>
          </a:p>
          <a:p>
            <a:pPr>
              <a:lnSpc>
                <a:spcPct val="150000"/>
              </a:lnSpc>
            </a:pPr>
            <a:r>
              <a:rPr lang="it-IT" sz="2400" b="1" dirty="0"/>
              <a:t>(Soluzione: P(D)=0.1625, nota: le informazioni 2000,500,1000,1000 non erano utili ai fini della soluzione del problema)</a:t>
            </a:r>
          </a:p>
          <a:p>
            <a:pPr>
              <a:lnSpc>
                <a:spcPct val="150000"/>
              </a:lnSpc>
            </a:pPr>
            <a:endParaRPr lang="it-IT" dirty="0"/>
          </a:p>
        </p:txBody>
      </p:sp>
      <p:graphicFrame>
        <p:nvGraphicFramePr>
          <p:cNvPr id="36618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248299"/>
              </p:ext>
            </p:extLst>
          </p:nvPr>
        </p:nvGraphicFramePr>
        <p:xfrm>
          <a:off x="3352800" y="4419600"/>
          <a:ext cx="268224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1850" name="Equazione" r:id="rId3" imgW="1422360" imgH="444240" progId="Equation.3">
                  <p:embed/>
                </p:oleObj>
              </mc:Choice>
              <mc:Fallback>
                <p:oleObj name="Equazione" r:id="rId3" imgW="1422360" imgH="4442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419600"/>
                        <a:ext cx="268224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1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61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61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61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Teorema di </a:t>
            </a:r>
            <a:r>
              <a:rPr lang="it-IT" dirty="0" err="1"/>
              <a:t>Bayes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Probabilità a priori</a:t>
            </a:r>
          </a:p>
          <a:p>
            <a:r>
              <a:rPr lang="it-IT" dirty="0"/>
              <a:t>Probabilità condizionata (in avanti)</a:t>
            </a:r>
          </a:p>
          <a:p>
            <a:r>
              <a:rPr lang="it-IT" dirty="0"/>
              <a:t>Probabilità a posteriori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Teorema di Bayes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3505199"/>
            <a:ext cx="6248400" cy="2620965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Probabilità a priori</a:t>
            </a:r>
          </a:p>
          <a:p>
            <a:endParaRPr lang="it-IT" dirty="0"/>
          </a:p>
          <a:p>
            <a:r>
              <a:rPr lang="it-IT" dirty="0"/>
              <a:t>Probabilità condizionata</a:t>
            </a:r>
          </a:p>
          <a:p>
            <a:endParaRPr lang="it-IT" dirty="0"/>
          </a:p>
          <a:p>
            <a:r>
              <a:rPr lang="it-IT" dirty="0"/>
              <a:t>Probabilità a posteriori</a:t>
            </a:r>
          </a:p>
        </p:txBody>
      </p:sp>
      <p:sp>
        <p:nvSpPr>
          <p:cNvPr id="947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947201" name="Object 1"/>
          <p:cNvGraphicFramePr>
            <a:graphicFrameLocks noChangeAspect="1"/>
          </p:cNvGraphicFramePr>
          <p:nvPr/>
        </p:nvGraphicFramePr>
        <p:xfrm>
          <a:off x="2057400" y="1066800"/>
          <a:ext cx="464448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332" name="Equazione" r:id="rId3" imgW="1397000" imgH="381000" progId="Equation.3">
                  <p:embed/>
                </p:oleObj>
              </mc:Choice>
              <mc:Fallback>
                <p:oleObj name="Equazione" r:id="rId3" imgW="1397000" imgH="3810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066800"/>
                        <a:ext cx="4644483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7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947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947205" name="Object 5"/>
          <p:cNvGraphicFramePr>
            <a:graphicFrameLocks noChangeAspect="1"/>
          </p:cNvGraphicFramePr>
          <p:nvPr/>
        </p:nvGraphicFramePr>
        <p:xfrm>
          <a:off x="533400" y="2209800"/>
          <a:ext cx="2782111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333" name="Equazione" r:id="rId5" imgW="1256755" imgH="444307" progId="Equation.3">
                  <p:embed/>
                </p:oleObj>
              </mc:Choice>
              <mc:Fallback>
                <p:oleObj name="Equazione" r:id="rId5" imgW="1256755" imgH="444307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09800"/>
                        <a:ext cx="2782111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7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947207" name="Object 7"/>
          <p:cNvGraphicFramePr>
            <a:graphicFrameLocks noChangeAspect="1"/>
          </p:cNvGraphicFramePr>
          <p:nvPr/>
        </p:nvGraphicFramePr>
        <p:xfrm>
          <a:off x="576943" y="3505200"/>
          <a:ext cx="117565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334" name="Equazione" r:id="rId7" imgW="342751" imgH="190417" progId="Equation.3">
                  <p:embed/>
                </p:oleObj>
              </mc:Choice>
              <mc:Fallback>
                <p:oleObj name="Equazione" r:id="rId7" imgW="342751" imgH="190417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943" y="3505200"/>
                        <a:ext cx="1175657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7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947209" name="Object 9"/>
          <p:cNvGraphicFramePr>
            <a:graphicFrameLocks noChangeAspect="1"/>
          </p:cNvGraphicFramePr>
          <p:nvPr/>
        </p:nvGraphicFramePr>
        <p:xfrm>
          <a:off x="624114" y="4495800"/>
          <a:ext cx="1509486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335" name="Equazione" r:id="rId9" imgW="495085" imgH="190417" progId="Equation.3">
                  <p:embed/>
                </p:oleObj>
              </mc:Choice>
              <mc:Fallback>
                <p:oleObj name="Equazione" r:id="rId9" imgW="495085" imgH="190417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114" y="4495800"/>
                        <a:ext cx="1509486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7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947211" name="Object 11"/>
          <p:cNvGraphicFramePr>
            <a:graphicFrameLocks noChangeAspect="1"/>
          </p:cNvGraphicFramePr>
          <p:nvPr/>
        </p:nvGraphicFramePr>
        <p:xfrm>
          <a:off x="609600" y="5410200"/>
          <a:ext cx="1698171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336" name="Equazione" r:id="rId11" imgW="495085" imgH="190417" progId="Equation.3">
                  <p:embed/>
                </p:oleObj>
              </mc:Choice>
              <mc:Fallback>
                <p:oleObj name="Equazione" r:id="rId11" imgW="495085" imgH="190417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410200"/>
                        <a:ext cx="1698171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sz="1800" dirty="0"/>
              <a:t>Date quattro scatole (S1, S2, S3, S4), con 2000,500,1000 e 1000 oggetti rispettivamente. Sapendo che S1 ha il 5% di pezzi difettosi, S2 il 40%, S3 il 10%, S4 il 10%, </a:t>
            </a:r>
            <a:r>
              <a:rPr lang="it-IT" sz="1800" dirty="0">
                <a:solidFill>
                  <a:srgbClr val="FF0000"/>
                </a:solidFill>
              </a:rPr>
              <a:t>determinare la probabilità che scegliendo a caso una scatola e estraendo a caso un solo oggetto difettoso questo sia </a:t>
            </a:r>
            <a:r>
              <a:rPr lang="it-IT" sz="1800" b="1" dirty="0">
                <a:solidFill>
                  <a:srgbClr val="FF0000"/>
                </a:solidFill>
              </a:rPr>
              <a:t>stato scelto dalla seconda scatola?</a:t>
            </a:r>
          </a:p>
          <a:p>
            <a:pPr>
              <a:lnSpc>
                <a:spcPct val="150000"/>
              </a:lnSpc>
            </a:pPr>
            <a:endParaRPr lang="it-IT" sz="18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it-IT" sz="1800" b="1" dirty="0"/>
              <a:t> Traccia soluzione</a:t>
            </a:r>
          </a:p>
          <a:p>
            <a:pPr>
              <a:lnSpc>
                <a:spcPct val="150000"/>
              </a:lnSpc>
            </a:pPr>
            <a:endParaRPr lang="it-IT" sz="1800" dirty="0"/>
          </a:p>
        </p:txBody>
      </p:sp>
      <p:graphicFrame>
        <p:nvGraphicFramePr>
          <p:cNvPr id="961537" name="Object 1"/>
          <p:cNvGraphicFramePr>
            <a:graphicFrameLocks noChangeAspect="1"/>
          </p:cNvGraphicFramePr>
          <p:nvPr/>
        </p:nvGraphicFramePr>
        <p:xfrm>
          <a:off x="990600" y="4191000"/>
          <a:ext cx="6357938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1562" name="Equazione" r:id="rId3" imgW="2577960" imgH="583920" progId="Equation.3">
                  <p:embed/>
                </p:oleObj>
              </mc:Choice>
              <mc:Fallback>
                <p:oleObj name="Equazione" r:id="rId3" imgW="2577960" imgH="58392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191000"/>
                        <a:ext cx="6357938" cy="151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Lancio del dado. Determinare la probabilità che esca un numero pari.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 Determinare la probalità che esca il due sapendo che è uscito un numero pari.</a:t>
            </a:r>
          </a:p>
        </p:txBody>
      </p:sp>
      <p:graphicFrame>
        <p:nvGraphicFramePr>
          <p:cNvPr id="957441" name="Object 1"/>
          <p:cNvGraphicFramePr>
            <a:graphicFrameLocks noChangeAspect="1"/>
          </p:cNvGraphicFramePr>
          <p:nvPr/>
        </p:nvGraphicFramePr>
        <p:xfrm>
          <a:off x="1676400" y="2514600"/>
          <a:ext cx="2898775" cy="9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491" name="Equazione" r:id="rId3" imgW="1117440" imgH="355320" progId="Equation.3">
                  <p:embed/>
                </p:oleObj>
              </mc:Choice>
              <mc:Fallback>
                <p:oleObj name="Equazione" r:id="rId3" imgW="1117440" imgH="35532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514600"/>
                        <a:ext cx="2898775" cy="966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7442" name="Object 2"/>
          <p:cNvGraphicFramePr>
            <a:graphicFrameLocks noChangeAspect="1"/>
          </p:cNvGraphicFramePr>
          <p:nvPr/>
        </p:nvGraphicFramePr>
        <p:xfrm>
          <a:off x="381000" y="5105400"/>
          <a:ext cx="8251825" cy="968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492" name="Equazione" r:id="rId5" imgW="3403440" imgH="380880" progId="Equation.3">
                  <p:embed/>
                </p:oleObj>
              </mc:Choice>
              <mc:Fallback>
                <p:oleObj name="Equazione" r:id="rId5" imgW="3403440" imgH="380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105400"/>
                        <a:ext cx="8251825" cy="9687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Probabilità sull’asse reale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1"/>
            <a:ext cx="8229600" cy="3840164"/>
          </a:xfrm>
        </p:spPr>
        <p:txBody>
          <a:bodyPr/>
          <a:lstStyle/>
          <a:p>
            <a:r>
              <a:rPr lang="it-IT" sz="4000" b="1" dirty="0"/>
              <a:t>Eventi</a:t>
            </a:r>
            <a:endParaRPr lang="it-IT" b="1" dirty="0"/>
          </a:p>
        </p:txBody>
      </p:sp>
      <p:graphicFrame>
        <p:nvGraphicFramePr>
          <p:cNvPr id="954370" name="Object 2"/>
          <p:cNvGraphicFramePr>
            <a:graphicFrameLocks noChangeAspect="1"/>
          </p:cNvGraphicFramePr>
          <p:nvPr/>
        </p:nvGraphicFramePr>
        <p:xfrm>
          <a:off x="609600" y="1219200"/>
          <a:ext cx="211296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598" name="Equazione" r:id="rId3" imgW="558720" imgH="215640" progId="Equation.3">
                  <p:embed/>
                </p:oleObj>
              </mc:Choice>
              <mc:Fallback>
                <p:oleObj name="Equazione" r:id="rId3" imgW="5587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219200"/>
                        <a:ext cx="211296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4371" name="Object 3"/>
          <p:cNvGraphicFramePr>
            <a:graphicFrameLocks noChangeAspect="1"/>
          </p:cNvGraphicFramePr>
          <p:nvPr/>
        </p:nvGraphicFramePr>
        <p:xfrm>
          <a:off x="914400" y="3124200"/>
          <a:ext cx="29781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599" name="Equazione" r:id="rId5" imgW="787320" imgH="190440" progId="Equation.3">
                  <p:embed/>
                </p:oleObj>
              </mc:Choice>
              <mc:Fallback>
                <p:oleObj name="Equazione" r:id="rId5" imgW="787320" imgH="1904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124200"/>
                        <a:ext cx="2978150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4372" name="Object 4"/>
          <p:cNvGraphicFramePr>
            <a:graphicFrameLocks noChangeAspect="1"/>
          </p:cNvGraphicFramePr>
          <p:nvPr/>
        </p:nvGraphicFramePr>
        <p:xfrm>
          <a:off x="914400" y="4044950"/>
          <a:ext cx="3122612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600" name="Equazione" r:id="rId7" imgW="825480" imgH="190440" progId="Equation.3">
                  <p:embed/>
                </p:oleObj>
              </mc:Choice>
              <mc:Fallback>
                <p:oleObj name="Equazione" r:id="rId7" imgW="825480" imgH="1904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044950"/>
                        <a:ext cx="3122612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4374" name="Object 6"/>
          <p:cNvGraphicFramePr>
            <a:graphicFrameLocks noChangeAspect="1"/>
          </p:cNvGraphicFramePr>
          <p:nvPr/>
        </p:nvGraphicFramePr>
        <p:xfrm>
          <a:off x="941387" y="4959350"/>
          <a:ext cx="2259013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601" name="Equazione" r:id="rId9" imgW="596880" imgH="190440" progId="Equation.3">
                  <p:embed/>
                </p:oleObj>
              </mc:Choice>
              <mc:Fallback>
                <p:oleObj name="Equazione" r:id="rId9" imgW="596880" imgH="1904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387" y="4959350"/>
                        <a:ext cx="2259013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3429000" y="1981200"/>
            <a:ext cx="44958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54377" name="Object 9"/>
          <p:cNvGraphicFramePr>
            <a:graphicFrameLocks noChangeAspect="1"/>
          </p:cNvGraphicFramePr>
          <p:nvPr/>
        </p:nvGraphicFramePr>
        <p:xfrm>
          <a:off x="3200400" y="2214563"/>
          <a:ext cx="431800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602" name="Equazione" r:id="rId11" imgW="114120" imgH="152280" progId="Equation.3">
                  <p:embed/>
                </p:oleObj>
              </mc:Choice>
              <mc:Fallback>
                <p:oleObj name="Equazione" r:id="rId11" imgW="114120" imgH="1522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214563"/>
                        <a:ext cx="431800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4378" name="Object 10"/>
          <p:cNvGraphicFramePr>
            <a:graphicFrameLocks noChangeAspect="1"/>
          </p:cNvGraphicFramePr>
          <p:nvPr/>
        </p:nvGraphicFramePr>
        <p:xfrm>
          <a:off x="4648200" y="2139950"/>
          <a:ext cx="43180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603" name="Equazione" r:id="rId13" imgW="114120" imgH="190440" progId="Equation.3">
                  <p:embed/>
                </p:oleObj>
              </mc:Choice>
              <mc:Fallback>
                <p:oleObj name="Equazione" r:id="rId13" imgW="114120" imgH="1904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139950"/>
                        <a:ext cx="431800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4379" name="Object 11"/>
          <p:cNvGraphicFramePr>
            <a:graphicFrameLocks noChangeAspect="1"/>
          </p:cNvGraphicFramePr>
          <p:nvPr/>
        </p:nvGraphicFramePr>
        <p:xfrm>
          <a:off x="6781800" y="2139950"/>
          <a:ext cx="481012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604" name="Equazione" r:id="rId15" imgW="126720" imgH="190440" progId="Equation.3">
                  <p:embed/>
                </p:oleObj>
              </mc:Choice>
              <mc:Fallback>
                <p:oleObj name="Equazione" r:id="rId15" imgW="126720" imgH="1904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139950"/>
                        <a:ext cx="481012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Connector 19"/>
          <p:cNvCxnSpPr/>
          <p:nvPr/>
        </p:nvCxnSpPr>
        <p:spPr>
          <a:xfrm rot="5400000">
            <a:off x="3201194" y="1981200"/>
            <a:ext cx="45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4572794" y="1980406"/>
            <a:ext cx="45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6782594" y="1980406"/>
            <a:ext cx="45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54380" name="Object 12"/>
          <p:cNvGraphicFramePr>
            <a:graphicFrameLocks noChangeAspect="1"/>
          </p:cNvGraphicFramePr>
          <p:nvPr/>
        </p:nvGraphicFramePr>
        <p:xfrm>
          <a:off x="7924800" y="1352550"/>
          <a:ext cx="719137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605" name="Equazione" r:id="rId17" imgW="190440" imgH="215640" progId="Equation.3">
                  <p:embed/>
                </p:oleObj>
              </mc:Choice>
              <mc:Fallback>
                <p:oleObj name="Equazione" r:id="rId17" imgW="19044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1352550"/>
                        <a:ext cx="719137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4381" name="Object 13"/>
          <p:cNvGraphicFramePr>
            <a:graphicFrameLocks noChangeAspect="1"/>
          </p:cNvGraphicFramePr>
          <p:nvPr/>
        </p:nvGraphicFramePr>
        <p:xfrm>
          <a:off x="4476750" y="3321050"/>
          <a:ext cx="190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606" name="Equazione" r:id="rId19" imgW="190440" imgH="215640" progId="Equation.3">
                  <p:embed/>
                </p:oleObj>
              </mc:Choice>
              <mc:Fallback>
                <p:oleObj name="Equazione" r:id="rId19" imgW="190440" imgH="2156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6750" y="3321050"/>
                        <a:ext cx="1905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Definizione P sull’asse reale</a:t>
            </a:r>
          </a:p>
        </p:txBody>
      </p:sp>
      <p:graphicFrame>
        <p:nvGraphicFramePr>
          <p:cNvPr id="955394" name="Object 2"/>
          <p:cNvGraphicFramePr>
            <a:graphicFrameLocks noChangeAspect="1"/>
          </p:cNvGraphicFramePr>
          <p:nvPr/>
        </p:nvGraphicFramePr>
        <p:xfrm>
          <a:off x="457200" y="1377950"/>
          <a:ext cx="173037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520" name="Equazione" r:id="rId3" imgW="457200" imgH="190440" progId="Equation.3">
                  <p:embed/>
                </p:oleObj>
              </mc:Choice>
              <mc:Fallback>
                <p:oleObj name="Equazione" r:id="rId3" imgW="457200" imgH="1904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377950"/>
                        <a:ext cx="1730375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5395" name="Object 3"/>
          <p:cNvGraphicFramePr>
            <a:graphicFrameLocks noChangeAspect="1"/>
          </p:cNvGraphicFramePr>
          <p:nvPr/>
        </p:nvGraphicFramePr>
        <p:xfrm>
          <a:off x="2687638" y="1069975"/>
          <a:ext cx="2452687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521" name="Equazione" r:id="rId5" imgW="647640" imgH="342720" progId="Equation.3">
                  <p:embed/>
                </p:oleObj>
              </mc:Choice>
              <mc:Fallback>
                <p:oleObj name="Equazione" r:id="rId5" imgW="647640" imgH="3427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7638" y="1069975"/>
                        <a:ext cx="2452687" cy="1360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5396" name="Object 4"/>
          <p:cNvGraphicFramePr>
            <a:graphicFrameLocks noChangeAspect="1"/>
          </p:cNvGraphicFramePr>
          <p:nvPr/>
        </p:nvGraphicFramePr>
        <p:xfrm>
          <a:off x="533400" y="2362200"/>
          <a:ext cx="4759325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522" name="Equazione" r:id="rId7" imgW="1257120" imgH="342720" progId="Equation.3">
                  <p:embed/>
                </p:oleObj>
              </mc:Choice>
              <mc:Fallback>
                <p:oleObj name="Equazione" r:id="rId7" imgW="1257120" imgH="3427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62200"/>
                        <a:ext cx="4759325" cy="1360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5398" name="Object 6"/>
          <p:cNvGraphicFramePr>
            <a:graphicFrameLocks noChangeAspect="1"/>
          </p:cNvGraphicFramePr>
          <p:nvPr/>
        </p:nvGraphicFramePr>
        <p:xfrm>
          <a:off x="514350" y="3557588"/>
          <a:ext cx="4951413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523" name="Equazione" r:id="rId9" imgW="1307880" imgH="355320" progId="Equation.3">
                  <p:embed/>
                </p:oleObj>
              </mc:Choice>
              <mc:Fallback>
                <p:oleObj name="Equazione" r:id="rId9" imgW="1307880" imgH="3553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3557588"/>
                        <a:ext cx="4951413" cy="140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5399" name="Object 7"/>
          <p:cNvGraphicFramePr>
            <a:graphicFrameLocks noChangeAspect="1"/>
          </p:cNvGraphicFramePr>
          <p:nvPr/>
        </p:nvGraphicFramePr>
        <p:xfrm>
          <a:off x="609600" y="5029200"/>
          <a:ext cx="254793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524" name="Equazione" r:id="rId11" imgW="672840" imgH="190440" progId="Equation.3">
                  <p:embed/>
                </p:oleObj>
              </mc:Choice>
              <mc:Fallback>
                <p:oleObj name="Equazione" r:id="rId11" imgW="672840" imgH="1904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029200"/>
                        <a:ext cx="2547938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Una telefonata avviene a caso nell’intervallo [0,T]. Determinare:</a:t>
            </a:r>
          </a:p>
          <a:p>
            <a:endParaRPr lang="it-IT" dirty="0"/>
          </a:p>
        </p:txBody>
      </p:sp>
      <p:graphicFrame>
        <p:nvGraphicFramePr>
          <p:cNvPr id="956418" name="Object 2"/>
          <p:cNvGraphicFramePr>
            <a:graphicFrameLocks noChangeAspect="1"/>
          </p:cNvGraphicFramePr>
          <p:nvPr/>
        </p:nvGraphicFramePr>
        <p:xfrm>
          <a:off x="4648200" y="3276600"/>
          <a:ext cx="2438400" cy="106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43" name="Equazione" r:id="rId3" imgW="901440" imgH="342720" progId="Equation.3">
                  <p:embed/>
                </p:oleObj>
              </mc:Choice>
              <mc:Fallback>
                <p:oleObj name="Equazione" r:id="rId3" imgW="901440" imgH="3427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276600"/>
                        <a:ext cx="2438400" cy="106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6419" name="Object 3"/>
          <p:cNvGraphicFramePr>
            <a:graphicFrameLocks noChangeAspect="1"/>
          </p:cNvGraphicFramePr>
          <p:nvPr/>
        </p:nvGraphicFramePr>
        <p:xfrm>
          <a:off x="4724400" y="4495800"/>
          <a:ext cx="3843337" cy="1194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44" name="Equazione" r:id="rId5" imgW="1155600" imgH="342720" progId="Equation.3">
                  <p:embed/>
                </p:oleObj>
              </mc:Choice>
              <mc:Fallback>
                <p:oleObj name="Equazione" r:id="rId5" imgW="1155600" imgH="3427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495800"/>
                        <a:ext cx="3843337" cy="11946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6420" name="Object 4"/>
          <p:cNvGraphicFramePr>
            <a:graphicFrameLocks noChangeAspect="1"/>
          </p:cNvGraphicFramePr>
          <p:nvPr/>
        </p:nvGraphicFramePr>
        <p:xfrm>
          <a:off x="838200" y="4876800"/>
          <a:ext cx="2291003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45" name="Equazione" r:id="rId7" imgW="672840" imgH="190440" progId="Equation.3">
                  <p:embed/>
                </p:oleObj>
              </mc:Choice>
              <mc:Fallback>
                <p:oleObj name="Equazione" r:id="rId7" imgW="672840" imgH="1904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76800"/>
                        <a:ext cx="2291003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6421" name="Object 5"/>
          <p:cNvGraphicFramePr>
            <a:graphicFrameLocks noChangeAspect="1"/>
          </p:cNvGraphicFramePr>
          <p:nvPr/>
        </p:nvGraphicFramePr>
        <p:xfrm>
          <a:off x="838200" y="2362200"/>
          <a:ext cx="461803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46" name="Equazione" r:id="rId9" imgW="1218960" imgH="190440" progId="Equation.3">
                  <p:embed/>
                </p:oleObj>
              </mc:Choice>
              <mc:Fallback>
                <p:oleObj name="Equazione" r:id="rId9" imgW="1218960" imgH="1904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362200"/>
                        <a:ext cx="4618038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6422" name="Object 6"/>
          <p:cNvGraphicFramePr>
            <a:graphicFrameLocks noChangeAspect="1"/>
          </p:cNvGraphicFramePr>
          <p:nvPr/>
        </p:nvGraphicFramePr>
        <p:xfrm>
          <a:off x="838200" y="3346370"/>
          <a:ext cx="2895600" cy="1138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47" name="Equazione" r:id="rId11" imgW="914400" imgH="342720" progId="Equation.3">
                  <p:embed/>
                </p:oleObj>
              </mc:Choice>
              <mc:Fallback>
                <p:oleObj name="Equazione" r:id="rId11" imgW="914400" imgH="3427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346370"/>
                        <a:ext cx="2895600" cy="11383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609600" y="3200400"/>
            <a:ext cx="8153400" cy="28956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Esperimento: Estrazione di quattro carte da un mazzo di 40 carte (A,2,3,4,5,6,7,8,9,10)*(Cuori,Fiori,Picche,Quadri)</a:t>
            </a:r>
          </a:p>
          <a:p>
            <a:r>
              <a:rPr lang="it-IT" dirty="0"/>
              <a:t>Calcolare P(quattro Assi)</a:t>
            </a:r>
          </a:p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Determinare il modello probabilistico dell’esperimento precedente </a:t>
            </a:r>
          </a:p>
        </p:txBody>
      </p:sp>
      <p:graphicFrame>
        <p:nvGraphicFramePr>
          <p:cNvPr id="1029122" name="Object 2"/>
          <p:cNvGraphicFramePr>
            <a:graphicFrameLocks noChangeAspect="1"/>
          </p:cNvGraphicFramePr>
          <p:nvPr/>
        </p:nvGraphicFramePr>
        <p:xfrm>
          <a:off x="762000" y="1905000"/>
          <a:ext cx="4951413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72" name="Equazione" r:id="rId3" imgW="1307880" imgH="355320" progId="Equation.3">
                  <p:embed/>
                </p:oleObj>
              </mc:Choice>
              <mc:Fallback>
                <p:oleObj name="Equazione" r:id="rId3" imgW="1307880" imgH="355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05000"/>
                        <a:ext cx="4951413" cy="140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123" name="Object 3"/>
          <p:cNvGraphicFramePr>
            <a:graphicFrameLocks noChangeAspect="1"/>
          </p:cNvGraphicFramePr>
          <p:nvPr/>
        </p:nvGraphicFramePr>
        <p:xfrm>
          <a:off x="762000" y="3352800"/>
          <a:ext cx="4376738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73" name="Equazione" r:id="rId5" imgW="1155600" imgH="342720" progId="Equation.3">
                  <p:embed/>
                </p:oleObj>
              </mc:Choice>
              <mc:Fallback>
                <p:oleObj name="Equazione" r:id="rId5" imgW="1155600" imgH="3427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352800"/>
                        <a:ext cx="4376738" cy="1360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124" name="Object 4"/>
          <p:cNvGraphicFramePr>
            <a:graphicFrameLocks noChangeAspect="1"/>
          </p:cNvGraphicFramePr>
          <p:nvPr/>
        </p:nvGraphicFramePr>
        <p:xfrm>
          <a:off x="762000" y="4648200"/>
          <a:ext cx="3752850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74" name="Equazione" r:id="rId7" imgW="990360" imgH="342720" progId="Equation.3">
                  <p:embed/>
                </p:oleObj>
              </mc:Choice>
              <mc:Fallback>
                <p:oleObj name="Equazione" r:id="rId7" imgW="990360" imgH="3427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648200"/>
                        <a:ext cx="3752850" cy="135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125" name="Object 5"/>
          <p:cNvGraphicFramePr>
            <a:graphicFrameLocks noChangeAspect="1"/>
          </p:cNvGraphicFramePr>
          <p:nvPr/>
        </p:nvGraphicFramePr>
        <p:xfrm>
          <a:off x="7086600" y="1066800"/>
          <a:ext cx="914400" cy="653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75" name="Equazione" r:id="rId9" imgW="266400" imgH="190440" progId="Equation.3">
                  <p:embed/>
                </p:oleObj>
              </mc:Choice>
              <mc:Fallback>
                <p:oleObj name="Equazione" r:id="rId9" imgW="266400" imgH="1904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066800"/>
                        <a:ext cx="914400" cy="6531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5181600" y="5867400"/>
            <a:ext cx="2971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4610100" y="5295900"/>
            <a:ext cx="1447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345575" y="5257800"/>
            <a:ext cx="16002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029126" name="Object 6"/>
          <p:cNvGraphicFramePr>
            <a:graphicFrameLocks noChangeAspect="1"/>
          </p:cNvGraphicFramePr>
          <p:nvPr/>
        </p:nvGraphicFramePr>
        <p:xfrm>
          <a:off x="5389563" y="4419600"/>
          <a:ext cx="70531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76" name="Equazione" r:id="rId11" imgW="266400" imgH="190440" progId="Equation.3">
                  <p:embed/>
                </p:oleObj>
              </mc:Choice>
              <mc:Fallback>
                <p:oleObj name="Equazione" r:id="rId11" imgW="266400" imgH="1904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9563" y="4419600"/>
                        <a:ext cx="705317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127" name="Object 7"/>
          <p:cNvGraphicFramePr>
            <a:graphicFrameLocks noChangeAspect="1"/>
          </p:cNvGraphicFramePr>
          <p:nvPr/>
        </p:nvGraphicFramePr>
        <p:xfrm>
          <a:off x="5334000" y="5867400"/>
          <a:ext cx="230188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77" name="Equazione" r:id="rId13" imgW="114120" imgH="152280" progId="Equation.3">
                  <p:embed/>
                </p:oleObj>
              </mc:Choice>
              <mc:Fallback>
                <p:oleObj name="Equazione" r:id="rId13" imgW="114120" imgH="1522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5867400"/>
                        <a:ext cx="230188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128" name="Object 8"/>
          <p:cNvGraphicFramePr>
            <a:graphicFrameLocks noChangeAspect="1"/>
          </p:cNvGraphicFramePr>
          <p:nvPr/>
        </p:nvGraphicFramePr>
        <p:xfrm>
          <a:off x="6769100" y="5880100"/>
          <a:ext cx="255588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78" name="Equazione" r:id="rId15" imgW="126720" imgH="139680" progId="Equation.3">
                  <p:embed/>
                </p:oleObj>
              </mc:Choice>
              <mc:Fallback>
                <p:oleObj name="Equazione" r:id="rId15" imgW="126720" imgH="1396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9100" y="5880100"/>
                        <a:ext cx="255588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129" name="Object 9"/>
          <p:cNvGraphicFramePr>
            <a:graphicFrameLocks noChangeAspect="1"/>
          </p:cNvGraphicFramePr>
          <p:nvPr/>
        </p:nvGraphicFramePr>
        <p:xfrm>
          <a:off x="4876800" y="5105400"/>
          <a:ext cx="381000" cy="273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79" name="Equazione" r:id="rId17" imgW="241200" imgH="164880" progId="Equation.3">
                  <p:embed/>
                </p:oleObj>
              </mc:Choice>
              <mc:Fallback>
                <p:oleObj name="Equazione" r:id="rId17" imgW="241200" imgH="1648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105400"/>
                        <a:ext cx="381000" cy="2739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130" name="Object 10"/>
          <p:cNvGraphicFramePr>
            <a:graphicFrameLocks noChangeAspect="1"/>
          </p:cNvGraphicFramePr>
          <p:nvPr/>
        </p:nvGraphicFramePr>
        <p:xfrm>
          <a:off x="7848600" y="5496826"/>
          <a:ext cx="228600" cy="37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80" name="Equazione" r:id="rId19" imgW="88560" imgH="139680" progId="Equation.3">
                  <p:embed/>
                </p:oleObj>
              </mc:Choice>
              <mc:Fallback>
                <p:oleObj name="Equazione" r:id="rId19" imgW="88560" imgH="1396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5496826"/>
                        <a:ext cx="228600" cy="375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131" name="Object 11"/>
          <p:cNvGraphicFramePr>
            <a:graphicFrameLocks noChangeAspect="1"/>
          </p:cNvGraphicFramePr>
          <p:nvPr/>
        </p:nvGraphicFramePr>
        <p:xfrm>
          <a:off x="6781800" y="3276600"/>
          <a:ext cx="1828800" cy="1518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81" name="Equazione" r:id="rId21" imgW="1104840" imgH="876240" progId="Equation.3">
                  <p:embed/>
                </p:oleObj>
              </mc:Choice>
              <mc:Fallback>
                <p:oleObj name="Equazione" r:id="rId21" imgW="1104840" imgH="8762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276600"/>
                        <a:ext cx="1828800" cy="15183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graphicFrame>
        <p:nvGraphicFramePr>
          <p:cNvPr id="1030146" name="Object 2"/>
          <p:cNvGraphicFramePr>
            <a:graphicFrameLocks noChangeAspect="1"/>
          </p:cNvGraphicFramePr>
          <p:nvPr/>
        </p:nvGraphicFramePr>
        <p:xfrm>
          <a:off x="457200" y="1143000"/>
          <a:ext cx="545566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21" name="Equazione" r:id="rId3" imgW="241200" imgH="190440" progId="Equation.3">
                  <p:embed/>
                </p:oleObj>
              </mc:Choice>
              <mc:Fallback>
                <p:oleObj name="Equazione" r:id="rId3" imgW="241200" imgH="1904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43000"/>
                        <a:ext cx="545566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Isosceles Triangle 7"/>
          <p:cNvSpPr/>
          <p:nvPr/>
        </p:nvSpPr>
        <p:spPr>
          <a:xfrm>
            <a:off x="990600" y="1905000"/>
            <a:ext cx="2819400" cy="1371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030147" name="Object 3"/>
          <p:cNvGraphicFramePr>
            <a:graphicFrameLocks noChangeAspect="1"/>
          </p:cNvGraphicFramePr>
          <p:nvPr/>
        </p:nvGraphicFramePr>
        <p:xfrm>
          <a:off x="685800" y="3276600"/>
          <a:ext cx="27371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22" name="Equazione" r:id="rId5" imgW="114120" imgH="152280" progId="Equation.3">
                  <p:embed/>
                </p:oleObj>
              </mc:Choice>
              <mc:Fallback>
                <p:oleObj name="Equazione" r:id="rId5" imgW="114120" imgH="1522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276600"/>
                        <a:ext cx="273718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148" name="Object 4"/>
          <p:cNvGraphicFramePr>
            <a:graphicFrameLocks noChangeAspect="1"/>
          </p:cNvGraphicFramePr>
          <p:nvPr/>
        </p:nvGraphicFramePr>
        <p:xfrm>
          <a:off x="3581400" y="3276600"/>
          <a:ext cx="363985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23" name="Equazione" r:id="rId7" imgW="126720" imgH="139680" progId="Equation.3">
                  <p:embed/>
                </p:oleObj>
              </mc:Choice>
              <mc:Fallback>
                <p:oleObj name="Equazione" r:id="rId7" imgW="12672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276600"/>
                        <a:ext cx="363985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149" name="Object 5"/>
          <p:cNvGraphicFramePr>
            <a:graphicFrameLocks noChangeAspect="1"/>
          </p:cNvGraphicFramePr>
          <p:nvPr/>
        </p:nvGraphicFramePr>
        <p:xfrm>
          <a:off x="5867400" y="3962400"/>
          <a:ext cx="2895600" cy="1957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24" name="Equazione" r:id="rId9" imgW="1612800" imgH="1041120" progId="Equation.3">
                  <p:embed/>
                </p:oleObj>
              </mc:Choice>
              <mc:Fallback>
                <p:oleObj name="Equazione" r:id="rId9" imgW="1612800" imgH="10411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962400"/>
                        <a:ext cx="2895600" cy="19572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150" name="Object 6"/>
          <p:cNvGraphicFramePr>
            <a:graphicFrameLocks noChangeAspect="1"/>
          </p:cNvGraphicFramePr>
          <p:nvPr/>
        </p:nvGraphicFramePr>
        <p:xfrm>
          <a:off x="990600" y="1600200"/>
          <a:ext cx="533400" cy="34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25" name="Equazione" r:id="rId11" imgW="266400" imgH="164880" progId="Equation.3">
                  <p:embed/>
                </p:oleObj>
              </mc:Choice>
              <mc:Fallback>
                <p:oleObj name="Equazione" r:id="rId11" imgW="26640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00200"/>
                        <a:ext cx="533400" cy="34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rot="5400000" flipH="1">
            <a:off x="-113506" y="2399506"/>
            <a:ext cx="2209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62000" y="1905000"/>
            <a:ext cx="2057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62000" y="3276600"/>
            <a:ext cx="3733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0151" name="Object 7"/>
          <p:cNvGraphicFramePr>
            <a:graphicFrameLocks noChangeAspect="1"/>
          </p:cNvGraphicFramePr>
          <p:nvPr/>
        </p:nvGraphicFramePr>
        <p:xfrm>
          <a:off x="2133600" y="3276600"/>
          <a:ext cx="436562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26" name="Equazione" r:id="rId13" imgW="152280" imgH="342720" progId="Equation.3">
                  <p:embed/>
                </p:oleObj>
              </mc:Choice>
              <mc:Fallback>
                <p:oleObj name="Equazione" r:id="rId13" imgW="152280" imgH="34272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276600"/>
                        <a:ext cx="436562" cy="1023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Connector 22"/>
          <p:cNvCxnSpPr/>
          <p:nvPr/>
        </p:nvCxnSpPr>
        <p:spPr>
          <a:xfrm flipV="1">
            <a:off x="304800" y="1219200"/>
            <a:ext cx="2819400" cy="2667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0152" name="Object 8"/>
          <p:cNvGraphicFramePr>
            <a:graphicFrameLocks noChangeAspect="1"/>
          </p:cNvGraphicFramePr>
          <p:nvPr/>
        </p:nvGraphicFramePr>
        <p:xfrm>
          <a:off x="3136900" y="1143000"/>
          <a:ext cx="1235075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27" name="Equazione" r:id="rId15" imgW="571320" imgH="164880" progId="Equation.3">
                  <p:embed/>
                </p:oleObj>
              </mc:Choice>
              <mc:Fallback>
                <p:oleObj name="Equazione" r:id="rId15" imgW="571320" imgH="1648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6900" y="1143000"/>
                        <a:ext cx="1235075" cy="37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153" name="Object 9"/>
          <p:cNvGraphicFramePr>
            <a:graphicFrameLocks noChangeAspect="1"/>
          </p:cNvGraphicFramePr>
          <p:nvPr/>
        </p:nvGraphicFramePr>
        <p:xfrm>
          <a:off x="5105400" y="1219200"/>
          <a:ext cx="178276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28" name="Equazione" r:id="rId17" imgW="825480" imgH="355320" progId="Equation.3">
                  <p:embed/>
                </p:oleObj>
              </mc:Choice>
              <mc:Fallback>
                <p:oleObj name="Equazione" r:id="rId17" imgW="825480" imgH="35532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219200"/>
                        <a:ext cx="1782763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154" name="Object 10"/>
          <p:cNvGraphicFramePr>
            <a:graphicFrameLocks noChangeAspect="1"/>
          </p:cNvGraphicFramePr>
          <p:nvPr/>
        </p:nvGraphicFramePr>
        <p:xfrm>
          <a:off x="7315200" y="1524000"/>
          <a:ext cx="65881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29" name="Equazione" r:id="rId19" imgW="304560" imgH="177480" progId="Equation.3">
                  <p:embed/>
                </p:oleObj>
              </mc:Choice>
              <mc:Fallback>
                <p:oleObj name="Equazione" r:id="rId19" imgW="30456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1524000"/>
                        <a:ext cx="658813" cy="401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155" name="Object 11"/>
          <p:cNvGraphicFramePr>
            <a:graphicFrameLocks noChangeAspect="1"/>
          </p:cNvGraphicFramePr>
          <p:nvPr/>
        </p:nvGraphicFramePr>
        <p:xfrm>
          <a:off x="304800" y="4343400"/>
          <a:ext cx="4953000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30" name="Equazione" r:id="rId21" imgW="2311200" imgH="393480" progId="Equation.3">
                  <p:embed/>
                </p:oleObj>
              </mc:Choice>
              <mc:Fallback>
                <p:oleObj name="Equazione" r:id="rId21" imgW="23112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343400"/>
                        <a:ext cx="4953000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156" name="Object 12"/>
          <p:cNvGraphicFramePr>
            <a:graphicFrameLocks noChangeAspect="1"/>
          </p:cNvGraphicFramePr>
          <p:nvPr/>
        </p:nvGraphicFramePr>
        <p:xfrm>
          <a:off x="4648200" y="3124200"/>
          <a:ext cx="2286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31" name="Equazione" r:id="rId23" imgW="88560" imgH="139680" progId="Equation.3">
                  <p:embed/>
                </p:oleObj>
              </mc:Choice>
              <mc:Fallback>
                <p:oleObj name="Equazione" r:id="rId23" imgW="88560" imgH="1396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124200"/>
                        <a:ext cx="2286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Segnaposto numero diapositiva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5" name="Isosceles Triangle 4"/>
          <p:cNvSpPr/>
          <p:nvPr/>
        </p:nvSpPr>
        <p:spPr>
          <a:xfrm>
            <a:off x="1524000" y="1905000"/>
            <a:ext cx="2819400" cy="1371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219200" y="3276600"/>
          <a:ext cx="27371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45" name="Equazione" r:id="rId3" imgW="114120" imgH="152280" progId="Equation.3">
                  <p:embed/>
                </p:oleObj>
              </mc:Choice>
              <mc:Fallback>
                <p:oleObj name="Equazione" r:id="rId3" imgW="11412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276600"/>
                        <a:ext cx="273718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3968750" y="3238500"/>
          <a:ext cx="655638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46" name="Equazione" r:id="rId5" imgW="228600" imgH="164880" progId="Equation.3">
                  <p:embed/>
                </p:oleObj>
              </mc:Choice>
              <mc:Fallback>
                <p:oleObj name="Equazione" r:id="rId5" imgW="22860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0" y="3238500"/>
                        <a:ext cx="655638" cy="49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6"/>
          <p:cNvGraphicFramePr>
            <a:graphicFrameLocks noChangeAspect="1"/>
          </p:cNvGraphicFramePr>
          <p:nvPr/>
        </p:nvGraphicFramePr>
        <p:xfrm>
          <a:off x="1676400" y="1600200"/>
          <a:ext cx="228600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47" name="Equazione" r:id="rId7" imgW="114120" imgH="164880" progId="Equation.3">
                  <p:embed/>
                </p:oleObj>
              </mc:Choice>
              <mc:Fallback>
                <p:oleObj name="Equazione" r:id="rId7" imgW="11412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8600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>
          <a:xfrm rot="5400000" flipH="1">
            <a:off x="419894" y="2399506"/>
            <a:ext cx="2209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95400" y="1905000"/>
            <a:ext cx="2057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295400" y="3276600"/>
            <a:ext cx="6477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4343400" y="1905000"/>
            <a:ext cx="2819400" cy="1371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031173" name="Object 5"/>
          <p:cNvGraphicFramePr>
            <a:graphicFrameLocks noChangeAspect="1"/>
          </p:cNvGraphicFramePr>
          <p:nvPr/>
        </p:nvGraphicFramePr>
        <p:xfrm>
          <a:off x="7112000" y="3313113"/>
          <a:ext cx="2555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48" name="Equazione" r:id="rId9" imgW="88560" imgH="139680" progId="Equation.3">
                  <p:embed/>
                </p:oleObj>
              </mc:Choice>
              <mc:Fallback>
                <p:oleObj name="Equazione" r:id="rId9" imgW="88560" imgH="139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2000" y="3313113"/>
                        <a:ext cx="25558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5800" y="39624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Determinare k affinché          sia un modello probabilistico. (Soluzione k=2)</a:t>
            </a:r>
          </a:p>
        </p:txBody>
      </p:sp>
      <p:graphicFrame>
        <p:nvGraphicFramePr>
          <p:cNvPr id="1031174" name="Object 6"/>
          <p:cNvGraphicFramePr>
            <a:graphicFrameLocks noChangeAspect="1"/>
          </p:cNvGraphicFramePr>
          <p:nvPr/>
        </p:nvGraphicFramePr>
        <p:xfrm>
          <a:off x="990600" y="1225550"/>
          <a:ext cx="5461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49" name="Equazione" r:id="rId11" imgW="241200" imgH="190440" progId="Equation.3">
                  <p:embed/>
                </p:oleObj>
              </mc:Choice>
              <mc:Fallback>
                <p:oleObj name="Equazione" r:id="rId11" imgW="241200" imgH="1904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25550"/>
                        <a:ext cx="546100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175" name="Object 7"/>
          <p:cNvGraphicFramePr>
            <a:graphicFrameLocks noChangeAspect="1"/>
          </p:cNvGraphicFramePr>
          <p:nvPr/>
        </p:nvGraphicFramePr>
        <p:xfrm>
          <a:off x="7391400" y="2895600"/>
          <a:ext cx="2286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50" name="Equazione" r:id="rId13" imgW="88560" imgH="139680" progId="Equation.3">
                  <p:embed/>
                </p:oleObj>
              </mc:Choice>
              <mc:Fallback>
                <p:oleObj name="Equazione" r:id="rId13" imgW="88560" imgH="1396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2895600"/>
                        <a:ext cx="2286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176" name="Object 8"/>
          <p:cNvGraphicFramePr>
            <a:graphicFrameLocks noChangeAspect="1"/>
          </p:cNvGraphicFramePr>
          <p:nvPr/>
        </p:nvGraphicFramePr>
        <p:xfrm>
          <a:off x="2975199" y="3968750"/>
          <a:ext cx="453801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51" name="Equazione" r:id="rId15" imgW="241200" imgH="190440" progId="Equation.3">
                  <p:embed/>
                </p:oleObj>
              </mc:Choice>
              <mc:Fallback>
                <p:oleObj name="Equazione" r:id="rId15" imgW="241200" imgH="1904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5199" y="3968750"/>
                        <a:ext cx="453801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Esercizio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Una sorgente trasmette due simboli A e B equiprobabili. Il ricevitore è caratterizzato dalle seguenti probabilità P(B/A)=1/4; P(A/B)=1/4. </a:t>
            </a:r>
          </a:p>
          <a:p>
            <a:r>
              <a:rPr lang="it-IT" dirty="0"/>
              <a:t>Determinare la probabilità d’errore del sistema di telecomunicazione.</a:t>
            </a:r>
          </a:p>
        </p:txBody>
      </p:sp>
      <p:sp>
        <p:nvSpPr>
          <p:cNvPr id="5" name="Oval 4"/>
          <p:cNvSpPr/>
          <p:nvPr/>
        </p:nvSpPr>
        <p:spPr>
          <a:xfrm>
            <a:off x="1447800" y="43434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 5"/>
          <p:cNvSpPr/>
          <p:nvPr/>
        </p:nvSpPr>
        <p:spPr>
          <a:xfrm>
            <a:off x="1447800" y="55626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 6"/>
          <p:cNvSpPr/>
          <p:nvPr/>
        </p:nvSpPr>
        <p:spPr>
          <a:xfrm>
            <a:off x="4343400" y="43434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 7"/>
          <p:cNvSpPr/>
          <p:nvPr/>
        </p:nvSpPr>
        <p:spPr>
          <a:xfrm>
            <a:off x="4343400" y="56388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Straight Arrow Connector 9"/>
          <p:cNvCxnSpPr>
            <a:stCxn id="5" idx="1"/>
            <a:endCxn id="7" idx="1"/>
          </p:cNvCxnSpPr>
          <p:nvPr/>
        </p:nvCxnSpPr>
        <p:spPr>
          <a:xfrm rot="5400000" flipH="1" flipV="1">
            <a:off x="2917918" y="2929078"/>
            <a:ext cx="1588" cy="2895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1"/>
            <a:endCxn id="8" idx="1"/>
          </p:cNvCxnSpPr>
          <p:nvPr/>
        </p:nvCxnSpPr>
        <p:spPr>
          <a:xfrm rot="16200000" flipH="1">
            <a:off x="2270218" y="3576778"/>
            <a:ext cx="1295400" cy="2895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6"/>
            <a:endCxn id="7" idx="2"/>
          </p:cNvCxnSpPr>
          <p:nvPr/>
        </p:nvCxnSpPr>
        <p:spPr>
          <a:xfrm flipV="1">
            <a:off x="1600200" y="4457700"/>
            <a:ext cx="27432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6"/>
            <a:endCxn id="8" idx="2"/>
          </p:cNvCxnSpPr>
          <p:nvPr/>
        </p:nvCxnSpPr>
        <p:spPr>
          <a:xfrm>
            <a:off x="1600200" y="5676900"/>
            <a:ext cx="2743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54721" name="Object 1"/>
          <p:cNvGraphicFramePr>
            <a:graphicFrameLocks noChangeAspect="1"/>
          </p:cNvGraphicFramePr>
          <p:nvPr/>
        </p:nvGraphicFramePr>
        <p:xfrm>
          <a:off x="914400" y="4191000"/>
          <a:ext cx="35877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6" name="Equazione" r:id="rId3" imgW="139680" imgH="139680" progId="Equation.3">
                  <p:embed/>
                </p:oleObj>
              </mc:Choice>
              <mc:Fallback>
                <p:oleObj name="Equazione" r:id="rId3" imgW="139680" imgH="1396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191000"/>
                        <a:ext cx="358775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22" name="Object 2"/>
          <p:cNvGraphicFramePr>
            <a:graphicFrameLocks noChangeAspect="1"/>
          </p:cNvGraphicFramePr>
          <p:nvPr/>
        </p:nvGraphicFramePr>
        <p:xfrm>
          <a:off x="914400" y="5486400"/>
          <a:ext cx="35877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7" name="Equazione" r:id="rId5" imgW="139680" imgH="139680" progId="Equation.3">
                  <p:embed/>
                </p:oleObj>
              </mc:Choice>
              <mc:Fallback>
                <p:oleObj name="Equazione" r:id="rId5" imgW="139680" imgH="139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486400"/>
                        <a:ext cx="358775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23" name="Object 3"/>
          <p:cNvGraphicFramePr>
            <a:graphicFrameLocks noChangeAspect="1"/>
          </p:cNvGraphicFramePr>
          <p:nvPr/>
        </p:nvGraphicFramePr>
        <p:xfrm>
          <a:off x="4572000" y="4191000"/>
          <a:ext cx="35877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8" name="Equazione" r:id="rId7" imgW="139680" imgH="139680" progId="Equation.3">
                  <p:embed/>
                </p:oleObj>
              </mc:Choice>
              <mc:Fallback>
                <p:oleObj name="Equazione" r:id="rId7" imgW="139680" imgH="139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191000"/>
                        <a:ext cx="358775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24" name="Object 4"/>
          <p:cNvGraphicFramePr>
            <a:graphicFrameLocks noChangeAspect="1"/>
          </p:cNvGraphicFramePr>
          <p:nvPr/>
        </p:nvGraphicFramePr>
        <p:xfrm>
          <a:off x="4648200" y="5562600"/>
          <a:ext cx="35877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49" name="Equazione" r:id="rId9" imgW="139680" imgH="139680" progId="Equation.3">
                  <p:embed/>
                </p:oleObj>
              </mc:Choice>
              <mc:Fallback>
                <p:oleObj name="Equazione" r:id="rId9" imgW="13968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5562600"/>
                        <a:ext cx="358775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25" name="Object 5"/>
          <p:cNvGraphicFramePr>
            <a:graphicFrameLocks noChangeAspect="1"/>
          </p:cNvGraphicFramePr>
          <p:nvPr/>
        </p:nvGraphicFramePr>
        <p:xfrm>
          <a:off x="228600" y="4800600"/>
          <a:ext cx="130492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50" name="Equazione" r:id="rId11" imgW="507960" imgH="177480" progId="Equation.3">
                  <p:embed/>
                </p:oleObj>
              </mc:Choice>
              <mc:Fallback>
                <p:oleObj name="Equazione" r:id="rId11" imgW="5079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800600"/>
                        <a:ext cx="1304925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26" name="Object 6"/>
          <p:cNvGraphicFramePr>
            <a:graphicFrameLocks noChangeAspect="1"/>
          </p:cNvGraphicFramePr>
          <p:nvPr/>
        </p:nvGraphicFramePr>
        <p:xfrm>
          <a:off x="3838575" y="4833938"/>
          <a:ext cx="1858963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51" name="Equazione" r:id="rId13" imgW="723600" imgH="152280" progId="Equation.3">
                  <p:embed/>
                </p:oleObj>
              </mc:Choice>
              <mc:Fallback>
                <p:oleObj name="Equazione" r:id="rId13" imgW="723600" imgH="1522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8575" y="4833938"/>
                        <a:ext cx="1858963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27" name="Object 7"/>
          <p:cNvGraphicFramePr>
            <a:graphicFrameLocks noChangeAspect="1"/>
          </p:cNvGraphicFramePr>
          <p:nvPr/>
        </p:nvGraphicFramePr>
        <p:xfrm>
          <a:off x="2895600" y="5334000"/>
          <a:ext cx="914400" cy="223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52" name="Equazione" r:id="rId15" imgW="812520" imgH="190440" progId="Equation.3">
                  <p:embed/>
                </p:oleObj>
              </mc:Choice>
              <mc:Fallback>
                <p:oleObj name="Equazione" r:id="rId15" imgW="812520" imgH="1904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334000"/>
                        <a:ext cx="914400" cy="2232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28" name="Object 8"/>
          <p:cNvGraphicFramePr>
            <a:graphicFrameLocks noChangeAspect="1"/>
          </p:cNvGraphicFramePr>
          <p:nvPr/>
        </p:nvGraphicFramePr>
        <p:xfrm>
          <a:off x="2895600" y="4576762"/>
          <a:ext cx="914400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53" name="Equazione" r:id="rId17" imgW="812520" imgH="190440" progId="Equation.3">
                  <p:embed/>
                </p:oleObj>
              </mc:Choice>
              <mc:Fallback>
                <p:oleObj name="Equazione" r:id="rId17" imgW="812520" imgH="1904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576762"/>
                        <a:ext cx="914400" cy="223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29" name="Object 9"/>
          <p:cNvGraphicFramePr>
            <a:graphicFrameLocks noChangeAspect="1"/>
          </p:cNvGraphicFramePr>
          <p:nvPr/>
        </p:nvGraphicFramePr>
        <p:xfrm>
          <a:off x="5562600" y="5611813"/>
          <a:ext cx="3128963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54" name="Equazione" r:id="rId19" imgW="2781000" imgH="520560" progId="Equation.3">
                  <p:embed/>
                </p:oleObj>
              </mc:Choice>
              <mc:Fallback>
                <p:oleObj name="Equazione" r:id="rId19" imgW="2781000" imgH="52056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611813"/>
                        <a:ext cx="3128963" cy="611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4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4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4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Permutazioni semplici</a:t>
            </a: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/>
        </p:nvGraphicFramePr>
        <p:xfrm>
          <a:off x="509588" y="1377950"/>
          <a:ext cx="8218487" cy="547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603" name="Document" r:id="rId3" imgW="6100805" imgH="4063581" progId="Word.Document.12">
                  <p:embed/>
                </p:oleObj>
              </mc:Choice>
              <mc:Fallback>
                <p:oleObj name="Document" r:id="rId3" imgW="6100805" imgH="4063581" progId="Word.Document.12">
                  <p:embed/>
                  <p:pic>
                    <p:nvPicPr>
                      <p:cNvPr id="5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8" y="1377950"/>
                        <a:ext cx="8218487" cy="547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Disposizioni semplici</a:t>
            </a: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/>
          </p:nvPr>
        </p:nvGraphicFramePr>
        <p:xfrm>
          <a:off x="509588" y="1066800"/>
          <a:ext cx="8218487" cy="814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5627" name="Document" r:id="rId3" imgW="6100805" imgH="6047676" progId="Word.Document.12">
                  <p:embed/>
                </p:oleObj>
              </mc:Choice>
              <mc:Fallback>
                <p:oleObj name="Document" r:id="rId3" imgW="6100805" imgH="6047676" progId="Word.Document.12">
                  <p:embed/>
                  <p:pic>
                    <p:nvPicPr>
                      <p:cNvPr id="5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8" y="1066800"/>
                        <a:ext cx="8218487" cy="814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Combinazioni semplici</a:t>
            </a: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/>
        </p:nvGraphicFramePr>
        <p:xfrm>
          <a:off x="509588" y="990600"/>
          <a:ext cx="8218487" cy="863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6651" name="Document" r:id="rId3" imgW="6100805" imgH="6403316" progId="Word.Document.12">
                  <p:embed/>
                </p:oleObj>
              </mc:Choice>
              <mc:Fallback>
                <p:oleObj name="Document" r:id="rId3" imgW="6100805" imgH="6403316" progId="Word.Document.12">
                  <p:embed/>
                  <p:pic>
                    <p:nvPicPr>
                      <p:cNvPr id="5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8" y="990600"/>
                        <a:ext cx="8218487" cy="8634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9564</TotalTime>
  <Words>1826</Words>
  <Application>Microsoft Office PowerPoint</Application>
  <PresentationFormat>Presentazione su schermo (4:3)</PresentationFormat>
  <Paragraphs>347</Paragraphs>
  <Slides>63</Slides>
  <Notes>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63</vt:i4>
      </vt:variant>
    </vt:vector>
  </HeadingPairs>
  <TitlesOfParts>
    <vt:vector size="70" baseType="lpstr">
      <vt:lpstr>Arial</vt:lpstr>
      <vt:lpstr>Calibri</vt:lpstr>
      <vt:lpstr>Times New Roman</vt:lpstr>
      <vt:lpstr>Tema di Office</vt:lpstr>
      <vt:lpstr>Equazione</vt:lpstr>
      <vt:lpstr>Equation</vt:lpstr>
      <vt:lpstr>Document</vt:lpstr>
      <vt:lpstr>  Mauro Fadda (mauro.fadda@unica.it)</vt:lpstr>
      <vt:lpstr>Probabilità</vt:lpstr>
      <vt:lpstr>Probabilità</vt:lpstr>
      <vt:lpstr>Equiprobabilità</vt:lpstr>
      <vt:lpstr>Esempi</vt:lpstr>
      <vt:lpstr>Esercizio</vt:lpstr>
      <vt:lpstr>Permutazioni semplici</vt:lpstr>
      <vt:lpstr>Disposizioni semplici</vt:lpstr>
      <vt:lpstr>Combinazioni semplici</vt:lpstr>
      <vt:lpstr>Esercizio</vt:lpstr>
      <vt:lpstr>Probabilità assiomatica</vt:lpstr>
      <vt:lpstr>Esercizio</vt:lpstr>
      <vt:lpstr>Esercizio</vt:lpstr>
      <vt:lpstr>Permutazioni con ripetizione</vt:lpstr>
      <vt:lpstr>Disposizioni con ripetizione</vt:lpstr>
      <vt:lpstr>Esercizio</vt:lpstr>
      <vt:lpstr>Esercizio</vt:lpstr>
      <vt:lpstr>Esercizio</vt:lpstr>
      <vt:lpstr>Esercizio</vt:lpstr>
      <vt:lpstr>Esercizio</vt:lpstr>
      <vt:lpstr>Istogramma</vt:lpstr>
      <vt:lpstr>Esempio</vt:lpstr>
      <vt:lpstr>Probabilità frequentistica</vt:lpstr>
      <vt:lpstr>Esercizio</vt:lpstr>
      <vt:lpstr>Esercizio 1</vt:lpstr>
      <vt:lpstr>Esercizi 2</vt:lpstr>
      <vt:lpstr>Esercizio 3</vt:lpstr>
      <vt:lpstr>Probabilità frequentistica</vt:lpstr>
      <vt:lpstr>Somma di eventi</vt:lpstr>
      <vt:lpstr>Esempio</vt:lpstr>
      <vt:lpstr>Somma di eventi</vt:lpstr>
      <vt:lpstr>Esempio</vt:lpstr>
      <vt:lpstr>Eventi</vt:lpstr>
      <vt:lpstr>Teorema del prodotto per eventi indipendenti</vt:lpstr>
      <vt:lpstr>Esercizio</vt:lpstr>
      <vt:lpstr>Esercizio</vt:lpstr>
      <vt:lpstr>Eventi dipendenti</vt:lpstr>
      <vt:lpstr>Teorema del prodotto per eventi dipendenti</vt:lpstr>
      <vt:lpstr>Esercitazione</vt:lpstr>
      <vt:lpstr>Esercitazione</vt:lpstr>
      <vt:lpstr>Esercitazione</vt:lpstr>
      <vt:lpstr>Probabilità condizionata</vt:lpstr>
      <vt:lpstr>Esercizi</vt:lpstr>
      <vt:lpstr>Operazioni sugli insiemi</vt:lpstr>
      <vt:lpstr>Esercizi</vt:lpstr>
      <vt:lpstr>Esercizi</vt:lpstr>
      <vt:lpstr>Esercizi</vt:lpstr>
      <vt:lpstr>Eventi</vt:lpstr>
      <vt:lpstr>Partizione dello spazio degli eventi</vt:lpstr>
      <vt:lpstr>Teorema della probabilità assoluta</vt:lpstr>
      <vt:lpstr>Caso d’uso</vt:lpstr>
      <vt:lpstr>Esercizio</vt:lpstr>
      <vt:lpstr>Teorema di Bayes</vt:lpstr>
      <vt:lpstr>Teorema di Bayes</vt:lpstr>
      <vt:lpstr>Esercizio</vt:lpstr>
      <vt:lpstr>Esercizio</vt:lpstr>
      <vt:lpstr>Probabilità sull’asse reale</vt:lpstr>
      <vt:lpstr>Definizione P sull’asse reale</vt:lpstr>
      <vt:lpstr>Esercizio</vt:lpstr>
      <vt:lpstr>Esercizio</vt:lpstr>
      <vt:lpstr>Esercizio</vt:lpstr>
      <vt:lpstr>Esercizio</vt:lpstr>
      <vt:lpstr>Esercizio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TELECOMUNICAZIONI III Anno Laurea in Ingegneria Elettronica</dc:title>
  <dc:creator>cperra</dc:creator>
  <cp:lastModifiedBy>Mauro Fadda</cp:lastModifiedBy>
  <cp:revision>480</cp:revision>
  <dcterms:created xsi:type="dcterms:W3CDTF">2006-08-16T00:00:00Z</dcterms:created>
  <dcterms:modified xsi:type="dcterms:W3CDTF">2019-09-28T14:14:43Z</dcterms:modified>
</cp:coreProperties>
</file>