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909" r:id="rId2"/>
    <p:sldId id="842" r:id="rId3"/>
    <p:sldId id="843" r:id="rId4"/>
    <p:sldId id="849" r:id="rId5"/>
    <p:sldId id="841" r:id="rId6"/>
    <p:sldId id="815" r:id="rId7"/>
    <p:sldId id="910" r:id="rId8"/>
    <p:sldId id="817" r:id="rId9"/>
    <p:sldId id="818" r:id="rId10"/>
    <p:sldId id="845" r:id="rId11"/>
    <p:sldId id="847" r:id="rId12"/>
    <p:sldId id="819" r:id="rId13"/>
    <p:sldId id="820" r:id="rId14"/>
    <p:sldId id="821" r:id="rId15"/>
    <p:sldId id="853" r:id="rId1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ristian Perra" initials="C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4607" autoAdjust="0"/>
    <p:restoredTop sz="93485" autoAdjust="0"/>
  </p:normalViewPr>
  <p:slideViewPr>
    <p:cSldViewPr>
      <p:cViewPr varScale="1">
        <p:scale>
          <a:sx n="95" d="100"/>
          <a:sy n="95" d="100"/>
        </p:scale>
        <p:origin x="216" y="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8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760"/>
    </p:cViewPr>
  </p:sorterViewPr>
  <p:notesViewPr>
    <p:cSldViewPr>
      <p:cViewPr varScale="1">
        <p:scale>
          <a:sx n="78" d="100"/>
          <a:sy n="78" d="100"/>
        </p:scale>
        <p:origin x="-3932" y="-72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10" Type="http://schemas.openxmlformats.org/officeDocument/2006/relationships/image" Target="../media/image17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139" y="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B579264A-88BC-4A64-868D-DC3E0F1614E5}" type="datetimeFigureOut">
              <a:rPr lang="it-IT" smtClean="0"/>
              <a:pPr/>
              <a:t>26/09/2019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139" y="972185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2DFBA22E-A8CF-4245-AEF7-BB395A5BF50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76363" cy="511731"/>
          </a:xfrm>
          <a:prstGeom prst="rect">
            <a:avLst/>
          </a:prstGeom>
        </p:spPr>
        <p:txBody>
          <a:bodyPr vert="horz" lIns="96654" tIns="48328" rIns="96654" bIns="48328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7" y="3"/>
            <a:ext cx="3076363" cy="511731"/>
          </a:xfrm>
          <a:prstGeom prst="rect">
            <a:avLst/>
          </a:prstGeom>
        </p:spPr>
        <p:txBody>
          <a:bodyPr vert="horz" lIns="96654" tIns="48328" rIns="96654" bIns="48328" rtlCol="0"/>
          <a:lstStyle>
            <a:lvl1pPr algn="r">
              <a:defRPr sz="1300"/>
            </a:lvl1pPr>
          </a:lstStyle>
          <a:p>
            <a:fld id="{541DD76B-F424-44EF-8ABB-ECF825ECFEA3}" type="datetimeFigureOut">
              <a:rPr lang="it-IT" smtClean="0"/>
              <a:pPr/>
              <a:t>26/09/2019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4" tIns="48328" rIns="96654" bIns="48328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6654" tIns="48328" rIns="96654" bIns="4832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6654" tIns="48328" rIns="96654" bIns="48328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7" y="9721107"/>
            <a:ext cx="3076363" cy="511731"/>
          </a:xfrm>
          <a:prstGeom prst="rect">
            <a:avLst/>
          </a:prstGeom>
        </p:spPr>
        <p:txBody>
          <a:bodyPr vert="horz" lIns="96654" tIns="48328" rIns="96654" bIns="48328" rtlCol="0" anchor="b"/>
          <a:lstStyle>
            <a:lvl1pPr algn="r">
              <a:defRPr sz="1300"/>
            </a:lvl1pPr>
          </a:lstStyle>
          <a:p>
            <a:fld id="{0AEED89F-C229-449D-8257-1B57B12D027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ED89F-C229-449D-8257-1B57B12D027E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42C6-2FA0-4AF9-808F-B4EAC4F5DD73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E9319-51C0-49E5-B97E-2523EB7799A1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F196C-25F7-48AD-9CD3-663B7359FB39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A868-588C-4B6E-9227-E2C66FE669B7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11E7-B6C0-4134-A22D-F220CACFCFD8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8D81-B507-439B-81B4-0197FA69A1A1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CAC51-1E4F-4F5D-96EE-76974177FCB1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DF172-3C06-4FD6-AA43-E2A0597E8BE0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19C4-E64A-45A4-AAD9-E1544FC3918C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72DE-87C3-4D88-9282-BFB227799762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B2067-C249-4740-9DD4-95971F882388}" type="datetime1">
              <a:rPr lang="en-US" smtClean="0"/>
              <a:pPr/>
              <a:t>9/26/2019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63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066801"/>
            <a:ext cx="8229600" cy="505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79E50-0D56-4DE8-A6E1-C3041D79550F}" type="datetime1">
              <a:rPr lang="en-US" smtClean="0"/>
              <a:pPr/>
              <a:t>9/26/2019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28596" y="6357959"/>
            <a:ext cx="8286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dirty="0"/>
              <a:t>Teoria</a:t>
            </a:r>
            <a:r>
              <a:rPr lang="it-IT" sz="1400" baseline="0" dirty="0"/>
              <a:t> dei Segnali - </a:t>
            </a:r>
            <a:r>
              <a:rPr lang="it-IT" sz="1400" dirty="0"/>
              <a:t>Mauro Fadda</a:t>
            </a:r>
            <a:r>
              <a:rPr lang="it-IT" sz="1400" baseline="0" dirty="0"/>
              <a:t> - mauro.fadda@unica.it</a:t>
            </a:r>
            <a:endParaRPr lang="it-IT" sz="1400" dirty="0"/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457200" y="953843"/>
            <a:ext cx="82296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 userDrawn="1"/>
        </p:nvCxnSpPr>
        <p:spPr>
          <a:xfrm>
            <a:off x="457200" y="6248400"/>
            <a:ext cx="82296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Immagine 11">
            <a:extLst>
              <a:ext uri="{FF2B5EF4-FFF2-40B4-BE49-F238E27FC236}">
                <a16:creationId xmlns:a16="http://schemas.microsoft.com/office/drawing/2014/main" id="{B00AAC04-0206-4516-9FE8-D9CD4DD8481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0996"/>
            <a:ext cx="650030" cy="67487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D4EA79C-4A82-42F9-ACF2-3E8F9F9458F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924" y="170996"/>
            <a:ext cx="674876" cy="6748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6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5.wmf"/><Relationship Id="rId3" Type="http://schemas.openxmlformats.org/officeDocument/2006/relationships/oleObject" Target="../embeddings/oleObject3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.wmf"/><Relationship Id="rId20" Type="http://schemas.openxmlformats.org/officeDocument/2006/relationships/image" Target="../media/image1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11.bin"/><Relationship Id="rId4" Type="http://schemas.openxmlformats.org/officeDocument/2006/relationships/image" Target="../media/image8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3.wmf"/><Relationship Id="rId22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9.png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2152651"/>
          </a:xfrm>
        </p:spPr>
        <p:txBody>
          <a:bodyPr>
            <a:normAutofit/>
          </a:bodyPr>
          <a:lstStyle/>
          <a:p>
            <a:br>
              <a:rPr lang="it-IT" dirty="0"/>
            </a:br>
            <a:br>
              <a:rPr lang="it-IT" dirty="0"/>
            </a:br>
            <a:r>
              <a:rPr lang="it-IT" sz="2800" dirty="0"/>
              <a:t>Mauro Fadda (mauro.fadda@unica.it)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8153400" cy="1752600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it-IT" sz="1800" dirty="0">
                <a:solidFill>
                  <a:schemeClr val="tx1"/>
                </a:solidFill>
              </a:rPr>
              <a:t>Università degli Studi di Sassari </a:t>
            </a:r>
          </a:p>
          <a:p>
            <a:pPr>
              <a:lnSpc>
                <a:spcPct val="200000"/>
              </a:lnSpc>
            </a:pPr>
            <a:r>
              <a:rPr lang="it-IT" sz="1800" dirty="0">
                <a:solidFill>
                  <a:schemeClr val="tx1"/>
                </a:solidFill>
              </a:rPr>
              <a:t>Corso di Laurea in Ingegneria Informatica</a:t>
            </a:r>
          </a:p>
          <a:p>
            <a:pPr>
              <a:lnSpc>
                <a:spcPct val="200000"/>
              </a:lnSpc>
            </a:pPr>
            <a:r>
              <a:rPr lang="it-IT" sz="1800" dirty="0">
                <a:solidFill>
                  <a:schemeClr val="tx1"/>
                </a:solidFill>
              </a:rPr>
              <a:t>Crediti: 6</a:t>
            </a:r>
          </a:p>
          <a:p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981200" y="1591270"/>
            <a:ext cx="5155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Teoria dei segnali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Esempio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Fenomeno aleatorio</a:t>
            </a:r>
            <a:r>
              <a:rPr lang="it-IT" dirty="0"/>
              <a:t> </a:t>
            </a:r>
            <a:r>
              <a:rPr lang="it-IT" dirty="0">
                <a:sym typeface="Wingdings" pitchFamily="2" charset="2"/>
              </a:rPr>
              <a:t> ‘Lancio di un dado’</a:t>
            </a:r>
            <a:endParaRPr lang="it-IT" dirty="0"/>
          </a:p>
          <a:p>
            <a:r>
              <a:rPr lang="it-IT" b="1" dirty="0"/>
              <a:t>Spazio campione S</a:t>
            </a:r>
            <a:r>
              <a:rPr lang="it-IT" dirty="0"/>
              <a:t> </a:t>
            </a:r>
            <a:r>
              <a:rPr lang="it-IT" dirty="0">
                <a:sym typeface="Wingdings" pitchFamily="2" charset="2"/>
              </a:rPr>
              <a:t> S = { 1 , 2 , 3 , 4 , 5 , 6 }</a:t>
            </a:r>
            <a:endParaRPr lang="it-IT" dirty="0"/>
          </a:p>
          <a:p>
            <a:r>
              <a:rPr lang="it-IT" b="1" dirty="0"/>
              <a:t>Evento</a:t>
            </a:r>
            <a:r>
              <a:rPr lang="it-IT" dirty="0"/>
              <a:t> </a:t>
            </a:r>
            <a:r>
              <a:rPr lang="it-IT" dirty="0">
                <a:sym typeface="Wingdings" pitchFamily="2" charset="2"/>
              </a:rPr>
              <a:t> A = { 3 }, B = { 2 , 4 , 6 }</a:t>
            </a:r>
            <a:endParaRPr lang="it-IT" dirty="0"/>
          </a:p>
          <a:p>
            <a:r>
              <a:rPr lang="it-IT" b="1" dirty="0"/>
              <a:t>Spazio campione discreto </a:t>
            </a:r>
            <a:r>
              <a:rPr lang="it-IT" b="1" dirty="0">
                <a:sym typeface="Wingdings" pitchFamily="2" charset="2"/>
              </a:rPr>
              <a:t> </a:t>
            </a:r>
            <a:r>
              <a:rPr lang="it-IT" dirty="0">
                <a:sym typeface="Wingdings" pitchFamily="2" charset="2"/>
              </a:rPr>
              <a:t>Lo spazio campione S associato al ‘lancio di un dado’ contiene </a:t>
            </a:r>
            <a:r>
              <a:rPr lang="it-IT" dirty="0"/>
              <a:t>un numero finito di elementi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Esempio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Fenomeno aleatorio</a:t>
            </a:r>
            <a:r>
              <a:rPr lang="it-IT" dirty="0"/>
              <a:t> </a:t>
            </a:r>
            <a:r>
              <a:rPr lang="it-IT" dirty="0">
                <a:sym typeface="Wingdings" pitchFamily="2" charset="2"/>
              </a:rPr>
              <a:t> ‘Arrivo di un treno in stazione’</a:t>
            </a:r>
            <a:endParaRPr lang="it-IT" dirty="0"/>
          </a:p>
          <a:p>
            <a:r>
              <a:rPr lang="it-IT" b="1" dirty="0"/>
              <a:t>Spazio campione S</a:t>
            </a:r>
            <a:r>
              <a:rPr lang="it-IT" dirty="0"/>
              <a:t> </a:t>
            </a:r>
            <a:r>
              <a:rPr lang="it-IT" dirty="0">
                <a:sym typeface="Wingdings" pitchFamily="2" charset="2"/>
              </a:rPr>
              <a:t> </a:t>
            </a:r>
            <a:endParaRPr lang="it-IT" dirty="0"/>
          </a:p>
          <a:p>
            <a:r>
              <a:rPr lang="it-IT" b="1" dirty="0"/>
              <a:t>Evento</a:t>
            </a:r>
            <a:r>
              <a:rPr lang="it-IT" dirty="0"/>
              <a:t> </a:t>
            </a:r>
            <a:r>
              <a:rPr lang="it-IT" dirty="0">
                <a:sym typeface="Wingdings" pitchFamily="2" charset="2"/>
              </a:rPr>
              <a:t> </a:t>
            </a:r>
            <a:endParaRPr lang="it-IT" dirty="0"/>
          </a:p>
          <a:p>
            <a:r>
              <a:rPr lang="it-IT" b="1" dirty="0"/>
              <a:t>Spazio campione continuo</a:t>
            </a:r>
            <a:r>
              <a:rPr lang="it-IT" dirty="0"/>
              <a:t> </a:t>
            </a:r>
            <a:r>
              <a:rPr lang="it-IT" dirty="0">
                <a:sym typeface="Wingdings" pitchFamily="2" charset="2"/>
              </a:rPr>
              <a:t> Lo spazio campione associato all’ ‘arrivo di un treno in stazione’ </a:t>
            </a:r>
            <a:r>
              <a:rPr lang="it-IT" dirty="0"/>
              <a:t>contiene un insieme infinito di elementi (punti)</a:t>
            </a:r>
          </a:p>
        </p:txBody>
      </p:sp>
      <p:graphicFrame>
        <p:nvGraphicFramePr>
          <p:cNvPr id="5702658" name="Object 2"/>
          <p:cNvGraphicFramePr>
            <a:graphicFrameLocks/>
          </p:cNvGraphicFramePr>
          <p:nvPr/>
        </p:nvGraphicFramePr>
        <p:xfrm>
          <a:off x="4572000" y="2209800"/>
          <a:ext cx="435451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02694" name="Equazione" r:id="rId4" imgW="2793960" imgH="317160" progId="Equation.3">
                  <p:embed/>
                </p:oleObj>
              </mc:Choice>
              <mc:Fallback>
                <p:oleObj name="Equazione" r:id="rId4" imgW="2793960" imgH="317160" progId="Equation.3">
                  <p:embed/>
                  <p:pic>
                    <p:nvPicPr>
                      <p:cNvPr id="0" name="Picture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209800"/>
                        <a:ext cx="4354512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02661" name="Object 5"/>
          <p:cNvGraphicFramePr>
            <a:graphicFrameLocks/>
          </p:cNvGraphicFramePr>
          <p:nvPr/>
        </p:nvGraphicFramePr>
        <p:xfrm>
          <a:off x="2667000" y="2879725"/>
          <a:ext cx="4176713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02695" name="Equazione" r:id="rId6" imgW="2679480" imgH="317160" progId="Equation.3">
                  <p:embed/>
                </p:oleObj>
              </mc:Choice>
              <mc:Fallback>
                <p:oleObj name="Equazione" r:id="rId6" imgW="2679480" imgH="317160" progId="Equation.3">
                  <p:embed/>
                  <p:pic>
                    <p:nvPicPr>
                      <p:cNvPr id="0" name="Picture 5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879725"/>
                        <a:ext cx="4176713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02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02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02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02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Eventi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/>
              <a:t>Evento certo</a:t>
            </a:r>
            <a:r>
              <a:rPr lang="it-IT" dirty="0"/>
              <a:t>, si presenta sicuramente, coincide con S</a:t>
            </a:r>
          </a:p>
          <a:p>
            <a:r>
              <a:rPr lang="it-IT" b="1" dirty="0"/>
              <a:t>Evento impossibile</a:t>
            </a:r>
            <a:r>
              <a:rPr lang="it-IT" dirty="0"/>
              <a:t>, non può verificarsi, coincide con</a:t>
            </a:r>
          </a:p>
          <a:p>
            <a:r>
              <a:rPr lang="it-IT" b="1" dirty="0"/>
              <a:t>Evento aleatorio</a:t>
            </a:r>
            <a:r>
              <a:rPr lang="it-IT" dirty="0"/>
              <a:t>, si verifica in maniera casuale</a:t>
            </a:r>
          </a:p>
          <a:p>
            <a:r>
              <a:rPr lang="it-IT" b="1" dirty="0"/>
              <a:t>Evento semplice</a:t>
            </a:r>
            <a:r>
              <a:rPr lang="it-IT" dirty="0"/>
              <a:t>, non può essere scomposto ulteriormente</a:t>
            </a:r>
          </a:p>
          <a:p>
            <a:r>
              <a:rPr lang="it-IT" b="1" dirty="0"/>
              <a:t>Evento composto</a:t>
            </a:r>
            <a:r>
              <a:rPr lang="it-IT" dirty="0"/>
              <a:t>, raggruppamento di eventi semplici</a:t>
            </a:r>
          </a:p>
          <a:p>
            <a:endParaRPr lang="it-IT" dirty="0"/>
          </a:p>
        </p:txBody>
      </p:sp>
      <p:graphicFrame>
        <p:nvGraphicFramePr>
          <p:cNvPr id="513026" name="Object 2"/>
          <p:cNvGraphicFramePr>
            <a:graphicFrameLocks noChangeAspect="1"/>
          </p:cNvGraphicFramePr>
          <p:nvPr/>
        </p:nvGraphicFramePr>
        <p:xfrm>
          <a:off x="2971800" y="2698750"/>
          <a:ext cx="4572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1171" name="Equazione" r:id="rId3" imgW="152280" imgH="152280" progId="Equation.3">
                  <p:embed/>
                </p:oleObj>
              </mc:Choice>
              <mc:Fallback>
                <p:oleObj name="Equazione" r:id="rId3" imgW="15228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698750"/>
                        <a:ext cx="457200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Insiemi/Eventi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/>
              <a:t>Incompatibili (Disgiunti)</a:t>
            </a:r>
          </a:p>
          <a:p>
            <a:pPr lvl="1"/>
            <a:r>
              <a:rPr lang="it-IT" dirty="0"/>
              <a:t>Non hanno alcun elemento in comuni</a:t>
            </a:r>
          </a:p>
          <a:p>
            <a:pPr lvl="1"/>
            <a:endParaRPr lang="it-IT" dirty="0"/>
          </a:p>
          <a:p>
            <a:r>
              <a:rPr lang="it-IT" b="1" dirty="0"/>
              <a:t>Compatibili</a:t>
            </a:r>
          </a:p>
          <a:p>
            <a:pPr lvl="1"/>
            <a:r>
              <a:rPr lang="it-IT" dirty="0"/>
              <a:t>Hanno almeno un elemento in comune</a:t>
            </a:r>
          </a:p>
          <a:p>
            <a:pPr lvl="1"/>
            <a:endParaRPr lang="it-IT" b="1" dirty="0"/>
          </a:p>
          <a:p>
            <a:r>
              <a:rPr lang="it-IT" b="1" dirty="0"/>
              <a:t>Complementari</a:t>
            </a:r>
          </a:p>
          <a:p>
            <a:pPr lvl="1"/>
            <a:r>
              <a:rPr lang="it-IT" dirty="0"/>
              <a:t>Sono disgiunti e la loro unione è S</a:t>
            </a:r>
          </a:p>
          <a:p>
            <a:pPr lvl="1"/>
            <a:endParaRPr lang="it-IT" dirty="0"/>
          </a:p>
          <a:p>
            <a:pPr lvl="1"/>
            <a:endParaRPr lang="it-IT" dirty="0"/>
          </a:p>
          <a:p>
            <a:endParaRPr lang="it-IT" dirty="0"/>
          </a:p>
        </p:txBody>
      </p:sp>
      <p:graphicFrame>
        <p:nvGraphicFramePr>
          <p:cNvPr id="586754" name="Object 2"/>
          <p:cNvGraphicFramePr>
            <a:graphicFrameLocks noChangeAspect="1"/>
          </p:cNvGraphicFramePr>
          <p:nvPr/>
        </p:nvGraphicFramePr>
        <p:xfrm>
          <a:off x="1295400" y="2209800"/>
          <a:ext cx="2014538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2229" name="Equazione" r:id="rId3" imgW="457200" imgH="152280" progId="Equation.3">
                  <p:embed/>
                </p:oleObj>
              </mc:Choice>
              <mc:Fallback>
                <p:oleObj name="Equazione" r:id="rId3" imgW="45720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209800"/>
                        <a:ext cx="2014538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6755" name="Object 3"/>
          <p:cNvGraphicFramePr>
            <a:graphicFrameLocks noChangeAspect="1"/>
          </p:cNvGraphicFramePr>
          <p:nvPr/>
        </p:nvGraphicFramePr>
        <p:xfrm>
          <a:off x="1295400" y="3810000"/>
          <a:ext cx="2014538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2230" name="Equazione" r:id="rId5" imgW="457200" imgH="152280" progId="Equation.3">
                  <p:embed/>
                </p:oleObj>
              </mc:Choice>
              <mc:Fallback>
                <p:oleObj name="Equazione" r:id="rId5" imgW="457200" imgH="1522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810000"/>
                        <a:ext cx="2014538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6763" name="Object 11"/>
          <p:cNvGraphicFramePr>
            <a:graphicFrameLocks noChangeAspect="1"/>
          </p:cNvGraphicFramePr>
          <p:nvPr/>
        </p:nvGraphicFramePr>
        <p:xfrm>
          <a:off x="1295400" y="5410200"/>
          <a:ext cx="4810125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2231" name="Equazione" r:id="rId7" imgW="1091880" imgH="177480" progId="Equation.3">
                  <p:embed/>
                </p:oleObj>
              </mc:Choice>
              <mc:Fallback>
                <p:oleObj name="Equazione" r:id="rId7" imgW="109188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410200"/>
                        <a:ext cx="4810125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6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6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6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6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6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86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  <a:tabLst>
                <a:tab pos="7710488" algn="r"/>
              </a:tabLst>
            </a:pPr>
            <a:r>
              <a:rPr lang="it-IT" b="1" dirty="0"/>
              <a:t>Determinare lo spazio S dell’esperimento E=‘lancio del dado’	</a:t>
            </a:r>
          </a:p>
          <a:p>
            <a:pPr marL="0" indent="0" algn="ctr">
              <a:buNone/>
              <a:tabLst>
                <a:tab pos="7710488" algn="r"/>
              </a:tabLst>
            </a:pPr>
            <a:r>
              <a:rPr lang="it-IT" dirty="0" err="1"/>
              <a:t>S=</a:t>
            </a:r>
            <a:r>
              <a:rPr lang="it-IT" dirty="0"/>
              <a:t>{ 1, 2 , 3 , 4 , 5 , 6 }</a:t>
            </a:r>
          </a:p>
          <a:p>
            <a:pPr marL="0" indent="0" algn="just">
              <a:buNone/>
              <a:tabLst>
                <a:tab pos="7710488" algn="r"/>
              </a:tabLst>
            </a:pPr>
            <a:endParaRPr lang="it-IT" dirty="0"/>
          </a:p>
          <a:p>
            <a:pPr marL="0" indent="0" algn="just">
              <a:buNone/>
              <a:tabLst>
                <a:tab pos="7710488" algn="r"/>
              </a:tabLst>
            </a:pPr>
            <a:r>
              <a:rPr lang="it-IT" b="1" dirty="0"/>
              <a:t>Determinare gli eventi semplici dell’esperimento E </a:t>
            </a:r>
          </a:p>
          <a:p>
            <a:pPr marL="0" indent="0" algn="ctr">
              <a:buNone/>
              <a:tabLst>
                <a:tab pos="7710488" algn="r"/>
              </a:tabLst>
            </a:pPr>
            <a:r>
              <a:rPr lang="it-IT" dirty="0" err="1">
                <a:sym typeface="Wingdings" pitchFamily="2" charset="2"/>
              </a:rPr>
              <a:t>A=</a:t>
            </a:r>
            <a:r>
              <a:rPr lang="it-IT" dirty="0">
                <a:sym typeface="Wingdings" pitchFamily="2" charset="2"/>
              </a:rPr>
              <a:t>{ 1 }, </a:t>
            </a:r>
            <a:r>
              <a:rPr lang="it-IT" dirty="0" err="1">
                <a:sym typeface="Wingdings" pitchFamily="2" charset="2"/>
              </a:rPr>
              <a:t>B=</a:t>
            </a:r>
            <a:r>
              <a:rPr lang="it-IT" dirty="0">
                <a:sym typeface="Wingdings" pitchFamily="2" charset="2"/>
              </a:rPr>
              <a:t>{ 2 }, </a:t>
            </a:r>
            <a:r>
              <a:rPr lang="it-IT" dirty="0" err="1">
                <a:sym typeface="Wingdings" pitchFamily="2" charset="2"/>
              </a:rPr>
              <a:t>C=</a:t>
            </a:r>
            <a:r>
              <a:rPr lang="it-IT" dirty="0">
                <a:sym typeface="Wingdings" pitchFamily="2" charset="2"/>
              </a:rPr>
              <a:t>{ 3 }, </a:t>
            </a:r>
            <a:r>
              <a:rPr lang="it-IT" dirty="0" err="1">
                <a:sym typeface="Wingdings" pitchFamily="2" charset="2"/>
              </a:rPr>
              <a:t>D=</a:t>
            </a:r>
            <a:r>
              <a:rPr lang="it-IT" dirty="0">
                <a:sym typeface="Wingdings" pitchFamily="2" charset="2"/>
              </a:rPr>
              <a:t>{ 4 }, </a:t>
            </a:r>
            <a:r>
              <a:rPr lang="it-IT" dirty="0" err="1">
                <a:sym typeface="Wingdings" pitchFamily="2" charset="2"/>
              </a:rPr>
              <a:t>E=</a:t>
            </a:r>
            <a:r>
              <a:rPr lang="it-IT" dirty="0">
                <a:sym typeface="Wingdings" pitchFamily="2" charset="2"/>
              </a:rPr>
              <a:t>{ 5 }, </a:t>
            </a:r>
            <a:r>
              <a:rPr lang="it-IT" dirty="0" err="1">
                <a:sym typeface="Wingdings" pitchFamily="2" charset="2"/>
              </a:rPr>
              <a:t>F=</a:t>
            </a:r>
            <a:r>
              <a:rPr lang="it-IT" dirty="0">
                <a:sym typeface="Wingdings" pitchFamily="2" charset="2"/>
              </a:rPr>
              <a:t>{ 6 }</a:t>
            </a:r>
          </a:p>
          <a:p>
            <a:pPr marL="0" indent="0" algn="just">
              <a:buNone/>
              <a:tabLst>
                <a:tab pos="7710488" algn="r"/>
              </a:tabLst>
            </a:pPr>
            <a:endParaRPr lang="it-IT" dirty="0">
              <a:sym typeface="Wingdings" pitchFamily="2" charset="2"/>
            </a:endParaRPr>
          </a:p>
          <a:p>
            <a:pPr marL="0" indent="0" algn="just">
              <a:buNone/>
              <a:tabLst>
                <a:tab pos="7710488" algn="r"/>
              </a:tabLst>
            </a:pPr>
            <a:r>
              <a:rPr lang="it-IT" b="1" dirty="0"/>
              <a:t>Determinare due eventi composti dell’esperimento E</a:t>
            </a:r>
            <a:endParaRPr lang="it-IT" dirty="0"/>
          </a:p>
          <a:p>
            <a:pPr marL="0" indent="0" algn="ctr">
              <a:buNone/>
              <a:tabLst>
                <a:tab pos="7710488" algn="r"/>
              </a:tabLst>
            </a:pPr>
            <a:r>
              <a:rPr lang="it-IT" dirty="0"/>
              <a:t>X = { 2 , 4 , 6 } </a:t>
            </a:r>
            <a:r>
              <a:rPr lang="it-IT" dirty="0" err="1"/>
              <a:t>Y=</a:t>
            </a:r>
            <a:r>
              <a:rPr lang="it-IT" dirty="0"/>
              <a:t>{ 3 , 6 }</a:t>
            </a:r>
          </a:p>
          <a:p>
            <a:pPr marL="0" indent="0" algn="just">
              <a:buNone/>
              <a:tabLst>
                <a:tab pos="7710488" algn="r"/>
              </a:tabLst>
            </a:pPr>
            <a:endParaRPr lang="it-IT" dirty="0"/>
          </a:p>
          <a:p>
            <a:pPr marL="0" indent="0" algn="just">
              <a:buNone/>
              <a:tabLst>
                <a:tab pos="7710488" algn="r"/>
              </a:tabLst>
            </a:pPr>
            <a:r>
              <a:rPr lang="it-IT" b="1" dirty="0"/>
              <a:t>Determinare Z=X-Y</a:t>
            </a:r>
            <a:r>
              <a:rPr lang="it-IT" dirty="0"/>
              <a:t> </a:t>
            </a:r>
          </a:p>
          <a:p>
            <a:pPr marL="0" indent="0" algn="ctr">
              <a:buNone/>
              <a:tabLst>
                <a:tab pos="7710488" algn="r"/>
              </a:tabLst>
            </a:pPr>
            <a:r>
              <a:rPr lang="it-IT" dirty="0"/>
              <a:t>Z = { 2 , 4 }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</a:t>
            </a:r>
          </a:p>
        </p:txBody>
      </p:sp>
      <p:graphicFrame>
        <p:nvGraphicFramePr>
          <p:cNvPr id="6101009" name="Object 17"/>
          <p:cNvGraphicFramePr>
            <a:graphicFrameLocks noChangeAspect="1"/>
          </p:cNvGraphicFramePr>
          <p:nvPr/>
        </p:nvGraphicFramePr>
        <p:xfrm>
          <a:off x="1673225" y="1284288"/>
          <a:ext cx="6099175" cy="435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1026" name="Document" r:id="rId3" imgW="6132849" imgH="4363425" progId="Word.Document.12">
                  <p:embed/>
                </p:oleObj>
              </mc:Choice>
              <mc:Fallback>
                <p:oleObj name="Document" r:id="rId3" imgW="6132849" imgH="4363425" progId="Word.Document.12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3225" y="1284288"/>
                        <a:ext cx="6099175" cy="4354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Teoria degli insiemi</a:t>
            </a:r>
          </a:p>
        </p:txBody>
      </p:sp>
      <p:graphicFrame>
        <p:nvGraphicFramePr>
          <p:cNvPr id="5698562" name="Object 2"/>
          <p:cNvGraphicFramePr>
            <a:graphicFrameLocks noChangeAspect="1"/>
          </p:cNvGraphicFramePr>
          <p:nvPr/>
        </p:nvGraphicFramePr>
        <p:xfrm>
          <a:off x="509588" y="1065213"/>
          <a:ext cx="8218487" cy="814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8579" name="Document" r:id="rId3" imgW="6107596" imgH="6035029" progId="Word.Document.12">
                  <p:embed/>
                </p:oleObj>
              </mc:Choice>
              <mc:Fallback>
                <p:oleObj name="Document" r:id="rId3" imgW="6107596" imgH="6035029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8" y="1065213"/>
                        <a:ext cx="8218487" cy="8148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Teoria degli insiemi</a:t>
            </a:r>
          </a:p>
        </p:txBody>
      </p:sp>
      <p:graphicFrame>
        <p:nvGraphicFramePr>
          <p:cNvPr id="5699586" name="Object 2"/>
          <p:cNvGraphicFramePr>
            <a:graphicFrameLocks noChangeAspect="1"/>
          </p:cNvGraphicFramePr>
          <p:nvPr/>
        </p:nvGraphicFramePr>
        <p:xfrm>
          <a:off x="509588" y="1065213"/>
          <a:ext cx="8218487" cy="902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9603" name="Document" r:id="rId3" imgW="6107596" imgH="6686416" progId="Word.Document.12">
                  <p:embed/>
                </p:oleObj>
              </mc:Choice>
              <mc:Fallback>
                <p:oleObj name="Document" r:id="rId3" imgW="6107596" imgH="6686416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8" y="1065213"/>
                        <a:ext cx="8218487" cy="902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Teoria degli insiemi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Unione di insieme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Intersezione di insieme</a:t>
            </a:r>
          </a:p>
        </p:txBody>
      </p:sp>
      <p:graphicFrame>
        <p:nvGraphicFramePr>
          <p:cNvPr id="5707780" name="Object 4"/>
          <p:cNvGraphicFramePr>
            <a:graphicFrameLocks noChangeAspect="1"/>
          </p:cNvGraphicFramePr>
          <p:nvPr/>
        </p:nvGraphicFramePr>
        <p:xfrm>
          <a:off x="838200" y="2057400"/>
          <a:ext cx="387096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07814" name="Equazione" r:id="rId3" imgW="1612800" imgH="253800" progId="Equation.3">
                  <p:embed/>
                </p:oleObj>
              </mc:Choice>
              <mc:Fallback>
                <p:oleObj name="Equazione" r:id="rId3" imgW="1612800" imgH="253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057400"/>
                        <a:ext cx="387096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07781" name="Object 5"/>
          <p:cNvGraphicFramePr>
            <a:graphicFrameLocks noChangeAspect="1"/>
          </p:cNvGraphicFramePr>
          <p:nvPr/>
        </p:nvGraphicFramePr>
        <p:xfrm>
          <a:off x="838200" y="4495800"/>
          <a:ext cx="359664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07815" name="Equazione" r:id="rId5" imgW="1498320" imgH="253800" progId="Equation.3">
                  <p:embed/>
                </p:oleObj>
              </mc:Choice>
              <mc:Fallback>
                <p:oleObj name="Equazione" r:id="rId5" imgW="1498320" imgH="253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495800"/>
                        <a:ext cx="359664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Diagramma di </a:t>
            </a:r>
            <a:r>
              <a:rPr lang="it-IT" dirty="0" err="1"/>
              <a:t>Venn</a:t>
            </a:r>
            <a:endParaRPr lang="it-IT" dirty="0"/>
          </a:p>
        </p:txBody>
      </p:sp>
      <p:pic>
        <p:nvPicPr>
          <p:cNvPr id="5120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4915722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791200" y="1295400"/>
            <a:ext cx="2514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/>
              <a:t>Esempio:</a:t>
            </a:r>
          </a:p>
          <a:p>
            <a:endParaRPr lang="it-IT" sz="2800" b="1" dirty="0"/>
          </a:p>
          <a:p>
            <a:r>
              <a:rPr lang="it-IT" sz="2800" b="1" dirty="0" err="1"/>
              <a:t>S=</a:t>
            </a:r>
            <a:r>
              <a:rPr lang="it-IT" sz="2800" b="1" dirty="0"/>
              <a:t>{1,2,3,4,5,6}</a:t>
            </a:r>
          </a:p>
          <a:p>
            <a:endParaRPr lang="it-IT" sz="2800" b="1" dirty="0"/>
          </a:p>
          <a:p>
            <a:r>
              <a:rPr lang="it-IT" sz="2800" b="1" dirty="0" err="1"/>
              <a:t>A=</a:t>
            </a:r>
            <a:r>
              <a:rPr lang="it-IT" sz="2800" b="1" dirty="0"/>
              <a:t>{2,4,6}</a:t>
            </a:r>
          </a:p>
          <a:p>
            <a:r>
              <a:rPr lang="it-IT" sz="2800" b="1" dirty="0" err="1"/>
              <a:t>B=</a:t>
            </a:r>
            <a:r>
              <a:rPr lang="it-IT" sz="2800" b="1" dirty="0"/>
              <a:t>{2}</a:t>
            </a:r>
          </a:p>
          <a:p>
            <a:r>
              <a:rPr lang="it-IT" sz="2800" b="1" dirty="0" err="1"/>
              <a:t>C=</a:t>
            </a:r>
            <a:r>
              <a:rPr lang="it-IT" sz="2800" b="1" dirty="0"/>
              <a:t>{4,5}</a:t>
            </a:r>
          </a:p>
          <a:p>
            <a:r>
              <a:rPr lang="it-IT" sz="2800" b="1" dirty="0" err="1"/>
              <a:t>D=</a:t>
            </a:r>
            <a:r>
              <a:rPr lang="it-IT" sz="2800" b="1" dirty="0"/>
              <a:t>{4}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8" name="Rectangle 7"/>
          <p:cNvSpPr/>
          <p:nvPr/>
        </p:nvSpPr>
        <p:spPr>
          <a:xfrm>
            <a:off x="1916575" y="5821100"/>
            <a:ext cx="229075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i="1" dirty="0"/>
              <a:t>[ Diagramma di Venn ]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3657600" y="3429000"/>
            <a:ext cx="4572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4400" dirty="0"/>
              <a:t>4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419600" y="4114800"/>
            <a:ext cx="4572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4400" dirty="0"/>
              <a:t>5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914400" y="1676400"/>
            <a:ext cx="4572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4400" dirty="0"/>
              <a:t>1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810000" y="2057400"/>
            <a:ext cx="4572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4400" dirty="0"/>
              <a:t>6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905000" y="3962400"/>
            <a:ext cx="4572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4400" dirty="0"/>
              <a:t>2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657600" y="5029200"/>
            <a:ext cx="4572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4400" dirty="0"/>
              <a:t>3</a:t>
            </a:r>
            <a:endParaRPr lang="it-IT" dirty="0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Operazioni sugli insiemi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it-IT" dirty="0"/>
              <a:t>Insieme complementare</a:t>
            </a:r>
          </a:p>
          <a:p>
            <a:pPr>
              <a:lnSpc>
                <a:spcPct val="200000"/>
              </a:lnSpc>
            </a:pPr>
            <a:r>
              <a:rPr lang="it-IT" dirty="0"/>
              <a:t>Unione/Addizione</a:t>
            </a:r>
          </a:p>
          <a:p>
            <a:pPr>
              <a:lnSpc>
                <a:spcPct val="200000"/>
              </a:lnSpc>
            </a:pPr>
            <a:r>
              <a:rPr lang="it-IT" dirty="0"/>
              <a:t>Intersezione/Prodotto</a:t>
            </a:r>
          </a:p>
          <a:p>
            <a:pPr>
              <a:lnSpc>
                <a:spcPct val="200000"/>
              </a:lnSpc>
            </a:pPr>
            <a:r>
              <a:rPr lang="it-IT" dirty="0"/>
              <a:t>Sottrazione</a:t>
            </a:r>
          </a:p>
          <a:p>
            <a:pPr>
              <a:lnSpc>
                <a:spcPct val="200000"/>
              </a:lnSpc>
            </a:pPr>
            <a:r>
              <a:rPr lang="it-IT" dirty="0"/>
              <a:t>Legge di De Morgan</a:t>
            </a:r>
          </a:p>
          <a:p>
            <a:pPr>
              <a:lnSpc>
                <a:spcPct val="200000"/>
              </a:lnSpc>
            </a:pPr>
            <a:r>
              <a:rPr lang="it-IT" dirty="0"/>
              <a:t>Associativa</a:t>
            </a:r>
          </a:p>
          <a:p>
            <a:pPr>
              <a:lnSpc>
                <a:spcPct val="200000"/>
              </a:lnSpc>
            </a:pPr>
            <a:r>
              <a:rPr lang="it-IT" dirty="0"/>
              <a:t>Distributiva</a:t>
            </a:r>
          </a:p>
          <a:p>
            <a:pPr>
              <a:lnSpc>
                <a:spcPct val="200000"/>
              </a:lnSpc>
            </a:pPr>
            <a:endParaRPr lang="it-IT" dirty="0"/>
          </a:p>
          <a:p>
            <a:pPr lvl="2"/>
            <a:endParaRPr lang="it-IT" dirty="0"/>
          </a:p>
        </p:txBody>
      </p:sp>
      <p:graphicFrame>
        <p:nvGraphicFramePr>
          <p:cNvPr id="516098" name="Object 2"/>
          <p:cNvGraphicFramePr>
            <a:graphicFrameLocks/>
          </p:cNvGraphicFramePr>
          <p:nvPr/>
        </p:nvGraphicFramePr>
        <p:xfrm>
          <a:off x="3960813" y="1246188"/>
          <a:ext cx="1144587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76" name="Equazione" r:id="rId3" imgW="1104840" imgH="317160" progId="Equation.3">
                  <p:embed/>
                </p:oleObj>
              </mc:Choice>
              <mc:Fallback>
                <p:oleObj name="Equazione" r:id="rId3" imgW="1104840" imgH="317160" progId="Equation.3">
                  <p:embed/>
                  <p:pic>
                    <p:nvPicPr>
                      <p:cNvPr id="0" name="Picture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0813" y="1246188"/>
                        <a:ext cx="1144587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1" name="Object 5"/>
          <p:cNvGraphicFramePr>
            <a:graphicFrameLocks/>
          </p:cNvGraphicFramePr>
          <p:nvPr/>
        </p:nvGraphicFramePr>
        <p:xfrm>
          <a:off x="3886200" y="1946564"/>
          <a:ext cx="2209800" cy="373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77" name="Equazione" r:id="rId5" imgW="990360" imgH="152280" progId="Equation.3">
                  <p:embed/>
                </p:oleObj>
              </mc:Choice>
              <mc:Fallback>
                <p:oleObj name="Equazione" r:id="rId5" imgW="990360" imgH="152280" progId="Equation.3">
                  <p:embed/>
                  <p:pic>
                    <p:nvPicPr>
                      <p:cNvPr id="0" name="Picture 3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946564"/>
                        <a:ext cx="2209800" cy="3730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4" name="Object 8"/>
          <p:cNvGraphicFramePr>
            <a:graphicFrameLocks/>
          </p:cNvGraphicFramePr>
          <p:nvPr/>
        </p:nvGraphicFramePr>
        <p:xfrm>
          <a:off x="3917950" y="2654300"/>
          <a:ext cx="2084388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78" name="Equazione" r:id="rId7" imgW="1968480" imgH="266400" progId="Equation.3">
                  <p:embed/>
                </p:oleObj>
              </mc:Choice>
              <mc:Fallback>
                <p:oleObj name="Equazione" r:id="rId7" imgW="1968480" imgH="266400" progId="Equation.3">
                  <p:embed/>
                  <p:pic>
                    <p:nvPicPr>
                      <p:cNvPr id="0" name="Picture 4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7950" y="2654300"/>
                        <a:ext cx="2084388" cy="30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5" name="Object 9"/>
          <p:cNvGraphicFramePr>
            <a:graphicFrameLocks/>
          </p:cNvGraphicFramePr>
          <p:nvPr/>
        </p:nvGraphicFramePr>
        <p:xfrm>
          <a:off x="3810000" y="3222914"/>
          <a:ext cx="1371600" cy="410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79" name="Equazione" r:id="rId9" imgW="558720" imgH="152280" progId="Equation.3">
                  <p:embed/>
                </p:oleObj>
              </mc:Choice>
              <mc:Fallback>
                <p:oleObj name="Equazione" r:id="rId9" imgW="558720" imgH="152280" progId="Equation.3">
                  <p:embed/>
                  <p:pic>
                    <p:nvPicPr>
                      <p:cNvPr id="0" name="Picture 5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222914"/>
                        <a:ext cx="1371600" cy="4104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6" name="Object 10"/>
          <p:cNvGraphicFramePr>
            <a:graphicFrameLocks/>
          </p:cNvGraphicFramePr>
          <p:nvPr/>
        </p:nvGraphicFramePr>
        <p:xfrm>
          <a:off x="3789218" y="3851564"/>
          <a:ext cx="1676400" cy="468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80" name="Equazione" r:id="rId11" imgW="698400" imgH="177480" progId="Equation.3">
                  <p:embed/>
                </p:oleObj>
              </mc:Choice>
              <mc:Fallback>
                <p:oleObj name="Equazione" r:id="rId11" imgW="698400" imgH="177480" progId="Equation.3">
                  <p:embed/>
                  <p:pic>
                    <p:nvPicPr>
                      <p:cNvPr id="0" name="Picture 6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9218" y="3851564"/>
                        <a:ext cx="1676400" cy="4686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7" name="Object 11"/>
          <p:cNvGraphicFramePr>
            <a:graphicFrameLocks/>
          </p:cNvGraphicFramePr>
          <p:nvPr/>
        </p:nvGraphicFramePr>
        <p:xfrm>
          <a:off x="5999018" y="3851564"/>
          <a:ext cx="1676400" cy="468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81" name="Equazione" r:id="rId13" imgW="698400" imgH="177480" progId="Equation.3">
                  <p:embed/>
                </p:oleObj>
              </mc:Choice>
              <mc:Fallback>
                <p:oleObj name="Equazione" r:id="rId13" imgW="698400" imgH="177480" progId="Equation.3">
                  <p:embed/>
                  <p:pic>
                    <p:nvPicPr>
                      <p:cNvPr id="0" name="Picture 7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9018" y="3851564"/>
                        <a:ext cx="1676400" cy="4686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3752" name="Object 8"/>
          <p:cNvGraphicFramePr>
            <a:graphicFrameLocks/>
          </p:cNvGraphicFramePr>
          <p:nvPr/>
        </p:nvGraphicFramePr>
        <p:xfrm>
          <a:off x="2438400" y="4623955"/>
          <a:ext cx="2819400" cy="441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82" name="Equazione" r:id="rId15" imgW="1333440" imgH="190440" progId="Equation.3">
                  <p:embed/>
                </p:oleObj>
              </mc:Choice>
              <mc:Fallback>
                <p:oleObj name="Equazione" r:id="rId15" imgW="1333440" imgH="190440" progId="Equation.3">
                  <p:embed/>
                  <p:pic>
                    <p:nvPicPr>
                      <p:cNvPr id="0" name="Picture 8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4623955"/>
                        <a:ext cx="2819400" cy="4419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3753" name="Object 9"/>
          <p:cNvGraphicFramePr>
            <a:graphicFrameLocks/>
          </p:cNvGraphicFramePr>
          <p:nvPr/>
        </p:nvGraphicFramePr>
        <p:xfrm>
          <a:off x="5992813" y="4623955"/>
          <a:ext cx="2389187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83" name="Equazione" r:id="rId17" imgW="1130040" imgH="190440" progId="Equation.3">
                  <p:embed/>
                </p:oleObj>
              </mc:Choice>
              <mc:Fallback>
                <p:oleObj name="Equazione" r:id="rId17" imgW="1130040" imgH="190440" progId="Equation.3">
                  <p:embed/>
                  <p:pic>
                    <p:nvPicPr>
                      <p:cNvPr id="0" name="Picture 9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2813" y="4623955"/>
                        <a:ext cx="2389187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3754" name="Object 10"/>
          <p:cNvGraphicFramePr>
            <a:graphicFrameLocks/>
          </p:cNvGraphicFramePr>
          <p:nvPr/>
        </p:nvGraphicFramePr>
        <p:xfrm>
          <a:off x="2438400" y="5309755"/>
          <a:ext cx="3221038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84" name="Equazione" r:id="rId19" imgW="1523880" imgH="190440" progId="Equation.3">
                  <p:embed/>
                </p:oleObj>
              </mc:Choice>
              <mc:Fallback>
                <p:oleObj name="Equazione" r:id="rId19" imgW="1523880" imgH="190440" progId="Equation.3">
                  <p:embed/>
                  <p:pic>
                    <p:nvPicPr>
                      <p:cNvPr id="0" name="Picture 10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309755"/>
                        <a:ext cx="3221038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3755" name="Object 11"/>
          <p:cNvGraphicFramePr>
            <a:graphicFrameLocks/>
          </p:cNvGraphicFramePr>
          <p:nvPr/>
        </p:nvGraphicFramePr>
        <p:xfrm>
          <a:off x="5943600" y="5309755"/>
          <a:ext cx="308610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285" name="Equazione" r:id="rId21" imgW="1460160" imgH="190440" progId="Equation.3">
                  <p:embed/>
                </p:oleObj>
              </mc:Choice>
              <mc:Fallback>
                <p:oleObj name="Equazione" r:id="rId21" imgW="1460160" imgH="190440" progId="Equation.3">
                  <p:embed/>
                  <p:pic>
                    <p:nvPicPr>
                      <p:cNvPr id="0" name="Picture 1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309755"/>
                        <a:ext cx="3086100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6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6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6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6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6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6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6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6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23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23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023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23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023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023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023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023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8042275" algn="r"/>
              </a:tabLst>
            </a:pPr>
            <a:r>
              <a:rPr lang="it-IT" dirty="0"/>
              <a:t>Rappresentare l’insieme dei risultati del lancio di due monete</a:t>
            </a:r>
          </a:p>
          <a:p>
            <a:pPr>
              <a:tabLst>
                <a:tab pos="8042275" algn="r"/>
              </a:tabLst>
            </a:pPr>
            <a:r>
              <a:rPr lang="it-IT" dirty="0"/>
              <a:t>Rappresentare il sottoinsieme dei risultati che cominciano per T 	</a:t>
            </a:r>
            <a:endParaRPr lang="it-IT" b="1" dirty="0"/>
          </a:p>
          <a:p>
            <a:pPr>
              <a:tabLst>
                <a:tab pos="7980363" algn="r"/>
              </a:tabLst>
            </a:pPr>
            <a:r>
              <a:rPr lang="it-IT" dirty="0"/>
              <a:t>Rappresentare il sottoinsieme dei risultati che cominciano per C 	</a:t>
            </a:r>
            <a:endParaRPr lang="it-IT" b="1" dirty="0"/>
          </a:p>
          <a:p>
            <a:pPr>
              <a:tabLst>
                <a:tab pos="7980363" algn="r"/>
              </a:tabLst>
            </a:pPr>
            <a:r>
              <a:rPr lang="it-IT" dirty="0"/>
              <a:t>Rappresentare il sottoinsieme dei risultati che cominciano per T e finiscono per C	</a:t>
            </a:r>
            <a:endParaRPr lang="it-IT" b="1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9E2FA11-FEC1-433B-A82E-53E3E9C9FDB6}"/>
              </a:ext>
            </a:extLst>
          </p:cNvPr>
          <p:cNvSpPr txBox="1">
            <a:spLocks/>
          </p:cNvSpPr>
          <p:nvPr/>
        </p:nvSpPr>
        <p:spPr>
          <a:xfrm>
            <a:off x="5410200" y="1526238"/>
            <a:ext cx="3200400" cy="6835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8042275" algn="r"/>
              </a:tabLst>
            </a:pPr>
            <a:r>
              <a:rPr lang="it-IT" b="1" dirty="0"/>
              <a:t>     S={TT,TC,CT,CC}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8176F37-F74F-4737-ABA5-9935017D21AF}"/>
              </a:ext>
            </a:extLst>
          </p:cNvPr>
          <p:cNvSpPr txBox="1">
            <a:spLocks/>
          </p:cNvSpPr>
          <p:nvPr/>
        </p:nvSpPr>
        <p:spPr>
          <a:xfrm>
            <a:off x="6172200" y="2678473"/>
            <a:ext cx="3200400" cy="683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8042275" algn="r"/>
              </a:tabLst>
            </a:pPr>
            <a:r>
              <a:rPr lang="it-IT" b="1" dirty="0"/>
              <a:t>     A={TT,TC}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FBBEB4-6AD4-4F21-BACB-4DDC4BCC1A32}"/>
              </a:ext>
            </a:extLst>
          </p:cNvPr>
          <p:cNvSpPr txBox="1">
            <a:spLocks/>
          </p:cNvSpPr>
          <p:nvPr/>
        </p:nvSpPr>
        <p:spPr>
          <a:xfrm>
            <a:off x="6158345" y="3718757"/>
            <a:ext cx="3200400" cy="683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8042275" algn="r"/>
              </a:tabLst>
            </a:pPr>
            <a:r>
              <a:rPr lang="it-IT" b="1" dirty="0"/>
              <a:t>     B={CT,CC}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3AEF301-EE63-4CBC-A003-BC0F3ACCEFCC}"/>
              </a:ext>
            </a:extLst>
          </p:cNvPr>
          <p:cNvSpPr txBox="1">
            <a:spLocks/>
          </p:cNvSpPr>
          <p:nvPr/>
        </p:nvSpPr>
        <p:spPr>
          <a:xfrm>
            <a:off x="6705600" y="4840974"/>
            <a:ext cx="3200400" cy="683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8042275" algn="r"/>
              </a:tabLst>
            </a:pPr>
            <a:r>
              <a:rPr lang="it-IT" b="1" dirty="0"/>
              <a:t>     C={TC}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740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85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66800"/>
            <a:ext cx="8065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57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905000"/>
            <a:ext cx="822960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57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819400"/>
            <a:ext cx="838564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573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199" y="4744498"/>
            <a:ext cx="8305801" cy="73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800600" y="5257800"/>
            <a:ext cx="1752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aphicFrame>
        <p:nvGraphicFramePr>
          <p:cNvPr id="3223553" name="Object 1"/>
          <p:cNvGraphicFramePr>
            <a:graphicFrameLocks noChangeAspect="1"/>
          </p:cNvGraphicFramePr>
          <p:nvPr/>
        </p:nvGraphicFramePr>
        <p:xfrm>
          <a:off x="4724400" y="3505200"/>
          <a:ext cx="420052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0147" name="Equazione" r:id="rId7" imgW="2311200" imgH="444240" progId="Equation.3">
                  <p:embed/>
                </p:oleObj>
              </mc:Choice>
              <mc:Fallback>
                <p:oleObj name="Equazione" r:id="rId7" imgW="231120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505200"/>
                        <a:ext cx="4200525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tangolo 10"/>
          <p:cNvSpPr/>
          <p:nvPr/>
        </p:nvSpPr>
        <p:spPr>
          <a:xfrm>
            <a:off x="4572000" y="3352800"/>
            <a:ext cx="44958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5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5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5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Fenomeni aleatori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b="1" dirty="0"/>
              <a:t>Fenomeno aleatorio</a:t>
            </a:r>
            <a:r>
              <a:rPr lang="it-IT" dirty="0"/>
              <a:t>, fenomeno casuale non prevedibile</a:t>
            </a:r>
          </a:p>
          <a:p>
            <a:r>
              <a:rPr lang="it-IT" b="1" dirty="0"/>
              <a:t>Spazio campione S</a:t>
            </a:r>
            <a:r>
              <a:rPr lang="it-IT" dirty="0"/>
              <a:t>, insieme di tutti i possibili esiti di un dato fenomeno aleatorio</a:t>
            </a:r>
          </a:p>
          <a:p>
            <a:r>
              <a:rPr lang="it-IT" b="1" dirty="0"/>
              <a:t>Evento</a:t>
            </a:r>
            <a:r>
              <a:rPr lang="it-IT" dirty="0"/>
              <a:t>, sottoinsieme dello spazio S</a:t>
            </a:r>
          </a:p>
          <a:p>
            <a:r>
              <a:rPr lang="it-IT" b="1" dirty="0"/>
              <a:t>Spazio campione discreto</a:t>
            </a:r>
            <a:r>
              <a:rPr lang="it-IT" dirty="0"/>
              <a:t>, contiene un numero finito di elementi o un insieme infinito numerabile</a:t>
            </a:r>
          </a:p>
          <a:p>
            <a:r>
              <a:rPr lang="it-IT" b="1" dirty="0"/>
              <a:t>Spazio campione continuo</a:t>
            </a:r>
            <a:r>
              <a:rPr lang="it-IT" dirty="0"/>
              <a:t>, contiene un insieme infinito di elementi (punti)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9036</TotalTime>
  <Words>406</Words>
  <Application>Microsoft Office PowerPoint</Application>
  <PresentationFormat>Presentazione su schermo (4:3)</PresentationFormat>
  <Paragraphs>108</Paragraphs>
  <Slides>15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Tema di Office</vt:lpstr>
      <vt:lpstr>Document</vt:lpstr>
      <vt:lpstr>Equazione</vt:lpstr>
      <vt:lpstr>  Mauro Fadda (mauro.fadda@unica.it)</vt:lpstr>
      <vt:lpstr>Teoria degli insiemi</vt:lpstr>
      <vt:lpstr>Teoria degli insiemi</vt:lpstr>
      <vt:lpstr>Teoria degli insiemi</vt:lpstr>
      <vt:lpstr>Diagramma di Venn</vt:lpstr>
      <vt:lpstr>Operazioni sugli insiemi</vt:lpstr>
      <vt:lpstr>Esercizio</vt:lpstr>
      <vt:lpstr>Esercizi</vt:lpstr>
      <vt:lpstr>Fenomeni aleatori</vt:lpstr>
      <vt:lpstr>Esempio</vt:lpstr>
      <vt:lpstr>Esempio</vt:lpstr>
      <vt:lpstr>Eventi</vt:lpstr>
      <vt:lpstr>Insiemi/Eventi</vt:lpstr>
      <vt:lpstr>Esercizi</vt:lpstr>
      <vt:lpstr>Esercizi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TELECOMUNICAZIONI III Anno Laurea in Ingegneria Elettronica</dc:title>
  <dc:creator>cperra</dc:creator>
  <cp:lastModifiedBy>Mauro Fadda</cp:lastModifiedBy>
  <cp:revision>472</cp:revision>
  <dcterms:created xsi:type="dcterms:W3CDTF">2006-08-16T00:00:00Z</dcterms:created>
  <dcterms:modified xsi:type="dcterms:W3CDTF">2019-09-26T15:49:36Z</dcterms:modified>
</cp:coreProperties>
</file>