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unionmetrics.zendesk.com/hc/en-us/articles/201201606-What-languages-can-I-limit-report-results-to-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twitter.com/en/docs/tweets/search/api-reference/get-search-tweet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2CB739-57BE-4693-B873-78022CD50A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WAAT - tutorato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254B7C4-56EB-4ED2-B136-646999723E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Twitter </a:t>
            </a:r>
            <a:r>
              <a:rPr lang="it-IT" dirty="0" err="1"/>
              <a:t>analysis</a:t>
            </a:r>
            <a:r>
              <a:rPr lang="it-IT"/>
              <a:t> – QUERY TIPS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9653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Frase o termine specifico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643270"/>
            <a:ext cx="10590904" cy="4605130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Molto simile a Google, quando si desidera restituire risultati su una frase esatta, in particolare qualcosa che contiene una parola comune o un'espressione gergale popolare che potrebbe restituire molto rumore, assicurarsi di inserirlo tra virgolette</a:t>
            </a:r>
          </a:p>
          <a:p>
            <a:r>
              <a:rPr lang="it-IT" sz="2400" dirty="0"/>
              <a:t>Es. "Term1 term2" - cerca i </a:t>
            </a:r>
            <a:r>
              <a:rPr lang="it-IT" sz="2400" dirty="0" err="1"/>
              <a:t>tweet</a:t>
            </a:r>
            <a:r>
              <a:rPr lang="it-IT" sz="2400" dirty="0"/>
              <a:t> contenenti una frase esatta (ad esempio "preparare i pancake con il bacon")</a:t>
            </a:r>
          </a:p>
          <a:p>
            <a:r>
              <a:rPr lang="it-IT" sz="2400" dirty="0"/>
              <a:t>In questo modo potrai recuperare solo i </a:t>
            </a:r>
            <a:r>
              <a:rPr lang="it-IT" sz="2400" dirty="0" err="1"/>
              <a:t>tweet</a:t>
            </a:r>
            <a:r>
              <a:rPr lang="it-IT" sz="2400" dirty="0"/>
              <a:t> che parlano in modo specifico di preparare i pancake con il bacon, con quelle parole nell'ordine esatto</a:t>
            </a:r>
          </a:p>
          <a:p>
            <a:r>
              <a:rPr lang="it-IT" sz="2400" dirty="0"/>
              <a:t>Senza le virgolette, potresti ottenere risultati su hippy che invecchiano il vino o qualcos'altro irrilevante per quello che stai effettivamente cercando</a:t>
            </a:r>
          </a:p>
        </p:txBody>
      </p:sp>
    </p:spTree>
    <p:extLst>
      <p:ext uri="{BB962C8B-B14F-4D97-AF65-F5344CB8AC3E}">
        <p14:creationId xmlns:p14="http://schemas.microsoft.com/office/powerpoint/2010/main" val="1753833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Tweet</a:t>
            </a:r>
            <a:r>
              <a:rPr lang="it-IT" dirty="0"/>
              <a:t> che contengono link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590261"/>
            <a:ext cx="10590904" cy="4658139"/>
          </a:xfrm>
        </p:spPr>
        <p:txBody>
          <a:bodyPr>
            <a:normAutofit/>
          </a:bodyPr>
          <a:lstStyle/>
          <a:p>
            <a:r>
              <a:rPr lang="it-IT" sz="2400" dirty="0"/>
              <a:t>Questo filtro di ricerca è utile se stai cercando persone che condividono articoli che hanno trovato o parlano di un URL specifico, ad esempio un articolo nelle notizie o un post sul blog che hai pubblicato di recente che sta diventando molto chiacchierato</a:t>
            </a:r>
          </a:p>
          <a:p>
            <a:r>
              <a:rPr lang="it-IT" sz="2400" dirty="0"/>
              <a:t>È anche un ottimo modo per tenere traccia delle condivisioni di link per un concorso su Twitter</a:t>
            </a:r>
          </a:p>
          <a:p>
            <a:r>
              <a:rPr lang="it-IT" sz="2400" dirty="0"/>
              <a:t>È possibile aggiungere questo filtro a qualsiasi termine di ricerca per restituire solo i </a:t>
            </a:r>
            <a:r>
              <a:rPr lang="it-IT" sz="2400" dirty="0" err="1"/>
              <a:t>tweet</a:t>
            </a:r>
            <a:r>
              <a:rPr lang="it-IT" sz="2400" dirty="0"/>
              <a:t> che includono tali termini e un URL</a:t>
            </a:r>
          </a:p>
          <a:p>
            <a:r>
              <a:rPr lang="it-IT" sz="2400" dirty="0"/>
              <a:t>Es: CNN </a:t>
            </a:r>
            <a:r>
              <a:rPr lang="en-US" sz="2400" dirty="0" err="1"/>
              <a:t>filter:links</a:t>
            </a:r>
            <a:r>
              <a:rPr lang="en-US" sz="2400" dirty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972791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Tweet</a:t>
            </a:r>
            <a:r>
              <a:rPr lang="it-IT" dirty="0"/>
              <a:t> in una particolare lingua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643270"/>
            <a:ext cx="10590904" cy="4605130"/>
          </a:xfrm>
        </p:spPr>
        <p:txBody>
          <a:bodyPr/>
          <a:lstStyle/>
          <a:p>
            <a:r>
              <a:rPr lang="it-IT" dirty="0"/>
              <a:t>Supponiamo che vuoi informazioni su un evento o campagna specifica, come «Dia de </a:t>
            </a:r>
            <a:r>
              <a:rPr lang="it-IT" dirty="0" err="1"/>
              <a:t>los</a:t>
            </a:r>
            <a:r>
              <a:rPr lang="it-IT" dirty="0"/>
              <a:t> </a:t>
            </a:r>
            <a:r>
              <a:rPr lang="it-IT" dirty="0" err="1"/>
              <a:t>Muertos</a:t>
            </a:r>
            <a:r>
              <a:rPr lang="it-IT" dirty="0"/>
              <a:t>» da parte di coloro che parlano spagnolo</a:t>
            </a:r>
          </a:p>
          <a:p>
            <a:r>
              <a:rPr lang="it-IT" dirty="0"/>
              <a:t>E’ possibile specificare la lingua nel seguente modo: </a:t>
            </a:r>
            <a:r>
              <a:rPr lang="it-IT" b="1" dirty="0" err="1"/>
              <a:t>lang</a:t>
            </a:r>
            <a:r>
              <a:rPr lang="it-IT" b="1" dirty="0"/>
              <a:t>: NN </a:t>
            </a:r>
          </a:p>
          <a:p>
            <a:r>
              <a:rPr lang="it-IT" dirty="0"/>
              <a:t>Es. ‘’Dia de </a:t>
            </a:r>
            <a:r>
              <a:rPr lang="it-IT" dirty="0" err="1"/>
              <a:t>los</a:t>
            </a:r>
            <a:r>
              <a:rPr lang="it-IT" dirty="0"/>
              <a:t> </a:t>
            </a:r>
            <a:r>
              <a:rPr lang="it-IT" dirty="0" err="1"/>
              <a:t>Muertos</a:t>
            </a:r>
            <a:r>
              <a:rPr lang="it-IT" dirty="0"/>
              <a:t>’’ </a:t>
            </a:r>
            <a:r>
              <a:rPr lang="it-IT" dirty="0" err="1"/>
              <a:t>lang</a:t>
            </a:r>
            <a:r>
              <a:rPr lang="it-IT" dirty="0"/>
              <a:t>: es</a:t>
            </a:r>
          </a:p>
          <a:p>
            <a:r>
              <a:rPr lang="it-IT" dirty="0"/>
              <a:t>Quando viene aggiunto a una </a:t>
            </a:r>
            <a:r>
              <a:rPr lang="it-IT" dirty="0" err="1"/>
              <a:t>query</a:t>
            </a:r>
            <a:r>
              <a:rPr lang="it-IT" dirty="0"/>
              <a:t> di ricerca, il filtro della lingua restringerà i risultati ai </a:t>
            </a:r>
            <a:r>
              <a:rPr lang="it-IT" dirty="0" err="1"/>
              <a:t>tweet</a:t>
            </a:r>
            <a:r>
              <a:rPr lang="it-IT" dirty="0"/>
              <a:t> in quella lingua</a:t>
            </a:r>
          </a:p>
          <a:p>
            <a:r>
              <a:rPr lang="it-IT" dirty="0"/>
              <a:t>Non tutte le lingue sono supportate su Twitter, quindi controllate questo elenco per vedere quali sono e per ottenere maggiori informazioni sulle lingue su Twitter in generale: </a:t>
            </a:r>
            <a:r>
              <a:rPr lang="it-IT" dirty="0">
                <a:hlinkClick r:id="rId2"/>
              </a:rPr>
              <a:t>https://unionmetrics.zendesk.com/hc/en-us/articles/201201606-What-languages-can-I-limit-report-results-to-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1709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Nota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643270"/>
            <a:ext cx="10590904" cy="4605130"/>
          </a:xfrm>
        </p:spPr>
        <p:txBody>
          <a:bodyPr>
            <a:normAutofit/>
          </a:bodyPr>
          <a:lstStyle/>
          <a:p>
            <a:r>
              <a:rPr lang="it-IT" sz="2800" dirty="0"/>
              <a:t>Per eseguire le operazioni che abbiamo appena visto è </a:t>
            </a:r>
            <a:r>
              <a:rPr lang="it-IT" sz="2800" dirty="0" err="1"/>
              <a:t>possibilie</a:t>
            </a:r>
            <a:r>
              <a:rPr lang="it-IT" sz="2800" dirty="0"/>
              <a:t>:</a:t>
            </a:r>
          </a:p>
          <a:p>
            <a:pPr lvl="1"/>
            <a:r>
              <a:rPr lang="it-IT" sz="2400" dirty="0"/>
              <a:t>Specificarle nella query così come le abbiamo viste</a:t>
            </a:r>
          </a:p>
          <a:p>
            <a:pPr lvl="1"/>
            <a:r>
              <a:rPr lang="it-IT" sz="2400" dirty="0"/>
              <a:t>Aggiungere un parametro nella funzione </a:t>
            </a:r>
            <a:r>
              <a:rPr lang="it-IT" sz="2400" dirty="0" err="1"/>
              <a:t>search</a:t>
            </a:r>
            <a:r>
              <a:rPr lang="it-IT" sz="2400" dirty="0"/>
              <a:t> delle API di </a:t>
            </a:r>
            <a:r>
              <a:rPr lang="it-IT" sz="2400" dirty="0" err="1"/>
              <a:t>twitter</a:t>
            </a:r>
            <a:r>
              <a:rPr lang="it-IT" sz="2400" dirty="0"/>
              <a:t>. Consultate la documentazione al link: </a:t>
            </a:r>
            <a:r>
              <a:rPr lang="it-IT" sz="2400" dirty="0">
                <a:hlinkClick r:id="rId2"/>
              </a:rPr>
              <a:t>https://developer.twitter.com/en/docs/tweets/search/api-reference/get-search-tweets</a:t>
            </a:r>
            <a:endParaRPr lang="it-IT" sz="2400" dirty="0"/>
          </a:p>
          <a:p>
            <a:pPr marL="457200" lvl="1" indent="0">
              <a:buNone/>
            </a:pPr>
            <a:r>
              <a:rPr lang="it-IT" sz="2400" dirty="0"/>
              <a:t>   es: </a:t>
            </a:r>
            <a:r>
              <a:rPr lang="it-IT" sz="2400" dirty="0" err="1"/>
              <a:t>fetchedTweets</a:t>
            </a:r>
            <a:r>
              <a:rPr lang="it-IT" sz="2400" dirty="0"/>
              <a:t> = </a:t>
            </a:r>
            <a:r>
              <a:rPr lang="it-IT" sz="2400" dirty="0" err="1"/>
              <a:t>tweepy.Cursor</a:t>
            </a:r>
            <a:r>
              <a:rPr lang="it-IT" sz="2400" dirty="0"/>
              <a:t>(</a:t>
            </a:r>
            <a:r>
              <a:rPr lang="it-IT" sz="2400" dirty="0" err="1"/>
              <a:t>twitterAPI.search</a:t>
            </a:r>
            <a:r>
              <a:rPr lang="it-IT" sz="2400" dirty="0"/>
              <a:t>, q=</a:t>
            </a:r>
            <a:r>
              <a:rPr lang="it-IT" sz="2400" dirty="0" err="1"/>
              <a:t>query</a:t>
            </a:r>
            <a:r>
              <a:rPr lang="it-IT" sz="2400" dirty="0"/>
              <a:t>, </a:t>
            </a:r>
            <a:r>
              <a:rPr lang="it-IT" sz="2400" dirty="0" err="1"/>
              <a:t>lang</a:t>
            </a:r>
            <a:r>
              <a:rPr lang="it-IT" sz="2400" dirty="0"/>
              <a:t>="en")</a:t>
            </a:r>
          </a:p>
        </p:txBody>
      </p:sp>
    </p:spTree>
    <p:extLst>
      <p:ext uri="{BB962C8B-B14F-4D97-AF65-F5344CB8AC3E}">
        <p14:creationId xmlns:p14="http://schemas.microsoft.com/office/powerpoint/2010/main" val="90092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Query </a:t>
            </a:r>
            <a:r>
              <a:rPr lang="it-IT" dirty="0" err="1"/>
              <a:t>tips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577009"/>
            <a:ext cx="10590904" cy="4671391"/>
          </a:xfrm>
        </p:spPr>
        <p:txBody>
          <a:bodyPr/>
          <a:lstStyle/>
          <a:p>
            <a:r>
              <a:rPr lang="it-IT" dirty="0"/>
              <a:t>Twitter supporta una serie di operatori di ricerca avanzati e filtri che consentono di personalizzare la </a:t>
            </a:r>
            <a:r>
              <a:rPr lang="it-IT" dirty="0" err="1"/>
              <a:t>query</a:t>
            </a:r>
            <a:r>
              <a:rPr lang="it-IT" dirty="0"/>
              <a:t> di ricerca e trovare esattamente i </a:t>
            </a:r>
            <a:r>
              <a:rPr lang="it-IT" dirty="0" err="1"/>
              <a:t>tweet</a:t>
            </a:r>
            <a:r>
              <a:rPr lang="it-IT" dirty="0"/>
              <a:t> che stai cercando</a:t>
            </a:r>
          </a:p>
          <a:p>
            <a:r>
              <a:rPr lang="it-IT" dirty="0"/>
              <a:t>Vedremo come:</a:t>
            </a:r>
          </a:p>
          <a:p>
            <a:pPr lvl="1"/>
            <a:r>
              <a:rPr lang="it-IT" dirty="0"/>
              <a:t>Usare più parole chiave</a:t>
            </a:r>
          </a:p>
          <a:p>
            <a:pPr lvl="1"/>
            <a:r>
              <a:rPr lang="it-IT" dirty="0"/>
              <a:t>Escludere parole chiave</a:t>
            </a:r>
          </a:p>
          <a:p>
            <a:pPr lvl="1"/>
            <a:r>
              <a:rPr lang="it-IT" dirty="0"/>
              <a:t>Ricercare frasi o termini specifici</a:t>
            </a:r>
          </a:p>
          <a:p>
            <a:pPr lvl="1"/>
            <a:r>
              <a:rPr lang="it-IT" dirty="0"/>
              <a:t>Filtrare </a:t>
            </a:r>
            <a:r>
              <a:rPr lang="it-IT" dirty="0" err="1"/>
              <a:t>tweet</a:t>
            </a:r>
            <a:r>
              <a:rPr lang="it-IT" dirty="0"/>
              <a:t> ‘da’, ‘per’, ‘su’ (from , to, </a:t>
            </a:r>
            <a:r>
              <a:rPr lang="it-IT" dirty="0" err="1"/>
              <a:t>about</a:t>
            </a:r>
            <a:r>
              <a:rPr lang="it-IT" dirty="0"/>
              <a:t>) un utente</a:t>
            </a:r>
          </a:p>
          <a:p>
            <a:pPr lvl="1"/>
            <a:r>
              <a:rPr lang="it-IT" dirty="0"/>
              <a:t>Filtrare date</a:t>
            </a:r>
          </a:p>
          <a:p>
            <a:pPr lvl="1"/>
            <a:r>
              <a:rPr lang="it-IT" dirty="0"/>
              <a:t>Filtrare la lingua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326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AND o OR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473" y="1482436"/>
            <a:ext cx="10709563" cy="4765964"/>
          </a:xfrm>
        </p:spPr>
        <p:txBody>
          <a:bodyPr>
            <a:normAutofit lnSpcReduction="10000"/>
          </a:bodyPr>
          <a:lstStyle/>
          <a:p>
            <a:r>
              <a:rPr lang="it-IT" dirty="0"/>
              <a:t>Innanzitutto, Twitter non richiede un operatore AND o + per cercare più parole chiave. Basta digitare più parole chiave nella </a:t>
            </a:r>
            <a:r>
              <a:rPr lang="it-IT" dirty="0" err="1"/>
              <a:t>query</a:t>
            </a:r>
            <a:r>
              <a:rPr lang="it-IT" dirty="0"/>
              <a:t> e Twitter restituirà i </a:t>
            </a:r>
            <a:r>
              <a:rPr lang="it-IT" dirty="0" err="1"/>
              <a:t>tweet</a:t>
            </a:r>
            <a:r>
              <a:rPr lang="it-IT" dirty="0"/>
              <a:t> che includono questi termini</a:t>
            </a:r>
          </a:p>
          <a:p>
            <a:pPr lvl="1"/>
            <a:r>
              <a:rPr lang="it-IT" dirty="0"/>
              <a:t>Es. social media </a:t>
            </a:r>
            <a:r>
              <a:rPr lang="it-IT" dirty="0" err="1"/>
              <a:t>metrics</a:t>
            </a:r>
            <a:endParaRPr lang="it-IT" dirty="0"/>
          </a:p>
          <a:p>
            <a:r>
              <a:rPr lang="it-IT" dirty="0"/>
              <a:t>Tuttavia, a volte potresti voler trovare </a:t>
            </a:r>
            <a:r>
              <a:rPr lang="it-IT" dirty="0" err="1"/>
              <a:t>tweet</a:t>
            </a:r>
            <a:r>
              <a:rPr lang="it-IT" dirty="0"/>
              <a:t> che includono una parola chiave o un'altra. Utilizzare l'operatore OR per separare tali termini e il report includerà i </a:t>
            </a:r>
            <a:r>
              <a:rPr lang="it-IT" dirty="0" err="1"/>
              <a:t>tweet</a:t>
            </a:r>
            <a:r>
              <a:rPr lang="it-IT" dirty="0"/>
              <a:t> che menzionano uno o l'altro</a:t>
            </a:r>
          </a:p>
          <a:p>
            <a:pPr lvl="1"/>
            <a:r>
              <a:rPr lang="it-IT" dirty="0"/>
              <a:t>Es. </a:t>
            </a:r>
            <a:r>
              <a:rPr lang="it-IT" dirty="0" err="1"/>
              <a:t>metrics</a:t>
            </a:r>
            <a:r>
              <a:rPr lang="it-IT" dirty="0"/>
              <a:t> OR </a:t>
            </a:r>
            <a:r>
              <a:rPr lang="it-IT" dirty="0" err="1"/>
              <a:t>analytics</a:t>
            </a:r>
            <a:endParaRPr lang="it-IT" dirty="0"/>
          </a:p>
          <a:p>
            <a:r>
              <a:rPr lang="it-IT" dirty="0"/>
              <a:t>Si può anche concatenare più parole chiave per creare una </a:t>
            </a:r>
            <a:r>
              <a:rPr lang="it-IT" dirty="0" err="1"/>
              <a:t>query</a:t>
            </a:r>
            <a:r>
              <a:rPr lang="it-IT" dirty="0"/>
              <a:t> più complessa. L'operatore OR si collegherà alla parola che la precede immediatamente</a:t>
            </a:r>
          </a:p>
          <a:p>
            <a:pPr lvl="1"/>
            <a:r>
              <a:rPr lang="it-IT" dirty="0"/>
              <a:t>Es. </a:t>
            </a:r>
            <a:r>
              <a:rPr lang="en-US" dirty="0"/>
              <a:t>social media metrics OR analytics</a:t>
            </a:r>
            <a:endParaRPr lang="it-IT" dirty="0"/>
          </a:p>
          <a:p>
            <a:pPr lvl="1"/>
            <a:r>
              <a:rPr lang="it-IT" dirty="0"/>
              <a:t> la seguente </a:t>
            </a:r>
            <a:r>
              <a:rPr lang="it-IT" dirty="0" err="1"/>
              <a:t>query</a:t>
            </a:r>
            <a:r>
              <a:rPr lang="it-IT" dirty="0"/>
              <a:t> troverà </a:t>
            </a:r>
            <a:r>
              <a:rPr lang="it-IT" dirty="0" err="1"/>
              <a:t>tweet</a:t>
            </a:r>
            <a:r>
              <a:rPr lang="it-IT" dirty="0"/>
              <a:t> che menzionano le metriche dei social media o l'analisi dei social media, perché l'OR si collega ai termini di metrica e analitica.</a:t>
            </a:r>
          </a:p>
        </p:txBody>
      </p:sp>
    </p:spTree>
    <p:extLst>
      <p:ext uri="{BB962C8B-B14F-4D97-AF65-F5344CB8AC3E}">
        <p14:creationId xmlns:p14="http://schemas.microsoft.com/office/powerpoint/2010/main" val="103181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@user </a:t>
            </a:r>
            <a:r>
              <a:rPr lang="it-IT" dirty="0" err="1"/>
              <a:t>queries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0" y="1577009"/>
            <a:ext cx="10589925" cy="4671391"/>
          </a:xfrm>
        </p:spPr>
        <p:txBody>
          <a:bodyPr>
            <a:normAutofit fontScale="92500"/>
          </a:bodyPr>
          <a:lstStyle/>
          <a:p>
            <a:r>
              <a:rPr lang="it-IT" sz="2400" dirty="0"/>
              <a:t>Ci sono diversi modi per saperne di più sulla portata dei </a:t>
            </a:r>
            <a:r>
              <a:rPr lang="it-IT" sz="2400" dirty="0" err="1"/>
              <a:t>tweet</a:t>
            </a:r>
            <a:r>
              <a:rPr lang="it-IT" sz="2400" dirty="0"/>
              <a:t> di un particolare account Twitter, a seconda del tipo di informazioni che stai cercando</a:t>
            </a:r>
          </a:p>
          <a:p>
            <a:r>
              <a:rPr lang="it-IT" sz="2400" dirty="0" err="1"/>
              <a:t>Tweet</a:t>
            </a:r>
            <a:r>
              <a:rPr lang="it-IT" sz="2400" dirty="0"/>
              <a:t> ‘to, from and </a:t>
            </a:r>
            <a:r>
              <a:rPr lang="it-IT" sz="2400" dirty="0" err="1"/>
              <a:t>about</a:t>
            </a:r>
            <a:r>
              <a:rPr lang="it-IT" sz="2400" dirty="0"/>
              <a:t>’ un account: </a:t>
            </a:r>
            <a:r>
              <a:rPr lang="it-IT" sz="2400" b="1" dirty="0"/>
              <a:t>Tesla</a:t>
            </a:r>
          </a:p>
          <a:p>
            <a:pPr lvl="1"/>
            <a:r>
              <a:rPr lang="it-IT" sz="2400" dirty="0"/>
              <a:t>Esegui un rapporto per un nome utente ma non includere il simbolo @</a:t>
            </a:r>
          </a:p>
          <a:p>
            <a:pPr lvl="1"/>
            <a:r>
              <a:rPr lang="it-IT" sz="2400" dirty="0"/>
              <a:t>Questo è il set più completo di statistiche di copertura per uno specifico account Twitter</a:t>
            </a:r>
          </a:p>
          <a:p>
            <a:pPr lvl="1"/>
            <a:r>
              <a:rPr lang="it-IT" sz="2400" dirty="0"/>
              <a:t>Ciò restituirà:</a:t>
            </a:r>
          </a:p>
          <a:p>
            <a:pPr lvl="2"/>
            <a:r>
              <a:rPr lang="it-IT" sz="2400" dirty="0"/>
              <a:t>tutte le citazioni di quell'account Twitter (compresi i </a:t>
            </a:r>
            <a:r>
              <a:rPr lang="it-IT" sz="2400" dirty="0" err="1"/>
              <a:t>retweet</a:t>
            </a:r>
            <a:r>
              <a:rPr lang="it-IT" sz="2400" dirty="0"/>
              <a:t> e le risposte)</a:t>
            </a:r>
          </a:p>
          <a:p>
            <a:pPr lvl="2"/>
            <a:r>
              <a:rPr lang="it-IT" sz="2400" dirty="0"/>
              <a:t>tutti i </a:t>
            </a:r>
            <a:r>
              <a:rPr lang="it-IT" sz="2400" dirty="0" err="1"/>
              <a:t>tweet</a:t>
            </a:r>
            <a:r>
              <a:rPr lang="it-IT" sz="2400" dirty="0"/>
              <a:t> di quell'account Twitter</a:t>
            </a:r>
          </a:p>
        </p:txBody>
      </p:sp>
    </p:spTree>
    <p:extLst>
      <p:ext uri="{BB962C8B-B14F-4D97-AF65-F5344CB8AC3E}">
        <p14:creationId xmlns:p14="http://schemas.microsoft.com/office/powerpoint/2010/main" val="4248593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@user </a:t>
            </a:r>
            <a:r>
              <a:rPr lang="it-IT" dirty="0" err="1"/>
              <a:t>queries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0" y="1577009"/>
            <a:ext cx="10589925" cy="4671391"/>
          </a:xfrm>
        </p:spPr>
        <p:txBody>
          <a:bodyPr>
            <a:normAutofit/>
          </a:bodyPr>
          <a:lstStyle/>
          <a:p>
            <a:r>
              <a:rPr lang="it-IT" sz="2400" dirty="0" err="1"/>
              <a:t>Tweet</a:t>
            </a:r>
            <a:r>
              <a:rPr lang="it-IT" sz="2400" dirty="0"/>
              <a:t> ‘to and </a:t>
            </a:r>
            <a:r>
              <a:rPr lang="it-IT" sz="2400" dirty="0" err="1"/>
              <a:t>about</a:t>
            </a:r>
            <a:r>
              <a:rPr lang="it-IT" sz="2400" dirty="0"/>
              <a:t>’ un account: </a:t>
            </a:r>
            <a:r>
              <a:rPr lang="it-IT" sz="2400" b="1" dirty="0"/>
              <a:t>@Tesla</a:t>
            </a:r>
          </a:p>
          <a:p>
            <a:r>
              <a:rPr lang="it-IT" sz="2400" dirty="0"/>
              <a:t>Esegui un rapporto per un nome utente e includi il simbolo @</a:t>
            </a:r>
          </a:p>
          <a:p>
            <a:r>
              <a:rPr lang="it-IT" sz="2400" dirty="0"/>
              <a:t>Ciò restituirà tutte le menzioni di un account, ma non i </a:t>
            </a:r>
            <a:r>
              <a:rPr lang="it-IT" sz="2400" dirty="0" err="1"/>
              <a:t>tweet</a:t>
            </a:r>
            <a:r>
              <a:rPr lang="it-IT" sz="2400" dirty="0"/>
              <a:t> di quell'account</a:t>
            </a:r>
          </a:p>
          <a:p>
            <a:r>
              <a:rPr lang="it-IT" sz="2400" dirty="0"/>
              <a:t>Questo rapporto ti consentirà di sapere quante persone stanno parlando di un determinato account Twitter e i loro modi di parlarne, compresi:</a:t>
            </a:r>
          </a:p>
          <a:p>
            <a:pPr lvl="1"/>
            <a:r>
              <a:rPr lang="it-IT" sz="2200" dirty="0" err="1"/>
              <a:t>Retweet</a:t>
            </a:r>
            <a:endParaRPr lang="it-IT" sz="2200" dirty="0"/>
          </a:p>
          <a:p>
            <a:pPr lvl="1"/>
            <a:r>
              <a:rPr lang="it-IT" sz="2200" dirty="0"/>
              <a:t>le risposte </a:t>
            </a:r>
          </a:p>
          <a:p>
            <a:pPr lvl="1"/>
            <a:r>
              <a:rPr lang="it-IT" sz="2200" dirty="0"/>
              <a:t>le citazioni</a:t>
            </a:r>
          </a:p>
        </p:txBody>
      </p:sp>
    </p:spTree>
    <p:extLst>
      <p:ext uri="{BB962C8B-B14F-4D97-AF65-F5344CB8AC3E}">
        <p14:creationId xmlns:p14="http://schemas.microsoft.com/office/powerpoint/2010/main" val="149138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@user </a:t>
            </a:r>
            <a:r>
              <a:rPr lang="it-IT" dirty="0" err="1"/>
              <a:t>queries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0" y="1577009"/>
            <a:ext cx="10589925" cy="4671391"/>
          </a:xfrm>
        </p:spPr>
        <p:txBody>
          <a:bodyPr>
            <a:normAutofit/>
          </a:bodyPr>
          <a:lstStyle/>
          <a:p>
            <a:r>
              <a:rPr lang="it-IT" sz="2800" dirty="0" err="1"/>
              <a:t>Tweet</a:t>
            </a:r>
            <a:r>
              <a:rPr lang="it-IT" sz="2800" dirty="0"/>
              <a:t> ‘to’ un account - </a:t>
            </a:r>
            <a:r>
              <a:rPr lang="it-IT" sz="2800" b="1" dirty="0"/>
              <a:t>to: Tesla</a:t>
            </a:r>
          </a:p>
          <a:p>
            <a:r>
              <a:rPr lang="it-IT" sz="2800" dirty="0"/>
              <a:t>Esegui un rapporto utilizzando l'operatore to: e un nome utente</a:t>
            </a:r>
          </a:p>
          <a:p>
            <a:r>
              <a:rPr lang="it-IT" sz="2800" dirty="0"/>
              <a:t>Non usare il simbolo @</a:t>
            </a:r>
          </a:p>
          <a:p>
            <a:r>
              <a:rPr lang="it-IT" sz="2800" dirty="0"/>
              <a:t>Questo rapporto restituirà solo le risposte dirette a tale account (dove il nome utente è la prima parola nel </a:t>
            </a:r>
            <a:r>
              <a:rPr lang="it-IT" sz="2800" dirty="0" err="1"/>
              <a:t>tweet</a:t>
            </a:r>
            <a:r>
              <a:rPr lang="it-IT" sz="2800" dirty="0"/>
              <a:t>)</a:t>
            </a:r>
          </a:p>
          <a:p>
            <a:r>
              <a:rPr lang="it-IT" sz="2800" dirty="0"/>
              <a:t>Questo report è utile per imparare di più su come le persone parlano con quell'account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052309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@user </a:t>
            </a:r>
            <a:r>
              <a:rPr lang="it-IT" dirty="0" err="1"/>
              <a:t>queries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0" y="1577009"/>
            <a:ext cx="10589925" cy="4671391"/>
          </a:xfrm>
        </p:spPr>
        <p:txBody>
          <a:bodyPr>
            <a:normAutofit/>
          </a:bodyPr>
          <a:lstStyle/>
          <a:p>
            <a:r>
              <a:rPr lang="it-IT" sz="2800" dirty="0"/>
              <a:t>Esegui un report utilizzando l'operatore from: e un nome utente</a:t>
            </a:r>
          </a:p>
          <a:p>
            <a:r>
              <a:rPr lang="it-IT" sz="2800" dirty="0"/>
              <a:t>Non usare il simbolo @</a:t>
            </a:r>
          </a:p>
          <a:p>
            <a:r>
              <a:rPr lang="it-IT" sz="2800" dirty="0"/>
              <a:t>Questo rapporto restituirà solo i </a:t>
            </a:r>
            <a:r>
              <a:rPr lang="it-IT" sz="2800" dirty="0" err="1"/>
              <a:t>tweet</a:t>
            </a:r>
            <a:r>
              <a:rPr lang="it-IT" sz="2800" dirty="0"/>
              <a:t> di quell'account</a:t>
            </a:r>
          </a:p>
          <a:p>
            <a:r>
              <a:rPr lang="it-IT" sz="2800" dirty="0"/>
              <a:t>Questo rapporto è utile per misurare la portata di un singolo account Twitter e per saperne di più sui tipi di </a:t>
            </a:r>
            <a:r>
              <a:rPr lang="it-IT" sz="2800" dirty="0" err="1"/>
              <a:t>tweet</a:t>
            </a:r>
            <a:r>
              <a:rPr lang="it-IT" sz="2800" dirty="0"/>
              <a:t> che l'account sta pubblicando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87291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Filtrare le date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57739"/>
            <a:ext cx="10590904" cy="4790661"/>
          </a:xfrm>
        </p:spPr>
        <p:txBody>
          <a:bodyPr>
            <a:normAutofit/>
          </a:bodyPr>
          <a:lstStyle/>
          <a:p>
            <a:r>
              <a:rPr lang="it-IT" sz="2400" dirty="0"/>
              <a:t>È possibile filtrare i risultati della ricerca in un determinato periodo di tempo aggiungendo gli operatori </a:t>
            </a:r>
            <a:r>
              <a:rPr lang="it-IT" sz="2400" b="1" dirty="0" err="1"/>
              <a:t>since:YYYY-MM-DD</a:t>
            </a:r>
            <a:r>
              <a:rPr lang="it-IT" sz="2400" b="1" dirty="0"/>
              <a:t> </a:t>
            </a:r>
            <a:r>
              <a:rPr lang="it-IT" sz="2400" dirty="0"/>
              <a:t>e </a:t>
            </a:r>
            <a:r>
              <a:rPr lang="it-IT" sz="2400" b="1" dirty="0" err="1"/>
              <a:t>until:YYYY-MM-DD</a:t>
            </a:r>
            <a:r>
              <a:rPr lang="it-IT" sz="2400" b="1" dirty="0"/>
              <a:t> </a:t>
            </a:r>
            <a:r>
              <a:rPr lang="it-IT" sz="2400" dirty="0"/>
              <a:t>alla </a:t>
            </a:r>
            <a:r>
              <a:rPr lang="it-IT" sz="2400" dirty="0" err="1"/>
              <a:t>query</a:t>
            </a:r>
            <a:r>
              <a:rPr lang="it-IT" sz="2400" dirty="0"/>
              <a:t> di ricerca</a:t>
            </a:r>
          </a:p>
          <a:p>
            <a:r>
              <a:rPr lang="it-IT" sz="2400" dirty="0"/>
              <a:t>Es: Tesla since:2018-06-07</a:t>
            </a:r>
          </a:p>
          <a:p>
            <a:r>
              <a:rPr lang="it-IT" sz="2400" dirty="0"/>
              <a:t>Dal momento che si può accedere ad un massimo di 1500 </a:t>
            </a:r>
            <a:r>
              <a:rPr lang="it-IT" sz="2400" dirty="0" err="1"/>
              <a:t>tweet</a:t>
            </a:r>
            <a:r>
              <a:rPr lang="it-IT" sz="2400" dirty="0"/>
              <a:t> per </a:t>
            </a:r>
            <a:r>
              <a:rPr lang="it-IT" sz="2400" dirty="0" err="1"/>
              <a:t>query</a:t>
            </a:r>
            <a:r>
              <a:rPr lang="it-IT" sz="2400" dirty="0"/>
              <a:t>, se esegui un rapporto per ogni giorno di una campagna utilizzando i filtri di data, puoi trovare più </a:t>
            </a:r>
            <a:r>
              <a:rPr lang="it-IT" sz="2400" dirty="0" err="1"/>
              <a:t>tweet</a:t>
            </a:r>
            <a:r>
              <a:rPr lang="it-IT" sz="2400" dirty="0"/>
              <a:t> totali</a:t>
            </a:r>
          </a:p>
          <a:p>
            <a:r>
              <a:rPr lang="it-IT" sz="2400" dirty="0"/>
              <a:t>Puoi utilizzare uno o entrambi i filtri in una </a:t>
            </a:r>
            <a:r>
              <a:rPr lang="it-IT" sz="2400" dirty="0" err="1"/>
              <a:t>query</a:t>
            </a:r>
            <a:endParaRPr lang="it-IT" sz="2400" dirty="0"/>
          </a:p>
          <a:p>
            <a:r>
              <a:rPr lang="it-IT" sz="2400" dirty="0"/>
              <a:t>Queste date sono inclusive e corrispondono al fuso orario UTC</a:t>
            </a:r>
          </a:p>
          <a:p>
            <a:r>
              <a:rPr lang="it-IT" sz="2400" dirty="0"/>
              <a:t>Non si può usare questi filtri per accedere ai </a:t>
            </a:r>
            <a:r>
              <a:rPr lang="it-IT" sz="2400" dirty="0" err="1"/>
              <a:t>tweet</a:t>
            </a:r>
            <a:r>
              <a:rPr lang="it-IT" sz="2400" dirty="0"/>
              <a:t> più vecchi di 7 giorni</a:t>
            </a:r>
          </a:p>
        </p:txBody>
      </p:sp>
    </p:spTree>
    <p:extLst>
      <p:ext uri="{BB962C8B-B14F-4D97-AF65-F5344CB8AC3E}">
        <p14:creationId xmlns:p14="http://schemas.microsoft.com/office/powerpoint/2010/main" val="413749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6B603A-144D-49E2-8B06-4717F42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Esclusioni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602C2-B37D-46E5-ABEF-83DD0D7C9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696278"/>
            <a:ext cx="10590904" cy="4552122"/>
          </a:xfrm>
        </p:spPr>
        <p:txBody>
          <a:bodyPr>
            <a:normAutofit/>
          </a:bodyPr>
          <a:lstStyle/>
          <a:p>
            <a:r>
              <a:rPr lang="it-IT" sz="2400" dirty="0"/>
              <a:t>È possibile escludere determinate parole chiave dalla ricerca aggiungendo un segno meno (-) prima della parola chiave</a:t>
            </a:r>
          </a:p>
          <a:p>
            <a:r>
              <a:rPr lang="it-IT" sz="2400" dirty="0"/>
              <a:t>Questo filtrerà tutti i </a:t>
            </a:r>
            <a:r>
              <a:rPr lang="it-IT" sz="2400" dirty="0" err="1"/>
              <a:t>tweet</a:t>
            </a:r>
            <a:r>
              <a:rPr lang="it-IT" sz="2400" dirty="0"/>
              <a:t> che includono quella parola chiave</a:t>
            </a:r>
          </a:p>
          <a:p>
            <a:r>
              <a:rPr lang="it-IT" sz="2400" dirty="0"/>
              <a:t>Ciò è particolarmente utile se la tua azienda / marca / cliente / prodotto ha un nome comune e desidera escludere menzioni di altri con quel nome</a:t>
            </a:r>
          </a:p>
          <a:p>
            <a:r>
              <a:rPr lang="it-IT" sz="2400" dirty="0"/>
              <a:t>Es.: </a:t>
            </a:r>
            <a:r>
              <a:rPr lang="it-IT" sz="2400" dirty="0" err="1"/>
              <a:t>hilton</a:t>
            </a:r>
            <a:r>
              <a:rPr lang="it-IT" sz="2400" dirty="0"/>
              <a:t> -</a:t>
            </a:r>
            <a:r>
              <a:rPr lang="it-IT" sz="2400" dirty="0" err="1"/>
              <a:t>paris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501799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193</TotalTime>
  <Words>1070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Ione</vt:lpstr>
      <vt:lpstr>WAAT - tutorato</vt:lpstr>
      <vt:lpstr>Query tips</vt:lpstr>
      <vt:lpstr>AND o OR</vt:lpstr>
      <vt:lpstr>@user queries</vt:lpstr>
      <vt:lpstr>@user queries</vt:lpstr>
      <vt:lpstr>@user queries</vt:lpstr>
      <vt:lpstr>@user queries</vt:lpstr>
      <vt:lpstr>Filtrare le date</vt:lpstr>
      <vt:lpstr>Esclusioni</vt:lpstr>
      <vt:lpstr>Frase o termine specifico</vt:lpstr>
      <vt:lpstr>Tweet che contengono link</vt:lpstr>
      <vt:lpstr>Tweet in una particolare lingua</vt:lpstr>
      <vt:lpstr>Nota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WAAT - tutorato</dc:title>
  <dc:creator>Guglielmo</dc:creator>
  <cp:lastModifiedBy>Lodovica Marchesi</cp:lastModifiedBy>
  <cp:revision>16</cp:revision>
  <dcterms:created xsi:type="dcterms:W3CDTF">2018-06-07T06:41:08Z</dcterms:created>
  <dcterms:modified xsi:type="dcterms:W3CDTF">2019-05-30T00:02:07Z</dcterms:modified>
</cp:coreProperties>
</file>