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9" r:id="rId4"/>
    <p:sldId id="280" r:id="rId5"/>
    <p:sldId id="258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60" r:id="rId18"/>
    <p:sldId id="259" r:id="rId19"/>
    <p:sldId id="266" r:id="rId20"/>
    <p:sldId id="28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E87E5-9059-467F-80E9-00C2B720356C}" type="datetimeFigureOut">
              <a:rPr lang="it-IT" smtClean="0"/>
              <a:t>30/05/2019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30F78-A83E-4A0B-908F-4AB1FD3F9B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2651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 fare sempre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630F78-A83E-4A0B-908F-4AB1FD3F9B93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5747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 fare sempre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630F78-A83E-4A0B-908F-4AB1FD3F9B9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854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F6CC78-D470-4C8E-94E7-4EE714316D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WAAT – Tutorato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A2DFF65-F38A-485B-9F44-10BDC9712B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SENTIMENT ANALYSIS</a:t>
            </a:r>
          </a:p>
        </p:txBody>
      </p:sp>
    </p:spTree>
    <p:extLst>
      <p:ext uri="{BB962C8B-B14F-4D97-AF65-F5344CB8AC3E}">
        <p14:creationId xmlns:p14="http://schemas.microsoft.com/office/powerpoint/2010/main" val="4277770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6: </a:t>
            </a:r>
          </a:p>
          <a:p>
            <a:pPr marL="0" indent="0">
              <a:buNone/>
            </a:pPr>
            <a:r>
              <a:rPr lang="it-IT" dirty="0"/>
              <a:t>Estrarre le features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en-US" sz="1800" dirty="0" err="1"/>
              <a:t>features_train</a:t>
            </a:r>
            <a:r>
              <a:rPr lang="en-US" sz="1800" dirty="0"/>
              <a:t> = </a:t>
            </a:r>
            <a:r>
              <a:rPr lang="en-US" sz="1800" dirty="0" err="1"/>
              <a:t>features_positive</a:t>
            </a:r>
            <a:r>
              <a:rPr lang="en-US" sz="1800" dirty="0"/>
              <a:t>[:</a:t>
            </a:r>
            <a:r>
              <a:rPr lang="en-US" sz="1800" dirty="0" err="1"/>
              <a:t>threshold_positive</a:t>
            </a:r>
            <a:r>
              <a:rPr lang="en-US" sz="1800" dirty="0"/>
              <a:t>] + </a:t>
            </a:r>
            <a:r>
              <a:rPr lang="en-US" sz="1800" dirty="0" err="1"/>
              <a:t>features_negative</a:t>
            </a:r>
            <a:r>
              <a:rPr lang="en-US" sz="1800" dirty="0"/>
              <a:t>[:</a:t>
            </a:r>
            <a:r>
              <a:rPr lang="en-US" sz="1800" dirty="0" err="1"/>
              <a:t>threshold_negative</a:t>
            </a:r>
            <a:r>
              <a:rPr lang="en-US" sz="1800" dirty="0"/>
              <a:t>]</a:t>
            </a:r>
          </a:p>
          <a:p>
            <a:pPr marL="0" indent="0">
              <a:buNone/>
            </a:pPr>
            <a:r>
              <a:rPr lang="en-US" sz="1800" dirty="0" err="1"/>
              <a:t>features_test</a:t>
            </a:r>
            <a:r>
              <a:rPr lang="en-US" sz="1800" dirty="0"/>
              <a:t> = </a:t>
            </a:r>
            <a:r>
              <a:rPr lang="en-US" sz="1800" dirty="0" err="1"/>
              <a:t>features_positive</a:t>
            </a:r>
            <a:r>
              <a:rPr lang="en-US" sz="1800" dirty="0"/>
              <a:t>[</a:t>
            </a:r>
            <a:r>
              <a:rPr lang="en-US" sz="1800" dirty="0" err="1"/>
              <a:t>threshold_positive</a:t>
            </a:r>
            <a:r>
              <a:rPr lang="en-US" sz="1800" dirty="0"/>
              <a:t>:] + </a:t>
            </a:r>
            <a:r>
              <a:rPr lang="en-US" sz="1800" dirty="0" err="1"/>
              <a:t>features_negative</a:t>
            </a:r>
            <a:r>
              <a:rPr lang="en-US" sz="1800" dirty="0"/>
              <a:t>[</a:t>
            </a:r>
            <a:r>
              <a:rPr lang="en-US" sz="1800" dirty="0" err="1"/>
              <a:t>threshold_negative</a:t>
            </a:r>
            <a:r>
              <a:rPr lang="en-US" sz="1800" dirty="0"/>
              <a:t>:]  </a:t>
            </a:r>
          </a:p>
          <a:p>
            <a:pPr marL="0" indent="0">
              <a:buNone/>
            </a:pPr>
            <a:r>
              <a:rPr lang="en-US" dirty="0"/>
              <a:t>print "\</a:t>
            </a:r>
            <a:r>
              <a:rPr lang="en-US" dirty="0" err="1"/>
              <a:t>nNumber</a:t>
            </a:r>
            <a:r>
              <a:rPr lang="en-US" dirty="0"/>
              <a:t> of training datapoints:", </a:t>
            </a:r>
            <a:r>
              <a:rPr lang="en-US" dirty="0" err="1"/>
              <a:t>len</a:t>
            </a:r>
            <a:r>
              <a:rPr lang="en-US" dirty="0"/>
              <a:t>(</a:t>
            </a:r>
            <a:r>
              <a:rPr lang="en-US" dirty="0" err="1"/>
              <a:t>features_train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print "Number of test datapoints:", </a:t>
            </a:r>
            <a:r>
              <a:rPr lang="en-US" dirty="0" err="1"/>
              <a:t>len</a:t>
            </a:r>
            <a:r>
              <a:rPr lang="en-US" dirty="0"/>
              <a:t>(</a:t>
            </a:r>
            <a:r>
              <a:rPr lang="en-US" dirty="0" err="1"/>
              <a:t>features_test</a:t>
            </a:r>
            <a:r>
              <a:rPr lang="en-US" dirty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2926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7: </a:t>
            </a:r>
          </a:p>
          <a:p>
            <a:pPr marL="0" indent="0">
              <a:buNone/>
            </a:pPr>
            <a:r>
              <a:rPr lang="it-IT" sz="2400" dirty="0"/>
              <a:t>Useremo un classificatore </a:t>
            </a:r>
            <a:r>
              <a:rPr lang="it-IT" sz="2400" dirty="0" err="1"/>
              <a:t>Naive</a:t>
            </a:r>
            <a:r>
              <a:rPr lang="it-IT" sz="2400" dirty="0"/>
              <a:t> </a:t>
            </a:r>
            <a:r>
              <a:rPr lang="it-IT" sz="2400" dirty="0" err="1"/>
              <a:t>Bayes</a:t>
            </a:r>
            <a:r>
              <a:rPr lang="it-IT" sz="2400" dirty="0"/>
              <a:t>. Definire l'oggetto e addestrarlo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en-US" sz="2400" dirty="0"/>
              <a:t># Train a Naive Bayes classifier</a:t>
            </a:r>
          </a:p>
          <a:p>
            <a:pPr marL="0" indent="0">
              <a:buNone/>
            </a:pPr>
            <a:r>
              <a:rPr lang="en-US" sz="2400" dirty="0"/>
              <a:t>classifier = </a:t>
            </a:r>
            <a:r>
              <a:rPr lang="en-US" sz="2400" dirty="0" err="1"/>
              <a:t>NaiveBayesClassifier.train</a:t>
            </a:r>
            <a:r>
              <a:rPr lang="en-US" sz="2400" dirty="0"/>
              <a:t>(</a:t>
            </a:r>
            <a:r>
              <a:rPr lang="en-US" sz="2400" dirty="0" err="1"/>
              <a:t>features_train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100" dirty="0"/>
              <a:t>print "\</a:t>
            </a:r>
            <a:r>
              <a:rPr lang="en-US" sz="2100" dirty="0" err="1"/>
              <a:t>nAccuracy</a:t>
            </a:r>
            <a:r>
              <a:rPr lang="en-US" sz="2100" dirty="0"/>
              <a:t> of the classifier:", </a:t>
            </a:r>
            <a:r>
              <a:rPr lang="en-US" sz="2100" dirty="0" err="1"/>
              <a:t>nltk.classify.util.accuracy</a:t>
            </a:r>
            <a:r>
              <a:rPr lang="en-US" sz="2100" dirty="0"/>
              <a:t>(classifier, </a:t>
            </a:r>
            <a:r>
              <a:rPr lang="en-US" sz="2100" dirty="0" err="1"/>
              <a:t>features_test</a:t>
            </a:r>
            <a:r>
              <a:rPr lang="en-US" sz="2100" dirty="0"/>
              <a:t>)</a:t>
            </a:r>
            <a:endParaRPr lang="it-IT" sz="2100" dirty="0"/>
          </a:p>
        </p:txBody>
      </p:sp>
    </p:spTree>
    <p:extLst>
      <p:ext uri="{BB962C8B-B14F-4D97-AF65-F5344CB8AC3E}">
        <p14:creationId xmlns:p14="http://schemas.microsoft.com/office/powerpoint/2010/main" val="685316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8: </a:t>
            </a:r>
          </a:p>
          <a:p>
            <a:pPr marL="0" indent="0">
              <a:buNone/>
            </a:pPr>
            <a:r>
              <a:rPr lang="it-IT" dirty="0"/>
              <a:t>L'oggetto classificatore contiene le parole più informative che ha ottenuto durante l'analisi. Queste parole hanno fondamentalmente un forte senso in ciò che è classificato come una recensione positiva o negativa. Stampiamole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sz="2400" dirty="0"/>
              <a:t>print "\</a:t>
            </a:r>
            <a:r>
              <a:rPr lang="en-US" sz="2400" dirty="0" err="1"/>
              <a:t>nTop</a:t>
            </a:r>
            <a:r>
              <a:rPr lang="en-US" sz="2400" dirty="0"/>
              <a:t> 10 most informative words:"</a:t>
            </a:r>
          </a:p>
          <a:p>
            <a:pPr marL="0" indent="0">
              <a:buNone/>
            </a:pPr>
            <a:r>
              <a:rPr lang="en-US" sz="2400" dirty="0"/>
              <a:t>for item in </a:t>
            </a:r>
            <a:r>
              <a:rPr lang="en-US" sz="2400" dirty="0" err="1"/>
              <a:t>classifier.most_informative_features</a:t>
            </a:r>
            <a:r>
              <a:rPr lang="en-US" sz="2400" dirty="0"/>
              <a:t>()[:10]:</a:t>
            </a:r>
          </a:p>
          <a:p>
            <a:pPr marL="0" indent="0">
              <a:buNone/>
            </a:pPr>
            <a:r>
              <a:rPr lang="en-US" sz="2400" dirty="0"/>
              <a:t>       print item[0]</a:t>
            </a:r>
            <a:r>
              <a:rPr lang="en-US" sz="2100" dirty="0"/>
              <a:t>.accuracy(classifier, </a:t>
            </a:r>
            <a:r>
              <a:rPr lang="en-US" sz="2100" dirty="0" err="1"/>
              <a:t>features_test</a:t>
            </a:r>
            <a:r>
              <a:rPr lang="en-US" sz="2100" dirty="0"/>
              <a:t>)</a:t>
            </a:r>
            <a:endParaRPr lang="it-IT" sz="2100" dirty="0"/>
          </a:p>
        </p:txBody>
      </p:sp>
    </p:spTree>
    <p:extLst>
      <p:ext uri="{BB962C8B-B14F-4D97-AF65-F5344CB8AC3E}">
        <p14:creationId xmlns:p14="http://schemas.microsoft.com/office/powerpoint/2010/main" val="2816019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 fontScale="92500" lnSpcReduction="10000"/>
          </a:bodyPr>
          <a:lstStyle/>
          <a:p>
            <a:endParaRPr lang="it-IT" dirty="0"/>
          </a:p>
          <a:p>
            <a:r>
              <a:rPr lang="it-IT" sz="2800" dirty="0"/>
              <a:t>STEP 9: </a:t>
            </a:r>
          </a:p>
          <a:p>
            <a:pPr marL="0" indent="0">
              <a:buNone/>
            </a:pPr>
            <a:r>
              <a:rPr lang="it-IT" dirty="0"/>
              <a:t>Creare un paio di frasi random da dare in input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/>
              <a:t># Sample input reviews</a:t>
            </a:r>
          </a:p>
          <a:p>
            <a:pPr marL="0" indent="0">
              <a:buNone/>
            </a:pPr>
            <a:r>
              <a:rPr lang="en-US" dirty="0"/>
              <a:t>   </a:t>
            </a:r>
            <a:r>
              <a:rPr lang="en-US" dirty="0" err="1"/>
              <a:t>input_reviews</a:t>
            </a:r>
            <a:r>
              <a:rPr lang="en-US" dirty="0"/>
              <a:t> = [</a:t>
            </a:r>
          </a:p>
          <a:p>
            <a:pPr marL="0" indent="0">
              <a:buNone/>
            </a:pPr>
            <a:r>
              <a:rPr lang="en-US" dirty="0"/>
              <a:t>       "It is an amazing movie", </a:t>
            </a:r>
          </a:p>
          <a:p>
            <a:pPr marL="0" indent="0">
              <a:buNone/>
            </a:pPr>
            <a:r>
              <a:rPr lang="en-US" dirty="0"/>
              <a:t>       "This is a dull movie. I would never recommend it to anyone.",</a:t>
            </a:r>
          </a:p>
          <a:p>
            <a:pPr marL="0" indent="0">
              <a:buNone/>
            </a:pPr>
            <a:r>
              <a:rPr lang="en-US" dirty="0"/>
              <a:t>       "The cinematography is pretty great in this movie", </a:t>
            </a:r>
          </a:p>
          <a:p>
            <a:pPr marL="0" indent="0">
              <a:buNone/>
            </a:pPr>
            <a:r>
              <a:rPr lang="en-US" dirty="0"/>
              <a:t>       "The direction was terrible and the story was all over the place" </a:t>
            </a:r>
          </a:p>
          <a:p>
            <a:pPr marL="0" indent="0">
              <a:buNone/>
            </a:pPr>
            <a:r>
              <a:rPr lang="en-US" dirty="0"/>
              <a:t>   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9098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10: </a:t>
            </a:r>
          </a:p>
          <a:p>
            <a:pPr marL="0" indent="0">
              <a:buNone/>
            </a:pPr>
            <a:r>
              <a:rPr lang="it-IT" dirty="0"/>
              <a:t>Eseguire il classificatore sulle frasi di input per ottenere le previsioni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/>
              <a:t>print "\</a:t>
            </a:r>
            <a:r>
              <a:rPr lang="en-US" dirty="0" err="1"/>
              <a:t>nPredictions</a:t>
            </a:r>
            <a:r>
              <a:rPr lang="en-US" dirty="0"/>
              <a:t>:"</a:t>
            </a:r>
          </a:p>
          <a:p>
            <a:pPr marL="0" indent="0">
              <a:buNone/>
            </a:pPr>
            <a:r>
              <a:rPr lang="en-US" dirty="0"/>
              <a:t>   for review in </a:t>
            </a:r>
            <a:r>
              <a:rPr lang="en-US" dirty="0" err="1"/>
              <a:t>input_reviews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       print "\</a:t>
            </a:r>
            <a:r>
              <a:rPr lang="en-US" dirty="0" err="1"/>
              <a:t>nReview</a:t>
            </a:r>
            <a:r>
              <a:rPr lang="en-US" dirty="0"/>
              <a:t>:", review</a:t>
            </a:r>
          </a:p>
          <a:p>
            <a:pPr marL="0" indent="0">
              <a:buNone/>
            </a:pPr>
            <a:r>
              <a:rPr lang="en-US" dirty="0"/>
              <a:t>       </a:t>
            </a:r>
            <a:r>
              <a:rPr lang="en-US" dirty="0" err="1"/>
              <a:t>probdist</a:t>
            </a:r>
            <a:r>
              <a:rPr lang="en-US" dirty="0"/>
              <a:t> = </a:t>
            </a:r>
            <a:r>
              <a:rPr lang="en-US" dirty="0" err="1"/>
              <a:t>classifier.prob_classify</a:t>
            </a:r>
            <a:r>
              <a:rPr lang="en-US" dirty="0"/>
              <a:t>(</a:t>
            </a:r>
            <a:r>
              <a:rPr lang="en-US" dirty="0" err="1"/>
              <a:t>extract_features</a:t>
            </a:r>
            <a:r>
              <a:rPr lang="en-US" dirty="0"/>
              <a:t>(</a:t>
            </a:r>
            <a:r>
              <a:rPr lang="en-US" dirty="0" err="1"/>
              <a:t>review.split</a:t>
            </a:r>
            <a:r>
              <a:rPr lang="en-US" dirty="0"/>
              <a:t>()))</a:t>
            </a:r>
          </a:p>
          <a:p>
            <a:pPr marL="0" indent="0">
              <a:buNone/>
            </a:pPr>
            <a:r>
              <a:rPr lang="en-US" dirty="0"/>
              <a:t>       </a:t>
            </a:r>
            <a:r>
              <a:rPr lang="en-US" dirty="0" err="1"/>
              <a:t>pred_sentiment</a:t>
            </a:r>
            <a:r>
              <a:rPr lang="en-US" dirty="0"/>
              <a:t> = </a:t>
            </a:r>
            <a:r>
              <a:rPr lang="en-US" dirty="0" err="1"/>
              <a:t>probdist.max</a:t>
            </a:r>
            <a:r>
              <a:rPr lang="en-US" dirty="0"/>
              <a:t>()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3949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11: </a:t>
            </a:r>
          </a:p>
          <a:p>
            <a:pPr marL="0" indent="0">
              <a:buNone/>
            </a:pPr>
            <a:r>
              <a:rPr lang="it-IT" dirty="0"/>
              <a:t>Stampare il risultato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/>
              <a:t>print "Predicted sentiment:", </a:t>
            </a:r>
            <a:r>
              <a:rPr lang="en-US" dirty="0" err="1"/>
              <a:t>pred_sentiment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       print "Probability:", round(</a:t>
            </a:r>
            <a:r>
              <a:rPr lang="en-US" dirty="0" err="1"/>
              <a:t>probdist.prob</a:t>
            </a:r>
            <a:r>
              <a:rPr lang="en-US" dirty="0"/>
              <a:t>(</a:t>
            </a:r>
            <a:r>
              <a:rPr lang="en-US" dirty="0" err="1"/>
              <a:t>pred_sentiment</a:t>
            </a:r>
            <a:r>
              <a:rPr lang="en-US" dirty="0"/>
              <a:t>), 2)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2567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853248"/>
            <a:ext cx="11463031" cy="4395151"/>
          </a:xfrm>
        </p:spPr>
        <p:txBody>
          <a:bodyPr>
            <a:normAutofit/>
          </a:bodyPr>
          <a:lstStyle/>
          <a:p>
            <a:endParaRPr lang="it-IT" sz="2400" dirty="0"/>
          </a:p>
          <a:p>
            <a:r>
              <a:rPr lang="it-IT" sz="2400" dirty="0"/>
              <a:t>Se eseguite il codice, vedrete tre cose principali stampate sul terminale:</a:t>
            </a:r>
          </a:p>
          <a:p>
            <a:pPr lvl="1"/>
            <a:r>
              <a:rPr lang="it-IT" sz="2000" dirty="0"/>
              <a:t>L'accuratezza del classificatore</a:t>
            </a:r>
          </a:p>
          <a:p>
            <a:pPr lvl="1"/>
            <a:r>
              <a:rPr lang="it-IT" sz="2000" dirty="0"/>
              <a:t>La lista delle parole più informative</a:t>
            </a:r>
          </a:p>
          <a:p>
            <a:pPr lvl="1"/>
            <a:r>
              <a:rPr lang="it-IT" sz="2000" dirty="0"/>
              <a:t>La lista delle previsioni, che si basano sulle frasi di input</a:t>
            </a:r>
          </a:p>
          <a:p>
            <a:pPr lvl="1"/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686834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FA53B4C-D4D3-49F7-B07C-AE6E271CD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56" y="3629271"/>
            <a:ext cx="8614298" cy="313367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B19A4A7-C2E9-4956-AE30-9D9BC827D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766" y="118427"/>
            <a:ext cx="4006788" cy="331057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B1BBBA1-1CF4-47B5-BED7-152611FC2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009" y="1231223"/>
            <a:ext cx="4555266" cy="126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25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funziona il codice?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713390"/>
            <a:ext cx="9404722" cy="4535009"/>
          </a:xfrm>
        </p:spPr>
        <p:txBody>
          <a:bodyPr>
            <a:normAutofit/>
          </a:bodyPr>
          <a:lstStyle/>
          <a:p>
            <a:r>
              <a:rPr lang="it-IT" dirty="0"/>
              <a:t>Usiamo il classificatore </a:t>
            </a:r>
            <a:r>
              <a:rPr lang="it-IT" dirty="0" err="1"/>
              <a:t>Naive</a:t>
            </a:r>
            <a:r>
              <a:rPr lang="it-IT" dirty="0"/>
              <a:t> </a:t>
            </a:r>
            <a:r>
              <a:rPr lang="it-IT" dirty="0" err="1"/>
              <a:t>Bayes</a:t>
            </a:r>
            <a:r>
              <a:rPr lang="it-IT" dirty="0"/>
              <a:t> di NLTK.</a:t>
            </a:r>
          </a:p>
          <a:p>
            <a:r>
              <a:rPr lang="it-IT" dirty="0"/>
              <a:t>Nella funzione feature </a:t>
            </a:r>
            <a:r>
              <a:rPr lang="it-IT" dirty="0" err="1"/>
              <a:t>extractor</a:t>
            </a:r>
            <a:r>
              <a:rPr lang="it-IT" dirty="0"/>
              <a:t>, in pratica estraiamo tutte le parole univoche. Tuttavia, il classificatore NLTK richiede che i dati siano disposti sotto forma di un dizionario. Quindi, l'abbiamo organizzato in modo tale che l'oggetto classificatore NLTK possa importarlo.</a:t>
            </a:r>
          </a:p>
          <a:p>
            <a:r>
              <a:rPr lang="it-IT" dirty="0"/>
              <a:t>Una volta divisi i dati in training-set e test-set, addestriamo il classificatore per classificare le frasi in positive e negative.</a:t>
            </a:r>
          </a:p>
          <a:p>
            <a:r>
              <a:rPr lang="it-IT" dirty="0"/>
              <a:t>Osservando le parole più informative, si può vedere che abbiamo parole come "</a:t>
            </a:r>
            <a:r>
              <a:rPr lang="it-IT" dirty="0" err="1"/>
              <a:t>outstanding</a:t>
            </a:r>
            <a:r>
              <a:rPr lang="it-IT" dirty="0"/>
              <a:t>" per indicare recensioni positive e parole come " </a:t>
            </a:r>
            <a:r>
              <a:rPr lang="it-IT" dirty="0" err="1"/>
              <a:t>insulting</a:t>
            </a:r>
            <a:r>
              <a:rPr lang="it-IT" dirty="0"/>
              <a:t>" per indicare recensioni negative. Questa è un'informazione interessante perché ci dice quali parole vengono utilizzate per indicare forti reazioni.</a:t>
            </a:r>
          </a:p>
        </p:txBody>
      </p:sp>
    </p:spTree>
    <p:extLst>
      <p:ext uri="{BB962C8B-B14F-4D97-AF65-F5344CB8AC3E}">
        <p14:creationId xmlns:p14="http://schemas.microsoft.com/office/powerpoint/2010/main" val="459803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TWITTER &amp; SENTIMENT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713390"/>
            <a:ext cx="9404722" cy="4535009"/>
          </a:xfrm>
        </p:spPr>
        <p:txBody>
          <a:bodyPr>
            <a:normAutofit lnSpcReduction="10000"/>
          </a:bodyPr>
          <a:lstStyle/>
          <a:p>
            <a:r>
              <a:rPr lang="it-IT" dirty="0"/>
              <a:t>CREAZIONE CLIENT DI AUTENTICAZIONE TWITTER</a:t>
            </a:r>
          </a:p>
          <a:p>
            <a:r>
              <a:rPr lang="it-IT" dirty="0"/>
              <a:t> </a:t>
            </a:r>
            <a:r>
              <a:rPr lang="it-IT" dirty="0" err="1"/>
              <a:t>OAuthHendler</a:t>
            </a:r>
            <a:r>
              <a:rPr lang="it-IT" dirty="0"/>
              <a:t> è la classe della libreria </a:t>
            </a:r>
            <a:r>
              <a:rPr lang="it-IT" dirty="0" err="1"/>
              <a:t>tweepy</a:t>
            </a:r>
            <a:r>
              <a:rPr lang="it-IT" dirty="0"/>
              <a:t> che mi permette di gestire l'autenticazione, è uno standard che fornisce accesso sicuro e delegato. Impostiamo </a:t>
            </a:r>
            <a:r>
              <a:rPr lang="it-IT" dirty="0" err="1"/>
              <a:t>OAuth</a:t>
            </a:r>
            <a:r>
              <a:rPr lang="it-IT" dirty="0"/>
              <a:t>  e integriamo con API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sz="2400" dirty="0" err="1"/>
              <a:t>auth</a:t>
            </a:r>
            <a:r>
              <a:rPr lang="it-IT" sz="2400" dirty="0"/>
              <a:t> = </a:t>
            </a:r>
            <a:r>
              <a:rPr lang="it-IT" sz="2400" dirty="0" err="1"/>
              <a:t>OAuthHandler</a:t>
            </a:r>
            <a:r>
              <a:rPr lang="it-IT" sz="2400" dirty="0"/>
              <a:t>(</a:t>
            </a:r>
          </a:p>
          <a:p>
            <a:pPr marL="0" indent="0">
              <a:buNone/>
            </a:pPr>
            <a:r>
              <a:rPr lang="it-IT" sz="2400" dirty="0"/>
              <a:t>    TWITTER_CONSUMER_KEY,</a:t>
            </a:r>
          </a:p>
          <a:p>
            <a:pPr marL="0" indent="0">
              <a:buNone/>
            </a:pPr>
            <a:r>
              <a:rPr lang="it-IT" sz="2400" dirty="0"/>
              <a:t>    TWITTER_CONSUMER_SECRET )</a:t>
            </a:r>
          </a:p>
          <a:p>
            <a:pPr marL="0" indent="0">
              <a:buNone/>
            </a:pPr>
            <a:r>
              <a:rPr lang="it-IT" sz="2400" dirty="0" err="1"/>
              <a:t>auth.set_access_token</a:t>
            </a:r>
            <a:r>
              <a:rPr lang="it-IT" sz="2400" dirty="0"/>
              <a:t>(TWITTER_ACCESS_TOKEN, TWITTER_ACCESS_TOKEN_SECRET)</a:t>
            </a:r>
          </a:p>
          <a:p>
            <a:pPr marL="0" indent="0">
              <a:buNone/>
            </a:pPr>
            <a:r>
              <a:rPr lang="it-IT" sz="2400" dirty="0" err="1"/>
              <a:t>twitterAPI</a:t>
            </a:r>
            <a:r>
              <a:rPr lang="it-IT" sz="2400" dirty="0"/>
              <a:t> = </a:t>
            </a:r>
            <a:r>
              <a:rPr lang="it-IT" sz="2400" dirty="0" err="1"/>
              <a:t>tweepy.API</a:t>
            </a:r>
            <a:r>
              <a:rPr lang="it-IT" sz="2400" dirty="0"/>
              <a:t>(</a:t>
            </a:r>
            <a:r>
              <a:rPr lang="it-IT" sz="2400" dirty="0" err="1"/>
              <a:t>auth</a:t>
            </a:r>
            <a:r>
              <a:rPr lang="it-IT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42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SENTIMENT ANALYSIS	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704513"/>
            <a:ext cx="9404722" cy="4543886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Una delle applicazioni più popolari del NLP </a:t>
            </a:r>
          </a:p>
          <a:p>
            <a:r>
              <a:rPr lang="it-IT" dirty="0"/>
              <a:t>Come suggerisce il nome, questa tecnica viene utilizzata per capire il sentimento o l'emozione associati al testo (rabbia, amore, odio, positivo, negativo, </a:t>
            </a:r>
            <a:r>
              <a:rPr lang="it-IT" dirty="0" err="1"/>
              <a:t>ecc</a:t>
            </a:r>
            <a:r>
              <a:rPr lang="it-IT" dirty="0"/>
              <a:t>)</a:t>
            </a:r>
          </a:p>
          <a:p>
            <a:r>
              <a:rPr lang="it-IT" dirty="0"/>
              <a:t>La Sentiment Analysis viene usata per diversi scopi:</a:t>
            </a:r>
          </a:p>
          <a:p>
            <a:pPr lvl="1"/>
            <a:r>
              <a:rPr lang="it-IT" dirty="0"/>
              <a:t>Analizzare le recensioni di un prodotto se sono positive o negative, questo può essere particolarmente utile per prevedere quanto successo ha il nuovo prodotto analizzando il feedback degli utenti</a:t>
            </a:r>
          </a:p>
          <a:p>
            <a:pPr lvl="1"/>
            <a:r>
              <a:rPr lang="it-IT" dirty="0"/>
              <a:t>Analizzare le recensioni di un film per verificare se è un successo o un flop</a:t>
            </a:r>
          </a:p>
          <a:p>
            <a:pPr lvl="1"/>
            <a:r>
              <a:rPr lang="it-IT" dirty="0"/>
              <a:t>Rilevazione dell'uso di linguaggio non valido (ad esempio linguaggio surriscaldato, commenti negativi e così via) nei forum, nelle e-mail e nei social media</a:t>
            </a:r>
          </a:p>
          <a:p>
            <a:pPr lvl="1"/>
            <a:r>
              <a:rPr lang="it-IT" dirty="0"/>
              <a:t>Analizzare il contenuto di tweets o informazioni su altri social media per verificare se una campagna di partito politico ha avuto successo o meno</a:t>
            </a:r>
          </a:p>
        </p:txBody>
      </p:sp>
    </p:spTree>
    <p:extLst>
      <p:ext uri="{BB962C8B-B14F-4D97-AF65-F5344CB8AC3E}">
        <p14:creationId xmlns:p14="http://schemas.microsoft.com/office/powerpoint/2010/main" val="1082459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TWITTER &amp; SENTIMENT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713390"/>
            <a:ext cx="9404722" cy="4535009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File con esercizi su information </a:t>
            </a:r>
            <a:r>
              <a:rPr lang="it-IT" sz="2800" dirty="0" err="1"/>
              <a:t>retrieval</a:t>
            </a:r>
            <a:r>
              <a:rPr lang="it-IT" sz="2800" dirty="0"/>
              <a:t> da </a:t>
            </a:r>
            <a:r>
              <a:rPr lang="it-IT" sz="2800" dirty="0" err="1"/>
              <a:t>twitter</a:t>
            </a:r>
            <a:r>
              <a:rPr lang="it-IT" sz="2800" dirty="0"/>
              <a:t> e sentiment </a:t>
            </a:r>
            <a:r>
              <a:rPr lang="it-IT" sz="2800" dirty="0" err="1"/>
              <a:t>analysis</a:t>
            </a:r>
            <a:r>
              <a:rPr lang="it-IT" sz="2800" dirty="0"/>
              <a:t>:</a:t>
            </a:r>
          </a:p>
          <a:p>
            <a:pPr lvl="1"/>
            <a:r>
              <a:rPr lang="it-IT" sz="2400" dirty="0"/>
              <a:t>Twex.py</a:t>
            </a:r>
          </a:p>
          <a:p>
            <a:pPr lvl="1"/>
            <a:r>
              <a:rPr lang="it-IT" sz="2400" dirty="0"/>
              <a:t>TwitterDataCollection.py</a:t>
            </a:r>
          </a:p>
          <a:p>
            <a:pPr lvl="1"/>
            <a:r>
              <a:rPr lang="it-IT" sz="2400" dirty="0"/>
              <a:t>tweetsFromAnAccount.py</a:t>
            </a:r>
          </a:p>
          <a:p>
            <a:pPr lvl="1"/>
            <a:r>
              <a:rPr lang="it-IT" sz="2400" dirty="0" err="1"/>
              <a:t>Branch</a:t>
            </a:r>
            <a:r>
              <a:rPr lang="it-IT" sz="2400" dirty="0"/>
              <a:t> social del prof</a:t>
            </a:r>
          </a:p>
        </p:txBody>
      </p:sp>
    </p:spTree>
    <p:extLst>
      <p:ext uri="{BB962C8B-B14F-4D97-AF65-F5344CB8AC3E}">
        <p14:creationId xmlns:p14="http://schemas.microsoft.com/office/powerpoint/2010/main" val="132510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9954"/>
          </a:xfrm>
        </p:spPr>
        <p:txBody>
          <a:bodyPr/>
          <a:lstStyle/>
          <a:p>
            <a:r>
              <a:rPr lang="it-IT" sz="3600" dirty="0"/>
              <a:t>SENTIMENT ANALYSIS – Concetti Chiave	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704513"/>
            <a:ext cx="9404722" cy="4543886"/>
          </a:xfrm>
        </p:spPr>
        <p:txBody>
          <a:bodyPr>
            <a:normAutofit/>
          </a:bodyPr>
          <a:lstStyle/>
          <a:p>
            <a:r>
              <a:rPr lang="it-IT" dirty="0"/>
              <a:t>TOKENIZZAZIONE (Nota: è possibile estrarre anche gruppi di parole (es: ‘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nice</a:t>
            </a:r>
            <a:r>
              <a:rPr lang="it-IT" dirty="0"/>
              <a:t>’, ‘</a:t>
            </a:r>
            <a:r>
              <a:rPr lang="it-IT" dirty="0" err="1"/>
              <a:t>too</a:t>
            </a:r>
            <a:r>
              <a:rPr lang="it-IT" dirty="0"/>
              <a:t> </a:t>
            </a:r>
            <a:r>
              <a:rPr lang="it-IT" dirty="0" err="1"/>
              <a:t>bad</a:t>
            </a:r>
            <a:r>
              <a:rPr lang="it-IT" dirty="0"/>
              <a:t>’))</a:t>
            </a:r>
          </a:p>
          <a:p>
            <a:r>
              <a:rPr lang="it-IT" dirty="0"/>
              <a:t>RIMOZIONE DELLE ‘STOP-WORDS’ (Non tutte le parole presenti nel testo sono importanti)</a:t>
            </a:r>
          </a:p>
          <a:p>
            <a:r>
              <a:rPr lang="it-IT" dirty="0"/>
              <a:t>STEMMING (Riduzione delle parole alla radice)</a:t>
            </a:r>
          </a:p>
          <a:p>
            <a:r>
              <a:rPr lang="it-IT" dirty="0"/>
              <a:t>N-GRAMS (A volte una singola parola trasmette il significato, altre volte un gruppo di parole può trasmettere un significato migliore (es. "felice "  trasmette felicità, ma "non felice" cambia completamente l'immagine)</a:t>
            </a:r>
          </a:p>
          <a:p>
            <a:r>
              <a:rPr lang="it-IT" dirty="0"/>
              <a:t>PRESENZA e FREQUENZA di un TERMINE o meglio ancora TF-IDF</a:t>
            </a:r>
          </a:p>
          <a:p>
            <a:r>
              <a:rPr lang="it-IT" dirty="0"/>
              <a:t>BAG OF WORDS (continua…)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7130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9954"/>
          </a:xfrm>
        </p:spPr>
        <p:txBody>
          <a:bodyPr/>
          <a:lstStyle/>
          <a:p>
            <a:r>
              <a:rPr lang="it-IT" sz="3600" dirty="0"/>
              <a:t>SENTIMENT ANALYSIS – Concetti Chiave	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704513"/>
            <a:ext cx="9404722" cy="4543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/>
              <a:t>BAG OF WORDS:</a:t>
            </a:r>
            <a:endParaRPr lang="it-IT" sz="2400" dirty="0"/>
          </a:p>
          <a:p>
            <a:r>
              <a:rPr lang="it-IT" sz="2200" dirty="0"/>
              <a:t>Dopo aver estratto le parole o i token dal testo, li salviamo in una ‘</a:t>
            </a:r>
            <a:r>
              <a:rPr lang="it-IT" sz="2200" dirty="0" err="1"/>
              <a:t>bag</a:t>
            </a:r>
            <a:r>
              <a:rPr lang="it-IT" sz="2200" dirty="0"/>
              <a:t>’ senza ordine. </a:t>
            </a:r>
          </a:p>
          <a:p>
            <a:r>
              <a:rPr lang="it-IT" sz="2200" dirty="0"/>
              <a:t>In questo modo è importante la presenza di una parola e non il suo ordine nella frase o il suo contesto</a:t>
            </a:r>
          </a:p>
          <a:p>
            <a:r>
              <a:rPr lang="it-IT" sz="2200" dirty="0"/>
              <a:t>E’ quindi possibile usare TF-IDF di tutte le parole nella ‘</a:t>
            </a:r>
            <a:r>
              <a:rPr lang="it-IT" sz="2200" dirty="0" err="1"/>
              <a:t>bag</a:t>
            </a:r>
            <a:r>
              <a:rPr lang="it-IT" sz="2200" dirty="0"/>
              <a:t>’, metterle in un vettore e creare un classificatore con questo vettore</a:t>
            </a:r>
          </a:p>
          <a:p>
            <a:r>
              <a:rPr lang="it-IT" sz="2200" dirty="0"/>
              <a:t>Una volta addestrato il modello potrà essere testato su nuovi dati per effettuare previsioni sul sentimento</a:t>
            </a:r>
          </a:p>
          <a:p>
            <a:pPr marL="0" indent="0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46484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853248"/>
            <a:ext cx="9404722" cy="4395151"/>
          </a:xfrm>
        </p:spPr>
        <p:txBody>
          <a:bodyPr/>
          <a:lstStyle/>
          <a:p>
            <a:endParaRPr lang="it-IT" dirty="0"/>
          </a:p>
          <a:p>
            <a:r>
              <a:rPr lang="it-IT" sz="2800" dirty="0"/>
              <a:t>STEP 1: </a:t>
            </a:r>
          </a:p>
          <a:p>
            <a:pPr marL="0" indent="0">
              <a:buNone/>
            </a:pPr>
            <a:r>
              <a:rPr lang="it-IT" dirty="0"/>
              <a:t>Creare un nuovo file Python e importare i seguenti pacchetti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sz="2800" dirty="0"/>
              <a:t>import </a:t>
            </a:r>
            <a:r>
              <a:rPr lang="it-IT" sz="2800" dirty="0" err="1"/>
              <a:t>nltk.classify.util</a:t>
            </a:r>
            <a:endParaRPr lang="it-IT" sz="2800" dirty="0"/>
          </a:p>
          <a:p>
            <a:pPr marL="0" indent="0">
              <a:buNone/>
            </a:pPr>
            <a:r>
              <a:rPr lang="it-IT" sz="2800" dirty="0"/>
              <a:t>from </a:t>
            </a:r>
            <a:r>
              <a:rPr lang="it-IT" sz="2800" dirty="0" err="1"/>
              <a:t>nltk.classify</a:t>
            </a:r>
            <a:r>
              <a:rPr lang="it-IT" sz="2800" dirty="0"/>
              <a:t> import </a:t>
            </a:r>
            <a:r>
              <a:rPr lang="it-IT" sz="2800" dirty="0" err="1"/>
              <a:t>NaiveBayesClassifier</a:t>
            </a:r>
            <a:endParaRPr lang="it-IT" sz="2800" dirty="0"/>
          </a:p>
          <a:p>
            <a:pPr marL="0" indent="0">
              <a:buNone/>
            </a:pPr>
            <a:r>
              <a:rPr lang="it-IT" sz="2800" dirty="0"/>
              <a:t>from </a:t>
            </a:r>
            <a:r>
              <a:rPr lang="it-IT" sz="2800" dirty="0" err="1"/>
              <a:t>nltk.corpus</a:t>
            </a:r>
            <a:r>
              <a:rPr lang="it-IT" sz="2800" dirty="0"/>
              <a:t> import </a:t>
            </a:r>
            <a:r>
              <a:rPr lang="it-IT" sz="2800" dirty="0" err="1"/>
              <a:t>movie_reviews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96942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853248"/>
            <a:ext cx="9404722" cy="4395151"/>
          </a:xfrm>
        </p:spPr>
        <p:txBody>
          <a:bodyPr/>
          <a:lstStyle/>
          <a:p>
            <a:endParaRPr lang="it-IT" dirty="0"/>
          </a:p>
          <a:p>
            <a:r>
              <a:rPr lang="it-IT" sz="2800" dirty="0"/>
              <a:t>STEP 2: </a:t>
            </a:r>
          </a:p>
          <a:p>
            <a:pPr marL="0" indent="0">
              <a:buNone/>
            </a:pPr>
            <a:r>
              <a:rPr lang="it-IT" dirty="0"/>
              <a:t>Definire una funzione per estrarre le funzionalità (features)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en-US" sz="2800" dirty="0"/>
              <a:t>def </a:t>
            </a:r>
            <a:r>
              <a:rPr lang="en-US" sz="2800" dirty="0" err="1"/>
              <a:t>extract_features</a:t>
            </a:r>
            <a:r>
              <a:rPr lang="en-US" sz="2800" dirty="0"/>
              <a:t>(</a:t>
            </a:r>
            <a:r>
              <a:rPr lang="en-US" sz="2800" dirty="0" err="1"/>
              <a:t>word_list</a:t>
            </a:r>
            <a:r>
              <a:rPr lang="en-US" sz="2800" dirty="0"/>
              <a:t>):</a:t>
            </a:r>
          </a:p>
          <a:p>
            <a:pPr marL="0" indent="0">
              <a:buNone/>
            </a:pPr>
            <a:r>
              <a:rPr lang="en-US" sz="2800" dirty="0"/>
              <a:t>return </a:t>
            </a:r>
            <a:r>
              <a:rPr lang="en-US" sz="2800" dirty="0" err="1"/>
              <a:t>dict</a:t>
            </a:r>
            <a:r>
              <a:rPr lang="en-US" sz="2800" dirty="0"/>
              <a:t>([(word, True) for word in </a:t>
            </a:r>
            <a:r>
              <a:rPr lang="en-US" sz="2800" dirty="0" err="1"/>
              <a:t>word_list</a:t>
            </a:r>
            <a:r>
              <a:rPr lang="en-US" sz="2800" dirty="0"/>
              <a:t>])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513804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853248"/>
            <a:ext cx="9404722" cy="4395151"/>
          </a:xfrm>
        </p:spPr>
        <p:txBody>
          <a:bodyPr>
            <a:normAutofit lnSpcReduction="10000"/>
          </a:bodyPr>
          <a:lstStyle/>
          <a:p>
            <a:endParaRPr lang="it-IT" dirty="0"/>
          </a:p>
          <a:p>
            <a:r>
              <a:rPr lang="it-IT" sz="2800" dirty="0"/>
              <a:t>STEP 3: </a:t>
            </a:r>
          </a:p>
          <a:p>
            <a:pPr marL="0" indent="0">
              <a:buNone/>
            </a:pPr>
            <a:r>
              <a:rPr lang="it-IT" dirty="0"/>
              <a:t>Per fare questo, abbiamo bisogno di dati di addestramento, quindi useremo le recensioni dei film in NLTK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en-US" sz="2800" dirty="0"/>
              <a:t>if __name__=='__main__':</a:t>
            </a:r>
          </a:p>
          <a:p>
            <a:pPr marL="0" indent="0">
              <a:buNone/>
            </a:pPr>
            <a:r>
              <a:rPr lang="en-US" sz="2800" dirty="0"/>
              <a:t>   # Load positive and negative reviews  </a:t>
            </a:r>
          </a:p>
          <a:p>
            <a:pPr marL="0" indent="0">
              <a:buNone/>
            </a:pPr>
            <a:r>
              <a:rPr lang="en-US" sz="2800" dirty="0"/>
              <a:t>   </a:t>
            </a:r>
            <a:r>
              <a:rPr lang="en-US" sz="2800" dirty="0" err="1"/>
              <a:t>positive_fileids</a:t>
            </a:r>
            <a:r>
              <a:rPr lang="en-US" sz="2800" dirty="0"/>
              <a:t> = </a:t>
            </a:r>
            <a:r>
              <a:rPr lang="en-US" sz="2800" dirty="0" err="1"/>
              <a:t>movie_reviews.fileids</a:t>
            </a:r>
            <a:r>
              <a:rPr lang="en-US" sz="2800" dirty="0"/>
              <a:t>('pos')</a:t>
            </a:r>
          </a:p>
          <a:p>
            <a:pPr marL="0" indent="0">
              <a:buNone/>
            </a:pPr>
            <a:r>
              <a:rPr lang="en-US" sz="2800" dirty="0"/>
              <a:t>   </a:t>
            </a:r>
            <a:r>
              <a:rPr lang="en-US" sz="2800" dirty="0" err="1"/>
              <a:t>negative_fileids</a:t>
            </a:r>
            <a:r>
              <a:rPr lang="en-US" sz="2800" dirty="0"/>
              <a:t> = </a:t>
            </a:r>
            <a:r>
              <a:rPr lang="en-US" sz="2800" dirty="0" err="1"/>
              <a:t>movie_reviews.fileids</a:t>
            </a:r>
            <a:r>
              <a:rPr lang="en-US" sz="2800" dirty="0"/>
              <a:t>('neg')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952516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853248"/>
            <a:ext cx="11197680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4: </a:t>
            </a:r>
          </a:p>
          <a:p>
            <a:pPr marL="0" indent="0">
              <a:buNone/>
            </a:pPr>
            <a:r>
              <a:rPr lang="it-IT" dirty="0"/>
              <a:t>Separiamoli in recensioni positive e negative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en-US" sz="2200" dirty="0" err="1"/>
              <a:t>features_positive</a:t>
            </a:r>
            <a:r>
              <a:rPr lang="en-US" sz="2200" dirty="0"/>
              <a:t> = [(</a:t>
            </a:r>
            <a:r>
              <a:rPr lang="en-US" sz="2200" dirty="0" err="1"/>
              <a:t>extract_features</a:t>
            </a:r>
            <a:r>
              <a:rPr lang="en-US" sz="2200" dirty="0"/>
              <a:t>(</a:t>
            </a:r>
            <a:r>
              <a:rPr lang="en-US" sz="2200" dirty="0" err="1"/>
              <a:t>movie_reviews.words</a:t>
            </a:r>
            <a:r>
              <a:rPr lang="en-US" sz="2200" dirty="0"/>
              <a:t>(</a:t>
            </a:r>
            <a:r>
              <a:rPr lang="en-US" sz="2200" dirty="0" err="1"/>
              <a:t>fileids</a:t>
            </a:r>
            <a:r>
              <a:rPr lang="en-US" sz="2200" dirty="0"/>
              <a:t>=[f])), </a:t>
            </a:r>
          </a:p>
          <a:p>
            <a:pPr marL="0" indent="0">
              <a:buNone/>
            </a:pPr>
            <a:r>
              <a:rPr lang="en-US" sz="2200" dirty="0"/>
              <a:t>           'Positive') for f in </a:t>
            </a:r>
            <a:r>
              <a:rPr lang="en-US" sz="2200" dirty="0" err="1"/>
              <a:t>positive_fileids</a:t>
            </a:r>
            <a:r>
              <a:rPr lang="en-US" sz="2200" dirty="0"/>
              <a:t>]</a:t>
            </a:r>
          </a:p>
          <a:p>
            <a:pPr marL="0" indent="0">
              <a:buNone/>
            </a:pPr>
            <a:r>
              <a:rPr lang="en-US" sz="2200" dirty="0" err="1"/>
              <a:t>features_negative</a:t>
            </a:r>
            <a:r>
              <a:rPr lang="en-US" sz="2200" dirty="0"/>
              <a:t> = [(</a:t>
            </a:r>
            <a:r>
              <a:rPr lang="en-US" sz="2200" dirty="0" err="1"/>
              <a:t>extract_features</a:t>
            </a:r>
            <a:r>
              <a:rPr lang="en-US" sz="2200" dirty="0"/>
              <a:t>(</a:t>
            </a:r>
            <a:r>
              <a:rPr lang="en-US" sz="2200" dirty="0" err="1"/>
              <a:t>movie_reviews.words</a:t>
            </a:r>
            <a:r>
              <a:rPr lang="en-US" sz="2200" dirty="0"/>
              <a:t>(</a:t>
            </a:r>
            <a:r>
              <a:rPr lang="en-US" sz="2200" dirty="0" err="1"/>
              <a:t>fileids</a:t>
            </a:r>
            <a:r>
              <a:rPr lang="en-US" sz="2200" dirty="0"/>
              <a:t>=[f])), </a:t>
            </a:r>
          </a:p>
          <a:p>
            <a:pPr marL="0" indent="0">
              <a:buNone/>
            </a:pPr>
            <a:r>
              <a:rPr lang="en-US" sz="2200" dirty="0"/>
              <a:t>           'Negative') for f in </a:t>
            </a:r>
            <a:r>
              <a:rPr lang="en-US" sz="2200" dirty="0" err="1"/>
              <a:t>negative_fileids</a:t>
            </a:r>
            <a:r>
              <a:rPr lang="en-US" sz="2200" dirty="0"/>
              <a:t>]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280252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75147-33B0-46AF-A77D-A770C9638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eseguire Sentiment Analysis in Python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20BF98-A644-467A-9305-E40A115A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853248"/>
            <a:ext cx="11197680" cy="4395151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sz="2800" dirty="0"/>
              <a:t>STEP 5: </a:t>
            </a:r>
          </a:p>
          <a:p>
            <a:pPr marL="0" indent="0">
              <a:buNone/>
            </a:pPr>
            <a:r>
              <a:rPr lang="it-IT" dirty="0"/>
              <a:t>Dividere i dati in training-set e test-set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en-US" sz="2200" dirty="0"/>
              <a:t># Split the data into train and test (80/20)</a:t>
            </a:r>
          </a:p>
          <a:p>
            <a:pPr marL="0" indent="0">
              <a:buNone/>
            </a:pPr>
            <a:r>
              <a:rPr lang="en-US" sz="2200" dirty="0"/>
              <a:t>   </a:t>
            </a:r>
            <a:r>
              <a:rPr lang="en-US" sz="2200" dirty="0" err="1"/>
              <a:t>threshold_factor</a:t>
            </a:r>
            <a:r>
              <a:rPr lang="en-US" sz="2200" dirty="0"/>
              <a:t> = 0.8</a:t>
            </a:r>
          </a:p>
          <a:p>
            <a:pPr marL="0" indent="0">
              <a:buNone/>
            </a:pPr>
            <a:r>
              <a:rPr lang="en-US" sz="2200" dirty="0"/>
              <a:t>   </a:t>
            </a:r>
            <a:r>
              <a:rPr lang="en-US" sz="2200" dirty="0" err="1"/>
              <a:t>threshold_positive</a:t>
            </a:r>
            <a:r>
              <a:rPr lang="en-US" sz="2200" dirty="0"/>
              <a:t> = int(</a:t>
            </a:r>
            <a:r>
              <a:rPr lang="en-US" sz="2200" dirty="0" err="1"/>
              <a:t>threshold_factor</a:t>
            </a:r>
            <a:r>
              <a:rPr lang="en-US" sz="2200" dirty="0"/>
              <a:t> * </a:t>
            </a:r>
            <a:r>
              <a:rPr lang="en-US" sz="2200" dirty="0" err="1"/>
              <a:t>len</a:t>
            </a:r>
            <a:r>
              <a:rPr lang="en-US" sz="2200" dirty="0"/>
              <a:t>(</a:t>
            </a:r>
            <a:r>
              <a:rPr lang="en-US" sz="2200" dirty="0" err="1"/>
              <a:t>features_positive</a:t>
            </a:r>
            <a:r>
              <a:rPr lang="en-US" sz="2200" dirty="0"/>
              <a:t>))</a:t>
            </a:r>
          </a:p>
          <a:p>
            <a:pPr marL="0" indent="0">
              <a:buNone/>
            </a:pPr>
            <a:r>
              <a:rPr lang="en-US" sz="2200" dirty="0"/>
              <a:t>   </a:t>
            </a:r>
            <a:r>
              <a:rPr lang="en-US" sz="2200" dirty="0" err="1"/>
              <a:t>threshold_negative</a:t>
            </a:r>
            <a:r>
              <a:rPr lang="en-US" sz="2200" dirty="0"/>
              <a:t> = int(</a:t>
            </a:r>
            <a:r>
              <a:rPr lang="en-US" sz="2200" dirty="0" err="1"/>
              <a:t>threshold_factor</a:t>
            </a:r>
            <a:r>
              <a:rPr lang="en-US" sz="2200" dirty="0"/>
              <a:t> * </a:t>
            </a:r>
            <a:r>
              <a:rPr lang="en-US" sz="2200" dirty="0" err="1"/>
              <a:t>len</a:t>
            </a:r>
            <a:r>
              <a:rPr lang="en-US" sz="2200" dirty="0"/>
              <a:t>(</a:t>
            </a:r>
            <a:r>
              <a:rPr lang="en-US" sz="2200" dirty="0" err="1"/>
              <a:t>features_negative</a:t>
            </a:r>
            <a:r>
              <a:rPr lang="en-US" sz="2200" dirty="0"/>
              <a:t>))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3720910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660</TotalTime>
  <Words>1062</Words>
  <Application>Microsoft Office PowerPoint</Application>
  <PresentationFormat>Widescreen</PresentationFormat>
  <Paragraphs>150</Paragraphs>
  <Slides>20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Wingdings 3</vt:lpstr>
      <vt:lpstr>Ione</vt:lpstr>
      <vt:lpstr>WAAT – Tutorato</vt:lpstr>
      <vt:lpstr>SENTIMENT ANALYSIS </vt:lpstr>
      <vt:lpstr>SENTIMENT ANALYSIS – Concetti Chiave </vt:lpstr>
      <vt:lpstr>SENTIMENT ANALYSIS – Concetti Chiave 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Come eseguire Sentiment Analysis in Python</vt:lpstr>
      <vt:lpstr>Presentazione standard di PowerPoint</vt:lpstr>
      <vt:lpstr>Come funziona il codice? </vt:lpstr>
      <vt:lpstr>TWITTER &amp; SENTIMENT</vt:lpstr>
      <vt:lpstr>TWITTER &amp; SENTIMENT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WAAT – Tutorato</dc:title>
  <dc:creator>Lodovica Marchesi</dc:creator>
  <cp:lastModifiedBy>Lodovica Marchesi</cp:lastModifiedBy>
  <cp:revision>27</cp:revision>
  <dcterms:created xsi:type="dcterms:W3CDTF">2019-05-29T22:18:36Z</dcterms:created>
  <dcterms:modified xsi:type="dcterms:W3CDTF">2019-05-30T09:19:35Z</dcterms:modified>
</cp:coreProperties>
</file>