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6"/>
  </p:notesMasterIdLst>
  <p:sldIdLst>
    <p:sldId id="256" r:id="rId2"/>
    <p:sldId id="257" r:id="rId3"/>
    <p:sldId id="277" r:id="rId4"/>
    <p:sldId id="278" r:id="rId5"/>
    <p:sldId id="276" r:id="rId6"/>
    <p:sldId id="279" r:id="rId7"/>
    <p:sldId id="280" r:id="rId8"/>
    <p:sldId id="281" r:id="rId9"/>
    <p:sldId id="309" r:id="rId10"/>
    <p:sldId id="266" r:id="rId11"/>
    <p:sldId id="282" r:id="rId12"/>
    <p:sldId id="310" r:id="rId13"/>
    <p:sldId id="311" r:id="rId14"/>
    <p:sldId id="314" r:id="rId15"/>
    <p:sldId id="315" r:id="rId16"/>
    <p:sldId id="318" r:id="rId17"/>
    <p:sldId id="316" r:id="rId18"/>
    <p:sldId id="317" r:id="rId19"/>
    <p:sldId id="307" r:id="rId20"/>
    <p:sldId id="284" r:id="rId21"/>
    <p:sldId id="308" r:id="rId22"/>
    <p:sldId id="285" r:id="rId23"/>
    <p:sldId id="258" r:id="rId24"/>
    <p:sldId id="312" r:id="rId25"/>
    <p:sldId id="313" r:id="rId26"/>
    <p:sldId id="259" r:id="rId27"/>
    <p:sldId id="260" r:id="rId28"/>
    <p:sldId id="261" r:id="rId29"/>
    <p:sldId id="262" r:id="rId30"/>
    <p:sldId id="263" r:id="rId31"/>
    <p:sldId id="286" r:id="rId32"/>
    <p:sldId id="265" r:id="rId33"/>
    <p:sldId id="267" r:id="rId34"/>
    <p:sldId id="268" r:id="rId35"/>
    <p:sldId id="321" r:id="rId36"/>
    <p:sldId id="320" r:id="rId37"/>
    <p:sldId id="322" r:id="rId38"/>
    <p:sldId id="323" r:id="rId39"/>
    <p:sldId id="271" r:id="rId40"/>
    <p:sldId id="272" r:id="rId41"/>
    <p:sldId id="273" r:id="rId42"/>
    <p:sldId id="287" r:id="rId43"/>
    <p:sldId id="275" r:id="rId44"/>
    <p:sldId id="327" r:id="rId45"/>
    <p:sldId id="328" r:id="rId46"/>
    <p:sldId id="325" r:id="rId47"/>
    <p:sldId id="326" r:id="rId48"/>
    <p:sldId id="329" r:id="rId49"/>
    <p:sldId id="330" r:id="rId50"/>
    <p:sldId id="331" r:id="rId51"/>
    <p:sldId id="288" r:id="rId52"/>
    <p:sldId id="333" r:id="rId53"/>
    <p:sldId id="334" r:id="rId54"/>
    <p:sldId id="335" r:id="rId55"/>
    <p:sldId id="332" r:id="rId56"/>
    <p:sldId id="289" r:id="rId57"/>
    <p:sldId id="290" r:id="rId58"/>
    <p:sldId id="291" r:id="rId59"/>
    <p:sldId id="292" r:id="rId60"/>
    <p:sldId id="296" r:id="rId61"/>
    <p:sldId id="293" r:id="rId62"/>
    <p:sldId id="294" r:id="rId63"/>
    <p:sldId id="295" r:id="rId64"/>
    <p:sldId id="297" r:id="rId65"/>
    <p:sldId id="298" r:id="rId66"/>
    <p:sldId id="299" r:id="rId67"/>
    <p:sldId id="344" r:id="rId68"/>
    <p:sldId id="345" r:id="rId69"/>
    <p:sldId id="343" r:id="rId70"/>
    <p:sldId id="300" r:id="rId71"/>
    <p:sldId id="301" r:id="rId72"/>
    <p:sldId id="302" r:id="rId73"/>
    <p:sldId id="303" r:id="rId74"/>
    <p:sldId id="304" r:id="rId75"/>
    <p:sldId id="305" r:id="rId76"/>
    <p:sldId id="306" r:id="rId77"/>
    <p:sldId id="347" r:id="rId78"/>
    <p:sldId id="348" r:id="rId79"/>
    <p:sldId id="349" r:id="rId80"/>
    <p:sldId id="351" r:id="rId81"/>
    <p:sldId id="352" r:id="rId82"/>
    <p:sldId id="353" r:id="rId83"/>
    <p:sldId id="354" r:id="rId84"/>
    <p:sldId id="336" r:id="rId8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79" autoAdjust="0"/>
    <p:restoredTop sz="81273" autoAdjust="0"/>
  </p:normalViewPr>
  <p:slideViewPr>
    <p:cSldViewPr snapToGrid="0">
      <p:cViewPr varScale="1">
        <p:scale>
          <a:sx n="90" d="100"/>
          <a:sy n="90" d="100"/>
        </p:scale>
        <p:origin x="1032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688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5A790E-FD20-4160-B944-86CC58899E46}" type="datetimeFigureOut">
              <a:rPr lang="it-IT" smtClean="0"/>
              <a:t>20/06/2019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E5373-3C32-4522-91E5-908393D5C26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3324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4E5373-3C32-4522-91E5-908393D5C26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10017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58CA8-A7A8-4841-B667-22C18E41F958}" type="slidenum">
              <a:rPr lang="it-IT" smtClean="0"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72204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58CA8-A7A8-4841-B667-22C18E41F958}" type="slidenum">
              <a:rPr lang="it-IT" smtClean="0"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7872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58CA8-A7A8-4841-B667-22C18E41F958}" type="slidenum">
              <a:rPr lang="it-IT" smtClean="0"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09905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58CA8-A7A8-4841-B667-22C18E41F958}" type="slidenum">
              <a:rPr lang="it-IT" smtClean="0"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28877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it-IT" sz="12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58CA8-A7A8-4841-B667-22C18E41F958}" type="slidenum">
              <a:rPr lang="it-IT" smtClean="0"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10946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58CA8-A7A8-4841-B667-22C18E41F958}" type="slidenum">
              <a:rPr lang="it-IT" smtClean="0"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47079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Vai su </a:t>
            </a:r>
            <a:r>
              <a:rPr lang="it-IT" dirty="0" err="1"/>
              <a:t>pycharm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58CA8-A7A8-4841-B667-22C18E41F958}" type="slidenum">
              <a:rPr lang="it-IT" smtClean="0"/>
              <a:t>41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1445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4E5373-3C32-4522-91E5-908393D5C26B}" type="slidenum">
              <a:rPr lang="it-IT" smtClean="0"/>
              <a:t>47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64916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4E5373-3C32-4522-91E5-908393D5C26B}" type="slidenum">
              <a:rPr lang="it-IT" smtClean="0"/>
              <a:t>48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5829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Cp12: rappresenta il romanzo di </a:t>
            </a:r>
            <a:r>
              <a:rPr lang="it-IT" dirty="0" err="1"/>
              <a:t>callaghan</a:t>
            </a:r>
            <a:r>
              <a:rPr lang="it-IT" dirty="0"/>
              <a:t> ‘a </a:t>
            </a:r>
            <a:r>
              <a:rPr lang="it-IT" dirty="0" err="1"/>
              <a:t>passion</a:t>
            </a:r>
            <a:r>
              <a:rPr lang="it-IT" dirty="0"/>
              <a:t> in </a:t>
            </a:r>
            <a:r>
              <a:rPr lang="it-IT" dirty="0" err="1"/>
              <a:t>rome</a:t>
            </a:r>
            <a:r>
              <a:rPr lang="it-IT" dirty="0"/>
              <a:t>’, uno dei 500 file contenuti nel corpus, ha genere ‘romance’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4E5373-3C32-4522-91E5-908393D5C26B}" type="slidenum">
              <a:rPr lang="it-IT" smtClean="0"/>
              <a:t>50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1189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4E5373-3C32-4522-91E5-908393D5C26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71459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Osservate che il modale più frequente nel genere :</a:t>
            </a:r>
          </a:p>
          <a:p>
            <a:pPr marL="171450" indent="-171450">
              <a:buFontTx/>
              <a:buChar char="-"/>
            </a:pP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news è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endParaRPr lang="it-IT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romance è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could</a:t>
            </a:r>
            <a:endParaRPr lang="it-IT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Tx/>
              <a:buNone/>
            </a:pP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L'idea è che il conteggio della parola potrebbe distinguere i vari generi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4E5373-3C32-4522-91E5-908393D5C26B}" type="slidenum">
              <a:rPr lang="it-IT" smtClean="0"/>
              <a:t>54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8680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58CA8-A7A8-4841-B667-22C18E41F958}" type="slidenum">
              <a:rPr lang="it-IT" smtClean="0"/>
              <a:t>57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65604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VAI SU PYCHARM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58CA8-A7A8-4841-B667-22C18E41F958}" type="slidenum">
              <a:rPr lang="it-IT" smtClean="0"/>
              <a:t>60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82242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58CA8-A7A8-4841-B667-22C18E41F958}" type="slidenum">
              <a:rPr lang="it-IT" smtClean="0"/>
              <a:t>63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81215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58CA8-A7A8-4841-B667-22C18E41F958}" type="slidenum">
              <a:rPr lang="it-IT" smtClean="0"/>
              <a:t>74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323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4E5373-3C32-4522-91E5-908393D5C26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9927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19317: grandezza vocabolario</a:t>
            </a:r>
          </a:p>
          <a:p>
            <a:r>
              <a:rPr lang="it-IT" dirty="0"/>
              <a:t>260819: numero token totali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4E5373-3C32-4522-91E5-908393D5C26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78843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4E5373-3C32-4522-91E5-908393D5C26B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0899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4E5373-3C32-4522-91E5-908393D5C26B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71390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58CA8-A7A8-4841-B667-22C18E41F958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9226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4E5373-3C32-4522-91E5-908393D5C26B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0606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58CA8-A7A8-4841-B667-22C18E41F958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0602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6/20/2019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utenberg.org/" TargetMode="Externa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://icame.uib.no/brown/bcm-los.html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hyperlink" Target="http://corsi.unica.it/datasciencebusinessanalyticseinnovazione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F6D7B8-1A84-47A5-8EC6-63ACA7115D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WAAT - Tutorato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C6BC6CE-9FF8-4FCE-8627-D8E8C1AC68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Natural </a:t>
            </a:r>
            <a:r>
              <a:rPr lang="it-IT" dirty="0" err="1"/>
              <a:t>language</a:t>
            </a:r>
            <a:r>
              <a:rPr lang="it-IT" dirty="0"/>
              <a:t> tool kit</a:t>
            </a:r>
          </a:p>
        </p:txBody>
      </p:sp>
    </p:spTree>
    <p:extLst>
      <p:ext uri="{BB962C8B-B14F-4D97-AF65-F5344CB8AC3E}">
        <p14:creationId xmlns:p14="http://schemas.microsoft.com/office/powerpoint/2010/main" val="2207546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6D2D66-1E7E-40B5-A18C-CB3576764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NLTK – Ricerca e contesto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E7907F4-2CEE-4780-A242-F7B444232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595536"/>
            <a:ext cx="9404723" cy="4652864"/>
          </a:xfrm>
        </p:spPr>
        <p:txBody>
          <a:bodyPr>
            <a:normAutofit/>
          </a:bodyPr>
          <a:lstStyle/>
          <a:p>
            <a:r>
              <a:rPr lang="it-IT" sz="2400" dirty="0"/>
              <a:t>Esistono molti modi per esaminare il contesto di un testo oltre a leggerlo semplicemente.</a:t>
            </a:r>
          </a:p>
          <a:p>
            <a:r>
              <a:rPr lang="it-IT" sz="2400" dirty="0"/>
              <a:t>La funzione </a:t>
            </a:r>
            <a:r>
              <a:rPr lang="it-IT" sz="2400" dirty="0" err="1"/>
              <a:t>concordance</a:t>
            </a:r>
            <a:r>
              <a:rPr lang="it-IT" sz="2400" dirty="0"/>
              <a:t> ci mostra ogni occorrenza di una determinata parola, insieme ad un contesto.</a:t>
            </a:r>
          </a:p>
          <a:p>
            <a:endParaRPr lang="it-IT" sz="2400" dirty="0"/>
          </a:p>
          <a:p>
            <a:r>
              <a:rPr lang="it-IT" sz="2400" dirty="0"/>
              <a:t>Ad esempio: 	text1.concordance("</a:t>
            </a:r>
            <a:r>
              <a:rPr lang="it-IT" sz="2400" dirty="0" err="1"/>
              <a:t>monstrous</a:t>
            </a:r>
            <a:r>
              <a:rPr lang="it-IT" sz="2400" dirty="0"/>
              <a:t>")</a:t>
            </a:r>
          </a:p>
          <a:p>
            <a:pPr lvl="1"/>
            <a:r>
              <a:rPr lang="it-IT" sz="2200" dirty="0"/>
              <a:t>Cerchiamo i contesti in cui compare la parola "</a:t>
            </a:r>
            <a:r>
              <a:rPr lang="it-IT" sz="2200" dirty="0" err="1"/>
              <a:t>monstrous</a:t>
            </a:r>
            <a:r>
              <a:rPr lang="it-IT" sz="2200" dirty="0"/>
              <a:t>" in Moby Dick</a:t>
            </a:r>
          </a:p>
          <a:p>
            <a:pPr lvl="1"/>
            <a:r>
              <a:rPr lang="it-IT" sz="2200" dirty="0"/>
              <a:t>La trova 11 volte e stampa gli 11 contesti</a:t>
            </a:r>
          </a:p>
        </p:txBody>
      </p:sp>
    </p:spTree>
    <p:extLst>
      <p:ext uri="{BB962C8B-B14F-4D97-AF65-F5344CB8AC3E}">
        <p14:creationId xmlns:p14="http://schemas.microsoft.com/office/powerpoint/2010/main" val="1357989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6D2D66-1E7E-40B5-A18C-CB3576764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NLTK – Ricerca e contesto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E7907F4-2CEE-4780-A242-F7B444232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595536"/>
            <a:ext cx="9404723" cy="4652864"/>
          </a:xfrm>
        </p:spPr>
        <p:txBody>
          <a:bodyPr>
            <a:normAutofit/>
          </a:bodyPr>
          <a:lstStyle/>
          <a:p>
            <a:r>
              <a:rPr lang="it-IT" dirty="0"/>
              <a:t>Quali altre parole appaiono in contesti simili?</a:t>
            </a:r>
          </a:p>
          <a:p>
            <a:pPr marL="400050" lvl="1" indent="0">
              <a:buNone/>
            </a:pPr>
            <a:r>
              <a:rPr lang="it-IT" sz="2000" dirty="0"/>
              <a:t> text1.similar("</a:t>
            </a:r>
            <a:r>
              <a:rPr lang="it-IT" sz="2000" dirty="0" err="1"/>
              <a:t>monstrous</a:t>
            </a:r>
            <a:r>
              <a:rPr lang="it-IT" sz="2000" dirty="0"/>
              <a:t>")</a:t>
            </a:r>
            <a:endParaRPr lang="it-IT" sz="2400" dirty="0"/>
          </a:p>
          <a:p>
            <a:pPr marL="400050" lvl="1" indent="0">
              <a:buNone/>
            </a:pPr>
            <a:r>
              <a:rPr lang="it-IT" sz="2000" dirty="0"/>
              <a:t> text2.similar("</a:t>
            </a:r>
            <a:r>
              <a:rPr lang="it-IT" sz="2000" dirty="0" err="1"/>
              <a:t>monstrous</a:t>
            </a:r>
            <a:r>
              <a:rPr lang="it-IT" sz="2000" dirty="0"/>
              <a:t>")</a:t>
            </a:r>
          </a:p>
          <a:p>
            <a:r>
              <a:rPr lang="it-IT" dirty="0"/>
              <a:t>Osserva che otteniamo risultati diversi per testi diversi: Austen (text2) usa questa parola in modo molto diverso da Melville(text1); per lei, il mostruoso ha connotazioni positive, e talvolta funziona come un intensificatore come la parola molto.</a:t>
            </a:r>
          </a:p>
          <a:p>
            <a:endParaRPr lang="it-IT" dirty="0"/>
          </a:p>
          <a:p>
            <a:r>
              <a:rPr lang="it-IT" dirty="0"/>
              <a:t>Il termine </a:t>
            </a:r>
            <a:r>
              <a:rPr lang="it-IT" dirty="0" err="1"/>
              <a:t>common_contexts</a:t>
            </a:r>
            <a:r>
              <a:rPr lang="it-IT" dirty="0"/>
              <a:t> ci permette di esaminare solo i contesti che sono condivisi da due o più parole:</a:t>
            </a:r>
          </a:p>
          <a:p>
            <a:pPr marL="457200" lvl="1" indent="0">
              <a:buNone/>
            </a:pPr>
            <a:r>
              <a:rPr lang="it-IT" sz="2000" dirty="0"/>
              <a:t>text2.common_contexts(["</a:t>
            </a:r>
            <a:r>
              <a:rPr lang="it-IT" sz="2000" dirty="0" err="1"/>
              <a:t>monstrous</a:t>
            </a:r>
            <a:r>
              <a:rPr lang="it-IT" sz="2000" dirty="0"/>
              <a:t>", "</a:t>
            </a:r>
            <a:r>
              <a:rPr lang="it-IT" sz="2000" dirty="0" err="1"/>
              <a:t>very</a:t>
            </a:r>
            <a:r>
              <a:rPr lang="it-IT" sz="2000" dirty="0"/>
              <a:t>"])</a:t>
            </a:r>
          </a:p>
        </p:txBody>
      </p:sp>
    </p:spTree>
    <p:extLst>
      <p:ext uri="{BB962C8B-B14F-4D97-AF65-F5344CB8AC3E}">
        <p14:creationId xmlns:p14="http://schemas.microsoft.com/office/powerpoint/2010/main" val="2356654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6D2D66-1E7E-40B5-A18C-CB3576764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NLTK – Grafico di dispersione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E7907F4-2CEE-4780-A242-F7B444232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595536"/>
            <a:ext cx="10085074" cy="4652864"/>
          </a:xfrm>
        </p:spPr>
        <p:txBody>
          <a:bodyPr>
            <a:normAutofit/>
          </a:bodyPr>
          <a:lstStyle/>
          <a:p>
            <a:endParaRPr lang="it-IT" dirty="0"/>
          </a:p>
          <a:p>
            <a:r>
              <a:rPr lang="it-IT" dirty="0"/>
              <a:t>L’informazione posizionale di un termine può essere visualizzata utilizzando un grafico di dispersione</a:t>
            </a:r>
          </a:p>
          <a:p>
            <a:r>
              <a:rPr lang="it-IT" dirty="0"/>
              <a:t>Utilizzando la funzione </a:t>
            </a:r>
            <a:r>
              <a:rPr lang="it-IT" dirty="0" err="1"/>
              <a:t>dispersion_plot</a:t>
            </a:r>
            <a:r>
              <a:rPr lang="it-IT" dirty="0"/>
              <a:t> che prende in input una lista di termini</a:t>
            </a:r>
          </a:p>
          <a:p>
            <a:r>
              <a:rPr lang="it-IT" dirty="0"/>
              <a:t>Ogni barretta del grafico rappresenta un'istanza di una parola e ogni riga rappresenta l'intero testo</a:t>
            </a:r>
          </a:p>
          <a:p>
            <a:r>
              <a:rPr lang="it-IT" dirty="0"/>
              <a:t>Può essere usato per investigare i cambiamenti nell'uso della lingua nel tempo</a:t>
            </a:r>
          </a:p>
          <a:p>
            <a:r>
              <a:rPr lang="it-IT" sz="2000" dirty="0"/>
              <a:t>Esempio: </a:t>
            </a:r>
          </a:p>
          <a:p>
            <a:pPr marL="0" indent="0">
              <a:buNone/>
            </a:pPr>
            <a:r>
              <a:rPr lang="it-IT" dirty="0"/>
              <a:t>	t</a:t>
            </a:r>
            <a:r>
              <a:rPr lang="en-US" dirty="0"/>
              <a:t>ext4.dispersion_plot(["citizens", "democracy", "freedom", "duties", "America"])</a:t>
            </a:r>
          </a:p>
          <a:p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257380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6D2D66-1E7E-40B5-A18C-CB3576764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NLTK – Conteggio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E7907F4-2CEE-4780-A242-F7B444232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595536"/>
            <a:ext cx="10085074" cy="465286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sz="2400" dirty="0"/>
              <a:t># numero di parole in un testo</a:t>
            </a:r>
          </a:p>
          <a:p>
            <a:pPr marL="0" indent="0">
              <a:buNone/>
            </a:pPr>
            <a:r>
              <a:rPr lang="it-IT" sz="2400" dirty="0"/>
              <a:t> </a:t>
            </a:r>
            <a:r>
              <a:rPr lang="it-IT" sz="2400" dirty="0" err="1"/>
              <a:t>print</a:t>
            </a:r>
            <a:r>
              <a:rPr lang="it-IT" sz="2400" dirty="0"/>
              <a:t>(</a:t>
            </a:r>
            <a:r>
              <a:rPr lang="it-IT" sz="2400" dirty="0" err="1"/>
              <a:t>len</a:t>
            </a:r>
            <a:r>
              <a:rPr lang="it-IT" sz="2400" dirty="0"/>
              <a:t>(text2))</a:t>
            </a:r>
          </a:p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r>
              <a:rPr lang="it-IT" sz="2400" dirty="0"/>
              <a:t>#numero di vocaboli di un testo</a:t>
            </a:r>
          </a:p>
          <a:p>
            <a:pPr marL="0" indent="0">
              <a:buNone/>
            </a:pPr>
            <a:r>
              <a:rPr lang="it-IT" sz="2400" dirty="0"/>
              <a:t> </a:t>
            </a:r>
            <a:r>
              <a:rPr lang="it-IT" sz="2400" dirty="0" err="1"/>
              <a:t>print</a:t>
            </a:r>
            <a:r>
              <a:rPr lang="it-IT" sz="2400" dirty="0"/>
              <a:t>(</a:t>
            </a:r>
            <a:r>
              <a:rPr lang="it-IT" sz="2400" dirty="0" err="1"/>
              <a:t>len</a:t>
            </a:r>
            <a:r>
              <a:rPr lang="it-IT" sz="2400" dirty="0"/>
              <a:t>(set(text2)))</a:t>
            </a:r>
          </a:p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r>
              <a:rPr lang="it-IT" sz="2400" dirty="0"/>
              <a:t># numero di occorrenze di una parola </a:t>
            </a:r>
          </a:p>
          <a:p>
            <a:pPr marL="0" indent="0">
              <a:buNone/>
            </a:pPr>
            <a:r>
              <a:rPr lang="it-IT" sz="2400" dirty="0"/>
              <a:t> </a:t>
            </a:r>
            <a:r>
              <a:rPr lang="it-IT" sz="2400" dirty="0" err="1"/>
              <a:t>print</a:t>
            </a:r>
            <a:r>
              <a:rPr lang="it-IT" sz="2400" dirty="0"/>
              <a:t>(text3.count('</a:t>
            </a:r>
            <a:r>
              <a:rPr lang="it-IT" sz="2400" dirty="0" err="1"/>
              <a:t>smote</a:t>
            </a:r>
            <a:r>
              <a:rPr lang="it-IT" sz="2400" dirty="0"/>
              <a:t>'))</a:t>
            </a:r>
          </a:p>
          <a:p>
            <a:pPr marL="0" indent="0">
              <a:buNone/>
            </a:pPr>
            <a:r>
              <a:rPr lang="it-IT" sz="2400" dirty="0"/>
              <a:t> </a:t>
            </a:r>
          </a:p>
          <a:p>
            <a:pPr marL="0" indent="0">
              <a:buNone/>
            </a:pPr>
            <a:r>
              <a:rPr lang="it-IT" sz="2400" dirty="0"/>
              <a:t># percentuale del testo è occupata da una parola specifica</a:t>
            </a:r>
          </a:p>
          <a:p>
            <a:pPr marL="0" indent="0">
              <a:buNone/>
            </a:pPr>
            <a:r>
              <a:rPr lang="it-IT" sz="2400" dirty="0"/>
              <a:t> </a:t>
            </a:r>
            <a:r>
              <a:rPr lang="it-IT" sz="2400" dirty="0" err="1"/>
              <a:t>print</a:t>
            </a:r>
            <a:r>
              <a:rPr lang="it-IT" sz="2400" dirty="0"/>
              <a:t>(100 * text4.count('a') / </a:t>
            </a:r>
            <a:r>
              <a:rPr lang="it-IT" sz="2400" dirty="0" err="1"/>
              <a:t>len</a:t>
            </a:r>
            <a:r>
              <a:rPr lang="it-IT" sz="2400" dirty="0"/>
              <a:t>(text4))</a:t>
            </a:r>
          </a:p>
          <a:p>
            <a:pPr marL="0" indent="0">
              <a:buNone/>
            </a:pP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114185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2AE797-B013-4DAD-86F6-2E1CDD002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FreqDist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69879C6-977D-47DC-9FF3-1F55A39F5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707502"/>
            <a:ext cx="9404723" cy="4540897"/>
          </a:xfrm>
        </p:spPr>
        <p:txBody>
          <a:bodyPr>
            <a:normAutofit/>
          </a:bodyPr>
          <a:lstStyle/>
          <a:p>
            <a:r>
              <a:rPr lang="it-IT" dirty="0"/>
              <a:t>La frequency </a:t>
            </a:r>
            <a:r>
              <a:rPr lang="it-IT" dirty="0" err="1"/>
              <a:t>distribution</a:t>
            </a:r>
            <a:r>
              <a:rPr lang="it-IT" dirty="0"/>
              <a:t> è una "distribuzione" perché ci dice come il numero totale di ‘token’ nel testo è distribuito tra gli elementi del vocabolario</a:t>
            </a:r>
          </a:p>
          <a:p>
            <a:r>
              <a:rPr lang="it-IT" dirty="0"/>
              <a:t>Trovare le 50 parole più frequenti in Moby Dick: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dirty="0"/>
              <a:t>fdist1 = </a:t>
            </a:r>
            <a:r>
              <a:rPr lang="it-IT" dirty="0" err="1"/>
              <a:t>FreqDist</a:t>
            </a:r>
            <a:r>
              <a:rPr lang="it-IT" dirty="0"/>
              <a:t>(text1)</a:t>
            </a:r>
          </a:p>
          <a:p>
            <a:pPr marL="0" indent="0">
              <a:buNone/>
            </a:pPr>
            <a:r>
              <a:rPr lang="it-IT" dirty="0" err="1"/>
              <a:t>print</a:t>
            </a:r>
            <a:r>
              <a:rPr lang="it-IT" dirty="0"/>
              <a:t>(fdist1) #</a:t>
            </a:r>
            <a:r>
              <a:rPr lang="en-US" dirty="0"/>
              <a:t>&lt; </a:t>
            </a:r>
            <a:r>
              <a:rPr lang="en-US" dirty="0" err="1"/>
              <a:t>FreqDist</a:t>
            </a:r>
            <a:r>
              <a:rPr lang="en-US" dirty="0"/>
              <a:t> with 19317 samples and 260819 outcomes &gt;</a:t>
            </a:r>
          </a:p>
          <a:p>
            <a:pPr marL="0" indent="0">
              <a:buNone/>
            </a:pPr>
            <a:r>
              <a:rPr lang="it-IT" dirty="0"/>
              <a:t>fdist1.most_common(50) </a:t>
            </a:r>
          </a:p>
          <a:p>
            <a:pPr marL="0" indent="0">
              <a:buNone/>
            </a:pPr>
            <a:r>
              <a:rPr lang="it-IT" dirty="0"/>
              <a:t># [(',', 18713), ('the', 13721), ('.', 6862), ('of', 6536), ('and', 6024), ('a', 4569), ('to', 4542), (';', 4072), ('in', 3916), ….</a:t>
            </a:r>
          </a:p>
          <a:p>
            <a:pPr marL="0" indent="0">
              <a:buNone/>
            </a:pPr>
            <a:r>
              <a:rPr lang="it-IT" dirty="0"/>
              <a:t>fdist1['</a:t>
            </a:r>
            <a:r>
              <a:rPr lang="it-IT" dirty="0" err="1"/>
              <a:t>whale</a:t>
            </a:r>
            <a:r>
              <a:rPr lang="it-IT" dirty="0"/>
              <a:t>’]  # compare 906 volte, analogo a text1.count('</a:t>
            </a:r>
            <a:r>
              <a:rPr lang="it-IT" dirty="0" err="1"/>
              <a:t>whale</a:t>
            </a:r>
            <a:r>
              <a:rPr lang="it-IT" dirty="0"/>
              <a:t>’)</a:t>
            </a:r>
          </a:p>
        </p:txBody>
      </p:sp>
    </p:spTree>
    <p:extLst>
      <p:ext uri="{BB962C8B-B14F-4D97-AF65-F5344CB8AC3E}">
        <p14:creationId xmlns:p14="http://schemas.microsoft.com/office/powerpoint/2010/main" val="11276317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2AE797-B013-4DAD-86F6-2E1CDD002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FreqDist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69879C6-977D-47DC-9FF3-1F55A39F5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707502"/>
            <a:ext cx="9404723" cy="4540897"/>
          </a:xfrm>
        </p:spPr>
        <p:txBody>
          <a:bodyPr>
            <a:normAutofit/>
          </a:bodyPr>
          <a:lstStyle/>
          <a:p>
            <a:r>
              <a:rPr lang="it-IT" dirty="0"/>
              <a:t>Di queste 50 parole solo 1 è informativa sul testo: balena</a:t>
            </a:r>
          </a:p>
          <a:p>
            <a:r>
              <a:rPr lang="it-IT" dirty="0"/>
              <a:t>Il resto delle parole non ci dice nulla sul testo, sono parole inglesi dette ‘</a:t>
            </a:r>
            <a:r>
              <a:rPr lang="it-IT" dirty="0" err="1"/>
              <a:t>plumbing</a:t>
            </a:r>
            <a:r>
              <a:rPr lang="it-IT" dirty="0"/>
              <a:t>’</a:t>
            </a:r>
          </a:p>
          <a:p>
            <a:r>
              <a:rPr lang="it-IT" dirty="0"/>
              <a:t>Per capire quanto testo occupano queste parole generiamo un grafico di frequenza cumulativo:</a:t>
            </a:r>
          </a:p>
          <a:p>
            <a:endParaRPr lang="it-IT" dirty="0"/>
          </a:p>
          <a:p>
            <a:pPr marL="400050" lvl="1" indent="0">
              <a:buNone/>
            </a:pPr>
            <a:r>
              <a:rPr lang="en-US" sz="2400" dirty="0"/>
              <a:t>fdist1.plot (50, cumulative = True)	</a:t>
            </a:r>
          </a:p>
          <a:p>
            <a:pPr marL="400050" lvl="1" indent="0">
              <a:buNone/>
            </a:pPr>
            <a:endParaRPr lang="en-US" sz="2400" dirty="0"/>
          </a:p>
          <a:p>
            <a:r>
              <a:rPr lang="en-US" dirty="0"/>
              <a:t>120mila </a:t>
            </a:r>
            <a:r>
              <a:rPr lang="en-US" dirty="0" err="1"/>
              <a:t>occorrenze</a:t>
            </a:r>
            <a:r>
              <a:rPr lang="en-US" dirty="0"/>
              <a:t>! </a:t>
            </a:r>
            <a:r>
              <a:rPr lang="en-US" dirty="0" err="1"/>
              <a:t>Su</a:t>
            </a:r>
            <a:r>
              <a:rPr lang="en-US" dirty="0"/>
              <a:t> circa 160 </a:t>
            </a:r>
            <a:r>
              <a:rPr lang="en-US" dirty="0" err="1"/>
              <a:t>mila</a:t>
            </a:r>
            <a:r>
              <a:rPr lang="en-US" dirty="0"/>
              <a:t> parole </a:t>
            </a:r>
            <a:r>
              <a:rPr lang="en-US" dirty="0" err="1"/>
              <a:t>nel</a:t>
            </a:r>
            <a:r>
              <a:rPr lang="en-US" dirty="0"/>
              <a:t> </a:t>
            </a:r>
            <a:r>
              <a:rPr lang="en-US" dirty="0" err="1"/>
              <a:t>libro</a:t>
            </a:r>
            <a:r>
              <a:rPr lang="en-US" dirty="0"/>
              <a:t>!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836423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2AE797-B013-4DAD-86F6-2E1CDD002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FreqDist</a:t>
            </a:r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003CCAB-AC67-4D62-9235-017D47863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743" y="1442648"/>
            <a:ext cx="9579458" cy="464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919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2AE797-B013-4DAD-86F6-2E1CDD002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FreqDist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69879C6-977D-47DC-9FF3-1F55A39F5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707502"/>
            <a:ext cx="9404723" cy="4540897"/>
          </a:xfrm>
        </p:spPr>
        <p:txBody>
          <a:bodyPr>
            <a:normAutofit/>
          </a:bodyPr>
          <a:lstStyle/>
          <a:p>
            <a:endParaRPr lang="it-IT" sz="2400" dirty="0"/>
          </a:p>
          <a:p>
            <a:r>
              <a:rPr lang="it-IT" sz="2400" dirty="0"/>
              <a:t>Le parole che compaiono una volta sola, dette </a:t>
            </a:r>
            <a:r>
              <a:rPr lang="it-IT" sz="2400" dirty="0" err="1"/>
              <a:t>hapaxes</a:t>
            </a:r>
            <a:r>
              <a:rPr lang="it-IT" sz="2400" dirty="0"/>
              <a:t> si visualizzano col comando:</a:t>
            </a:r>
          </a:p>
          <a:p>
            <a:endParaRPr lang="it-IT" sz="2400" dirty="0"/>
          </a:p>
          <a:p>
            <a:pPr marL="400050" lvl="1" indent="0">
              <a:buNone/>
            </a:pPr>
            <a:r>
              <a:rPr lang="it-IT" sz="2800" dirty="0"/>
              <a:t>fdist1.hapaxes()</a:t>
            </a:r>
          </a:p>
          <a:p>
            <a:pPr marL="400050" lvl="1" indent="0">
              <a:buNone/>
            </a:pPr>
            <a:r>
              <a:rPr lang="it-IT" sz="2800" dirty="0" err="1"/>
              <a:t>print</a:t>
            </a:r>
            <a:r>
              <a:rPr lang="it-IT" sz="2800" dirty="0"/>
              <a:t>(</a:t>
            </a:r>
            <a:r>
              <a:rPr lang="it-IT" sz="2800" dirty="0" err="1"/>
              <a:t>len</a:t>
            </a:r>
            <a:r>
              <a:rPr lang="it-IT" sz="2800" dirty="0"/>
              <a:t>(fdist1.hapaxes())) #9002</a:t>
            </a:r>
          </a:p>
        </p:txBody>
      </p:sp>
    </p:spTree>
    <p:extLst>
      <p:ext uri="{BB962C8B-B14F-4D97-AF65-F5344CB8AC3E}">
        <p14:creationId xmlns:p14="http://schemas.microsoft.com/office/powerpoint/2010/main" val="4792641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2AE797-B013-4DAD-86F6-2E1CDD002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Parole lunghe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69879C6-977D-47DC-9FF3-1F55A39F5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707502"/>
            <a:ext cx="10700894" cy="4540897"/>
          </a:xfrm>
        </p:spPr>
        <p:txBody>
          <a:bodyPr>
            <a:normAutofit/>
          </a:bodyPr>
          <a:lstStyle/>
          <a:p>
            <a:r>
              <a:rPr lang="it-IT" sz="2400" dirty="0"/>
              <a:t> trova le parole del vocabolario del testo di oltre 15 caratteri</a:t>
            </a:r>
          </a:p>
          <a:p>
            <a:endParaRPr lang="it-IT" sz="1600" dirty="0"/>
          </a:p>
          <a:p>
            <a:pPr marL="0" indent="0">
              <a:buNone/>
            </a:pPr>
            <a:r>
              <a:rPr lang="it-IT" sz="2400" dirty="0"/>
              <a:t>     V = set(text1)</a:t>
            </a:r>
          </a:p>
          <a:p>
            <a:pPr marL="0" indent="0">
              <a:buNone/>
            </a:pPr>
            <a:r>
              <a:rPr lang="it-IT" sz="2400" dirty="0"/>
              <a:t>     </a:t>
            </a:r>
            <a:r>
              <a:rPr lang="it-IT" sz="2400" dirty="0" err="1"/>
              <a:t>long_words</a:t>
            </a:r>
            <a:r>
              <a:rPr lang="it-IT" sz="2400" dirty="0"/>
              <a:t> = [w for w in V </a:t>
            </a:r>
            <a:r>
              <a:rPr lang="it-IT" sz="2400" dirty="0" err="1"/>
              <a:t>if</a:t>
            </a:r>
            <a:r>
              <a:rPr lang="it-IT" sz="2400" dirty="0"/>
              <a:t> </a:t>
            </a:r>
            <a:r>
              <a:rPr lang="it-IT" sz="2400" dirty="0" err="1"/>
              <a:t>len</a:t>
            </a:r>
            <a:r>
              <a:rPr lang="it-IT" sz="2400" dirty="0"/>
              <a:t>(w) &gt; 15]</a:t>
            </a:r>
          </a:p>
          <a:p>
            <a:pPr marL="0" indent="0">
              <a:buNone/>
            </a:pPr>
            <a:r>
              <a:rPr lang="it-IT" sz="2400" dirty="0"/>
              <a:t>     </a:t>
            </a:r>
            <a:r>
              <a:rPr lang="it-IT" sz="2400" dirty="0" err="1"/>
              <a:t>print</a:t>
            </a:r>
            <a:r>
              <a:rPr lang="it-IT" sz="2400" dirty="0"/>
              <a:t>(</a:t>
            </a:r>
            <a:r>
              <a:rPr lang="it-IT" sz="2400" dirty="0" err="1"/>
              <a:t>sorted</a:t>
            </a:r>
            <a:r>
              <a:rPr lang="it-IT" sz="2400" dirty="0"/>
              <a:t>(</a:t>
            </a:r>
            <a:r>
              <a:rPr lang="it-IT" sz="2400" dirty="0" err="1"/>
              <a:t>long_words</a:t>
            </a:r>
            <a:r>
              <a:rPr lang="it-IT" sz="2400" dirty="0"/>
              <a:t>))</a:t>
            </a:r>
          </a:p>
          <a:p>
            <a:pPr marL="0" indent="0">
              <a:buNone/>
            </a:pPr>
            <a:endParaRPr lang="it-IT" sz="2400" dirty="0"/>
          </a:p>
          <a:p>
            <a:r>
              <a:rPr lang="it-IT" sz="2400" dirty="0"/>
              <a:t> trova parole più lunghe di 7 caratteri, che si verificano più di 7 volte</a:t>
            </a:r>
          </a:p>
          <a:p>
            <a:endParaRPr lang="it-IT" sz="1600" dirty="0"/>
          </a:p>
          <a:p>
            <a:pPr marL="0" indent="0">
              <a:buNone/>
            </a:pPr>
            <a:r>
              <a:rPr lang="it-IT" sz="2400" dirty="0"/>
              <a:t>    </a:t>
            </a:r>
            <a:r>
              <a:rPr lang="it-IT" sz="2400" dirty="0" err="1"/>
              <a:t>print</a:t>
            </a:r>
            <a:r>
              <a:rPr lang="it-IT" sz="2400" dirty="0"/>
              <a:t>(</a:t>
            </a:r>
            <a:r>
              <a:rPr lang="it-IT" sz="2400" dirty="0" err="1"/>
              <a:t>sorted</a:t>
            </a:r>
            <a:r>
              <a:rPr lang="it-IT" sz="2400" dirty="0"/>
              <a:t>([w for w in set(text1) </a:t>
            </a:r>
            <a:r>
              <a:rPr lang="it-IT" sz="2400" dirty="0" err="1"/>
              <a:t>if</a:t>
            </a:r>
            <a:r>
              <a:rPr lang="it-IT" sz="2400" dirty="0"/>
              <a:t> </a:t>
            </a:r>
            <a:r>
              <a:rPr lang="it-IT" sz="2400" dirty="0" err="1"/>
              <a:t>len</a:t>
            </a:r>
            <a:r>
              <a:rPr lang="it-IT" sz="2400" dirty="0"/>
              <a:t>(w) &gt; 7 and fdist1[w] &gt; 7]))</a:t>
            </a:r>
          </a:p>
        </p:txBody>
      </p:sp>
    </p:spTree>
    <p:extLst>
      <p:ext uri="{BB962C8B-B14F-4D97-AF65-F5344CB8AC3E}">
        <p14:creationId xmlns:p14="http://schemas.microsoft.com/office/powerpoint/2010/main" val="39203863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6D2D66-1E7E-40B5-A18C-CB3576764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319" y="2878677"/>
            <a:ext cx="9404723" cy="1400530"/>
          </a:xfrm>
        </p:spPr>
        <p:txBody>
          <a:bodyPr/>
          <a:lstStyle/>
          <a:p>
            <a:r>
              <a:rPr lang="it-IT" dirty="0"/>
              <a:t>TOCCA A VOI!</a:t>
            </a:r>
          </a:p>
        </p:txBody>
      </p:sp>
    </p:spTree>
    <p:extLst>
      <p:ext uri="{BB962C8B-B14F-4D97-AF65-F5344CB8AC3E}">
        <p14:creationId xmlns:p14="http://schemas.microsoft.com/office/powerpoint/2010/main" val="1752217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7B09BB-270E-4E35-ACE0-50E1E8F3A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NLTK – Natural Language Tool Kit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0FD5660-3CEC-4D41-B15E-A5BE076A7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633492"/>
            <a:ext cx="9404723" cy="4614908"/>
          </a:xfrm>
        </p:spPr>
        <p:txBody>
          <a:bodyPr>
            <a:normAutofit/>
          </a:bodyPr>
          <a:lstStyle/>
          <a:p>
            <a:r>
              <a:rPr lang="it-IT" dirty="0" err="1"/>
              <a:t>Llibreria</a:t>
            </a:r>
            <a:r>
              <a:rPr lang="it-IT" dirty="0"/>
              <a:t> Python che fornisce i moduli per l’elaborazione di testo, la classificazione, la </a:t>
            </a:r>
            <a:r>
              <a:rPr lang="it-IT" dirty="0" err="1"/>
              <a:t>tokenizzazione</a:t>
            </a:r>
            <a:r>
              <a:rPr lang="it-IT" dirty="0"/>
              <a:t>, lo </a:t>
            </a:r>
            <a:r>
              <a:rPr lang="it-IT" dirty="0" err="1"/>
              <a:t>stemming</a:t>
            </a:r>
            <a:r>
              <a:rPr lang="it-IT" dirty="0"/>
              <a:t>, il tagging e l’analisi</a:t>
            </a:r>
          </a:p>
          <a:p>
            <a:endParaRPr lang="it-IT" dirty="0"/>
          </a:p>
          <a:p>
            <a:r>
              <a:rPr lang="it-IT" dirty="0"/>
              <a:t>Risponderemo a domande come:</a:t>
            </a:r>
          </a:p>
          <a:p>
            <a:pPr lvl="1"/>
            <a:r>
              <a:rPr lang="it-IT" dirty="0"/>
              <a:t>Come possiamo estrarre automaticamente:</a:t>
            </a:r>
          </a:p>
          <a:p>
            <a:pPr lvl="2"/>
            <a:r>
              <a:rPr lang="it-IT" dirty="0"/>
              <a:t> le parole chiave di un testo?</a:t>
            </a:r>
          </a:p>
          <a:p>
            <a:pPr lvl="2"/>
            <a:r>
              <a:rPr lang="it-IT" dirty="0"/>
              <a:t>le frasi che riassumono lo stile di un testo?</a:t>
            </a:r>
          </a:p>
          <a:p>
            <a:pPr lvl="2"/>
            <a:r>
              <a:rPr lang="it-IT" dirty="0"/>
              <a:t>il contenuto di un testo?</a:t>
            </a:r>
          </a:p>
          <a:p>
            <a:pPr lvl="1"/>
            <a:r>
              <a:rPr lang="it-IT" dirty="0"/>
              <a:t>Quali strumenti e tecniche fornisce il linguaggio di programmazione Python per questo tipo di lavoro?</a:t>
            </a:r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465230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BDC67A-3DE1-4B93-A87E-6F3563A09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BASE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49D20D6-29A0-480E-AFFF-65203B20BC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448972"/>
            <a:ext cx="9404723" cy="4799427"/>
          </a:xfrm>
        </p:spPr>
        <p:txBody>
          <a:bodyPr>
            <a:normAutofit/>
          </a:bodyPr>
          <a:lstStyle/>
          <a:p>
            <a:r>
              <a:rPr lang="it-IT" sz="2400" b="1" dirty="0"/>
              <a:t>Cercate in </a:t>
            </a:r>
            <a:r>
              <a:rPr lang="it-IT" sz="2400" b="1" dirty="0" err="1"/>
              <a:t>Sense</a:t>
            </a:r>
            <a:r>
              <a:rPr lang="it-IT" sz="2400" b="1" dirty="0"/>
              <a:t> and </a:t>
            </a:r>
            <a:r>
              <a:rPr lang="it-IT" sz="2400" b="1" dirty="0" err="1"/>
              <a:t>Sensibility</a:t>
            </a:r>
            <a:r>
              <a:rPr lang="it-IT" sz="2400" b="1" dirty="0"/>
              <a:t> (text2) la parola "</a:t>
            </a:r>
            <a:r>
              <a:rPr lang="it-IT" sz="2400" b="1" dirty="0" err="1"/>
              <a:t>affection</a:t>
            </a:r>
            <a:r>
              <a:rPr lang="it-IT" sz="2400" b="1" dirty="0"/>
              <a:t>’’</a:t>
            </a:r>
          </a:p>
          <a:p>
            <a:r>
              <a:rPr lang="it-IT" sz="2400" b="1" dirty="0"/>
              <a:t>Cercate nel libro della Genesi ‘</a:t>
            </a:r>
            <a:r>
              <a:rPr lang="it-IT" sz="2400" b="1" dirty="0" err="1"/>
              <a:t>lived’per</a:t>
            </a:r>
            <a:r>
              <a:rPr lang="it-IT" sz="2400" b="1" dirty="0"/>
              <a:t> scoprire per quanto tempo alcune persone vivevano</a:t>
            </a:r>
          </a:p>
          <a:p>
            <a:r>
              <a:rPr lang="it-IT" sz="2400" b="1" dirty="0"/>
              <a:t>Cercate in </a:t>
            </a:r>
            <a:r>
              <a:rPr lang="it-IT" sz="2400" b="1" dirty="0" err="1"/>
              <a:t>Inaugural</a:t>
            </a:r>
            <a:r>
              <a:rPr lang="it-IT" sz="2400" b="1" dirty="0"/>
              <a:t> </a:t>
            </a:r>
            <a:r>
              <a:rPr lang="it-IT" sz="2400" b="1" dirty="0" err="1"/>
              <a:t>Address</a:t>
            </a:r>
            <a:r>
              <a:rPr lang="it-IT" sz="2400" b="1" dirty="0"/>
              <a:t> Corpus, per vedere esempi di inglese risalenti al 1789 e cercare parole come "</a:t>
            </a:r>
            <a:r>
              <a:rPr lang="it-IT" sz="2400" b="1" dirty="0" err="1"/>
              <a:t>nation</a:t>
            </a:r>
            <a:r>
              <a:rPr lang="it-IT" sz="2400" b="1" dirty="0"/>
              <a:t>’’, ‘’</a:t>
            </a:r>
            <a:r>
              <a:rPr lang="it-IT" sz="2400" b="1" dirty="0" err="1"/>
              <a:t>terror</a:t>
            </a:r>
            <a:r>
              <a:rPr lang="it-IT" sz="2400" b="1" dirty="0"/>
              <a:t>’’, per vedere come queste parole sono state usate in modo diverso nel tempo</a:t>
            </a:r>
          </a:p>
          <a:p>
            <a:r>
              <a:rPr lang="it-IT" sz="2400" b="1" dirty="0"/>
              <a:t>Cercate in NPS Chat Corpus parole non convenzionali come ‘’</a:t>
            </a:r>
            <a:r>
              <a:rPr lang="it-IT" sz="2400" b="1" dirty="0" err="1"/>
              <a:t>ur</a:t>
            </a:r>
            <a:r>
              <a:rPr lang="it-IT" sz="2400" b="1" dirty="0"/>
              <a:t>’’, ‘’</a:t>
            </a:r>
            <a:r>
              <a:rPr lang="it-IT" sz="2400" b="1" dirty="0" err="1"/>
              <a:t>lol</a:t>
            </a:r>
            <a:r>
              <a:rPr lang="it-IT" sz="2400" b="1" dirty="0"/>
              <a:t>’’ (Si noti che questo corpus non è censurato!)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357756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BDC67A-3DE1-4B93-A87E-6F3563A09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BASE - SOLUZIONE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49D20D6-29A0-480E-AFFF-65203B20BC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448972"/>
            <a:ext cx="9404723" cy="4799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/>
              <a:t>	</a:t>
            </a:r>
          </a:p>
          <a:p>
            <a:pPr marL="0" indent="0">
              <a:buNone/>
            </a:pPr>
            <a:r>
              <a:rPr lang="it-IT" sz="2400" dirty="0"/>
              <a:t>	text2.concordance("</a:t>
            </a:r>
            <a:r>
              <a:rPr lang="it-IT" sz="2400" dirty="0" err="1"/>
              <a:t>affection</a:t>
            </a:r>
            <a:r>
              <a:rPr lang="it-IT" sz="2400" dirty="0"/>
              <a:t>")</a:t>
            </a:r>
            <a:endParaRPr lang="it-IT" sz="2400" b="1" dirty="0"/>
          </a:p>
          <a:p>
            <a:pPr marL="0" indent="0">
              <a:buNone/>
            </a:pPr>
            <a:r>
              <a:rPr lang="it-IT" sz="2400" dirty="0"/>
              <a:t>	text3.concordance("</a:t>
            </a:r>
            <a:r>
              <a:rPr lang="it-IT" sz="2400" dirty="0" err="1"/>
              <a:t>lived</a:t>
            </a:r>
            <a:r>
              <a:rPr lang="it-IT" sz="2400" dirty="0"/>
              <a:t>")</a:t>
            </a:r>
          </a:p>
          <a:p>
            <a:pPr marL="0" indent="0">
              <a:buNone/>
            </a:pPr>
            <a:r>
              <a:rPr lang="it-IT" sz="2400" dirty="0"/>
              <a:t>	text4.concordance("</a:t>
            </a:r>
            <a:r>
              <a:rPr lang="it-IT" sz="2400" dirty="0" err="1"/>
              <a:t>nation</a:t>
            </a:r>
            <a:r>
              <a:rPr lang="it-IT" sz="2400" dirty="0"/>
              <a:t>")</a:t>
            </a:r>
            <a:endParaRPr lang="it-IT" sz="2400" b="1" dirty="0"/>
          </a:p>
          <a:p>
            <a:pPr marL="0" indent="0">
              <a:buNone/>
            </a:pPr>
            <a:r>
              <a:rPr lang="it-IT" sz="2400" dirty="0"/>
              <a:t>	text5.concordance("</a:t>
            </a:r>
            <a:r>
              <a:rPr lang="it-IT" sz="2400" dirty="0" err="1"/>
              <a:t>lol</a:t>
            </a:r>
            <a:r>
              <a:rPr lang="it-IT" sz="2400" dirty="0"/>
              <a:t>")</a:t>
            </a: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val="41517430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C77B370-0D26-474B-9581-7693682C3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0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0A657F4-803A-4CA4-8B5C-C0AB94B51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454728"/>
            <a:ext cx="9404722" cy="4793672"/>
          </a:xfrm>
        </p:spPr>
        <p:txBody>
          <a:bodyPr>
            <a:normAutofit/>
          </a:bodyPr>
          <a:lstStyle/>
          <a:p>
            <a:r>
              <a:rPr lang="it-IT" sz="2800" dirty="0"/>
              <a:t>Definire </a:t>
            </a:r>
            <a:r>
              <a:rPr lang="it-IT" sz="2800" dirty="0" err="1"/>
              <a:t>sentence</a:t>
            </a:r>
            <a:r>
              <a:rPr lang="it-IT" sz="2800" dirty="0"/>
              <a:t> come la lista di parole:</a:t>
            </a:r>
          </a:p>
          <a:p>
            <a:pPr marL="0" indent="0">
              <a:buNone/>
            </a:pPr>
            <a:r>
              <a:rPr lang="it-IT" sz="2800" dirty="0"/>
              <a:t>	['</a:t>
            </a:r>
            <a:r>
              <a:rPr lang="it-IT" sz="2800" dirty="0" err="1"/>
              <a:t>she</a:t>
            </a:r>
            <a:r>
              <a:rPr lang="it-IT" sz="2800" dirty="0"/>
              <a:t>', '</a:t>
            </a:r>
            <a:r>
              <a:rPr lang="it-IT" sz="2800" dirty="0" err="1"/>
              <a:t>sells</a:t>
            </a:r>
            <a:r>
              <a:rPr lang="it-IT" sz="2800" dirty="0"/>
              <a:t>', '</a:t>
            </a:r>
            <a:r>
              <a:rPr lang="it-IT" sz="2800" dirty="0" err="1"/>
              <a:t>sea</a:t>
            </a:r>
            <a:r>
              <a:rPr lang="it-IT" sz="2800" dirty="0"/>
              <a:t>', '</a:t>
            </a:r>
            <a:r>
              <a:rPr lang="it-IT" sz="2800" dirty="0" err="1"/>
              <a:t>shells</a:t>
            </a:r>
            <a:r>
              <a:rPr lang="it-IT" sz="2800" dirty="0"/>
              <a:t>', 'by', 'the', '</a:t>
            </a:r>
            <a:r>
              <a:rPr lang="it-IT" sz="2800" dirty="0" err="1"/>
              <a:t>sea</a:t>
            </a:r>
            <a:r>
              <a:rPr lang="it-IT" sz="2800" dirty="0"/>
              <a:t>', '</a:t>
            </a:r>
            <a:r>
              <a:rPr lang="it-IT" sz="2800" dirty="0" err="1"/>
              <a:t>shore</a:t>
            </a:r>
            <a:r>
              <a:rPr lang="it-IT" sz="2800" dirty="0"/>
              <a:t>']</a:t>
            </a:r>
          </a:p>
          <a:p>
            <a:pPr marL="0" indent="0">
              <a:buNone/>
            </a:pPr>
            <a:endParaRPr lang="it-IT" sz="2800" dirty="0"/>
          </a:p>
          <a:p>
            <a:r>
              <a:rPr lang="it-IT" sz="2800" dirty="0"/>
              <a:t>Ora scrivi il codice per eseguire le seguenti attività:</a:t>
            </a:r>
          </a:p>
          <a:p>
            <a:pPr lvl="1"/>
            <a:r>
              <a:rPr lang="it-IT" sz="2600" dirty="0"/>
              <a:t>Stampa tutte le parole che iniziano per </a:t>
            </a:r>
            <a:r>
              <a:rPr lang="it-IT" sz="2600" dirty="0" err="1"/>
              <a:t>sh</a:t>
            </a:r>
            <a:endParaRPr lang="it-IT" sz="2600" dirty="0"/>
          </a:p>
          <a:p>
            <a:pPr lvl="1"/>
            <a:r>
              <a:rPr lang="it-IT" sz="2600" dirty="0"/>
              <a:t>Stampa tutte le parole più lunghe di quattro caratteri</a:t>
            </a:r>
          </a:p>
          <a:p>
            <a:pPr lvl="1"/>
            <a:r>
              <a:rPr lang="it-IT" sz="2600" dirty="0"/>
              <a:t>Stampa il numero di parole lunghe 3 e la loro frequenza</a:t>
            </a:r>
          </a:p>
        </p:txBody>
      </p:sp>
    </p:spTree>
    <p:extLst>
      <p:ext uri="{BB962C8B-B14F-4D97-AF65-F5344CB8AC3E}">
        <p14:creationId xmlns:p14="http://schemas.microsoft.com/office/powerpoint/2010/main" val="26698067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C77B370-0D26-474B-9581-7693682C3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0 - SOLUZIONE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0A657F4-803A-4CA4-8B5C-C0AB94B51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385456"/>
            <a:ext cx="10161413" cy="4862944"/>
          </a:xfrm>
        </p:spPr>
        <p:txBody>
          <a:bodyPr>
            <a:normAutofit/>
          </a:bodyPr>
          <a:lstStyle/>
          <a:p>
            <a:endParaRPr lang="en-US" sz="2800" dirty="0"/>
          </a:p>
          <a:p>
            <a:r>
              <a:rPr lang="en-US" sz="2800" dirty="0"/>
              <a:t>sent = ['she', 'sells', 'sea', 'shells', 'by', 'the', 'sea', 'shore']</a:t>
            </a:r>
          </a:p>
          <a:p>
            <a:r>
              <a:rPr lang="en-US" sz="2800" dirty="0"/>
              <a:t>print(sorted(w for w in set(sent) if '</a:t>
            </a:r>
            <a:r>
              <a:rPr lang="en-US" sz="2800" dirty="0" err="1"/>
              <a:t>sh</a:t>
            </a:r>
            <a:r>
              <a:rPr lang="en-US" sz="2800" dirty="0"/>
              <a:t>' in w[0:2]))</a:t>
            </a:r>
          </a:p>
          <a:p>
            <a:r>
              <a:rPr lang="en-US" sz="2800" dirty="0"/>
              <a:t>print(sorted(w for w in set(sent) if </a:t>
            </a:r>
            <a:r>
              <a:rPr lang="en-US" sz="2800" dirty="0" err="1"/>
              <a:t>len</a:t>
            </a:r>
            <a:r>
              <a:rPr lang="en-US" sz="2800" dirty="0"/>
              <a:t>(w)&gt;=4))</a:t>
            </a:r>
          </a:p>
          <a:p>
            <a:r>
              <a:rPr lang="en-US" sz="2800" dirty="0" err="1"/>
              <a:t>fdistSent</a:t>
            </a:r>
            <a:r>
              <a:rPr lang="en-US" sz="2800" dirty="0"/>
              <a:t> = </a:t>
            </a:r>
            <a:r>
              <a:rPr lang="en-US" sz="2800" dirty="0" err="1"/>
              <a:t>FreqDist</a:t>
            </a:r>
            <a:r>
              <a:rPr lang="en-US" sz="2800" dirty="0"/>
              <a:t>([</a:t>
            </a:r>
            <a:r>
              <a:rPr lang="en-US" sz="2800" dirty="0" err="1"/>
              <a:t>len</a:t>
            </a:r>
            <a:r>
              <a:rPr lang="en-US" sz="2800" dirty="0"/>
              <a:t>(w) for w in sent])</a:t>
            </a:r>
          </a:p>
          <a:p>
            <a:r>
              <a:rPr lang="en-US" sz="2800" dirty="0"/>
              <a:t>print(</a:t>
            </a:r>
            <a:r>
              <a:rPr lang="en-US" sz="2800" dirty="0" err="1"/>
              <a:t>fdistSent</a:t>
            </a:r>
            <a:r>
              <a:rPr lang="en-US" sz="2800" dirty="0"/>
              <a:t>[3])</a:t>
            </a:r>
          </a:p>
          <a:p>
            <a:r>
              <a:rPr lang="it-IT" sz="2800" dirty="0" err="1"/>
              <a:t>print</a:t>
            </a:r>
            <a:r>
              <a:rPr lang="it-IT" sz="2800" dirty="0"/>
              <a:t>(</a:t>
            </a:r>
            <a:r>
              <a:rPr lang="it-IT" sz="2800" dirty="0" err="1"/>
              <a:t>fdistSent.freq</a:t>
            </a:r>
            <a:r>
              <a:rPr lang="it-IT" sz="2800" dirty="0"/>
              <a:t>(3))</a:t>
            </a:r>
          </a:p>
        </p:txBody>
      </p:sp>
    </p:spTree>
    <p:extLst>
      <p:ext uri="{BB962C8B-B14F-4D97-AF65-F5344CB8AC3E}">
        <p14:creationId xmlns:p14="http://schemas.microsoft.com/office/powerpoint/2010/main" val="886584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C77B370-0D26-474B-9581-7693682C3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1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0A657F4-803A-4CA4-8B5C-C0AB94B51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454728"/>
            <a:ext cx="9404722" cy="4793672"/>
          </a:xfrm>
        </p:spPr>
        <p:txBody>
          <a:bodyPr>
            <a:normAutofit/>
          </a:bodyPr>
          <a:lstStyle/>
          <a:p>
            <a:endParaRPr lang="it-IT" sz="2800" dirty="0"/>
          </a:p>
          <a:p>
            <a:r>
              <a:rPr lang="it-IT" sz="2800" dirty="0"/>
              <a:t>Create un metodo che calcoli la ricchezza lessicale, ovvero il numero di parole distinte rispetto al totale</a:t>
            </a:r>
            <a:endParaRPr lang="it-IT" sz="2600" dirty="0"/>
          </a:p>
        </p:txBody>
      </p:sp>
    </p:spTree>
    <p:extLst>
      <p:ext uri="{BB962C8B-B14F-4D97-AF65-F5344CB8AC3E}">
        <p14:creationId xmlns:p14="http://schemas.microsoft.com/office/powerpoint/2010/main" val="27083385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C77B370-0D26-474B-9581-7693682C3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1 - SOLUZIONE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0A657F4-803A-4CA4-8B5C-C0AB94B51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385456"/>
            <a:ext cx="10161413" cy="48629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/>
              <a:t># numero parole distinte rispetto al totale (ricchezza lessicale)</a:t>
            </a:r>
          </a:p>
          <a:p>
            <a:pPr marL="0" indent="0">
              <a:buNone/>
            </a:pPr>
            <a:r>
              <a:rPr lang="it-IT" sz="2800" dirty="0" err="1"/>
              <a:t>print</a:t>
            </a:r>
            <a:r>
              <a:rPr lang="it-IT" sz="2800" dirty="0"/>
              <a:t>(</a:t>
            </a:r>
            <a:r>
              <a:rPr lang="it-IT" sz="2800" dirty="0" err="1"/>
              <a:t>len</a:t>
            </a:r>
            <a:r>
              <a:rPr lang="it-IT" sz="2800" dirty="0"/>
              <a:t>(set(text3)) / </a:t>
            </a:r>
            <a:r>
              <a:rPr lang="it-IT" sz="2800" dirty="0" err="1"/>
              <a:t>len</a:t>
            </a:r>
            <a:r>
              <a:rPr lang="it-IT" sz="2800" dirty="0"/>
              <a:t>(text3))</a:t>
            </a:r>
          </a:p>
          <a:p>
            <a:pPr marL="0" indent="0">
              <a:buNone/>
            </a:pPr>
            <a:endParaRPr lang="it-IT" sz="2800" dirty="0"/>
          </a:p>
          <a:p>
            <a:pPr marL="0" indent="0">
              <a:buNone/>
            </a:pPr>
            <a:r>
              <a:rPr lang="it-IT" sz="2800" dirty="0"/>
              <a:t>Metodo:</a:t>
            </a:r>
          </a:p>
          <a:p>
            <a:pPr marL="0" indent="0">
              <a:buNone/>
            </a:pPr>
            <a:r>
              <a:rPr lang="en-US" sz="2800" dirty="0"/>
              <a:t>def </a:t>
            </a:r>
            <a:r>
              <a:rPr lang="en-US" sz="2800" dirty="0" err="1"/>
              <a:t>lexicalDiversity</a:t>
            </a:r>
            <a:r>
              <a:rPr lang="en-US" sz="2800" dirty="0"/>
              <a:t>(text):</a:t>
            </a:r>
          </a:p>
          <a:p>
            <a:pPr marL="0" indent="0">
              <a:buNone/>
            </a:pPr>
            <a:r>
              <a:rPr lang="en-US" sz="2800" dirty="0"/>
              <a:t>	return </a:t>
            </a:r>
            <a:r>
              <a:rPr lang="en-US" sz="2800" dirty="0" err="1"/>
              <a:t>len</a:t>
            </a:r>
            <a:r>
              <a:rPr lang="en-US" sz="2800" dirty="0"/>
              <a:t>(set(text)) / </a:t>
            </a:r>
            <a:r>
              <a:rPr lang="en-US" sz="2800" dirty="0" err="1"/>
              <a:t>len</a:t>
            </a:r>
            <a:r>
              <a:rPr lang="en-US" sz="2800" dirty="0"/>
              <a:t>(text)</a:t>
            </a:r>
            <a:endParaRPr lang="it-IT" sz="2800" dirty="0"/>
          </a:p>
          <a:p>
            <a:pPr marL="0" indent="0">
              <a:buNone/>
            </a:pPr>
            <a:endParaRPr lang="it-IT" sz="2800" dirty="0"/>
          </a:p>
          <a:p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1735398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D2064E-CF0A-4901-A321-2D22DCC7C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2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8AC63C1-D247-49D3-8F5D-33D798FC45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490134"/>
            <a:ext cx="10429270" cy="4758266"/>
          </a:xfrm>
        </p:spPr>
        <p:txBody>
          <a:bodyPr>
            <a:normAutofit/>
          </a:bodyPr>
          <a:lstStyle/>
          <a:p>
            <a:r>
              <a:rPr lang="it-IT" sz="2400" dirty="0"/>
              <a:t>Scrivi le espressioni per trovare tutte le parole nel ‘text6’ che soddisfano le seguenti condizioni (Il risultato dovrebbe essere sotto forma di un elenco di parole: ['word1', 'word2', ...])</a:t>
            </a:r>
          </a:p>
          <a:p>
            <a:pPr lvl="1"/>
            <a:r>
              <a:rPr lang="it-IT" sz="2000" dirty="0"/>
              <a:t>Finire in ‘</a:t>
            </a:r>
            <a:r>
              <a:rPr lang="it-IT" sz="2000" dirty="0" err="1"/>
              <a:t>ize</a:t>
            </a:r>
            <a:r>
              <a:rPr lang="it-IT" sz="2000" dirty="0"/>
              <a:t>’</a:t>
            </a:r>
          </a:p>
          <a:p>
            <a:pPr lvl="1"/>
            <a:r>
              <a:rPr lang="it-IT" sz="2000" dirty="0"/>
              <a:t>Contenente la lettera z</a:t>
            </a:r>
          </a:p>
          <a:p>
            <a:pPr lvl="1"/>
            <a:r>
              <a:rPr lang="it-IT" sz="2000" dirty="0"/>
              <a:t>Contenente la sequenza di lettere </a:t>
            </a:r>
            <a:r>
              <a:rPr lang="it-IT" sz="2000" dirty="0" err="1"/>
              <a:t>pt</a:t>
            </a:r>
            <a:endParaRPr lang="it-IT" sz="2000" dirty="0"/>
          </a:p>
          <a:p>
            <a:pPr lvl="1"/>
            <a:r>
              <a:rPr lang="it-IT" sz="2000" dirty="0"/>
              <a:t>Avere tutte le lettere minuscole ad eccezione di una maiuscola iniziale (cioè, </a:t>
            </a:r>
            <a:r>
              <a:rPr lang="it-IT" sz="2000" dirty="0" err="1"/>
              <a:t>titlecase</a:t>
            </a:r>
            <a:r>
              <a:rPr lang="it-IT" sz="2000" dirty="0"/>
              <a:t>)</a:t>
            </a:r>
          </a:p>
          <a:p>
            <a:pPr lvl="1"/>
            <a:endParaRPr lang="it-IT" sz="2000" dirty="0"/>
          </a:p>
          <a:p>
            <a:pPr lvl="1"/>
            <a:r>
              <a:rPr lang="it-IT" sz="2000" dirty="0"/>
              <a:t>Trovate le 20 parole più frequenti in text6</a:t>
            </a:r>
          </a:p>
        </p:txBody>
      </p:sp>
    </p:spTree>
    <p:extLst>
      <p:ext uri="{BB962C8B-B14F-4D97-AF65-F5344CB8AC3E}">
        <p14:creationId xmlns:p14="http://schemas.microsoft.com/office/powerpoint/2010/main" val="4519909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D2064E-CF0A-4901-A321-2D22DCC7C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2 - SOLUZIONE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8AC63C1-D247-49D3-8F5D-33D798FC45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470992"/>
            <a:ext cx="11427600" cy="4777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/>
              <a:t> </a:t>
            </a:r>
          </a:p>
          <a:p>
            <a:r>
              <a:rPr lang="it-IT" sz="2400" dirty="0" err="1"/>
              <a:t>print</a:t>
            </a:r>
            <a:r>
              <a:rPr lang="it-IT" sz="2400" dirty="0"/>
              <a:t>("finiscono per </a:t>
            </a:r>
            <a:r>
              <a:rPr lang="it-IT" sz="2400" dirty="0" err="1"/>
              <a:t>ize</a:t>
            </a:r>
            <a:r>
              <a:rPr lang="it-IT" sz="2400" dirty="0"/>
              <a:t>: ", </a:t>
            </a:r>
            <a:r>
              <a:rPr lang="it-IT" sz="2400" dirty="0" err="1"/>
              <a:t>sorted</a:t>
            </a:r>
            <a:r>
              <a:rPr lang="it-IT" sz="2400" dirty="0"/>
              <a:t>(w for w in set(text6) </a:t>
            </a:r>
            <a:r>
              <a:rPr lang="it-IT" sz="2400" dirty="0" err="1"/>
              <a:t>if</a:t>
            </a:r>
            <a:r>
              <a:rPr lang="it-IT" sz="2400" dirty="0"/>
              <a:t> </a:t>
            </a:r>
            <a:r>
              <a:rPr lang="it-IT" sz="2400" dirty="0" err="1"/>
              <a:t>w.endswith</a:t>
            </a:r>
            <a:r>
              <a:rPr lang="it-IT" sz="2400" dirty="0"/>
              <a:t>('</a:t>
            </a:r>
            <a:r>
              <a:rPr lang="it-IT" sz="2400" dirty="0" err="1"/>
              <a:t>ize</a:t>
            </a:r>
            <a:r>
              <a:rPr lang="it-IT" sz="2400" dirty="0"/>
              <a:t>')))</a:t>
            </a:r>
          </a:p>
          <a:p>
            <a:r>
              <a:rPr lang="it-IT" sz="2400" dirty="0" err="1"/>
              <a:t>print</a:t>
            </a:r>
            <a:r>
              <a:rPr lang="it-IT" sz="2400" dirty="0"/>
              <a:t>("contengono z: ", </a:t>
            </a:r>
            <a:r>
              <a:rPr lang="it-IT" sz="2400" dirty="0" err="1"/>
              <a:t>sorted</a:t>
            </a:r>
            <a:r>
              <a:rPr lang="it-IT" sz="2400" dirty="0"/>
              <a:t>(w for w in set(text6) </a:t>
            </a:r>
            <a:r>
              <a:rPr lang="it-IT" sz="2400" dirty="0" err="1"/>
              <a:t>if</a:t>
            </a:r>
            <a:r>
              <a:rPr lang="it-IT" sz="2400" dirty="0"/>
              <a:t> 'z' in w))</a:t>
            </a:r>
          </a:p>
          <a:p>
            <a:r>
              <a:rPr lang="it-IT" sz="2400" dirty="0" err="1"/>
              <a:t>print</a:t>
            </a:r>
            <a:r>
              <a:rPr lang="it-IT" sz="2400" dirty="0"/>
              <a:t>("contengono </a:t>
            </a:r>
            <a:r>
              <a:rPr lang="it-IT" sz="2400" dirty="0" err="1"/>
              <a:t>pt</a:t>
            </a:r>
            <a:r>
              <a:rPr lang="it-IT" sz="2400" dirty="0"/>
              <a:t>: ", </a:t>
            </a:r>
            <a:r>
              <a:rPr lang="it-IT" sz="2400" dirty="0" err="1"/>
              <a:t>sorted</a:t>
            </a:r>
            <a:r>
              <a:rPr lang="it-IT" sz="2400" dirty="0"/>
              <a:t>(w for w in set(text6) </a:t>
            </a:r>
            <a:r>
              <a:rPr lang="it-IT" sz="2400" dirty="0" err="1"/>
              <a:t>if</a:t>
            </a:r>
            <a:r>
              <a:rPr lang="it-IT" sz="2400" dirty="0"/>
              <a:t> '</a:t>
            </a:r>
            <a:r>
              <a:rPr lang="it-IT" sz="2400" dirty="0" err="1"/>
              <a:t>pt</a:t>
            </a:r>
            <a:r>
              <a:rPr lang="it-IT" sz="2400" dirty="0"/>
              <a:t>' in w))</a:t>
            </a:r>
          </a:p>
          <a:p>
            <a:r>
              <a:rPr lang="it-IT" sz="2400" dirty="0" err="1"/>
              <a:t>print</a:t>
            </a:r>
            <a:r>
              <a:rPr lang="it-IT" sz="2400" dirty="0"/>
              <a:t>("solo prima lettera maiuscola: ", </a:t>
            </a:r>
            <a:r>
              <a:rPr lang="it-IT" sz="2400" dirty="0" err="1"/>
              <a:t>sorted</a:t>
            </a:r>
            <a:r>
              <a:rPr lang="it-IT" sz="2400" dirty="0"/>
              <a:t>(w for w in set(text6) </a:t>
            </a:r>
            <a:r>
              <a:rPr lang="it-IT" sz="2400" dirty="0" err="1"/>
              <a:t>if</a:t>
            </a:r>
            <a:r>
              <a:rPr lang="it-IT" sz="2400" dirty="0"/>
              <a:t> w[0].</a:t>
            </a:r>
            <a:r>
              <a:rPr lang="it-IT" sz="2400" dirty="0" err="1"/>
              <a:t>isupper</a:t>
            </a:r>
            <a:r>
              <a:rPr lang="it-IT" sz="2400" dirty="0"/>
              <a:t>() and w[1:].</a:t>
            </a:r>
            <a:r>
              <a:rPr lang="it-IT" sz="2400" dirty="0" err="1"/>
              <a:t>islower</a:t>
            </a:r>
            <a:r>
              <a:rPr lang="it-IT" sz="2400" dirty="0"/>
              <a:t>())) oppure </a:t>
            </a:r>
            <a:r>
              <a:rPr lang="it-IT" sz="2400" dirty="0" err="1"/>
              <a:t>if</a:t>
            </a:r>
            <a:r>
              <a:rPr lang="it-IT" sz="2400" dirty="0"/>
              <a:t> </a:t>
            </a:r>
            <a:r>
              <a:rPr lang="it-IT" sz="2400" dirty="0" err="1"/>
              <a:t>w.istitle</a:t>
            </a:r>
            <a:r>
              <a:rPr lang="it-IT" sz="2400" dirty="0"/>
              <a:t>()</a:t>
            </a:r>
          </a:p>
          <a:p>
            <a:endParaRPr lang="en-US" sz="2400" dirty="0"/>
          </a:p>
          <a:p>
            <a:r>
              <a:rPr lang="en-US" sz="2400" dirty="0"/>
              <a:t>fdist6 = </a:t>
            </a:r>
            <a:r>
              <a:rPr lang="en-US" sz="2400" dirty="0" err="1"/>
              <a:t>FreqDist</a:t>
            </a:r>
            <a:r>
              <a:rPr lang="en-US" sz="2400" dirty="0"/>
              <a:t>(text6)</a:t>
            </a:r>
          </a:p>
          <a:p>
            <a:r>
              <a:rPr lang="en-US" sz="2400" dirty="0"/>
              <a:t>print(fdist6.most_common(20))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8156210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BCC695-08EF-4162-9524-0BFF4FC19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3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5E6D522-45C6-4408-B08C-0EA070E962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704622"/>
            <a:ext cx="9404723" cy="4543777"/>
          </a:xfrm>
        </p:spPr>
        <p:txBody>
          <a:bodyPr>
            <a:normAutofit/>
          </a:bodyPr>
          <a:lstStyle/>
          <a:p>
            <a:r>
              <a:rPr lang="it-IT" sz="2400" dirty="0"/>
              <a:t>La prima frase di text3 ti viene fornita nella variabile sent3</a:t>
            </a:r>
          </a:p>
          <a:p>
            <a:r>
              <a:rPr lang="it-IT" sz="2400" dirty="0"/>
              <a:t>L'indice di ‘the’ in sent3 è 1, perché sent3[1] ci dà ‘the’</a:t>
            </a:r>
          </a:p>
          <a:p>
            <a:endParaRPr lang="it-IT" sz="2400" dirty="0"/>
          </a:p>
          <a:p>
            <a:r>
              <a:rPr lang="it-IT" sz="2400" dirty="0"/>
              <a:t>Quante sono le occorrenze di ‘the’ in sent3?</a:t>
            </a:r>
          </a:p>
          <a:p>
            <a:r>
              <a:rPr lang="it-IT" sz="2400" dirty="0"/>
              <a:t>Quali sono gli indici delle altre occorrenze di questa parola in sent3?</a:t>
            </a:r>
          </a:p>
          <a:p>
            <a:endParaRPr lang="it-IT" sz="2400" dirty="0"/>
          </a:p>
          <a:p>
            <a:r>
              <a:rPr lang="it-IT" sz="2400" dirty="0"/>
              <a:t>Suggerimento: per il secondo punto usate la funzione enumerate</a:t>
            </a:r>
          </a:p>
        </p:txBody>
      </p:sp>
    </p:spTree>
    <p:extLst>
      <p:ext uri="{BB962C8B-B14F-4D97-AF65-F5344CB8AC3E}">
        <p14:creationId xmlns:p14="http://schemas.microsoft.com/office/powerpoint/2010/main" val="36312891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BCC695-08EF-4162-9524-0BFF4FC19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3 – SOLUZIONE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5E6D522-45C6-4408-B08C-0EA070E962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524000"/>
            <a:ext cx="10553448" cy="47243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/>
              <a:t> </a:t>
            </a:r>
          </a:p>
          <a:p>
            <a:r>
              <a:rPr lang="it-IT" sz="2400" dirty="0" err="1"/>
              <a:t>print</a:t>
            </a:r>
            <a:r>
              <a:rPr lang="it-IT" sz="2400" dirty="0"/>
              <a:t>(sent3)</a:t>
            </a:r>
          </a:p>
          <a:p>
            <a:r>
              <a:rPr lang="it-IT" sz="2400" dirty="0" err="1"/>
              <a:t>print</a:t>
            </a:r>
            <a:r>
              <a:rPr lang="it-IT" sz="2400" dirty="0"/>
              <a:t>(sent3[1])</a:t>
            </a:r>
          </a:p>
          <a:p>
            <a:r>
              <a:rPr lang="it-IT" sz="2400" dirty="0"/>
              <a:t>fdistSent3 = </a:t>
            </a:r>
            <a:r>
              <a:rPr lang="it-IT" sz="2400" dirty="0" err="1"/>
              <a:t>FreqDist</a:t>
            </a:r>
            <a:r>
              <a:rPr lang="it-IT" sz="2400" dirty="0"/>
              <a:t>(sent3)</a:t>
            </a:r>
          </a:p>
          <a:p>
            <a:r>
              <a:rPr lang="it-IT" sz="2400" dirty="0" err="1"/>
              <a:t>print</a:t>
            </a:r>
            <a:r>
              <a:rPr lang="it-IT" sz="2400" dirty="0"/>
              <a:t>("numero occorrenze: ", fdistSent3['the’]) </a:t>
            </a:r>
          </a:p>
          <a:p>
            <a:r>
              <a:rPr lang="it-IT" sz="2400" dirty="0" err="1"/>
              <a:t>print</a:t>
            </a:r>
            <a:r>
              <a:rPr lang="it-IT" sz="2400" dirty="0"/>
              <a:t>("lista indici: ", [i for i, item in enumerate(sent3) </a:t>
            </a:r>
            <a:r>
              <a:rPr lang="it-IT" sz="2400" dirty="0" err="1"/>
              <a:t>if</a:t>
            </a:r>
            <a:r>
              <a:rPr lang="it-IT" sz="2400" dirty="0"/>
              <a:t> item == 'the'])</a:t>
            </a:r>
          </a:p>
        </p:txBody>
      </p:sp>
    </p:spTree>
    <p:extLst>
      <p:ext uri="{BB962C8B-B14F-4D97-AF65-F5344CB8AC3E}">
        <p14:creationId xmlns:p14="http://schemas.microsoft.com/office/powerpoint/2010/main" val="330616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7B09BB-270E-4E35-ACE0-50E1E8F3A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NLTK - Setup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4A09810-1008-4B78-BECF-488E7D09FD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626" y="2182138"/>
            <a:ext cx="10962748" cy="249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4597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BCC695-08EF-4162-9524-0BFF4FC19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4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5E6D522-45C6-4408-B08C-0EA070E962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540934"/>
            <a:ext cx="9404722" cy="4707466"/>
          </a:xfrm>
        </p:spPr>
        <p:txBody>
          <a:bodyPr>
            <a:normAutofit/>
          </a:bodyPr>
          <a:lstStyle/>
          <a:p>
            <a:endParaRPr lang="it-IT" sz="2400" dirty="0"/>
          </a:p>
          <a:p>
            <a:r>
              <a:rPr lang="it-IT" sz="2400" dirty="0"/>
              <a:t>Cosa fa la seguente istruzione?</a:t>
            </a:r>
          </a:p>
          <a:p>
            <a:r>
              <a:rPr lang="en-US" sz="2400" dirty="0"/>
              <a:t>sum(</a:t>
            </a:r>
            <a:r>
              <a:rPr lang="en-US" sz="2400" dirty="0" err="1"/>
              <a:t>len</a:t>
            </a:r>
            <a:r>
              <a:rPr lang="en-US" sz="2400" dirty="0"/>
              <a:t>(w) for w in text1)</a:t>
            </a:r>
          </a:p>
          <a:p>
            <a:endParaRPr lang="en-US" sz="2400" dirty="0"/>
          </a:p>
          <a:p>
            <a:r>
              <a:rPr lang="en-US" sz="2400" dirty="0" err="1"/>
              <a:t>Potete</a:t>
            </a:r>
            <a:r>
              <a:rPr lang="en-US" sz="2400" dirty="0"/>
              <a:t> </a:t>
            </a:r>
            <a:r>
              <a:rPr lang="en-US" sz="2400" dirty="0" err="1"/>
              <a:t>usarla</a:t>
            </a:r>
            <a:r>
              <a:rPr lang="en-US" sz="2400" dirty="0"/>
              <a:t> per </a:t>
            </a:r>
            <a:r>
              <a:rPr lang="it-IT" sz="2400" dirty="0"/>
              <a:t>calcolare la lunghezza media di un testo?</a:t>
            </a:r>
          </a:p>
        </p:txBody>
      </p:sp>
    </p:spTree>
    <p:extLst>
      <p:ext uri="{BB962C8B-B14F-4D97-AF65-F5344CB8AC3E}">
        <p14:creationId xmlns:p14="http://schemas.microsoft.com/office/powerpoint/2010/main" val="38728396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C92F68-FBBB-40BB-802E-5F2359669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4 - SOLUZIONE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B32DB5A-1FD9-40C8-9CC6-D34971772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642534"/>
            <a:ext cx="9404722" cy="4605866"/>
          </a:xfrm>
        </p:spPr>
        <p:txBody>
          <a:bodyPr>
            <a:normAutofit/>
          </a:bodyPr>
          <a:lstStyle/>
          <a:p>
            <a:endParaRPr lang="en-US" sz="3600" dirty="0"/>
          </a:p>
          <a:p>
            <a:r>
              <a:rPr lang="en-US" sz="3600" dirty="0" err="1"/>
              <a:t>nrchars</a:t>
            </a:r>
            <a:r>
              <a:rPr lang="en-US" sz="3600" dirty="0"/>
              <a:t> = (sum(</a:t>
            </a:r>
            <a:r>
              <a:rPr lang="en-US" sz="3600" dirty="0" err="1"/>
              <a:t>len</a:t>
            </a:r>
            <a:r>
              <a:rPr lang="en-US" sz="3600" dirty="0"/>
              <a:t>(w) for w in text1))</a:t>
            </a:r>
          </a:p>
          <a:p>
            <a:r>
              <a:rPr lang="en-US" sz="3600" dirty="0" err="1"/>
              <a:t>nrwords</a:t>
            </a:r>
            <a:r>
              <a:rPr lang="en-US" sz="3600" dirty="0"/>
              <a:t> = (</a:t>
            </a:r>
            <a:r>
              <a:rPr lang="en-US" sz="3600" dirty="0" err="1"/>
              <a:t>len</a:t>
            </a:r>
            <a:r>
              <a:rPr lang="en-US" sz="3600" dirty="0"/>
              <a:t>(text1))</a:t>
            </a:r>
          </a:p>
          <a:p>
            <a:endParaRPr lang="en-US" sz="3600" dirty="0"/>
          </a:p>
          <a:p>
            <a:r>
              <a:rPr lang="en-US" sz="3600" dirty="0" err="1"/>
              <a:t>averagelenght</a:t>
            </a:r>
            <a:r>
              <a:rPr lang="en-US" sz="3600" dirty="0"/>
              <a:t> = </a:t>
            </a:r>
            <a:r>
              <a:rPr lang="en-US" sz="3600" dirty="0" err="1"/>
              <a:t>nrchars</a:t>
            </a:r>
            <a:r>
              <a:rPr lang="en-US" sz="3600" dirty="0"/>
              <a:t> / </a:t>
            </a:r>
            <a:r>
              <a:rPr lang="en-US" sz="3600" dirty="0" err="1"/>
              <a:t>nrwords</a:t>
            </a:r>
            <a:endParaRPr lang="it-IT" sz="3600" dirty="0"/>
          </a:p>
          <a:p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val="27555760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BCC695-08EF-4162-9524-0BFF4FC19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5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5E6D522-45C6-4408-B08C-0EA070E962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473200"/>
            <a:ext cx="9404723" cy="4775200"/>
          </a:xfrm>
        </p:spPr>
        <p:txBody>
          <a:bodyPr>
            <a:normAutofit/>
          </a:bodyPr>
          <a:lstStyle/>
          <a:p>
            <a:endParaRPr lang="it-IT" sz="2800" dirty="0"/>
          </a:p>
          <a:p>
            <a:r>
              <a:rPr lang="it-IT" sz="2800" dirty="0" err="1"/>
              <a:t>Qual’è</a:t>
            </a:r>
            <a:r>
              <a:rPr lang="it-IT" sz="2800" dirty="0"/>
              <a:t> la differenza tra le istruzioni seguenti? Quale sarà il valore più grande?</a:t>
            </a:r>
          </a:p>
          <a:p>
            <a:pPr lvl="1"/>
            <a:r>
              <a:rPr lang="en-US" sz="2600" dirty="0"/>
              <a:t>sorted(set(</a:t>
            </a:r>
            <a:r>
              <a:rPr lang="en-US" sz="2600" dirty="0" err="1"/>
              <a:t>w.lower</a:t>
            </a:r>
            <a:r>
              <a:rPr lang="en-US" sz="2600" dirty="0"/>
              <a:t>() for w in text1))</a:t>
            </a:r>
          </a:p>
          <a:p>
            <a:pPr lvl="1"/>
            <a:r>
              <a:rPr lang="en-US" sz="2600" dirty="0"/>
              <a:t>sorted(</a:t>
            </a:r>
            <a:r>
              <a:rPr lang="en-US" sz="2600" dirty="0" err="1"/>
              <a:t>w.lower</a:t>
            </a:r>
            <a:r>
              <a:rPr lang="en-US" sz="2600" dirty="0"/>
              <a:t>() for w in set(text1))</a:t>
            </a:r>
          </a:p>
          <a:p>
            <a:pPr lvl="1"/>
            <a:endParaRPr lang="en-US" sz="2600" dirty="0"/>
          </a:p>
          <a:p>
            <a:r>
              <a:rPr lang="en-US" sz="2800" dirty="0" err="1"/>
              <a:t>Soluzione</a:t>
            </a:r>
            <a:r>
              <a:rPr lang="en-US" sz="2800" dirty="0"/>
              <a:t>: </a:t>
            </a:r>
            <a:r>
              <a:rPr lang="it-IT" sz="2800" dirty="0"/>
              <a:t>Il secondo è più lungo non toglie le ripetizioni perché facendo il </a:t>
            </a:r>
            <a:r>
              <a:rPr lang="it-IT" sz="2800" dirty="0" err="1"/>
              <a:t>lowercase</a:t>
            </a:r>
            <a:r>
              <a:rPr lang="it-IT" sz="2800" dirty="0"/>
              <a:t> dopo considera, ad esempio, A e a diverse</a:t>
            </a:r>
          </a:p>
          <a:p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0987430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BCC695-08EF-4162-9524-0BFF4FC19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6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5E6D522-45C6-4408-B08C-0EA070E962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303868"/>
            <a:ext cx="9404722" cy="4944532"/>
          </a:xfrm>
        </p:spPr>
        <p:txBody>
          <a:bodyPr>
            <a:normAutofit/>
          </a:bodyPr>
          <a:lstStyle/>
          <a:p>
            <a:r>
              <a:rPr lang="it-IT" sz="2800" dirty="0"/>
              <a:t>Definite una funzione chiamata </a:t>
            </a:r>
            <a:r>
              <a:rPr lang="it-IT" sz="2800" dirty="0" err="1"/>
              <a:t>vocab_size</a:t>
            </a:r>
            <a:r>
              <a:rPr lang="it-IT" sz="2800" dirty="0"/>
              <a:t> (text) che ha un singolo parametro per il testo (text) e che restituisce la dimensione del vocabolario del testo indicato</a:t>
            </a:r>
          </a:p>
          <a:p>
            <a:endParaRPr lang="it-IT" sz="2800" dirty="0"/>
          </a:p>
          <a:p>
            <a:r>
              <a:rPr lang="it-IT" sz="2800" dirty="0"/>
              <a:t>Definite una funzione </a:t>
            </a:r>
            <a:r>
              <a:rPr lang="it-IT" sz="2800" dirty="0" err="1"/>
              <a:t>percent</a:t>
            </a:r>
            <a:r>
              <a:rPr lang="it-IT" sz="2800" dirty="0"/>
              <a:t>(word, text) che calcola la frequenza con cui una determinata parola si verifica in un testo ed esprime il risultato in percentuale</a:t>
            </a:r>
          </a:p>
        </p:txBody>
      </p:sp>
    </p:spTree>
    <p:extLst>
      <p:ext uri="{BB962C8B-B14F-4D97-AF65-F5344CB8AC3E}">
        <p14:creationId xmlns:p14="http://schemas.microsoft.com/office/powerpoint/2010/main" val="6856014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BCC695-08EF-4162-9524-0BFF4FC19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6 - SOLUZIONE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5E6D522-45C6-4408-B08C-0EA070E962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320800"/>
            <a:ext cx="10344601" cy="5084482"/>
          </a:xfrm>
        </p:spPr>
        <p:txBody>
          <a:bodyPr>
            <a:normAutofit lnSpcReduction="10000"/>
          </a:bodyPr>
          <a:lstStyle/>
          <a:p>
            <a:r>
              <a:rPr lang="it-IT" sz="2400" dirty="0"/>
              <a:t># restituisce la dimensione del vocabolario</a:t>
            </a:r>
          </a:p>
          <a:p>
            <a:pPr marL="0" indent="0">
              <a:buNone/>
            </a:pPr>
            <a:r>
              <a:rPr lang="it-IT" sz="2400" dirty="0"/>
              <a:t>		</a:t>
            </a:r>
            <a:r>
              <a:rPr lang="it-IT" sz="2400" dirty="0" err="1"/>
              <a:t>def</a:t>
            </a:r>
            <a:r>
              <a:rPr lang="it-IT" sz="2400" dirty="0"/>
              <a:t> </a:t>
            </a:r>
            <a:r>
              <a:rPr lang="it-IT" sz="2400" dirty="0" err="1"/>
              <a:t>vocab_size</a:t>
            </a:r>
            <a:r>
              <a:rPr lang="it-IT" sz="2400" dirty="0"/>
              <a:t>(text):</a:t>
            </a:r>
          </a:p>
          <a:p>
            <a:pPr marL="0" indent="0">
              <a:buNone/>
            </a:pPr>
            <a:r>
              <a:rPr lang="it-IT" sz="2400" dirty="0"/>
              <a:t>    			</a:t>
            </a:r>
            <a:r>
              <a:rPr lang="it-IT" sz="2400" dirty="0" err="1"/>
              <a:t>return</a:t>
            </a:r>
            <a:r>
              <a:rPr lang="it-IT" sz="2400" dirty="0"/>
              <a:t> </a:t>
            </a:r>
            <a:r>
              <a:rPr lang="it-IT" sz="2400" dirty="0" err="1"/>
              <a:t>len</a:t>
            </a:r>
            <a:r>
              <a:rPr lang="it-IT" sz="2400" dirty="0"/>
              <a:t>(set(text))</a:t>
            </a:r>
          </a:p>
          <a:p>
            <a:pPr marL="0" indent="0">
              <a:buNone/>
            </a:pPr>
            <a:endParaRPr lang="it-IT" sz="2400" dirty="0"/>
          </a:p>
          <a:p>
            <a:r>
              <a:rPr lang="it-IT" sz="2400" dirty="0"/>
              <a:t># calcola la frequenza con cui una determinata parola si verifica in un testo ed esprime il risultato in percentuale</a:t>
            </a:r>
          </a:p>
          <a:p>
            <a:pPr marL="0" indent="0">
              <a:buNone/>
            </a:pPr>
            <a:r>
              <a:rPr lang="en-US" sz="2400" dirty="0"/>
              <a:t>		def percent(word, text):</a:t>
            </a:r>
          </a:p>
          <a:p>
            <a:pPr marL="0" indent="0">
              <a:buNone/>
            </a:pPr>
            <a:r>
              <a:rPr lang="en-US" sz="2400" dirty="0"/>
              <a:t>    			</a:t>
            </a:r>
            <a:r>
              <a:rPr lang="en-US" sz="2400" dirty="0" err="1"/>
              <a:t>fdist</a:t>
            </a:r>
            <a:r>
              <a:rPr lang="en-US" sz="2400" dirty="0"/>
              <a:t> = </a:t>
            </a:r>
            <a:r>
              <a:rPr lang="en-US" sz="2400" dirty="0" err="1"/>
              <a:t>FreqDist</a:t>
            </a:r>
            <a:r>
              <a:rPr lang="en-US" sz="2400" dirty="0"/>
              <a:t>(text)</a:t>
            </a:r>
          </a:p>
          <a:p>
            <a:pPr marL="0" indent="0">
              <a:buNone/>
            </a:pPr>
            <a:r>
              <a:rPr lang="en-US" sz="2400" dirty="0"/>
              <a:t>   			</a:t>
            </a:r>
            <a:r>
              <a:rPr lang="en-US" sz="2400" dirty="0" err="1"/>
              <a:t>wordFreq</a:t>
            </a:r>
            <a:r>
              <a:rPr lang="en-US" sz="2400" dirty="0"/>
              <a:t> = </a:t>
            </a:r>
            <a:r>
              <a:rPr lang="en-US" sz="2400" dirty="0" err="1"/>
              <a:t>fdist</a:t>
            </a:r>
            <a:r>
              <a:rPr lang="en-US" sz="2400" dirty="0"/>
              <a:t>[word]</a:t>
            </a:r>
          </a:p>
          <a:p>
            <a:pPr marL="0" indent="0">
              <a:buNone/>
            </a:pPr>
            <a:r>
              <a:rPr lang="en-US" sz="2400" dirty="0"/>
              <a:t>    			perc = 100 * (</a:t>
            </a:r>
            <a:r>
              <a:rPr lang="en-US" sz="2400" dirty="0" err="1"/>
              <a:t>wordFreq</a:t>
            </a:r>
            <a:r>
              <a:rPr lang="en-US" sz="2400" dirty="0"/>
              <a:t> / </a:t>
            </a:r>
            <a:r>
              <a:rPr lang="en-US" sz="2400" dirty="0" err="1"/>
              <a:t>len</a:t>
            </a:r>
            <a:r>
              <a:rPr lang="en-US" sz="2400" dirty="0"/>
              <a:t>(text))</a:t>
            </a:r>
          </a:p>
          <a:p>
            <a:pPr marL="0" indent="0">
              <a:buNone/>
            </a:pPr>
            <a:r>
              <a:rPr lang="en-US" sz="2400" dirty="0"/>
              <a:t>    			return perc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7571209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BCC695-08EF-4162-9524-0BFF4FC19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7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5E6D522-45C6-4408-B08C-0EA070E962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303868"/>
            <a:ext cx="9404722" cy="4944532"/>
          </a:xfrm>
        </p:spPr>
        <p:txBody>
          <a:bodyPr>
            <a:normAutofit/>
          </a:bodyPr>
          <a:lstStyle/>
          <a:p>
            <a:r>
              <a:rPr lang="it-IT" sz="2800" dirty="0"/>
              <a:t>Esaminare la distribuzione delle lunghezze delle parole in un testo</a:t>
            </a:r>
          </a:p>
          <a:p>
            <a:r>
              <a:rPr lang="it-IT" sz="2800" dirty="0"/>
              <a:t>Determinare quali sono le lunghezze più frequenti</a:t>
            </a:r>
          </a:p>
          <a:p>
            <a:r>
              <a:rPr lang="it-IT" sz="2800" dirty="0"/>
              <a:t>Determinare qual è la più frequente</a:t>
            </a:r>
          </a:p>
          <a:p>
            <a:r>
              <a:rPr lang="it-IT" sz="2800" dirty="0"/>
              <a:t>Determinare il numero di parole lunghe 3</a:t>
            </a:r>
          </a:p>
          <a:p>
            <a:r>
              <a:rPr lang="it-IT" sz="2800" dirty="0"/>
              <a:t>Visualizzare il grafico della distribuzione di frequenze</a:t>
            </a:r>
          </a:p>
          <a:p>
            <a:endParaRPr lang="it-IT" sz="2800" dirty="0"/>
          </a:p>
          <a:p>
            <a:r>
              <a:rPr lang="it-IT" sz="2800" dirty="0"/>
              <a:t>Suggerimento?</a:t>
            </a:r>
          </a:p>
          <a:p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8803761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BCC695-08EF-4162-9524-0BFF4FC19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7 - SOLUZIONE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5E6D522-45C6-4408-B08C-0EA070E962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320800"/>
            <a:ext cx="10661156" cy="50844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/>
              <a:t>    </a:t>
            </a:r>
          </a:p>
          <a:p>
            <a:r>
              <a:rPr lang="it-IT" sz="2400" dirty="0"/>
              <a:t>[</a:t>
            </a:r>
            <a:r>
              <a:rPr lang="it-IT" sz="2400" dirty="0" err="1"/>
              <a:t>len</a:t>
            </a:r>
            <a:r>
              <a:rPr lang="it-IT" sz="2400" dirty="0"/>
              <a:t>(w) for w in text1]  # ogni numero è la lunghezza della parola corrispondente nel testo</a:t>
            </a:r>
          </a:p>
          <a:p>
            <a:r>
              <a:rPr lang="it-IT" sz="2400" dirty="0"/>
              <a:t>    </a:t>
            </a:r>
            <a:r>
              <a:rPr lang="it-IT" sz="2400" dirty="0" err="1"/>
              <a:t>fdist</a:t>
            </a:r>
            <a:r>
              <a:rPr lang="it-IT" sz="2400" dirty="0"/>
              <a:t> = </a:t>
            </a:r>
            <a:r>
              <a:rPr lang="it-IT" sz="2400" dirty="0" err="1"/>
              <a:t>FreqDist</a:t>
            </a:r>
            <a:r>
              <a:rPr lang="it-IT" sz="2400" dirty="0"/>
              <a:t>([</a:t>
            </a:r>
            <a:r>
              <a:rPr lang="it-IT" sz="2400" dirty="0" err="1"/>
              <a:t>len</a:t>
            </a:r>
            <a:r>
              <a:rPr lang="it-IT" sz="2400" dirty="0"/>
              <a:t>(w) for w in text1])</a:t>
            </a:r>
          </a:p>
          <a:p>
            <a:r>
              <a:rPr lang="it-IT" sz="2400" dirty="0"/>
              <a:t>    </a:t>
            </a:r>
            <a:r>
              <a:rPr lang="it-IT" sz="2400" dirty="0" err="1"/>
              <a:t>print</a:t>
            </a:r>
            <a:r>
              <a:rPr lang="it-IT" sz="2400" dirty="0"/>
              <a:t>(</a:t>
            </a:r>
            <a:r>
              <a:rPr lang="it-IT" sz="2400" dirty="0" err="1"/>
              <a:t>fdist</a:t>
            </a:r>
            <a:r>
              <a:rPr lang="it-IT" sz="2400" dirty="0"/>
              <a:t>)</a:t>
            </a:r>
          </a:p>
          <a:p>
            <a:r>
              <a:rPr lang="it-IT" sz="2400" dirty="0"/>
              <a:t>    </a:t>
            </a:r>
            <a:r>
              <a:rPr lang="it-IT" sz="2400" dirty="0" err="1"/>
              <a:t>print</a:t>
            </a:r>
            <a:r>
              <a:rPr lang="it-IT" sz="2400" dirty="0"/>
              <a:t>(</a:t>
            </a:r>
            <a:r>
              <a:rPr lang="it-IT" sz="2400" dirty="0" err="1"/>
              <a:t>fdist.most_common</a:t>
            </a:r>
            <a:r>
              <a:rPr lang="it-IT" sz="2400" dirty="0"/>
              <a:t>())</a:t>
            </a:r>
          </a:p>
          <a:p>
            <a:r>
              <a:rPr lang="it-IT" sz="2400" dirty="0"/>
              <a:t>    </a:t>
            </a:r>
            <a:r>
              <a:rPr lang="it-IT" sz="2400" dirty="0" err="1"/>
              <a:t>print</a:t>
            </a:r>
            <a:r>
              <a:rPr lang="it-IT" sz="2400" dirty="0"/>
              <a:t>(</a:t>
            </a:r>
            <a:r>
              <a:rPr lang="it-IT" sz="2400" dirty="0" err="1"/>
              <a:t>fdist.max</a:t>
            </a:r>
            <a:r>
              <a:rPr lang="it-IT" sz="2400" dirty="0"/>
              <a:t>())  # lunghezza della parola più frequente</a:t>
            </a:r>
          </a:p>
          <a:p>
            <a:r>
              <a:rPr lang="it-IT" sz="2400" dirty="0"/>
              <a:t>    </a:t>
            </a:r>
            <a:r>
              <a:rPr lang="it-IT" sz="2400" dirty="0" err="1"/>
              <a:t>print</a:t>
            </a:r>
            <a:r>
              <a:rPr lang="it-IT" sz="2400" dirty="0"/>
              <a:t>(</a:t>
            </a:r>
            <a:r>
              <a:rPr lang="it-IT" sz="2400" dirty="0" err="1"/>
              <a:t>fdist</a:t>
            </a:r>
            <a:r>
              <a:rPr lang="it-IT" sz="2400" dirty="0"/>
              <a:t>[3])  # numero di parole lunghe 3</a:t>
            </a:r>
          </a:p>
          <a:p>
            <a:r>
              <a:rPr lang="it-IT" sz="2400" dirty="0"/>
              <a:t>    </a:t>
            </a:r>
            <a:r>
              <a:rPr lang="it-IT" sz="2400" dirty="0" err="1"/>
              <a:t>print</a:t>
            </a:r>
            <a:r>
              <a:rPr lang="it-IT" sz="2400" dirty="0"/>
              <a:t>(</a:t>
            </a:r>
            <a:r>
              <a:rPr lang="it-IT" sz="2400" dirty="0" err="1"/>
              <a:t>fdist.freq</a:t>
            </a:r>
            <a:r>
              <a:rPr lang="it-IT" sz="2400" dirty="0"/>
              <a:t>(3))  # frequenza delle parole lunghe 3 -&gt; circa 20%</a:t>
            </a:r>
          </a:p>
          <a:p>
            <a:r>
              <a:rPr lang="it-IT" sz="2400" dirty="0"/>
              <a:t>    </a:t>
            </a:r>
            <a:r>
              <a:rPr lang="it-IT" sz="2400" dirty="0" err="1"/>
              <a:t>fdist.plot</a:t>
            </a:r>
            <a:r>
              <a:rPr lang="it-IT" sz="2400" dirty="0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29015806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BCC695-08EF-4162-9524-0BFF4FC19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8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5E6D522-45C6-4408-B08C-0EA070E962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303868"/>
            <a:ext cx="9404722" cy="4944532"/>
          </a:xfrm>
        </p:spPr>
        <p:txBody>
          <a:bodyPr>
            <a:normAutofit/>
          </a:bodyPr>
          <a:lstStyle/>
          <a:p>
            <a:endParaRPr lang="it-IT" sz="2800" dirty="0"/>
          </a:p>
          <a:p>
            <a:r>
              <a:rPr lang="it-IT" sz="2800" dirty="0"/>
              <a:t>Determinare in text1 le parole che terminano con '</a:t>
            </a:r>
            <a:r>
              <a:rPr lang="it-IT" sz="2800" dirty="0" err="1"/>
              <a:t>ableness</a:t>
            </a:r>
            <a:r>
              <a:rPr lang="it-IT" sz="2800" dirty="0"/>
              <a:t>’</a:t>
            </a:r>
          </a:p>
          <a:p>
            <a:r>
              <a:rPr lang="it-IT" sz="2800" dirty="0"/>
              <a:t>Determinare il text4 le parole che contengono '</a:t>
            </a:r>
            <a:r>
              <a:rPr lang="it-IT" sz="2800" dirty="0" err="1"/>
              <a:t>gnt</a:t>
            </a:r>
            <a:r>
              <a:rPr lang="it-IT" sz="2800" dirty="0"/>
              <a:t>’</a:t>
            </a:r>
          </a:p>
          <a:p>
            <a:r>
              <a:rPr lang="it-IT" sz="2800" dirty="0"/>
              <a:t>Determinare in text6 le parole che iniziano con una maiuscola</a:t>
            </a:r>
          </a:p>
          <a:p>
            <a:r>
              <a:rPr lang="it-IT" sz="2800" dirty="0"/>
              <a:t>Determinare in sent7 le parole composte solo da cifre</a:t>
            </a:r>
          </a:p>
        </p:txBody>
      </p:sp>
    </p:spTree>
    <p:extLst>
      <p:ext uri="{BB962C8B-B14F-4D97-AF65-F5344CB8AC3E}">
        <p14:creationId xmlns:p14="http://schemas.microsoft.com/office/powerpoint/2010/main" val="21252733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BCC695-08EF-4162-9524-0BFF4FC19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8 - SOLUZIONE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5E6D522-45C6-4408-B08C-0EA070E962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320800"/>
            <a:ext cx="10661156" cy="5084482"/>
          </a:xfrm>
        </p:spPr>
        <p:txBody>
          <a:bodyPr>
            <a:normAutofit/>
          </a:bodyPr>
          <a:lstStyle/>
          <a:p>
            <a:endParaRPr lang="it-IT" sz="2400" dirty="0"/>
          </a:p>
          <a:p>
            <a:r>
              <a:rPr lang="it-IT" sz="2400" dirty="0"/>
              <a:t># parole che terminano con '</a:t>
            </a:r>
            <a:r>
              <a:rPr lang="it-IT" sz="2400" dirty="0" err="1"/>
              <a:t>ableness</a:t>
            </a:r>
            <a:r>
              <a:rPr lang="it-IT" sz="2400" dirty="0"/>
              <a:t>’</a:t>
            </a:r>
          </a:p>
          <a:p>
            <a:pPr marL="0" indent="0">
              <a:buNone/>
            </a:pPr>
            <a:r>
              <a:rPr lang="it-IT" sz="2400" dirty="0"/>
              <a:t> </a:t>
            </a:r>
            <a:r>
              <a:rPr lang="it-IT" sz="2400" dirty="0" err="1"/>
              <a:t>print</a:t>
            </a:r>
            <a:r>
              <a:rPr lang="it-IT" sz="2400" dirty="0"/>
              <a:t>(</a:t>
            </a:r>
            <a:r>
              <a:rPr lang="it-IT" sz="2400" dirty="0" err="1"/>
              <a:t>sorted</a:t>
            </a:r>
            <a:r>
              <a:rPr lang="it-IT" sz="2400" dirty="0"/>
              <a:t>(w for w in set(text1) </a:t>
            </a:r>
            <a:r>
              <a:rPr lang="it-IT" sz="2400" dirty="0" err="1"/>
              <a:t>if</a:t>
            </a:r>
            <a:r>
              <a:rPr lang="it-IT" sz="2400" dirty="0"/>
              <a:t> </a:t>
            </a:r>
            <a:r>
              <a:rPr lang="it-IT" sz="2400" dirty="0" err="1"/>
              <a:t>w.endswith</a:t>
            </a:r>
            <a:r>
              <a:rPr lang="it-IT" sz="2400" dirty="0"/>
              <a:t>('</a:t>
            </a:r>
            <a:r>
              <a:rPr lang="it-IT" sz="2400" dirty="0" err="1"/>
              <a:t>ableness</a:t>
            </a:r>
            <a:r>
              <a:rPr lang="it-IT" sz="2400" dirty="0"/>
              <a:t>')))</a:t>
            </a:r>
          </a:p>
          <a:p>
            <a:r>
              <a:rPr lang="it-IT" sz="2400" dirty="0"/>
              <a:t># parole che contengono '</a:t>
            </a:r>
            <a:r>
              <a:rPr lang="it-IT" sz="2400" dirty="0" err="1"/>
              <a:t>gnt</a:t>
            </a:r>
            <a:r>
              <a:rPr lang="it-IT" sz="2400" dirty="0"/>
              <a:t>’</a:t>
            </a:r>
          </a:p>
          <a:p>
            <a:pPr marL="0" indent="0">
              <a:buNone/>
            </a:pPr>
            <a:r>
              <a:rPr lang="it-IT" sz="2400" dirty="0"/>
              <a:t> </a:t>
            </a:r>
            <a:r>
              <a:rPr lang="it-IT" sz="2400" dirty="0" err="1"/>
              <a:t>print</a:t>
            </a:r>
            <a:r>
              <a:rPr lang="it-IT" sz="2400" dirty="0"/>
              <a:t>(</a:t>
            </a:r>
            <a:r>
              <a:rPr lang="it-IT" sz="2400" dirty="0" err="1"/>
              <a:t>sorted</a:t>
            </a:r>
            <a:r>
              <a:rPr lang="it-IT" sz="2400" dirty="0"/>
              <a:t>(</a:t>
            </a:r>
            <a:r>
              <a:rPr lang="it-IT" sz="2400" dirty="0" err="1"/>
              <a:t>term</a:t>
            </a:r>
            <a:r>
              <a:rPr lang="it-IT" sz="2400" dirty="0"/>
              <a:t> for </a:t>
            </a:r>
            <a:r>
              <a:rPr lang="it-IT" sz="2400" dirty="0" err="1"/>
              <a:t>term</a:t>
            </a:r>
            <a:r>
              <a:rPr lang="it-IT" sz="2400" dirty="0"/>
              <a:t> in set(text4) </a:t>
            </a:r>
            <a:r>
              <a:rPr lang="it-IT" sz="2400" dirty="0" err="1"/>
              <a:t>if</a:t>
            </a:r>
            <a:r>
              <a:rPr lang="it-IT" sz="2400" dirty="0"/>
              <a:t> '</a:t>
            </a:r>
            <a:r>
              <a:rPr lang="it-IT" sz="2400" dirty="0" err="1"/>
              <a:t>gnt</a:t>
            </a:r>
            <a:r>
              <a:rPr lang="it-IT" sz="2400" dirty="0"/>
              <a:t>' in </a:t>
            </a:r>
            <a:r>
              <a:rPr lang="it-IT" sz="2400" dirty="0" err="1"/>
              <a:t>term</a:t>
            </a:r>
            <a:r>
              <a:rPr lang="it-IT" sz="2400" dirty="0"/>
              <a:t>))</a:t>
            </a:r>
          </a:p>
          <a:p>
            <a:r>
              <a:rPr lang="it-IT" sz="2400" dirty="0"/>
              <a:t># parole che iniziano con una maiuscola </a:t>
            </a:r>
          </a:p>
          <a:p>
            <a:pPr marL="0" indent="0">
              <a:buNone/>
            </a:pPr>
            <a:r>
              <a:rPr lang="it-IT" sz="2400" dirty="0" err="1"/>
              <a:t>print</a:t>
            </a:r>
            <a:r>
              <a:rPr lang="it-IT" sz="2400" dirty="0"/>
              <a:t>(</a:t>
            </a:r>
            <a:r>
              <a:rPr lang="it-IT" sz="2400" dirty="0" err="1"/>
              <a:t>sorted</a:t>
            </a:r>
            <a:r>
              <a:rPr lang="it-IT" sz="2400" dirty="0"/>
              <a:t>(item for item in set(text6) </a:t>
            </a:r>
            <a:r>
              <a:rPr lang="it-IT" sz="2400" dirty="0" err="1"/>
              <a:t>if</a:t>
            </a:r>
            <a:r>
              <a:rPr lang="it-IT" sz="2400" dirty="0"/>
              <a:t> </a:t>
            </a:r>
            <a:r>
              <a:rPr lang="it-IT" sz="2400" dirty="0" err="1"/>
              <a:t>item.istitle</a:t>
            </a:r>
            <a:r>
              <a:rPr lang="it-IT" sz="2400" dirty="0"/>
              <a:t>()))</a:t>
            </a:r>
          </a:p>
          <a:p>
            <a:r>
              <a:rPr lang="it-IT" sz="2400" dirty="0"/>
              <a:t># parole composte solo da cifre </a:t>
            </a:r>
          </a:p>
          <a:p>
            <a:pPr marL="0" indent="0">
              <a:buNone/>
            </a:pPr>
            <a:r>
              <a:rPr lang="it-IT" sz="2400" dirty="0" err="1"/>
              <a:t>print</a:t>
            </a:r>
            <a:r>
              <a:rPr lang="it-IT" sz="2400" dirty="0"/>
              <a:t>(</a:t>
            </a:r>
            <a:r>
              <a:rPr lang="it-IT" sz="2400" dirty="0" err="1"/>
              <a:t>sorted</a:t>
            </a:r>
            <a:r>
              <a:rPr lang="it-IT" sz="2400" dirty="0"/>
              <a:t>(item for item in set(sent7) </a:t>
            </a:r>
            <a:r>
              <a:rPr lang="it-IT" sz="2400" dirty="0" err="1"/>
              <a:t>if</a:t>
            </a:r>
            <a:r>
              <a:rPr lang="it-IT" sz="2400" dirty="0"/>
              <a:t> </a:t>
            </a:r>
            <a:r>
              <a:rPr lang="it-IT" sz="2400" dirty="0" err="1"/>
              <a:t>item.isdigit</a:t>
            </a:r>
            <a:r>
              <a:rPr lang="it-IT" sz="2400" dirty="0"/>
              <a:t>()))</a:t>
            </a:r>
          </a:p>
          <a:p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4546456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BD27C-C066-467B-974A-D9B48A2CC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NTLK - CORPORA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1D0D7C4-3F98-4CC1-A7F7-D30F84701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1444978"/>
            <a:ext cx="10000290" cy="4803422"/>
          </a:xfrm>
        </p:spPr>
        <p:txBody>
          <a:bodyPr>
            <a:normAutofit/>
          </a:bodyPr>
          <a:lstStyle/>
          <a:p>
            <a:endParaRPr lang="it-IT" sz="2800" dirty="0"/>
          </a:p>
          <a:p>
            <a:r>
              <a:rPr lang="it-IT" sz="2800" dirty="0"/>
              <a:t>In pratica il «Natural Language Processing» utilizza in genere grandi quantità di dati linguistici, o corpora.</a:t>
            </a:r>
          </a:p>
          <a:p>
            <a:endParaRPr lang="it-IT" sz="2800" dirty="0"/>
          </a:p>
          <a:p>
            <a:r>
              <a:rPr lang="it-IT" sz="2800" dirty="0"/>
              <a:t>Risponderemo alle seguenti domande:</a:t>
            </a:r>
          </a:p>
          <a:p>
            <a:pPr lvl="1"/>
            <a:r>
              <a:rPr lang="it-IT" sz="2400" dirty="0"/>
              <a:t>Quali sono alcuni corpora di testo utili e come possiamo accedervi con </a:t>
            </a:r>
            <a:r>
              <a:rPr lang="it-IT" sz="2400" dirty="0" err="1"/>
              <a:t>Python</a:t>
            </a:r>
            <a:r>
              <a:rPr lang="it-IT" sz="2400" dirty="0"/>
              <a:t>?</a:t>
            </a:r>
          </a:p>
          <a:p>
            <a:pPr lvl="1"/>
            <a:r>
              <a:rPr lang="it-IT" sz="2400" dirty="0"/>
              <a:t>Quali costrutti </a:t>
            </a:r>
            <a:r>
              <a:rPr lang="it-IT" sz="2400" dirty="0" err="1"/>
              <a:t>Python</a:t>
            </a:r>
            <a:r>
              <a:rPr lang="it-IT" sz="2400" dirty="0"/>
              <a:t> sono più utili per questo lavoro?</a:t>
            </a:r>
          </a:p>
        </p:txBody>
      </p:sp>
    </p:spTree>
    <p:extLst>
      <p:ext uri="{BB962C8B-B14F-4D97-AF65-F5344CB8AC3E}">
        <p14:creationId xmlns:p14="http://schemas.microsoft.com/office/powerpoint/2010/main" val="4186578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BA2DF038-786F-47F3-B4AB-270DF3755B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586" y="436371"/>
            <a:ext cx="7013821" cy="598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7866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BD27C-C066-467B-974A-D9B48A2CC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NTLK - CORPORA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1D0D7C4-3F98-4CC1-A7F7-D30F84701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303868"/>
            <a:ext cx="11038869" cy="5101414"/>
          </a:xfrm>
        </p:spPr>
        <p:txBody>
          <a:bodyPr>
            <a:normAutofit/>
          </a:bodyPr>
          <a:lstStyle/>
          <a:p>
            <a:r>
              <a:rPr lang="it-IT" sz="2800" dirty="0"/>
              <a:t>Come appena accennato, un corpus di testo è un grande corpo di testo </a:t>
            </a:r>
          </a:p>
          <a:p>
            <a:r>
              <a:rPr lang="it-IT" sz="2800" dirty="0"/>
              <a:t>Abbiamo già esaminato alcune piccole raccolte di testo, come gli interventi noti come ‘US </a:t>
            </a:r>
            <a:r>
              <a:rPr lang="it-IT" sz="2800" dirty="0" err="1"/>
              <a:t>Presidential</a:t>
            </a:r>
            <a:r>
              <a:rPr lang="it-IT" sz="2800" dirty="0"/>
              <a:t> </a:t>
            </a:r>
            <a:r>
              <a:rPr lang="it-IT" sz="2800" dirty="0" err="1"/>
              <a:t>Inaugural</a:t>
            </a:r>
            <a:r>
              <a:rPr lang="it-IT" sz="2800" dirty="0"/>
              <a:t> </a:t>
            </a:r>
            <a:r>
              <a:rPr lang="it-IT" sz="2800" dirty="0" err="1"/>
              <a:t>Addresses</a:t>
            </a:r>
            <a:r>
              <a:rPr lang="it-IT" sz="2800" dirty="0"/>
              <a:t>’</a:t>
            </a:r>
          </a:p>
          <a:p>
            <a:r>
              <a:rPr lang="it-IT" sz="2800" dirty="0"/>
              <a:t>Dal momento che vogliamo essere in grado di lavorare con altri testi, esamineremo una varietà di corpora testuali</a:t>
            </a:r>
          </a:p>
          <a:p>
            <a:r>
              <a:rPr lang="it-IT" sz="2800" dirty="0"/>
              <a:t>Vedremo come selezionare singoli testi e come lavorare con loro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17409322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BA191-D3BD-495D-A1C3-92D00A657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GUTEMBERG CORPUS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A9A006-C8FE-4276-BCCB-52F196C4F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439334"/>
            <a:ext cx="11021935" cy="1477852"/>
          </a:xfrm>
        </p:spPr>
        <p:txBody>
          <a:bodyPr>
            <a:normAutofit lnSpcReduction="10000"/>
          </a:bodyPr>
          <a:lstStyle/>
          <a:p>
            <a:r>
              <a:rPr lang="it-IT" sz="2400" dirty="0"/>
              <a:t>Johannes </a:t>
            </a:r>
            <a:r>
              <a:rPr lang="it-IT" sz="2400" dirty="0" err="1"/>
              <a:t>Gensfleisch</a:t>
            </a:r>
            <a:r>
              <a:rPr lang="it-IT" sz="2400" dirty="0"/>
              <a:t> della corte di Gutenberg (Magonza, 1390-1403 circa – Magonza, 3 febbraio 1468) è stato un orafo e tipografo tedesco a cui si deve l'inizio della tecnica della stampa moderna in Europa</a:t>
            </a:r>
          </a:p>
        </p:txBody>
      </p:sp>
      <p:pic>
        <p:nvPicPr>
          <p:cNvPr id="2051" name="Picture 3" descr="Risultati immagini per gutenberg">
            <a:extLst>
              <a:ext uri="{FF2B5EF4-FFF2-40B4-BE49-F238E27FC236}">
                <a16:creationId xmlns:a16="http://schemas.microsoft.com/office/drawing/2014/main" id="{F9B8821B-1D4C-45AB-BFA2-573346DD6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921" y="2743727"/>
            <a:ext cx="3425825" cy="342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44FECA9F-B584-4C1F-A132-E0C65D93AFC8}"/>
              </a:ext>
            </a:extLst>
          </p:cNvPr>
          <p:cNvSpPr txBox="1">
            <a:spLocks/>
          </p:cNvSpPr>
          <p:nvPr/>
        </p:nvSpPr>
        <p:spPr>
          <a:xfrm>
            <a:off x="645130" y="3295538"/>
            <a:ext cx="7692791" cy="2495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it-IT" sz="2400" dirty="0"/>
              <a:t>NLTK include una piccola selezione di testi dall'archivio di testo elettronico di ‘Project Gutenberg’, che contiene circa 57.000 libri elettronici gratuiti, ospitati su </a:t>
            </a:r>
            <a:r>
              <a:rPr lang="it-IT" sz="2400" dirty="0">
                <a:hlinkClick r:id="rId4"/>
              </a:rPr>
              <a:t>http://www.gutenberg.org/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77185007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BA191-D3BD-495D-A1C3-92D00A657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BROWN CORPUS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A9A006-C8FE-4276-BCCB-52F196C4F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439334"/>
            <a:ext cx="11021935" cy="4809066"/>
          </a:xfrm>
        </p:spPr>
        <p:txBody>
          <a:bodyPr>
            <a:normAutofit/>
          </a:bodyPr>
          <a:lstStyle/>
          <a:p>
            <a:r>
              <a:rPr lang="it-IT" sz="2800" dirty="0"/>
              <a:t>Il Brown Corpus era il primo corpus elettronico di milioni di parole inglesi, creato nel 1961 alla Brown </a:t>
            </a:r>
            <a:r>
              <a:rPr lang="it-IT" sz="2800" dirty="0" err="1"/>
              <a:t>University</a:t>
            </a:r>
            <a:endParaRPr lang="it-IT" sz="2800" dirty="0"/>
          </a:p>
          <a:p>
            <a:r>
              <a:rPr lang="it-IT" sz="2800" dirty="0"/>
              <a:t>Questo corpus contiene testi da 500 fonti</a:t>
            </a:r>
          </a:p>
          <a:p>
            <a:r>
              <a:rPr lang="it-IT" sz="2800" dirty="0"/>
              <a:t>Le fonti sono state categorizzate per genere (notizie, editoriali e così via)</a:t>
            </a:r>
          </a:p>
          <a:p>
            <a:r>
              <a:rPr lang="it-IT" sz="2800" dirty="0"/>
              <a:t>Per l’elenco completo, vedi </a:t>
            </a:r>
            <a:r>
              <a:rPr lang="it-IT" sz="2800" dirty="0">
                <a:hlinkClick r:id="rId2"/>
              </a:rPr>
              <a:t>http://icame.uib.no/</a:t>
            </a:r>
            <a:r>
              <a:rPr lang="it-IT" sz="2800" dirty="0" err="1">
                <a:hlinkClick r:id="rId2"/>
              </a:rPr>
              <a:t>brown</a:t>
            </a:r>
            <a:r>
              <a:rPr lang="it-IT" sz="2800" dirty="0">
                <a:hlinkClick r:id="rId2"/>
              </a:rPr>
              <a:t>/bcm-los.html</a:t>
            </a:r>
            <a:r>
              <a:rPr lang="it-IT" sz="2800" dirty="0"/>
              <a:t>)</a:t>
            </a:r>
          </a:p>
          <a:p>
            <a:endParaRPr lang="it-IT" sz="2800" dirty="0"/>
          </a:p>
          <a:p>
            <a:r>
              <a:rPr lang="en-US" sz="2800" dirty="0"/>
              <a:t>from </a:t>
            </a:r>
            <a:r>
              <a:rPr lang="en-US" sz="2800" dirty="0" err="1"/>
              <a:t>nltk.corpus</a:t>
            </a:r>
            <a:r>
              <a:rPr lang="en-US" sz="2800" dirty="0"/>
              <a:t> import brown</a:t>
            </a:r>
            <a:endParaRPr lang="it-IT" sz="2800" dirty="0"/>
          </a:p>
          <a:p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2365138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BA191-D3BD-495D-A1C3-92D00A657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WEB and CHAT TEXT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A9A006-C8FE-4276-BCCB-52F196C4F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439334"/>
            <a:ext cx="11021935" cy="4809066"/>
          </a:xfrm>
        </p:spPr>
        <p:txBody>
          <a:bodyPr>
            <a:normAutofit fontScale="92500" lnSpcReduction="20000"/>
          </a:bodyPr>
          <a:lstStyle/>
          <a:p>
            <a:r>
              <a:rPr lang="it-IT" sz="2800" dirty="0"/>
              <a:t>È importante considerare anche testi con un linguaggio meno formale. La piccola raccolta di testi web di NLTK include i contenuti di:</a:t>
            </a:r>
          </a:p>
          <a:p>
            <a:pPr lvl="1"/>
            <a:r>
              <a:rPr lang="it-IT" sz="2600" dirty="0"/>
              <a:t>un forum di discussione di Firefox</a:t>
            </a:r>
          </a:p>
          <a:p>
            <a:pPr lvl="1"/>
            <a:r>
              <a:rPr lang="it-IT" sz="2600" dirty="0"/>
              <a:t>conversazioni ascoltate a New York</a:t>
            </a:r>
          </a:p>
          <a:p>
            <a:pPr lvl="1"/>
            <a:r>
              <a:rPr lang="it-IT" sz="2600" dirty="0"/>
              <a:t>la sceneggiatura di Pirati dei Caraibi</a:t>
            </a:r>
          </a:p>
          <a:p>
            <a:pPr lvl="1"/>
            <a:r>
              <a:rPr lang="it-IT" sz="2600" dirty="0"/>
              <a:t>annunci personali</a:t>
            </a:r>
          </a:p>
          <a:p>
            <a:pPr lvl="1"/>
            <a:r>
              <a:rPr lang="it-IT" sz="2600" dirty="0"/>
              <a:t>recensioni di vini</a:t>
            </a:r>
          </a:p>
          <a:p>
            <a:endParaRPr lang="it-IT" sz="2800" dirty="0"/>
          </a:p>
          <a:p>
            <a:r>
              <a:rPr lang="en-US" sz="2800" dirty="0"/>
              <a:t>from </a:t>
            </a:r>
            <a:r>
              <a:rPr lang="en-US" sz="2800" dirty="0" err="1"/>
              <a:t>nltk.corpus</a:t>
            </a:r>
            <a:r>
              <a:rPr lang="en-US" sz="2800" dirty="0"/>
              <a:t> import wordnet as </a:t>
            </a:r>
            <a:r>
              <a:rPr lang="en-US" sz="2800" dirty="0" err="1"/>
              <a:t>wn</a:t>
            </a:r>
            <a:endParaRPr lang="en-US" sz="2800" dirty="0"/>
          </a:p>
          <a:p>
            <a:r>
              <a:rPr lang="en-US" sz="2800" dirty="0"/>
              <a:t>from </a:t>
            </a:r>
            <a:r>
              <a:rPr lang="en-US" sz="2800" dirty="0" err="1"/>
              <a:t>nltk.corpus</a:t>
            </a:r>
            <a:r>
              <a:rPr lang="en-US" sz="2800" dirty="0"/>
              <a:t> import </a:t>
            </a:r>
            <a:r>
              <a:rPr lang="it-IT" sz="2800" dirty="0" err="1"/>
              <a:t>nps_chat</a:t>
            </a:r>
            <a:r>
              <a:rPr lang="it-IT" sz="2800" dirty="0"/>
              <a:t> </a:t>
            </a:r>
            <a:r>
              <a:rPr lang="it-IT" sz="2800" dirty="0" err="1"/>
              <a:t>as</a:t>
            </a:r>
            <a:r>
              <a:rPr lang="it-IT" sz="2800" dirty="0"/>
              <a:t> </a:t>
            </a:r>
            <a:r>
              <a:rPr lang="it-IT" sz="2800" dirty="0" err="1"/>
              <a:t>nc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5357853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BA191-D3BD-495D-A1C3-92D00A657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GUTENBERG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A9A006-C8FE-4276-BCCB-52F196C4F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439334"/>
            <a:ext cx="11021935" cy="4809066"/>
          </a:xfrm>
        </p:spPr>
        <p:txBody>
          <a:bodyPr>
            <a:normAutofit fontScale="92500" lnSpcReduction="10000"/>
          </a:bodyPr>
          <a:lstStyle/>
          <a:p>
            <a:r>
              <a:rPr lang="de-DE" sz="2800" dirty="0"/>
              <a:t>from nltk.corpus import gutenberg</a:t>
            </a:r>
          </a:p>
          <a:p>
            <a:r>
              <a:rPr lang="it-IT" sz="2800" dirty="0" err="1"/>
              <a:t>print</a:t>
            </a:r>
            <a:r>
              <a:rPr lang="it-IT" sz="2800" dirty="0"/>
              <a:t>(</a:t>
            </a:r>
            <a:r>
              <a:rPr lang="it-IT" sz="2800" dirty="0" err="1"/>
              <a:t>gutenberg.fileids</a:t>
            </a:r>
            <a:r>
              <a:rPr lang="it-IT" sz="2800" dirty="0"/>
              <a:t>()) # mostra i testi presenti nel nostro corpus</a:t>
            </a:r>
          </a:p>
          <a:p>
            <a:r>
              <a:rPr lang="it-IT" sz="2800" dirty="0" err="1"/>
              <a:t>emma</a:t>
            </a:r>
            <a:r>
              <a:rPr lang="it-IT" sz="2800" dirty="0"/>
              <a:t> = </a:t>
            </a:r>
            <a:r>
              <a:rPr lang="it-IT" sz="2800" dirty="0" err="1"/>
              <a:t>gutenberg.words</a:t>
            </a:r>
            <a:r>
              <a:rPr lang="it-IT" sz="2800" dirty="0"/>
              <a:t>('austen-emma.txt') # prendiamo il primo di questi</a:t>
            </a:r>
          </a:p>
          <a:p>
            <a:r>
              <a:rPr lang="it-IT" sz="2800" dirty="0"/>
              <a:t> </a:t>
            </a:r>
            <a:r>
              <a:rPr lang="it-IT" sz="2800" dirty="0" err="1"/>
              <a:t>print</a:t>
            </a:r>
            <a:r>
              <a:rPr lang="it-IT" sz="2800" dirty="0"/>
              <a:t>(</a:t>
            </a:r>
            <a:r>
              <a:rPr lang="it-IT" sz="2800" dirty="0" err="1"/>
              <a:t>len</a:t>
            </a:r>
            <a:r>
              <a:rPr lang="it-IT" sz="2800" dirty="0"/>
              <a:t>(</a:t>
            </a:r>
            <a:r>
              <a:rPr lang="it-IT" sz="2800" dirty="0" err="1"/>
              <a:t>emma</a:t>
            </a:r>
            <a:r>
              <a:rPr lang="it-IT" sz="2800" dirty="0"/>
              <a:t>)) # vediamo quanti token contiene</a:t>
            </a:r>
          </a:p>
          <a:p>
            <a:endParaRPr lang="it-IT" sz="2800" dirty="0"/>
          </a:p>
          <a:p>
            <a:r>
              <a:rPr lang="it-IT" sz="2800" dirty="0"/>
              <a:t>NOTA: per eseguire i comandi </a:t>
            </a:r>
            <a:r>
              <a:rPr lang="it-IT" sz="2800" dirty="0" err="1"/>
              <a:t>ntlk</a:t>
            </a:r>
            <a:r>
              <a:rPr lang="it-IT" sz="2800" dirty="0"/>
              <a:t> visti in precedenza occorre prima eseguire:</a:t>
            </a:r>
          </a:p>
          <a:p>
            <a:pPr marL="400050" lvl="1" indent="0">
              <a:buNone/>
            </a:pPr>
            <a:r>
              <a:rPr lang="it-IT" sz="2600" dirty="0" err="1"/>
              <a:t>emma</a:t>
            </a:r>
            <a:r>
              <a:rPr lang="it-IT" sz="2600" dirty="0"/>
              <a:t> = </a:t>
            </a:r>
            <a:r>
              <a:rPr lang="it-IT" sz="2600" dirty="0" err="1"/>
              <a:t>nltk.Text</a:t>
            </a:r>
            <a:r>
              <a:rPr lang="it-IT" sz="2600" dirty="0"/>
              <a:t>(</a:t>
            </a:r>
            <a:r>
              <a:rPr lang="it-IT" sz="2600" dirty="0" err="1"/>
              <a:t>gutenberg.words</a:t>
            </a:r>
            <a:r>
              <a:rPr lang="it-IT" sz="2600" dirty="0"/>
              <a:t>('austen-emma.txt’)</a:t>
            </a:r>
          </a:p>
          <a:p>
            <a:pPr marL="400050" lvl="1" indent="0">
              <a:buNone/>
            </a:pPr>
            <a:r>
              <a:rPr lang="it-IT" sz="2600" dirty="0" err="1"/>
              <a:t>emma.concordance</a:t>
            </a:r>
            <a:r>
              <a:rPr lang="it-IT" sz="2600" dirty="0"/>
              <a:t>("</a:t>
            </a:r>
            <a:r>
              <a:rPr lang="it-IT" sz="2600" dirty="0" err="1"/>
              <a:t>surprize</a:t>
            </a:r>
            <a:r>
              <a:rPr lang="it-IT" sz="2600" dirty="0"/>
              <a:t>") # ora funziona</a:t>
            </a:r>
          </a:p>
        </p:txBody>
      </p:sp>
    </p:spTree>
    <p:extLst>
      <p:ext uri="{BB962C8B-B14F-4D97-AF65-F5344CB8AC3E}">
        <p14:creationId xmlns:p14="http://schemas.microsoft.com/office/powerpoint/2010/main" val="239639127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BA191-D3BD-495D-A1C3-92D00A657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131" y="398930"/>
            <a:ext cx="9404723" cy="1040404"/>
          </a:xfrm>
        </p:spPr>
        <p:txBody>
          <a:bodyPr/>
          <a:lstStyle/>
          <a:p>
            <a:r>
              <a:rPr lang="it-IT" dirty="0"/>
              <a:t>GUTENBERG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A9A006-C8FE-4276-BCCB-52F196C4F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439334"/>
            <a:ext cx="11021935" cy="4809066"/>
          </a:xfrm>
        </p:spPr>
        <p:txBody>
          <a:bodyPr>
            <a:normAutofit/>
          </a:bodyPr>
          <a:lstStyle/>
          <a:p>
            <a:endParaRPr lang="it-IT" sz="2600" dirty="0"/>
          </a:p>
          <a:p>
            <a:r>
              <a:rPr lang="it-IT" sz="2600" dirty="0" err="1"/>
              <a:t>gutenberg.raw</a:t>
            </a:r>
            <a:r>
              <a:rPr lang="it-IT" sz="2600" dirty="0"/>
              <a:t>(file) # fornisce il contenuto del file, senza elaborazione linguistica</a:t>
            </a:r>
          </a:p>
          <a:p>
            <a:r>
              <a:rPr lang="it-IT" sz="2600" dirty="0" err="1"/>
              <a:t>gutenberg.words</a:t>
            </a:r>
            <a:r>
              <a:rPr lang="it-IT" sz="2600" dirty="0"/>
              <a:t>(file) # lista di tutti i token</a:t>
            </a:r>
          </a:p>
          <a:p>
            <a:r>
              <a:rPr lang="it-IT" sz="2600" dirty="0" err="1"/>
              <a:t>sentences</a:t>
            </a:r>
            <a:r>
              <a:rPr lang="it-IT" sz="2600" dirty="0"/>
              <a:t> = </a:t>
            </a:r>
            <a:r>
              <a:rPr lang="it-IT" sz="2600" dirty="0" err="1"/>
              <a:t>gutenberg.sents</a:t>
            </a:r>
            <a:r>
              <a:rPr lang="it-IT" sz="2600" dirty="0"/>
              <a:t>(file) # divide il testo nelle sue frasi, dove ogni frase è una lista di parole</a:t>
            </a:r>
          </a:p>
          <a:p>
            <a:r>
              <a:rPr lang="it-IT" sz="2600" dirty="0" err="1"/>
              <a:t>sentences</a:t>
            </a:r>
            <a:r>
              <a:rPr lang="it-IT" sz="2600" dirty="0"/>
              <a:t>[</a:t>
            </a:r>
            <a:r>
              <a:rPr lang="it-IT" sz="2600" dirty="0" err="1"/>
              <a:t>num</a:t>
            </a:r>
            <a:r>
              <a:rPr lang="it-IT" sz="2600" dirty="0"/>
              <a:t>] # accedo alla frase numero ‘</a:t>
            </a:r>
            <a:r>
              <a:rPr lang="it-IT" sz="2600" dirty="0" err="1"/>
              <a:t>num</a:t>
            </a:r>
            <a:r>
              <a:rPr lang="it-IT" sz="2600" dirty="0"/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18408995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BA191-D3BD-495D-A1C3-92D00A657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A9A006-C8FE-4276-BCCB-52F196C4F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439334"/>
            <a:ext cx="11021935" cy="4809066"/>
          </a:xfrm>
        </p:spPr>
        <p:txBody>
          <a:bodyPr>
            <a:normAutofit/>
          </a:bodyPr>
          <a:lstStyle/>
          <a:p>
            <a:endParaRPr lang="it-IT" sz="2800" dirty="0"/>
          </a:p>
          <a:p>
            <a:r>
              <a:rPr lang="it-IT" sz="2800" dirty="0"/>
              <a:t>Scriviamo un breve programma per visualizzare varie informazioni su ogni testo:</a:t>
            </a:r>
          </a:p>
          <a:p>
            <a:pPr lvl="1"/>
            <a:r>
              <a:rPr lang="it-IT" sz="2600" dirty="0"/>
              <a:t>eseguendo un ciclo su tutti i valori di </a:t>
            </a:r>
            <a:r>
              <a:rPr lang="it-IT" sz="2600" dirty="0" err="1"/>
              <a:t>fileid</a:t>
            </a:r>
            <a:r>
              <a:rPr lang="it-IT" sz="2600" dirty="0"/>
              <a:t> corrispondenti agli identificatori dei file </a:t>
            </a:r>
            <a:r>
              <a:rPr lang="it-IT" sz="2600" dirty="0" err="1"/>
              <a:t>gutenberg</a:t>
            </a:r>
            <a:r>
              <a:rPr lang="it-IT" sz="2600" dirty="0"/>
              <a:t> elencati in precedenza </a:t>
            </a:r>
          </a:p>
          <a:p>
            <a:pPr lvl="1"/>
            <a:r>
              <a:rPr lang="it-IT" sz="2600" dirty="0"/>
              <a:t>calcolando le statistiche per ogni testo</a:t>
            </a:r>
          </a:p>
          <a:p>
            <a:pPr lvl="1"/>
            <a:endParaRPr lang="it-IT" sz="2600" dirty="0"/>
          </a:p>
          <a:p>
            <a:r>
              <a:rPr lang="it-IT" sz="2800" dirty="0"/>
              <a:t>Per un output più compatto, arrotonderemo ciascun numero al numero intero più vicino, usando round ()</a:t>
            </a:r>
          </a:p>
        </p:txBody>
      </p:sp>
    </p:spTree>
    <p:extLst>
      <p:ext uri="{BB962C8B-B14F-4D97-AF65-F5344CB8AC3E}">
        <p14:creationId xmlns:p14="http://schemas.microsoft.com/office/powerpoint/2010/main" val="268040182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BA191-D3BD-495D-A1C3-92D00A657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9D46221-352C-4EE1-8D7D-4F0095085C53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73448" y="1605424"/>
            <a:ext cx="11845103" cy="3647152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showFileInfo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():</a:t>
            </a:r>
            <a:b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fileid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gutenberg.fileids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():</a:t>
            </a:r>
            <a:b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num_chars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8888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gutenberg.raw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fileid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b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num_words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8888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gutenberg.words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fileid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b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num_sents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8888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gutenberg.sents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fileid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b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num_vocab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8888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8888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set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w.lower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 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gutenberg.words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fileid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)))</a:t>
            </a:r>
            <a:b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 stampiamo la lunghezza media delle parole, la lunghezza media delle frasi e </a:t>
            </a:r>
            <a:r>
              <a:rPr lang="it-IT" altLang="it-IT" sz="21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it-IT" altLang="it-IT" sz="2100" dirty="0" err="1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lexical</a:t>
            </a:r>
            <a:r>
              <a:rPr lang="it-IT" altLang="it-IT" sz="21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it-IT" altLang="it-IT" sz="2100" dirty="0" err="1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diversity</a:t>
            </a:r>
            <a:r>
              <a:rPr lang="it-IT" altLang="it-IT" sz="21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score' il numero di volte in cui ogni voce del vocabolario appare in media nel testo</a:t>
            </a:r>
            <a:b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8888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round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num_chars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/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num_words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8888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round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num_words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/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num_sents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8888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round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num_words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/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num_vocab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it-IT" altLang="it-IT" sz="21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fileid</a:t>
            </a:r>
            <a:r>
              <a:rPr kumimoji="0" lang="it-IT" altLang="it-IT" sz="21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kumimoji="0" lang="it-IT" altLang="it-IT" sz="2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4388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BA191-D3BD-495D-A1C3-92D00A657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2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A9A006-C8FE-4276-BCCB-52F196C4F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439334"/>
            <a:ext cx="11021935" cy="4809066"/>
          </a:xfrm>
        </p:spPr>
        <p:txBody>
          <a:bodyPr>
            <a:normAutofit/>
          </a:bodyPr>
          <a:lstStyle/>
          <a:p>
            <a:r>
              <a:rPr lang="it-IT" sz="2800" dirty="0"/>
              <a:t>Troviamo la frase più lunga del Macbeth:</a:t>
            </a:r>
          </a:p>
          <a:p>
            <a:endParaRPr lang="it-IT" sz="2800" dirty="0"/>
          </a:p>
          <a:p>
            <a:pPr lvl="1"/>
            <a:r>
              <a:rPr lang="it-IT" sz="2600" dirty="0"/>
              <a:t>Recupero le frasi</a:t>
            </a:r>
          </a:p>
          <a:p>
            <a:pPr lvl="1"/>
            <a:r>
              <a:rPr lang="it-IT" sz="2600" dirty="0"/>
              <a:t>Mi creo una lista con tutte le lunghezze (usate list </a:t>
            </a:r>
            <a:r>
              <a:rPr lang="it-IT" sz="2600" dirty="0" err="1"/>
              <a:t>comprehension</a:t>
            </a:r>
            <a:r>
              <a:rPr lang="it-IT" sz="2600" dirty="0"/>
              <a:t>)</a:t>
            </a:r>
          </a:p>
          <a:p>
            <a:pPr lvl="1"/>
            <a:r>
              <a:rPr lang="it-IT" sz="2600" dirty="0"/>
              <a:t>Trovo il valore massimo della lista e lo stampo</a:t>
            </a:r>
          </a:p>
          <a:p>
            <a:pPr lvl="1"/>
            <a:r>
              <a:rPr lang="it-IT" sz="2600" dirty="0"/>
              <a:t>Stampo la frase più lunga</a:t>
            </a:r>
          </a:p>
        </p:txBody>
      </p:sp>
    </p:spTree>
    <p:extLst>
      <p:ext uri="{BB962C8B-B14F-4D97-AF65-F5344CB8AC3E}">
        <p14:creationId xmlns:p14="http://schemas.microsoft.com/office/powerpoint/2010/main" val="78759407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BA191-D3BD-495D-A1C3-92D00A657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2 - Soluzione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A9A006-C8FE-4276-BCCB-52F196C4F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439334"/>
            <a:ext cx="11021935" cy="4809066"/>
          </a:xfrm>
        </p:spPr>
        <p:txBody>
          <a:bodyPr>
            <a:normAutofit/>
          </a:bodyPr>
          <a:lstStyle/>
          <a:p>
            <a:r>
              <a:rPr lang="it-IT" sz="2800" dirty="0"/>
              <a:t>Troviamo la frase più lunga del Macbeth:</a:t>
            </a:r>
          </a:p>
          <a:p>
            <a:endParaRPr lang="it-IT" sz="2800" dirty="0"/>
          </a:p>
          <a:p>
            <a:pPr marL="400050" lvl="1" indent="0">
              <a:buNone/>
            </a:pPr>
            <a:r>
              <a:rPr lang="it-IT" sz="2600" dirty="0"/>
              <a:t> </a:t>
            </a:r>
            <a:r>
              <a:rPr lang="it-IT" sz="2800" dirty="0" err="1"/>
              <a:t>macbeth_sentences</a:t>
            </a:r>
            <a:r>
              <a:rPr lang="it-IT" sz="2800" dirty="0"/>
              <a:t> = </a:t>
            </a:r>
            <a:r>
              <a:rPr lang="it-IT" sz="2800" dirty="0" err="1"/>
              <a:t>gutenberg.sents</a:t>
            </a:r>
            <a:r>
              <a:rPr lang="it-IT" sz="2800" dirty="0"/>
              <a:t>('shakespeare-macbeth.txt')</a:t>
            </a:r>
          </a:p>
          <a:p>
            <a:pPr marL="400050" lvl="1" indent="0">
              <a:buNone/>
            </a:pPr>
            <a:r>
              <a:rPr lang="it-IT" sz="2800" dirty="0"/>
              <a:t> </a:t>
            </a:r>
            <a:r>
              <a:rPr lang="it-IT" sz="2800" dirty="0" err="1"/>
              <a:t>longest_len</a:t>
            </a:r>
            <a:r>
              <a:rPr lang="it-IT" sz="2800" dirty="0"/>
              <a:t> = </a:t>
            </a:r>
            <a:r>
              <a:rPr lang="it-IT" sz="2800" dirty="0" err="1"/>
              <a:t>max</a:t>
            </a:r>
            <a:r>
              <a:rPr lang="it-IT" sz="2800" dirty="0"/>
              <a:t>(</a:t>
            </a:r>
            <a:r>
              <a:rPr lang="it-IT" sz="2800" dirty="0" err="1"/>
              <a:t>len</a:t>
            </a:r>
            <a:r>
              <a:rPr lang="it-IT" sz="2800" dirty="0"/>
              <a:t>(s) for s in </a:t>
            </a:r>
            <a:r>
              <a:rPr lang="it-IT" sz="2800" dirty="0" err="1"/>
              <a:t>macbeth_sentences</a:t>
            </a:r>
            <a:r>
              <a:rPr lang="it-IT" sz="2800" dirty="0"/>
              <a:t>)</a:t>
            </a:r>
          </a:p>
          <a:p>
            <a:pPr marL="400050" lvl="1" indent="0">
              <a:buNone/>
            </a:pPr>
            <a:r>
              <a:rPr lang="it-IT" sz="2800" dirty="0"/>
              <a:t> </a:t>
            </a:r>
            <a:r>
              <a:rPr lang="it-IT" sz="2800" dirty="0" err="1"/>
              <a:t>print</a:t>
            </a:r>
            <a:r>
              <a:rPr lang="it-IT" sz="2800" dirty="0"/>
              <a:t>(</a:t>
            </a:r>
            <a:r>
              <a:rPr lang="it-IT" sz="2800" dirty="0" err="1"/>
              <a:t>longest_len</a:t>
            </a:r>
            <a:r>
              <a:rPr lang="it-IT" sz="2800" dirty="0"/>
              <a:t>)</a:t>
            </a:r>
          </a:p>
          <a:p>
            <a:pPr marL="400050" lvl="1" indent="0">
              <a:buNone/>
            </a:pPr>
            <a:r>
              <a:rPr lang="it-IT" sz="2800" dirty="0"/>
              <a:t> </a:t>
            </a:r>
            <a:r>
              <a:rPr lang="it-IT" sz="2800" dirty="0" err="1"/>
              <a:t>print</a:t>
            </a:r>
            <a:r>
              <a:rPr lang="it-IT" sz="2600" dirty="0"/>
              <a:t>([s for s in </a:t>
            </a:r>
            <a:r>
              <a:rPr lang="it-IT" sz="2600" dirty="0" err="1"/>
              <a:t>macbeth_sentences</a:t>
            </a:r>
            <a:r>
              <a:rPr lang="it-IT" sz="2600" dirty="0"/>
              <a:t> </a:t>
            </a:r>
            <a:r>
              <a:rPr lang="it-IT" sz="2600" dirty="0" err="1"/>
              <a:t>if</a:t>
            </a:r>
            <a:r>
              <a:rPr lang="it-IT" sz="2600" dirty="0"/>
              <a:t> </a:t>
            </a:r>
            <a:r>
              <a:rPr lang="it-IT" sz="2600" dirty="0" err="1"/>
              <a:t>len</a:t>
            </a:r>
            <a:r>
              <a:rPr lang="it-IT" sz="2600" dirty="0"/>
              <a:t>(s) == </a:t>
            </a:r>
            <a:r>
              <a:rPr lang="it-IT" sz="2600" dirty="0" err="1"/>
              <a:t>longest_len</a:t>
            </a:r>
            <a:r>
              <a:rPr lang="it-IT" sz="2600" dirty="0"/>
              <a:t>])</a:t>
            </a:r>
          </a:p>
        </p:txBody>
      </p:sp>
    </p:spTree>
    <p:extLst>
      <p:ext uri="{BB962C8B-B14F-4D97-AF65-F5344CB8AC3E}">
        <p14:creationId xmlns:p14="http://schemas.microsoft.com/office/powerpoint/2010/main" val="3276463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7B09BB-270E-4E35-ACE0-50E1E8F3A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NLTK – Setup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0FD5660-3CEC-4D41-B15E-A5BE076A7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633492"/>
            <a:ext cx="9404723" cy="4614908"/>
          </a:xfrm>
        </p:spPr>
        <p:txBody>
          <a:bodyPr>
            <a:normAutofit/>
          </a:bodyPr>
          <a:lstStyle/>
          <a:p>
            <a:r>
              <a:rPr lang="it-IT" dirty="0"/>
              <a:t>Aprire la console di Python e digitare i seguenti comandi:</a:t>
            </a:r>
          </a:p>
          <a:p>
            <a:pPr lvl="1"/>
            <a:r>
              <a:rPr lang="it-IT" dirty="0"/>
              <a:t>    import </a:t>
            </a:r>
            <a:r>
              <a:rPr lang="it-IT" dirty="0" err="1"/>
              <a:t>nltk</a:t>
            </a:r>
            <a:endParaRPr lang="it-IT" dirty="0"/>
          </a:p>
          <a:p>
            <a:pPr lvl="1"/>
            <a:r>
              <a:rPr lang="it-IT" dirty="0"/>
              <a:t>    </a:t>
            </a:r>
            <a:r>
              <a:rPr lang="it-IT" dirty="0" err="1"/>
              <a:t>print</a:t>
            </a:r>
            <a:r>
              <a:rPr lang="it-IT" dirty="0"/>
              <a:t>(</a:t>
            </a:r>
            <a:r>
              <a:rPr lang="it-IT" dirty="0" err="1"/>
              <a:t>nltk</a:t>
            </a:r>
            <a:r>
              <a:rPr lang="it-IT" dirty="0"/>
              <a:t>.__</a:t>
            </a:r>
            <a:r>
              <a:rPr lang="it-IT" dirty="0" err="1"/>
              <a:t>version</a:t>
            </a:r>
            <a:r>
              <a:rPr lang="it-IT" dirty="0"/>
              <a:t>__) # per verificare la versione</a:t>
            </a:r>
          </a:p>
          <a:p>
            <a:pPr lvl="1"/>
            <a:r>
              <a:rPr lang="it-IT" dirty="0"/>
              <a:t>    </a:t>
            </a:r>
            <a:r>
              <a:rPr lang="it-IT" dirty="0" err="1"/>
              <a:t>nltk.download</a:t>
            </a:r>
            <a:r>
              <a:rPr lang="it-IT" dirty="0"/>
              <a:t>() # o </a:t>
            </a:r>
            <a:r>
              <a:rPr lang="it-IT" dirty="0" err="1"/>
              <a:t>nltk.download_gui</a:t>
            </a:r>
            <a:r>
              <a:rPr lang="it-IT" dirty="0"/>
              <a:t>() in caso di errore</a:t>
            </a:r>
          </a:p>
          <a:p>
            <a:r>
              <a:rPr lang="it-IT" dirty="0"/>
              <a:t>Scaricare la </a:t>
            </a:r>
            <a:r>
              <a:rPr lang="it-IT" dirty="0" err="1"/>
              <a:t>collection</a:t>
            </a:r>
            <a:r>
              <a:rPr lang="it-IT" dirty="0"/>
              <a:t> book dalla GUI:</a:t>
            </a:r>
          </a:p>
          <a:p>
            <a:pPr lvl="1"/>
            <a:r>
              <a:rPr lang="it-IT" dirty="0"/>
              <a:t>    from </a:t>
            </a:r>
            <a:r>
              <a:rPr lang="it-IT" dirty="0" err="1"/>
              <a:t>nltk.book</a:t>
            </a:r>
            <a:r>
              <a:rPr lang="it-IT" dirty="0"/>
              <a:t> import *</a:t>
            </a:r>
          </a:p>
          <a:p>
            <a:r>
              <a:rPr lang="it-IT" dirty="0"/>
              <a:t>In caso non si riesca a visualizzare la GUI scaricare direttamente la </a:t>
            </a:r>
            <a:r>
              <a:rPr lang="it-IT" dirty="0" err="1"/>
              <a:t>collection</a:t>
            </a:r>
            <a:r>
              <a:rPr lang="it-IT" dirty="0"/>
              <a:t> con il seguente comando:</a:t>
            </a:r>
          </a:p>
          <a:p>
            <a:pPr lvl="1"/>
            <a:r>
              <a:rPr lang="it-IT" dirty="0"/>
              <a:t>    import </a:t>
            </a:r>
            <a:r>
              <a:rPr lang="it-IT" dirty="0" err="1"/>
              <a:t>nltk</a:t>
            </a:r>
            <a:endParaRPr lang="it-IT" dirty="0"/>
          </a:p>
          <a:p>
            <a:pPr lvl="1"/>
            <a:r>
              <a:rPr lang="it-IT" dirty="0"/>
              <a:t>    </a:t>
            </a:r>
            <a:r>
              <a:rPr lang="it-IT" dirty="0" err="1"/>
              <a:t>nltk.download</a:t>
            </a:r>
            <a:r>
              <a:rPr lang="it-IT" dirty="0"/>
              <a:t>('book') </a:t>
            </a:r>
          </a:p>
        </p:txBody>
      </p:sp>
    </p:spTree>
    <p:extLst>
      <p:ext uri="{BB962C8B-B14F-4D97-AF65-F5344CB8AC3E}">
        <p14:creationId xmlns:p14="http://schemas.microsoft.com/office/powerpoint/2010/main" val="9135031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BA191-D3BD-495D-A1C3-92D00A657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BROWN CORPUS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A9A006-C8FE-4276-BCCB-52F196C4F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439334"/>
            <a:ext cx="11021935" cy="4809066"/>
          </a:xfrm>
        </p:spPr>
        <p:txBody>
          <a:bodyPr>
            <a:normAutofit fontScale="92500" lnSpcReduction="10000"/>
          </a:bodyPr>
          <a:lstStyle/>
          <a:p>
            <a:r>
              <a:rPr lang="it-IT" sz="2600" dirty="0"/>
              <a:t>Il Brown Corpus è una comoda risorsa per studiare le differenze sistematiche tra i generi.</a:t>
            </a:r>
          </a:p>
          <a:p>
            <a:r>
              <a:rPr lang="it-IT" sz="2600" dirty="0"/>
              <a:t>Possiamo accedere al corpus come una lista di parole, o una lista di frasi (dove ogni frase è una lista di parole)</a:t>
            </a:r>
          </a:p>
          <a:p>
            <a:r>
              <a:rPr lang="it-IT" sz="2600" dirty="0"/>
              <a:t>Opzionalmente possiamo specificare particolari categorie o file da leggere.</a:t>
            </a:r>
          </a:p>
          <a:p>
            <a:endParaRPr lang="it-IT" sz="2600" dirty="0"/>
          </a:p>
          <a:p>
            <a:r>
              <a:rPr lang="it-IT" sz="2600" dirty="0"/>
              <a:t>    </a:t>
            </a:r>
            <a:r>
              <a:rPr lang="it-IT" sz="2600" dirty="0" err="1"/>
              <a:t>print</a:t>
            </a:r>
            <a:r>
              <a:rPr lang="it-IT" sz="2600" dirty="0"/>
              <a:t>(</a:t>
            </a:r>
            <a:r>
              <a:rPr lang="it-IT" sz="2600" dirty="0" err="1"/>
              <a:t>brown.categories</a:t>
            </a:r>
            <a:r>
              <a:rPr lang="it-IT" sz="2600" dirty="0"/>
              <a:t>()) # stampa le 15 categorie</a:t>
            </a:r>
          </a:p>
          <a:p>
            <a:r>
              <a:rPr lang="it-IT" sz="2600" dirty="0"/>
              <a:t>    </a:t>
            </a:r>
            <a:r>
              <a:rPr lang="it-IT" sz="2600" dirty="0" err="1"/>
              <a:t>print</a:t>
            </a:r>
            <a:r>
              <a:rPr lang="it-IT" sz="2600" dirty="0"/>
              <a:t>(</a:t>
            </a:r>
            <a:r>
              <a:rPr lang="it-IT" sz="2600" dirty="0" err="1"/>
              <a:t>brown.words</a:t>
            </a:r>
            <a:r>
              <a:rPr lang="it-IT" sz="2600" dirty="0"/>
              <a:t>(</a:t>
            </a:r>
            <a:r>
              <a:rPr lang="it-IT" sz="2600" dirty="0" err="1"/>
              <a:t>categories</a:t>
            </a:r>
            <a:r>
              <a:rPr lang="it-IT" sz="2600" dirty="0"/>
              <a:t>='</a:t>
            </a:r>
            <a:r>
              <a:rPr lang="it-IT" sz="2600" dirty="0" err="1"/>
              <a:t>editorial</a:t>
            </a:r>
            <a:r>
              <a:rPr lang="it-IT" sz="2600" dirty="0"/>
              <a:t>'))</a:t>
            </a:r>
          </a:p>
          <a:p>
            <a:r>
              <a:rPr lang="it-IT" sz="2600" dirty="0"/>
              <a:t>    </a:t>
            </a:r>
            <a:r>
              <a:rPr lang="it-IT" sz="2600" dirty="0" err="1"/>
              <a:t>print</a:t>
            </a:r>
            <a:r>
              <a:rPr lang="it-IT" sz="2600" dirty="0"/>
              <a:t>(</a:t>
            </a:r>
            <a:r>
              <a:rPr lang="it-IT" sz="2600" dirty="0" err="1"/>
              <a:t>brown.words</a:t>
            </a:r>
            <a:r>
              <a:rPr lang="it-IT" sz="2600" dirty="0"/>
              <a:t>(</a:t>
            </a:r>
            <a:r>
              <a:rPr lang="it-IT" sz="2600" dirty="0" err="1"/>
              <a:t>fileids</a:t>
            </a:r>
            <a:r>
              <a:rPr lang="it-IT" sz="2600" dirty="0"/>
              <a:t>=[‘cp12']))</a:t>
            </a:r>
          </a:p>
          <a:p>
            <a:r>
              <a:rPr lang="it-IT" sz="2600" dirty="0"/>
              <a:t>    </a:t>
            </a:r>
            <a:r>
              <a:rPr lang="it-IT" sz="2600" dirty="0" err="1"/>
              <a:t>print</a:t>
            </a:r>
            <a:r>
              <a:rPr lang="it-IT" sz="2600" dirty="0"/>
              <a:t>(</a:t>
            </a:r>
            <a:r>
              <a:rPr lang="it-IT" sz="2600" dirty="0" err="1"/>
              <a:t>brown.sents</a:t>
            </a:r>
            <a:r>
              <a:rPr lang="it-IT" sz="2600" dirty="0"/>
              <a:t>(</a:t>
            </a:r>
            <a:r>
              <a:rPr lang="it-IT" sz="2600" dirty="0" err="1"/>
              <a:t>categories</a:t>
            </a:r>
            <a:r>
              <a:rPr lang="it-IT" sz="2600" dirty="0"/>
              <a:t>=['news', '</a:t>
            </a:r>
            <a:r>
              <a:rPr lang="it-IT" sz="2600" dirty="0" err="1"/>
              <a:t>editorial</a:t>
            </a:r>
            <a:r>
              <a:rPr lang="it-IT" sz="2600" dirty="0"/>
              <a:t>', 'reviews']))</a:t>
            </a:r>
          </a:p>
        </p:txBody>
      </p:sp>
    </p:spTree>
    <p:extLst>
      <p:ext uri="{BB962C8B-B14F-4D97-AF65-F5344CB8AC3E}">
        <p14:creationId xmlns:p14="http://schemas.microsoft.com/office/powerpoint/2010/main" val="249005253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BA191-D3BD-495D-A1C3-92D00A657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BROWN CORPUS - ESERCIZIO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A9A006-C8FE-4276-BCCB-52F196C4F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439334"/>
            <a:ext cx="11021935" cy="4809066"/>
          </a:xfrm>
        </p:spPr>
        <p:txBody>
          <a:bodyPr>
            <a:normAutofit/>
          </a:bodyPr>
          <a:lstStyle/>
          <a:p>
            <a:r>
              <a:rPr lang="it-IT" sz="3200" dirty="0"/>
              <a:t>Confrontiamo i generi nel loro uso dei verbi modali.</a:t>
            </a:r>
          </a:p>
          <a:p>
            <a:r>
              <a:rPr lang="it-IT" sz="3200" dirty="0"/>
              <a:t>Il primo passo è produrre i conteggi per un particolare genere.</a:t>
            </a:r>
          </a:p>
          <a:p>
            <a:r>
              <a:rPr lang="it-IT" sz="3200" dirty="0"/>
              <a:t>    </a:t>
            </a:r>
            <a:r>
              <a:rPr lang="it-IT" sz="3200" dirty="0" err="1"/>
              <a:t>news_text</a:t>
            </a:r>
            <a:r>
              <a:rPr lang="it-IT" sz="3200" dirty="0"/>
              <a:t> = </a:t>
            </a:r>
            <a:r>
              <a:rPr lang="it-IT" sz="3200" dirty="0" err="1"/>
              <a:t>brown.words</a:t>
            </a:r>
            <a:r>
              <a:rPr lang="it-IT" sz="3200" dirty="0"/>
              <a:t>(</a:t>
            </a:r>
            <a:r>
              <a:rPr lang="it-IT" sz="3200" dirty="0" err="1"/>
              <a:t>categories</a:t>
            </a:r>
            <a:r>
              <a:rPr lang="it-IT" sz="3200" dirty="0"/>
              <a:t>='news')</a:t>
            </a:r>
          </a:p>
          <a:p>
            <a:r>
              <a:rPr lang="it-IT" sz="3200" dirty="0"/>
              <a:t>    </a:t>
            </a:r>
            <a:r>
              <a:rPr lang="it-IT" sz="3200" dirty="0" err="1"/>
              <a:t>fdist</a:t>
            </a:r>
            <a:r>
              <a:rPr lang="it-IT" sz="3200" dirty="0"/>
              <a:t> = </a:t>
            </a:r>
            <a:r>
              <a:rPr lang="it-IT" sz="3200" dirty="0" err="1"/>
              <a:t>nltk.FreqDist</a:t>
            </a:r>
            <a:r>
              <a:rPr lang="it-IT" sz="3200" dirty="0"/>
              <a:t>(</a:t>
            </a:r>
            <a:r>
              <a:rPr lang="it-IT" sz="3200" dirty="0" err="1"/>
              <a:t>w.lower</a:t>
            </a:r>
            <a:r>
              <a:rPr lang="it-IT" sz="3200" dirty="0"/>
              <a:t>() for w in </a:t>
            </a:r>
            <a:r>
              <a:rPr lang="it-IT" sz="3200" dirty="0" err="1"/>
              <a:t>news_text</a:t>
            </a:r>
            <a:r>
              <a:rPr lang="it-IT" sz="3200" dirty="0"/>
              <a:t>)</a:t>
            </a:r>
          </a:p>
          <a:p>
            <a:r>
              <a:rPr lang="it-IT" sz="3200" dirty="0"/>
              <a:t>    </a:t>
            </a:r>
            <a:r>
              <a:rPr lang="it-IT" sz="3200" dirty="0" err="1"/>
              <a:t>modals</a:t>
            </a:r>
            <a:r>
              <a:rPr lang="it-IT" sz="3200" dirty="0"/>
              <a:t> = ['can', '</a:t>
            </a:r>
            <a:r>
              <a:rPr lang="it-IT" sz="3200" dirty="0" err="1"/>
              <a:t>could</a:t>
            </a:r>
            <a:r>
              <a:rPr lang="it-IT" sz="3200" dirty="0"/>
              <a:t>', '</a:t>
            </a:r>
            <a:r>
              <a:rPr lang="it-IT" sz="3200" dirty="0" err="1"/>
              <a:t>may</a:t>
            </a:r>
            <a:r>
              <a:rPr lang="it-IT" sz="3200" dirty="0"/>
              <a:t>', '</a:t>
            </a:r>
            <a:r>
              <a:rPr lang="it-IT" sz="3200" dirty="0" err="1"/>
              <a:t>might</a:t>
            </a:r>
            <a:r>
              <a:rPr lang="it-IT" sz="3200" dirty="0"/>
              <a:t>', 'must', '</a:t>
            </a:r>
            <a:r>
              <a:rPr lang="it-IT" sz="3200" dirty="0" err="1"/>
              <a:t>will</a:t>
            </a:r>
            <a:r>
              <a:rPr lang="it-IT" sz="3200" dirty="0"/>
              <a:t>']</a:t>
            </a:r>
          </a:p>
          <a:p>
            <a:r>
              <a:rPr lang="it-IT" sz="3200" dirty="0"/>
              <a:t>    for m in </a:t>
            </a:r>
            <a:r>
              <a:rPr lang="it-IT" sz="3200" dirty="0" err="1"/>
              <a:t>modals</a:t>
            </a:r>
            <a:r>
              <a:rPr lang="it-IT" sz="3200" dirty="0"/>
              <a:t>:</a:t>
            </a:r>
          </a:p>
          <a:p>
            <a:r>
              <a:rPr lang="it-IT" sz="3200" dirty="0"/>
              <a:t>        </a:t>
            </a:r>
            <a:r>
              <a:rPr lang="it-IT" sz="3200" dirty="0" err="1"/>
              <a:t>print</a:t>
            </a:r>
            <a:r>
              <a:rPr lang="it-IT" sz="3200" dirty="0"/>
              <a:t>(m + ':', </a:t>
            </a:r>
            <a:r>
              <a:rPr lang="it-IT" sz="3200" dirty="0" err="1"/>
              <a:t>fdist</a:t>
            </a:r>
            <a:r>
              <a:rPr lang="it-IT" sz="3200" dirty="0"/>
              <a:t>[m])</a:t>
            </a:r>
          </a:p>
        </p:txBody>
      </p:sp>
    </p:spTree>
    <p:extLst>
      <p:ext uri="{BB962C8B-B14F-4D97-AF65-F5344CB8AC3E}">
        <p14:creationId xmlns:p14="http://schemas.microsoft.com/office/powerpoint/2010/main" val="3370657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BA191-D3BD-495D-A1C3-92D00A657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BROWN CORPUS - ESERCIZIO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A9A006-C8FE-4276-BCCB-52F196C4F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439334"/>
            <a:ext cx="11021935" cy="4809066"/>
          </a:xfrm>
        </p:spPr>
        <p:txBody>
          <a:bodyPr>
            <a:normAutofit lnSpcReduction="10000"/>
          </a:bodyPr>
          <a:lstStyle/>
          <a:p>
            <a:r>
              <a:rPr lang="it-IT" sz="3200" dirty="0"/>
              <a:t>Ora, dobbiamo ottenere dei conteggi per ogni genere di interesse.</a:t>
            </a:r>
          </a:p>
          <a:p>
            <a:r>
              <a:rPr lang="it-IT" sz="3200" dirty="0"/>
              <a:t>Useremo il supporto di NLTK per le distribuzioni di frequenza condizionale</a:t>
            </a:r>
          </a:p>
          <a:p>
            <a:r>
              <a:rPr lang="it-IT" sz="3200" dirty="0"/>
              <a:t>Le distribuzioni di frequenza condizionale vengono utilizzate per registrare il numero di volte in cui ogni campione si è verificato, data la condizione in cui è stato eseguito l'esperimento (ad esempio distribuzione della frequenza di una parola data la sua lunghezza)</a:t>
            </a:r>
          </a:p>
        </p:txBody>
      </p:sp>
    </p:spTree>
    <p:extLst>
      <p:ext uri="{BB962C8B-B14F-4D97-AF65-F5344CB8AC3E}">
        <p14:creationId xmlns:p14="http://schemas.microsoft.com/office/powerpoint/2010/main" val="337960237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BA191-D3BD-495D-A1C3-92D00A657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BROWN CORPUS - ESERCIZIO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A9A006-C8FE-4276-BCCB-52F196C4F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439334"/>
            <a:ext cx="11021935" cy="4809066"/>
          </a:xfrm>
        </p:spPr>
        <p:txBody>
          <a:bodyPr>
            <a:normAutofit fontScale="92500" lnSpcReduction="20000"/>
          </a:bodyPr>
          <a:lstStyle/>
          <a:p>
            <a:r>
              <a:rPr lang="it-IT" sz="3200" dirty="0"/>
              <a:t>Nel nostro caso la condizione è sia sul genere che sulla parola:</a:t>
            </a:r>
          </a:p>
          <a:p>
            <a:endParaRPr lang="it-IT" sz="3200" dirty="0"/>
          </a:p>
          <a:p>
            <a:pPr marL="0" indent="0">
              <a:buNone/>
            </a:pPr>
            <a:r>
              <a:rPr lang="it-IT" sz="3200" dirty="0"/>
              <a:t> </a:t>
            </a:r>
            <a:r>
              <a:rPr lang="it-IT" sz="3200" dirty="0" err="1"/>
              <a:t>cfd</a:t>
            </a:r>
            <a:r>
              <a:rPr lang="it-IT" sz="3200" dirty="0"/>
              <a:t> = </a:t>
            </a:r>
            <a:r>
              <a:rPr lang="it-IT" sz="3200" dirty="0" err="1"/>
              <a:t>nltk.ConditionalFreqDist</a:t>
            </a:r>
            <a:r>
              <a:rPr lang="it-IT" sz="3200" dirty="0"/>
              <a:t>(</a:t>
            </a:r>
          </a:p>
          <a:p>
            <a:pPr marL="0" indent="0">
              <a:buNone/>
            </a:pPr>
            <a:r>
              <a:rPr lang="it-IT" sz="3200" dirty="0"/>
              <a:t>        (</a:t>
            </a:r>
            <a:r>
              <a:rPr lang="it-IT" sz="3200" dirty="0" err="1"/>
              <a:t>genre</a:t>
            </a:r>
            <a:r>
              <a:rPr lang="it-IT" sz="3200" dirty="0"/>
              <a:t>, word)</a:t>
            </a:r>
          </a:p>
          <a:p>
            <a:pPr marL="0" indent="0">
              <a:buNone/>
            </a:pPr>
            <a:r>
              <a:rPr lang="it-IT" sz="3200" dirty="0"/>
              <a:t>        for </a:t>
            </a:r>
            <a:r>
              <a:rPr lang="it-IT" sz="3200" dirty="0" err="1"/>
              <a:t>genre</a:t>
            </a:r>
            <a:r>
              <a:rPr lang="it-IT" sz="3200" dirty="0"/>
              <a:t> in </a:t>
            </a:r>
            <a:r>
              <a:rPr lang="it-IT" sz="3200" dirty="0" err="1"/>
              <a:t>brown.categories</a:t>
            </a:r>
            <a:r>
              <a:rPr lang="it-IT" sz="3200" dirty="0"/>
              <a:t>()</a:t>
            </a:r>
          </a:p>
          <a:p>
            <a:pPr marL="0" indent="0">
              <a:buNone/>
            </a:pPr>
            <a:r>
              <a:rPr lang="it-IT" sz="3200" dirty="0"/>
              <a:t>        for word in </a:t>
            </a:r>
            <a:r>
              <a:rPr lang="it-IT" sz="3200" dirty="0" err="1"/>
              <a:t>brown.words</a:t>
            </a:r>
            <a:r>
              <a:rPr lang="it-IT" sz="3200" dirty="0"/>
              <a:t>(</a:t>
            </a:r>
            <a:r>
              <a:rPr lang="it-IT" sz="3200" dirty="0" err="1"/>
              <a:t>categories</a:t>
            </a:r>
            <a:r>
              <a:rPr lang="it-IT" sz="3200" dirty="0"/>
              <a:t>=</a:t>
            </a:r>
            <a:r>
              <a:rPr lang="it-IT" sz="3200" dirty="0" err="1"/>
              <a:t>genre</a:t>
            </a:r>
            <a:r>
              <a:rPr lang="it-IT" sz="3200" dirty="0"/>
              <a:t>))</a:t>
            </a:r>
          </a:p>
          <a:p>
            <a:pPr marL="0" indent="0">
              <a:buNone/>
            </a:pPr>
            <a:r>
              <a:rPr lang="it-IT" sz="3200" dirty="0"/>
              <a:t>    </a:t>
            </a:r>
            <a:r>
              <a:rPr lang="it-IT" sz="3200" dirty="0" err="1"/>
              <a:t>genres</a:t>
            </a:r>
            <a:r>
              <a:rPr lang="it-IT" sz="3200" dirty="0"/>
              <a:t> = ['news', '</a:t>
            </a:r>
            <a:r>
              <a:rPr lang="it-IT" sz="3200" dirty="0" err="1"/>
              <a:t>religion</a:t>
            </a:r>
            <a:r>
              <a:rPr lang="it-IT" sz="3200" dirty="0"/>
              <a:t>', 'hobbies', '</a:t>
            </a:r>
            <a:r>
              <a:rPr lang="it-IT" sz="3200" dirty="0" err="1"/>
              <a:t>science_fiction</a:t>
            </a:r>
            <a:r>
              <a:rPr lang="it-IT" sz="3200" dirty="0"/>
              <a:t>', 'romance', 'humor']</a:t>
            </a:r>
          </a:p>
          <a:p>
            <a:pPr marL="0" indent="0">
              <a:buNone/>
            </a:pPr>
            <a:r>
              <a:rPr lang="it-IT" sz="3200" dirty="0"/>
              <a:t>    </a:t>
            </a:r>
            <a:r>
              <a:rPr lang="it-IT" sz="3200" dirty="0" err="1"/>
              <a:t>modals</a:t>
            </a:r>
            <a:r>
              <a:rPr lang="it-IT" sz="3200" dirty="0"/>
              <a:t> = ['can', '</a:t>
            </a:r>
            <a:r>
              <a:rPr lang="it-IT" sz="3200" dirty="0" err="1"/>
              <a:t>could</a:t>
            </a:r>
            <a:r>
              <a:rPr lang="it-IT" sz="3200" dirty="0"/>
              <a:t>', '</a:t>
            </a:r>
            <a:r>
              <a:rPr lang="it-IT" sz="3200" dirty="0" err="1"/>
              <a:t>may</a:t>
            </a:r>
            <a:r>
              <a:rPr lang="it-IT" sz="3200" dirty="0"/>
              <a:t>', '</a:t>
            </a:r>
            <a:r>
              <a:rPr lang="it-IT" sz="3200" dirty="0" err="1"/>
              <a:t>might</a:t>
            </a:r>
            <a:r>
              <a:rPr lang="it-IT" sz="3200" dirty="0"/>
              <a:t>', 'must', '</a:t>
            </a:r>
            <a:r>
              <a:rPr lang="it-IT" sz="3200" dirty="0" err="1"/>
              <a:t>will</a:t>
            </a:r>
            <a:r>
              <a:rPr lang="it-IT" sz="3200" dirty="0"/>
              <a:t>']</a:t>
            </a:r>
          </a:p>
        </p:txBody>
      </p:sp>
    </p:spTree>
    <p:extLst>
      <p:ext uri="{BB962C8B-B14F-4D97-AF65-F5344CB8AC3E}">
        <p14:creationId xmlns:p14="http://schemas.microsoft.com/office/powerpoint/2010/main" val="70763070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BA191-D3BD-495D-A1C3-92D00A657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BROWN CORPUS - ESERCIZIO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A9A006-C8FE-4276-BCCB-52F196C4F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439334"/>
            <a:ext cx="11021935" cy="4809066"/>
          </a:xfrm>
        </p:spPr>
        <p:txBody>
          <a:bodyPr>
            <a:normAutofit/>
          </a:bodyPr>
          <a:lstStyle/>
          <a:p>
            <a:r>
              <a:rPr lang="it-IT" sz="2800" dirty="0"/>
              <a:t>creo tabella con </a:t>
            </a:r>
            <a:r>
              <a:rPr lang="it-IT" sz="2800" dirty="0" err="1"/>
              <a:t>genres</a:t>
            </a:r>
            <a:r>
              <a:rPr lang="it-IT" sz="2800" dirty="0"/>
              <a:t> come righe e i modali come colonne:</a:t>
            </a:r>
          </a:p>
          <a:p>
            <a:pPr marL="0" indent="0">
              <a:buNone/>
            </a:pPr>
            <a:r>
              <a:rPr lang="it-IT" sz="2800" dirty="0"/>
              <a:t> </a:t>
            </a:r>
            <a:r>
              <a:rPr lang="it-IT" sz="2800" dirty="0" err="1"/>
              <a:t>print</a:t>
            </a:r>
            <a:r>
              <a:rPr lang="it-IT" sz="2800" dirty="0"/>
              <a:t>(</a:t>
            </a:r>
            <a:r>
              <a:rPr lang="it-IT" sz="2800" dirty="0" err="1"/>
              <a:t>cfd.tabulate</a:t>
            </a:r>
            <a:r>
              <a:rPr lang="it-IT" sz="2800" dirty="0"/>
              <a:t>(</a:t>
            </a:r>
            <a:r>
              <a:rPr lang="it-IT" sz="2800" dirty="0" err="1"/>
              <a:t>conditions</a:t>
            </a:r>
            <a:r>
              <a:rPr lang="it-IT" sz="2800" dirty="0"/>
              <a:t>=</a:t>
            </a:r>
            <a:r>
              <a:rPr lang="it-IT" sz="2800" dirty="0" err="1"/>
              <a:t>genres</a:t>
            </a:r>
            <a:r>
              <a:rPr lang="it-IT" sz="2800" dirty="0"/>
              <a:t>, samples=</a:t>
            </a:r>
            <a:r>
              <a:rPr lang="it-IT" sz="2800" dirty="0" err="1"/>
              <a:t>modals</a:t>
            </a:r>
            <a:r>
              <a:rPr lang="it-IT" sz="2800" dirty="0"/>
              <a:t>))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D4B6280-9384-403E-8E04-5F030FD4CF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0166" y="3272852"/>
            <a:ext cx="8514856" cy="2783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29161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BA191-D3BD-495D-A1C3-92D00A657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BROWN CORPUS - ESERCIZIO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A9A006-C8FE-4276-BCCB-52F196C4F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439334"/>
            <a:ext cx="11021935" cy="4809066"/>
          </a:xfrm>
        </p:spPr>
        <p:txBody>
          <a:bodyPr>
            <a:normAutofit/>
          </a:bodyPr>
          <a:lstStyle/>
          <a:p>
            <a:r>
              <a:rPr lang="it-IT" sz="3200" dirty="0"/>
              <a:t>ESERCIZIO PER VOI:</a:t>
            </a:r>
          </a:p>
          <a:p>
            <a:r>
              <a:rPr lang="it-IT" sz="3200" dirty="0"/>
              <a:t>Scegli una categoria diversa del Corpus Brown e adatta l'esempio precedente per contare le parole </a:t>
            </a:r>
            <a:r>
              <a:rPr lang="it-IT" sz="3200" dirty="0" err="1"/>
              <a:t>wh</a:t>
            </a:r>
            <a:r>
              <a:rPr lang="it-IT" sz="3200" dirty="0"/>
              <a:t>, come </a:t>
            </a:r>
            <a:r>
              <a:rPr lang="it-IT" sz="3200" dirty="0" err="1"/>
              <a:t>what</a:t>
            </a:r>
            <a:r>
              <a:rPr lang="it-IT" sz="3200" dirty="0"/>
              <a:t>, </a:t>
            </a:r>
            <a:r>
              <a:rPr lang="it-IT" sz="3200" dirty="0" err="1"/>
              <a:t>when</a:t>
            </a:r>
            <a:r>
              <a:rPr lang="it-IT" sz="3200" dirty="0"/>
              <a:t>, </a:t>
            </a:r>
            <a:r>
              <a:rPr lang="it-IT" sz="3200" dirty="0" err="1"/>
              <a:t>where</a:t>
            </a:r>
            <a:r>
              <a:rPr lang="it-IT" sz="3200" dirty="0"/>
              <a:t>, </a:t>
            </a:r>
            <a:r>
              <a:rPr lang="it-IT" sz="3200" dirty="0" err="1"/>
              <a:t>who</a:t>
            </a:r>
            <a:r>
              <a:rPr lang="it-IT" sz="3200" dirty="0"/>
              <a:t>, e </a:t>
            </a:r>
            <a:r>
              <a:rPr lang="it-IT" sz="3200" dirty="0" err="1"/>
              <a:t>why</a:t>
            </a:r>
            <a:r>
              <a:rPr lang="it-IT" sz="3200" dirty="0"/>
              <a:t> in quella categoria</a:t>
            </a:r>
          </a:p>
          <a:p>
            <a:endParaRPr lang="it-IT" sz="3200" dirty="0"/>
          </a:p>
          <a:p>
            <a:r>
              <a:rPr lang="it-IT" sz="3200" dirty="0"/>
              <a:t>Stampiamo le distribuzioni di frequenza per le varie categorie</a:t>
            </a:r>
          </a:p>
        </p:txBody>
      </p:sp>
    </p:spTree>
    <p:extLst>
      <p:ext uri="{BB962C8B-B14F-4D97-AF65-F5344CB8AC3E}">
        <p14:creationId xmlns:p14="http://schemas.microsoft.com/office/powerpoint/2010/main" val="97503943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BA191-D3BD-495D-A1C3-92D00A657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BROWN CORPUS - SOLUZIONE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A9A006-C8FE-4276-BCCB-52F196C4F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439334"/>
            <a:ext cx="11411402" cy="48090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/>
              <a:t> </a:t>
            </a:r>
          </a:p>
          <a:p>
            <a:pPr marL="0" indent="0">
              <a:buNone/>
            </a:pPr>
            <a:r>
              <a:rPr lang="it-IT" sz="2800" dirty="0" err="1"/>
              <a:t>editorial_text</a:t>
            </a:r>
            <a:r>
              <a:rPr lang="it-IT" sz="2800" dirty="0"/>
              <a:t> = </a:t>
            </a:r>
            <a:r>
              <a:rPr lang="it-IT" sz="2800" dirty="0" err="1"/>
              <a:t>brown.words</a:t>
            </a:r>
            <a:r>
              <a:rPr lang="it-IT" sz="2800" dirty="0"/>
              <a:t>(</a:t>
            </a:r>
            <a:r>
              <a:rPr lang="it-IT" sz="2800" dirty="0" err="1"/>
              <a:t>categories</a:t>
            </a:r>
            <a:r>
              <a:rPr lang="it-IT" sz="2800" dirty="0"/>
              <a:t>='</a:t>
            </a:r>
            <a:r>
              <a:rPr lang="it-IT" sz="2800" dirty="0" err="1"/>
              <a:t>editorial</a:t>
            </a:r>
            <a:r>
              <a:rPr lang="it-IT" sz="2800" dirty="0"/>
              <a:t>')</a:t>
            </a:r>
          </a:p>
          <a:p>
            <a:pPr marL="0" indent="0">
              <a:buNone/>
            </a:pPr>
            <a:r>
              <a:rPr lang="it-IT" sz="2800" dirty="0"/>
              <a:t> </a:t>
            </a:r>
            <a:r>
              <a:rPr lang="it-IT" sz="2800" dirty="0" err="1"/>
              <a:t>fdist</a:t>
            </a:r>
            <a:r>
              <a:rPr lang="it-IT" sz="2800" dirty="0"/>
              <a:t> = </a:t>
            </a:r>
            <a:r>
              <a:rPr lang="it-IT" sz="2800" dirty="0" err="1"/>
              <a:t>nltk.FreqDist</a:t>
            </a:r>
            <a:r>
              <a:rPr lang="it-IT" sz="2800" dirty="0"/>
              <a:t>(</a:t>
            </a:r>
            <a:r>
              <a:rPr lang="it-IT" sz="2800" dirty="0" err="1"/>
              <a:t>w.lower</a:t>
            </a:r>
            <a:r>
              <a:rPr lang="it-IT" sz="2800" dirty="0"/>
              <a:t>() for w in </a:t>
            </a:r>
            <a:r>
              <a:rPr lang="it-IT" sz="2800" dirty="0" err="1"/>
              <a:t>editorial_text</a:t>
            </a:r>
            <a:r>
              <a:rPr lang="it-IT" sz="2800" dirty="0"/>
              <a:t>)</a:t>
            </a:r>
          </a:p>
          <a:p>
            <a:pPr marL="0" indent="0">
              <a:buNone/>
            </a:pPr>
            <a:r>
              <a:rPr lang="it-IT" sz="2800" dirty="0"/>
              <a:t> </a:t>
            </a:r>
            <a:r>
              <a:rPr lang="it-IT" sz="2800" dirty="0" err="1"/>
              <a:t>whWords</a:t>
            </a:r>
            <a:r>
              <a:rPr lang="it-IT" sz="2800" dirty="0"/>
              <a:t> = ['</a:t>
            </a:r>
            <a:r>
              <a:rPr lang="it-IT" sz="2800" dirty="0" err="1"/>
              <a:t>what</a:t>
            </a:r>
            <a:r>
              <a:rPr lang="it-IT" sz="2800" dirty="0"/>
              <a:t>', '</a:t>
            </a:r>
            <a:r>
              <a:rPr lang="it-IT" sz="2800" dirty="0" err="1"/>
              <a:t>when</a:t>
            </a:r>
            <a:r>
              <a:rPr lang="it-IT" sz="2800" dirty="0"/>
              <a:t>', '</a:t>
            </a:r>
            <a:r>
              <a:rPr lang="it-IT" sz="2800" dirty="0" err="1"/>
              <a:t>where</a:t>
            </a:r>
            <a:r>
              <a:rPr lang="it-IT" sz="2800" dirty="0"/>
              <a:t>', '</a:t>
            </a:r>
            <a:r>
              <a:rPr lang="it-IT" sz="2800" dirty="0" err="1"/>
              <a:t>who</a:t>
            </a:r>
            <a:r>
              <a:rPr lang="it-IT" sz="2800" dirty="0"/>
              <a:t>', '</a:t>
            </a:r>
            <a:r>
              <a:rPr lang="it-IT" sz="2800" dirty="0" err="1"/>
              <a:t>why</a:t>
            </a:r>
            <a:r>
              <a:rPr lang="it-IT" sz="2800" dirty="0"/>
              <a:t>']</a:t>
            </a:r>
          </a:p>
          <a:p>
            <a:pPr marL="0" indent="0">
              <a:buNone/>
            </a:pPr>
            <a:r>
              <a:rPr lang="it-IT" sz="2800" dirty="0"/>
              <a:t> for w in </a:t>
            </a:r>
            <a:r>
              <a:rPr lang="it-IT" sz="2800" dirty="0" err="1"/>
              <a:t>whWords</a:t>
            </a:r>
            <a:r>
              <a:rPr lang="it-IT" sz="2800" dirty="0"/>
              <a:t>:</a:t>
            </a:r>
          </a:p>
          <a:p>
            <a:pPr marL="0" indent="0">
              <a:buNone/>
            </a:pPr>
            <a:r>
              <a:rPr lang="it-IT" sz="2800" dirty="0"/>
              <a:t>        </a:t>
            </a:r>
            <a:r>
              <a:rPr lang="it-IT" sz="2800" dirty="0" err="1"/>
              <a:t>print</a:t>
            </a:r>
            <a:r>
              <a:rPr lang="it-IT" sz="2800" dirty="0"/>
              <a:t>(w + ':', </a:t>
            </a:r>
            <a:r>
              <a:rPr lang="it-IT" sz="2800" dirty="0" err="1"/>
              <a:t>fdist</a:t>
            </a:r>
            <a:r>
              <a:rPr lang="it-IT" sz="2800" dirty="0"/>
              <a:t>[w])</a:t>
            </a:r>
          </a:p>
          <a:p>
            <a:pPr marL="0" indent="0">
              <a:buNone/>
            </a:pPr>
            <a:endParaRPr lang="it-IT" sz="2800" dirty="0"/>
          </a:p>
          <a:p>
            <a:pPr marL="0" indent="0">
              <a:buNone/>
            </a:pPr>
            <a:r>
              <a:rPr lang="fr-FR" sz="2800" dirty="0"/>
              <a:t> print(cfd.tabulate(conditions=genres, samples=whWords))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05273590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EBA191-D3BD-495D-A1C3-92D00A657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CORPUS STRUTTURE COMUNI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A9A006-C8FE-4276-BCCB-52F196C4F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439334"/>
            <a:ext cx="11021935" cy="4809066"/>
          </a:xfrm>
        </p:spPr>
        <p:txBody>
          <a:bodyPr>
            <a:normAutofit/>
          </a:bodyPr>
          <a:lstStyle/>
          <a:p>
            <a:r>
              <a:rPr lang="it-IT" sz="2400" dirty="0"/>
              <a:t>il tipo più semplice di corpus è una raccolta di testi isolati senza una particolare organizzazione</a:t>
            </a:r>
          </a:p>
          <a:p>
            <a:r>
              <a:rPr lang="it-IT" sz="2400" dirty="0"/>
              <a:t>alcuni corpora sono strutturati in categorie come il genere (Brown Corpus)</a:t>
            </a:r>
          </a:p>
          <a:p>
            <a:r>
              <a:rPr lang="it-IT" sz="2400" dirty="0"/>
              <a:t>alcune categorizzazioni si sovrappongono, come le categorie tematiche (Reuters Corpus)</a:t>
            </a:r>
          </a:p>
        </p:txBody>
      </p:sp>
      <p:pic>
        <p:nvPicPr>
          <p:cNvPr id="5122" name="Picture 2" descr="../images/text-corpus-structure.png">
            <a:extLst>
              <a:ext uri="{FF2B5EF4-FFF2-40B4-BE49-F238E27FC236}">
                <a16:creationId xmlns:a16="http://schemas.microsoft.com/office/drawing/2014/main" id="{49445EB7-D0EA-4041-89AA-84053B9968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442"/>
          <a:stretch/>
        </p:blipFill>
        <p:spPr bwMode="auto">
          <a:xfrm>
            <a:off x="1750139" y="4018386"/>
            <a:ext cx="8449733" cy="238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7175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70B2A5-AB82-4FCD-AA27-1FC3730E3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CARICARE IL PROPRIO CORPUS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8D30306-F0D0-4FFC-AD17-48181A432D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320800"/>
            <a:ext cx="10900757" cy="4927599"/>
          </a:xfrm>
        </p:spPr>
        <p:txBody>
          <a:bodyPr>
            <a:normAutofit fontScale="92500"/>
          </a:bodyPr>
          <a:lstStyle/>
          <a:p>
            <a:r>
              <a:rPr lang="it-IT" sz="2800" dirty="0"/>
              <a:t>Se si dispone della propria raccolta di file di testo, è possibile caricarli facilmente con l'aiuto di </a:t>
            </a:r>
            <a:r>
              <a:rPr lang="it-IT" sz="2800" dirty="0" err="1"/>
              <a:t>PlainTalkCorpusReader</a:t>
            </a:r>
            <a:r>
              <a:rPr lang="it-IT" sz="2800" dirty="0"/>
              <a:t> di NLTK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from </a:t>
            </a:r>
            <a:r>
              <a:rPr lang="en-US" sz="2800" dirty="0" err="1"/>
              <a:t>nltk.corpus</a:t>
            </a:r>
            <a:r>
              <a:rPr lang="en-US" sz="2800" dirty="0"/>
              <a:t> import </a:t>
            </a:r>
            <a:r>
              <a:rPr lang="en-US" sz="2800" dirty="0" err="1"/>
              <a:t>PlaintextCorpusReader</a:t>
            </a:r>
            <a:endParaRPr lang="en-US" sz="2800" dirty="0"/>
          </a:p>
          <a:p>
            <a:pPr marL="457200" indent="-457200">
              <a:buFont typeface="+mj-lt"/>
              <a:buAutoNum type="arabicPeriod"/>
            </a:pPr>
            <a:r>
              <a:rPr lang="en-US" sz="2800" dirty="0" err="1"/>
              <a:t>corpus_root</a:t>
            </a:r>
            <a:r>
              <a:rPr lang="en-US" sz="2800" dirty="0"/>
              <a:t> = '/</a:t>
            </a:r>
            <a:r>
              <a:rPr lang="en-US" sz="2800" dirty="0" err="1"/>
              <a:t>usr</a:t>
            </a:r>
            <a:r>
              <a:rPr lang="en-US" sz="2800" dirty="0"/>
              <a:t>/share/</a:t>
            </a:r>
            <a:r>
              <a:rPr lang="en-US" sz="2800" dirty="0" err="1"/>
              <a:t>dict</a:t>
            </a:r>
            <a:r>
              <a:rPr lang="en-US" sz="2800" dirty="0"/>
              <a:t>’ # </a:t>
            </a:r>
            <a:r>
              <a:rPr lang="en-US" sz="2800" dirty="0" err="1"/>
              <a:t>cartella</a:t>
            </a:r>
            <a:r>
              <a:rPr lang="en-US" sz="2800" dirty="0"/>
              <a:t> I cui ci </a:t>
            </a:r>
            <a:r>
              <a:rPr lang="en-US" sz="2800" dirty="0" err="1"/>
              <a:t>sono</a:t>
            </a:r>
            <a:r>
              <a:rPr lang="en-US" sz="2800" dirty="0"/>
              <a:t> I file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2800" dirty="0" err="1"/>
              <a:t>wordlists</a:t>
            </a:r>
            <a:r>
              <a:rPr lang="it-IT" sz="2800" dirty="0"/>
              <a:t> = </a:t>
            </a:r>
            <a:r>
              <a:rPr lang="it-IT" sz="2800" dirty="0" err="1"/>
              <a:t>PlaintextCorpusReader</a:t>
            </a:r>
            <a:r>
              <a:rPr lang="it-IT" sz="2800" dirty="0"/>
              <a:t>(</a:t>
            </a:r>
            <a:r>
              <a:rPr lang="it-IT" sz="2800" dirty="0" err="1"/>
              <a:t>corpus_root</a:t>
            </a:r>
            <a:r>
              <a:rPr lang="it-IT" sz="2800" dirty="0"/>
              <a:t>, '.*’)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2800" dirty="0" err="1"/>
              <a:t>wordlists.fileids</a:t>
            </a:r>
            <a:r>
              <a:rPr lang="it-IT" sz="2800" dirty="0"/>
              <a:t>()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2800" dirty="0" err="1"/>
              <a:t>wordlists.words</a:t>
            </a:r>
            <a:r>
              <a:rPr lang="it-IT" sz="2800" dirty="0"/>
              <a:t>('</a:t>
            </a:r>
            <a:r>
              <a:rPr lang="it-IT" sz="2800" dirty="0" err="1"/>
              <a:t>connectives</a:t>
            </a:r>
            <a:r>
              <a:rPr lang="it-IT" sz="2800" dirty="0"/>
              <a:t>')</a:t>
            </a:r>
          </a:p>
          <a:p>
            <a:r>
              <a:rPr lang="it-IT" sz="2800" dirty="0"/>
              <a:t>Il secondo parametro dell'</a:t>
            </a:r>
            <a:r>
              <a:rPr lang="it-IT" sz="2800" dirty="0" err="1"/>
              <a:t>inizializzatore</a:t>
            </a:r>
            <a:r>
              <a:rPr lang="it-IT" sz="2800" dirty="0"/>
              <a:t> </a:t>
            </a:r>
            <a:r>
              <a:rPr lang="it-IT" sz="2800" dirty="0" err="1"/>
              <a:t>PlaintextCorpusReader</a:t>
            </a:r>
            <a:r>
              <a:rPr lang="it-IT" sz="2800" dirty="0"/>
              <a:t> [3.] può essere un elenco di </a:t>
            </a:r>
            <a:r>
              <a:rPr lang="it-IT" sz="2800" dirty="0" err="1"/>
              <a:t>fileid</a:t>
            </a:r>
            <a:r>
              <a:rPr lang="it-IT" sz="2800" dirty="0"/>
              <a:t>, come ['a.txt', 'test / b.txt'] o un pattern che corrisponde a tutti i </a:t>
            </a:r>
            <a:r>
              <a:rPr lang="it-IT" sz="2800" dirty="0" err="1"/>
              <a:t>fileid</a:t>
            </a:r>
            <a:r>
              <a:rPr lang="it-IT" sz="2800" dirty="0"/>
              <a:t>, come '[</a:t>
            </a:r>
            <a:r>
              <a:rPr lang="it-IT" sz="2800" dirty="0" err="1"/>
              <a:t>abc</a:t>
            </a:r>
            <a:r>
              <a:rPr lang="it-IT" sz="2800" dirty="0"/>
              <a:t>] /.* \ .</a:t>
            </a:r>
            <a:r>
              <a:rPr lang="it-IT" sz="2800" dirty="0" err="1"/>
              <a:t>txt</a:t>
            </a:r>
            <a:r>
              <a:rPr lang="it-IT" sz="2800" dirty="0"/>
              <a:t> '</a:t>
            </a:r>
          </a:p>
        </p:txBody>
      </p:sp>
    </p:spTree>
    <p:extLst>
      <p:ext uri="{BB962C8B-B14F-4D97-AF65-F5344CB8AC3E}">
        <p14:creationId xmlns:p14="http://schemas.microsoft.com/office/powerpoint/2010/main" val="51975143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DABAB4-0427-41D5-9721-4DBC9AD4C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Categorizzazione e </a:t>
            </a:r>
            <a:r>
              <a:rPr lang="it-IT" dirty="0" err="1"/>
              <a:t>tagging</a:t>
            </a:r>
            <a:r>
              <a:rPr lang="it-IT" dirty="0"/>
              <a:t> delle parole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B4F87E2-BD7C-4C2E-89E8-89C5802E98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400" dirty="0"/>
              <a:t>Il processo di </a:t>
            </a:r>
            <a:r>
              <a:rPr lang="it-IT" sz="2400" b="1" dirty="0"/>
              <a:t>classificare</a:t>
            </a:r>
            <a:r>
              <a:rPr lang="it-IT" sz="2400" dirty="0"/>
              <a:t> </a:t>
            </a:r>
            <a:r>
              <a:rPr lang="it-IT" sz="2400" b="1" dirty="0"/>
              <a:t>le parole </a:t>
            </a:r>
            <a:r>
              <a:rPr lang="it-IT" sz="2400" dirty="0"/>
              <a:t>nelle loro parti del discorso e di </a:t>
            </a:r>
            <a:r>
              <a:rPr lang="it-IT" sz="2400" b="1" dirty="0"/>
              <a:t>etichettarle</a:t>
            </a:r>
            <a:r>
              <a:rPr lang="it-IT" sz="2400" dirty="0"/>
              <a:t> di conseguenza è </a:t>
            </a:r>
            <a:r>
              <a:rPr lang="it-IT" sz="2400" b="1" dirty="0"/>
              <a:t>noto</a:t>
            </a:r>
            <a:r>
              <a:rPr lang="it-IT" sz="2400" dirty="0"/>
              <a:t> </a:t>
            </a:r>
            <a:r>
              <a:rPr lang="it-IT" sz="2400" b="1" dirty="0"/>
              <a:t>come</a:t>
            </a:r>
            <a:r>
              <a:rPr lang="it-IT" sz="2400" dirty="0"/>
              <a:t> " part-of-</a:t>
            </a:r>
            <a:r>
              <a:rPr lang="it-IT" sz="2400" dirty="0" err="1"/>
              <a:t>speech</a:t>
            </a:r>
            <a:r>
              <a:rPr lang="it-IT" sz="2400" dirty="0"/>
              <a:t> </a:t>
            </a:r>
            <a:r>
              <a:rPr lang="it-IT" sz="2400" dirty="0" err="1"/>
              <a:t>tagging</a:t>
            </a:r>
            <a:r>
              <a:rPr lang="it-IT" sz="2400" dirty="0"/>
              <a:t> ", POS-</a:t>
            </a:r>
            <a:r>
              <a:rPr lang="it-IT" sz="2400" dirty="0" err="1"/>
              <a:t>tagging</a:t>
            </a:r>
            <a:r>
              <a:rPr lang="it-IT" sz="2400" dirty="0"/>
              <a:t> o semplicemente </a:t>
            </a:r>
            <a:r>
              <a:rPr lang="it-IT" sz="2400" b="1" dirty="0" err="1"/>
              <a:t>tagging</a:t>
            </a:r>
            <a:endParaRPr lang="it-IT" sz="2400" b="1" dirty="0"/>
          </a:p>
          <a:p>
            <a:r>
              <a:rPr lang="it-IT" sz="2400" dirty="0"/>
              <a:t>Parti del discorso sono anche conosciute come classi di parole o categorie lessicali</a:t>
            </a:r>
          </a:p>
          <a:p>
            <a:r>
              <a:rPr lang="it-IT" sz="2400" dirty="0"/>
              <a:t>La raccolta dei </a:t>
            </a:r>
            <a:r>
              <a:rPr lang="it-IT" sz="2400" dirty="0" err="1"/>
              <a:t>tag</a:t>
            </a:r>
            <a:r>
              <a:rPr lang="it-IT" sz="2400" dirty="0"/>
              <a:t> utilizzati per una determinata attività è nota come </a:t>
            </a:r>
            <a:r>
              <a:rPr lang="it-IT" sz="2400" dirty="0" err="1"/>
              <a:t>tagset</a:t>
            </a:r>
            <a:endParaRPr lang="it-IT" sz="2400" dirty="0"/>
          </a:p>
          <a:p>
            <a:r>
              <a:rPr lang="it-IT" sz="2400" dirty="0"/>
              <a:t>Impareremo a sfruttare il </a:t>
            </a:r>
            <a:r>
              <a:rPr lang="it-IT" sz="2400" dirty="0" err="1"/>
              <a:t>tagging</a:t>
            </a:r>
            <a:r>
              <a:rPr lang="it-IT" sz="2400" dirty="0"/>
              <a:t> automatico del testo</a:t>
            </a:r>
          </a:p>
        </p:txBody>
      </p:sp>
    </p:spTree>
    <p:extLst>
      <p:ext uri="{BB962C8B-B14F-4D97-AF65-F5344CB8AC3E}">
        <p14:creationId xmlns:p14="http://schemas.microsoft.com/office/powerpoint/2010/main" val="1616223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7B09BB-270E-4E35-ACE0-50E1E8F3A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NLTK – modulo book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0FD5660-3CEC-4D41-B15E-A5BE076A7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633492"/>
            <a:ext cx="9404723" cy="4614908"/>
          </a:xfrm>
        </p:spPr>
        <p:txBody>
          <a:bodyPr>
            <a:normAutofit/>
          </a:bodyPr>
          <a:lstStyle/>
          <a:p>
            <a:r>
              <a:rPr lang="it-IT" dirty="0"/>
              <a:t>Una volta che i dati sono stati scaricati sulla macchina, è possibile caricarne alcuni usando l'interprete Python.</a:t>
            </a:r>
          </a:p>
          <a:p>
            <a:endParaRPr lang="it-IT" dirty="0"/>
          </a:p>
          <a:p>
            <a:r>
              <a:rPr lang="it-IT" dirty="0"/>
              <a:t>Scrivi un comando speciale al prompt di Python che dice all'interprete di caricare alcuni testi da esplorare: </a:t>
            </a:r>
          </a:p>
          <a:p>
            <a:pPr marL="457200" lvl="1" indent="0">
              <a:buNone/>
            </a:pPr>
            <a:r>
              <a:rPr lang="it-IT" sz="2000" dirty="0"/>
              <a:t>from </a:t>
            </a:r>
            <a:r>
              <a:rPr lang="it-IT" sz="2000" dirty="0" err="1"/>
              <a:t>nltk.book</a:t>
            </a:r>
            <a:r>
              <a:rPr lang="it-IT" sz="2000" dirty="0"/>
              <a:t> import *</a:t>
            </a:r>
          </a:p>
          <a:p>
            <a:endParaRPr lang="it-IT" dirty="0"/>
          </a:p>
          <a:p>
            <a:r>
              <a:rPr lang="it-IT" dirty="0"/>
              <a:t>Dopo aver stampato un messaggio di benvenuto, carica il testo di 9 libri (ci vorranno alcuni secondi).</a:t>
            </a:r>
          </a:p>
        </p:txBody>
      </p:sp>
    </p:spTree>
    <p:extLst>
      <p:ext uri="{BB962C8B-B14F-4D97-AF65-F5344CB8AC3E}">
        <p14:creationId xmlns:p14="http://schemas.microsoft.com/office/powerpoint/2010/main" val="302674630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C1AFED-DBE5-4E80-A021-D823BE6D2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TAGGING – </a:t>
            </a:r>
            <a:r>
              <a:rPr lang="it-IT" dirty="0" err="1"/>
              <a:t>pos_tag</a:t>
            </a:r>
            <a:r>
              <a:rPr lang="it-IT" dirty="0"/>
              <a:t>()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3F54226-B583-4CC8-ACF8-69D794519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540934"/>
            <a:ext cx="11021935" cy="4707466"/>
          </a:xfrm>
        </p:spPr>
        <p:txBody>
          <a:bodyPr>
            <a:normAutofit lnSpcReduction="10000"/>
          </a:bodyPr>
          <a:lstStyle/>
          <a:p>
            <a:r>
              <a:rPr lang="it-IT" dirty="0"/>
              <a:t>Elabora una sequenza di parole e allega un </a:t>
            </a:r>
            <a:r>
              <a:rPr lang="it-IT" dirty="0" err="1"/>
              <a:t>tag</a:t>
            </a:r>
            <a:r>
              <a:rPr lang="it-IT" dirty="0"/>
              <a:t> ad ogni parola:</a:t>
            </a:r>
          </a:p>
          <a:p>
            <a:endParaRPr lang="it-IT" dirty="0"/>
          </a:p>
          <a:p>
            <a:pPr marL="400050" lvl="1" indent="0">
              <a:buNone/>
            </a:pPr>
            <a:r>
              <a:rPr lang="it-IT" sz="2400" dirty="0"/>
              <a:t>import </a:t>
            </a:r>
            <a:r>
              <a:rPr lang="it-IT" sz="2400" dirty="0" err="1"/>
              <a:t>nltk</a:t>
            </a:r>
            <a:endParaRPr lang="it-IT" sz="2400" dirty="0"/>
          </a:p>
          <a:p>
            <a:pPr marL="400050" lvl="1" indent="0">
              <a:buNone/>
            </a:pPr>
            <a:r>
              <a:rPr lang="en-US" sz="2400" dirty="0"/>
              <a:t>text = </a:t>
            </a:r>
            <a:r>
              <a:rPr lang="en-US" sz="2400" dirty="0" err="1"/>
              <a:t>nltk.word_tokenize</a:t>
            </a:r>
            <a:r>
              <a:rPr lang="en-US" sz="2400" dirty="0"/>
              <a:t>("And now for something completely different")</a:t>
            </a:r>
          </a:p>
          <a:p>
            <a:pPr marL="400050" lvl="1" indent="0">
              <a:buNone/>
            </a:pPr>
            <a:r>
              <a:rPr lang="en-US" sz="2400" dirty="0"/>
              <a:t>print(</a:t>
            </a:r>
            <a:r>
              <a:rPr lang="en-US" sz="2400" dirty="0" err="1"/>
              <a:t>nltk.pos_tag</a:t>
            </a:r>
            <a:r>
              <a:rPr lang="en-US" sz="2400" dirty="0"/>
              <a:t>(text))</a:t>
            </a:r>
          </a:p>
          <a:p>
            <a:endParaRPr lang="en-US" dirty="0"/>
          </a:p>
          <a:p>
            <a:r>
              <a:rPr lang="it-IT" dirty="0"/>
              <a:t>[('And', 'CC'), ('</a:t>
            </a:r>
            <a:r>
              <a:rPr lang="it-IT" dirty="0" err="1"/>
              <a:t>now</a:t>
            </a:r>
            <a:r>
              <a:rPr lang="it-IT" dirty="0"/>
              <a:t>', 'RB'), ('for', 'IN'), ('</a:t>
            </a:r>
            <a:r>
              <a:rPr lang="it-IT" dirty="0" err="1"/>
              <a:t>something</a:t>
            </a:r>
            <a:r>
              <a:rPr lang="it-IT" dirty="0"/>
              <a:t>', 'NN'), ('</a:t>
            </a:r>
            <a:r>
              <a:rPr lang="it-IT" dirty="0" err="1"/>
              <a:t>completely</a:t>
            </a:r>
            <a:r>
              <a:rPr lang="it-IT" dirty="0"/>
              <a:t>', 'RB'), ('</a:t>
            </a:r>
            <a:r>
              <a:rPr lang="it-IT" dirty="0" err="1"/>
              <a:t>different</a:t>
            </a:r>
            <a:r>
              <a:rPr lang="it-IT" dirty="0"/>
              <a:t>', 'JJ’)]</a:t>
            </a:r>
          </a:p>
          <a:p>
            <a:r>
              <a:rPr lang="it-IT" dirty="0"/>
              <a:t>Vediamo che ‘and’ è CC, una congiunzione di coordinamento; ‘</a:t>
            </a:r>
            <a:r>
              <a:rPr lang="it-IT" dirty="0" err="1"/>
              <a:t>now</a:t>
            </a:r>
            <a:r>
              <a:rPr lang="it-IT" dirty="0"/>
              <a:t>’ e ‘</a:t>
            </a:r>
            <a:r>
              <a:rPr lang="it-IT" dirty="0" err="1"/>
              <a:t>completely</a:t>
            </a:r>
            <a:r>
              <a:rPr lang="it-IT" dirty="0"/>
              <a:t>’ sono RB, cioè avverbi; ‘for’ è IN, una preposizione; ‘</a:t>
            </a:r>
            <a:r>
              <a:rPr lang="it-IT" dirty="0" err="1"/>
              <a:t>something</a:t>
            </a:r>
            <a:r>
              <a:rPr lang="it-IT" dirty="0"/>
              <a:t>’ è NN, un nome; e ‘</a:t>
            </a:r>
            <a:r>
              <a:rPr lang="it-IT" dirty="0" err="1"/>
              <a:t>different</a:t>
            </a:r>
            <a:r>
              <a:rPr lang="it-IT" dirty="0"/>
              <a:t>’ è JJ, un aggettivo.</a:t>
            </a:r>
          </a:p>
        </p:txBody>
      </p:sp>
    </p:spTree>
    <p:extLst>
      <p:ext uri="{BB962C8B-B14F-4D97-AF65-F5344CB8AC3E}">
        <p14:creationId xmlns:p14="http://schemas.microsoft.com/office/powerpoint/2010/main" val="419312628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C1AFED-DBE5-4E80-A021-D823BE6D2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TAGGED CORPORA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3F54226-B583-4CC8-ACF8-69D794519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429916"/>
            <a:ext cx="10734068" cy="4758266"/>
          </a:xfrm>
        </p:spPr>
        <p:txBody>
          <a:bodyPr>
            <a:normAutofit/>
          </a:bodyPr>
          <a:lstStyle/>
          <a:p>
            <a:r>
              <a:rPr lang="it-IT" sz="2800" dirty="0"/>
              <a:t>Molti dei corpora inclusi con NLTK sono stati taggati</a:t>
            </a:r>
          </a:p>
          <a:p>
            <a:r>
              <a:rPr lang="it-IT" sz="2800" dirty="0"/>
              <a:t>Non tutti i corpora utilizzano lo stesso set di </a:t>
            </a:r>
            <a:r>
              <a:rPr lang="it-IT" sz="2800" dirty="0" err="1"/>
              <a:t>tag</a:t>
            </a:r>
            <a:endParaRPr lang="it-IT" sz="2800" dirty="0"/>
          </a:p>
          <a:p>
            <a:r>
              <a:rPr lang="it-IT" sz="2800" dirty="0"/>
              <a:t>Inizialmente vogliamo evitare le complicazioni di questi </a:t>
            </a:r>
            <a:r>
              <a:rPr lang="it-IT" sz="2800" dirty="0" err="1"/>
              <a:t>tagset</a:t>
            </a:r>
            <a:r>
              <a:rPr lang="it-IT" sz="2800" dirty="0"/>
              <a:t>, quindi utilizziamo una mappatura integrata per ‘Universal </a:t>
            </a:r>
            <a:r>
              <a:rPr lang="it-IT" sz="2800" dirty="0" err="1"/>
              <a:t>Tagset</a:t>
            </a:r>
            <a:r>
              <a:rPr lang="it-IT" sz="2800" dirty="0"/>
              <a:t>’</a:t>
            </a:r>
          </a:p>
          <a:p>
            <a:endParaRPr lang="it-IT" sz="2800" dirty="0"/>
          </a:p>
          <a:p>
            <a:r>
              <a:rPr lang="en-US" sz="2800" dirty="0" err="1"/>
              <a:t>nltk.corpus.brown.tagged_words</a:t>
            </a:r>
            <a:r>
              <a:rPr lang="en-US" sz="2800" dirty="0"/>
              <a:t>()</a:t>
            </a:r>
            <a:endParaRPr lang="it-IT" sz="2800" dirty="0"/>
          </a:p>
          <a:p>
            <a:r>
              <a:rPr lang="en-US" sz="2800" dirty="0" err="1"/>
              <a:t>nltk.corpus.brown.tagged_words</a:t>
            </a:r>
            <a:r>
              <a:rPr lang="en-US" sz="2800" dirty="0"/>
              <a:t>(</a:t>
            </a:r>
            <a:r>
              <a:rPr lang="en-US" sz="2800" dirty="0" err="1"/>
              <a:t>tagset</a:t>
            </a:r>
            <a:r>
              <a:rPr lang="en-US" sz="2800" dirty="0"/>
              <a:t> = ‘universal’)</a:t>
            </a:r>
            <a:endParaRPr lang="it-IT" sz="2800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01A7670E-886F-4885-ACBC-E2E6D70982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313" y="38766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304854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C1AFED-DBE5-4E80-A021-D823BE6D2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UNIVERSAL TAGSET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9A38E61-8678-497D-B23F-91E3D5DEC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111" y="1485492"/>
            <a:ext cx="10113991" cy="4919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42448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C1AFED-DBE5-4E80-A021-D823BE6D2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per voi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3F54226-B583-4CC8-ACF8-69D794519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0" y="1371599"/>
            <a:ext cx="11088689" cy="5164667"/>
          </a:xfrm>
        </p:spPr>
        <p:txBody>
          <a:bodyPr>
            <a:noAutofit/>
          </a:bodyPr>
          <a:lstStyle/>
          <a:p>
            <a:endParaRPr lang="it-IT" sz="2100" dirty="0"/>
          </a:p>
          <a:p>
            <a:r>
              <a:rPr lang="it-IT" sz="2100" dirty="0"/>
              <a:t>Quali tag (</a:t>
            </a:r>
            <a:r>
              <a:rPr lang="it-IT" sz="2100" dirty="0" err="1"/>
              <a:t>tagset</a:t>
            </a:r>
            <a:r>
              <a:rPr lang="it-IT" sz="2100" dirty="0"/>
              <a:t>: </a:t>
            </a:r>
            <a:r>
              <a:rPr lang="it-IT" sz="2100" dirty="0" err="1"/>
              <a:t>universal</a:t>
            </a:r>
            <a:r>
              <a:rPr lang="it-IT" sz="2100" dirty="0"/>
              <a:t>) sono i più comuni nella categoria news del corpus di Brown?</a:t>
            </a:r>
          </a:p>
          <a:p>
            <a:endParaRPr lang="it-IT" sz="2100" dirty="0"/>
          </a:p>
          <a:p>
            <a:r>
              <a:rPr lang="it-IT" sz="2100" dirty="0"/>
              <a:t>Ricordatevi di importare </a:t>
            </a:r>
            <a:r>
              <a:rPr lang="it-IT" sz="2100" dirty="0" err="1"/>
              <a:t>brown</a:t>
            </a:r>
            <a:endParaRPr lang="it-IT" sz="2100" dirty="0"/>
          </a:p>
          <a:p>
            <a:r>
              <a:rPr lang="it-IT" sz="2100" dirty="0"/>
              <a:t>Create la lista di tutte le parole taggate: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brown.tagged_words</a:t>
            </a:r>
            <a:r>
              <a:rPr lang="en-US" dirty="0"/>
              <a:t>(categories='news', </a:t>
            </a:r>
            <a:r>
              <a:rPr lang="en-US" dirty="0" err="1"/>
              <a:t>tagset</a:t>
            </a:r>
            <a:r>
              <a:rPr lang="en-US" dirty="0"/>
              <a:t>='universal’)</a:t>
            </a:r>
            <a:endParaRPr lang="it-IT" sz="2100" dirty="0"/>
          </a:p>
          <a:p>
            <a:r>
              <a:rPr lang="it-IT" sz="2100" dirty="0"/>
              <a:t>Ricordate che le parole taggate sono memorizzate come </a:t>
            </a:r>
            <a:r>
              <a:rPr lang="it-IT" sz="2100" dirty="0" err="1"/>
              <a:t>tupla</a:t>
            </a:r>
            <a:r>
              <a:rPr lang="it-IT" sz="2100" dirty="0"/>
              <a:t> (word, tag)</a:t>
            </a:r>
          </a:p>
          <a:p>
            <a:r>
              <a:rPr lang="it-IT" sz="2100" dirty="0"/>
              <a:t>Usate </a:t>
            </a:r>
            <a:r>
              <a:rPr lang="it-IT" sz="2100" dirty="0" err="1"/>
              <a:t>nltk.FreqDist</a:t>
            </a:r>
            <a:r>
              <a:rPr lang="it-IT" sz="2100" dirty="0"/>
              <a:t>()</a:t>
            </a:r>
          </a:p>
          <a:p>
            <a:r>
              <a:rPr lang="it-IT" sz="2100" dirty="0"/>
              <a:t>Potete chiamare il metodo </a:t>
            </a:r>
            <a:r>
              <a:rPr lang="it-IT" sz="2100" dirty="0" err="1"/>
              <a:t>collezione.most_common</a:t>
            </a:r>
            <a:r>
              <a:rPr lang="it-IT" sz="2100" dirty="0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214208101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C1AFED-DBE5-4E80-A021-D823BE6D2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 - SOLUZIONE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3F54226-B583-4CC8-ACF8-69D794519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000" y="1371600"/>
            <a:ext cx="119380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from </a:t>
            </a:r>
            <a:r>
              <a:rPr lang="en-US" sz="2200" dirty="0" err="1"/>
              <a:t>nltk.corpus</a:t>
            </a:r>
            <a:r>
              <a:rPr lang="en-US" sz="2200" dirty="0"/>
              <a:t> import brown</a:t>
            </a:r>
          </a:p>
          <a:p>
            <a:pPr marL="0" indent="0">
              <a:buNone/>
            </a:pPr>
            <a:r>
              <a:rPr lang="en-US" sz="2200" dirty="0" err="1"/>
              <a:t>brown_news_tagged</a:t>
            </a:r>
            <a:r>
              <a:rPr lang="en-US" sz="2200" dirty="0"/>
              <a:t> = </a:t>
            </a:r>
            <a:r>
              <a:rPr lang="en-US" sz="2200" dirty="0" err="1"/>
              <a:t>brown.tagged_words</a:t>
            </a:r>
            <a:r>
              <a:rPr lang="en-US" sz="2200" dirty="0"/>
              <a:t>(categories='news', </a:t>
            </a:r>
            <a:r>
              <a:rPr lang="en-US" sz="2200" dirty="0" err="1"/>
              <a:t>tagset</a:t>
            </a:r>
            <a:r>
              <a:rPr lang="en-US" sz="2200" dirty="0"/>
              <a:t>='universal')</a:t>
            </a:r>
          </a:p>
          <a:p>
            <a:pPr marL="0" indent="0">
              <a:buNone/>
            </a:pPr>
            <a:r>
              <a:rPr lang="en-US" sz="2200" dirty="0" err="1"/>
              <a:t>tag_fd</a:t>
            </a:r>
            <a:r>
              <a:rPr lang="en-US" sz="2200" dirty="0"/>
              <a:t> = </a:t>
            </a:r>
            <a:r>
              <a:rPr lang="en-US" sz="2200" dirty="0" err="1"/>
              <a:t>nltk.FreqDist</a:t>
            </a:r>
            <a:r>
              <a:rPr lang="en-US" sz="2200" dirty="0"/>
              <a:t>(tag for (word, tag) in </a:t>
            </a:r>
            <a:r>
              <a:rPr lang="en-US" sz="2200" dirty="0" err="1"/>
              <a:t>brown_news_tagged</a:t>
            </a:r>
            <a:r>
              <a:rPr lang="en-US" sz="2200" dirty="0"/>
              <a:t>)</a:t>
            </a:r>
          </a:p>
          <a:p>
            <a:pPr marL="0" indent="0">
              <a:buNone/>
            </a:pPr>
            <a:r>
              <a:rPr lang="en-US" sz="2200" dirty="0"/>
              <a:t>print(</a:t>
            </a:r>
            <a:r>
              <a:rPr lang="en-US" sz="2200" dirty="0" err="1"/>
              <a:t>tag_fd.most_common</a:t>
            </a:r>
            <a:r>
              <a:rPr lang="en-US" sz="2200" dirty="0"/>
              <a:t>())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[('NOUN', 30640), ('VERB', 14399), ('ADP', 12355), ('.', 11928), ('DET', 11389),</a:t>
            </a:r>
          </a:p>
          <a:p>
            <a:pPr marL="0" indent="0">
              <a:buNone/>
            </a:pPr>
            <a:r>
              <a:rPr lang="en-US" sz="2200" dirty="0"/>
              <a:t> ('ADJ', 6706), ('ADV', 3349), ('CONJ', 2717), ('PRON', 2535), ('PRT', 2264),</a:t>
            </a:r>
          </a:p>
          <a:p>
            <a:pPr marL="0" indent="0">
              <a:buNone/>
            </a:pPr>
            <a:r>
              <a:rPr lang="en-US" sz="2200" dirty="0"/>
              <a:t> ('NUM', 2166), ('X', 106)]</a:t>
            </a: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389732573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EA42B0-AC6F-46EB-AAD1-D8C7B1B8B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AUTOMATIC TAGGING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2B8A38E-B04D-43DE-901F-EB130F142C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456268"/>
            <a:ext cx="11225136" cy="4792132"/>
          </a:xfrm>
        </p:spPr>
        <p:txBody>
          <a:bodyPr>
            <a:normAutofit lnSpcReduction="10000"/>
          </a:bodyPr>
          <a:lstStyle/>
          <a:p>
            <a:r>
              <a:rPr lang="it-IT" sz="2600" dirty="0"/>
              <a:t>Impareremo vari modi per aggiungere automaticamente </a:t>
            </a:r>
            <a:r>
              <a:rPr lang="it-IT" sz="2600" dirty="0" err="1"/>
              <a:t>tag</a:t>
            </a:r>
            <a:r>
              <a:rPr lang="it-IT" sz="2600" dirty="0"/>
              <a:t> di parte del discorso al testo</a:t>
            </a:r>
          </a:p>
          <a:p>
            <a:r>
              <a:rPr lang="it-IT" sz="2600" dirty="0"/>
              <a:t>Vedremo che il </a:t>
            </a:r>
            <a:r>
              <a:rPr lang="it-IT" sz="2600" dirty="0" err="1"/>
              <a:t>tag</a:t>
            </a:r>
            <a:r>
              <a:rPr lang="it-IT" sz="2600" dirty="0"/>
              <a:t> di una parola dipende dalla parola e dal suo contesto all'interno di una frase. Per questo motivo, lavoreremo con i dati a livello di frasi (taggate) anziché di parole</a:t>
            </a:r>
          </a:p>
          <a:p>
            <a:r>
              <a:rPr lang="it-IT" sz="2600" dirty="0"/>
              <a:t>Inizieremo caricando i dati che useremo:</a:t>
            </a:r>
          </a:p>
          <a:p>
            <a:pPr marL="400050" lvl="1" indent="0">
              <a:buNone/>
            </a:pPr>
            <a:r>
              <a:rPr lang="en-US" sz="3200" dirty="0"/>
              <a:t>	</a:t>
            </a:r>
          </a:p>
          <a:p>
            <a:pPr marL="400050" lvl="1" indent="0">
              <a:buNone/>
            </a:pPr>
            <a:r>
              <a:rPr lang="en-US" sz="3000" dirty="0"/>
              <a:t>from </a:t>
            </a:r>
            <a:r>
              <a:rPr lang="en-US" sz="3000" dirty="0" err="1"/>
              <a:t>nltk.corpus</a:t>
            </a:r>
            <a:r>
              <a:rPr lang="en-US" sz="3000" dirty="0"/>
              <a:t> import brown</a:t>
            </a:r>
          </a:p>
          <a:p>
            <a:pPr marL="400050" lvl="1" indent="0">
              <a:buNone/>
            </a:pPr>
            <a:r>
              <a:rPr lang="en-US" sz="2600" dirty="0" err="1"/>
              <a:t>brown_tagged_sents</a:t>
            </a:r>
            <a:r>
              <a:rPr lang="en-US" sz="2600" dirty="0"/>
              <a:t> = </a:t>
            </a:r>
            <a:r>
              <a:rPr lang="en-US" sz="2600" dirty="0" err="1"/>
              <a:t>brown.tagged_sents</a:t>
            </a:r>
            <a:r>
              <a:rPr lang="en-US" sz="2600" dirty="0"/>
              <a:t>(categories='news')</a:t>
            </a:r>
          </a:p>
          <a:p>
            <a:pPr marL="400050" lvl="1" indent="0">
              <a:buNone/>
            </a:pPr>
            <a:r>
              <a:rPr lang="en-US" sz="3000" dirty="0" err="1"/>
              <a:t>brown_sents</a:t>
            </a:r>
            <a:r>
              <a:rPr lang="en-US" sz="3000" dirty="0"/>
              <a:t> = </a:t>
            </a:r>
            <a:r>
              <a:rPr lang="en-US" sz="3000" dirty="0" err="1"/>
              <a:t>brown.sents</a:t>
            </a:r>
            <a:r>
              <a:rPr lang="en-US" sz="3000" dirty="0"/>
              <a:t>(categories='news')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176427202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E765DE-B8EA-448E-AF4B-7F7FF2642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REGEX TAGGING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856ACBC-819F-491F-BD6F-887DE819B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388534"/>
            <a:ext cx="10900757" cy="4859866"/>
          </a:xfrm>
        </p:spPr>
        <p:txBody>
          <a:bodyPr>
            <a:normAutofit/>
          </a:bodyPr>
          <a:lstStyle/>
          <a:p>
            <a:r>
              <a:rPr lang="it-IT" sz="2400" dirty="0"/>
              <a:t>Il </a:t>
            </a:r>
            <a:r>
              <a:rPr lang="it-IT" sz="2400" dirty="0" err="1"/>
              <a:t>tagger</a:t>
            </a:r>
            <a:r>
              <a:rPr lang="it-IT" sz="2400" dirty="0"/>
              <a:t> di espressioni regolari assegna tag a token sulla base di pattern corrispondenti.</a:t>
            </a:r>
          </a:p>
          <a:p>
            <a:r>
              <a:rPr lang="it-IT" sz="2400" dirty="0"/>
              <a:t>Ad esempio: possiamo supporre che ogni parola che termina con </a:t>
            </a:r>
          </a:p>
          <a:p>
            <a:pPr lvl="1"/>
            <a:r>
              <a:rPr lang="it-IT" sz="2200" dirty="0"/>
              <a:t>ed sia il participio passato di un verbo</a:t>
            </a:r>
          </a:p>
          <a:p>
            <a:pPr lvl="1"/>
            <a:r>
              <a:rPr lang="it-IT" sz="2200" dirty="0"/>
              <a:t>‘s è un sostantivo possessivo</a:t>
            </a:r>
          </a:p>
          <a:p>
            <a:pPr lvl="1"/>
            <a:r>
              <a:rPr lang="it-IT" sz="2200" dirty="0" err="1"/>
              <a:t>Ing</a:t>
            </a:r>
            <a:r>
              <a:rPr lang="it-IT" sz="2200" dirty="0"/>
              <a:t> sia un gerundio</a:t>
            </a:r>
          </a:p>
          <a:p>
            <a:pPr lvl="1"/>
            <a:r>
              <a:rPr lang="it-IT" sz="2200" dirty="0"/>
              <a:t>…</a:t>
            </a:r>
          </a:p>
          <a:p>
            <a:pPr lvl="1"/>
            <a:endParaRPr lang="it-IT" sz="2200" dirty="0"/>
          </a:p>
          <a:p>
            <a:r>
              <a:rPr lang="it-IT" sz="2400" dirty="0"/>
              <a:t>Possiamo esprimerli come un elenco di espressioni regolari</a:t>
            </a:r>
          </a:p>
        </p:txBody>
      </p:sp>
    </p:spTree>
    <p:extLst>
      <p:ext uri="{BB962C8B-B14F-4D97-AF65-F5344CB8AC3E}">
        <p14:creationId xmlns:p14="http://schemas.microsoft.com/office/powerpoint/2010/main" val="298969032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E765DE-B8EA-448E-AF4B-7F7FF2642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REGEX TAGGING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856ACBC-819F-491F-BD6F-887DE819B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388534"/>
            <a:ext cx="10900757" cy="48598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/>
              <a:t> patterns = [(r'.*</a:t>
            </a:r>
            <a:r>
              <a:rPr lang="it-IT" sz="2400" dirty="0" err="1"/>
              <a:t>ing</a:t>
            </a:r>
            <a:r>
              <a:rPr lang="it-IT" sz="2400" dirty="0"/>
              <a:t>$', 'VBG'),               # </a:t>
            </a:r>
            <a:r>
              <a:rPr lang="it-IT" sz="2400" dirty="0" err="1"/>
              <a:t>gerunds</a:t>
            </a:r>
            <a:endParaRPr lang="it-IT" sz="2400" dirty="0"/>
          </a:p>
          <a:p>
            <a:pPr marL="0" indent="0">
              <a:buNone/>
            </a:pPr>
            <a:r>
              <a:rPr lang="it-IT" sz="2400" dirty="0"/>
              <a:t>                (r'.*ed$', 'VBD'),                # </a:t>
            </a:r>
            <a:r>
              <a:rPr lang="it-IT" sz="2400" dirty="0" err="1"/>
              <a:t>simple</a:t>
            </a:r>
            <a:r>
              <a:rPr lang="it-IT" sz="2400" dirty="0"/>
              <a:t> </a:t>
            </a:r>
            <a:r>
              <a:rPr lang="it-IT" sz="2400" dirty="0" err="1"/>
              <a:t>past</a:t>
            </a:r>
            <a:endParaRPr lang="it-IT" sz="2400" dirty="0"/>
          </a:p>
          <a:p>
            <a:pPr marL="0" indent="0">
              <a:buNone/>
            </a:pPr>
            <a:r>
              <a:rPr lang="it-IT" sz="2400" dirty="0"/>
              <a:t>                (r'.*es$', 'VBZ'),                # 3rd </a:t>
            </a:r>
            <a:r>
              <a:rPr lang="it-IT" sz="2400" dirty="0" err="1"/>
              <a:t>singular</a:t>
            </a:r>
            <a:r>
              <a:rPr lang="it-IT" sz="2400" dirty="0"/>
              <a:t> </a:t>
            </a:r>
            <a:r>
              <a:rPr lang="it-IT" sz="2400" dirty="0" err="1"/>
              <a:t>present</a:t>
            </a:r>
            <a:endParaRPr lang="it-IT" sz="2400" dirty="0"/>
          </a:p>
          <a:p>
            <a:pPr marL="0" indent="0">
              <a:buNone/>
            </a:pPr>
            <a:r>
              <a:rPr lang="it-IT" sz="2400" dirty="0"/>
              <a:t>                (r'.*</a:t>
            </a:r>
            <a:r>
              <a:rPr lang="it-IT" sz="2400" dirty="0" err="1"/>
              <a:t>ould</a:t>
            </a:r>
            <a:r>
              <a:rPr lang="it-IT" sz="2400" dirty="0"/>
              <a:t>$', 'MD'),               # </a:t>
            </a:r>
            <a:r>
              <a:rPr lang="it-IT" sz="2400" dirty="0" err="1"/>
              <a:t>modals</a:t>
            </a:r>
            <a:endParaRPr lang="it-IT" sz="2400" dirty="0"/>
          </a:p>
          <a:p>
            <a:pPr marL="0" indent="0">
              <a:buNone/>
            </a:pPr>
            <a:r>
              <a:rPr lang="it-IT" sz="2400" dirty="0"/>
              <a:t>                (r'.*\'s$', 'NN$'),               # possessive </a:t>
            </a:r>
            <a:r>
              <a:rPr lang="it-IT" sz="2400" dirty="0" err="1"/>
              <a:t>nouns</a:t>
            </a:r>
            <a:endParaRPr lang="it-IT" sz="2400" dirty="0"/>
          </a:p>
          <a:p>
            <a:pPr marL="0" indent="0">
              <a:buNone/>
            </a:pPr>
            <a:r>
              <a:rPr lang="it-IT" sz="2400" dirty="0"/>
              <a:t>                (r'.*s$', 'NNS'),                 # </a:t>
            </a:r>
            <a:r>
              <a:rPr lang="it-IT" sz="2400" dirty="0" err="1"/>
              <a:t>plural</a:t>
            </a:r>
            <a:r>
              <a:rPr lang="it-IT" sz="2400" dirty="0"/>
              <a:t> </a:t>
            </a:r>
            <a:r>
              <a:rPr lang="it-IT" sz="2400" dirty="0" err="1"/>
              <a:t>nouns</a:t>
            </a:r>
            <a:endParaRPr lang="it-IT" sz="2400" dirty="0"/>
          </a:p>
          <a:p>
            <a:pPr marL="0" indent="0">
              <a:buNone/>
            </a:pPr>
            <a:r>
              <a:rPr lang="it-IT" sz="2400" dirty="0"/>
              <a:t>                (r'^-?[0-9]+(.[0-9]+)?$', 'CD'),  # cardinal </a:t>
            </a:r>
            <a:r>
              <a:rPr lang="it-IT" sz="2400" dirty="0" err="1"/>
              <a:t>numbers</a:t>
            </a:r>
            <a:endParaRPr lang="it-IT" sz="2400" dirty="0"/>
          </a:p>
          <a:p>
            <a:pPr marL="0" indent="0">
              <a:buNone/>
            </a:pPr>
            <a:r>
              <a:rPr lang="it-IT" sz="2400" dirty="0"/>
              <a:t>                (r'.*', 'NN')                     # </a:t>
            </a:r>
            <a:r>
              <a:rPr lang="it-IT" sz="2400" dirty="0" err="1"/>
              <a:t>nouns</a:t>
            </a:r>
            <a:r>
              <a:rPr lang="it-IT" sz="2400" dirty="0"/>
              <a:t> (default)</a:t>
            </a:r>
          </a:p>
          <a:p>
            <a:pPr marL="0" indent="0">
              <a:buNone/>
            </a:pPr>
            <a:r>
              <a:rPr lang="it-IT" sz="2400" dirty="0"/>
              <a:t>    ]</a:t>
            </a:r>
          </a:p>
        </p:txBody>
      </p:sp>
    </p:spTree>
    <p:extLst>
      <p:ext uri="{BB962C8B-B14F-4D97-AF65-F5344CB8AC3E}">
        <p14:creationId xmlns:p14="http://schemas.microsoft.com/office/powerpoint/2010/main" val="10217947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E765DE-B8EA-448E-AF4B-7F7FF2642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REGEX TAGGING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856ACBC-819F-491F-BD6F-887DE819B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388534"/>
            <a:ext cx="10900757" cy="4859866"/>
          </a:xfrm>
        </p:spPr>
        <p:txBody>
          <a:bodyPr>
            <a:normAutofit/>
          </a:bodyPr>
          <a:lstStyle/>
          <a:p>
            <a:r>
              <a:rPr lang="it-IT" sz="2400" dirty="0"/>
              <a:t>I pattern vengono valutati in ordine e il primo che corrisponde viene assegnato</a:t>
            </a:r>
          </a:p>
          <a:p>
            <a:r>
              <a:rPr lang="it-IT" sz="2400" dirty="0"/>
              <a:t>Creiamo un </a:t>
            </a:r>
            <a:r>
              <a:rPr lang="it-IT" sz="2400" dirty="0" err="1"/>
              <a:t>tagger</a:t>
            </a:r>
            <a:r>
              <a:rPr lang="it-IT" sz="2400" dirty="0"/>
              <a:t> ed usiamolo:</a:t>
            </a:r>
          </a:p>
          <a:p>
            <a:pPr marL="0" indent="0">
              <a:buNone/>
            </a:pPr>
            <a:r>
              <a:rPr lang="it-IT" sz="2400" dirty="0"/>
              <a:t>    </a:t>
            </a:r>
            <a:r>
              <a:rPr lang="it-IT" sz="2400" dirty="0" err="1"/>
              <a:t>regexp_tagger</a:t>
            </a:r>
            <a:r>
              <a:rPr lang="it-IT" sz="2400" dirty="0"/>
              <a:t> = </a:t>
            </a:r>
            <a:r>
              <a:rPr lang="it-IT" sz="2400" dirty="0" err="1"/>
              <a:t>nltk.RegexpTagger</a:t>
            </a:r>
            <a:r>
              <a:rPr lang="it-IT" sz="2400" dirty="0"/>
              <a:t>(patterns)</a:t>
            </a:r>
          </a:p>
          <a:p>
            <a:pPr marL="0" indent="0">
              <a:buNone/>
            </a:pPr>
            <a:r>
              <a:rPr lang="it-IT" sz="2400" dirty="0"/>
              <a:t>    </a:t>
            </a:r>
            <a:r>
              <a:rPr lang="it-IT" sz="2400" dirty="0" err="1"/>
              <a:t>brown_tagged_sents</a:t>
            </a:r>
            <a:r>
              <a:rPr lang="it-IT" sz="2400" dirty="0"/>
              <a:t> = </a:t>
            </a:r>
            <a:r>
              <a:rPr lang="it-IT" sz="2400" dirty="0" err="1"/>
              <a:t>brown.tagged_sents</a:t>
            </a:r>
            <a:r>
              <a:rPr lang="it-IT" sz="2400" dirty="0"/>
              <a:t>(</a:t>
            </a:r>
            <a:r>
              <a:rPr lang="it-IT" sz="2400" dirty="0" err="1"/>
              <a:t>categories</a:t>
            </a:r>
            <a:r>
              <a:rPr lang="it-IT" sz="2400" dirty="0"/>
              <a:t>='news')</a:t>
            </a:r>
          </a:p>
          <a:p>
            <a:pPr marL="0" indent="0">
              <a:buNone/>
            </a:pPr>
            <a:r>
              <a:rPr lang="it-IT" sz="2400" dirty="0"/>
              <a:t>    </a:t>
            </a:r>
            <a:r>
              <a:rPr lang="it-IT" sz="2400" dirty="0" err="1"/>
              <a:t>brown_sents</a:t>
            </a:r>
            <a:r>
              <a:rPr lang="it-IT" sz="2400" dirty="0"/>
              <a:t> = </a:t>
            </a:r>
            <a:r>
              <a:rPr lang="it-IT" sz="2400" dirty="0" err="1"/>
              <a:t>brown.sents</a:t>
            </a:r>
            <a:r>
              <a:rPr lang="it-IT" sz="2400" dirty="0"/>
              <a:t>(</a:t>
            </a:r>
            <a:r>
              <a:rPr lang="it-IT" sz="2400" dirty="0" err="1"/>
              <a:t>categories</a:t>
            </a:r>
            <a:r>
              <a:rPr lang="it-IT" sz="2400" dirty="0"/>
              <a:t>='news')</a:t>
            </a:r>
          </a:p>
          <a:p>
            <a:pPr marL="0" indent="0">
              <a:buNone/>
            </a:pPr>
            <a:r>
              <a:rPr lang="it-IT" sz="2400" dirty="0"/>
              <a:t>    </a:t>
            </a:r>
            <a:r>
              <a:rPr lang="it-IT" sz="2400" dirty="0" err="1"/>
              <a:t>print</a:t>
            </a:r>
            <a:r>
              <a:rPr lang="it-IT" sz="2400" dirty="0"/>
              <a:t>(</a:t>
            </a:r>
            <a:r>
              <a:rPr lang="it-IT" sz="2400" dirty="0" err="1"/>
              <a:t>prettify</a:t>
            </a:r>
            <a:r>
              <a:rPr lang="it-IT" sz="2400" dirty="0"/>
              <a:t>(</a:t>
            </a:r>
            <a:r>
              <a:rPr lang="it-IT" sz="2400" dirty="0" err="1"/>
              <a:t>brown_sents</a:t>
            </a:r>
            <a:r>
              <a:rPr lang="it-IT" sz="2400" dirty="0"/>
              <a:t>[3]))</a:t>
            </a:r>
          </a:p>
          <a:p>
            <a:pPr marL="0" indent="0">
              <a:buNone/>
            </a:pPr>
            <a:r>
              <a:rPr lang="it-IT" sz="2400" dirty="0"/>
              <a:t>    </a:t>
            </a:r>
            <a:r>
              <a:rPr lang="it-IT" sz="2400" dirty="0" err="1"/>
              <a:t>print</a:t>
            </a:r>
            <a:r>
              <a:rPr lang="it-IT" sz="2400" dirty="0"/>
              <a:t>(</a:t>
            </a:r>
            <a:r>
              <a:rPr lang="it-IT" sz="2400" dirty="0" err="1"/>
              <a:t>prettify</a:t>
            </a:r>
            <a:r>
              <a:rPr lang="it-IT" sz="2400" dirty="0"/>
              <a:t>(</a:t>
            </a:r>
            <a:r>
              <a:rPr lang="it-IT" sz="2400" dirty="0" err="1"/>
              <a:t>regexp_tagger.tag</a:t>
            </a:r>
            <a:r>
              <a:rPr lang="it-IT" sz="2400" dirty="0"/>
              <a:t>(</a:t>
            </a:r>
            <a:r>
              <a:rPr lang="it-IT" sz="2400" dirty="0" err="1"/>
              <a:t>brown_sents</a:t>
            </a:r>
            <a:r>
              <a:rPr lang="it-IT" sz="2400" dirty="0"/>
              <a:t>[3])))</a:t>
            </a:r>
          </a:p>
          <a:p>
            <a:pPr marL="0" indent="0">
              <a:buNone/>
            </a:pPr>
            <a:r>
              <a:rPr lang="it-IT" sz="2400" dirty="0"/>
              <a:t>    </a:t>
            </a:r>
            <a:r>
              <a:rPr lang="it-IT" sz="2400" dirty="0" err="1"/>
              <a:t>print</a:t>
            </a:r>
            <a:r>
              <a:rPr lang="it-IT" sz="2400" dirty="0"/>
              <a:t>(</a:t>
            </a:r>
            <a:r>
              <a:rPr lang="it-IT" sz="2400" dirty="0" err="1"/>
              <a:t>regexp_tagger.evaluate</a:t>
            </a:r>
            <a:r>
              <a:rPr lang="it-IT" sz="2400" dirty="0"/>
              <a:t>(</a:t>
            </a:r>
            <a:r>
              <a:rPr lang="it-IT" sz="2400" dirty="0" err="1"/>
              <a:t>brown_tagged_sents</a:t>
            </a:r>
            <a:r>
              <a:rPr lang="it-IT" sz="2400" dirty="0"/>
              <a:t>))</a:t>
            </a:r>
          </a:p>
        </p:txBody>
      </p:sp>
    </p:spTree>
    <p:extLst>
      <p:ext uri="{BB962C8B-B14F-4D97-AF65-F5344CB8AC3E}">
        <p14:creationId xmlns:p14="http://schemas.microsoft.com/office/powerpoint/2010/main" val="197909993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E765DE-B8EA-448E-AF4B-7F7FF2642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UNIGRAM TAGGING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856ACBC-819F-491F-BD6F-887DE819B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388534"/>
            <a:ext cx="10900757" cy="4859866"/>
          </a:xfrm>
        </p:spPr>
        <p:txBody>
          <a:bodyPr>
            <a:normAutofit fontScale="92500"/>
          </a:bodyPr>
          <a:lstStyle/>
          <a:p>
            <a:r>
              <a:rPr lang="it-IT" sz="2400" dirty="0"/>
              <a:t>I </a:t>
            </a:r>
            <a:r>
              <a:rPr lang="it-IT" sz="2400" dirty="0" err="1"/>
              <a:t>tagger</a:t>
            </a:r>
            <a:r>
              <a:rPr lang="it-IT" sz="2400" dirty="0"/>
              <a:t> di </a:t>
            </a:r>
            <a:r>
              <a:rPr lang="it-IT" sz="2400" dirty="0" err="1"/>
              <a:t>Unigram</a:t>
            </a:r>
            <a:r>
              <a:rPr lang="it-IT" sz="2400" dirty="0"/>
              <a:t> si basano su un semplice algoritmo statistico: per ogni token, assegna il </a:t>
            </a:r>
            <a:r>
              <a:rPr lang="it-IT" sz="2400" dirty="0" err="1"/>
              <a:t>tag</a:t>
            </a:r>
            <a:r>
              <a:rPr lang="it-IT" sz="2400" dirty="0"/>
              <a:t> che è più probabile per quel particolare token</a:t>
            </a:r>
          </a:p>
          <a:p>
            <a:r>
              <a:rPr lang="it-IT" sz="2400" dirty="0"/>
              <a:t>Ad esempio, assegnerà il </a:t>
            </a:r>
            <a:r>
              <a:rPr lang="it-IT" sz="2400" dirty="0" err="1"/>
              <a:t>tag</a:t>
            </a:r>
            <a:r>
              <a:rPr lang="it-IT" sz="2400" dirty="0"/>
              <a:t> JJ a qualsiasi occorrenza della parola ‘</a:t>
            </a:r>
            <a:r>
              <a:rPr lang="it-IT" sz="2400" dirty="0" err="1"/>
              <a:t>frequent</a:t>
            </a:r>
            <a:r>
              <a:rPr lang="it-IT" sz="2400" dirty="0"/>
              <a:t>’, poiché ‘</a:t>
            </a:r>
            <a:r>
              <a:rPr lang="it-IT" sz="2400" dirty="0" err="1"/>
              <a:t>frequent</a:t>
            </a:r>
            <a:r>
              <a:rPr lang="it-IT" sz="2400" dirty="0"/>
              <a:t>’ è usato come aggettivo (ad esempio ‘a </a:t>
            </a:r>
            <a:r>
              <a:rPr lang="it-IT" sz="2400" dirty="0" err="1"/>
              <a:t>frequent</a:t>
            </a:r>
            <a:r>
              <a:rPr lang="it-IT" sz="2400" dirty="0"/>
              <a:t> word’) più spesso di quanto sia usato come verbo (ad esempio, ‘I </a:t>
            </a:r>
            <a:r>
              <a:rPr lang="it-IT" sz="2400" dirty="0" err="1"/>
              <a:t>frequent</a:t>
            </a:r>
            <a:r>
              <a:rPr lang="it-IT" sz="2400" dirty="0"/>
              <a:t> </a:t>
            </a:r>
            <a:r>
              <a:rPr lang="it-IT" sz="2400" dirty="0" err="1"/>
              <a:t>this</a:t>
            </a:r>
            <a:r>
              <a:rPr lang="it-IT" sz="2400" dirty="0"/>
              <a:t> bar’)</a:t>
            </a:r>
          </a:p>
          <a:p>
            <a:r>
              <a:rPr lang="it-IT" sz="2400" dirty="0"/>
              <a:t>Nel seguente esempio di codice, formiamo un </a:t>
            </a:r>
            <a:r>
              <a:rPr lang="it-IT" sz="2400" dirty="0" err="1"/>
              <a:t>tagger</a:t>
            </a:r>
            <a:r>
              <a:rPr lang="it-IT" sz="2400" dirty="0"/>
              <a:t> </a:t>
            </a:r>
            <a:r>
              <a:rPr lang="it-IT" sz="2400" dirty="0" err="1"/>
              <a:t>unigram</a:t>
            </a:r>
            <a:r>
              <a:rPr lang="it-IT" sz="2400" dirty="0"/>
              <a:t>, lo usiamo per taggare una frase, quindi valutiamo.</a:t>
            </a:r>
          </a:p>
          <a:p>
            <a:r>
              <a:rPr lang="it-IT" sz="2400" dirty="0"/>
              <a:t>Dobbiamo fare attenzione a non testarlo sugli stessi dati su cui lo alleniamo</a:t>
            </a:r>
          </a:p>
          <a:p>
            <a:r>
              <a:rPr lang="it-IT" sz="2400" dirty="0"/>
              <a:t>In genere si dividono i dati così:</a:t>
            </a:r>
          </a:p>
          <a:p>
            <a:pPr lvl="1"/>
            <a:r>
              <a:rPr lang="it-IT" sz="2000" dirty="0"/>
              <a:t>90%  training-set</a:t>
            </a:r>
          </a:p>
          <a:p>
            <a:pPr lvl="1"/>
            <a:r>
              <a:rPr lang="it-IT" sz="2000" dirty="0"/>
              <a:t>10% </a:t>
            </a:r>
            <a:r>
              <a:rPr lang="it-IT" sz="2000" dirty="0" err="1"/>
              <a:t>testing</a:t>
            </a:r>
            <a:r>
              <a:rPr lang="it-IT" sz="2000" dirty="0"/>
              <a:t>-set</a:t>
            </a:r>
          </a:p>
          <a:p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4167878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7B09BB-270E-4E35-ACE0-50E1E8F3A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NLTK – Natural Language Tool Kit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0FD5660-3CEC-4D41-B15E-A5BE076A7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633492"/>
            <a:ext cx="9404723" cy="4614908"/>
          </a:xfrm>
        </p:spPr>
        <p:txBody>
          <a:bodyPr>
            <a:normAutofit/>
          </a:bodyPr>
          <a:lstStyle/>
          <a:p>
            <a:r>
              <a:rPr lang="it-IT" dirty="0"/>
              <a:t>Ecco l'output che dovete vedere: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04D5798-B1A4-49B8-800D-EE078F00B9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137" y="2280602"/>
            <a:ext cx="6995558" cy="3617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48449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E765DE-B8EA-448E-AF4B-7F7FF2642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UNIGRAM TAGGING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856ACBC-819F-491F-BD6F-887DE819B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388534"/>
            <a:ext cx="10900757" cy="485986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it-IT" sz="2800" dirty="0"/>
          </a:p>
          <a:p>
            <a:pPr marL="400050" lvl="1" indent="0">
              <a:buNone/>
            </a:pPr>
            <a:r>
              <a:rPr lang="it-IT" sz="3200" dirty="0"/>
              <a:t>from </a:t>
            </a:r>
            <a:r>
              <a:rPr lang="it-IT" sz="3200" dirty="0" err="1"/>
              <a:t>nltk.corpus</a:t>
            </a:r>
            <a:r>
              <a:rPr lang="it-IT" sz="3200" dirty="0"/>
              <a:t> import </a:t>
            </a:r>
            <a:r>
              <a:rPr lang="it-IT" sz="3200" dirty="0" err="1"/>
              <a:t>brown</a:t>
            </a:r>
            <a:endParaRPr lang="it-IT" sz="3200" dirty="0"/>
          </a:p>
          <a:p>
            <a:pPr marL="400050" lvl="1" indent="0">
              <a:buNone/>
            </a:pPr>
            <a:r>
              <a:rPr lang="en-US" sz="2600" dirty="0" err="1"/>
              <a:t>brown_tagged_sents</a:t>
            </a:r>
            <a:r>
              <a:rPr lang="en-US" sz="2600" dirty="0"/>
              <a:t> = </a:t>
            </a:r>
            <a:r>
              <a:rPr lang="en-US" sz="2600" dirty="0" err="1"/>
              <a:t>brown.tagged_sents</a:t>
            </a:r>
            <a:r>
              <a:rPr lang="en-US" sz="2600" dirty="0"/>
              <a:t>(categories='news’)</a:t>
            </a:r>
          </a:p>
          <a:p>
            <a:pPr marL="400050" lvl="1" indent="0">
              <a:buNone/>
            </a:pPr>
            <a:r>
              <a:rPr lang="en-US" sz="2600" dirty="0" err="1"/>
              <a:t>brown_sents</a:t>
            </a:r>
            <a:r>
              <a:rPr lang="en-US" sz="2600" dirty="0"/>
              <a:t> = </a:t>
            </a:r>
            <a:r>
              <a:rPr lang="en-US" sz="2600" dirty="0" err="1"/>
              <a:t>brown.sents</a:t>
            </a:r>
            <a:r>
              <a:rPr lang="en-US" sz="2600" dirty="0"/>
              <a:t>(categories='news’)</a:t>
            </a:r>
          </a:p>
          <a:p>
            <a:pPr marL="400050" lvl="1" indent="0">
              <a:buNone/>
            </a:pPr>
            <a:r>
              <a:rPr lang="it-IT" sz="2600" dirty="0" err="1"/>
              <a:t>unigram_tagger</a:t>
            </a:r>
            <a:r>
              <a:rPr lang="it-IT" sz="2600" dirty="0"/>
              <a:t> = </a:t>
            </a:r>
            <a:r>
              <a:rPr lang="it-IT" sz="2600" dirty="0" err="1"/>
              <a:t>nltk.UnigramTagger</a:t>
            </a:r>
            <a:r>
              <a:rPr lang="it-IT" sz="2600" dirty="0"/>
              <a:t>(</a:t>
            </a:r>
            <a:r>
              <a:rPr lang="it-IT" sz="2600" dirty="0" err="1"/>
              <a:t>brown_tagged_sents</a:t>
            </a:r>
            <a:r>
              <a:rPr lang="it-IT" sz="2600" dirty="0"/>
              <a:t>)</a:t>
            </a:r>
          </a:p>
          <a:p>
            <a:pPr marL="400050" lvl="1" indent="0">
              <a:buNone/>
            </a:pPr>
            <a:r>
              <a:rPr lang="it-IT" sz="2600" dirty="0" err="1"/>
              <a:t>unigram_tagger.tag</a:t>
            </a:r>
            <a:r>
              <a:rPr lang="it-IT" sz="2600" dirty="0"/>
              <a:t>(</a:t>
            </a:r>
            <a:r>
              <a:rPr lang="it-IT" sz="2600" dirty="0" err="1"/>
              <a:t>brown_sents</a:t>
            </a:r>
            <a:r>
              <a:rPr lang="it-IT" sz="2600" dirty="0"/>
              <a:t>[2007])</a:t>
            </a:r>
          </a:p>
          <a:p>
            <a:pPr marL="400050" lvl="1" indent="0">
              <a:buNone/>
            </a:pPr>
            <a:r>
              <a:rPr lang="it-IT" sz="3200" dirty="0" err="1"/>
              <a:t>size</a:t>
            </a:r>
            <a:r>
              <a:rPr lang="it-IT" sz="3200" dirty="0"/>
              <a:t> = </a:t>
            </a:r>
            <a:r>
              <a:rPr lang="it-IT" sz="3200" dirty="0" err="1"/>
              <a:t>int</a:t>
            </a:r>
            <a:r>
              <a:rPr lang="it-IT" sz="3200" dirty="0"/>
              <a:t>(</a:t>
            </a:r>
            <a:r>
              <a:rPr lang="it-IT" sz="3200" dirty="0" err="1"/>
              <a:t>len</a:t>
            </a:r>
            <a:r>
              <a:rPr lang="it-IT" sz="3200" dirty="0"/>
              <a:t>(</a:t>
            </a:r>
            <a:r>
              <a:rPr lang="it-IT" sz="3200" dirty="0" err="1"/>
              <a:t>brown_tagged_sents</a:t>
            </a:r>
            <a:r>
              <a:rPr lang="it-IT" sz="3200" dirty="0"/>
              <a:t>) * 0.9)</a:t>
            </a:r>
          </a:p>
          <a:p>
            <a:pPr marL="400050" lvl="1" indent="0">
              <a:buNone/>
            </a:pPr>
            <a:r>
              <a:rPr lang="it-IT" sz="3200" dirty="0" err="1"/>
              <a:t>train_sents</a:t>
            </a:r>
            <a:r>
              <a:rPr lang="it-IT" sz="3200" dirty="0"/>
              <a:t> = </a:t>
            </a:r>
            <a:r>
              <a:rPr lang="it-IT" sz="3200" dirty="0" err="1"/>
              <a:t>brown_tagged_sents</a:t>
            </a:r>
            <a:r>
              <a:rPr lang="it-IT" sz="3200" dirty="0"/>
              <a:t>[:</a:t>
            </a:r>
            <a:r>
              <a:rPr lang="it-IT" sz="3200" dirty="0" err="1"/>
              <a:t>size</a:t>
            </a:r>
            <a:r>
              <a:rPr lang="it-IT" sz="3200" dirty="0"/>
              <a:t>]</a:t>
            </a:r>
          </a:p>
          <a:p>
            <a:pPr marL="400050" lvl="1" indent="0">
              <a:buNone/>
            </a:pPr>
            <a:r>
              <a:rPr lang="it-IT" sz="3200" dirty="0" err="1"/>
              <a:t>test_sents</a:t>
            </a:r>
            <a:r>
              <a:rPr lang="it-IT" sz="3200" dirty="0"/>
              <a:t> = </a:t>
            </a:r>
            <a:r>
              <a:rPr lang="it-IT" sz="3200" dirty="0" err="1"/>
              <a:t>brown_tagged_sents</a:t>
            </a:r>
            <a:r>
              <a:rPr lang="it-IT" sz="3200" dirty="0"/>
              <a:t>[</a:t>
            </a:r>
            <a:r>
              <a:rPr lang="it-IT" sz="3200" dirty="0" err="1"/>
              <a:t>size</a:t>
            </a:r>
            <a:r>
              <a:rPr lang="it-IT" sz="3200" dirty="0"/>
              <a:t>:]</a:t>
            </a:r>
          </a:p>
          <a:p>
            <a:pPr marL="400050" lvl="1" indent="0">
              <a:buNone/>
            </a:pPr>
            <a:r>
              <a:rPr lang="it-IT" sz="3200" dirty="0" err="1"/>
              <a:t>print</a:t>
            </a:r>
            <a:r>
              <a:rPr lang="it-IT" sz="3200" dirty="0"/>
              <a:t>(</a:t>
            </a:r>
            <a:r>
              <a:rPr lang="it-IT" sz="3200" dirty="0" err="1"/>
              <a:t>unigram_tagger.tag</a:t>
            </a:r>
            <a:r>
              <a:rPr lang="it-IT" sz="3200" dirty="0"/>
              <a:t>(</a:t>
            </a:r>
            <a:r>
              <a:rPr lang="it-IT" sz="3200" dirty="0" err="1"/>
              <a:t>brown_sents</a:t>
            </a:r>
            <a:r>
              <a:rPr lang="it-IT" sz="3200" dirty="0"/>
              <a:t>[2007]))</a:t>
            </a:r>
          </a:p>
          <a:p>
            <a:pPr marL="400050" lvl="1" indent="0">
              <a:buNone/>
            </a:pPr>
            <a:r>
              <a:rPr lang="it-IT" sz="3200" dirty="0" err="1"/>
              <a:t>print</a:t>
            </a:r>
            <a:r>
              <a:rPr lang="it-IT" sz="3200" dirty="0"/>
              <a:t>(</a:t>
            </a:r>
            <a:r>
              <a:rPr lang="it-IT" sz="3200" dirty="0" err="1"/>
              <a:t>unigram_tagger.evaluate</a:t>
            </a:r>
            <a:r>
              <a:rPr lang="it-IT" sz="3200" dirty="0"/>
              <a:t>(</a:t>
            </a:r>
            <a:r>
              <a:rPr lang="it-IT" sz="3200" dirty="0" err="1"/>
              <a:t>test_sents</a:t>
            </a:r>
            <a:r>
              <a:rPr lang="it-IT" sz="3200" dirty="0"/>
              <a:t>))</a:t>
            </a:r>
            <a:endParaRPr lang="it-IT" sz="280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400858FC-4B42-4691-8803-A1D08A5863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313" y="27336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60864362-7FA4-4ABE-A9C1-4C7F75927B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313" y="34194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993066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82BFA9-39F4-4A20-94E6-54BE0137E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LEMMATIZZAZIONE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F03F28B-0401-4C11-8477-F5446E9AC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344706"/>
            <a:ext cx="10900757" cy="4903693"/>
          </a:xfrm>
        </p:spPr>
        <p:txBody>
          <a:bodyPr>
            <a:normAutofit/>
          </a:bodyPr>
          <a:lstStyle/>
          <a:p>
            <a:r>
              <a:rPr lang="it-IT" sz="2400" dirty="0"/>
              <a:t>Processo di riduzione di un termine al lemma o radice riconoscere variazioni morfologiche della stessa parola, o unificare parole che rappresentano concetti simili (derivano dalla stessa radice):</a:t>
            </a:r>
          </a:p>
          <a:p>
            <a:pPr marL="0" indent="0">
              <a:buNone/>
            </a:pPr>
            <a:r>
              <a:rPr lang="it-IT" sz="2400" dirty="0"/>
              <a:t>	 “</a:t>
            </a:r>
            <a:r>
              <a:rPr lang="it-IT" sz="2400" dirty="0" err="1"/>
              <a:t>comput-er</a:t>
            </a:r>
            <a:r>
              <a:rPr lang="it-IT" sz="2400" dirty="0"/>
              <a:t>”,“</a:t>
            </a:r>
            <a:r>
              <a:rPr lang="it-IT" sz="2400" dirty="0" err="1"/>
              <a:t>comput-ational</a:t>
            </a:r>
            <a:r>
              <a:rPr lang="it-IT" sz="2400" dirty="0"/>
              <a:t>”,“</a:t>
            </a:r>
            <a:r>
              <a:rPr lang="it-IT" sz="2400" dirty="0" err="1"/>
              <a:t>comput-ation</a:t>
            </a:r>
            <a:r>
              <a:rPr lang="it-IT" sz="2400" dirty="0"/>
              <a:t>”→ “compute”</a:t>
            </a:r>
          </a:p>
          <a:p>
            <a:r>
              <a:rPr lang="it-IT" sz="2400" dirty="0"/>
              <a:t>L’analisi morfologica è specifica di ogni lingua, e può essere molto complessa </a:t>
            </a:r>
          </a:p>
          <a:p>
            <a:pPr lvl="1"/>
            <a:r>
              <a:rPr lang="it-IT" sz="2000" dirty="0"/>
              <a:t>in Italiano è molto più complessa che in Inglese</a:t>
            </a:r>
          </a:p>
          <a:p>
            <a:pPr lvl="1"/>
            <a:r>
              <a:rPr lang="it-IT" sz="2000" dirty="0"/>
              <a:t>i sistemi di </a:t>
            </a:r>
            <a:r>
              <a:rPr lang="it-IT" sz="2000" dirty="0" err="1"/>
              <a:t>stemming</a:t>
            </a:r>
            <a:r>
              <a:rPr lang="it-IT" sz="2000" dirty="0"/>
              <a:t> più semplici si limitano ad identificare suffissi e prefissi e ad eliminarli</a:t>
            </a:r>
          </a:p>
          <a:p>
            <a:r>
              <a:rPr lang="it-IT" sz="2400" dirty="0"/>
              <a:t>Non esiste consenso generale sulle tecniche di normalizzazione</a:t>
            </a:r>
          </a:p>
          <a:p>
            <a:pPr lvl="1"/>
            <a:r>
              <a:rPr lang="it-IT" sz="2000" dirty="0"/>
              <a:t>Anche in questo caso si può generare perdita di informazioni</a:t>
            </a:r>
          </a:p>
        </p:txBody>
      </p:sp>
    </p:spTree>
    <p:extLst>
      <p:ext uri="{BB962C8B-B14F-4D97-AF65-F5344CB8AC3E}">
        <p14:creationId xmlns:p14="http://schemas.microsoft.com/office/powerpoint/2010/main" val="225704047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82BFA9-39F4-4A20-94E6-54BE0137E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STEMMING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F03F28B-0401-4C11-8477-F5446E9AC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344706"/>
            <a:ext cx="10900757" cy="4903693"/>
          </a:xfrm>
        </p:spPr>
        <p:txBody>
          <a:bodyPr>
            <a:normAutofit/>
          </a:bodyPr>
          <a:lstStyle/>
          <a:p>
            <a:r>
              <a:rPr lang="it-IT" sz="2400" dirty="0"/>
              <a:t>E’ una procedura molto semplice</a:t>
            </a:r>
          </a:p>
          <a:p>
            <a:pPr lvl="1"/>
            <a:r>
              <a:rPr lang="it-IT" sz="2200" dirty="0"/>
              <a:t>iterativamente riconosce ed elimina suffissi e prefissi noti senza utilizzare un dizionario (lemmario) </a:t>
            </a:r>
          </a:p>
          <a:p>
            <a:r>
              <a:rPr lang="it-IT" sz="2400" dirty="0"/>
              <a:t>Può generare termini che non appartengono alla lingua: </a:t>
            </a:r>
          </a:p>
          <a:p>
            <a:pPr lvl="1"/>
            <a:r>
              <a:rPr lang="it-IT" sz="2200" dirty="0"/>
              <a:t> “computer”, “</a:t>
            </a:r>
            <a:r>
              <a:rPr lang="it-IT" sz="2200" dirty="0" err="1"/>
              <a:t>computational</a:t>
            </a:r>
            <a:r>
              <a:rPr lang="it-IT" sz="2200" dirty="0"/>
              <a:t>”, “</a:t>
            </a:r>
            <a:r>
              <a:rPr lang="it-IT" sz="2200" dirty="0" err="1"/>
              <a:t>computation</a:t>
            </a:r>
            <a:r>
              <a:rPr lang="it-IT" sz="2200" dirty="0"/>
              <a:t>” → “</a:t>
            </a:r>
            <a:r>
              <a:rPr lang="it-IT" sz="2200" dirty="0" err="1"/>
              <a:t>comput</a:t>
            </a:r>
            <a:r>
              <a:rPr lang="it-IT" sz="2200" dirty="0"/>
              <a:t>”</a:t>
            </a:r>
          </a:p>
          <a:p>
            <a:r>
              <a:rPr lang="it-IT" sz="2400" dirty="0"/>
              <a:t>Errori di “raggruppamento” (unifica parole con significato differente):</a:t>
            </a:r>
          </a:p>
          <a:p>
            <a:pPr lvl="1"/>
            <a:r>
              <a:rPr lang="it-IT" sz="2200" dirty="0"/>
              <a:t> </a:t>
            </a:r>
            <a:r>
              <a:rPr lang="it-IT" sz="2200" dirty="0" err="1"/>
              <a:t>organization</a:t>
            </a:r>
            <a:r>
              <a:rPr lang="it-IT" sz="2200" dirty="0"/>
              <a:t>, </a:t>
            </a:r>
            <a:r>
              <a:rPr lang="it-IT" sz="2200" dirty="0" err="1"/>
              <a:t>organ</a:t>
            </a:r>
            <a:r>
              <a:rPr lang="it-IT" sz="2200" dirty="0"/>
              <a:t> → </a:t>
            </a:r>
            <a:r>
              <a:rPr lang="it-IT" sz="2200" dirty="0" err="1"/>
              <a:t>organ</a:t>
            </a:r>
            <a:r>
              <a:rPr lang="it-IT" sz="2200" dirty="0"/>
              <a:t> </a:t>
            </a:r>
          </a:p>
          <a:p>
            <a:pPr lvl="1"/>
            <a:r>
              <a:rPr lang="it-IT" sz="2200" dirty="0" err="1"/>
              <a:t>arm</a:t>
            </a:r>
            <a:r>
              <a:rPr lang="it-IT" sz="2200" dirty="0"/>
              <a:t>, </a:t>
            </a:r>
            <a:r>
              <a:rPr lang="it-IT" sz="2200" dirty="0" err="1"/>
              <a:t>army</a:t>
            </a:r>
            <a:r>
              <a:rPr lang="it-IT" sz="2200" dirty="0"/>
              <a:t> → </a:t>
            </a:r>
            <a:r>
              <a:rPr lang="it-IT" sz="2200" dirty="0" err="1"/>
              <a:t>arm</a:t>
            </a:r>
            <a:r>
              <a:rPr lang="it-IT" sz="2200" dirty="0"/>
              <a:t> </a:t>
            </a:r>
          </a:p>
          <a:p>
            <a:r>
              <a:rPr lang="it-IT" sz="2400" dirty="0"/>
              <a:t>Errori di “omissione” (non riconosce varianti </a:t>
            </a:r>
            <a:r>
              <a:rPr lang="it-IT" sz="2400"/>
              <a:t>morfologiche)</a:t>
            </a:r>
            <a:endParaRPr lang="it-IT" sz="2400" dirty="0"/>
          </a:p>
          <a:p>
            <a:pPr lvl="1"/>
            <a:r>
              <a:rPr lang="it-IT" sz="2200" dirty="0" err="1"/>
              <a:t>cylinder</a:t>
            </a:r>
            <a:r>
              <a:rPr lang="it-IT" sz="2200" dirty="0"/>
              <a:t>, </a:t>
            </a:r>
            <a:r>
              <a:rPr lang="it-IT" sz="2200" dirty="0" err="1"/>
              <a:t>cylindrical</a:t>
            </a: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C0F371C7-F9E5-404F-82FE-72486CCCB679}"/>
              </a:ext>
            </a:extLst>
          </p:cNvPr>
          <p:cNvSpPr/>
          <p:nvPr/>
        </p:nvSpPr>
        <p:spPr>
          <a:xfrm>
            <a:off x="581531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943323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82BFA9-39F4-4A20-94E6-54BE0137E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SEGMENTATION	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F03F28B-0401-4C11-8477-F5446E9AC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344706"/>
            <a:ext cx="10900757" cy="4903693"/>
          </a:xfrm>
        </p:spPr>
        <p:txBody>
          <a:bodyPr>
            <a:noAutofit/>
          </a:bodyPr>
          <a:lstStyle/>
          <a:p>
            <a:r>
              <a:rPr lang="it-IT" sz="2200" dirty="0"/>
              <a:t>Manipolare i testi a livello di singole parole spesso presuppone la possibilità di dividere un testo in singole frasi. Come abbiamo visto, alcuni corpora forniscono già l'accesso a livello di frase</a:t>
            </a:r>
          </a:p>
          <a:p>
            <a:r>
              <a:rPr lang="it-IT" sz="2200" dirty="0"/>
              <a:t>La </a:t>
            </a:r>
            <a:r>
              <a:rPr lang="it-IT" sz="2200" dirty="0" err="1"/>
              <a:t>tokenizzazione</a:t>
            </a:r>
            <a:r>
              <a:rPr lang="it-IT" sz="2200" dirty="0"/>
              <a:t> è un'istanza del problema più generale di segmentazione</a:t>
            </a:r>
          </a:p>
          <a:p>
            <a:r>
              <a:rPr lang="it-IT" sz="2200" dirty="0"/>
              <a:t>La segmentazione in generale comprende:</a:t>
            </a:r>
          </a:p>
          <a:p>
            <a:pPr lvl="1"/>
            <a:r>
              <a:rPr lang="it-IT" sz="2200" dirty="0"/>
              <a:t>Frasi</a:t>
            </a:r>
          </a:p>
          <a:p>
            <a:pPr lvl="1"/>
            <a:r>
              <a:rPr lang="it-IT" sz="2200" dirty="0"/>
              <a:t>Parole</a:t>
            </a:r>
          </a:p>
          <a:p>
            <a:pPr lvl="1"/>
            <a:r>
              <a:rPr lang="it-IT" sz="2200" dirty="0"/>
              <a:t>Clausole</a:t>
            </a:r>
          </a:p>
          <a:p>
            <a:r>
              <a:rPr lang="it-IT" sz="2200" dirty="0"/>
              <a:t>Per esempio nella sentiment </a:t>
            </a:r>
            <a:r>
              <a:rPr lang="it-IT" sz="2200" dirty="0" err="1"/>
              <a:t>analysis</a:t>
            </a:r>
            <a:r>
              <a:rPr lang="it-IT" sz="2200" dirty="0"/>
              <a:t> si usa spesso segmentare un testo in clausole, dove ogni clausola è una parte di una frase che esprime una opinione.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C0F371C7-F9E5-404F-82FE-72486CCCB679}"/>
              </a:ext>
            </a:extLst>
          </p:cNvPr>
          <p:cNvSpPr/>
          <p:nvPr/>
        </p:nvSpPr>
        <p:spPr>
          <a:xfrm>
            <a:off x="581531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4936729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2D7D9C-9829-42A5-AAC0-0A20A858F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LEMMATIZZAZIONE, STEMMING E SEGMENTAZIONE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0D957B6-4BF4-4CB8-B644-9A67BB7BF8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853248"/>
            <a:ext cx="10900757" cy="4733818"/>
          </a:xfrm>
        </p:spPr>
        <p:txBody>
          <a:bodyPr>
            <a:normAutofit fontScale="92500" lnSpcReduction="10000"/>
          </a:bodyPr>
          <a:lstStyle/>
          <a:p>
            <a:r>
              <a:rPr lang="it-IT" sz="2800" dirty="0"/>
              <a:t>NLTK include diversi </a:t>
            </a:r>
            <a:r>
              <a:rPr lang="it-IT" sz="2800" dirty="0" err="1"/>
              <a:t>stemmer</a:t>
            </a:r>
            <a:r>
              <a:rPr lang="it-IT" sz="2800" dirty="0"/>
              <a:t> e </a:t>
            </a:r>
            <a:r>
              <a:rPr lang="it-IT" sz="2800" dirty="0" err="1"/>
              <a:t>lemmatizer</a:t>
            </a:r>
            <a:r>
              <a:rPr lang="it-IT" sz="2800" dirty="0"/>
              <a:t> pronti all’uso, noi utilizzeremo:</a:t>
            </a:r>
          </a:p>
          <a:p>
            <a:pPr lvl="1"/>
            <a:r>
              <a:rPr lang="it-IT" sz="2600" b="1" dirty="0" err="1"/>
              <a:t>porter</a:t>
            </a:r>
            <a:r>
              <a:rPr lang="it-IT" sz="2600" b="1" dirty="0"/>
              <a:t> = </a:t>
            </a:r>
            <a:r>
              <a:rPr lang="it-IT" sz="2600" b="1" dirty="0" err="1"/>
              <a:t>nltk.PorterStemmer</a:t>
            </a:r>
            <a:r>
              <a:rPr lang="it-IT" sz="2600" b="1" dirty="0"/>
              <a:t>()</a:t>
            </a:r>
          </a:p>
          <a:p>
            <a:pPr lvl="1"/>
            <a:r>
              <a:rPr lang="it-IT" sz="2600" b="1" dirty="0" err="1"/>
              <a:t>wnl</a:t>
            </a:r>
            <a:r>
              <a:rPr lang="it-IT" sz="2600" b="1" dirty="0"/>
              <a:t> = </a:t>
            </a:r>
            <a:r>
              <a:rPr lang="it-IT" sz="2600" b="1" dirty="0" err="1"/>
              <a:t>nltk.WordNetLemmatizer</a:t>
            </a:r>
            <a:r>
              <a:rPr lang="it-IT" sz="2600" b="1" dirty="0"/>
              <a:t>()</a:t>
            </a:r>
          </a:p>
          <a:p>
            <a:r>
              <a:rPr lang="it-IT" sz="2800" dirty="0"/>
              <a:t>Per segmentare abbiamo a disposizione diverse funzioni, come ‘</a:t>
            </a:r>
            <a:r>
              <a:rPr lang="it-IT" sz="2800" dirty="0" err="1"/>
              <a:t>word_tokenize</a:t>
            </a:r>
            <a:r>
              <a:rPr lang="it-IT" sz="2800" dirty="0"/>
              <a:t>()’ o ‘</a:t>
            </a:r>
            <a:r>
              <a:rPr lang="it-IT" sz="2800" dirty="0" err="1"/>
              <a:t>sent_tokenize</a:t>
            </a:r>
            <a:r>
              <a:rPr lang="it-IT" sz="2800" dirty="0"/>
              <a:t>()’. Vediamo un esempio:</a:t>
            </a:r>
          </a:p>
          <a:p>
            <a:endParaRPr lang="it-IT" sz="2800" dirty="0"/>
          </a:p>
          <a:p>
            <a:pPr marL="400050" lvl="1" indent="0">
              <a:buNone/>
            </a:pPr>
            <a:r>
              <a:rPr lang="it-IT" sz="2600" dirty="0"/>
              <a:t>&gt;&gt;&gt; text = </a:t>
            </a:r>
            <a:r>
              <a:rPr lang="it-IT" sz="2600" dirty="0" err="1"/>
              <a:t>nltk.corpus.gutenberg.raw</a:t>
            </a:r>
            <a:r>
              <a:rPr lang="it-IT" sz="2600" dirty="0"/>
              <a:t>('chesterton-thursday.txt')</a:t>
            </a:r>
          </a:p>
          <a:p>
            <a:pPr marL="400050" lvl="1" indent="0">
              <a:buNone/>
            </a:pPr>
            <a:r>
              <a:rPr lang="it-IT" sz="2600" dirty="0"/>
              <a:t>&gt;&gt;&gt; </a:t>
            </a:r>
            <a:r>
              <a:rPr lang="it-IT" sz="2600" dirty="0" err="1"/>
              <a:t>sents</a:t>
            </a:r>
            <a:r>
              <a:rPr lang="it-IT" sz="2600" dirty="0"/>
              <a:t> = </a:t>
            </a:r>
            <a:r>
              <a:rPr lang="it-IT" sz="2600" dirty="0" err="1"/>
              <a:t>nltk.sent_tokenize</a:t>
            </a:r>
            <a:r>
              <a:rPr lang="it-IT" sz="2600" dirty="0"/>
              <a:t>(text)</a:t>
            </a:r>
          </a:p>
          <a:p>
            <a:pPr marL="400050" lvl="1" indent="0">
              <a:buNone/>
            </a:pPr>
            <a:r>
              <a:rPr lang="it-IT" sz="2600" dirty="0"/>
              <a:t>&gt;&gt;&gt; </a:t>
            </a:r>
            <a:r>
              <a:rPr lang="it-IT" sz="2600" dirty="0" err="1"/>
              <a:t>pprint.pprint</a:t>
            </a:r>
            <a:r>
              <a:rPr lang="it-IT" sz="2600" dirty="0"/>
              <a:t>(</a:t>
            </a:r>
            <a:r>
              <a:rPr lang="it-IT" sz="2600" dirty="0" err="1"/>
              <a:t>sents</a:t>
            </a:r>
            <a:r>
              <a:rPr lang="it-IT" sz="2600" dirty="0"/>
              <a:t>[79:89])</a:t>
            </a:r>
          </a:p>
        </p:txBody>
      </p:sp>
    </p:spTree>
    <p:extLst>
      <p:ext uri="{BB962C8B-B14F-4D97-AF65-F5344CB8AC3E}">
        <p14:creationId xmlns:p14="http://schemas.microsoft.com/office/powerpoint/2010/main" val="29492478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0FCB54-90ED-4CBB-BD08-0AB373D81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CLASSIFICAZIONE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085E6DE-065F-477E-AC8E-BA0A9F62B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456268"/>
            <a:ext cx="10900757" cy="4792132"/>
          </a:xfrm>
        </p:spPr>
        <p:txBody>
          <a:bodyPr>
            <a:normAutofit/>
          </a:bodyPr>
          <a:lstStyle/>
          <a:p>
            <a:endParaRPr lang="it-IT" sz="2800" dirty="0"/>
          </a:p>
          <a:p>
            <a:r>
              <a:rPr lang="it-IT" sz="2800" dirty="0"/>
              <a:t>La classificazione ha il compito di scegliere l'etichetta (classe) corretta da associare ad un determinato input</a:t>
            </a:r>
          </a:p>
          <a:p>
            <a:endParaRPr lang="it-IT" sz="2800" dirty="0"/>
          </a:p>
          <a:p>
            <a:r>
              <a:rPr lang="it-IT" sz="2800" dirty="0"/>
              <a:t>Nelle attività di classificazione supervisionata:</a:t>
            </a:r>
          </a:p>
          <a:p>
            <a:pPr lvl="1"/>
            <a:r>
              <a:rPr lang="it-IT" sz="2600" dirty="0"/>
              <a:t> ogni input viene considerato indipendentemente da tutti gli altri</a:t>
            </a:r>
          </a:p>
          <a:p>
            <a:pPr lvl="1"/>
            <a:r>
              <a:rPr lang="it-IT" sz="2600" dirty="0"/>
              <a:t>il set di etichette iniziale (classi) viene definito in anticipo</a:t>
            </a:r>
          </a:p>
          <a:p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85152881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499103-E9F5-4744-9FD4-92D2AE59D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Classificazione del ‘gender’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C9EBAB-B2BE-4E0D-A5B2-6C42A4862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507068"/>
            <a:ext cx="10767935" cy="4741332"/>
          </a:xfrm>
        </p:spPr>
        <p:txBody>
          <a:bodyPr>
            <a:normAutofit lnSpcReduction="10000"/>
          </a:bodyPr>
          <a:lstStyle/>
          <a:p>
            <a:r>
              <a:rPr lang="it-IT" sz="3200" dirty="0"/>
              <a:t>Sappiamo che nomi maschili e femminili hanno caratteristiche distintive</a:t>
            </a:r>
          </a:p>
          <a:p>
            <a:r>
              <a:rPr lang="it-IT" sz="3200" dirty="0"/>
              <a:t>In inglese: </a:t>
            </a:r>
          </a:p>
          <a:p>
            <a:pPr lvl="1"/>
            <a:r>
              <a:rPr lang="it-IT" sz="3000" dirty="0"/>
              <a:t>nomi che finiscono per </a:t>
            </a:r>
            <a:r>
              <a:rPr lang="it-IT" sz="3000" dirty="0" err="1"/>
              <a:t>a,e,i</a:t>
            </a:r>
            <a:r>
              <a:rPr lang="it-IT" sz="3000" dirty="0"/>
              <a:t> sono facilmente femminili</a:t>
            </a:r>
          </a:p>
          <a:p>
            <a:pPr lvl="1"/>
            <a:r>
              <a:rPr lang="it-IT" sz="3000" dirty="0"/>
              <a:t>nomi che finiscono per </a:t>
            </a:r>
            <a:r>
              <a:rPr lang="it-IT" sz="3000" dirty="0" err="1"/>
              <a:t>o,k,r,s,t</a:t>
            </a:r>
            <a:r>
              <a:rPr lang="it-IT" sz="3000" dirty="0"/>
              <a:t> sono facilmente maschili</a:t>
            </a:r>
          </a:p>
          <a:p>
            <a:r>
              <a:rPr lang="it-IT" sz="3200" dirty="0"/>
              <a:t>Costruiamo un classificatore per modellare queste differenze</a:t>
            </a:r>
          </a:p>
        </p:txBody>
      </p:sp>
    </p:spTree>
    <p:extLst>
      <p:ext uri="{BB962C8B-B14F-4D97-AF65-F5344CB8AC3E}">
        <p14:creationId xmlns:p14="http://schemas.microsoft.com/office/powerpoint/2010/main" val="249905132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499103-E9F5-4744-9FD4-92D2AE59D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Classificazione del ‘gender’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C9EBAB-B2BE-4E0D-A5B2-6C42A4862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507068"/>
            <a:ext cx="10767935" cy="4741332"/>
          </a:xfrm>
        </p:spPr>
        <p:txBody>
          <a:bodyPr>
            <a:normAutofit lnSpcReduction="10000"/>
          </a:bodyPr>
          <a:lstStyle/>
          <a:p>
            <a:r>
              <a:rPr lang="it-IT" sz="2800" dirty="0"/>
              <a:t>Il primo passo nella creazione di un classificatore è decidere quali caratteristiche dell'input sono rilevanti e come codificarle. </a:t>
            </a:r>
          </a:p>
          <a:p>
            <a:r>
              <a:rPr lang="it-IT" sz="2800" dirty="0"/>
              <a:t>Per questo esempio, inizieremo guardando la lettera finale di un nome specifico.</a:t>
            </a:r>
          </a:p>
          <a:p>
            <a:r>
              <a:rPr lang="it-IT" sz="2800" dirty="0"/>
              <a:t>La seguente funzione di estrazione di feature crea un dizionario contenente informazioni rilevanti su un determinato nome:</a:t>
            </a:r>
          </a:p>
          <a:p>
            <a:pPr marL="457200" lvl="1" indent="0">
              <a:buNone/>
            </a:pPr>
            <a:r>
              <a:rPr lang="it-IT" sz="2600" dirty="0" err="1"/>
              <a:t>def</a:t>
            </a:r>
            <a:r>
              <a:rPr lang="it-IT" sz="2600" dirty="0"/>
              <a:t> </a:t>
            </a:r>
            <a:r>
              <a:rPr lang="it-IT" sz="2600" dirty="0" err="1"/>
              <a:t>gender_feature</a:t>
            </a:r>
            <a:r>
              <a:rPr lang="it-IT" sz="2600" dirty="0"/>
              <a:t>(word):</a:t>
            </a:r>
          </a:p>
          <a:p>
            <a:pPr marL="457200" lvl="1" indent="0">
              <a:buNone/>
            </a:pPr>
            <a:r>
              <a:rPr lang="it-IT" sz="2600" dirty="0"/>
              <a:t>	</a:t>
            </a:r>
            <a:r>
              <a:rPr lang="it-IT" sz="2600" dirty="0" err="1"/>
              <a:t>return</a:t>
            </a:r>
            <a:r>
              <a:rPr lang="it-IT" sz="2600" dirty="0"/>
              <a:t> {‘</a:t>
            </a:r>
            <a:r>
              <a:rPr lang="it-IT" sz="2600" dirty="0" err="1"/>
              <a:t>last_letter</a:t>
            </a:r>
            <a:r>
              <a:rPr lang="it-IT" sz="2600" dirty="0"/>
              <a:t>’ : word[-1]}</a:t>
            </a:r>
          </a:p>
          <a:p>
            <a:endParaRPr lang="it-IT" sz="2800" dirty="0"/>
          </a:p>
          <a:p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45991683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499103-E9F5-4744-9FD4-92D2AE59D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Classificazione del ‘gender’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C9EBAB-B2BE-4E0D-A5B2-6C42A4862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507068"/>
            <a:ext cx="10767935" cy="4741332"/>
          </a:xfrm>
        </p:spPr>
        <p:txBody>
          <a:bodyPr>
            <a:normAutofit/>
          </a:bodyPr>
          <a:lstStyle/>
          <a:p>
            <a:endParaRPr lang="it-IT" sz="2800" dirty="0"/>
          </a:p>
          <a:p>
            <a:r>
              <a:rPr lang="it-IT" sz="2800" dirty="0"/>
              <a:t>Il dizionario restituito, noto come set di funzionalità, esegue la mappatura dai nomi ai relativi valori</a:t>
            </a:r>
          </a:p>
          <a:p>
            <a:r>
              <a:rPr lang="it-IT" sz="2800" dirty="0"/>
              <a:t>Questo processo è detto ‘feature </a:t>
            </a:r>
            <a:r>
              <a:rPr lang="it-IT" sz="2800" dirty="0" err="1"/>
              <a:t>extraction</a:t>
            </a:r>
            <a:r>
              <a:rPr lang="it-IT" sz="2800" dirty="0"/>
              <a:t>’</a:t>
            </a:r>
          </a:p>
          <a:p>
            <a:r>
              <a:rPr lang="it-IT" sz="2800" dirty="0"/>
              <a:t>La maggior parte dei metodi di classificazione richiede che le caratteristiche vengano codificate utilizzando tipi di valori semplici, come booleani, numeri e stringhe</a:t>
            </a:r>
          </a:p>
        </p:txBody>
      </p:sp>
    </p:spTree>
    <p:extLst>
      <p:ext uri="{BB962C8B-B14F-4D97-AF65-F5344CB8AC3E}">
        <p14:creationId xmlns:p14="http://schemas.microsoft.com/office/powerpoint/2010/main" val="196805722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499103-E9F5-4744-9FD4-92D2AE59D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Classificazione del ‘gender’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C9EBAB-B2BE-4E0D-A5B2-6C42A4862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507068"/>
            <a:ext cx="10767935" cy="4741332"/>
          </a:xfrm>
        </p:spPr>
        <p:txBody>
          <a:bodyPr>
            <a:normAutofit/>
          </a:bodyPr>
          <a:lstStyle/>
          <a:p>
            <a:r>
              <a:rPr lang="it-IT" sz="2800" dirty="0"/>
              <a:t>Prepariamo un elenco di esempi</a:t>
            </a:r>
          </a:p>
          <a:p>
            <a:r>
              <a:rPr lang="it-IT" sz="2800" dirty="0"/>
              <a:t>Importiamo random e </a:t>
            </a:r>
            <a:r>
              <a:rPr lang="it-IT" sz="2800" dirty="0" err="1"/>
              <a:t>nltk.names</a:t>
            </a:r>
            <a:endParaRPr lang="it-IT" sz="2800" dirty="0"/>
          </a:p>
          <a:p>
            <a:endParaRPr lang="it-IT" sz="2800" dirty="0"/>
          </a:p>
          <a:p>
            <a:pPr marL="0" indent="0">
              <a:buNone/>
            </a:pPr>
            <a:r>
              <a:rPr lang="it-IT" sz="2800" dirty="0"/>
              <a:t> </a:t>
            </a:r>
            <a:r>
              <a:rPr lang="it-IT" sz="2800" dirty="0" err="1"/>
              <a:t>labeled_names</a:t>
            </a:r>
            <a:r>
              <a:rPr lang="it-IT" sz="2800" dirty="0"/>
              <a:t> = ([(name, 'male') for name in </a:t>
            </a:r>
            <a:r>
              <a:rPr lang="it-IT" sz="2800" dirty="0" err="1"/>
              <a:t>names.words</a:t>
            </a:r>
            <a:r>
              <a:rPr lang="it-IT" sz="2800" dirty="0"/>
              <a:t>('male.txt')] +</a:t>
            </a:r>
          </a:p>
          <a:p>
            <a:pPr marL="0" indent="0">
              <a:buNone/>
            </a:pPr>
            <a:r>
              <a:rPr lang="it-IT" sz="2800" dirty="0"/>
              <a:t>                     [(name, '</a:t>
            </a:r>
            <a:r>
              <a:rPr lang="it-IT" sz="2800" dirty="0" err="1"/>
              <a:t>female</a:t>
            </a:r>
            <a:r>
              <a:rPr lang="it-IT" sz="2800" dirty="0"/>
              <a:t>') for name in </a:t>
            </a:r>
            <a:r>
              <a:rPr lang="it-IT" sz="2800" dirty="0" err="1"/>
              <a:t>names.words</a:t>
            </a:r>
            <a:r>
              <a:rPr lang="it-IT" sz="2800" dirty="0"/>
              <a:t>('female.txt')])</a:t>
            </a:r>
          </a:p>
          <a:p>
            <a:pPr marL="0" indent="0">
              <a:buNone/>
            </a:pPr>
            <a:r>
              <a:rPr lang="it-IT" sz="2800" dirty="0"/>
              <a:t>    </a:t>
            </a:r>
            <a:r>
              <a:rPr lang="it-IT" sz="2800" dirty="0" err="1"/>
              <a:t>random.shuffle</a:t>
            </a:r>
            <a:r>
              <a:rPr lang="it-IT" sz="2800" dirty="0"/>
              <a:t>(</a:t>
            </a:r>
            <a:r>
              <a:rPr lang="it-IT" sz="2800" dirty="0" err="1"/>
              <a:t>labeled_names</a:t>
            </a:r>
            <a:r>
              <a:rPr lang="it-IT" sz="2800" dirty="0"/>
              <a:t>)</a:t>
            </a:r>
          </a:p>
          <a:p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150353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7B09BB-270E-4E35-ACE0-50E1E8F3A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NLTK – Natural Language Tool Kit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0FD5660-3CEC-4D41-B15E-A5BE076A7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633492"/>
            <a:ext cx="9404723" cy="4614908"/>
          </a:xfrm>
        </p:spPr>
        <p:txBody>
          <a:bodyPr>
            <a:normAutofit/>
          </a:bodyPr>
          <a:lstStyle/>
          <a:p>
            <a:r>
              <a:rPr lang="it-IT" dirty="0" err="1"/>
              <a:t>print</a:t>
            </a:r>
            <a:r>
              <a:rPr lang="it-IT" dirty="0"/>
              <a:t>(text1) # Per stampare il titolo di un testo, ad esempio il text1</a:t>
            </a:r>
          </a:p>
          <a:p>
            <a:endParaRPr lang="it-IT" dirty="0"/>
          </a:p>
          <a:p>
            <a:r>
              <a:rPr lang="it-IT" dirty="0" err="1"/>
              <a:t>print</a:t>
            </a:r>
            <a:r>
              <a:rPr lang="it-IT" dirty="0"/>
              <a:t>(sent1), </a:t>
            </a:r>
            <a:r>
              <a:rPr lang="it-IT" dirty="0" err="1"/>
              <a:t>print</a:t>
            </a:r>
            <a:r>
              <a:rPr lang="it-IT" dirty="0"/>
              <a:t>(sent2), … # Per stampare la prima frase di un testo</a:t>
            </a:r>
          </a:p>
          <a:p>
            <a:endParaRPr lang="it-IT" dirty="0"/>
          </a:p>
          <a:p>
            <a:r>
              <a:rPr lang="it-IT" dirty="0"/>
              <a:t>text1.tokens  # Per accedere alla lista dei token di un testo (compresa la punteggiatura)</a:t>
            </a:r>
          </a:p>
          <a:p>
            <a:endParaRPr lang="it-IT" dirty="0"/>
          </a:p>
          <a:p>
            <a:r>
              <a:rPr lang="it-IT" dirty="0" err="1"/>
              <a:t>print</a:t>
            </a:r>
            <a:r>
              <a:rPr lang="it-IT" dirty="0"/>
              <a:t>(</a:t>
            </a:r>
            <a:r>
              <a:rPr lang="it-IT" dirty="0" err="1"/>
              <a:t>sents</a:t>
            </a:r>
            <a:r>
              <a:rPr lang="it-IT" dirty="0"/>
              <a:t>()) # per stampare tutte le prime frasi dei 9 libri</a:t>
            </a:r>
          </a:p>
          <a:p>
            <a:endParaRPr lang="it-IT" dirty="0"/>
          </a:p>
          <a:p>
            <a:r>
              <a:rPr lang="it-IT" dirty="0"/>
              <a:t> </a:t>
            </a:r>
            <a:r>
              <a:rPr lang="it-IT" dirty="0" err="1"/>
              <a:t>print</a:t>
            </a:r>
            <a:r>
              <a:rPr lang="it-IT" dirty="0"/>
              <a:t>(</a:t>
            </a:r>
            <a:r>
              <a:rPr lang="it-IT" dirty="0" err="1"/>
              <a:t>json.dumps</a:t>
            </a:r>
            <a:r>
              <a:rPr lang="it-IT" dirty="0"/>
              <a:t>(text5[16715:16735])) # per visualizzare parte dei token di text5 sotto forma di lista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779698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499103-E9F5-4744-9FD4-92D2AE59D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Classificazione del ‘gender’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C9EBAB-B2BE-4E0D-A5B2-6C42A4862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507068"/>
            <a:ext cx="10767935" cy="4741332"/>
          </a:xfrm>
        </p:spPr>
        <p:txBody>
          <a:bodyPr>
            <a:normAutofit/>
          </a:bodyPr>
          <a:lstStyle/>
          <a:p>
            <a:r>
              <a:rPr lang="it-IT" sz="2800" dirty="0"/>
              <a:t>Utilizziamo il feature </a:t>
            </a:r>
            <a:r>
              <a:rPr lang="it-IT" sz="2800" dirty="0" err="1"/>
              <a:t>extractor</a:t>
            </a:r>
            <a:r>
              <a:rPr lang="it-IT" sz="2800" dirty="0"/>
              <a:t> per elaborare la nostra lista e dividere l insieme risultante in </a:t>
            </a:r>
            <a:r>
              <a:rPr lang="it-IT" sz="2800" dirty="0" err="1"/>
              <a:t>train</a:t>
            </a:r>
            <a:r>
              <a:rPr lang="it-IT" sz="2800" dirty="0"/>
              <a:t> e test</a:t>
            </a:r>
          </a:p>
          <a:p>
            <a:pPr marL="0" indent="0">
              <a:buNone/>
            </a:pPr>
            <a:r>
              <a:rPr lang="it-IT" sz="2800" dirty="0"/>
              <a:t>Utilizziamo un classificatore </a:t>
            </a:r>
            <a:r>
              <a:rPr lang="it-IT" sz="2800" dirty="0" err="1"/>
              <a:t>NaiveBayes</a:t>
            </a:r>
            <a:endParaRPr lang="it-IT" sz="2800" dirty="0"/>
          </a:p>
          <a:p>
            <a:pPr marL="0" indent="0">
              <a:buNone/>
            </a:pPr>
            <a:endParaRPr lang="it-IT" sz="2800" dirty="0"/>
          </a:p>
          <a:p>
            <a:pPr marL="0" indent="0">
              <a:buNone/>
            </a:pPr>
            <a:r>
              <a:rPr lang="it-IT" sz="2800" dirty="0"/>
              <a:t>    </a:t>
            </a:r>
            <a:r>
              <a:rPr lang="it-IT" sz="2800" dirty="0" err="1"/>
              <a:t>featuresets</a:t>
            </a:r>
            <a:r>
              <a:rPr lang="it-IT" sz="2800" dirty="0"/>
              <a:t> = [(</a:t>
            </a:r>
            <a:r>
              <a:rPr lang="it-IT" sz="2800" dirty="0" err="1"/>
              <a:t>gender_features</a:t>
            </a:r>
            <a:r>
              <a:rPr lang="it-IT" sz="2800" dirty="0"/>
              <a:t>(n), gender) for (n, gender) in </a:t>
            </a:r>
            <a:r>
              <a:rPr lang="it-IT" sz="2800" dirty="0" err="1"/>
              <a:t>labeled_names</a:t>
            </a:r>
            <a:r>
              <a:rPr lang="it-IT" sz="2800" dirty="0"/>
              <a:t>]</a:t>
            </a:r>
          </a:p>
          <a:p>
            <a:pPr marL="0" indent="0">
              <a:buNone/>
            </a:pPr>
            <a:r>
              <a:rPr lang="it-IT" sz="2800" dirty="0"/>
              <a:t>    </a:t>
            </a:r>
            <a:r>
              <a:rPr lang="it-IT" sz="2800" dirty="0" err="1"/>
              <a:t>train_set</a:t>
            </a:r>
            <a:r>
              <a:rPr lang="it-IT" sz="2800" dirty="0"/>
              <a:t>, </a:t>
            </a:r>
            <a:r>
              <a:rPr lang="it-IT" sz="2800" dirty="0" err="1"/>
              <a:t>test_set</a:t>
            </a:r>
            <a:r>
              <a:rPr lang="it-IT" sz="2800" dirty="0"/>
              <a:t> = </a:t>
            </a:r>
            <a:r>
              <a:rPr lang="it-IT" sz="2800" dirty="0" err="1"/>
              <a:t>featuresets</a:t>
            </a:r>
            <a:r>
              <a:rPr lang="it-IT" sz="2800" dirty="0"/>
              <a:t>[500:], </a:t>
            </a:r>
            <a:r>
              <a:rPr lang="it-IT" sz="2800" dirty="0" err="1"/>
              <a:t>featuresets</a:t>
            </a:r>
            <a:r>
              <a:rPr lang="it-IT" sz="2800" dirty="0"/>
              <a:t>[:500]</a:t>
            </a:r>
          </a:p>
          <a:p>
            <a:pPr marL="0" indent="0">
              <a:buNone/>
            </a:pPr>
            <a:r>
              <a:rPr lang="it-IT" sz="2800" dirty="0"/>
              <a:t>    </a:t>
            </a:r>
            <a:r>
              <a:rPr lang="it-IT" sz="2800" dirty="0" err="1"/>
              <a:t>classifier</a:t>
            </a:r>
            <a:r>
              <a:rPr lang="it-IT" sz="2800" dirty="0"/>
              <a:t> = </a:t>
            </a:r>
            <a:r>
              <a:rPr lang="it-IT" sz="2800" dirty="0" err="1"/>
              <a:t>nltk.NaiveBayesClassifier.train</a:t>
            </a:r>
            <a:r>
              <a:rPr lang="it-IT" sz="2800" dirty="0"/>
              <a:t>(</a:t>
            </a:r>
            <a:r>
              <a:rPr lang="it-IT" sz="2800" dirty="0" err="1"/>
              <a:t>train_set</a:t>
            </a:r>
            <a:r>
              <a:rPr lang="it-IT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8542554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499103-E9F5-4744-9FD4-92D2AE59D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Classificazione del ‘gender’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C9EBAB-B2BE-4E0D-A5B2-6C42A4862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507068"/>
            <a:ext cx="10767935" cy="4741332"/>
          </a:xfrm>
        </p:spPr>
        <p:txBody>
          <a:bodyPr>
            <a:normAutofit/>
          </a:bodyPr>
          <a:lstStyle/>
          <a:p>
            <a:endParaRPr lang="it-IT" sz="2800" dirty="0"/>
          </a:p>
          <a:p>
            <a:r>
              <a:rPr lang="it-IT" sz="2800" dirty="0"/>
              <a:t> Testiamolo su qualche nome non presente nel training set</a:t>
            </a:r>
          </a:p>
          <a:p>
            <a:pPr marL="0" indent="0">
              <a:buNone/>
            </a:pPr>
            <a:r>
              <a:rPr lang="it-IT" sz="2800" dirty="0"/>
              <a:t>    </a:t>
            </a:r>
            <a:r>
              <a:rPr lang="it-IT" sz="2800" dirty="0" err="1"/>
              <a:t>print</a:t>
            </a:r>
            <a:r>
              <a:rPr lang="it-IT" sz="2800" dirty="0"/>
              <a:t>(</a:t>
            </a:r>
            <a:r>
              <a:rPr lang="it-IT" sz="2800" dirty="0" err="1"/>
              <a:t>classifier.classify</a:t>
            </a:r>
            <a:r>
              <a:rPr lang="it-IT" sz="2800" dirty="0"/>
              <a:t>(</a:t>
            </a:r>
            <a:r>
              <a:rPr lang="it-IT" sz="2800" dirty="0" err="1"/>
              <a:t>gender_features</a:t>
            </a:r>
            <a:r>
              <a:rPr lang="it-IT" sz="2800" dirty="0"/>
              <a:t>('Paolo')))</a:t>
            </a:r>
          </a:p>
          <a:p>
            <a:pPr marL="0" indent="0">
              <a:buNone/>
            </a:pPr>
            <a:r>
              <a:rPr lang="it-IT" sz="2800" dirty="0"/>
              <a:t>    </a:t>
            </a:r>
            <a:r>
              <a:rPr lang="it-IT" sz="2800" dirty="0" err="1"/>
              <a:t>print</a:t>
            </a:r>
            <a:r>
              <a:rPr lang="it-IT" sz="2800" dirty="0"/>
              <a:t>(</a:t>
            </a:r>
            <a:r>
              <a:rPr lang="it-IT" sz="2800" dirty="0" err="1"/>
              <a:t>classifier.classify</a:t>
            </a:r>
            <a:r>
              <a:rPr lang="it-IT" sz="2800" dirty="0"/>
              <a:t>(</a:t>
            </a:r>
            <a:r>
              <a:rPr lang="it-IT" sz="2800" dirty="0" err="1"/>
              <a:t>gender_features</a:t>
            </a:r>
            <a:r>
              <a:rPr lang="it-IT" sz="2800" dirty="0"/>
              <a:t>('Lodovica')))</a:t>
            </a:r>
          </a:p>
          <a:p>
            <a:endParaRPr lang="it-IT" sz="2800" dirty="0"/>
          </a:p>
          <a:p>
            <a:r>
              <a:rPr lang="it-IT" sz="2800" dirty="0"/>
              <a:t> Possiamo valutare sistematicamente il classificatore su una quantità molto maggiore di dati:</a:t>
            </a:r>
          </a:p>
          <a:p>
            <a:pPr marL="0" indent="0">
              <a:buNone/>
            </a:pPr>
            <a:r>
              <a:rPr lang="it-IT" sz="2800" dirty="0"/>
              <a:t>    </a:t>
            </a:r>
            <a:r>
              <a:rPr lang="it-IT" sz="2800" dirty="0" err="1"/>
              <a:t>print</a:t>
            </a:r>
            <a:r>
              <a:rPr lang="it-IT" sz="2800" dirty="0"/>
              <a:t>(</a:t>
            </a:r>
            <a:r>
              <a:rPr lang="it-IT" sz="2800" dirty="0" err="1"/>
              <a:t>nltk.classify.accuracy</a:t>
            </a:r>
            <a:r>
              <a:rPr lang="it-IT" sz="2800" dirty="0"/>
              <a:t>(</a:t>
            </a:r>
            <a:r>
              <a:rPr lang="it-IT" sz="2800" dirty="0" err="1"/>
              <a:t>classifier</a:t>
            </a:r>
            <a:r>
              <a:rPr lang="it-IT" sz="2800" dirty="0"/>
              <a:t>, </a:t>
            </a:r>
            <a:r>
              <a:rPr lang="it-IT" sz="2800" dirty="0" err="1"/>
              <a:t>test_set</a:t>
            </a:r>
            <a:r>
              <a:rPr lang="it-IT" sz="2800" dirty="0"/>
              <a:t>))</a:t>
            </a:r>
          </a:p>
        </p:txBody>
      </p:sp>
    </p:spTree>
    <p:extLst>
      <p:ext uri="{BB962C8B-B14F-4D97-AF65-F5344CB8AC3E}">
        <p14:creationId xmlns:p14="http://schemas.microsoft.com/office/powerpoint/2010/main" val="415431956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499103-E9F5-4744-9FD4-92D2AE59D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Classificazione del ‘gender’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C9EBAB-B2BE-4E0D-A5B2-6C42A4862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507068"/>
            <a:ext cx="10767935" cy="4741332"/>
          </a:xfrm>
        </p:spPr>
        <p:txBody>
          <a:bodyPr>
            <a:normAutofit fontScale="85000" lnSpcReduction="20000"/>
          </a:bodyPr>
          <a:lstStyle/>
          <a:p>
            <a:r>
              <a:rPr lang="it-IT" sz="2800" dirty="0"/>
              <a:t>Infine, possiamo esaminare il classificatore per determinare quali caratteristiche ha trovato più efficaci per distinguere il gender dei nomi:</a:t>
            </a:r>
          </a:p>
          <a:p>
            <a:pPr marL="0" indent="0">
              <a:buNone/>
            </a:pPr>
            <a:r>
              <a:rPr lang="it-IT" sz="2800" dirty="0"/>
              <a:t>    </a:t>
            </a:r>
          </a:p>
          <a:p>
            <a:pPr marL="0" indent="0">
              <a:buNone/>
            </a:pPr>
            <a:r>
              <a:rPr lang="it-IT" sz="2800" dirty="0" err="1"/>
              <a:t>print</a:t>
            </a:r>
            <a:r>
              <a:rPr lang="it-IT" sz="2800" dirty="0"/>
              <a:t>(</a:t>
            </a:r>
            <a:r>
              <a:rPr lang="it-IT" sz="2800" dirty="0" err="1"/>
              <a:t>classifier.show_most_informative_features</a:t>
            </a:r>
            <a:r>
              <a:rPr lang="it-IT" sz="2800" dirty="0"/>
              <a:t>(5))</a:t>
            </a:r>
          </a:p>
          <a:p>
            <a:endParaRPr lang="it-IT" sz="2800" dirty="0"/>
          </a:p>
          <a:p>
            <a:r>
              <a:rPr lang="it-IT" sz="2800" dirty="0"/>
              <a:t> L’elenco risultante mostra che i nomi nel set di allenamento che terminano in "a" sono femminili 33 volte più spesso di quanto non siano maschi, ma i nomi che terminano in "k" sono maschi 32 volte più spesso di quanto non siano femmine.</a:t>
            </a:r>
          </a:p>
          <a:p>
            <a:r>
              <a:rPr lang="it-IT" sz="2800" dirty="0"/>
              <a:t>Questi rapporti sono noti come rapporti di probabilità e possono essere utili per confrontare le diverse relazioni tra funzionalità e risultati.</a:t>
            </a:r>
          </a:p>
        </p:txBody>
      </p:sp>
    </p:spTree>
    <p:extLst>
      <p:ext uri="{BB962C8B-B14F-4D97-AF65-F5344CB8AC3E}">
        <p14:creationId xmlns:p14="http://schemas.microsoft.com/office/powerpoint/2010/main" val="224226381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499103-E9F5-4744-9FD4-92D2AE59D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Tocca a voi!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C9EBAB-B2BE-4E0D-A5B2-6C42A4862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1" y="1507068"/>
            <a:ext cx="10767935" cy="47413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it-IT" sz="2800" dirty="0"/>
          </a:p>
          <a:p>
            <a:r>
              <a:rPr lang="it-IT" sz="2800" dirty="0"/>
              <a:t>Modificare la funzione </a:t>
            </a:r>
            <a:r>
              <a:rPr lang="it-IT" sz="2800" dirty="0" err="1"/>
              <a:t>gender_features</a:t>
            </a:r>
            <a:r>
              <a:rPr lang="it-IT" sz="2800" dirty="0"/>
              <a:t> () per fornire al classificatore feature che codificano</a:t>
            </a:r>
          </a:p>
          <a:p>
            <a:pPr lvl="1"/>
            <a:r>
              <a:rPr lang="it-IT" sz="2600" dirty="0"/>
              <a:t>la lunghezza del nome</a:t>
            </a:r>
          </a:p>
          <a:p>
            <a:pPr lvl="1"/>
            <a:r>
              <a:rPr lang="it-IT" sz="2600" dirty="0"/>
              <a:t>la sua prima lettera</a:t>
            </a:r>
          </a:p>
          <a:p>
            <a:pPr lvl="1"/>
            <a:r>
              <a:rPr lang="it-IT" sz="2600" dirty="0"/>
              <a:t>qualsiasi altra caratteristica che potrebbe sembrare informativa</a:t>
            </a:r>
          </a:p>
          <a:p>
            <a:endParaRPr lang="it-IT" sz="2800" dirty="0"/>
          </a:p>
          <a:p>
            <a:r>
              <a:rPr lang="it-IT" sz="2800" dirty="0"/>
              <a:t>Riavvia il classificatore con queste nuove funzionalità e verificane l'accuratezza</a:t>
            </a:r>
          </a:p>
        </p:txBody>
      </p:sp>
    </p:spTree>
    <p:extLst>
      <p:ext uri="{BB962C8B-B14F-4D97-AF65-F5344CB8AC3E}">
        <p14:creationId xmlns:p14="http://schemas.microsoft.com/office/powerpoint/2010/main" val="17689574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2E9E45-CA66-459D-BF2E-C48DEC2F0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671" y="452718"/>
            <a:ext cx="9404723" cy="1400530"/>
          </a:xfrm>
        </p:spPr>
        <p:txBody>
          <a:bodyPr/>
          <a:lstStyle/>
          <a:p>
            <a:r>
              <a:rPr lang="en-US" dirty="0"/>
              <a:t>ESERCIZIO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7C12C8C-DC43-4B9D-9EF1-1B28627954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645920"/>
            <a:ext cx="9404723" cy="4602479"/>
          </a:xfrm>
        </p:spPr>
        <p:txBody>
          <a:bodyPr/>
          <a:lstStyle/>
          <a:p>
            <a:r>
              <a:rPr lang="en-US" dirty="0" err="1"/>
              <a:t>Utilizzando</a:t>
            </a:r>
            <a:r>
              <a:rPr lang="en-US" dirty="0"/>
              <a:t> la </a:t>
            </a:r>
            <a:r>
              <a:rPr lang="en-US" dirty="0" err="1"/>
              <a:t>libreria</a:t>
            </a:r>
            <a:r>
              <a:rPr lang="en-US" dirty="0"/>
              <a:t> </a:t>
            </a:r>
            <a:r>
              <a:rPr lang="en-US" dirty="0" err="1"/>
              <a:t>BeautifulSuop</a:t>
            </a:r>
            <a:r>
              <a:rPr lang="en-US" dirty="0"/>
              <a:t> </a:t>
            </a:r>
            <a:r>
              <a:rPr lang="en-US" dirty="0" err="1"/>
              <a:t>scrivere</a:t>
            </a:r>
            <a:r>
              <a:rPr lang="en-US" dirty="0"/>
              <a:t> una </a:t>
            </a:r>
            <a:r>
              <a:rPr lang="en-US" dirty="0" err="1"/>
              <a:t>funzione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trovi</a:t>
            </a:r>
            <a:r>
              <a:rPr lang="en-US" dirty="0"/>
              <a:t> e </a:t>
            </a:r>
            <a:r>
              <a:rPr lang="en-US" dirty="0" err="1"/>
              <a:t>stampi</a:t>
            </a:r>
            <a:r>
              <a:rPr lang="en-US" dirty="0"/>
              <a:t> </a:t>
            </a:r>
            <a:r>
              <a:rPr lang="en-US" dirty="0" err="1"/>
              <a:t>tutti</a:t>
            </a:r>
            <a:r>
              <a:rPr lang="en-US" dirty="0"/>
              <a:t> I link </a:t>
            </a:r>
            <a:r>
              <a:rPr lang="en-US" dirty="0" err="1"/>
              <a:t>dalla</a:t>
            </a:r>
            <a:r>
              <a:rPr lang="en-US" dirty="0"/>
              <a:t> </a:t>
            </a:r>
            <a:r>
              <a:rPr lang="en-US" dirty="0" err="1"/>
              <a:t>pagina</a:t>
            </a:r>
            <a:r>
              <a:rPr lang="en-US" dirty="0"/>
              <a:t> di </a:t>
            </a:r>
            <a:r>
              <a:rPr lang="en-US" dirty="0" err="1"/>
              <a:t>unica</a:t>
            </a:r>
            <a:r>
              <a:rPr lang="en-US" dirty="0"/>
              <a:t> di Data Science</a:t>
            </a:r>
          </a:p>
          <a:p>
            <a:r>
              <a:rPr lang="it-IT" dirty="0">
                <a:hlinkClick r:id="rId2"/>
              </a:rPr>
              <a:t>http://corsi.unica.it/datasciencebusinessanalyticseinnovazione/</a:t>
            </a:r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72876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2AE797-B013-4DAD-86F6-2E1CDD002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NLTK - Creare un testo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69879C6-977D-47DC-9FF3-1F55A39F5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707502"/>
            <a:ext cx="9404723" cy="454089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dirty="0"/>
              <a:t> # generare un testo</a:t>
            </a:r>
          </a:p>
          <a:p>
            <a:pPr marL="0" indent="0">
              <a:buNone/>
            </a:pPr>
            <a:r>
              <a:rPr lang="it-IT" dirty="0" err="1"/>
              <a:t>textEinstein</a:t>
            </a:r>
            <a:r>
              <a:rPr lang="it-IT" dirty="0"/>
              <a:t> = """ Solo due cose sono infinite: l’universo e la stupidità umana, riguardo l’universo ho ancora dei dubbi. La logica vi porterà da A </a:t>
            </a:r>
            <a:r>
              <a:rPr lang="it-IT" dirty="0" err="1"/>
              <a:t>a</a:t>
            </a:r>
            <a:r>
              <a:rPr lang="it-IT" dirty="0"/>
              <a:t> B. L’immaginazione vi porterà dappertutto. Non so con quali armi si combatterà la Terza guerra mondiale, ma la Quarta sì: con bastoni e pietre. Se l’ape scomparisse dalla faccia della terra, all’uomo non resterebbero che quattro anni di vita. Ognuno è un genio. Ma se si giudica un pesce dalla sua abilità di arrampicarsi sugli alberi lui passerà tutta la sua vita a credersi stupido Io appartengo all’unica razza che conosco, quella umana. Tutti sanno che una cosa è impossibile da realizzare, finché arriva uno sprovveduto che non lo sa e la inventa."""</a:t>
            </a:r>
          </a:p>
          <a:p>
            <a:pPr marL="0" indent="0">
              <a:buNone/>
            </a:pPr>
            <a:r>
              <a:rPr lang="it-IT" dirty="0"/>
              <a:t>text = </a:t>
            </a:r>
            <a:r>
              <a:rPr lang="it-IT" dirty="0" err="1"/>
              <a:t>nltk.word_tokenize</a:t>
            </a:r>
            <a:r>
              <a:rPr lang="it-IT" dirty="0"/>
              <a:t>(</a:t>
            </a:r>
            <a:r>
              <a:rPr lang="it-IT" dirty="0" err="1"/>
              <a:t>textEinstein.decode</a:t>
            </a:r>
            <a:r>
              <a:rPr lang="it-IT" dirty="0"/>
              <a:t>("utf-8"))</a:t>
            </a:r>
          </a:p>
          <a:p>
            <a:pPr marL="0" indent="0">
              <a:buNone/>
            </a:pPr>
            <a:r>
              <a:rPr lang="it-IT" dirty="0"/>
              <a:t>text = </a:t>
            </a:r>
            <a:r>
              <a:rPr lang="it-IT" dirty="0" err="1"/>
              <a:t>nltk.Text</a:t>
            </a:r>
            <a:r>
              <a:rPr lang="it-IT" dirty="0"/>
              <a:t>(text) # converto la lista a classe </a:t>
            </a:r>
            <a:r>
              <a:rPr lang="it-IT" dirty="0" err="1"/>
              <a:t>nltk.text.Text</a:t>
            </a:r>
            <a:endParaRPr lang="it-IT" dirty="0"/>
          </a:p>
          <a:p>
            <a:pPr marL="0" indent="0">
              <a:buNone/>
            </a:pPr>
            <a:r>
              <a:rPr lang="it-IT" dirty="0" err="1"/>
              <a:t>print</a:t>
            </a:r>
            <a:r>
              <a:rPr lang="it-IT" dirty="0"/>
              <a:t>(</a:t>
            </a:r>
            <a:r>
              <a:rPr lang="it-IT" dirty="0" err="1"/>
              <a:t>text.concordance</a:t>
            </a:r>
            <a:r>
              <a:rPr lang="it-IT" dirty="0"/>
              <a:t>("logica"))</a:t>
            </a:r>
          </a:p>
        </p:txBody>
      </p:sp>
    </p:spTree>
    <p:extLst>
      <p:ext uri="{BB962C8B-B14F-4D97-AF65-F5344CB8AC3E}">
        <p14:creationId xmlns:p14="http://schemas.microsoft.com/office/powerpoint/2010/main" val="36616283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e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3293</TotalTime>
  <Words>5475</Words>
  <Application>Microsoft Office PowerPoint</Application>
  <PresentationFormat>Widescreen</PresentationFormat>
  <Paragraphs>613</Paragraphs>
  <Slides>84</Slides>
  <Notes>24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84</vt:i4>
      </vt:variant>
    </vt:vector>
  </HeadingPairs>
  <TitlesOfParts>
    <vt:vector size="90" baseType="lpstr">
      <vt:lpstr>Arial</vt:lpstr>
      <vt:lpstr>Calibri</vt:lpstr>
      <vt:lpstr>Century Gothic</vt:lpstr>
      <vt:lpstr>Courier New</vt:lpstr>
      <vt:lpstr>Wingdings 3</vt:lpstr>
      <vt:lpstr>Ione</vt:lpstr>
      <vt:lpstr>WAAT - Tutorato</vt:lpstr>
      <vt:lpstr>NLTK – Natural Language Tool Kit</vt:lpstr>
      <vt:lpstr>NLTK - Setup</vt:lpstr>
      <vt:lpstr>Presentazione standard di PowerPoint</vt:lpstr>
      <vt:lpstr>NLTK – Setup</vt:lpstr>
      <vt:lpstr>NLTK – modulo book</vt:lpstr>
      <vt:lpstr>NLTK – Natural Language Tool Kit</vt:lpstr>
      <vt:lpstr>NLTK – Natural Language Tool Kit</vt:lpstr>
      <vt:lpstr>NLTK - Creare un testo</vt:lpstr>
      <vt:lpstr>NLTK – Ricerca e contesto</vt:lpstr>
      <vt:lpstr>NLTK – Ricerca e contesto</vt:lpstr>
      <vt:lpstr>NLTK – Grafico di dispersione</vt:lpstr>
      <vt:lpstr>NLTK – Conteggio</vt:lpstr>
      <vt:lpstr>FreqDist</vt:lpstr>
      <vt:lpstr>FreqDist</vt:lpstr>
      <vt:lpstr>FreqDist</vt:lpstr>
      <vt:lpstr>FreqDist</vt:lpstr>
      <vt:lpstr>Parole lunghe</vt:lpstr>
      <vt:lpstr>TOCCA A VOI!</vt:lpstr>
      <vt:lpstr>ESERCIZIO BASE</vt:lpstr>
      <vt:lpstr>ESERCIZIO BASE - SOLUZIONE</vt:lpstr>
      <vt:lpstr>ESERCIZIO 0</vt:lpstr>
      <vt:lpstr>ESERCIZIO 0 - SOLUZIONE</vt:lpstr>
      <vt:lpstr>ESERCIZIO 1</vt:lpstr>
      <vt:lpstr>ESERCIZIO 1 - SOLUZIONE</vt:lpstr>
      <vt:lpstr>ESERCIZIO 2</vt:lpstr>
      <vt:lpstr>ESERCIZIO 2 - SOLUZIONE</vt:lpstr>
      <vt:lpstr>ESERCIZIO 3</vt:lpstr>
      <vt:lpstr>ESERCIZIO 3 – SOLUZIONE</vt:lpstr>
      <vt:lpstr>ESERCIZIO 4</vt:lpstr>
      <vt:lpstr>ESERCIZIO 4 - SOLUZIONE</vt:lpstr>
      <vt:lpstr>ESERCIZIO 5</vt:lpstr>
      <vt:lpstr>ESERCIZIO 6</vt:lpstr>
      <vt:lpstr>ESERCIZIO 6 - SOLUZIONE</vt:lpstr>
      <vt:lpstr>ESERCIZIO 7</vt:lpstr>
      <vt:lpstr>ESERCIZIO 7 - SOLUZIONE</vt:lpstr>
      <vt:lpstr>ESERCIZIO 8</vt:lpstr>
      <vt:lpstr>ESERCIZIO 8 - SOLUZIONE</vt:lpstr>
      <vt:lpstr>NTLK - CORPORA</vt:lpstr>
      <vt:lpstr>NTLK - CORPORA</vt:lpstr>
      <vt:lpstr>GUTEMBERG CORPUS</vt:lpstr>
      <vt:lpstr>BROWN CORPUS</vt:lpstr>
      <vt:lpstr>WEB and CHAT TEXT</vt:lpstr>
      <vt:lpstr>GUTENBERG</vt:lpstr>
      <vt:lpstr>GUTENBERG</vt:lpstr>
      <vt:lpstr>ESERCIZIO</vt:lpstr>
      <vt:lpstr>ESERCIZIO</vt:lpstr>
      <vt:lpstr>ESERCIZIO 2</vt:lpstr>
      <vt:lpstr>ESERCIZIO 2 - Soluzione</vt:lpstr>
      <vt:lpstr>BROWN CORPUS</vt:lpstr>
      <vt:lpstr>BROWN CORPUS - ESERCIZIO</vt:lpstr>
      <vt:lpstr>BROWN CORPUS - ESERCIZIO</vt:lpstr>
      <vt:lpstr>BROWN CORPUS - ESERCIZIO</vt:lpstr>
      <vt:lpstr>BROWN CORPUS - ESERCIZIO</vt:lpstr>
      <vt:lpstr>BROWN CORPUS - ESERCIZIO</vt:lpstr>
      <vt:lpstr>BROWN CORPUS - SOLUZIONE</vt:lpstr>
      <vt:lpstr>CORPUS STRUTTURE COMUNI</vt:lpstr>
      <vt:lpstr>CARICARE IL PROPRIO CORPUS</vt:lpstr>
      <vt:lpstr>Categorizzazione e tagging delle parole</vt:lpstr>
      <vt:lpstr>TAGGING – pos_tag()</vt:lpstr>
      <vt:lpstr>TAGGED CORPORA</vt:lpstr>
      <vt:lpstr>UNIVERSAL TAGSET</vt:lpstr>
      <vt:lpstr>ESERCIZIO per voi</vt:lpstr>
      <vt:lpstr>ESERCIZIO - SOLUZIONE</vt:lpstr>
      <vt:lpstr>AUTOMATIC TAGGING</vt:lpstr>
      <vt:lpstr>REGEX TAGGING</vt:lpstr>
      <vt:lpstr>REGEX TAGGING</vt:lpstr>
      <vt:lpstr>REGEX TAGGING</vt:lpstr>
      <vt:lpstr>UNIGRAM TAGGING</vt:lpstr>
      <vt:lpstr>UNIGRAM TAGGING</vt:lpstr>
      <vt:lpstr>LEMMATIZZAZIONE</vt:lpstr>
      <vt:lpstr>STEMMING</vt:lpstr>
      <vt:lpstr>SEGMENTATION </vt:lpstr>
      <vt:lpstr>LEMMATIZZAZIONE, STEMMING E SEGMENTAZIONE</vt:lpstr>
      <vt:lpstr>CLASSIFICAZIONE</vt:lpstr>
      <vt:lpstr>Classificazione del ‘gender’</vt:lpstr>
      <vt:lpstr>Classificazione del ‘gender’</vt:lpstr>
      <vt:lpstr>Classificazione del ‘gender’</vt:lpstr>
      <vt:lpstr>Classificazione del ‘gender’</vt:lpstr>
      <vt:lpstr>Classificazione del ‘gender’</vt:lpstr>
      <vt:lpstr>Classificazione del ‘gender’</vt:lpstr>
      <vt:lpstr>Classificazione del ‘gender’</vt:lpstr>
      <vt:lpstr>Tocca a voi!</vt:lpstr>
      <vt:lpstr>ESERCIZIO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WAAT - Tutorato</dc:title>
  <dc:creator>Lodovica Marchesi</dc:creator>
  <cp:lastModifiedBy>Lodovica Marchesi</cp:lastModifiedBy>
  <cp:revision>97</cp:revision>
  <dcterms:created xsi:type="dcterms:W3CDTF">2019-05-01T08:17:40Z</dcterms:created>
  <dcterms:modified xsi:type="dcterms:W3CDTF">2019-06-20T07:58:13Z</dcterms:modified>
</cp:coreProperties>
</file>