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1" r:id="rId2"/>
    <p:sldId id="292" r:id="rId3"/>
    <p:sldId id="434" r:id="rId4"/>
    <p:sldId id="293" r:id="rId5"/>
    <p:sldId id="294" r:id="rId6"/>
    <p:sldId id="295" r:id="rId7"/>
    <p:sldId id="297" r:id="rId8"/>
    <p:sldId id="298" r:id="rId9"/>
    <p:sldId id="299" r:id="rId10"/>
    <p:sldId id="300" r:id="rId11"/>
    <p:sldId id="301" r:id="rId12"/>
    <p:sldId id="435" r:id="rId13"/>
    <p:sldId id="302" r:id="rId14"/>
    <p:sldId id="303" r:id="rId15"/>
    <p:sldId id="305" r:id="rId16"/>
    <p:sldId id="438" r:id="rId17"/>
    <p:sldId id="439" r:id="rId18"/>
    <p:sldId id="440" r:id="rId19"/>
    <p:sldId id="441" r:id="rId20"/>
    <p:sldId id="442" r:id="rId21"/>
    <p:sldId id="306" r:id="rId22"/>
    <p:sldId id="307" r:id="rId23"/>
    <p:sldId id="436" r:id="rId24"/>
    <p:sldId id="437" r:id="rId25"/>
    <p:sldId id="308" r:id="rId26"/>
    <p:sldId id="309" r:id="rId27"/>
    <p:sldId id="310" r:id="rId28"/>
    <p:sldId id="311" r:id="rId29"/>
    <p:sldId id="312" r:id="rId30"/>
    <p:sldId id="313" r:id="rId31"/>
    <p:sldId id="314" r:id="rId32"/>
    <p:sldId id="315" r:id="rId33"/>
    <p:sldId id="316" r:id="rId34"/>
    <p:sldId id="317" r:id="rId35"/>
    <p:sldId id="318" r:id="rId36"/>
    <p:sldId id="319" r:id="rId37"/>
    <p:sldId id="320" r:id="rId38"/>
    <p:sldId id="321" r:id="rId39"/>
    <p:sldId id="323" r:id="rId40"/>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79" autoAdjust="0"/>
    <p:restoredTop sz="94660"/>
  </p:normalViewPr>
  <p:slideViewPr>
    <p:cSldViewPr snapToGrid="0">
      <p:cViewPr varScale="1">
        <p:scale>
          <a:sx n="165" d="100"/>
          <a:sy n="165" d="100"/>
        </p:scale>
        <p:origin x="150"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32A71857-96EA-4364-8CDB-FFF0B85D18E4}"/>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 xmlns:a16="http://schemas.microsoft.com/office/drawing/2014/main" id="{79490657-CC91-414E-A99A-ACDD2EC9549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 xmlns:a16="http://schemas.microsoft.com/office/drawing/2014/main" id="{3DE3C058-A62E-4D48-AD46-BF32D13A0BF2}"/>
              </a:ext>
            </a:extLst>
          </p:cNvPr>
          <p:cNvSpPr>
            <a:spLocks noGrp="1"/>
          </p:cNvSpPr>
          <p:nvPr>
            <p:ph type="dt" sz="half" idx="10"/>
          </p:nvPr>
        </p:nvSpPr>
        <p:spPr/>
        <p:txBody>
          <a:bodyPr/>
          <a:lstStyle/>
          <a:p>
            <a:fld id="{336487BA-8E70-4C65-AC84-E0C648D63A99}" type="datetimeFigureOut">
              <a:rPr lang="it-IT" smtClean="0"/>
              <a:t>27/03/2019</a:t>
            </a:fld>
            <a:endParaRPr lang="it-IT"/>
          </a:p>
        </p:txBody>
      </p:sp>
      <p:sp>
        <p:nvSpPr>
          <p:cNvPr id="5" name="Segnaposto piè di pagina 4">
            <a:extLst>
              <a:ext uri="{FF2B5EF4-FFF2-40B4-BE49-F238E27FC236}">
                <a16:creationId xmlns="" xmlns:a16="http://schemas.microsoft.com/office/drawing/2014/main" id="{88E83347-7989-4FDC-AEC1-3913D5FCEB8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 xmlns:a16="http://schemas.microsoft.com/office/drawing/2014/main" id="{AA3AB216-1C62-4C8F-A581-5CD7EE44BAA2}"/>
              </a:ext>
            </a:extLst>
          </p:cNvPr>
          <p:cNvSpPr>
            <a:spLocks noGrp="1"/>
          </p:cNvSpPr>
          <p:nvPr>
            <p:ph type="sldNum" sz="quarter" idx="12"/>
          </p:nvPr>
        </p:nvSpPr>
        <p:spPr/>
        <p:txBody>
          <a:bodyPr/>
          <a:lstStyle/>
          <a:p>
            <a:fld id="{FDE606E0-D1D8-4DF6-9160-C12F75412F56}" type="slidenum">
              <a:rPr lang="it-IT" smtClean="0"/>
              <a:t>‹N›</a:t>
            </a:fld>
            <a:endParaRPr lang="it-IT"/>
          </a:p>
        </p:txBody>
      </p:sp>
    </p:spTree>
    <p:extLst>
      <p:ext uri="{BB962C8B-B14F-4D97-AF65-F5344CB8AC3E}">
        <p14:creationId xmlns:p14="http://schemas.microsoft.com/office/powerpoint/2010/main" val="34989518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7BDD1931-AE82-45BC-BB7D-EE3D6B3EF583}"/>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 xmlns:a16="http://schemas.microsoft.com/office/drawing/2014/main" id="{E45924E6-C276-4567-BDC7-1641E267E429}"/>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 xmlns:a16="http://schemas.microsoft.com/office/drawing/2014/main" id="{F40A61A2-1DCA-4A0D-B220-52EBB3E8BCC2}"/>
              </a:ext>
            </a:extLst>
          </p:cNvPr>
          <p:cNvSpPr>
            <a:spLocks noGrp="1"/>
          </p:cNvSpPr>
          <p:nvPr>
            <p:ph type="dt" sz="half" idx="10"/>
          </p:nvPr>
        </p:nvSpPr>
        <p:spPr/>
        <p:txBody>
          <a:bodyPr/>
          <a:lstStyle/>
          <a:p>
            <a:fld id="{336487BA-8E70-4C65-AC84-E0C648D63A99}" type="datetimeFigureOut">
              <a:rPr lang="it-IT" smtClean="0"/>
              <a:t>27/03/2019</a:t>
            </a:fld>
            <a:endParaRPr lang="it-IT"/>
          </a:p>
        </p:txBody>
      </p:sp>
      <p:sp>
        <p:nvSpPr>
          <p:cNvPr id="5" name="Segnaposto piè di pagina 4">
            <a:extLst>
              <a:ext uri="{FF2B5EF4-FFF2-40B4-BE49-F238E27FC236}">
                <a16:creationId xmlns="" xmlns:a16="http://schemas.microsoft.com/office/drawing/2014/main" id="{4D7D4A79-088F-4F4A-A3A7-83CFE53A7A0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 xmlns:a16="http://schemas.microsoft.com/office/drawing/2014/main" id="{9875ECB6-CB62-4676-AB3F-9D122DD9A466}"/>
              </a:ext>
            </a:extLst>
          </p:cNvPr>
          <p:cNvSpPr>
            <a:spLocks noGrp="1"/>
          </p:cNvSpPr>
          <p:nvPr>
            <p:ph type="sldNum" sz="quarter" idx="12"/>
          </p:nvPr>
        </p:nvSpPr>
        <p:spPr/>
        <p:txBody>
          <a:bodyPr/>
          <a:lstStyle/>
          <a:p>
            <a:fld id="{FDE606E0-D1D8-4DF6-9160-C12F75412F56}" type="slidenum">
              <a:rPr lang="it-IT" smtClean="0"/>
              <a:t>‹N›</a:t>
            </a:fld>
            <a:endParaRPr lang="it-IT"/>
          </a:p>
        </p:txBody>
      </p:sp>
    </p:spTree>
    <p:extLst>
      <p:ext uri="{BB962C8B-B14F-4D97-AF65-F5344CB8AC3E}">
        <p14:creationId xmlns:p14="http://schemas.microsoft.com/office/powerpoint/2010/main" val="3540583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 xmlns:a16="http://schemas.microsoft.com/office/drawing/2014/main" id="{3B250137-B330-458D-98FD-D96411BA21C5}"/>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 xmlns:a16="http://schemas.microsoft.com/office/drawing/2014/main" id="{1A420308-DF8B-41D4-B2D6-6660B1A0A5AD}"/>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 xmlns:a16="http://schemas.microsoft.com/office/drawing/2014/main" id="{4DA58AC9-35CF-42FA-9B33-8442004677F1}"/>
              </a:ext>
            </a:extLst>
          </p:cNvPr>
          <p:cNvSpPr>
            <a:spLocks noGrp="1"/>
          </p:cNvSpPr>
          <p:nvPr>
            <p:ph type="dt" sz="half" idx="10"/>
          </p:nvPr>
        </p:nvSpPr>
        <p:spPr/>
        <p:txBody>
          <a:bodyPr/>
          <a:lstStyle/>
          <a:p>
            <a:fld id="{336487BA-8E70-4C65-AC84-E0C648D63A99}" type="datetimeFigureOut">
              <a:rPr lang="it-IT" smtClean="0"/>
              <a:t>27/03/2019</a:t>
            </a:fld>
            <a:endParaRPr lang="it-IT"/>
          </a:p>
        </p:txBody>
      </p:sp>
      <p:sp>
        <p:nvSpPr>
          <p:cNvPr id="5" name="Segnaposto piè di pagina 4">
            <a:extLst>
              <a:ext uri="{FF2B5EF4-FFF2-40B4-BE49-F238E27FC236}">
                <a16:creationId xmlns="" xmlns:a16="http://schemas.microsoft.com/office/drawing/2014/main" id="{3D66DDF3-B4BC-4F60-BF82-EF714F72415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 xmlns:a16="http://schemas.microsoft.com/office/drawing/2014/main" id="{8873B967-23FA-4D5F-AB92-BD0F09F17E8F}"/>
              </a:ext>
            </a:extLst>
          </p:cNvPr>
          <p:cNvSpPr>
            <a:spLocks noGrp="1"/>
          </p:cNvSpPr>
          <p:nvPr>
            <p:ph type="sldNum" sz="quarter" idx="12"/>
          </p:nvPr>
        </p:nvSpPr>
        <p:spPr/>
        <p:txBody>
          <a:bodyPr/>
          <a:lstStyle/>
          <a:p>
            <a:fld id="{FDE606E0-D1D8-4DF6-9160-C12F75412F56}" type="slidenum">
              <a:rPr lang="it-IT" smtClean="0"/>
              <a:t>‹N›</a:t>
            </a:fld>
            <a:endParaRPr lang="it-IT"/>
          </a:p>
        </p:txBody>
      </p:sp>
    </p:spTree>
    <p:extLst>
      <p:ext uri="{BB962C8B-B14F-4D97-AF65-F5344CB8AC3E}">
        <p14:creationId xmlns:p14="http://schemas.microsoft.com/office/powerpoint/2010/main" val="2970775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82DFB2A0-0B45-42B3-870D-80635D726CA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 xmlns:a16="http://schemas.microsoft.com/office/drawing/2014/main" id="{51C5C2B8-2A65-4A40-B7E2-96F35272C4CF}"/>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 xmlns:a16="http://schemas.microsoft.com/office/drawing/2014/main" id="{37EC7885-693F-4995-8B75-22930823E818}"/>
              </a:ext>
            </a:extLst>
          </p:cNvPr>
          <p:cNvSpPr>
            <a:spLocks noGrp="1"/>
          </p:cNvSpPr>
          <p:nvPr>
            <p:ph type="dt" sz="half" idx="10"/>
          </p:nvPr>
        </p:nvSpPr>
        <p:spPr/>
        <p:txBody>
          <a:bodyPr/>
          <a:lstStyle/>
          <a:p>
            <a:fld id="{336487BA-8E70-4C65-AC84-E0C648D63A99}" type="datetimeFigureOut">
              <a:rPr lang="it-IT" smtClean="0"/>
              <a:t>27/03/2019</a:t>
            </a:fld>
            <a:endParaRPr lang="it-IT"/>
          </a:p>
        </p:txBody>
      </p:sp>
      <p:sp>
        <p:nvSpPr>
          <p:cNvPr id="5" name="Segnaposto piè di pagina 4">
            <a:extLst>
              <a:ext uri="{FF2B5EF4-FFF2-40B4-BE49-F238E27FC236}">
                <a16:creationId xmlns="" xmlns:a16="http://schemas.microsoft.com/office/drawing/2014/main" id="{3DE61941-44BC-466A-98F1-7D231FA4E40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 xmlns:a16="http://schemas.microsoft.com/office/drawing/2014/main" id="{51D79219-3974-4A4E-A344-6CEFDEE076A0}"/>
              </a:ext>
            </a:extLst>
          </p:cNvPr>
          <p:cNvSpPr>
            <a:spLocks noGrp="1"/>
          </p:cNvSpPr>
          <p:nvPr>
            <p:ph type="sldNum" sz="quarter" idx="12"/>
          </p:nvPr>
        </p:nvSpPr>
        <p:spPr/>
        <p:txBody>
          <a:bodyPr/>
          <a:lstStyle/>
          <a:p>
            <a:fld id="{FDE606E0-D1D8-4DF6-9160-C12F75412F56}" type="slidenum">
              <a:rPr lang="it-IT" smtClean="0"/>
              <a:t>‹N›</a:t>
            </a:fld>
            <a:endParaRPr lang="it-IT"/>
          </a:p>
        </p:txBody>
      </p:sp>
    </p:spTree>
    <p:extLst>
      <p:ext uri="{BB962C8B-B14F-4D97-AF65-F5344CB8AC3E}">
        <p14:creationId xmlns:p14="http://schemas.microsoft.com/office/powerpoint/2010/main" val="2103802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D292C596-2D8B-4FA9-8DD6-3B7399F8953E}"/>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 xmlns:a16="http://schemas.microsoft.com/office/drawing/2014/main" id="{326621B6-D881-4A52-8A79-6C8DE75EF87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 xmlns:a16="http://schemas.microsoft.com/office/drawing/2014/main" id="{9E5E55B3-46A8-4806-9C3B-A0AC44705F24}"/>
              </a:ext>
            </a:extLst>
          </p:cNvPr>
          <p:cNvSpPr>
            <a:spLocks noGrp="1"/>
          </p:cNvSpPr>
          <p:nvPr>
            <p:ph type="dt" sz="half" idx="10"/>
          </p:nvPr>
        </p:nvSpPr>
        <p:spPr/>
        <p:txBody>
          <a:bodyPr/>
          <a:lstStyle/>
          <a:p>
            <a:fld id="{336487BA-8E70-4C65-AC84-E0C648D63A99}" type="datetimeFigureOut">
              <a:rPr lang="it-IT" smtClean="0"/>
              <a:t>27/03/2019</a:t>
            </a:fld>
            <a:endParaRPr lang="it-IT"/>
          </a:p>
        </p:txBody>
      </p:sp>
      <p:sp>
        <p:nvSpPr>
          <p:cNvPr id="5" name="Segnaposto piè di pagina 4">
            <a:extLst>
              <a:ext uri="{FF2B5EF4-FFF2-40B4-BE49-F238E27FC236}">
                <a16:creationId xmlns="" xmlns:a16="http://schemas.microsoft.com/office/drawing/2014/main" id="{5CA9FE96-816C-44AC-A2D6-3BC0D1859AF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 xmlns:a16="http://schemas.microsoft.com/office/drawing/2014/main" id="{03457F2C-FA0E-46E5-BA50-63DDC0A3D3BC}"/>
              </a:ext>
            </a:extLst>
          </p:cNvPr>
          <p:cNvSpPr>
            <a:spLocks noGrp="1"/>
          </p:cNvSpPr>
          <p:nvPr>
            <p:ph type="sldNum" sz="quarter" idx="12"/>
          </p:nvPr>
        </p:nvSpPr>
        <p:spPr/>
        <p:txBody>
          <a:bodyPr/>
          <a:lstStyle/>
          <a:p>
            <a:fld id="{FDE606E0-D1D8-4DF6-9160-C12F75412F56}" type="slidenum">
              <a:rPr lang="it-IT" smtClean="0"/>
              <a:t>‹N›</a:t>
            </a:fld>
            <a:endParaRPr lang="it-IT"/>
          </a:p>
        </p:txBody>
      </p:sp>
    </p:spTree>
    <p:extLst>
      <p:ext uri="{BB962C8B-B14F-4D97-AF65-F5344CB8AC3E}">
        <p14:creationId xmlns:p14="http://schemas.microsoft.com/office/powerpoint/2010/main" val="2261854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92BB4BE9-BED2-4621-BA54-1E0AE8AD746F}"/>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 xmlns:a16="http://schemas.microsoft.com/office/drawing/2014/main" id="{506D0C84-5F69-479C-90C6-CDCC2F81A42D}"/>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 xmlns:a16="http://schemas.microsoft.com/office/drawing/2014/main" id="{6CE9D596-9EC2-4F9B-A028-3E32870680F3}"/>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 xmlns:a16="http://schemas.microsoft.com/office/drawing/2014/main" id="{4696EFF4-ABA9-434A-9E6D-9E025A40A112}"/>
              </a:ext>
            </a:extLst>
          </p:cNvPr>
          <p:cNvSpPr>
            <a:spLocks noGrp="1"/>
          </p:cNvSpPr>
          <p:nvPr>
            <p:ph type="dt" sz="half" idx="10"/>
          </p:nvPr>
        </p:nvSpPr>
        <p:spPr/>
        <p:txBody>
          <a:bodyPr/>
          <a:lstStyle/>
          <a:p>
            <a:fld id="{336487BA-8E70-4C65-AC84-E0C648D63A99}" type="datetimeFigureOut">
              <a:rPr lang="it-IT" smtClean="0"/>
              <a:t>27/03/2019</a:t>
            </a:fld>
            <a:endParaRPr lang="it-IT"/>
          </a:p>
        </p:txBody>
      </p:sp>
      <p:sp>
        <p:nvSpPr>
          <p:cNvPr id="6" name="Segnaposto piè di pagina 5">
            <a:extLst>
              <a:ext uri="{FF2B5EF4-FFF2-40B4-BE49-F238E27FC236}">
                <a16:creationId xmlns="" xmlns:a16="http://schemas.microsoft.com/office/drawing/2014/main" id="{13B0CA64-C22B-4683-B958-25BE9A93787A}"/>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 xmlns:a16="http://schemas.microsoft.com/office/drawing/2014/main" id="{38415F46-FAF1-47F1-8547-CD3A5F8BE1F8}"/>
              </a:ext>
            </a:extLst>
          </p:cNvPr>
          <p:cNvSpPr>
            <a:spLocks noGrp="1"/>
          </p:cNvSpPr>
          <p:nvPr>
            <p:ph type="sldNum" sz="quarter" idx="12"/>
          </p:nvPr>
        </p:nvSpPr>
        <p:spPr/>
        <p:txBody>
          <a:bodyPr/>
          <a:lstStyle/>
          <a:p>
            <a:fld id="{FDE606E0-D1D8-4DF6-9160-C12F75412F56}" type="slidenum">
              <a:rPr lang="it-IT" smtClean="0"/>
              <a:t>‹N›</a:t>
            </a:fld>
            <a:endParaRPr lang="it-IT"/>
          </a:p>
        </p:txBody>
      </p:sp>
    </p:spTree>
    <p:extLst>
      <p:ext uri="{BB962C8B-B14F-4D97-AF65-F5344CB8AC3E}">
        <p14:creationId xmlns:p14="http://schemas.microsoft.com/office/powerpoint/2010/main" val="19929622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17384B59-9214-4578-BAE8-BEC1CC7AF9F5}"/>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 xmlns:a16="http://schemas.microsoft.com/office/drawing/2014/main" id="{27B4265E-6120-4C44-8372-DCA559DE366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 xmlns:a16="http://schemas.microsoft.com/office/drawing/2014/main" id="{E2C2D967-6D50-4588-8EF3-7A6831F7C413}"/>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 xmlns:a16="http://schemas.microsoft.com/office/drawing/2014/main" id="{DD7DC17A-BD41-4A77-9AD6-DEBCC20BB7E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 xmlns:a16="http://schemas.microsoft.com/office/drawing/2014/main" id="{659793B2-BBDB-4F64-9CBF-8DE0EAE1BB9E}"/>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 xmlns:a16="http://schemas.microsoft.com/office/drawing/2014/main" id="{80E6AC26-5C5B-451D-8687-06CD4A6B9753}"/>
              </a:ext>
            </a:extLst>
          </p:cNvPr>
          <p:cNvSpPr>
            <a:spLocks noGrp="1"/>
          </p:cNvSpPr>
          <p:nvPr>
            <p:ph type="dt" sz="half" idx="10"/>
          </p:nvPr>
        </p:nvSpPr>
        <p:spPr/>
        <p:txBody>
          <a:bodyPr/>
          <a:lstStyle/>
          <a:p>
            <a:fld id="{336487BA-8E70-4C65-AC84-E0C648D63A99}" type="datetimeFigureOut">
              <a:rPr lang="it-IT" smtClean="0"/>
              <a:t>27/03/2019</a:t>
            </a:fld>
            <a:endParaRPr lang="it-IT"/>
          </a:p>
        </p:txBody>
      </p:sp>
      <p:sp>
        <p:nvSpPr>
          <p:cNvPr id="8" name="Segnaposto piè di pagina 7">
            <a:extLst>
              <a:ext uri="{FF2B5EF4-FFF2-40B4-BE49-F238E27FC236}">
                <a16:creationId xmlns="" xmlns:a16="http://schemas.microsoft.com/office/drawing/2014/main" id="{DB7A06DA-2F46-4094-A45D-F0CCB0918908}"/>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 xmlns:a16="http://schemas.microsoft.com/office/drawing/2014/main" id="{888FF29D-587B-4B3C-BAE0-C38618943AB4}"/>
              </a:ext>
            </a:extLst>
          </p:cNvPr>
          <p:cNvSpPr>
            <a:spLocks noGrp="1"/>
          </p:cNvSpPr>
          <p:nvPr>
            <p:ph type="sldNum" sz="quarter" idx="12"/>
          </p:nvPr>
        </p:nvSpPr>
        <p:spPr/>
        <p:txBody>
          <a:bodyPr/>
          <a:lstStyle/>
          <a:p>
            <a:fld id="{FDE606E0-D1D8-4DF6-9160-C12F75412F56}" type="slidenum">
              <a:rPr lang="it-IT" smtClean="0"/>
              <a:t>‹N›</a:t>
            </a:fld>
            <a:endParaRPr lang="it-IT"/>
          </a:p>
        </p:txBody>
      </p:sp>
    </p:spTree>
    <p:extLst>
      <p:ext uri="{BB962C8B-B14F-4D97-AF65-F5344CB8AC3E}">
        <p14:creationId xmlns:p14="http://schemas.microsoft.com/office/powerpoint/2010/main" val="3593600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D25BFF99-86E4-4B62-8A93-2CC77EECE310}"/>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 xmlns:a16="http://schemas.microsoft.com/office/drawing/2014/main" id="{83BB8500-7225-4CA2-93CD-3DF6B03CB409}"/>
              </a:ext>
            </a:extLst>
          </p:cNvPr>
          <p:cNvSpPr>
            <a:spLocks noGrp="1"/>
          </p:cNvSpPr>
          <p:nvPr>
            <p:ph type="dt" sz="half" idx="10"/>
          </p:nvPr>
        </p:nvSpPr>
        <p:spPr/>
        <p:txBody>
          <a:bodyPr/>
          <a:lstStyle/>
          <a:p>
            <a:fld id="{336487BA-8E70-4C65-AC84-E0C648D63A99}" type="datetimeFigureOut">
              <a:rPr lang="it-IT" smtClean="0"/>
              <a:t>27/03/2019</a:t>
            </a:fld>
            <a:endParaRPr lang="it-IT"/>
          </a:p>
        </p:txBody>
      </p:sp>
      <p:sp>
        <p:nvSpPr>
          <p:cNvPr id="4" name="Segnaposto piè di pagina 3">
            <a:extLst>
              <a:ext uri="{FF2B5EF4-FFF2-40B4-BE49-F238E27FC236}">
                <a16:creationId xmlns="" xmlns:a16="http://schemas.microsoft.com/office/drawing/2014/main" id="{9EEFFF01-77E2-4A8E-9D47-FF1557E583EA}"/>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 xmlns:a16="http://schemas.microsoft.com/office/drawing/2014/main" id="{8863D5BB-80D3-4651-A507-B54E85D0E7F3}"/>
              </a:ext>
            </a:extLst>
          </p:cNvPr>
          <p:cNvSpPr>
            <a:spLocks noGrp="1"/>
          </p:cNvSpPr>
          <p:nvPr>
            <p:ph type="sldNum" sz="quarter" idx="12"/>
          </p:nvPr>
        </p:nvSpPr>
        <p:spPr/>
        <p:txBody>
          <a:bodyPr/>
          <a:lstStyle/>
          <a:p>
            <a:fld id="{FDE606E0-D1D8-4DF6-9160-C12F75412F56}" type="slidenum">
              <a:rPr lang="it-IT" smtClean="0"/>
              <a:t>‹N›</a:t>
            </a:fld>
            <a:endParaRPr lang="it-IT"/>
          </a:p>
        </p:txBody>
      </p:sp>
    </p:spTree>
    <p:extLst>
      <p:ext uri="{BB962C8B-B14F-4D97-AF65-F5344CB8AC3E}">
        <p14:creationId xmlns:p14="http://schemas.microsoft.com/office/powerpoint/2010/main" val="3278853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 xmlns:a16="http://schemas.microsoft.com/office/drawing/2014/main" id="{B80FB330-7CF2-45A6-8EB4-8BBAE871E6D6}"/>
              </a:ext>
            </a:extLst>
          </p:cNvPr>
          <p:cNvSpPr>
            <a:spLocks noGrp="1"/>
          </p:cNvSpPr>
          <p:nvPr>
            <p:ph type="dt" sz="half" idx="10"/>
          </p:nvPr>
        </p:nvSpPr>
        <p:spPr/>
        <p:txBody>
          <a:bodyPr/>
          <a:lstStyle/>
          <a:p>
            <a:fld id="{336487BA-8E70-4C65-AC84-E0C648D63A99}" type="datetimeFigureOut">
              <a:rPr lang="it-IT" smtClean="0"/>
              <a:t>27/03/2019</a:t>
            </a:fld>
            <a:endParaRPr lang="it-IT"/>
          </a:p>
        </p:txBody>
      </p:sp>
      <p:sp>
        <p:nvSpPr>
          <p:cNvPr id="3" name="Segnaposto piè di pagina 2">
            <a:extLst>
              <a:ext uri="{FF2B5EF4-FFF2-40B4-BE49-F238E27FC236}">
                <a16:creationId xmlns="" xmlns:a16="http://schemas.microsoft.com/office/drawing/2014/main" id="{E98E0336-34B9-4A78-951E-73DB6EEFFF06}"/>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 xmlns:a16="http://schemas.microsoft.com/office/drawing/2014/main" id="{87A011ED-F940-4C15-A275-7450D90A5818}"/>
              </a:ext>
            </a:extLst>
          </p:cNvPr>
          <p:cNvSpPr>
            <a:spLocks noGrp="1"/>
          </p:cNvSpPr>
          <p:nvPr>
            <p:ph type="sldNum" sz="quarter" idx="12"/>
          </p:nvPr>
        </p:nvSpPr>
        <p:spPr/>
        <p:txBody>
          <a:bodyPr/>
          <a:lstStyle/>
          <a:p>
            <a:fld id="{FDE606E0-D1D8-4DF6-9160-C12F75412F56}" type="slidenum">
              <a:rPr lang="it-IT" smtClean="0"/>
              <a:t>‹N›</a:t>
            </a:fld>
            <a:endParaRPr lang="it-IT"/>
          </a:p>
        </p:txBody>
      </p:sp>
    </p:spTree>
    <p:extLst>
      <p:ext uri="{BB962C8B-B14F-4D97-AF65-F5344CB8AC3E}">
        <p14:creationId xmlns:p14="http://schemas.microsoft.com/office/powerpoint/2010/main" val="1510952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D8BBCE96-55C4-468A-B275-B5436612ADB6}"/>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 xmlns:a16="http://schemas.microsoft.com/office/drawing/2014/main" id="{9ADED804-4137-4CDA-A5C7-ED249E73A78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 xmlns:a16="http://schemas.microsoft.com/office/drawing/2014/main" id="{A4786679-116A-4AE3-837B-9C6CD2BA13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 xmlns:a16="http://schemas.microsoft.com/office/drawing/2014/main" id="{60AEF6A4-1805-496A-8881-1DF648D9AB62}"/>
              </a:ext>
            </a:extLst>
          </p:cNvPr>
          <p:cNvSpPr>
            <a:spLocks noGrp="1"/>
          </p:cNvSpPr>
          <p:nvPr>
            <p:ph type="dt" sz="half" idx="10"/>
          </p:nvPr>
        </p:nvSpPr>
        <p:spPr/>
        <p:txBody>
          <a:bodyPr/>
          <a:lstStyle/>
          <a:p>
            <a:fld id="{336487BA-8E70-4C65-AC84-E0C648D63A99}" type="datetimeFigureOut">
              <a:rPr lang="it-IT" smtClean="0"/>
              <a:t>27/03/2019</a:t>
            </a:fld>
            <a:endParaRPr lang="it-IT"/>
          </a:p>
        </p:txBody>
      </p:sp>
      <p:sp>
        <p:nvSpPr>
          <p:cNvPr id="6" name="Segnaposto piè di pagina 5">
            <a:extLst>
              <a:ext uri="{FF2B5EF4-FFF2-40B4-BE49-F238E27FC236}">
                <a16:creationId xmlns="" xmlns:a16="http://schemas.microsoft.com/office/drawing/2014/main" id="{8BDB87CF-81DD-43E7-950F-3A03B4D98E6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 xmlns:a16="http://schemas.microsoft.com/office/drawing/2014/main" id="{88012872-53D5-4394-915F-0532914F0053}"/>
              </a:ext>
            </a:extLst>
          </p:cNvPr>
          <p:cNvSpPr>
            <a:spLocks noGrp="1"/>
          </p:cNvSpPr>
          <p:nvPr>
            <p:ph type="sldNum" sz="quarter" idx="12"/>
          </p:nvPr>
        </p:nvSpPr>
        <p:spPr/>
        <p:txBody>
          <a:bodyPr/>
          <a:lstStyle/>
          <a:p>
            <a:fld id="{FDE606E0-D1D8-4DF6-9160-C12F75412F56}" type="slidenum">
              <a:rPr lang="it-IT" smtClean="0"/>
              <a:t>‹N›</a:t>
            </a:fld>
            <a:endParaRPr lang="it-IT"/>
          </a:p>
        </p:txBody>
      </p:sp>
    </p:spTree>
    <p:extLst>
      <p:ext uri="{BB962C8B-B14F-4D97-AF65-F5344CB8AC3E}">
        <p14:creationId xmlns:p14="http://schemas.microsoft.com/office/powerpoint/2010/main" val="14432489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12CB51CD-ADD5-4A9A-9A7A-6C00DC3A9087}"/>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 xmlns:a16="http://schemas.microsoft.com/office/drawing/2014/main" id="{0A9846B8-A48E-467B-8D01-D6E61BA539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 xmlns:a16="http://schemas.microsoft.com/office/drawing/2014/main" id="{E84AE21A-D1B1-4D28-83DB-3676341822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 xmlns:a16="http://schemas.microsoft.com/office/drawing/2014/main" id="{4EAB40CE-9188-4B65-9693-26948C811AAA}"/>
              </a:ext>
            </a:extLst>
          </p:cNvPr>
          <p:cNvSpPr>
            <a:spLocks noGrp="1"/>
          </p:cNvSpPr>
          <p:nvPr>
            <p:ph type="dt" sz="half" idx="10"/>
          </p:nvPr>
        </p:nvSpPr>
        <p:spPr/>
        <p:txBody>
          <a:bodyPr/>
          <a:lstStyle/>
          <a:p>
            <a:fld id="{336487BA-8E70-4C65-AC84-E0C648D63A99}" type="datetimeFigureOut">
              <a:rPr lang="it-IT" smtClean="0"/>
              <a:t>27/03/2019</a:t>
            </a:fld>
            <a:endParaRPr lang="it-IT"/>
          </a:p>
        </p:txBody>
      </p:sp>
      <p:sp>
        <p:nvSpPr>
          <p:cNvPr id="6" name="Segnaposto piè di pagina 5">
            <a:extLst>
              <a:ext uri="{FF2B5EF4-FFF2-40B4-BE49-F238E27FC236}">
                <a16:creationId xmlns="" xmlns:a16="http://schemas.microsoft.com/office/drawing/2014/main" id="{3D47AB15-736B-4D32-8E40-E708FBCB08D6}"/>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 xmlns:a16="http://schemas.microsoft.com/office/drawing/2014/main" id="{3D77373B-B5F0-43F0-8671-8B8729FC9D2E}"/>
              </a:ext>
            </a:extLst>
          </p:cNvPr>
          <p:cNvSpPr>
            <a:spLocks noGrp="1"/>
          </p:cNvSpPr>
          <p:nvPr>
            <p:ph type="sldNum" sz="quarter" idx="12"/>
          </p:nvPr>
        </p:nvSpPr>
        <p:spPr/>
        <p:txBody>
          <a:bodyPr/>
          <a:lstStyle/>
          <a:p>
            <a:fld id="{FDE606E0-D1D8-4DF6-9160-C12F75412F56}" type="slidenum">
              <a:rPr lang="it-IT" smtClean="0"/>
              <a:t>‹N›</a:t>
            </a:fld>
            <a:endParaRPr lang="it-IT"/>
          </a:p>
        </p:txBody>
      </p:sp>
    </p:spTree>
    <p:extLst>
      <p:ext uri="{BB962C8B-B14F-4D97-AF65-F5344CB8AC3E}">
        <p14:creationId xmlns:p14="http://schemas.microsoft.com/office/powerpoint/2010/main" val="540056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 xmlns:a16="http://schemas.microsoft.com/office/drawing/2014/main" id="{B310E798-0B62-4C81-AF0C-417538F119B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 xmlns:a16="http://schemas.microsoft.com/office/drawing/2014/main" id="{379BC166-3A16-4117-9B5B-32F2B7F1D74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 xmlns:a16="http://schemas.microsoft.com/office/drawing/2014/main" id="{E87B1211-CB09-41F0-B520-C01359A3519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6487BA-8E70-4C65-AC84-E0C648D63A99}" type="datetimeFigureOut">
              <a:rPr lang="it-IT" smtClean="0"/>
              <a:t>27/03/2019</a:t>
            </a:fld>
            <a:endParaRPr lang="it-IT"/>
          </a:p>
        </p:txBody>
      </p:sp>
      <p:sp>
        <p:nvSpPr>
          <p:cNvPr id="5" name="Segnaposto piè di pagina 4">
            <a:extLst>
              <a:ext uri="{FF2B5EF4-FFF2-40B4-BE49-F238E27FC236}">
                <a16:creationId xmlns="" xmlns:a16="http://schemas.microsoft.com/office/drawing/2014/main" id="{2BC18E66-DF86-4518-BAE4-69237409A2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 xmlns:a16="http://schemas.microsoft.com/office/drawing/2014/main" id="{CB18B98D-6E80-4D5A-8B0D-97A9F7B8E1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E606E0-D1D8-4DF6-9160-C12F75412F56}" type="slidenum">
              <a:rPr lang="it-IT" smtClean="0"/>
              <a:t>‹N›</a:t>
            </a:fld>
            <a:endParaRPr lang="it-IT"/>
          </a:p>
        </p:txBody>
      </p:sp>
    </p:spTree>
    <p:extLst>
      <p:ext uri="{BB962C8B-B14F-4D97-AF65-F5344CB8AC3E}">
        <p14:creationId xmlns:p14="http://schemas.microsoft.com/office/powerpoint/2010/main" val="21842413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gif"/><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2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4429560" y="139425"/>
            <a:ext cx="6096000" cy="369332"/>
          </a:xfrm>
          <a:prstGeom prst="rect">
            <a:avLst/>
          </a:prstGeom>
        </p:spPr>
        <p:txBody>
          <a:bodyPr>
            <a:spAutoFit/>
          </a:bodyPr>
          <a:lstStyle/>
          <a:p>
            <a:r>
              <a:rPr lang="it-CH" b="1" dirty="0">
                <a:solidFill>
                  <a:srgbClr val="FF0000"/>
                </a:solidFill>
              </a:rPr>
              <a:t>CHAPTER 3 </a:t>
            </a:r>
            <a:r>
              <a:rPr lang="it-CH" dirty="0"/>
              <a:t>MAPPING GENOMES </a:t>
            </a:r>
          </a:p>
        </p:txBody>
      </p:sp>
      <p:sp>
        <p:nvSpPr>
          <p:cNvPr id="4" name="Rettangolo 3"/>
          <p:cNvSpPr/>
          <p:nvPr/>
        </p:nvSpPr>
        <p:spPr>
          <a:xfrm>
            <a:off x="430303" y="930369"/>
            <a:ext cx="11415061" cy="5078313"/>
          </a:xfrm>
          <a:prstGeom prst="rect">
            <a:avLst/>
          </a:prstGeom>
        </p:spPr>
        <p:txBody>
          <a:bodyPr wrap="square">
            <a:spAutoFit/>
          </a:bodyPr>
          <a:lstStyle/>
          <a:p>
            <a:r>
              <a:rPr lang="it-CH" dirty="0"/>
              <a:t>3.1 </a:t>
            </a:r>
            <a:r>
              <a:rPr lang="it-CH" dirty="0">
                <a:solidFill>
                  <a:srgbClr val="FF0000"/>
                </a:solidFill>
              </a:rPr>
              <a:t>WHY A GENOME MAP IS IMPORTANT </a:t>
            </a:r>
            <a:r>
              <a:rPr lang="it-CH" dirty="0" err="1"/>
              <a:t>Genome</a:t>
            </a:r>
            <a:r>
              <a:rPr lang="it-CH" dirty="0"/>
              <a:t> </a:t>
            </a:r>
            <a:r>
              <a:rPr lang="it-CH" dirty="0" err="1"/>
              <a:t>maps</a:t>
            </a:r>
            <a:r>
              <a:rPr lang="it-CH" dirty="0"/>
              <a:t> are </a:t>
            </a:r>
            <a:r>
              <a:rPr lang="it-CH" dirty="0" err="1"/>
              <a:t>needed</a:t>
            </a:r>
            <a:r>
              <a:rPr lang="it-CH" dirty="0"/>
              <a:t> in </a:t>
            </a:r>
            <a:r>
              <a:rPr lang="it-CH" dirty="0" err="1"/>
              <a:t>order</a:t>
            </a:r>
            <a:r>
              <a:rPr lang="it-CH" dirty="0"/>
              <a:t> to </a:t>
            </a:r>
            <a:r>
              <a:rPr lang="it-CH" dirty="0" err="1"/>
              <a:t>sequence</a:t>
            </a:r>
            <a:r>
              <a:rPr lang="it-CH" dirty="0"/>
              <a:t> the more </a:t>
            </a:r>
            <a:r>
              <a:rPr lang="it-CH" dirty="0" err="1"/>
              <a:t>complex</a:t>
            </a:r>
            <a:r>
              <a:rPr lang="it-CH" dirty="0"/>
              <a:t> </a:t>
            </a:r>
            <a:r>
              <a:rPr lang="it-CH" dirty="0" err="1"/>
              <a:t>genomes</a:t>
            </a:r>
            <a:r>
              <a:rPr lang="it-CH" dirty="0"/>
              <a:t>. </a:t>
            </a:r>
            <a:r>
              <a:rPr lang="it-CH" dirty="0" err="1"/>
              <a:t>Genome</a:t>
            </a:r>
            <a:r>
              <a:rPr lang="it-CH" dirty="0"/>
              <a:t> </a:t>
            </a:r>
            <a:r>
              <a:rPr lang="it-CH" dirty="0" err="1"/>
              <a:t>maps</a:t>
            </a:r>
            <a:r>
              <a:rPr lang="it-CH" dirty="0"/>
              <a:t> are </a:t>
            </a:r>
            <a:r>
              <a:rPr lang="it-CH" dirty="0" err="1"/>
              <a:t>not</a:t>
            </a:r>
            <a:r>
              <a:rPr lang="it-CH" dirty="0"/>
              <a:t> just </a:t>
            </a:r>
            <a:r>
              <a:rPr lang="it-CH" dirty="0" err="1"/>
              <a:t>sequencing</a:t>
            </a:r>
            <a:r>
              <a:rPr lang="it-CH" dirty="0"/>
              <a:t> aids.</a:t>
            </a:r>
          </a:p>
          <a:p>
            <a:r>
              <a:rPr lang="it-CH" dirty="0"/>
              <a:t> </a:t>
            </a:r>
            <a:endParaRPr lang="it-CH" sz="800" dirty="0"/>
          </a:p>
          <a:p>
            <a:r>
              <a:rPr lang="it-CH" dirty="0"/>
              <a:t>3.2 </a:t>
            </a:r>
            <a:r>
              <a:rPr lang="it-CH" dirty="0">
                <a:solidFill>
                  <a:srgbClr val="FF0000"/>
                </a:solidFill>
              </a:rPr>
              <a:t>MARKERS FOR GENETIC MAPPING </a:t>
            </a:r>
            <a:r>
              <a:rPr lang="it-CH" dirty="0" err="1"/>
              <a:t>Genes</a:t>
            </a:r>
            <a:r>
              <a:rPr lang="it-CH" dirty="0"/>
              <a:t> </a:t>
            </a:r>
            <a:r>
              <a:rPr lang="it-CH" dirty="0" err="1"/>
              <a:t>were</a:t>
            </a:r>
            <a:r>
              <a:rPr lang="it-CH" dirty="0"/>
              <a:t> the first </a:t>
            </a:r>
            <a:r>
              <a:rPr lang="it-CH" dirty="0" err="1"/>
              <a:t>markers</a:t>
            </a:r>
            <a:r>
              <a:rPr lang="it-CH" dirty="0"/>
              <a:t> to be </a:t>
            </a:r>
            <a:r>
              <a:rPr lang="it-CH" dirty="0" err="1"/>
              <a:t>used</a:t>
            </a:r>
            <a:r>
              <a:rPr lang="it-CH" dirty="0"/>
              <a:t>. </a:t>
            </a:r>
            <a:r>
              <a:rPr lang="it-CH" dirty="0" err="1"/>
              <a:t>RFLPs</a:t>
            </a:r>
            <a:r>
              <a:rPr lang="it-CH" dirty="0"/>
              <a:t> and </a:t>
            </a:r>
            <a:r>
              <a:rPr lang="it-CH" dirty="0" err="1"/>
              <a:t>SSLPs</a:t>
            </a:r>
            <a:r>
              <a:rPr lang="it-CH" dirty="0"/>
              <a:t> are </a:t>
            </a:r>
            <a:r>
              <a:rPr lang="it-CH" dirty="0" err="1"/>
              <a:t>examples</a:t>
            </a:r>
            <a:r>
              <a:rPr lang="it-CH" dirty="0"/>
              <a:t> of DNA </a:t>
            </a:r>
            <a:r>
              <a:rPr lang="it-CH" dirty="0" err="1"/>
              <a:t>markers</a:t>
            </a:r>
            <a:r>
              <a:rPr lang="it-CH" dirty="0"/>
              <a:t>. Single-nucleotide </a:t>
            </a:r>
            <a:r>
              <a:rPr lang="it-CH" dirty="0" err="1"/>
              <a:t>polymorphisms</a:t>
            </a:r>
            <a:r>
              <a:rPr lang="it-CH" dirty="0"/>
              <a:t> are the </a:t>
            </a:r>
            <a:r>
              <a:rPr lang="it-CH" dirty="0" err="1"/>
              <a:t>most</a:t>
            </a:r>
            <a:r>
              <a:rPr lang="it-CH" dirty="0"/>
              <a:t> </a:t>
            </a:r>
            <a:r>
              <a:rPr lang="it-CH" dirty="0" err="1"/>
              <a:t>useful</a:t>
            </a:r>
            <a:r>
              <a:rPr lang="it-CH" dirty="0"/>
              <a:t> </a:t>
            </a:r>
            <a:r>
              <a:rPr lang="it-CH" dirty="0" err="1"/>
              <a:t>type</a:t>
            </a:r>
            <a:r>
              <a:rPr lang="it-CH" dirty="0"/>
              <a:t> of DNA marker. </a:t>
            </a:r>
          </a:p>
          <a:p>
            <a:endParaRPr lang="it-CH" dirty="0"/>
          </a:p>
          <a:p>
            <a:r>
              <a:rPr lang="it-CH" dirty="0"/>
              <a:t>3.3 </a:t>
            </a:r>
            <a:r>
              <a:rPr lang="it-CH" dirty="0">
                <a:solidFill>
                  <a:srgbClr val="FF0000"/>
                </a:solidFill>
              </a:rPr>
              <a:t>THE BASIS TO GENETIC MAPPING </a:t>
            </a:r>
            <a:r>
              <a:rPr lang="it-CH" dirty="0"/>
              <a:t>The </a:t>
            </a:r>
            <a:r>
              <a:rPr lang="it-CH" dirty="0" err="1"/>
              <a:t>principles</a:t>
            </a:r>
            <a:r>
              <a:rPr lang="it-CH" dirty="0"/>
              <a:t> of </a:t>
            </a:r>
            <a:r>
              <a:rPr lang="it-CH" dirty="0" err="1"/>
              <a:t>inheritance</a:t>
            </a:r>
            <a:r>
              <a:rPr lang="it-CH" dirty="0"/>
              <a:t> and the </a:t>
            </a:r>
            <a:r>
              <a:rPr lang="it-CH" dirty="0" err="1"/>
              <a:t>discovery</a:t>
            </a:r>
            <a:r>
              <a:rPr lang="it-CH" dirty="0"/>
              <a:t> of </a:t>
            </a:r>
            <a:r>
              <a:rPr lang="it-CH" dirty="0" err="1"/>
              <a:t>linkage</a:t>
            </a:r>
            <a:r>
              <a:rPr lang="it-CH" dirty="0"/>
              <a:t>. </a:t>
            </a:r>
            <a:r>
              <a:rPr lang="it-CH" dirty="0" err="1"/>
              <a:t>Partial</a:t>
            </a:r>
            <a:r>
              <a:rPr lang="it-CH" dirty="0"/>
              <a:t> </a:t>
            </a:r>
            <a:r>
              <a:rPr lang="it-CH" dirty="0" err="1"/>
              <a:t>linkage</a:t>
            </a:r>
            <a:r>
              <a:rPr lang="it-CH" dirty="0"/>
              <a:t> </a:t>
            </a:r>
            <a:r>
              <a:rPr lang="it-CH" dirty="0" err="1"/>
              <a:t>is</a:t>
            </a:r>
            <a:r>
              <a:rPr lang="it-CH" dirty="0"/>
              <a:t> </a:t>
            </a:r>
            <a:r>
              <a:rPr lang="it-CH" dirty="0" err="1"/>
              <a:t>explained</a:t>
            </a:r>
            <a:r>
              <a:rPr lang="it-CH" dirty="0"/>
              <a:t> by the </a:t>
            </a:r>
            <a:r>
              <a:rPr lang="it-CH" dirty="0" err="1"/>
              <a:t>behavior</a:t>
            </a:r>
            <a:r>
              <a:rPr lang="it-CH" dirty="0"/>
              <a:t> of </a:t>
            </a:r>
            <a:r>
              <a:rPr lang="it-CH" dirty="0" err="1"/>
              <a:t>chromosomes</a:t>
            </a:r>
            <a:r>
              <a:rPr lang="it-CH" dirty="0"/>
              <a:t> </a:t>
            </a:r>
            <a:r>
              <a:rPr lang="it-CH" dirty="0" err="1"/>
              <a:t>during</a:t>
            </a:r>
            <a:r>
              <a:rPr lang="it-CH" dirty="0"/>
              <a:t> </a:t>
            </a:r>
            <a:r>
              <a:rPr lang="it-CH" dirty="0" err="1"/>
              <a:t>meiosis</a:t>
            </a:r>
            <a:r>
              <a:rPr lang="it-CH" dirty="0"/>
              <a:t>. From </a:t>
            </a:r>
            <a:r>
              <a:rPr lang="it-CH" dirty="0" err="1"/>
              <a:t>partial</a:t>
            </a:r>
            <a:r>
              <a:rPr lang="it-CH" dirty="0"/>
              <a:t> </a:t>
            </a:r>
            <a:r>
              <a:rPr lang="it-CH" dirty="0" err="1"/>
              <a:t>linkage</a:t>
            </a:r>
            <a:r>
              <a:rPr lang="it-CH" dirty="0"/>
              <a:t> to </a:t>
            </a:r>
            <a:r>
              <a:rPr lang="it-CH" dirty="0" err="1"/>
              <a:t>genetic</a:t>
            </a:r>
            <a:r>
              <a:rPr lang="it-CH" dirty="0"/>
              <a:t> </a:t>
            </a:r>
            <a:r>
              <a:rPr lang="it-CH" dirty="0" err="1"/>
              <a:t>mapping</a:t>
            </a:r>
            <a:r>
              <a:rPr lang="it-CH" dirty="0"/>
              <a:t>. </a:t>
            </a:r>
          </a:p>
          <a:p>
            <a:endParaRPr lang="it-CH" dirty="0"/>
          </a:p>
          <a:p>
            <a:r>
              <a:rPr lang="it-CH" dirty="0"/>
              <a:t>3.4 </a:t>
            </a:r>
            <a:r>
              <a:rPr lang="it-CH" dirty="0">
                <a:solidFill>
                  <a:srgbClr val="FF0000"/>
                </a:solidFill>
              </a:rPr>
              <a:t>LINKAGE ANALYSIS WITH DIFFERENT TYPES OF ORGANISMS </a:t>
            </a:r>
            <a:r>
              <a:rPr lang="it-CH" dirty="0" err="1"/>
              <a:t>Linkage</a:t>
            </a:r>
            <a:r>
              <a:rPr lang="it-CH" dirty="0"/>
              <a:t> </a:t>
            </a:r>
            <a:r>
              <a:rPr lang="it-CH" dirty="0" err="1"/>
              <a:t>analysis</a:t>
            </a:r>
            <a:r>
              <a:rPr lang="it-CH" dirty="0"/>
              <a:t> </a:t>
            </a:r>
            <a:r>
              <a:rPr lang="it-CH" dirty="0" err="1"/>
              <a:t>when</a:t>
            </a:r>
            <a:r>
              <a:rPr lang="it-CH" dirty="0"/>
              <a:t> </a:t>
            </a:r>
            <a:r>
              <a:rPr lang="it-CH" dirty="0" err="1"/>
              <a:t>planned</a:t>
            </a:r>
            <a:r>
              <a:rPr lang="it-CH" dirty="0"/>
              <a:t> breeding </a:t>
            </a:r>
            <a:r>
              <a:rPr lang="it-CH" dirty="0" err="1"/>
              <a:t>experiments</a:t>
            </a:r>
            <a:r>
              <a:rPr lang="it-CH" dirty="0"/>
              <a:t> are </a:t>
            </a:r>
            <a:r>
              <a:rPr lang="it-CH" dirty="0" err="1"/>
              <a:t>possible</a:t>
            </a:r>
            <a:r>
              <a:rPr lang="it-CH" dirty="0"/>
              <a:t>. Gene </a:t>
            </a:r>
            <a:r>
              <a:rPr lang="it-CH" dirty="0" err="1"/>
              <a:t>mapping</a:t>
            </a:r>
            <a:r>
              <a:rPr lang="it-CH" dirty="0"/>
              <a:t> by human pedigree </a:t>
            </a:r>
            <a:r>
              <a:rPr lang="it-CH" dirty="0" err="1"/>
              <a:t>analysis</a:t>
            </a:r>
            <a:r>
              <a:rPr lang="it-CH" dirty="0"/>
              <a:t>. </a:t>
            </a:r>
            <a:r>
              <a:rPr lang="it-CH" dirty="0" err="1"/>
              <a:t>Genetic</a:t>
            </a:r>
            <a:r>
              <a:rPr lang="it-CH" dirty="0"/>
              <a:t> </a:t>
            </a:r>
            <a:r>
              <a:rPr lang="it-CH" dirty="0" err="1"/>
              <a:t>mapping</a:t>
            </a:r>
            <a:r>
              <a:rPr lang="it-CH" dirty="0"/>
              <a:t> in </a:t>
            </a:r>
            <a:r>
              <a:rPr lang="it-CH" dirty="0" err="1"/>
              <a:t>bacteria</a:t>
            </a:r>
            <a:r>
              <a:rPr lang="it-CH" dirty="0"/>
              <a:t>. The </a:t>
            </a:r>
            <a:r>
              <a:rPr lang="it-CH" dirty="0" err="1"/>
              <a:t>limitations</a:t>
            </a:r>
            <a:r>
              <a:rPr lang="it-CH" dirty="0"/>
              <a:t> of </a:t>
            </a:r>
            <a:r>
              <a:rPr lang="it-CH" dirty="0" err="1"/>
              <a:t>linkage</a:t>
            </a:r>
            <a:r>
              <a:rPr lang="it-CH" dirty="0"/>
              <a:t> </a:t>
            </a:r>
            <a:r>
              <a:rPr lang="it-CH" dirty="0" err="1"/>
              <a:t>analysis</a:t>
            </a:r>
            <a:r>
              <a:rPr lang="it-CH" dirty="0"/>
              <a:t> </a:t>
            </a:r>
          </a:p>
          <a:p>
            <a:endParaRPr lang="it-CH" dirty="0"/>
          </a:p>
          <a:p>
            <a:r>
              <a:rPr lang="it-CH" dirty="0"/>
              <a:t>3.5 </a:t>
            </a:r>
            <a:r>
              <a:rPr lang="it-CH" dirty="0">
                <a:solidFill>
                  <a:srgbClr val="FF0000"/>
                </a:solidFill>
              </a:rPr>
              <a:t>PHYSICAL MAPPING BY DIRECT EXAMINATION OF DNA MOLECULES </a:t>
            </a:r>
            <a:r>
              <a:rPr lang="it-CH" dirty="0" err="1"/>
              <a:t>Conventional</a:t>
            </a:r>
            <a:r>
              <a:rPr lang="it-CH" dirty="0"/>
              <a:t> </a:t>
            </a:r>
            <a:r>
              <a:rPr lang="it-CH" dirty="0" err="1"/>
              <a:t>restriction</a:t>
            </a:r>
            <a:r>
              <a:rPr lang="it-CH" dirty="0"/>
              <a:t> </a:t>
            </a:r>
            <a:r>
              <a:rPr lang="it-CH" dirty="0" err="1"/>
              <a:t>mapping</a:t>
            </a:r>
            <a:r>
              <a:rPr lang="it-CH" dirty="0"/>
              <a:t> </a:t>
            </a:r>
            <a:r>
              <a:rPr lang="it-CH" dirty="0" err="1"/>
              <a:t>is</a:t>
            </a:r>
            <a:r>
              <a:rPr lang="it-CH" dirty="0"/>
              <a:t> </a:t>
            </a:r>
            <a:r>
              <a:rPr lang="it-CH" dirty="0" err="1"/>
              <a:t>applicable</a:t>
            </a:r>
            <a:r>
              <a:rPr lang="it-CH" dirty="0"/>
              <a:t> </a:t>
            </a:r>
            <a:r>
              <a:rPr lang="it-CH" dirty="0" err="1"/>
              <a:t>only</a:t>
            </a:r>
            <a:r>
              <a:rPr lang="it-CH" dirty="0"/>
              <a:t> to small DNA </a:t>
            </a:r>
            <a:r>
              <a:rPr lang="it-CH" dirty="0" err="1"/>
              <a:t>molecules</a:t>
            </a:r>
            <a:r>
              <a:rPr lang="it-CH" dirty="0"/>
              <a:t>. Optical </a:t>
            </a:r>
            <a:r>
              <a:rPr lang="it-CH" dirty="0" err="1"/>
              <a:t>mapping</a:t>
            </a:r>
            <a:r>
              <a:rPr lang="it-CH" dirty="0"/>
              <a:t> can locate </a:t>
            </a:r>
            <a:r>
              <a:rPr lang="it-CH" dirty="0" err="1"/>
              <a:t>restriction</a:t>
            </a:r>
            <a:r>
              <a:rPr lang="it-CH" dirty="0"/>
              <a:t> </a:t>
            </a:r>
            <a:r>
              <a:rPr lang="it-CH" dirty="0" err="1"/>
              <a:t>sites</a:t>
            </a:r>
            <a:r>
              <a:rPr lang="it-CH" dirty="0"/>
              <a:t> in </a:t>
            </a:r>
            <a:r>
              <a:rPr lang="it-CH" dirty="0" err="1"/>
              <a:t>longer</a:t>
            </a:r>
            <a:r>
              <a:rPr lang="it-CH" dirty="0"/>
              <a:t> DNA </a:t>
            </a:r>
            <a:r>
              <a:rPr lang="it-CH" dirty="0" err="1"/>
              <a:t>molecules</a:t>
            </a:r>
            <a:r>
              <a:rPr lang="it-CH" dirty="0"/>
              <a:t>. Optical </a:t>
            </a:r>
            <a:r>
              <a:rPr lang="it-CH" dirty="0" err="1"/>
              <a:t>mapping</a:t>
            </a:r>
            <a:r>
              <a:rPr lang="it-CH" dirty="0"/>
              <a:t> can be </a:t>
            </a:r>
            <a:r>
              <a:rPr lang="it-CH" dirty="0" err="1"/>
              <a:t>used</a:t>
            </a:r>
            <a:r>
              <a:rPr lang="it-CH" dirty="0"/>
              <a:t> to </a:t>
            </a:r>
            <a:r>
              <a:rPr lang="it-CH" dirty="0" err="1"/>
              <a:t>map</a:t>
            </a:r>
            <a:r>
              <a:rPr lang="it-CH" dirty="0"/>
              <a:t> </a:t>
            </a:r>
            <a:r>
              <a:rPr lang="it-CH" dirty="0" err="1"/>
              <a:t>other</a:t>
            </a:r>
            <a:r>
              <a:rPr lang="it-CH" dirty="0"/>
              <a:t> </a:t>
            </a:r>
            <a:r>
              <a:rPr lang="it-CH" dirty="0" err="1"/>
              <a:t>features</a:t>
            </a:r>
            <a:r>
              <a:rPr lang="it-CH" dirty="0"/>
              <a:t> in a DNA </a:t>
            </a:r>
            <a:r>
              <a:rPr lang="it-CH" dirty="0" err="1"/>
              <a:t>molecule</a:t>
            </a:r>
            <a:r>
              <a:rPr lang="it-CH" dirty="0"/>
              <a:t>. </a:t>
            </a:r>
          </a:p>
          <a:p>
            <a:endParaRPr lang="it-CH" dirty="0"/>
          </a:p>
          <a:p>
            <a:r>
              <a:rPr lang="it-CH" dirty="0"/>
              <a:t>3.6 </a:t>
            </a:r>
            <a:r>
              <a:rPr lang="it-CH" dirty="0">
                <a:solidFill>
                  <a:srgbClr val="FF0000"/>
                </a:solidFill>
              </a:rPr>
              <a:t>PHYSICAL MAPPING BY ASSIGNING MARKERS TO DNA FRAGMENTS </a:t>
            </a:r>
            <a:r>
              <a:rPr lang="it-CH" dirty="0" err="1"/>
              <a:t>Any</a:t>
            </a:r>
            <a:r>
              <a:rPr lang="it-CH" dirty="0"/>
              <a:t> </a:t>
            </a:r>
            <a:r>
              <a:rPr lang="it-CH" dirty="0" err="1"/>
              <a:t>unique</a:t>
            </a:r>
            <a:r>
              <a:rPr lang="it-CH" dirty="0"/>
              <a:t> </a:t>
            </a:r>
            <a:r>
              <a:rPr lang="it-CH" dirty="0" err="1"/>
              <a:t>sequence</a:t>
            </a:r>
            <a:r>
              <a:rPr lang="it-CH" dirty="0"/>
              <a:t> can be </a:t>
            </a:r>
            <a:r>
              <a:rPr lang="it-CH" dirty="0" err="1"/>
              <a:t>used</a:t>
            </a:r>
            <a:r>
              <a:rPr lang="it-CH" dirty="0"/>
              <a:t> </a:t>
            </a:r>
            <a:r>
              <a:rPr lang="it-CH" dirty="0" err="1"/>
              <a:t>as</a:t>
            </a:r>
            <a:r>
              <a:rPr lang="it-CH" dirty="0"/>
              <a:t> an STS. DNA </a:t>
            </a:r>
            <a:r>
              <a:rPr lang="it-CH" dirty="0" err="1"/>
              <a:t>fragments</a:t>
            </a:r>
            <a:r>
              <a:rPr lang="it-CH" dirty="0"/>
              <a:t> for STS </a:t>
            </a:r>
            <a:r>
              <a:rPr lang="it-CH" dirty="0" err="1"/>
              <a:t>mapping</a:t>
            </a:r>
            <a:r>
              <a:rPr lang="it-CH" dirty="0"/>
              <a:t> can be </a:t>
            </a:r>
            <a:r>
              <a:rPr lang="it-CH" dirty="0" err="1"/>
              <a:t>obtained</a:t>
            </a:r>
            <a:r>
              <a:rPr lang="it-CH" dirty="0"/>
              <a:t> </a:t>
            </a:r>
            <a:r>
              <a:rPr lang="it-CH" dirty="0" err="1"/>
              <a:t>as</a:t>
            </a:r>
            <a:r>
              <a:rPr lang="it-CH" dirty="0"/>
              <a:t> </a:t>
            </a:r>
            <a:r>
              <a:rPr lang="it-CH" dirty="0" err="1"/>
              <a:t>radiation</a:t>
            </a:r>
            <a:r>
              <a:rPr lang="it-CH" dirty="0"/>
              <a:t> </a:t>
            </a:r>
            <a:r>
              <a:rPr lang="it-CH" dirty="0" err="1"/>
              <a:t>hybrids</a:t>
            </a:r>
            <a:r>
              <a:rPr lang="it-CH" dirty="0"/>
              <a:t>. A clone </a:t>
            </a:r>
            <a:r>
              <a:rPr lang="it-CH" dirty="0" err="1"/>
              <a:t>library</a:t>
            </a:r>
            <a:r>
              <a:rPr lang="it-CH" dirty="0"/>
              <a:t> can be </a:t>
            </a:r>
            <a:r>
              <a:rPr lang="it-CH" dirty="0" err="1"/>
              <a:t>used</a:t>
            </a:r>
            <a:r>
              <a:rPr lang="it-CH" dirty="0"/>
              <a:t> </a:t>
            </a:r>
            <a:r>
              <a:rPr lang="it-CH" dirty="0" err="1"/>
              <a:t>as</a:t>
            </a:r>
            <a:r>
              <a:rPr lang="it-CH" dirty="0"/>
              <a:t> the </a:t>
            </a:r>
            <a:r>
              <a:rPr lang="it-CH" dirty="0" err="1"/>
              <a:t>mapping</a:t>
            </a:r>
            <a:r>
              <a:rPr lang="it-CH" dirty="0"/>
              <a:t> </a:t>
            </a:r>
            <a:r>
              <a:rPr lang="it-CH" dirty="0" err="1"/>
              <a:t>reagent</a:t>
            </a:r>
            <a:r>
              <a:rPr lang="it-CH" dirty="0"/>
              <a:t>.</a:t>
            </a:r>
          </a:p>
        </p:txBody>
      </p:sp>
    </p:spTree>
    <p:extLst>
      <p:ext uri="{BB962C8B-B14F-4D97-AF65-F5344CB8AC3E}">
        <p14:creationId xmlns:p14="http://schemas.microsoft.com/office/powerpoint/2010/main" val="42215112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59180" y="293729"/>
            <a:ext cx="5438121" cy="2308324"/>
          </a:xfrm>
          <a:prstGeom prst="rect">
            <a:avLst/>
          </a:prstGeom>
        </p:spPr>
        <p:txBody>
          <a:bodyPr wrap="square">
            <a:spAutoFit/>
          </a:bodyPr>
          <a:lstStyle/>
          <a:p>
            <a:r>
              <a:rPr lang="it-CH" b="1" dirty="0"/>
              <a:t>Single-nucleotide </a:t>
            </a:r>
            <a:r>
              <a:rPr lang="it-CH" b="1" dirty="0" err="1"/>
              <a:t>polymorphisms</a:t>
            </a:r>
            <a:r>
              <a:rPr lang="it-CH" b="1" dirty="0"/>
              <a:t> </a:t>
            </a:r>
            <a:r>
              <a:rPr lang="it-CH" dirty="0"/>
              <a:t>(</a:t>
            </a:r>
            <a:r>
              <a:rPr lang="it-CH" dirty="0" err="1">
                <a:solidFill>
                  <a:srgbClr val="FF0000"/>
                </a:solidFill>
              </a:rPr>
              <a:t>SNPs</a:t>
            </a:r>
            <a:r>
              <a:rPr lang="it-CH" dirty="0"/>
              <a:t>). An SNP </a:t>
            </a:r>
            <a:r>
              <a:rPr lang="it-CH" dirty="0" err="1"/>
              <a:t>is</a:t>
            </a:r>
            <a:r>
              <a:rPr lang="it-CH" dirty="0"/>
              <a:t> a position in a </a:t>
            </a:r>
            <a:r>
              <a:rPr lang="it-CH" dirty="0" err="1"/>
              <a:t>genome</a:t>
            </a:r>
            <a:r>
              <a:rPr lang="it-CH" dirty="0"/>
              <a:t> </a:t>
            </a:r>
            <a:r>
              <a:rPr lang="it-CH" dirty="0" err="1"/>
              <a:t>where</a:t>
            </a:r>
            <a:r>
              <a:rPr lang="it-CH" dirty="0"/>
              <a:t> some </a:t>
            </a:r>
            <a:r>
              <a:rPr lang="it-CH" dirty="0" err="1"/>
              <a:t>individuals</a:t>
            </a:r>
            <a:r>
              <a:rPr lang="it-CH" dirty="0"/>
              <a:t> </a:t>
            </a:r>
            <a:r>
              <a:rPr lang="it-CH" dirty="0" err="1"/>
              <a:t>have</a:t>
            </a:r>
            <a:r>
              <a:rPr lang="it-CH" dirty="0"/>
              <a:t> </a:t>
            </a:r>
            <a:r>
              <a:rPr lang="it-CH" dirty="0" err="1"/>
              <a:t>one</a:t>
            </a:r>
            <a:r>
              <a:rPr lang="it-CH" dirty="0"/>
              <a:t> nucleotide (e.g., a G) and </a:t>
            </a:r>
            <a:r>
              <a:rPr lang="it-CH" dirty="0" err="1"/>
              <a:t>others</a:t>
            </a:r>
            <a:r>
              <a:rPr lang="it-CH" dirty="0"/>
              <a:t> </a:t>
            </a:r>
            <a:r>
              <a:rPr lang="it-CH" dirty="0" err="1"/>
              <a:t>have</a:t>
            </a:r>
            <a:r>
              <a:rPr lang="it-CH" dirty="0"/>
              <a:t> a </a:t>
            </a:r>
            <a:r>
              <a:rPr lang="it-CH" dirty="0" err="1"/>
              <a:t>different</a:t>
            </a:r>
            <a:r>
              <a:rPr lang="it-CH" dirty="0"/>
              <a:t> nucleotide (e.g., a C). </a:t>
            </a:r>
            <a:r>
              <a:rPr lang="it-CH" dirty="0" err="1"/>
              <a:t>There</a:t>
            </a:r>
            <a:r>
              <a:rPr lang="it-CH" dirty="0"/>
              <a:t> are </a:t>
            </a:r>
            <a:r>
              <a:rPr lang="it-CH" dirty="0" err="1"/>
              <a:t>vast</a:t>
            </a:r>
            <a:r>
              <a:rPr lang="it-CH" dirty="0"/>
              <a:t> </a:t>
            </a:r>
            <a:r>
              <a:rPr lang="it-CH" dirty="0" err="1"/>
              <a:t>numbers</a:t>
            </a:r>
            <a:r>
              <a:rPr lang="it-CH" dirty="0"/>
              <a:t> of </a:t>
            </a:r>
            <a:r>
              <a:rPr lang="it-CH" dirty="0" err="1"/>
              <a:t>SNPs</a:t>
            </a:r>
            <a:r>
              <a:rPr lang="it-CH" dirty="0"/>
              <a:t> in </a:t>
            </a:r>
            <a:r>
              <a:rPr lang="it-CH" dirty="0" err="1"/>
              <a:t>every</a:t>
            </a:r>
            <a:r>
              <a:rPr lang="it-CH" dirty="0"/>
              <a:t> </a:t>
            </a:r>
            <a:r>
              <a:rPr lang="it-CH" dirty="0" err="1"/>
              <a:t>genome</a:t>
            </a:r>
            <a:r>
              <a:rPr lang="it-CH" dirty="0"/>
              <a:t> (</a:t>
            </a:r>
            <a:r>
              <a:rPr lang="it-CH" b="1" dirty="0" err="1"/>
              <a:t>approximately</a:t>
            </a:r>
            <a:r>
              <a:rPr lang="it-CH" b="1" dirty="0"/>
              <a:t> 10 </a:t>
            </a:r>
            <a:r>
              <a:rPr lang="it-CH" b="1" dirty="0" err="1"/>
              <a:t>million</a:t>
            </a:r>
            <a:r>
              <a:rPr lang="it-CH" b="1" dirty="0"/>
              <a:t> in the human </a:t>
            </a:r>
            <a:r>
              <a:rPr lang="it-CH" b="1" dirty="0" err="1"/>
              <a:t>genome</a:t>
            </a:r>
            <a:r>
              <a:rPr lang="it-CH" dirty="0"/>
              <a:t>), some of </a:t>
            </a:r>
            <a:r>
              <a:rPr lang="it-CH" dirty="0" err="1"/>
              <a:t>which</a:t>
            </a:r>
            <a:r>
              <a:rPr lang="it-CH" dirty="0"/>
              <a:t> </a:t>
            </a:r>
            <a:r>
              <a:rPr lang="it-CH" dirty="0" err="1"/>
              <a:t>also</a:t>
            </a:r>
            <a:r>
              <a:rPr lang="it-CH" dirty="0"/>
              <a:t> </a:t>
            </a:r>
            <a:r>
              <a:rPr lang="it-CH" dirty="0" err="1"/>
              <a:t>give</a:t>
            </a:r>
            <a:r>
              <a:rPr lang="it-CH" dirty="0"/>
              <a:t> rise to </a:t>
            </a:r>
            <a:r>
              <a:rPr lang="it-CH" dirty="0" err="1"/>
              <a:t>RFLPs</a:t>
            </a:r>
            <a:r>
              <a:rPr lang="it-CH" dirty="0"/>
              <a:t>, </a:t>
            </a:r>
            <a:r>
              <a:rPr lang="it-CH" dirty="0" err="1"/>
              <a:t>but</a:t>
            </a:r>
            <a:r>
              <a:rPr lang="it-CH" dirty="0"/>
              <a:t> </a:t>
            </a:r>
            <a:r>
              <a:rPr lang="it-CH" dirty="0" err="1"/>
              <a:t>many</a:t>
            </a:r>
            <a:r>
              <a:rPr lang="it-CH" dirty="0"/>
              <a:t> of </a:t>
            </a:r>
            <a:r>
              <a:rPr lang="it-CH" dirty="0" err="1"/>
              <a:t>which</a:t>
            </a:r>
            <a:r>
              <a:rPr lang="it-CH" dirty="0"/>
              <a:t> do </a:t>
            </a:r>
            <a:r>
              <a:rPr lang="it-CH" dirty="0" err="1"/>
              <a:t>not</a:t>
            </a:r>
            <a:r>
              <a:rPr lang="it-CH" dirty="0"/>
              <a:t> </a:t>
            </a:r>
            <a:r>
              <a:rPr lang="it-CH" dirty="0" err="1"/>
              <a:t>because</a:t>
            </a:r>
            <a:r>
              <a:rPr lang="it-CH" dirty="0"/>
              <a:t> the </a:t>
            </a:r>
            <a:r>
              <a:rPr lang="it-CH" dirty="0" err="1"/>
              <a:t>sequence</a:t>
            </a:r>
            <a:r>
              <a:rPr lang="it-CH" dirty="0"/>
              <a:t> in </a:t>
            </a:r>
            <a:r>
              <a:rPr lang="it-CH" dirty="0" err="1"/>
              <a:t>which</a:t>
            </a:r>
            <a:r>
              <a:rPr lang="it-CH" dirty="0"/>
              <a:t> </a:t>
            </a:r>
            <a:r>
              <a:rPr lang="it-CH" dirty="0" err="1"/>
              <a:t>they</a:t>
            </a:r>
            <a:r>
              <a:rPr lang="it-CH" dirty="0"/>
              <a:t> </a:t>
            </a:r>
            <a:r>
              <a:rPr lang="it-CH" dirty="0" err="1"/>
              <a:t>lie</a:t>
            </a:r>
            <a:r>
              <a:rPr lang="it-CH" dirty="0"/>
              <a:t> </a:t>
            </a:r>
            <a:r>
              <a:rPr lang="it-CH" dirty="0" err="1"/>
              <a:t>is</a:t>
            </a:r>
            <a:r>
              <a:rPr lang="it-CH" dirty="0"/>
              <a:t> </a:t>
            </a:r>
            <a:r>
              <a:rPr lang="it-CH" dirty="0" err="1"/>
              <a:t>not</a:t>
            </a:r>
            <a:r>
              <a:rPr lang="it-CH" dirty="0"/>
              <a:t> </a:t>
            </a:r>
            <a:r>
              <a:rPr lang="it-CH" dirty="0" err="1"/>
              <a:t>recognized</a:t>
            </a:r>
            <a:r>
              <a:rPr lang="it-CH" dirty="0"/>
              <a:t> by </a:t>
            </a:r>
            <a:r>
              <a:rPr lang="it-CH" dirty="0" err="1"/>
              <a:t>any</a:t>
            </a:r>
            <a:r>
              <a:rPr lang="it-CH" dirty="0"/>
              <a:t> </a:t>
            </a:r>
            <a:r>
              <a:rPr lang="it-CH" dirty="0" err="1"/>
              <a:t>restriction</a:t>
            </a:r>
            <a:r>
              <a:rPr lang="it-CH" dirty="0"/>
              <a:t> </a:t>
            </a:r>
            <a:r>
              <a:rPr lang="it-CH" dirty="0" err="1"/>
              <a:t>enzyme</a:t>
            </a:r>
            <a:r>
              <a:rPr lang="it-CH" dirty="0"/>
              <a:t>.</a:t>
            </a:r>
          </a:p>
        </p:txBody>
      </p:sp>
      <p:sp>
        <p:nvSpPr>
          <p:cNvPr id="3" name="Rettangolo 2"/>
          <p:cNvSpPr/>
          <p:nvPr/>
        </p:nvSpPr>
        <p:spPr>
          <a:xfrm>
            <a:off x="6416284" y="457617"/>
            <a:ext cx="5654634" cy="5632311"/>
          </a:xfrm>
          <a:prstGeom prst="rect">
            <a:avLst/>
          </a:prstGeom>
        </p:spPr>
        <p:txBody>
          <a:bodyPr wrap="square">
            <a:spAutoFit/>
          </a:bodyPr>
          <a:lstStyle/>
          <a:p>
            <a:r>
              <a:rPr lang="it-CH" dirty="0" err="1"/>
              <a:t>Any</a:t>
            </a:r>
            <a:r>
              <a:rPr lang="it-CH" dirty="0"/>
              <a:t> </a:t>
            </a:r>
            <a:r>
              <a:rPr lang="it-CH" dirty="0" err="1"/>
              <a:t>one</a:t>
            </a:r>
            <a:r>
              <a:rPr lang="it-CH" dirty="0"/>
              <a:t> of the </a:t>
            </a:r>
            <a:r>
              <a:rPr lang="it-CH" dirty="0" err="1"/>
              <a:t>four</a:t>
            </a:r>
            <a:r>
              <a:rPr lang="it-CH" dirty="0"/>
              <a:t> </a:t>
            </a:r>
            <a:r>
              <a:rPr lang="it-CH" dirty="0" err="1"/>
              <a:t>nucleotides</a:t>
            </a:r>
            <a:r>
              <a:rPr lang="it-CH" dirty="0"/>
              <a:t> </a:t>
            </a:r>
            <a:r>
              <a:rPr lang="it-CH" dirty="0" err="1"/>
              <a:t>could</a:t>
            </a:r>
            <a:r>
              <a:rPr lang="it-CH" dirty="0"/>
              <a:t> be </a:t>
            </a:r>
            <a:r>
              <a:rPr lang="it-CH" dirty="0" err="1"/>
              <a:t>present</a:t>
            </a:r>
            <a:r>
              <a:rPr lang="it-CH" dirty="0"/>
              <a:t> </a:t>
            </a:r>
            <a:r>
              <a:rPr lang="it-CH" dirty="0" err="1"/>
              <a:t>at</a:t>
            </a:r>
            <a:r>
              <a:rPr lang="it-CH" dirty="0"/>
              <a:t> </a:t>
            </a:r>
            <a:r>
              <a:rPr lang="it-CH" dirty="0" err="1"/>
              <a:t>any</a:t>
            </a:r>
            <a:r>
              <a:rPr lang="it-CH" dirty="0"/>
              <a:t> single position in a </a:t>
            </a:r>
            <a:r>
              <a:rPr lang="it-CH" dirty="0" err="1"/>
              <a:t>genome</a:t>
            </a:r>
            <a:r>
              <a:rPr lang="it-CH" dirty="0"/>
              <a:t>, so </a:t>
            </a:r>
            <a:r>
              <a:rPr lang="it-CH" dirty="0" err="1"/>
              <a:t>it</a:t>
            </a:r>
            <a:r>
              <a:rPr lang="it-CH" dirty="0"/>
              <a:t> </a:t>
            </a:r>
            <a:r>
              <a:rPr lang="it-CH" dirty="0" err="1"/>
              <a:t>might</a:t>
            </a:r>
            <a:r>
              <a:rPr lang="it-CH" dirty="0"/>
              <a:t> be </a:t>
            </a:r>
            <a:r>
              <a:rPr lang="it-CH" dirty="0" err="1"/>
              <a:t>imagined</a:t>
            </a:r>
            <a:r>
              <a:rPr lang="it-CH" dirty="0"/>
              <a:t> </a:t>
            </a:r>
            <a:r>
              <a:rPr lang="it-CH" dirty="0" err="1"/>
              <a:t>that</a:t>
            </a:r>
            <a:r>
              <a:rPr lang="it-CH" dirty="0"/>
              <a:t> </a:t>
            </a:r>
            <a:r>
              <a:rPr lang="it-CH" dirty="0" err="1"/>
              <a:t>each</a:t>
            </a:r>
            <a:r>
              <a:rPr lang="it-CH" dirty="0"/>
              <a:t> SNP </a:t>
            </a:r>
            <a:r>
              <a:rPr lang="it-CH" dirty="0" err="1"/>
              <a:t>should</a:t>
            </a:r>
            <a:r>
              <a:rPr lang="it-CH" dirty="0"/>
              <a:t> </a:t>
            </a:r>
            <a:r>
              <a:rPr lang="it-CH" dirty="0" err="1"/>
              <a:t>have</a:t>
            </a:r>
            <a:r>
              <a:rPr lang="it-CH" dirty="0"/>
              <a:t> </a:t>
            </a:r>
            <a:r>
              <a:rPr lang="it-CH" dirty="0" err="1"/>
              <a:t>four</a:t>
            </a:r>
            <a:r>
              <a:rPr lang="it-CH" dirty="0"/>
              <a:t> </a:t>
            </a:r>
            <a:r>
              <a:rPr lang="it-CH" dirty="0" err="1"/>
              <a:t>alleles</a:t>
            </a:r>
            <a:r>
              <a:rPr lang="it-CH" dirty="0"/>
              <a:t>. </a:t>
            </a:r>
            <a:r>
              <a:rPr lang="it-CH" dirty="0" err="1"/>
              <a:t>Theoretically</a:t>
            </a:r>
            <a:r>
              <a:rPr lang="it-CH" dirty="0"/>
              <a:t> </a:t>
            </a:r>
            <a:r>
              <a:rPr lang="it-CH" dirty="0" err="1"/>
              <a:t>this</a:t>
            </a:r>
            <a:r>
              <a:rPr lang="it-CH" dirty="0"/>
              <a:t> </a:t>
            </a:r>
            <a:r>
              <a:rPr lang="it-CH" dirty="0" err="1"/>
              <a:t>is</a:t>
            </a:r>
            <a:r>
              <a:rPr lang="it-CH" dirty="0"/>
              <a:t> </a:t>
            </a:r>
            <a:r>
              <a:rPr lang="it-CH" dirty="0" err="1"/>
              <a:t>possible</a:t>
            </a:r>
            <a:r>
              <a:rPr lang="it-CH" dirty="0"/>
              <a:t> </a:t>
            </a:r>
            <a:r>
              <a:rPr lang="it-CH" dirty="0" err="1"/>
              <a:t>but</a:t>
            </a:r>
            <a:r>
              <a:rPr lang="it-CH" dirty="0"/>
              <a:t> in </a:t>
            </a:r>
            <a:r>
              <a:rPr lang="it-CH" dirty="0" err="1"/>
              <a:t>practice</a:t>
            </a:r>
            <a:r>
              <a:rPr lang="it-CH" dirty="0"/>
              <a:t> </a:t>
            </a:r>
            <a:r>
              <a:rPr lang="it-CH" b="1" dirty="0" err="1"/>
              <a:t>most</a:t>
            </a:r>
            <a:r>
              <a:rPr lang="it-CH" b="1" dirty="0"/>
              <a:t> </a:t>
            </a:r>
            <a:r>
              <a:rPr lang="it-CH" b="1" dirty="0" err="1"/>
              <a:t>SNPs</a:t>
            </a:r>
            <a:r>
              <a:rPr lang="it-CH" b="1" dirty="0"/>
              <a:t> </a:t>
            </a:r>
            <a:r>
              <a:rPr lang="it-CH" b="1" dirty="0" err="1"/>
              <a:t>exist</a:t>
            </a:r>
            <a:r>
              <a:rPr lang="it-CH" b="1" dirty="0"/>
              <a:t> </a:t>
            </a:r>
            <a:r>
              <a:rPr lang="it-CH" b="1" dirty="0" err="1"/>
              <a:t>as</a:t>
            </a:r>
            <a:r>
              <a:rPr lang="it-CH" b="1" dirty="0"/>
              <a:t> just </a:t>
            </a:r>
            <a:r>
              <a:rPr lang="it-CH" dirty="0" err="1">
                <a:solidFill>
                  <a:srgbClr val="FF0000"/>
                </a:solidFill>
              </a:rPr>
              <a:t>two</a:t>
            </a:r>
            <a:r>
              <a:rPr lang="it-CH" dirty="0">
                <a:solidFill>
                  <a:srgbClr val="FF0000"/>
                </a:solidFill>
              </a:rPr>
              <a:t> </a:t>
            </a:r>
            <a:r>
              <a:rPr lang="it-CH" dirty="0" err="1">
                <a:solidFill>
                  <a:srgbClr val="FF0000"/>
                </a:solidFill>
              </a:rPr>
              <a:t>variants</a:t>
            </a:r>
            <a:r>
              <a:rPr lang="it-CH" dirty="0"/>
              <a:t>. </a:t>
            </a:r>
            <a:r>
              <a:rPr lang="it-CH" dirty="0" err="1"/>
              <a:t>This</a:t>
            </a:r>
            <a:r>
              <a:rPr lang="it-CH" dirty="0"/>
              <a:t> </a:t>
            </a:r>
            <a:r>
              <a:rPr lang="it-CH" dirty="0" err="1"/>
              <a:t>is</a:t>
            </a:r>
            <a:r>
              <a:rPr lang="it-CH" dirty="0"/>
              <a:t> </a:t>
            </a:r>
            <a:r>
              <a:rPr lang="it-CH" dirty="0" err="1"/>
              <a:t>because</a:t>
            </a:r>
            <a:r>
              <a:rPr lang="it-CH" dirty="0"/>
              <a:t> </a:t>
            </a:r>
            <a:r>
              <a:rPr lang="it-CH" dirty="0" err="1"/>
              <a:t>each</a:t>
            </a:r>
            <a:r>
              <a:rPr lang="it-CH" dirty="0"/>
              <a:t> SNP </a:t>
            </a:r>
            <a:r>
              <a:rPr lang="it-CH" dirty="0" err="1"/>
              <a:t>originates</a:t>
            </a:r>
            <a:r>
              <a:rPr lang="it-CH" dirty="0"/>
              <a:t> </a:t>
            </a:r>
            <a:r>
              <a:rPr lang="it-CH" dirty="0" err="1"/>
              <a:t>when</a:t>
            </a:r>
            <a:r>
              <a:rPr lang="it-CH" dirty="0"/>
              <a:t> a </a:t>
            </a:r>
            <a:r>
              <a:rPr lang="it-CH" dirty="0" err="1"/>
              <a:t>point</a:t>
            </a:r>
            <a:r>
              <a:rPr lang="it-CH" dirty="0"/>
              <a:t> </a:t>
            </a:r>
            <a:r>
              <a:rPr lang="it-CH" dirty="0" err="1"/>
              <a:t>mutation</a:t>
            </a:r>
            <a:r>
              <a:rPr lang="it-CH" dirty="0"/>
              <a:t> </a:t>
            </a:r>
            <a:r>
              <a:rPr lang="it-CH" dirty="0" err="1"/>
              <a:t>occurs</a:t>
            </a:r>
            <a:r>
              <a:rPr lang="it-CH" dirty="0"/>
              <a:t> in a </a:t>
            </a:r>
            <a:r>
              <a:rPr lang="it-CH" dirty="0" err="1"/>
              <a:t>genome</a:t>
            </a:r>
            <a:r>
              <a:rPr lang="it-CH" dirty="0"/>
              <a:t>, </a:t>
            </a:r>
            <a:r>
              <a:rPr lang="it-CH" dirty="0" err="1"/>
              <a:t>converting</a:t>
            </a:r>
            <a:r>
              <a:rPr lang="it-CH" dirty="0"/>
              <a:t> </a:t>
            </a:r>
            <a:r>
              <a:rPr lang="it-CH" dirty="0" err="1"/>
              <a:t>one</a:t>
            </a:r>
            <a:r>
              <a:rPr lang="it-CH" dirty="0"/>
              <a:t> nucleotide </a:t>
            </a:r>
            <a:r>
              <a:rPr lang="it-CH" dirty="0" err="1"/>
              <a:t>into</a:t>
            </a:r>
            <a:r>
              <a:rPr lang="it-CH" dirty="0"/>
              <a:t> </a:t>
            </a:r>
            <a:r>
              <a:rPr lang="it-CH" dirty="0" err="1"/>
              <a:t>another</a:t>
            </a:r>
            <a:r>
              <a:rPr lang="it-CH" dirty="0"/>
              <a:t>. </a:t>
            </a:r>
            <a:r>
              <a:rPr lang="it-CH" dirty="0" err="1"/>
              <a:t>If</a:t>
            </a:r>
            <a:r>
              <a:rPr lang="it-CH" dirty="0"/>
              <a:t> the </a:t>
            </a:r>
            <a:r>
              <a:rPr lang="it-CH" dirty="0" err="1"/>
              <a:t>mutation</a:t>
            </a:r>
            <a:r>
              <a:rPr lang="it-CH" dirty="0"/>
              <a:t> </a:t>
            </a:r>
            <a:r>
              <a:rPr lang="it-CH" dirty="0" err="1"/>
              <a:t>occurs</a:t>
            </a:r>
            <a:r>
              <a:rPr lang="it-CH" dirty="0"/>
              <a:t> in the </a:t>
            </a:r>
            <a:r>
              <a:rPr lang="it-CH" dirty="0" err="1"/>
              <a:t>reproductive</a:t>
            </a:r>
            <a:r>
              <a:rPr lang="it-CH" dirty="0"/>
              <a:t> </a:t>
            </a:r>
            <a:r>
              <a:rPr lang="it-CH" dirty="0" err="1"/>
              <a:t>cells</a:t>
            </a:r>
            <a:r>
              <a:rPr lang="it-CH" dirty="0"/>
              <a:t> of an </a:t>
            </a:r>
            <a:r>
              <a:rPr lang="it-CH" dirty="0" err="1"/>
              <a:t>individual</a:t>
            </a:r>
            <a:r>
              <a:rPr lang="it-CH" dirty="0"/>
              <a:t>, </a:t>
            </a:r>
            <a:r>
              <a:rPr lang="it-CH" dirty="0" err="1"/>
              <a:t>then</a:t>
            </a:r>
            <a:r>
              <a:rPr lang="it-CH" dirty="0"/>
              <a:t> </a:t>
            </a:r>
            <a:r>
              <a:rPr lang="it-CH" dirty="0" err="1"/>
              <a:t>one</a:t>
            </a:r>
            <a:r>
              <a:rPr lang="it-CH" dirty="0"/>
              <a:t> or more of </a:t>
            </a:r>
            <a:r>
              <a:rPr lang="it-CH" dirty="0" err="1"/>
              <a:t>that</a:t>
            </a:r>
            <a:r>
              <a:rPr lang="it-CH" dirty="0"/>
              <a:t> </a:t>
            </a:r>
            <a:r>
              <a:rPr lang="it-CH" dirty="0" err="1"/>
              <a:t>individual’s</a:t>
            </a:r>
            <a:r>
              <a:rPr lang="it-CH" dirty="0"/>
              <a:t> </a:t>
            </a:r>
            <a:r>
              <a:rPr lang="it-CH" dirty="0" err="1"/>
              <a:t>offspring</a:t>
            </a:r>
            <a:r>
              <a:rPr lang="it-CH" dirty="0"/>
              <a:t> </a:t>
            </a:r>
            <a:r>
              <a:rPr lang="it-CH" dirty="0" err="1"/>
              <a:t>might</a:t>
            </a:r>
            <a:r>
              <a:rPr lang="it-CH" dirty="0"/>
              <a:t> </a:t>
            </a:r>
            <a:r>
              <a:rPr lang="it-CH" dirty="0" err="1"/>
              <a:t>inherit</a:t>
            </a:r>
            <a:r>
              <a:rPr lang="it-CH" dirty="0"/>
              <a:t> the </a:t>
            </a:r>
            <a:r>
              <a:rPr lang="it-CH" dirty="0" err="1"/>
              <a:t>mutation</a:t>
            </a:r>
            <a:r>
              <a:rPr lang="it-CH" dirty="0"/>
              <a:t> and, </a:t>
            </a:r>
            <a:r>
              <a:rPr lang="it-CH" dirty="0" err="1"/>
              <a:t>after</a:t>
            </a:r>
            <a:r>
              <a:rPr lang="it-CH" dirty="0"/>
              <a:t> </a:t>
            </a:r>
            <a:r>
              <a:rPr lang="it-CH" dirty="0" err="1"/>
              <a:t>many</a:t>
            </a:r>
            <a:r>
              <a:rPr lang="it-CH" dirty="0"/>
              <a:t> </a:t>
            </a:r>
            <a:r>
              <a:rPr lang="it-CH" dirty="0" err="1"/>
              <a:t>generations</a:t>
            </a:r>
            <a:r>
              <a:rPr lang="it-CH" dirty="0"/>
              <a:t>, the SNP </a:t>
            </a:r>
            <a:r>
              <a:rPr lang="it-CH" dirty="0" err="1"/>
              <a:t>may</a:t>
            </a:r>
            <a:r>
              <a:rPr lang="it-CH" dirty="0"/>
              <a:t> </a:t>
            </a:r>
            <a:r>
              <a:rPr lang="it-CH" dirty="0" err="1"/>
              <a:t>eventually</a:t>
            </a:r>
            <a:r>
              <a:rPr lang="it-CH" dirty="0"/>
              <a:t> </a:t>
            </a:r>
            <a:r>
              <a:rPr lang="it-CH" dirty="0" err="1"/>
              <a:t>become</a:t>
            </a:r>
            <a:r>
              <a:rPr lang="it-CH" dirty="0"/>
              <a:t> </a:t>
            </a:r>
            <a:r>
              <a:rPr lang="it-CH" dirty="0" err="1"/>
              <a:t>established</a:t>
            </a:r>
            <a:r>
              <a:rPr lang="it-CH" dirty="0"/>
              <a:t> in the </a:t>
            </a:r>
            <a:r>
              <a:rPr lang="it-CH" dirty="0" err="1"/>
              <a:t>population</a:t>
            </a:r>
            <a:r>
              <a:rPr lang="it-CH" dirty="0"/>
              <a:t>. </a:t>
            </a:r>
          </a:p>
          <a:p>
            <a:endParaRPr lang="it-CH" dirty="0"/>
          </a:p>
          <a:p>
            <a:r>
              <a:rPr lang="it-CH" dirty="0" err="1"/>
              <a:t>But</a:t>
            </a:r>
            <a:r>
              <a:rPr lang="it-CH" dirty="0"/>
              <a:t> </a:t>
            </a:r>
            <a:r>
              <a:rPr lang="it-CH" dirty="0" err="1"/>
              <a:t>there</a:t>
            </a:r>
            <a:r>
              <a:rPr lang="it-CH" dirty="0"/>
              <a:t> are just </a:t>
            </a:r>
            <a:r>
              <a:rPr lang="it-CH" dirty="0" err="1"/>
              <a:t>two</a:t>
            </a:r>
            <a:r>
              <a:rPr lang="it-CH" dirty="0"/>
              <a:t> </a:t>
            </a:r>
            <a:r>
              <a:rPr lang="it-CH" dirty="0" err="1"/>
              <a:t>alleles</a:t>
            </a:r>
            <a:r>
              <a:rPr lang="it-CH" dirty="0"/>
              <a:t>: the </a:t>
            </a:r>
            <a:r>
              <a:rPr lang="it-CH" dirty="0" err="1">
                <a:solidFill>
                  <a:srgbClr val="FF0000"/>
                </a:solidFill>
              </a:rPr>
              <a:t>original</a:t>
            </a:r>
            <a:r>
              <a:rPr lang="it-CH" dirty="0">
                <a:solidFill>
                  <a:srgbClr val="FF0000"/>
                </a:solidFill>
              </a:rPr>
              <a:t> </a:t>
            </a:r>
            <a:r>
              <a:rPr lang="it-CH" dirty="0" err="1">
                <a:solidFill>
                  <a:srgbClr val="FF0000"/>
                </a:solidFill>
              </a:rPr>
              <a:t>sequence</a:t>
            </a:r>
            <a:r>
              <a:rPr lang="it-CH" dirty="0">
                <a:solidFill>
                  <a:srgbClr val="FF0000"/>
                </a:solidFill>
              </a:rPr>
              <a:t> </a:t>
            </a:r>
            <a:r>
              <a:rPr lang="it-CH" dirty="0"/>
              <a:t>and the </a:t>
            </a:r>
            <a:r>
              <a:rPr lang="it-CH" dirty="0" err="1">
                <a:solidFill>
                  <a:srgbClr val="FF0000"/>
                </a:solidFill>
              </a:rPr>
              <a:t>mutated</a:t>
            </a:r>
            <a:r>
              <a:rPr lang="it-CH" dirty="0">
                <a:solidFill>
                  <a:srgbClr val="FF0000"/>
                </a:solidFill>
              </a:rPr>
              <a:t> </a:t>
            </a:r>
            <a:r>
              <a:rPr lang="it-CH" dirty="0" err="1">
                <a:solidFill>
                  <a:srgbClr val="FF0000"/>
                </a:solidFill>
              </a:rPr>
              <a:t>version</a:t>
            </a:r>
            <a:r>
              <a:rPr lang="it-CH" dirty="0"/>
              <a:t>. For a </a:t>
            </a:r>
            <a:r>
              <a:rPr lang="it-CH" dirty="0" err="1"/>
              <a:t>third</a:t>
            </a:r>
            <a:r>
              <a:rPr lang="it-CH" dirty="0"/>
              <a:t> allele to </a:t>
            </a:r>
            <a:r>
              <a:rPr lang="it-CH" dirty="0" err="1"/>
              <a:t>arise</a:t>
            </a:r>
            <a:r>
              <a:rPr lang="it-CH" dirty="0"/>
              <a:t>, a new </a:t>
            </a:r>
            <a:r>
              <a:rPr lang="it-CH" dirty="0" err="1"/>
              <a:t>mutation</a:t>
            </a:r>
            <a:r>
              <a:rPr lang="it-CH" dirty="0"/>
              <a:t> must </a:t>
            </a:r>
            <a:r>
              <a:rPr lang="it-CH" dirty="0" err="1"/>
              <a:t>occur</a:t>
            </a:r>
            <a:r>
              <a:rPr lang="it-CH" dirty="0"/>
              <a:t> </a:t>
            </a:r>
            <a:r>
              <a:rPr lang="it-CH" dirty="0" err="1"/>
              <a:t>at</a:t>
            </a:r>
            <a:r>
              <a:rPr lang="it-CH" dirty="0"/>
              <a:t> the </a:t>
            </a:r>
            <a:r>
              <a:rPr lang="it-CH" dirty="0" err="1"/>
              <a:t>same</a:t>
            </a:r>
            <a:r>
              <a:rPr lang="it-CH" dirty="0"/>
              <a:t> position in the </a:t>
            </a:r>
            <a:r>
              <a:rPr lang="it-CH" dirty="0" err="1"/>
              <a:t>genome</a:t>
            </a:r>
            <a:r>
              <a:rPr lang="it-CH" dirty="0"/>
              <a:t> in </a:t>
            </a:r>
            <a:r>
              <a:rPr lang="it-CH" dirty="0" err="1"/>
              <a:t>another</a:t>
            </a:r>
            <a:r>
              <a:rPr lang="it-CH" dirty="0"/>
              <a:t> </a:t>
            </a:r>
            <a:r>
              <a:rPr lang="it-CH" dirty="0" err="1"/>
              <a:t>individual</a:t>
            </a:r>
            <a:r>
              <a:rPr lang="it-CH" dirty="0"/>
              <a:t>, and </a:t>
            </a:r>
            <a:r>
              <a:rPr lang="it-CH" dirty="0" err="1"/>
              <a:t>this</a:t>
            </a:r>
            <a:r>
              <a:rPr lang="it-CH" dirty="0"/>
              <a:t> </a:t>
            </a:r>
            <a:r>
              <a:rPr lang="it-CH" dirty="0" err="1"/>
              <a:t>individual</a:t>
            </a:r>
            <a:r>
              <a:rPr lang="it-CH" dirty="0"/>
              <a:t> and </a:t>
            </a:r>
            <a:r>
              <a:rPr lang="it-CH" dirty="0" err="1"/>
              <a:t>his</a:t>
            </a:r>
            <a:r>
              <a:rPr lang="it-CH" dirty="0"/>
              <a:t> or </a:t>
            </a:r>
            <a:r>
              <a:rPr lang="it-CH" dirty="0" err="1"/>
              <a:t>her</a:t>
            </a:r>
            <a:r>
              <a:rPr lang="it-CH" dirty="0"/>
              <a:t> </a:t>
            </a:r>
            <a:r>
              <a:rPr lang="it-CH" dirty="0" err="1"/>
              <a:t>offspring</a:t>
            </a:r>
            <a:r>
              <a:rPr lang="it-CH" dirty="0"/>
              <a:t> must </a:t>
            </a:r>
            <a:r>
              <a:rPr lang="it-CH" dirty="0" err="1"/>
              <a:t>reproduce</a:t>
            </a:r>
            <a:r>
              <a:rPr lang="it-CH" dirty="0"/>
              <a:t> in </a:t>
            </a:r>
            <a:r>
              <a:rPr lang="it-CH" dirty="0" err="1"/>
              <a:t>such</a:t>
            </a:r>
            <a:r>
              <a:rPr lang="it-CH" dirty="0"/>
              <a:t> a way </a:t>
            </a:r>
            <a:r>
              <a:rPr lang="it-CH" dirty="0" err="1"/>
              <a:t>that</a:t>
            </a:r>
            <a:r>
              <a:rPr lang="it-CH" dirty="0"/>
              <a:t> the new allele </a:t>
            </a:r>
            <a:r>
              <a:rPr lang="it-CH" dirty="0" err="1"/>
              <a:t>becomes</a:t>
            </a:r>
            <a:r>
              <a:rPr lang="it-CH" dirty="0"/>
              <a:t> </a:t>
            </a:r>
            <a:r>
              <a:rPr lang="it-CH" dirty="0" err="1"/>
              <a:t>established</a:t>
            </a:r>
            <a:r>
              <a:rPr lang="it-CH" dirty="0"/>
              <a:t>. </a:t>
            </a:r>
            <a:r>
              <a:rPr lang="it-CH" dirty="0" err="1"/>
              <a:t>This</a:t>
            </a:r>
            <a:r>
              <a:rPr lang="it-CH" dirty="0"/>
              <a:t> scenario </a:t>
            </a:r>
            <a:r>
              <a:rPr lang="it-CH" dirty="0" err="1"/>
              <a:t>is</a:t>
            </a:r>
            <a:r>
              <a:rPr lang="it-CH" dirty="0"/>
              <a:t> </a:t>
            </a:r>
            <a:r>
              <a:rPr lang="it-CH" dirty="0" err="1"/>
              <a:t>not</a:t>
            </a:r>
            <a:r>
              <a:rPr lang="it-CH" dirty="0"/>
              <a:t> </a:t>
            </a:r>
            <a:r>
              <a:rPr lang="it-CH" dirty="0" err="1"/>
              <a:t>impossible</a:t>
            </a:r>
            <a:r>
              <a:rPr lang="it-CH" dirty="0"/>
              <a:t> </a:t>
            </a:r>
            <a:r>
              <a:rPr lang="it-CH" dirty="0" err="1"/>
              <a:t>but</a:t>
            </a:r>
            <a:r>
              <a:rPr lang="it-CH" dirty="0"/>
              <a:t> </a:t>
            </a:r>
            <a:r>
              <a:rPr lang="it-CH" dirty="0" err="1"/>
              <a:t>it</a:t>
            </a:r>
            <a:r>
              <a:rPr lang="it-CH" dirty="0"/>
              <a:t> </a:t>
            </a:r>
            <a:r>
              <a:rPr lang="it-CH" dirty="0" err="1"/>
              <a:t>is</a:t>
            </a:r>
            <a:r>
              <a:rPr lang="it-CH" dirty="0"/>
              <a:t> </a:t>
            </a:r>
            <a:r>
              <a:rPr lang="it-CH" dirty="0" err="1"/>
              <a:t>unlikely</a:t>
            </a:r>
            <a:r>
              <a:rPr lang="it-CH" dirty="0"/>
              <a:t>: </a:t>
            </a:r>
            <a:r>
              <a:rPr lang="it-CH" dirty="0" err="1"/>
              <a:t>consequently</a:t>
            </a:r>
            <a:r>
              <a:rPr lang="it-CH" dirty="0"/>
              <a:t> the </a:t>
            </a:r>
            <a:r>
              <a:rPr lang="it-CH" b="1" dirty="0" err="1"/>
              <a:t>vast</a:t>
            </a:r>
            <a:r>
              <a:rPr lang="it-CH" b="1" dirty="0"/>
              <a:t> </a:t>
            </a:r>
            <a:r>
              <a:rPr lang="it-CH" b="1" dirty="0" err="1"/>
              <a:t>majority</a:t>
            </a:r>
            <a:r>
              <a:rPr lang="it-CH" b="1" dirty="0"/>
              <a:t> of </a:t>
            </a:r>
            <a:r>
              <a:rPr lang="it-CH" b="1" dirty="0" err="1"/>
              <a:t>SNPs</a:t>
            </a:r>
            <a:r>
              <a:rPr lang="it-CH" b="1" dirty="0"/>
              <a:t> are </a:t>
            </a:r>
            <a:r>
              <a:rPr lang="it-CH" b="1" dirty="0" err="1"/>
              <a:t>biallelic</a:t>
            </a:r>
            <a:r>
              <a:rPr lang="it-CH" dirty="0"/>
              <a:t>.</a:t>
            </a:r>
          </a:p>
        </p:txBody>
      </p:sp>
      <p:sp>
        <p:nvSpPr>
          <p:cNvPr id="4" name="Rettangolo 3"/>
          <p:cNvSpPr/>
          <p:nvPr/>
        </p:nvSpPr>
        <p:spPr>
          <a:xfrm>
            <a:off x="401306" y="3190979"/>
            <a:ext cx="5495995" cy="923330"/>
          </a:xfrm>
          <a:prstGeom prst="rect">
            <a:avLst/>
          </a:prstGeom>
        </p:spPr>
        <p:txBody>
          <a:bodyPr wrap="square">
            <a:spAutoFit/>
          </a:bodyPr>
          <a:lstStyle/>
          <a:p>
            <a:r>
              <a:rPr lang="it-CH" dirty="0" err="1"/>
              <a:t>genome</a:t>
            </a:r>
            <a:r>
              <a:rPr lang="it-CH" dirty="0"/>
              <a:t>: in </a:t>
            </a:r>
            <a:r>
              <a:rPr lang="it-CH" dirty="0" err="1"/>
              <a:t>most</a:t>
            </a:r>
            <a:r>
              <a:rPr lang="it-CH" dirty="0"/>
              <a:t> </a:t>
            </a:r>
            <a:r>
              <a:rPr lang="it-CH" dirty="0" err="1"/>
              <a:t>eukaryotes</a:t>
            </a:r>
            <a:r>
              <a:rPr lang="it-CH" dirty="0"/>
              <a:t>, </a:t>
            </a:r>
            <a:r>
              <a:rPr lang="it-CH" dirty="0" err="1"/>
              <a:t>at</a:t>
            </a:r>
            <a:r>
              <a:rPr lang="it-CH" dirty="0"/>
              <a:t> </a:t>
            </a:r>
            <a:r>
              <a:rPr lang="it-CH" dirty="0" err="1"/>
              <a:t>least</a:t>
            </a:r>
            <a:r>
              <a:rPr lang="it-CH" dirty="0"/>
              <a:t> </a:t>
            </a:r>
            <a:r>
              <a:rPr lang="it-CH" b="1" dirty="0" err="1"/>
              <a:t>one</a:t>
            </a:r>
            <a:r>
              <a:rPr lang="it-CH" b="1" dirty="0"/>
              <a:t> for </a:t>
            </a:r>
            <a:r>
              <a:rPr lang="it-CH" b="1" dirty="0" err="1"/>
              <a:t>every</a:t>
            </a:r>
            <a:r>
              <a:rPr lang="it-CH" b="1" dirty="0"/>
              <a:t> 1000 </a:t>
            </a:r>
            <a:r>
              <a:rPr lang="it-CH" b="1" dirty="0" err="1"/>
              <a:t>bp</a:t>
            </a:r>
            <a:r>
              <a:rPr lang="it-CH" b="1" dirty="0"/>
              <a:t> of DNA</a:t>
            </a:r>
            <a:r>
              <a:rPr lang="it-CH" dirty="0"/>
              <a:t>. </a:t>
            </a:r>
            <a:r>
              <a:rPr lang="it-CH" dirty="0" err="1"/>
              <a:t>SNPs</a:t>
            </a:r>
            <a:r>
              <a:rPr lang="it-CH" dirty="0"/>
              <a:t> </a:t>
            </a:r>
            <a:r>
              <a:rPr lang="it-CH" dirty="0" err="1"/>
              <a:t>therefore</a:t>
            </a:r>
            <a:r>
              <a:rPr lang="it-CH" dirty="0"/>
              <a:t> </a:t>
            </a:r>
            <a:r>
              <a:rPr lang="it-CH" dirty="0" err="1"/>
              <a:t>enable</a:t>
            </a:r>
            <a:r>
              <a:rPr lang="it-CH" dirty="0"/>
              <a:t> </a:t>
            </a:r>
            <a:r>
              <a:rPr lang="it-CH" dirty="0" err="1"/>
              <a:t>very</a:t>
            </a:r>
            <a:r>
              <a:rPr lang="it-CH" dirty="0"/>
              <a:t> </a:t>
            </a:r>
            <a:r>
              <a:rPr lang="it-CH" dirty="0" err="1"/>
              <a:t>detailed</a:t>
            </a:r>
            <a:r>
              <a:rPr lang="it-CH" dirty="0"/>
              <a:t> </a:t>
            </a:r>
            <a:r>
              <a:rPr lang="it-CH" dirty="0" err="1"/>
              <a:t>genome</a:t>
            </a:r>
            <a:r>
              <a:rPr lang="it-CH" dirty="0"/>
              <a:t> </a:t>
            </a:r>
            <a:r>
              <a:rPr lang="it-CH" dirty="0" err="1"/>
              <a:t>maps</a:t>
            </a:r>
            <a:r>
              <a:rPr lang="it-CH" dirty="0"/>
              <a:t> to be </a:t>
            </a:r>
            <a:r>
              <a:rPr lang="it-CH" dirty="0" err="1"/>
              <a:t>constructed</a:t>
            </a:r>
            <a:r>
              <a:rPr lang="it-CH" dirty="0"/>
              <a:t>.</a:t>
            </a:r>
          </a:p>
        </p:txBody>
      </p:sp>
      <p:pic>
        <p:nvPicPr>
          <p:cNvPr id="5" name="Immagine 4"/>
          <p:cNvPicPr>
            <a:picLocks noChangeAspect="1"/>
          </p:cNvPicPr>
          <p:nvPr/>
        </p:nvPicPr>
        <p:blipFill>
          <a:blip r:embed="rId2"/>
          <a:stretch>
            <a:fillRect/>
          </a:stretch>
        </p:blipFill>
        <p:spPr>
          <a:xfrm>
            <a:off x="1071562" y="4461906"/>
            <a:ext cx="3952875" cy="2019300"/>
          </a:xfrm>
          <a:prstGeom prst="rect">
            <a:avLst/>
          </a:prstGeom>
        </p:spPr>
      </p:pic>
    </p:spTree>
    <p:extLst>
      <p:ext uri="{BB962C8B-B14F-4D97-AF65-F5344CB8AC3E}">
        <p14:creationId xmlns:p14="http://schemas.microsoft.com/office/powerpoint/2010/main" val="42759691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86810" y="164088"/>
            <a:ext cx="6591782" cy="2862322"/>
          </a:xfrm>
          <a:prstGeom prst="rect">
            <a:avLst/>
          </a:prstGeom>
        </p:spPr>
        <p:txBody>
          <a:bodyPr wrap="square">
            <a:spAutoFit/>
          </a:bodyPr>
          <a:lstStyle/>
          <a:p>
            <a:r>
              <a:rPr lang="it-CH" dirty="0" err="1"/>
              <a:t>Several</a:t>
            </a:r>
            <a:r>
              <a:rPr lang="it-CH" dirty="0"/>
              <a:t> of </a:t>
            </a:r>
            <a:r>
              <a:rPr lang="it-CH" dirty="0" err="1"/>
              <a:t>these</a:t>
            </a:r>
            <a:r>
              <a:rPr lang="it-CH" dirty="0"/>
              <a:t> </a:t>
            </a:r>
            <a:r>
              <a:rPr lang="it-CH" dirty="0" err="1"/>
              <a:t>typing</a:t>
            </a:r>
            <a:r>
              <a:rPr lang="it-CH" dirty="0"/>
              <a:t> </a:t>
            </a:r>
            <a:r>
              <a:rPr lang="it-CH" dirty="0" err="1"/>
              <a:t>methods</a:t>
            </a:r>
            <a:r>
              <a:rPr lang="it-CH" dirty="0"/>
              <a:t> are </a:t>
            </a:r>
            <a:r>
              <a:rPr lang="it-CH" dirty="0" err="1"/>
              <a:t>based</a:t>
            </a:r>
            <a:r>
              <a:rPr lang="it-CH" dirty="0"/>
              <a:t> on </a:t>
            </a:r>
            <a:r>
              <a:rPr lang="it-CH" dirty="0" err="1">
                <a:solidFill>
                  <a:srgbClr val="FF0000"/>
                </a:solidFill>
              </a:rPr>
              <a:t>oligonucleotide</a:t>
            </a:r>
            <a:r>
              <a:rPr lang="it-CH" dirty="0">
                <a:solidFill>
                  <a:srgbClr val="FF0000"/>
                </a:solidFill>
              </a:rPr>
              <a:t> </a:t>
            </a:r>
            <a:r>
              <a:rPr lang="it-CH" dirty="0" err="1">
                <a:solidFill>
                  <a:srgbClr val="FF0000"/>
                </a:solidFill>
              </a:rPr>
              <a:t>hybridization</a:t>
            </a:r>
            <a:r>
              <a:rPr lang="it-CH" dirty="0"/>
              <a:t> </a:t>
            </a:r>
            <a:r>
              <a:rPr lang="it-CH" dirty="0" err="1"/>
              <a:t>analysis</a:t>
            </a:r>
            <a:r>
              <a:rPr lang="it-CH" dirty="0"/>
              <a:t>. An </a:t>
            </a:r>
            <a:r>
              <a:rPr lang="it-CH" dirty="0" err="1"/>
              <a:t>oligonucleotide</a:t>
            </a:r>
            <a:r>
              <a:rPr lang="it-CH" dirty="0"/>
              <a:t> </a:t>
            </a:r>
            <a:r>
              <a:rPr lang="it-CH" dirty="0" err="1"/>
              <a:t>is</a:t>
            </a:r>
            <a:r>
              <a:rPr lang="it-CH" dirty="0"/>
              <a:t> a short, single-</a:t>
            </a:r>
            <a:r>
              <a:rPr lang="it-CH" dirty="0" err="1"/>
              <a:t>stranded</a:t>
            </a:r>
            <a:r>
              <a:rPr lang="it-CH" dirty="0"/>
              <a:t> DNA </a:t>
            </a:r>
            <a:r>
              <a:rPr lang="it-CH" dirty="0" err="1"/>
              <a:t>molecule</a:t>
            </a:r>
            <a:r>
              <a:rPr lang="it-CH" dirty="0"/>
              <a:t>, </a:t>
            </a:r>
            <a:r>
              <a:rPr lang="it-CH" dirty="0" err="1"/>
              <a:t>usually</a:t>
            </a:r>
            <a:r>
              <a:rPr lang="it-CH" dirty="0"/>
              <a:t> </a:t>
            </a:r>
            <a:r>
              <a:rPr lang="it-CH" b="1" dirty="0" err="1"/>
              <a:t>less</a:t>
            </a:r>
            <a:r>
              <a:rPr lang="it-CH" b="1" dirty="0"/>
              <a:t> </a:t>
            </a:r>
            <a:r>
              <a:rPr lang="it-CH" b="1" dirty="0" err="1"/>
              <a:t>than</a:t>
            </a:r>
            <a:r>
              <a:rPr lang="it-CH" b="1" dirty="0"/>
              <a:t> 50 </a:t>
            </a:r>
            <a:r>
              <a:rPr lang="it-CH" b="1" dirty="0" err="1"/>
              <a:t>nucleotides</a:t>
            </a:r>
            <a:r>
              <a:rPr lang="it-CH" b="1" dirty="0"/>
              <a:t> </a:t>
            </a:r>
            <a:r>
              <a:rPr lang="it-CH" dirty="0"/>
              <a:t>long, </a:t>
            </a:r>
            <a:r>
              <a:rPr lang="it-CH" dirty="0" err="1"/>
              <a:t>that</a:t>
            </a:r>
            <a:r>
              <a:rPr lang="it-CH" dirty="0"/>
              <a:t> </a:t>
            </a:r>
            <a:r>
              <a:rPr lang="it-CH" dirty="0" err="1"/>
              <a:t>is</a:t>
            </a:r>
            <a:r>
              <a:rPr lang="it-CH" dirty="0"/>
              <a:t> </a:t>
            </a:r>
            <a:r>
              <a:rPr lang="it-CH" dirty="0" err="1"/>
              <a:t>synthesized</a:t>
            </a:r>
            <a:r>
              <a:rPr lang="it-CH" dirty="0"/>
              <a:t> in the test tube. </a:t>
            </a:r>
            <a:r>
              <a:rPr lang="it-CH" dirty="0" err="1"/>
              <a:t>If</a:t>
            </a:r>
            <a:r>
              <a:rPr lang="it-CH" dirty="0"/>
              <a:t> the </a:t>
            </a:r>
            <a:r>
              <a:rPr lang="it-CH" dirty="0" err="1"/>
              <a:t>conditions</a:t>
            </a:r>
            <a:r>
              <a:rPr lang="it-CH" dirty="0"/>
              <a:t> are just right, </a:t>
            </a:r>
            <a:r>
              <a:rPr lang="it-CH" dirty="0" err="1"/>
              <a:t>then</a:t>
            </a:r>
            <a:r>
              <a:rPr lang="it-CH" dirty="0"/>
              <a:t> an </a:t>
            </a:r>
            <a:r>
              <a:rPr lang="it-CH" dirty="0" err="1"/>
              <a:t>oligonucleotide</a:t>
            </a:r>
            <a:r>
              <a:rPr lang="it-CH" dirty="0"/>
              <a:t> </a:t>
            </a:r>
            <a:r>
              <a:rPr lang="it-CH" dirty="0" err="1"/>
              <a:t>will</a:t>
            </a:r>
            <a:r>
              <a:rPr lang="it-CH" dirty="0"/>
              <a:t> </a:t>
            </a:r>
            <a:r>
              <a:rPr lang="it-CH" dirty="0" err="1"/>
              <a:t>hybridize</a:t>
            </a:r>
            <a:r>
              <a:rPr lang="it-CH" dirty="0"/>
              <a:t> with </a:t>
            </a:r>
            <a:r>
              <a:rPr lang="it-CH" dirty="0" err="1"/>
              <a:t>another</a:t>
            </a:r>
            <a:r>
              <a:rPr lang="it-CH" dirty="0"/>
              <a:t> DNA </a:t>
            </a:r>
            <a:r>
              <a:rPr lang="it-CH" dirty="0" err="1"/>
              <a:t>molecule</a:t>
            </a:r>
            <a:r>
              <a:rPr lang="it-CH" dirty="0"/>
              <a:t> </a:t>
            </a:r>
            <a:r>
              <a:rPr lang="it-CH" dirty="0" err="1"/>
              <a:t>only</a:t>
            </a:r>
            <a:r>
              <a:rPr lang="it-CH" dirty="0"/>
              <a:t> </a:t>
            </a:r>
            <a:r>
              <a:rPr lang="it-CH" dirty="0" err="1"/>
              <a:t>if</a:t>
            </a:r>
            <a:r>
              <a:rPr lang="it-CH" dirty="0"/>
              <a:t> the </a:t>
            </a:r>
            <a:r>
              <a:rPr lang="it-CH" dirty="0" err="1"/>
              <a:t>oligonucleotide</a:t>
            </a:r>
            <a:r>
              <a:rPr lang="it-CH" dirty="0"/>
              <a:t> </a:t>
            </a:r>
            <a:r>
              <a:rPr lang="it-CH" dirty="0" err="1"/>
              <a:t>forms</a:t>
            </a:r>
            <a:r>
              <a:rPr lang="it-CH" dirty="0"/>
              <a:t> a </a:t>
            </a:r>
            <a:r>
              <a:rPr lang="it-CH" dirty="0" err="1"/>
              <a:t>completely</a:t>
            </a:r>
            <a:r>
              <a:rPr lang="it-CH" dirty="0"/>
              <a:t> base-</a:t>
            </a:r>
            <a:r>
              <a:rPr lang="it-CH" dirty="0" err="1"/>
              <a:t>paired</a:t>
            </a:r>
            <a:r>
              <a:rPr lang="it-CH" dirty="0"/>
              <a:t> </a:t>
            </a:r>
            <a:r>
              <a:rPr lang="it-CH" dirty="0" err="1"/>
              <a:t>structure</a:t>
            </a:r>
            <a:r>
              <a:rPr lang="it-CH" dirty="0"/>
              <a:t> with the </a:t>
            </a:r>
            <a:r>
              <a:rPr lang="it-CH" dirty="0" err="1"/>
              <a:t>second</a:t>
            </a:r>
            <a:r>
              <a:rPr lang="it-CH" dirty="0"/>
              <a:t> </a:t>
            </a:r>
            <a:r>
              <a:rPr lang="it-CH" dirty="0" err="1"/>
              <a:t>molecule</a:t>
            </a:r>
            <a:r>
              <a:rPr lang="it-CH" dirty="0"/>
              <a:t>. </a:t>
            </a:r>
            <a:r>
              <a:rPr lang="it-CH" dirty="0" err="1"/>
              <a:t>If</a:t>
            </a:r>
            <a:r>
              <a:rPr lang="it-CH" dirty="0"/>
              <a:t> </a:t>
            </a:r>
            <a:r>
              <a:rPr lang="it-CH" dirty="0" err="1"/>
              <a:t>there</a:t>
            </a:r>
            <a:r>
              <a:rPr lang="it-CH" dirty="0"/>
              <a:t> </a:t>
            </a:r>
            <a:r>
              <a:rPr lang="it-CH" dirty="0" err="1"/>
              <a:t>is</a:t>
            </a:r>
            <a:r>
              <a:rPr lang="it-CH" dirty="0"/>
              <a:t> a single </a:t>
            </a:r>
            <a:r>
              <a:rPr lang="it-CH" b="1" dirty="0" err="1"/>
              <a:t>mismatch</a:t>
            </a:r>
            <a:r>
              <a:rPr lang="it-CH" b="1" dirty="0"/>
              <a:t>—a</a:t>
            </a:r>
            <a:r>
              <a:rPr lang="it-CH" dirty="0"/>
              <a:t> single position </a:t>
            </a:r>
            <a:r>
              <a:rPr lang="it-CH" dirty="0" err="1"/>
              <a:t>within</a:t>
            </a:r>
            <a:r>
              <a:rPr lang="it-CH" dirty="0"/>
              <a:t> the </a:t>
            </a:r>
            <a:r>
              <a:rPr lang="it-CH" dirty="0" err="1"/>
              <a:t>oligonucleotide</a:t>
            </a:r>
            <a:r>
              <a:rPr lang="it-CH" dirty="0"/>
              <a:t> </a:t>
            </a:r>
            <a:r>
              <a:rPr lang="it-CH" dirty="0" err="1"/>
              <a:t>that</a:t>
            </a:r>
            <a:r>
              <a:rPr lang="it-CH" dirty="0"/>
              <a:t> </a:t>
            </a:r>
            <a:r>
              <a:rPr lang="it-CH" dirty="0" err="1"/>
              <a:t>does</a:t>
            </a:r>
            <a:r>
              <a:rPr lang="it-CH" dirty="0"/>
              <a:t> </a:t>
            </a:r>
            <a:r>
              <a:rPr lang="it-CH" dirty="0" err="1"/>
              <a:t>not</a:t>
            </a:r>
            <a:r>
              <a:rPr lang="it-CH" dirty="0"/>
              <a:t> </a:t>
            </a:r>
            <a:r>
              <a:rPr lang="it-CH" dirty="0" err="1"/>
              <a:t>form</a:t>
            </a:r>
            <a:r>
              <a:rPr lang="it-CH" dirty="0"/>
              <a:t> a base </a:t>
            </a:r>
            <a:r>
              <a:rPr lang="it-CH" dirty="0" err="1"/>
              <a:t>pair</a:t>
            </a:r>
            <a:r>
              <a:rPr lang="it-CH" dirty="0"/>
              <a:t>—</a:t>
            </a:r>
            <a:r>
              <a:rPr lang="it-CH" dirty="0" err="1"/>
              <a:t>then</a:t>
            </a:r>
            <a:r>
              <a:rPr lang="it-CH" dirty="0"/>
              <a:t> </a:t>
            </a:r>
            <a:r>
              <a:rPr lang="it-CH" b="1" dirty="0" err="1"/>
              <a:t>hybridization</a:t>
            </a:r>
            <a:r>
              <a:rPr lang="it-CH" b="1" dirty="0"/>
              <a:t> </a:t>
            </a:r>
            <a:r>
              <a:rPr lang="it-CH" b="1" dirty="0" err="1"/>
              <a:t>does</a:t>
            </a:r>
            <a:r>
              <a:rPr lang="it-CH" b="1" dirty="0"/>
              <a:t> </a:t>
            </a:r>
            <a:r>
              <a:rPr lang="it-CH" b="1" dirty="0" err="1"/>
              <a:t>not</a:t>
            </a:r>
            <a:r>
              <a:rPr lang="it-CH" b="1" dirty="0"/>
              <a:t> </a:t>
            </a:r>
            <a:r>
              <a:rPr lang="it-CH" b="1" dirty="0" err="1"/>
              <a:t>occur</a:t>
            </a:r>
            <a:r>
              <a:rPr lang="it-CH" dirty="0"/>
              <a:t>. </a:t>
            </a:r>
            <a:r>
              <a:rPr lang="it-CH" dirty="0" err="1"/>
              <a:t>Oligonucleotide</a:t>
            </a:r>
            <a:r>
              <a:rPr lang="it-CH" dirty="0"/>
              <a:t> </a:t>
            </a:r>
            <a:r>
              <a:rPr lang="it-CH" dirty="0" err="1"/>
              <a:t>hybridization</a:t>
            </a:r>
            <a:r>
              <a:rPr lang="it-CH" dirty="0"/>
              <a:t> can </a:t>
            </a:r>
            <a:r>
              <a:rPr lang="it-CH" dirty="0" err="1"/>
              <a:t>therefore</a:t>
            </a:r>
            <a:r>
              <a:rPr lang="it-CH" dirty="0"/>
              <a:t> discriminate </a:t>
            </a:r>
            <a:r>
              <a:rPr lang="it-CH" dirty="0" err="1"/>
              <a:t>between</a:t>
            </a:r>
            <a:r>
              <a:rPr lang="it-CH" dirty="0"/>
              <a:t> the </a:t>
            </a:r>
            <a:r>
              <a:rPr lang="it-CH" dirty="0" err="1"/>
              <a:t>two</a:t>
            </a:r>
            <a:r>
              <a:rPr lang="it-CH" dirty="0"/>
              <a:t> </a:t>
            </a:r>
            <a:r>
              <a:rPr lang="it-CH" dirty="0" err="1"/>
              <a:t>alleles</a:t>
            </a:r>
            <a:r>
              <a:rPr lang="it-CH" dirty="0"/>
              <a:t> of an SNP.</a:t>
            </a:r>
          </a:p>
        </p:txBody>
      </p:sp>
      <p:pic>
        <p:nvPicPr>
          <p:cNvPr id="6" name="Immagine 5"/>
          <p:cNvPicPr>
            <a:picLocks noChangeAspect="1"/>
          </p:cNvPicPr>
          <p:nvPr/>
        </p:nvPicPr>
        <p:blipFill>
          <a:blip r:embed="rId2">
            <a:clrChange>
              <a:clrFrom>
                <a:srgbClr val="FFFFFF"/>
              </a:clrFrom>
              <a:clrTo>
                <a:srgbClr val="FFFFFF">
                  <a:alpha val="0"/>
                </a:srgbClr>
              </a:clrTo>
            </a:clrChange>
          </a:blip>
          <a:stretch>
            <a:fillRect/>
          </a:stretch>
        </p:blipFill>
        <p:spPr>
          <a:xfrm>
            <a:off x="6385074" y="599183"/>
            <a:ext cx="5442843" cy="4548850"/>
          </a:xfrm>
          <a:prstGeom prst="rect">
            <a:avLst/>
          </a:prstGeom>
        </p:spPr>
      </p:pic>
      <p:sp>
        <p:nvSpPr>
          <p:cNvPr id="7" name="Rettangolo 6"/>
          <p:cNvSpPr/>
          <p:nvPr/>
        </p:nvSpPr>
        <p:spPr>
          <a:xfrm>
            <a:off x="137785" y="3664390"/>
            <a:ext cx="6109504" cy="2585323"/>
          </a:xfrm>
          <a:prstGeom prst="rect">
            <a:avLst/>
          </a:prstGeom>
        </p:spPr>
        <p:txBody>
          <a:bodyPr wrap="square">
            <a:spAutoFit/>
          </a:bodyPr>
          <a:lstStyle/>
          <a:p>
            <a:r>
              <a:rPr lang="it-CH" dirty="0" err="1"/>
              <a:t>Incubation</a:t>
            </a:r>
            <a:r>
              <a:rPr lang="it-CH" dirty="0"/>
              <a:t> temperature must be just </a:t>
            </a:r>
            <a:r>
              <a:rPr lang="it-CH" dirty="0" err="1"/>
              <a:t>below</a:t>
            </a:r>
            <a:r>
              <a:rPr lang="it-CH" dirty="0"/>
              <a:t> the </a:t>
            </a:r>
            <a:r>
              <a:rPr lang="it-CH" b="1" dirty="0" err="1"/>
              <a:t>melting</a:t>
            </a:r>
            <a:r>
              <a:rPr lang="it-CH" b="1" dirty="0"/>
              <a:t> temperature</a:t>
            </a:r>
            <a:r>
              <a:rPr lang="it-CH" dirty="0"/>
              <a:t>, or </a:t>
            </a:r>
            <a:r>
              <a:rPr lang="it-CH" dirty="0">
                <a:solidFill>
                  <a:srgbClr val="FF0000"/>
                </a:solidFill>
              </a:rPr>
              <a:t>Tm</a:t>
            </a:r>
            <a:r>
              <a:rPr lang="it-CH" dirty="0"/>
              <a:t>, of the </a:t>
            </a:r>
            <a:r>
              <a:rPr lang="it-CH" dirty="0" err="1"/>
              <a:t>oligonucleotide</a:t>
            </a:r>
            <a:r>
              <a:rPr lang="it-CH" dirty="0"/>
              <a:t>. At </a:t>
            </a:r>
            <a:r>
              <a:rPr lang="it-CH" dirty="0" err="1"/>
              <a:t>temperatures</a:t>
            </a:r>
            <a:r>
              <a:rPr lang="it-CH" dirty="0"/>
              <a:t> </a:t>
            </a:r>
            <a:r>
              <a:rPr lang="it-CH" dirty="0" err="1"/>
              <a:t>above</a:t>
            </a:r>
            <a:r>
              <a:rPr lang="it-CH" dirty="0"/>
              <a:t> Tm, </a:t>
            </a:r>
            <a:r>
              <a:rPr lang="it-CH" dirty="0" err="1"/>
              <a:t>even</a:t>
            </a:r>
            <a:r>
              <a:rPr lang="it-CH" dirty="0"/>
              <a:t> the </a:t>
            </a:r>
            <a:r>
              <a:rPr lang="it-CH" dirty="0" err="1"/>
              <a:t>fully</a:t>
            </a:r>
            <a:r>
              <a:rPr lang="it-CH" dirty="0"/>
              <a:t> base-</a:t>
            </a:r>
            <a:r>
              <a:rPr lang="it-CH" dirty="0" err="1"/>
              <a:t>paired</a:t>
            </a:r>
            <a:r>
              <a:rPr lang="it-CH" dirty="0"/>
              <a:t> </a:t>
            </a:r>
            <a:r>
              <a:rPr lang="it-CH" dirty="0" err="1"/>
              <a:t>hybrid</a:t>
            </a:r>
            <a:r>
              <a:rPr lang="it-CH" dirty="0"/>
              <a:t> </a:t>
            </a:r>
            <a:r>
              <a:rPr lang="it-CH" dirty="0" err="1"/>
              <a:t>is</a:t>
            </a:r>
            <a:r>
              <a:rPr lang="it-CH" dirty="0"/>
              <a:t> </a:t>
            </a:r>
            <a:r>
              <a:rPr lang="it-CH" dirty="0" err="1"/>
              <a:t>unstable</a:t>
            </a:r>
            <a:r>
              <a:rPr lang="it-CH" dirty="0"/>
              <a:t>. At more </a:t>
            </a:r>
            <a:r>
              <a:rPr lang="it-CH" dirty="0" err="1"/>
              <a:t>than</a:t>
            </a:r>
            <a:r>
              <a:rPr lang="it-CH" dirty="0"/>
              <a:t> 5°C </a:t>
            </a:r>
            <a:r>
              <a:rPr lang="it-CH" dirty="0" err="1"/>
              <a:t>below</a:t>
            </a:r>
            <a:r>
              <a:rPr lang="it-CH" dirty="0"/>
              <a:t> Tm, </a:t>
            </a:r>
            <a:r>
              <a:rPr lang="it-CH" dirty="0" err="1"/>
              <a:t>mismatched</a:t>
            </a:r>
            <a:r>
              <a:rPr lang="it-CH" dirty="0"/>
              <a:t> </a:t>
            </a:r>
            <a:r>
              <a:rPr lang="it-CH" dirty="0" err="1"/>
              <a:t>hybrids</a:t>
            </a:r>
            <a:r>
              <a:rPr lang="it-CH" dirty="0"/>
              <a:t> </a:t>
            </a:r>
            <a:r>
              <a:rPr lang="it-CH" dirty="0" err="1"/>
              <a:t>might</a:t>
            </a:r>
            <a:r>
              <a:rPr lang="it-CH" dirty="0"/>
              <a:t> be </a:t>
            </a:r>
            <a:r>
              <a:rPr lang="it-CH" dirty="0" err="1"/>
              <a:t>stable</a:t>
            </a:r>
            <a:r>
              <a:rPr lang="it-CH" dirty="0"/>
              <a:t>. Tm for the </a:t>
            </a:r>
            <a:r>
              <a:rPr lang="it-CH" dirty="0" err="1"/>
              <a:t>oligonucleotide</a:t>
            </a:r>
            <a:r>
              <a:rPr lang="it-CH" dirty="0"/>
              <a:t> </a:t>
            </a:r>
            <a:r>
              <a:rPr lang="it-CH" dirty="0" err="1"/>
              <a:t>shown</a:t>
            </a:r>
            <a:r>
              <a:rPr lang="it-CH" dirty="0"/>
              <a:t> in the figure </a:t>
            </a:r>
            <a:r>
              <a:rPr lang="it-CH" dirty="0" err="1"/>
              <a:t>would</a:t>
            </a:r>
            <a:r>
              <a:rPr lang="it-CH" dirty="0"/>
              <a:t> be </a:t>
            </a:r>
            <a:r>
              <a:rPr lang="it-CH" dirty="0" err="1"/>
              <a:t>about</a:t>
            </a:r>
            <a:r>
              <a:rPr lang="it-CH" dirty="0"/>
              <a:t> 58°C. Tm (in </a:t>
            </a:r>
            <a:r>
              <a:rPr lang="it-CH" dirty="0" err="1"/>
              <a:t>degrees</a:t>
            </a:r>
            <a:r>
              <a:rPr lang="it-CH" dirty="0"/>
              <a:t> Celsius) </a:t>
            </a:r>
            <a:r>
              <a:rPr lang="it-CH" dirty="0" err="1"/>
              <a:t>is</a:t>
            </a:r>
            <a:r>
              <a:rPr lang="it-CH" dirty="0"/>
              <a:t> </a:t>
            </a:r>
            <a:r>
              <a:rPr lang="it-CH" dirty="0" err="1"/>
              <a:t>calculated</a:t>
            </a:r>
            <a:r>
              <a:rPr lang="it-CH" dirty="0"/>
              <a:t> from the formula </a:t>
            </a:r>
            <a:r>
              <a:rPr lang="it-CH" dirty="0">
                <a:solidFill>
                  <a:srgbClr val="FF0000"/>
                </a:solidFill>
              </a:rPr>
              <a:t>Tm</a:t>
            </a:r>
            <a:r>
              <a:rPr lang="it-CH" b="1" dirty="0"/>
              <a:t> = (4 × </a:t>
            </a:r>
            <a:r>
              <a:rPr lang="it-CH" b="1" dirty="0" err="1"/>
              <a:t>number</a:t>
            </a:r>
            <a:r>
              <a:rPr lang="it-CH" b="1" dirty="0"/>
              <a:t> of G and C </a:t>
            </a:r>
            <a:r>
              <a:rPr lang="it-CH" b="1" dirty="0" err="1"/>
              <a:t>nucleotides</a:t>
            </a:r>
            <a:r>
              <a:rPr lang="it-CH" b="1" dirty="0"/>
              <a:t>) + (2 × </a:t>
            </a:r>
            <a:r>
              <a:rPr lang="it-CH" b="1" dirty="0" err="1"/>
              <a:t>number</a:t>
            </a:r>
            <a:r>
              <a:rPr lang="it-CH" b="1" dirty="0"/>
              <a:t> of A and T </a:t>
            </a:r>
            <a:r>
              <a:rPr lang="it-CH" b="1" dirty="0" err="1"/>
              <a:t>nucleotides</a:t>
            </a:r>
            <a:r>
              <a:rPr lang="it-CH" b="1" dirty="0"/>
              <a:t>). </a:t>
            </a:r>
            <a:r>
              <a:rPr lang="it-CH" dirty="0" err="1"/>
              <a:t>This</a:t>
            </a:r>
            <a:r>
              <a:rPr lang="it-CH" dirty="0"/>
              <a:t> formula </a:t>
            </a:r>
            <a:r>
              <a:rPr lang="it-CH" dirty="0" err="1"/>
              <a:t>gives</a:t>
            </a:r>
            <a:r>
              <a:rPr lang="it-CH" dirty="0"/>
              <a:t> a </a:t>
            </a:r>
            <a:r>
              <a:rPr lang="it-CH" dirty="0" err="1"/>
              <a:t>rough</a:t>
            </a:r>
            <a:r>
              <a:rPr lang="it-CH" dirty="0"/>
              <a:t> </a:t>
            </a:r>
            <a:r>
              <a:rPr lang="it-CH" dirty="0" err="1"/>
              <a:t>indication</a:t>
            </a:r>
            <a:r>
              <a:rPr lang="it-CH" dirty="0"/>
              <a:t> of Tm for </a:t>
            </a:r>
            <a:r>
              <a:rPr lang="it-CH" dirty="0" err="1"/>
              <a:t>oligonucleotides</a:t>
            </a:r>
            <a:r>
              <a:rPr lang="it-CH" dirty="0"/>
              <a:t> of 15–30 </a:t>
            </a:r>
            <a:r>
              <a:rPr lang="it-CH" dirty="0" err="1"/>
              <a:t>nucleotides</a:t>
            </a:r>
            <a:r>
              <a:rPr lang="it-CH" dirty="0"/>
              <a:t> in </a:t>
            </a:r>
            <a:r>
              <a:rPr lang="it-CH" dirty="0" err="1"/>
              <a:t>length</a:t>
            </a:r>
            <a:r>
              <a:rPr lang="it-CH" dirty="0"/>
              <a:t>.</a:t>
            </a:r>
          </a:p>
        </p:txBody>
      </p:sp>
    </p:spTree>
    <p:extLst>
      <p:ext uri="{BB962C8B-B14F-4D97-AF65-F5344CB8AC3E}">
        <p14:creationId xmlns:p14="http://schemas.microsoft.com/office/powerpoint/2010/main" val="9685698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513718" y="1018692"/>
            <a:ext cx="1014713" cy="5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Picture 2" descr="http://www.hsc.edu.kw/RCF/Images/DHPLC_system.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7809" y="870702"/>
            <a:ext cx="2906160" cy="2554362"/>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4"/>
          <p:cNvSpPr>
            <a:spLocks noChangeArrowheads="1"/>
          </p:cNvSpPr>
          <p:nvPr/>
        </p:nvSpPr>
        <p:spPr bwMode="auto">
          <a:xfrm>
            <a:off x="367843" y="112133"/>
            <a:ext cx="8249509"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50000"/>
              </a:spcBef>
              <a:buNone/>
            </a:pPr>
            <a:r>
              <a:rPr lang="it-CH" sz="2000" dirty="0"/>
              <a:t>•  </a:t>
            </a:r>
            <a:r>
              <a:rPr lang="en-US" altLang="it-IT" sz="1800" dirty="0">
                <a:solidFill>
                  <a:srgbClr val="FF0000"/>
                </a:solidFill>
                <a:latin typeface="+mn-lt"/>
              </a:rPr>
              <a:t>Denaturing – High Performance Liquid Chromatography</a:t>
            </a:r>
            <a:r>
              <a:rPr lang="it-CH" sz="1800" dirty="0">
                <a:latin typeface="+mn-lt"/>
              </a:rPr>
              <a:t> </a:t>
            </a:r>
            <a:r>
              <a:rPr lang="it-CH" sz="1800" dirty="0" err="1">
                <a:latin typeface="+mn-lt"/>
              </a:rPr>
              <a:t>technology</a:t>
            </a:r>
            <a:r>
              <a:rPr lang="it-CH" sz="1800" dirty="0">
                <a:latin typeface="+mn-lt"/>
              </a:rPr>
              <a:t> (D-HPLC) </a:t>
            </a:r>
            <a:r>
              <a:rPr lang="en-US" altLang="it-IT" sz="1800" dirty="0">
                <a:latin typeface="+mn-lt"/>
              </a:rPr>
              <a:t>(1997)</a:t>
            </a:r>
          </a:p>
        </p:txBody>
      </p:sp>
      <p:grpSp>
        <p:nvGrpSpPr>
          <p:cNvPr id="14" name="Gruppo 1"/>
          <p:cNvGrpSpPr>
            <a:grpSpLocks/>
          </p:cNvGrpSpPr>
          <p:nvPr/>
        </p:nvGrpSpPr>
        <p:grpSpPr bwMode="auto">
          <a:xfrm>
            <a:off x="3509800" y="1069370"/>
            <a:ext cx="4095750" cy="5245100"/>
            <a:chOff x="603250" y="570374"/>
            <a:chExt cx="4248150" cy="6016164"/>
          </a:xfrm>
        </p:grpSpPr>
        <p:pic>
          <p:nvPicPr>
            <p:cNvPr id="15" name="Picture 2" descr="http://sites.mc.ntu.edu.tw/sysdata/81/81/doc/a82d6863d6c39825/attach/611.png"/>
            <p:cNvPicPr>
              <a:picLocks noChangeAspect="1" noChangeArrowheads="1"/>
            </p:cNvPicPr>
            <p:nvPr/>
          </p:nvPicPr>
          <p:blipFill>
            <a:blip r:embed="rId3">
              <a:clrChange>
                <a:clrFrom>
                  <a:srgbClr val="F9F8F8"/>
                </a:clrFrom>
                <a:clrTo>
                  <a:srgbClr val="F9F8F8">
                    <a:alpha val="0"/>
                  </a:srgbClr>
                </a:clrTo>
              </a:clrChange>
              <a:extLst>
                <a:ext uri="{28A0092B-C50C-407E-A947-70E740481C1C}">
                  <a14:useLocalDpi xmlns:a14="http://schemas.microsoft.com/office/drawing/2010/main" val="0"/>
                </a:ext>
              </a:extLst>
            </a:blip>
            <a:srcRect l="7014" r="6837" b="7683"/>
            <a:stretch>
              <a:fillRect/>
            </a:stretch>
          </p:blipFill>
          <p:spPr bwMode="auto">
            <a:xfrm>
              <a:off x="901202" y="570374"/>
              <a:ext cx="3659681" cy="3964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4" descr="http://ars.sciencedirect.com/content/image/1-s2.0-S0531513105015773-gr1.jpg"/>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3250" y="4652963"/>
              <a:ext cx="4248150"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7" name="Picture 5" descr="M26 52'C 1"/>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981381" y="2272721"/>
            <a:ext cx="4046757" cy="1940597"/>
          </a:xfrm>
          <a:prstGeom prst="rect">
            <a:avLst/>
          </a:prstGeom>
          <a:solidFill>
            <a:schemeClr val="bg1"/>
          </a:solidFill>
          <a:ln>
            <a:noFill/>
          </a:ln>
        </p:spPr>
      </p:pic>
    </p:spTree>
    <p:extLst>
      <p:ext uri="{BB962C8B-B14F-4D97-AF65-F5344CB8AC3E}">
        <p14:creationId xmlns:p14="http://schemas.microsoft.com/office/powerpoint/2010/main" val="37759205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821377" y="600832"/>
            <a:ext cx="6096000" cy="4247317"/>
          </a:xfrm>
          <a:prstGeom prst="rect">
            <a:avLst/>
          </a:prstGeom>
        </p:spPr>
        <p:txBody>
          <a:bodyPr>
            <a:spAutoFit/>
          </a:bodyPr>
          <a:lstStyle/>
          <a:p>
            <a:r>
              <a:rPr lang="it-CH" dirty="0"/>
              <a:t>•  </a:t>
            </a:r>
            <a:r>
              <a:rPr lang="it-CH" dirty="0">
                <a:solidFill>
                  <a:srgbClr val="FF0000"/>
                </a:solidFill>
              </a:rPr>
              <a:t>DNA chip </a:t>
            </a:r>
            <a:r>
              <a:rPr lang="it-CH" dirty="0" err="1"/>
              <a:t>technology</a:t>
            </a:r>
            <a:r>
              <a:rPr lang="it-CH" dirty="0"/>
              <a:t> </a:t>
            </a:r>
            <a:r>
              <a:rPr lang="it-CH" dirty="0" err="1"/>
              <a:t>makes</a:t>
            </a:r>
            <a:r>
              <a:rPr lang="it-CH" dirty="0"/>
              <a:t> use of a wafer of </a:t>
            </a:r>
            <a:r>
              <a:rPr lang="it-CH" dirty="0" err="1"/>
              <a:t>glass</a:t>
            </a:r>
            <a:r>
              <a:rPr lang="it-CH" dirty="0"/>
              <a:t> or </a:t>
            </a:r>
            <a:r>
              <a:rPr lang="it-CH" dirty="0" err="1"/>
              <a:t>silicon</a:t>
            </a:r>
            <a:r>
              <a:rPr lang="it-CH" dirty="0"/>
              <a:t>, 2 cm2 or </a:t>
            </a:r>
            <a:r>
              <a:rPr lang="it-CH" dirty="0" err="1"/>
              <a:t>less</a:t>
            </a:r>
            <a:r>
              <a:rPr lang="it-CH" dirty="0"/>
              <a:t> in area, </a:t>
            </a:r>
            <a:r>
              <a:rPr lang="it-CH" dirty="0" err="1"/>
              <a:t>carrying</a:t>
            </a:r>
            <a:r>
              <a:rPr lang="it-CH" dirty="0"/>
              <a:t> </a:t>
            </a:r>
            <a:r>
              <a:rPr lang="it-CH" dirty="0" err="1"/>
              <a:t>many</a:t>
            </a:r>
            <a:r>
              <a:rPr lang="it-CH" dirty="0"/>
              <a:t> </a:t>
            </a:r>
            <a:r>
              <a:rPr lang="it-CH" dirty="0" err="1"/>
              <a:t>different</a:t>
            </a:r>
            <a:r>
              <a:rPr lang="it-CH" dirty="0"/>
              <a:t> </a:t>
            </a:r>
            <a:r>
              <a:rPr lang="it-CH" dirty="0" err="1"/>
              <a:t>oligonucleotides</a:t>
            </a:r>
            <a:r>
              <a:rPr lang="it-CH" dirty="0"/>
              <a:t> in a high-</a:t>
            </a:r>
            <a:r>
              <a:rPr lang="it-CH" dirty="0" err="1"/>
              <a:t>density</a:t>
            </a:r>
            <a:r>
              <a:rPr lang="it-CH" dirty="0"/>
              <a:t> array. The DNA to be </a:t>
            </a:r>
            <a:r>
              <a:rPr lang="it-CH" dirty="0" err="1"/>
              <a:t>tested</a:t>
            </a:r>
            <a:r>
              <a:rPr lang="it-CH" dirty="0"/>
              <a:t> </a:t>
            </a:r>
            <a:r>
              <a:rPr lang="it-CH" dirty="0" err="1"/>
              <a:t>is</a:t>
            </a:r>
            <a:r>
              <a:rPr lang="it-CH" dirty="0"/>
              <a:t> </a:t>
            </a:r>
            <a:r>
              <a:rPr lang="it-CH" b="1" dirty="0" err="1"/>
              <a:t>labeled</a:t>
            </a:r>
            <a:r>
              <a:rPr lang="it-CH" b="1" dirty="0"/>
              <a:t> with a </a:t>
            </a:r>
            <a:r>
              <a:rPr lang="it-CH" b="1" dirty="0" err="1"/>
              <a:t>fluorescent</a:t>
            </a:r>
            <a:r>
              <a:rPr lang="it-CH" b="1" dirty="0"/>
              <a:t> marker </a:t>
            </a:r>
            <a:r>
              <a:rPr lang="it-CH" dirty="0"/>
              <a:t>and </a:t>
            </a:r>
            <a:r>
              <a:rPr lang="it-CH" dirty="0" err="1"/>
              <a:t>pipetted</a:t>
            </a:r>
            <a:r>
              <a:rPr lang="it-CH" dirty="0"/>
              <a:t> </a:t>
            </a:r>
            <a:r>
              <a:rPr lang="it-CH" dirty="0" err="1"/>
              <a:t>onto</a:t>
            </a:r>
            <a:r>
              <a:rPr lang="it-CH" dirty="0"/>
              <a:t> the </a:t>
            </a:r>
            <a:r>
              <a:rPr lang="it-CH" dirty="0" err="1"/>
              <a:t>surface</a:t>
            </a:r>
            <a:r>
              <a:rPr lang="it-CH" dirty="0"/>
              <a:t> of the chip. </a:t>
            </a:r>
            <a:r>
              <a:rPr lang="it-CH" dirty="0" err="1"/>
              <a:t>Hybridization</a:t>
            </a:r>
            <a:r>
              <a:rPr lang="it-CH" dirty="0"/>
              <a:t> </a:t>
            </a:r>
            <a:r>
              <a:rPr lang="it-CH" dirty="0" err="1"/>
              <a:t>is</a:t>
            </a:r>
            <a:r>
              <a:rPr lang="it-CH" dirty="0"/>
              <a:t> </a:t>
            </a:r>
            <a:r>
              <a:rPr lang="it-CH" dirty="0" err="1"/>
              <a:t>detected</a:t>
            </a:r>
            <a:r>
              <a:rPr lang="it-CH" dirty="0"/>
              <a:t> by </a:t>
            </a:r>
            <a:r>
              <a:rPr lang="it-CH" dirty="0" err="1"/>
              <a:t>examining</a:t>
            </a:r>
            <a:r>
              <a:rPr lang="it-CH" dirty="0"/>
              <a:t> the chip with a </a:t>
            </a:r>
            <a:r>
              <a:rPr lang="it-CH" dirty="0" err="1"/>
              <a:t>fluorescence</a:t>
            </a:r>
            <a:r>
              <a:rPr lang="it-CH" dirty="0"/>
              <a:t> </a:t>
            </a:r>
            <a:r>
              <a:rPr lang="it-CH" dirty="0" err="1"/>
              <a:t>microscope</a:t>
            </a:r>
            <a:r>
              <a:rPr lang="it-CH" dirty="0"/>
              <a:t>. The positions </a:t>
            </a:r>
            <a:r>
              <a:rPr lang="it-CH" dirty="0" err="1"/>
              <a:t>at</a:t>
            </a:r>
            <a:r>
              <a:rPr lang="it-CH" dirty="0"/>
              <a:t> </a:t>
            </a:r>
            <a:r>
              <a:rPr lang="it-CH" dirty="0" err="1"/>
              <a:t>which</a:t>
            </a:r>
            <a:r>
              <a:rPr lang="it-CH" dirty="0"/>
              <a:t> the </a:t>
            </a:r>
            <a:r>
              <a:rPr lang="it-CH" dirty="0" err="1"/>
              <a:t>fluorescent</a:t>
            </a:r>
            <a:r>
              <a:rPr lang="it-CH" dirty="0"/>
              <a:t> </a:t>
            </a:r>
            <a:r>
              <a:rPr lang="it-CH" dirty="0" err="1"/>
              <a:t>signal</a:t>
            </a:r>
            <a:r>
              <a:rPr lang="it-CH" dirty="0"/>
              <a:t> </a:t>
            </a:r>
            <a:r>
              <a:rPr lang="it-CH" dirty="0" err="1"/>
              <a:t>is</a:t>
            </a:r>
            <a:r>
              <a:rPr lang="it-CH" dirty="0"/>
              <a:t> </a:t>
            </a:r>
            <a:r>
              <a:rPr lang="it-CH" dirty="0" err="1"/>
              <a:t>emitted</a:t>
            </a:r>
            <a:r>
              <a:rPr lang="it-CH" dirty="0"/>
              <a:t> indicate </a:t>
            </a:r>
            <a:r>
              <a:rPr lang="it-CH" dirty="0" err="1"/>
              <a:t>which</a:t>
            </a:r>
            <a:r>
              <a:rPr lang="it-CH" dirty="0"/>
              <a:t> </a:t>
            </a:r>
            <a:r>
              <a:rPr lang="it-CH" dirty="0" err="1"/>
              <a:t>oligonucleotides</a:t>
            </a:r>
            <a:r>
              <a:rPr lang="it-CH" dirty="0"/>
              <a:t> </a:t>
            </a:r>
            <a:r>
              <a:rPr lang="it-CH" dirty="0" err="1"/>
              <a:t>have</a:t>
            </a:r>
            <a:r>
              <a:rPr lang="it-CH" dirty="0"/>
              <a:t> </a:t>
            </a:r>
            <a:r>
              <a:rPr lang="it-CH" dirty="0" err="1"/>
              <a:t>hybridized</a:t>
            </a:r>
            <a:r>
              <a:rPr lang="it-CH" dirty="0"/>
              <a:t> with the test DNA. </a:t>
            </a:r>
            <a:r>
              <a:rPr lang="it-CH" b="1" dirty="0" err="1"/>
              <a:t>Hybridization</a:t>
            </a:r>
            <a:r>
              <a:rPr lang="it-CH" b="1" dirty="0"/>
              <a:t> </a:t>
            </a:r>
            <a:r>
              <a:rPr lang="it-CH" b="1" dirty="0" err="1"/>
              <a:t>requires</a:t>
            </a:r>
            <a:r>
              <a:rPr lang="it-CH" b="1" dirty="0"/>
              <a:t> a complete match </a:t>
            </a:r>
            <a:r>
              <a:rPr lang="it-CH" dirty="0" err="1"/>
              <a:t>between</a:t>
            </a:r>
            <a:r>
              <a:rPr lang="it-CH" dirty="0"/>
              <a:t> an </a:t>
            </a:r>
            <a:r>
              <a:rPr lang="it-CH" dirty="0" err="1"/>
              <a:t>oligonucleotide</a:t>
            </a:r>
            <a:r>
              <a:rPr lang="it-CH" dirty="0"/>
              <a:t> and </a:t>
            </a:r>
            <a:r>
              <a:rPr lang="it-CH" dirty="0" err="1"/>
              <a:t>its</a:t>
            </a:r>
            <a:r>
              <a:rPr lang="it-CH" dirty="0"/>
              <a:t> </a:t>
            </a:r>
            <a:r>
              <a:rPr lang="it-CH" dirty="0" err="1"/>
              <a:t>complementary</a:t>
            </a:r>
            <a:r>
              <a:rPr lang="it-CH" dirty="0"/>
              <a:t> </a:t>
            </a:r>
            <a:r>
              <a:rPr lang="it-CH" dirty="0" err="1"/>
              <a:t>sequence</a:t>
            </a:r>
            <a:r>
              <a:rPr lang="it-CH" dirty="0"/>
              <a:t> in the test DNA, and so </a:t>
            </a:r>
            <a:r>
              <a:rPr lang="it-CH" dirty="0" err="1"/>
              <a:t>indicates</a:t>
            </a:r>
            <a:r>
              <a:rPr lang="it-CH" dirty="0"/>
              <a:t> </a:t>
            </a:r>
            <a:r>
              <a:rPr lang="it-CH" dirty="0" err="1"/>
              <a:t>which</a:t>
            </a:r>
            <a:r>
              <a:rPr lang="it-CH" dirty="0"/>
              <a:t> of the </a:t>
            </a:r>
            <a:r>
              <a:rPr lang="it-CH" dirty="0" err="1"/>
              <a:t>two</a:t>
            </a:r>
            <a:r>
              <a:rPr lang="it-CH" dirty="0"/>
              <a:t> </a:t>
            </a:r>
            <a:r>
              <a:rPr lang="it-CH" dirty="0" err="1"/>
              <a:t>versions</a:t>
            </a:r>
            <a:r>
              <a:rPr lang="it-CH" dirty="0"/>
              <a:t> of a SNP </a:t>
            </a:r>
            <a:r>
              <a:rPr lang="it-CH" dirty="0" err="1"/>
              <a:t>is</a:t>
            </a:r>
            <a:r>
              <a:rPr lang="it-CH" dirty="0"/>
              <a:t> </a:t>
            </a:r>
            <a:r>
              <a:rPr lang="it-CH" dirty="0" err="1"/>
              <a:t>present</a:t>
            </a:r>
            <a:r>
              <a:rPr lang="it-CH" dirty="0"/>
              <a:t> in the test. A </a:t>
            </a:r>
            <a:r>
              <a:rPr lang="it-CH" dirty="0" err="1"/>
              <a:t>density</a:t>
            </a:r>
            <a:r>
              <a:rPr lang="it-CH" dirty="0"/>
              <a:t> of up to 300,000 </a:t>
            </a:r>
            <a:r>
              <a:rPr lang="it-CH" dirty="0" err="1"/>
              <a:t>oligonucleotides</a:t>
            </a:r>
            <a:r>
              <a:rPr lang="it-CH" dirty="0"/>
              <a:t>/cm2 </a:t>
            </a:r>
            <a:r>
              <a:rPr lang="it-CH" dirty="0" err="1"/>
              <a:t>is</a:t>
            </a:r>
            <a:r>
              <a:rPr lang="it-CH" dirty="0"/>
              <a:t> </a:t>
            </a:r>
            <a:r>
              <a:rPr lang="it-CH" dirty="0" err="1"/>
              <a:t>possible</a:t>
            </a:r>
            <a:r>
              <a:rPr lang="it-CH" dirty="0"/>
              <a:t> on the </a:t>
            </a:r>
            <a:r>
              <a:rPr lang="it-CH" dirty="0" err="1"/>
              <a:t>surface</a:t>
            </a:r>
            <a:r>
              <a:rPr lang="it-CH" dirty="0"/>
              <a:t> of the chip, so a chip of 2 cm2 can </a:t>
            </a:r>
            <a:r>
              <a:rPr lang="it-CH" dirty="0" err="1"/>
              <a:t>type</a:t>
            </a:r>
            <a:r>
              <a:rPr lang="it-CH" dirty="0"/>
              <a:t> 300,000 </a:t>
            </a:r>
            <a:r>
              <a:rPr lang="it-CH" dirty="0" err="1"/>
              <a:t>SNPs</a:t>
            </a:r>
            <a:r>
              <a:rPr lang="it-CH" dirty="0"/>
              <a:t> in a single </a:t>
            </a:r>
            <a:r>
              <a:rPr lang="it-CH" dirty="0" err="1"/>
              <a:t>experiment</a:t>
            </a:r>
            <a:r>
              <a:rPr lang="it-CH" dirty="0"/>
              <a:t>, </a:t>
            </a:r>
            <a:r>
              <a:rPr lang="it-CH" dirty="0" err="1"/>
              <a:t>if</a:t>
            </a:r>
            <a:r>
              <a:rPr lang="it-CH" dirty="0"/>
              <a:t> the chip </a:t>
            </a:r>
            <a:r>
              <a:rPr lang="it-CH" dirty="0" err="1"/>
              <a:t>carries</a:t>
            </a:r>
            <a:r>
              <a:rPr lang="it-CH" dirty="0"/>
              <a:t> </a:t>
            </a:r>
            <a:r>
              <a:rPr lang="it-CH" dirty="0" err="1"/>
              <a:t>oligonucleotides</a:t>
            </a:r>
            <a:r>
              <a:rPr lang="it-CH" dirty="0"/>
              <a:t> for </a:t>
            </a:r>
            <a:r>
              <a:rPr lang="it-CH" dirty="0" err="1"/>
              <a:t>both</a:t>
            </a:r>
            <a:r>
              <a:rPr lang="it-CH" dirty="0"/>
              <a:t> </a:t>
            </a:r>
            <a:r>
              <a:rPr lang="it-CH" dirty="0" err="1"/>
              <a:t>alleles</a:t>
            </a:r>
            <a:r>
              <a:rPr lang="it-CH" dirty="0"/>
              <a:t> of </a:t>
            </a:r>
            <a:r>
              <a:rPr lang="it-CH" dirty="0" err="1"/>
              <a:t>each</a:t>
            </a:r>
            <a:r>
              <a:rPr lang="it-CH" dirty="0"/>
              <a:t> SNP.</a:t>
            </a:r>
          </a:p>
        </p:txBody>
      </p:sp>
      <p:pic>
        <p:nvPicPr>
          <p:cNvPr id="3" name="Immagine 2"/>
          <p:cNvPicPr>
            <a:picLocks noChangeAspect="1"/>
          </p:cNvPicPr>
          <p:nvPr/>
        </p:nvPicPr>
        <p:blipFill>
          <a:blip r:embed="rId2"/>
          <a:stretch>
            <a:fillRect/>
          </a:stretch>
        </p:blipFill>
        <p:spPr>
          <a:xfrm>
            <a:off x="7355526" y="687469"/>
            <a:ext cx="4000500" cy="5114925"/>
          </a:xfrm>
          <a:prstGeom prst="rect">
            <a:avLst/>
          </a:prstGeom>
        </p:spPr>
      </p:pic>
    </p:spTree>
    <p:extLst>
      <p:ext uri="{BB962C8B-B14F-4D97-AF65-F5344CB8AC3E}">
        <p14:creationId xmlns:p14="http://schemas.microsoft.com/office/powerpoint/2010/main" val="23694552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94192" y="323657"/>
            <a:ext cx="5116094" cy="3970318"/>
          </a:xfrm>
          <a:prstGeom prst="rect">
            <a:avLst/>
          </a:prstGeom>
        </p:spPr>
        <p:txBody>
          <a:bodyPr wrap="square">
            <a:spAutoFit/>
          </a:bodyPr>
          <a:lstStyle/>
          <a:p>
            <a:r>
              <a:rPr lang="it-CH" dirty="0"/>
              <a:t>•  </a:t>
            </a:r>
            <a:r>
              <a:rPr lang="it-CH" dirty="0">
                <a:solidFill>
                  <a:srgbClr val="FF0000"/>
                </a:solidFill>
              </a:rPr>
              <a:t>Solution </a:t>
            </a:r>
            <a:r>
              <a:rPr lang="it-CH" dirty="0" err="1">
                <a:solidFill>
                  <a:srgbClr val="FF0000"/>
                </a:solidFill>
              </a:rPr>
              <a:t>hybridization</a:t>
            </a:r>
            <a:r>
              <a:rPr lang="it-CH" dirty="0">
                <a:solidFill>
                  <a:srgbClr val="FF0000"/>
                </a:solidFill>
              </a:rPr>
              <a:t> </a:t>
            </a:r>
            <a:r>
              <a:rPr lang="it-CH" dirty="0" err="1"/>
              <a:t>techniques</a:t>
            </a:r>
            <a:r>
              <a:rPr lang="it-CH" dirty="0"/>
              <a:t> are </a:t>
            </a:r>
            <a:r>
              <a:rPr lang="it-CH" dirty="0" err="1"/>
              <a:t>carried</a:t>
            </a:r>
            <a:r>
              <a:rPr lang="it-CH" dirty="0"/>
              <a:t> out in the </a:t>
            </a:r>
            <a:r>
              <a:rPr lang="it-CH" dirty="0" err="1"/>
              <a:t>wells</a:t>
            </a:r>
            <a:r>
              <a:rPr lang="it-CH" dirty="0"/>
              <a:t> of a </a:t>
            </a:r>
            <a:r>
              <a:rPr lang="it-CH" dirty="0" err="1"/>
              <a:t>microtiter</a:t>
            </a:r>
            <a:r>
              <a:rPr lang="it-CH" dirty="0"/>
              <a:t> </a:t>
            </a:r>
            <a:r>
              <a:rPr lang="it-CH" dirty="0" err="1"/>
              <a:t>tray</a:t>
            </a:r>
            <a:r>
              <a:rPr lang="it-CH" dirty="0"/>
              <a:t>, </a:t>
            </a:r>
            <a:r>
              <a:rPr lang="it-CH" dirty="0" err="1"/>
              <a:t>using</a:t>
            </a:r>
            <a:r>
              <a:rPr lang="it-CH" dirty="0"/>
              <a:t> a </a:t>
            </a:r>
            <a:r>
              <a:rPr lang="it-CH" dirty="0" err="1"/>
              <a:t>detection</a:t>
            </a:r>
            <a:r>
              <a:rPr lang="it-CH" dirty="0"/>
              <a:t> </a:t>
            </a:r>
            <a:r>
              <a:rPr lang="it-CH" dirty="0" err="1"/>
              <a:t>system</a:t>
            </a:r>
            <a:r>
              <a:rPr lang="it-CH" dirty="0"/>
              <a:t> </a:t>
            </a:r>
            <a:r>
              <a:rPr lang="it-CH" dirty="0" err="1"/>
              <a:t>that</a:t>
            </a:r>
            <a:r>
              <a:rPr lang="it-CH" dirty="0"/>
              <a:t> can discriminate </a:t>
            </a:r>
            <a:r>
              <a:rPr lang="it-CH" dirty="0" err="1"/>
              <a:t>between</a:t>
            </a:r>
            <a:r>
              <a:rPr lang="it-CH" dirty="0"/>
              <a:t> non-</a:t>
            </a:r>
            <a:r>
              <a:rPr lang="it-CH" dirty="0" err="1"/>
              <a:t>hybridized</a:t>
            </a:r>
            <a:r>
              <a:rPr lang="it-CH" dirty="0"/>
              <a:t>, single-</a:t>
            </a:r>
            <a:r>
              <a:rPr lang="it-CH" dirty="0" err="1"/>
              <a:t>stranded</a:t>
            </a:r>
            <a:r>
              <a:rPr lang="it-CH" dirty="0"/>
              <a:t> DNA and the double-</a:t>
            </a:r>
            <a:r>
              <a:rPr lang="it-CH" dirty="0" err="1"/>
              <a:t>stranded</a:t>
            </a:r>
            <a:r>
              <a:rPr lang="it-CH" dirty="0"/>
              <a:t> </a:t>
            </a:r>
            <a:r>
              <a:rPr lang="it-CH" dirty="0" err="1"/>
              <a:t>product</a:t>
            </a:r>
            <a:r>
              <a:rPr lang="it-CH" dirty="0"/>
              <a:t> </a:t>
            </a:r>
            <a:r>
              <a:rPr lang="it-CH" dirty="0" err="1"/>
              <a:t>that</a:t>
            </a:r>
            <a:r>
              <a:rPr lang="it-CH" dirty="0"/>
              <a:t> </a:t>
            </a:r>
            <a:r>
              <a:rPr lang="it-CH" dirty="0" err="1"/>
              <a:t>results</a:t>
            </a:r>
            <a:r>
              <a:rPr lang="it-CH" dirty="0"/>
              <a:t> </a:t>
            </a:r>
            <a:r>
              <a:rPr lang="it-CH" dirty="0" err="1"/>
              <a:t>when</a:t>
            </a:r>
            <a:r>
              <a:rPr lang="it-CH" dirty="0"/>
              <a:t> an </a:t>
            </a:r>
            <a:r>
              <a:rPr lang="it-CH" dirty="0" err="1"/>
              <a:t>oligonucleotide</a:t>
            </a:r>
            <a:r>
              <a:rPr lang="it-CH" dirty="0"/>
              <a:t> </a:t>
            </a:r>
            <a:r>
              <a:rPr lang="it-CH" dirty="0" err="1"/>
              <a:t>hybridizes</a:t>
            </a:r>
            <a:r>
              <a:rPr lang="it-CH" dirty="0"/>
              <a:t> to the test DNA. The </a:t>
            </a:r>
            <a:r>
              <a:rPr lang="it-CH" dirty="0" err="1"/>
              <a:t>most</a:t>
            </a:r>
            <a:r>
              <a:rPr lang="it-CH" dirty="0"/>
              <a:t> </a:t>
            </a:r>
            <a:r>
              <a:rPr lang="it-CH" dirty="0" err="1"/>
              <a:t>popular</a:t>
            </a:r>
            <a:r>
              <a:rPr lang="it-CH" dirty="0"/>
              <a:t> </a:t>
            </a:r>
            <a:r>
              <a:rPr lang="it-CH" dirty="0" err="1"/>
              <a:t>detection</a:t>
            </a:r>
            <a:r>
              <a:rPr lang="it-CH" dirty="0"/>
              <a:t> </a:t>
            </a:r>
            <a:r>
              <a:rPr lang="it-CH" dirty="0" err="1"/>
              <a:t>system</a:t>
            </a:r>
            <a:r>
              <a:rPr lang="it-CH" dirty="0"/>
              <a:t> </a:t>
            </a:r>
            <a:r>
              <a:rPr lang="it-CH" dirty="0" err="1"/>
              <a:t>makes</a:t>
            </a:r>
            <a:r>
              <a:rPr lang="it-CH" dirty="0"/>
              <a:t> use of </a:t>
            </a:r>
            <a:r>
              <a:rPr lang="it-CH" dirty="0" err="1"/>
              <a:t>dye</a:t>
            </a:r>
            <a:r>
              <a:rPr lang="it-CH" dirty="0"/>
              <a:t> quenching. In SNP </a:t>
            </a:r>
            <a:r>
              <a:rPr lang="it-CH" dirty="0" err="1"/>
              <a:t>typing</a:t>
            </a:r>
            <a:r>
              <a:rPr lang="it-CH" dirty="0"/>
              <a:t>, the </a:t>
            </a:r>
            <a:r>
              <a:rPr lang="it-CH" dirty="0" err="1">
                <a:solidFill>
                  <a:srgbClr val="FF0000"/>
                </a:solidFill>
              </a:rPr>
              <a:t>dye</a:t>
            </a:r>
            <a:r>
              <a:rPr lang="it-CH" b="1" dirty="0">
                <a:solidFill>
                  <a:srgbClr val="FF0000"/>
                </a:solidFill>
              </a:rPr>
              <a:t> </a:t>
            </a:r>
            <a:r>
              <a:rPr lang="it-CH" b="1" dirty="0" err="1"/>
              <a:t>is</a:t>
            </a:r>
            <a:r>
              <a:rPr lang="it-CH" b="1" dirty="0"/>
              <a:t> </a:t>
            </a:r>
            <a:r>
              <a:rPr lang="it-CH" b="1" dirty="0" err="1"/>
              <a:t>attached</a:t>
            </a:r>
            <a:r>
              <a:rPr lang="it-CH" b="1" dirty="0"/>
              <a:t> to </a:t>
            </a:r>
            <a:r>
              <a:rPr lang="it-CH" b="1" dirty="0" err="1"/>
              <a:t>one</a:t>
            </a:r>
            <a:r>
              <a:rPr lang="it-CH" b="1" dirty="0"/>
              <a:t> end of the </a:t>
            </a:r>
            <a:r>
              <a:rPr lang="it-CH" b="1" dirty="0" err="1"/>
              <a:t>oligonucleotide</a:t>
            </a:r>
            <a:r>
              <a:rPr lang="it-CH" dirty="0"/>
              <a:t> and the </a:t>
            </a:r>
            <a:r>
              <a:rPr lang="it-CH" dirty="0">
                <a:solidFill>
                  <a:srgbClr val="FF0000"/>
                </a:solidFill>
              </a:rPr>
              <a:t>quenching</a:t>
            </a:r>
            <a:r>
              <a:rPr lang="it-CH" dirty="0"/>
              <a:t> </a:t>
            </a:r>
            <a:r>
              <a:rPr lang="it-CH" b="1" dirty="0"/>
              <a:t>compound to the </a:t>
            </a:r>
            <a:r>
              <a:rPr lang="it-CH" b="1" dirty="0" err="1"/>
              <a:t>other</a:t>
            </a:r>
            <a:r>
              <a:rPr lang="it-CH" b="1" dirty="0"/>
              <a:t> end</a:t>
            </a:r>
            <a:r>
              <a:rPr lang="it-CH" dirty="0"/>
              <a:t>. </a:t>
            </a:r>
            <a:r>
              <a:rPr lang="it-CH" dirty="0" err="1"/>
              <a:t>Hybridization</a:t>
            </a:r>
            <a:r>
              <a:rPr lang="it-CH" dirty="0"/>
              <a:t> </a:t>
            </a:r>
            <a:r>
              <a:rPr lang="it-CH" dirty="0" err="1"/>
              <a:t>between</a:t>
            </a:r>
            <a:r>
              <a:rPr lang="it-CH" dirty="0"/>
              <a:t> </a:t>
            </a:r>
            <a:r>
              <a:rPr lang="it-CH" dirty="0" err="1"/>
              <a:t>oligonucleotide</a:t>
            </a:r>
            <a:r>
              <a:rPr lang="it-CH" dirty="0"/>
              <a:t> and the test DNA </a:t>
            </a:r>
            <a:r>
              <a:rPr lang="it-CH" dirty="0" err="1"/>
              <a:t>is</a:t>
            </a:r>
            <a:r>
              <a:rPr lang="it-CH" dirty="0"/>
              <a:t> </a:t>
            </a:r>
            <a:r>
              <a:rPr lang="it-CH" dirty="0" err="1"/>
              <a:t>indicated</a:t>
            </a:r>
            <a:r>
              <a:rPr lang="it-CH" dirty="0"/>
              <a:t> by generation of the </a:t>
            </a:r>
            <a:r>
              <a:rPr lang="it-CH" dirty="0" err="1">
                <a:solidFill>
                  <a:srgbClr val="FF0000"/>
                </a:solidFill>
              </a:rPr>
              <a:t>fluorescent</a:t>
            </a:r>
            <a:r>
              <a:rPr lang="it-CH" dirty="0">
                <a:solidFill>
                  <a:srgbClr val="FF0000"/>
                </a:solidFill>
              </a:rPr>
              <a:t> </a:t>
            </a:r>
            <a:r>
              <a:rPr lang="it-CH" dirty="0" err="1">
                <a:solidFill>
                  <a:srgbClr val="FF0000"/>
                </a:solidFill>
              </a:rPr>
              <a:t>signal</a:t>
            </a:r>
            <a:r>
              <a:rPr lang="it-CH" dirty="0"/>
              <a:t>. </a:t>
            </a:r>
            <a:r>
              <a:rPr lang="it-CH" dirty="0" err="1"/>
              <a:t>When</a:t>
            </a:r>
            <a:r>
              <a:rPr lang="it-CH" dirty="0"/>
              <a:t> </a:t>
            </a:r>
            <a:r>
              <a:rPr lang="it-CH" dirty="0" err="1"/>
              <a:t>used</a:t>
            </a:r>
            <a:r>
              <a:rPr lang="it-CH" dirty="0"/>
              <a:t> in </a:t>
            </a:r>
            <a:r>
              <a:rPr lang="it-CH" dirty="0" err="1"/>
              <a:t>this</a:t>
            </a:r>
            <a:r>
              <a:rPr lang="it-CH" dirty="0"/>
              <a:t> </a:t>
            </a:r>
            <a:r>
              <a:rPr lang="it-CH" dirty="0" err="1"/>
              <a:t>context</a:t>
            </a:r>
            <a:r>
              <a:rPr lang="it-CH" dirty="0"/>
              <a:t>, the </a:t>
            </a:r>
            <a:r>
              <a:rPr lang="it-CH" dirty="0" err="1"/>
              <a:t>dye</a:t>
            </a:r>
            <a:r>
              <a:rPr lang="it-CH" dirty="0"/>
              <a:t>-quenching </a:t>
            </a:r>
            <a:r>
              <a:rPr lang="it-CH" dirty="0" err="1"/>
              <a:t>technique</a:t>
            </a:r>
            <a:r>
              <a:rPr lang="it-CH" dirty="0"/>
              <a:t> </a:t>
            </a:r>
            <a:r>
              <a:rPr lang="it-CH" dirty="0" err="1"/>
              <a:t>is</a:t>
            </a:r>
            <a:r>
              <a:rPr lang="it-CH" dirty="0"/>
              <a:t> </a:t>
            </a:r>
            <a:r>
              <a:rPr lang="it-CH" dirty="0" err="1"/>
              <a:t>sometimes</a:t>
            </a:r>
            <a:r>
              <a:rPr lang="it-CH" dirty="0"/>
              <a:t> </a:t>
            </a:r>
            <a:r>
              <a:rPr lang="it-CH" dirty="0" err="1"/>
              <a:t>called</a:t>
            </a:r>
            <a:r>
              <a:rPr lang="it-CH" dirty="0"/>
              <a:t> </a:t>
            </a:r>
            <a:r>
              <a:rPr lang="it-CH" dirty="0" err="1"/>
              <a:t>molecular</a:t>
            </a:r>
            <a:r>
              <a:rPr lang="it-CH" dirty="0"/>
              <a:t> </a:t>
            </a:r>
            <a:r>
              <a:rPr lang="it-CH" dirty="0" err="1"/>
              <a:t>beacons</a:t>
            </a:r>
            <a:r>
              <a:rPr lang="it-CH" dirty="0"/>
              <a:t>.</a:t>
            </a:r>
          </a:p>
        </p:txBody>
      </p:sp>
      <p:sp>
        <p:nvSpPr>
          <p:cNvPr id="3" name="Rettangolo 2"/>
          <p:cNvSpPr/>
          <p:nvPr/>
        </p:nvSpPr>
        <p:spPr>
          <a:xfrm>
            <a:off x="6117631" y="323657"/>
            <a:ext cx="5778048" cy="4247317"/>
          </a:xfrm>
          <a:prstGeom prst="rect">
            <a:avLst/>
          </a:prstGeom>
        </p:spPr>
        <p:txBody>
          <a:bodyPr wrap="square">
            <a:spAutoFit/>
          </a:bodyPr>
          <a:lstStyle/>
          <a:p>
            <a:r>
              <a:rPr lang="it-CH" dirty="0"/>
              <a:t>•  The </a:t>
            </a:r>
            <a:r>
              <a:rPr lang="it-CH" dirty="0" err="1">
                <a:solidFill>
                  <a:srgbClr val="FF0000"/>
                </a:solidFill>
              </a:rPr>
              <a:t>oligonucleotide</a:t>
            </a:r>
            <a:r>
              <a:rPr lang="it-CH" dirty="0">
                <a:solidFill>
                  <a:srgbClr val="FF0000"/>
                </a:solidFill>
              </a:rPr>
              <a:t> </a:t>
            </a:r>
            <a:r>
              <a:rPr lang="it-CH" dirty="0" err="1">
                <a:solidFill>
                  <a:srgbClr val="FF0000"/>
                </a:solidFill>
              </a:rPr>
              <a:t>ligation</a:t>
            </a:r>
            <a:r>
              <a:rPr lang="it-CH" dirty="0">
                <a:solidFill>
                  <a:srgbClr val="FF0000"/>
                </a:solidFill>
              </a:rPr>
              <a:t> </a:t>
            </a:r>
            <a:r>
              <a:rPr lang="it-CH" dirty="0" err="1">
                <a:solidFill>
                  <a:srgbClr val="FF0000"/>
                </a:solidFill>
              </a:rPr>
              <a:t>assay</a:t>
            </a:r>
            <a:r>
              <a:rPr lang="it-CH" dirty="0">
                <a:solidFill>
                  <a:srgbClr val="FF0000"/>
                </a:solidFill>
              </a:rPr>
              <a:t> </a:t>
            </a:r>
            <a:r>
              <a:rPr lang="it-CH" dirty="0"/>
              <a:t>(OLA) </a:t>
            </a:r>
            <a:r>
              <a:rPr lang="it-CH" dirty="0" err="1"/>
              <a:t>makes</a:t>
            </a:r>
            <a:r>
              <a:rPr lang="it-CH" dirty="0"/>
              <a:t> use of </a:t>
            </a:r>
            <a:r>
              <a:rPr lang="it-CH" dirty="0" err="1"/>
              <a:t>two</a:t>
            </a:r>
            <a:r>
              <a:rPr lang="it-CH" dirty="0"/>
              <a:t> </a:t>
            </a:r>
            <a:r>
              <a:rPr lang="it-CH" dirty="0" err="1"/>
              <a:t>oligonucleotides</a:t>
            </a:r>
            <a:r>
              <a:rPr lang="it-CH" dirty="0"/>
              <a:t> </a:t>
            </a:r>
            <a:r>
              <a:rPr lang="it-CH" dirty="0" err="1"/>
              <a:t>that</a:t>
            </a:r>
            <a:r>
              <a:rPr lang="it-CH" dirty="0"/>
              <a:t> </a:t>
            </a:r>
            <a:r>
              <a:rPr lang="it-CH" b="1" dirty="0" err="1"/>
              <a:t>anneal</a:t>
            </a:r>
            <a:r>
              <a:rPr lang="it-CH" b="1" dirty="0"/>
              <a:t> </a:t>
            </a:r>
            <a:r>
              <a:rPr lang="it-CH" b="1" dirty="0" err="1"/>
              <a:t>adjacent</a:t>
            </a:r>
            <a:r>
              <a:rPr lang="it-CH" b="1" dirty="0"/>
              <a:t> to </a:t>
            </a:r>
            <a:r>
              <a:rPr lang="it-CH" b="1" dirty="0" err="1"/>
              <a:t>one</a:t>
            </a:r>
            <a:r>
              <a:rPr lang="it-CH" b="1" dirty="0"/>
              <a:t> </a:t>
            </a:r>
            <a:r>
              <a:rPr lang="it-CH" b="1" dirty="0" err="1"/>
              <a:t>another</a:t>
            </a:r>
            <a:r>
              <a:rPr lang="it-CH" dirty="0"/>
              <a:t>, with the 3′-end of </a:t>
            </a:r>
            <a:r>
              <a:rPr lang="it-CH" dirty="0" err="1"/>
              <a:t>one</a:t>
            </a:r>
            <a:r>
              <a:rPr lang="it-CH" dirty="0"/>
              <a:t> of </a:t>
            </a:r>
            <a:r>
              <a:rPr lang="it-CH" dirty="0" err="1"/>
              <a:t>these</a:t>
            </a:r>
            <a:r>
              <a:rPr lang="it-CH" dirty="0"/>
              <a:t> </a:t>
            </a:r>
            <a:r>
              <a:rPr lang="it-CH" dirty="0" err="1"/>
              <a:t>oligonucleotides</a:t>
            </a:r>
            <a:r>
              <a:rPr lang="it-CH" dirty="0"/>
              <a:t> </a:t>
            </a:r>
            <a:r>
              <a:rPr lang="it-CH" dirty="0" err="1"/>
              <a:t>positioned</a:t>
            </a:r>
            <a:r>
              <a:rPr lang="it-CH" dirty="0"/>
              <a:t> </a:t>
            </a:r>
            <a:r>
              <a:rPr lang="it-CH" dirty="0" err="1"/>
              <a:t>exactly</a:t>
            </a:r>
            <a:r>
              <a:rPr lang="it-CH" dirty="0"/>
              <a:t> </a:t>
            </a:r>
            <a:r>
              <a:rPr lang="it-CH" dirty="0" err="1"/>
              <a:t>at</a:t>
            </a:r>
            <a:r>
              <a:rPr lang="it-CH" dirty="0"/>
              <a:t> the SNP. </a:t>
            </a:r>
            <a:r>
              <a:rPr lang="it-CH" dirty="0" err="1"/>
              <a:t>This</a:t>
            </a:r>
            <a:r>
              <a:rPr lang="it-CH" dirty="0"/>
              <a:t> </a:t>
            </a:r>
            <a:r>
              <a:rPr lang="it-CH" dirty="0" err="1"/>
              <a:t>oligonucleotide</a:t>
            </a:r>
            <a:r>
              <a:rPr lang="it-CH" dirty="0"/>
              <a:t> </a:t>
            </a:r>
            <a:r>
              <a:rPr lang="it-CH" dirty="0" err="1"/>
              <a:t>will</a:t>
            </a:r>
            <a:r>
              <a:rPr lang="it-CH" dirty="0"/>
              <a:t> </a:t>
            </a:r>
            <a:r>
              <a:rPr lang="it-CH" dirty="0" err="1"/>
              <a:t>form</a:t>
            </a:r>
            <a:r>
              <a:rPr lang="it-CH" dirty="0"/>
              <a:t> a </a:t>
            </a:r>
            <a:r>
              <a:rPr lang="it-CH" dirty="0" err="1"/>
              <a:t>completely</a:t>
            </a:r>
            <a:r>
              <a:rPr lang="it-CH" dirty="0"/>
              <a:t> base-</a:t>
            </a:r>
            <a:r>
              <a:rPr lang="it-CH" dirty="0" err="1"/>
              <a:t>paired</a:t>
            </a:r>
            <a:r>
              <a:rPr lang="it-CH" dirty="0"/>
              <a:t> </a:t>
            </a:r>
            <a:r>
              <a:rPr lang="it-CH" dirty="0" err="1"/>
              <a:t>structure</a:t>
            </a:r>
            <a:r>
              <a:rPr lang="it-CH" dirty="0"/>
              <a:t> </a:t>
            </a:r>
            <a:r>
              <a:rPr lang="it-CH" dirty="0" err="1"/>
              <a:t>if</a:t>
            </a:r>
            <a:r>
              <a:rPr lang="it-CH" dirty="0"/>
              <a:t> </a:t>
            </a:r>
            <a:r>
              <a:rPr lang="it-CH" dirty="0" err="1"/>
              <a:t>one</a:t>
            </a:r>
            <a:r>
              <a:rPr lang="it-CH" dirty="0"/>
              <a:t> </a:t>
            </a:r>
            <a:r>
              <a:rPr lang="it-CH" dirty="0" err="1"/>
              <a:t>version</a:t>
            </a:r>
            <a:r>
              <a:rPr lang="it-CH" dirty="0"/>
              <a:t> of the SNP </a:t>
            </a:r>
            <a:r>
              <a:rPr lang="it-CH" dirty="0" err="1"/>
              <a:t>is</a:t>
            </a:r>
            <a:r>
              <a:rPr lang="it-CH" dirty="0"/>
              <a:t> </a:t>
            </a:r>
            <a:r>
              <a:rPr lang="it-CH" dirty="0" err="1"/>
              <a:t>present</a:t>
            </a:r>
            <a:r>
              <a:rPr lang="it-CH" dirty="0"/>
              <a:t> in the </a:t>
            </a:r>
            <a:r>
              <a:rPr lang="it-CH" dirty="0" err="1"/>
              <a:t>template</a:t>
            </a:r>
            <a:r>
              <a:rPr lang="it-CH" dirty="0"/>
              <a:t> DNA, and </a:t>
            </a:r>
            <a:r>
              <a:rPr lang="it-CH" dirty="0" err="1"/>
              <a:t>when</a:t>
            </a:r>
            <a:r>
              <a:rPr lang="it-CH" dirty="0"/>
              <a:t> </a:t>
            </a:r>
            <a:r>
              <a:rPr lang="it-CH" dirty="0" err="1"/>
              <a:t>this</a:t>
            </a:r>
            <a:r>
              <a:rPr lang="it-CH" dirty="0"/>
              <a:t> </a:t>
            </a:r>
            <a:r>
              <a:rPr lang="it-CH" dirty="0" err="1"/>
              <a:t>occurs</a:t>
            </a:r>
            <a:r>
              <a:rPr lang="it-CH" dirty="0"/>
              <a:t>, the </a:t>
            </a:r>
            <a:r>
              <a:rPr lang="it-CH" dirty="0" err="1"/>
              <a:t>oligonucleotide</a:t>
            </a:r>
            <a:r>
              <a:rPr lang="it-CH" dirty="0"/>
              <a:t> can be </a:t>
            </a:r>
            <a:r>
              <a:rPr lang="it-CH" dirty="0" err="1"/>
              <a:t>ligated</a:t>
            </a:r>
            <a:r>
              <a:rPr lang="it-CH" dirty="0"/>
              <a:t> to </a:t>
            </a:r>
            <a:r>
              <a:rPr lang="it-CH" dirty="0" err="1"/>
              <a:t>its</a:t>
            </a:r>
            <a:r>
              <a:rPr lang="it-CH" dirty="0"/>
              <a:t> partner. </a:t>
            </a:r>
            <a:r>
              <a:rPr lang="it-CH" dirty="0" err="1"/>
              <a:t>If</a:t>
            </a:r>
            <a:r>
              <a:rPr lang="it-CH" dirty="0"/>
              <a:t> the DNA </a:t>
            </a:r>
            <a:r>
              <a:rPr lang="it-CH" dirty="0" err="1"/>
              <a:t>being</a:t>
            </a:r>
            <a:r>
              <a:rPr lang="it-CH" dirty="0"/>
              <a:t> </a:t>
            </a:r>
            <a:r>
              <a:rPr lang="it-CH" dirty="0" err="1"/>
              <a:t>examined</a:t>
            </a:r>
            <a:r>
              <a:rPr lang="it-CH" dirty="0"/>
              <a:t> </a:t>
            </a:r>
            <a:r>
              <a:rPr lang="it-CH" dirty="0" err="1"/>
              <a:t>contains</a:t>
            </a:r>
            <a:r>
              <a:rPr lang="it-CH" dirty="0"/>
              <a:t> the </a:t>
            </a:r>
            <a:r>
              <a:rPr lang="it-CH" dirty="0" err="1"/>
              <a:t>other</a:t>
            </a:r>
            <a:r>
              <a:rPr lang="it-CH" dirty="0"/>
              <a:t> allele of the SNP, </a:t>
            </a:r>
            <a:r>
              <a:rPr lang="it-CH" dirty="0" err="1"/>
              <a:t>then</a:t>
            </a:r>
            <a:r>
              <a:rPr lang="it-CH" dirty="0"/>
              <a:t> the 3′-nucleotide of the test </a:t>
            </a:r>
            <a:r>
              <a:rPr lang="it-CH" dirty="0" err="1"/>
              <a:t>oligonucleotide</a:t>
            </a:r>
            <a:r>
              <a:rPr lang="it-CH" dirty="0"/>
              <a:t> </a:t>
            </a:r>
            <a:r>
              <a:rPr lang="it-CH" dirty="0" err="1"/>
              <a:t>will</a:t>
            </a:r>
            <a:r>
              <a:rPr lang="it-CH" dirty="0"/>
              <a:t> </a:t>
            </a:r>
            <a:r>
              <a:rPr lang="it-CH" dirty="0" err="1"/>
              <a:t>not</a:t>
            </a:r>
            <a:r>
              <a:rPr lang="it-CH" dirty="0"/>
              <a:t> </a:t>
            </a:r>
            <a:r>
              <a:rPr lang="it-CH" dirty="0" err="1"/>
              <a:t>anneal</a:t>
            </a:r>
            <a:r>
              <a:rPr lang="it-CH" dirty="0"/>
              <a:t> to the </a:t>
            </a:r>
            <a:r>
              <a:rPr lang="it-CH" dirty="0" err="1"/>
              <a:t>template</a:t>
            </a:r>
            <a:r>
              <a:rPr lang="it-CH" dirty="0"/>
              <a:t> and no </a:t>
            </a:r>
            <a:r>
              <a:rPr lang="it-CH" dirty="0" err="1"/>
              <a:t>ligation</a:t>
            </a:r>
            <a:r>
              <a:rPr lang="it-CH" dirty="0"/>
              <a:t> </a:t>
            </a:r>
            <a:r>
              <a:rPr lang="it-CH" dirty="0" err="1"/>
              <a:t>occurs</a:t>
            </a:r>
            <a:r>
              <a:rPr lang="it-CH" dirty="0"/>
              <a:t>. The allele </a:t>
            </a:r>
            <a:r>
              <a:rPr lang="it-CH" dirty="0" err="1"/>
              <a:t>is</a:t>
            </a:r>
            <a:r>
              <a:rPr lang="it-CH" dirty="0"/>
              <a:t> </a:t>
            </a:r>
            <a:r>
              <a:rPr lang="it-CH" dirty="0" err="1"/>
              <a:t>therefore</a:t>
            </a:r>
            <a:r>
              <a:rPr lang="it-CH" dirty="0"/>
              <a:t> </a:t>
            </a:r>
            <a:r>
              <a:rPr lang="it-CH" dirty="0" err="1"/>
              <a:t>typed</a:t>
            </a:r>
            <a:r>
              <a:rPr lang="it-CH" dirty="0"/>
              <a:t> by </a:t>
            </a:r>
            <a:r>
              <a:rPr lang="it-CH" dirty="0" err="1"/>
              <a:t>determining</a:t>
            </a:r>
            <a:r>
              <a:rPr lang="it-CH" dirty="0"/>
              <a:t> </a:t>
            </a:r>
            <a:r>
              <a:rPr lang="it-CH" dirty="0" err="1"/>
              <a:t>if</a:t>
            </a:r>
            <a:r>
              <a:rPr lang="it-CH" dirty="0"/>
              <a:t> the </a:t>
            </a:r>
            <a:r>
              <a:rPr lang="it-CH" dirty="0" err="1"/>
              <a:t>ligation</a:t>
            </a:r>
            <a:r>
              <a:rPr lang="it-CH" dirty="0"/>
              <a:t> </a:t>
            </a:r>
            <a:r>
              <a:rPr lang="it-CH" dirty="0" err="1"/>
              <a:t>product</a:t>
            </a:r>
            <a:r>
              <a:rPr lang="it-CH" dirty="0"/>
              <a:t> </a:t>
            </a:r>
            <a:r>
              <a:rPr lang="it-CH" dirty="0" err="1"/>
              <a:t>is</a:t>
            </a:r>
            <a:r>
              <a:rPr lang="it-CH" dirty="0"/>
              <a:t> </a:t>
            </a:r>
            <a:r>
              <a:rPr lang="it-CH" dirty="0" err="1"/>
              <a:t>synthesized</a:t>
            </a:r>
            <a:r>
              <a:rPr lang="it-CH" dirty="0"/>
              <a:t>. </a:t>
            </a:r>
            <a:r>
              <a:rPr lang="it-CH" dirty="0" err="1"/>
              <a:t>If</a:t>
            </a:r>
            <a:r>
              <a:rPr lang="it-CH" dirty="0"/>
              <a:t> a single SNP </a:t>
            </a:r>
            <a:r>
              <a:rPr lang="it-CH" dirty="0" err="1"/>
              <a:t>is</a:t>
            </a:r>
            <a:r>
              <a:rPr lang="it-CH" dirty="0"/>
              <a:t> </a:t>
            </a:r>
            <a:r>
              <a:rPr lang="it-CH" dirty="0" err="1"/>
              <a:t>being</a:t>
            </a:r>
            <a:r>
              <a:rPr lang="it-CH" dirty="0"/>
              <a:t> </a:t>
            </a:r>
            <a:r>
              <a:rPr lang="it-CH" dirty="0" err="1"/>
              <a:t>assayed</a:t>
            </a:r>
            <a:r>
              <a:rPr lang="it-CH" dirty="0"/>
              <a:t>, </a:t>
            </a:r>
            <a:r>
              <a:rPr lang="it-CH" dirty="0" err="1"/>
              <a:t>then</a:t>
            </a:r>
            <a:r>
              <a:rPr lang="it-CH" dirty="0"/>
              <a:t> </a:t>
            </a:r>
            <a:r>
              <a:rPr lang="it-CH" dirty="0" err="1"/>
              <a:t>formation</a:t>
            </a:r>
            <a:r>
              <a:rPr lang="it-CH" dirty="0"/>
              <a:t> of the </a:t>
            </a:r>
            <a:r>
              <a:rPr lang="it-CH" dirty="0" err="1"/>
              <a:t>ligation</a:t>
            </a:r>
            <a:r>
              <a:rPr lang="it-CH" dirty="0"/>
              <a:t> </a:t>
            </a:r>
            <a:r>
              <a:rPr lang="it-CH" dirty="0" err="1"/>
              <a:t>product</a:t>
            </a:r>
            <a:r>
              <a:rPr lang="it-CH" dirty="0"/>
              <a:t> can be </a:t>
            </a:r>
            <a:r>
              <a:rPr lang="it-CH" dirty="0" err="1"/>
              <a:t>identified</a:t>
            </a:r>
            <a:r>
              <a:rPr lang="it-CH" dirty="0"/>
              <a:t> by </a:t>
            </a:r>
            <a:r>
              <a:rPr lang="it-CH" dirty="0" err="1"/>
              <a:t>running</a:t>
            </a:r>
            <a:r>
              <a:rPr lang="it-CH" dirty="0"/>
              <a:t> the </a:t>
            </a:r>
            <a:r>
              <a:rPr lang="it-CH" dirty="0" err="1"/>
              <a:t>postreaction</a:t>
            </a:r>
            <a:r>
              <a:rPr lang="it-CH" dirty="0"/>
              <a:t> </a:t>
            </a:r>
            <a:r>
              <a:rPr lang="it-CH" dirty="0" err="1"/>
              <a:t>mixture</a:t>
            </a:r>
            <a:r>
              <a:rPr lang="it-CH" dirty="0"/>
              <a:t> in a </a:t>
            </a:r>
            <a:r>
              <a:rPr lang="it-CH" dirty="0" err="1"/>
              <a:t>capillary</a:t>
            </a:r>
            <a:r>
              <a:rPr lang="it-CH" dirty="0"/>
              <a:t> </a:t>
            </a:r>
            <a:r>
              <a:rPr lang="it-CH" dirty="0" err="1"/>
              <a:t>electrophoresis</a:t>
            </a:r>
            <a:r>
              <a:rPr lang="it-CH" dirty="0"/>
              <a:t> </a:t>
            </a:r>
            <a:r>
              <a:rPr lang="it-CH" dirty="0" err="1"/>
              <a:t>system</a:t>
            </a:r>
            <a:r>
              <a:rPr lang="it-CH" dirty="0"/>
              <a:t>, </a:t>
            </a:r>
            <a:r>
              <a:rPr lang="it-CH" dirty="0" err="1"/>
              <a:t>as</a:t>
            </a:r>
            <a:r>
              <a:rPr lang="it-CH" dirty="0"/>
              <a:t> </a:t>
            </a:r>
            <a:r>
              <a:rPr lang="it-CH" dirty="0" err="1"/>
              <a:t>described</a:t>
            </a:r>
            <a:r>
              <a:rPr lang="it-CH" dirty="0"/>
              <a:t> </a:t>
            </a:r>
            <a:r>
              <a:rPr lang="it-CH" dirty="0" err="1"/>
              <a:t>above</a:t>
            </a:r>
            <a:r>
              <a:rPr lang="it-CH" dirty="0"/>
              <a:t> for STR </a:t>
            </a:r>
            <a:r>
              <a:rPr lang="it-CH" dirty="0" err="1"/>
              <a:t>typing</a:t>
            </a:r>
            <a:r>
              <a:rPr lang="it-CH" dirty="0"/>
              <a:t>.</a:t>
            </a:r>
          </a:p>
        </p:txBody>
      </p:sp>
    </p:spTree>
    <p:extLst>
      <p:ext uri="{BB962C8B-B14F-4D97-AF65-F5344CB8AC3E}">
        <p14:creationId xmlns:p14="http://schemas.microsoft.com/office/powerpoint/2010/main" val="13650418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71795" y="133602"/>
            <a:ext cx="11697707" cy="923330"/>
          </a:xfrm>
          <a:prstGeom prst="rect">
            <a:avLst/>
          </a:prstGeom>
        </p:spPr>
        <p:txBody>
          <a:bodyPr wrap="square">
            <a:spAutoFit/>
          </a:bodyPr>
          <a:lstStyle/>
          <a:p>
            <a:r>
              <a:rPr lang="it-CH" dirty="0"/>
              <a:t>• In the </a:t>
            </a:r>
            <a:r>
              <a:rPr lang="it-CH" dirty="0" err="1">
                <a:solidFill>
                  <a:srgbClr val="FF0000"/>
                </a:solidFill>
              </a:rPr>
              <a:t>amplification</a:t>
            </a:r>
            <a:r>
              <a:rPr lang="it-CH" dirty="0">
                <a:solidFill>
                  <a:srgbClr val="FF0000"/>
                </a:solidFill>
              </a:rPr>
              <a:t> </a:t>
            </a:r>
            <a:r>
              <a:rPr lang="it-CH" dirty="0" err="1">
                <a:solidFill>
                  <a:srgbClr val="FF0000"/>
                </a:solidFill>
              </a:rPr>
              <a:t>refractory</a:t>
            </a:r>
            <a:r>
              <a:rPr lang="it-CH" dirty="0">
                <a:solidFill>
                  <a:srgbClr val="FF0000"/>
                </a:solidFill>
              </a:rPr>
              <a:t> </a:t>
            </a:r>
            <a:r>
              <a:rPr lang="it-CH" dirty="0" err="1">
                <a:solidFill>
                  <a:srgbClr val="FF0000"/>
                </a:solidFill>
              </a:rPr>
              <a:t>mutation</a:t>
            </a:r>
            <a:r>
              <a:rPr lang="it-CH" dirty="0">
                <a:solidFill>
                  <a:srgbClr val="FF0000"/>
                </a:solidFill>
              </a:rPr>
              <a:t> </a:t>
            </a:r>
            <a:r>
              <a:rPr lang="it-CH" dirty="0" err="1">
                <a:solidFill>
                  <a:srgbClr val="FF0000"/>
                </a:solidFill>
              </a:rPr>
              <a:t>system</a:t>
            </a:r>
            <a:r>
              <a:rPr lang="it-CH" dirty="0"/>
              <a:t>, or ARMS test, the test </a:t>
            </a:r>
            <a:r>
              <a:rPr lang="it-CH" dirty="0" err="1"/>
              <a:t>oligonucleotide</a:t>
            </a:r>
            <a:r>
              <a:rPr lang="it-CH" dirty="0"/>
              <a:t> </a:t>
            </a:r>
            <a:r>
              <a:rPr lang="it-CH" dirty="0" err="1"/>
              <a:t>is</a:t>
            </a:r>
            <a:r>
              <a:rPr lang="it-CH" dirty="0"/>
              <a:t> </a:t>
            </a:r>
            <a:r>
              <a:rPr lang="it-CH" dirty="0" err="1"/>
              <a:t>one</a:t>
            </a:r>
            <a:r>
              <a:rPr lang="it-CH" dirty="0"/>
              <a:t> of a </a:t>
            </a:r>
            <a:r>
              <a:rPr lang="it-CH" dirty="0" err="1"/>
              <a:t>pair</a:t>
            </a:r>
            <a:r>
              <a:rPr lang="it-CH" dirty="0"/>
              <a:t> of </a:t>
            </a:r>
            <a:r>
              <a:rPr lang="it-CH" b="1" dirty="0"/>
              <a:t>PCR </a:t>
            </a:r>
            <a:r>
              <a:rPr lang="it-CH" b="1" dirty="0" err="1"/>
              <a:t>primers</a:t>
            </a:r>
            <a:r>
              <a:rPr lang="it-CH" dirty="0"/>
              <a:t>. </a:t>
            </a:r>
            <a:r>
              <a:rPr lang="it-CH" dirty="0" err="1"/>
              <a:t>If</a:t>
            </a:r>
            <a:r>
              <a:rPr lang="it-CH" dirty="0"/>
              <a:t> the 3′-nucleotide of the test </a:t>
            </a:r>
            <a:r>
              <a:rPr lang="it-CH" dirty="0" err="1"/>
              <a:t>primer</a:t>
            </a:r>
            <a:r>
              <a:rPr lang="it-CH" dirty="0"/>
              <a:t> </a:t>
            </a:r>
            <a:r>
              <a:rPr lang="it-CH" dirty="0" err="1"/>
              <a:t>anneals</a:t>
            </a:r>
            <a:r>
              <a:rPr lang="it-CH" dirty="0"/>
              <a:t> to the SNP, </a:t>
            </a:r>
            <a:r>
              <a:rPr lang="it-CH" dirty="0" err="1"/>
              <a:t>then</a:t>
            </a:r>
            <a:r>
              <a:rPr lang="it-CH" dirty="0"/>
              <a:t> </a:t>
            </a:r>
            <a:r>
              <a:rPr lang="it-CH" dirty="0" err="1"/>
              <a:t>it</a:t>
            </a:r>
            <a:r>
              <a:rPr lang="it-CH" dirty="0"/>
              <a:t> can be </a:t>
            </a:r>
            <a:r>
              <a:rPr lang="it-CH" dirty="0" err="1"/>
              <a:t>extended</a:t>
            </a:r>
            <a:r>
              <a:rPr lang="it-CH" dirty="0"/>
              <a:t> by </a:t>
            </a:r>
            <a:r>
              <a:rPr lang="it-CH" dirty="0" err="1"/>
              <a:t>Taq</a:t>
            </a:r>
            <a:r>
              <a:rPr lang="it-CH" dirty="0"/>
              <a:t> </a:t>
            </a:r>
            <a:r>
              <a:rPr lang="it-CH" dirty="0" err="1"/>
              <a:t>polymerase</a:t>
            </a:r>
            <a:r>
              <a:rPr lang="it-CH" dirty="0"/>
              <a:t> and the PCR can take </a:t>
            </a:r>
            <a:r>
              <a:rPr lang="it-CH" dirty="0" err="1"/>
              <a:t>place</a:t>
            </a:r>
            <a:r>
              <a:rPr lang="it-CH" dirty="0"/>
              <a:t>, </a:t>
            </a:r>
            <a:r>
              <a:rPr lang="it-CH" dirty="0" err="1"/>
              <a:t>but</a:t>
            </a:r>
            <a:r>
              <a:rPr lang="it-CH" dirty="0"/>
              <a:t> </a:t>
            </a:r>
            <a:r>
              <a:rPr lang="it-CH" dirty="0" err="1"/>
              <a:t>if</a:t>
            </a:r>
            <a:r>
              <a:rPr lang="it-CH" dirty="0"/>
              <a:t> </a:t>
            </a:r>
            <a:r>
              <a:rPr lang="it-CH" dirty="0" err="1"/>
              <a:t>it</a:t>
            </a:r>
            <a:r>
              <a:rPr lang="it-CH" dirty="0"/>
              <a:t> </a:t>
            </a:r>
            <a:r>
              <a:rPr lang="it-CH" dirty="0" err="1"/>
              <a:t>does</a:t>
            </a:r>
            <a:r>
              <a:rPr lang="it-CH" dirty="0"/>
              <a:t> </a:t>
            </a:r>
            <a:r>
              <a:rPr lang="it-CH" dirty="0" err="1"/>
              <a:t>not</a:t>
            </a:r>
            <a:r>
              <a:rPr lang="it-CH" dirty="0"/>
              <a:t> </a:t>
            </a:r>
            <a:r>
              <a:rPr lang="it-CH" dirty="0" err="1"/>
              <a:t>anneal</a:t>
            </a:r>
            <a:r>
              <a:rPr lang="it-CH" dirty="0"/>
              <a:t> </a:t>
            </a:r>
            <a:r>
              <a:rPr lang="it-CH" dirty="0" err="1"/>
              <a:t>because</a:t>
            </a:r>
            <a:r>
              <a:rPr lang="it-CH" dirty="0"/>
              <a:t> the alternative </a:t>
            </a:r>
            <a:r>
              <a:rPr lang="it-CH" dirty="0" err="1"/>
              <a:t>version</a:t>
            </a:r>
            <a:r>
              <a:rPr lang="it-CH" dirty="0"/>
              <a:t> of the SNP </a:t>
            </a:r>
            <a:r>
              <a:rPr lang="it-CH" dirty="0" err="1"/>
              <a:t>is</a:t>
            </a:r>
            <a:r>
              <a:rPr lang="it-CH" dirty="0"/>
              <a:t> </a:t>
            </a:r>
            <a:r>
              <a:rPr lang="it-CH" dirty="0" err="1"/>
              <a:t>present</a:t>
            </a:r>
            <a:r>
              <a:rPr lang="it-CH" dirty="0"/>
              <a:t>, </a:t>
            </a:r>
            <a:r>
              <a:rPr lang="it-CH" dirty="0" err="1"/>
              <a:t>then</a:t>
            </a:r>
            <a:r>
              <a:rPr lang="it-CH" dirty="0"/>
              <a:t> no PCR </a:t>
            </a:r>
            <a:r>
              <a:rPr lang="it-CH" dirty="0" err="1"/>
              <a:t>product</a:t>
            </a:r>
            <a:r>
              <a:rPr lang="it-CH" dirty="0"/>
              <a:t> </a:t>
            </a:r>
            <a:r>
              <a:rPr lang="it-CH" dirty="0" err="1"/>
              <a:t>is</a:t>
            </a:r>
            <a:r>
              <a:rPr lang="it-CH" dirty="0"/>
              <a:t> </a:t>
            </a:r>
            <a:r>
              <a:rPr lang="it-CH" dirty="0" err="1"/>
              <a:t>generated</a:t>
            </a:r>
            <a:endParaRPr lang="it-CH" dirty="0"/>
          </a:p>
        </p:txBody>
      </p:sp>
      <p:pic>
        <p:nvPicPr>
          <p:cNvPr id="4" name="Immagine 3"/>
          <p:cNvPicPr>
            <a:picLocks noChangeAspect="1"/>
          </p:cNvPicPr>
          <p:nvPr/>
        </p:nvPicPr>
        <p:blipFill>
          <a:blip r:embed="rId2"/>
          <a:stretch>
            <a:fillRect/>
          </a:stretch>
        </p:blipFill>
        <p:spPr>
          <a:xfrm>
            <a:off x="1031538" y="2174218"/>
            <a:ext cx="10163153" cy="3849024"/>
          </a:xfrm>
          <a:prstGeom prst="rect">
            <a:avLst/>
          </a:prstGeom>
        </p:spPr>
      </p:pic>
    </p:spTree>
    <p:extLst>
      <p:ext uri="{BB962C8B-B14F-4D97-AF65-F5344CB8AC3E}">
        <p14:creationId xmlns:p14="http://schemas.microsoft.com/office/powerpoint/2010/main" val="23065417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arrayit.com/Products/Microarray_Platforms/CGH_Microarrays/microarray_CGH_lifecyc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861" y="660423"/>
            <a:ext cx="5043710" cy="504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1" name="Picture 4" descr="http://bioinfoworld.files.wordpress.com/2008/10/microarra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81819" y="470872"/>
            <a:ext cx="3378766" cy="3378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http://www.nature.com/nmeth/journal/v5/n5/images/nmeth0508-447-I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8313364">
            <a:off x="8204108" y="4111098"/>
            <a:ext cx="1334188" cy="2340681"/>
          </a:xfrm>
          <a:prstGeom prst="rect">
            <a:avLst/>
          </a:prstGeom>
          <a:noFill/>
          <a:extLst>
            <a:ext uri="{909E8E84-426E-40DD-AFC4-6F175D3DCCD1}">
              <a14:hiddenFill xmlns:a14="http://schemas.microsoft.com/office/drawing/2010/main">
                <a:solidFill>
                  <a:srgbClr val="FFFFFF"/>
                </a:solidFill>
              </a14:hiddenFill>
            </a:ext>
          </a:extLst>
        </p:spPr>
      </p:pic>
      <p:sp>
        <p:nvSpPr>
          <p:cNvPr id="5" name="Rettangolo 4"/>
          <p:cNvSpPr/>
          <p:nvPr/>
        </p:nvSpPr>
        <p:spPr>
          <a:xfrm>
            <a:off x="1524000" y="-1"/>
            <a:ext cx="1979712" cy="7486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353625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descr="Image courtesy of National Geographi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3368" y="597663"/>
            <a:ext cx="5019554" cy="5019554"/>
          </a:xfrm>
          <a:prstGeom prst="rect">
            <a:avLst/>
          </a:prstGeom>
          <a:noFill/>
          <a:extLst>
            <a:ext uri="{909E8E84-426E-40DD-AFC4-6F175D3DCCD1}">
              <a14:hiddenFill xmlns:a14="http://schemas.microsoft.com/office/drawing/2010/main">
                <a:solidFill>
                  <a:srgbClr val="FFFFFF"/>
                </a:solidFill>
              </a14:hiddenFill>
            </a:ext>
          </a:extLst>
        </p:spPr>
      </p:pic>
      <p:pic>
        <p:nvPicPr>
          <p:cNvPr id="75780" name="Picture 4" descr="http://voices.nationalgeographic.com/files/2015/08/Chip-Image_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5263" y="656502"/>
            <a:ext cx="3799751" cy="3799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15808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a:srcRect l="91" t="15772" r="8309" b="39030"/>
          <a:stretch/>
        </p:blipFill>
        <p:spPr>
          <a:xfrm>
            <a:off x="3349810" y="182725"/>
            <a:ext cx="5561568" cy="1482603"/>
          </a:xfrm>
          <a:prstGeom prst="rect">
            <a:avLst/>
          </a:prstGeom>
        </p:spPr>
      </p:pic>
      <p:pic>
        <p:nvPicPr>
          <p:cNvPr id="3" name="Immagine 2"/>
          <p:cNvPicPr>
            <a:picLocks noChangeAspect="1"/>
          </p:cNvPicPr>
          <p:nvPr/>
        </p:nvPicPr>
        <p:blipFill rotWithShape="1">
          <a:blip r:embed="rId3"/>
          <a:srcRect l="18196" t="17315" r="17839" b="19188"/>
          <a:stretch/>
        </p:blipFill>
        <p:spPr>
          <a:xfrm>
            <a:off x="3555238" y="1924872"/>
            <a:ext cx="5150711" cy="2762394"/>
          </a:xfrm>
          <a:prstGeom prst="rect">
            <a:avLst/>
          </a:prstGeom>
        </p:spPr>
      </p:pic>
      <p:sp>
        <p:nvSpPr>
          <p:cNvPr id="4" name="Rettangolo 3"/>
          <p:cNvSpPr/>
          <p:nvPr/>
        </p:nvSpPr>
        <p:spPr>
          <a:xfrm>
            <a:off x="1717316" y="5088771"/>
            <a:ext cx="8148485" cy="646331"/>
          </a:xfrm>
          <a:prstGeom prst="rect">
            <a:avLst/>
          </a:prstGeom>
        </p:spPr>
        <p:txBody>
          <a:bodyPr wrap="square">
            <a:spAutoFit/>
          </a:bodyPr>
          <a:lstStyle/>
          <a:p>
            <a:pPr algn="ctr"/>
            <a:r>
              <a:rPr lang="en-US" b="1" dirty="0">
                <a:solidFill>
                  <a:srgbClr val="252525"/>
                </a:solidFill>
                <a:latin typeface="Arial" panose="020B0604020202020204" pitchFamily="34" charset="0"/>
              </a:rPr>
              <a:t>Over 130,000</a:t>
            </a:r>
            <a:r>
              <a:rPr lang="en-US" dirty="0">
                <a:solidFill>
                  <a:srgbClr val="252525"/>
                </a:solidFill>
                <a:latin typeface="Arial" panose="020B0604020202020204" pitchFamily="34" charset="0"/>
              </a:rPr>
              <a:t> autosomal and X-chromosomal </a:t>
            </a:r>
          </a:p>
          <a:p>
            <a:pPr algn="ctr"/>
            <a:r>
              <a:rPr lang="en-US" dirty="0">
                <a:solidFill>
                  <a:srgbClr val="252525"/>
                </a:solidFill>
                <a:latin typeface="Arial" panose="020B0604020202020204" pitchFamily="34" charset="0"/>
              </a:rPr>
              <a:t>Ancestry Informative Markers</a:t>
            </a:r>
            <a:endParaRPr lang="it-IT" dirty="0"/>
          </a:p>
        </p:txBody>
      </p:sp>
      <p:sp>
        <p:nvSpPr>
          <p:cNvPr id="5" name="Rettangolo 4"/>
          <p:cNvSpPr/>
          <p:nvPr/>
        </p:nvSpPr>
        <p:spPr>
          <a:xfrm>
            <a:off x="4759814" y="5809449"/>
            <a:ext cx="1770741" cy="369332"/>
          </a:xfrm>
          <a:prstGeom prst="rect">
            <a:avLst/>
          </a:prstGeom>
        </p:spPr>
        <p:txBody>
          <a:bodyPr wrap="none">
            <a:spAutoFit/>
          </a:bodyPr>
          <a:lstStyle/>
          <a:p>
            <a:r>
              <a:rPr lang="it-IT" b="1" dirty="0">
                <a:solidFill>
                  <a:srgbClr val="252525"/>
                </a:solidFill>
                <a:latin typeface="Arial" panose="020B0604020202020204" pitchFamily="34" charset="0"/>
              </a:rPr>
              <a:t>12,316 Y-SNPs</a:t>
            </a:r>
            <a:endParaRPr lang="it-IT" dirty="0"/>
          </a:p>
        </p:txBody>
      </p:sp>
      <p:sp>
        <p:nvSpPr>
          <p:cNvPr id="6" name="Rettangolo 5"/>
          <p:cNvSpPr/>
          <p:nvPr/>
        </p:nvSpPr>
        <p:spPr>
          <a:xfrm>
            <a:off x="4524523" y="6327475"/>
            <a:ext cx="2346540" cy="369332"/>
          </a:xfrm>
          <a:prstGeom prst="rect">
            <a:avLst/>
          </a:prstGeom>
        </p:spPr>
        <p:txBody>
          <a:bodyPr wrap="none">
            <a:spAutoFit/>
          </a:bodyPr>
          <a:lstStyle/>
          <a:p>
            <a:r>
              <a:rPr lang="it-IT" b="1" dirty="0">
                <a:solidFill>
                  <a:srgbClr val="252525"/>
                </a:solidFill>
                <a:latin typeface="Arial" panose="020B0604020202020204" pitchFamily="34" charset="0"/>
              </a:rPr>
              <a:t>3,352 mtDNA SNPs</a:t>
            </a:r>
            <a:endParaRPr lang="it-IT" dirty="0">
              <a:solidFill>
                <a:srgbClr val="252525"/>
              </a:solidFill>
              <a:latin typeface="Arial" panose="020B0604020202020204" pitchFamily="34" charset="0"/>
            </a:endParaRPr>
          </a:p>
        </p:txBody>
      </p:sp>
    </p:spTree>
    <p:extLst>
      <p:ext uri="{BB962C8B-B14F-4D97-AF65-F5344CB8AC3E}">
        <p14:creationId xmlns:p14="http://schemas.microsoft.com/office/powerpoint/2010/main" val="21757742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rotWithShape="1">
          <a:blip r:embed="rId2"/>
          <a:srcRect l="29989" t="12369" r="31299" b="14779"/>
          <a:stretch/>
        </p:blipFill>
        <p:spPr>
          <a:xfrm>
            <a:off x="3337715" y="465882"/>
            <a:ext cx="5673175" cy="5767885"/>
          </a:xfrm>
          <a:prstGeom prst="rect">
            <a:avLst/>
          </a:prstGeom>
        </p:spPr>
      </p:pic>
    </p:spTree>
    <p:extLst>
      <p:ext uri="{BB962C8B-B14F-4D97-AF65-F5344CB8AC3E}">
        <p14:creationId xmlns:p14="http://schemas.microsoft.com/office/powerpoint/2010/main" val="2733328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93865" y="425778"/>
            <a:ext cx="11007198" cy="646331"/>
          </a:xfrm>
          <a:prstGeom prst="rect">
            <a:avLst/>
          </a:prstGeom>
        </p:spPr>
        <p:txBody>
          <a:bodyPr wrap="square">
            <a:spAutoFit/>
          </a:bodyPr>
          <a:lstStyle/>
          <a:p>
            <a:r>
              <a:rPr lang="it-CH" dirty="0"/>
              <a:t>A </a:t>
            </a:r>
            <a:r>
              <a:rPr lang="it-CH" dirty="0" err="1"/>
              <a:t>genome</a:t>
            </a:r>
            <a:r>
              <a:rPr lang="it-CH" dirty="0"/>
              <a:t> </a:t>
            </a:r>
            <a:r>
              <a:rPr lang="it-CH" dirty="0" err="1"/>
              <a:t>map</a:t>
            </a:r>
            <a:r>
              <a:rPr lang="it-CH" dirty="0"/>
              <a:t>, </a:t>
            </a:r>
            <a:r>
              <a:rPr lang="it-CH" dirty="0" err="1"/>
              <a:t>like</a:t>
            </a:r>
            <a:r>
              <a:rPr lang="it-CH" dirty="0"/>
              <a:t> </a:t>
            </a:r>
            <a:r>
              <a:rPr lang="it-CH" dirty="0" err="1"/>
              <a:t>any</a:t>
            </a:r>
            <a:r>
              <a:rPr lang="it-CH" dirty="0"/>
              <a:t> </a:t>
            </a:r>
            <a:r>
              <a:rPr lang="it-CH" dirty="0" err="1"/>
              <a:t>other</a:t>
            </a:r>
            <a:r>
              <a:rPr lang="it-CH" dirty="0"/>
              <a:t> </a:t>
            </a:r>
            <a:r>
              <a:rPr lang="it-CH" dirty="0" err="1"/>
              <a:t>type</a:t>
            </a:r>
            <a:r>
              <a:rPr lang="it-CH" dirty="0"/>
              <a:t> of </a:t>
            </a:r>
            <a:r>
              <a:rPr lang="it-CH" dirty="0" err="1"/>
              <a:t>map</a:t>
            </a:r>
            <a:r>
              <a:rPr lang="it-CH" dirty="0"/>
              <a:t>, </a:t>
            </a:r>
            <a:r>
              <a:rPr lang="it-CH" dirty="0" err="1"/>
              <a:t>indicates</a:t>
            </a:r>
            <a:r>
              <a:rPr lang="it-CH" dirty="0"/>
              <a:t> the </a:t>
            </a:r>
            <a:r>
              <a:rPr lang="it-CH" b="1" dirty="0"/>
              <a:t>positions of </a:t>
            </a:r>
            <a:r>
              <a:rPr lang="it-CH" b="1" dirty="0" err="1"/>
              <a:t>interesting</a:t>
            </a:r>
            <a:r>
              <a:rPr lang="it-CH" b="1" dirty="0"/>
              <a:t> </a:t>
            </a:r>
            <a:r>
              <a:rPr lang="it-CH" b="1" dirty="0" err="1"/>
              <a:t>features</a:t>
            </a:r>
            <a:r>
              <a:rPr lang="it-CH" b="1" dirty="0"/>
              <a:t> </a:t>
            </a:r>
            <a:r>
              <a:rPr lang="it-CH" dirty="0"/>
              <a:t>and </a:t>
            </a:r>
            <a:r>
              <a:rPr lang="it-CH" dirty="0" err="1"/>
              <a:t>other</a:t>
            </a:r>
            <a:r>
              <a:rPr lang="it-CH" dirty="0"/>
              <a:t> </a:t>
            </a:r>
            <a:r>
              <a:rPr lang="it-CH" dirty="0" err="1"/>
              <a:t>important</a:t>
            </a:r>
            <a:r>
              <a:rPr lang="it-CH" dirty="0"/>
              <a:t> </a:t>
            </a:r>
            <a:r>
              <a:rPr lang="it-CH" dirty="0" err="1"/>
              <a:t>landmarks</a:t>
            </a:r>
            <a:r>
              <a:rPr lang="it-CH" dirty="0"/>
              <a:t>. In a </a:t>
            </a:r>
            <a:r>
              <a:rPr lang="it-CH" dirty="0" err="1"/>
              <a:t>genome</a:t>
            </a:r>
            <a:r>
              <a:rPr lang="it-CH" dirty="0"/>
              <a:t> </a:t>
            </a:r>
            <a:r>
              <a:rPr lang="it-CH" dirty="0" err="1"/>
              <a:t>map</a:t>
            </a:r>
            <a:r>
              <a:rPr lang="it-CH" dirty="0"/>
              <a:t>, </a:t>
            </a:r>
            <a:r>
              <a:rPr lang="it-CH" dirty="0" err="1"/>
              <a:t>these</a:t>
            </a:r>
            <a:r>
              <a:rPr lang="it-CH" dirty="0"/>
              <a:t> </a:t>
            </a:r>
            <a:r>
              <a:rPr lang="it-CH" dirty="0" err="1"/>
              <a:t>features</a:t>
            </a:r>
            <a:r>
              <a:rPr lang="it-CH" dirty="0"/>
              <a:t> and </a:t>
            </a:r>
            <a:r>
              <a:rPr lang="it-CH" dirty="0" err="1"/>
              <a:t>landmarks</a:t>
            </a:r>
            <a:r>
              <a:rPr lang="it-CH" dirty="0"/>
              <a:t> are </a:t>
            </a:r>
            <a:r>
              <a:rPr lang="it-CH" dirty="0" err="1"/>
              <a:t>genes</a:t>
            </a:r>
            <a:r>
              <a:rPr lang="it-CH" dirty="0"/>
              <a:t> and </a:t>
            </a:r>
            <a:r>
              <a:rPr lang="it-CH" dirty="0" err="1"/>
              <a:t>other</a:t>
            </a:r>
            <a:r>
              <a:rPr lang="it-CH" dirty="0"/>
              <a:t> </a:t>
            </a:r>
            <a:r>
              <a:rPr lang="it-CH" dirty="0" err="1"/>
              <a:t>distinctive</a:t>
            </a:r>
            <a:r>
              <a:rPr lang="it-CH" dirty="0"/>
              <a:t> DNA </a:t>
            </a:r>
            <a:r>
              <a:rPr lang="it-CH" dirty="0" err="1"/>
              <a:t>sequences</a:t>
            </a:r>
            <a:r>
              <a:rPr lang="it-CH" dirty="0"/>
              <a:t>.</a:t>
            </a:r>
          </a:p>
        </p:txBody>
      </p:sp>
      <p:sp>
        <p:nvSpPr>
          <p:cNvPr id="3" name="Rettangolo 2"/>
          <p:cNvSpPr/>
          <p:nvPr/>
        </p:nvSpPr>
        <p:spPr>
          <a:xfrm>
            <a:off x="1366138" y="2299983"/>
            <a:ext cx="9172611" cy="2308324"/>
          </a:xfrm>
          <a:prstGeom prst="rect">
            <a:avLst/>
          </a:prstGeom>
        </p:spPr>
        <p:txBody>
          <a:bodyPr wrap="square">
            <a:spAutoFit/>
          </a:bodyPr>
          <a:lstStyle/>
          <a:p>
            <a:r>
              <a:rPr lang="it-CH" dirty="0" err="1"/>
              <a:t>Two</a:t>
            </a:r>
            <a:r>
              <a:rPr lang="it-CH" dirty="0"/>
              <a:t> </a:t>
            </a:r>
            <a:r>
              <a:rPr lang="it-CH" dirty="0" err="1"/>
              <a:t>complementary</a:t>
            </a:r>
            <a:r>
              <a:rPr lang="it-CH" dirty="0"/>
              <a:t> </a:t>
            </a:r>
            <a:r>
              <a:rPr lang="it-CH" dirty="0" err="1"/>
              <a:t>approaches</a:t>
            </a:r>
            <a:r>
              <a:rPr lang="it-CH" dirty="0"/>
              <a:t>:</a:t>
            </a:r>
          </a:p>
          <a:p>
            <a:endParaRPr lang="it-CH" dirty="0"/>
          </a:p>
          <a:p>
            <a:r>
              <a:rPr lang="it-CH" dirty="0"/>
              <a:t> •  </a:t>
            </a:r>
            <a:r>
              <a:rPr lang="it-CH" dirty="0" err="1">
                <a:solidFill>
                  <a:srgbClr val="FF0000"/>
                </a:solidFill>
              </a:rPr>
              <a:t>Genetic</a:t>
            </a:r>
            <a:r>
              <a:rPr lang="it-CH" dirty="0">
                <a:solidFill>
                  <a:srgbClr val="FF0000"/>
                </a:solidFill>
              </a:rPr>
              <a:t> </a:t>
            </a:r>
            <a:r>
              <a:rPr lang="it-CH" dirty="0" err="1">
                <a:solidFill>
                  <a:srgbClr val="FF0000"/>
                </a:solidFill>
              </a:rPr>
              <a:t>mapping</a:t>
            </a:r>
            <a:r>
              <a:rPr lang="it-CH" dirty="0"/>
              <a:t>, </a:t>
            </a:r>
            <a:r>
              <a:rPr lang="it-CH" dirty="0" err="1"/>
              <a:t>also</a:t>
            </a:r>
            <a:r>
              <a:rPr lang="it-CH" dirty="0"/>
              <a:t> </a:t>
            </a:r>
            <a:r>
              <a:rPr lang="it-CH" dirty="0" err="1"/>
              <a:t>called</a:t>
            </a:r>
            <a:r>
              <a:rPr lang="it-CH" dirty="0"/>
              <a:t> </a:t>
            </a:r>
            <a:r>
              <a:rPr lang="it-CH" dirty="0" err="1"/>
              <a:t>linkage</a:t>
            </a:r>
            <a:r>
              <a:rPr lang="it-CH" dirty="0"/>
              <a:t> </a:t>
            </a:r>
            <a:r>
              <a:rPr lang="it-CH" dirty="0" err="1"/>
              <a:t>analysis</a:t>
            </a:r>
            <a:r>
              <a:rPr lang="it-CH" dirty="0"/>
              <a:t>, </a:t>
            </a:r>
            <a:r>
              <a:rPr lang="it-CH" dirty="0" err="1"/>
              <a:t>is</a:t>
            </a:r>
            <a:r>
              <a:rPr lang="it-CH" dirty="0"/>
              <a:t> </a:t>
            </a:r>
            <a:r>
              <a:rPr lang="it-CH" dirty="0" err="1"/>
              <a:t>based</a:t>
            </a:r>
            <a:r>
              <a:rPr lang="it-CH" dirty="0"/>
              <a:t> on the use of </a:t>
            </a:r>
            <a:r>
              <a:rPr lang="it-CH" dirty="0" err="1"/>
              <a:t>genetic</a:t>
            </a:r>
            <a:r>
              <a:rPr lang="it-CH" dirty="0"/>
              <a:t> </a:t>
            </a:r>
            <a:r>
              <a:rPr lang="it-CH" dirty="0" err="1"/>
              <a:t>techniques</a:t>
            </a:r>
            <a:r>
              <a:rPr lang="it-CH" dirty="0"/>
              <a:t>, </a:t>
            </a:r>
            <a:r>
              <a:rPr lang="it-CH" dirty="0" err="1"/>
              <a:t>including</a:t>
            </a:r>
            <a:r>
              <a:rPr lang="it-CH" dirty="0"/>
              <a:t> </a:t>
            </a:r>
            <a:r>
              <a:rPr lang="it-CH" dirty="0" err="1"/>
              <a:t>planned</a:t>
            </a:r>
            <a:r>
              <a:rPr lang="it-CH" dirty="0"/>
              <a:t> breeding </a:t>
            </a:r>
            <a:r>
              <a:rPr lang="it-CH" dirty="0" err="1"/>
              <a:t>experiments</a:t>
            </a:r>
            <a:r>
              <a:rPr lang="it-CH" dirty="0"/>
              <a:t> or, in the case of </a:t>
            </a:r>
            <a:r>
              <a:rPr lang="it-CH" dirty="0" err="1"/>
              <a:t>humans</a:t>
            </a:r>
            <a:r>
              <a:rPr lang="it-CH" dirty="0"/>
              <a:t>, the </a:t>
            </a:r>
            <a:r>
              <a:rPr lang="it-CH" dirty="0" err="1"/>
              <a:t>examination</a:t>
            </a:r>
            <a:r>
              <a:rPr lang="it-CH" dirty="0"/>
              <a:t> of family </a:t>
            </a:r>
            <a:r>
              <a:rPr lang="it-CH" dirty="0" err="1"/>
              <a:t>histories</a:t>
            </a:r>
            <a:r>
              <a:rPr lang="it-CH" dirty="0"/>
              <a:t> (</a:t>
            </a:r>
            <a:r>
              <a:rPr lang="it-CH" dirty="0" err="1"/>
              <a:t>also</a:t>
            </a:r>
            <a:r>
              <a:rPr lang="it-CH" dirty="0"/>
              <a:t> </a:t>
            </a:r>
            <a:r>
              <a:rPr lang="it-CH" dirty="0" err="1"/>
              <a:t>called</a:t>
            </a:r>
            <a:r>
              <a:rPr lang="it-CH" dirty="0"/>
              <a:t> </a:t>
            </a:r>
            <a:r>
              <a:rPr lang="it-CH" dirty="0" err="1"/>
              <a:t>pedigrees</a:t>
            </a:r>
            <a:r>
              <a:rPr lang="it-CH" dirty="0"/>
              <a:t>).</a:t>
            </a:r>
          </a:p>
          <a:p>
            <a:endParaRPr lang="it-CH" dirty="0"/>
          </a:p>
          <a:p>
            <a:r>
              <a:rPr lang="it-CH" dirty="0"/>
              <a:t> •  </a:t>
            </a:r>
            <a:r>
              <a:rPr lang="it-CH" dirty="0" err="1">
                <a:solidFill>
                  <a:srgbClr val="FF0000"/>
                </a:solidFill>
              </a:rPr>
              <a:t>Physical</a:t>
            </a:r>
            <a:r>
              <a:rPr lang="it-CH" dirty="0">
                <a:solidFill>
                  <a:srgbClr val="FF0000"/>
                </a:solidFill>
              </a:rPr>
              <a:t> </a:t>
            </a:r>
            <a:r>
              <a:rPr lang="it-CH" dirty="0" err="1">
                <a:solidFill>
                  <a:srgbClr val="FF0000"/>
                </a:solidFill>
              </a:rPr>
              <a:t>mapping</a:t>
            </a:r>
            <a:r>
              <a:rPr lang="it-CH" dirty="0"/>
              <a:t> </a:t>
            </a:r>
            <a:r>
              <a:rPr lang="it-CH" dirty="0" err="1"/>
              <a:t>uses</a:t>
            </a:r>
            <a:r>
              <a:rPr lang="it-CH" dirty="0"/>
              <a:t> </a:t>
            </a:r>
            <a:r>
              <a:rPr lang="it-CH" dirty="0" err="1"/>
              <a:t>molecular</a:t>
            </a:r>
            <a:r>
              <a:rPr lang="it-CH" dirty="0"/>
              <a:t> </a:t>
            </a:r>
            <a:r>
              <a:rPr lang="it-CH" dirty="0" err="1"/>
              <a:t>biology</a:t>
            </a:r>
            <a:r>
              <a:rPr lang="it-CH" dirty="0"/>
              <a:t> </a:t>
            </a:r>
            <a:r>
              <a:rPr lang="it-CH" dirty="0" err="1"/>
              <a:t>techniques</a:t>
            </a:r>
            <a:r>
              <a:rPr lang="it-CH" dirty="0"/>
              <a:t> to </a:t>
            </a:r>
            <a:r>
              <a:rPr lang="it-CH" dirty="0" err="1"/>
              <a:t>examine</a:t>
            </a:r>
            <a:r>
              <a:rPr lang="it-CH" dirty="0"/>
              <a:t> DNA </a:t>
            </a:r>
            <a:r>
              <a:rPr lang="it-CH" dirty="0" err="1"/>
              <a:t>molecules</a:t>
            </a:r>
            <a:r>
              <a:rPr lang="it-CH" dirty="0"/>
              <a:t> </a:t>
            </a:r>
            <a:r>
              <a:rPr lang="it-CH" dirty="0" err="1"/>
              <a:t>directly</a:t>
            </a:r>
            <a:r>
              <a:rPr lang="it-CH" dirty="0"/>
              <a:t> in </a:t>
            </a:r>
            <a:r>
              <a:rPr lang="it-CH" dirty="0" err="1"/>
              <a:t>order</a:t>
            </a:r>
            <a:r>
              <a:rPr lang="it-CH" dirty="0"/>
              <a:t> to </a:t>
            </a:r>
            <a:r>
              <a:rPr lang="it-CH" dirty="0" err="1"/>
              <a:t>identify</a:t>
            </a:r>
            <a:r>
              <a:rPr lang="it-CH" dirty="0"/>
              <a:t> the positions of </a:t>
            </a:r>
            <a:r>
              <a:rPr lang="it-CH" dirty="0" err="1"/>
              <a:t>sequence</a:t>
            </a:r>
            <a:r>
              <a:rPr lang="it-CH" dirty="0"/>
              <a:t> </a:t>
            </a:r>
            <a:r>
              <a:rPr lang="it-CH" dirty="0" err="1"/>
              <a:t>features</a:t>
            </a:r>
            <a:r>
              <a:rPr lang="it-CH" dirty="0"/>
              <a:t>, </a:t>
            </a:r>
            <a:r>
              <a:rPr lang="it-CH" dirty="0" err="1"/>
              <a:t>including</a:t>
            </a:r>
            <a:r>
              <a:rPr lang="it-CH" dirty="0"/>
              <a:t> </a:t>
            </a:r>
            <a:r>
              <a:rPr lang="it-CH" dirty="0" err="1"/>
              <a:t>genes</a:t>
            </a:r>
            <a:r>
              <a:rPr lang="it-CH" dirty="0"/>
              <a:t>.</a:t>
            </a:r>
          </a:p>
        </p:txBody>
      </p:sp>
    </p:spTree>
    <p:extLst>
      <p:ext uri="{BB962C8B-B14F-4D97-AF65-F5344CB8AC3E}">
        <p14:creationId xmlns:p14="http://schemas.microsoft.com/office/powerpoint/2010/main" val="7359034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a:srcRect l="50357" t="18858" r="19864" b="26023"/>
          <a:stretch/>
        </p:blipFill>
        <p:spPr>
          <a:xfrm>
            <a:off x="3406906" y="856485"/>
            <a:ext cx="4826683" cy="4826685"/>
          </a:xfrm>
          <a:prstGeom prst="rect">
            <a:avLst/>
          </a:prstGeom>
        </p:spPr>
      </p:pic>
    </p:spTree>
    <p:extLst>
      <p:ext uri="{BB962C8B-B14F-4D97-AF65-F5344CB8AC3E}">
        <p14:creationId xmlns:p14="http://schemas.microsoft.com/office/powerpoint/2010/main" val="38401375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19532" y="564116"/>
            <a:ext cx="6823378" cy="646331"/>
          </a:xfrm>
          <a:prstGeom prst="rect">
            <a:avLst/>
          </a:prstGeom>
        </p:spPr>
        <p:txBody>
          <a:bodyPr wrap="square">
            <a:spAutoFit/>
          </a:bodyPr>
          <a:lstStyle/>
          <a:p>
            <a:r>
              <a:rPr lang="it-CH" dirty="0" err="1"/>
              <a:t>genetic</a:t>
            </a:r>
            <a:r>
              <a:rPr lang="it-CH" dirty="0"/>
              <a:t> </a:t>
            </a:r>
            <a:r>
              <a:rPr lang="it-CH" dirty="0" err="1"/>
              <a:t>linkage</a:t>
            </a:r>
            <a:r>
              <a:rPr lang="it-CH" dirty="0"/>
              <a:t>, </a:t>
            </a:r>
            <a:r>
              <a:rPr lang="it-CH" dirty="0" err="1"/>
              <a:t>which</a:t>
            </a:r>
            <a:r>
              <a:rPr lang="it-CH" dirty="0"/>
              <a:t> in turn </a:t>
            </a:r>
            <a:r>
              <a:rPr lang="it-CH" dirty="0" err="1"/>
              <a:t>derives</a:t>
            </a:r>
            <a:r>
              <a:rPr lang="it-CH" dirty="0"/>
              <a:t> from the </a:t>
            </a:r>
            <a:r>
              <a:rPr lang="it-CH" dirty="0" err="1"/>
              <a:t>seminal</a:t>
            </a:r>
            <a:r>
              <a:rPr lang="it-CH" dirty="0"/>
              <a:t> </a:t>
            </a:r>
            <a:r>
              <a:rPr lang="it-CH" dirty="0" err="1"/>
              <a:t>discoveries</a:t>
            </a:r>
            <a:r>
              <a:rPr lang="it-CH" dirty="0"/>
              <a:t> in </a:t>
            </a:r>
            <a:r>
              <a:rPr lang="it-CH" dirty="0" err="1"/>
              <a:t>genetics</a:t>
            </a:r>
            <a:r>
              <a:rPr lang="it-CH" dirty="0"/>
              <a:t> made in the </a:t>
            </a:r>
            <a:r>
              <a:rPr lang="it-CH" dirty="0" err="1"/>
              <a:t>mid-nineteenth</a:t>
            </a:r>
            <a:r>
              <a:rPr lang="it-CH" dirty="0"/>
              <a:t> </a:t>
            </a:r>
            <a:r>
              <a:rPr lang="it-CH" dirty="0" err="1"/>
              <a:t>century</a:t>
            </a:r>
            <a:r>
              <a:rPr lang="it-CH" dirty="0"/>
              <a:t> by Gregor Mendel.</a:t>
            </a:r>
          </a:p>
        </p:txBody>
      </p:sp>
      <p:pic>
        <p:nvPicPr>
          <p:cNvPr id="3" name="Immagine 2"/>
          <p:cNvPicPr>
            <a:picLocks noChangeAspect="1"/>
          </p:cNvPicPr>
          <p:nvPr/>
        </p:nvPicPr>
        <p:blipFill>
          <a:blip r:embed="rId2"/>
          <a:stretch>
            <a:fillRect/>
          </a:stretch>
        </p:blipFill>
        <p:spPr>
          <a:xfrm>
            <a:off x="603977" y="1356457"/>
            <a:ext cx="2109339" cy="4336957"/>
          </a:xfrm>
          <a:prstGeom prst="rect">
            <a:avLst/>
          </a:prstGeom>
        </p:spPr>
      </p:pic>
      <p:pic>
        <p:nvPicPr>
          <p:cNvPr id="4" name="Immagine 3"/>
          <p:cNvPicPr>
            <a:picLocks noChangeAspect="1"/>
          </p:cNvPicPr>
          <p:nvPr/>
        </p:nvPicPr>
        <p:blipFill>
          <a:blip r:embed="rId3"/>
          <a:stretch>
            <a:fillRect/>
          </a:stretch>
        </p:blipFill>
        <p:spPr>
          <a:xfrm>
            <a:off x="3708908" y="1356457"/>
            <a:ext cx="2638409" cy="4351188"/>
          </a:xfrm>
          <a:prstGeom prst="rect">
            <a:avLst/>
          </a:prstGeom>
        </p:spPr>
      </p:pic>
      <p:pic>
        <p:nvPicPr>
          <p:cNvPr id="5" name="Immagine 4"/>
          <p:cNvPicPr>
            <a:picLocks noChangeAspect="1"/>
          </p:cNvPicPr>
          <p:nvPr/>
        </p:nvPicPr>
        <p:blipFill>
          <a:blip r:embed="rId4"/>
          <a:stretch>
            <a:fillRect/>
          </a:stretch>
        </p:blipFill>
        <p:spPr>
          <a:xfrm>
            <a:off x="7342909" y="318500"/>
            <a:ext cx="4837537" cy="1834232"/>
          </a:xfrm>
          <a:prstGeom prst="rect">
            <a:avLst/>
          </a:prstGeom>
        </p:spPr>
      </p:pic>
      <p:sp>
        <p:nvSpPr>
          <p:cNvPr id="6" name="Rettangolo 5"/>
          <p:cNvSpPr/>
          <p:nvPr/>
        </p:nvSpPr>
        <p:spPr>
          <a:xfrm>
            <a:off x="3348942" y="48774"/>
            <a:ext cx="3803659" cy="369332"/>
          </a:xfrm>
          <a:prstGeom prst="rect">
            <a:avLst/>
          </a:prstGeom>
          <a:ln>
            <a:solidFill>
              <a:srgbClr val="FF0000"/>
            </a:solidFill>
          </a:ln>
        </p:spPr>
        <p:txBody>
          <a:bodyPr wrap="square">
            <a:spAutoFit/>
          </a:bodyPr>
          <a:lstStyle/>
          <a:p>
            <a:r>
              <a:rPr lang="it-CH" dirty="0"/>
              <a:t>3.3  THE BASIS TO GENETIC MAPPING</a:t>
            </a:r>
          </a:p>
        </p:txBody>
      </p:sp>
      <p:sp>
        <p:nvSpPr>
          <p:cNvPr id="8" name="Rettangolo 7"/>
          <p:cNvSpPr/>
          <p:nvPr/>
        </p:nvSpPr>
        <p:spPr>
          <a:xfrm>
            <a:off x="325288" y="6062741"/>
            <a:ext cx="2762053" cy="646331"/>
          </a:xfrm>
          <a:prstGeom prst="rect">
            <a:avLst/>
          </a:prstGeom>
        </p:spPr>
        <p:txBody>
          <a:bodyPr wrap="square">
            <a:spAutoFit/>
          </a:bodyPr>
          <a:lstStyle/>
          <a:p>
            <a:r>
              <a:rPr lang="it-CH" dirty="0" err="1"/>
              <a:t>Homozygosity</a:t>
            </a:r>
            <a:r>
              <a:rPr lang="it-CH" dirty="0"/>
              <a:t> and </a:t>
            </a:r>
            <a:r>
              <a:rPr lang="it-CH" dirty="0" err="1"/>
              <a:t>heterozygosity</a:t>
            </a:r>
            <a:r>
              <a:rPr lang="it-CH" dirty="0"/>
              <a:t>.</a:t>
            </a:r>
          </a:p>
        </p:txBody>
      </p:sp>
      <p:sp>
        <p:nvSpPr>
          <p:cNvPr id="9" name="Rettangolo 8"/>
          <p:cNvSpPr/>
          <p:nvPr/>
        </p:nvSpPr>
        <p:spPr>
          <a:xfrm>
            <a:off x="3308431" y="6062742"/>
            <a:ext cx="3231266" cy="646331"/>
          </a:xfrm>
          <a:prstGeom prst="rect">
            <a:avLst/>
          </a:prstGeom>
        </p:spPr>
        <p:txBody>
          <a:bodyPr wrap="square">
            <a:spAutoFit/>
          </a:bodyPr>
          <a:lstStyle/>
          <a:p>
            <a:r>
              <a:rPr lang="it-CH" dirty="0" err="1"/>
              <a:t>Two</a:t>
            </a:r>
            <a:r>
              <a:rPr lang="it-CH" dirty="0"/>
              <a:t> </a:t>
            </a:r>
            <a:r>
              <a:rPr lang="it-CH" dirty="0" err="1"/>
              <a:t>types</a:t>
            </a:r>
            <a:r>
              <a:rPr lang="it-CH" dirty="0"/>
              <a:t> of allele </a:t>
            </a:r>
            <a:r>
              <a:rPr lang="it-CH" dirty="0" err="1"/>
              <a:t>interaction</a:t>
            </a:r>
            <a:r>
              <a:rPr lang="it-CH" dirty="0"/>
              <a:t> </a:t>
            </a:r>
            <a:r>
              <a:rPr lang="it-CH" dirty="0" err="1"/>
              <a:t>not</a:t>
            </a:r>
            <a:r>
              <a:rPr lang="it-CH" dirty="0"/>
              <a:t> </a:t>
            </a:r>
            <a:r>
              <a:rPr lang="it-CH" dirty="0" err="1"/>
              <a:t>encountered</a:t>
            </a:r>
            <a:r>
              <a:rPr lang="it-CH" dirty="0"/>
              <a:t> by Mendel.</a:t>
            </a:r>
          </a:p>
        </p:txBody>
      </p:sp>
      <p:sp>
        <p:nvSpPr>
          <p:cNvPr id="10" name="Rettangolo 9"/>
          <p:cNvSpPr/>
          <p:nvPr/>
        </p:nvSpPr>
        <p:spPr>
          <a:xfrm>
            <a:off x="6786492" y="2532253"/>
            <a:ext cx="5497975" cy="1477328"/>
          </a:xfrm>
          <a:prstGeom prst="rect">
            <a:avLst/>
          </a:prstGeom>
        </p:spPr>
        <p:txBody>
          <a:bodyPr wrap="square">
            <a:spAutoFit/>
          </a:bodyPr>
          <a:lstStyle/>
          <a:p>
            <a:r>
              <a:rPr lang="it-CH" dirty="0" err="1"/>
              <a:t>When</a:t>
            </a:r>
            <a:r>
              <a:rPr lang="it-CH" dirty="0"/>
              <a:t> </a:t>
            </a:r>
            <a:r>
              <a:rPr lang="it-CH" dirty="0" err="1"/>
              <a:t>Mendel’s</a:t>
            </a:r>
            <a:r>
              <a:rPr lang="it-CH" dirty="0"/>
              <a:t> work </a:t>
            </a:r>
            <a:r>
              <a:rPr lang="it-CH" dirty="0" err="1"/>
              <a:t>was</a:t>
            </a:r>
            <a:r>
              <a:rPr lang="it-CH" dirty="0"/>
              <a:t> </a:t>
            </a:r>
            <a:r>
              <a:rPr lang="it-CH" dirty="0" err="1"/>
              <a:t>rediscovered</a:t>
            </a:r>
            <a:r>
              <a:rPr lang="it-CH" dirty="0"/>
              <a:t> in 1900, </a:t>
            </a:r>
            <a:r>
              <a:rPr lang="it-CH" dirty="0" err="1"/>
              <a:t>his</a:t>
            </a:r>
            <a:r>
              <a:rPr lang="it-CH" dirty="0"/>
              <a:t> </a:t>
            </a:r>
            <a:r>
              <a:rPr lang="it-CH" dirty="0" err="1"/>
              <a:t>second</a:t>
            </a:r>
            <a:r>
              <a:rPr lang="it-CH" dirty="0"/>
              <a:t> law </a:t>
            </a:r>
            <a:r>
              <a:rPr lang="it-CH" dirty="0" err="1"/>
              <a:t>worried</a:t>
            </a:r>
            <a:r>
              <a:rPr lang="it-CH" dirty="0"/>
              <a:t> the </a:t>
            </a:r>
            <a:r>
              <a:rPr lang="it-CH" dirty="0" err="1"/>
              <a:t>early</a:t>
            </a:r>
            <a:r>
              <a:rPr lang="it-CH" dirty="0"/>
              <a:t> </a:t>
            </a:r>
            <a:r>
              <a:rPr lang="it-CH" dirty="0" err="1"/>
              <a:t>geneticists</a:t>
            </a:r>
            <a:r>
              <a:rPr lang="it-CH" dirty="0"/>
              <a:t> </a:t>
            </a:r>
            <a:r>
              <a:rPr lang="it-CH" dirty="0" err="1"/>
              <a:t>because</a:t>
            </a:r>
            <a:r>
              <a:rPr lang="it-CH" dirty="0"/>
              <a:t> </a:t>
            </a:r>
            <a:r>
              <a:rPr lang="it-CH" dirty="0" err="1"/>
              <a:t>it</a:t>
            </a:r>
            <a:r>
              <a:rPr lang="it-CH" dirty="0"/>
              <a:t> </a:t>
            </a:r>
            <a:r>
              <a:rPr lang="it-CH" dirty="0" err="1"/>
              <a:t>was</a:t>
            </a:r>
            <a:r>
              <a:rPr lang="it-CH" dirty="0"/>
              <a:t> </a:t>
            </a:r>
            <a:r>
              <a:rPr lang="it-CH" dirty="0" err="1"/>
              <a:t>soon</a:t>
            </a:r>
            <a:r>
              <a:rPr lang="it-CH" dirty="0"/>
              <a:t> </a:t>
            </a:r>
            <a:r>
              <a:rPr lang="it-CH" dirty="0" err="1"/>
              <a:t>established</a:t>
            </a:r>
            <a:r>
              <a:rPr lang="it-CH" dirty="0"/>
              <a:t> </a:t>
            </a:r>
            <a:r>
              <a:rPr lang="it-CH" dirty="0" err="1"/>
              <a:t>that</a:t>
            </a:r>
            <a:r>
              <a:rPr lang="it-CH" dirty="0"/>
              <a:t> </a:t>
            </a:r>
            <a:r>
              <a:rPr lang="it-CH" dirty="0" err="1"/>
              <a:t>genes</a:t>
            </a:r>
            <a:r>
              <a:rPr lang="it-CH" dirty="0"/>
              <a:t> </a:t>
            </a:r>
            <a:r>
              <a:rPr lang="it-CH" dirty="0" err="1"/>
              <a:t>reside</a:t>
            </a:r>
            <a:r>
              <a:rPr lang="it-CH" dirty="0"/>
              <a:t> on </a:t>
            </a:r>
            <a:r>
              <a:rPr lang="it-CH" dirty="0" err="1"/>
              <a:t>chromosomes</a:t>
            </a:r>
            <a:r>
              <a:rPr lang="it-CH" dirty="0"/>
              <a:t>, and </a:t>
            </a:r>
            <a:r>
              <a:rPr lang="it-CH" dirty="0" err="1"/>
              <a:t>it</a:t>
            </a:r>
            <a:r>
              <a:rPr lang="it-CH" dirty="0"/>
              <a:t> </a:t>
            </a:r>
            <a:r>
              <a:rPr lang="it-CH" dirty="0" err="1"/>
              <a:t>was</a:t>
            </a:r>
            <a:r>
              <a:rPr lang="it-CH" dirty="0"/>
              <a:t> </a:t>
            </a:r>
            <a:r>
              <a:rPr lang="it-CH" dirty="0" err="1"/>
              <a:t>realized</a:t>
            </a:r>
            <a:r>
              <a:rPr lang="it-CH" dirty="0"/>
              <a:t> </a:t>
            </a:r>
            <a:r>
              <a:rPr lang="it-CH" dirty="0" err="1"/>
              <a:t>that</a:t>
            </a:r>
            <a:r>
              <a:rPr lang="it-CH" dirty="0"/>
              <a:t> </a:t>
            </a:r>
            <a:r>
              <a:rPr lang="it-CH" dirty="0" err="1"/>
              <a:t>all</a:t>
            </a:r>
            <a:r>
              <a:rPr lang="it-CH" dirty="0"/>
              <a:t> </a:t>
            </a:r>
            <a:r>
              <a:rPr lang="it-CH" dirty="0" err="1"/>
              <a:t>organisms</a:t>
            </a:r>
            <a:r>
              <a:rPr lang="it-CH" dirty="0"/>
              <a:t> </a:t>
            </a:r>
            <a:r>
              <a:rPr lang="it-CH" dirty="0" err="1"/>
              <a:t>have</a:t>
            </a:r>
            <a:r>
              <a:rPr lang="it-CH" dirty="0"/>
              <a:t> </a:t>
            </a:r>
            <a:r>
              <a:rPr lang="it-CH" dirty="0" err="1"/>
              <a:t>many</a:t>
            </a:r>
            <a:r>
              <a:rPr lang="it-CH" dirty="0"/>
              <a:t> more </a:t>
            </a:r>
            <a:r>
              <a:rPr lang="it-CH" dirty="0" err="1"/>
              <a:t>genes</a:t>
            </a:r>
            <a:r>
              <a:rPr lang="it-CH" dirty="0"/>
              <a:t> </a:t>
            </a:r>
            <a:r>
              <a:rPr lang="it-CH" dirty="0" err="1"/>
              <a:t>than</a:t>
            </a:r>
            <a:r>
              <a:rPr lang="it-CH" dirty="0"/>
              <a:t> </a:t>
            </a:r>
            <a:r>
              <a:rPr lang="it-CH" dirty="0" err="1"/>
              <a:t>chromosomes</a:t>
            </a:r>
            <a:r>
              <a:rPr lang="it-CH" dirty="0"/>
              <a:t>.</a:t>
            </a:r>
          </a:p>
        </p:txBody>
      </p:sp>
      <p:pic>
        <p:nvPicPr>
          <p:cNvPr id="11" name="Immagine 10"/>
          <p:cNvPicPr>
            <a:picLocks noChangeAspect="1"/>
          </p:cNvPicPr>
          <p:nvPr/>
        </p:nvPicPr>
        <p:blipFill>
          <a:blip r:embed="rId5"/>
          <a:stretch>
            <a:fillRect/>
          </a:stretch>
        </p:blipFill>
        <p:spPr>
          <a:xfrm>
            <a:off x="8424810" y="4228279"/>
            <a:ext cx="2335408" cy="2206215"/>
          </a:xfrm>
          <a:prstGeom prst="rect">
            <a:avLst/>
          </a:prstGeom>
        </p:spPr>
      </p:pic>
    </p:spTree>
    <p:extLst>
      <p:ext uri="{BB962C8B-B14F-4D97-AF65-F5344CB8AC3E}">
        <p14:creationId xmlns:p14="http://schemas.microsoft.com/office/powerpoint/2010/main" val="21662905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117395" y="32542"/>
            <a:ext cx="5982985" cy="1200329"/>
          </a:xfrm>
          <a:prstGeom prst="rect">
            <a:avLst/>
          </a:prstGeom>
        </p:spPr>
        <p:txBody>
          <a:bodyPr wrap="square">
            <a:spAutoFit/>
          </a:bodyPr>
          <a:lstStyle/>
          <a:p>
            <a:r>
              <a:rPr lang="it-CH" dirty="0" err="1">
                <a:solidFill>
                  <a:srgbClr val="FF0000"/>
                </a:solidFill>
              </a:rPr>
              <a:t>Partial</a:t>
            </a:r>
            <a:r>
              <a:rPr lang="it-CH" dirty="0">
                <a:solidFill>
                  <a:srgbClr val="FF0000"/>
                </a:solidFill>
              </a:rPr>
              <a:t> </a:t>
            </a:r>
            <a:r>
              <a:rPr lang="it-CH" dirty="0" err="1">
                <a:solidFill>
                  <a:srgbClr val="FF0000"/>
                </a:solidFill>
              </a:rPr>
              <a:t>linkage</a:t>
            </a:r>
            <a:r>
              <a:rPr lang="it-CH" dirty="0"/>
              <a:t>: </a:t>
            </a:r>
            <a:r>
              <a:rPr lang="it-CH" dirty="0" err="1"/>
              <a:t>sometimes</a:t>
            </a:r>
            <a:r>
              <a:rPr lang="it-CH" dirty="0"/>
              <a:t> </a:t>
            </a:r>
            <a:r>
              <a:rPr lang="it-CH" dirty="0" err="1"/>
              <a:t>they</a:t>
            </a:r>
            <a:r>
              <a:rPr lang="it-CH" dirty="0"/>
              <a:t> </a:t>
            </a:r>
            <a:r>
              <a:rPr lang="it-CH" dirty="0" err="1"/>
              <a:t>were</a:t>
            </a:r>
            <a:r>
              <a:rPr lang="it-CH" dirty="0"/>
              <a:t> </a:t>
            </a:r>
            <a:r>
              <a:rPr lang="it-CH" dirty="0" err="1"/>
              <a:t>inherited</a:t>
            </a:r>
            <a:r>
              <a:rPr lang="it-CH" dirty="0"/>
              <a:t> </a:t>
            </a:r>
            <a:r>
              <a:rPr lang="it-CH" dirty="0" err="1"/>
              <a:t>together</a:t>
            </a:r>
            <a:r>
              <a:rPr lang="it-CH" dirty="0"/>
              <a:t> and </a:t>
            </a:r>
            <a:r>
              <a:rPr lang="it-CH" dirty="0" err="1"/>
              <a:t>sometimes</a:t>
            </a:r>
            <a:r>
              <a:rPr lang="it-CH" dirty="0"/>
              <a:t> </a:t>
            </a:r>
            <a:r>
              <a:rPr lang="it-CH" dirty="0" err="1"/>
              <a:t>they</a:t>
            </a:r>
            <a:r>
              <a:rPr lang="it-CH" dirty="0"/>
              <a:t> </a:t>
            </a:r>
            <a:r>
              <a:rPr lang="it-CH" dirty="0" err="1"/>
              <a:t>were</a:t>
            </a:r>
            <a:r>
              <a:rPr lang="it-CH" dirty="0"/>
              <a:t> </a:t>
            </a:r>
            <a:r>
              <a:rPr lang="it-CH" dirty="0" err="1"/>
              <a:t>not</a:t>
            </a:r>
            <a:r>
              <a:rPr lang="it-CH" dirty="0"/>
              <a:t>. The </a:t>
            </a:r>
            <a:r>
              <a:rPr lang="it-CH" dirty="0" err="1"/>
              <a:t>resolution</a:t>
            </a:r>
            <a:r>
              <a:rPr lang="it-CH" dirty="0"/>
              <a:t> of </a:t>
            </a:r>
            <a:r>
              <a:rPr lang="it-CH" dirty="0" err="1"/>
              <a:t>this</a:t>
            </a:r>
            <a:r>
              <a:rPr lang="it-CH" dirty="0"/>
              <a:t> </a:t>
            </a:r>
            <a:r>
              <a:rPr lang="it-CH" dirty="0" err="1"/>
              <a:t>contradiction</a:t>
            </a:r>
            <a:r>
              <a:rPr lang="it-CH" dirty="0"/>
              <a:t> </a:t>
            </a:r>
            <a:r>
              <a:rPr lang="it-CH" dirty="0" err="1"/>
              <a:t>between</a:t>
            </a:r>
            <a:r>
              <a:rPr lang="it-CH" dirty="0"/>
              <a:t> </a:t>
            </a:r>
            <a:r>
              <a:rPr lang="it-CH" dirty="0" err="1"/>
              <a:t>prediction</a:t>
            </a:r>
            <a:r>
              <a:rPr lang="it-CH" dirty="0"/>
              <a:t> and </a:t>
            </a:r>
            <a:r>
              <a:rPr lang="it-CH" dirty="0" err="1"/>
              <a:t>observation</a:t>
            </a:r>
            <a:r>
              <a:rPr lang="it-CH" dirty="0"/>
              <a:t> </a:t>
            </a:r>
            <a:r>
              <a:rPr lang="it-CH" dirty="0" err="1"/>
              <a:t>was</a:t>
            </a:r>
            <a:r>
              <a:rPr lang="it-CH" dirty="0"/>
              <a:t> the </a:t>
            </a:r>
            <a:r>
              <a:rPr lang="it-CH" dirty="0" err="1"/>
              <a:t>critical</a:t>
            </a:r>
            <a:r>
              <a:rPr lang="it-CH" dirty="0"/>
              <a:t> </a:t>
            </a:r>
            <a:r>
              <a:rPr lang="it-CH" dirty="0" err="1"/>
              <a:t>step</a:t>
            </a:r>
            <a:r>
              <a:rPr lang="it-CH" dirty="0"/>
              <a:t> in the </a:t>
            </a:r>
            <a:r>
              <a:rPr lang="it-CH" dirty="0" err="1"/>
              <a:t>development</a:t>
            </a:r>
            <a:r>
              <a:rPr lang="it-CH" dirty="0"/>
              <a:t> of </a:t>
            </a:r>
            <a:r>
              <a:rPr lang="it-CH" dirty="0" err="1"/>
              <a:t>genetic</a:t>
            </a:r>
            <a:r>
              <a:rPr lang="it-CH" dirty="0"/>
              <a:t> </a:t>
            </a:r>
            <a:r>
              <a:rPr lang="it-CH" dirty="0" err="1"/>
              <a:t>mapping</a:t>
            </a:r>
            <a:r>
              <a:rPr lang="it-CH" dirty="0"/>
              <a:t> </a:t>
            </a:r>
            <a:r>
              <a:rPr lang="it-CH" dirty="0" err="1"/>
              <a:t>techniques</a:t>
            </a:r>
            <a:r>
              <a:rPr lang="it-CH" dirty="0"/>
              <a:t>.</a:t>
            </a:r>
          </a:p>
        </p:txBody>
      </p:sp>
      <p:pic>
        <p:nvPicPr>
          <p:cNvPr id="8" name="Immagine 7"/>
          <p:cNvPicPr>
            <a:picLocks noChangeAspect="1"/>
          </p:cNvPicPr>
          <p:nvPr/>
        </p:nvPicPr>
        <p:blipFill>
          <a:blip r:embed="rId2"/>
          <a:stretch>
            <a:fillRect/>
          </a:stretch>
        </p:blipFill>
        <p:spPr>
          <a:xfrm>
            <a:off x="113015" y="1232871"/>
            <a:ext cx="5556807" cy="5625129"/>
          </a:xfrm>
          <a:prstGeom prst="rect">
            <a:avLst/>
          </a:prstGeom>
        </p:spPr>
      </p:pic>
      <p:pic>
        <p:nvPicPr>
          <p:cNvPr id="6" name="Immagine 5"/>
          <p:cNvPicPr>
            <a:picLocks noChangeAspect="1"/>
          </p:cNvPicPr>
          <p:nvPr/>
        </p:nvPicPr>
        <p:blipFill>
          <a:blip r:embed="rId3"/>
          <a:stretch>
            <a:fillRect/>
          </a:stretch>
        </p:blipFill>
        <p:spPr>
          <a:xfrm>
            <a:off x="6438322" y="529300"/>
            <a:ext cx="2855681" cy="2244589"/>
          </a:xfrm>
          <a:prstGeom prst="rect">
            <a:avLst/>
          </a:prstGeom>
        </p:spPr>
      </p:pic>
      <p:pic>
        <p:nvPicPr>
          <p:cNvPr id="9" name="Immagine 8"/>
          <p:cNvPicPr>
            <a:picLocks noChangeAspect="1"/>
          </p:cNvPicPr>
          <p:nvPr/>
        </p:nvPicPr>
        <p:blipFill>
          <a:blip r:embed="rId4"/>
          <a:stretch>
            <a:fillRect/>
          </a:stretch>
        </p:blipFill>
        <p:spPr>
          <a:xfrm>
            <a:off x="5846535" y="3238977"/>
            <a:ext cx="3833774" cy="3214905"/>
          </a:xfrm>
          <a:prstGeom prst="rect">
            <a:avLst/>
          </a:prstGeom>
        </p:spPr>
      </p:pic>
      <p:pic>
        <p:nvPicPr>
          <p:cNvPr id="10" name="Immagine 9"/>
          <p:cNvPicPr>
            <a:picLocks noChangeAspect="1"/>
          </p:cNvPicPr>
          <p:nvPr/>
        </p:nvPicPr>
        <p:blipFill rotWithShape="1">
          <a:blip r:embed="rId5">
            <a:clrChange>
              <a:clrFrom>
                <a:srgbClr val="FFFFFF"/>
              </a:clrFrom>
              <a:clrTo>
                <a:srgbClr val="FFFFFF">
                  <a:alpha val="0"/>
                </a:srgbClr>
              </a:clrTo>
            </a:clrChange>
          </a:blip>
          <a:srcRect r="9851"/>
          <a:stretch/>
        </p:blipFill>
        <p:spPr>
          <a:xfrm>
            <a:off x="9294003" y="64212"/>
            <a:ext cx="2789362" cy="6716732"/>
          </a:xfrm>
          <a:prstGeom prst="rect">
            <a:avLst/>
          </a:prstGeom>
        </p:spPr>
      </p:pic>
    </p:spTree>
    <p:extLst>
      <p:ext uri="{BB962C8B-B14F-4D97-AF65-F5344CB8AC3E}">
        <p14:creationId xmlns:p14="http://schemas.microsoft.com/office/powerpoint/2010/main" val="12897715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p:cNvPicPr>
            <a:picLocks noChangeAspect="1"/>
          </p:cNvPicPr>
          <p:nvPr/>
        </p:nvPicPr>
        <p:blipFill>
          <a:blip r:embed="rId2"/>
          <a:stretch>
            <a:fillRect/>
          </a:stretch>
        </p:blipFill>
        <p:spPr>
          <a:xfrm>
            <a:off x="6979577" y="1198671"/>
            <a:ext cx="5376810" cy="2869092"/>
          </a:xfrm>
          <a:prstGeom prst="rect">
            <a:avLst/>
          </a:prstGeom>
        </p:spPr>
      </p:pic>
      <p:sp>
        <p:nvSpPr>
          <p:cNvPr id="7" name="Rettangolo 6"/>
          <p:cNvSpPr/>
          <p:nvPr/>
        </p:nvSpPr>
        <p:spPr>
          <a:xfrm>
            <a:off x="7085743" y="4422491"/>
            <a:ext cx="4739811" cy="1754326"/>
          </a:xfrm>
          <a:prstGeom prst="rect">
            <a:avLst/>
          </a:prstGeom>
        </p:spPr>
        <p:txBody>
          <a:bodyPr wrap="square">
            <a:spAutoFit/>
          </a:bodyPr>
          <a:lstStyle/>
          <a:p>
            <a:r>
              <a:rPr lang="it-CH" dirty="0"/>
              <a:t>The </a:t>
            </a:r>
            <a:r>
              <a:rPr lang="it-CH" dirty="0" err="1"/>
              <a:t>example</a:t>
            </a:r>
            <a:r>
              <a:rPr lang="it-CH" dirty="0"/>
              <a:t> </a:t>
            </a:r>
            <a:r>
              <a:rPr lang="it-CH" dirty="0" err="1"/>
              <a:t>is</a:t>
            </a:r>
            <a:r>
              <a:rPr lang="it-CH" dirty="0"/>
              <a:t> </a:t>
            </a:r>
            <a:r>
              <a:rPr lang="it-CH" dirty="0" err="1"/>
              <a:t>taken</a:t>
            </a:r>
            <a:r>
              <a:rPr lang="it-CH" dirty="0"/>
              <a:t> from the </a:t>
            </a:r>
            <a:r>
              <a:rPr lang="it-CH" dirty="0" err="1"/>
              <a:t>original</a:t>
            </a:r>
            <a:r>
              <a:rPr lang="it-CH" dirty="0"/>
              <a:t> </a:t>
            </a:r>
            <a:r>
              <a:rPr lang="it-CH" dirty="0" err="1"/>
              <a:t>experiments</a:t>
            </a:r>
            <a:r>
              <a:rPr lang="it-CH" dirty="0"/>
              <a:t> </a:t>
            </a:r>
            <a:r>
              <a:rPr lang="it-CH" dirty="0" err="1"/>
              <a:t>carried</a:t>
            </a:r>
            <a:r>
              <a:rPr lang="it-CH" dirty="0"/>
              <a:t> out with </a:t>
            </a:r>
            <a:r>
              <a:rPr lang="it-CH" dirty="0" err="1"/>
              <a:t>fruit</a:t>
            </a:r>
            <a:r>
              <a:rPr lang="it-CH" dirty="0"/>
              <a:t> </a:t>
            </a:r>
            <a:r>
              <a:rPr lang="it-CH" dirty="0" err="1"/>
              <a:t>flies</a:t>
            </a:r>
            <a:r>
              <a:rPr lang="it-CH" dirty="0"/>
              <a:t> by </a:t>
            </a:r>
            <a:r>
              <a:rPr lang="it-CH" dirty="0">
                <a:solidFill>
                  <a:srgbClr val="FF0000"/>
                </a:solidFill>
              </a:rPr>
              <a:t>Arthur </a:t>
            </a:r>
            <a:r>
              <a:rPr lang="it-CH" dirty="0" err="1">
                <a:solidFill>
                  <a:srgbClr val="FF0000"/>
                </a:solidFill>
              </a:rPr>
              <a:t>Sturtevant</a:t>
            </a:r>
            <a:r>
              <a:rPr lang="it-CH" dirty="0"/>
              <a:t>. </a:t>
            </a:r>
            <a:r>
              <a:rPr lang="it-CH" dirty="0" err="1"/>
              <a:t>All</a:t>
            </a:r>
            <a:r>
              <a:rPr lang="it-CH" dirty="0"/>
              <a:t> </a:t>
            </a:r>
            <a:r>
              <a:rPr lang="it-CH" dirty="0" err="1"/>
              <a:t>four</a:t>
            </a:r>
            <a:r>
              <a:rPr lang="it-CH" dirty="0"/>
              <a:t> </a:t>
            </a:r>
            <a:r>
              <a:rPr lang="it-CH" dirty="0" err="1"/>
              <a:t>genes</a:t>
            </a:r>
            <a:r>
              <a:rPr lang="it-CH" dirty="0"/>
              <a:t> are on </a:t>
            </a:r>
            <a:r>
              <a:rPr lang="it-CH" dirty="0" err="1"/>
              <a:t>chromosome</a:t>
            </a:r>
            <a:r>
              <a:rPr lang="it-CH" dirty="0"/>
              <a:t> 1 of the </a:t>
            </a:r>
            <a:r>
              <a:rPr lang="it-CH" dirty="0" err="1"/>
              <a:t>fruit</a:t>
            </a:r>
            <a:r>
              <a:rPr lang="it-CH" dirty="0"/>
              <a:t> </a:t>
            </a:r>
            <a:r>
              <a:rPr lang="it-CH" dirty="0" err="1"/>
              <a:t>fly</a:t>
            </a:r>
            <a:r>
              <a:rPr lang="it-CH" dirty="0"/>
              <a:t>. </a:t>
            </a:r>
            <a:r>
              <a:rPr lang="it-CH" dirty="0" err="1"/>
              <a:t>Recombination</a:t>
            </a:r>
            <a:r>
              <a:rPr lang="it-CH" dirty="0"/>
              <a:t> </a:t>
            </a:r>
            <a:r>
              <a:rPr lang="it-CH" dirty="0" err="1"/>
              <a:t>frequencies</a:t>
            </a:r>
            <a:r>
              <a:rPr lang="it-CH" dirty="0"/>
              <a:t> </a:t>
            </a:r>
            <a:r>
              <a:rPr lang="it-CH" dirty="0" err="1"/>
              <a:t>between</a:t>
            </a:r>
            <a:r>
              <a:rPr lang="it-CH" dirty="0"/>
              <a:t> the </a:t>
            </a:r>
            <a:r>
              <a:rPr lang="it-CH" dirty="0" err="1"/>
              <a:t>genes</a:t>
            </a:r>
            <a:r>
              <a:rPr lang="it-CH" dirty="0"/>
              <a:t> are </a:t>
            </a:r>
            <a:r>
              <a:rPr lang="it-CH" dirty="0" err="1"/>
              <a:t>shown</a:t>
            </a:r>
            <a:r>
              <a:rPr lang="it-CH" dirty="0"/>
              <a:t>, </a:t>
            </a:r>
            <a:r>
              <a:rPr lang="it-CH" dirty="0" err="1"/>
              <a:t>along</a:t>
            </a:r>
            <a:r>
              <a:rPr lang="it-CH" dirty="0"/>
              <a:t> with </a:t>
            </a:r>
            <a:r>
              <a:rPr lang="it-CH" dirty="0" err="1"/>
              <a:t>their</a:t>
            </a:r>
            <a:r>
              <a:rPr lang="it-CH" dirty="0"/>
              <a:t> </a:t>
            </a:r>
            <a:r>
              <a:rPr lang="it-CH" dirty="0" err="1"/>
              <a:t>deduced</a:t>
            </a:r>
            <a:r>
              <a:rPr lang="it-CH" dirty="0"/>
              <a:t> </a:t>
            </a:r>
            <a:r>
              <a:rPr lang="it-CH" dirty="0" err="1"/>
              <a:t>map</a:t>
            </a:r>
            <a:r>
              <a:rPr lang="it-CH" dirty="0"/>
              <a:t> positions.</a:t>
            </a:r>
          </a:p>
        </p:txBody>
      </p:sp>
      <p:sp>
        <p:nvSpPr>
          <p:cNvPr id="8" name="Rettangolo 7"/>
          <p:cNvSpPr/>
          <p:nvPr/>
        </p:nvSpPr>
        <p:spPr>
          <a:xfrm>
            <a:off x="349083" y="737006"/>
            <a:ext cx="3352799" cy="923330"/>
          </a:xfrm>
          <a:prstGeom prst="rect">
            <a:avLst/>
          </a:prstGeom>
        </p:spPr>
        <p:txBody>
          <a:bodyPr wrap="square">
            <a:spAutoFit/>
          </a:bodyPr>
          <a:lstStyle/>
          <a:p>
            <a:r>
              <a:rPr lang="it-CH" dirty="0"/>
              <a:t>The </a:t>
            </a:r>
            <a:r>
              <a:rPr lang="it-CH" dirty="0" err="1">
                <a:solidFill>
                  <a:srgbClr val="FF0000"/>
                </a:solidFill>
              </a:rPr>
              <a:t>recombination</a:t>
            </a:r>
            <a:r>
              <a:rPr lang="it-CH" dirty="0">
                <a:solidFill>
                  <a:srgbClr val="FF0000"/>
                </a:solidFill>
              </a:rPr>
              <a:t> </a:t>
            </a:r>
            <a:r>
              <a:rPr lang="it-CH" dirty="0" err="1">
                <a:solidFill>
                  <a:srgbClr val="FF0000"/>
                </a:solidFill>
              </a:rPr>
              <a:t>frequency</a:t>
            </a:r>
            <a:r>
              <a:rPr lang="it-CH" dirty="0">
                <a:solidFill>
                  <a:srgbClr val="FF0000"/>
                </a:solidFill>
              </a:rPr>
              <a:t> </a:t>
            </a:r>
            <a:r>
              <a:rPr lang="it-CH" dirty="0" err="1"/>
              <a:t>is</a:t>
            </a:r>
            <a:r>
              <a:rPr lang="it-CH" dirty="0"/>
              <a:t> </a:t>
            </a:r>
            <a:r>
              <a:rPr lang="it-CH" dirty="0" err="1"/>
              <a:t>therefore</a:t>
            </a:r>
            <a:r>
              <a:rPr lang="it-CH" dirty="0"/>
              <a:t> a </a:t>
            </a:r>
            <a:r>
              <a:rPr lang="it-CH" dirty="0" err="1"/>
              <a:t>measure</a:t>
            </a:r>
            <a:r>
              <a:rPr lang="it-CH" dirty="0"/>
              <a:t> of the </a:t>
            </a:r>
            <a:r>
              <a:rPr lang="it-CH" dirty="0" err="1"/>
              <a:t>distance</a:t>
            </a:r>
            <a:r>
              <a:rPr lang="it-CH" dirty="0"/>
              <a:t> </a:t>
            </a:r>
            <a:r>
              <a:rPr lang="it-CH" dirty="0" err="1"/>
              <a:t>between</a:t>
            </a:r>
            <a:r>
              <a:rPr lang="it-CH" dirty="0"/>
              <a:t> </a:t>
            </a:r>
            <a:r>
              <a:rPr lang="it-CH" dirty="0" err="1"/>
              <a:t>two</a:t>
            </a:r>
            <a:r>
              <a:rPr lang="it-CH" dirty="0"/>
              <a:t> </a:t>
            </a:r>
            <a:r>
              <a:rPr lang="it-CH" dirty="0" err="1"/>
              <a:t>genes</a:t>
            </a:r>
            <a:r>
              <a:rPr lang="it-CH" dirty="0"/>
              <a:t>.</a:t>
            </a:r>
          </a:p>
        </p:txBody>
      </p:sp>
      <p:pic>
        <p:nvPicPr>
          <p:cNvPr id="10" name="Immagine 9"/>
          <p:cNvPicPr>
            <a:picLocks noChangeAspect="1"/>
          </p:cNvPicPr>
          <p:nvPr/>
        </p:nvPicPr>
        <p:blipFill>
          <a:blip r:embed="rId3"/>
          <a:stretch>
            <a:fillRect/>
          </a:stretch>
        </p:blipFill>
        <p:spPr>
          <a:xfrm>
            <a:off x="9935270" y="172599"/>
            <a:ext cx="1732748" cy="1487945"/>
          </a:xfrm>
          <a:prstGeom prst="rect">
            <a:avLst/>
          </a:prstGeom>
        </p:spPr>
      </p:pic>
      <p:sp>
        <p:nvSpPr>
          <p:cNvPr id="11" name="Rettangolo 10"/>
          <p:cNvSpPr/>
          <p:nvPr/>
        </p:nvSpPr>
        <p:spPr>
          <a:xfrm>
            <a:off x="393843" y="2633217"/>
            <a:ext cx="5000090" cy="3970318"/>
          </a:xfrm>
          <a:prstGeom prst="rect">
            <a:avLst/>
          </a:prstGeom>
        </p:spPr>
        <p:txBody>
          <a:bodyPr wrap="square">
            <a:spAutoFit/>
          </a:bodyPr>
          <a:lstStyle/>
          <a:p>
            <a:r>
              <a:rPr lang="it-CH" dirty="0"/>
              <a:t>Thomas Morgan’s </a:t>
            </a:r>
            <a:r>
              <a:rPr lang="it-CH" dirty="0" err="1"/>
              <a:t>group</a:t>
            </a:r>
            <a:r>
              <a:rPr lang="it-CH" dirty="0"/>
              <a:t> </a:t>
            </a:r>
            <a:r>
              <a:rPr lang="it-CH" dirty="0" err="1"/>
              <a:t>then</a:t>
            </a:r>
            <a:r>
              <a:rPr lang="it-CH" dirty="0"/>
              <a:t> set </a:t>
            </a:r>
            <a:r>
              <a:rPr lang="it-CH" dirty="0" err="1"/>
              <a:t>about</a:t>
            </a:r>
            <a:r>
              <a:rPr lang="it-CH" dirty="0"/>
              <a:t> </a:t>
            </a:r>
            <a:r>
              <a:rPr lang="it-CH" dirty="0" err="1"/>
              <a:t>mapping</a:t>
            </a:r>
            <a:r>
              <a:rPr lang="it-CH" dirty="0"/>
              <a:t> </a:t>
            </a:r>
            <a:r>
              <a:rPr lang="it-CH" dirty="0" err="1"/>
              <a:t>as</a:t>
            </a:r>
            <a:r>
              <a:rPr lang="it-CH" dirty="0"/>
              <a:t> </a:t>
            </a:r>
            <a:r>
              <a:rPr lang="it-CH" dirty="0" err="1"/>
              <a:t>many</a:t>
            </a:r>
            <a:r>
              <a:rPr lang="it-CH" dirty="0"/>
              <a:t> </a:t>
            </a:r>
            <a:r>
              <a:rPr lang="it-CH" dirty="0" err="1"/>
              <a:t>fruit</a:t>
            </a:r>
            <a:r>
              <a:rPr lang="it-CH" dirty="0"/>
              <a:t> </a:t>
            </a:r>
            <a:r>
              <a:rPr lang="it-CH" dirty="0" err="1"/>
              <a:t>fly</a:t>
            </a:r>
            <a:r>
              <a:rPr lang="it-CH" dirty="0"/>
              <a:t> </a:t>
            </a:r>
            <a:r>
              <a:rPr lang="it-CH" dirty="0" err="1"/>
              <a:t>genes</a:t>
            </a:r>
            <a:r>
              <a:rPr lang="it-CH" dirty="0"/>
              <a:t> </a:t>
            </a:r>
            <a:r>
              <a:rPr lang="it-CH" dirty="0" err="1"/>
              <a:t>as</a:t>
            </a:r>
            <a:r>
              <a:rPr lang="it-CH" dirty="0"/>
              <a:t> </a:t>
            </a:r>
            <a:r>
              <a:rPr lang="it-CH" dirty="0" err="1"/>
              <a:t>possible</a:t>
            </a:r>
            <a:r>
              <a:rPr lang="it-CH" dirty="0"/>
              <a:t>, and by 1915 </a:t>
            </a:r>
            <a:r>
              <a:rPr lang="it-CH" dirty="0" err="1"/>
              <a:t>they</a:t>
            </a:r>
            <a:r>
              <a:rPr lang="it-CH" dirty="0"/>
              <a:t> </a:t>
            </a:r>
            <a:r>
              <a:rPr lang="it-CH" dirty="0" err="1"/>
              <a:t>had</a:t>
            </a:r>
            <a:r>
              <a:rPr lang="it-CH" dirty="0"/>
              <a:t> </a:t>
            </a:r>
            <a:r>
              <a:rPr lang="it-CH" dirty="0" err="1"/>
              <a:t>assigned</a:t>
            </a:r>
            <a:r>
              <a:rPr lang="it-CH" dirty="0"/>
              <a:t> </a:t>
            </a:r>
            <a:r>
              <a:rPr lang="it-CH" dirty="0" err="1"/>
              <a:t>locations</a:t>
            </a:r>
            <a:r>
              <a:rPr lang="it-CH" dirty="0"/>
              <a:t> for 85 of </a:t>
            </a:r>
            <a:r>
              <a:rPr lang="it-CH" dirty="0" err="1"/>
              <a:t>them</a:t>
            </a:r>
            <a:r>
              <a:rPr lang="it-CH" dirty="0"/>
              <a:t>. </a:t>
            </a:r>
            <a:r>
              <a:rPr lang="it-CH" dirty="0" err="1"/>
              <a:t>These</a:t>
            </a:r>
            <a:r>
              <a:rPr lang="it-CH" dirty="0"/>
              <a:t> </a:t>
            </a:r>
            <a:r>
              <a:rPr lang="it-CH" dirty="0" err="1"/>
              <a:t>genes</a:t>
            </a:r>
            <a:r>
              <a:rPr lang="it-CH" dirty="0"/>
              <a:t> </a:t>
            </a:r>
            <a:r>
              <a:rPr lang="it-CH" dirty="0" err="1"/>
              <a:t>fall</a:t>
            </a:r>
            <a:r>
              <a:rPr lang="it-CH" dirty="0"/>
              <a:t> </a:t>
            </a:r>
            <a:r>
              <a:rPr lang="it-CH" dirty="0" err="1"/>
              <a:t>into</a:t>
            </a:r>
            <a:r>
              <a:rPr lang="it-CH" dirty="0"/>
              <a:t> </a:t>
            </a:r>
            <a:r>
              <a:rPr lang="it-CH" b="1" dirty="0" err="1"/>
              <a:t>four</a:t>
            </a:r>
            <a:r>
              <a:rPr lang="it-CH" b="1" dirty="0"/>
              <a:t> </a:t>
            </a:r>
            <a:r>
              <a:rPr lang="it-CH" b="1" dirty="0" err="1"/>
              <a:t>linkage</a:t>
            </a:r>
            <a:r>
              <a:rPr lang="it-CH" b="1" dirty="0"/>
              <a:t> </a:t>
            </a:r>
            <a:r>
              <a:rPr lang="it-CH" b="1" dirty="0" err="1"/>
              <a:t>groups</a:t>
            </a:r>
            <a:r>
              <a:rPr lang="it-CH" dirty="0"/>
              <a:t>, </a:t>
            </a:r>
            <a:r>
              <a:rPr lang="it-CH" dirty="0" err="1"/>
              <a:t>corresponding</a:t>
            </a:r>
            <a:r>
              <a:rPr lang="it-CH" dirty="0"/>
              <a:t> to the </a:t>
            </a:r>
            <a:r>
              <a:rPr lang="it-CH" dirty="0" err="1"/>
              <a:t>four</a:t>
            </a:r>
            <a:r>
              <a:rPr lang="it-CH" dirty="0"/>
              <a:t> </a:t>
            </a:r>
            <a:r>
              <a:rPr lang="it-CH" dirty="0" err="1"/>
              <a:t>pairs</a:t>
            </a:r>
            <a:r>
              <a:rPr lang="it-CH" dirty="0"/>
              <a:t> of </a:t>
            </a:r>
            <a:r>
              <a:rPr lang="it-CH" dirty="0" err="1"/>
              <a:t>chromosomes</a:t>
            </a:r>
            <a:r>
              <a:rPr lang="it-CH" dirty="0"/>
              <a:t> </a:t>
            </a:r>
            <a:r>
              <a:rPr lang="it-CH" dirty="0" err="1"/>
              <a:t>seen</a:t>
            </a:r>
            <a:r>
              <a:rPr lang="it-CH" dirty="0"/>
              <a:t> in the </a:t>
            </a:r>
            <a:r>
              <a:rPr lang="it-CH" dirty="0" err="1"/>
              <a:t>fruit</a:t>
            </a:r>
            <a:r>
              <a:rPr lang="it-CH" dirty="0"/>
              <a:t> </a:t>
            </a:r>
            <a:r>
              <a:rPr lang="it-CH" dirty="0" err="1"/>
              <a:t>fly</a:t>
            </a:r>
            <a:r>
              <a:rPr lang="it-CH" dirty="0"/>
              <a:t> </a:t>
            </a:r>
            <a:r>
              <a:rPr lang="it-CH" dirty="0" err="1"/>
              <a:t>nucleus</a:t>
            </a:r>
            <a:r>
              <a:rPr lang="it-CH" dirty="0"/>
              <a:t>. The </a:t>
            </a:r>
            <a:r>
              <a:rPr lang="it-CH" dirty="0" err="1"/>
              <a:t>distances</a:t>
            </a:r>
            <a:r>
              <a:rPr lang="it-CH" dirty="0"/>
              <a:t> </a:t>
            </a:r>
            <a:r>
              <a:rPr lang="it-CH" dirty="0" err="1"/>
              <a:t>between</a:t>
            </a:r>
            <a:r>
              <a:rPr lang="it-CH" dirty="0"/>
              <a:t> </a:t>
            </a:r>
            <a:r>
              <a:rPr lang="it-CH" dirty="0" err="1"/>
              <a:t>genes</a:t>
            </a:r>
            <a:r>
              <a:rPr lang="it-CH" dirty="0"/>
              <a:t> are </a:t>
            </a:r>
            <a:r>
              <a:rPr lang="it-CH" dirty="0" err="1"/>
              <a:t>expressed</a:t>
            </a:r>
            <a:r>
              <a:rPr lang="it-CH" dirty="0"/>
              <a:t> in </a:t>
            </a:r>
            <a:r>
              <a:rPr lang="it-CH" dirty="0" err="1"/>
              <a:t>map</a:t>
            </a:r>
            <a:r>
              <a:rPr lang="it-CH" dirty="0"/>
              <a:t> </a:t>
            </a:r>
            <a:r>
              <a:rPr lang="it-CH" dirty="0" err="1"/>
              <a:t>units</a:t>
            </a:r>
            <a:r>
              <a:rPr lang="it-CH" dirty="0"/>
              <a:t>: </a:t>
            </a:r>
            <a:r>
              <a:rPr lang="it-CH" dirty="0" err="1"/>
              <a:t>one</a:t>
            </a:r>
            <a:r>
              <a:rPr lang="it-CH" dirty="0"/>
              <a:t> </a:t>
            </a:r>
            <a:r>
              <a:rPr lang="it-CH" dirty="0" err="1"/>
              <a:t>map</a:t>
            </a:r>
            <a:r>
              <a:rPr lang="it-CH" dirty="0"/>
              <a:t> </a:t>
            </a:r>
            <a:r>
              <a:rPr lang="it-CH" dirty="0" err="1"/>
              <a:t>unit</a:t>
            </a:r>
            <a:r>
              <a:rPr lang="it-CH" dirty="0"/>
              <a:t> </a:t>
            </a:r>
            <a:r>
              <a:rPr lang="it-CH" dirty="0" err="1"/>
              <a:t>is</a:t>
            </a:r>
            <a:r>
              <a:rPr lang="it-CH" dirty="0"/>
              <a:t> the </a:t>
            </a:r>
            <a:r>
              <a:rPr lang="it-CH" dirty="0" err="1"/>
              <a:t>distance</a:t>
            </a:r>
            <a:r>
              <a:rPr lang="it-CH" dirty="0"/>
              <a:t> </a:t>
            </a:r>
            <a:r>
              <a:rPr lang="it-CH" dirty="0" err="1"/>
              <a:t>between</a:t>
            </a:r>
            <a:r>
              <a:rPr lang="it-CH" dirty="0"/>
              <a:t> </a:t>
            </a:r>
            <a:r>
              <a:rPr lang="it-CH" dirty="0" err="1"/>
              <a:t>two</a:t>
            </a:r>
            <a:r>
              <a:rPr lang="it-CH" dirty="0"/>
              <a:t> </a:t>
            </a:r>
            <a:r>
              <a:rPr lang="it-CH" dirty="0" err="1"/>
              <a:t>genes</a:t>
            </a:r>
            <a:r>
              <a:rPr lang="it-CH" dirty="0"/>
              <a:t> </a:t>
            </a:r>
            <a:r>
              <a:rPr lang="it-CH" dirty="0" err="1"/>
              <a:t>that</a:t>
            </a:r>
            <a:r>
              <a:rPr lang="it-CH" dirty="0"/>
              <a:t> </a:t>
            </a:r>
            <a:r>
              <a:rPr lang="it-CH" dirty="0" err="1"/>
              <a:t>recombine</a:t>
            </a:r>
            <a:r>
              <a:rPr lang="it-CH" dirty="0"/>
              <a:t> with a </a:t>
            </a:r>
            <a:r>
              <a:rPr lang="it-CH" dirty="0" err="1"/>
              <a:t>frequency</a:t>
            </a:r>
            <a:r>
              <a:rPr lang="it-CH" dirty="0"/>
              <a:t> of 1%. </a:t>
            </a:r>
            <a:r>
              <a:rPr lang="it-CH" dirty="0" err="1"/>
              <a:t>According</a:t>
            </a:r>
            <a:r>
              <a:rPr lang="it-CH" dirty="0"/>
              <a:t> to </a:t>
            </a:r>
            <a:r>
              <a:rPr lang="it-CH" dirty="0" err="1"/>
              <a:t>this</a:t>
            </a:r>
            <a:r>
              <a:rPr lang="it-CH" dirty="0"/>
              <a:t> </a:t>
            </a:r>
            <a:r>
              <a:rPr lang="it-CH" dirty="0" err="1"/>
              <a:t>notation</a:t>
            </a:r>
            <a:r>
              <a:rPr lang="it-CH" dirty="0"/>
              <a:t>, the </a:t>
            </a:r>
            <a:r>
              <a:rPr lang="it-CH" dirty="0" err="1"/>
              <a:t>distance</a:t>
            </a:r>
            <a:r>
              <a:rPr lang="it-CH" dirty="0"/>
              <a:t> </a:t>
            </a:r>
            <a:r>
              <a:rPr lang="it-CH" dirty="0" err="1"/>
              <a:t>between</a:t>
            </a:r>
            <a:r>
              <a:rPr lang="it-CH" dirty="0"/>
              <a:t> the </a:t>
            </a:r>
            <a:r>
              <a:rPr lang="it-CH" dirty="0" err="1"/>
              <a:t>genes</a:t>
            </a:r>
            <a:r>
              <a:rPr lang="it-CH" dirty="0"/>
              <a:t> for </a:t>
            </a:r>
            <a:r>
              <a:rPr lang="it-CH" dirty="0" err="1"/>
              <a:t>white</a:t>
            </a:r>
            <a:r>
              <a:rPr lang="it-CH" dirty="0"/>
              <a:t> </a:t>
            </a:r>
            <a:r>
              <a:rPr lang="it-CH" dirty="0" err="1"/>
              <a:t>eyes</a:t>
            </a:r>
            <a:r>
              <a:rPr lang="it-CH" dirty="0"/>
              <a:t> and </a:t>
            </a:r>
            <a:r>
              <a:rPr lang="it-CH" dirty="0" err="1"/>
              <a:t>yellow</a:t>
            </a:r>
            <a:r>
              <a:rPr lang="it-CH" dirty="0"/>
              <a:t> body, </a:t>
            </a:r>
            <a:r>
              <a:rPr lang="it-CH" dirty="0" err="1"/>
              <a:t>which</a:t>
            </a:r>
            <a:r>
              <a:rPr lang="it-CH" dirty="0"/>
              <a:t> </a:t>
            </a:r>
            <a:r>
              <a:rPr lang="it-CH" dirty="0" err="1"/>
              <a:t>recombine</a:t>
            </a:r>
            <a:r>
              <a:rPr lang="it-CH" dirty="0"/>
              <a:t> with a </a:t>
            </a:r>
            <a:r>
              <a:rPr lang="it-CH" dirty="0" err="1"/>
              <a:t>frequency</a:t>
            </a:r>
            <a:r>
              <a:rPr lang="it-CH" dirty="0"/>
              <a:t> of 1.3%, </a:t>
            </a:r>
            <a:r>
              <a:rPr lang="it-CH" dirty="0" err="1"/>
              <a:t>is</a:t>
            </a:r>
            <a:r>
              <a:rPr lang="it-CH" dirty="0"/>
              <a:t> 1.3 </a:t>
            </a:r>
            <a:r>
              <a:rPr lang="it-CH" dirty="0" err="1"/>
              <a:t>map</a:t>
            </a:r>
            <a:r>
              <a:rPr lang="it-CH" dirty="0"/>
              <a:t> </a:t>
            </a:r>
            <a:r>
              <a:rPr lang="it-CH" dirty="0" err="1"/>
              <a:t>units</a:t>
            </a:r>
            <a:r>
              <a:rPr lang="it-CH" dirty="0"/>
              <a:t> (</a:t>
            </a:r>
            <a:r>
              <a:rPr lang="it-CH" dirty="0" err="1"/>
              <a:t>see</a:t>
            </a:r>
            <a:r>
              <a:rPr lang="it-CH" dirty="0"/>
              <a:t> Figure 3.19). More </a:t>
            </a:r>
            <a:r>
              <a:rPr lang="it-CH" dirty="0" err="1"/>
              <a:t>recently</a:t>
            </a:r>
            <a:r>
              <a:rPr lang="it-CH" dirty="0"/>
              <a:t> the </a:t>
            </a:r>
            <a:r>
              <a:rPr lang="it-CH" dirty="0" err="1"/>
              <a:t>name</a:t>
            </a:r>
            <a:r>
              <a:rPr lang="it-CH" dirty="0"/>
              <a:t> </a:t>
            </a:r>
            <a:r>
              <a:rPr lang="it-CH" b="1" dirty="0" err="1"/>
              <a:t>centiMorgan</a:t>
            </a:r>
            <a:r>
              <a:rPr lang="it-CH" dirty="0"/>
              <a:t> (</a:t>
            </a:r>
            <a:r>
              <a:rPr lang="it-CH" dirty="0" err="1">
                <a:solidFill>
                  <a:srgbClr val="FF0000"/>
                </a:solidFill>
              </a:rPr>
              <a:t>cM</a:t>
            </a:r>
            <a:r>
              <a:rPr lang="it-CH" dirty="0"/>
              <a:t>) </a:t>
            </a:r>
            <a:r>
              <a:rPr lang="it-CH" dirty="0" err="1"/>
              <a:t>has</a:t>
            </a:r>
            <a:r>
              <a:rPr lang="it-CH" dirty="0"/>
              <a:t> </a:t>
            </a:r>
            <a:r>
              <a:rPr lang="it-CH" dirty="0" err="1"/>
              <a:t>begun</a:t>
            </a:r>
            <a:r>
              <a:rPr lang="it-CH" dirty="0"/>
              <a:t> to </a:t>
            </a:r>
            <a:r>
              <a:rPr lang="it-CH" dirty="0" err="1"/>
              <a:t>replace</a:t>
            </a:r>
            <a:r>
              <a:rPr lang="it-CH" dirty="0"/>
              <a:t> the </a:t>
            </a:r>
            <a:r>
              <a:rPr lang="it-CH" dirty="0" err="1"/>
              <a:t>map</a:t>
            </a:r>
            <a:r>
              <a:rPr lang="it-CH" dirty="0"/>
              <a:t> </a:t>
            </a:r>
            <a:r>
              <a:rPr lang="it-CH" dirty="0" err="1"/>
              <a:t>unit</a:t>
            </a:r>
            <a:r>
              <a:rPr lang="it-CH" dirty="0"/>
              <a:t>.</a:t>
            </a:r>
          </a:p>
        </p:txBody>
      </p:sp>
      <p:pic>
        <p:nvPicPr>
          <p:cNvPr id="1028" name="Picture 4" descr="Immagine correlata"/>
          <p:cNvPicPr>
            <a:picLocks noChangeAspect="1" noChangeArrowheads="1"/>
          </p:cNvPicPr>
          <p:nvPr/>
        </p:nvPicPr>
        <p:blipFill rotWithShape="1">
          <a:blip r:embed="rId4">
            <a:extLst>
              <a:ext uri="{28A0092B-C50C-407E-A947-70E740481C1C}">
                <a14:useLocalDpi xmlns:a14="http://schemas.microsoft.com/office/drawing/2010/main" val="0"/>
              </a:ext>
            </a:extLst>
          </a:blip>
          <a:srcRect b="11209"/>
          <a:stretch/>
        </p:blipFill>
        <p:spPr bwMode="auto">
          <a:xfrm>
            <a:off x="3987836" y="256119"/>
            <a:ext cx="1714500" cy="21904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75519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8021254" y="2116476"/>
            <a:ext cx="3096555" cy="2993218"/>
          </a:xfrm>
          <a:prstGeom prst="rect">
            <a:avLst/>
          </a:prstGeom>
        </p:spPr>
      </p:pic>
      <p:sp>
        <p:nvSpPr>
          <p:cNvPr id="5" name="Rettangolo 4"/>
          <p:cNvSpPr/>
          <p:nvPr/>
        </p:nvSpPr>
        <p:spPr>
          <a:xfrm>
            <a:off x="63019" y="364602"/>
            <a:ext cx="11989944" cy="2308324"/>
          </a:xfrm>
          <a:prstGeom prst="rect">
            <a:avLst/>
          </a:prstGeom>
        </p:spPr>
        <p:txBody>
          <a:bodyPr wrap="square">
            <a:spAutoFit/>
          </a:bodyPr>
          <a:lstStyle/>
          <a:p>
            <a:r>
              <a:rPr lang="it-CH" dirty="0"/>
              <a:t>The </a:t>
            </a:r>
            <a:r>
              <a:rPr lang="it-CH" dirty="0" err="1"/>
              <a:t>complication</a:t>
            </a:r>
            <a:r>
              <a:rPr lang="it-CH" dirty="0"/>
              <a:t> with a </a:t>
            </a:r>
            <a:r>
              <a:rPr lang="it-CH" dirty="0" err="1"/>
              <a:t>genetic</a:t>
            </a:r>
            <a:r>
              <a:rPr lang="it-CH" dirty="0"/>
              <a:t> cross </a:t>
            </a:r>
            <a:r>
              <a:rPr lang="it-CH" dirty="0" err="1"/>
              <a:t>is</a:t>
            </a:r>
            <a:r>
              <a:rPr lang="it-CH" dirty="0"/>
              <a:t> </a:t>
            </a:r>
            <a:r>
              <a:rPr lang="it-CH" dirty="0" err="1"/>
              <a:t>that</a:t>
            </a:r>
            <a:r>
              <a:rPr lang="it-CH" dirty="0"/>
              <a:t> the </a:t>
            </a:r>
            <a:r>
              <a:rPr lang="it-CH" dirty="0" err="1"/>
              <a:t>resulting</a:t>
            </a:r>
            <a:r>
              <a:rPr lang="it-CH" dirty="0"/>
              <a:t> </a:t>
            </a:r>
            <a:r>
              <a:rPr lang="it-CH" dirty="0" err="1"/>
              <a:t>diploid</a:t>
            </a:r>
            <a:r>
              <a:rPr lang="it-CH" dirty="0"/>
              <a:t> </a:t>
            </a:r>
            <a:r>
              <a:rPr lang="it-CH" dirty="0" err="1"/>
              <a:t>progeny</a:t>
            </a:r>
            <a:r>
              <a:rPr lang="it-CH" dirty="0"/>
              <a:t> are the </a:t>
            </a:r>
            <a:r>
              <a:rPr lang="it-CH" dirty="0" err="1"/>
              <a:t>product</a:t>
            </a:r>
            <a:r>
              <a:rPr lang="it-CH" dirty="0"/>
              <a:t> </a:t>
            </a:r>
            <a:r>
              <a:rPr lang="it-CH" dirty="0" err="1"/>
              <a:t>not</a:t>
            </a:r>
            <a:r>
              <a:rPr lang="it-CH" dirty="0"/>
              <a:t> of </a:t>
            </a:r>
            <a:r>
              <a:rPr lang="it-CH" dirty="0" err="1"/>
              <a:t>one</a:t>
            </a:r>
            <a:r>
              <a:rPr lang="it-CH" dirty="0"/>
              <a:t> </a:t>
            </a:r>
            <a:r>
              <a:rPr lang="it-CH" dirty="0" err="1"/>
              <a:t>meiosis</a:t>
            </a:r>
            <a:r>
              <a:rPr lang="it-CH" dirty="0"/>
              <a:t> </a:t>
            </a:r>
            <a:r>
              <a:rPr lang="it-CH" dirty="0" err="1"/>
              <a:t>but</a:t>
            </a:r>
            <a:r>
              <a:rPr lang="it-CH" dirty="0"/>
              <a:t> of </a:t>
            </a:r>
            <a:r>
              <a:rPr lang="it-CH" dirty="0" err="1"/>
              <a:t>two</a:t>
            </a:r>
            <a:r>
              <a:rPr lang="it-CH" dirty="0"/>
              <a:t> (</a:t>
            </a:r>
            <a:r>
              <a:rPr lang="it-CH" dirty="0" err="1"/>
              <a:t>one</a:t>
            </a:r>
            <a:r>
              <a:rPr lang="it-CH" dirty="0"/>
              <a:t> in </a:t>
            </a:r>
            <a:r>
              <a:rPr lang="it-CH" dirty="0" err="1"/>
              <a:t>each</a:t>
            </a:r>
            <a:r>
              <a:rPr lang="it-CH" dirty="0"/>
              <a:t> </a:t>
            </a:r>
            <a:r>
              <a:rPr lang="it-CH" dirty="0" err="1"/>
              <a:t>parent</a:t>
            </a:r>
            <a:r>
              <a:rPr lang="it-CH" dirty="0"/>
              <a:t>), and in </a:t>
            </a:r>
            <a:r>
              <a:rPr lang="it-CH" dirty="0" err="1"/>
              <a:t>most</a:t>
            </a:r>
            <a:r>
              <a:rPr lang="it-CH" dirty="0"/>
              <a:t> </a:t>
            </a:r>
            <a:r>
              <a:rPr lang="it-CH" dirty="0" err="1"/>
              <a:t>organisms</a:t>
            </a:r>
            <a:r>
              <a:rPr lang="it-CH" dirty="0"/>
              <a:t>, crossover </a:t>
            </a:r>
            <a:r>
              <a:rPr lang="it-CH" dirty="0" err="1"/>
              <a:t>events</a:t>
            </a:r>
            <a:r>
              <a:rPr lang="it-CH" dirty="0"/>
              <a:t> are </a:t>
            </a:r>
            <a:r>
              <a:rPr lang="it-CH" dirty="0" err="1"/>
              <a:t>equally</a:t>
            </a:r>
            <a:r>
              <a:rPr lang="it-CH" dirty="0"/>
              <a:t> </a:t>
            </a:r>
            <a:r>
              <a:rPr lang="it-CH" dirty="0" err="1"/>
              <a:t>likely</a:t>
            </a:r>
            <a:r>
              <a:rPr lang="it-CH" dirty="0"/>
              <a:t> to </a:t>
            </a:r>
            <a:r>
              <a:rPr lang="it-CH" dirty="0" err="1"/>
              <a:t>occur</a:t>
            </a:r>
            <a:r>
              <a:rPr lang="it-CH" dirty="0"/>
              <a:t> </a:t>
            </a:r>
            <a:r>
              <a:rPr lang="it-CH" dirty="0" err="1"/>
              <a:t>during</a:t>
            </a:r>
            <a:r>
              <a:rPr lang="it-CH" dirty="0"/>
              <a:t> production of male and </a:t>
            </a:r>
            <a:r>
              <a:rPr lang="it-CH" dirty="0" err="1"/>
              <a:t>female</a:t>
            </a:r>
            <a:r>
              <a:rPr lang="it-CH" dirty="0"/>
              <a:t> </a:t>
            </a:r>
            <a:r>
              <a:rPr lang="it-CH" dirty="0" err="1"/>
              <a:t>gametes</a:t>
            </a:r>
            <a:r>
              <a:rPr lang="it-CH" dirty="0"/>
              <a:t>. </a:t>
            </a:r>
            <a:r>
              <a:rPr lang="it-CH" dirty="0" err="1"/>
              <a:t>Somehow</a:t>
            </a:r>
            <a:r>
              <a:rPr lang="it-CH" dirty="0"/>
              <a:t> </a:t>
            </a:r>
            <a:r>
              <a:rPr lang="it-CH" dirty="0" err="1"/>
              <a:t>we</a:t>
            </a:r>
            <a:r>
              <a:rPr lang="it-CH" dirty="0"/>
              <a:t> </a:t>
            </a:r>
            <a:r>
              <a:rPr lang="it-CH" dirty="0" err="1"/>
              <a:t>have</a:t>
            </a:r>
            <a:r>
              <a:rPr lang="it-CH" dirty="0"/>
              <a:t> to be </a:t>
            </a:r>
            <a:r>
              <a:rPr lang="it-CH" dirty="0" err="1"/>
              <a:t>able</a:t>
            </a:r>
            <a:r>
              <a:rPr lang="it-CH" dirty="0"/>
              <a:t> to </a:t>
            </a:r>
            <a:r>
              <a:rPr lang="it-CH" dirty="0" err="1"/>
              <a:t>disentangle</a:t>
            </a:r>
            <a:r>
              <a:rPr lang="it-CH" dirty="0"/>
              <a:t> from the </a:t>
            </a:r>
            <a:r>
              <a:rPr lang="it-CH" dirty="0" err="1"/>
              <a:t>genotypes</a:t>
            </a:r>
            <a:r>
              <a:rPr lang="it-CH" dirty="0"/>
              <a:t> of the </a:t>
            </a:r>
            <a:r>
              <a:rPr lang="it-CH" dirty="0" err="1"/>
              <a:t>diploid</a:t>
            </a:r>
            <a:r>
              <a:rPr lang="it-CH" dirty="0"/>
              <a:t> </a:t>
            </a:r>
            <a:r>
              <a:rPr lang="it-CH" dirty="0" err="1"/>
              <a:t>progeny</a:t>
            </a:r>
            <a:r>
              <a:rPr lang="it-CH" dirty="0"/>
              <a:t> the crossover </a:t>
            </a:r>
            <a:r>
              <a:rPr lang="it-CH" dirty="0" err="1"/>
              <a:t>events</a:t>
            </a:r>
            <a:r>
              <a:rPr lang="it-CH" dirty="0"/>
              <a:t> </a:t>
            </a:r>
            <a:r>
              <a:rPr lang="it-CH" dirty="0" err="1"/>
              <a:t>that</a:t>
            </a:r>
            <a:r>
              <a:rPr lang="it-CH" dirty="0"/>
              <a:t> </a:t>
            </a:r>
            <a:r>
              <a:rPr lang="it-CH" dirty="0" err="1"/>
              <a:t>occurred</a:t>
            </a:r>
            <a:r>
              <a:rPr lang="it-CH" dirty="0"/>
              <a:t> in </a:t>
            </a:r>
            <a:r>
              <a:rPr lang="it-CH" dirty="0" err="1"/>
              <a:t>each</a:t>
            </a:r>
            <a:r>
              <a:rPr lang="it-CH" dirty="0"/>
              <a:t> of </a:t>
            </a:r>
            <a:r>
              <a:rPr lang="it-CH" dirty="0" err="1"/>
              <a:t>these</a:t>
            </a:r>
            <a:r>
              <a:rPr lang="it-CH" dirty="0"/>
              <a:t> </a:t>
            </a:r>
            <a:r>
              <a:rPr lang="it-CH" dirty="0" err="1"/>
              <a:t>two</a:t>
            </a:r>
            <a:r>
              <a:rPr lang="it-CH" dirty="0"/>
              <a:t> </a:t>
            </a:r>
            <a:r>
              <a:rPr lang="it-CH" dirty="0" err="1"/>
              <a:t>meioses</a:t>
            </a:r>
            <a:r>
              <a:rPr lang="it-CH" dirty="0"/>
              <a:t>. </a:t>
            </a:r>
            <a:r>
              <a:rPr lang="it-CH" dirty="0" err="1"/>
              <a:t>This</a:t>
            </a:r>
            <a:r>
              <a:rPr lang="it-CH" dirty="0"/>
              <a:t> </a:t>
            </a:r>
            <a:r>
              <a:rPr lang="it-CH" dirty="0" err="1"/>
              <a:t>means</a:t>
            </a:r>
            <a:r>
              <a:rPr lang="it-CH" dirty="0"/>
              <a:t> </a:t>
            </a:r>
            <a:r>
              <a:rPr lang="it-CH" dirty="0" err="1"/>
              <a:t>that</a:t>
            </a:r>
            <a:r>
              <a:rPr lang="it-CH" dirty="0"/>
              <a:t> the cross </a:t>
            </a:r>
            <a:r>
              <a:rPr lang="it-CH" dirty="0" err="1"/>
              <a:t>has</a:t>
            </a:r>
            <a:r>
              <a:rPr lang="it-CH" dirty="0"/>
              <a:t> to be set up with care. The standard procedure </a:t>
            </a:r>
            <a:r>
              <a:rPr lang="it-CH" dirty="0" err="1"/>
              <a:t>is</a:t>
            </a:r>
            <a:r>
              <a:rPr lang="it-CH" dirty="0"/>
              <a:t> to use a </a:t>
            </a:r>
            <a:r>
              <a:rPr lang="it-CH" dirty="0">
                <a:solidFill>
                  <a:srgbClr val="FF0000"/>
                </a:solidFill>
              </a:rPr>
              <a:t>test cross</a:t>
            </a:r>
            <a:r>
              <a:rPr lang="it-CH" dirty="0"/>
              <a:t>. </a:t>
            </a:r>
          </a:p>
          <a:p>
            <a:r>
              <a:rPr lang="it-CH" dirty="0" err="1"/>
              <a:t>If</a:t>
            </a:r>
            <a:r>
              <a:rPr lang="it-CH" dirty="0"/>
              <a:t> co-</a:t>
            </a:r>
            <a:r>
              <a:rPr lang="it-CH" dirty="0" err="1"/>
              <a:t>dominant</a:t>
            </a:r>
            <a:r>
              <a:rPr lang="it-CH" dirty="0"/>
              <a:t> </a:t>
            </a:r>
            <a:r>
              <a:rPr lang="it-CH" dirty="0" err="1"/>
              <a:t>markers</a:t>
            </a:r>
            <a:r>
              <a:rPr lang="it-CH" dirty="0"/>
              <a:t> are </a:t>
            </a:r>
            <a:r>
              <a:rPr lang="it-CH" dirty="0" err="1"/>
              <a:t>used</a:t>
            </a:r>
            <a:r>
              <a:rPr lang="it-CH" dirty="0"/>
              <a:t>, </a:t>
            </a:r>
            <a:r>
              <a:rPr lang="it-CH" dirty="0" err="1"/>
              <a:t>then</a:t>
            </a:r>
            <a:r>
              <a:rPr lang="it-CH" dirty="0"/>
              <a:t> the double-</a:t>
            </a:r>
            <a:r>
              <a:rPr lang="it-CH" dirty="0" err="1"/>
              <a:t>homozygous</a:t>
            </a:r>
            <a:r>
              <a:rPr lang="it-CH" dirty="0"/>
              <a:t> </a:t>
            </a:r>
            <a:r>
              <a:rPr lang="it-CH" dirty="0" err="1"/>
              <a:t>parent</a:t>
            </a:r>
            <a:r>
              <a:rPr lang="it-CH" dirty="0"/>
              <a:t> can </a:t>
            </a:r>
            <a:r>
              <a:rPr lang="it-CH" dirty="0" err="1"/>
              <a:t>have</a:t>
            </a:r>
            <a:r>
              <a:rPr lang="it-CH" dirty="0"/>
              <a:t> </a:t>
            </a:r>
            <a:r>
              <a:rPr lang="it-CH" dirty="0" err="1"/>
              <a:t>any</a:t>
            </a:r>
            <a:r>
              <a:rPr lang="it-CH" dirty="0"/>
              <a:t> </a:t>
            </a:r>
            <a:r>
              <a:rPr lang="it-CH" dirty="0" err="1"/>
              <a:t>combination</a:t>
            </a:r>
            <a:r>
              <a:rPr lang="it-CH" dirty="0"/>
              <a:t> of </a:t>
            </a:r>
            <a:r>
              <a:rPr lang="it-CH" dirty="0" err="1"/>
              <a:t>homozygous</a:t>
            </a:r>
            <a:r>
              <a:rPr lang="it-CH" dirty="0"/>
              <a:t> </a:t>
            </a:r>
            <a:r>
              <a:rPr lang="it-CH" dirty="0" err="1"/>
              <a:t>alleles</a:t>
            </a:r>
            <a:r>
              <a:rPr lang="it-CH" dirty="0"/>
              <a:t> (AB/AB, Ab/Ab, </a:t>
            </a:r>
            <a:r>
              <a:rPr lang="it-CH" dirty="0" err="1"/>
              <a:t>aB</a:t>
            </a:r>
            <a:r>
              <a:rPr lang="it-CH" dirty="0"/>
              <a:t>/</a:t>
            </a:r>
            <a:r>
              <a:rPr lang="it-CH" dirty="0" err="1"/>
              <a:t>aB</a:t>
            </a:r>
            <a:r>
              <a:rPr lang="it-CH" dirty="0"/>
              <a:t>, or ab/ab). </a:t>
            </a:r>
          </a:p>
          <a:p>
            <a:endParaRPr lang="it-CH" dirty="0"/>
          </a:p>
        </p:txBody>
      </p:sp>
      <p:pic>
        <p:nvPicPr>
          <p:cNvPr id="6" name="Immagine 5"/>
          <p:cNvPicPr>
            <a:picLocks noChangeAspect="1"/>
          </p:cNvPicPr>
          <p:nvPr/>
        </p:nvPicPr>
        <p:blipFill>
          <a:blip r:embed="rId3"/>
          <a:stretch>
            <a:fillRect/>
          </a:stretch>
        </p:blipFill>
        <p:spPr>
          <a:xfrm>
            <a:off x="161403" y="2349802"/>
            <a:ext cx="3172106" cy="4497763"/>
          </a:xfrm>
          <a:prstGeom prst="rect">
            <a:avLst/>
          </a:prstGeom>
        </p:spPr>
      </p:pic>
      <p:pic>
        <p:nvPicPr>
          <p:cNvPr id="8" name="Immagine 7"/>
          <p:cNvPicPr>
            <a:picLocks noChangeAspect="1"/>
          </p:cNvPicPr>
          <p:nvPr/>
        </p:nvPicPr>
        <p:blipFill>
          <a:blip r:embed="rId4"/>
          <a:stretch>
            <a:fillRect/>
          </a:stretch>
        </p:blipFill>
        <p:spPr>
          <a:xfrm>
            <a:off x="3703116" y="2337442"/>
            <a:ext cx="3371409" cy="4412705"/>
          </a:xfrm>
          <a:prstGeom prst="rect">
            <a:avLst/>
          </a:prstGeom>
        </p:spPr>
      </p:pic>
      <p:pic>
        <p:nvPicPr>
          <p:cNvPr id="9" name="Immagine 8"/>
          <p:cNvPicPr>
            <a:picLocks noChangeAspect="1"/>
          </p:cNvPicPr>
          <p:nvPr/>
        </p:nvPicPr>
        <p:blipFill>
          <a:blip r:embed="rId5"/>
          <a:stretch>
            <a:fillRect/>
          </a:stretch>
        </p:blipFill>
        <p:spPr>
          <a:xfrm>
            <a:off x="7651646" y="5045100"/>
            <a:ext cx="4070577" cy="1691669"/>
          </a:xfrm>
          <a:prstGeom prst="rect">
            <a:avLst/>
          </a:prstGeom>
        </p:spPr>
      </p:pic>
      <p:sp>
        <p:nvSpPr>
          <p:cNvPr id="2" name="Rettangolo 1"/>
          <p:cNvSpPr/>
          <p:nvPr/>
        </p:nvSpPr>
        <p:spPr>
          <a:xfrm>
            <a:off x="2742733" y="0"/>
            <a:ext cx="6116226" cy="369332"/>
          </a:xfrm>
          <a:prstGeom prst="rect">
            <a:avLst/>
          </a:prstGeom>
          <a:ln>
            <a:solidFill>
              <a:srgbClr val="FF0000"/>
            </a:solidFill>
          </a:ln>
        </p:spPr>
        <p:txBody>
          <a:bodyPr wrap="none">
            <a:spAutoFit/>
          </a:bodyPr>
          <a:lstStyle/>
          <a:p>
            <a:r>
              <a:rPr lang="it-CH" dirty="0"/>
              <a:t>3.4 </a:t>
            </a:r>
            <a:r>
              <a:rPr lang="it-CH" dirty="0"/>
              <a:t>LINKAGE ANALYSIS WITH DIFFERENT TYPES OF ORGANISMS </a:t>
            </a:r>
          </a:p>
        </p:txBody>
      </p:sp>
    </p:spTree>
    <p:extLst>
      <p:ext uri="{BB962C8B-B14F-4D97-AF65-F5344CB8AC3E}">
        <p14:creationId xmlns:p14="http://schemas.microsoft.com/office/powerpoint/2010/main" val="38136123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p:cNvPicPr>
            <a:picLocks noChangeAspect="1"/>
          </p:cNvPicPr>
          <p:nvPr/>
        </p:nvPicPr>
        <p:blipFill>
          <a:blip r:embed="rId2"/>
          <a:stretch>
            <a:fillRect/>
          </a:stretch>
        </p:blipFill>
        <p:spPr>
          <a:xfrm>
            <a:off x="6339154" y="0"/>
            <a:ext cx="5893518" cy="6829759"/>
          </a:xfrm>
          <a:prstGeom prst="rect">
            <a:avLst/>
          </a:prstGeom>
        </p:spPr>
      </p:pic>
      <p:sp>
        <p:nvSpPr>
          <p:cNvPr id="6" name="Rettangolo 5"/>
          <p:cNvSpPr/>
          <p:nvPr/>
        </p:nvSpPr>
        <p:spPr>
          <a:xfrm>
            <a:off x="243154" y="2729531"/>
            <a:ext cx="6096000" cy="923330"/>
          </a:xfrm>
          <a:prstGeom prst="rect">
            <a:avLst/>
          </a:prstGeom>
        </p:spPr>
        <p:txBody>
          <a:bodyPr>
            <a:spAutoFit/>
          </a:bodyPr>
          <a:lstStyle/>
          <a:p>
            <a:r>
              <a:rPr lang="it-CH" b="1" dirty="0" err="1"/>
              <a:t>determine</a:t>
            </a:r>
            <a:r>
              <a:rPr lang="it-CH" b="1" dirty="0"/>
              <a:t> the </a:t>
            </a:r>
            <a:r>
              <a:rPr lang="it-CH" b="1" dirty="0" err="1"/>
              <a:t>degree</a:t>
            </a:r>
            <a:r>
              <a:rPr lang="it-CH" b="1" dirty="0"/>
              <a:t> of </a:t>
            </a:r>
            <a:r>
              <a:rPr lang="it-CH" b="1" dirty="0" err="1"/>
              <a:t>linkage</a:t>
            </a:r>
            <a:r>
              <a:rPr lang="it-CH" b="1" dirty="0"/>
              <a:t> </a:t>
            </a:r>
            <a:r>
              <a:rPr lang="it-CH" dirty="0" err="1"/>
              <a:t>between</a:t>
            </a:r>
            <a:r>
              <a:rPr lang="it-CH" dirty="0"/>
              <a:t> the </a:t>
            </a:r>
            <a:r>
              <a:rPr lang="it-CH" dirty="0" err="1"/>
              <a:t>disease</a:t>
            </a:r>
            <a:r>
              <a:rPr lang="it-CH" dirty="0"/>
              <a:t> gene and the </a:t>
            </a:r>
            <a:r>
              <a:rPr lang="it-CH" dirty="0" err="1"/>
              <a:t>microsatellite</a:t>
            </a:r>
            <a:r>
              <a:rPr lang="it-CH" dirty="0"/>
              <a:t> M by </a:t>
            </a:r>
            <a:r>
              <a:rPr lang="it-CH" dirty="0" err="1"/>
              <a:t>typing</a:t>
            </a:r>
            <a:r>
              <a:rPr lang="it-CH" dirty="0"/>
              <a:t> the </a:t>
            </a:r>
            <a:r>
              <a:rPr lang="it-CH" dirty="0" err="1"/>
              <a:t>alleles</a:t>
            </a:r>
            <a:r>
              <a:rPr lang="it-CH" dirty="0"/>
              <a:t> for </a:t>
            </a:r>
            <a:r>
              <a:rPr lang="it-CH" dirty="0" err="1"/>
              <a:t>this</a:t>
            </a:r>
            <a:r>
              <a:rPr lang="it-CH" dirty="0"/>
              <a:t> </a:t>
            </a:r>
            <a:r>
              <a:rPr lang="it-CH" dirty="0" err="1"/>
              <a:t>microsatellite</a:t>
            </a:r>
            <a:r>
              <a:rPr lang="it-CH" dirty="0"/>
              <a:t> (M1, M2, etc.)</a:t>
            </a:r>
          </a:p>
        </p:txBody>
      </p:sp>
      <p:sp>
        <p:nvSpPr>
          <p:cNvPr id="7" name="Rettangolo 6"/>
          <p:cNvSpPr/>
          <p:nvPr/>
        </p:nvSpPr>
        <p:spPr>
          <a:xfrm>
            <a:off x="243153" y="3819655"/>
            <a:ext cx="6229565" cy="1477328"/>
          </a:xfrm>
          <a:prstGeom prst="rect">
            <a:avLst/>
          </a:prstGeom>
        </p:spPr>
        <p:txBody>
          <a:bodyPr wrap="square">
            <a:spAutoFit/>
          </a:bodyPr>
          <a:lstStyle/>
          <a:p>
            <a:r>
              <a:rPr lang="it-CH" dirty="0"/>
              <a:t>The pedigree can be </a:t>
            </a:r>
            <a:r>
              <a:rPr lang="it-CH" dirty="0" err="1"/>
              <a:t>interpreted</a:t>
            </a:r>
            <a:r>
              <a:rPr lang="it-CH" dirty="0"/>
              <a:t> in </a:t>
            </a:r>
            <a:r>
              <a:rPr lang="it-CH" dirty="0" err="1"/>
              <a:t>two</a:t>
            </a:r>
            <a:r>
              <a:rPr lang="it-CH" dirty="0"/>
              <a:t> </a:t>
            </a:r>
            <a:r>
              <a:rPr lang="it-CH" dirty="0" err="1"/>
              <a:t>different</a:t>
            </a:r>
            <a:r>
              <a:rPr lang="it-CH" dirty="0"/>
              <a:t> ways: </a:t>
            </a:r>
            <a:r>
              <a:rPr lang="it-CH" b="1" dirty="0" err="1"/>
              <a:t>Hypothesis</a:t>
            </a:r>
            <a:r>
              <a:rPr lang="it-CH" b="1" dirty="0"/>
              <a:t> 1</a:t>
            </a:r>
            <a:r>
              <a:rPr lang="it-CH" dirty="0"/>
              <a:t> </a:t>
            </a:r>
            <a:r>
              <a:rPr lang="it-CH" dirty="0" err="1"/>
              <a:t>gives</a:t>
            </a:r>
            <a:r>
              <a:rPr lang="it-CH" dirty="0"/>
              <a:t> a </a:t>
            </a:r>
            <a:r>
              <a:rPr lang="it-CH" dirty="0" err="1"/>
              <a:t>low</a:t>
            </a:r>
            <a:r>
              <a:rPr lang="it-CH" dirty="0"/>
              <a:t> </a:t>
            </a:r>
            <a:r>
              <a:rPr lang="it-CH" dirty="0" err="1"/>
              <a:t>recombination</a:t>
            </a:r>
            <a:r>
              <a:rPr lang="it-CH" dirty="0"/>
              <a:t> </a:t>
            </a:r>
            <a:r>
              <a:rPr lang="it-CH" dirty="0" err="1"/>
              <a:t>frequency</a:t>
            </a:r>
            <a:r>
              <a:rPr lang="it-CH" dirty="0"/>
              <a:t> and </a:t>
            </a:r>
            <a:r>
              <a:rPr lang="it-CH" dirty="0" err="1"/>
              <a:t>indicates</a:t>
            </a:r>
            <a:r>
              <a:rPr lang="it-CH" dirty="0"/>
              <a:t> </a:t>
            </a:r>
            <a:r>
              <a:rPr lang="it-CH" dirty="0" err="1"/>
              <a:t>that</a:t>
            </a:r>
            <a:r>
              <a:rPr lang="it-CH" dirty="0"/>
              <a:t> the </a:t>
            </a:r>
            <a:r>
              <a:rPr lang="it-CH" dirty="0" err="1"/>
              <a:t>disease</a:t>
            </a:r>
            <a:r>
              <a:rPr lang="it-CH" dirty="0"/>
              <a:t> gene </a:t>
            </a:r>
            <a:r>
              <a:rPr lang="it-CH" dirty="0" err="1"/>
              <a:t>is</a:t>
            </a:r>
            <a:r>
              <a:rPr lang="it-CH" dirty="0"/>
              <a:t> </a:t>
            </a:r>
            <a:r>
              <a:rPr lang="it-CH" dirty="0" err="1"/>
              <a:t>tightly</a:t>
            </a:r>
            <a:r>
              <a:rPr lang="it-CH" dirty="0"/>
              <a:t> </a:t>
            </a:r>
            <a:r>
              <a:rPr lang="it-CH" dirty="0" err="1"/>
              <a:t>linked</a:t>
            </a:r>
            <a:r>
              <a:rPr lang="it-CH" dirty="0"/>
              <a:t> to </a:t>
            </a:r>
            <a:r>
              <a:rPr lang="it-CH" dirty="0" err="1"/>
              <a:t>microsatellite</a:t>
            </a:r>
            <a:r>
              <a:rPr lang="it-CH" dirty="0"/>
              <a:t> M. </a:t>
            </a:r>
            <a:r>
              <a:rPr lang="it-CH" b="1" dirty="0" err="1"/>
              <a:t>Hypothesis</a:t>
            </a:r>
            <a:r>
              <a:rPr lang="it-CH" b="1" dirty="0"/>
              <a:t> 2</a:t>
            </a:r>
            <a:r>
              <a:rPr lang="it-CH" dirty="0"/>
              <a:t> </a:t>
            </a:r>
            <a:r>
              <a:rPr lang="it-CH" dirty="0" err="1"/>
              <a:t>suggests</a:t>
            </a:r>
            <a:r>
              <a:rPr lang="it-CH" dirty="0"/>
              <a:t> </a:t>
            </a:r>
            <a:r>
              <a:rPr lang="it-CH" dirty="0" err="1"/>
              <a:t>that</a:t>
            </a:r>
            <a:r>
              <a:rPr lang="it-CH" dirty="0"/>
              <a:t> the </a:t>
            </a:r>
            <a:r>
              <a:rPr lang="it-CH" dirty="0" err="1"/>
              <a:t>disease</a:t>
            </a:r>
            <a:r>
              <a:rPr lang="it-CH" dirty="0"/>
              <a:t> gene and </a:t>
            </a:r>
            <a:r>
              <a:rPr lang="it-CH" dirty="0" err="1"/>
              <a:t>microsatellite</a:t>
            </a:r>
            <a:r>
              <a:rPr lang="it-CH" dirty="0"/>
              <a:t> are </a:t>
            </a:r>
            <a:r>
              <a:rPr lang="it-CH" dirty="0" err="1"/>
              <a:t>much</a:t>
            </a:r>
            <a:r>
              <a:rPr lang="it-CH" dirty="0"/>
              <a:t> </a:t>
            </a:r>
            <a:r>
              <a:rPr lang="it-CH" dirty="0" err="1"/>
              <a:t>less</a:t>
            </a:r>
            <a:r>
              <a:rPr lang="it-CH" dirty="0"/>
              <a:t> </a:t>
            </a:r>
            <a:r>
              <a:rPr lang="it-CH" dirty="0" err="1"/>
              <a:t>closely</a:t>
            </a:r>
            <a:r>
              <a:rPr lang="it-CH" dirty="0"/>
              <a:t> </a:t>
            </a:r>
            <a:r>
              <a:rPr lang="it-CH" dirty="0" err="1"/>
              <a:t>linked</a:t>
            </a:r>
            <a:r>
              <a:rPr lang="it-CH" dirty="0"/>
              <a:t>.</a:t>
            </a:r>
          </a:p>
        </p:txBody>
      </p:sp>
      <p:sp>
        <p:nvSpPr>
          <p:cNvPr id="8" name="Rettangolo 7"/>
          <p:cNvSpPr/>
          <p:nvPr/>
        </p:nvSpPr>
        <p:spPr>
          <a:xfrm>
            <a:off x="212757" y="5630572"/>
            <a:ext cx="6096000" cy="923330"/>
          </a:xfrm>
          <a:prstGeom prst="rect">
            <a:avLst/>
          </a:prstGeom>
        </p:spPr>
        <p:txBody>
          <a:bodyPr>
            <a:spAutoFit/>
          </a:bodyPr>
          <a:lstStyle/>
          <a:p>
            <a:r>
              <a:rPr lang="it-CH" dirty="0"/>
              <a:t>The </a:t>
            </a:r>
            <a:r>
              <a:rPr lang="it-CH" dirty="0" err="1"/>
              <a:t>issue</a:t>
            </a:r>
            <a:r>
              <a:rPr lang="it-CH" dirty="0"/>
              <a:t> </a:t>
            </a:r>
            <a:r>
              <a:rPr lang="it-CH" dirty="0" err="1"/>
              <a:t>is</a:t>
            </a:r>
            <a:r>
              <a:rPr lang="it-CH" dirty="0"/>
              <a:t> </a:t>
            </a:r>
            <a:r>
              <a:rPr lang="it-CH" dirty="0" err="1"/>
              <a:t>resolved</a:t>
            </a:r>
            <a:r>
              <a:rPr lang="it-CH" dirty="0"/>
              <a:t> by the </a:t>
            </a:r>
            <a:r>
              <a:rPr lang="it-CH" dirty="0" err="1"/>
              <a:t>reappearance</a:t>
            </a:r>
            <a:r>
              <a:rPr lang="it-CH" dirty="0"/>
              <a:t> of the </a:t>
            </a:r>
            <a:r>
              <a:rPr lang="it-CH" dirty="0" err="1"/>
              <a:t>maternal</a:t>
            </a:r>
            <a:r>
              <a:rPr lang="it-CH" dirty="0"/>
              <a:t> </a:t>
            </a:r>
            <a:r>
              <a:rPr lang="it-CH" dirty="0" err="1"/>
              <a:t>grandmother</a:t>
            </a:r>
            <a:r>
              <a:rPr lang="it-CH" dirty="0"/>
              <a:t>, </a:t>
            </a:r>
            <a:r>
              <a:rPr lang="it-CH" dirty="0" err="1"/>
              <a:t>whose</a:t>
            </a:r>
            <a:r>
              <a:rPr lang="it-CH" dirty="0"/>
              <a:t> </a:t>
            </a:r>
            <a:r>
              <a:rPr lang="it-CH" dirty="0" err="1"/>
              <a:t>microsatellite</a:t>
            </a:r>
            <a:r>
              <a:rPr lang="it-CH" dirty="0"/>
              <a:t> </a:t>
            </a:r>
            <a:r>
              <a:rPr lang="it-CH" dirty="0" err="1"/>
              <a:t>genotype</a:t>
            </a:r>
            <a:r>
              <a:rPr lang="it-CH" dirty="0"/>
              <a:t> </a:t>
            </a:r>
            <a:r>
              <a:rPr lang="it-CH" dirty="0" err="1"/>
              <a:t>is</a:t>
            </a:r>
            <a:r>
              <a:rPr lang="it-CH" dirty="0"/>
              <a:t> </a:t>
            </a:r>
            <a:r>
              <a:rPr lang="it-CH" dirty="0" err="1"/>
              <a:t>consistent</a:t>
            </a:r>
            <a:r>
              <a:rPr lang="it-CH" dirty="0"/>
              <a:t> </a:t>
            </a:r>
            <a:r>
              <a:rPr lang="it-CH" dirty="0" err="1"/>
              <a:t>only</a:t>
            </a:r>
            <a:r>
              <a:rPr lang="it-CH" dirty="0"/>
              <a:t> with </a:t>
            </a:r>
            <a:r>
              <a:rPr lang="it-CH" dirty="0" err="1"/>
              <a:t>Hypothesis</a:t>
            </a:r>
            <a:r>
              <a:rPr lang="it-CH" dirty="0"/>
              <a:t> 1.</a:t>
            </a:r>
          </a:p>
        </p:txBody>
      </p:sp>
      <p:sp>
        <p:nvSpPr>
          <p:cNvPr id="9" name="Rettangolo 8"/>
          <p:cNvSpPr/>
          <p:nvPr/>
        </p:nvSpPr>
        <p:spPr>
          <a:xfrm>
            <a:off x="243154" y="98533"/>
            <a:ext cx="6096000" cy="1754326"/>
          </a:xfrm>
          <a:prstGeom prst="rect">
            <a:avLst/>
          </a:prstGeom>
        </p:spPr>
        <p:txBody>
          <a:bodyPr>
            <a:spAutoFit/>
          </a:bodyPr>
          <a:lstStyle/>
          <a:p>
            <a:r>
              <a:rPr lang="it-CH" dirty="0"/>
              <a:t>With </a:t>
            </a:r>
            <a:r>
              <a:rPr lang="it-CH" dirty="0" err="1"/>
              <a:t>humans</a:t>
            </a:r>
            <a:r>
              <a:rPr lang="it-CH" dirty="0"/>
              <a:t> </a:t>
            </a:r>
            <a:r>
              <a:rPr lang="it-CH" dirty="0" err="1"/>
              <a:t>it</a:t>
            </a:r>
            <a:r>
              <a:rPr lang="it-CH" dirty="0"/>
              <a:t> </a:t>
            </a:r>
            <a:r>
              <a:rPr lang="it-CH" dirty="0" err="1"/>
              <a:t>is</a:t>
            </a:r>
            <a:r>
              <a:rPr lang="it-CH" dirty="0"/>
              <a:t>, of </a:t>
            </a:r>
            <a:r>
              <a:rPr lang="it-CH" dirty="0" err="1"/>
              <a:t>course</a:t>
            </a:r>
            <a:r>
              <a:rPr lang="it-CH" dirty="0"/>
              <a:t>, </a:t>
            </a:r>
            <a:r>
              <a:rPr lang="it-CH" dirty="0" err="1"/>
              <a:t>impossible</a:t>
            </a:r>
            <a:r>
              <a:rPr lang="it-CH" dirty="0"/>
              <a:t> to </a:t>
            </a:r>
            <a:r>
              <a:rPr lang="it-CH" dirty="0" err="1"/>
              <a:t>preselect</a:t>
            </a:r>
            <a:r>
              <a:rPr lang="it-CH" dirty="0"/>
              <a:t> the </a:t>
            </a:r>
            <a:r>
              <a:rPr lang="it-CH" dirty="0" err="1"/>
              <a:t>genotypes</a:t>
            </a:r>
            <a:r>
              <a:rPr lang="it-CH" dirty="0"/>
              <a:t> of </a:t>
            </a:r>
            <a:r>
              <a:rPr lang="it-CH" dirty="0" err="1"/>
              <a:t>parents</a:t>
            </a:r>
            <a:r>
              <a:rPr lang="it-CH" dirty="0"/>
              <a:t> and set up </a:t>
            </a:r>
            <a:r>
              <a:rPr lang="it-CH" dirty="0" err="1"/>
              <a:t>crosses</a:t>
            </a:r>
            <a:r>
              <a:rPr lang="it-CH" dirty="0"/>
              <a:t> </a:t>
            </a:r>
            <a:r>
              <a:rPr lang="it-CH" dirty="0" err="1"/>
              <a:t>designed</a:t>
            </a:r>
            <a:r>
              <a:rPr lang="it-CH" dirty="0"/>
              <a:t> </a:t>
            </a:r>
            <a:r>
              <a:rPr lang="it-CH" dirty="0" err="1"/>
              <a:t>specifically</a:t>
            </a:r>
            <a:r>
              <a:rPr lang="it-CH" dirty="0"/>
              <a:t> for </a:t>
            </a:r>
            <a:r>
              <a:rPr lang="it-CH" dirty="0" err="1"/>
              <a:t>mapping</a:t>
            </a:r>
            <a:r>
              <a:rPr lang="it-CH" dirty="0"/>
              <a:t> </a:t>
            </a:r>
            <a:r>
              <a:rPr lang="it-CH" dirty="0" err="1"/>
              <a:t>purposes</a:t>
            </a:r>
            <a:r>
              <a:rPr lang="it-CH" dirty="0"/>
              <a:t>. </a:t>
            </a:r>
            <a:r>
              <a:rPr lang="it-CH" dirty="0" err="1"/>
              <a:t>Instead</a:t>
            </a:r>
            <a:r>
              <a:rPr lang="it-CH" dirty="0"/>
              <a:t>, data for the </a:t>
            </a:r>
            <a:r>
              <a:rPr lang="it-CH" dirty="0" err="1"/>
              <a:t>calculation</a:t>
            </a:r>
            <a:r>
              <a:rPr lang="it-CH" dirty="0"/>
              <a:t> of </a:t>
            </a:r>
            <a:r>
              <a:rPr lang="it-CH" dirty="0" err="1"/>
              <a:t>recombination</a:t>
            </a:r>
            <a:r>
              <a:rPr lang="it-CH" dirty="0"/>
              <a:t> </a:t>
            </a:r>
            <a:r>
              <a:rPr lang="it-CH" dirty="0" err="1"/>
              <a:t>frequencies</a:t>
            </a:r>
            <a:r>
              <a:rPr lang="it-CH" dirty="0"/>
              <a:t> </a:t>
            </a:r>
            <a:r>
              <a:rPr lang="it-CH" dirty="0" err="1"/>
              <a:t>have</a:t>
            </a:r>
            <a:r>
              <a:rPr lang="it-CH" dirty="0"/>
              <a:t> to be </a:t>
            </a:r>
            <a:r>
              <a:rPr lang="it-CH" dirty="0" err="1"/>
              <a:t>obtained</a:t>
            </a:r>
            <a:r>
              <a:rPr lang="it-CH" dirty="0"/>
              <a:t> by </a:t>
            </a:r>
            <a:r>
              <a:rPr lang="it-CH" dirty="0" err="1"/>
              <a:t>examining</a:t>
            </a:r>
            <a:r>
              <a:rPr lang="it-CH" dirty="0"/>
              <a:t> the </a:t>
            </a:r>
            <a:r>
              <a:rPr lang="it-CH" dirty="0" err="1"/>
              <a:t>genotypes</a:t>
            </a:r>
            <a:r>
              <a:rPr lang="it-CH" dirty="0"/>
              <a:t> of the </a:t>
            </a:r>
            <a:r>
              <a:rPr lang="it-CH" dirty="0" err="1"/>
              <a:t>members</a:t>
            </a:r>
            <a:r>
              <a:rPr lang="it-CH" dirty="0"/>
              <a:t> of successive </a:t>
            </a:r>
            <a:r>
              <a:rPr lang="it-CH" dirty="0" err="1"/>
              <a:t>generations</a:t>
            </a:r>
            <a:r>
              <a:rPr lang="it-CH" dirty="0"/>
              <a:t> of </a:t>
            </a:r>
            <a:r>
              <a:rPr lang="it-CH" dirty="0" err="1"/>
              <a:t>existing</a:t>
            </a:r>
            <a:r>
              <a:rPr lang="it-CH" dirty="0"/>
              <a:t> families. </a:t>
            </a:r>
            <a:r>
              <a:rPr lang="it-CH" dirty="0" err="1"/>
              <a:t>This</a:t>
            </a:r>
            <a:r>
              <a:rPr lang="it-CH" dirty="0"/>
              <a:t> </a:t>
            </a:r>
            <a:r>
              <a:rPr lang="it-CH" dirty="0" err="1"/>
              <a:t>is</a:t>
            </a:r>
            <a:r>
              <a:rPr lang="it-CH" dirty="0"/>
              <a:t> </a:t>
            </a:r>
            <a:r>
              <a:rPr lang="it-CH" dirty="0" err="1"/>
              <a:t>called</a:t>
            </a:r>
            <a:r>
              <a:rPr lang="it-CH" dirty="0"/>
              <a:t> </a:t>
            </a:r>
            <a:r>
              <a:rPr lang="it-CH" dirty="0">
                <a:solidFill>
                  <a:srgbClr val="FF0000"/>
                </a:solidFill>
              </a:rPr>
              <a:t>pedigree </a:t>
            </a:r>
            <a:r>
              <a:rPr lang="it-CH" dirty="0" err="1">
                <a:solidFill>
                  <a:srgbClr val="FF0000"/>
                </a:solidFill>
              </a:rPr>
              <a:t>analysis</a:t>
            </a:r>
            <a:r>
              <a:rPr lang="it-CH" dirty="0"/>
              <a:t>.</a:t>
            </a:r>
          </a:p>
        </p:txBody>
      </p:sp>
    </p:spTree>
    <p:extLst>
      <p:ext uri="{BB962C8B-B14F-4D97-AF65-F5344CB8AC3E}">
        <p14:creationId xmlns:p14="http://schemas.microsoft.com/office/powerpoint/2010/main" val="806472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1"/>
            <a:ext cx="3647326" cy="6861119"/>
          </a:xfrm>
          <a:prstGeom prst="rect">
            <a:avLst/>
          </a:prstGeom>
        </p:spPr>
      </p:pic>
      <p:pic>
        <p:nvPicPr>
          <p:cNvPr id="3" name="Immagine 2"/>
          <p:cNvPicPr>
            <a:picLocks noChangeAspect="1"/>
          </p:cNvPicPr>
          <p:nvPr/>
        </p:nvPicPr>
        <p:blipFill rotWithShape="1">
          <a:blip r:embed="rId3"/>
          <a:srcRect r="1361" b="8537"/>
          <a:stretch/>
        </p:blipFill>
        <p:spPr>
          <a:xfrm>
            <a:off x="3359649" y="2585312"/>
            <a:ext cx="8543344" cy="4239846"/>
          </a:xfrm>
          <a:prstGeom prst="rect">
            <a:avLst/>
          </a:prstGeom>
        </p:spPr>
      </p:pic>
      <p:sp>
        <p:nvSpPr>
          <p:cNvPr id="4" name="Rettangolo 3"/>
          <p:cNvSpPr/>
          <p:nvPr/>
        </p:nvSpPr>
        <p:spPr>
          <a:xfrm>
            <a:off x="3135799" y="88888"/>
            <a:ext cx="7610044" cy="2585323"/>
          </a:xfrm>
          <a:prstGeom prst="rect">
            <a:avLst/>
          </a:prstGeom>
        </p:spPr>
        <p:txBody>
          <a:bodyPr wrap="square">
            <a:spAutoFit/>
          </a:bodyPr>
          <a:lstStyle/>
          <a:p>
            <a:r>
              <a:rPr lang="it-CH" dirty="0"/>
              <a:t>• </a:t>
            </a:r>
            <a:r>
              <a:rPr lang="it-CH" dirty="0" err="1">
                <a:solidFill>
                  <a:srgbClr val="FF0000"/>
                </a:solidFill>
              </a:rPr>
              <a:t>Conjugation</a:t>
            </a:r>
            <a:r>
              <a:rPr lang="it-CH" dirty="0"/>
              <a:t>, </a:t>
            </a:r>
            <a:r>
              <a:rPr lang="it-CH" dirty="0" err="1"/>
              <a:t>two</a:t>
            </a:r>
            <a:r>
              <a:rPr lang="it-CH" dirty="0"/>
              <a:t> </a:t>
            </a:r>
            <a:r>
              <a:rPr lang="it-CH" dirty="0" err="1"/>
              <a:t>bacteria</a:t>
            </a:r>
            <a:r>
              <a:rPr lang="it-CH" dirty="0"/>
              <a:t> come </a:t>
            </a:r>
            <a:r>
              <a:rPr lang="it-CH" dirty="0" err="1"/>
              <a:t>into</a:t>
            </a:r>
            <a:r>
              <a:rPr lang="it-CH" dirty="0"/>
              <a:t> </a:t>
            </a:r>
            <a:r>
              <a:rPr lang="it-CH" dirty="0" err="1"/>
              <a:t>physical</a:t>
            </a:r>
            <a:r>
              <a:rPr lang="it-CH" dirty="0"/>
              <a:t> </a:t>
            </a:r>
            <a:r>
              <a:rPr lang="it-CH" dirty="0" err="1"/>
              <a:t>contact</a:t>
            </a:r>
            <a:r>
              <a:rPr lang="it-CH" dirty="0"/>
              <a:t> and </a:t>
            </a:r>
            <a:r>
              <a:rPr lang="it-CH" dirty="0" err="1"/>
              <a:t>one</a:t>
            </a:r>
            <a:r>
              <a:rPr lang="it-CH" dirty="0"/>
              <a:t> </a:t>
            </a:r>
            <a:r>
              <a:rPr lang="it-CH" dirty="0" err="1"/>
              <a:t>bacterium</a:t>
            </a:r>
            <a:r>
              <a:rPr lang="it-CH" dirty="0"/>
              <a:t> (the </a:t>
            </a:r>
            <a:r>
              <a:rPr lang="it-CH" dirty="0" err="1"/>
              <a:t>donor</a:t>
            </a:r>
            <a:r>
              <a:rPr lang="it-CH" dirty="0"/>
              <a:t>) </a:t>
            </a:r>
            <a:r>
              <a:rPr lang="it-CH" dirty="0" err="1"/>
              <a:t>transfers</a:t>
            </a:r>
            <a:r>
              <a:rPr lang="it-CH" dirty="0"/>
              <a:t> DNA to the </a:t>
            </a:r>
            <a:r>
              <a:rPr lang="it-CH" dirty="0" err="1"/>
              <a:t>second</a:t>
            </a:r>
            <a:r>
              <a:rPr lang="it-CH" dirty="0"/>
              <a:t> </a:t>
            </a:r>
            <a:r>
              <a:rPr lang="it-CH" dirty="0" err="1"/>
              <a:t>bacterium</a:t>
            </a:r>
            <a:r>
              <a:rPr lang="it-CH" dirty="0"/>
              <a:t> (the </a:t>
            </a:r>
            <a:r>
              <a:rPr lang="it-CH" dirty="0" err="1"/>
              <a:t>recipient</a:t>
            </a:r>
            <a:r>
              <a:rPr lang="it-CH" dirty="0"/>
              <a:t>). The </a:t>
            </a:r>
            <a:r>
              <a:rPr lang="it-CH" dirty="0" err="1"/>
              <a:t>transferred</a:t>
            </a:r>
            <a:r>
              <a:rPr lang="it-CH" dirty="0"/>
              <a:t> DNA can be a copy of some of the </a:t>
            </a:r>
            <a:r>
              <a:rPr lang="it-CH" dirty="0" err="1"/>
              <a:t>donor</a:t>
            </a:r>
            <a:r>
              <a:rPr lang="it-CH" dirty="0"/>
              <a:t> </a:t>
            </a:r>
            <a:r>
              <a:rPr lang="it-CH" dirty="0" err="1"/>
              <a:t>cell’s</a:t>
            </a:r>
            <a:r>
              <a:rPr lang="it-CH" dirty="0"/>
              <a:t> </a:t>
            </a:r>
            <a:r>
              <a:rPr lang="it-CH" dirty="0" err="1"/>
              <a:t>chromosome</a:t>
            </a:r>
            <a:r>
              <a:rPr lang="it-CH" dirty="0"/>
              <a:t>, or </a:t>
            </a:r>
            <a:r>
              <a:rPr lang="it-CH" dirty="0" err="1"/>
              <a:t>it</a:t>
            </a:r>
            <a:r>
              <a:rPr lang="it-CH" dirty="0"/>
              <a:t> </a:t>
            </a:r>
            <a:r>
              <a:rPr lang="it-CH" dirty="0" err="1"/>
              <a:t>could</a:t>
            </a:r>
            <a:r>
              <a:rPr lang="it-CH" dirty="0"/>
              <a:t> be a </a:t>
            </a:r>
            <a:r>
              <a:rPr lang="it-CH" dirty="0" err="1"/>
              <a:t>segment</a:t>
            </a:r>
            <a:r>
              <a:rPr lang="it-CH" dirty="0"/>
              <a:t> of </a:t>
            </a:r>
            <a:r>
              <a:rPr lang="it-CH" dirty="0" err="1"/>
              <a:t>chromosomal</a:t>
            </a:r>
            <a:r>
              <a:rPr lang="it-CH" dirty="0"/>
              <a:t> DNA, up to 1 </a:t>
            </a:r>
            <a:r>
              <a:rPr lang="it-CH" dirty="0" err="1"/>
              <a:t>megabase</a:t>
            </a:r>
            <a:r>
              <a:rPr lang="it-CH" dirty="0"/>
              <a:t> (Mb) in </a:t>
            </a:r>
            <a:r>
              <a:rPr lang="it-CH" dirty="0" err="1"/>
              <a:t>length</a:t>
            </a:r>
            <a:r>
              <a:rPr lang="it-CH" dirty="0"/>
              <a:t>, </a:t>
            </a:r>
            <a:r>
              <a:rPr lang="it-CH" dirty="0" err="1"/>
              <a:t>integrated</a:t>
            </a:r>
            <a:r>
              <a:rPr lang="it-CH" dirty="0"/>
              <a:t> in a </a:t>
            </a:r>
            <a:r>
              <a:rPr lang="it-CH" dirty="0" err="1"/>
              <a:t>plasmid</a:t>
            </a:r>
            <a:r>
              <a:rPr lang="it-CH" dirty="0"/>
              <a:t>. </a:t>
            </a:r>
          </a:p>
          <a:p>
            <a:r>
              <a:rPr lang="it-CH" dirty="0"/>
              <a:t>• </a:t>
            </a:r>
            <a:r>
              <a:rPr lang="it-CH" dirty="0" err="1">
                <a:solidFill>
                  <a:srgbClr val="FF0000"/>
                </a:solidFill>
              </a:rPr>
              <a:t>Transduction</a:t>
            </a:r>
            <a:r>
              <a:rPr lang="it-CH" dirty="0">
                <a:solidFill>
                  <a:srgbClr val="FF0000"/>
                </a:solidFill>
              </a:rPr>
              <a:t> </a:t>
            </a:r>
            <a:r>
              <a:rPr lang="it-CH" dirty="0" err="1"/>
              <a:t>involves</a:t>
            </a:r>
            <a:r>
              <a:rPr lang="it-CH" dirty="0"/>
              <a:t> transfer of a small </a:t>
            </a:r>
            <a:r>
              <a:rPr lang="it-CH" dirty="0" err="1"/>
              <a:t>segment</a:t>
            </a:r>
            <a:r>
              <a:rPr lang="it-CH" dirty="0"/>
              <a:t> of DNA, up to 50 kb or so, from </a:t>
            </a:r>
            <a:r>
              <a:rPr lang="it-CH" dirty="0" err="1"/>
              <a:t>donor</a:t>
            </a:r>
            <a:r>
              <a:rPr lang="it-CH" dirty="0"/>
              <a:t> to </a:t>
            </a:r>
            <a:r>
              <a:rPr lang="it-CH" dirty="0" err="1"/>
              <a:t>recipient</a:t>
            </a:r>
            <a:r>
              <a:rPr lang="it-CH" dirty="0"/>
              <a:t> via a </a:t>
            </a:r>
            <a:r>
              <a:rPr lang="it-CH" dirty="0" err="1"/>
              <a:t>bacteriophage</a:t>
            </a:r>
            <a:r>
              <a:rPr lang="it-CH" dirty="0"/>
              <a:t>. </a:t>
            </a:r>
          </a:p>
          <a:p>
            <a:r>
              <a:rPr lang="it-CH" dirty="0"/>
              <a:t>• </a:t>
            </a:r>
            <a:r>
              <a:rPr lang="it-CH" dirty="0" err="1">
                <a:solidFill>
                  <a:srgbClr val="FF0000"/>
                </a:solidFill>
              </a:rPr>
              <a:t>Transformation</a:t>
            </a:r>
            <a:r>
              <a:rPr lang="it-CH" dirty="0"/>
              <a:t>, the </a:t>
            </a:r>
            <a:r>
              <a:rPr lang="it-CH" dirty="0" err="1"/>
              <a:t>recipient</a:t>
            </a:r>
            <a:r>
              <a:rPr lang="it-CH" dirty="0"/>
              <a:t> </a:t>
            </a:r>
            <a:r>
              <a:rPr lang="it-CH" dirty="0" err="1"/>
              <a:t>cell</a:t>
            </a:r>
            <a:r>
              <a:rPr lang="it-CH" dirty="0"/>
              <a:t> </a:t>
            </a:r>
            <a:r>
              <a:rPr lang="it-CH" dirty="0" err="1"/>
              <a:t>takes</a:t>
            </a:r>
            <a:r>
              <a:rPr lang="it-CH" dirty="0"/>
              <a:t> up from </a:t>
            </a:r>
            <a:r>
              <a:rPr lang="it-CH" dirty="0" err="1"/>
              <a:t>its</a:t>
            </a:r>
            <a:r>
              <a:rPr lang="it-CH" dirty="0"/>
              <a:t> </a:t>
            </a:r>
            <a:r>
              <a:rPr lang="it-CH" dirty="0" err="1"/>
              <a:t>environment</a:t>
            </a:r>
            <a:r>
              <a:rPr lang="it-CH" dirty="0"/>
              <a:t> a </a:t>
            </a:r>
            <a:r>
              <a:rPr lang="it-CH" dirty="0" err="1"/>
              <a:t>fragment</a:t>
            </a:r>
            <a:r>
              <a:rPr lang="it-CH" dirty="0"/>
              <a:t> of DNA, </a:t>
            </a:r>
            <a:r>
              <a:rPr lang="it-CH" dirty="0" err="1"/>
              <a:t>rarely</a:t>
            </a:r>
            <a:r>
              <a:rPr lang="it-CH" dirty="0"/>
              <a:t> </a:t>
            </a:r>
            <a:r>
              <a:rPr lang="it-CH" dirty="0" err="1"/>
              <a:t>longer</a:t>
            </a:r>
            <a:r>
              <a:rPr lang="it-CH" dirty="0"/>
              <a:t> </a:t>
            </a:r>
            <a:r>
              <a:rPr lang="it-CH" dirty="0" err="1"/>
              <a:t>than</a:t>
            </a:r>
            <a:r>
              <a:rPr lang="it-CH" dirty="0"/>
              <a:t> 50 kb, </a:t>
            </a:r>
            <a:r>
              <a:rPr lang="it-CH" dirty="0" err="1"/>
              <a:t>released</a:t>
            </a:r>
            <a:r>
              <a:rPr lang="it-CH" dirty="0"/>
              <a:t> from a </a:t>
            </a:r>
            <a:r>
              <a:rPr lang="it-CH" dirty="0" err="1"/>
              <a:t>donor</a:t>
            </a:r>
            <a:r>
              <a:rPr lang="it-CH" dirty="0"/>
              <a:t> </a:t>
            </a:r>
            <a:r>
              <a:rPr lang="it-CH" dirty="0" err="1"/>
              <a:t>cell</a:t>
            </a:r>
            <a:r>
              <a:rPr lang="it-CH" dirty="0"/>
              <a:t>.</a:t>
            </a:r>
          </a:p>
        </p:txBody>
      </p:sp>
      <p:sp>
        <p:nvSpPr>
          <p:cNvPr id="5" name="Rettangolo 4"/>
          <p:cNvSpPr/>
          <p:nvPr/>
        </p:nvSpPr>
        <p:spPr>
          <a:xfrm>
            <a:off x="10643926" y="1577242"/>
            <a:ext cx="1546642" cy="369332"/>
          </a:xfrm>
          <a:prstGeom prst="rect">
            <a:avLst/>
          </a:prstGeom>
        </p:spPr>
        <p:txBody>
          <a:bodyPr wrap="none">
            <a:spAutoFit/>
          </a:bodyPr>
          <a:lstStyle/>
          <a:p>
            <a:r>
              <a:rPr lang="it-CH" dirty="0"/>
              <a:t>François</a:t>
            </a:r>
            <a:r>
              <a:rPr lang="it-CH" u="sng" dirty="0">
                <a:solidFill>
                  <a:srgbClr val="FFFFFF"/>
                </a:solidFill>
                <a:latin typeface="arial" panose="020B0604020202020204" pitchFamily="34" charset="0"/>
              </a:rPr>
              <a:t> </a:t>
            </a:r>
            <a:r>
              <a:rPr lang="it-CH" dirty="0"/>
              <a:t>Jacob</a:t>
            </a:r>
          </a:p>
        </p:txBody>
      </p:sp>
      <p:pic>
        <p:nvPicPr>
          <p:cNvPr id="3076" name="Picture 4" descr="Risultati immagini per francois jaco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03539" y="88888"/>
            <a:ext cx="1027416" cy="14523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76766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9481" y="90192"/>
            <a:ext cx="4267200" cy="6186309"/>
          </a:xfrm>
          <a:prstGeom prst="rect">
            <a:avLst/>
          </a:prstGeom>
        </p:spPr>
        <p:txBody>
          <a:bodyPr wrap="square">
            <a:spAutoFit/>
          </a:bodyPr>
          <a:lstStyle/>
          <a:p>
            <a:r>
              <a:rPr lang="it-CH" dirty="0"/>
              <a:t>The </a:t>
            </a:r>
            <a:r>
              <a:rPr lang="it-CH" dirty="0" err="1"/>
              <a:t>resolution</a:t>
            </a:r>
            <a:r>
              <a:rPr lang="it-CH" dirty="0"/>
              <a:t> of a </a:t>
            </a:r>
            <a:r>
              <a:rPr lang="it-CH" dirty="0" err="1"/>
              <a:t>genetic</a:t>
            </a:r>
            <a:r>
              <a:rPr lang="it-CH" dirty="0"/>
              <a:t> </a:t>
            </a:r>
            <a:r>
              <a:rPr lang="it-CH" dirty="0" err="1"/>
              <a:t>map</a:t>
            </a:r>
            <a:r>
              <a:rPr lang="it-CH" dirty="0"/>
              <a:t> </a:t>
            </a:r>
            <a:r>
              <a:rPr lang="it-CH" dirty="0" err="1"/>
              <a:t>depends</a:t>
            </a:r>
            <a:r>
              <a:rPr lang="it-CH" dirty="0"/>
              <a:t> on the </a:t>
            </a:r>
            <a:r>
              <a:rPr lang="it-CH" b="1" dirty="0" err="1"/>
              <a:t>number</a:t>
            </a:r>
            <a:r>
              <a:rPr lang="it-CH" b="1" dirty="0"/>
              <a:t> of </a:t>
            </a:r>
            <a:r>
              <a:rPr lang="it-CH" b="1" dirty="0" err="1"/>
              <a:t>crossovers</a:t>
            </a:r>
            <a:r>
              <a:rPr lang="it-CH" b="1" dirty="0"/>
              <a:t> </a:t>
            </a:r>
            <a:r>
              <a:rPr lang="it-CH" dirty="0" err="1"/>
              <a:t>that</a:t>
            </a:r>
            <a:r>
              <a:rPr lang="it-CH" dirty="0"/>
              <a:t> </a:t>
            </a:r>
            <a:r>
              <a:rPr lang="it-CH" dirty="0" err="1"/>
              <a:t>have</a:t>
            </a:r>
            <a:r>
              <a:rPr lang="it-CH" dirty="0"/>
              <a:t> </a:t>
            </a:r>
            <a:r>
              <a:rPr lang="it-CH" dirty="0" err="1"/>
              <a:t>been</a:t>
            </a:r>
            <a:r>
              <a:rPr lang="it-CH" dirty="0"/>
              <a:t> </a:t>
            </a:r>
            <a:r>
              <a:rPr lang="it-CH" dirty="0" err="1"/>
              <a:t>scored</a:t>
            </a:r>
            <a:r>
              <a:rPr lang="it-CH" dirty="0"/>
              <a:t>. </a:t>
            </a:r>
            <a:r>
              <a:rPr lang="it-CH" dirty="0" err="1"/>
              <a:t>This</a:t>
            </a:r>
            <a:r>
              <a:rPr lang="it-CH" dirty="0"/>
              <a:t> </a:t>
            </a:r>
            <a:r>
              <a:rPr lang="it-CH" dirty="0" err="1"/>
              <a:t>is</a:t>
            </a:r>
            <a:r>
              <a:rPr lang="it-CH" dirty="0"/>
              <a:t> </a:t>
            </a:r>
            <a:r>
              <a:rPr lang="it-CH" dirty="0" err="1"/>
              <a:t>not</a:t>
            </a:r>
            <a:r>
              <a:rPr lang="it-CH" dirty="0"/>
              <a:t> a major </a:t>
            </a:r>
            <a:r>
              <a:rPr lang="it-CH" dirty="0" err="1"/>
              <a:t>problem</a:t>
            </a:r>
            <a:r>
              <a:rPr lang="it-CH" dirty="0"/>
              <a:t> for </a:t>
            </a:r>
            <a:r>
              <a:rPr lang="it-CH" b="1" dirty="0" err="1"/>
              <a:t>microorganisms</a:t>
            </a:r>
            <a:r>
              <a:rPr lang="it-CH" dirty="0"/>
              <a:t> </a:t>
            </a:r>
            <a:r>
              <a:rPr lang="it-CH" dirty="0" err="1"/>
              <a:t>because</a:t>
            </a:r>
            <a:r>
              <a:rPr lang="it-CH" dirty="0"/>
              <a:t> </a:t>
            </a:r>
            <a:r>
              <a:rPr lang="it-CH" dirty="0" err="1"/>
              <a:t>they</a:t>
            </a:r>
            <a:r>
              <a:rPr lang="it-CH" dirty="0"/>
              <a:t> can be </a:t>
            </a:r>
            <a:r>
              <a:rPr lang="it-CH" dirty="0" err="1"/>
              <a:t>obtained</a:t>
            </a:r>
            <a:r>
              <a:rPr lang="it-CH" dirty="0"/>
              <a:t> in </a:t>
            </a:r>
            <a:r>
              <a:rPr lang="it-CH" b="1" dirty="0" err="1"/>
              <a:t>huge</a:t>
            </a:r>
            <a:r>
              <a:rPr lang="it-CH" b="1" dirty="0"/>
              <a:t> </a:t>
            </a:r>
            <a:r>
              <a:rPr lang="it-CH" b="1" dirty="0" err="1"/>
              <a:t>numbers</a:t>
            </a:r>
            <a:r>
              <a:rPr lang="it-CH" dirty="0"/>
              <a:t>, </a:t>
            </a:r>
            <a:r>
              <a:rPr lang="it-CH" dirty="0" err="1"/>
              <a:t>enabling</a:t>
            </a:r>
            <a:r>
              <a:rPr lang="it-CH" dirty="0"/>
              <a:t> </a:t>
            </a:r>
            <a:r>
              <a:rPr lang="it-CH" dirty="0" err="1"/>
              <a:t>many</a:t>
            </a:r>
            <a:r>
              <a:rPr lang="it-CH" dirty="0"/>
              <a:t> </a:t>
            </a:r>
            <a:r>
              <a:rPr lang="it-CH" dirty="0" err="1"/>
              <a:t>crossovers</a:t>
            </a:r>
            <a:r>
              <a:rPr lang="it-CH" dirty="0"/>
              <a:t> to be </a:t>
            </a:r>
            <a:r>
              <a:rPr lang="it-CH" dirty="0" err="1"/>
              <a:t>studied</a:t>
            </a:r>
            <a:r>
              <a:rPr lang="it-CH" dirty="0"/>
              <a:t>, </a:t>
            </a:r>
            <a:r>
              <a:rPr lang="it-CH" dirty="0" err="1"/>
              <a:t>resulting</a:t>
            </a:r>
            <a:r>
              <a:rPr lang="it-CH" dirty="0"/>
              <a:t> in a </a:t>
            </a:r>
            <a:r>
              <a:rPr lang="it-CH" dirty="0" err="1"/>
              <a:t>highly</a:t>
            </a:r>
            <a:r>
              <a:rPr lang="it-CH" dirty="0"/>
              <a:t> </a:t>
            </a:r>
            <a:r>
              <a:rPr lang="it-CH" dirty="0" err="1"/>
              <a:t>detailed</a:t>
            </a:r>
            <a:r>
              <a:rPr lang="it-CH" dirty="0"/>
              <a:t> </a:t>
            </a:r>
            <a:r>
              <a:rPr lang="it-CH" dirty="0" err="1"/>
              <a:t>genetic</a:t>
            </a:r>
            <a:r>
              <a:rPr lang="it-CH" dirty="0"/>
              <a:t> </a:t>
            </a:r>
            <a:r>
              <a:rPr lang="it-CH" dirty="0" err="1"/>
              <a:t>map</a:t>
            </a:r>
            <a:r>
              <a:rPr lang="it-CH" dirty="0"/>
              <a:t> in </a:t>
            </a:r>
            <a:r>
              <a:rPr lang="it-CH" dirty="0" err="1"/>
              <a:t>which</a:t>
            </a:r>
            <a:r>
              <a:rPr lang="it-CH" dirty="0"/>
              <a:t> the </a:t>
            </a:r>
            <a:r>
              <a:rPr lang="it-CH" dirty="0" err="1"/>
              <a:t>markers</a:t>
            </a:r>
            <a:r>
              <a:rPr lang="it-CH" dirty="0"/>
              <a:t> are just a </a:t>
            </a:r>
            <a:r>
              <a:rPr lang="it-CH" dirty="0" err="1"/>
              <a:t>few</a:t>
            </a:r>
            <a:r>
              <a:rPr lang="it-CH" dirty="0"/>
              <a:t> </a:t>
            </a:r>
            <a:r>
              <a:rPr lang="it-CH" dirty="0" err="1"/>
              <a:t>kilobases</a:t>
            </a:r>
            <a:r>
              <a:rPr lang="it-CH" dirty="0"/>
              <a:t> </a:t>
            </a:r>
            <a:r>
              <a:rPr lang="it-CH" dirty="0" err="1"/>
              <a:t>apart</a:t>
            </a:r>
            <a:r>
              <a:rPr lang="it-CH" dirty="0"/>
              <a:t>. For </a:t>
            </a:r>
            <a:r>
              <a:rPr lang="it-CH" dirty="0" err="1"/>
              <a:t>example</a:t>
            </a:r>
            <a:r>
              <a:rPr lang="it-CH" dirty="0"/>
              <a:t>, </a:t>
            </a:r>
            <a:r>
              <a:rPr lang="it-CH" dirty="0" err="1"/>
              <a:t>when</a:t>
            </a:r>
            <a:r>
              <a:rPr lang="it-CH" dirty="0"/>
              <a:t> the </a:t>
            </a:r>
            <a:r>
              <a:rPr lang="it-CH" i="1" dirty="0"/>
              <a:t>Escherichia coli </a:t>
            </a:r>
            <a:r>
              <a:rPr lang="it-CH" dirty="0" err="1"/>
              <a:t>genome</a:t>
            </a:r>
            <a:r>
              <a:rPr lang="it-CH" dirty="0"/>
              <a:t> </a:t>
            </a:r>
            <a:r>
              <a:rPr lang="it-CH" dirty="0" err="1"/>
              <a:t>sequencing</a:t>
            </a:r>
            <a:r>
              <a:rPr lang="it-CH" dirty="0"/>
              <a:t> </a:t>
            </a:r>
            <a:r>
              <a:rPr lang="it-CH" dirty="0" err="1"/>
              <a:t>project</a:t>
            </a:r>
            <a:r>
              <a:rPr lang="it-CH" dirty="0"/>
              <a:t> </a:t>
            </a:r>
            <a:r>
              <a:rPr lang="it-CH" dirty="0" err="1"/>
              <a:t>began</a:t>
            </a:r>
            <a:r>
              <a:rPr lang="it-CH" dirty="0"/>
              <a:t> in 1990, the </a:t>
            </a:r>
            <a:r>
              <a:rPr lang="it-CH" dirty="0" err="1"/>
              <a:t>latest</a:t>
            </a:r>
            <a:r>
              <a:rPr lang="it-CH" dirty="0"/>
              <a:t> </a:t>
            </a:r>
            <a:r>
              <a:rPr lang="it-CH" dirty="0" err="1"/>
              <a:t>genetic</a:t>
            </a:r>
            <a:r>
              <a:rPr lang="it-CH" dirty="0"/>
              <a:t> </a:t>
            </a:r>
            <a:r>
              <a:rPr lang="it-CH" dirty="0" err="1"/>
              <a:t>map</a:t>
            </a:r>
            <a:r>
              <a:rPr lang="it-CH" dirty="0"/>
              <a:t> for </a:t>
            </a:r>
            <a:r>
              <a:rPr lang="it-CH" dirty="0" err="1"/>
              <a:t>this</a:t>
            </a:r>
            <a:r>
              <a:rPr lang="it-CH" dirty="0"/>
              <a:t> </a:t>
            </a:r>
            <a:r>
              <a:rPr lang="it-CH" dirty="0" err="1"/>
              <a:t>organism</a:t>
            </a:r>
            <a:r>
              <a:rPr lang="it-CH" dirty="0"/>
              <a:t> </a:t>
            </a:r>
            <a:r>
              <a:rPr lang="it-CH" dirty="0" err="1"/>
              <a:t>comprised</a:t>
            </a:r>
            <a:r>
              <a:rPr lang="it-CH" dirty="0"/>
              <a:t> over </a:t>
            </a:r>
            <a:r>
              <a:rPr lang="it-CH" dirty="0">
                <a:solidFill>
                  <a:srgbClr val="FF0000"/>
                </a:solidFill>
              </a:rPr>
              <a:t>1400 </a:t>
            </a:r>
            <a:r>
              <a:rPr lang="it-CH" dirty="0" err="1">
                <a:solidFill>
                  <a:srgbClr val="FF0000"/>
                </a:solidFill>
              </a:rPr>
              <a:t>markers</a:t>
            </a:r>
            <a:r>
              <a:rPr lang="it-CH" dirty="0"/>
              <a:t>, an </a:t>
            </a:r>
            <a:r>
              <a:rPr lang="it-CH" dirty="0" err="1"/>
              <a:t>average</a:t>
            </a:r>
            <a:r>
              <a:rPr lang="it-CH" dirty="0"/>
              <a:t> of </a:t>
            </a:r>
            <a:r>
              <a:rPr lang="it-CH" b="1" dirty="0" err="1"/>
              <a:t>one</a:t>
            </a:r>
            <a:r>
              <a:rPr lang="it-CH" b="1" dirty="0"/>
              <a:t> per 3.3 kb</a:t>
            </a:r>
            <a:r>
              <a:rPr lang="it-CH" dirty="0"/>
              <a:t>. </a:t>
            </a:r>
            <a:r>
              <a:rPr lang="it-CH" dirty="0" err="1"/>
              <a:t>This</a:t>
            </a:r>
            <a:r>
              <a:rPr lang="it-CH" dirty="0"/>
              <a:t> </a:t>
            </a:r>
            <a:r>
              <a:rPr lang="it-CH" dirty="0" err="1"/>
              <a:t>was</a:t>
            </a:r>
            <a:r>
              <a:rPr lang="it-CH" dirty="0"/>
              <a:t> </a:t>
            </a:r>
            <a:r>
              <a:rPr lang="it-CH" dirty="0" err="1"/>
              <a:t>sufficiently</a:t>
            </a:r>
            <a:r>
              <a:rPr lang="it-CH" dirty="0"/>
              <a:t> </a:t>
            </a:r>
            <a:r>
              <a:rPr lang="it-CH" dirty="0" err="1"/>
              <a:t>detailed</a:t>
            </a:r>
            <a:r>
              <a:rPr lang="it-CH" dirty="0"/>
              <a:t> to </a:t>
            </a:r>
            <a:r>
              <a:rPr lang="it-CH" dirty="0" err="1"/>
              <a:t>ensure</a:t>
            </a:r>
            <a:r>
              <a:rPr lang="it-CH" dirty="0"/>
              <a:t> </a:t>
            </a:r>
            <a:r>
              <a:rPr lang="it-CH" dirty="0" err="1"/>
              <a:t>that</a:t>
            </a:r>
            <a:r>
              <a:rPr lang="it-CH" dirty="0"/>
              <a:t> the </a:t>
            </a:r>
            <a:r>
              <a:rPr lang="it-CH" dirty="0" err="1"/>
              <a:t>genome</a:t>
            </a:r>
            <a:r>
              <a:rPr lang="it-CH" dirty="0"/>
              <a:t> </a:t>
            </a:r>
            <a:r>
              <a:rPr lang="it-CH" dirty="0" err="1"/>
              <a:t>sequence</a:t>
            </a:r>
            <a:r>
              <a:rPr lang="it-CH" dirty="0"/>
              <a:t> </a:t>
            </a:r>
            <a:r>
              <a:rPr lang="it-CH" dirty="0" err="1"/>
              <a:t>was</a:t>
            </a:r>
            <a:r>
              <a:rPr lang="it-CH" dirty="0"/>
              <a:t> </a:t>
            </a:r>
            <a:r>
              <a:rPr lang="it-CH" dirty="0" err="1"/>
              <a:t>assembled</a:t>
            </a:r>
            <a:r>
              <a:rPr lang="it-CH" dirty="0"/>
              <a:t> </a:t>
            </a:r>
            <a:r>
              <a:rPr lang="it-CH" dirty="0" err="1"/>
              <a:t>correctly</a:t>
            </a:r>
            <a:r>
              <a:rPr lang="it-CH" dirty="0"/>
              <a:t>. </a:t>
            </a:r>
            <a:r>
              <a:rPr lang="it-CH" dirty="0" err="1"/>
              <a:t>Similarly</a:t>
            </a:r>
            <a:r>
              <a:rPr lang="it-CH" dirty="0"/>
              <a:t>, the </a:t>
            </a:r>
            <a:r>
              <a:rPr lang="it-CH" i="1" dirty="0" err="1"/>
              <a:t>Saccharomyces</a:t>
            </a:r>
            <a:r>
              <a:rPr lang="it-CH" i="1" dirty="0"/>
              <a:t> </a:t>
            </a:r>
            <a:r>
              <a:rPr lang="it-CH" i="1" dirty="0" err="1"/>
              <a:t>cerevisiae</a:t>
            </a:r>
            <a:r>
              <a:rPr lang="it-CH" i="1" dirty="0"/>
              <a:t> </a:t>
            </a:r>
            <a:r>
              <a:rPr lang="it-CH" dirty="0" err="1"/>
              <a:t>project</a:t>
            </a:r>
            <a:r>
              <a:rPr lang="it-CH" dirty="0"/>
              <a:t> </a:t>
            </a:r>
            <a:r>
              <a:rPr lang="it-CH" dirty="0" err="1"/>
              <a:t>was</a:t>
            </a:r>
            <a:r>
              <a:rPr lang="it-CH" dirty="0"/>
              <a:t> </a:t>
            </a:r>
            <a:r>
              <a:rPr lang="it-CH" dirty="0" err="1"/>
              <a:t>supported</a:t>
            </a:r>
            <a:r>
              <a:rPr lang="it-CH" dirty="0"/>
              <a:t> by a fine-scale </a:t>
            </a:r>
            <a:r>
              <a:rPr lang="it-CH" dirty="0" err="1"/>
              <a:t>genetic</a:t>
            </a:r>
            <a:r>
              <a:rPr lang="it-CH" dirty="0"/>
              <a:t> </a:t>
            </a:r>
            <a:r>
              <a:rPr lang="it-CH" dirty="0" err="1"/>
              <a:t>map</a:t>
            </a:r>
            <a:r>
              <a:rPr lang="it-CH" dirty="0"/>
              <a:t> (</a:t>
            </a:r>
            <a:r>
              <a:rPr lang="it-CH" dirty="0" err="1"/>
              <a:t>approximately</a:t>
            </a:r>
            <a:r>
              <a:rPr lang="it-CH" dirty="0"/>
              <a:t> 1150 </a:t>
            </a:r>
            <a:r>
              <a:rPr lang="it-CH" dirty="0" err="1"/>
              <a:t>markers</a:t>
            </a:r>
            <a:r>
              <a:rPr lang="it-CH" dirty="0"/>
              <a:t>, on </a:t>
            </a:r>
            <a:r>
              <a:rPr lang="it-CH" dirty="0" err="1"/>
              <a:t>average</a:t>
            </a:r>
            <a:r>
              <a:rPr lang="it-CH" dirty="0"/>
              <a:t> </a:t>
            </a:r>
            <a:r>
              <a:rPr lang="it-CH" dirty="0" err="1"/>
              <a:t>one</a:t>
            </a:r>
            <a:r>
              <a:rPr lang="it-CH" dirty="0"/>
              <a:t> per 10 kb). The </a:t>
            </a:r>
            <a:r>
              <a:rPr lang="it-CH" dirty="0" err="1"/>
              <a:t>problem</a:t>
            </a:r>
            <a:r>
              <a:rPr lang="it-CH" dirty="0"/>
              <a:t> with </a:t>
            </a:r>
            <a:r>
              <a:rPr lang="it-CH" dirty="0" err="1"/>
              <a:t>humans</a:t>
            </a:r>
            <a:r>
              <a:rPr lang="it-CH" dirty="0"/>
              <a:t> and </a:t>
            </a:r>
            <a:r>
              <a:rPr lang="it-CH" dirty="0" err="1"/>
              <a:t>most</a:t>
            </a:r>
            <a:r>
              <a:rPr lang="it-CH" dirty="0"/>
              <a:t> </a:t>
            </a:r>
            <a:r>
              <a:rPr lang="it-CH" dirty="0" err="1"/>
              <a:t>other</a:t>
            </a:r>
            <a:r>
              <a:rPr lang="it-CH" dirty="0"/>
              <a:t> </a:t>
            </a:r>
            <a:r>
              <a:rPr lang="it-CH" dirty="0" err="1"/>
              <a:t>eukaryotes</a:t>
            </a:r>
            <a:r>
              <a:rPr lang="it-CH" dirty="0"/>
              <a:t> </a:t>
            </a:r>
            <a:r>
              <a:rPr lang="it-CH" dirty="0" err="1"/>
              <a:t>is</a:t>
            </a:r>
            <a:r>
              <a:rPr lang="it-CH" dirty="0"/>
              <a:t> </a:t>
            </a:r>
            <a:r>
              <a:rPr lang="it-CH" dirty="0" err="1"/>
              <a:t>that</a:t>
            </a:r>
            <a:r>
              <a:rPr lang="it-CH" dirty="0"/>
              <a:t> </a:t>
            </a:r>
            <a:r>
              <a:rPr lang="it-CH" dirty="0" err="1"/>
              <a:t>it</a:t>
            </a:r>
            <a:r>
              <a:rPr lang="it-CH" dirty="0"/>
              <a:t> </a:t>
            </a:r>
            <a:r>
              <a:rPr lang="it-CH" dirty="0" err="1"/>
              <a:t>is</a:t>
            </a:r>
            <a:r>
              <a:rPr lang="it-CH" dirty="0"/>
              <a:t> </a:t>
            </a:r>
            <a:r>
              <a:rPr lang="it-CH" dirty="0" err="1"/>
              <a:t>simply</a:t>
            </a:r>
            <a:r>
              <a:rPr lang="it-CH" dirty="0"/>
              <a:t> </a:t>
            </a:r>
            <a:r>
              <a:rPr lang="it-CH" dirty="0" err="1"/>
              <a:t>not</a:t>
            </a:r>
            <a:r>
              <a:rPr lang="it-CH" dirty="0"/>
              <a:t> </a:t>
            </a:r>
            <a:r>
              <a:rPr lang="it-CH" dirty="0" err="1"/>
              <a:t>possible</a:t>
            </a:r>
            <a:r>
              <a:rPr lang="it-CH" dirty="0"/>
              <a:t> to </a:t>
            </a:r>
            <a:r>
              <a:rPr lang="it-CH" dirty="0" err="1"/>
              <a:t>obtain</a:t>
            </a:r>
            <a:r>
              <a:rPr lang="it-CH" dirty="0"/>
              <a:t> large </a:t>
            </a:r>
            <a:r>
              <a:rPr lang="it-CH" dirty="0" err="1"/>
              <a:t>numbers</a:t>
            </a:r>
            <a:r>
              <a:rPr lang="it-CH" dirty="0"/>
              <a:t> of </a:t>
            </a:r>
            <a:r>
              <a:rPr lang="it-CH" dirty="0" err="1"/>
              <a:t>progeny</a:t>
            </a:r>
            <a:r>
              <a:rPr lang="it-CH" dirty="0"/>
              <a:t>,</a:t>
            </a:r>
          </a:p>
        </p:txBody>
      </p:sp>
      <p:sp>
        <p:nvSpPr>
          <p:cNvPr id="3" name="Rettangolo 2"/>
          <p:cNvSpPr/>
          <p:nvPr/>
        </p:nvSpPr>
        <p:spPr>
          <a:xfrm>
            <a:off x="4429697" y="90192"/>
            <a:ext cx="4416352" cy="6463308"/>
          </a:xfrm>
          <a:prstGeom prst="rect">
            <a:avLst/>
          </a:prstGeom>
        </p:spPr>
        <p:txBody>
          <a:bodyPr wrap="square">
            <a:spAutoFit/>
          </a:bodyPr>
          <a:lstStyle/>
          <a:p>
            <a:r>
              <a:rPr lang="it-CH" dirty="0" err="1"/>
              <a:t>Genetic</a:t>
            </a:r>
            <a:r>
              <a:rPr lang="it-CH" dirty="0"/>
              <a:t> </a:t>
            </a:r>
            <a:r>
              <a:rPr lang="it-CH" dirty="0" err="1"/>
              <a:t>maps</a:t>
            </a:r>
            <a:r>
              <a:rPr lang="it-CH" dirty="0"/>
              <a:t> </a:t>
            </a:r>
            <a:r>
              <a:rPr lang="it-CH" dirty="0" err="1"/>
              <a:t>have</a:t>
            </a:r>
            <a:r>
              <a:rPr lang="it-CH" dirty="0"/>
              <a:t> </a:t>
            </a:r>
            <a:r>
              <a:rPr lang="it-CH" b="1" dirty="0" err="1"/>
              <a:t>limited</a:t>
            </a:r>
            <a:r>
              <a:rPr lang="it-CH" b="1" dirty="0"/>
              <a:t> </a:t>
            </a:r>
            <a:r>
              <a:rPr lang="it-CH" b="1" dirty="0" err="1"/>
              <a:t>accuracy</a:t>
            </a:r>
            <a:r>
              <a:rPr lang="it-CH" dirty="0"/>
              <a:t>. </a:t>
            </a:r>
            <a:r>
              <a:rPr lang="it-CH" dirty="0" err="1"/>
              <a:t>We</a:t>
            </a:r>
            <a:r>
              <a:rPr lang="it-CH" dirty="0"/>
              <a:t> </a:t>
            </a:r>
            <a:r>
              <a:rPr lang="it-CH" dirty="0" err="1"/>
              <a:t>touched</a:t>
            </a:r>
            <a:r>
              <a:rPr lang="it-CH" dirty="0"/>
              <a:t> on </a:t>
            </a:r>
            <a:r>
              <a:rPr lang="it-CH" dirty="0" err="1"/>
              <a:t>this</a:t>
            </a:r>
            <a:r>
              <a:rPr lang="it-CH" dirty="0"/>
              <a:t> </a:t>
            </a:r>
            <a:r>
              <a:rPr lang="it-CH" dirty="0" err="1"/>
              <a:t>point</a:t>
            </a:r>
            <a:r>
              <a:rPr lang="it-CH" dirty="0"/>
              <a:t> in </a:t>
            </a:r>
            <a:r>
              <a:rPr lang="it-CH" dirty="0" err="1"/>
              <a:t>Section</a:t>
            </a:r>
            <a:r>
              <a:rPr lang="it-CH" dirty="0"/>
              <a:t> 3.3 </a:t>
            </a:r>
            <a:r>
              <a:rPr lang="it-CH" dirty="0" err="1"/>
              <a:t>when</a:t>
            </a:r>
            <a:r>
              <a:rPr lang="it-CH" dirty="0"/>
              <a:t> </a:t>
            </a:r>
            <a:r>
              <a:rPr lang="it-CH" dirty="0" err="1"/>
              <a:t>we</a:t>
            </a:r>
            <a:r>
              <a:rPr lang="it-CH" dirty="0"/>
              <a:t> </a:t>
            </a:r>
            <a:r>
              <a:rPr lang="it-CH" dirty="0" err="1"/>
              <a:t>assessed</a:t>
            </a:r>
            <a:r>
              <a:rPr lang="it-CH" dirty="0"/>
              <a:t> </a:t>
            </a:r>
            <a:r>
              <a:rPr lang="it-CH" dirty="0" err="1"/>
              <a:t>Sturtevant’s</a:t>
            </a:r>
            <a:r>
              <a:rPr lang="it-CH" dirty="0"/>
              <a:t> </a:t>
            </a:r>
            <a:r>
              <a:rPr lang="it-CH" dirty="0" err="1"/>
              <a:t>assumption</a:t>
            </a:r>
            <a:r>
              <a:rPr lang="it-CH" dirty="0"/>
              <a:t> </a:t>
            </a:r>
            <a:r>
              <a:rPr lang="it-CH" dirty="0" err="1"/>
              <a:t>that</a:t>
            </a:r>
            <a:r>
              <a:rPr lang="it-CH" dirty="0"/>
              <a:t> </a:t>
            </a:r>
            <a:r>
              <a:rPr lang="it-CH" dirty="0" err="1"/>
              <a:t>crossovers</a:t>
            </a:r>
            <a:r>
              <a:rPr lang="it-CH" dirty="0"/>
              <a:t> </a:t>
            </a:r>
            <a:r>
              <a:rPr lang="it-CH" dirty="0" err="1"/>
              <a:t>occur</a:t>
            </a:r>
            <a:r>
              <a:rPr lang="it-CH" dirty="0"/>
              <a:t> </a:t>
            </a:r>
            <a:r>
              <a:rPr lang="it-CH" dirty="0" err="1"/>
              <a:t>at</a:t>
            </a:r>
            <a:r>
              <a:rPr lang="it-CH" dirty="0"/>
              <a:t> </a:t>
            </a:r>
            <a:r>
              <a:rPr lang="it-CH" dirty="0">
                <a:solidFill>
                  <a:srgbClr val="FF0000"/>
                </a:solidFill>
              </a:rPr>
              <a:t>random</a:t>
            </a:r>
            <a:r>
              <a:rPr lang="it-CH" dirty="0"/>
              <a:t> </a:t>
            </a:r>
            <a:r>
              <a:rPr lang="it-CH" dirty="0" err="1"/>
              <a:t>along</a:t>
            </a:r>
            <a:r>
              <a:rPr lang="it-CH" dirty="0"/>
              <a:t> </a:t>
            </a:r>
            <a:r>
              <a:rPr lang="it-CH" dirty="0" err="1"/>
              <a:t>chromosomes</a:t>
            </a:r>
            <a:r>
              <a:rPr lang="it-CH" dirty="0"/>
              <a:t>. </a:t>
            </a:r>
            <a:r>
              <a:rPr lang="it-CH" dirty="0" err="1"/>
              <a:t>This</a:t>
            </a:r>
            <a:r>
              <a:rPr lang="it-CH" dirty="0"/>
              <a:t> </a:t>
            </a:r>
            <a:r>
              <a:rPr lang="it-CH" dirty="0" err="1"/>
              <a:t>assumption</a:t>
            </a:r>
            <a:r>
              <a:rPr lang="it-CH" dirty="0"/>
              <a:t> </a:t>
            </a:r>
            <a:r>
              <a:rPr lang="it-CH" dirty="0" err="1"/>
              <a:t>is</a:t>
            </a:r>
            <a:r>
              <a:rPr lang="it-CH" dirty="0"/>
              <a:t> </a:t>
            </a:r>
            <a:r>
              <a:rPr lang="it-CH" b="1" dirty="0" err="1"/>
              <a:t>only</a:t>
            </a:r>
            <a:r>
              <a:rPr lang="it-CH" b="1" dirty="0"/>
              <a:t> </a:t>
            </a:r>
            <a:r>
              <a:rPr lang="it-CH" b="1" dirty="0" err="1"/>
              <a:t>partly</a:t>
            </a:r>
            <a:r>
              <a:rPr lang="it-CH" b="1" dirty="0"/>
              <a:t> </a:t>
            </a:r>
            <a:r>
              <a:rPr lang="it-CH" b="1" dirty="0" err="1"/>
              <a:t>correct</a:t>
            </a:r>
            <a:r>
              <a:rPr lang="it-CH" dirty="0"/>
              <a:t> </a:t>
            </a:r>
            <a:r>
              <a:rPr lang="it-CH" dirty="0" err="1"/>
              <a:t>because</a:t>
            </a:r>
            <a:r>
              <a:rPr lang="it-CH" dirty="0"/>
              <a:t> the </a:t>
            </a:r>
            <a:r>
              <a:rPr lang="it-CH" dirty="0" err="1"/>
              <a:t>presence</a:t>
            </a:r>
            <a:r>
              <a:rPr lang="it-CH" dirty="0"/>
              <a:t> of </a:t>
            </a:r>
            <a:r>
              <a:rPr lang="it-CH" dirty="0" err="1">
                <a:solidFill>
                  <a:srgbClr val="FF0000"/>
                </a:solidFill>
              </a:rPr>
              <a:t>recombination</a:t>
            </a:r>
            <a:r>
              <a:rPr lang="it-CH" dirty="0">
                <a:solidFill>
                  <a:srgbClr val="FF0000"/>
                </a:solidFill>
              </a:rPr>
              <a:t> </a:t>
            </a:r>
            <a:r>
              <a:rPr lang="it-CH" dirty="0" err="1">
                <a:solidFill>
                  <a:srgbClr val="FF0000"/>
                </a:solidFill>
              </a:rPr>
              <a:t>hotspots</a:t>
            </a:r>
            <a:r>
              <a:rPr lang="it-CH" dirty="0">
                <a:solidFill>
                  <a:srgbClr val="FF0000"/>
                </a:solidFill>
              </a:rPr>
              <a:t> </a:t>
            </a:r>
            <a:r>
              <a:rPr lang="it-CH" dirty="0" err="1"/>
              <a:t>means</a:t>
            </a:r>
            <a:r>
              <a:rPr lang="it-CH" dirty="0"/>
              <a:t> </a:t>
            </a:r>
            <a:r>
              <a:rPr lang="it-CH" dirty="0" err="1"/>
              <a:t>that</a:t>
            </a:r>
            <a:r>
              <a:rPr lang="it-CH" dirty="0"/>
              <a:t> </a:t>
            </a:r>
            <a:r>
              <a:rPr lang="it-CH" dirty="0" err="1"/>
              <a:t>crossovers</a:t>
            </a:r>
            <a:r>
              <a:rPr lang="it-CH" dirty="0"/>
              <a:t> are more </a:t>
            </a:r>
            <a:r>
              <a:rPr lang="it-CH" dirty="0" err="1"/>
              <a:t>likely</a:t>
            </a:r>
            <a:r>
              <a:rPr lang="it-CH" dirty="0"/>
              <a:t> to </a:t>
            </a:r>
            <a:r>
              <a:rPr lang="it-CH" dirty="0" err="1"/>
              <a:t>occur</a:t>
            </a:r>
            <a:r>
              <a:rPr lang="it-CH" dirty="0"/>
              <a:t> </a:t>
            </a:r>
            <a:r>
              <a:rPr lang="it-CH" dirty="0" err="1"/>
              <a:t>at</a:t>
            </a:r>
            <a:r>
              <a:rPr lang="it-CH" dirty="0"/>
              <a:t> some </a:t>
            </a:r>
            <a:r>
              <a:rPr lang="it-CH" dirty="0" err="1"/>
              <a:t>points</a:t>
            </a:r>
            <a:r>
              <a:rPr lang="it-CH" dirty="0"/>
              <a:t> </a:t>
            </a:r>
            <a:r>
              <a:rPr lang="it-CH" dirty="0" err="1"/>
              <a:t>than</a:t>
            </a:r>
            <a:r>
              <a:rPr lang="it-CH" dirty="0"/>
              <a:t> </a:t>
            </a:r>
            <a:r>
              <a:rPr lang="it-CH" dirty="0" err="1"/>
              <a:t>at</a:t>
            </a:r>
            <a:r>
              <a:rPr lang="it-CH" dirty="0"/>
              <a:t> </a:t>
            </a:r>
            <a:r>
              <a:rPr lang="it-CH" dirty="0" err="1"/>
              <a:t>others</a:t>
            </a:r>
            <a:r>
              <a:rPr lang="it-CH" dirty="0"/>
              <a:t>. The </a:t>
            </a:r>
            <a:r>
              <a:rPr lang="it-CH" dirty="0" err="1"/>
              <a:t>effect</a:t>
            </a:r>
            <a:r>
              <a:rPr lang="it-CH" dirty="0"/>
              <a:t> </a:t>
            </a:r>
            <a:r>
              <a:rPr lang="it-CH" dirty="0" err="1"/>
              <a:t>that</a:t>
            </a:r>
            <a:r>
              <a:rPr lang="it-CH" dirty="0"/>
              <a:t> </a:t>
            </a:r>
            <a:r>
              <a:rPr lang="it-CH" dirty="0" err="1"/>
              <a:t>this</a:t>
            </a:r>
            <a:r>
              <a:rPr lang="it-CH" dirty="0"/>
              <a:t> can </a:t>
            </a:r>
            <a:r>
              <a:rPr lang="it-CH" dirty="0" err="1"/>
              <a:t>have</a:t>
            </a:r>
            <a:r>
              <a:rPr lang="it-CH" dirty="0"/>
              <a:t> on the </a:t>
            </a:r>
            <a:r>
              <a:rPr lang="it-CH" dirty="0" err="1"/>
              <a:t>accuracy</a:t>
            </a:r>
            <a:r>
              <a:rPr lang="it-CH" dirty="0"/>
              <a:t> of a </a:t>
            </a:r>
            <a:r>
              <a:rPr lang="it-CH" dirty="0" err="1"/>
              <a:t>genetic</a:t>
            </a:r>
            <a:r>
              <a:rPr lang="it-CH" dirty="0"/>
              <a:t> </a:t>
            </a:r>
            <a:r>
              <a:rPr lang="it-CH" dirty="0" err="1"/>
              <a:t>map</a:t>
            </a:r>
            <a:r>
              <a:rPr lang="it-CH" dirty="0"/>
              <a:t> </a:t>
            </a:r>
            <a:r>
              <a:rPr lang="it-CH" dirty="0" err="1"/>
              <a:t>was</a:t>
            </a:r>
            <a:r>
              <a:rPr lang="it-CH" dirty="0"/>
              <a:t> </a:t>
            </a:r>
            <a:r>
              <a:rPr lang="it-CH" dirty="0" err="1"/>
              <a:t>illustrated</a:t>
            </a:r>
            <a:r>
              <a:rPr lang="it-CH" dirty="0"/>
              <a:t> in 1992, </a:t>
            </a:r>
            <a:r>
              <a:rPr lang="it-CH" dirty="0" err="1"/>
              <a:t>when</a:t>
            </a:r>
            <a:r>
              <a:rPr lang="it-CH" dirty="0"/>
              <a:t> the complete </a:t>
            </a:r>
            <a:r>
              <a:rPr lang="it-CH" dirty="0" err="1"/>
              <a:t>sequence</a:t>
            </a:r>
            <a:r>
              <a:rPr lang="it-CH" dirty="0"/>
              <a:t> for </a:t>
            </a:r>
            <a:r>
              <a:rPr lang="it-CH" i="1" dirty="0" err="1"/>
              <a:t>Saccharomyces</a:t>
            </a:r>
            <a:r>
              <a:rPr lang="it-CH" i="1" dirty="0"/>
              <a:t> </a:t>
            </a:r>
            <a:r>
              <a:rPr lang="it-CH" i="1" dirty="0" err="1"/>
              <a:t>cerevisiae</a:t>
            </a:r>
            <a:r>
              <a:rPr lang="it-CH" i="1" dirty="0"/>
              <a:t> </a:t>
            </a:r>
            <a:r>
              <a:rPr lang="it-CH" dirty="0" err="1"/>
              <a:t>chromosome</a:t>
            </a:r>
            <a:r>
              <a:rPr lang="it-CH" dirty="0"/>
              <a:t> III </a:t>
            </a:r>
            <a:r>
              <a:rPr lang="it-CH" dirty="0" err="1"/>
              <a:t>was</a:t>
            </a:r>
            <a:r>
              <a:rPr lang="it-CH" dirty="0"/>
              <a:t> </a:t>
            </a:r>
            <a:r>
              <a:rPr lang="it-CH" dirty="0" err="1"/>
              <a:t>published</a:t>
            </a:r>
            <a:r>
              <a:rPr lang="it-CH" dirty="0"/>
              <a:t>, </a:t>
            </a:r>
            <a:r>
              <a:rPr lang="it-CH" dirty="0" err="1"/>
              <a:t>enabling</a:t>
            </a:r>
            <a:r>
              <a:rPr lang="it-CH" dirty="0"/>
              <a:t> the first </a:t>
            </a:r>
            <a:r>
              <a:rPr lang="it-CH" dirty="0" err="1"/>
              <a:t>direct</a:t>
            </a:r>
            <a:r>
              <a:rPr lang="it-CH" dirty="0"/>
              <a:t> </a:t>
            </a:r>
            <a:r>
              <a:rPr lang="it-CH" dirty="0" err="1"/>
              <a:t>comparison</a:t>
            </a:r>
            <a:r>
              <a:rPr lang="it-CH" dirty="0"/>
              <a:t> to be made </a:t>
            </a:r>
            <a:r>
              <a:rPr lang="it-CH" dirty="0" err="1"/>
              <a:t>between</a:t>
            </a:r>
            <a:r>
              <a:rPr lang="it-CH" dirty="0"/>
              <a:t> a </a:t>
            </a:r>
            <a:r>
              <a:rPr lang="it-CH" dirty="0" err="1"/>
              <a:t>genetic</a:t>
            </a:r>
            <a:r>
              <a:rPr lang="it-CH" dirty="0"/>
              <a:t> </a:t>
            </a:r>
            <a:r>
              <a:rPr lang="it-CH" dirty="0" err="1"/>
              <a:t>map</a:t>
            </a:r>
            <a:r>
              <a:rPr lang="it-CH" dirty="0"/>
              <a:t> and the </a:t>
            </a:r>
            <a:r>
              <a:rPr lang="it-CH" dirty="0" err="1"/>
              <a:t>actual</a:t>
            </a:r>
            <a:r>
              <a:rPr lang="it-CH" dirty="0"/>
              <a:t> positions of </a:t>
            </a:r>
            <a:r>
              <a:rPr lang="it-CH" dirty="0" err="1"/>
              <a:t>markers</a:t>
            </a:r>
            <a:r>
              <a:rPr lang="it-CH" dirty="0"/>
              <a:t> </a:t>
            </a:r>
            <a:r>
              <a:rPr lang="it-CH" dirty="0" err="1"/>
              <a:t>as</a:t>
            </a:r>
            <a:r>
              <a:rPr lang="it-CH" dirty="0"/>
              <a:t> </a:t>
            </a:r>
            <a:r>
              <a:rPr lang="it-CH" dirty="0" err="1"/>
              <a:t>shown</a:t>
            </a:r>
            <a:r>
              <a:rPr lang="it-CH" dirty="0"/>
              <a:t> by DNA </a:t>
            </a:r>
            <a:r>
              <a:rPr lang="it-CH" dirty="0" err="1"/>
              <a:t>sequencing</a:t>
            </a:r>
            <a:r>
              <a:rPr lang="it-CH" dirty="0"/>
              <a:t>. </a:t>
            </a:r>
            <a:r>
              <a:rPr lang="it-CH" dirty="0" err="1"/>
              <a:t>There</a:t>
            </a:r>
            <a:r>
              <a:rPr lang="it-CH" dirty="0"/>
              <a:t> </a:t>
            </a:r>
            <a:r>
              <a:rPr lang="it-CH" dirty="0" err="1"/>
              <a:t>were</a:t>
            </a:r>
            <a:r>
              <a:rPr lang="it-CH" dirty="0"/>
              <a:t> </a:t>
            </a:r>
            <a:r>
              <a:rPr lang="it-CH" dirty="0" err="1"/>
              <a:t>considerable</a:t>
            </a:r>
            <a:r>
              <a:rPr lang="it-CH" dirty="0"/>
              <a:t> </a:t>
            </a:r>
            <a:r>
              <a:rPr lang="it-CH" dirty="0" err="1"/>
              <a:t>discrepancies</a:t>
            </a:r>
            <a:r>
              <a:rPr lang="it-CH" dirty="0"/>
              <a:t>, </a:t>
            </a:r>
            <a:r>
              <a:rPr lang="it-CH" dirty="0" err="1"/>
              <a:t>even</a:t>
            </a:r>
            <a:r>
              <a:rPr lang="it-CH" dirty="0"/>
              <a:t> to the </a:t>
            </a:r>
            <a:r>
              <a:rPr lang="it-CH" dirty="0" err="1"/>
              <a:t>extent</a:t>
            </a:r>
            <a:r>
              <a:rPr lang="it-CH" dirty="0"/>
              <a:t> </a:t>
            </a:r>
            <a:r>
              <a:rPr lang="it-CH" dirty="0" err="1"/>
              <a:t>that</a:t>
            </a:r>
            <a:r>
              <a:rPr lang="it-CH" dirty="0"/>
              <a:t> </a:t>
            </a:r>
            <a:r>
              <a:rPr lang="it-CH" dirty="0" err="1"/>
              <a:t>one</a:t>
            </a:r>
            <a:r>
              <a:rPr lang="it-CH" dirty="0"/>
              <a:t> </a:t>
            </a:r>
            <a:r>
              <a:rPr lang="it-CH" dirty="0" err="1"/>
              <a:t>pair</a:t>
            </a:r>
            <a:r>
              <a:rPr lang="it-CH" dirty="0"/>
              <a:t> of </a:t>
            </a:r>
            <a:r>
              <a:rPr lang="it-CH" dirty="0" err="1"/>
              <a:t>genes</a:t>
            </a:r>
            <a:r>
              <a:rPr lang="it-CH" dirty="0"/>
              <a:t> </a:t>
            </a:r>
            <a:r>
              <a:rPr lang="it-CH" dirty="0" err="1"/>
              <a:t>had</a:t>
            </a:r>
            <a:r>
              <a:rPr lang="it-CH" dirty="0"/>
              <a:t> </a:t>
            </a:r>
            <a:r>
              <a:rPr lang="it-CH" dirty="0" err="1"/>
              <a:t>been</a:t>
            </a:r>
            <a:r>
              <a:rPr lang="it-CH" dirty="0"/>
              <a:t> </a:t>
            </a:r>
            <a:r>
              <a:rPr lang="it-CH" dirty="0" err="1"/>
              <a:t>ordered</a:t>
            </a:r>
            <a:r>
              <a:rPr lang="it-CH" dirty="0"/>
              <a:t> </a:t>
            </a:r>
            <a:r>
              <a:rPr lang="it-CH" dirty="0" err="1"/>
              <a:t>incorrectly</a:t>
            </a:r>
            <a:r>
              <a:rPr lang="it-CH" dirty="0"/>
              <a:t> by </a:t>
            </a:r>
            <a:r>
              <a:rPr lang="it-CH" dirty="0" err="1"/>
              <a:t>genetic</a:t>
            </a:r>
            <a:r>
              <a:rPr lang="it-CH" dirty="0"/>
              <a:t> </a:t>
            </a:r>
            <a:r>
              <a:rPr lang="it-CH" dirty="0" err="1"/>
              <a:t>analysis</a:t>
            </a:r>
            <a:r>
              <a:rPr lang="it-CH" dirty="0"/>
              <a:t>. Bear in </a:t>
            </a:r>
            <a:r>
              <a:rPr lang="it-CH" dirty="0" err="1"/>
              <a:t>mind</a:t>
            </a:r>
            <a:r>
              <a:rPr lang="it-CH" dirty="0"/>
              <a:t> </a:t>
            </a:r>
            <a:r>
              <a:rPr lang="it-CH" dirty="0" err="1"/>
              <a:t>that</a:t>
            </a:r>
            <a:r>
              <a:rPr lang="it-CH" dirty="0"/>
              <a:t> </a:t>
            </a:r>
            <a:r>
              <a:rPr lang="it-CH" i="1" dirty="0"/>
              <a:t>S. </a:t>
            </a:r>
            <a:r>
              <a:rPr lang="it-CH" i="1" dirty="0" err="1"/>
              <a:t>cerevisiae</a:t>
            </a:r>
            <a:r>
              <a:rPr lang="it-CH" i="1" dirty="0"/>
              <a:t> </a:t>
            </a:r>
            <a:r>
              <a:rPr lang="it-CH" dirty="0" err="1"/>
              <a:t>is</a:t>
            </a:r>
            <a:r>
              <a:rPr lang="it-CH" dirty="0"/>
              <a:t> </a:t>
            </a:r>
            <a:r>
              <a:rPr lang="it-CH" dirty="0" err="1"/>
              <a:t>one</a:t>
            </a:r>
            <a:r>
              <a:rPr lang="it-CH" dirty="0"/>
              <a:t> of the </a:t>
            </a:r>
            <a:r>
              <a:rPr lang="it-CH" dirty="0" err="1"/>
              <a:t>two</a:t>
            </a:r>
            <a:r>
              <a:rPr lang="it-CH" dirty="0"/>
              <a:t> </a:t>
            </a:r>
            <a:r>
              <a:rPr lang="it-CH" dirty="0" err="1"/>
              <a:t>eukaryotes</a:t>
            </a:r>
            <a:r>
              <a:rPr lang="it-CH" dirty="0"/>
              <a:t> (</a:t>
            </a:r>
            <a:r>
              <a:rPr lang="it-CH" dirty="0" err="1"/>
              <a:t>fruit</a:t>
            </a:r>
            <a:r>
              <a:rPr lang="it-CH" dirty="0"/>
              <a:t> </a:t>
            </a:r>
            <a:r>
              <a:rPr lang="it-CH" dirty="0" err="1"/>
              <a:t>fly</a:t>
            </a:r>
            <a:r>
              <a:rPr lang="it-CH" dirty="0"/>
              <a:t> </a:t>
            </a:r>
            <a:r>
              <a:rPr lang="it-CH" dirty="0" err="1"/>
              <a:t>is</a:t>
            </a:r>
            <a:r>
              <a:rPr lang="it-CH" dirty="0"/>
              <a:t> the </a:t>
            </a:r>
            <a:r>
              <a:rPr lang="it-CH" dirty="0" err="1"/>
              <a:t>second</a:t>
            </a:r>
            <a:r>
              <a:rPr lang="it-CH" dirty="0"/>
              <a:t>) </a:t>
            </a:r>
            <a:r>
              <a:rPr lang="it-CH" dirty="0" err="1"/>
              <a:t>whose</a:t>
            </a:r>
            <a:r>
              <a:rPr lang="it-CH" dirty="0"/>
              <a:t> </a:t>
            </a:r>
            <a:r>
              <a:rPr lang="it-CH" dirty="0" err="1"/>
              <a:t>genomes</a:t>
            </a:r>
            <a:r>
              <a:rPr lang="it-CH" dirty="0"/>
              <a:t> </a:t>
            </a:r>
            <a:r>
              <a:rPr lang="it-CH" dirty="0" err="1"/>
              <a:t>have</a:t>
            </a:r>
            <a:r>
              <a:rPr lang="it-CH" dirty="0"/>
              <a:t> </a:t>
            </a:r>
            <a:r>
              <a:rPr lang="it-CH" dirty="0" err="1"/>
              <a:t>been</a:t>
            </a:r>
            <a:r>
              <a:rPr lang="it-CH" dirty="0"/>
              <a:t> </a:t>
            </a:r>
            <a:r>
              <a:rPr lang="it-CH" dirty="0" err="1"/>
              <a:t>subjected</a:t>
            </a:r>
            <a:r>
              <a:rPr lang="it-CH" dirty="0"/>
              <a:t> to intensive </a:t>
            </a:r>
            <a:r>
              <a:rPr lang="it-CH" dirty="0" err="1"/>
              <a:t>genetic</a:t>
            </a:r>
            <a:r>
              <a:rPr lang="it-CH" dirty="0"/>
              <a:t> </a:t>
            </a:r>
            <a:r>
              <a:rPr lang="it-CH" dirty="0" err="1"/>
              <a:t>mapping</a:t>
            </a:r>
            <a:r>
              <a:rPr lang="it-CH" dirty="0"/>
              <a:t>.</a:t>
            </a:r>
          </a:p>
        </p:txBody>
      </p:sp>
      <p:pic>
        <p:nvPicPr>
          <p:cNvPr id="4" name="Immagine 3"/>
          <p:cNvPicPr>
            <a:picLocks noChangeAspect="1"/>
          </p:cNvPicPr>
          <p:nvPr/>
        </p:nvPicPr>
        <p:blipFill>
          <a:blip r:embed="rId2">
            <a:clrChange>
              <a:clrFrom>
                <a:srgbClr val="FFFFFF"/>
              </a:clrFrom>
              <a:clrTo>
                <a:srgbClr val="FFFFFF">
                  <a:alpha val="0"/>
                </a:srgbClr>
              </a:clrTo>
            </a:clrChange>
          </a:blip>
          <a:stretch>
            <a:fillRect/>
          </a:stretch>
        </p:blipFill>
        <p:spPr>
          <a:xfrm>
            <a:off x="8657113" y="90192"/>
            <a:ext cx="3533775" cy="6391275"/>
          </a:xfrm>
          <a:prstGeom prst="rect">
            <a:avLst/>
          </a:prstGeom>
        </p:spPr>
      </p:pic>
    </p:spTree>
    <p:extLst>
      <p:ext uri="{BB962C8B-B14F-4D97-AF65-F5344CB8AC3E}">
        <p14:creationId xmlns:p14="http://schemas.microsoft.com/office/powerpoint/2010/main" val="35117519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44542" y="841013"/>
            <a:ext cx="6096000" cy="2862322"/>
          </a:xfrm>
          <a:prstGeom prst="rect">
            <a:avLst/>
          </a:prstGeom>
        </p:spPr>
        <p:txBody>
          <a:bodyPr>
            <a:spAutoFit/>
          </a:bodyPr>
          <a:lstStyle/>
          <a:p>
            <a:r>
              <a:rPr lang="it-CH" dirty="0" err="1"/>
              <a:t>approach</a:t>
            </a:r>
            <a:r>
              <a:rPr lang="it-CH" dirty="0"/>
              <a:t> </a:t>
            </a:r>
            <a:r>
              <a:rPr lang="it-CH" dirty="0" err="1"/>
              <a:t>used</a:t>
            </a:r>
            <a:r>
              <a:rPr lang="it-CH" dirty="0"/>
              <a:t> to </a:t>
            </a:r>
            <a:r>
              <a:rPr lang="it-CH" dirty="0" err="1"/>
              <a:t>identify</a:t>
            </a:r>
            <a:r>
              <a:rPr lang="it-CH" dirty="0"/>
              <a:t> marker </a:t>
            </a:r>
            <a:r>
              <a:rPr lang="it-CH" dirty="0" err="1"/>
              <a:t>locations</a:t>
            </a:r>
            <a:r>
              <a:rPr lang="it-CH" dirty="0"/>
              <a:t>: </a:t>
            </a:r>
          </a:p>
          <a:p>
            <a:r>
              <a:rPr lang="it-CH" dirty="0"/>
              <a:t>• </a:t>
            </a:r>
            <a:r>
              <a:rPr lang="it-CH" dirty="0" err="1"/>
              <a:t>Methods</a:t>
            </a:r>
            <a:r>
              <a:rPr lang="it-CH" dirty="0"/>
              <a:t> </a:t>
            </a:r>
            <a:r>
              <a:rPr lang="it-CH" dirty="0" err="1"/>
              <a:t>that</a:t>
            </a:r>
            <a:r>
              <a:rPr lang="it-CH" dirty="0"/>
              <a:t> involve </a:t>
            </a:r>
            <a:r>
              <a:rPr lang="it-CH" dirty="0" err="1"/>
              <a:t>direct</a:t>
            </a:r>
            <a:r>
              <a:rPr lang="it-CH" dirty="0"/>
              <a:t> </a:t>
            </a:r>
            <a:r>
              <a:rPr lang="it-CH" dirty="0" err="1"/>
              <a:t>examination</a:t>
            </a:r>
            <a:r>
              <a:rPr lang="it-CH" dirty="0"/>
              <a:t> of DNA </a:t>
            </a:r>
            <a:r>
              <a:rPr lang="it-CH" dirty="0" err="1"/>
              <a:t>molecules</a:t>
            </a:r>
            <a:r>
              <a:rPr lang="it-CH" dirty="0"/>
              <a:t> or </a:t>
            </a:r>
            <a:r>
              <a:rPr lang="it-CH" dirty="0" err="1"/>
              <a:t>chromosomes</a:t>
            </a:r>
            <a:r>
              <a:rPr lang="it-CH" dirty="0"/>
              <a:t> </a:t>
            </a:r>
          </a:p>
          <a:p>
            <a:r>
              <a:rPr lang="it-CH" dirty="0"/>
              <a:t>• </a:t>
            </a:r>
            <a:r>
              <a:rPr lang="it-CH" dirty="0" err="1"/>
              <a:t>Methods</a:t>
            </a:r>
            <a:r>
              <a:rPr lang="it-CH" dirty="0"/>
              <a:t> </a:t>
            </a:r>
            <a:r>
              <a:rPr lang="it-CH" dirty="0" err="1"/>
              <a:t>that</a:t>
            </a:r>
            <a:r>
              <a:rPr lang="it-CH" dirty="0"/>
              <a:t> </a:t>
            </a:r>
            <a:r>
              <a:rPr lang="it-CH" dirty="0" err="1"/>
              <a:t>assign</a:t>
            </a:r>
            <a:r>
              <a:rPr lang="it-CH" dirty="0"/>
              <a:t> </a:t>
            </a:r>
            <a:r>
              <a:rPr lang="it-CH" dirty="0" err="1"/>
              <a:t>markers</a:t>
            </a:r>
            <a:r>
              <a:rPr lang="it-CH" dirty="0"/>
              <a:t> to DNA </a:t>
            </a:r>
            <a:r>
              <a:rPr lang="it-CH" dirty="0" err="1"/>
              <a:t>fragments</a:t>
            </a:r>
            <a:r>
              <a:rPr lang="it-CH" dirty="0"/>
              <a:t> </a:t>
            </a:r>
            <a:r>
              <a:rPr lang="it-CH" dirty="0" err="1"/>
              <a:t>whose</a:t>
            </a:r>
            <a:r>
              <a:rPr lang="it-CH" dirty="0"/>
              <a:t> positions </a:t>
            </a:r>
            <a:r>
              <a:rPr lang="it-CH" dirty="0" err="1"/>
              <a:t>within</a:t>
            </a:r>
            <a:r>
              <a:rPr lang="it-CH" dirty="0"/>
              <a:t> an </a:t>
            </a:r>
            <a:r>
              <a:rPr lang="it-CH" dirty="0" err="1"/>
              <a:t>intact</a:t>
            </a:r>
            <a:r>
              <a:rPr lang="it-CH" dirty="0"/>
              <a:t> DNA </a:t>
            </a:r>
            <a:r>
              <a:rPr lang="it-CH" dirty="0" err="1"/>
              <a:t>molecule</a:t>
            </a:r>
            <a:r>
              <a:rPr lang="it-CH" dirty="0"/>
              <a:t> are </a:t>
            </a:r>
            <a:r>
              <a:rPr lang="it-CH" dirty="0" err="1"/>
              <a:t>known</a:t>
            </a:r>
            <a:r>
              <a:rPr lang="it-CH" dirty="0"/>
              <a:t> or can be </a:t>
            </a:r>
            <a:r>
              <a:rPr lang="it-CH" dirty="0" err="1"/>
              <a:t>inferred</a:t>
            </a:r>
            <a:r>
              <a:rPr lang="it-CH" dirty="0"/>
              <a:t> </a:t>
            </a:r>
          </a:p>
          <a:p>
            <a:endParaRPr lang="it-CH" dirty="0"/>
          </a:p>
          <a:p>
            <a:r>
              <a:rPr lang="it-CH" dirty="0"/>
              <a:t>The </a:t>
            </a:r>
            <a:r>
              <a:rPr lang="it-CH" dirty="0" err="1"/>
              <a:t>simplest</a:t>
            </a:r>
            <a:r>
              <a:rPr lang="it-CH" dirty="0"/>
              <a:t> </a:t>
            </a:r>
            <a:r>
              <a:rPr lang="it-CH" dirty="0" err="1"/>
              <a:t>direct</a:t>
            </a:r>
            <a:r>
              <a:rPr lang="it-CH" dirty="0"/>
              <a:t> </a:t>
            </a:r>
            <a:r>
              <a:rPr lang="it-CH" dirty="0" err="1"/>
              <a:t>examination</a:t>
            </a:r>
            <a:r>
              <a:rPr lang="it-CH" dirty="0"/>
              <a:t> </a:t>
            </a:r>
            <a:r>
              <a:rPr lang="it-CH" dirty="0" err="1"/>
              <a:t>methods</a:t>
            </a:r>
            <a:r>
              <a:rPr lang="it-CH" dirty="0"/>
              <a:t> are </a:t>
            </a:r>
            <a:r>
              <a:rPr lang="it-CH" dirty="0" err="1"/>
              <a:t>those</a:t>
            </a:r>
            <a:r>
              <a:rPr lang="it-CH" dirty="0"/>
              <a:t> </a:t>
            </a:r>
            <a:r>
              <a:rPr lang="it-CH" dirty="0" err="1"/>
              <a:t>that</a:t>
            </a:r>
            <a:r>
              <a:rPr lang="it-CH" dirty="0"/>
              <a:t> </a:t>
            </a:r>
            <a:r>
              <a:rPr lang="it-CH" dirty="0" err="1"/>
              <a:t>enable</a:t>
            </a:r>
            <a:r>
              <a:rPr lang="it-CH" dirty="0"/>
              <a:t> the positions of </a:t>
            </a:r>
            <a:r>
              <a:rPr lang="it-CH" dirty="0" err="1"/>
              <a:t>restriction</a:t>
            </a:r>
            <a:r>
              <a:rPr lang="it-CH" dirty="0"/>
              <a:t> </a:t>
            </a:r>
            <a:r>
              <a:rPr lang="it-CH" dirty="0" err="1"/>
              <a:t>sites</a:t>
            </a:r>
            <a:r>
              <a:rPr lang="it-CH" dirty="0"/>
              <a:t> to be </a:t>
            </a:r>
            <a:r>
              <a:rPr lang="it-CH" dirty="0" err="1"/>
              <a:t>located</a:t>
            </a:r>
            <a:r>
              <a:rPr lang="it-CH" dirty="0"/>
              <a:t> in a DNA </a:t>
            </a:r>
            <a:r>
              <a:rPr lang="it-CH" dirty="0" err="1"/>
              <a:t>molecule</a:t>
            </a:r>
            <a:r>
              <a:rPr lang="it-CH" dirty="0"/>
              <a:t>. </a:t>
            </a:r>
            <a:r>
              <a:rPr lang="it-CH" dirty="0" err="1"/>
              <a:t>This</a:t>
            </a:r>
            <a:r>
              <a:rPr lang="it-CH" dirty="0"/>
              <a:t> </a:t>
            </a:r>
            <a:r>
              <a:rPr lang="it-CH" dirty="0" err="1"/>
              <a:t>process</a:t>
            </a:r>
            <a:r>
              <a:rPr lang="it-CH" dirty="0"/>
              <a:t> </a:t>
            </a:r>
            <a:r>
              <a:rPr lang="it-CH" dirty="0" err="1"/>
              <a:t>is</a:t>
            </a:r>
            <a:r>
              <a:rPr lang="it-CH" dirty="0"/>
              <a:t> </a:t>
            </a:r>
            <a:r>
              <a:rPr lang="it-CH" dirty="0" err="1"/>
              <a:t>called</a:t>
            </a:r>
            <a:r>
              <a:rPr lang="it-CH" dirty="0"/>
              <a:t> </a:t>
            </a:r>
            <a:r>
              <a:rPr lang="it-CH" dirty="0" err="1">
                <a:solidFill>
                  <a:srgbClr val="FF0000"/>
                </a:solidFill>
              </a:rPr>
              <a:t>restriction</a:t>
            </a:r>
            <a:r>
              <a:rPr lang="it-CH" dirty="0">
                <a:solidFill>
                  <a:srgbClr val="FF0000"/>
                </a:solidFill>
              </a:rPr>
              <a:t> </a:t>
            </a:r>
            <a:r>
              <a:rPr lang="it-CH" dirty="0" err="1">
                <a:solidFill>
                  <a:srgbClr val="FF0000"/>
                </a:solidFill>
              </a:rPr>
              <a:t>mapping</a:t>
            </a:r>
            <a:r>
              <a:rPr lang="it-CH" dirty="0"/>
              <a:t>.</a:t>
            </a:r>
          </a:p>
        </p:txBody>
      </p:sp>
      <p:sp>
        <p:nvSpPr>
          <p:cNvPr id="3" name="Rettangolo 2"/>
          <p:cNvSpPr/>
          <p:nvPr/>
        </p:nvSpPr>
        <p:spPr>
          <a:xfrm>
            <a:off x="282497" y="4138346"/>
            <a:ext cx="8473751" cy="2308324"/>
          </a:xfrm>
          <a:prstGeom prst="rect">
            <a:avLst/>
          </a:prstGeom>
        </p:spPr>
        <p:txBody>
          <a:bodyPr wrap="square">
            <a:spAutoFit/>
          </a:bodyPr>
          <a:lstStyle/>
          <a:p>
            <a:r>
              <a:rPr lang="it-CH" dirty="0" err="1"/>
              <a:t>Genetic</a:t>
            </a:r>
            <a:r>
              <a:rPr lang="it-CH" dirty="0"/>
              <a:t> </a:t>
            </a:r>
            <a:r>
              <a:rPr lang="it-CH" dirty="0" err="1"/>
              <a:t>mapping</a:t>
            </a:r>
            <a:r>
              <a:rPr lang="it-CH" dirty="0"/>
              <a:t> </a:t>
            </a:r>
            <a:r>
              <a:rPr lang="it-CH" dirty="0" err="1"/>
              <a:t>using</a:t>
            </a:r>
            <a:r>
              <a:rPr lang="it-CH" dirty="0"/>
              <a:t> </a:t>
            </a:r>
            <a:r>
              <a:rPr lang="it-CH" dirty="0" err="1"/>
              <a:t>RFLPs</a:t>
            </a:r>
            <a:r>
              <a:rPr lang="it-CH" dirty="0"/>
              <a:t> </a:t>
            </a:r>
            <a:r>
              <a:rPr lang="it-CH" dirty="0" err="1"/>
              <a:t>as</a:t>
            </a:r>
            <a:r>
              <a:rPr lang="it-CH" dirty="0"/>
              <a:t> DNA </a:t>
            </a:r>
            <a:r>
              <a:rPr lang="it-CH" dirty="0" err="1"/>
              <a:t>markers</a:t>
            </a:r>
            <a:r>
              <a:rPr lang="it-CH" dirty="0"/>
              <a:t> can locate the positions of </a:t>
            </a:r>
            <a:r>
              <a:rPr lang="it-CH" dirty="0" err="1"/>
              <a:t>polymorphic</a:t>
            </a:r>
            <a:r>
              <a:rPr lang="it-CH" dirty="0"/>
              <a:t> </a:t>
            </a:r>
            <a:r>
              <a:rPr lang="it-CH" dirty="0" err="1"/>
              <a:t>restriction</a:t>
            </a:r>
            <a:r>
              <a:rPr lang="it-CH" dirty="0"/>
              <a:t> </a:t>
            </a:r>
            <a:r>
              <a:rPr lang="it-CH" dirty="0" err="1"/>
              <a:t>sites</a:t>
            </a:r>
            <a:r>
              <a:rPr lang="it-CH" dirty="0"/>
              <a:t> </a:t>
            </a:r>
            <a:r>
              <a:rPr lang="it-CH" dirty="0" err="1"/>
              <a:t>within</a:t>
            </a:r>
            <a:r>
              <a:rPr lang="it-CH" dirty="0"/>
              <a:t> a </a:t>
            </a:r>
            <a:r>
              <a:rPr lang="it-CH" dirty="0" err="1"/>
              <a:t>genome</a:t>
            </a:r>
            <a:r>
              <a:rPr lang="it-CH" dirty="0"/>
              <a:t>, </a:t>
            </a:r>
            <a:r>
              <a:rPr lang="it-CH" dirty="0" err="1"/>
              <a:t>but</a:t>
            </a:r>
            <a:r>
              <a:rPr lang="it-CH" dirty="0"/>
              <a:t> </a:t>
            </a:r>
            <a:r>
              <a:rPr lang="it-CH" dirty="0" err="1"/>
              <a:t>very</a:t>
            </a:r>
            <a:r>
              <a:rPr lang="it-CH" dirty="0"/>
              <a:t> </a:t>
            </a:r>
            <a:r>
              <a:rPr lang="it-CH" b="1" dirty="0" err="1"/>
              <a:t>few</a:t>
            </a:r>
            <a:r>
              <a:rPr lang="it-CH" b="1" dirty="0"/>
              <a:t> </a:t>
            </a:r>
            <a:r>
              <a:rPr lang="it-CH" b="1" dirty="0" err="1"/>
              <a:t>restriction</a:t>
            </a:r>
            <a:r>
              <a:rPr lang="it-CH" b="1" dirty="0"/>
              <a:t> </a:t>
            </a:r>
            <a:r>
              <a:rPr lang="it-CH" b="1" dirty="0" err="1"/>
              <a:t>sites</a:t>
            </a:r>
            <a:r>
              <a:rPr lang="it-CH" b="1" dirty="0"/>
              <a:t> are </a:t>
            </a:r>
            <a:r>
              <a:rPr lang="it-CH" b="1" dirty="0" err="1"/>
              <a:t>polymorphic</a:t>
            </a:r>
            <a:r>
              <a:rPr lang="it-CH" dirty="0"/>
              <a:t>, so </a:t>
            </a:r>
            <a:r>
              <a:rPr lang="it-CH" dirty="0" err="1"/>
              <a:t>many</a:t>
            </a:r>
            <a:r>
              <a:rPr lang="it-CH" dirty="0"/>
              <a:t> </a:t>
            </a:r>
            <a:r>
              <a:rPr lang="it-CH" dirty="0" err="1"/>
              <a:t>sites</a:t>
            </a:r>
            <a:r>
              <a:rPr lang="it-CH" dirty="0"/>
              <a:t> are </a:t>
            </a:r>
            <a:r>
              <a:rPr lang="it-CH" dirty="0" err="1"/>
              <a:t>not</a:t>
            </a:r>
            <a:r>
              <a:rPr lang="it-CH" dirty="0"/>
              <a:t> </a:t>
            </a:r>
            <a:r>
              <a:rPr lang="it-CH" dirty="0" err="1"/>
              <a:t>mapped</a:t>
            </a:r>
            <a:r>
              <a:rPr lang="it-CH" dirty="0"/>
              <a:t> by </a:t>
            </a:r>
            <a:r>
              <a:rPr lang="it-CH" dirty="0" err="1"/>
              <a:t>this</a:t>
            </a:r>
            <a:r>
              <a:rPr lang="it-CH" dirty="0"/>
              <a:t> </a:t>
            </a:r>
            <a:r>
              <a:rPr lang="it-CH" dirty="0" err="1"/>
              <a:t>technique</a:t>
            </a:r>
            <a:r>
              <a:rPr lang="it-CH" dirty="0"/>
              <a:t>. </a:t>
            </a:r>
            <a:r>
              <a:rPr lang="it-CH" dirty="0" err="1"/>
              <a:t>Could</a:t>
            </a:r>
            <a:r>
              <a:rPr lang="it-CH" dirty="0"/>
              <a:t> </a:t>
            </a:r>
            <a:r>
              <a:rPr lang="it-CH" dirty="0" err="1"/>
              <a:t>we</a:t>
            </a:r>
            <a:r>
              <a:rPr lang="it-CH" dirty="0"/>
              <a:t> </a:t>
            </a:r>
            <a:r>
              <a:rPr lang="it-CH" dirty="0" err="1"/>
              <a:t>increase</a:t>
            </a:r>
            <a:r>
              <a:rPr lang="it-CH" dirty="0"/>
              <a:t> the marker </a:t>
            </a:r>
            <a:r>
              <a:rPr lang="it-CH" dirty="0" err="1"/>
              <a:t>density</a:t>
            </a:r>
            <a:r>
              <a:rPr lang="it-CH" dirty="0"/>
              <a:t> on a </a:t>
            </a:r>
            <a:r>
              <a:rPr lang="it-CH" dirty="0" err="1"/>
              <a:t>genome</a:t>
            </a:r>
            <a:r>
              <a:rPr lang="it-CH" dirty="0"/>
              <a:t> </a:t>
            </a:r>
            <a:r>
              <a:rPr lang="it-CH" dirty="0" err="1"/>
              <a:t>map</a:t>
            </a:r>
            <a:r>
              <a:rPr lang="it-CH" dirty="0"/>
              <a:t> by </a:t>
            </a:r>
            <a:r>
              <a:rPr lang="it-CH" dirty="0" err="1"/>
              <a:t>using</a:t>
            </a:r>
            <a:r>
              <a:rPr lang="it-CH" dirty="0"/>
              <a:t> an alternative </a:t>
            </a:r>
            <a:r>
              <a:rPr lang="it-CH" dirty="0" err="1"/>
              <a:t>method</a:t>
            </a:r>
            <a:r>
              <a:rPr lang="it-CH" dirty="0"/>
              <a:t> to locate the positions of some of the </a:t>
            </a:r>
            <a:r>
              <a:rPr lang="it-CH" dirty="0" err="1"/>
              <a:t>nonpolymorphic</a:t>
            </a:r>
            <a:r>
              <a:rPr lang="it-CH" dirty="0"/>
              <a:t> </a:t>
            </a:r>
            <a:r>
              <a:rPr lang="it-CH" dirty="0" err="1"/>
              <a:t>restriction</a:t>
            </a:r>
            <a:r>
              <a:rPr lang="it-CH" dirty="0"/>
              <a:t> </a:t>
            </a:r>
            <a:r>
              <a:rPr lang="it-CH" dirty="0" err="1"/>
              <a:t>sites</a:t>
            </a:r>
            <a:r>
              <a:rPr lang="it-CH" dirty="0"/>
              <a:t>? </a:t>
            </a:r>
            <a:r>
              <a:rPr lang="it-CH" dirty="0" err="1"/>
              <a:t>This</a:t>
            </a:r>
            <a:r>
              <a:rPr lang="it-CH" dirty="0"/>
              <a:t> </a:t>
            </a:r>
            <a:r>
              <a:rPr lang="it-CH" dirty="0" err="1"/>
              <a:t>is</a:t>
            </a:r>
            <a:r>
              <a:rPr lang="it-CH" dirty="0"/>
              <a:t> </a:t>
            </a:r>
            <a:r>
              <a:rPr lang="it-CH" dirty="0" err="1"/>
              <a:t>what</a:t>
            </a:r>
            <a:r>
              <a:rPr lang="it-CH" dirty="0"/>
              <a:t> </a:t>
            </a:r>
            <a:r>
              <a:rPr lang="it-CH" dirty="0" err="1"/>
              <a:t>restriction</a:t>
            </a:r>
            <a:r>
              <a:rPr lang="it-CH" dirty="0"/>
              <a:t> </a:t>
            </a:r>
            <a:r>
              <a:rPr lang="it-CH" dirty="0" err="1"/>
              <a:t>mapping</a:t>
            </a:r>
            <a:r>
              <a:rPr lang="it-CH" dirty="0"/>
              <a:t> </a:t>
            </a:r>
            <a:r>
              <a:rPr lang="it-CH" dirty="0" err="1"/>
              <a:t>achieves</a:t>
            </a:r>
            <a:r>
              <a:rPr lang="it-CH" dirty="0"/>
              <a:t>. The </a:t>
            </a:r>
            <a:r>
              <a:rPr lang="it-CH" dirty="0" err="1"/>
              <a:t>simplest</a:t>
            </a:r>
            <a:r>
              <a:rPr lang="it-CH" dirty="0"/>
              <a:t> way to </a:t>
            </a:r>
            <a:r>
              <a:rPr lang="it-CH" dirty="0" err="1"/>
              <a:t>construct</a:t>
            </a:r>
            <a:r>
              <a:rPr lang="it-CH" dirty="0"/>
              <a:t> a </a:t>
            </a:r>
            <a:r>
              <a:rPr lang="it-CH" dirty="0" err="1"/>
              <a:t>restriction</a:t>
            </a:r>
            <a:r>
              <a:rPr lang="it-CH" dirty="0"/>
              <a:t> </a:t>
            </a:r>
            <a:r>
              <a:rPr lang="it-CH" dirty="0" err="1"/>
              <a:t>map</a:t>
            </a:r>
            <a:r>
              <a:rPr lang="it-CH" dirty="0"/>
              <a:t> </a:t>
            </a:r>
            <a:r>
              <a:rPr lang="it-CH" dirty="0" err="1"/>
              <a:t>is</a:t>
            </a:r>
            <a:r>
              <a:rPr lang="it-CH" dirty="0"/>
              <a:t> to compare the </a:t>
            </a:r>
            <a:r>
              <a:rPr lang="it-CH" dirty="0" err="1"/>
              <a:t>fragment</a:t>
            </a:r>
            <a:r>
              <a:rPr lang="it-CH" dirty="0"/>
              <a:t> </a:t>
            </a:r>
            <a:r>
              <a:rPr lang="it-CH" dirty="0" err="1"/>
              <a:t>sizes</a:t>
            </a:r>
            <a:r>
              <a:rPr lang="it-CH" dirty="0"/>
              <a:t> </a:t>
            </a:r>
            <a:r>
              <a:rPr lang="it-CH" dirty="0" err="1"/>
              <a:t>produced</a:t>
            </a:r>
            <a:r>
              <a:rPr lang="it-CH" dirty="0"/>
              <a:t> </a:t>
            </a:r>
            <a:r>
              <a:rPr lang="it-CH" dirty="0" err="1"/>
              <a:t>when</a:t>
            </a:r>
            <a:r>
              <a:rPr lang="it-CH" dirty="0"/>
              <a:t> a DNA </a:t>
            </a:r>
            <a:r>
              <a:rPr lang="it-CH" dirty="0" err="1"/>
              <a:t>molecule</a:t>
            </a:r>
            <a:r>
              <a:rPr lang="it-CH" dirty="0"/>
              <a:t> </a:t>
            </a:r>
            <a:r>
              <a:rPr lang="it-CH" dirty="0" err="1"/>
              <a:t>is</a:t>
            </a:r>
            <a:r>
              <a:rPr lang="it-CH" dirty="0"/>
              <a:t> </a:t>
            </a:r>
            <a:r>
              <a:rPr lang="it-CH" dirty="0" err="1"/>
              <a:t>digested</a:t>
            </a:r>
            <a:r>
              <a:rPr lang="it-CH" dirty="0"/>
              <a:t> with </a:t>
            </a:r>
            <a:r>
              <a:rPr lang="it-CH" dirty="0" err="1"/>
              <a:t>two</a:t>
            </a:r>
            <a:r>
              <a:rPr lang="it-CH" dirty="0"/>
              <a:t> </a:t>
            </a:r>
            <a:r>
              <a:rPr lang="it-CH" dirty="0" err="1"/>
              <a:t>different</a:t>
            </a:r>
            <a:r>
              <a:rPr lang="it-CH" dirty="0"/>
              <a:t> </a:t>
            </a:r>
            <a:r>
              <a:rPr lang="it-CH" dirty="0" err="1"/>
              <a:t>restriction</a:t>
            </a:r>
            <a:r>
              <a:rPr lang="it-CH" dirty="0"/>
              <a:t> </a:t>
            </a:r>
            <a:r>
              <a:rPr lang="it-CH" dirty="0" err="1"/>
              <a:t>enzymes</a:t>
            </a:r>
            <a:r>
              <a:rPr lang="it-CH" dirty="0"/>
              <a:t> </a:t>
            </a:r>
            <a:r>
              <a:rPr lang="it-CH" dirty="0" err="1"/>
              <a:t>that</a:t>
            </a:r>
            <a:r>
              <a:rPr lang="it-CH" dirty="0"/>
              <a:t> </a:t>
            </a:r>
            <a:r>
              <a:rPr lang="it-CH" dirty="0" err="1"/>
              <a:t>recognize</a:t>
            </a:r>
            <a:r>
              <a:rPr lang="it-CH" dirty="0"/>
              <a:t> </a:t>
            </a:r>
            <a:r>
              <a:rPr lang="it-CH" dirty="0" err="1"/>
              <a:t>different</a:t>
            </a:r>
            <a:r>
              <a:rPr lang="it-CH" dirty="0"/>
              <a:t> target </a:t>
            </a:r>
            <a:r>
              <a:rPr lang="it-CH" dirty="0" err="1"/>
              <a:t>sequences</a:t>
            </a:r>
            <a:r>
              <a:rPr lang="it-CH" dirty="0"/>
              <a:t>. An </a:t>
            </a:r>
            <a:r>
              <a:rPr lang="it-CH" dirty="0" err="1"/>
              <a:t>example</a:t>
            </a:r>
            <a:r>
              <a:rPr lang="it-CH" dirty="0"/>
              <a:t> </a:t>
            </a:r>
            <a:r>
              <a:rPr lang="it-CH" dirty="0" err="1"/>
              <a:t>using</a:t>
            </a:r>
            <a:r>
              <a:rPr lang="it-CH" dirty="0"/>
              <a:t> the </a:t>
            </a:r>
            <a:r>
              <a:rPr lang="it-CH" dirty="0" err="1"/>
              <a:t>restriction</a:t>
            </a:r>
            <a:r>
              <a:rPr lang="it-CH" dirty="0"/>
              <a:t> </a:t>
            </a:r>
            <a:r>
              <a:rPr lang="it-CH" dirty="0" err="1"/>
              <a:t>enzymes</a:t>
            </a:r>
            <a:r>
              <a:rPr lang="it-CH" dirty="0"/>
              <a:t> </a:t>
            </a:r>
            <a:r>
              <a:rPr lang="it-CH" dirty="0" err="1"/>
              <a:t>EcoRI</a:t>
            </a:r>
            <a:r>
              <a:rPr lang="it-CH" dirty="0"/>
              <a:t> and </a:t>
            </a:r>
            <a:r>
              <a:rPr lang="it-CH" dirty="0" err="1"/>
              <a:t>BamHI</a:t>
            </a:r>
            <a:r>
              <a:rPr lang="it-CH" dirty="0"/>
              <a:t> </a:t>
            </a:r>
            <a:r>
              <a:rPr lang="it-CH" dirty="0" err="1"/>
              <a:t>is</a:t>
            </a:r>
            <a:r>
              <a:rPr lang="it-CH" dirty="0"/>
              <a:t> </a:t>
            </a:r>
            <a:r>
              <a:rPr lang="it-CH" dirty="0" err="1"/>
              <a:t>shown</a:t>
            </a:r>
            <a:endParaRPr lang="it-CH" dirty="0"/>
          </a:p>
        </p:txBody>
      </p:sp>
      <p:pic>
        <p:nvPicPr>
          <p:cNvPr id="4" name="Immagine 3"/>
          <p:cNvPicPr>
            <a:picLocks noChangeAspect="1"/>
          </p:cNvPicPr>
          <p:nvPr/>
        </p:nvPicPr>
        <p:blipFill>
          <a:blip r:embed="rId2">
            <a:clrChange>
              <a:clrFrom>
                <a:srgbClr val="FFFFFF"/>
              </a:clrFrom>
              <a:clrTo>
                <a:srgbClr val="FFFFFF">
                  <a:alpha val="0"/>
                </a:srgbClr>
              </a:clrTo>
            </a:clrChange>
          </a:blip>
          <a:stretch>
            <a:fillRect/>
          </a:stretch>
        </p:blipFill>
        <p:spPr>
          <a:xfrm>
            <a:off x="8180049" y="921877"/>
            <a:ext cx="3567129" cy="3731261"/>
          </a:xfrm>
          <a:prstGeom prst="rect">
            <a:avLst/>
          </a:prstGeom>
        </p:spPr>
      </p:pic>
      <p:sp>
        <p:nvSpPr>
          <p:cNvPr id="5" name="Rettangolo 4"/>
          <p:cNvSpPr/>
          <p:nvPr/>
        </p:nvSpPr>
        <p:spPr>
          <a:xfrm>
            <a:off x="2926466" y="117534"/>
            <a:ext cx="6877292" cy="369332"/>
          </a:xfrm>
          <a:prstGeom prst="rect">
            <a:avLst/>
          </a:prstGeom>
          <a:ln>
            <a:solidFill>
              <a:srgbClr val="FF0000"/>
            </a:solidFill>
          </a:ln>
        </p:spPr>
        <p:txBody>
          <a:bodyPr wrap="square">
            <a:spAutoFit/>
          </a:bodyPr>
          <a:lstStyle/>
          <a:p>
            <a:r>
              <a:rPr lang="it-CH" dirty="0"/>
              <a:t>3.5 PHYSICAL MAPPING BY DIRECT EXAMINATION OF DNA MOLECULES </a:t>
            </a:r>
          </a:p>
        </p:txBody>
      </p:sp>
    </p:spTree>
    <p:extLst>
      <p:ext uri="{BB962C8B-B14F-4D97-AF65-F5344CB8AC3E}">
        <p14:creationId xmlns:p14="http://schemas.microsoft.com/office/powerpoint/2010/main" val="16326587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70681" y="262967"/>
            <a:ext cx="5867700" cy="2308324"/>
          </a:xfrm>
          <a:prstGeom prst="rect">
            <a:avLst/>
          </a:prstGeom>
        </p:spPr>
        <p:txBody>
          <a:bodyPr wrap="square">
            <a:spAutoFit/>
          </a:bodyPr>
          <a:lstStyle/>
          <a:p>
            <a:r>
              <a:rPr lang="it-CH" dirty="0"/>
              <a:t>• First, a sample of the DNA </a:t>
            </a:r>
            <a:r>
              <a:rPr lang="it-CH" dirty="0" err="1"/>
              <a:t>molecule</a:t>
            </a:r>
            <a:r>
              <a:rPr lang="it-CH" dirty="0"/>
              <a:t> </a:t>
            </a:r>
            <a:r>
              <a:rPr lang="it-CH" dirty="0" err="1"/>
              <a:t>is</a:t>
            </a:r>
            <a:r>
              <a:rPr lang="it-CH" dirty="0"/>
              <a:t> </a:t>
            </a:r>
            <a:r>
              <a:rPr lang="it-CH" dirty="0" err="1"/>
              <a:t>digested</a:t>
            </a:r>
            <a:r>
              <a:rPr lang="it-CH" dirty="0"/>
              <a:t> with just </a:t>
            </a:r>
            <a:r>
              <a:rPr lang="it-CH" dirty="0" err="1">
                <a:solidFill>
                  <a:srgbClr val="FF0000"/>
                </a:solidFill>
              </a:rPr>
              <a:t>one</a:t>
            </a:r>
            <a:r>
              <a:rPr lang="it-CH" dirty="0">
                <a:solidFill>
                  <a:srgbClr val="FF0000"/>
                </a:solidFill>
              </a:rPr>
              <a:t> of the </a:t>
            </a:r>
            <a:r>
              <a:rPr lang="it-CH" dirty="0" err="1">
                <a:solidFill>
                  <a:srgbClr val="FF0000"/>
                </a:solidFill>
              </a:rPr>
              <a:t>enzymes</a:t>
            </a:r>
            <a:r>
              <a:rPr lang="it-CH" dirty="0">
                <a:solidFill>
                  <a:srgbClr val="FF0000"/>
                </a:solidFill>
              </a:rPr>
              <a:t> </a:t>
            </a:r>
            <a:r>
              <a:rPr lang="it-CH" dirty="0"/>
              <a:t>and the </a:t>
            </a:r>
            <a:r>
              <a:rPr lang="it-CH" dirty="0" err="1"/>
              <a:t>sizes</a:t>
            </a:r>
            <a:r>
              <a:rPr lang="it-CH" dirty="0"/>
              <a:t> of the </a:t>
            </a:r>
            <a:r>
              <a:rPr lang="it-CH" dirty="0" err="1"/>
              <a:t>resulting</a:t>
            </a:r>
            <a:r>
              <a:rPr lang="it-CH" dirty="0"/>
              <a:t> </a:t>
            </a:r>
            <a:r>
              <a:rPr lang="it-CH" dirty="0" err="1"/>
              <a:t>fragments</a:t>
            </a:r>
            <a:r>
              <a:rPr lang="it-CH" dirty="0"/>
              <a:t> are </a:t>
            </a:r>
            <a:r>
              <a:rPr lang="it-CH" dirty="0" err="1"/>
              <a:t>measured</a:t>
            </a:r>
            <a:r>
              <a:rPr lang="it-CH" dirty="0"/>
              <a:t> by </a:t>
            </a:r>
            <a:r>
              <a:rPr lang="it-CH" dirty="0" err="1"/>
              <a:t>agarose</a:t>
            </a:r>
            <a:r>
              <a:rPr lang="it-CH" dirty="0"/>
              <a:t> gel </a:t>
            </a:r>
            <a:r>
              <a:rPr lang="en-US" dirty="0"/>
              <a:t>electrophoresis. Next, another sample of the molecule is digested with the </a:t>
            </a:r>
            <a:r>
              <a:rPr lang="en-US" dirty="0">
                <a:solidFill>
                  <a:srgbClr val="FF0000"/>
                </a:solidFill>
              </a:rPr>
              <a:t>second enzyme</a:t>
            </a:r>
            <a:r>
              <a:rPr lang="en-US" dirty="0"/>
              <a:t>, and the resulting fragments are again sized in an agarose gel. The results so far enable the number of restriction sites for each enzyme to be worked out but do not allow their relative positions to be determined.</a:t>
            </a:r>
            <a:endParaRPr lang="it-CH" dirty="0"/>
          </a:p>
        </p:txBody>
      </p:sp>
      <p:sp>
        <p:nvSpPr>
          <p:cNvPr id="3" name="Rettangolo 2"/>
          <p:cNvSpPr/>
          <p:nvPr/>
        </p:nvSpPr>
        <p:spPr>
          <a:xfrm>
            <a:off x="187805" y="2805638"/>
            <a:ext cx="5850576" cy="3970318"/>
          </a:xfrm>
          <a:prstGeom prst="rect">
            <a:avLst/>
          </a:prstGeom>
        </p:spPr>
        <p:txBody>
          <a:bodyPr wrap="square">
            <a:spAutoFit/>
          </a:bodyPr>
          <a:lstStyle/>
          <a:p>
            <a:r>
              <a:rPr lang="it-CH" dirty="0"/>
              <a:t>• A sample of the DNA </a:t>
            </a:r>
            <a:r>
              <a:rPr lang="it-CH" dirty="0" err="1"/>
              <a:t>molecule</a:t>
            </a:r>
            <a:r>
              <a:rPr lang="it-CH" dirty="0"/>
              <a:t> </a:t>
            </a:r>
            <a:r>
              <a:rPr lang="it-CH" dirty="0" err="1"/>
              <a:t>is</a:t>
            </a:r>
            <a:r>
              <a:rPr lang="it-CH" dirty="0"/>
              <a:t> </a:t>
            </a:r>
            <a:r>
              <a:rPr lang="it-CH" dirty="0" err="1"/>
              <a:t>then</a:t>
            </a:r>
            <a:r>
              <a:rPr lang="it-CH" dirty="0"/>
              <a:t> </a:t>
            </a:r>
            <a:r>
              <a:rPr lang="it-CH" dirty="0" err="1"/>
              <a:t>cut</a:t>
            </a:r>
            <a:r>
              <a:rPr lang="it-CH" dirty="0"/>
              <a:t> </a:t>
            </a:r>
            <a:r>
              <a:rPr lang="it-CH" dirty="0">
                <a:solidFill>
                  <a:srgbClr val="FF0000"/>
                </a:solidFill>
              </a:rPr>
              <a:t>with </a:t>
            </a:r>
            <a:r>
              <a:rPr lang="it-CH" dirty="0" err="1">
                <a:solidFill>
                  <a:srgbClr val="FF0000"/>
                </a:solidFill>
              </a:rPr>
              <a:t>both</a:t>
            </a:r>
            <a:r>
              <a:rPr lang="it-CH" dirty="0">
                <a:solidFill>
                  <a:srgbClr val="FF0000"/>
                </a:solidFill>
              </a:rPr>
              <a:t> </a:t>
            </a:r>
            <a:r>
              <a:rPr lang="it-CH" dirty="0" err="1">
                <a:solidFill>
                  <a:srgbClr val="FF0000"/>
                </a:solidFill>
              </a:rPr>
              <a:t>enzymes</a:t>
            </a:r>
            <a:r>
              <a:rPr lang="it-CH" dirty="0">
                <a:solidFill>
                  <a:srgbClr val="FF0000"/>
                </a:solidFill>
              </a:rPr>
              <a:t> </a:t>
            </a:r>
            <a:r>
              <a:rPr lang="it-CH" dirty="0" err="1">
                <a:solidFill>
                  <a:srgbClr val="FF0000"/>
                </a:solidFill>
              </a:rPr>
              <a:t>together</a:t>
            </a:r>
            <a:r>
              <a:rPr lang="it-CH" dirty="0"/>
              <a:t>. In the </a:t>
            </a:r>
            <a:r>
              <a:rPr lang="it-CH" dirty="0" err="1"/>
              <a:t>example</a:t>
            </a:r>
            <a:r>
              <a:rPr lang="it-CH" dirty="0"/>
              <a:t> </a:t>
            </a:r>
            <a:r>
              <a:rPr lang="it-CH" dirty="0" err="1"/>
              <a:t>shown</a:t>
            </a:r>
            <a:r>
              <a:rPr lang="it-CH" dirty="0"/>
              <a:t> in Figure 3.28, the </a:t>
            </a:r>
            <a:r>
              <a:rPr lang="it-CH" dirty="0" err="1"/>
              <a:t>fragment</a:t>
            </a:r>
            <a:r>
              <a:rPr lang="it-CH" dirty="0"/>
              <a:t> </a:t>
            </a:r>
            <a:r>
              <a:rPr lang="it-CH" dirty="0" err="1"/>
              <a:t>sizes</a:t>
            </a:r>
            <a:r>
              <a:rPr lang="it-CH" dirty="0"/>
              <a:t> </a:t>
            </a:r>
            <a:r>
              <a:rPr lang="it-CH" dirty="0" err="1"/>
              <a:t>produced</a:t>
            </a:r>
            <a:r>
              <a:rPr lang="it-CH" dirty="0"/>
              <a:t> by </a:t>
            </a:r>
            <a:r>
              <a:rPr lang="it-CH" dirty="0" err="1"/>
              <a:t>this</a:t>
            </a:r>
            <a:r>
              <a:rPr lang="it-CH" dirty="0"/>
              <a:t> double </a:t>
            </a:r>
            <a:r>
              <a:rPr lang="it-CH" dirty="0" err="1"/>
              <a:t>restriction</a:t>
            </a:r>
            <a:r>
              <a:rPr lang="it-CH" dirty="0"/>
              <a:t> </a:t>
            </a:r>
            <a:r>
              <a:rPr lang="it-CH" dirty="0" err="1"/>
              <a:t>enable</a:t>
            </a:r>
            <a:r>
              <a:rPr lang="it-CH" dirty="0"/>
              <a:t> </a:t>
            </a:r>
            <a:r>
              <a:rPr lang="it-CH" dirty="0" err="1"/>
              <a:t>three</a:t>
            </a:r>
            <a:r>
              <a:rPr lang="it-CH" dirty="0"/>
              <a:t> of the </a:t>
            </a:r>
            <a:r>
              <a:rPr lang="it-CH" dirty="0" err="1"/>
              <a:t>four</a:t>
            </a:r>
            <a:r>
              <a:rPr lang="it-CH" dirty="0"/>
              <a:t> </a:t>
            </a:r>
            <a:r>
              <a:rPr lang="it-CH" dirty="0" err="1"/>
              <a:t>restriction</a:t>
            </a:r>
            <a:r>
              <a:rPr lang="it-CH" dirty="0"/>
              <a:t> </a:t>
            </a:r>
            <a:r>
              <a:rPr lang="it-CH" dirty="0" err="1"/>
              <a:t>sites</a:t>
            </a:r>
            <a:r>
              <a:rPr lang="it-CH" dirty="0"/>
              <a:t> to be </a:t>
            </a:r>
            <a:r>
              <a:rPr lang="it-CH" dirty="0" err="1"/>
              <a:t>mapped</a:t>
            </a:r>
            <a:r>
              <a:rPr lang="it-CH" dirty="0"/>
              <a:t>. </a:t>
            </a:r>
          </a:p>
          <a:p>
            <a:endParaRPr lang="it-CH" dirty="0"/>
          </a:p>
          <a:p>
            <a:r>
              <a:rPr lang="it-CH" dirty="0"/>
              <a:t>• A </a:t>
            </a:r>
            <a:r>
              <a:rPr lang="it-CH" dirty="0" err="1">
                <a:solidFill>
                  <a:srgbClr val="FF0000"/>
                </a:solidFill>
              </a:rPr>
              <a:t>partial</a:t>
            </a:r>
            <a:r>
              <a:rPr lang="it-CH" dirty="0">
                <a:solidFill>
                  <a:srgbClr val="FF0000"/>
                </a:solidFill>
              </a:rPr>
              <a:t> </a:t>
            </a:r>
            <a:r>
              <a:rPr lang="it-CH" dirty="0" err="1">
                <a:solidFill>
                  <a:srgbClr val="FF0000"/>
                </a:solidFill>
              </a:rPr>
              <a:t>restriction</a:t>
            </a:r>
            <a:r>
              <a:rPr lang="it-CH" dirty="0">
                <a:solidFill>
                  <a:srgbClr val="FF0000"/>
                </a:solidFill>
              </a:rPr>
              <a:t> </a:t>
            </a:r>
            <a:r>
              <a:rPr lang="it-CH" dirty="0" err="1"/>
              <a:t>is</a:t>
            </a:r>
            <a:r>
              <a:rPr lang="it-CH" dirty="0"/>
              <a:t> </a:t>
            </a:r>
            <a:r>
              <a:rPr lang="it-CH" dirty="0" err="1"/>
              <a:t>carried</a:t>
            </a:r>
            <a:r>
              <a:rPr lang="it-CH" dirty="0"/>
              <a:t> out, in </a:t>
            </a:r>
            <a:r>
              <a:rPr lang="it-CH" dirty="0" err="1"/>
              <a:t>which</a:t>
            </a:r>
            <a:r>
              <a:rPr lang="it-CH" dirty="0"/>
              <a:t> a single </a:t>
            </a:r>
            <a:r>
              <a:rPr lang="it-CH" dirty="0" err="1"/>
              <a:t>enzyme</a:t>
            </a:r>
            <a:r>
              <a:rPr lang="it-CH" dirty="0"/>
              <a:t> </a:t>
            </a:r>
            <a:r>
              <a:rPr lang="it-CH" dirty="0" err="1"/>
              <a:t>is</a:t>
            </a:r>
            <a:r>
              <a:rPr lang="it-CH" dirty="0"/>
              <a:t> </a:t>
            </a:r>
            <a:r>
              <a:rPr lang="it-CH" dirty="0" err="1"/>
              <a:t>used</a:t>
            </a:r>
            <a:r>
              <a:rPr lang="it-CH" dirty="0"/>
              <a:t> </a:t>
            </a:r>
            <a:r>
              <a:rPr lang="it-CH" dirty="0" err="1"/>
              <a:t>but</a:t>
            </a:r>
            <a:r>
              <a:rPr lang="it-CH" dirty="0"/>
              <a:t> the </a:t>
            </a:r>
            <a:r>
              <a:rPr lang="it-CH" dirty="0" err="1"/>
              <a:t>digestion</a:t>
            </a:r>
            <a:r>
              <a:rPr lang="it-CH" dirty="0"/>
              <a:t> </a:t>
            </a:r>
            <a:r>
              <a:rPr lang="it-CH" dirty="0" err="1"/>
              <a:t>does</a:t>
            </a:r>
            <a:r>
              <a:rPr lang="it-CH" dirty="0"/>
              <a:t> </a:t>
            </a:r>
            <a:r>
              <a:rPr lang="it-CH" dirty="0" err="1"/>
              <a:t>not</a:t>
            </a:r>
            <a:r>
              <a:rPr lang="it-CH" dirty="0"/>
              <a:t> go to </a:t>
            </a:r>
            <a:r>
              <a:rPr lang="it-CH" dirty="0" err="1"/>
              <a:t>completion</a:t>
            </a:r>
            <a:r>
              <a:rPr lang="it-CH" dirty="0"/>
              <a:t>, </a:t>
            </a:r>
            <a:r>
              <a:rPr lang="it-CH" dirty="0" err="1"/>
              <a:t>because</a:t>
            </a:r>
            <a:r>
              <a:rPr lang="it-CH" dirty="0"/>
              <a:t> the </a:t>
            </a:r>
            <a:r>
              <a:rPr lang="it-CH" dirty="0" err="1"/>
              <a:t>reaction</a:t>
            </a:r>
            <a:r>
              <a:rPr lang="it-CH" dirty="0"/>
              <a:t> </a:t>
            </a:r>
            <a:r>
              <a:rPr lang="it-CH" dirty="0" err="1"/>
              <a:t>is</a:t>
            </a:r>
            <a:r>
              <a:rPr lang="it-CH" dirty="0"/>
              <a:t> </a:t>
            </a:r>
            <a:r>
              <a:rPr lang="it-CH" dirty="0" err="1"/>
              <a:t>incubated</a:t>
            </a:r>
            <a:r>
              <a:rPr lang="it-CH" dirty="0"/>
              <a:t> </a:t>
            </a:r>
            <a:r>
              <a:rPr lang="it-CH" dirty="0" err="1"/>
              <a:t>only</a:t>
            </a:r>
            <a:r>
              <a:rPr lang="it-CH" dirty="0"/>
              <a:t> for a </a:t>
            </a:r>
            <a:r>
              <a:rPr lang="it-CH" b="1" dirty="0"/>
              <a:t>short time </a:t>
            </a:r>
            <a:r>
              <a:rPr lang="it-CH" dirty="0"/>
              <a:t>or a </a:t>
            </a:r>
            <a:r>
              <a:rPr lang="it-CH" b="1" dirty="0" err="1"/>
              <a:t>suboptimal</a:t>
            </a:r>
            <a:r>
              <a:rPr lang="it-CH" b="1" dirty="0"/>
              <a:t> </a:t>
            </a:r>
            <a:r>
              <a:rPr lang="it-CH" b="1" dirty="0" err="1"/>
              <a:t>incubation</a:t>
            </a:r>
            <a:r>
              <a:rPr lang="it-CH" b="1" dirty="0"/>
              <a:t> temperature </a:t>
            </a:r>
            <a:r>
              <a:rPr lang="it-CH" dirty="0" err="1"/>
              <a:t>is</a:t>
            </a:r>
            <a:r>
              <a:rPr lang="it-CH" dirty="0"/>
              <a:t> </a:t>
            </a:r>
            <a:r>
              <a:rPr lang="it-CH" dirty="0" err="1"/>
              <a:t>used</a:t>
            </a:r>
            <a:r>
              <a:rPr lang="it-CH" dirty="0"/>
              <a:t>. </a:t>
            </a:r>
            <a:r>
              <a:rPr lang="it-CH" dirty="0" err="1"/>
              <a:t>Partial</a:t>
            </a:r>
            <a:r>
              <a:rPr lang="it-CH" dirty="0"/>
              <a:t> </a:t>
            </a:r>
            <a:r>
              <a:rPr lang="it-CH" dirty="0" err="1"/>
              <a:t>restriction</a:t>
            </a:r>
            <a:r>
              <a:rPr lang="it-CH" dirty="0"/>
              <a:t> </a:t>
            </a:r>
            <a:r>
              <a:rPr lang="it-CH" dirty="0" err="1"/>
              <a:t>leads</a:t>
            </a:r>
            <a:r>
              <a:rPr lang="it-CH" dirty="0"/>
              <a:t> to a </a:t>
            </a:r>
            <a:r>
              <a:rPr lang="it-CH" dirty="0" err="1"/>
              <a:t>complex</a:t>
            </a:r>
            <a:r>
              <a:rPr lang="it-CH" dirty="0"/>
              <a:t> set of </a:t>
            </a:r>
            <a:r>
              <a:rPr lang="it-CH" dirty="0" err="1"/>
              <a:t>products</a:t>
            </a:r>
            <a:r>
              <a:rPr lang="it-CH" dirty="0"/>
              <a:t>, the complete </a:t>
            </a:r>
            <a:r>
              <a:rPr lang="it-CH" dirty="0" err="1"/>
              <a:t>restriction</a:t>
            </a:r>
            <a:r>
              <a:rPr lang="it-CH" dirty="0"/>
              <a:t> </a:t>
            </a:r>
            <a:r>
              <a:rPr lang="it-CH" dirty="0" err="1"/>
              <a:t>products</a:t>
            </a:r>
            <a:r>
              <a:rPr lang="it-CH" dirty="0"/>
              <a:t> </a:t>
            </a:r>
            <a:r>
              <a:rPr lang="it-CH" dirty="0" err="1"/>
              <a:t>now</a:t>
            </a:r>
            <a:r>
              <a:rPr lang="it-CH" dirty="0"/>
              <a:t> </a:t>
            </a:r>
            <a:r>
              <a:rPr lang="it-CH" dirty="0" err="1"/>
              <a:t>being</a:t>
            </a:r>
            <a:r>
              <a:rPr lang="it-CH" dirty="0"/>
              <a:t> </a:t>
            </a:r>
            <a:r>
              <a:rPr lang="it-CH" dirty="0" err="1"/>
              <a:t>supplemented</a:t>
            </a:r>
            <a:r>
              <a:rPr lang="it-CH" dirty="0"/>
              <a:t> with </a:t>
            </a:r>
            <a:r>
              <a:rPr lang="it-CH" dirty="0" err="1"/>
              <a:t>partially</a:t>
            </a:r>
            <a:r>
              <a:rPr lang="it-CH" dirty="0"/>
              <a:t> </a:t>
            </a:r>
            <a:r>
              <a:rPr lang="it-CH" dirty="0" err="1"/>
              <a:t>restricted</a:t>
            </a:r>
            <a:r>
              <a:rPr lang="it-CH" dirty="0"/>
              <a:t> </a:t>
            </a:r>
            <a:r>
              <a:rPr lang="it-CH" dirty="0" err="1"/>
              <a:t>fragments</a:t>
            </a:r>
            <a:r>
              <a:rPr lang="it-CH" dirty="0"/>
              <a:t> </a:t>
            </a:r>
            <a:r>
              <a:rPr lang="it-CH" dirty="0" err="1"/>
              <a:t>that</a:t>
            </a:r>
            <a:r>
              <a:rPr lang="it-CH" dirty="0"/>
              <a:t> </a:t>
            </a:r>
            <a:r>
              <a:rPr lang="it-CH" dirty="0" err="1"/>
              <a:t>still</a:t>
            </a:r>
            <a:r>
              <a:rPr lang="it-CH" dirty="0"/>
              <a:t> </a:t>
            </a:r>
            <a:r>
              <a:rPr lang="it-CH" dirty="0" err="1"/>
              <a:t>contain</a:t>
            </a:r>
            <a:r>
              <a:rPr lang="it-CH" dirty="0"/>
              <a:t> </a:t>
            </a:r>
            <a:r>
              <a:rPr lang="it-CH" dirty="0" err="1"/>
              <a:t>one</a:t>
            </a:r>
            <a:r>
              <a:rPr lang="it-CH" dirty="0"/>
              <a:t> or more </a:t>
            </a:r>
            <a:r>
              <a:rPr lang="it-CH" dirty="0" err="1"/>
              <a:t>uncut</a:t>
            </a:r>
            <a:r>
              <a:rPr lang="it-CH" dirty="0"/>
              <a:t> </a:t>
            </a:r>
            <a:r>
              <a:rPr lang="it-CH" dirty="0" err="1"/>
              <a:t>restriction</a:t>
            </a:r>
            <a:r>
              <a:rPr lang="it-CH" dirty="0"/>
              <a:t> </a:t>
            </a:r>
            <a:r>
              <a:rPr lang="it-CH" dirty="0" err="1"/>
              <a:t>sites</a:t>
            </a:r>
            <a:r>
              <a:rPr lang="it-CH" dirty="0"/>
              <a:t>. The </a:t>
            </a:r>
            <a:r>
              <a:rPr lang="it-CH" dirty="0" err="1"/>
              <a:t>sizes</a:t>
            </a:r>
            <a:r>
              <a:rPr lang="it-CH" dirty="0"/>
              <a:t> of the </a:t>
            </a:r>
            <a:r>
              <a:rPr lang="it-CH" dirty="0" err="1"/>
              <a:t>partially</a:t>
            </a:r>
            <a:r>
              <a:rPr lang="it-CH" dirty="0"/>
              <a:t> </a:t>
            </a:r>
            <a:r>
              <a:rPr lang="it-CH" dirty="0" err="1"/>
              <a:t>restricted</a:t>
            </a:r>
            <a:r>
              <a:rPr lang="it-CH" dirty="0"/>
              <a:t> </a:t>
            </a:r>
            <a:r>
              <a:rPr lang="it-CH" dirty="0" err="1"/>
              <a:t>fragments</a:t>
            </a:r>
            <a:r>
              <a:rPr lang="it-CH" dirty="0"/>
              <a:t> </a:t>
            </a:r>
            <a:r>
              <a:rPr lang="it-CH" dirty="0" err="1"/>
              <a:t>enable</a:t>
            </a:r>
            <a:r>
              <a:rPr lang="it-CH" dirty="0"/>
              <a:t> the </a:t>
            </a:r>
            <a:r>
              <a:rPr lang="it-CH" dirty="0" err="1"/>
              <a:t>map</a:t>
            </a:r>
            <a:r>
              <a:rPr lang="it-CH" dirty="0"/>
              <a:t> to be </a:t>
            </a:r>
            <a:r>
              <a:rPr lang="it-CH" dirty="0" err="1"/>
              <a:t>completed</a:t>
            </a:r>
            <a:r>
              <a:rPr lang="it-CH" dirty="0"/>
              <a:t>. </a:t>
            </a:r>
          </a:p>
        </p:txBody>
      </p:sp>
      <p:pic>
        <p:nvPicPr>
          <p:cNvPr id="4" name="Immagine 3"/>
          <p:cNvPicPr>
            <a:picLocks noChangeAspect="1"/>
          </p:cNvPicPr>
          <p:nvPr/>
        </p:nvPicPr>
        <p:blipFill>
          <a:blip r:embed="rId2">
            <a:clrChange>
              <a:clrFrom>
                <a:srgbClr val="FFFFFF"/>
              </a:clrFrom>
              <a:clrTo>
                <a:srgbClr val="FFFFFF">
                  <a:alpha val="0"/>
                </a:srgbClr>
              </a:clrTo>
            </a:clrChange>
          </a:blip>
          <a:stretch>
            <a:fillRect/>
          </a:stretch>
        </p:blipFill>
        <p:spPr>
          <a:xfrm>
            <a:off x="6262611" y="-253174"/>
            <a:ext cx="5929389" cy="6117624"/>
          </a:xfrm>
          <a:prstGeom prst="rect">
            <a:avLst/>
          </a:prstGeom>
        </p:spPr>
      </p:pic>
      <p:sp>
        <p:nvSpPr>
          <p:cNvPr id="5" name="Rettangolo 4"/>
          <p:cNvSpPr/>
          <p:nvPr/>
        </p:nvSpPr>
        <p:spPr>
          <a:xfrm>
            <a:off x="6113124" y="5599280"/>
            <a:ext cx="6096000" cy="1200329"/>
          </a:xfrm>
          <a:prstGeom prst="rect">
            <a:avLst/>
          </a:prstGeom>
        </p:spPr>
        <p:txBody>
          <a:bodyPr>
            <a:spAutoFit/>
          </a:bodyPr>
          <a:lstStyle/>
          <a:p>
            <a:r>
              <a:rPr lang="it-CH" dirty="0"/>
              <a:t>The </a:t>
            </a:r>
            <a:r>
              <a:rPr lang="it-CH" dirty="0" err="1"/>
              <a:t>conventional</a:t>
            </a:r>
            <a:r>
              <a:rPr lang="it-CH" dirty="0"/>
              <a:t> </a:t>
            </a:r>
            <a:r>
              <a:rPr lang="it-CH" dirty="0" err="1"/>
              <a:t>approach</a:t>
            </a:r>
            <a:r>
              <a:rPr lang="it-CH" dirty="0"/>
              <a:t> to </a:t>
            </a:r>
            <a:r>
              <a:rPr lang="it-CH" dirty="0" err="1"/>
              <a:t>restriction</a:t>
            </a:r>
            <a:r>
              <a:rPr lang="it-CH" dirty="0"/>
              <a:t> </a:t>
            </a:r>
            <a:r>
              <a:rPr lang="it-CH" dirty="0" err="1"/>
              <a:t>mapping</a:t>
            </a:r>
            <a:r>
              <a:rPr lang="it-CH" dirty="0"/>
              <a:t> </a:t>
            </a:r>
            <a:r>
              <a:rPr lang="it-CH" dirty="0" err="1"/>
              <a:t>is</a:t>
            </a:r>
            <a:r>
              <a:rPr lang="it-CH" dirty="0"/>
              <a:t> </a:t>
            </a:r>
            <a:r>
              <a:rPr lang="it-CH" dirty="0" err="1"/>
              <a:t>therefore</a:t>
            </a:r>
            <a:r>
              <a:rPr lang="it-CH" dirty="0"/>
              <a:t> more </a:t>
            </a:r>
            <a:r>
              <a:rPr lang="it-CH" dirty="0" err="1"/>
              <a:t>applicable</a:t>
            </a:r>
            <a:r>
              <a:rPr lang="it-CH" dirty="0"/>
              <a:t> to </a:t>
            </a:r>
            <a:r>
              <a:rPr lang="it-CH" b="1" dirty="0"/>
              <a:t>small </a:t>
            </a:r>
            <a:r>
              <a:rPr lang="it-CH" b="1" dirty="0" err="1"/>
              <a:t>rather</a:t>
            </a:r>
            <a:r>
              <a:rPr lang="it-CH" b="1" dirty="0"/>
              <a:t> </a:t>
            </a:r>
            <a:r>
              <a:rPr lang="it-CH" b="1" dirty="0" err="1"/>
              <a:t>than</a:t>
            </a:r>
            <a:r>
              <a:rPr lang="it-CH" b="1" dirty="0"/>
              <a:t> large </a:t>
            </a:r>
            <a:r>
              <a:rPr lang="it-CH" b="1" dirty="0" err="1"/>
              <a:t>molecules</a:t>
            </a:r>
            <a:r>
              <a:rPr lang="it-CH" dirty="0"/>
              <a:t>, the </a:t>
            </a:r>
            <a:r>
              <a:rPr lang="it-CH" dirty="0" err="1"/>
              <a:t>upper</a:t>
            </a:r>
            <a:r>
              <a:rPr lang="it-CH" dirty="0"/>
              <a:t> </a:t>
            </a:r>
            <a:r>
              <a:rPr lang="it-CH" dirty="0" err="1"/>
              <a:t>limit</a:t>
            </a:r>
            <a:r>
              <a:rPr lang="it-CH" dirty="0"/>
              <a:t> </a:t>
            </a:r>
            <a:r>
              <a:rPr lang="it-CH" dirty="0" err="1"/>
              <a:t>depending</a:t>
            </a:r>
            <a:r>
              <a:rPr lang="it-CH" dirty="0"/>
              <a:t> on the </a:t>
            </a:r>
            <a:r>
              <a:rPr lang="it-CH" dirty="0" err="1"/>
              <a:t>frequency</a:t>
            </a:r>
            <a:r>
              <a:rPr lang="it-CH" dirty="0"/>
              <a:t> of the </a:t>
            </a:r>
            <a:r>
              <a:rPr lang="it-CH" dirty="0" err="1"/>
              <a:t>restriction</a:t>
            </a:r>
            <a:r>
              <a:rPr lang="it-CH" dirty="0"/>
              <a:t> </a:t>
            </a:r>
            <a:r>
              <a:rPr lang="it-CH" dirty="0" err="1"/>
              <a:t>sites</a:t>
            </a:r>
            <a:r>
              <a:rPr lang="it-CH" dirty="0"/>
              <a:t> in the </a:t>
            </a:r>
            <a:r>
              <a:rPr lang="it-CH" dirty="0" err="1"/>
              <a:t>molecule</a:t>
            </a:r>
            <a:r>
              <a:rPr lang="it-CH" dirty="0"/>
              <a:t> </a:t>
            </a:r>
            <a:r>
              <a:rPr lang="it-CH" dirty="0" err="1"/>
              <a:t>being</a:t>
            </a:r>
            <a:r>
              <a:rPr lang="it-CH" dirty="0"/>
              <a:t> </a:t>
            </a:r>
            <a:r>
              <a:rPr lang="it-CH" dirty="0" err="1"/>
              <a:t>mapped</a:t>
            </a:r>
            <a:r>
              <a:rPr lang="it-CH" dirty="0"/>
              <a:t>.</a:t>
            </a:r>
          </a:p>
        </p:txBody>
      </p:sp>
    </p:spTree>
    <p:extLst>
      <p:ext uri="{BB962C8B-B14F-4D97-AF65-F5344CB8AC3E}">
        <p14:creationId xmlns:p14="http://schemas.microsoft.com/office/powerpoint/2010/main" val="28142601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3968187" y="102601"/>
            <a:ext cx="4197752" cy="369332"/>
          </a:xfrm>
          <a:prstGeom prst="rect">
            <a:avLst/>
          </a:prstGeom>
          <a:ln>
            <a:solidFill>
              <a:srgbClr val="FF0000"/>
            </a:solidFill>
          </a:ln>
        </p:spPr>
        <p:txBody>
          <a:bodyPr wrap="square">
            <a:spAutoFit/>
          </a:bodyPr>
          <a:lstStyle/>
          <a:p>
            <a:r>
              <a:rPr lang="it-CH" dirty="0"/>
              <a:t>3.1  WHY A GENOME MAP IS IMPORTANT</a:t>
            </a:r>
          </a:p>
        </p:txBody>
      </p:sp>
      <p:sp>
        <p:nvSpPr>
          <p:cNvPr id="5" name="Rettangolo 4"/>
          <p:cNvSpPr/>
          <p:nvPr/>
        </p:nvSpPr>
        <p:spPr>
          <a:xfrm>
            <a:off x="321186" y="735167"/>
            <a:ext cx="5292536" cy="2862322"/>
          </a:xfrm>
          <a:prstGeom prst="rect">
            <a:avLst/>
          </a:prstGeom>
        </p:spPr>
        <p:txBody>
          <a:bodyPr wrap="square">
            <a:spAutoFit/>
          </a:bodyPr>
          <a:lstStyle/>
          <a:p>
            <a:r>
              <a:rPr lang="it-CH" dirty="0"/>
              <a:t>The </a:t>
            </a:r>
            <a:r>
              <a:rPr lang="it-CH" dirty="0" err="1"/>
              <a:t>study</a:t>
            </a:r>
            <a:r>
              <a:rPr lang="it-CH" dirty="0"/>
              <a:t> of </a:t>
            </a:r>
            <a:r>
              <a:rPr lang="it-CH" dirty="0" err="1"/>
              <a:t>genomes</a:t>
            </a:r>
            <a:r>
              <a:rPr lang="it-CH" dirty="0"/>
              <a:t> </a:t>
            </a:r>
            <a:r>
              <a:rPr lang="it-CH" dirty="0" err="1"/>
              <a:t>is</a:t>
            </a:r>
            <a:r>
              <a:rPr lang="it-CH" dirty="0"/>
              <a:t> </a:t>
            </a:r>
            <a:r>
              <a:rPr lang="it-CH" dirty="0" err="1"/>
              <a:t>often</a:t>
            </a:r>
            <a:r>
              <a:rPr lang="it-CH" dirty="0"/>
              <a:t> </a:t>
            </a:r>
            <a:r>
              <a:rPr lang="it-CH" dirty="0" err="1"/>
              <a:t>looked</a:t>
            </a:r>
            <a:r>
              <a:rPr lang="it-CH" dirty="0"/>
              <a:t> on </a:t>
            </a:r>
            <a:r>
              <a:rPr lang="it-CH" dirty="0" err="1"/>
              <a:t>as</a:t>
            </a:r>
            <a:r>
              <a:rPr lang="it-CH" dirty="0"/>
              <a:t> a </a:t>
            </a:r>
            <a:r>
              <a:rPr lang="it-CH" dirty="0" err="1"/>
              <a:t>modern</a:t>
            </a:r>
            <a:r>
              <a:rPr lang="it-CH" dirty="0"/>
              <a:t>, </a:t>
            </a:r>
            <a:r>
              <a:rPr lang="it-CH" dirty="0" err="1"/>
              <a:t>edgy</a:t>
            </a:r>
            <a:r>
              <a:rPr lang="it-CH" dirty="0"/>
              <a:t> area of </a:t>
            </a:r>
            <a:r>
              <a:rPr lang="it-CH" dirty="0" err="1"/>
              <a:t>biological</a:t>
            </a:r>
            <a:r>
              <a:rPr lang="it-CH" dirty="0"/>
              <a:t> </a:t>
            </a:r>
            <a:r>
              <a:rPr lang="it-CH" dirty="0" err="1"/>
              <a:t>research</a:t>
            </a:r>
            <a:r>
              <a:rPr lang="it-CH" dirty="0"/>
              <a:t>, far </a:t>
            </a:r>
            <a:r>
              <a:rPr lang="it-CH" dirty="0" err="1"/>
              <a:t>divorced</a:t>
            </a:r>
            <a:r>
              <a:rPr lang="it-CH" dirty="0"/>
              <a:t> from the work of the </a:t>
            </a:r>
            <a:r>
              <a:rPr lang="it-CH" dirty="0" err="1"/>
              <a:t>old</a:t>
            </a:r>
            <a:r>
              <a:rPr lang="it-CH" dirty="0"/>
              <a:t> era </a:t>
            </a:r>
            <a:r>
              <a:rPr lang="it-CH" dirty="0" err="1"/>
              <a:t>geneticists</a:t>
            </a:r>
            <a:r>
              <a:rPr lang="it-CH" dirty="0"/>
              <a:t> </a:t>
            </a:r>
            <a:r>
              <a:rPr lang="it-CH" dirty="0" err="1"/>
              <a:t>such</a:t>
            </a:r>
            <a:r>
              <a:rPr lang="it-CH" dirty="0"/>
              <a:t> </a:t>
            </a:r>
            <a:r>
              <a:rPr lang="it-CH" dirty="0" err="1"/>
              <a:t>as</a:t>
            </a:r>
            <a:r>
              <a:rPr lang="it-CH" dirty="0"/>
              <a:t> Gregor Mendel. And </a:t>
            </a:r>
            <a:r>
              <a:rPr lang="it-CH" dirty="0" err="1"/>
              <a:t>yet</a:t>
            </a:r>
            <a:r>
              <a:rPr lang="it-CH" dirty="0"/>
              <a:t> </a:t>
            </a:r>
            <a:r>
              <a:rPr lang="it-CH" dirty="0" err="1"/>
              <a:t>many</a:t>
            </a:r>
            <a:r>
              <a:rPr lang="it-CH" dirty="0"/>
              <a:t> of the </a:t>
            </a:r>
            <a:r>
              <a:rPr lang="it-CH" dirty="0" err="1"/>
              <a:t>techniques</a:t>
            </a:r>
            <a:r>
              <a:rPr lang="it-CH" dirty="0"/>
              <a:t> </a:t>
            </a:r>
            <a:r>
              <a:rPr lang="it-CH" dirty="0" err="1"/>
              <a:t>used</a:t>
            </a:r>
            <a:r>
              <a:rPr lang="it-CH" dirty="0"/>
              <a:t> to </a:t>
            </a:r>
            <a:r>
              <a:rPr lang="it-CH" dirty="0" err="1"/>
              <a:t>construct</a:t>
            </a:r>
            <a:r>
              <a:rPr lang="it-CH" dirty="0"/>
              <a:t> </a:t>
            </a:r>
            <a:r>
              <a:rPr lang="it-CH" dirty="0" err="1"/>
              <a:t>genome</a:t>
            </a:r>
            <a:r>
              <a:rPr lang="it-CH" dirty="0"/>
              <a:t> </a:t>
            </a:r>
            <a:r>
              <a:rPr lang="it-CH" dirty="0" err="1"/>
              <a:t>maps</a:t>
            </a:r>
            <a:r>
              <a:rPr lang="it-CH" dirty="0"/>
              <a:t> are </a:t>
            </a:r>
            <a:r>
              <a:rPr lang="it-CH" dirty="0" err="1"/>
              <a:t>based</a:t>
            </a:r>
            <a:r>
              <a:rPr lang="it-CH" dirty="0"/>
              <a:t> </a:t>
            </a:r>
            <a:r>
              <a:rPr lang="it-CH" dirty="0" err="1"/>
              <a:t>directly</a:t>
            </a:r>
            <a:r>
              <a:rPr lang="it-CH" dirty="0"/>
              <a:t> on the </a:t>
            </a:r>
            <a:r>
              <a:rPr lang="it-CH" dirty="0" err="1"/>
              <a:t>discoveries</a:t>
            </a:r>
            <a:r>
              <a:rPr lang="it-CH" dirty="0"/>
              <a:t> of Mendel and the </a:t>
            </a:r>
            <a:r>
              <a:rPr lang="it-CH" dirty="0" err="1"/>
              <a:t>other</a:t>
            </a:r>
            <a:r>
              <a:rPr lang="it-CH" dirty="0"/>
              <a:t> </a:t>
            </a:r>
            <a:r>
              <a:rPr lang="it-CH" dirty="0" err="1"/>
              <a:t>early</a:t>
            </a:r>
            <a:r>
              <a:rPr lang="it-CH" dirty="0"/>
              <a:t> </a:t>
            </a:r>
            <a:r>
              <a:rPr lang="it-CH" dirty="0" err="1"/>
              <a:t>geneticists</a:t>
            </a:r>
            <a:r>
              <a:rPr lang="it-CH" dirty="0"/>
              <a:t>. </a:t>
            </a:r>
            <a:r>
              <a:rPr lang="it-CH" dirty="0" err="1"/>
              <a:t>We</a:t>
            </a:r>
            <a:r>
              <a:rPr lang="it-CH" dirty="0"/>
              <a:t> must </a:t>
            </a:r>
            <a:r>
              <a:rPr lang="it-CH" dirty="0" err="1"/>
              <a:t>therefore</a:t>
            </a:r>
            <a:r>
              <a:rPr lang="it-CH" dirty="0"/>
              <a:t> </a:t>
            </a:r>
            <a:r>
              <a:rPr lang="it-CH" dirty="0" err="1"/>
              <a:t>spend</a:t>
            </a:r>
            <a:r>
              <a:rPr lang="it-CH" dirty="0"/>
              <a:t> a </a:t>
            </a:r>
            <a:r>
              <a:rPr lang="it-CH" dirty="0" err="1"/>
              <a:t>few</a:t>
            </a:r>
            <a:r>
              <a:rPr lang="it-CH" dirty="0"/>
              <a:t> minutes </a:t>
            </a:r>
            <a:r>
              <a:rPr lang="it-CH" dirty="0" err="1"/>
              <a:t>understanding</a:t>
            </a:r>
            <a:r>
              <a:rPr lang="it-CH" dirty="0"/>
              <a:t> </a:t>
            </a:r>
            <a:r>
              <a:rPr lang="it-CH" dirty="0" err="1"/>
              <a:t>why</a:t>
            </a:r>
            <a:r>
              <a:rPr lang="it-CH" dirty="0"/>
              <a:t> </a:t>
            </a:r>
            <a:r>
              <a:rPr lang="it-CH" dirty="0" err="1"/>
              <a:t>genome</a:t>
            </a:r>
            <a:r>
              <a:rPr lang="it-CH" dirty="0"/>
              <a:t> </a:t>
            </a:r>
            <a:r>
              <a:rPr lang="it-CH" dirty="0" err="1"/>
              <a:t>mapping</a:t>
            </a:r>
            <a:r>
              <a:rPr lang="it-CH" dirty="0"/>
              <a:t>, </a:t>
            </a:r>
            <a:r>
              <a:rPr lang="it-CH" dirty="0" err="1"/>
              <a:t>despite</a:t>
            </a:r>
            <a:r>
              <a:rPr lang="it-CH" dirty="0"/>
              <a:t> </a:t>
            </a:r>
            <a:r>
              <a:rPr lang="it-CH" dirty="0" err="1"/>
              <a:t>being</a:t>
            </a:r>
            <a:r>
              <a:rPr lang="it-CH" dirty="0"/>
              <a:t> an </a:t>
            </a:r>
            <a:r>
              <a:rPr lang="it-CH" dirty="0" err="1"/>
              <a:t>old-fashioned</a:t>
            </a:r>
            <a:r>
              <a:rPr lang="it-CH" dirty="0"/>
              <a:t> </a:t>
            </a:r>
            <a:r>
              <a:rPr lang="it-CH" dirty="0" err="1"/>
              <a:t>type</a:t>
            </a:r>
            <a:r>
              <a:rPr lang="it-CH" dirty="0"/>
              <a:t> of </a:t>
            </a:r>
            <a:r>
              <a:rPr lang="it-CH" dirty="0" err="1"/>
              <a:t>biology</a:t>
            </a:r>
            <a:r>
              <a:rPr lang="it-CH" dirty="0"/>
              <a:t>, </a:t>
            </a:r>
            <a:r>
              <a:rPr lang="it-CH" dirty="0" err="1"/>
              <a:t>is</a:t>
            </a:r>
            <a:r>
              <a:rPr lang="it-CH" dirty="0"/>
              <a:t> </a:t>
            </a:r>
            <a:r>
              <a:rPr lang="it-CH" dirty="0" err="1"/>
              <a:t>still</a:t>
            </a:r>
            <a:r>
              <a:rPr lang="it-CH" dirty="0"/>
              <a:t> </a:t>
            </a:r>
            <a:r>
              <a:rPr lang="it-CH" dirty="0" err="1"/>
              <a:t>important</a:t>
            </a:r>
            <a:r>
              <a:rPr lang="it-CH" dirty="0"/>
              <a:t> in the fast-</a:t>
            </a:r>
            <a:r>
              <a:rPr lang="it-CH" dirty="0" err="1"/>
              <a:t>paced</a:t>
            </a:r>
            <a:r>
              <a:rPr lang="it-CH" dirty="0"/>
              <a:t> </a:t>
            </a:r>
            <a:r>
              <a:rPr lang="it-CH" dirty="0" err="1"/>
              <a:t>research</a:t>
            </a:r>
            <a:r>
              <a:rPr lang="it-CH" dirty="0"/>
              <a:t> of the </a:t>
            </a:r>
            <a:r>
              <a:rPr lang="it-CH" dirty="0" err="1"/>
              <a:t>genomic</a:t>
            </a:r>
            <a:r>
              <a:rPr lang="it-CH" dirty="0"/>
              <a:t> </a:t>
            </a:r>
            <a:r>
              <a:rPr lang="it-CH" dirty="0" err="1"/>
              <a:t>age</a:t>
            </a:r>
            <a:r>
              <a:rPr lang="it-CH" dirty="0"/>
              <a:t>.</a:t>
            </a:r>
          </a:p>
        </p:txBody>
      </p:sp>
      <p:sp>
        <p:nvSpPr>
          <p:cNvPr id="6" name="Rettangolo 5"/>
          <p:cNvSpPr/>
          <p:nvPr/>
        </p:nvSpPr>
        <p:spPr>
          <a:xfrm>
            <a:off x="321185" y="4017492"/>
            <a:ext cx="5176789" cy="2308324"/>
          </a:xfrm>
          <a:prstGeom prst="rect">
            <a:avLst/>
          </a:prstGeom>
        </p:spPr>
        <p:txBody>
          <a:bodyPr wrap="square">
            <a:spAutoFit/>
          </a:bodyPr>
          <a:lstStyle/>
          <a:p>
            <a:r>
              <a:rPr lang="it-CH" dirty="0" err="1"/>
              <a:t>During</a:t>
            </a:r>
            <a:r>
              <a:rPr lang="it-CH" dirty="0"/>
              <a:t> the </a:t>
            </a:r>
            <a:r>
              <a:rPr lang="it-CH" dirty="0" err="1"/>
              <a:t>early</a:t>
            </a:r>
            <a:r>
              <a:rPr lang="it-CH" dirty="0"/>
              <a:t> </a:t>
            </a:r>
            <a:r>
              <a:rPr lang="it-CH" dirty="0" err="1"/>
              <a:t>days</a:t>
            </a:r>
            <a:r>
              <a:rPr lang="it-CH" dirty="0"/>
              <a:t> of </a:t>
            </a:r>
            <a:r>
              <a:rPr lang="it-CH" dirty="0" err="1"/>
              <a:t>genome</a:t>
            </a:r>
            <a:r>
              <a:rPr lang="it-CH" dirty="0"/>
              <a:t> </a:t>
            </a:r>
            <a:r>
              <a:rPr lang="it-CH" dirty="0" err="1"/>
              <a:t>research</a:t>
            </a:r>
            <a:r>
              <a:rPr lang="it-CH" dirty="0"/>
              <a:t>, </a:t>
            </a:r>
            <a:r>
              <a:rPr lang="it-CH" dirty="0" err="1"/>
              <a:t>it</a:t>
            </a:r>
            <a:r>
              <a:rPr lang="it-CH" dirty="0"/>
              <a:t> </a:t>
            </a:r>
            <a:r>
              <a:rPr lang="it-CH" dirty="0" err="1"/>
              <a:t>was</a:t>
            </a:r>
            <a:r>
              <a:rPr lang="it-CH" dirty="0"/>
              <a:t> </a:t>
            </a:r>
            <a:r>
              <a:rPr lang="it-CH" dirty="0" err="1"/>
              <a:t>believed</a:t>
            </a:r>
            <a:r>
              <a:rPr lang="it-CH" dirty="0"/>
              <a:t> </a:t>
            </a:r>
            <a:r>
              <a:rPr lang="it-CH" dirty="0" err="1"/>
              <a:t>that</a:t>
            </a:r>
            <a:r>
              <a:rPr lang="it-CH" dirty="0"/>
              <a:t> </a:t>
            </a:r>
            <a:r>
              <a:rPr lang="it-CH" dirty="0" err="1"/>
              <a:t>possession</a:t>
            </a:r>
            <a:r>
              <a:rPr lang="it-CH" dirty="0"/>
              <a:t> of a </a:t>
            </a:r>
            <a:r>
              <a:rPr lang="it-CH" dirty="0" err="1"/>
              <a:t>detailed</a:t>
            </a:r>
            <a:r>
              <a:rPr lang="it-CH" dirty="0"/>
              <a:t> </a:t>
            </a:r>
            <a:r>
              <a:rPr lang="it-CH" dirty="0" err="1"/>
              <a:t>map</a:t>
            </a:r>
            <a:r>
              <a:rPr lang="it-CH" dirty="0"/>
              <a:t> </a:t>
            </a:r>
            <a:r>
              <a:rPr lang="it-CH" dirty="0" err="1"/>
              <a:t>would</a:t>
            </a:r>
            <a:r>
              <a:rPr lang="it-CH" dirty="0"/>
              <a:t> be an </a:t>
            </a:r>
            <a:r>
              <a:rPr lang="it-CH" dirty="0" err="1"/>
              <a:t>essential</a:t>
            </a:r>
            <a:r>
              <a:rPr lang="it-CH" dirty="0"/>
              <a:t> </a:t>
            </a:r>
            <a:r>
              <a:rPr lang="it-CH" dirty="0" err="1"/>
              <a:t>prerequisite</a:t>
            </a:r>
            <a:r>
              <a:rPr lang="it-CH" dirty="0"/>
              <a:t> for </a:t>
            </a:r>
            <a:r>
              <a:rPr lang="it-CH" dirty="0" err="1"/>
              <a:t>assembly</a:t>
            </a:r>
            <a:r>
              <a:rPr lang="it-CH" dirty="0"/>
              <a:t> of the </a:t>
            </a:r>
            <a:r>
              <a:rPr lang="it-CH" dirty="0" err="1"/>
              <a:t>correct</a:t>
            </a:r>
            <a:r>
              <a:rPr lang="it-CH" dirty="0"/>
              <a:t> </a:t>
            </a:r>
            <a:r>
              <a:rPr lang="it-CH" dirty="0" err="1"/>
              <a:t>sequence</a:t>
            </a:r>
            <a:r>
              <a:rPr lang="it-CH" dirty="0"/>
              <a:t> of a </a:t>
            </a:r>
            <a:r>
              <a:rPr lang="it-CH" dirty="0" err="1"/>
              <a:t>genome</a:t>
            </a:r>
            <a:r>
              <a:rPr lang="it-CH" dirty="0"/>
              <a:t>. </a:t>
            </a:r>
            <a:r>
              <a:rPr lang="it-CH" dirty="0" err="1"/>
              <a:t>This</a:t>
            </a:r>
            <a:r>
              <a:rPr lang="it-CH" dirty="0"/>
              <a:t> </a:t>
            </a:r>
            <a:r>
              <a:rPr lang="it-CH" dirty="0" err="1"/>
              <a:t>is</a:t>
            </a:r>
            <a:r>
              <a:rPr lang="it-CH" dirty="0"/>
              <a:t> </a:t>
            </a:r>
            <a:r>
              <a:rPr lang="it-CH" dirty="0" err="1"/>
              <a:t>because</a:t>
            </a:r>
            <a:r>
              <a:rPr lang="it-CH" dirty="0"/>
              <a:t> DNA </a:t>
            </a:r>
            <a:r>
              <a:rPr lang="it-CH" dirty="0" err="1"/>
              <a:t>sequencing</a:t>
            </a:r>
            <a:r>
              <a:rPr lang="it-CH" dirty="0"/>
              <a:t> </a:t>
            </a:r>
            <a:r>
              <a:rPr lang="it-CH" dirty="0" err="1"/>
              <a:t>has</a:t>
            </a:r>
            <a:r>
              <a:rPr lang="it-CH" dirty="0"/>
              <a:t> </a:t>
            </a:r>
            <a:r>
              <a:rPr lang="it-CH" dirty="0" err="1"/>
              <a:t>one</a:t>
            </a:r>
            <a:r>
              <a:rPr lang="it-CH" dirty="0"/>
              <a:t> major </a:t>
            </a:r>
            <a:r>
              <a:rPr lang="it-CH" dirty="0" err="1"/>
              <a:t>limitation</a:t>
            </a:r>
            <a:r>
              <a:rPr lang="it-CH" dirty="0"/>
              <a:t>: </a:t>
            </a:r>
            <a:r>
              <a:rPr lang="it-CH" dirty="0" err="1"/>
              <a:t>only</a:t>
            </a:r>
            <a:r>
              <a:rPr lang="it-CH" dirty="0"/>
              <a:t> with the </a:t>
            </a:r>
            <a:r>
              <a:rPr lang="it-CH" dirty="0" err="1"/>
              <a:t>most</a:t>
            </a:r>
            <a:r>
              <a:rPr lang="it-CH" dirty="0"/>
              <a:t> sophisticated and </a:t>
            </a:r>
            <a:r>
              <a:rPr lang="it-CH" dirty="0" err="1"/>
              <a:t>recently</a:t>
            </a:r>
            <a:r>
              <a:rPr lang="it-CH" dirty="0"/>
              <a:t> </a:t>
            </a:r>
            <a:r>
              <a:rPr lang="it-CH" dirty="0" err="1"/>
              <a:t>introduced</a:t>
            </a:r>
            <a:r>
              <a:rPr lang="it-CH" dirty="0"/>
              <a:t> </a:t>
            </a:r>
            <a:r>
              <a:rPr lang="it-CH" dirty="0" err="1"/>
              <a:t>technology</a:t>
            </a:r>
            <a:r>
              <a:rPr lang="it-CH" dirty="0"/>
              <a:t> </a:t>
            </a:r>
            <a:r>
              <a:rPr lang="it-CH" dirty="0" err="1"/>
              <a:t>is</a:t>
            </a:r>
            <a:r>
              <a:rPr lang="it-CH" dirty="0"/>
              <a:t> </a:t>
            </a:r>
            <a:r>
              <a:rPr lang="it-CH" dirty="0" err="1"/>
              <a:t>it</a:t>
            </a:r>
            <a:r>
              <a:rPr lang="it-CH" dirty="0"/>
              <a:t> </a:t>
            </a:r>
            <a:r>
              <a:rPr lang="it-CH" dirty="0" err="1"/>
              <a:t>possible</a:t>
            </a:r>
            <a:r>
              <a:rPr lang="it-CH" dirty="0"/>
              <a:t> to </a:t>
            </a:r>
            <a:r>
              <a:rPr lang="it-CH" dirty="0" err="1"/>
              <a:t>obtain</a:t>
            </a:r>
            <a:r>
              <a:rPr lang="it-CH" dirty="0"/>
              <a:t> a </a:t>
            </a:r>
            <a:r>
              <a:rPr lang="it-CH" dirty="0" err="1"/>
              <a:t>sequence</a:t>
            </a:r>
            <a:r>
              <a:rPr lang="it-CH" dirty="0"/>
              <a:t> of more </a:t>
            </a:r>
            <a:r>
              <a:rPr lang="it-CH" dirty="0" err="1"/>
              <a:t>than</a:t>
            </a:r>
            <a:r>
              <a:rPr lang="it-CH" dirty="0"/>
              <a:t> </a:t>
            </a:r>
            <a:r>
              <a:rPr lang="it-CH" dirty="0" err="1"/>
              <a:t>about</a:t>
            </a:r>
            <a:r>
              <a:rPr lang="it-CH" dirty="0"/>
              <a:t> 750 </a:t>
            </a:r>
            <a:r>
              <a:rPr lang="it-CH" dirty="0" err="1"/>
              <a:t>bp</a:t>
            </a:r>
            <a:r>
              <a:rPr lang="it-CH" dirty="0"/>
              <a:t> in a single </a:t>
            </a:r>
            <a:r>
              <a:rPr lang="it-CH" dirty="0" err="1"/>
              <a:t>experiment</a:t>
            </a:r>
            <a:r>
              <a:rPr lang="it-CH" dirty="0"/>
              <a:t>.</a:t>
            </a:r>
          </a:p>
        </p:txBody>
      </p:sp>
      <p:sp>
        <p:nvSpPr>
          <p:cNvPr id="7" name="Rettangolo 6"/>
          <p:cNvSpPr/>
          <p:nvPr/>
        </p:nvSpPr>
        <p:spPr>
          <a:xfrm>
            <a:off x="5969556" y="614937"/>
            <a:ext cx="6096000" cy="2862322"/>
          </a:xfrm>
          <a:prstGeom prst="rect">
            <a:avLst/>
          </a:prstGeom>
        </p:spPr>
        <p:txBody>
          <a:bodyPr>
            <a:spAutoFit/>
          </a:bodyPr>
          <a:lstStyle/>
          <a:p>
            <a:r>
              <a:rPr lang="en-US" dirty="0"/>
              <a:t>This means that the sequence of a long DNA molecule has to be constructed from a series of shorter sequences.</a:t>
            </a:r>
          </a:p>
          <a:p>
            <a:r>
              <a:rPr lang="en-US" dirty="0"/>
              <a:t>The </a:t>
            </a:r>
            <a:r>
              <a:rPr lang="it-CH" dirty="0" err="1">
                <a:solidFill>
                  <a:srgbClr val="FF0000"/>
                </a:solidFill>
              </a:rPr>
              <a:t>shotgun</a:t>
            </a:r>
            <a:r>
              <a:rPr lang="it-CH" dirty="0">
                <a:solidFill>
                  <a:srgbClr val="FF0000"/>
                </a:solidFill>
              </a:rPr>
              <a:t> </a:t>
            </a:r>
            <a:r>
              <a:rPr lang="it-CH" dirty="0" err="1">
                <a:solidFill>
                  <a:srgbClr val="FF0000"/>
                </a:solidFill>
              </a:rPr>
              <a:t>method</a:t>
            </a:r>
            <a:r>
              <a:rPr lang="it-CH" dirty="0">
                <a:solidFill>
                  <a:srgbClr val="FF0000"/>
                </a:solidFill>
              </a:rPr>
              <a:t> </a:t>
            </a:r>
            <a:r>
              <a:rPr lang="it-CH" dirty="0" err="1"/>
              <a:t>is</a:t>
            </a:r>
            <a:r>
              <a:rPr lang="it-CH" dirty="0"/>
              <a:t> the standard </a:t>
            </a:r>
            <a:r>
              <a:rPr lang="it-CH" dirty="0" err="1"/>
              <a:t>approach</a:t>
            </a:r>
            <a:r>
              <a:rPr lang="it-CH" dirty="0"/>
              <a:t> for </a:t>
            </a:r>
            <a:r>
              <a:rPr lang="it-CH" dirty="0" err="1"/>
              <a:t>genome</a:t>
            </a:r>
            <a:r>
              <a:rPr lang="it-CH" dirty="0"/>
              <a:t> </a:t>
            </a:r>
            <a:r>
              <a:rPr lang="it-CH" dirty="0" err="1"/>
              <a:t>sequencing</a:t>
            </a:r>
            <a:r>
              <a:rPr lang="it-CH" dirty="0"/>
              <a:t>, </a:t>
            </a:r>
            <a:r>
              <a:rPr lang="it-CH" dirty="0" err="1"/>
              <a:t>but</a:t>
            </a:r>
            <a:r>
              <a:rPr lang="it-CH" dirty="0"/>
              <a:t> </a:t>
            </a:r>
            <a:r>
              <a:rPr lang="it-CH" dirty="0" err="1"/>
              <a:t>it</a:t>
            </a:r>
            <a:r>
              <a:rPr lang="it-CH" dirty="0"/>
              <a:t> </a:t>
            </a:r>
            <a:r>
              <a:rPr lang="it-CH" dirty="0" err="1"/>
              <a:t>suffers</a:t>
            </a:r>
            <a:r>
              <a:rPr lang="it-CH" dirty="0"/>
              <a:t> from </a:t>
            </a:r>
            <a:r>
              <a:rPr lang="it-CH" dirty="0" err="1"/>
              <a:t>two</a:t>
            </a:r>
            <a:r>
              <a:rPr lang="it-CH" dirty="0"/>
              <a:t> </a:t>
            </a:r>
            <a:r>
              <a:rPr lang="it-CH" dirty="0" err="1"/>
              <a:t>problems</a:t>
            </a:r>
            <a:r>
              <a:rPr lang="it-CH" dirty="0"/>
              <a:t>. The </a:t>
            </a:r>
            <a:r>
              <a:rPr lang="it-CH" dirty="0">
                <a:solidFill>
                  <a:srgbClr val="FF0000"/>
                </a:solidFill>
              </a:rPr>
              <a:t>first</a:t>
            </a:r>
            <a:r>
              <a:rPr lang="it-CH" dirty="0"/>
              <a:t> </a:t>
            </a:r>
            <a:r>
              <a:rPr lang="it-CH" dirty="0" err="1"/>
              <a:t>is</a:t>
            </a:r>
            <a:r>
              <a:rPr lang="it-CH" dirty="0"/>
              <a:t> </a:t>
            </a:r>
            <a:r>
              <a:rPr lang="it-CH" dirty="0" err="1"/>
              <a:t>that</a:t>
            </a:r>
            <a:r>
              <a:rPr lang="it-CH" dirty="0"/>
              <a:t>, </a:t>
            </a:r>
            <a:r>
              <a:rPr lang="it-CH" dirty="0" err="1"/>
              <a:t>especially</a:t>
            </a:r>
            <a:r>
              <a:rPr lang="it-CH" dirty="0"/>
              <a:t> with </a:t>
            </a:r>
            <a:r>
              <a:rPr lang="it-CH" b="1" dirty="0" err="1"/>
              <a:t>larger</a:t>
            </a:r>
            <a:r>
              <a:rPr lang="it-CH" b="1" dirty="0"/>
              <a:t> </a:t>
            </a:r>
            <a:r>
              <a:rPr lang="it-CH" b="1" dirty="0" err="1"/>
              <a:t>genomes</a:t>
            </a:r>
            <a:r>
              <a:rPr lang="it-CH" dirty="0"/>
              <a:t>, </a:t>
            </a:r>
            <a:r>
              <a:rPr lang="it-CH" dirty="0" err="1"/>
              <a:t>it</a:t>
            </a:r>
            <a:r>
              <a:rPr lang="it-CH" dirty="0"/>
              <a:t> </a:t>
            </a:r>
            <a:r>
              <a:rPr lang="it-CH" dirty="0" err="1"/>
              <a:t>might</a:t>
            </a:r>
            <a:r>
              <a:rPr lang="it-CH" dirty="0"/>
              <a:t> </a:t>
            </a:r>
            <a:r>
              <a:rPr lang="it-CH" b="1" dirty="0" err="1"/>
              <a:t>not</a:t>
            </a:r>
            <a:r>
              <a:rPr lang="it-CH" b="1" dirty="0"/>
              <a:t> be </a:t>
            </a:r>
            <a:r>
              <a:rPr lang="it-CH" b="1" dirty="0" err="1"/>
              <a:t>possible</a:t>
            </a:r>
            <a:r>
              <a:rPr lang="it-CH" b="1" dirty="0"/>
              <a:t> </a:t>
            </a:r>
            <a:r>
              <a:rPr lang="it-CH" dirty="0"/>
              <a:t>to </a:t>
            </a:r>
            <a:r>
              <a:rPr lang="it-CH" dirty="0" err="1"/>
              <a:t>obtain</a:t>
            </a:r>
            <a:r>
              <a:rPr lang="it-CH" dirty="0"/>
              <a:t> </a:t>
            </a:r>
            <a:r>
              <a:rPr lang="it-CH" dirty="0" err="1"/>
              <a:t>sufficient</a:t>
            </a:r>
            <a:r>
              <a:rPr lang="it-CH" dirty="0"/>
              <a:t> short </a:t>
            </a:r>
            <a:r>
              <a:rPr lang="it-CH" dirty="0" err="1"/>
              <a:t>sequences</a:t>
            </a:r>
            <a:r>
              <a:rPr lang="it-CH" dirty="0"/>
              <a:t> to produce a </a:t>
            </a:r>
            <a:r>
              <a:rPr lang="it-CH" dirty="0" err="1">
                <a:solidFill>
                  <a:srgbClr val="FF0000"/>
                </a:solidFill>
              </a:rPr>
              <a:t>contiguous</a:t>
            </a:r>
            <a:r>
              <a:rPr lang="it-CH" dirty="0">
                <a:solidFill>
                  <a:srgbClr val="FF0000"/>
                </a:solidFill>
              </a:rPr>
              <a:t> </a:t>
            </a:r>
            <a:r>
              <a:rPr lang="it-CH" dirty="0"/>
              <a:t>DNA </a:t>
            </a:r>
            <a:r>
              <a:rPr lang="it-CH" dirty="0" err="1"/>
              <a:t>sequence</a:t>
            </a:r>
            <a:r>
              <a:rPr lang="it-CH" dirty="0"/>
              <a:t> for the </a:t>
            </a:r>
            <a:r>
              <a:rPr lang="it-CH" dirty="0" err="1"/>
              <a:t>entire</a:t>
            </a:r>
            <a:r>
              <a:rPr lang="it-CH" dirty="0"/>
              <a:t> </a:t>
            </a:r>
            <a:r>
              <a:rPr lang="it-CH" dirty="0" err="1"/>
              <a:t>genome</a:t>
            </a:r>
            <a:r>
              <a:rPr lang="it-CH" dirty="0"/>
              <a:t>. </a:t>
            </a:r>
            <a:r>
              <a:rPr lang="it-CH" dirty="0" err="1"/>
              <a:t>Instead</a:t>
            </a:r>
            <a:r>
              <a:rPr lang="it-CH" dirty="0"/>
              <a:t>, the </a:t>
            </a:r>
            <a:r>
              <a:rPr lang="it-CH" dirty="0" err="1"/>
              <a:t>genome</a:t>
            </a:r>
            <a:r>
              <a:rPr lang="it-CH" dirty="0"/>
              <a:t> </a:t>
            </a:r>
            <a:r>
              <a:rPr lang="it-CH" dirty="0" err="1"/>
              <a:t>sequence</a:t>
            </a:r>
            <a:r>
              <a:rPr lang="it-CH" dirty="0"/>
              <a:t> </a:t>
            </a:r>
            <a:r>
              <a:rPr lang="it-CH" dirty="0" err="1"/>
              <a:t>might</a:t>
            </a:r>
            <a:r>
              <a:rPr lang="it-CH" dirty="0"/>
              <a:t> be made up of </a:t>
            </a:r>
            <a:r>
              <a:rPr lang="it-CH" dirty="0" err="1"/>
              <a:t>many</a:t>
            </a:r>
            <a:r>
              <a:rPr lang="it-CH" dirty="0"/>
              <a:t> short </a:t>
            </a:r>
            <a:r>
              <a:rPr lang="it-CH" dirty="0" err="1"/>
              <a:t>segments</a:t>
            </a:r>
            <a:r>
              <a:rPr lang="it-CH" dirty="0"/>
              <a:t> </a:t>
            </a:r>
            <a:r>
              <a:rPr lang="it-CH" dirty="0" err="1"/>
              <a:t>separated</a:t>
            </a:r>
            <a:r>
              <a:rPr lang="it-CH" dirty="0"/>
              <a:t> by gaps </a:t>
            </a:r>
            <a:r>
              <a:rPr lang="it-CH" dirty="0" err="1"/>
              <a:t>that</a:t>
            </a:r>
            <a:r>
              <a:rPr lang="it-CH" dirty="0"/>
              <a:t> </a:t>
            </a:r>
            <a:r>
              <a:rPr lang="it-CH" dirty="0" err="1"/>
              <a:t>represent</a:t>
            </a:r>
            <a:r>
              <a:rPr lang="it-CH" dirty="0"/>
              <a:t> </a:t>
            </a:r>
            <a:r>
              <a:rPr lang="it-CH" dirty="0" err="1"/>
              <a:t>parts</a:t>
            </a:r>
            <a:r>
              <a:rPr lang="it-CH" dirty="0"/>
              <a:t> of the </a:t>
            </a:r>
            <a:r>
              <a:rPr lang="it-CH" dirty="0" err="1"/>
              <a:t>genome</a:t>
            </a:r>
            <a:r>
              <a:rPr lang="it-CH" dirty="0"/>
              <a:t> </a:t>
            </a:r>
            <a:r>
              <a:rPr lang="it-CH" dirty="0" err="1"/>
              <a:t>that</a:t>
            </a:r>
            <a:r>
              <a:rPr lang="it-CH" dirty="0"/>
              <a:t>, by chance, are </a:t>
            </a:r>
            <a:r>
              <a:rPr lang="it-CH" dirty="0" err="1"/>
              <a:t>not</a:t>
            </a:r>
            <a:r>
              <a:rPr lang="it-CH" dirty="0"/>
              <a:t> </a:t>
            </a:r>
            <a:r>
              <a:rPr lang="it-CH" dirty="0" err="1"/>
              <a:t>covered</a:t>
            </a:r>
            <a:r>
              <a:rPr lang="it-CH" dirty="0"/>
              <a:t> by the </a:t>
            </a:r>
            <a:r>
              <a:rPr lang="it-CH" dirty="0" err="1"/>
              <a:t>sequences</a:t>
            </a:r>
            <a:r>
              <a:rPr lang="it-CH" dirty="0"/>
              <a:t> </a:t>
            </a:r>
            <a:r>
              <a:rPr lang="it-CH" dirty="0" err="1"/>
              <a:t>that</a:t>
            </a:r>
            <a:r>
              <a:rPr lang="it-CH" dirty="0"/>
              <a:t> </a:t>
            </a:r>
            <a:r>
              <a:rPr lang="it-CH" dirty="0" err="1"/>
              <a:t>have</a:t>
            </a:r>
            <a:r>
              <a:rPr lang="it-CH" dirty="0"/>
              <a:t> </a:t>
            </a:r>
            <a:r>
              <a:rPr lang="it-CH" dirty="0" err="1"/>
              <a:t>been</a:t>
            </a:r>
            <a:r>
              <a:rPr lang="it-CH" dirty="0"/>
              <a:t> </a:t>
            </a:r>
            <a:r>
              <a:rPr lang="it-CH" dirty="0" err="1"/>
              <a:t>obtained</a:t>
            </a:r>
            <a:endParaRPr lang="it-CH" dirty="0"/>
          </a:p>
        </p:txBody>
      </p:sp>
      <p:pic>
        <p:nvPicPr>
          <p:cNvPr id="8" name="Immagine 7"/>
          <p:cNvPicPr>
            <a:picLocks noChangeAspect="1"/>
          </p:cNvPicPr>
          <p:nvPr/>
        </p:nvPicPr>
        <p:blipFill>
          <a:blip r:embed="rId2"/>
          <a:stretch>
            <a:fillRect/>
          </a:stretch>
        </p:blipFill>
        <p:spPr>
          <a:xfrm>
            <a:off x="7146814" y="3874488"/>
            <a:ext cx="3314700" cy="2457450"/>
          </a:xfrm>
          <a:prstGeom prst="rect">
            <a:avLst/>
          </a:prstGeom>
        </p:spPr>
      </p:pic>
    </p:spTree>
    <p:extLst>
      <p:ext uri="{BB962C8B-B14F-4D97-AF65-F5344CB8AC3E}">
        <p14:creationId xmlns:p14="http://schemas.microsoft.com/office/powerpoint/2010/main" val="15960743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35410" y="182241"/>
            <a:ext cx="4374945" cy="1200329"/>
          </a:xfrm>
          <a:prstGeom prst="rect">
            <a:avLst/>
          </a:prstGeom>
        </p:spPr>
        <p:txBody>
          <a:bodyPr wrap="square">
            <a:spAutoFit/>
          </a:bodyPr>
          <a:lstStyle/>
          <a:p>
            <a:r>
              <a:rPr lang="it-CH" dirty="0"/>
              <a:t>With the </a:t>
            </a:r>
            <a:r>
              <a:rPr lang="it-CH" dirty="0" err="1"/>
              <a:t>technique</a:t>
            </a:r>
            <a:r>
              <a:rPr lang="it-CH" dirty="0"/>
              <a:t> </a:t>
            </a:r>
            <a:r>
              <a:rPr lang="it-CH" dirty="0" err="1"/>
              <a:t>called</a:t>
            </a:r>
            <a:r>
              <a:rPr lang="it-CH" dirty="0"/>
              <a:t> </a:t>
            </a:r>
            <a:r>
              <a:rPr lang="it-CH" dirty="0" err="1">
                <a:solidFill>
                  <a:srgbClr val="FF0000"/>
                </a:solidFill>
              </a:rPr>
              <a:t>optical</a:t>
            </a:r>
            <a:r>
              <a:rPr lang="it-CH" dirty="0">
                <a:solidFill>
                  <a:srgbClr val="FF0000"/>
                </a:solidFill>
              </a:rPr>
              <a:t> </a:t>
            </a:r>
            <a:r>
              <a:rPr lang="it-CH" dirty="0" err="1">
                <a:solidFill>
                  <a:srgbClr val="FF0000"/>
                </a:solidFill>
              </a:rPr>
              <a:t>mapping</a:t>
            </a:r>
            <a:r>
              <a:rPr lang="it-CH" dirty="0"/>
              <a:t>, </a:t>
            </a:r>
            <a:r>
              <a:rPr lang="it-CH" dirty="0" err="1"/>
              <a:t>restriction</a:t>
            </a:r>
            <a:r>
              <a:rPr lang="it-CH" dirty="0"/>
              <a:t> </a:t>
            </a:r>
            <a:r>
              <a:rPr lang="it-CH" dirty="0" err="1"/>
              <a:t>sites</a:t>
            </a:r>
            <a:r>
              <a:rPr lang="it-CH" dirty="0"/>
              <a:t> are </a:t>
            </a:r>
            <a:r>
              <a:rPr lang="it-CH" dirty="0" err="1"/>
              <a:t>located</a:t>
            </a:r>
            <a:r>
              <a:rPr lang="it-CH" dirty="0"/>
              <a:t> </a:t>
            </a:r>
            <a:r>
              <a:rPr lang="it-CH" dirty="0" err="1"/>
              <a:t>simply</a:t>
            </a:r>
            <a:r>
              <a:rPr lang="it-CH" dirty="0"/>
              <a:t> by </a:t>
            </a:r>
            <a:r>
              <a:rPr lang="it-CH" dirty="0" err="1"/>
              <a:t>observing</a:t>
            </a:r>
            <a:r>
              <a:rPr lang="it-CH" dirty="0"/>
              <a:t> the </a:t>
            </a:r>
            <a:r>
              <a:rPr lang="it-CH" dirty="0" err="1"/>
              <a:t>cut</a:t>
            </a:r>
            <a:r>
              <a:rPr lang="it-CH" dirty="0"/>
              <a:t> DNA </a:t>
            </a:r>
            <a:r>
              <a:rPr lang="it-CH" dirty="0" err="1"/>
              <a:t>molecules</a:t>
            </a:r>
            <a:r>
              <a:rPr lang="it-CH" dirty="0"/>
              <a:t> under a </a:t>
            </a:r>
            <a:r>
              <a:rPr lang="it-CH" dirty="0" err="1"/>
              <a:t>microscope</a:t>
            </a:r>
            <a:r>
              <a:rPr lang="it-CH" dirty="0"/>
              <a:t>.</a:t>
            </a:r>
          </a:p>
        </p:txBody>
      </p:sp>
      <p:sp>
        <p:nvSpPr>
          <p:cNvPr id="3" name="Rettangolo 2"/>
          <p:cNvSpPr/>
          <p:nvPr/>
        </p:nvSpPr>
        <p:spPr>
          <a:xfrm>
            <a:off x="135410" y="1764332"/>
            <a:ext cx="5442535" cy="2308324"/>
          </a:xfrm>
          <a:prstGeom prst="rect">
            <a:avLst/>
          </a:prstGeom>
        </p:spPr>
        <p:txBody>
          <a:bodyPr wrap="square">
            <a:spAutoFit/>
          </a:bodyPr>
          <a:lstStyle/>
          <a:p>
            <a:r>
              <a:rPr lang="it-CH" dirty="0"/>
              <a:t>DNA in </a:t>
            </a:r>
            <a:r>
              <a:rPr lang="it-CH" dirty="0" err="1"/>
              <a:t>solution</a:t>
            </a:r>
            <a:r>
              <a:rPr lang="it-CH" dirty="0"/>
              <a:t> </a:t>
            </a:r>
            <a:r>
              <a:rPr lang="it-CH" dirty="0" err="1"/>
              <a:t>takes</a:t>
            </a:r>
            <a:r>
              <a:rPr lang="it-CH" dirty="0"/>
              <a:t> up a random coil </a:t>
            </a:r>
            <a:r>
              <a:rPr lang="it-CH" dirty="0" err="1"/>
              <a:t>configuration</a:t>
            </a:r>
            <a:r>
              <a:rPr lang="it-CH" dirty="0"/>
              <a:t>, with </a:t>
            </a:r>
            <a:r>
              <a:rPr lang="it-CH" dirty="0" err="1"/>
              <a:t>groups</a:t>
            </a:r>
            <a:r>
              <a:rPr lang="it-CH" dirty="0"/>
              <a:t> of </a:t>
            </a:r>
            <a:r>
              <a:rPr lang="it-CH" dirty="0" err="1"/>
              <a:t>molecules</a:t>
            </a:r>
            <a:r>
              <a:rPr lang="it-CH" dirty="0"/>
              <a:t> </a:t>
            </a:r>
            <a:r>
              <a:rPr lang="it-CH" dirty="0" err="1"/>
              <a:t>tending</a:t>
            </a:r>
            <a:r>
              <a:rPr lang="it-CH" dirty="0"/>
              <a:t> to </a:t>
            </a:r>
            <a:r>
              <a:rPr lang="it-CH" dirty="0" err="1"/>
              <a:t>clump</a:t>
            </a:r>
            <a:r>
              <a:rPr lang="it-CH" dirty="0"/>
              <a:t> </a:t>
            </a:r>
            <a:r>
              <a:rPr lang="it-CH" dirty="0" err="1"/>
              <a:t>together</a:t>
            </a:r>
            <a:r>
              <a:rPr lang="it-CH" dirty="0"/>
              <a:t> in </a:t>
            </a:r>
            <a:r>
              <a:rPr lang="it-CH" dirty="0" err="1"/>
              <a:t>masses</a:t>
            </a:r>
            <a:r>
              <a:rPr lang="it-CH" dirty="0"/>
              <a:t>. The </a:t>
            </a:r>
            <a:r>
              <a:rPr lang="it-CH" dirty="0" err="1"/>
              <a:t>key</a:t>
            </a:r>
            <a:r>
              <a:rPr lang="it-CH" dirty="0"/>
              <a:t> to </a:t>
            </a:r>
            <a:r>
              <a:rPr lang="it-CH" dirty="0" err="1"/>
              <a:t>optical</a:t>
            </a:r>
            <a:r>
              <a:rPr lang="it-CH" dirty="0"/>
              <a:t> </a:t>
            </a:r>
            <a:r>
              <a:rPr lang="it-CH" dirty="0" err="1"/>
              <a:t>mapping</a:t>
            </a:r>
            <a:r>
              <a:rPr lang="it-CH" dirty="0"/>
              <a:t> </a:t>
            </a:r>
            <a:r>
              <a:rPr lang="it-CH" dirty="0" err="1"/>
              <a:t>is</a:t>
            </a:r>
            <a:r>
              <a:rPr lang="it-CH" dirty="0"/>
              <a:t> </a:t>
            </a:r>
            <a:r>
              <a:rPr lang="it-CH" dirty="0" err="1"/>
              <a:t>therefore</a:t>
            </a:r>
            <a:r>
              <a:rPr lang="it-CH" dirty="0"/>
              <a:t> the </a:t>
            </a:r>
            <a:r>
              <a:rPr lang="it-CH" dirty="0" err="1"/>
              <a:t>ability</a:t>
            </a:r>
            <a:r>
              <a:rPr lang="it-CH" dirty="0"/>
              <a:t> to </a:t>
            </a:r>
            <a:r>
              <a:rPr lang="it-CH" dirty="0" err="1"/>
              <a:t>extend</a:t>
            </a:r>
            <a:r>
              <a:rPr lang="it-CH" dirty="0"/>
              <a:t> </a:t>
            </a:r>
            <a:r>
              <a:rPr lang="it-CH" dirty="0" err="1"/>
              <a:t>individual</a:t>
            </a:r>
            <a:r>
              <a:rPr lang="it-CH" dirty="0"/>
              <a:t> DNA </a:t>
            </a:r>
            <a:r>
              <a:rPr lang="it-CH" dirty="0" err="1"/>
              <a:t>molecules</a:t>
            </a:r>
            <a:r>
              <a:rPr lang="it-CH" dirty="0"/>
              <a:t> </a:t>
            </a:r>
            <a:r>
              <a:rPr lang="it-CH" dirty="0" err="1"/>
              <a:t>into</a:t>
            </a:r>
            <a:r>
              <a:rPr lang="it-CH" dirty="0"/>
              <a:t> a linear </a:t>
            </a:r>
            <a:r>
              <a:rPr lang="it-CH" dirty="0" err="1"/>
              <a:t>configuration</a:t>
            </a:r>
            <a:r>
              <a:rPr lang="it-CH" dirty="0"/>
              <a:t> so </a:t>
            </a:r>
            <a:r>
              <a:rPr lang="it-CH" dirty="0" err="1"/>
              <a:t>that</a:t>
            </a:r>
            <a:r>
              <a:rPr lang="it-CH" dirty="0"/>
              <a:t> the </a:t>
            </a:r>
            <a:r>
              <a:rPr lang="it-CH" dirty="0" err="1"/>
              <a:t>locations</a:t>
            </a:r>
            <a:r>
              <a:rPr lang="it-CH" dirty="0"/>
              <a:t> of </a:t>
            </a:r>
            <a:r>
              <a:rPr lang="it-CH" dirty="0" err="1"/>
              <a:t>cuts</a:t>
            </a:r>
            <a:r>
              <a:rPr lang="it-CH" dirty="0"/>
              <a:t> made by a </a:t>
            </a:r>
            <a:r>
              <a:rPr lang="it-CH" dirty="0" err="1"/>
              <a:t>restriction</a:t>
            </a:r>
            <a:r>
              <a:rPr lang="it-CH" dirty="0"/>
              <a:t> </a:t>
            </a:r>
            <a:r>
              <a:rPr lang="it-CH" dirty="0" err="1"/>
              <a:t>enzyme</a:t>
            </a:r>
            <a:r>
              <a:rPr lang="it-CH" dirty="0"/>
              <a:t>, </a:t>
            </a:r>
            <a:r>
              <a:rPr lang="it-CH" dirty="0" err="1"/>
              <a:t>as</a:t>
            </a:r>
            <a:r>
              <a:rPr lang="it-CH" dirty="0"/>
              <a:t> </a:t>
            </a:r>
            <a:r>
              <a:rPr lang="it-CH" dirty="0" err="1"/>
              <a:t>visualized</a:t>
            </a:r>
            <a:r>
              <a:rPr lang="it-CH" dirty="0"/>
              <a:t> by </a:t>
            </a:r>
            <a:r>
              <a:rPr lang="it-CH" dirty="0" err="1"/>
              <a:t>observation</a:t>
            </a:r>
            <a:r>
              <a:rPr lang="it-CH" dirty="0"/>
              <a:t> of the </a:t>
            </a:r>
            <a:r>
              <a:rPr lang="it-CH" dirty="0" err="1"/>
              <a:t>molecule</a:t>
            </a:r>
            <a:r>
              <a:rPr lang="it-CH" dirty="0"/>
              <a:t>, </a:t>
            </a:r>
            <a:r>
              <a:rPr lang="it-CH" dirty="0" err="1"/>
              <a:t>accurately</a:t>
            </a:r>
            <a:r>
              <a:rPr lang="it-CH" dirty="0"/>
              <a:t> </a:t>
            </a:r>
            <a:r>
              <a:rPr lang="it-CH" dirty="0" err="1"/>
              <a:t>reflect</a:t>
            </a:r>
            <a:r>
              <a:rPr lang="it-CH" dirty="0"/>
              <a:t> the positions of the </a:t>
            </a:r>
            <a:r>
              <a:rPr lang="it-CH" dirty="0" err="1"/>
              <a:t>restriction</a:t>
            </a:r>
            <a:r>
              <a:rPr lang="it-CH" dirty="0"/>
              <a:t> </a:t>
            </a:r>
            <a:r>
              <a:rPr lang="it-CH" dirty="0" err="1"/>
              <a:t>sites</a:t>
            </a:r>
            <a:r>
              <a:rPr lang="it-CH" dirty="0"/>
              <a:t> in the DNA </a:t>
            </a:r>
            <a:r>
              <a:rPr lang="it-CH" dirty="0" err="1"/>
              <a:t>sequence</a:t>
            </a:r>
            <a:r>
              <a:rPr lang="it-CH" dirty="0"/>
              <a:t>.</a:t>
            </a:r>
          </a:p>
        </p:txBody>
      </p:sp>
      <p:sp>
        <p:nvSpPr>
          <p:cNvPr id="4" name="Rettangolo 3"/>
          <p:cNvSpPr/>
          <p:nvPr/>
        </p:nvSpPr>
        <p:spPr>
          <a:xfrm>
            <a:off x="5874327" y="0"/>
            <a:ext cx="6096000" cy="3970318"/>
          </a:xfrm>
          <a:prstGeom prst="rect">
            <a:avLst/>
          </a:prstGeom>
        </p:spPr>
        <p:txBody>
          <a:bodyPr>
            <a:spAutoFit/>
          </a:bodyPr>
          <a:lstStyle/>
          <a:p>
            <a:r>
              <a:rPr lang="it-CH" dirty="0"/>
              <a:t>In the </a:t>
            </a:r>
            <a:r>
              <a:rPr lang="it-CH" dirty="0" err="1"/>
              <a:t>earliest</a:t>
            </a:r>
            <a:r>
              <a:rPr lang="it-CH" dirty="0"/>
              <a:t> </a:t>
            </a:r>
            <a:r>
              <a:rPr lang="it-CH" dirty="0" err="1"/>
              <a:t>form</a:t>
            </a:r>
            <a:r>
              <a:rPr lang="it-CH" dirty="0"/>
              <a:t> of </a:t>
            </a:r>
            <a:r>
              <a:rPr lang="it-CH" dirty="0" err="1"/>
              <a:t>optical</a:t>
            </a:r>
            <a:r>
              <a:rPr lang="it-CH" dirty="0"/>
              <a:t> </a:t>
            </a:r>
            <a:r>
              <a:rPr lang="it-CH" dirty="0" err="1"/>
              <a:t>mapping</a:t>
            </a:r>
            <a:r>
              <a:rPr lang="it-CH" dirty="0"/>
              <a:t>, the </a:t>
            </a:r>
            <a:r>
              <a:rPr lang="it-CH" dirty="0" err="1"/>
              <a:t>molecules</a:t>
            </a:r>
            <a:r>
              <a:rPr lang="it-CH" dirty="0"/>
              <a:t> </a:t>
            </a:r>
            <a:r>
              <a:rPr lang="it-CH" dirty="0" err="1"/>
              <a:t>were</a:t>
            </a:r>
            <a:r>
              <a:rPr lang="it-CH" dirty="0"/>
              <a:t> </a:t>
            </a:r>
            <a:r>
              <a:rPr lang="it-CH" dirty="0" err="1"/>
              <a:t>extended</a:t>
            </a:r>
            <a:r>
              <a:rPr lang="it-CH" dirty="0"/>
              <a:t> by a </a:t>
            </a:r>
            <a:r>
              <a:rPr lang="it-CH" dirty="0" err="1"/>
              <a:t>process</a:t>
            </a:r>
            <a:r>
              <a:rPr lang="it-CH" dirty="0"/>
              <a:t> </a:t>
            </a:r>
            <a:r>
              <a:rPr lang="it-CH" dirty="0" err="1"/>
              <a:t>called</a:t>
            </a:r>
            <a:r>
              <a:rPr lang="it-CH" dirty="0"/>
              <a:t> </a:t>
            </a:r>
            <a:r>
              <a:rPr lang="it-CH" dirty="0">
                <a:solidFill>
                  <a:srgbClr val="FF0000"/>
                </a:solidFill>
              </a:rPr>
              <a:t>gel stretching</a:t>
            </a:r>
            <a:r>
              <a:rPr lang="it-CH" dirty="0"/>
              <a:t>. </a:t>
            </a:r>
            <a:r>
              <a:rPr lang="it-CH" dirty="0" err="1"/>
              <a:t>Chromosomal</a:t>
            </a:r>
            <a:r>
              <a:rPr lang="it-CH" dirty="0"/>
              <a:t> DNA </a:t>
            </a:r>
            <a:r>
              <a:rPr lang="it-CH" dirty="0" err="1"/>
              <a:t>was</a:t>
            </a:r>
            <a:r>
              <a:rPr lang="it-CH" dirty="0"/>
              <a:t> </a:t>
            </a:r>
            <a:r>
              <a:rPr lang="it-CH" dirty="0" err="1"/>
              <a:t>suspended</a:t>
            </a:r>
            <a:r>
              <a:rPr lang="it-CH" dirty="0"/>
              <a:t> in </a:t>
            </a:r>
            <a:r>
              <a:rPr lang="it-CH" dirty="0" err="1"/>
              <a:t>molten</a:t>
            </a:r>
            <a:r>
              <a:rPr lang="it-CH" dirty="0"/>
              <a:t> </a:t>
            </a:r>
            <a:r>
              <a:rPr lang="it-CH" dirty="0" err="1"/>
              <a:t>agarose</a:t>
            </a:r>
            <a:r>
              <a:rPr lang="it-CH" dirty="0"/>
              <a:t> and </a:t>
            </a:r>
            <a:r>
              <a:rPr lang="it-CH" dirty="0" err="1"/>
              <a:t>placed</a:t>
            </a:r>
            <a:r>
              <a:rPr lang="it-CH" dirty="0"/>
              <a:t> on a </a:t>
            </a:r>
            <a:r>
              <a:rPr lang="it-CH" dirty="0" err="1"/>
              <a:t>microscope</a:t>
            </a:r>
            <a:r>
              <a:rPr lang="it-CH" dirty="0"/>
              <a:t> slide </a:t>
            </a:r>
            <a:r>
              <a:rPr lang="it-CH" dirty="0" err="1"/>
              <a:t>held</a:t>
            </a:r>
            <a:r>
              <a:rPr lang="it-CH" dirty="0"/>
              <a:t> </a:t>
            </a:r>
            <a:r>
              <a:rPr lang="it-CH" dirty="0" err="1"/>
              <a:t>at</a:t>
            </a:r>
            <a:r>
              <a:rPr lang="it-CH" dirty="0"/>
              <a:t> a </a:t>
            </a:r>
            <a:r>
              <a:rPr lang="it-CH" b="1" dirty="0" err="1"/>
              <a:t>slight</a:t>
            </a:r>
            <a:r>
              <a:rPr lang="it-CH" b="1" dirty="0"/>
              <a:t> angle </a:t>
            </a:r>
            <a:r>
              <a:rPr lang="it-CH" dirty="0"/>
              <a:t>so </a:t>
            </a:r>
            <a:r>
              <a:rPr lang="it-CH" dirty="0" err="1"/>
              <a:t>that</a:t>
            </a:r>
            <a:r>
              <a:rPr lang="it-CH" dirty="0"/>
              <a:t> the </a:t>
            </a:r>
            <a:r>
              <a:rPr lang="it-CH" dirty="0" err="1"/>
              <a:t>agarose</a:t>
            </a:r>
            <a:r>
              <a:rPr lang="it-CH" dirty="0"/>
              <a:t> </a:t>
            </a:r>
            <a:r>
              <a:rPr lang="it-CH" dirty="0" err="1"/>
              <a:t>flowed</a:t>
            </a:r>
            <a:r>
              <a:rPr lang="it-CH" dirty="0"/>
              <a:t> </a:t>
            </a:r>
            <a:r>
              <a:rPr lang="it-CH" dirty="0" err="1"/>
              <a:t>slowly</a:t>
            </a:r>
            <a:r>
              <a:rPr lang="it-CH" dirty="0"/>
              <a:t> </a:t>
            </a:r>
            <a:r>
              <a:rPr lang="it-CH" dirty="0" err="1"/>
              <a:t>along</a:t>
            </a:r>
            <a:r>
              <a:rPr lang="it-CH" dirty="0"/>
              <a:t> the slide </a:t>
            </a:r>
            <a:r>
              <a:rPr lang="it-CH" dirty="0" err="1"/>
              <a:t>as</a:t>
            </a:r>
            <a:r>
              <a:rPr lang="it-CH" dirty="0"/>
              <a:t> </a:t>
            </a:r>
            <a:r>
              <a:rPr lang="it-CH" dirty="0" err="1"/>
              <a:t>it</a:t>
            </a:r>
            <a:r>
              <a:rPr lang="it-CH" dirty="0"/>
              <a:t> </a:t>
            </a:r>
            <a:r>
              <a:rPr lang="it-CH" dirty="0" err="1"/>
              <a:t>cooled</a:t>
            </a:r>
            <a:r>
              <a:rPr lang="it-CH" dirty="0"/>
              <a:t> and </a:t>
            </a:r>
            <a:r>
              <a:rPr lang="it-CH" dirty="0" err="1"/>
              <a:t>solidified</a:t>
            </a:r>
            <a:r>
              <a:rPr lang="it-CH" dirty="0"/>
              <a:t>. Under </a:t>
            </a:r>
            <a:r>
              <a:rPr lang="it-CH" dirty="0" err="1"/>
              <a:t>these</a:t>
            </a:r>
            <a:r>
              <a:rPr lang="it-CH" dirty="0"/>
              <a:t> </a:t>
            </a:r>
            <a:r>
              <a:rPr lang="it-CH" dirty="0" err="1"/>
              <a:t>conditions</a:t>
            </a:r>
            <a:r>
              <a:rPr lang="it-CH" dirty="0"/>
              <a:t>, the DNA </a:t>
            </a:r>
            <a:r>
              <a:rPr lang="it-CH" dirty="0" err="1"/>
              <a:t>molecules</a:t>
            </a:r>
            <a:r>
              <a:rPr lang="it-CH" dirty="0"/>
              <a:t> </a:t>
            </a:r>
            <a:r>
              <a:rPr lang="it-CH" dirty="0" err="1"/>
              <a:t>contained</a:t>
            </a:r>
            <a:r>
              <a:rPr lang="it-CH" dirty="0"/>
              <a:t> </a:t>
            </a:r>
            <a:r>
              <a:rPr lang="it-CH" dirty="0" err="1"/>
              <a:t>within</a:t>
            </a:r>
            <a:r>
              <a:rPr lang="it-CH" dirty="0"/>
              <a:t> the </a:t>
            </a:r>
            <a:r>
              <a:rPr lang="it-CH" dirty="0" err="1"/>
              <a:t>agarose</a:t>
            </a:r>
            <a:r>
              <a:rPr lang="it-CH" dirty="0"/>
              <a:t> </a:t>
            </a:r>
            <a:r>
              <a:rPr lang="it-CH" b="1" dirty="0"/>
              <a:t>line up and </a:t>
            </a:r>
            <a:r>
              <a:rPr lang="it-CH" b="1" dirty="0" err="1"/>
              <a:t>become</a:t>
            </a:r>
            <a:r>
              <a:rPr lang="it-CH" b="1" dirty="0"/>
              <a:t> </a:t>
            </a:r>
            <a:r>
              <a:rPr lang="it-CH" b="1" dirty="0" err="1"/>
              <a:t>extended</a:t>
            </a:r>
            <a:r>
              <a:rPr lang="it-CH" dirty="0"/>
              <a:t>. The gel </a:t>
            </a:r>
            <a:r>
              <a:rPr lang="it-CH" dirty="0" err="1"/>
              <a:t>also</a:t>
            </a:r>
            <a:r>
              <a:rPr lang="it-CH" dirty="0"/>
              <a:t> </a:t>
            </a:r>
            <a:r>
              <a:rPr lang="it-CH" dirty="0" err="1"/>
              <a:t>contains</a:t>
            </a:r>
            <a:r>
              <a:rPr lang="it-CH" dirty="0"/>
              <a:t> the </a:t>
            </a:r>
            <a:r>
              <a:rPr lang="it-CH" b="1" dirty="0" err="1"/>
              <a:t>restriction</a:t>
            </a:r>
            <a:r>
              <a:rPr lang="it-CH" b="1" dirty="0"/>
              <a:t> </a:t>
            </a:r>
            <a:r>
              <a:rPr lang="it-CH" b="1" dirty="0" err="1"/>
              <a:t>enzyme</a:t>
            </a:r>
            <a:r>
              <a:rPr lang="it-CH" b="1" dirty="0"/>
              <a:t>, </a:t>
            </a:r>
            <a:r>
              <a:rPr lang="it-CH" b="1" dirty="0" err="1"/>
              <a:t>which</a:t>
            </a:r>
            <a:r>
              <a:rPr lang="it-CH" b="1" dirty="0"/>
              <a:t> can be </a:t>
            </a:r>
            <a:r>
              <a:rPr lang="it-CH" b="1" dirty="0" err="1"/>
              <a:t>activated</a:t>
            </a:r>
            <a:r>
              <a:rPr lang="it-CH" b="1" dirty="0"/>
              <a:t> by </a:t>
            </a:r>
            <a:r>
              <a:rPr lang="it-CH" b="1" dirty="0" err="1"/>
              <a:t>adding</a:t>
            </a:r>
            <a:r>
              <a:rPr lang="it-CH" b="1" dirty="0"/>
              <a:t> </a:t>
            </a:r>
            <a:r>
              <a:rPr lang="it-CH" b="1" dirty="0" err="1"/>
              <a:t>magnesium</a:t>
            </a:r>
            <a:r>
              <a:rPr lang="it-CH" dirty="0"/>
              <a:t> </a:t>
            </a:r>
            <a:r>
              <a:rPr lang="it-CH" dirty="0" err="1"/>
              <a:t>ions</a:t>
            </a:r>
            <a:r>
              <a:rPr lang="it-CH" dirty="0"/>
              <a:t> (</a:t>
            </a:r>
            <a:r>
              <a:rPr lang="it-CH" dirty="0" err="1"/>
              <a:t>all</a:t>
            </a:r>
            <a:r>
              <a:rPr lang="it-CH" dirty="0"/>
              <a:t> </a:t>
            </a:r>
            <a:r>
              <a:rPr lang="it-CH" dirty="0" err="1"/>
              <a:t>restriction</a:t>
            </a:r>
            <a:r>
              <a:rPr lang="it-CH" dirty="0"/>
              <a:t> </a:t>
            </a:r>
            <a:r>
              <a:rPr lang="it-CH" dirty="0" err="1"/>
              <a:t>enzymes</a:t>
            </a:r>
            <a:r>
              <a:rPr lang="it-CH" dirty="0"/>
              <a:t> </a:t>
            </a:r>
            <a:r>
              <a:rPr lang="it-CH" dirty="0" err="1"/>
              <a:t>require</a:t>
            </a:r>
            <a:r>
              <a:rPr lang="it-CH" dirty="0"/>
              <a:t> </a:t>
            </a:r>
            <a:r>
              <a:rPr lang="it-CH" dirty="0" err="1"/>
              <a:t>magnesium</a:t>
            </a:r>
            <a:r>
              <a:rPr lang="it-CH" dirty="0"/>
              <a:t> in </a:t>
            </a:r>
            <a:r>
              <a:rPr lang="it-CH" dirty="0" err="1"/>
              <a:t>order</a:t>
            </a:r>
            <a:r>
              <a:rPr lang="it-CH" dirty="0"/>
              <a:t> to work). The </a:t>
            </a:r>
            <a:r>
              <a:rPr lang="it-CH" dirty="0" err="1"/>
              <a:t>molecules</a:t>
            </a:r>
            <a:r>
              <a:rPr lang="it-CH" dirty="0"/>
              <a:t> are </a:t>
            </a:r>
            <a:r>
              <a:rPr lang="it-CH" dirty="0" err="1"/>
              <a:t>then</a:t>
            </a:r>
            <a:r>
              <a:rPr lang="it-CH" dirty="0"/>
              <a:t> </a:t>
            </a:r>
            <a:r>
              <a:rPr lang="it-CH" dirty="0" err="1"/>
              <a:t>visualized</a:t>
            </a:r>
            <a:r>
              <a:rPr lang="it-CH" dirty="0"/>
              <a:t> by </a:t>
            </a:r>
            <a:r>
              <a:rPr lang="it-CH" dirty="0" err="1"/>
              <a:t>adding</a:t>
            </a:r>
            <a:r>
              <a:rPr lang="it-CH" dirty="0"/>
              <a:t> a </a:t>
            </a:r>
            <a:r>
              <a:rPr lang="it-CH" dirty="0" err="1"/>
              <a:t>fluorescent</a:t>
            </a:r>
            <a:r>
              <a:rPr lang="it-CH" dirty="0"/>
              <a:t> </a:t>
            </a:r>
            <a:r>
              <a:rPr lang="it-CH" dirty="0" err="1"/>
              <a:t>dye</a:t>
            </a:r>
            <a:r>
              <a:rPr lang="it-CH" dirty="0"/>
              <a:t>, </a:t>
            </a:r>
            <a:r>
              <a:rPr lang="it-CH" dirty="0" err="1"/>
              <a:t>such</a:t>
            </a:r>
            <a:r>
              <a:rPr lang="it-CH" dirty="0"/>
              <a:t> </a:t>
            </a:r>
            <a:r>
              <a:rPr lang="it-CH" dirty="0" err="1"/>
              <a:t>as</a:t>
            </a:r>
            <a:r>
              <a:rPr lang="it-CH" dirty="0"/>
              <a:t> DAPI (4′,6-diamino-2-phenylindole </a:t>
            </a:r>
            <a:r>
              <a:rPr lang="it-CH" dirty="0" err="1"/>
              <a:t>dihydrochloride</a:t>
            </a:r>
            <a:r>
              <a:rPr lang="it-CH" dirty="0"/>
              <a:t>), </a:t>
            </a:r>
            <a:r>
              <a:rPr lang="it-CH" dirty="0" err="1"/>
              <a:t>which</a:t>
            </a:r>
            <a:r>
              <a:rPr lang="it-CH" dirty="0"/>
              <a:t> </a:t>
            </a:r>
            <a:r>
              <a:rPr lang="it-CH" dirty="0" err="1"/>
              <a:t>stains</a:t>
            </a:r>
            <a:r>
              <a:rPr lang="it-CH" dirty="0"/>
              <a:t> the DNA so </a:t>
            </a:r>
            <a:r>
              <a:rPr lang="it-CH" dirty="0" err="1"/>
              <a:t>that</a:t>
            </a:r>
            <a:r>
              <a:rPr lang="it-CH" dirty="0"/>
              <a:t> the </a:t>
            </a:r>
            <a:r>
              <a:rPr lang="it-CH" dirty="0" err="1"/>
              <a:t>fibers</a:t>
            </a:r>
            <a:r>
              <a:rPr lang="it-CH" dirty="0"/>
              <a:t> can be </a:t>
            </a:r>
            <a:r>
              <a:rPr lang="it-CH" dirty="0" err="1"/>
              <a:t>seen</a:t>
            </a:r>
            <a:r>
              <a:rPr lang="it-CH" dirty="0"/>
              <a:t> </a:t>
            </a:r>
            <a:r>
              <a:rPr lang="it-CH" dirty="0" err="1"/>
              <a:t>when</a:t>
            </a:r>
            <a:r>
              <a:rPr lang="it-CH" dirty="0"/>
              <a:t> the slide </a:t>
            </a:r>
            <a:r>
              <a:rPr lang="it-CH" dirty="0" err="1"/>
              <a:t>is</a:t>
            </a:r>
            <a:r>
              <a:rPr lang="it-CH" dirty="0"/>
              <a:t> </a:t>
            </a:r>
            <a:r>
              <a:rPr lang="it-CH" dirty="0" err="1"/>
              <a:t>examined</a:t>
            </a:r>
            <a:r>
              <a:rPr lang="it-CH" dirty="0"/>
              <a:t> under </a:t>
            </a:r>
            <a:r>
              <a:rPr lang="it-CH" b="1" dirty="0"/>
              <a:t>a high-</a:t>
            </a:r>
            <a:r>
              <a:rPr lang="it-CH" b="1" dirty="0" err="1"/>
              <a:t>power</a:t>
            </a:r>
            <a:r>
              <a:rPr lang="it-CH" b="1" dirty="0"/>
              <a:t> </a:t>
            </a:r>
            <a:r>
              <a:rPr lang="it-CH" b="1" dirty="0" err="1"/>
              <a:t>fluorescence</a:t>
            </a:r>
            <a:r>
              <a:rPr lang="it-CH" b="1" dirty="0"/>
              <a:t> </a:t>
            </a:r>
            <a:r>
              <a:rPr lang="it-CH" b="1" dirty="0" err="1"/>
              <a:t>microscope</a:t>
            </a:r>
            <a:r>
              <a:rPr lang="it-CH" b="1" dirty="0"/>
              <a:t>.</a:t>
            </a:r>
          </a:p>
        </p:txBody>
      </p:sp>
      <p:sp>
        <p:nvSpPr>
          <p:cNvPr id="5" name="Rettangolo 4"/>
          <p:cNvSpPr/>
          <p:nvPr/>
        </p:nvSpPr>
        <p:spPr>
          <a:xfrm>
            <a:off x="5767449" y="4524315"/>
            <a:ext cx="6096000" cy="1200329"/>
          </a:xfrm>
          <a:prstGeom prst="rect">
            <a:avLst/>
          </a:prstGeom>
        </p:spPr>
        <p:txBody>
          <a:bodyPr>
            <a:spAutoFit/>
          </a:bodyPr>
          <a:lstStyle/>
          <a:p>
            <a:r>
              <a:rPr lang="it-CH" dirty="0"/>
              <a:t>The </a:t>
            </a:r>
            <a:r>
              <a:rPr lang="it-CH" dirty="0" err="1"/>
              <a:t>restriction</a:t>
            </a:r>
            <a:r>
              <a:rPr lang="it-CH" dirty="0"/>
              <a:t> </a:t>
            </a:r>
            <a:r>
              <a:rPr lang="it-CH" dirty="0" err="1"/>
              <a:t>sites</a:t>
            </a:r>
            <a:r>
              <a:rPr lang="it-CH" dirty="0"/>
              <a:t> in the </a:t>
            </a:r>
            <a:r>
              <a:rPr lang="it-CH" dirty="0" err="1"/>
              <a:t>extended</a:t>
            </a:r>
            <a:r>
              <a:rPr lang="it-CH" dirty="0"/>
              <a:t> </a:t>
            </a:r>
            <a:r>
              <a:rPr lang="it-CH" dirty="0" err="1"/>
              <a:t>molecules</a:t>
            </a:r>
            <a:r>
              <a:rPr lang="it-CH" dirty="0"/>
              <a:t> </a:t>
            </a:r>
            <a:r>
              <a:rPr lang="it-CH" dirty="0" err="1"/>
              <a:t>gradually</a:t>
            </a:r>
            <a:r>
              <a:rPr lang="it-CH" dirty="0"/>
              <a:t> </a:t>
            </a:r>
            <a:r>
              <a:rPr lang="it-CH" dirty="0" err="1"/>
              <a:t>become</a:t>
            </a:r>
            <a:r>
              <a:rPr lang="it-CH" dirty="0"/>
              <a:t> gaps </a:t>
            </a:r>
            <a:r>
              <a:rPr lang="it-CH" dirty="0" err="1"/>
              <a:t>as</a:t>
            </a:r>
            <a:r>
              <a:rPr lang="it-CH" dirty="0"/>
              <a:t> the </a:t>
            </a:r>
            <a:r>
              <a:rPr lang="it-CH" dirty="0" err="1"/>
              <a:t>degree</a:t>
            </a:r>
            <a:r>
              <a:rPr lang="it-CH" dirty="0"/>
              <a:t> of </a:t>
            </a:r>
            <a:r>
              <a:rPr lang="it-CH" dirty="0" err="1"/>
              <a:t>fiber</a:t>
            </a:r>
            <a:r>
              <a:rPr lang="it-CH" dirty="0"/>
              <a:t> </a:t>
            </a:r>
            <a:r>
              <a:rPr lang="it-CH" dirty="0" err="1"/>
              <a:t>extension</a:t>
            </a:r>
            <a:r>
              <a:rPr lang="it-CH" dirty="0"/>
              <a:t> </a:t>
            </a:r>
            <a:r>
              <a:rPr lang="it-CH" dirty="0" err="1"/>
              <a:t>is</a:t>
            </a:r>
            <a:r>
              <a:rPr lang="it-CH" dirty="0"/>
              <a:t> </a:t>
            </a:r>
            <a:r>
              <a:rPr lang="it-CH" dirty="0" err="1"/>
              <a:t>reduced</a:t>
            </a:r>
            <a:r>
              <a:rPr lang="it-CH" dirty="0"/>
              <a:t> by the </a:t>
            </a:r>
            <a:r>
              <a:rPr lang="it-CH" dirty="0" err="1"/>
              <a:t>natural</a:t>
            </a:r>
            <a:r>
              <a:rPr lang="it-CH" dirty="0"/>
              <a:t> </a:t>
            </a:r>
            <a:r>
              <a:rPr lang="it-CH" dirty="0" err="1"/>
              <a:t>springiness</a:t>
            </a:r>
            <a:r>
              <a:rPr lang="it-CH" dirty="0"/>
              <a:t> of the DNA, </a:t>
            </a:r>
            <a:r>
              <a:rPr lang="it-CH" dirty="0" err="1"/>
              <a:t>enabling</a:t>
            </a:r>
            <a:r>
              <a:rPr lang="it-CH" dirty="0"/>
              <a:t> the relative positions of the </a:t>
            </a:r>
            <a:r>
              <a:rPr lang="it-CH" dirty="0" err="1"/>
              <a:t>cuts</a:t>
            </a:r>
            <a:r>
              <a:rPr lang="it-CH" dirty="0"/>
              <a:t> to be </a:t>
            </a:r>
            <a:r>
              <a:rPr lang="it-CH" dirty="0" err="1"/>
              <a:t>recorded</a:t>
            </a:r>
            <a:r>
              <a:rPr lang="it-CH" dirty="0"/>
              <a:t>.</a:t>
            </a:r>
          </a:p>
        </p:txBody>
      </p:sp>
    </p:spTree>
    <p:extLst>
      <p:ext uri="{BB962C8B-B14F-4D97-AF65-F5344CB8AC3E}">
        <p14:creationId xmlns:p14="http://schemas.microsoft.com/office/powerpoint/2010/main" val="2133006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37309" y="555125"/>
            <a:ext cx="6096000" cy="3139321"/>
          </a:xfrm>
          <a:prstGeom prst="rect">
            <a:avLst/>
          </a:prstGeom>
        </p:spPr>
        <p:txBody>
          <a:bodyPr>
            <a:spAutoFit/>
          </a:bodyPr>
          <a:lstStyle/>
          <a:p>
            <a:r>
              <a:rPr lang="it-CH" dirty="0"/>
              <a:t>An alternative </a:t>
            </a:r>
            <a:r>
              <a:rPr lang="it-CH" dirty="0" err="1"/>
              <a:t>method</a:t>
            </a:r>
            <a:r>
              <a:rPr lang="it-CH" dirty="0"/>
              <a:t> for stretching out the </a:t>
            </a:r>
            <a:r>
              <a:rPr lang="it-CH" dirty="0" err="1"/>
              <a:t>molecules</a:t>
            </a:r>
            <a:r>
              <a:rPr lang="it-CH" dirty="0"/>
              <a:t> </a:t>
            </a:r>
            <a:r>
              <a:rPr lang="it-CH" b="1" dirty="0" err="1"/>
              <a:t>without</a:t>
            </a:r>
            <a:r>
              <a:rPr lang="it-CH" b="1" dirty="0"/>
              <a:t> the use of a gel </a:t>
            </a:r>
            <a:r>
              <a:rPr lang="it-CH" dirty="0" err="1"/>
              <a:t>is</a:t>
            </a:r>
            <a:r>
              <a:rPr lang="it-CH" dirty="0"/>
              <a:t> </a:t>
            </a:r>
            <a:r>
              <a:rPr lang="it-CH" dirty="0" err="1">
                <a:solidFill>
                  <a:srgbClr val="FF0000"/>
                </a:solidFill>
              </a:rPr>
              <a:t>molecular</a:t>
            </a:r>
            <a:r>
              <a:rPr lang="it-CH" dirty="0">
                <a:solidFill>
                  <a:srgbClr val="FF0000"/>
                </a:solidFill>
              </a:rPr>
              <a:t> </a:t>
            </a:r>
            <a:r>
              <a:rPr lang="it-CH" dirty="0" err="1">
                <a:solidFill>
                  <a:srgbClr val="FF0000"/>
                </a:solidFill>
              </a:rPr>
              <a:t>combing</a:t>
            </a:r>
            <a:r>
              <a:rPr lang="it-CH" dirty="0"/>
              <a:t>. A silicone-</a:t>
            </a:r>
            <a:r>
              <a:rPr lang="it-CH" dirty="0" err="1"/>
              <a:t>coated</a:t>
            </a:r>
            <a:r>
              <a:rPr lang="it-CH" dirty="0"/>
              <a:t> </a:t>
            </a:r>
            <a:r>
              <a:rPr lang="it-CH" dirty="0" err="1"/>
              <a:t>coverslip</a:t>
            </a:r>
            <a:r>
              <a:rPr lang="it-CH" dirty="0"/>
              <a:t> </a:t>
            </a:r>
            <a:r>
              <a:rPr lang="it-CH" dirty="0" err="1"/>
              <a:t>is</a:t>
            </a:r>
            <a:r>
              <a:rPr lang="it-CH" dirty="0"/>
              <a:t> </a:t>
            </a:r>
            <a:r>
              <a:rPr lang="it-CH" dirty="0" err="1"/>
              <a:t>dipped</a:t>
            </a:r>
            <a:r>
              <a:rPr lang="it-CH" dirty="0"/>
              <a:t> </a:t>
            </a:r>
            <a:r>
              <a:rPr lang="it-CH" dirty="0" err="1"/>
              <a:t>into</a:t>
            </a:r>
            <a:r>
              <a:rPr lang="it-CH" dirty="0"/>
              <a:t> a </a:t>
            </a:r>
            <a:r>
              <a:rPr lang="it-CH" dirty="0" err="1"/>
              <a:t>solution</a:t>
            </a:r>
            <a:r>
              <a:rPr lang="it-CH" dirty="0"/>
              <a:t> of DNA, </a:t>
            </a:r>
            <a:r>
              <a:rPr lang="it-CH" dirty="0" err="1"/>
              <a:t>left</a:t>
            </a:r>
            <a:r>
              <a:rPr lang="it-CH" dirty="0"/>
              <a:t> for 5 minutes (</a:t>
            </a:r>
            <a:r>
              <a:rPr lang="it-CH" dirty="0" err="1"/>
              <a:t>during</a:t>
            </a:r>
            <a:r>
              <a:rPr lang="it-CH" dirty="0"/>
              <a:t> </a:t>
            </a:r>
            <a:r>
              <a:rPr lang="it-CH" dirty="0" err="1"/>
              <a:t>which</a:t>
            </a:r>
            <a:r>
              <a:rPr lang="it-CH" dirty="0"/>
              <a:t> time the DNA </a:t>
            </a:r>
            <a:r>
              <a:rPr lang="it-CH" dirty="0" err="1"/>
              <a:t>molecules</a:t>
            </a:r>
            <a:r>
              <a:rPr lang="it-CH" dirty="0"/>
              <a:t> </a:t>
            </a:r>
            <a:r>
              <a:rPr lang="it-CH" dirty="0" err="1"/>
              <a:t>attach</a:t>
            </a:r>
            <a:r>
              <a:rPr lang="it-CH" dirty="0"/>
              <a:t> to the </a:t>
            </a:r>
            <a:r>
              <a:rPr lang="it-CH" dirty="0" err="1"/>
              <a:t>coverslip</a:t>
            </a:r>
            <a:r>
              <a:rPr lang="it-CH" dirty="0"/>
              <a:t> by </a:t>
            </a:r>
            <a:r>
              <a:rPr lang="it-CH" dirty="0" err="1"/>
              <a:t>their</a:t>
            </a:r>
            <a:r>
              <a:rPr lang="it-CH" dirty="0"/>
              <a:t> </a:t>
            </a:r>
            <a:r>
              <a:rPr lang="it-CH" dirty="0" err="1"/>
              <a:t>ends</a:t>
            </a:r>
            <a:r>
              <a:rPr lang="it-CH" dirty="0"/>
              <a:t>), and </a:t>
            </a:r>
            <a:r>
              <a:rPr lang="it-CH" dirty="0" err="1"/>
              <a:t>then</a:t>
            </a:r>
            <a:r>
              <a:rPr lang="it-CH" dirty="0"/>
              <a:t> </a:t>
            </a:r>
            <a:r>
              <a:rPr lang="it-CH" dirty="0" err="1"/>
              <a:t>removed</a:t>
            </a:r>
            <a:r>
              <a:rPr lang="it-CH" dirty="0"/>
              <a:t> from the </a:t>
            </a:r>
            <a:r>
              <a:rPr lang="it-CH" dirty="0" err="1"/>
              <a:t>solution</a:t>
            </a:r>
            <a:r>
              <a:rPr lang="it-CH" dirty="0"/>
              <a:t> </a:t>
            </a:r>
            <a:r>
              <a:rPr lang="it-CH" dirty="0" err="1"/>
              <a:t>at</a:t>
            </a:r>
            <a:r>
              <a:rPr lang="it-CH" dirty="0"/>
              <a:t> a </a:t>
            </a:r>
            <a:r>
              <a:rPr lang="it-CH" dirty="0" err="1"/>
              <a:t>constant</a:t>
            </a:r>
            <a:r>
              <a:rPr lang="it-CH" dirty="0"/>
              <a:t> </a:t>
            </a:r>
            <a:r>
              <a:rPr lang="it-CH" dirty="0" err="1"/>
              <a:t>speed</a:t>
            </a:r>
            <a:r>
              <a:rPr lang="it-CH" dirty="0"/>
              <a:t>, </a:t>
            </a:r>
            <a:r>
              <a:rPr lang="it-CH" dirty="0" err="1"/>
              <a:t>typically</a:t>
            </a:r>
            <a:r>
              <a:rPr lang="it-CH" dirty="0"/>
              <a:t> 0.3 mm s</a:t>
            </a:r>
            <a:r>
              <a:rPr lang="it-CH" baseline="30000" dirty="0"/>
              <a:t>–1</a:t>
            </a:r>
            <a:r>
              <a:rPr lang="it-CH" dirty="0"/>
              <a:t>. The force </a:t>
            </a:r>
            <a:r>
              <a:rPr lang="it-CH" dirty="0" err="1"/>
              <a:t>required</a:t>
            </a:r>
            <a:r>
              <a:rPr lang="it-CH" dirty="0"/>
              <a:t> to pull the DNA </a:t>
            </a:r>
            <a:r>
              <a:rPr lang="it-CH" dirty="0" err="1"/>
              <a:t>molecules</a:t>
            </a:r>
            <a:r>
              <a:rPr lang="it-CH" dirty="0"/>
              <a:t> </a:t>
            </a:r>
            <a:r>
              <a:rPr lang="it-CH" dirty="0" err="1"/>
              <a:t>through</a:t>
            </a:r>
            <a:r>
              <a:rPr lang="it-CH" dirty="0"/>
              <a:t> the </a:t>
            </a:r>
            <a:r>
              <a:rPr lang="it-CH" dirty="0" err="1"/>
              <a:t>meniscus</a:t>
            </a:r>
            <a:r>
              <a:rPr lang="it-CH" dirty="0"/>
              <a:t> </a:t>
            </a:r>
            <a:r>
              <a:rPr lang="it-CH" dirty="0" err="1"/>
              <a:t>causes</a:t>
            </a:r>
            <a:r>
              <a:rPr lang="it-CH" dirty="0"/>
              <a:t> </a:t>
            </a:r>
            <a:r>
              <a:rPr lang="it-CH" dirty="0" err="1"/>
              <a:t>them</a:t>
            </a:r>
            <a:r>
              <a:rPr lang="it-CH" dirty="0"/>
              <a:t> to line up. Once in the air, the </a:t>
            </a:r>
            <a:r>
              <a:rPr lang="it-CH" dirty="0" err="1"/>
              <a:t>surface</a:t>
            </a:r>
            <a:r>
              <a:rPr lang="it-CH" dirty="0"/>
              <a:t> of the </a:t>
            </a:r>
            <a:r>
              <a:rPr lang="it-CH" dirty="0" err="1"/>
              <a:t>coverslip</a:t>
            </a:r>
            <a:r>
              <a:rPr lang="it-CH" dirty="0"/>
              <a:t> </a:t>
            </a:r>
            <a:r>
              <a:rPr lang="it-CH" dirty="0" err="1"/>
              <a:t>dries</a:t>
            </a:r>
            <a:r>
              <a:rPr lang="it-CH" dirty="0"/>
              <a:t>, </a:t>
            </a:r>
            <a:r>
              <a:rPr lang="it-CH" dirty="0" err="1"/>
              <a:t>retaining</a:t>
            </a:r>
            <a:r>
              <a:rPr lang="it-CH" dirty="0"/>
              <a:t> the DNA </a:t>
            </a:r>
            <a:r>
              <a:rPr lang="it-CH" dirty="0" err="1"/>
              <a:t>molecules</a:t>
            </a:r>
            <a:r>
              <a:rPr lang="it-CH" dirty="0"/>
              <a:t> </a:t>
            </a:r>
            <a:r>
              <a:rPr lang="it-CH" dirty="0" err="1"/>
              <a:t>as</a:t>
            </a:r>
            <a:r>
              <a:rPr lang="it-CH" dirty="0"/>
              <a:t> an </a:t>
            </a:r>
            <a:r>
              <a:rPr lang="it-CH" b="1" dirty="0"/>
              <a:t>array of </a:t>
            </a:r>
            <a:r>
              <a:rPr lang="it-CH" b="1" dirty="0" err="1"/>
              <a:t>parallel</a:t>
            </a:r>
            <a:r>
              <a:rPr lang="it-CH" b="1" dirty="0"/>
              <a:t> </a:t>
            </a:r>
            <a:r>
              <a:rPr lang="it-CH" b="1" dirty="0" err="1"/>
              <a:t>fibers</a:t>
            </a:r>
            <a:r>
              <a:rPr lang="it-CH" dirty="0"/>
              <a:t>. With </a:t>
            </a:r>
            <a:r>
              <a:rPr lang="it-CH" dirty="0" err="1"/>
              <a:t>this</a:t>
            </a:r>
            <a:r>
              <a:rPr lang="it-CH" dirty="0"/>
              <a:t> </a:t>
            </a:r>
            <a:r>
              <a:rPr lang="it-CH" dirty="0" err="1"/>
              <a:t>method</a:t>
            </a:r>
            <a:r>
              <a:rPr lang="it-CH" dirty="0"/>
              <a:t>, </a:t>
            </a:r>
            <a:r>
              <a:rPr lang="it-CH" b="1" dirty="0" err="1"/>
              <a:t>restriction</a:t>
            </a:r>
            <a:r>
              <a:rPr lang="it-CH" b="1" dirty="0"/>
              <a:t> </a:t>
            </a:r>
            <a:r>
              <a:rPr lang="it-CH" b="1" dirty="0" err="1"/>
              <a:t>sites</a:t>
            </a:r>
            <a:r>
              <a:rPr lang="it-CH" b="1" dirty="0"/>
              <a:t> </a:t>
            </a:r>
            <a:r>
              <a:rPr lang="it-CH" b="1" dirty="0" err="1"/>
              <a:t>less</a:t>
            </a:r>
            <a:r>
              <a:rPr lang="it-CH" b="1" dirty="0"/>
              <a:t> </a:t>
            </a:r>
            <a:r>
              <a:rPr lang="it-CH" b="1" dirty="0" err="1"/>
              <a:t>than</a:t>
            </a:r>
            <a:r>
              <a:rPr lang="it-CH" b="1" dirty="0"/>
              <a:t> 800 </a:t>
            </a:r>
            <a:r>
              <a:rPr lang="it-CH" b="1" dirty="0" err="1"/>
              <a:t>bp</a:t>
            </a:r>
            <a:r>
              <a:rPr lang="it-CH" b="1" dirty="0"/>
              <a:t> </a:t>
            </a:r>
            <a:r>
              <a:rPr lang="it-CH" b="1" dirty="0" err="1"/>
              <a:t>apart</a:t>
            </a:r>
            <a:r>
              <a:rPr lang="it-CH" b="1" dirty="0"/>
              <a:t> </a:t>
            </a:r>
            <a:r>
              <a:rPr lang="it-CH" dirty="0"/>
              <a:t>can be </a:t>
            </a:r>
            <a:r>
              <a:rPr lang="it-CH" dirty="0" err="1"/>
              <a:t>visualized</a:t>
            </a:r>
            <a:r>
              <a:rPr lang="it-CH" dirty="0"/>
              <a:t>.</a:t>
            </a:r>
          </a:p>
        </p:txBody>
      </p:sp>
      <p:pic>
        <p:nvPicPr>
          <p:cNvPr id="3" name="Immagine 2"/>
          <p:cNvPicPr>
            <a:picLocks noChangeAspect="1"/>
          </p:cNvPicPr>
          <p:nvPr/>
        </p:nvPicPr>
        <p:blipFill>
          <a:blip r:embed="rId2"/>
          <a:stretch>
            <a:fillRect/>
          </a:stretch>
        </p:blipFill>
        <p:spPr>
          <a:xfrm>
            <a:off x="6798747" y="476930"/>
            <a:ext cx="4781550" cy="5381625"/>
          </a:xfrm>
          <a:prstGeom prst="rect">
            <a:avLst/>
          </a:prstGeom>
        </p:spPr>
      </p:pic>
    </p:spTree>
    <p:extLst>
      <p:ext uri="{BB962C8B-B14F-4D97-AF65-F5344CB8AC3E}">
        <p14:creationId xmlns:p14="http://schemas.microsoft.com/office/powerpoint/2010/main" val="33965255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10738" y="84255"/>
            <a:ext cx="6096000" cy="4247317"/>
          </a:xfrm>
          <a:prstGeom prst="rect">
            <a:avLst/>
          </a:prstGeom>
        </p:spPr>
        <p:txBody>
          <a:bodyPr>
            <a:spAutoFit/>
          </a:bodyPr>
          <a:lstStyle/>
          <a:p>
            <a:r>
              <a:rPr lang="it-CH" dirty="0"/>
              <a:t>Optical </a:t>
            </a:r>
            <a:r>
              <a:rPr lang="it-CH" dirty="0" err="1"/>
              <a:t>mapping</a:t>
            </a:r>
            <a:r>
              <a:rPr lang="it-CH" dirty="0"/>
              <a:t> </a:t>
            </a:r>
            <a:r>
              <a:rPr lang="it-CH" dirty="0" err="1"/>
              <a:t>was</a:t>
            </a:r>
            <a:r>
              <a:rPr lang="it-CH" dirty="0"/>
              <a:t> first </a:t>
            </a:r>
            <a:r>
              <a:rPr lang="it-CH" dirty="0" err="1"/>
              <a:t>applied</a:t>
            </a:r>
            <a:r>
              <a:rPr lang="it-CH" dirty="0"/>
              <a:t> </a:t>
            </a:r>
            <a:r>
              <a:rPr lang="it-CH" b="1" dirty="0"/>
              <a:t>to large DNA </a:t>
            </a:r>
            <a:r>
              <a:rPr lang="it-CH" b="1" dirty="0" err="1"/>
              <a:t>fragments</a:t>
            </a:r>
            <a:r>
              <a:rPr lang="it-CH" b="1" dirty="0"/>
              <a:t> </a:t>
            </a:r>
            <a:r>
              <a:rPr lang="it-CH" dirty="0" err="1"/>
              <a:t>cloned</a:t>
            </a:r>
            <a:r>
              <a:rPr lang="it-CH" dirty="0"/>
              <a:t> in BAC </a:t>
            </a:r>
            <a:r>
              <a:rPr lang="it-CH" dirty="0" err="1"/>
              <a:t>vectors</a:t>
            </a:r>
            <a:r>
              <a:rPr lang="it-CH" dirty="0"/>
              <a:t> (</a:t>
            </a:r>
            <a:r>
              <a:rPr lang="it-CH" dirty="0" err="1"/>
              <a:t>Section</a:t>
            </a:r>
            <a:r>
              <a:rPr lang="it-CH" dirty="0"/>
              <a:t> 2.3). The </a:t>
            </a:r>
            <a:r>
              <a:rPr lang="it-CH" dirty="0" err="1"/>
              <a:t>feasibility</a:t>
            </a:r>
            <a:r>
              <a:rPr lang="it-CH" dirty="0"/>
              <a:t> of </a:t>
            </a:r>
            <a:r>
              <a:rPr lang="it-CH" dirty="0" err="1"/>
              <a:t>using</a:t>
            </a:r>
            <a:r>
              <a:rPr lang="it-CH" dirty="0"/>
              <a:t> </a:t>
            </a:r>
            <a:r>
              <a:rPr lang="it-CH" dirty="0" err="1"/>
              <a:t>this</a:t>
            </a:r>
            <a:r>
              <a:rPr lang="it-CH" dirty="0"/>
              <a:t> </a:t>
            </a:r>
            <a:r>
              <a:rPr lang="it-CH" dirty="0" err="1"/>
              <a:t>technique</a:t>
            </a:r>
            <a:r>
              <a:rPr lang="it-CH" dirty="0"/>
              <a:t> with </a:t>
            </a:r>
            <a:r>
              <a:rPr lang="it-CH" dirty="0" err="1"/>
              <a:t>genomic</a:t>
            </a:r>
            <a:r>
              <a:rPr lang="it-CH" dirty="0"/>
              <a:t> DNA </a:t>
            </a:r>
            <a:r>
              <a:rPr lang="it-CH" dirty="0" err="1"/>
              <a:t>was</a:t>
            </a:r>
            <a:r>
              <a:rPr lang="it-CH" dirty="0"/>
              <a:t> </a:t>
            </a:r>
            <a:r>
              <a:rPr lang="it-CH" dirty="0" err="1"/>
              <a:t>then</a:t>
            </a:r>
            <a:r>
              <a:rPr lang="it-CH" dirty="0"/>
              <a:t> </a:t>
            </a:r>
            <a:r>
              <a:rPr lang="it-CH" dirty="0" err="1"/>
              <a:t>established</a:t>
            </a:r>
            <a:r>
              <a:rPr lang="it-CH" dirty="0"/>
              <a:t> with </a:t>
            </a:r>
            <a:r>
              <a:rPr lang="it-CH" dirty="0" err="1"/>
              <a:t>studies</a:t>
            </a:r>
            <a:r>
              <a:rPr lang="it-CH" dirty="0"/>
              <a:t> of a 1 Mb </a:t>
            </a:r>
            <a:r>
              <a:rPr lang="it-CH" dirty="0" err="1"/>
              <a:t>chromosome</a:t>
            </a:r>
            <a:r>
              <a:rPr lang="it-CH" dirty="0"/>
              <a:t> of the malaria </a:t>
            </a:r>
            <a:r>
              <a:rPr lang="it-CH" dirty="0" err="1"/>
              <a:t>parasite</a:t>
            </a:r>
            <a:r>
              <a:rPr lang="it-CH" dirty="0"/>
              <a:t> </a:t>
            </a:r>
            <a:r>
              <a:rPr lang="it-CH" i="1" dirty="0" err="1"/>
              <a:t>Plasmodium</a:t>
            </a:r>
            <a:r>
              <a:rPr lang="it-CH" i="1" dirty="0"/>
              <a:t> </a:t>
            </a:r>
            <a:r>
              <a:rPr lang="it-CH" i="1" dirty="0" err="1"/>
              <a:t>falciparum</a:t>
            </a:r>
            <a:r>
              <a:rPr lang="it-CH" dirty="0"/>
              <a:t>, and with the </a:t>
            </a:r>
            <a:r>
              <a:rPr lang="it-CH" dirty="0" err="1"/>
              <a:t>two</a:t>
            </a:r>
            <a:r>
              <a:rPr lang="it-CH" dirty="0"/>
              <a:t> </a:t>
            </a:r>
            <a:r>
              <a:rPr lang="it-CH" dirty="0" err="1"/>
              <a:t>chromosomes</a:t>
            </a:r>
            <a:r>
              <a:rPr lang="it-CH" dirty="0"/>
              <a:t> and a </a:t>
            </a:r>
            <a:r>
              <a:rPr lang="it-CH" dirty="0" err="1"/>
              <a:t>plasmid</a:t>
            </a:r>
            <a:r>
              <a:rPr lang="it-CH" dirty="0"/>
              <a:t> of the </a:t>
            </a:r>
            <a:r>
              <a:rPr lang="it-CH" dirty="0" err="1"/>
              <a:t>bacterium</a:t>
            </a:r>
            <a:r>
              <a:rPr lang="it-CH" dirty="0"/>
              <a:t> </a:t>
            </a:r>
            <a:r>
              <a:rPr lang="it-CH" i="1" dirty="0" err="1"/>
              <a:t>Deinococcus</a:t>
            </a:r>
            <a:r>
              <a:rPr lang="it-CH" i="1" dirty="0"/>
              <a:t> </a:t>
            </a:r>
            <a:r>
              <a:rPr lang="it-CH" i="1" dirty="0" err="1"/>
              <a:t>radiodurans</a:t>
            </a:r>
            <a:r>
              <a:rPr lang="it-CH" dirty="0"/>
              <a:t>, </a:t>
            </a:r>
            <a:r>
              <a:rPr lang="it-CH" dirty="0" err="1"/>
              <a:t>which</a:t>
            </a:r>
            <a:r>
              <a:rPr lang="it-CH" dirty="0"/>
              <a:t> are 2.65, 0.41, and 0.18 Mb, </a:t>
            </a:r>
            <a:r>
              <a:rPr lang="it-CH" dirty="0" err="1"/>
              <a:t>respectively</a:t>
            </a:r>
            <a:r>
              <a:rPr lang="it-CH" dirty="0"/>
              <a:t>. </a:t>
            </a:r>
            <a:r>
              <a:rPr lang="it-CH" dirty="0" err="1"/>
              <a:t>Molecules</a:t>
            </a:r>
            <a:r>
              <a:rPr lang="it-CH" dirty="0"/>
              <a:t> over 1 Mb in </a:t>
            </a:r>
            <a:r>
              <a:rPr lang="it-CH" dirty="0" err="1"/>
              <a:t>length</a:t>
            </a:r>
            <a:r>
              <a:rPr lang="it-CH" dirty="0"/>
              <a:t> are </a:t>
            </a:r>
            <a:r>
              <a:rPr lang="it-CH" dirty="0" err="1"/>
              <a:t>difficult</a:t>
            </a:r>
            <a:r>
              <a:rPr lang="it-CH" dirty="0"/>
              <a:t> to </a:t>
            </a:r>
            <a:r>
              <a:rPr lang="it-CH" dirty="0" err="1"/>
              <a:t>purify</a:t>
            </a:r>
            <a:r>
              <a:rPr lang="it-CH" dirty="0"/>
              <a:t> and </a:t>
            </a:r>
            <a:r>
              <a:rPr lang="it-CH" dirty="0" err="1"/>
              <a:t>extend</a:t>
            </a:r>
            <a:r>
              <a:rPr lang="it-CH" dirty="0"/>
              <a:t> </a:t>
            </a:r>
            <a:r>
              <a:rPr lang="it-CH" dirty="0" err="1"/>
              <a:t>without</a:t>
            </a:r>
            <a:r>
              <a:rPr lang="it-CH" dirty="0"/>
              <a:t> </a:t>
            </a:r>
            <a:r>
              <a:rPr lang="it-CH" dirty="0" err="1"/>
              <a:t>accidental</a:t>
            </a:r>
            <a:r>
              <a:rPr lang="it-CH" dirty="0"/>
              <a:t> </a:t>
            </a:r>
            <a:r>
              <a:rPr lang="it-CH" dirty="0" err="1"/>
              <a:t>breakage</a:t>
            </a:r>
            <a:r>
              <a:rPr lang="it-CH" dirty="0"/>
              <a:t>, so </a:t>
            </a:r>
            <a:r>
              <a:rPr lang="it-CH" dirty="0" err="1"/>
              <a:t>most</a:t>
            </a:r>
            <a:r>
              <a:rPr lang="it-CH" dirty="0"/>
              <a:t> </a:t>
            </a:r>
            <a:r>
              <a:rPr lang="it-CH" dirty="0" err="1"/>
              <a:t>optical</a:t>
            </a:r>
            <a:r>
              <a:rPr lang="it-CH" dirty="0"/>
              <a:t> </a:t>
            </a:r>
            <a:r>
              <a:rPr lang="it-CH" dirty="0" err="1"/>
              <a:t>maps</a:t>
            </a:r>
            <a:r>
              <a:rPr lang="it-CH" dirty="0"/>
              <a:t> are </a:t>
            </a:r>
            <a:r>
              <a:rPr lang="it-CH" dirty="0" err="1"/>
              <a:t>built</a:t>
            </a:r>
            <a:r>
              <a:rPr lang="it-CH" dirty="0"/>
              <a:t> up from the data </a:t>
            </a:r>
            <a:r>
              <a:rPr lang="it-CH" dirty="0" err="1"/>
              <a:t>obtained</a:t>
            </a:r>
            <a:r>
              <a:rPr lang="it-CH" dirty="0"/>
              <a:t> from a </a:t>
            </a:r>
            <a:r>
              <a:rPr lang="it-CH" dirty="0" err="1"/>
              <a:t>series</a:t>
            </a:r>
            <a:r>
              <a:rPr lang="it-CH" dirty="0"/>
              <a:t> of </a:t>
            </a:r>
            <a:r>
              <a:rPr lang="it-CH" dirty="0" err="1"/>
              <a:t>overlapping</a:t>
            </a:r>
            <a:r>
              <a:rPr lang="it-CH" dirty="0"/>
              <a:t> </a:t>
            </a:r>
            <a:r>
              <a:rPr lang="it-CH" dirty="0" err="1"/>
              <a:t>fragments</a:t>
            </a:r>
            <a:r>
              <a:rPr lang="it-CH" dirty="0"/>
              <a:t>. The 2.65 Mb D. </a:t>
            </a:r>
            <a:r>
              <a:rPr lang="it-CH" dirty="0" err="1"/>
              <a:t>radiodurans</a:t>
            </a:r>
            <a:r>
              <a:rPr lang="it-CH" dirty="0"/>
              <a:t> </a:t>
            </a:r>
            <a:r>
              <a:rPr lang="it-CH" dirty="0" err="1"/>
              <a:t>chromosome</a:t>
            </a:r>
            <a:r>
              <a:rPr lang="it-CH" dirty="0"/>
              <a:t>, for </a:t>
            </a:r>
            <a:r>
              <a:rPr lang="it-CH" dirty="0" err="1"/>
              <a:t>example</a:t>
            </a:r>
            <a:r>
              <a:rPr lang="it-CH" dirty="0"/>
              <a:t>, </a:t>
            </a:r>
            <a:r>
              <a:rPr lang="it-CH" dirty="0" err="1"/>
              <a:t>was</a:t>
            </a:r>
            <a:r>
              <a:rPr lang="it-CH" dirty="0"/>
              <a:t> </a:t>
            </a:r>
            <a:r>
              <a:rPr lang="it-CH" dirty="0" err="1"/>
              <a:t>mapped</a:t>
            </a:r>
            <a:r>
              <a:rPr lang="it-CH" dirty="0"/>
              <a:t> from 157 </a:t>
            </a:r>
            <a:r>
              <a:rPr lang="it-CH" dirty="0" err="1"/>
              <a:t>fragments</a:t>
            </a:r>
            <a:r>
              <a:rPr lang="it-CH" dirty="0"/>
              <a:t>. </a:t>
            </a:r>
            <a:r>
              <a:rPr lang="it-CH" dirty="0" err="1"/>
              <a:t>This</a:t>
            </a:r>
            <a:r>
              <a:rPr lang="it-CH" dirty="0"/>
              <a:t> </a:t>
            </a:r>
            <a:r>
              <a:rPr lang="it-CH" dirty="0" err="1"/>
              <a:t>means</a:t>
            </a:r>
            <a:r>
              <a:rPr lang="it-CH" dirty="0"/>
              <a:t> </a:t>
            </a:r>
            <a:r>
              <a:rPr lang="it-CH" dirty="0" err="1"/>
              <a:t>that</a:t>
            </a:r>
            <a:r>
              <a:rPr lang="it-CH" dirty="0"/>
              <a:t> the procedure </a:t>
            </a:r>
            <a:r>
              <a:rPr lang="it-CH" dirty="0" err="1"/>
              <a:t>is</a:t>
            </a:r>
            <a:r>
              <a:rPr lang="it-CH" dirty="0"/>
              <a:t> </a:t>
            </a:r>
            <a:r>
              <a:rPr lang="it-CH" b="1" dirty="0" err="1"/>
              <a:t>labor</a:t>
            </a:r>
            <a:r>
              <a:rPr lang="it-CH" b="1" dirty="0"/>
              <a:t>-intensive </a:t>
            </a:r>
            <a:r>
              <a:rPr lang="it-CH" b="1" dirty="0" err="1"/>
              <a:t>as</a:t>
            </a:r>
            <a:r>
              <a:rPr lang="it-CH" b="1" dirty="0"/>
              <a:t> </a:t>
            </a:r>
            <a:r>
              <a:rPr lang="it-CH" b="1" dirty="0" err="1"/>
              <a:t>many</a:t>
            </a:r>
            <a:r>
              <a:rPr lang="it-CH" b="1" dirty="0"/>
              <a:t> separate </a:t>
            </a:r>
            <a:r>
              <a:rPr lang="it-CH" b="1" dirty="0" err="1"/>
              <a:t>observations</a:t>
            </a:r>
            <a:r>
              <a:rPr lang="it-CH" b="1" dirty="0"/>
              <a:t> </a:t>
            </a:r>
            <a:r>
              <a:rPr lang="it-CH" b="1" dirty="0" err="1"/>
              <a:t>have</a:t>
            </a:r>
            <a:r>
              <a:rPr lang="it-CH" b="1" dirty="0"/>
              <a:t> to be made</a:t>
            </a:r>
            <a:r>
              <a:rPr lang="it-CH" dirty="0"/>
              <a:t>, and the </a:t>
            </a:r>
            <a:r>
              <a:rPr lang="it-CH" dirty="0" err="1"/>
              <a:t>amount</a:t>
            </a:r>
            <a:r>
              <a:rPr lang="it-CH" dirty="0"/>
              <a:t> of </a:t>
            </a:r>
            <a:r>
              <a:rPr lang="it-CH" dirty="0" err="1"/>
              <a:t>labor</a:t>
            </a:r>
            <a:r>
              <a:rPr lang="it-CH" dirty="0"/>
              <a:t> </a:t>
            </a:r>
            <a:r>
              <a:rPr lang="it-CH" dirty="0" err="1"/>
              <a:t>increases</a:t>
            </a:r>
            <a:r>
              <a:rPr lang="it-CH" dirty="0"/>
              <a:t> </a:t>
            </a:r>
            <a:r>
              <a:rPr lang="it-CH" dirty="0" err="1"/>
              <a:t>disproportionately</a:t>
            </a:r>
            <a:r>
              <a:rPr lang="it-CH" dirty="0"/>
              <a:t> </a:t>
            </a:r>
            <a:r>
              <a:rPr lang="it-CH" dirty="0" err="1"/>
              <a:t>as</a:t>
            </a:r>
            <a:r>
              <a:rPr lang="it-CH" dirty="0"/>
              <a:t> the </a:t>
            </a:r>
            <a:r>
              <a:rPr lang="it-CH" dirty="0" err="1"/>
              <a:t>length</a:t>
            </a:r>
            <a:r>
              <a:rPr lang="it-CH" dirty="0"/>
              <a:t> of the </a:t>
            </a:r>
            <a:r>
              <a:rPr lang="it-CH" dirty="0" err="1"/>
              <a:t>starting</a:t>
            </a:r>
            <a:r>
              <a:rPr lang="it-CH" dirty="0"/>
              <a:t> </a:t>
            </a:r>
            <a:r>
              <a:rPr lang="it-CH" dirty="0" err="1"/>
              <a:t>molecule</a:t>
            </a:r>
            <a:r>
              <a:rPr lang="it-CH" dirty="0"/>
              <a:t> </a:t>
            </a:r>
            <a:r>
              <a:rPr lang="it-CH" dirty="0" err="1"/>
              <a:t>increases</a:t>
            </a:r>
            <a:r>
              <a:rPr lang="it-CH" dirty="0"/>
              <a:t>.</a:t>
            </a:r>
          </a:p>
        </p:txBody>
      </p:sp>
      <p:sp>
        <p:nvSpPr>
          <p:cNvPr id="3" name="Rettangolo 2"/>
          <p:cNvSpPr/>
          <p:nvPr/>
        </p:nvSpPr>
        <p:spPr>
          <a:xfrm>
            <a:off x="310738" y="4528342"/>
            <a:ext cx="6096000" cy="1754326"/>
          </a:xfrm>
          <a:prstGeom prst="rect">
            <a:avLst/>
          </a:prstGeom>
        </p:spPr>
        <p:txBody>
          <a:bodyPr>
            <a:spAutoFit/>
          </a:bodyPr>
          <a:lstStyle/>
          <a:p>
            <a:r>
              <a:rPr lang="it-CH" dirty="0" err="1">
                <a:solidFill>
                  <a:srgbClr val="FF0000"/>
                </a:solidFill>
              </a:rPr>
              <a:t>microfluidic</a:t>
            </a:r>
            <a:r>
              <a:rPr lang="it-CH" dirty="0">
                <a:solidFill>
                  <a:srgbClr val="FF0000"/>
                </a:solidFill>
              </a:rPr>
              <a:t> </a:t>
            </a:r>
            <a:r>
              <a:rPr lang="it-CH" dirty="0" err="1">
                <a:solidFill>
                  <a:srgbClr val="FF0000"/>
                </a:solidFill>
              </a:rPr>
              <a:t>device</a:t>
            </a:r>
            <a:r>
              <a:rPr lang="it-CH" dirty="0">
                <a:solidFill>
                  <a:srgbClr val="FF0000"/>
                </a:solidFill>
              </a:rPr>
              <a:t> </a:t>
            </a:r>
            <a:r>
              <a:rPr lang="it-CH" dirty="0"/>
              <a:t>for </a:t>
            </a:r>
            <a:r>
              <a:rPr lang="it-CH" dirty="0" err="1"/>
              <a:t>optical</a:t>
            </a:r>
            <a:r>
              <a:rPr lang="it-CH" dirty="0"/>
              <a:t> </a:t>
            </a:r>
            <a:r>
              <a:rPr lang="it-CH" dirty="0" err="1"/>
              <a:t>mapping</a:t>
            </a:r>
            <a:r>
              <a:rPr lang="it-CH" dirty="0"/>
              <a:t> of </a:t>
            </a:r>
            <a:r>
              <a:rPr lang="it-CH" dirty="0" err="1"/>
              <a:t>restriction</a:t>
            </a:r>
            <a:r>
              <a:rPr lang="it-CH" dirty="0"/>
              <a:t> </a:t>
            </a:r>
            <a:r>
              <a:rPr lang="it-CH" dirty="0" err="1"/>
              <a:t>sites</a:t>
            </a:r>
            <a:r>
              <a:rPr lang="it-CH" dirty="0"/>
              <a:t>. The DNA </a:t>
            </a:r>
            <a:r>
              <a:rPr lang="it-CH" dirty="0" err="1"/>
              <a:t>molecule</a:t>
            </a:r>
            <a:r>
              <a:rPr lang="it-CH" dirty="0"/>
              <a:t> </a:t>
            </a:r>
            <a:r>
              <a:rPr lang="it-CH" dirty="0" err="1"/>
              <a:t>becomes</a:t>
            </a:r>
            <a:r>
              <a:rPr lang="it-CH" dirty="0"/>
              <a:t> </a:t>
            </a:r>
            <a:r>
              <a:rPr lang="it-CH" dirty="0" err="1"/>
              <a:t>partially</a:t>
            </a:r>
            <a:r>
              <a:rPr lang="it-CH" dirty="0"/>
              <a:t> </a:t>
            </a:r>
            <a:r>
              <a:rPr lang="it-CH" dirty="0" err="1"/>
              <a:t>extended</a:t>
            </a:r>
            <a:r>
              <a:rPr lang="it-CH" dirty="0"/>
              <a:t> by </a:t>
            </a:r>
            <a:r>
              <a:rPr lang="it-CH" dirty="0" err="1"/>
              <a:t>passage</a:t>
            </a:r>
            <a:r>
              <a:rPr lang="it-CH" dirty="0"/>
              <a:t> </a:t>
            </a:r>
            <a:r>
              <a:rPr lang="it-CH" dirty="0" err="1"/>
              <a:t>through</a:t>
            </a:r>
            <a:r>
              <a:rPr lang="it-CH" dirty="0"/>
              <a:t> the </a:t>
            </a:r>
            <a:r>
              <a:rPr lang="it-CH" b="1" dirty="0" err="1"/>
              <a:t>grid</a:t>
            </a:r>
            <a:r>
              <a:rPr lang="it-CH" b="1" dirty="0"/>
              <a:t> of </a:t>
            </a:r>
            <a:r>
              <a:rPr lang="it-CH" b="1" dirty="0" err="1"/>
              <a:t>electrodes</a:t>
            </a:r>
            <a:r>
              <a:rPr lang="it-CH" b="1" dirty="0"/>
              <a:t> </a:t>
            </a:r>
            <a:r>
              <a:rPr lang="it-CH" dirty="0"/>
              <a:t>and </a:t>
            </a:r>
            <a:r>
              <a:rPr lang="it-CH" dirty="0" err="1"/>
              <a:t>is</a:t>
            </a:r>
            <a:r>
              <a:rPr lang="it-CH" dirty="0"/>
              <a:t> </a:t>
            </a:r>
            <a:r>
              <a:rPr lang="it-CH" dirty="0" err="1"/>
              <a:t>then</a:t>
            </a:r>
            <a:r>
              <a:rPr lang="it-CH" dirty="0"/>
              <a:t> </a:t>
            </a:r>
            <a:r>
              <a:rPr lang="it-CH" dirty="0" err="1"/>
              <a:t>fully</a:t>
            </a:r>
            <a:r>
              <a:rPr lang="it-CH" dirty="0"/>
              <a:t> </a:t>
            </a:r>
            <a:r>
              <a:rPr lang="it-CH" dirty="0" err="1"/>
              <a:t>extended</a:t>
            </a:r>
            <a:r>
              <a:rPr lang="it-CH" dirty="0"/>
              <a:t> </a:t>
            </a:r>
            <a:r>
              <a:rPr lang="it-CH" dirty="0" err="1"/>
              <a:t>when</a:t>
            </a:r>
            <a:r>
              <a:rPr lang="it-CH" dirty="0"/>
              <a:t> </a:t>
            </a:r>
            <a:r>
              <a:rPr lang="it-CH" dirty="0" err="1"/>
              <a:t>it</a:t>
            </a:r>
            <a:r>
              <a:rPr lang="it-CH" dirty="0"/>
              <a:t> </a:t>
            </a:r>
            <a:r>
              <a:rPr lang="it-CH" dirty="0" err="1"/>
              <a:t>enters</a:t>
            </a:r>
            <a:r>
              <a:rPr lang="it-CH" dirty="0"/>
              <a:t> the </a:t>
            </a:r>
            <a:r>
              <a:rPr lang="it-CH" dirty="0" err="1">
                <a:solidFill>
                  <a:srgbClr val="FF0000"/>
                </a:solidFill>
              </a:rPr>
              <a:t>nanochannel</a:t>
            </a:r>
            <a:r>
              <a:rPr lang="it-CH" dirty="0"/>
              <a:t>, </a:t>
            </a:r>
            <a:r>
              <a:rPr lang="it-CH" dirty="0" err="1"/>
              <a:t>which</a:t>
            </a:r>
            <a:r>
              <a:rPr lang="it-CH" dirty="0"/>
              <a:t> </a:t>
            </a:r>
            <a:r>
              <a:rPr lang="it-CH" dirty="0" err="1"/>
              <a:t>is</a:t>
            </a:r>
            <a:r>
              <a:rPr lang="it-CH" dirty="0"/>
              <a:t> </a:t>
            </a:r>
            <a:r>
              <a:rPr lang="it-CH" dirty="0" err="1"/>
              <a:t>only</a:t>
            </a:r>
            <a:r>
              <a:rPr lang="it-CH" dirty="0"/>
              <a:t> </a:t>
            </a:r>
            <a:r>
              <a:rPr lang="it-CH" dirty="0" err="1"/>
              <a:t>slightly</a:t>
            </a:r>
            <a:r>
              <a:rPr lang="it-CH" dirty="0"/>
              <a:t> </a:t>
            </a:r>
            <a:r>
              <a:rPr lang="it-CH" dirty="0" err="1"/>
              <a:t>wider</a:t>
            </a:r>
            <a:r>
              <a:rPr lang="it-CH" dirty="0"/>
              <a:t> </a:t>
            </a:r>
            <a:r>
              <a:rPr lang="it-CH" dirty="0" err="1"/>
              <a:t>than</a:t>
            </a:r>
            <a:r>
              <a:rPr lang="it-CH" dirty="0"/>
              <a:t> the double </a:t>
            </a:r>
            <a:r>
              <a:rPr lang="it-CH" dirty="0" err="1"/>
              <a:t>helix</a:t>
            </a:r>
            <a:r>
              <a:rPr lang="it-CH" dirty="0"/>
              <a:t>. The DNA </a:t>
            </a:r>
            <a:r>
              <a:rPr lang="it-CH" dirty="0" err="1"/>
              <a:t>is</a:t>
            </a:r>
            <a:r>
              <a:rPr lang="it-CH" dirty="0"/>
              <a:t> </a:t>
            </a:r>
            <a:r>
              <a:rPr lang="it-CH" b="1" dirty="0" err="1"/>
              <a:t>cut</a:t>
            </a:r>
            <a:r>
              <a:rPr lang="it-CH" b="1" dirty="0"/>
              <a:t> </a:t>
            </a:r>
            <a:r>
              <a:rPr lang="it-CH" b="1" dirty="0" err="1"/>
              <a:t>within</a:t>
            </a:r>
            <a:r>
              <a:rPr lang="it-CH" b="1" dirty="0"/>
              <a:t> the </a:t>
            </a:r>
            <a:r>
              <a:rPr lang="it-CH" b="1" dirty="0" err="1"/>
              <a:t>nanochannel</a:t>
            </a:r>
            <a:r>
              <a:rPr lang="it-CH" dirty="0"/>
              <a:t>, in </a:t>
            </a:r>
            <a:r>
              <a:rPr lang="it-CH" dirty="0" err="1"/>
              <a:t>which</a:t>
            </a:r>
            <a:r>
              <a:rPr lang="it-CH" dirty="0"/>
              <a:t> </a:t>
            </a:r>
            <a:r>
              <a:rPr lang="it-CH" dirty="0" err="1"/>
              <a:t>there</a:t>
            </a:r>
            <a:r>
              <a:rPr lang="it-CH" dirty="0"/>
              <a:t> </a:t>
            </a:r>
            <a:r>
              <a:rPr lang="it-CH" dirty="0" err="1"/>
              <a:t>is</a:t>
            </a:r>
            <a:r>
              <a:rPr lang="it-CH" dirty="0"/>
              <a:t> a </a:t>
            </a:r>
            <a:r>
              <a:rPr lang="it-CH" dirty="0" err="1"/>
              <a:t>magnesium</a:t>
            </a:r>
            <a:r>
              <a:rPr lang="it-CH" dirty="0"/>
              <a:t> </a:t>
            </a:r>
            <a:r>
              <a:rPr lang="it-CH" dirty="0" err="1"/>
              <a:t>ion</a:t>
            </a:r>
            <a:r>
              <a:rPr lang="it-CH" dirty="0"/>
              <a:t> </a:t>
            </a:r>
            <a:r>
              <a:rPr lang="it-CH" dirty="0" err="1"/>
              <a:t>gradient</a:t>
            </a:r>
            <a:r>
              <a:rPr lang="it-CH" dirty="0"/>
              <a:t>.</a:t>
            </a:r>
          </a:p>
        </p:txBody>
      </p:sp>
      <p:pic>
        <p:nvPicPr>
          <p:cNvPr id="4" name="Immagine 3"/>
          <p:cNvPicPr>
            <a:picLocks noChangeAspect="1"/>
          </p:cNvPicPr>
          <p:nvPr/>
        </p:nvPicPr>
        <p:blipFill>
          <a:blip r:embed="rId2"/>
          <a:stretch>
            <a:fillRect/>
          </a:stretch>
        </p:blipFill>
        <p:spPr>
          <a:xfrm>
            <a:off x="7089569" y="2272269"/>
            <a:ext cx="3962400" cy="1885950"/>
          </a:xfrm>
          <a:prstGeom prst="rect">
            <a:avLst/>
          </a:prstGeom>
        </p:spPr>
      </p:pic>
    </p:spTree>
    <p:extLst>
      <p:ext uri="{BB962C8B-B14F-4D97-AF65-F5344CB8AC3E}">
        <p14:creationId xmlns:p14="http://schemas.microsoft.com/office/powerpoint/2010/main" val="2795061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 xmlns:a16="http://schemas.microsoft.com/office/drawing/2014/main" id="{9FBAFCD9-5652-4CA5-AFAD-48A1BCC8BCB6}"/>
              </a:ext>
            </a:extLst>
          </p:cNvPr>
          <p:cNvSpPr/>
          <p:nvPr/>
        </p:nvSpPr>
        <p:spPr>
          <a:xfrm>
            <a:off x="132522" y="110828"/>
            <a:ext cx="6096000" cy="1477328"/>
          </a:xfrm>
          <a:prstGeom prst="rect">
            <a:avLst/>
          </a:prstGeom>
        </p:spPr>
        <p:txBody>
          <a:bodyPr>
            <a:spAutoFit/>
          </a:bodyPr>
          <a:lstStyle/>
          <a:p>
            <a:r>
              <a:rPr lang="it-IT" dirty="0"/>
              <a:t>a second technique for </a:t>
            </a:r>
            <a:r>
              <a:rPr lang="it-IT" dirty="0" err="1"/>
              <a:t>physical</a:t>
            </a:r>
            <a:r>
              <a:rPr lang="it-IT" dirty="0"/>
              <a:t> mapping of DNA </a:t>
            </a:r>
            <a:r>
              <a:rPr lang="it-IT" dirty="0" err="1"/>
              <a:t>molecules</a:t>
            </a:r>
            <a:r>
              <a:rPr lang="it-IT" dirty="0"/>
              <a:t>, </a:t>
            </a:r>
            <a:r>
              <a:rPr lang="it-IT" dirty="0" err="1"/>
              <a:t>called</a:t>
            </a:r>
            <a:r>
              <a:rPr lang="it-IT" dirty="0"/>
              <a:t> </a:t>
            </a:r>
            <a:r>
              <a:rPr lang="it-IT" b="1" dirty="0" err="1"/>
              <a:t>fluorescent</a:t>
            </a:r>
            <a:r>
              <a:rPr lang="it-IT" b="1" dirty="0"/>
              <a:t> in situ </a:t>
            </a:r>
            <a:r>
              <a:rPr lang="it-IT" b="1" dirty="0" err="1"/>
              <a:t>hybridization</a:t>
            </a:r>
            <a:r>
              <a:rPr lang="it-IT" b="1" dirty="0"/>
              <a:t> </a:t>
            </a:r>
            <a:r>
              <a:rPr lang="it-IT" dirty="0"/>
              <a:t>(</a:t>
            </a:r>
            <a:r>
              <a:rPr lang="it-IT" dirty="0">
                <a:solidFill>
                  <a:srgbClr val="FF0000"/>
                </a:solidFill>
              </a:rPr>
              <a:t>FISH</a:t>
            </a:r>
            <a:r>
              <a:rPr lang="it-IT" dirty="0"/>
              <a:t>).</a:t>
            </a:r>
            <a:r>
              <a:rPr lang="en-US" dirty="0"/>
              <a:t> the marker is a DNA sequence contained in the DNA molecule, whose location is visualized by hybridization with a fluorescent DNA probe that is complementary</a:t>
            </a:r>
          </a:p>
        </p:txBody>
      </p:sp>
      <p:sp>
        <p:nvSpPr>
          <p:cNvPr id="3" name="Rettangolo 2">
            <a:extLst>
              <a:ext uri="{FF2B5EF4-FFF2-40B4-BE49-F238E27FC236}">
                <a16:creationId xmlns="" xmlns:a16="http://schemas.microsoft.com/office/drawing/2014/main" id="{2154E166-2577-4773-A5E0-5E1C391A5AEC}"/>
              </a:ext>
            </a:extLst>
          </p:cNvPr>
          <p:cNvSpPr/>
          <p:nvPr/>
        </p:nvSpPr>
        <p:spPr>
          <a:xfrm>
            <a:off x="68337" y="1699878"/>
            <a:ext cx="6096000" cy="646331"/>
          </a:xfrm>
          <a:prstGeom prst="rect">
            <a:avLst/>
          </a:prstGeom>
        </p:spPr>
        <p:txBody>
          <a:bodyPr>
            <a:spAutoFit/>
          </a:bodyPr>
          <a:lstStyle/>
          <a:p>
            <a:r>
              <a:rPr lang="it-IT" dirty="0"/>
              <a:t>The technique </a:t>
            </a:r>
            <a:r>
              <a:rPr lang="it-IT" dirty="0" err="1"/>
              <a:t>was</a:t>
            </a:r>
            <a:r>
              <a:rPr lang="it-IT" dirty="0"/>
              <a:t> first </a:t>
            </a:r>
            <a:r>
              <a:rPr lang="it-IT" dirty="0" err="1"/>
              <a:t>used</a:t>
            </a:r>
            <a:r>
              <a:rPr lang="it-IT" dirty="0"/>
              <a:t> in the </a:t>
            </a:r>
            <a:r>
              <a:rPr lang="it-IT" dirty="0">
                <a:solidFill>
                  <a:srgbClr val="FF0000"/>
                </a:solidFill>
              </a:rPr>
              <a:t>1980s</a:t>
            </a:r>
            <a:r>
              <a:rPr lang="it-IT" dirty="0"/>
              <a:t> with </a:t>
            </a:r>
            <a:r>
              <a:rPr lang="it-IT" b="1" dirty="0" err="1"/>
              <a:t>metaphase</a:t>
            </a:r>
            <a:r>
              <a:rPr lang="it-IT" b="1" dirty="0"/>
              <a:t> </a:t>
            </a:r>
            <a:r>
              <a:rPr lang="it-IT" b="1" dirty="0" err="1"/>
              <a:t>chromosomes</a:t>
            </a:r>
            <a:endParaRPr lang="it-IT" b="1" dirty="0"/>
          </a:p>
        </p:txBody>
      </p:sp>
      <p:sp>
        <p:nvSpPr>
          <p:cNvPr id="4" name="Rettangolo 3">
            <a:extLst>
              <a:ext uri="{FF2B5EF4-FFF2-40B4-BE49-F238E27FC236}">
                <a16:creationId xmlns="" xmlns:a16="http://schemas.microsoft.com/office/drawing/2014/main" id="{BF218363-A141-44F0-8F7F-7EA78E8EC2FF}"/>
              </a:ext>
            </a:extLst>
          </p:cNvPr>
          <p:cNvSpPr/>
          <p:nvPr/>
        </p:nvSpPr>
        <p:spPr>
          <a:xfrm>
            <a:off x="132522" y="2457931"/>
            <a:ext cx="6096000" cy="1477328"/>
          </a:xfrm>
          <a:prstGeom prst="rect">
            <a:avLst/>
          </a:prstGeom>
        </p:spPr>
        <p:txBody>
          <a:bodyPr>
            <a:spAutoFit/>
          </a:bodyPr>
          <a:lstStyle/>
          <a:p>
            <a:r>
              <a:rPr lang="it-IT" dirty="0"/>
              <a:t>can </a:t>
            </a:r>
            <a:r>
              <a:rPr lang="it-IT" dirty="0" err="1"/>
              <a:t>therefore</a:t>
            </a:r>
            <a:r>
              <a:rPr lang="it-IT" dirty="0"/>
              <a:t> </a:t>
            </a:r>
            <a:r>
              <a:rPr lang="it-IT" dirty="0" err="1"/>
              <a:t>identify</a:t>
            </a:r>
            <a:r>
              <a:rPr lang="it-IT" dirty="0"/>
              <a:t> the position of a marker relative to the </a:t>
            </a:r>
            <a:r>
              <a:rPr lang="it-IT" dirty="0" err="1"/>
              <a:t>centromere</a:t>
            </a:r>
            <a:r>
              <a:rPr lang="it-IT" dirty="0"/>
              <a:t> and the </a:t>
            </a:r>
            <a:r>
              <a:rPr lang="it-IT" dirty="0" err="1"/>
              <a:t>chromosome</a:t>
            </a:r>
            <a:r>
              <a:rPr lang="it-IT" dirty="0"/>
              <a:t> </a:t>
            </a:r>
            <a:r>
              <a:rPr lang="it-IT" dirty="0" err="1"/>
              <a:t>bands</a:t>
            </a:r>
            <a:r>
              <a:rPr lang="it-IT" dirty="0"/>
              <a:t>, but </a:t>
            </a:r>
            <a:r>
              <a:rPr lang="it-IT" dirty="0" err="1"/>
              <a:t>ca</a:t>
            </a:r>
            <a:r>
              <a:rPr lang="it-IT" b="1" dirty="0" err="1"/>
              <a:t>nnot</a:t>
            </a:r>
            <a:r>
              <a:rPr lang="it-IT" b="1" dirty="0"/>
              <a:t> </a:t>
            </a:r>
            <a:r>
              <a:rPr lang="it-IT" b="1" dirty="0" err="1"/>
              <a:t>achieve</a:t>
            </a:r>
            <a:r>
              <a:rPr lang="it-IT" b="1" dirty="0"/>
              <a:t> any degree of high-</a:t>
            </a:r>
            <a:r>
              <a:rPr lang="it-IT" b="1" dirty="0" err="1"/>
              <a:t>resolution</a:t>
            </a:r>
            <a:r>
              <a:rPr lang="it-IT" b="1" dirty="0"/>
              <a:t> mapping</a:t>
            </a:r>
            <a:r>
              <a:rPr lang="it-IT" dirty="0"/>
              <a:t>, </a:t>
            </a:r>
            <a:r>
              <a:rPr lang="it-IT" dirty="0" err="1"/>
              <a:t>as</a:t>
            </a:r>
            <a:r>
              <a:rPr lang="it-IT" dirty="0"/>
              <a:t> </a:t>
            </a:r>
            <a:r>
              <a:rPr lang="it-IT" dirty="0" err="1"/>
              <a:t>two</a:t>
            </a:r>
            <a:r>
              <a:rPr lang="it-IT" dirty="0"/>
              <a:t> markers have to be </a:t>
            </a:r>
            <a:r>
              <a:rPr lang="it-IT" b="1" dirty="0" err="1"/>
              <a:t>at</a:t>
            </a:r>
            <a:r>
              <a:rPr lang="it-IT" b="1" dirty="0"/>
              <a:t> </a:t>
            </a:r>
            <a:r>
              <a:rPr lang="it-IT" b="1" dirty="0" err="1"/>
              <a:t>least</a:t>
            </a:r>
            <a:r>
              <a:rPr lang="it-IT" b="1" dirty="0"/>
              <a:t> 1 Mb </a:t>
            </a:r>
            <a:r>
              <a:rPr lang="it-IT" b="1" dirty="0" err="1"/>
              <a:t>apart</a:t>
            </a:r>
            <a:r>
              <a:rPr lang="it-IT" b="1" dirty="0"/>
              <a:t> </a:t>
            </a:r>
            <a:r>
              <a:rPr lang="it-IT" dirty="0"/>
              <a:t>to be </a:t>
            </a:r>
            <a:r>
              <a:rPr lang="it-IT" dirty="0" err="1"/>
              <a:t>resolved</a:t>
            </a:r>
            <a:r>
              <a:rPr lang="it-IT" dirty="0"/>
              <a:t> </a:t>
            </a:r>
            <a:r>
              <a:rPr lang="it-IT" dirty="0" err="1"/>
              <a:t>as</a:t>
            </a:r>
            <a:r>
              <a:rPr lang="it-IT" dirty="0"/>
              <a:t> separate </a:t>
            </a:r>
            <a:r>
              <a:rPr lang="it-IT" dirty="0" err="1"/>
              <a:t>hybridization</a:t>
            </a:r>
            <a:r>
              <a:rPr lang="it-IT" dirty="0"/>
              <a:t> </a:t>
            </a:r>
            <a:r>
              <a:rPr lang="it-IT" dirty="0" err="1"/>
              <a:t>signals</a:t>
            </a:r>
            <a:r>
              <a:rPr lang="it-IT" dirty="0"/>
              <a:t>.</a:t>
            </a:r>
          </a:p>
        </p:txBody>
      </p:sp>
      <p:sp>
        <p:nvSpPr>
          <p:cNvPr id="5" name="Rettangolo 4">
            <a:extLst>
              <a:ext uri="{FF2B5EF4-FFF2-40B4-BE49-F238E27FC236}">
                <a16:creationId xmlns="" xmlns:a16="http://schemas.microsoft.com/office/drawing/2014/main" id="{AC069B1C-8242-490A-8E11-4EEEDF7FE8BE}"/>
              </a:ext>
            </a:extLst>
          </p:cNvPr>
          <p:cNvSpPr/>
          <p:nvPr/>
        </p:nvSpPr>
        <p:spPr>
          <a:xfrm>
            <a:off x="248962" y="4448324"/>
            <a:ext cx="6096000" cy="2031325"/>
          </a:xfrm>
          <a:prstGeom prst="rect">
            <a:avLst/>
          </a:prstGeom>
        </p:spPr>
        <p:txBody>
          <a:bodyPr>
            <a:spAutoFit/>
          </a:bodyPr>
          <a:lstStyle/>
          <a:p>
            <a:r>
              <a:rPr lang="it-IT" dirty="0" err="1"/>
              <a:t>During</a:t>
            </a:r>
            <a:r>
              <a:rPr lang="it-IT" dirty="0"/>
              <a:t> the 1990s, </a:t>
            </a:r>
            <a:r>
              <a:rPr lang="it-IT" dirty="0" err="1"/>
              <a:t>modified</a:t>
            </a:r>
            <a:r>
              <a:rPr lang="it-IT" dirty="0"/>
              <a:t> </a:t>
            </a:r>
            <a:r>
              <a:rPr lang="it-IT" dirty="0" err="1"/>
              <a:t>versions</a:t>
            </a:r>
            <a:r>
              <a:rPr lang="it-IT" dirty="0"/>
              <a:t> of FISH </a:t>
            </a:r>
            <a:r>
              <a:rPr lang="it-IT" dirty="0" err="1"/>
              <a:t>were</a:t>
            </a:r>
            <a:r>
              <a:rPr lang="it-IT" dirty="0"/>
              <a:t> </a:t>
            </a:r>
            <a:r>
              <a:rPr lang="it-IT" dirty="0" err="1"/>
              <a:t>developed</a:t>
            </a:r>
            <a:r>
              <a:rPr lang="it-IT" dirty="0"/>
              <a:t> in </a:t>
            </a:r>
            <a:r>
              <a:rPr lang="it-IT" dirty="0" err="1"/>
              <a:t>which</a:t>
            </a:r>
            <a:r>
              <a:rPr lang="it-IT" dirty="0"/>
              <a:t> the target </a:t>
            </a:r>
            <a:r>
              <a:rPr lang="it-IT" dirty="0" err="1"/>
              <a:t>material</a:t>
            </a:r>
            <a:r>
              <a:rPr lang="it-IT" dirty="0"/>
              <a:t> </a:t>
            </a:r>
            <a:r>
              <a:rPr lang="it-IT" dirty="0" err="1"/>
              <a:t>was</a:t>
            </a:r>
            <a:r>
              <a:rPr lang="it-IT" dirty="0"/>
              <a:t> not the </a:t>
            </a:r>
            <a:r>
              <a:rPr lang="it-IT" dirty="0" err="1"/>
              <a:t>metaphase</a:t>
            </a:r>
            <a:r>
              <a:rPr lang="it-IT" dirty="0"/>
              <a:t> </a:t>
            </a:r>
            <a:r>
              <a:rPr lang="it-IT" dirty="0" err="1"/>
              <a:t>structures</a:t>
            </a:r>
            <a:r>
              <a:rPr lang="it-IT" dirty="0"/>
              <a:t> but </a:t>
            </a:r>
            <a:r>
              <a:rPr lang="it-IT" dirty="0" err="1"/>
              <a:t>instead</a:t>
            </a:r>
            <a:r>
              <a:rPr lang="it-IT" dirty="0"/>
              <a:t> </a:t>
            </a:r>
            <a:r>
              <a:rPr lang="it-IT" b="1" dirty="0" err="1"/>
              <a:t>mechanically</a:t>
            </a:r>
            <a:r>
              <a:rPr lang="it-IT" b="1" dirty="0"/>
              <a:t> </a:t>
            </a:r>
            <a:r>
              <a:rPr lang="it-IT" b="1" dirty="0" err="1"/>
              <a:t>stretched</a:t>
            </a:r>
            <a:r>
              <a:rPr lang="it-IT" b="1" dirty="0"/>
              <a:t> </a:t>
            </a:r>
            <a:r>
              <a:rPr lang="it-IT" b="1" dirty="0" err="1"/>
              <a:t>chromosomes</a:t>
            </a:r>
            <a:r>
              <a:rPr lang="it-IT" b="1" dirty="0"/>
              <a:t> </a:t>
            </a:r>
            <a:r>
              <a:rPr lang="it-IT" dirty="0"/>
              <a:t>or </a:t>
            </a:r>
            <a:r>
              <a:rPr lang="it-IT" dirty="0" err="1"/>
              <a:t>ones</a:t>
            </a:r>
            <a:r>
              <a:rPr lang="it-IT" dirty="0"/>
              <a:t> </a:t>
            </a:r>
            <a:r>
              <a:rPr lang="it-IT" dirty="0" err="1"/>
              <a:t>prepared</a:t>
            </a:r>
            <a:r>
              <a:rPr lang="it-IT" dirty="0"/>
              <a:t> from the </a:t>
            </a:r>
            <a:r>
              <a:rPr lang="it-IT" dirty="0" err="1"/>
              <a:t>prophase</a:t>
            </a:r>
            <a:r>
              <a:rPr lang="it-IT" dirty="0"/>
              <a:t> or </a:t>
            </a:r>
            <a:r>
              <a:rPr lang="it-IT" dirty="0" err="1"/>
              <a:t>interphase</a:t>
            </a:r>
            <a:r>
              <a:rPr lang="it-IT" dirty="0"/>
              <a:t> stages of </a:t>
            </a:r>
            <a:r>
              <a:rPr lang="it-IT" dirty="0" err="1"/>
              <a:t>nuclear</a:t>
            </a:r>
            <a:r>
              <a:rPr lang="it-IT" dirty="0"/>
              <a:t> </a:t>
            </a:r>
            <a:r>
              <a:rPr lang="it-IT" dirty="0" err="1"/>
              <a:t>division</a:t>
            </a:r>
            <a:r>
              <a:rPr lang="it-IT" dirty="0"/>
              <a:t>, </a:t>
            </a:r>
            <a:r>
              <a:rPr lang="it-IT" dirty="0" err="1"/>
              <a:t>when</a:t>
            </a:r>
            <a:r>
              <a:rPr lang="it-IT" dirty="0"/>
              <a:t> the </a:t>
            </a:r>
            <a:r>
              <a:rPr lang="it-IT" dirty="0" err="1"/>
              <a:t>chromosomes</a:t>
            </a:r>
            <a:r>
              <a:rPr lang="it-IT" dirty="0"/>
              <a:t> are </a:t>
            </a:r>
            <a:r>
              <a:rPr lang="it-IT" dirty="0" err="1"/>
              <a:t>naturally</a:t>
            </a:r>
            <a:r>
              <a:rPr lang="it-IT" dirty="0"/>
              <a:t> more </a:t>
            </a:r>
            <a:r>
              <a:rPr lang="it-IT" dirty="0" err="1"/>
              <a:t>extended</a:t>
            </a:r>
            <a:r>
              <a:rPr lang="it-IT" dirty="0"/>
              <a:t>. </a:t>
            </a:r>
            <a:r>
              <a:rPr lang="it-IT" dirty="0" err="1"/>
              <a:t>Even</a:t>
            </a:r>
            <a:r>
              <a:rPr lang="it-IT" dirty="0"/>
              <a:t> with </a:t>
            </a:r>
            <a:r>
              <a:rPr lang="it-IT" dirty="0" err="1"/>
              <a:t>these</a:t>
            </a:r>
            <a:r>
              <a:rPr lang="it-IT" dirty="0"/>
              <a:t> </a:t>
            </a:r>
            <a:r>
              <a:rPr lang="it-IT" dirty="0" err="1"/>
              <a:t>innovations</a:t>
            </a:r>
            <a:r>
              <a:rPr lang="it-IT" dirty="0"/>
              <a:t>, markers </a:t>
            </a:r>
            <a:r>
              <a:rPr lang="it-IT" b="1" dirty="0" err="1"/>
              <a:t>closer</a:t>
            </a:r>
            <a:r>
              <a:rPr lang="it-IT" b="1" dirty="0"/>
              <a:t> </a:t>
            </a:r>
            <a:r>
              <a:rPr lang="it-IT" b="1" dirty="0" err="1"/>
              <a:t>than</a:t>
            </a:r>
            <a:r>
              <a:rPr lang="it-IT" b="1" dirty="0"/>
              <a:t> 25 kb </a:t>
            </a:r>
            <a:r>
              <a:rPr lang="it-IT" b="1" dirty="0" err="1"/>
              <a:t>cannot</a:t>
            </a:r>
            <a:r>
              <a:rPr lang="it-IT" b="1" dirty="0"/>
              <a:t> be </a:t>
            </a:r>
            <a:r>
              <a:rPr lang="it-IT" b="1" dirty="0" err="1"/>
              <a:t>resolved</a:t>
            </a:r>
            <a:r>
              <a:rPr lang="it-IT" b="1" dirty="0"/>
              <a:t>.</a:t>
            </a:r>
          </a:p>
        </p:txBody>
      </p:sp>
      <p:pic>
        <p:nvPicPr>
          <p:cNvPr id="6" name="Immagine 5">
            <a:extLst>
              <a:ext uri="{FF2B5EF4-FFF2-40B4-BE49-F238E27FC236}">
                <a16:creationId xmlns="" xmlns:a16="http://schemas.microsoft.com/office/drawing/2014/main" id="{6CE1687F-613C-4310-AD17-7EA0BB095B8E}"/>
              </a:ext>
            </a:extLst>
          </p:cNvPr>
          <p:cNvPicPr>
            <a:picLocks noChangeAspect="1"/>
          </p:cNvPicPr>
          <p:nvPr/>
        </p:nvPicPr>
        <p:blipFill>
          <a:blip r:embed="rId2"/>
          <a:stretch>
            <a:fillRect/>
          </a:stretch>
        </p:blipFill>
        <p:spPr>
          <a:xfrm>
            <a:off x="7458881" y="-79513"/>
            <a:ext cx="4333923" cy="6858000"/>
          </a:xfrm>
          <a:prstGeom prst="rect">
            <a:avLst/>
          </a:prstGeom>
        </p:spPr>
      </p:pic>
    </p:spTree>
    <p:extLst>
      <p:ext uri="{BB962C8B-B14F-4D97-AF65-F5344CB8AC3E}">
        <p14:creationId xmlns:p14="http://schemas.microsoft.com/office/powerpoint/2010/main" val="10552683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 xmlns:a16="http://schemas.microsoft.com/office/drawing/2014/main" id="{689DA5D6-2B03-46D3-B601-EB652C53058D}"/>
              </a:ext>
            </a:extLst>
          </p:cNvPr>
          <p:cNvSpPr/>
          <p:nvPr/>
        </p:nvSpPr>
        <p:spPr>
          <a:xfrm>
            <a:off x="549019" y="318898"/>
            <a:ext cx="6096000" cy="2031325"/>
          </a:xfrm>
          <a:prstGeom prst="rect">
            <a:avLst/>
          </a:prstGeom>
        </p:spPr>
        <p:txBody>
          <a:bodyPr>
            <a:spAutoFit/>
          </a:bodyPr>
          <a:lstStyle/>
          <a:p>
            <a:r>
              <a:rPr lang="it-IT" dirty="0" err="1">
                <a:solidFill>
                  <a:srgbClr val="FF0000"/>
                </a:solidFill>
              </a:rPr>
              <a:t>fiber</a:t>
            </a:r>
            <a:r>
              <a:rPr lang="it-IT" dirty="0">
                <a:solidFill>
                  <a:srgbClr val="FF0000"/>
                </a:solidFill>
              </a:rPr>
              <a:t>-FISH</a:t>
            </a:r>
            <a:r>
              <a:rPr lang="it-IT" dirty="0"/>
              <a:t>, </a:t>
            </a:r>
            <a:r>
              <a:rPr lang="it-IT" dirty="0" err="1"/>
              <a:t>is</a:t>
            </a:r>
            <a:r>
              <a:rPr lang="it-IT" dirty="0"/>
              <a:t> </a:t>
            </a:r>
            <a:r>
              <a:rPr lang="it-IT" dirty="0" err="1"/>
              <a:t>essentially</a:t>
            </a:r>
            <a:r>
              <a:rPr lang="it-IT" dirty="0"/>
              <a:t> a </a:t>
            </a:r>
            <a:r>
              <a:rPr lang="it-IT" dirty="0" err="1"/>
              <a:t>modified</a:t>
            </a:r>
            <a:r>
              <a:rPr lang="it-IT" dirty="0"/>
              <a:t> </a:t>
            </a:r>
            <a:r>
              <a:rPr lang="it-IT" dirty="0" err="1"/>
              <a:t>version</a:t>
            </a:r>
            <a:r>
              <a:rPr lang="it-IT" dirty="0"/>
              <a:t> of optical mapping, and </a:t>
            </a:r>
            <a:r>
              <a:rPr lang="it-IT" dirty="0" err="1"/>
              <a:t>is</a:t>
            </a:r>
            <a:r>
              <a:rPr lang="it-IT" dirty="0"/>
              <a:t> </a:t>
            </a:r>
            <a:r>
              <a:rPr lang="it-IT" dirty="0" err="1"/>
              <a:t>carried</a:t>
            </a:r>
            <a:r>
              <a:rPr lang="it-IT" dirty="0"/>
              <a:t> out with </a:t>
            </a:r>
            <a:r>
              <a:rPr lang="it-IT" dirty="0" err="1"/>
              <a:t>stretched</a:t>
            </a:r>
            <a:r>
              <a:rPr lang="it-IT" dirty="0"/>
              <a:t> DNA </a:t>
            </a:r>
            <a:r>
              <a:rPr lang="it-IT" dirty="0" err="1"/>
              <a:t>fragments</a:t>
            </a:r>
            <a:r>
              <a:rPr lang="it-IT" dirty="0"/>
              <a:t> in </a:t>
            </a:r>
            <a:r>
              <a:rPr lang="it-IT" dirty="0" err="1"/>
              <a:t>microfluidic</a:t>
            </a:r>
            <a:r>
              <a:rPr lang="it-IT" dirty="0"/>
              <a:t> devices with </a:t>
            </a:r>
            <a:r>
              <a:rPr lang="it-IT" dirty="0" err="1"/>
              <a:t>architectures</a:t>
            </a:r>
            <a:r>
              <a:rPr lang="it-IT" dirty="0"/>
              <a:t> </a:t>
            </a:r>
            <a:r>
              <a:rPr lang="it-IT" dirty="0" err="1"/>
              <a:t>similar</a:t>
            </a:r>
            <a:r>
              <a:rPr lang="it-IT" dirty="0"/>
              <a:t> to </a:t>
            </a:r>
            <a:r>
              <a:rPr lang="it-IT" dirty="0" err="1"/>
              <a:t>those</a:t>
            </a:r>
            <a:r>
              <a:rPr lang="it-IT" dirty="0"/>
              <a:t> </a:t>
            </a:r>
            <a:r>
              <a:rPr lang="it-IT" dirty="0" err="1"/>
              <a:t>described</a:t>
            </a:r>
            <a:r>
              <a:rPr lang="it-IT" dirty="0"/>
              <a:t> </a:t>
            </a:r>
            <a:r>
              <a:rPr lang="it-IT" dirty="0" err="1"/>
              <a:t>earlier</a:t>
            </a:r>
            <a:r>
              <a:rPr lang="it-IT" dirty="0"/>
              <a:t>. The </a:t>
            </a:r>
            <a:r>
              <a:rPr lang="it-IT" dirty="0" err="1"/>
              <a:t>advantage</a:t>
            </a:r>
            <a:r>
              <a:rPr lang="it-IT" dirty="0"/>
              <a:t> of </a:t>
            </a:r>
            <a:r>
              <a:rPr lang="it-IT" dirty="0" err="1"/>
              <a:t>fiber</a:t>
            </a:r>
            <a:r>
              <a:rPr lang="it-IT" dirty="0"/>
              <a:t>-FISH </a:t>
            </a:r>
            <a:r>
              <a:rPr lang="it-IT" dirty="0" err="1"/>
              <a:t>compared</a:t>
            </a:r>
            <a:r>
              <a:rPr lang="it-IT" dirty="0"/>
              <a:t> with </a:t>
            </a:r>
            <a:r>
              <a:rPr lang="it-IT" dirty="0" err="1"/>
              <a:t>restriction</a:t>
            </a:r>
            <a:r>
              <a:rPr lang="it-IT" dirty="0"/>
              <a:t> site mapping </a:t>
            </a:r>
            <a:r>
              <a:rPr lang="it-IT" dirty="0" err="1"/>
              <a:t>is</a:t>
            </a:r>
            <a:r>
              <a:rPr lang="it-IT" dirty="0"/>
              <a:t> that </a:t>
            </a:r>
            <a:r>
              <a:rPr lang="it-IT" b="1" dirty="0"/>
              <a:t>the probe can be </a:t>
            </a:r>
            <a:r>
              <a:rPr lang="it-IT" b="1" dirty="0" err="1"/>
              <a:t>designed</a:t>
            </a:r>
            <a:r>
              <a:rPr lang="it-IT" b="1" dirty="0"/>
              <a:t> to target any </a:t>
            </a:r>
            <a:r>
              <a:rPr lang="it-IT" b="1" dirty="0" err="1"/>
              <a:t>desired</a:t>
            </a:r>
            <a:r>
              <a:rPr lang="it-IT" b="1" dirty="0"/>
              <a:t> DNA </a:t>
            </a:r>
            <a:r>
              <a:rPr lang="it-IT" b="1" dirty="0" err="1"/>
              <a:t>sequence</a:t>
            </a:r>
            <a:r>
              <a:rPr lang="it-IT" dirty="0"/>
              <a:t>, so there </a:t>
            </a:r>
            <a:r>
              <a:rPr lang="it-IT" dirty="0" err="1"/>
              <a:t>is</a:t>
            </a:r>
            <a:r>
              <a:rPr lang="it-IT" dirty="0"/>
              <a:t> no </a:t>
            </a:r>
            <a:r>
              <a:rPr lang="it-IT" dirty="0" err="1"/>
              <a:t>limit</a:t>
            </a:r>
            <a:r>
              <a:rPr lang="it-IT" dirty="0"/>
              <a:t> to the </a:t>
            </a:r>
            <a:r>
              <a:rPr lang="it-IT" dirty="0" err="1"/>
              <a:t>types</a:t>
            </a:r>
            <a:r>
              <a:rPr lang="it-IT" dirty="0"/>
              <a:t> of marker that can be </a:t>
            </a:r>
            <a:r>
              <a:rPr lang="it-IT" dirty="0" err="1"/>
              <a:t>detected</a:t>
            </a:r>
            <a:r>
              <a:rPr lang="it-IT" dirty="0"/>
              <a:t>.</a:t>
            </a:r>
          </a:p>
        </p:txBody>
      </p:sp>
      <p:sp>
        <p:nvSpPr>
          <p:cNvPr id="3" name="Rettangolo 2">
            <a:extLst>
              <a:ext uri="{FF2B5EF4-FFF2-40B4-BE49-F238E27FC236}">
                <a16:creationId xmlns="" xmlns:a16="http://schemas.microsoft.com/office/drawing/2014/main" id="{BD93A28C-1885-4F3A-B134-5560B03BB6A3}"/>
              </a:ext>
            </a:extLst>
          </p:cNvPr>
          <p:cNvSpPr/>
          <p:nvPr/>
        </p:nvSpPr>
        <p:spPr>
          <a:xfrm>
            <a:off x="481728" y="2453346"/>
            <a:ext cx="6096000" cy="1477328"/>
          </a:xfrm>
          <a:prstGeom prst="rect">
            <a:avLst/>
          </a:prstGeom>
        </p:spPr>
        <p:txBody>
          <a:bodyPr>
            <a:spAutoFit/>
          </a:bodyPr>
          <a:lstStyle/>
          <a:p>
            <a:r>
              <a:rPr lang="it-IT" dirty="0"/>
              <a:t>The </a:t>
            </a:r>
            <a:r>
              <a:rPr lang="it-IT" dirty="0" err="1"/>
              <a:t>main</a:t>
            </a:r>
            <a:r>
              <a:rPr lang="it-IT" dirty="0"/>
              <a:t> challenge </a:t>
            </a:r>
            <a:r>
              <a:rPr lang="it-IT" dirty="0" err="1"/>
              <a:t>presented</a:t>
            </a:r>
            <a:r>
              <a:rPr lang="it-IT" dirty="0"/>
              <a:t> by </a:t>
            </a:r>
            <a:r>
              <a:rPr lang="it-IT" dirty="0" err="1"/>
              <a:t>this</a:t>
            </a:r>
            <a:r>
              <a:rPr lang="it-IT" dirty="0"/>
              <a:t> </a:t>
            </a:r>
            <a:r>
              <a:rPr lang="it-IT" dirty="0" err="1"/>
              <a:t>type</a:t>
            </a:r>
            <a:r>
              <a:rPr lang="it-IT" dirty="0"/>
              <a:t> of optical mapping </a:t>
            </a:r>
            <a:r>
              <a:rPr lang="it-IT" dirty="0" err="1"/>
              <a:t>is</a:t>
            </a:r>
            <a:r>
              <a:rPr lang="it-IT" dirty="0"/>
              <a:t> </a:t>
            </a:r>
            <a:r>
              <a:rPr lang="it-IT" dirty="0" err="1"/>
              <a:t>ensuring</a:t>
            </a:r>
            <a:r>
              <a:rPr lang="it-IT" dirty="0"/>
              <a:t> that </a:t>
            </a:r>
            <a:r>
              <a:rPr lang="it-IT" b="1" dirty="0"/>
              <a:t>the probe </a:t>
            </a:r>
            <a:r>
              <a:rPr lang="it-IT" b="1" dirty="0" err="1"/>
              <a:t>remains</a:t>
            </a:r>
            <a:r>
              <a:rPr lang="it-IT" b="1" dirty="0"/>
              <a:t> </a:t>
            </a:r>
            <a:r>
              <a:rPr lang="it-IT" b="1" dirty="0" err="1"/>
              <a:t>attached</a:t>
            </a:r>
            <a:r>
              <a:rPr lang="it-IT" b="1" dirty="0"/>
              <a:t> </a:t>
            </a:r>
            <a:r>
              <a:rPr lang="it-IT" dirty="0"/>
              <a:t>to </a:t>
            </a:r>
            <a:r>
              <a:rPr lang="it-IT" dirty="0" err="1"/>
              <a:t>its</a:t>
            </a:r>
            <a:r>
              <a:rPr lang="it-IT" dirty="0"/>
              <a:t> </a:t>
            </a:r>
            <a:r>
              <a:rPr lang="it-IT" dirty="0" err="1"/>
              <a:t>specific</a:t>
            </a:r>
            <a:r>
              <a:rPr lang="it-IT" dirty="0"/>
              <a:t> position on the DNA </a:t>
            </a:r>
            <a:r>
              <a:rPr lang="it-IT" dirty="0" err="1"/>
              <a:t>fragment</a:t>
            </a:r>
            <a:r>
              <a:rPr lang="it-IT" dirty="0"/>
              <a:t> </a:t>
            </a:r>
            <a:r>
              <a:rPr lang="it-IT" dirty="0" err="1"/>
              <a:t>as</a:t>
            </a:r>
            <a:r>
              <a:rPr lang="it-IT" dirty="0"/>
              <a:t> the </a:t>
            </a:r>
            <a:r>
              <a:rPr lang="it-IT" dirty="0" err="1"/>
              <a:t>fragment</a:t>
            </a:r>
            <a:r>
              <a:rPr lang="it-IT" dirty="0"/>
              <a:t> </a:t>
            </a:r>
            <a:r>
              <a:rPr lang="it-IT" dirty="0" err="1"/>
              <a:t>is</a:t>
            </a:r>
            <a:r>
              <a:rPr lang="it-IT" dirty="0"/>
              <a:t> </a:t>
            </a:r>
            <a:r>
              <a:rPr lang="it-IT" dirty="0" err="1"/>
              <a:t>extended</a:t>
            </a:r>
            <a:r>
              <a:rPr lang="it-IT" dirty="0"/>
              <a:t> and </a:t>
            </a:r>
            <a:r>
              <a:rPr lang="it-IT" dirty="0" err="1"/>
              <a:t>passed</a:t>
            </a:r>
            <a:r>
              <a:rPr lang="it-IT" dirty="0"/>
              <a:t> </a:t>
            </a:r>
            <a:r>
              <a:rPr lang="it-IT" dirty="0" err="1"/>
              <a:t>through</a:t>
            </a:r>
            <a:r>
              <a:rPr lang="it-IT" dirty="0"/>
              <a:t> the </a:t>
            </a:r>
            <a:r>
              <a:rPr lang="it-IT" dirty="0" err="1"/>
              <a:t>microfluidic</a:t>
            </a:r>
            <a:r>
              <a:rPr lang="it-IT" dirty="0"/>
              <a:t> </a:t>
            </a:r>
            <a:r>
              <a:rPr lang="it-IT" dirty="0" err="1"/>
              <a:t>channels</a:t>
            </a:r>
            <a:r>
              <a:rPr lang="it-IT" dirty="0"/>
              <a:t> and </a:t>
            </a:r>
            <a:r>
              <a:rPr lang="it-IT" dirty="0" err="1"/>
              <a:t>past</a:t>
            </a:r>
            <a:r>
              <a:rPr lang="it-IT" dirty="0"/>
              <a:t> the detector.</a:t>
            </a:r>
          </a:p>
        </p:txBody>
      </p:sp>
      <p:sp>
        <p:nvSpPr>
          <p:cNvPr id="4" name="Rettangolo 3">
            <a:extLst>
              <a:ext uri="{FF2B5EF4-FFF2-40B4-BE49-F238E27FC236}">
                <a16:creationId xmlns="" xmlns:a16="http://schemas.microsoft.com/office/drawing/2014/main" id="{121088D6-A4CD-4DC3-999A-EE6E694A7660}"/>
              </a:ext>
            </a:extLst>
          </p:cNvPr>
          <p:cNvSpPr/>
          <p:nvPr/>
        </p:nvSpPr>
        <p:spPr>
          <a:xfrm>
            <a:off x="436722" y="4033797"/>
            <a:ext cx="6096000" cy="923330"/>
          </a:xfrm>
          <a:prstGeom prst="rect">
            <a:avLst/>
          </a:prstGeom>
        </p:spPr>
        <p:txBody>
          <a:bodyPr>
            <a:spAutoFit/>
          </a:bodyPr>
          <a:lstStyle/>
          <a:p>
            <a:r>
              <a:rPr lang="it-IT" dirty="0"/>
              <a:t>use a </a:t>
            </a:r>
            <a:r>
              <a:rPr lang="it-IT" b="1" dirty="0"/>
              <a:t>peptide </a:t>
            </a:r>
            <a:r>
              <a:rPr lang="it-IT" b="1" dirty="0" err="1"/>
              <a:t>nucleic</a:t>
            </a:r>
            <a:r>
              <a:rPr lang="it-IT" b="1" dirty="0"/>
              <a:t> acid </a:t>
            </a:r>
            <a:r>
              <a:rPr lang="it-IT" dirty="0"/>
              <a:t>(</a:t>
            </a:r>
            <a:r>
              <a:rPr lang="it-IT" dirty="0">
                <a:solidFill>
                  <a:srgbClr val="FF0000"/>
                </a:solidFill>
              </a:rPr>
              <a:t>PNA</a:t>
            </a:r>
            <a:r>
              <a:rPr lang="it-IT" dirty="0"/>
              <a:t>) </a:t>
            </a:r>
            <a:r>
              <a:rPr lang="it-IT" dirty="0" err="1"/>
              <a:t>as</a:t>
            </a:r>
            <a:r>
              <a:rPr lang="it-IT" dirty="0"/>
              <a:t> the probe. </a:t>
            </a:r>
            <a:r>
              <a:rPr lang="it-IT" dirty="0" err="1"/>
              <a:t>This</a:t>
            </a:r>
            <a:r>
              <a:rPr lang="it-IT" dirty="0"/>
              <a:t> </a:t>
            </a:r>
            <a:r>
              <a:rPr lang="it-IT" dirty="0" err="1"/>
              <a:t>is</a:t>
            </a:r>
            <a:r>
              <a:rPr lang="it-IT" dirty="0"/>
              <a:t> a </a:t>
            </a:r>
            <a:r>
              <a:rPr lang="it-IT" dirty="0" err="1"/>
              <a:t>polynucleotide</a:t>
            </a:r>
            <a:r>
              <a:rPr lang="it-IT" dirty="0"/>
              <a:t> </a:t>
            </a:r>
            <a:r>
              <a:rPr lang="it-IT" dirty="0" err="1"/>
              <a:t>analog</a:t>
            </a:r>
            <a:r>
              <a:rPr lang="it-IT" dirty="0"/>
              <a:t> in which the sugar–</a:t>
            </a:r>
            <a:r>
              <a:rPr lang="it-IT" dirty="0" err="1"/>
              <a:t>phosphate</a:t>
            </a:r>
            <a:r>
              <a:rPr lang="it-IT" dirty="0"/>
              <a:t> </a:t>
            </a:r>
            <a:r>
              <a:rPr lang="it-IT" dirty="0" err="1"/>
              <a:t>backbone</a:t>
            </a:r>
            <a:r>
              <a:rPr lang="it-IT" dirty="0"/>
              <a:t> </a:t>
            </a:r>
            <a:r>
              <a:rPr lang="it-IT" dirty="0" err="1"/>
              <a:t>is</a:t>
            </a:r>
            <a:r>
              <a:rPr lang="it-IT" dirty="0"/>
              <a:t> </a:t>
            </a:r>
            <a:r>
              <a:rPr lang="it-IT" dirty="0" err="1"/>
              <a:t>replaced</a:t>
            </a:r>
            <a:r>
              <a:rPr lang="it-IT" dirty="0"/>
              <a:t> by amide bonds</a:t>
            </a:r>
          </a:p>
        </p:txBody>
      </p:sp>
      <p:pic>
        <p:nvPicPr>
          <p:cNvPr id="5" name="Immagine 4">
            <a:extLst>
              <a:ext uri="{FF2B5EF4-FFF2-40B4-BE49-F238E27FC236}">
                <a16:creationId xmlns="" xmlns:a16="http://schemas.microsoft.com/office/drawing/2014/main" id="{56D24350-1261-40B3-B463-2D1B166FA4FD}"/>
              </a:ext>
            </a:extLst>
          </p:cNvPr>
          <p:cNvPicPr>
            <a:picLocks noChangeAspect="1"/>
          </p:cNvPicPr>
          <p:nvPr/>
        </p:nvPicPr>
        <p:blipFill>
          <a:blip r:embed="rId2"/>
          <a:stretch>
            <a:fillRect/>
          </a:stretch>
        </p:blipFill>
        <p:spPr>
          <a:xfrm>
            <a:off x="8855843" y="189057"/>
            <a:ext cx="1873133" cy="2860385"/>
          </a:xfrm>
          <a:prstGeom prst="rect">
            <a:avLst/>
          </a:prstGeom>
        </p:spPr>
      </p:pic>
      <p:pic>
        <p:nvPicPr>
          <p:cNvPr id="6" name="Immagine 5"/>
          <p:cNvPicPr>
            <a:picLocks noChangeAspect="1"/>
          </p:cNvPicPr>
          <p:nvPr/>
        </p:nvPicPr>
        <p:blipFill>
          <a:blip r:embed="rId3">
            <a:clrChange>
              <a:clrFrom>
                <a:srgbClr val="FFFFFF"/>
              </a:clrFrom>
              <a:clrTo>
                <a:srgbClr val="FFFFFF">
                  <a:alpha val="0"/>
                </a:srgbClr>
              </a:clrTo>
            </a:clrChange>
          </a:blip>
          <a:stretch>
            <a:fillRect/>
          </a:stretch>
        </p:blipFill>
        <p:spPr>
          <a:xfrm>
            <a:off x="7483872" y="3732835"/>
            <a:ext cx="4016725" cy="2652712"/>
          </a:xfrm>
          <a:prstGeom prst="rect">
            <a:avLst/>
          </a:prstGeom>
        </p:spPr>
      </p:pic>
      <p:sp>
        <p:nvSpPr>
          <p:cNvPr id="7" name="Rettangolo 6"/>
          <p:cNvSpPr/>
          <p:nvPr/>
        </p:nvSpPr>
        <p:spPr>
          <a:xfrm>
            <a:off x="481728" y="5156538"/>
            <a:ext cx="6096000" cy="1477328"/>
          </a:xfrm>
          <a:prstGeom prst="rect">
            <a:avLst/>
          </a:prstGeom>
        </p:spPr>
        <p:txBody>
          <a:bodyPr>
            <a:spAutoFit/>
          </a:bodyPr>
          <a:lstStyle/>
          <a:p>
            <a:r>
              <a:rPr lang="it-CH" dirty="0"/>
              <a:t>a single DNA </a:t>
            </a:r>
            <a:r>
              <a:rPr lang="it-CH" dirty="0" err="1"/>
              <a:t>strand</a:t>
            </a:r>
            <a:r>
              <a:rPr lang="it-CH" dirty="0"/>
              <a:t> can </a:t>
            </a:r>
            <a:r>
              <a:rPr lang="it-CH" dirty="0" err="1"/>
              <a:t>attach</a:t>
            </a:r>
            <a:r>
              <a:rPr lang="it-CH" dirty="0"/>
              <a:t> to </a:t>
            </a:r>
            <a:r>
              <a:rPr lang="it-CH" b="1" dirty="0" err="1"/>
              <a:t>two</a:t>
            </a:r>
            <a:r>
              <a:rPr lang="it-CH" b="1" dirty="0"/>
              <a:t> </a:t>
            </a:r>
            <a:r>
              <a:rPr lang="it-CH" b="1" dirty="0" err="1"/>
              <a:t>PNAs</a:t>
            </a:r>
            <a:r>
              <a:rPr lang="it-CH" b="1" dirty="0"/>
              <a:t> </a:t>
            </a:r>
            <a:r>
              <a:rPr lang="it-CH" b="1" dirty="0" err="1"/>
              <a:t>at</a:t>
            </a:r>
            <a:r>
              <a:rPr lang="it-CH" b="1" dirty="0"/>
              <a:t> the </a:t>
            </a:r>
            <a:r>
              <a:rPr lang="it-CH" b="1" dirty="0" err="1"/>
              <a:t>same</a:t>
            </a:r>
            <a:r>
              <a:rPr lang="it-CH" b="1" dirty="0"/>
              <a:t> time</a:t>
            </a:r>
            <a:r>
              <a:rPr lang="it-CH" dirty="0"/>
              <a:t>, </a:t>
            </a:r>
            <a:r>
              <a:rPr lang="it-CH" dirty="0" err="1"/>
              <a:t>one</a:t>
            </a:r>
            <a:r>
              <a:rPr lang="it-CH" dirty="0"/>
              <a:t> by Watson–Crick </a:t>
            </a:r>
            <a:r>
              <a:rPr lang="it-CH" dirty="0" err="1"/>
              <a:t>pairing</a:t>
            </a:r>
            <a:r>
              <a:rPr lang="it-CH" dirty="0"/>
              <a:t> and </a:t>
            </a:r>
            <a:r>
              <a:rPr lang="it-CH" dirty="0" err="1"/>
              <a:t>one</a:t>
            </a:r>
            <a:r>
              <a:rPr lang="it-CH" dirty="0"/>
              <a:t> by </a:t>
            </a:r>
            <a:r>
              <a:rPr lang="it-CH" dirty="0" err="1">
                <a:solidFill>
                  <a:srgbClr val="FF0000"/>
                </a:solidFill>
              </a:rPr>
              <a:t>Hoogsteen</a:t>
            </a:r>
            <a:r>
              <a:rPr lang="it-CH" dirty="0">
                <a:solidFill>
                  <a:srgbClr val="FF0000"/>
                </a:solidFill>
              </a:rPr>
              <a:t> </a:t>
            </a:r>
            <a:r>
              <a:rPr lang="it-CH" dirty="0" err="1"/>
              <a:t>pairing</a:t>
            </a:r>
            <a:r>
              <a:rPr lang="it-CH" dirty="0"/>
              <a:t>. The </a:t>
            </a:r>
            <a:r>
              <a:rPr lang="it-CH" dirty="0" err="1"/>
              <a:t>resulting</a:t>
            </a:r>
            <a:r>
              <a:rPr lang="it-CH" dirty="0"/>
              <a:t> </a:t>
            </a:r>
            <a:r>
              <a:rPr lang="it-CH" dirty="0">
                <a:solidFill>
                  <a:srgbClr val="FF0000"/>
                </a:solidFill>
              </a:rPr>
              <a:t>triplex </a:t>
            </a:r>
            <a:r>
              <a:rPr lang="it-CH" dirty="0" err="1">
                <a:solidFill>
                  <a:srgbClr val="FF0000"/>
                </a:solidFill>
              </a:rPr>
              <a:t>structure</a:t>
            </a:r>
            <a:r>
              <a:rPr lang="it-CH" dirty="0"/>
              <a:t>, PNA</a:t>
            </a:r>
            <a:r>
              <a:rPr lang="it-CH" baseline="-25000" dirty="0"/>
              <a:t>2</a:t>
            </a:r>
            <a:r>
              <a:rPr lang="it-CH" dirty="0"/>
              <a:t>DNA, </a:t>
            </a:r>
            <a:r>
              <a:rPr lang="it-CH" dirty="0" err="1"/>
              <a:t>is</a:t>
            </a:r>
            <a:r>
              <a:rPr lang="it-CH" dirty="0"/>
              <a:t> </a:t>
            </a:r>
            <a:r>
              <a:rPr lang="it-CH" b="1" dirty="0"/>
              <a:t>more </a:t>
            </a:r>
            <a:r>
              <a:rPr lang="it-CH" b="1" dirty="0" err="1"/>
              <a:t>stable</a:t>
            </a:r>
            <a:r>
              <a:rPr lang="it-CH" b="1" dirty="0"/>
              <a:t> </a:t>
            </a:r>
            <a:r>
              <a:rPr lang="it-CH" dirty="0" err="1"/>
              <a:t>than</a:t>
            </a:r>
            <a:r>
              <a:rPr lang="it-CH" dirty="0"/>
              <a:t> a DNA–DNA </a:t>
            </a:r>
            <a:r>
              <a:rPr lang="it-CH" dirty="0" err="1"/>
              <a:t>hybrid</a:t>
            </a:r>
            <a:r>
              <a:rPr lang="it-CH" dirty="0"/>
              <a:t> and so </a:t>
            </a:r>
            <a:r>
              <a:rPr lang="it-CH" dirty="0" err="1"/>
              <a:t>is</a:t>
            </a:r>
            <a:r>
              <a:rPr lang="it-CH" dirty="0"/>
              <a:t> </a:t>
            </a:r>
            <a:r>
              <a:rPr lang="it-CH" dirty="0" err="1"/>
              <a:t>unlikely</a:t>
            </a:r>
            <a:r>
              <a:rPr lang="it-CH" dirty="0"/>
              <a:t> to break down </a:t>
            </a:r>
            <a:r>
              <a:rPr lang="it-CH" dirty="0" err="1"/>
              <a:t>during</a:t>
            </a:r>
            <a:r>
              <a:rPr lang="it-CH" dirty="0"/>
              <a:t> the </a:t>
            </a:r>
            <a:r>
              <a:rPr lang="it-CH" dirty="0" err="1"/>
              <a:t>optical</a:t>
            </a:r>
            <a:r>
              <a:rPr lang="it-CH" dirty="0"/>
              <a:t> </a:t>
            </a:r>
            <a:r>
              <a:rPr lang="it-CH" dirty="0" err="1"/>
              <a:t>mapping</a:t>
            </a:r>
            <a:r>
              <a:rPr lang="it-CH" dirty="0"/>
              <a:t> procedure.</a:t>
            </a:r>
          </a:p>
        </p:txBody>
      </p:sp>
    </p:spTree>
    <p:extLst>
      <p:ext uri="{BB962C8B-B14F-4D97-AF65-F5344CB8AC3E}">
        <p14:creationId xmlns:p14="http://schemas.microsoft.com/office/powerpoint/2010/main" val="15501457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 xmlns:a16="http://schemas.microsoft.com/office/drawing/2014/main" id="{51DFD79D-8ABF-4903-8AE2-A2DF58A05ABC}"/>
              </a:ext>
            </a:extLst>
          </p:cNvPr>
          <p:cNvSpPr/>
          <p:nvPr/>
        </p:nvSpPr>
        <p:spPr>
          <a:xfrm>
            <a:off x="174171" y="619461"/>
            <a:ext cx="6096000" cy="1200329"/>
          </a:xfrm>
          <a:prstGeom prst="rect">
            <a:avLst/>
          </a:prstGeom>
        </p:spPr>
        <p:txBody>
          <a:bodyPr>
            <a:spAutoFit/>
          </a:bodyPr>
          <a:lstStyle/>
          <a:p>
            <a:r>
              <a:rPr lang="it-IT" b="1" dirty="0" err="1"/>
              <a:t>sequence-tagged</a:t>
            </a:r>
            <a:r>
              <a:rPr lang="it-IT" b="1" dirty="0"/>
              <a:t> site </a:t>
            </a:r>
            <a:r>
              <a:rPr lang="it-IT" dirty="0"/>
              <a:t>(</a:t>
            </a:r>
            <a:r>
              <a:rPr lang="it-IT" dirty="0">
                <a:solidFill>
                  <a:srgbClr val="FF0000"/>
                </a:solidFill>
              </a:rPr>
              <a:t>STS</a:t>
            </a:r>
            <a:r>
              <a:rPr lang="it-IT" dirty="0"/>
              <a:t>), an STS </a:t>
            </a:r>
            <a:r>
              <a:rPr lang="it-IT" dirty="0" err="1"/>
              <a:t>simply</a:t>
            </a:r>
            <a:r>
              <a:rPr lang="it-IT" dirty="0"/>
              <a:t> </a:t>
            </a:r>
            <a:r>
              <a:rPr lang="it-IT" dirty="0" err="1"/>
              <a:t>being</a:t>
            </a:r>
            <a:r>
              <a:rPr lang="it-IT" dirty="0"/>
              <a:t> a short DNA </a:t>
            </a:r>
            <a:r>
              <a:rPr lang="it-IT" dirty="0" err="1"/>
              <a:t>sequence</a:t>
            </a:r>
            <a:r>
              <a:rPr lang="it-IT" dirty="0"/>
              <a:t>, </a:t>
            </a:r>
            <a:r>
              <a:rPr lang="it-IT" dirty="0" err="1"/>
              <a:t>generally</a:t>
            </a:r>
            <a:r>
              <a:rPr lang="it-IT" dirty="0"/>
              <a:t> </a:t>
            </a:r>
            <a:r>
              <a:rPr lang="it-IT" dirty="0" err="1"/>
              <a:t>between</a:t>
            </a:r>
            <a:r>
              <a:rPr lang="it-IT" dirty="0"/>
              <a:t> </a:t>
            </a:r>
            <a:r>
              <a:rPr lang="it-IT" b="1" dirty="0"/>
              <a:t>100 and 500 </a:t>
            </a:r>
            <a:r>
              <a:rPr lang="it-IT" b="1" dirty="0" err="1"/>
              <a:t>bp</a:t>
            </a:r>
            <a:r>
              <a:rPr lang="it-IT" dirty="0"/>
              <a:t> in </a:t>
            </a:r>
            <a:r>
              <a:rPr lang="it-IT" dirty="0" err="1"/>
              <a:t>length</a:t>
            </a:r>
            <a:r>
              <a:rPr lang="it-IT" dirty="0"/>
              <a:t>, that </a:t>
            </a:r>
            <a:r>
              <a:rPr lang="it-IT" dirty="0" err="1"/>
              <a:t>is</a:t>
            </a:r>
            <a:r>
              <a:rPr lang="it-IT" dirty="0"/>
              <a:t> </a:t>
            </a:r>
            <a:r>
              <a:rPr lang="it-IT" dirty="0" err="1"/>
              <a:t>easily</a:t>
            </a:r>
            <a:r>
              <a:rPr lang="it-IT" dirty="0"/>
              <a:t> </a:t>
            </a:r>
            <a:r>
              <a:rPr lang="it-IT" dirty="0" err="1"/>
              <a:t>recognizable</a:t>
            </a:r>
            <a:r>
              <a:rPr lang="it-IT" dirty="0"/>
              <a:t> and </a:t>
            </a:r>
            <a:r>
              <a:rPr lang="it-IT" dirty="0" err="1"/>
              <a:t>occurs</a:t>
            </a:r>
            <a:r>
              <a:rPr lang="it-IT" dirty="0"/>
              <a:t> </a:t>
            </a:r>
            <a:r>
              <a:rPr lang="it-IT" dirty="0" err="1">
                <a:solidFill>
                  <a:srgbClr val="FF0000"/>
                </a:solidFill>
              </a:rPr>
              <a:t>only</a:t>
            </a:r>
            <a:r>
              <a:rPr lang="it-IT" dirty="0">
                <a:solidFill>
                  <a:srgbClr val="FF0000"/>
                </a:solidFill>
              </a:rPr>
              <a:t> once </a:t>
            </a:r>
            <a:r>
              <a:rPr lang="it-IT" dirty="0"/>
              <a:t>in the </a:t>
            </a:r>
            <a:r>
              <a:rPr lang="it-IT" dirty="0" err="1"/>
              <a:t>chromosome</a:t>
            </a:r>
            <a:r>
              <a:rPr lang="it-IT" dirty="0"/>
              <a:t> or </a:t>
            </a:r>
            <a:r>
              <a:rPr lang="it-IT" dirty="0" err="1"/>
              <a:t>genome</a:t>
            </a:r>
            <a:r>
              <a:rPr lang="it-IT" dirty="0"/>
              <a:t> </a:t>
            </a:r>
            <a:r>
              <a:rPr lang="it-IT" dirty="0" err="1"/>
              <a:t>being</a:t>
            </a:r>
            <a:r>
              <a:rPr lang="it-IT" dirty="0"/>
              <a:t> </a:t>
            </a:r>
            <a:r>
              <a:rPr lang="it-IT" dirty="0" err="1"/>
              <a:t>studied</a:t>
            </a:r>
            <a:r>
              <a:rPr lang="it-IT" dirty="0"/>
              <a:t>.</a:t>
            </a:r>
          </a:p>
        </p:txBody>
      </p:sp>
      <p:sp>
        <p:nvSpPr>
          <p:cNvPr id="3" name="Rettangolo 2">
            <a:extLst>
              <a:ext uri="{FF2B5EF4-FFF2-40B4-BE49-F238E27FC236}">
                <a16:creationId xmlns="" xmlns:a16="http://schemas.microsoft.com/office/drawing/2014/main" id="{415642D7-40B0-4837-81C9-DD26FB1537AA}"/>
              </a:ext>
            </a:extLst>
          </p:cNvPr>
          <p:cNvSpPr/>
          <p:nvPr/>
        </p:nvSpPr>
        <p:spPr>
          <a:xfrm>
            <a:off x="174171" y="1942877"/>
            <a:ext cx="6096000" cy="646331"/>
          </a:xfrm>
          <a:prstGeom prst="rect">
            <a:avLst/>
          </a:prstGeom>
        </p:spPr>
        <p:txBody>
          <a:bodyPr>
            <a:spAutoFit/>
          </a:bodyPr>
          <a:lstStyle/>
          <a:p>
            <a:r>
              <a:rPr lang="it-IT" dirty="0"/>
              <a:t>a </a:t>
            </a:r>
            <a:r>
              <a:rPr lang="it-IT" dirty="0" err="1"/>
              <a:t>collection</a:t>
            </a:r>
            <a:r>
              <a:rPr lang="it-IT" dirty="0"/>
              <a:t> of </a:t>
            </a:r>
            <a:r>
              <a:rPr lang="it-IT" dirty="0" err="1"/>
              <a:t>overlapping</a:t>
            </a:r>
            <a:r>
              <a:rPr lang="it-IT" dirty="0"/>
              <a:t> DNA </a:t>
            </a:r>
            <a:r>
              <a:rPr lang="it-IT" dirty="0" err="1"/>
              <a:t>fragments</a:t>
            </a:r>
            <a:r>
              <a:rPr lang="it-IT" dirty="0"/>
              <a:t> from a single </a:t>
            </a:r>
            <a:r>
              <a:rPr lang="it-IT" dirty="0" err="1"/>
              <a:t>chromosome</a:t>
            </a:r>
            <a:r>
              <a:rPr lang="it-IT" dirty="0"/>
              <a:t> or from the </a:t>
            </a:r>
            <a:r>
              <a:rPr lang="it-IT" dirty="0" err="1"/>
              <a:t>entire</a:t>
            </a:r>
            <a:r>
              <a:rPr lang="it-IT" dirty="0"/>
              <a:t> </a:t>
            </a:r>
            <a:r>
              <a:rPr lang="it-IT" dirty="0" err="1"/>
              <a:t>genome</a:t>
            </a:r>
            <a:r>
              <a:rPr lang="it-IT" dirty="0"/>
              <a:t> </a:t>
            </a:r>
            <a:r>
              <a:rPr lang="it-IT" dirty="0" err="1"/>
              <a:t>is</a:t>
            </a:r>
            <a:r>
              <a:rPr lang="it-IT" dirty="0"/>
              <a:t> </a:t>
            </a:r>
            <a:r>
              <a:rPr lang="it-IT" dirty="0" err="1"/>
              <a:t>needed</a:t>
            </a:r>
            <a:r>
              <a:rPr lang="it-IT" dirty="0"/>
              <a:t>.</a:t>
            </a:r>
          </a:p>
        </p:txBody>
      </p:sp>
      <p:sp>
        <p:nvSpPr>
          <p:cNvPr id="4" name="Rettangolo 3">
            <a:extLst>
              <a:ext uri="{FF2B5EF4-FFF2-40B4-BE49-F238E27FC236}">
                <a16:creationId xmlns="" xmlns:a16="http://schemas.microsoft.com/office/drawing/2014/main" id="{E9557531-54D7-45DF-820D-E2F3451E25DA}"/>
              </a:ext>
            </a:extLst>
          </p:cNvPr>
          <p:cNvSpPr/>
          <p:nvPr/>
        </p:nvSpPr>
        <p:spPr>
          <a:xfrm>
            <a:off x="174171" y="2685214"/>
            <a:ext cx="4772675" cy="2308324"/>
          </a:xfrm>
          <a:prstGeom prst="rect">
            <a:avLst/>
          </a:prstGeom>
        </p:spPr>
        <p:txBody>
          <a:bodyPr wrap="square">
            <a:spAutoFit/>
          </a:bodyPr>
          <a:lstStyle/>
          <a:p>
            <a:r>
              <a:rPr lang="it-IT" dirty="0" err="1"/>
              <a:t>each</a:t>
            </a:r>
            <a:r>
              <a:rPr lang="it-IT" dirty="0"/>
              <a:t> point </a:t>
            </a:r>
            <a:r>
              <a:rPr lang="it-IT" dirty="0" err="1"/>
              <a:t>along</a:t>
            </a:r>
            <a:r>
              <a:rPr lang="it-IT" dirty="0"/>
              <a:t> the </a:t>
            </a:r>
            <a:r>
              <a:rPr lang="it-IT" dirty="0" err="1"/>
              <a:t>chromosome</a:t>
            </a:r>
            <a:r>
              <a:rPr lang="it-IT" dirty="0"/>
              <a:t> </a:t>
            </a:r>
            <a:r>
              <a:rPr lang="it-IT" dirty="0" err="1"/>
              <a:t>represented</a:t>
            </a:r>
            <a:r>
              <a:rPr lang="it-IT" dirty="0"/>
              <a:t>, on </a:t>
            </a:r>
            <a:r>
              <a:rPr lang="it-IT" dirty="0" err="1"/>
              <a:t>average</a:t>
            </a:r>
            <a:r>
              <a:rPr lang="it-IT" dirty="0"/>
              <a:t>, </a:t>
            </a:r>
            <a:r>
              <a:rPr lang="it-IT" dirty="0" err="1"/>
              <a:t>five</a:t>
            </a:r>
            <a:r>
              <a:rPr lang="it-IT" dirty="0"/>
              <a:t> times in the </a:t>
            </a:r>
            <a:r>
              <a:rPr lang="it-IT" dirty="0" err="1"/>
              <a:t>collection</a:t>
            </a:r>
            <a:r>
              <a:rPr lang="it-IT" dirty="0"/>
              <a:t>. The data from </a:t>
            </a:r>
            <a:r>
              <a:rPr lang="it-IT" dirty="0" err="1"/>
              <a:t>which</a:t>
            </a:r>
            <a:r>
              <a:rPr lang="it-IT" dirty="0"/>
              <a:t> the </a:t>
            </a:r>
            <a:r>
              <a:rPr lang="it-IT" dirty="0" err="1"/>
              <a:t>map</a:t>
            </a:r>
            <a:r>
              <a:rPr lang="it-IT" dirty="0"/>
              <a:t> </a:t>
            </a:r>
            <a:r>
              <a:rPr lang="it-IT" dirty="0" err="1"/>
              <a:t>will</a:t>
            </a:r>
            <a:r>
              <a:rPr lang="it-IT" dirty="0"/>
              <a:t> be </a:t>
            </a:r>
            <a:r>
              <a:rPr lang="it-IT" dirty="0" err="1"/>
              <a:t>derived</a:t>
            </a:r>
            <a:r>
              <a:rPr lang="it-IT" dirty="0"/>
              <a:t> are </a:t>
            </a:r>
            <a:r>
              <a:rPr lang="it-IT" dirty="0" err="1"/>
              <a:t>obtained</a:t>
            </a:r>
            <a:r>
              <a:rPr lang="it-IT" dirty="0"/>
              <a:t> by </a:t>
            </a:r>
            <a:r>
              <a:rPr lang="it-IT" dirty="0" err="1"/>
              <a:t>determining</a:t>
            </a:r>
            <a:r>
              <a:rPr lang="it-IT" dirty="0"/>
              <a:t> </a:t>
            </a:r>
            <a:r>
              <a:rPr lang="it-IT" dirty="0" err="1"/>
              <a:t>which</a:t>
            </a:r>
            <a:r>
              <a:rPr lang="it-IT" dirty="0"/>
              <a:t> </a:t>
            </a:r>
            <a:r>
              <a:rPr lang="it-IT" dirty="0" err="1"/>
              <a:t>fragments</a:t>
            </a:r>
            <a:r>
              <a:rPr lang="it-IT" dirty="0"/>
              <a:t> </a:t>
            </a:r>
            <a:r>
              <a:rPr lang="it-IT" dirty="0" err="1"/>
              <a:t>contain</a:t>
            </a:r>
            <a:r>
              <a:rPr lang="it-IT" dirty="0"/>
              <a:t> </a:t>
            </a:r>
            <a:r>
              <a:rPr lang="it-IT" dirty="0" err="1"/>
              <a:t>which</a:t>
            </a:r>
            <a:r>
              <a:rPr lang="it-IT" dirty="0"/>
              <a:t> STS markers. </a:t>
            </a:r>
            <a:r>
              <a:rPr lang="it-IT" dirty="0" err="1"/>
              <a:t>This</a:t>
            </a:r>
            <a:r>
              <a:rPr lang="it-IT" dirty="0"/>
              <a:t> can be </a:t>
            </a:r>
            <a:r>
              <a:rPr lang="it-IT" dirty="0" err="1"/>
              <a:t>done</a:t>
            </a:r>
            <a:r>
              <a:rPr lang="it-IT" dirty="0"/>
              <a:t> by </a:t>
            </a:r>
            <a:r>
              <a:rPr lang="it-IT" b="1" dirty="0" err="1"/>
              <a:t>hybridization</a:t>
            </a:r>
            <a:r>
              <a:rPr lang="it-IT" b="1" dirty="0"/>
              <a:t> </a:t>
            </a:r>
            <a:r>
              <a:rPr lang="it-IT" b="1" dirty="0" err="1"/>
              <a:t>analysis</a:t>
            </a:r>
            <a:r>
              <a:rPr lang="it-IT" dirty="0"/>
              <a:t>, but </a:t>
            </a:r>
            <a:r>
              <a:rPr lang="it-IT" b="1" dirty="0"/>
              <a:t>PCR </a:t>
            </a:r>
            <a:r>
              <a:rPr lang="it-IT" b="1" dirty="0" err="1"/>
              <a:t>is</a:t>
            </a:r>
            <a:r>
              <a:rPr lang="it-IT" b="1" dirty="0"/>
              <a:t> </a:t>
            </a:r>
            <a:r>
              <a:rPr lang="it-IT" b="1" dirty="0" err="1"/>
              <a:t>generally</a:t>
            </a:r>
            <a:r>
              <a:rPr lang="it-IT" b="1" dirty="0"/>
              <a:t> </a:t>
            </a:r>
            <a:r>
              <a:rPr lang="it-IT" b="1" dirty="0" err="1"/>
              <a:t>used</a:t>
            </a:r>
            <a:r>
              <a:rPr lang="it-IT" b="1" dirty="0"/>
              <a:t> </a:t>
            </a:r>
            <a:r>
              <a:rPr lang="it-IT" dirty="0" err="1"/>
              <a:t>because</a:t>
            </a:r>
            <a:r>
              <a:rPr lang="it-IT" dirty="0"/>
              <a:t> it </a:t>
            </a:r>
            <a:r>
              <a:rPr lang="it-IT" dirty="0" err="1"/>
              <a:t>is</a:t>
            </a:r>
            <a:r>
              <a:rPr lang="it-IT" dirty="0"/>
              <a:t> </a:t>
            </a:r>
            <a:r>
              <a:rPr lang="it-IT" dirty="0" err="1"/>
              <a:t>quicker</a:t>
            </a:r>
            <a:r>
              <a:rPr lang="it-IT" dirty="0"/>
              <a:t> and </a:t>
            </a:r>
            <a:r>
              <a:rPr lang="it-IT" dirty="0" err="1"/>
              <a:t>has</a:t>
            </a:r>
            <a:r>
              <a:rPr lang="it-IT" dirty="0"/>
              <a:t> </a:t>
            </a:r>
            <a:r>
              <a:rPr lang="it-IT" dirty="0" err="1"/>
              <a:t>proven</a:t>
            </a:r>
            <a:r>
              <a:rPr lang="it-IT" dirty="0"/>
              <a:t> to be more </a:t>
            </a:r>
            <a:r>
              <a:rPr lang="it-IT" dirty="0" err="1"/>
              <a:t>amenable</a:t>
            </a:r>
            <a:r>
              <a:rPr lang="it-IT" dirty="0"/>
              <a:t> to </a:t>
            </a:r>
            <a:r>
              <a:rPr lang="it-IT" dirty="0" err="1"/>
              <a:t>automation</a:t>
            </a:r>
            <a:r>
              <a:rPr lang="it-IT" dirty="0"/>
              <a:t>.</a:t>
            </a:r>
          </a:p>
        </p:txBody>
      </p:sp>
      <p:sp>
        <p:nvSpPr>
          <p:cNvPr id="5" name="Rettangolo 4">
            <a:extLst>
              <a:ext uri="{FF2B5EF4-FFF2-40B4-BE49-F238E27FC236}">
                <a16:creationId xmlns="" xmlns:a16="http://schemas.microsoft.com/office/drawing/2014/main" id="{013D75F6-FCF4-4268-9E14-CC50FF9ADDCF}"/>
              </a:ext>
            </a:extLst>
          </p:cNvPr>
          <p:cNvSpPr/>
          <p:nvPr/>
        </p:nvSpPr>
        <p:spPr>
          <a:xfrm>
            <a:off x="197079" y="5185549"/>
            <a:ext cx="4130100" cy="1200329"/>
          </a:xfrm>
          <a:prstGeom prst="rect">
            <a:avLst/>
          </a:prstGeom>
        </p:spPr>
        <p:txBody>
          <a:bodyPr wrap="square">
            <a:spAutoFit/>
          </a:bodyPr>
          <a:lstStyle/>
          <a:p>
            <a:r>
              <a:rPr lang="it-IT" dirty="0"/>
              <a:t>The chances of </a:t>
            </a:r>
            <a:r>
              <a:rPr lang="it-IT" b="1" dirty="0" err="1"/>
              <a:t>two</a:t>
            </a:r>
            <a:r>
              <a:rPr lang="it-IT" b="1" dirty="0"/>
              <a:t> STS markers</a:t>
            </a:r>
            <a:r>
              <a:rPr lang="it-IT" dirty="0"/>
              <a:t> </a:t>
            </a:r>
            <a:r>
              <a:rPr lang="it-IT" dirty="0" err="1"/>
              <a:t>being</a:t>
            </a:r>
            <a:r>
              <a:rPr lang="it-IT" dirty="0"/>
              <a:t> </a:t>
            </a:r>
            <a:r>
              <a:rPr lang="it-IT" b="1" dirty="0" err="1"/>
              <a:t>present</a:t>
            </a:r>
            <a:r>
              <a:rPr lang="it-IT" b="1" dirty="0"/>
              <a:t> on the </a:t>
            </a:r>
            <a:r>
              <a:rPr lang="it-IT" b="1" dirty="0" err="1"/>
              <a:t>same</a:t>
            </a:r>
            <a:r>
              <a:rPr lang="it-IT" b="1" dirty="0"/>
              <a:t> </a:t>
            </a:r>
            <a:r>
              <a:rPr lang="it-IT" dirty="0" err="1"/>
              <a:t>fragment</a:t>
            </a:r>
            <a:r>
              <a:rPr lang="it-IT" dirty="0"/>
              <a:t> </a:t>
            </a:r>
            <a:r>
              <a:rPr lang="it-IT" dirty="0" err="1"/>
              <a:t>will</a:t>
            </a:r>
            <a:r>
              <a:rPr lang="it-IT" dirty="0"/>
              <a:t> </a:t>
            </a:r>
            <a:r>
              <a:rPr lang="it-IT" dirty="0" err="1"/>
              <a:t>depend</a:t>
            </a:r>
            <a:r>
              <a:rPr lang="it-IT" dirty="0"/>
              <a:t> on </a:t>
            </a:r>
            <a:r>
              <a:rPr lang="it-IT" b="1" dirty="0" err="1"/>
              <a:t>how</a:t>
            </a:r>
            <a:r>
              <a:rPr lang="it-IT" b="1" dirty="0"/>
              <a:t> </a:t>
            </a:r>
            <a:r>
              <a:rPr lang="it-IT" b="1" dirty="0" err="1"/>
              <a:t>close</a:t>
            </a:r>
            <a:r>
              <a:rPr lang="it-IT" dirty="0"/>
              <a:t> </a:t>
            </a:r>
            <a:r>
              <a:rPr lang="it-IT" dirty="0" err="1"/>
              <a:t>together</a:t>
            </a:r>
            <a:r>
              <a:rPr lang="it-IT" dirty="0"/>
              <a:t> </a:t>
            </a:r>
            <a:r>
              <a:rPr lang="it-IT" dirty="0" err="1"/>
              <a:t>they</a:t>
            </a:r>
            <a:r>
              <a:rPr lang="it-IT" dirty="0"/>
              <a:t> are in the </a:t>
            </a:r>
            <a:r>
              <a:rPr lang="it-IT" dirty="0" err="1"/>
              <a:t>genome</a:t>
            </a:r>
            <a:r>
              <a:rPr lang="it-IT" dirty="0"/>
              <a:t>. </a:t>
            </a:r>
          </a:p>
        </p:txBody>
      </p:sp>
      <p:sp>
        <p:nvSpPr>
          <p:cNvPr id="6" name="Rettangolo 5">
            <a:extLst>
              <a:ext uri="{FF2B5EF4-FFF2-40B4-BE49-F238E27FC236}">
                <a16:creationId xmlns="" xmlns:a16="http://schemas.microsoft.com/office/drawing/2014/main" id="{3A454DFC-D0DC-42AF-90A9-35AEA93DEE90}"/>
              </a:ext>
            </a:extLst>
          </p:cNvPr>
          <p:cNvSpPr/>
          <p:nvPr/>
        </p:nvSpPr>
        <p:spPr>
          <a:xfrm>
            <a:off x="6442281" y="727912"/>
            <a:ext cx="4986605" cy="1754326"/>
          </a:xfrm>
          <a:prstGeom prst="rect">
            <a:avLst/>
          </a:prstGeom>
        </p:spPr>
        <p:txBody>
          <a:bodyPr wrap="square">
            <a:spAutoFit/>
          </a:bodyPr>
          <a:lstStyle/>
          <a:p>
            <a:r>
              <a:rPr lang="it-IT" dirty="0"/>
              <a:t>in linkage </a:t>
            </a:r>
            <a:r>
              <a:rPr lang="it-IT" dirty="0" err="1"/>
              <a:t>analysis</a:t>
            </a:r>
            <a:r>
              <a:rPr lang="it-IT" dirty="0"/>
              <a:t> a </a:t>
            </a:r>
            <a:r>
              <a:rPr lang="it-IT" dirty="0" err="1"/>
              <a:t>map</a:t>
            </a:r>
            <a:r>
              <a:rPr lang="it-IT" dirty="0"/>
              <a:t> </a:t>
            </a:r>
            <a:r>
              <a:rPr lang="it-IT" dirty="0" err="1"/>
              <a:t>distance</a:t>
            </a:r>
            <a:r>
              <a:rPr lang="it-IT" dirty="0"/>
              <a:t> </a:t>
            </a:r>
            <a:r>
              <a:rPr lang="it-IT" dirty="0" err="1"/>
              <a:t>is</a:t>
            </a:r>
            <a:r>
              <a:rPr lang="it-IT" dirty="0"/>
              <a:t> </a:t>
            </a:r>
            <a:r>
              <a:rPr lang="it-IT" dirty="0" err="1"/>
              <a:t>calculated</a:t>
            </a:r>
            <a:r>
              <a:rPr lang="it-IT" dirty="0"/>
              <a:t> from the </a:t>
            </a:r>
            <a:r>
              <a:rPr lang="it-IT" b="1" dirty="0"/>
              <a:t>frequency </a:t>
            </a:r>
            <a:r>
              <a:rPr lang="it-IT" b="1" dirty="0" err="1"/>
              <a:t>at</a:t>
            </a:r>
            <a:r>
              <a:rPr lang="it-IT" b="1" dirty="0"/>
              <a:t> </a:t>
            </a:r>
            <a:r>
              <a:rPr lang="it-IT" b="1" dirty="0" err="1"/>
              <a:t>which</a:t>
            </a:r>
            <a:r>
              <a:rPr lang="it-IT" b="1" dirty="0"/>
              <a:t> crossovers </a:t>
            </a:r>
            <a:r>
              <a:rPr lang="it-IT" b="1" dirty="0" err="1"/>
              <a:t>occur</a:t>
            </a:r>
            <a:r>
              <a:rPr lang="it-IT" b="1" dirty="0"/>
              <a:t> </a:t>
            </a:r>
            <a:r>
              <a:rPr lang="it-IT" b="1" dirty="0" err="1"/>
              <a:t>between</a:t>
            </a:r>
            <a:r>
              <a:rPr lang="it-IT" b="1" dirty="0"/>
              <a:t> </a:t>
            </a:r>
            <a:r>
              <a:rPr lang="it-IT" b="1" dirty="0" err="1"/>
              <a:t>two</a:t>
            </a:r>
            <a:r>
              <a:rPr lang="it-IT" b="1" dirty="0"/>
              <a:t> markers</a:t>
            </a:r>
            <a:r>
              <a:rPr lang="it-IT" dirty="0"/>
              <a:t>. STS mapping </a:t>
            </a:r>
            <a:r>
              <a:rPr lang="it-IT" dirty="0" err="1"/>
              <a:t>is</a:t>
            </a:r>
            <a:r>
              <a:rPr lang="it-IT" dirty="0"/>
              <a:t> </a:t>
            </a:r>
            <a:r>
              <a:rPr lang="it-IT" dirty="0" err="1"/>
              <a:t>essentially</a:t>
            </a:r>
            <a:r>
              <a:rPr lang="it-IT" dirty="0"/>
              <a:t> the </a:t>
            </a:r>
            <a:r>
              <a:rPr lang="it-IT" dirty="0" err="1"/>
              <a:t>same</a:t>
            </a:r>
            <a:r>
              <a:rPr lang="it-IT" dirty="0"/>
              <a:t>, </a:t>
            </a:r>
            <a:r>
              <a:rPr lang="it-IT" dirty="0" err="1"/>
              <a:t>except</a:t>
            </a:r>
            <a:r>
              <a:rPr lang="it-IT" dirty="0"/>
              <a:t> that the </a:t>
            </a:r>
            <a:r>
              <a:rPr lang="it-IT" dirty="0" err="1"/>
              <a:t>map</a:t>
            </a:r>
            <a:r>
              <a:rPr lang="it-IT" dirty="0"/>
              <a:t> </a:t>
            </a:r>
            <a:r>
              <a:rPr lang="it-IT" dirty="0" err="1"/>
              <a:t>distance</a:t>
            </a:r>
            <a:r>
              <a:rPr lang="it-IT" dirty="0"/>
              <a:t> </a:t>
            </a:r>
            <a:r>
              <a:rPr lang="it-IT" dirty="0" err="1"/>
              <a:t>is</a:t>
            </a:r>
            <a:r>
              <a:rPr lang="it-IT" dirty="0"/>
              <a:t> </a:t>
            </a:r>
            <a:r>
              <a:rPr lang="it-IT" dirty="0" err="1"/>
              <a:t>based</a:t>
            </a:r>
            <a:r>
              <a:rPr lang="it-IT" dirty="0"/>
              <a:t> on the </a:t>
            </a:r>
            <a:r>
              <a:rPr lang="it-IT" b="1" dirty="0"/>
              <a:t>frequency </a:t>
            </a:r>
            <a:r>
              <a:rPr lang="it-IT" b="1" dirty="0" err="1"/>
              <a:t>at</a:t>
            </a:r>
            <a:r>
              <a:rPr lang="it-IT" b="1" dirty="0"/>
              <a:t> </a:t>
            </a:r>
            <a:r>
              <a:rPr lang="it-IT" b="1" dirty="0" err="1"/>
              <a:t>which</a:t>
            </a:r>
            <a:r>
              <a:rPr lang="it-IT" b="1" dirty="0"/>
              <a:t> breaks </a:t>
            </a:r>
            <a:r>
              <a:rPr lang="it-IT" b="1" dirty="0" err="1"/>
              <a:t>occur</a:t>
            </a:r>
            <a:r>
              <a:rPr lang="it-IT" b="1" dirty="0"/>
              <a:t> </a:t>
            </a:r>
            <a:r>
              <a:rPr lang="it-IT" dirty="0" err="1"/>
              <a:t>between</a:t>
            </a:r>
            <a:r>
              <a:rPr lang="it-IT" dirty="0"/>
              <a:t> </a:t>
            </a:r>
            <a:r>
              <a:rPr lang="it-IT" dirty="0" err="1"/>
              <a:t>two</a:t>
            </a:r>
            <a:r>
              <a:rPr lang="it-IT" dirty="0"/>
              <a:t> markers.</a:t>
            </a:r>
          </a:p>
        </p:txBody>
      </p:sp>
      <p:pic>
        <p:nvPicPr>
          <p:cNvPr id="7" name="Immagine 6">
            <a:extLst>
              <a:ext uri="{FF2B5EF4-FFF2-40B4-BE49-F238E27FC236}">
                <a16:creationId xmlns="" xmlns:a16="http://schemas.microsoft.com/office/drawing/2014/main" id="{8E30AB9F-AA80-4A04-942E-A5FCA8848533}"/>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040775" y="2737107"/>
            <a:ext cx="6982728" cy="3324680"/>
          </a:xfrm>
          <a:prstGeom prst="rect">
            <a:avLst/>
          </a:prstGeom>
        </p:spPr>
      </p:pic>
      <p:sp>
        <p:nvSpPr>
          <p:cNvPr id="8" name="Rettangolo 7"/>
          <p:cNvSpPr/>
          <p:nvPr/>
        </p:nvSpPr>
        <p:spPr>
          <a:xfrm>
            <a:off x="2262129" y="103711"/>
            <a:ext cx="6958314" cy="369332"/>
          </a:xfrm>
          <a:prstGeom prst="rect">
            <a:avLst/>
          </a:prstGeom>
          <a:ln>
            <a:solidFill>
              <a:srgbClr val="FF0000"/>
            </a:solidFill>
          </a:ln>
        </p:spPr>
        <p:txBody>
          <a:bodyPr wrap="square">
            <a:spAutoFit/>
          </a:bodyPr>
          <a:lstStyle/>
          <a:p>
            <a:r>
              <a:rPr lang="it-CH" dirty="0"/>
              <a:t>3.6 </a:t>
            </a:r>
            <a:r>
              <a:rPr lang="it-CH" dirty="0"/>
              <a:t>PHYSICAL MAPPING BY ASSIGNING MARKERS TO DNA FRAGMENTS </a:t>
            </a:r>
          </a:p>
        </p:txBody>
      </p:sp>
    </p:spTree>
    <p:extLst>
      <p:ext uri="{BB962C8B-B14F-4D97-AF65-F5344CB8AC3E}">
        <p14:creationId xmlns:p14="http://schemas.microsoft.com/office/powerpoint/2010/main" val="763248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 xmlns:a16="http://schemas.microsoft.com/office/drawing/2014/main" id="{43306942-2286-4EA2-9C30-C21D6236BDC4}"/>
              </a:ext>
            </a:extLst>
          </p:cNvPr>
          <p:cNvSpPr/>
          <p:nvPr/>
        </p:nvSpPr>
        <p:spPr>
          <a:xfrm>
            <a:off x="148183" y="94339"/>
            <a:ext cx="6096000" cy="1754326"/>
          </a:xfrm>
          <a:prstGeom prst="rect">
            <a:avLst/>
          </a:prstGeom>
        </p:spPr>
        <p:txBody>
          <a:bodyPr>
            <a:spAutoFit/>
          </a:bodyPr>
          <a:lstStyle/>
          <a:p>
            <a:r>
              <a:rPr lang="it-IT" dirty="0"/>
              <a:t>To </a:t>
            </a:r>
            <a:r>
              <a:rPr lang="it-IT" dirty="0" err="1"/>
              <a:t>qualify</a:t>
            </a:r>
            <a:r>
              <a:rPr lang="it-IT" dirty="0"/>
              <a:t> </a:t>
            </a:r>
            <a:r>
              <a:rPr lang="it-IT" dirty="0" err="1"/>
              <a:t>as</a:t>
            </a:r>
            <a:r>
              <a:rPr lang="it-IT" dirty="0"/>
              <a:t> an STS, a DNA </a:t>
            </a:r>
            <a:r>
              <a:rPr lang="it-IT" dirty="0" err="1"/>
              <a:t>sequence</a:t>
            </a:r>
            <a:r>
              <a:rPr lang="it-IT" dirty="0"/>
              <a:t> must </a:t>
            </a:r>
            <a:r>
              <a:rPr lang="it-IT" dirty="0" err="1"/>
              <a:t>satisfy</a:t>
            </a:r>
            <a:r>
              <a:rPr lang="it-IT" dirty="0"/>
              <a:t> </a:t>
            </a:r>
            <a:r>
              <a:rPr lang="it-IT" dirty="0" err="1"/>
              <a:t>two</a:t>
            </a:r>
            <a:r>
              <a:rPr lang="it-IT" dirty="0"/>
              <a:t> </a:t>
            </a:r>
            <a:r>
              <a:rPr lang="it-IT" dirty="0" err="1"/>
              <a:t>criteria</a:t>
            </a:r>
            <a:r>
              <a:rPr lang="it-IT" dirty="0"/>
              <a:t>.</a:t>
            </a:r>
          </a:p>
          <a:p>
            <a:pPr marL="285750" indent="-285750">
              <a:buFont typeface="Arial" panose="020B0604020202020204" pitchFamily="34" charset="0"/>
              <a:buChar char="•"/>
            </a:pPr>
            <a:r>
              <a:rPr lang="it-IT" dirty="0"/>
              <a:t>The first </a:t>
            </a:r>
            <a:r>
              <a:rPr lang="it-IT" dirty="0" err="1"/>
              <a:t>is</a:t>
            </a:r>
            <a:r>
              <a:rPr lang="it-IT" dirty="0"/>
              <a:t> that </a:t>
            </a:r>
            <a:r>
              <a:rPr lang="it-IT" dirty="0" err="1"/>
              <a:t>its</a:t>
            </a:r>
            <a:r>
              <a:rPr lang="it-IT" dirty="0"/>
              <a:t> </a:t>
            </a:r>
            <a:r>
              <a:rPr lang="it-IT" dirty="0" err="1"/>
              <a:t>sequence</a:t>
            </a:r>
            <a:r>
              <a:rPr lang="it-IT" dirty="0"/>
              <a:t> must be </a:t>
            </a:r>
            <a:r>
              <a:rPr lang="it-IT" dirty="0" err="1"/>
              <a:t>known</a:t>
            </a:r>
            <a:r>
              <a:rPr lang="it-IT" dirty="0"/>
              <a:t>, so that a PCR </a:t>
            </a:r>
            <a:r>
              <a:rPr lang="it-IT" dirty="0" err="1"/>
              <a:t>assay</a:t>
            </a:r>
            <a:r>
              <a:rPr lang="it-IT" dirty="0"/>
              <a:t> can be set up to test for the </a:t>
            </a:r>
            <a:r>
              <a:rPr lang="it-IT" dirty="0" err="1"/>
              <a:t>presence</a:t>
            </a:r>
            <a:r>
              <a:rPr lang="it-IT" dirty="0"/>
              <a:t> or </a:t>
            </a:r>
            <a:r>
              <a:rPr lang="it-IT" dirty="0" err="1"/>
              <a:t>absence</a:t>
            </a:r>
            <a:r>
              <a:rPr lang="it-IT" dirty="0"/>
              <a:t> of the STS on </a:t>
            </a:r>
            <a:r>
              <a:rPr lang="it-IT" dirty="0" err="1"/>
              <a:t>different</a:t>
            </a:r>
            <a:r>
              <a:rPr lang="it-IT" dirty="0"/>
              <a:t> DNA </a:t>
            </a:r>
            <a:r>
              <a:rPr lang="it-IT" dirty="0" err="1"/>
              <a:t>fragments</a:t>
            </a:r>
            <a:r>
              <a:rPr lang="it-IT" dirty="0"/>
              <a:t>. </a:t>
            </a:r>
          </a:p>
          <a:p>
            <a:pPr marL="285750" indent="-285750">
              <a:buFont typeface="Arial" panose="020B0604020202020204" pitchFamily="34" charset="0"/>
              <a:buChar char="•"/>
            </a:pPr>
            <a:r>
              <a:rPr lang="it-IT" dirty="0"/>
              <a:t>The second </a:t>
            </a:r>
            <a:r>
              <a:rPr lang="it-IT" dirty="0" err="1"/>
              <a:t>requirement</a:t>
            </a:r>
            <a:r>
              <a:rPr lang="it-IT" dirty="0"/>
              <a:t> </a:t>
            </a:r>
            <a:r>
              <a:rPr lang="it-IT" dirty="0" err="1"/>
              <a:t>is</a:t>
            </a:r>
            <a:r>
              <a:rPr lang="it-IT" dirty="0"/>
              <a:t> that the STS must have a </a:t>
            </a:r>
            <a:r>
              <a:rPr lang="it-IT" dirty="0" err="1"/>
              <a:t>unique</a:t>
            </a:r>
            <a:r>
              <a:rPr lang="it-IT" dirty="0"/>
              <a:t> location in the </a:t>
            </a:r>
            <a:r>
              <a:rPr lang="it-IT" dirty="0" err="1"/>
              <a:t>chromosome</a:t>
            </a:r>
            <a:r>
              <a:rPr lang="it-IT" dirty="0"/>
              <a:t>. </a:t>
            </a:r>
          </a:p>
        </p:txBody>
      </p:sp>
      <p:sp>
        <p:nvSpPr>
          <p:cNvPr id="3" name="Rettangolo 2">
            <a:extLst>
              <a:ext uri="{FF2B5EF4-FFF2-40B4-BE49-F238E27FC236}">
                <a16:creationId xmlns="" xmlns:a16="http://schemas.microsoft.com/office/drawing/2014/main" id="{C860D0D9-AB52-4039-85FC-C5520ABB0536}"/>
              </a:ext>
            </a:extLst>
          </p:cNvPr>
          <p:cNvSpPr/>
          <p:nvPr/>
        </p:nvSpPr>
        <p:spPr>
          <a:xfrm>
            <a:off x="288736" y="2061958"/>
            <a:ext cx="6096000" cy="1200329"/>
          </a:xfrm>
          <a:prstGeom prst="rect">
            <a:avLst/>
          </a:prstGeom>
        </p:spPr>
        <p:txBody>
          <a:bodyPr>
            <a:spAutoFit/>
          </a:bodyPr>
          <a:lstStyle/>
          <a:p>
            <a:r>
              <a:rPr lang="it-IT" b="1" dirty="0" err="1"/>
              <a:t>Expressed</a:t>
            </a:r>
            <a:r>
              <a:rPr lang="it-IT" b="1" dirty="0"/>
              <a:t> </a:t>
            </a:r>
            <a:r>
              <a:rPr lang="it-IT" b="1" dirty="0" err="1"/>
              <a:t>sequence</a:t>
            </a:r>
            <a:r>
              <a:rPr lang="it-IT" b="1" dirty="0"/>
              <a:t> </a:t>
            </a:r>
            <a:r>
              <a:rPr lang="it-IT" b="1" dirty="0" err="1"/>
              <a:t>tags</a:t>
            </a:r>
            <a:r>
              <a:rPr lang="it-IT" b="1" dirty="0"/>
              <a:t> </a:t>
            </a:r>
            <a:r>
              <a:rPr lang="it-IT" dirty="0"/>
              <a:t>(</a:t>
            </a:r>
            <a:r>
              <a:rPr lang="it-IT" dirty="0">
                <a:solidFill>
                  <a:srgbClr val="FF0000"/>
                </a:solidFill>
              </a:rPr>
              <a:t>EST</a:t>
            </a:r>
            <a:r>
              <a:rPr lang="it-IT" dirty="0"/>
              <a:t>) are short </a:t>
            </a:r>
            <a:r>
              <a:rPr lang="it-IT" dirty="0" err="1"/>
              <a:t>sequences</a:t>
            </a:r>
            <a:r>
              <a:rPr lang="it-IT" dirty="0"/>
              <a:t> </a:t>
            </a:r>
            <a:r>
              <a:rPr lang="it-IT" dirty="0" err="1"/>
              <a:t>obtained</a:t>
            </a:r>
            <a:r>
              <a:rPr lang="it-IT" dirty="0"/>
              <a:t> by </a:t>
            </a:r>
            <a:r>
              <a:rPr lang="it-IT" dirty="0" err="1"/>
              <a:t>analysis</a:t>
            </a:r>
            <a:r>
              <a:rPr lang="it-IT" dirty="0"/>
              <a:t> of </a:t>
            </a:r>
            <a:r>
              <a:rPr lang="it-IT" b="1" dirty="0" err="1"/>
              <a:t>complementary</a:t>
            </a:r>
            <a:r>
              <a:rPr lang="it-IT" b="1" dirty="0"/>
              <a:t> DNA </a:t>
            </a:r>
            <a:r>
              <a:rPr lang="it-IT" dirty="0"/>
              <a:t>(</a:t>
            </a:r>
            <a:r>
              <a:rPr lang="it-IT" dirty="0" err="1">
                <a:solidFill>
                  <a:srgbClr val="FF0000"/>
                </a:solidFill>
              </a:rPr>
              <a:t>cDNA</a:t>
            </a:r>
            <a:r>
              <a:rPr lang="it-IT" dirty="0"/>
              <a:t>) </a:t>
            </a:r>
            <a:r>
              <a:rPr lang="it-IT" dirty="0" err="1"/>
              <a:t>clones</a:t>
            </a:r>
            <a:r>
              <a:rPr lang="it-IT" dirty="0"/>
              <a:t>. </a:t>
            </a:r>
            <a:r>
              <a:rPr lang="it-IT" dirty="0" err="1"/>
              <a:t>Complementary</a:t>
            </a:r>
            <a:r>
              <a:rPr lang="it-IT" dirty="0"/>
              <a:t> DNA </a:t>
            </a:r>
            <a:r>
              <a:rPr lang="it-IT" dirty="0" err="1"/>
              <a:t>is</a:t>
            </a:r>
            <a:r>
              <a:rPr lang="it-IT" dirty="0"/>
              <a:t> </a:t>
            </a:r>
            <a:r>
              <a:rPr lang="it-IT" dirty="0" err="1"/>
              <a:t>prepared</a:t>
            </a:r>
            <a:r>
              <a:rPr lang="it-IT" dirty="0"/>
              <a:t> by </a:t>
            </a:r>
            <a:r>
              <a:rPr lang="it-IT" dirty="0" err="1"/>
              <a:t>converting</a:t>
            </a:r>
            <a:r>
              <a:rPr lang="it-IT" dirty="0"/>
              <a:t> an </a:t>
            </a:r>
            <a:r>
              <a:rPr lang="it-IT" dirty="0" err="1"/>
              <a:t>mRNA</a:t>
            </a:r>
            <a:r>
              <a:rPr lang="it-IT" dirty="0"/>
              <a:t> </a:t>
            </a:r>
            <a:r>
              <a:rPr lang="it-IT" dirty="0" err="1"/>
              <a:t>preparation</a:t>
            </a:r>
            <a:r>
              <a:rPr lang="it-IT" dirty="0"/>
              <a:t> </a:t>
            </a:r>
            <a:r>
              <a:rPr lang="it-IT" dirty="0" err="1"/>
              <a:t>into</a:t>
            </a:r>
            <a:r>
              <a:rPr lang="it-IT" dirty="0"/>
              <a:t> double-</a:t>
            </a:r>
            <a:r>
              <a:rPr lang="it-IT" dirty="0" err="1"/>
              <a:t>stranded</a:t>
            </a:r>
            <a:r>
              <a:rPr lang="it-IT" dirty="0"/>
              <a:t> DNA</a:t>
            </a:r>
          </a:p>
        </p:txBody>
      </p:sp>
      <p:pic>
        <p:nvPicPr>
          <p:cNvPr id="4" name="Immagine 3">
            <a:extLst>
              <a:ext uri="{FF2B5EF4-FFF2-40B4-BE49-F238E27FC236}">
                <a16:creationId xmlns="" xmlns:a16="http://schemas.microsoft.com/office/drawing/2014/main" id="{3D4C1D49-6716-4782-8337-0D97DE765AB4}"/>
              </a:ext>
            </a:extLst>
          </p:cNvPr>
          <p:cNvPicPr>
            <a:picLocks noChangeAspect="1"/>
          </p:cNvPicPr>
          <p:nvPr/>
        </p:nvPicPr>
        <p:blipFill>
          <a:blip r:embed="rId2"/>
          <a:stretch>
            <a:fillRect/>
          </a:stretch>
        </p:blipFill>
        <p:spPr>
          <a:xfrm>
            <a:off x="6895679" y="0"/>
            <a:ext cx="4667789" cy="6858000"/>
          </a:xfrm>
          <a:prstGeom prst="rect">
            <a:avLst/>
          </a:prstGeom>
        </p:spPr>
      </p:pic>
      <p:sp>
        <p:nvSpPr>
          <p:cNvPr id="5" name="Rettangolo 4">
            <a:extLst>
              <a:ext uri="{FF2B5EF4-FFF2-40B4-BE49-F238E27FC236}">
                <a16:creationId xmlns="" xmlns:a16="http://schemas.microsoft.com/office/drawing/2014/main" id="{C757E12D-C962-4709-B2A9-3CDC2E1D47B8}"/>
              </a:ext>
            </a:extLst>
          </p:cNvPr>
          <p:cNvSpPr/>
          <p:nvPr/>
        </p:nvSpPr>
        <p:spPr>
          <a:xfrm>
            <a:off x="379677" y="3534212"/>
            <a:ext cx="6096000" cy="1200329"/>
          </a:xfrm>
          <a:prstGeom prst="rect">
            <a:avLst/>
          </a:prstGeom>
        </p:spPr>
        <p:txBody>
          <a:bodyPr>
            <a:spAutoFit/>
          </a:bodyPr>
          <a:lstStyle/>
          <a:p>
            <a:r>
              <a:rPr lang="it-IT" dirty="0"/>
              <a:t>An </a:t>
            </a:r>
            <a:r>
              <a:rPr lang="it-IT" dirty="0">
                <a:solidFill>
                  <a:srgbClr val="FF0000"/>
                </a:solidFill>
              </a:rPr>
              <a:t>SSLP </a:t>
            </a:r>
            <a:r>
              <a:rPr lang="it-IT" dirty="0"/>
              <a:t>can </a:t>
            </a:r>
            <a:r>
              <a:rPr lang="it-IT" dirty="0" err="1"/>
              <a:t>also</a:t>
            </a:r>
            <a:r>
              <a:rPr lang="it-IT" dirty="0"/>
              <a:t> act </a:t>
            </a:r>
            <a:r>
              <a:rPr lang="it-IT" dirty="0" err="1"/>
              <a:t>as</a:t>
            </a:r>
            <a:r>
              <a:rPr lang="it-IT" dirty="0"/>
              <a:t> an STS in </a:t>
            </a:r>
            <a:r>
              <a:rPr lang="it-IT" dirty="0" err="1"/>
              <a:t>physical</a:t>
            </a:r>
            <a:r>
              <a:rPr lang="it-IT" dirty="0"/>
              <a:t> mapping. </a:t>
            </a:r>
            <a:r>
              <a:rPr lang="it-IT" dirty="0" err="1"/>
              <a:t>SSLPs</a:t>
            </a:r>
            <a:r>
              <a:rPr lang="it-IT" dirty="0"/>
              <a:t> that have </a:t>
            </a:r>
            <a:r>
              <a:rPr lang="it-IT" b="1" dirty="0" err="1"/>
              <a:t>already</a:t>
            </a:r>
            <a:r>
              <a:rPr lang="it-IT" b="1" dirty="0"/>
              <a:t> </a:t>
            </a:r>
            <a:r>
              <a:rPr lang="it-IT" b="1" dirty="0" err="1"/>
              <a:t>been</a:t>
            </a:r>
            <a:r>
              <a:rPr lang="it-IT" b="1" dirty="0"/>
              <a:t> </a:t>
            </a:r>
            <a:r>
              <a:rPr lang="it-IT" b="1" dirty="0" err="1"/>
              <a:t>mapped</a:t>
            </a:r>
            <a:r>
              <a:rPr lang="it-IT" b="1" dirty="0"/>
              <a:t> by linkage </a:t>
            </a:r>
            <a:r>
              <a:rPr lang="it-IT" b="1" dirty="0" err="1"/>
              <a:t>analysis</a:t>
            </a:r>
            <a:r>
              <a:rPr lang="it-IT" b="1" dirty="0"/>
              <a:t> </a:t>
            </a:r>
            <a:r>
              <a:rPr lang="it-IT" dirty="0"/>
              <a:t>are </a:t>
            </a:r>
            <a:r>
              <a:rPr lang="it-IT" dirty="0" err="1"/>
              <a:t>particularly</a:t>
            </a:r>
            <a:r>
              <a:rPr lang="it-IT" dirty="0"/>
              <a:t> </a:t>
            </a:r>
            <a:r>
              <a:rPr lang="it-IT" dirty="0" err="1"/>
              <a:t>valuable</a:t>
            </a:r>
            <a:r>
              <a:rPr lang="it-IT" dirty="0"/>
              <a:t>, </a:t>
            </a:r>
            <a:r>
              <a:rPr lang="it-IT" dirty="0" err="1"/>
              <a:t>as</a:t>
            </a:r>
            <a:r>
              <a:rPr lang="it-IT" dirty="0"/>
              <a:t> </a:t>
            </a:r>
            <a:r>
              <a:rPr lang="it-IT" dirty="0" err="1"/>
              <a:t>they</a:t>
            </a:r>
            <a:r>
              <a:rPr lang="it-IT" dirty="0"/>
              <a:t> </a:t>
            </a:r>
            <a:r>
              <a:rPr lang="it-IT" dirty="0" err="1"/>
              <a:t>provide</a:t>
            </a:r>
            <a:r>
              <a:rPr lang="it-IT" dirty="0"/>
              <a:t> a </a:t>
            </a:r>
            <a:r>
              <a:rPr lang="it-IT" b="1" dirty="0" err="1"/>
              <a:t>direct</a:t>
            </a:r>
            <a:r>
              <a:rPr lang="it-IT" b="1" dirty="0"/>
              <a:t> connection </a:t>
            </a:r>
            <a:r>
              <a:rPr lang="it-IT" dirty="0" err="1"/>
              <a:t>between</a:t>
            </a:r>
            <a:r>
              <a:rPr lang="it-IT" dirty="0"/>
              <a:t> the </a:t>
            </a:r>
            <a:r>
              <a:rPr lang="it-IT" b="1" dirty="0" err="1"/>
              <a:t>genetic</a:t>
            </a:r>
            <a:r>
              <a:rPr lang="it-IT" b="1" dirty="0"/>
              <a:t> and </a:t>
            </a:r>
            <a:r>
              <a:rPr lang="it-IT" b="1" dirty="0" err="1"/>
              <a:t>physical</a:t>
            </a:r>
            <a:r>
              <a:rPr lang="it-IT" b="1" dirty="0"/>
              <a:t> </a:t>
            </a:r>
            <a:r>
              <a:rPr lang="it-IT" dirty="0" err="1"/>
              <a:t>maps</a:t>
            </a:r>
            <a:r>
              <a:rPr lang="it-IT" dirty="0"/>
              <a:t>.</a:t>
            </a:r>
          </a:p>
        </p:txBody>
      </p:sp>
      <p:sp>
        <p:nvSpPr>
          <p:cNvPr id="6" name="Rettangolo 5">
            <a:extLst>
              <a:ext uri="{FF2B5EF4-FFF2-40B4-BE49-F238E27FC236}">
                <a16:creationId xmlns="" xmlns:a16="http://schemas.microsoft.com/office/drawing/2014/main" id="{4004950A-A6B6-46E7-B712-FFB96E754DAF}"/>
              </a:ext>
            </a:extLst>
          </p:cNvPr>
          <p:cNvSpPr/>
          <p:nvPr/>
        </p:nvSpPr>
        <p:spPr>
          <a:xfrm>
            <a:off x="379677" y="5006466"/>
            <a:ext cx="6680880" cy="1754326"/>
          </a:xfrm>
          <a:prstGeom prst="rect">
            <a:avLst/>
          </a:prstGeom>
        </p:spPr>
        <p:txBody>
          <a:bodyPr wrap="square">
            <a:spAutoFit/>
          </a:bodyPr>
          <a:lstStyle/>
          <a:p>
            <a:r>
              <a:rPr lang="it-IT" dirty="0">
                <a:solidFill>
                  <a:srgbClr val="FF0000"/>
                </a:solidFill>
              </a:rPr>
              <a:t>Random </a:t>
            </a:r>
            <a:r>
              <a:rPr lang="it-IT" dirty="0" err="1">
                <a:solidFill>
                  <a:srgbClr val="FF0000"/>
                </a:solidFill>
              </a:rPr>
              <a:t>genomic</a:t>
            </a:r>
            <a:r>
              <a:rPr lang="it-IT" dirty="0">
                <a:solidFill>
                  <a:srgbClr val="FF0000"/>
                </a:solidFill>
              </a:rPr>
              <a:t> </a:t>
            </a:r>
            <a:r>
              <a:rPr lang="it-IT" dirty="0" err="1">
                <a:solidFill>
                  <a:srgbClr val="FF0000"/>
                </a:solidFill>
              </a:rPr>
              <a:t>sequences</a:t>
            </a:r>
            <a:r>
              <a:rPr lang="it-IT" dirty="0">
                <a:solidFill>
                  <a:srgbClr val="FF0000"/>
                </a:solidFill>
              </a:rPr>
              <a:t> </a:t>
            </a:r>
            <a:r>
              <a:rPr lang="it-IT" dirty="0"/>
              <a:t>are </a:t>
            </a:r>
            <a:r>
              <a:rPr lang="it-IT" dirty="0" err="1"/>
              <a:t>obtained</a:t>
            </a:r>
            <a:r>
              <a:rPr lang="it-IT" dirty="0"/>
              <a:t> by </a:t>
            </a:r>
            <a:r>
              <a:rPr lang="it-IT" dirty="0" err="1"/>
              <a:t>sequencing</a:t>
            </a:r>
            <a:r>
              <a:rPr lang="it-IT" dirty="0"/>
              <a:t> random </a:t>
            </a:r>
            <a:r>
              <a:rPr lang="it-IT" dirty="0" err="1"/>
              <a:t>pieces</a:t>
            </a:r>
            <a:r>
              <a:rPr lang="it-IT" dirty="0"/>
              <a:t> of </a:t>
            </a:r>
            <a:r>
              <a:rPr lang="it-IT" dirty="0" err="1"/>
              <a:t>cloned</a:t>
            </a:r>
            <a:r>
              <a:rPr lang="it-IT" dirty="0"/>
              <a:t> </a:t>
            </a:r>
            <a:r>
              <a:rPr lang="it-IT" dirty="0" err="1"/>
              <a:t>genomic</a:t>
            </a:r>
            <a:r>
              <a:rPr lang="it-IT" dirty="0"/>
              <a:t> DNA or </a:t>
            </a:r>
            <a:r>
              <a:rPr lang="it-IT" dirty="0" err="1"/>
              <a:t>simply</a:t>
            </a:r>
            <a:r>
              <a:rPr lang="it-IT" dirty="0"/>
              <a:t> by downloading </a:t>
            </a:r>
            <a:r>
              <a:rPr lang="it-IT" dirty="0" err="1"/>
              <a:t>sequences</a:t>
            </a:r>
            <a:r>
              <a:rPr lang="it-IT" dirty="0"/>
              <a:t> that have </a:t>
            </a:r>
            <a:r>
              <a:rPr lang="it-IT" dirty="0" err="1"/>
              <a:t>been</a:t>
            </a:r>
            <a:r>
              <a:rPr lang="it-IT" dirty="0"/>
              <a:t> </a:t>
            </a:r>
            <a:r>
              <a:rPr lang="it-IT" dirty="0" err="1"/>
              <a:t>deposited</a:t>
            </a:r>
            <a:r>
              <a:rPr lang="it-IT" dirty="0"/>
              <a:t> in the databases. If </a:t>
            </a:r>
            <a:r>
              <a:rPr lang="it-IT" dirty="0" err="1"/>
              <a:t>these</a:t>
            </a:r>
            <a:r>
              <a:rPr lang="it-IT" dirty="0"/>
              <a:t> </a:t>
            </a:r>
            <a:r>
              <a:rPr lang="it-IT" dirty="0" err="1"/>
              <a:t>sequences</a:t>
            </a:r>
            <a:r>
              <a:rPr lang="it-IT" dirty="0"/>
              <a:t> </a:t>
            </a:r>
            <a:r>
              <a:rPr lang="it-IT" b="1" dirty="0" err="1"/>
              <a:t>contain</a:t>
            </a:r>
            <a:r>
              <a:rPr lang="it-IT" b="1" dirty="0"/>
              <a:t> </a:t>
            </a:r>
            <a:r>
              <a:rPr lang="it-IT" b="1" dirty="0" err="1"/>
              <a:t>SNPs</a:t>
            </a:r>
            <a:r>
              <a:rPr lang="it-IT" b="1" dirty="0"/>
              <a:t> that have </a:t>
            </a:r>
            <a:r>
              <a:rPr lang="it-IT" b="1" dirty="0" err="1"/>
              <a:t>already</a:t>
            </a:r>
            <a:r>
              <a:rPr lang="it-IT" b="1" dirty="0"/>
              <a:t> </a:t>
            </a:r>
            <a:r>
              <a:rPr lang="it-IT" b="1" dirty="0" err="1"/>
              <a:t>been</a:t>
            </a:r>
            <a:r>
              <a:rPr lang="it-IT" b="1" dirty="0"/>
              <a:t> </a:t>
            </a:r>
            <a:r>
              <a:rPr lang="it-IT" b="1" dirty="0" err="1"/>
              <a:t>mapped</a:t>
            </a:r>
            <a:r>
              <a:rPr lang="it-IT" b="1" dirty="0"/>
              <a:t> </a:t>
            </a:r>
            <a:r>
              <a:rPr lang="it-IT" dirty="0"/>
              <a:t>by </a:t>
            </a:r>
            <a:r>
              <a:rPr lang="it-IT" b="1" dirty="0"/>
              <a:t>linkage </a:t>
            </a:r>
            <a:r>
              <a:rPr lang="it-IT" b="1" dirty="0" err="1"/>
              <a:t>analysis</a:t>
            </a:r>
            <a:r>
              <a:rPr lang="it-IT" dirty="0"/>
              <a:t>, </a:t>
            </a:r>
            <a:r>
              <a:rPr lang="it-IT" dirty="0" err="1"/>
              <a:t>then</a:t>
            </a:r>
            <a:r>
              <a:rPr lang="it-IT" dirty="0"/>
              <a:t> </a:t>
            </a:r>
            <a:r>
              <a:rPr lang="it-IT" dirty="0" err="1"/>
              <a:t>again</a:t>
            </a:r>
            <a:r>
              <a:rPr lang="it-IT" dirty="0"/>
              <a:t> a </a:t>
            </a:r>
            <a:r>
              <a:rPr lang="it-IT" dirty="0" err="1"/>
              <a:t>direct</a:t>
            </a:r>
            <a:r>
              <a:rPr lang="it-IT" dirty="0"/>
              <a:t> connection can be made </a:t>
            </a:r>
            <a:r>
              <a:rPr lang="it-IT" dirty="0" err="1"/>
              <a:t>between</a:t>
            </a:r>
            <a:r>
              <a:rPr lang="it-IT" dirty="0"/>
              <a:t> the </a:t>
            </a:r>
            <a:r>
              <a:rPr lang="it-IT" dirty="0" err="1"/>
              <a:t>genetic</a:t>
            </a:r>
            <a:r>
              <a:rPr lang="it-IT" dirty="0"/>
              <a:t> and </a:t>
            </a:r>
            <a:r>
              <a:rPr lang="it-IT" dirty="0" err="1"/>
              <a:t>physical</a:t>
            </a:r>
            <a:r>
              <a:rPr lang="it-IT" dirty="0"/>
              <a:t> </a:t>
            </a:r>
            <a:r>
              <a:rPr lang="it-IT" dirty="0" err="1"/>
              <a:t>maps</a:t>
            </a:r>
            <a:r>
              <a:rPr lang="it-IT" dirty="0"/>
              <a:t>.</a:t>
            </a:r>
          </a:p>
        </p:txBody>
      </p:sp>
    </p:spTree>
    <p:extLst>
      <p:ext uri="{BB962C8B-B14F-4D97-AF65-F5344CB8AC3E}">
        <p14:creationId xmlns:p14="http://schemas.microsoft.com/office/powerpoint/2010/main" val="15181558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 xmlns:a16="http://schemas.microsoft.com/office/drawing/2014/main" id="{32D8AD11-4B71-4CBA-BAEE-AE87F3FF8648}"/>
              </a:ext>
            </a:extLst>
          </p:cNvPr>
          <p:cNvSpPr/>
          <p:nvPr/>
        </p:nvSpPr>
        <p:spPr>
          <a:xfrm>
            <a:off x="4361761" y="0"/>
            <a:ext cx="7348458" cy="1200329"/>
          </a:xfrm>
          <a:prstGeom prst="rect">
            <a:avLst/>
          </a:prstGeom>
        </p:spPr>
        <p:txBody>
          <a:bodyPr wrap="square">
            <a:spAutoFit/>
          </a:bodyPr>
          <a:lstStyle/>
          <a:p>
            <a:r>
              <a:rPr lang="it-IT" dirty="0"/>
              <a:t>an STS mapping procedure </a:t>
            </a:r>
            <a:r>
              <a:rPr lang="it-IT" dirty="0" err="1"/>
              <a:t>is</a:t>
            </a:r>
            <a:r>
              <a:rPr lang="it-IT" dirty="0"/>
              <a:t> the </a:t>
            </a:r>
            <a:r>
              <a:rPr lang="it-IT" b="1" dirty="0" err="1"/>
              <a:t>collection</a:t>
            </a:r>
            <a:r>
              <a:rPr lang="it-IT" b="1" dirty="0"/>
              <a:t> of DNA </a:t>
            </a:r>
            <a:r>
              <a:rPr lang="it-IT" b="1" dirty="0" err="1"/>
              <a:t>fragments</a:t>
            </a:r>
            <a:r>
              <a:rPr lang="it-IT" b="1" dirty="0"/>
              <a:t> </a:t>
            </a:r>
            <a:r>
              <a:rPr lang="it-IT" dirty="0" err="1"/>
              <a:t>spanning</a:t>
            </a:r>
            <a:r>
              <a:rPr lang="it-IT" dirty="0"/>
              <a:t> the </a:t>
            </a:r>
            <a:r>
              <a:rPr lang="it-IT" dirty="0" err="1"/>
              <a:t>chromosome</a:t>
            </a:r>
            <a:r>
              <a:rPr lang="it-IT" dirty="0"/>
              <a:t> or </a:t>
            </a:r>
            <a:r>
              <a:rPr lang="it-IT" dirty="0" err="1"/>
              <a:t>genome</a:t>
            </a:r>
            <a:r>
              <a:rPr lang="it-IT" dirty="0"/>
              <a:t> </a:t>
            </a:r>
            <a:r>
              <a:rPr lang="it-IT" dirty="0" err="1"/>
              <a:t>being</a:t>
            </a:r>
            <a:r>
              <a:rPr lang="it-IT" dirty="0"/>
              <a:t> </a:t>
            </a:r>
            <a:r>
              <a:rPr lang="it-IT" dirty="0" err="1"/>
              <a:t>studied</a:t>
            </a:r>
            <a:r>
              <a:rPr lang="it-IT" dirty="0"/>
              <a:t>. </a:t>
            </a:r>
            <a:r>
              <a:rPr lang="it-IT" dirty="0" err="1"/>
              <a:t>This</a:t>
            </a:r>
            <a:r>
              <a:rPr lang="it-IT" dirty="0"/>
              <a:t> </a:t>
            </a:r>
            <a:r>
              <a:rPr lang="it-IT" dirty="0" err="1"/>
              <a:t>collection</a:t>
            </a:r>
            <a:r>
              <a:rPr lang="it-IT" dirty="0"/>
              <a:t> </a:t>
            </a:r>
            <a:r>
              <a:rPr lang="it-IT" dirty="0" err="1"/>
              <a:t>is</a:t>
            </a:r>
            <a:r>
              <a:rPr lang="it-IT" dirty="0"/>
              <a:t> </a:t>
            </a:r>
            <a:r>
              <a:rPr lang="it-IT" dirty="0" err="1"/>
              <a:t>sometimes</a:t>
            </a:r>
            <a:r>
              <a:rPr lang="it-IT" dirty="0"/>
              <a:t> </a:t>
            </a:r>
            <a:r>
              <a:rPr lang="it-IT" dirty="0" err="1"/>
              <a:t>called</a:t>
            </a:r>
            <a:r>
              <a:rPr lang="it-IT" dirty="0"/>
              <a:t> the </a:t>
            </a:r>
            <a:r>
              <a:rPr lang="it-IT" dirty="0">
                <a:solidFill>
                  <a:srgbClr val="FF0000"/>
                </a:solidFill>
              </a:rPr>
              <a:t>mapping </a:t>
            </a:r>
            <a:r>
              <a:rPr lang="it-IT" dirty="0" err="1">
                <a:solidFill>
                  <a:srgbClr val="FF0000"/>
                </a:solidFill>
              </a:rPr>
              <a:t>reagent</a:t>
            </a:r>
            <a:r>
              <a:rPr lang="it-IT" dirty="0"/>
              <a:t>, and </a:t>
            </a:r>
            <a:r>
              <a:rPr lang="it-IT" dirty="0" err="1"/>
              <a:t>at</a:t>
            </a:r>
            <a:r>
              <a:rPr lang="it-IT" dirty="0"/>
              <a:t> </a:t>
            </a:r>
            <a:r>
              <a:rPr lang="it-IT" dirty="0" err="1"/>
              <a:t>present</a:t>
            </a:r>
            <a:r>
              <a:rPr lang="it-IT" dirty="0"/>
              <a:t> there are </a:t>
            </a:r>
            <a:r>
              <a:rPr lang="it-IT" dirty="0" err="1"/>
              <a:t>two</a:t>
            </a:r>
            <a:r>
              <a:rPr lang="it-IT" dirty="0"/>
              <a:t> ways in which it can be </a:t>
            </a:r>
            <a:r>
              <a:rPr lang="it-IT" dirty="0" err="1"/>
              <a:t>assembled</a:t>
            </a:r>
            <a:r>
              <a:rPr lang="it-IT" dirty="0"/>
              <a:t>: </a:t>
            </a:r>
            <a:r>
              <a:rPr lang="it-IT" dirty="0" err="1"/>
              <a:t>as</a:t>
            </a:r>
            <a:r>
              <a:rPr lang="it-IT" dirty="0"/>
              <a:t> a </a:t>
            </a:r>
            <a:r>
              <a:rPr lang="it-IT" dirty="0">
                <a:solidFill>
                  <a:srgbClr val="FF0000"/>
                </a:solidFill>
              </a:rPr>
              <a:t>clone library </a:t>
            </a:r>
            <a:r>
              <a:rPr lang="it-IT" dirty="0"/>
              <a:t>and </a:t>
            </a:r>
            <a:r>
              <a:rPr lang="it-IT" dirty="0" err="1"/>
              <a:t>as</a:t>
            </a:r>
            <a:r>
              <a:rPr lang="it-IT" dirty="0"/>
              <a:t> a </a:t>
            </a:r>
            <a:r>
              <a:rPr lang="it-IT" dirty="0">
                <a:solidFill>
                  <a:srgbClr val="FF0000"/>
                </a:solidFill>
              </a:rPr>
              <a:t>panel of </a:t>
            </a:r>
            <a:r>
              <a:rPr lang="it-IT" dirty="0" err="1">
                <a:solidFill>
                  <a:srgbClr val="FF0000"/>
                </a:solidFill>
              </a:rPr>
              <a:t>radiation</a:t>
            </a:r>
            <a:r>
              <a:rPr lang="it-IT" dirty="0">
                <a:solidFill>
                  <a:srgbClr val="FF0000"/>
                </a:solidFill>
              </a:rPr>
              <a:t> </a:t>
            </a:r>
            <a:r>
              <a:rPr lang="it-IT" dirty="0" err="1">
                <a:solidFill>
                  <a:srgbClr val="FF0000"/>
                </a:solidFill>
              </a:rPr>
              <a:t>hybrids</a:t>
            </a:r>
            <a:r>
              <a:rPr lang="it-IT" dirty="0"/>
              <a:t>.</a:t>
            </a:r>
          </a:p>
        </p:txBody>
      </p:sp>
      <p:pic>
        <p:nvPicPr>
          <p:cNvPr id="5" name="Immagine 4">
            <a:extLst>
              <a:ext uri="{FF2B5EF4-FFF2-40B4-BE49-F238E27FC236}">
                <a16:creationId xmlns="" xmlns:a16="http://schemas.microsoft.com/office/drawing/2014/main" id="{8F77B778-CD8E-42A8-8071-57F679E33CBF}"/>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27761" y="0"/>
            <a:ext cx="4053328" cy="6858000"/>
          </a:xfrm>
          <a:prstGeom prst="rect">
            <a:avLst/>
          </a:prstGeom>
        </p:spPr>
      </p:pic>
      <p:sp>
        <p:nvSpPr>
          <p:cNvPr id="6" name="Rettangolo 5">
            <a:extLst>
              <a:ext uri="{FF2B5EF4-FFF2-40B4-BE49-F238E27FC236}">
                <a16:creationId xmlns="" xmlns:a16="http://schemas.microsoft.com/office/drawing/2014/main" id="{8B3C0019-2696-469D-BBA9-47FBB1292FCF}"/>
              </a:ext>
            </a:extLst>
          </p:cNvPr>
          <p:cNvSpPr/>
          <p:nvPr/>
        </p:nvSpPr>
        <p:spPr>
          <a:xfrm>
            <a:off x="4412120" y="1435082"/>
            <a:ext cx="7421986" cy="2308324"/>
          </a:xfrm>
          <a:prstGeom prst="rect">
            <a:avLst/>
          </a:prstGeom>
        </p:spPr>
        <p:txBody>
          <a:bodyPr wrap="square">
            <a:spAutoFit/>
          </a:bodyPr>
          <a:lstStyle/>
          <a:p>
            <a:r>
              <a:rPr lang="it-IT" dirty="0"/>
              <a:t>The </a:t>
            </a:r>
            <a:r>
              <a:rPr lang="it-IT" dirty="0" err="1"/>
              <a:t>technology</a:t>
            </a:r>
            <a:r>
              <a:rPr lang="it-IT" dirty="0"/>
              <a:t> </a:t>
            </a:r>
            <a:r>
              <a:rPr lang="it-IT" dirty="0" err="1"/>
              <a:t>was</a:t>
            </a:r>
            <a:r>
              <a:rPr lang="it-IT" dirty="0"/>
              <a:t> </a:t>
            </a:r>
            <a:r>
              <a:rPr lang="it-IT" dirty="0" err="1"/>
              <a:t>initially</a:t>
            </a:r>
            <a:r>
              <a:rPr lang="it-IT" dirty="0"/>
              <a:t> </a:t>
            </a:r>
            <a:r>
              <a:rPr lang="it-IT" dirty="0" err="1"/>
              <a:t>developed</a:t>
            </a:r>
            <a:r>
              <a:rPr lang="it-IT" dirty="0"/>
              <a:t> with human </a:t>
            </a:r>
            <a:r>
              <a:rPr lang="it-IT" dirty="0" err="1"/>
              <a:t>chromosomes</a:t>
            </a:r>
            <a:r>
              <a:rPr lang="it-IT" dirty="0"/>
              <a:t>, </a:t>
            </a:r>
            <a:r>
              <a:rPr lang="it-IT" dirty="0" err="1"/>
              <a:t>starting</a:t>
            </a:r>
            <a:r>
              <a:rPr lang="it-IT" dirty="0"/>
              <a:t> in the </a:t>
            </a:r>
            <a:r>
              <a:rPr lang="it-IT" dirty="0">
                <a:solidFill>
                  <a:srgbClr val="FF0000"/>
                </a:solidFill>
              </a:rPr>
              <a:t>1970s</a:t>
            </a:r>
            <a:r>
              <a:rPr lang="it-IT" dirty="0"/>
              <a:t> </a:t>
            </a:r>
            <a:r>
              <a:rPr lang="it-IT" dirty="0" err="1"/>
              <a:t>when</a:t>
            </a:r>
            <a:r>
              <a:rPr lang="it-IT" dirty="0"/>
              <a:t> it </a:t>
            </a:r>
            <a:r>
              <a:rPr lang="it-IT" dirty="0" err="1"/>
              <a:t>was</a:t>
            </a:r>
            <a:r>
              <a:rPr lang="it-IT" dirty="0"/>
              <a:t> </a:t>
            </a:r>
            <a:r>
              <a:rPr lang="it-IT" dirty="0" err="1"/>
              <a:t>discovered</a:t>
            </a:r>
            <a:r>
              <a:rPr lang="it-IT" dirty="0"/>
              <a:t> that </a:t>
            </a:r>
            <a:r>
              <a:rPr lang="it-IT" dirty="0" err="1"/>
              <a:t>exposure</a:t>
            </a:r>
            <a:r>
              <a:rPr lang="it-IT" dirty="0"/>
              <a:t> of human </a:t>
            </a:r>
            <a:r>
              <a:rPr lang="it-IT" dirty="0" err="1"/>
              <a:t>cells</a:t>
            </a:r>
            <a:r>
              <a:rPr lang="it-IT" dirty="0"/>
              <a:t> to X-</a:t>
            </a:r>
            <a:r>
              <a:rPr lang="it-IT" dirty="0" err="1"/>
              <a:t>ray</a:t>
            </a:r>
            <a:r>
              <a:rPr lang="it-IT" dirty="0"/>
              <a:t> </a:t>
            </a:r>
            <a:r>
              <a:rPr lang="it-IT" dirty="0" err="1"/>
              <a:t>doses</a:t>
            </a:r>
            <a:r>
              <a:rPr lang="it-IT" dirty="0"/>
              <a:t> of 3000–8000 </a:t>
            </a:r>
            <a:r>
              <a:rPr lang="it-IT" dirty="0" err="1"/>
              <a:t>rad</a:t>
            </a:r>
            <a:r>
              <a:rPr lang="it-IT" dirty="0"/>
              <a:t> </a:t>
            </a:r>
            <a:r>
              <a:rPr lang="it-IT" dirty="0" err="1"/>
              <a:t>causes</a:t>
            </a:r>
            <a:r>
              <a:rPr lang="it-IT" dirty="0"/>
              <a:t> the </a:t>
            </a:r>
            <a:r>
              <a:rPr lang="it-IT" b="1" dirty="0" err="1"/>
              <a:t>chromosomes</a:t>
            </a:r>
            <a:r>
              <a:rPr lang="it-IT" b="1" dirty="0"/>
              <a:t> to break up </a:t>
            </a:r>
            <a:r>
              <a:rPr lang="it-IT" b="1" dirty="0" err="1"/>
              <a:t>randomly</a:t>
            </a:r>
            <a:r>
              <a:rPr lang="it-IT" b="1" dirty="0"/>
              <a:t> </a:t>
            </a:r>
            <a:r>
              <a:rPr lang="it-IT" dirty="0" err="1"/>
              <a:t>into</a:t>
            </a:r>
            <a:r>
              <a:rPr lang="it-IT" dirty="0"/>
              <a:t> </a:t>
            </a:r>
            <a:r>
              <a:rPr lang="it-IT" dirty="0" err="1"/>
              <a:t>fragments</a:t>
            </a:r>
            <a:r>
              <a:rPr lang="it-IT" dirty="0"/>
              <a:t>, with </a:t>
            </a:r>
            <a:r>
              <a:rPr lang="it-IT" dirty="0" err="1"/>
              <a:t>larger</a:t>
            </a:r>
            <a:r>
              <a:rPr lang="it-IT" dirty="0"/>
              <a:t> X-</a:t>
            </a:r>
            <a:r>
              <a:rPr lang="it-IT" dirty="0" err="1"/>
              <a:t>ray</a:t>
            </a:r>
            <a:r>
              <a:rPr lang="it-IT" dirty="0"/>
              <a:t> </a:t>
            </a:r>
            <a:r>
              <a:rPr lang="it-IT" dirty="0" err="1"/>
              <a:t>doses</a:t>
            </a:r>
            <a:r>
              <a:rPr lang="it-IT" dirty="0"/>
              <a:t> </a:t>
            </a:r>
            <a:r>
              <a:rPr lang="it-IT" dirty="0" err="1"/>
              <a:t>producing</a:t>
            </a:r>
            <a:r>
              <a:rPr lang="it-IT" dirty="0"/>
              <a:t> </a:t>
            </a:r>
            <a:r>
              <a:rPr lang="it-IT" dirty="0" err="1"/>
              <a:t>smaller</a:t>
            </a:r>
            <a:r>
              <a:rPr lang="it-IT" dirty="0"/>
              <a:t> </a:t>
            </a:r>
            <a:r>
              <a:rPr lang="it-IT" dirty="0" err="1"/>
              <a:t>fragments</a:t>
            </a:r>
            <a:r>
              <a:rPr lang="it-IT" dirty="0"/>
              <a:t>. </a:t>
            </a:r>
            <a:r>
              <a:rPr lang="it-IT" dirty="0" err="1"/>
              <a:t>This</a:t>
            </a:r>
            <a:r>
              <a:rPr lang="it-IT" dirty="0"/>
              <a:t> treatment </a:t>
            </a:r>
            <a:r>
              <a:rPr lang="it-IT" dirty="0" err="1"/>
              <a:t>is</a:t>
            </a:r>
            <a:r>
              <a:rPr lang="it-IT" dirty="0"/>
              <a:t> </a:t>
            </a:r>
            <a:r>
              <a:rPr lang="it-IT" b="1" dirty="0" err="1"/>
              <a:t>lethal</a:t>
            </a:r>
            <a:r>
              <a:rPr lang="it-IT" b="1" dirty="0"/>
              <a:t> for the human </a:t>
            </a:r>
            <a:r>
              <a:rPr lang="it-IT" b="1" dirty="0" err="1"/>
              <a:t>cells</a:t>
            </a:r>
            <a:r>
              <a:rPr lang="it-IT" dirty="0"/>
              <a:t>, </a:t>
            </a:r>
            <a:r>
              <a:rPr lang="it-IT" dirty="0" err="1"/>
              <a:t>but</a:t>
            </a:r>
            <a:r>
              <a:rPr lang="it-IT" dirty="0"/>
              <a:t> the </a:t>
            </a:r>
            <a:r>
              <a:rPr lang="it-IT" dirty="0" err="1"/>
              <a:t>chromosome</a:t>
            </a:r>
            <a:r>
              <a:rPr lang="it-IT" dirty="0"/>
              <a:t> </a:t>
            </a:r>
            <a:r>
              <a:rPr lang="it-IT" dirty="0" err="1"/>
              <a:t>fragments</a:t>
            </a:r>
            <a:r>
              <a:rPr lang="it-IT" dirty="0"/>
              <a:t> can be </a:t>
            </a:r>
            <a:r>
              <a:rPr lang="it-IT" dirty="0" err="1"/>
              <a:t>propagated</a:t>
            </a:r>
            <a:r>
              <a:rPr lang="it-IT" dirty="0"/>
              <a:t> </a:t>
            </a:r>
            <a:r>
              <a:rPr lang="it-IT" dirty="0" err="1"/>
              <a:t>if</a:t>
            </a:r>
            <a:r>
              <a:rPr lang="it-IT" dirty="0"/>
              <a:t> the </a:t>
            </a:r>
            <a:r>
              <a:rPr lang="it-IT" dirty="0" err="1"/>
              <a:t>irradiated</a:t>
            </a:r>
            <a:r>
              <a:rPr lang="it-IT" dirty="0"/>
              <a:t> </a:t>
            </a:r>
            <a:r>
              <a:rPr lang="it-IT" dirty="0" err="1"/>
              <a:t>cells</a:t>
            </a:r>
            <a:r>
              <a:rPr lang="it-IT" dirty="0"/>
              <a:t> are </a:t>
            </a:r>
            <a:r>
              <a:rPr lang="it-IT" dirty="0" err="1"/>
              <a:t>subsequently</a:t>
            </a:r>
            <a:r>
              <a:rPr lang="it-IT" dirty="0"/>
              <a:t> </a:t>
            </a:r>
            <a:r>
              <a:rPr lang="it-IT" b="1" dirty="0" err="1"/>
              <a:t>fused</a:t>
            </a:r>
            <a:r>
              <a:rPr lang="it-IT" b="1" dirty="0"/>
              <a:t> with </a:t>
            </a:r>
            <a:r>
              <a:rPr lang="it-IT" b="1" dirty="0" err="1"/>
              <a:t>nonirradiated</a:t>
            </a:r>
            <a:r>
              <a:rPr lang="it-IT" b="1" dirty="0"/>
              <a:t> </a:t>
            </a:r>
            <a:r>
              <a:rPr lang="it-IT" b="1" dirty="0" err="1"/>
              <a:t>cells</a:t>
            </a:r>
            <a:r>
              <a:rPr lang="it-IT" b="1" dirty="0"/>
              <a:t> </a:t>
            </a:r>
            <a:r>
              <a:rPr lang="it-IT" dirty="0"/>
              <a:t>of a </a:t>
            </a:r>
            <a:r>
              <a:rPr lang="it-IT" dirty="0" err="1"/>
              <a:t>hamster</a:t>
            </a:r>
            <a:r>
              <a:rPr lang="it-IT" dirty="0"/>
              <a:t> or </a:t>
            </a:r>
            <a:r>
              <a:rPr lang="it-IT" dirty="0" err="1"/>
              <a:t>other</a:t>
            </a:r>
            <a:r>
              <a:rPr lang="it-IT" dirty="0"/>
              <a:t> </a:t>
            </a:r>
            <a:r>
              <a:rPr lang="it-IT" dirty="0" err="1"/>
              <a:t>rodent</a:t>
            </a:r>
            <a:r>
              <a:rPr lang="it-IT" dirty="0"/>
              <a:t>.</a:t>
            </a:r>
          </a:p>
          <a:p>
            <a:endParaRPr lang="it-IT" dirty="0"/>
          </a:p>
        </p:txBody>
      </p:sp>
      <p:sp>
        <p:nvSpPr>
          <p:cNvPr id="7" name="Rettangolo 6">
            <a:extLst>
              <a:ext uri="{FF2B5EF4-FFF2-40B4-BE49-F238E27FC236}">
                <a16:creationId xmlns="" xmlns:a16="http://schemas.microsoft.com/office/drawing/2014/main" id="{2AA03B60-5DDA-44CB-8840-924CFAACA6E9}"/>
              </a:ext>
            </a:extLst>
          </p:cNvPr>
          <p:cNvSpPr/>
          <p:nvPr/>
        </p:nvSpPr>
        <p:spPr>
          <a:xfrm>
            <a:off x="4388521" y="3743406"/>
            <a:ext cx="7321697" cy="923330"/>
          </a:xfrm>
          <a:prstGeom prst="rect">
            <a:avLst/>
          </a:prstGeom>
        </p:spPr>
        <p:txBody>
          <a:bodyPr wrap="square">
            <a:spAutoFit/>
          </a:bodyPr>
          <a:lstStyle/>
          <a:p>
            <a:r>
              <a:rPr lang="it-IT" dirty="0"/>
              <a:t>Fusion </a:t>
            </a:r>
            <a:r>
              <a:rPr lang="it-IT" dirty="0" err="1"/>
              <a:t>is</a:t>
            </a:r>
            <a:r>
              <a:rPr lang="it-IT" dirty="0"/>
              <a:t> </a:t>
            </a:r>
            <a:r>
              <a:rPr lang="it-IT" dirty="0" err="1"/>
              <a:t>stimulated</a:t>
            </a:r>
            <a:r>
              <a:rPr lang="it-IT" dirty="0"/>
              <a:t> </a:t>
            </a:r>
            <a:r>
              <a:rPr lang="it-IT" dirty="0" err="1"/>
              <a:t>either</a:t>
            </a:r>
            <a:r>
              <a:rPr lang="it-IT" dirty="0"/>
              <a:t> </a:t>
            </a:r>
            <a:r>
              <a:rPr lang="it-IT" dirty="0" err="1"/>
              <a:t>chemically</a:t>
            </a:r>
            <a:r>
              <a:rPr lang="it-IT" dirty="0"/>
              <a:t>, with </a:t>
            </a:r>
            <a:r>
              <a:rPr lang="it-IT" dirty="0" err="1"/>
              <a:t>polyethylene</a:t>
            </a:r>
            <a:r>
              <a:rPr lang="it-IT" dirty="0"/>
              <a:t> </a:t>
            </a:r>
            <a:r>
              <a:rPr lang="it-IT" dirty="0" err="1"/>
              <a:t>glycol</a:t>
            </a:r>
            <a:r>
              <a:rPr lang="it-IT" dirty="0"/>
              <a:t>, or by </a:t>
            </a:r>
            <a:r>
              <a:rPr lang="it-IT" dirty="0" err="1"/>
              <a:t>exposure</a:t>
            </a:r>
            <a:r>
              <a:rPr lang="it-IT" dirty="0"/>
              <a:t> to Sendai virus. </a:t>
            </a:r>
            <a:r>
              <a:rPr lang="it-IT" dirty="0" err="1"/>
              <a:t>Not</a:t>
            </a:r>
            <a:r>
              <a:rPr lang="it-IT" dirty="0"/>
              <a:t> </a:t>
            </a:r>
            <a:r>
              <a:rPr lang="it-IT" dirty="0" err="1"/>
              <a:t>all</a:t>
            </a:r>
            <a:r>
              <a:rPr lang="it-IT" dirty="0"/>
              <a:t> of the </a:t>
            </a:r>
            <a:r>
              <a:rPr lang="it-IT" dirty="0" err="1"/>
              <a:t>hamster</a:t>
            </a:r>
            <a:r>
              <a:rPr lang="it-IT" dirty="0"/>
              <a:t> </a:t>
            </a:r>
            <a:r>
              <a:rPr lang="it-IT" dirty="0" err="1"/>
              <a:t>cells</a:t>
            </a:r>
            <a:r>
              <a:rPr lang="it-IT" dirty="0"/>
              <a:t> take up </a:t>
            </a:r>
            <a:r>
              <a:rPr lang="it-IT" dirty="0" err="1"/>
              <a:t>chromosome</a:t>
            </a:r>
            <a:r>
              <a:rPr lang="it-IT" dirty="0"/>
              <a:t> </a:t>
            </a:r>
            <a:r>
              <a:rPr lang="it-IT" dirty="0" err="1"/>
              <a:t>fragments</a:t>
            </a:r>
            <a:r>
              <a:rPr lang="it-IT" dirty="0"/>
              <a:t>, so a </a:t>
            </a:r>
            <a:r>
              <a:rPr lang="it-IT" b="1" dirty="0" err="1"/>
              <a:t>means</a:t>
            </a:r>
            <a:r>
              <a:rPr lang="it-IT" b="1" dirty="0"/>
              <a:t> of </a:t>
            </a:r>
            <a:r>
              <a:rPr lang="it-IT" b="1" dirty="0" err="1"/>
              <a:t>identifying</a:t>
            </a:r>
            <a:r>
              <a:rPr lang="it-IT" b="1" dirty="0"/>
              <a:t> the </a:t>
            </a:r>
            <a:r>
              <a:rPr lang="it-IT" b="1" dirty="0" err="1"/>
              <a:t>hybrids</a:t>
            </a:r>
            <a:r>
              <a:rPr lang="it-IT" b="1" dirty="0"/>
              <a:t> </a:t>
            </a:r>
            <a:r>
              <a:rPr lang="it-IT" dirty="0" err="1"/>
              <a:t>is</a:t>
            </a:r>
            <a:r>
              <a:rPr lang="it-IT" dirty="0"/>
              <a:t> </a:t>
            </a:r>
            <a:r>
              <a:rPr lang="it-IT" dirty="0" err="1"/>
              <a:t>needed</a:t>
            </a:r>
            <a:r>
              <a:rPr lang="it-IT" dirty="0"/>
              <a:t>.</a:t>
            </a:r>
          </a:p>
        </p:txBody>
      </p:sp>
      <p:sp>
        <p:nvSpPr>
          <p:cNvPr id="8" name="Rettangolo 7">
            <a:extLst>
              <a:ext uri="{FF2B5EF4-FFF2-40B4-BE49-F238E27FC236}">
                <a16:creationId xmlns="" xmlns:a16="http://schemas.microsoft.com/office/drawing/2014/main" id="{1B440388-ABAC-4BDC-B1C9-8F52D788D526}"/>
              </a:ext>
            </a:extLst>
          </p:cNvPr>
          <p:cNvSpPr/>
          <p:nvPr/>
        </p:nvSpPr>
        <p:spPr>
          <a:xfrm>
            <a:off x="4181088" y="5086154"/>
            <a:ext cx="8010911" cy="923330"/>
          </a:xfrm>
          <a:prstGeom prst="rect">
            <a:avLst/>
          </a:prstGeom>
        </p:spPr>
        <p:txBody>
          <a:bodyPr wrap="square">
            <a:spAutoFit/>
          </a:bodyPr>
          <a:lstStyle/>
          <a:p>
            <a:r>
              <a:rPr lang="it-IT" dirty="0" err="1"/>
              <a:t>Those</a:t>
            </a:r>
            <a:r>
              <a:rPr lang="it-IT" dirty="0"/>
              <a:t> that </a:t>
            </a:r>
            <a:r>
              <a:rPr lang="it-IT" dirty="0" err="1"/>
              <a:t>grow</a:t>
            </a:r>
            <a:r>
              <a:rPr lang="it-IT" dirty="0"/>
              <a:t> are </a:t>
            </a:r>
            <a:r>
              <a:rPr lang="it-IT" dirty="0" err="1"/>
              <a:t>hybrid</a:t>
            </a:r>
            <a:r>
              <a:rPr lang="it-IT" dirty="0"/>
              <a:t> </a:t>
            </a:r>
            <a:r>
              <a:rPr lang="it-IT" dirty="0" err="1"/>
              <a:t>hamster</a:t>
            </a:r>
            <a:r>
              <a:rPr lang="it-IT" dirty="0"/>
              <a:t> </a:t>
            </a:r>
            <a:r>
              <a:rPr lang="it-IT" dirty="0" err="1"/>
              <a:t>cells</a:t>
            </a:r>
            <a:r>
              <a:rPr lang="it-IT" dirty="0"/>
              <a:t> that have </a:t>
            </a:r>
            <a:r>
              <a:rPr lang="it-IT" dirty="0" err="1"/>
              <a:t>acquired</a:t>
            </a:r>
            <a:r>
              <a:rPr lang="it-IT" dirty="0"/>
              <a:t> human DNA </a:t>
            </a:r>
            <a:r>
              <a:rPr lang="it-IT" dirty="0" err="1"/>
              <a:t>fragments</a:t>
            </a:r>
            <a:r>
              <a:rPr lang="it-IT" dirty="0"/>
              <a:t> that include </a:t>
            </a:r>
            <a:r>
              <a:rPr lang="it-IT" dirty="0" err="1"/>
              <a:t>genes</a:t>
            </a:r>
            <a:r>
              <a:rPr lang="it-IT" dirty="0"/>
              <a:t> for the </a:t>
            </a:r>
            <a:r>
              <a:rPr lang="it-IT" b="1" dirty="0"/>
              <a:t>human TK and HPRT </a:t>
            </a:r>
            <a:r>
              <a:rPr lang="it-IT" b="1" dirty="0" err="1"/>
              <a:t>enzymes</a:t>
            </a:r>
            <a:r>
              <a:rPr lang="it-IT" dirty="0"/>
              <a:t>, which are </a:t>
            </a:r>
            <a:r>
              <a:rPr lang="it-IT" dirty="0" err="1"/>
              <a:t>synthesized</a:t>
            </a:r>
            <a:r>
              <a:rPr lang="it-IT" dirty="0"/>
              <a:t> inside the </a:t>
            </a:r>
            <a:r>
              <a:rPr lang="it-IT" dirty="0" err="1"/>
              <a:t>hybrids</a:t>
            </a:r>
            <a:r>
              <a:rPr lang="it-IT" dirty="0"/>
              <a:t>, </a:t>
            </a:r>
            <a:r>
              <a:rPr lang="it-IT" dirty="0" err="1"/>
              <a:t>enabling</a:t>
            </a:r>
            <a:r>
              <a:rPr lang="it-IT" dirty="0"/>
              <a:t> </a:t>
            </a:r>
            <a:r>
              <a:rPr lang="it-IT" dirty="0" err="1"/>
              <a:t>these</a:t>
            </a:r>
            <a:r>
              <a:rPr lang="it-IT" dirty="0"/>
              <a:t> </a:t>
            </a:r>
            <a:r>
              <a:rPr lang="it-IT" dirty="0" err="1"/>
              <a:t>cells</a:t>
            </a:r>
            <a:r>
              <a:rPr lang="it-IT" dirty="0"/>
              <a:t> to </a:t>
            </a:r>
            <a:r>
              <a:rPr lang="it-IT" b="1" dirty="0" err="1"/>
              <a:t>grow</a:t>
            </a:r>
            <a:r>
              <a:rPr lang="it-IT" b="1" dirty="0"/>
              <a:t> in the </a:t>
            </a:r>
            <a:r>
              <a:rPr lang="it-IT" b="1" dirty="0" err="1"/>
              <a:t>selective</a:t>
            </a:r>
            <a:r>
              <a:rPr lang="it-IT" b="1" dirty="0"/>
              <a:t> medium</a:t>
            </a:r>
            <a:r>
              <a:rPr lang="it-IT" dirty="0"/>
              <a:t>.</a:t>
            </a:r>
          </a:p>
        </p:txBody>
      </p:sp>
    </p:spTree>
    <p:extLst>
      <p:ext uri="{BB962C8B-B14F-4D97-AF65-F5344CB8AC3E}">
        <p14:creationId xmlns:p14="http://schemas.microsoft.com/office/powerpoint/2010/main" val="2566461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a:extLst>
              <a:ext uri="{FF2B5EF4-FFF2-40B4-BE49-F238E27FC236}">
                <a16:creationId xmlns="" xmlns:a16="http://schemas.microsoft.com/office/drawing/2014/main" id="{DFF3172A-DE78-48BF-BA42-F39DAFC21E86}"/>
              </a:ext>
            </a:extLst>
          </p:cNvPr>
          <p:cNvSpPr/>
          <p:nvPr/>
        </p:nvSpPr>
        <p:spPr>
          <a:xfrm>
            <a:off x="290437" y="386817"/>
            <a:ext cx="6096000" cy="923330"/>
          </a:xfrm>
          <a:prstGeom prst="rect">
            <a:avLst/>
          </a:prstGeom>
        </p:spPr>
        <p:txBody>
          <a:bodyPr>
            <a:spAutoFit/>
          </a:bodyPr>
          <a:lstStyle/>
          <a:p>
            <a:r>
              <a:rPr lang="it-IT" dirty="0" err="1"/>
              <a:t>Typically</a:t>
            </a:r>
            <a:r>
              <a:rPr lang="it-IT" dirty="0"/>
              <a:t> the </a:t>
            </a:r>
            <a:r>
              <a:rPr lang="it-IT" dirty="0" err="1"/>
              <a:t>fragments</a:t>
            </a:r>
            <a:r>
              <a:rPr lang="it-IT" dirty="0"/>
              <a:t> are 5–10 Mb in size, with </a:t>
            </a:r>
            <a:r>
              <a:rPr lang="it-IT" dirty="0" err="1"/>
              <a:t>each</a:t>
            </a:r>
            <a:r>
              <a:rPr lang="it-IT" dirty="0"/>
              <a:t> </a:t>
            </a:r>
            <a:r>
              <a:rPr lang="it-IT" dirty="0" err="1"/>
              <a:t>cell</a:t>
            </a:r>
            <a:r>
              <a:rPr lang="it-IT" dirty="0"/>
              <a:t> </a:t>
            </a:r>
            <a:r>
              <a:rPr lang="it-IT" dirty="0" err="1"/>
              <a:t>containing</a:t>
            </a:r>
            <a:r>
              <a:rPr lang="it-IT" dirty="0"/>
              <a:t> </a:t>
            </a:r>
            <a:r>
              <a:rPr lang="it-IT" dirty="0" err="1"/>
              <a:t>fragments</a:t>
            </a:r>
            <a:r>
              <a:rPr lang="it-IT" dirty="0"/>
              <a:t> </a:t>
            </a:r>
            <a:r>
              <a:rPr lang="it-IT" dirty="0" err="1"/>
              <a:t>equivalent</a:t>
            </a:r>
            <a:r>
              <a:rPr lang="it-IT" dirty="0"/>
              <a:t> to 15–35% of the human </a:t>
            </a:r>
            <a:r>
              <a:rPr lang="it-IT" dirty="0" err="1"/>
              <a:t>genome</a:t>
            </a:r>
            <a:r>
              <a:rPr lang="it-IT" dirty="0"/>
              <a:t>.</a:t>
            </a:r>
          </a:p>
        </p:txBody>
      </p:sp>
      <p:sp>
        <p:nvSpPr>
          <p:cNvPr id="9" name="Rettangolo 8">
            <a:extLst>
              <a:ext uri="{FF2B5EF4-FFF2-40B4-BE49-F238E27FC236}">
                <a16:creationId xmlns="" xmlns:a16="http://schemas.microsoft.com/office/drawing/2014/main" id="{5C2A5942-EA97-46C7-9B87-5AC3A0DAA681}"/>
              </a:ext>
            </a:extLst>
          </p:cNvPr>
          <p:cNvSpPr/>
          <p:nvPr/>
        </p:nvSpPr>
        <p:spPr>
          <a:xfrm>
            <a:off x="290437" y="1401328"/>
            <a:ext cx="6096000" cy="1754326"/>
          </a:xfrm>
          <a:prstGeom prst="rect">
            <a:avLst/>
          </a:prstGeom>
        </p:spPr>
        <p:txBody>
          <a:bodyPr>
            <a:spAutoFit/>
          </a:bodyPr>
          <a:lstStyle/>
          <a:p>
            <a:r>
              <a:rPr lang="it-IT" dirty="0" err="1"/>
              <a:t>Radiation</a:t>
            </a:r>
            <a:r>
              <a:rPr lang="it-IT" dirty="0"/>
              <a:t> </a:t>
            </a:r>
            <a:r>
              <a:rPr lang="it-IT" dirty="0" err="1"/>
              <a:t>hybrid</a:t>
            </a:r>
            <a:r>
              <a:rPr lang="it-IT" dirty="0"/>
              <a:t> mapping </a:t>
            </a:r>
            <a:r>
              <a:rPr lang="it-IT" dirty="0" err="1"/>
              <a:t>was</a:t>
            </a:r>
            <a:r>
              <a:rPr lang="it-IT" dirty="0"/>
              <a:t> </a:t>
            </a:r>
            <a:r>
              <a:rPr lang="it-IT" dirty="0" err="1"/>
              <a:t>important</a:t>
            </a:r>
            <a:r>
              <a:rPr lang="it-IT" dirty="0"/>
              <a:t> in </a:t>
            </a:r>
            <a:r>
              <a:rPr lang="it-IT" dirty="0" err="1"/>
              <a:t>constructing</a:t>
            </a:r>
            <a:r>
              <a:rPr lang="it-IT" dirty="0"/>
              <a:t> the first </a:t>
            </a:r>
            <a:r>
              <a:rPr lang="it-IT" dirty="0" err="1"/>
              <a:t>physical</a:t>
            </a:r>
            <a:r>
              <a:rPr lang="it-IT" dirty="0"/>
              <a:t> </a:t>
            </a:r>
            <a:r>
              <a:rPr lang="it-IT" dirty="0" err="1"/>
              <a:t>maps</a:t>
            </a:r>
            <a:r>
              <a:rPr lang="it-IT" dirty="0"/>
              <a:t> of the human </a:t>
            </a:r>
            <a:r>
              <a:rPr lang="it-IT" dirty="0" err="1"/>
              <a:t>genome</a:t>
            </a:r>
            <a:r>
              <a:rPr lang="it-IT" dirty="0"/>
              <a:t>, with a panel of </a:t>
            </a:r>
            <a:r>
              <a:rPr lang="it-IT" dirty="0" err="1"/>
              <a:t>less</a:t>
            </a:r>
            <a:r>
              <a:rPr lang="it-IT" dirty="0"/>
              <a:t> </a:t>
            </a:r>
            <a:r>
              <a:rPr lang="it-IT" dirty="0" err="1"/>
              <a:t>than</a:t>
            </a:r>
            <a:r>
              <a:rPr lang="it-IT" dirty="0"/>
              <a:t> 200 </a:t>
            </a:r>
            <a:r>
              <a:rPr lang="it-IT" dirty="0" err="1"/>
              <a:t>hybrids</a:t>
            </a:r>
            <a:r>
              <a:rPr lang="it-IT" dirty="0"/>
              <a:t> </a:t>
            </a:r>
            <a:r>
              <a:rPr lang="it-IT" dirty="0" err="1"/>
              <a:t>enabling</a:t>
            </a:r>
            <a:r>
              <a:rPr lang="it-IT" dirty="0"/>
              <a:t> 41,000 STS markers to be </a:t>
            </a:r>
            <a:r>
              <a:rPr lang="it-IT" dirty="0" err="1"/>
              <a:t>mapped</a:t>
            </a:r>
            <a:r>
              <a:rPr lang="it-IT" dirty="0"/>
              <a:t> with 100 kb </a:t>
            </a:r>
            <a:r>
              <a:rPr lang="it-IT" dirty="0" err="1"/>
              <a:t>resolution</a:t>
            </a:r>
            <a:r>
              <a:rPr lang="it-IT" dirty="0"/>
              <a:t>. </a:t>
            </a:r>
            <a:r>
              <a:rPr lang="it-IT" dirty="0" err="1"/>
              <a:t>This</a:t>
            </a:r>
            <a:r>
              <a:rPr lang="it-IT" dirty="0"/>
              <a:t> </a:t>
            </a:r>
            <a:r>
              <a:rPr lang="it-IT" dirty="0" err="1"/>
              <a:t>means</a:t>
            </a:r>
            <a:r>
              <a:rPr lang="it-IT" dirty="0"/>
              <a:t> that if </a:t>
            </a:r>
            <a:r>
              <a:rPr lang="it-IT" dirty="0" err="1"/>
              <a:t>two</a:t>
            </a:r>
            <a:r>
              <a:rPr lang="it-IT" dirty="0"/>
              <a:t> markers are </a:t>
            </a:r>
            <a:r>
              <a:rPr lang="it-IT" dirty="0" err="1"/>
              <a:t>less</a:t>
            </a:r>
            <a:r>
              <a:rPr lang="it-IT" dirty="0"/>
              <a:t> </a:t>
            </a:r>
            <a:r>
              <a:rPr lang="it-IT" dirty="0" err="1"/>
              <a:t>than</a:t>
            </a:r>
            <a:r>
              <a:rPr lang="it-IT" dirty="0"/>
              <a:t> 100 kb </a:t>
            </a:r>
            <a:r>
              <a:rPr lang="it-IT" dirty="0" err="1"/>
              <a:t>apart</a:t>
            </a:r>
            <a:r>
              <a:rPr lang="it-IT" dirty="0"/>
              <a:t>, </a:t>
            </a:r>
            <a:r>
              <a:rPr lang="it-IT" dirty="0" err="1"/>
              <a:t>then</a:t>
            </a:r>
            <a:r>
              <a:rPr lang="it-IT" dirty="0"/>
              <a:t> </a:t>
            </a:r>
            <a:r>
              <a:rPr lang="it-IT" dirty="0" err="1"/>
              <a:t>they</a:t>
            </a:r>
            <a:r>
              <a:rPr lang="it-IT" dirty="0"/>
              <a:t> </a:t>
            </a:r>
            <a:r>
              <a:rPr lang="it-IT" dirty="0" err="1"/>
              <a:t>will</a:t>
            </a:r>
            <a:r>
              <a:rPr lang="it-IT" dirty="0"/>
              <a:t> </a:t>
            </a:r>
            <a:r>
              <a:rPr lang="it-IT" dirty="0" err="1"/>
              <a:t>appear</a:t>
            </a:r>
            <a:r>
              <a:rPr lang="it-IT" dirty="0"/>
              <a:t> to </a:t>
            </a:r>
            <a:r>
              <a:rPr lang="it-IT" dirty="0" err="1"/>
              <a:t>occupy</a:t>
            </a:r>
            <a:r>
              <a:rPr lang="it-IT" dirty="0"/>
              <a:t> the </a:t>
            </a:r>
            <a:r>
              <a:rPr lang="it-IT" dirty="0" err="1"/>
              <a:t>same</a:t>
            </a:r>
            <a:r>
              <a:rPr lang="it-IT" dirty="0"/>
              <a:t> position in the </a:t>
            </a:r>
            <a:r>
              <a:rPr lang="it-IT" dirty="0" err="1"/>
              <a:t>genome</a:t>
            </a:r>
            <a:r>
              <a:rPr lang="it-IT" dirty="0"/>
              <a:t>.</a:t>
            </a:r>
          </a:p>
        </p:txBody>
      </p:sp>
      <p:sp>
        <p:nvSpPr>
          <p:cNvPr id="10" name="Rettangolo 9">
            <a:extLst>
              <a:ext uri="{FF2B5EF4-FFF2-40B4-BE49-F238E27FC236}">
                <a16:creationId xmlns="" xmlns:a16="http://schemas.microsoft.com/office/drawing/2014/main" id="{2DEF1801-A9B8-49C1-938D-27C4EAF7F65F}"/>
              </a:ext>
            </a:extLst>
          </p:cNvPr>
          <p:cNvSpPr/>
          <p:nvPr/>
        </p:nvSpPr>
        <p:spPr>
          <a:xfrm>
            <a:off x="173230" y="3228589"/>
            <a:ext cx="6096000" cy="1200329"/>
          </a:xfrm>
          <a:prstGeom prst="rect">
            <a:avLst/>
          </a:prstGeom>
        </p:spPr>
        <p:txBody>
          <a:bodyPr>
            <a:spAutoFit/>
          </a:bodyPr>
          <a:lstStyle/>
          <a:p>
            <a:r>
              <a:rPr lang="it-IT" dirty="0" err="1"/>
              <a:t>This</a:t>
            </a:r>
            <a:r>
              <a:rPr lang="it-IT" dirty="0"/>
              <a:t> degree of </a:t>
            </a:r>
            <a:r>
              <a:rPr lang="it-IT" dirty="0" err="1"/>
              <a:t>resolution</a:t>
            </a:r>
            <a:r>
              <a:rPr lang="it-IT" dirty="0"/>
              <a:t> </a:t>
            </a:r>
            <a:r>
              <a:rPr lang="it-IT" dirty="0" err="1"/>
              <a:t>is</a:t>
            </a:r>
            <a:r>
              <a:rPr lang="it-IT" dirty="0"/>
              <a:t> </a:t>
            </a:r>
            <a:r>
              <a:rPr lang="it-IT" dirty="0" err="1"/>
              <a:t>much</a:t>
            </a:r>
            <a:r>
              <a:rPr lang="it-IT" dirty="0"/>
              <a:t> </a:t>
            </a:r>
            <a:r>
              <a:rPr lang="it-IT" dirty="0" err="1"/>
              <a:t>less</a:t>
            </a:r>
            <a:r>
              <a:rPr lang="it-IT" dirty="0"/>
              <a:t> </a:t>
            </a:r>
            <a:r>
              <a:rPr lang="it-IT" dirty="0" err="1"/>
              <a:t>than</a:t>
            </a:r>
            <a:r>
              <a:rPr lang="it-IT" dirty="0"/>
              <a:t> for optical mapping, with which it can be </a:t>
            </a:r>
            <a:r>
              <a:rPr lang="it-IT" dirty="0" err="1"/>
              <a:t>possible</a:t>
            </a:r>
            <a:r>
              <a:rPr lang="it-IT" dirty="0"/>
              <a:t> to </a:t>
            </a:r>
            <a:r>
              <a:rPr lang="it-IT" dirty="0" err="1"/>
              <a:t>distinguish</a:t>
            </a:r>
            <a:r>
              <a:rPr lang="it-IT" dirty="0"/>
              <a:t> markers </a:t>
            </a:r>
            <a:r>
              <a:rPr lang="it-IT" dirty="0" err="1"/>
              <a:t>less</a:t>
            </a:r>
            <a:r>
              <a:rPr lang="it-IT" dirty="0"/>
              <a:t> </a:t>
            </a:r>
            <a:r>
              <a:rPr lang="it-IT" dirty="0" err="1"/>
              <a:t>than</a:t>
            </a:r>
            <a:r>
              <a:rPr lang="it-IT" dirty="0"/>
              <a:t> 1 kb </a:t>
            </a:r>
            <a:r>
              <a:rPr lang="it-IT" dirty="0" err="1"/>
              <a:t>apart</a:t>
            </a:r>
            <a:r>
              <a:rPr lang="it-IT" dirty="0"/>
              <a:t>, but it </a:t>
            </a:r>
            <a:r>
              <a:rPr lang="it-IT" dirty="0" err="1"/>
              <a:t>is</a:t>
            </a:r>
            <a:r>
              <a:rPr lang="it-IT" dirty="0"/>
              <a:t> </a:t>
            </a:r>
            <a:r>
              <a:rPr lang="it-IT" dirty="0" err="1"/>
              <a:t>still</a:t>
            </a:r>
            <a:r>
              <a:rPr lang="it-IT" dirty="0"/>
              <a:t> </a:t>
            </a:r>
            <a:r>
              <a:rPr lang="it-IT" dirty="0" err="1"/>
              <a:t>satisfactory</a:t>
            </a:r>
            <a:r>
              <a:rPr lang="it-IT" dirty="0"/>
              <a:t> for the </a:t>
            </a:r>
            <a:r>
              <a:rPr lang="it-IT" dirty="0" err="1"/>
              <a:t>initial</a:t>
            </a:r>
            <a:r>
              <a:rPr lang="it-IT" dirty="0"/>
              <a:t> mapping of an </a:t>
            </a:r>
            <a:r>
              <a:rPr lang="it-IT" dirty="0" err="1"/>
              <a:t>unsequenced</a:t>
            </a:r>
            <a:r>
              <a:rPr lang="it-IT" dirty="0"/>
              <a:t> </a:t>
            </a:r>
            <a:r>
              <a:rPr lang="it-IT" dirty="0" err="1"/>
              <a:t>genome</a:t>
            </a:r>
            <a:r>
              <a:rPr lang="it-IT" dirty="0"/>
              <a:t>.</a:t>
            </a:r>
          </a:p>
        </p:txBody>
      </p:sp>
      <p:sp>
        <p:nvSpPr>
          <p:cNvPr id="11" name="Rettangolo 10"/>
          <p:cNvSpPr/>
          <p:nvPr/>
        </p:nvSpPr>
        <p:spPr>
          <a:xfrm>
            <a:off x="173230" y="4511886"/>
            <a:ext cx="5985696" cy="1200329"/>
          </a:xfrm>
          <a:prstGeom prst="rect">
            <a:avLst/>
          </a:prstGeom>
        </p:spPr>
        <p:txBody>
          <a:bodyPr wrap="square">
            <a:spAutoFit/>
          </a:bodyPr>
          <a:lstStyle/>
          <a:p>
            <a:r>
              <a:rPr lang="it-CH" dirty="0" err="1"/>
              <a:t>Following</a:t>
            </a:r>
            <a:r>
              <a:rPr lang="it-CH" dirty="0"/>
              <a:t> the success of the </a:t>
            </a:r>
            <a:r>
              <a:rPr lang="it-CH" dirty="0" err="1"/>
              <a:t>approach</a:t>
            </a:r>
            <a:r>
              <a:rPr lang="it-CH" dirty="0"/>
              <a:t> with the human </a:t>
            </a:r>
            <a:r>
              <a:rPr lang="it-CH" dirty="0" err="1"/>
              <a:t>genome</a:t>
            </a:r>
            <a:r>
              <a:rPr lang="it-CH" dirty="0"/>
              <a:t>, </a:t>
            </a:r>
            <a:r>
              <a:rPr lang="it-CH" dirty="0" err="1"/>
              <a:t>radiation</a:t>
            </a:r>
            <a:r>
              <a:rPr lang="it-CH" dirty="0"/>
              <a:t> </a:t>
            </a:r>
            <a:r>
              <a:rPr lang="it-CH" dirty="0" err="1"/>
              <a:t>hybrid</a:t>
            </a:r>
            <a:r>
              <a:rPr lang="it-CH" dirty="0"/>
              <a:t> </a:t>
            </a:r>
            <a:r>
              <a:rPr lang="it-CH" dirty="0" err="1"/>
              <a:t>mapping</a:t>
            </a:r>
            <a:r>
              <a:rPr lang="it-CH" dirty="0"/>
              <a:t> </a:t>
            </a:r>
            <a:r>
              <a:rPr lang="it-CH" dirty="0" err="1"/>
              <a:t>was</a:t>
            </a:r>
            <a:r>
              <a:rPr lang="it-CH" dirty="0"/>
              <a:t> </a:t>
            </a:r>
            <a:r>
              <a:rPr lang="it-CH" dirty="0" err="1"/>
              <a:t>applied</a:t>
            </a:r>
            <a:r>
              <a:rPr lang="it-CH" dirty="0"/>
              <a:t> to </a:t>
            </a:r>
            <a:r>
              <a:rPr lang="it-CH" dirty="0" err="1"/>
              <a:t>other</a:t>
            </a:r>
            <a:r>
              <a:rPr lang="it-CH" dirty="0"/>
              <a:t> </a:t>
            </a:r>
            <a:r>
              <a:rPr lang="it-CH" dirty="0" err="1"/>
              <a:t>mammals</a:t>
            </a:r>
            <a:r>
              <a:rPr lang="it-CH" dirty="0"/>
              <a:t> and to non-</a:t>
            </a:r>
            <a:r>
              <a:rPr lang="it-CH" dirty="0" err="1"/>
              <a:t>mammalian</a:t>
            </a:r>
            <a:r>
              <a:rPr lang="it-CH" dirty="0"/>
              <a:t> </a:t>
            </a:r>
            <a:r>
              <a:rPr lang="it-CH" dirty="0" err="1"/>
              <a:t>species</a:t>
            </a:r>
            <a:r>
              <a:rPr lang="it-CH" dirty="0"/>
              <a:t> </a:t>
            </a:r>
            <a:r>
              <a:rPr lang="it-CH" dirty="0" err="1"/>
              <a:t>such</a:t>
            </a:r>
            <a:r>
              <a:rPr lang="it-CH" dirty="0"/>
              <a:t> </a:t>
            </a:r>
            <a:r>
              <a:rPr lang="it-CH" dirty="0" err="1"/>
              <a:t>as</a:t>
            </a:r>
            <a:r>
              <a:rPr lang="it-CH" dirty="0"/>
              <a:t> </a:t>
            </a:r>
            <a:r>
              <a:rPr lang="it-CH" dirty="0" err="1"/>
              <a:t>zebrafish</a:t>
            </a:r>
            <a:r>
              <a:rPr lang="it-CH" dirty="0"/>
              <a:t> and </a:t>
            </a:r>
            <a:r>
              <a:rPr lang="it-CH" dirty="0" err="1"/>
              <a:t>chicken</a:t>
            </a:r>
            <a:r>
              <a:rPr lang="it-CH" dirty="0"/>
              <a:t>.</a:t>
            </a:r>
          </a:p>
        </p:txBody>
      </p:sp>
      <p:pic>
        <p:nvPicPr>
          <p:cNvPr id="1026" name="Picture 2" descr="Risultati immagini per zebrafis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4364" y="5389893"/>
            <a:ext cx="2918002" cy="1212795"/>
          </a:xfrm>
          <a:prstGeom prst="rect">
            <a:avLst/>
          </a:prstGeom>
          <a:noFill/>
          <a:extLst>
            <a:ext uri="{909E8E84-426E-40DD-AFC4-6F175D3DCCD1}">
              <a14:hiddenFill xmlns:a14="http://schemas.microsoft.com/office/drawing/2010/main">
                <a:solidFill>
                  <a:srgbClr val="FFFFFF"/>
                </a:solidFill>
              </a14:hiddenFill>
            </a:ext>
          </a:extLst>
        </p:spPr>
      </p:pic>
      <p:sp>
        <p:nvSpPr>
          <p:cNvPr id="12" name="Rettangolo 11"/>
          <p:cNvSpPr/>
          <p:nvPr/>
        </p:nvSpPr>
        <p:spPr>
          <a:xfrm>
            <a:off x="1817131" y="6488668"/>
            <a:ext cx="2271904" cy="369332"/>
          </a:xfrm>
          <a:prstGeom prst="rect">
            <a:avLst/>
          </a:prstGeom>
        </p:spPr>
        <p:txBody>
          <a:bodyPr wrap="none">
            <a:spAutoFit/>
          </a:bodyPr>
          <a:lstStyle/>
          <a:p>
            <a:r>
              <a:rPr lang="it-CH" dirty="0" err="1"/>
              <a:t>Zebrafish</a:t>
            </a:r>
            <a:r>
              <a:rPr lang="it-CH" dirty="0"/>
              <a:t> (Danio </a:t>
            </a:r>
            <a:r>
              <a:rPr lang="it-CH" dirty="0" err="1"/>
              <a:t>rerio</a:t>
            </a:r>
            <a:r>
              <a:rPr lang="it-CH" dirty="0"/>
              <a:t>)</a:t>
            </a:r>
          </a:p>
        </p:txBody>
      </p:sp>
      <p:sp>
        <p:nvSpPr>
          <p:cNvPr id="14" name="Rettangolo 13">
            <a:extLst>
              <a:ext uri="{FF2B5EF4-FFF2-40B4-BE49-F238E27FC236}">
                <a16:creationId xmlns="" xmlns:a16="http://schemas.microsoft.com/office/drawing/2014/main" id="{0F5CF732-7050-4A62-AB47-1873D9109E38}"/>
              </a:ext>
            </a:extLst>
          </p:cNvPr>
          <p:cNvSpPr/>
          <p:nvPr/>
        </p:nvSpPr>
        <p:spPr>
          <a:xfrm>
            <a:off x="6480934" y="82591"/>
            <a:ext cx="5436997" cy="1754326"/>
          </a:xfrm>
          <a:prstGeom prst="rect">
            <a:avLst/>
          </a:prstGeom>
        </p:spPr>
        <p:txBody>
          <a:bodyPr wrap="square">
            <a:spAutoFit/>
          </a:bodyPr>
          <a:lstStyle/>
          <a:p>
            <a:r>
              <a:rPr lang="it-IT" dirty="0"/>
              <a:t>A </a:t>
            </a:r>
            <a:r>
              <a:rPr lang="it-IT" dirty="0" err="1"/>
              <a:t>preliminary</a:t>
            </a:r>
            <a:r>
              <a:rPr lang="it-IT" dirty="0"/>
              <a:t> to the </a:t>
            </a:r>
            <a:r>
              <a:rPr lang="it-IT" dirty="0" err="1"/>
              <a:t>sequencing</a:t>
            </a:r>
            <a:r>
              <a:rPr lang="it-IT" dirty="0"/>
              <a:t> of a large and </a:t>
            </a:r>
            <a:r>
              <a:rPr lang="it-IT" dirty="0" err="1"/>
              <a:t>complex</a:t>
            </a:r>
            <a:r>
              <a:rPr lang="it-IT" dirty="0"/>
              <a:t> </a:t>
            </a:r>
            <a:r>
              <a:rPr lang="it-IT" dirty="0" err="1"/>
              <a:t>genome</a:t>
            </a:r>
            <a:r>
              <a:rPr lang="it-IT" dirty="0"/>
              <a:t> </a:t>
            </a:r>
            <a:r>
              <a:rPr lang="it-IT" dirty="0" err="1"/>
              <a:t>is</a:t>
            </a:r>
            <a:r>
              <a:rPr lang="it-IT" dirty="0"/>
              <a:t> to </a:t>
            </a:r>
            <a:r>
              <a:rPr lang="it-IT" b="1" dirty="0"/>
              <a:t>break the </a:t>
            </a:r>
            <a:r>
              <a:rPr lang="it-IT" b="1" dirty="0" err="1"/>
              <a:t>genome</a:t>
            </a:r>
            <a:r>
              <a:rPr lang="it-IT" dirty="0"/>
              <a:t> or </a:t>
            </a:r>
            <a:r>
              <a:rPr lang="it-IT" dirty="0" err="1"/>
              <a:t>isolated</a:t>
            </a:r>
            <a:r>
              <a:rPr lang="it-IT" dirty="0"/>
              <a:t> </a:t>
            </a:r>
            <a:r>
              <a:rPr lang="it-IT" dirty="0" err="1"/>
              <a:t>chromosomes</a:t>
            </a:r>
            <a:r>
              <a:rPr lang="it-IT" dirty="0"/>
              <a:t> </a:t>
            </a:r>
            <a:r>
              <a:rPr lang="it-IT" b="1" dirty="0" err="1"/>
              <a:t>into</a:t>
            </a:r>
            <a:r>
              <a:rPr lang="it-IT" b="1" dirty="0"/>
              <a:t> </a:t>
            </a:r>
            <a:r>
              <a:rPr lang="it-IT" b="1" dirty="0" err="1"/>
              <a:t>fragments</a:t>
            </a:r>
            <a:r>
              <a:rPr lang="it-IT" b="1" dirty="0"/>
              <a:t> </a:t>
            </a:r>
            <a:r>
              <a:rPr lang="it-IT" dirty="0"/>
              <a:t>and to clone </a:t>
            </a:r>
            <a:r>
              <a:rPr lang="it-IT" dirty="0" err="1"/>
              <a:t>each</a:t>
            </a:r>
            <a:r>
              <a:rPr lang="it-IT" dirty="0"/>
              <a:t> one in a </a:t>
            </a:r>
            <a:r>
              <a:rPr lang="it-IT" b="1" dirty="0"/>
              <a:t>high-</a:t>
            </a:r>
            <a:r>
              <a:rPr lang="it-IT" b="1" dirty="0" err="1"/>
              <a:t>capacity</a:t>
            </a:r>
            <a:r>
              <a:rPr lang="it-IT" b="1" dirty="0"/>
              <a:t> </a:t>
            </a:r>
            <a:r>
              <a:rPr lang="it-IT" b="1" dirty="0" err="1"/>
              <a:t>vector</a:t>
            </a:r>
            <a:r>
              <a:rPr lang="it-IT" dirty="0"/>
              <a:t> </a:t>
            </a:r>
            <a:r>
              <a:rPr lang="it-IT" dirty="0" err="1"/>
              <a:t>such</a:t>
            </a:r>
            <a:r>
              <a:rPr lang="it-IT" dirty="0"/>
              <a:t> </a:t>
            </a:r>
            <a:r>
              <a:rPr lang="it-IT" dirty="0" err="1"/>
              <a:t>as</a:t>
            </a:r>
            <a:r>
              <a:rPr lang="it-IT" dirty="0"/>
              <a:t> a BAC. </a:t>
            </a:r>
            <a:r>
              <a:rPr lang="it-IT" dirty="0" err="1"/>
              <a:t>This</a:t>
            </a:r>
            <a:r>
              <a:rPr lang="it-IT" dirty="0"/>
              <a:t> </a:t>
            </a:r>
            <a:r>
              <a:rPr lang="it-IT" dirty="0" err="1"/>
              <a:t>results</a:t>
            </a:r>
            <a:r>
              <a:rPr lang="it-IT" dirty="0"/>
              <a:t> in a </a:t>
            </a:r>
            <a:r>
              <a:rPr lang="it-IT" dirty="0">
                <a:solidFill>
                  <a:srgbClr val="FF0000"/>
                </a:solidFill>
              </a:rPr>
              <a:t>clone library</a:t>
            </a:r>
            <a:r>
              <a:rPr lang="it-IT" dirty="0"/>
              <a:t>, a </a:t>
            </a:r>
            <a:r>
              <a:rPr lang="it-IT" dirty="0" err="1"/>
              <a:t>collection</a:t>
            </a:r>
            <a:r>
              <a:rPr lang="it-IT" dirty="0"/>
              <a:t> of DNA </a:t>
            </a:r>
            <a:r>
              <a:rPr lang="it-IT" dirty="0" err="1"/>
              <a:t>fragments</a:t>
            </a:r>
            <a:r>
              <a:rPr lang="it-IT" dirty="0"/>
              <a:t>, with an </a:t>
            </a:r>
            <a:r>
              <a:rPr lang="it-IT" dirty="0" err="1"/>
              <a:t>average</a:t>
            </a:r>
            <a:r>
              <a:rPr lang="it-IT" dirty="0"/>
              <a:t> size of </a:t>
            </a:r>
            <a:r>
              <a:rPr lang="it-IT" dirty="0" err="1"/>
              <a:t>several</a:t>
            </a:r>
            <a:r>
              <a:rPr lang="it-IT" dirty="0"/>
              <a:t> </a:t>
            </a:r>
            <a:r>
              <a:rPr lang="it-IT" dirty="0" err="1"/>
              <a:t>hundred</a:t>
            </a:r>
            <a:r>
              <a:rPr lang="it-IT" dirty="0"/>
              <a:t> </a:t>
            </a:r>
            <a:r>
              <a:rPr lang="it-IT" dirty="0" err="1"/>
              <a:t>kilobases</a:t>
            </a:r>
            <a:r>
              <a:rPr lang="it-IT" dirty="0"/>
              <a:t>.</a:t>
            </a:r>
          </a:p>
        </p:txBody>
      </p:sp>
      <p:sp>
        <p:nvSpPr>
          <p:cNvPr id="15" name="Rettangolo 14">
            <a:extLst>
              <a:ext uri="{FF2B5EF4-FFF2-40B4-BE49-F238E27FC236}">
                <a16:creationId xmlns="" xmlns:a16="http://schemas.microsoft.com/office/drawing/2014/main" id="{B2A2E1B9-2A58-4A0B-9A85-80E561594CC5}"/>
              </a:ext>
            </a:extLst>
          </p:cNvPr>
          <p:cNvSpPr/>
          <p:nvPr/>
        </p:nvSpPr>
        <p:spPr>
          <a:xfrm>
            <a:off x="6480934" y="2278491"/>
            <a:ext cx="5548037" cy="1200329"/>
          </a:xfrm>
          <a:prstGeom prst="rect">
            <a:avLst/>
          </a:prstGeom>
        </p:spPr>
        <p:txBody>
          <a:bodyPr wrap="square">
            <a:spAutoFit/>
          </a:bodyPr>
          <a:lstStyle/>
          <a:p>
            <a:r>
              <a:rPr lang="it-IT" dirty="0"/>
              <a:t>The </a:t>
            </a:r>
            <a:r>
              <a:rPr lang="it-IT" dirty="0" err="1"/>
              <a:t>fragments</a:t>
            </a:r>
            <a:r>
              <a:rPr lang="it-IT" dirty="0"/>
              <a:t> in the </a:t>
            </a:r>
            <a:r>
              <a:rPr lang="it-IT" dirty="0" err="1"/>
              <a:t>various</a:t>
            </a:r>
            <a:r>
              <a:rPr lang="it-IT" dirty="0"/>
              <a:t> </a:t>
            </a:r>
            <a:r>
              <a:rPr lang="it-IT" dirty="0" err="1"/>
              <a:t>clones</a:t>
            </a:r>
            <a:r>
              <a:rPr lang="it-IT" dirty="0"/>
              <a:t> </a:t>
            </a:r>
            <a:r>
              <a:rPr lang="it-IT" dirty="0" err="1"/>
              <a:t>form</a:t>
            </a:r>
            <a:r>
              <a:rPr lang="it-IT" dirty="0"/>
              <a:t> an </a:t>
            </a:r>
            <a:r>
              <a:rPr lang="en-US" dirty="0"/>
              <a:t>overlapping series, which means that as well as supporting the sequencing work, the clone library </a:t>
            </a:r>
            <a:r>
              <a:rPr lang="en-US" b="1" dirty="0"/>
              <a:t>can also be used as a mapping reagent </a:t>
            </a:r>
            <a:r>
              <a:rPr lang="en-US" dirty="0"/>
              <a:t>in STS analysis.</a:t>
            </a:r>
            <a:endParaRPr lang="it-IT" dirty="0"/>
          </a:p>
        </p:txBody>
      </p:sp>
    </p:spTree>
    <p:extLst>
      <p:ext uri="{BB962C8B-B14F-4D97-AF65-F5344CB8AC3E}">
        <p14:creationId xmlns:p14="http://schemas.microsoft.com/office/powerpoint/2010/main" val="34048750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 xmlns:a16="http://schemas.microsoft.com/office/drawing/2014/main" id="{525AA085-B03D-4294-8C59-EBA5E9FBB02E}"/>
              </a:ext>
            </a:extLst>
          </p:cNvPr>
          <p:cNvSpPr/>
          <p:nvPr/>
        </p:nvSpPr>
        <p:spPr>
          <a:xfrm>
            <a:off x="115529" y="179770"/>
            <a:ext cx="8709906" cy="923330"/>
          </a:xfrm>
          <a:prstGeom prst="rect">
            <a:avLst/>
          </a:prstGeom>
        </p:spPr>
        <p:txBody>
          <a:bodyPr wrap="square">
            <a:spAutoFit/>
          </a:bodyPr>
          <a:lstStyle/>
          <a:p>
            <a:r>
              <a:rPr lang="it-IT" dirty="0"/>
              <a:t>A clone library can be </a:t>
            </a:r>
            <a:r>
              <a:rPr lang="it-IT" dirty="0" err="1"/>
              <a:t>prepared</a:t>
            </a:r>
            <a:r>
              <a:rPr lang="it-IT" dirty="0"/>
              <a:t> from </a:t>
            </a:r>
            <a:r>
              <a:rPr lang="it-IT" dirty="0" err="1"/>
              <a:t>genomic</a:t>
            </a:r>
            <a:r>
              <a:rPr lang="it-IT" dirty="0"/>
              <a:t> DNA, in which case it </a:t>
            </a:r>
            <a:r>
              <a:rPr lang="it-IT" dirty="0" err="1"/>
              <a:t>represents</a:t>
            </a:r>
            <a:r>
              <a:rPr lang="it-IT" dirty="0"/>
              <a:t> the </a:t>
            </a:r>
            <a:r>
              <a:rPr lang="it-IT" dirty="0" err="1"/>
              <a:t>entire</a:t>
            </a:r>
            <a:r>
              <a:rPr lang="it-IT" dirty="0"/>
              <a:t> </a:t>
            </a:r>
            <a:r>
              <a:rPr lang="it-IT" dirty="0" err="1"/>
              <a:t>genome</a:t>
            </a:r>
            <a:r>
              <a:rPr lang="it-IT" dirty="0"/>
              <a:t>, or a </a:t>
            </a:r>
            <a:r>
              <a:rPr lang="it-IT" dirty="0" err="1">
                <a:solidFill>
                  <a:srgbClr val="FF0000"/>
                </a:solidFill>
              </a:rPr>
              <a:t>chromosome-specific</a:t>
            </a:r>
            <a:r>
              <a:rPr lang="it-IT" dirty="0">
                <a:solidFill>
                  <a:srgbClr val="FF0000"/>
                </a:solidFill>
              </a:rPr>
              <a:t> library</a:t>
            </a:r>
            <a:r>
              <a:rPr lang="it-IT" dirty="0"/>
              <a:t> can be made if the </a:t>
            </a:r>
            <a:r>
              <a:rPr lang="it-IT" dirty="0" err="1"/>
              <a:t>starting</a:t>
            </a:r>
            <a:r>
              <a:rPr lang="it-IT" dirty="0"/>
              <a:t> DNA </a:t>
            </a:r>
            <a:r>
              <a:rPr lang="it-IT" dirty="0" err="1"/>
              <a:t>comes</a:t>
            </a:r>
            <a:r>
              <a:rPr lang="it-IT" dirty="0"/>
              <a:t> from just one </a:t>
            </a:r>
            <a:r>
              <a:rPr lang="it-IT" dirty="0" err="1"/>
              <a:t>type</a:t>
            </a:r>
            <a:r>
              <a:rPr lang="it-IT" dirty="0"/>
              <a:t> of </a:t>
            </a:r>
            <a:r>
              <a:rPr lang="it-IT" dirty="0" err="1"/>
              <a:t>chromosome</a:t>
            </a:r>
            <a:r>
              <a:rPr lang="it-IT" dirty="0"/>
              <a:t>. </a:t>
            </a:r>
            <a:r>
              <a:rPr lang="en-US" b="1" dirty="0"/>
              <a:t>Individual chromosomes </a:t>
            </a:r>
            <a:r>
              <a:rPr lang="en-US" dirty="0"/>
              <a:t>can be separated by </a:t>
            </a:r>
            <a:r>
              <a:rPr lang="en-US" dirty="0">
                <a:solidFill>
                  <a:srgbClr val="FF0000"/>
                </a:solidFill>
              </a:rPr>
              <a:t>flow cytometry</a:t>
            </a:r>
            <a:r>
              <a:rPr lang="en-US" dirty="0"/>
              <a:t>.</a:t>
            </a:r>
          </a:p>
        </p:txBody>
      </p:sp>
      <p:sp>
        <p:nvSpPr>
          <p:cNvPr id="5" name="Rettangolo 4">
            <a:extLst>
              <a:ext uri="{FF2B5EF4-FFF2-40B4-BE49-F238E27FC236}">
                <a16:creationId xmlns="" xmlns:a16="http://schemas.microsoft.com/office/drawing/2014/main" id="{834E8F83-6D9C-4674-8907-642A5DF8A0AF}"/>
              </a:ext>
            </a:extLst>
          </p:cNvPr>
          <p:cNvSpPr/>
          <p:nvPr/>
        </p:nvSpPr>
        <p:spPr>
          <a:xfrm>
            <a:off x="243873" y="1474839"/>
            <a:ext cx="7832344" cy="2031325"/>
          </a:xfrm>
          <a:prstGeom prst="rect">
            <a:avLst/>
          </a:prstGeom>
        </p:spPr>
        <p:txBody>
          <a:bodyPr wrap="square">
            <a:spAutoFit/>
          </a:bodyPr>
          <a:lstStyle/>
          <a:p>
            <a:r>
              <a:rPr lang="it-IT" dirty="0"/>
              <a:t>The </a:t>
            </a:r>
            <a:r>
              <a:rPr lang="it-IT" dirty="0" err="1"/>
              <a:t>chromosomes</a:t>
            </a:r>
            <a:r>
              <a:rPr lang="it-IT" dirty="0"/>
              <a:t> are </a:t>
            </a:r>
            <a:r>
              <a:rPr lang="it-IT" dirty="0" err="1"/>
              <a:t>then</a:t>
            </a:r>
            <a:r>
              <a:rPr lang="it-IT" dirty="0"/>
              <a:t> </a:t>
            </a:r>
            <a:r>
              <a:rPr lang="it-IT" dirty="0" err="1"/>
              <a:t>stained</a:t>
            </a:r>
            <a:r>
              <a:rPr lang="it-IT" dirty="0"/>
              <a:t> with a </a:t>
            </a:r>
            <a:r>
              <a:rPr lang="it-IT" dirty="0" err="1">
                <a:solidFill>
                  <a:srgbClr val="FF0000"/>
                </a:solidFill>
              </a:rPr>
              <a:t>fluorescent</a:t>
            </a:r>
            <a:r>
              <a:rPr lang="it-IT" dirty="0">
                <a:solidFill>
                  <a:srgbClr val="FF0000"/>
                </a:solidFill>
              </a:rPr>
              <a:t> </a:t>
            </a:r>
            <a:r>
              <a:rPr lang="it-IT" dirty="0" err="1">
                <a:solidFill>
                  <a:srgbClr val="FF0000"/>
                </a:solidFill>
              </a:rPr>
              <a:t>dye</a:t>
            </a:r>
            <a:r>
              <a:rPr lang="it-IT" dirty="0"/>
              <a:t>. The </a:t>
            </a:r>
            <a:r>
              <a:rPr lang="it-IT" dirty="0" err="1"/>
              <a:t>amount</a:t>
            </a:r>
            <a:r>
              <a:rPr lang="it-IT" dirty="0"/>
              <a:t> of </a:t>
            </a:r>
            <a:r>
              <a:rPr lang="it-IT" dirty="0" err="1"/>
              <a:t>dye</a:t>
            </a:r>
            <a:r>
              <a:rPr lang="it-IT" dirty="0"/>
              <a:t> that a </a:t>
            </a:r>
            <a:r>
              <a:rPr lang="it-IT" dirty="0" err="1"/>
              <a:t>chromosome</a:t>
            </a:r>
            <a:r>
              <a:rPr lang="it-IT" dirty="0"/>
              <a:t> </a:t>
            </a:r>
            <a:r>
              <a:rPr lang="it-IT" dirty="0" err="1"/>
              <a:t>binds</a:t>
            </a:r>
            <a:r>
              <a:rPr lang="it-IT" dirty="0"/>
              <a:t> </a:t>
            </a:r>
            <a:r>
              <a:rPr lang="it-IT" b="1" dirty="0" err="1"/>
              <a:t>depends</a:t>
            </a:r>
            <a:r>
              <a:rPr lang="it-IT" b="1" dirty="0"/>
              <a:t> on </a:t>
            </a:r>
            <a:r>
              <a:rPr lang="it-IT" b="1" dirty="0" err="1"/>
              <a:t>its</a:t>
            </a:r>
            <a:r>
              <a:rPr lang="it-IT" b="1" dirty="0"/>
              <a:t> size</a:t>
            </a:r>
            <a:r>
              <a:rPr lang="it-IT" dirty="0"/>
              <a:t>, so </a:t>
            </a:r>
            <a:r>
              <a:rPr lang="it-IT" dirty="0" err="1"/>
              <a:t>larger</a:t>
            </a:r>
            <a:r>
              <a:rPr lang="it-IT" dirty="0"/>
              <a:t> </a:t>
            </a:r>
            <a:r>
              <a:rPr lang="it-IT" dirty="0" err="1"/>
              <a:t>chromosomes</a:t>
            </a:r>
            <a:r>
              <a:rPr lang="it-IT" dirty="0"/>
              <a:t> </a:t>
            </a:r>
            <a:r>
              <a:rPr lang="it-IT" dirty="0" err="1"/>
              <a:t>bind</a:t>
            </a:r>
            <a:r>
              <a:rPr lang="it-IT" dirty="0"/>
              <a:t> more </a:t>
            </a:r>
            <a:r>
              <a:rPr lang="it-IT" dirty="0" err="1"/>
              <a:t>dye</a:t>
            </a:r>
            <a:r>
              <a:rPr lang="it-IT" dirty="0"/>
              <a:t> and </a:t>
            </a:r>
            <a:r>
              <a:rPr lang="it-IT" dirty="0" err="1"/>
              <a:t>fluoresce</a:t>
            </a:r>
            <a:r>
              <a:rPr lang="it-IT" dirty="0"/>
              <a:t> more </a:t>
            </a:r>
            <a:r>
              <a:rPr lang="it-IT" dirty="0" err="1"/>
              <a:t>brightly</a:t>
            </a:r>
            <a:r>
              <a:rPr lang="it-IT" dirty="0"/>
              <a:t> </a:t>
            </a:r>
            <a:r>
              <a:rPr lang="it-IT" dirty="0" err="1"/>
              <a:t>than</a:t>
            </a:r>
            <a:r>
              <a:rPr lang="it-IT" dirty="0"/>
              <a:t> </a:t>
            </a:r>
            <a:r>
              <a:rPr lang="it-IT" dirty="0" err="1"/>
              <a:t>smaller</a:t>
            </a:r>
            <a:r>
              <a:rPr lang="it-IT" dirty="0"/>
              <a:t> </a:t>
            </a:r>
            <a:r>
              <a:rPr lang="it-IT" dirty="0" err="1"/>
              <a:t>ones</a:t>
            </a:r>
            <a:r>
              <a:rPr lang="it-IT" dirty="0"/>
              <a:t>. The </a:t>
            </a:r>
            <a:r>
              <a:rPr lang="it-IT" dirty="0" err="1"/>
              <a:t>chromosome</a:t>
            </a:r>
            <a:r>
              <a:rPr lang="it-IT" dirty="0"/>
              <a:t> </a:t>
            </a:r>
            <a:r>
              <a:rPr lang="it-IT" dirty="0" err="1"/>
              <a:t>preparation</a:t>
            </a:r>
            <a:r>
              <a:rPr lang="it-IT" dirty="0"/>
              <a:t> </a:t>
            </a:r>
            <a:r>
              <a:rPr lang="it-IT" dirty="0" err="1"/>
              <a:t>is</a:t>
            </a:r>
            <a:r>
              <a:rPr lang="it-IT" dirty="0"/>
              <a:t> </a:t>
            </a:r>
            <a:r>
              <a:rPr lang="it-IT" dirty="0" err="1"/>
              <a:t>diluted</a:t>
            </a:r>
            <a:r>
              <a:rPr lang="it-IT" dirty="0"/>
              <a:t> and </a:t>
            </a:r>
            <a:r>
              <a:rPr lang="it-IT" dirty="0" err="1"/>
              <a:t>passed</a:t>
            </a:r>
            <a:r>
              <a:rPr lang="it-IT" dirty="0"/>
              <a:t> </a:t>
            </a:r>
            <a:r>
              <a:rPr lang="it-IT" dirty="0" err="1"/>
              <a:t>through</a:t>
            </a:r>
            <a:r>
              <a:rPr lang="it-IT" dirty="0"/>
              <a:t> a fine aperture, </a:t>
            </a:r>
            <a:r>
              <a:rPr lang="it-IT" dirty="0" err="1"/>
              <a:t>producing</a:t>
            </a:r>
            <a:r>
              <a:rPr lang="it-IT" dirty="0"/>
              <a:t> a stream of </a:t>
            </a:r>
            <a:r>
              <a:rPr lang="it-IT" dirty="0" err="1"/>
              <a:t>droplets</a:t>
            </a:r>
            <a:r>
              <a:rPr lang="it-IT" dirty="0"/>
              <a:t>, </a:t>
            </a:r>
            <a:r>
              <a:rPr lang="it-IT" dirty="0" err="1"/>
              <a:t>each</a:t>
            </a:r>
            <a:r>
              <a:rPr lang="it-IT" dirty="0"/>
              <a:t> one </a:t>
            </a:r>
            <a:r>
              <a:rPr lang="it-IT" dirty="0" err="1"/>
              <a:t>containing</a:t>
            </a:r>
            <a:r>
              <a:rPr lang="it-IT" dirty="0"/>
              <a:t> a single </a:t>
            </a:r>
            <a:r>
              <a:rPr lang="it-IT" dirty="0" err="1"/>
              <a:t>chromosome</a:t>
            </a:r>
            <a:r>
              <a:rPr lang="it-IT" dirty="0"/>
              <a:t>. The </a:t>
            </a:r>
            <a:r>
              <a:rPr lang="it-IT" dirty="0" err="1"/>
              <a:t>droplets</a:t>
            </a:r>
            <a:r>
              <a:rPr lang="it-IT" dirty="0"/>
              <a:t> pass </a:t>
            </a:r>
            <a:r>
              <a:rPr lang="it-IT" dirty="0" err="1"/>
              <a:t>through</a:t>
            </a:r>
            <a:r>
              <a:rPr lang="it-IT" dirty="0"/>
              <a:t> a detector that </a:t>
            </a:r>
            <a:r>
              <a:rPr lang="it-IT" dirty="0" err="1"/>
              <a:t>measures</a:t>
            </a:r>
            <a:r>
              <a:rPr lang="it-IT" dirty="0"/>
              <a:t> the </a:t>
            </a:r>
            <a:r>
              <a:rPr lang="it-IT" dirty="0" err="1"/>
              <a:t>amount</a:t>
            </a:r>
            <a:r>
              <a:rPr lang="it-IT" dirty="0"/>
              <a:t> of </a:t>
            </a:r>
            <a:r>
              <a:rPr lang="it-IT" dirty="0" err="1"/>
              <a:t>fluorescence</a:t>
            </a:r>
            <a:r>
              <a:rPr lang="it-IT" dirty="0"/>
              <a:t> and </a:t>
            </a:r>
            <a:r>
              <a:rPr lang="it-IT" dirty="0" err="1"/>
              <a:t>hence</a:t>
            </a:r>
            <a:r>
              <a:rPr lang="it-IT" dirty="0"/>
              <a:t> </a:t>
            </a:r>
            <a:r>
              <a:rPr lang="it-IT" dirty="0" err="1"/>
              <a:t>identifies</a:t>
            </a:r>
            <a:r>
              <a:rPr lang="it-IT" dirty="0"/>
              <a:t> which </a:t>
            </a:r>
            <a:r>
              <a:rPr lang="it-IT" dirty="0" err="1"/>
              <a:t>droplets</a:t>
            </a:r>
            <a:r>
              <a:rPr lang="it-IT" dirty="0"/>
              <a:t> </a:t>
            </a:r>
            <a:r>
              <a:rPr lang="it-IT" dirty="0" err="1"/>
              <a:t>contain</a:t>
            </a:r>
            <a:r>
              <a:rPr lang="it-IT" dirty="0"/>
              <a:t> the </a:t>
            </a:r>
            <a:r>
              <a:rPr lang="it-IT" dirty="0" err="1"/>
              <a:t>particular</a:t>
            </a:r>
            <a:r>
              <a:rPr lang="it-IT" dirty="0"/>
              <a:t> </a:t>
            </a:r>
            <a:r>
              <a:rPr lang="it-IT" dirty="0" err="1"/>
              <a:t>chromosome</a:t>
            </a:r>
            <a:r>
              <a:rPr lang="it-IT" dirty="0"/>
              <a:t> </a:t>
            </a:r>
            <a:r>
              <a:rPr lang="it-IT" dirty="0" err="1"/>
              <a:t>being</a:t>
            </a:r>
            <a:r>
              <a:rPr lang="it-IT" dirty="0"/>
              <a:t> </a:t>
            </a:r>
            <a:r>
              <a:rPr lang="it-IT" dirty="0" err="1"/>
              <a:t>sought</a:t>
            </a:r>
            <a:r>
              <a:rPr lang="it-IT" dirty="0"/>
              <a:t>.</a:t>
            </a:r>
          </a:p>
        </p:txBody>
      </p:sp>
      <p:pic>
        <p:nvPicPr>
          <p:cNvPr id="6" name="Immagine 5">
            <a:extLst>
              <a:ext uri="{FF2B5EF4-FFF2-40B4-BE49-F238E27FC236}">
                <a16:creationId xmlns="" xmlns:a16="http://schemas.microsoft.com/office/drawing/2014/main" id="{7646EF73-0C5E-4FAB-97A7-C7958D54B836}"/>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8504369" y="-153382"/>
            <a:ext cx="3247940" cy="6858000"/>
          </a:xfrm>
          <a:prstGeom prst="rect">
            <a:avLst/>
          </a:prstGeom>
        </p:spPr>
      </p:pic>
      <p:sp>
        <p:nvSpPr>
          <p:cNvPr id="7" name="Rettangolo 6">
            <a:extLst>
              <a:ext uri="{FF2B5EF4-FFF2-40B4-BE49-F238E27FC236}">
                <a16:creationId xmlns="" xmlns:a16="http://schemas.microsoft.com/office/drawing/2014/main" id="{80672949-31FB-410E-B11A-7602603DB6F7}"/>
              </a:ext>
            </a:extLst>
          </p:cNvPr>
          <p:cNvSpPr/>
          <p:nvPr/>
        </p:nvSpPr>
        <p:spPr>
          <a:xfrm>
            <a:off x="193920" y="4048568"/>
            <a:ext cx="8232058" cy="2031325"/>
          </a:xfrm>
          <a:prstGeom prst="rect">
            <a:avLst/>
          </a:prstGeom>
        </p:spPr>
        <p:txBody>
          <a:bodyPr wrap="square">
            <a:spAutoFit/>
          </a:bodyPr>
          <a:lstStyle/>
          <a:p>
            <a:r>
              <a:rPr lang="it-IT" dirty="0"/>
              <a:t>An </a:t>
            </a:r>
            <a:r>
              <a:rPr lang="it-IT" b="1" dirty="0" err="1"/>
              <a:t>electric</a:t>
            </a:r>
            <a:r>
              <a:rPr lang="it-IT" b="1" dirty="0"/>
              <a:t> </a:t>
            </a:r>
            <a:r>
              <a:rPr lang="it-IT" b="1" dirty="0" err="1"/>
              <a:t>charge</a:t>
            </a:r>
            <a:r>
              <a:rPr lang="it-IT" b="1" dirty="0"/>
              <a:t> </a:t>
            </a:r>
            <a:r>
              <a:rPr lang="it-IT" b="1" dirty="0" err="1"/>
              <a:t>is</a:t>
            </a:r>
            <a:r>
              <a:rPr lang="it-IT" b="1" dirty="0"/>
              <a:t> </a:t>
            </a:r>
            <a:r>
              <a:rPr lang="it-IT" b="1" dirty="0" err="1"/>
              <a:t>applied</a:t>
            </a:r>
            <a:r>
              <a:rPr lang="it-IT" b="1" dirty="0"/>
              <a:t> to </a:t>
            </a:r>
            <a:r>
              <a:rPr lang="it-IT" b="1" dirty="0" err="1"/>
              <a:t>these</a:t>
            </a:r>
            <a:r>
              <a:rPr lang="it-IT" b="1" dirty="0"/>
              <a:t> drops </a:t>
            </a:r>
            <a:r>
              <a:rPr lang="it-IT" dirty="0"/>
              <a:t>and no </a:t>
            </a:r>
            <a:r>
              <a:rPr lang="it-IT" dirty="0" err="1"/>
              <a:t>others</a:t>
            </a:r>
            <a:r>
              <a:rPr lang="it-IT" dirty="0"/>
              <a:t>, </a:t>
            </a:r>
            <a:r>
              <a:rPr lang="it-IT" dirty="0" err="1"/>
              <a:t>enabling</a:t>
            </a:r>
            <a:r>
              <a:rPr lang="it-IT" dirty="0"/>
              <a:t> the </a:t>
            </a:r>
            <a:r>
              <a:rPr lang="it-IT" dirty="0" err="1"/>
              <a:t>droplets</a:t>
            </a:r>
            <a:r>
              <a:rPr lang="it-IT" dirty="0"/>
              <a:t> </a:t>
            </a:r>
            <a:r>
              <a:rPr lang="it-IT" dirty="0" err="1"/>
              <a:t>containing</a:t>
            </a:r>
            <a:r>
              <a:rPr lang="it-IT" dirty="0"/>
              <a:t> the </a:t>
            </a:r>
            <a:r>
              <a:rPr lang="it-IT" dirty="0" err="1"/>
              <a:t>desired</a:t>
            </a:r>
            <a:r>
              <a:rPr lang="it-IT" dirty="0"/>
              <a:t> </a:t>
            </a:r>
            <a:r>
              <a:rPr lang="it-IT" dirty="0" err="1"/>
              <a:t>chromosome</a:t>
            </a:r>
            <a:r>
              <a:rPr lang="it-IT" dirty="0"/>
              <a:t> to be </a:t>
            </a:r>
            <a:r>
              <a:rPr lang="it-IT" dirty="0" err="1"/>
              <a:t>deflected</a:t>
            </a:r>
            <a:r>
              <a:rPr lang="it-IT" dirty="0"/>
              <a:t> and </a:t>
            </a:r>
            <a:r>
              <a:rPr lang="it-IT" dirty="0" err="1"/>
              <a:t>separated</a:t>
            </a:r>
            <a:r>
              <a:rPr lang="it-IT" dirty="0"/>
              <a:t> from the </a:t>
            </a:r>
            <a:r>
              <a:rPr lang="it-IT" dirty="0" err="1"/>
              <a:t>rest</a:t>
            </a:r>
            <a:r>
              <a:rPr lang="it-IT" dirty="0"/>
              <a:t>. </a:t>
            </a:r>
            <a:r>
              <a:rPr lang="it-IT" dirty="0" err="1"/>
              <a:t>What</a:t>
            </a:r>
            <a:r>
              <a:rPr lang="it-IT" dirty="0"/>
              <a:t> if </a:t>
            </a:r>
            <a:r>
              <a:rPr lang="it-IT" dirty="0" err="1"/>
              <a:t>two</a:t>
            </a:r>
            <a:r>
              <a:rPr lang="it-IT" dirty="0"/>
              <a:t> </a:t>
            </a:r>
            <a:r>
              <a:rPr lang="it-IT" dirty="0" err="1"/>
              <a:t>different</a:t>
            </a:r>
            <a:r>
              <a:rPr lang="it-IT" dirty="0"/>
              <a:t> </a:t>
            </a:r>
            <a:r>
              <a:rPr lang="it-IT" dirty="0" err="1"/>
              <a:t>chromosomes</a:t>
            </a:r>
            <a:r>
              <a:rPr lang="it-IT" dirty="0"/>
              <a:t> have </a:t>
            </a:r>
            <a:r>
              <a:rPr lang="it-IT" dirty="0" err="1"/>
              <a:t>similar</a:t>
            </a:r>
            <a:r>
              <a:rPr lang="it-IT" dirty="0"/>
              <a:t> sizes, </a:t>
            </a:r>
            <a:r>
              <a:rPr lang="it-IT" dirty="0" err="1"/>
              <a:t>as</a:t>
            </a:r>
            <a:r>
              <a:rPr lang="it-IT" dirty="0"/>
              <a:t> </a:t>
            </a:r>
            <a:r>
              <a:rPr lang="it-IT" dirty="0" err="1"/>
              <a:t>is</a:t>
            </a:r>
            <a:r>
              <a:rPr lang="it-IT" dirty="0"/>
              <a:t> the case with human </a:t>
            </a:r>
            <a:r>
              <a:rPr lang="it-IT" dirty="0" err="1"/>
              <a:t>chromosomes</a:t>
            </a:r>
            <a:r>
              <a:rPr lang="it-IT" dirty="0"/>
              <a:t> 21 and 22? </a:t>
            </a:r>
            <a:r>
              <a:rPr lang="it-IT" dirty="0" err="1"/>
              <a:t>These</a:t>
            </a:r>
            <a:r>
              <a:rPr lang="it-IT" dirty="0"/>
              <a:t> can </a:t>
            </a:r>
            <a:r>
              <a:rPr lang="it-IT" b="1" dirty="0" err="1"/>
              <a:t>usually</a:t>
            </a:r>
            <a:r>
              <a:rPr lang="it-IT" b="1" dirty="0"/>
              <a:t> be </a:t>
            </a:r>
            <a:r>
              <a:rPr lang="it-IT" b="1" dirty="0" err="1"/>
              <a:t>separated</a:t>
            </a:r>
            <a:r>
              <a:rPr lang="it-IT" b="1" dirty="0"/>
              <a:t> </a:t>
            </a:r>
            <a:r>
              <a:rPr lang="it-IT" dirty="0"/>
              <a:t>if the </a:t>
            </a:r>
            <a:r>
              <a:rPr lang="it-IT" b="1" dirty="0" err="1"/>
              <a:t>dye</a:t>
            </a:r>
            <a:r>
              <a:rPr lang="it-IT" b="1" dirty="0"/>
              <a:t> </a:t>
            </a:r>
            <a:r>
              <a:rPr lang="it-IT" b="1" dirty="0" err="1"/>
              <a:t>used</a:t>
            </a:r>
            <a:r>
              <a:rPr lang="it-IT" b="1" dirty="0"/>
              <a:t> </a:t>
            </a:r>
            <a:r>
              <a:rPr lang="it-IT" dirty="0" err="1"/>
              <a:t>is</a:t>
            </a:r>
            <a:r>
              <a:rPr lang="it-IT" dirty="0"/>
              <a:t> not one that </a:t>
            </a:r>
            <a:r>
              <a:rPr lang="it-IT" dirty="0" err="1"/>
              <a:t>binds</a:t>
            </a:r>
            <a:r>
              <a:rPr lang="it-IT" dirty="0"/>
              <a:t> </a:t>
            </a:r>
            <a:r>
              <a:rPr lang="it-IT" dirty="0" err="1"/>
              <a:t>nonspecifically</a:t>
            </a:r>
            <a:r>
              <a:rPr lang="it-IT" dirty="0"/>
              <a:t> to DNA but </a:t>
            </a:r>
            <a:r>
              <a:rPr lang="it-IT" dirty="0" err="1"/>
              <a:t>instead</a:t>
            </a:r>
            <a:r>
              <a:rPr lang="it-IT" dirty="0"/>
              <a:t> </a:t>
            </a:r>
            <a:r>
              <a:rPr lang="it-IT" b="1" dirty="0" err="1"/>
              <a:t>has</a:t>
            </a:r>
            <a:r>
              <a:rPr lang="it-IT" b="1" dirty="0"/>
              <a:t> a </a:t>
            </a:r>
            <a:r>
              <a:rPr lang="it-IT" b="1" dirty="0" err="1"/>
              <a:t>preference</a:t>
            </a:r>
            <a:r>
              <a:rPr lang="it-IT" b="1" dirty="0"/>
              <a:t> for AT- or GC</a:t>
            </a:r>
            <a:r>
              <a:rPr lang="it-IT" dirty="0"/>
              <a:t>-</a:t>
            </a:r>
            <a:r>
              <a:rPr lang="it-IT" dirty="0" err="1"/>
              <a:t>rich</a:t>
            </a:r>
            <a:r>
              <a:rPr lang="it-IT" dirty="0"/>
              <a:t> </a:t>
            </a:r>
            <a:r>
              <a:rPr lang="it-IT" dirty="0" err="1"/>
              <a:t>regions</a:t>
            </a:r>
            <a:r>
              <a:rPr lang="it-IT" dirty="0"/>
              <a:t>. </a:t>
            </a:r>
            <a:r>
              <a:rPr lang="it-IT" dirty="0" err="1"/>
              <a:t>Examples</a:t>
            </a:r>
            <a:r>
              <a:rPr lang="it-IT" dirty="0"/>
              <a:t> of </a:t>
            </a:r>
            <a:r>
              <a:rPr lang="it-IT" dirty="0" err="1"/>
              <a:t>such</a:t>
            </a:r>
            <a:r>
              <a:rPr lang="it-IT" dirty="0"/>
              <a:t> </a:t>
            </a:r>
            <a:r>
              <a:rPr lang="it-IT" dirty="0" err="1"/>
              <a:t>dyes</a:t>
            </a:r>
            <a:r>
              <a:rPr lang="it-IT" dirty="0"/>
              <a:t> are </a:t>
            </a:r>
            <a:r>
              <a:rPr lang="it-IT" dirty="0" err="1"/>
              <a:t>Hoechst</a:t>
            </a:r>
            <a:r>
              <a:rPr lang="it-IT" dirty="0"/>
              <a:t> 33258 and </a:t>
            </a:r>
            <a:r>
              <a:rPr lang="it-IT" dirty="0" err="1"/>
              <a:t>chromomycin</a:t>
            </a:r>
            <a:r>
              <a:rPr lang="it-IT" dirty="0"/>
              <a:t> A3, </a:t>
            </a:r>
            <a:r>
              <a:rPr lang="it-IT" dirty="0" err="1"/>
              <a:t>respectively</a:t>
            </a:r>
            <a:r>
              <a:rPr lang="it-IT" dirty="0"/>
              <a:t>. Two </a:t>
            </a:r>
            <a:r>
              <a:rPr lang="it-IT" dirty="0" err="1"/>
              <a:t>chromosomes</a:t>
            </a:r>
            <a:r>
              <a:rPr lang="it-IT" dirty="0"/>
              <a:t> that are the </a:t>
            </a:r>
            <a:r>
              <a:rPr lang="it-IT" dirty="0" err="1"/>
              <a:t>same</a:t>
            </a:r>
            <a:r>
              <a:rPr lang="it-IT" dirty="0"/>
              <a:t> size </a:t>
            </a:r>
            <a:r>
              <a:rPr lang="it-IT" dirty="0" err="1"/>
              <a:t>rarely</a:t>
            </a:r>
            <a:r>
              <a:rPr lang="it-IT" dirty="0"/>
              <a:t> have </a:t>
            </a:r>
            <a:r>
              <a:rPr lang="it-IT" dirty="0" err="1"/>
              <a:t>identical</a:t>
            </a:r>
            <a:r>
              <a:rPr lang="it-IT" dirty="0"/>
              <a:t> GC </a:t>
            </a:r>
            <a:r>
              <a:rPr lang="it-IT" dirty="0" err="1"/>
              <a:t>contents</a:t>
            </a:r>
            <a:endParaRPr lang="it-IT" dirty="0"/>
          </a:p>
        </p:txBody>
      </p:sp>
    </p:spTree>
    <p:extLst>
      <p:ext uri="{BB962C8B-B14F-4D97-AF65-F5344CB8AC3E}">
        <p14:creationId xmlns:p14="http://schemas.microsoft.com/office/powerpoint/2010/main" val="2748961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11548" y="151323"/>
            <a:ext cx="6096000" cy="1200329"/>
          </a:xfrm>
          <a:prstGeom prst="rect">
            <a:avLst/>
          </a:prstGeom>
        </p:spPr>
        <p:txBody>
          <a:bodyPr>
            <a:spAutoFit/>
          </a:bodyPr>
          <a:lstStyle/>
          <a:p>
            <a:r>
              <a:rPr lang="it-CH" dirty="0"/>
              <a:t>The </a:t>
            </a:r>
            <a:r>
              <a:rPr lang="it-CH" dirty="0" err="1"/>
              <a:t>answer</a:t>
            </a:r>
            <a:r>
              <a:rPr lang="it-CH" dirty="0"/>
              <a:t> </a:t>
            </a:r>
            <a:r>
              <a:rPr lang="it-CH" dirty="0" err="1"/>
              <a:t>is</a:t>
            </a:r>
            <a:r>
              <a:rPr lang="it-CH" dirty="0"/>
              <a:t> to </a:t>
            </a:r>
            <a:r>
              <a:rPr lang="it-CH" dirty="0" err="1"/>
              <a:t>identify</a:t>
            </a:r>
            <a:r>
              <a:rPr lang="it-CH" dirty="0"/>
              <a:t> </a:t>
            </a:r>
            <a:r>
              <a:rPr lang="it-CH" dirty="0" err="1"/>
              <a:t>within</a:t>
            </a:r>
            <a:r>
              <a:rPr lang="it-CH" dirty="0"/>
              <a:t> </a:t>
            </a:r>
            <a:r>
              <a:rPr lang="it-CH" dirty="0" err="1"/>
              <a:t>those</a:t>
            </a:r>
            <a:r>
              <a:rPr lang="it-CH" dirty="0"/>
              <a:t> </a:t>
            </a:r>
            <a:r>
              <a:rPr lang="it-CH" dirty="0" err="1"/>
              <a:t>segments</a:t>
            </a:r>
            <a:r>
              <a:rPr lang="it-CH" dirty="0"/>
              <a:t> </a:t>
            </a:r>
            <a:r>
              <a:rPr lang="it-CH" dirty="0" err="1"/>
              <a:t>features</a:t>
            </a:r>
            <a:r>
              <a:rPr lang="it-CH" dirty="0"/>
              <a:t> </a:t>
            </a:r>
            <a:r>
              <a:rPr lang="it-CH" dirty="0" err="1"/>
              <a:t>that</a:t>
            </a:r>
            <a:r>
              <a:rPr lang="it-CH" dirty="0"/>
              <a:t> are </a:t>
            </a:r>
            <a:r>
              <a:rPr lang="it-CH" dirty="0" err="1"/>
              <a:t>located</a:t>
            </a:r>
            <a:r>
              <a:rPr lang="it-CH" dirty="0"/>
              <a:t> on the </a:t>
            </a:r>
            <a:r>
              <a:rPr lang="it-CH" dirty="0" err="1"/>
              <a:t>genome</a:t>
            </a:r>
            <a:r>
              <a:rPr lang="it-CH" dirty="0"/>
              <a:t> </a:t>
            </a:r>
            <a:r>
              <a:rPr lang="it-CH" dirty="0" err="1"/>
              <a:t>map</a:t>
            </a:r>
            <a:r>
              <a:rPr lang="it-CH" dirty="0"/>
              <a:t>. By </a:t>
            </a:r>
            <a:r>
              <a:rPr lang="it-CH" dirty="0" err="1"/>
              <a:t>anchoring</a:t>
            </a:r>
            <a:r>
              <a:rPr lang="it-CH" dirty="0"/>
              <a:t> the </a:t>
            </a:r>
            <a:r>
              <a:rPr lang="it-CH" dirty="0" err="1"/>
              <a:t>segments</a:t>
            </a:r>
            <a:r>
              <a:rPr lang="it-CH" dirty="0"/>
              <a:t> </a:t>
            </a:r>
            <a:r>
              <a:rPr lang="it-CH" dirty="0" err="1"/>
              <a:t>onto</a:t>
            </a:r>
            <a:r>
              <a:rPr lang="it-CH" dirty="0"/>
              <a:t> the </a:t>
            </a:r>
            <a:r>
              <a:rPr lang="it-CH" dirty="0" err="1"/>
              <a:t>map</a:t>
            </a:r>
            <a:r>
              <a:rPr lang="it-CH" dirty="0"/>
              <a:t>, the </a:t>
            </a:r>
            <a:r>
              <a:rPr lang="it-CH" dirty="0" err="1"/>
              <a:t>correct</a:t>
            </a:r>
            <a:r>
              <a:rPr lang="it-CH" dirty="0"/>
              <a:t> </a:t>
            </a:r>
            <a:r>
              <a:rPr lang="it-CH" dirty="0" err="1"/>
              <a:t>genome</a:t>
            </a:r>
            <a:r>
              <a:rPr lang="it-CH" dirty="0"/>
              <a:t> </a:t>
            </a:r>
            <a:r>
              <a:rPr lang="it-CH" dirty="0" err="1"/>
              <a:t>sequence</a:t>
            </a:r>
            <a:r>
              <a:rPr lang="it-CH" dirty="0"/>
              <a:t> can be </a:t>
            </a:r>
            <a:r>
              <a:rPr lang="it-CH" dirty="0" err="1"/>
              <a:t>obtained</a:t>
            </a:r>
            <a:r>
              <a:rPr lang="it-CH" dirty="0"/>
              <a:t>, </a:t>
            </a:r>
            <a:r>
              <a:rPr lang="it-CH" dirty="0" err="1"/>
              <a:t>even</a:t>
            </a:r>
            <a:r>
              <a:rPr lang="it-CH" dirty="0"/>
              <a:t> </a:t>
            </a:r>
            <a:r>
              <a:rPr lang="it-CH" dirty="0" err="1"/>
              <a:t>if</a:t>
            </a:r>
            <a:r>
              <a:rPr lang="it-CH" dirty="0"/>
              <a:t> </a:t>
            </a:r>
            <a:r>
              <a:rPr lang="it-CH" dirty="0" err="1"/>
              <a:t>that</a:t>
            </a:r>
            <a:r>
              <a:rPr lang="it-CH" dirty="0"/>
              <a:t> </a:t>
            </a:r>
            <a:r>
              <a:rPr lang="it-CH" dirty="0" err="1"/>
              <a:t>sequence</a:t>
            </a:r>
            <a:r>
              <a:rPr lang="it-CH" dirty="0"/>
              <a:t> </a:t>
            </a:r>
            <a:r>
              <a:rPr lang="it-CH" dirty="0" err="1"/>
              <a:t>still</a:t>
            </a:r>
            <a:r>
              <a:rPr lang="it-CH" dirty="0"/>
              <a:t> </a:t>
            </a:r>
            <a:r>
              <a:rPr lang="it-CH" dirty="0" err="1"/>
              <a:t>contains</a:t>
            </a:r>
            <a:r>
              <a:rPr lang="it-CH" dirty="0"/>
              <a:t> some gaps.</a:t>
            </a:r>
          </a:p>
        </p:txBody>
      </p:sp>
      <p:pic>
        <p:nvPicPr>
          <p:cNvPr id="6" name="Immagine 5"/>
          <p:cNvPicPr>
            <a:picLocks noChangeAspect="1"/>
          </p:cNvPicPr>
          <p:nvPr/>
        </p:nvPicPr>
        <p:blipFill>
          <a:blip r:embed="rId2"/>
          <a:stretch>
            <a:fillRect/>
          </a:stretch>
        </p:blipFill>
        <p:spPr>
          <a:xfrm>
            <a:off x="1301087" y="1780567"/>
            <a:ext cx="3158826" cy="3963623"/>
          </a:xfrm>
          <a:prstGeom prst="rect">
            <a:avLst/>
          </a:prstGeom>
        </p:spPr>
      </p:pic>
      <p:sp>
        <p:nvSpPr>
          <p:cNvPr id="7" name="Rettangolo 6"/>
          <p:cNvSpPr/>
          <p:nvPr/>
        </p:nvSpPr>
        <p:spPr>
          <a:xfrm>
            <a:off x="6186420" y="58387"/>
            <a:ext cx="6096000" cy="2031325"/>
          </a:xfrm>
          <a:prstGeom prst="rect">
            <a:avLst/>
          </a:prstGeom>
        </p:spPr>
        <p:txBody>
          <a:bodyPr>
            <a:spAutoFit/>
          </a:bodyPr>
          <a:lstStyle/>
          <a:p>
            <a:r>
              <a:rPr lang="it-CH" dirty="0"/>
              <a:t>The </a:t>
            </a:r>
            <a:r>
              <a:rPr lang="it-CH" dirty="0" err="1">
                <a:solidFill>
                  <a:srgbClr val="FF0000"/>
                </a:solidFill>
              </a:rPr>
              <a:t>second</a:t>
            </a:r>
            <a:r>
              <a:rPr lang="it-CH" dirty="0">
                <a:solidFill>
                  <a:srgbClr val="FF0000"/>
                </a:solidFill>
              </a:rPr>
              <a:t> </a:t>
            </a:r>
            <a:r>
              <a:rPr lang="it-CH" dirty="0" err="1"/>
              <a:t>problem</a:t>
            </a:r>
            <a:r>
              <a:rPr lang="it-CH" dirty="0"/>
              <a:t> with the </a:t>
            </a:r>
            <a:r>
              <a:rPr lang="it-CH" dirty="0" err="1"/>
              <a:t>shotgun</a:t>
            </a:r>
            <a:r>
              <a:rPr lang="it-CH" dirty="0"/>
              <a:t> </a:t>
            </a:r>
            <a:r>
              <a:rPr lang="it-CH" dirty="0" err="1"/>
              <a:t>approach</a:t>
            </a:r>
            <a:r>
              <a:rPr lang="it-CH" dirty="0"/>
              <a:t> </a:t>
            </a:r>
            <a:r>
              <a:rPr lang="it-CH" dirty="0" err="1"/>
              <a:t>is</a:t>
            </a:r>
            <a:r>
              <a:rPr lang="it-CH" dirty="0"/>
              <a:t> </a:t>
            </a:r>
            <a:r>
              <a:rPr lang="it-CH" dirty="0" err="1"/>
              <a:t>that</a:t>
            </a:r>
            <a:r>
              <a:rPr lang="it-CH" dirty="0"/>
              <a:t> </a:t>
            </a:r>
            <a:r>
              <a:rPr lang="it-CH" dirty="0" err="1"/>
              <a:t>it</a:t>
            </a:r>
            <a:r>
              <a:rPr lang="it-CH" dirty="0"/>
              <a:t> can </a:t>
            </a:r>
            <a:r>
              <a:rPr lang="it-CH" dirty="0" err="1"/>
              <a:t>lead</a:t>
            </a:r>
            <a:r>
              <a:rPr lang="it-CH" dirty="0"/>
              <a:t> to </a:t>
            </a:r>
            <a:r>
              <a:rPr lang="it-CH" dirty="0" err="1"/>
              <a:t>errors</a:t>
            </a:r>
            <a:r>
              <a:rPr lang="it-CH" dirty="0"/>
              <a:t> </a:t>
            </a:r>
            <a:r>
              <a:rPr lang="it-CH" dirty="0" err="1"/>
              <a:t>if</a:t>
            </a:r>
            <a:r>
              <a:rPr lang="it-CH" dirty="0"/>
              <a:t> the </a:t>
            </a:r>
            <a:r>
              <a:rPr lang="it-CH" dirty="0" err="1"/>
              <a:t>genome</a:t>
            </a:r>
            <a:r>
              <a:rPr lang="it-CH" dirty="0"/>
              <a:t> </a:t>
            </a:r>
            <a:r>
              <a:rPr lang="it-CH" dirty="0" err="1"/>
              <a:t>contains</a:t>
            </a:r>
            <a:r>
              <a:rPr lang="it-CH" dirty="0"/>
              <a:t> </a:t>
            </a:r>
            <a:r>
              <a:rPr lang="it-CH" b="1" dirty="0" err="1"/>
              <a:t>repetitive</a:t>
            </a:r>
            <a:r>
              <a:rPr lang="it-CH" b="1" dirty="0"/>
              <a:t> DNA </a:t>
            </a:r>
            <a:r>
              <a:rPr lang="it-CH" dirty="0" err="1"/>
              <a:t>sequences</a:t>
            </a:r>
            <a:r>
              <a:rPr lang="it-CH" dirty="0"/>
              <a:t>. </a:t>
            </a:r>
            <a:r>
              <a:rPr lang="it-CH" dirty="0" err="1"/>
              <a:t>These</a:t>
            </a:r>
            <a:r>
              <a:rPr lang="it-CH" dirty="0"/>
              <a:t> are </a:t>
            </a:r>
            <a:r>
              <a:rPr lang="it-CH" dirty="0" err="1"/>
              <a:t>sequences</a:t>
            </a:r>
            <a:r>
              <a:rPr lang="it-CH" dirty="0"/>
              <a:t>, up to </a:t>
            </a:r>
            <a:r>
              <a:rPr lang="it-CH" dirty="0" err="1"/>
              <a:t>several</a:t>
            </a:r>
            <a:r>
              <a:rPr lang="it-CH" dirty="0"/>
              <a:t> </a:t>
            </a:r>
            <a:r>
              <a:rPr lang="it-CH" dirty="0" err="1"/>
              <a:t>kilobases</a:t>
            </a:r>
            <a:r>
              <a:rPr lang="it-CH" dirty="0"/>
              <a:t> in </a:t>
            </a:r>
            <a:r>
              <a:rPr lang="it-CH" dirty="0" err="1"/>
              <a:t>length</a:t>
            </a:r>
            <a:r>
              <a:rPr lang="it-CH" dirty="0"/>
              <a:t>, </a:t>
            </a:r>
            <a:r>
              <a:rPr lang="it-CH" dirty="0" err="1"/>
              <a:t>that</a:t>
            </a:r>
            <a:r>
              <a:rPr lang="it-CH" dirty="0"/>
              <a:t> are </a:t>
            </a:r>
            <a:r>
              <a:rPr lang="it-CH" dirty="0" err="1"/>
              <a:t>repeated</a:t>
            </a:r>
            <a:r>
              <a:rPr lang="it-CH" dirty="0"/>
              <a:t> </a:t>
            </a:r>
            <a:r>
              <a:rPr lang="it-CH" dirty="0" err="1"/>
              <a:t>at</a:t>
            </a:r>
            <a:r>
              <a:rPr lang="it-CH" dirty="0"/>
              <a:t> </a:t>
            </a:r>
            <a:r>
              <a:rPr lang="it-CH" dirty="0" err="1"/>
              <a:t>two</a:t>
            </a:r>
            <a:r>
              <a:rPr lang="it-CH" dirty="0"/>
              <a:t> or more </a:t>
            </a:r>
            <a:r>
              <a:rPr lang="it-CH" dirty="0" err="1"/>
              <a:t>places</a:t>
            </a:r>
            <a:r>
              <a:rPr lang="it-CH" dirty="0"/>
              <a:t> in a </a:t>
            </a:r>
            <a:r>
              <a:rPr lang="it-CH" dirty="0" err="1"/>
              <a:t>genome</a:t>
            </a:r>
            <a:r>
              <a:rPr lang="it-CH" dirty="0"/>
              <a:t>. </a:t>
            </a:r>
            <a:r>
              <a:rPr lang="it-CH" dirty="0" err="1"/>
              <a:t>When</a:t>
            </a:r>
            <a:r>
              <a:rPr lang="it-CH" dirty="0"/>
              <a:t> a </a:t>
            </a:r>
            <a:r>
              <a:rPr lang="it-CH" dirty="0" err="1"/>
              <a:t>genome</a:t>
            </a:r>
            <a:r>
              <a:rPr lang="it-CH" dirty="0"/>
              <a:t> </a:t>
            </a:r>
            <a:r>
              <a:rPr lang="it-CH" dirty="0" err="1"/>
              <a:t>containing</a:t>
            </a:r>
            <a:r>
              <a:rPr lang="it-CH" dirty="0"/>
              <a:t> </a:t>
            </a:r>
            <a:r>
              <a:rPr lang="it-CH" dirty="0" err="1"/>
              <a:t>repetitive</a:t>
            </a:r>
            <a:r>
              <a:rPr lang="it-CH" dirty="0"/>
              <a:t> DNA </a:t>
            </a:r>
            <a:r>
              <a:rPr lang="it-CH" dirty="0" err="1"/>
              <a:t>is</a:t>
            </a:r>
            <a:r>
              <a:rPr lang="it-CH" dirty="0"/>
              <a:t> </a:t>
            </a:r>
            <a:r>
              <a:rPr lang="it-CH" dirty="0" err="1"/>
              <a:t>broken</a:t>
            </a:r>
            <a:r>
              <a:rPr lang="it-CH" dirty="0"/>
              <a:t> </a:t>
            </a:r>
            <a:r>
              <a:rPr lang="it-CH" dirty="0" err="1"/>
              <a:t>into</a:t>
            </a:r>
            <a:r>
              <a:rPr lang="it-CH" dirty="0"/>
              <a:t> </a:t>
            </a:r>
            <a:r>
              <a:rPr lang="it-CH" dirty="0" err="1"/>
              <a:t>fragments</a:t>
            </a:r>
            <a:r>
              <a:rPr lang="it-CH" dirty="0"/>
              <a:t>, some of the </a:t>
            </a:r>
            <a:r>
              <a:rPr lang="it-CH" dirty="0" err="1"/>
              <a:t>resulting</a:t>
            </a:r>
            <a:r>
              <a:rPr lang="it-CH" dirty="0"/>
              <a:t> </a:t>
            </a:r>
            <a:r>
              <a:rPr lang="it-CH" dirty="0" err="1"/>
              <a:t>pieces</a:t>
            </a:r>
            <a:r>
              <a:rPr lang="it-CH" dirty="0"/>
              <a:t> </a:t>
            </a:r>
            <a:r>
              <a:rPr lang="it-CH" dirty="0" err="1"/>
              <a:t>will</a:t>
            </a:r>
            <a:r>
              <a:rPr lang="it-CH" dirty="0"/>
              <a:t> </a:t>
            </a:r>
            <a:r>
              <a:rPr lang="it-CH" dirty="0" err="1"/>
              <a:t>contain</a:t>
            </a:r>
            <a:r>
              <a:rPr lang="it-CH" dirty="0"/>
              <a:t> the </a:t>
            </a:r>
            <a:r>
              <a:rPr lang="it-CH" dirty="0" err="1"/>
              <a:t>same</a:t>
            </a:r>
            <a:r>
              <a:rPr lang="it-CH" dirty="0"/>
              <a:t> </a:t>
            </a:r>
            <a:r>
              <a:rPr lang="it-CH" dirty="0" err="1"/>
              <a:t>sequence</a:t>
            </a:r>
            <a:r>
              <a:rPr lang="it-CH" dirty="0"/>
              <a:t> </a:t>
            </a:r>
            <a:r>
              <a:rPr lang="it-CH" dirty="0" err="1"/>
              <a:t>motifs</a:t>
            </a:r>
            <a:r>
              <a:rPr lang="it-CH" dirty="0"/>
              <a:t>.</a:t>
            </a:r>
          </a:p>
        </p:txBody>
      </p:sp>
      <p:pic>
        <p:nvPicPr>
          <p:cNvPr id="8" name="Immagine 7"/>
          <p:cNvPicPr>
            <a:picLocks noChangeAspect="1"/>
          </p:cNvPicPr>
          <p:nvPr/>
        </p:nvPicPr>
        <p:blipFill>
          <a:blip r:embed="rId3">
            <a:clrChange>
              <a:clrFrom>
                <a:srgbClr val="FFFFFF"/>
              </a:clrFrom>
              <a:clrTo>
                <a:srgbClr val="FFFFFF">
                  <a:alpha val="0"/>
                </a:srgbClr>
              </a:clrTo>
            </a:clrChange>
          </a:blip>
          <a:stretch>
            <a:fillRect/>
          </a:stretch>
        </p:blipFill>
        <p:spPr>
          <a:xfrm>
            <a:off x="6766675" y="2389624"/>
            <a:ext cx="4581525" cy="3876675"/>
          </a:xfrm>
          <a:prstGeom prst="rect">
            <a:avLst/>
          </a:prstGeom>
        </p:spPr>
      </p:pic>
    </p:spTree>
    <p:extLst>
      <p:ext uri="{BB962C8B-B14F-4D97-AF65-F5344CB8AC3E}">
        <p14:creationId xmlns:p14="http://schemas.microsoft.com/office/powerpoint/2010/main" val="20426131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82088" y="437577"/>
            <a:ext cx="6096000" cy="3416320"/>
          </a:xfrm>
          <a:prstGeom prst="rect">
            <a:avLst/>
          </a:prstGeom>
        </p:spPr>
        <p:txBody>
          <a:bodyPr>
            <a:spAutoFit/>
          </a:bodyPr>
          <a:lstStyle/>
          <a:p>
            <a:r>
              <a:rPr lang="it-CH" dirty="0"/>
              <a:t>Over the </a:t>
            </a:r>
            <a:r>
              <a:rPr lang="it-CH" dirty="0" err="1"/>
              <a:t>years</a:t>
            </a:r>
            <a:r>
              <a:rPr lang="it-CH" dirty="0"/>
              <a:t>, </a:t>
            </a:r>
            <a:r>
              <a:rPr lang="it-CH" b="1" dirty="0" err="1"/>
              <a:t>sequencing</a:t>
            </a:r>
            <a:r>
              <a:rPr lang="it-CH" b="1" dirty="0"/>
              <a:t> </a:t>
            </a:r>
            <a:r>
              <a:rPr lang="it-CH" b="1" dirty="0" err="1"/>
              <a:t>technology</a:t>
            </a:r>
            <a:r>
              <a:rPr lang="it-CH" dirty="0"/>
              <a:t> </a:t>
            </a:r>
            <a:r>
              <a:rPr lang="it-CH" dirty="0" err="1"/>
              <a:t>has</a:t>
            </a:r>
            <a:r>
              <a:rPr lang="it-CH" dirty="0"/>
              <a:t> </a:t>
            </a:r>
            <a:r>
              <a:rPr lang="it-CH" dirty="0" err="1"/>
              <a:t>become</a:t>
            </a:r>
            <a:r>
              <a:rPr lang="it-CH" dirty="0"/>
              <a:t> </a:t>
            </a:r>
            <a:r>
              <a:rPr lang="it-CH" b="1" dirty="0"/>
              <a:t>more </a:t>
            </a:r>
            <a:r>
              <a:rPr lang="it-CH" b="1" dirty="0" err="1"/>
              <a:t>powerful</a:t>
            </a:r>
            <a:r>
              <a:rPr lang="it-CH" dirty="0"/>
              <a:t>, </a:t>
            </a:r>
            <a:r>
              <a:rPr lang="it-CH" dirty="0" err="1"/>
              <a:t>enabling</a:t>
            </a:r>
            <a:r>
              <a:rPr lang="it-CH" dirty="0"/>
              <a:t> </a:t>
            </a:r>
            <a:r>
              <a:rPr lang="it-CH" dirty="0" err="1"/>
              <a:t>ever-increasing</a:t>
            </a:r>
            <a:r>
              <a:rPr lang="it-CH" dirty="0"/>
              <a:t> </a:t>
            </a:r>
            <a:r>
              <a:rPr lang="it-CH" dirty="0" err="1"/>
              <a:t>numbers</a:t>
            </a:r>
            <a:r>
              <a:rPr lang="it-CH" dirty="0"/>
              <a:t> of short </a:t>
            </a:r>
            <a:r>
              <a:rPr lang="it-CH" dirty="0" err="1"/>
              <a:t>sequences</a:t>
            </a:r>
            <a:r>
              <a:rPr lang="it-CH" dirty="0"/>
              <a:t> to be </a:t>
            </a:r>
            <a:r>
              <a:rPr lang="it-CH" dirty="0" err="1"/>
              <a:t>generated</a:t>
            </a:r>
            <a:r>
              <a:rPr lang="it-CH" dirty="0"/>
              <a:t> from a single </a:t>
            </a:r>
            <a:r>
              <a:rPr lang="it-CH" dirty="0" err="1"/>
              <a:t>genome</a:t>
            </a:r>
            <a:r>
              <a:rPr lang="it-CH" dirty="0"/>
              <a:t>, </a:t>
            </a:r>
            <a:r>
              <a:rPr lang="it-CH" dirty="0" err="1"/>
              <a:t>which</a:t>
            </a:r>
            <a:r>
              <a:rPr lang="it-CH" dirty="0"/>
              <a:t> </a:t>
            </a:r>
            <a:r>
              <a:rPr lang="it-CH" dirty="0" err="1"/>
              <a:t>means</a:t>
            </a:r>
            <a:r>
              <a:rPr lang="it-CH" dirty="0"/>
              <a:t> </a:t>
            </a:r>
            <a:r>
              <a:rPr lang="it-CH" dirty="0" err="1"/>
              <a:t>that</a:t>
            </a:r>
            <a:r>
              <a:rPr lang="it-CH" dirty="0"/>
              <a:t> </a:t>
            </a:r>
            <a:r>
              <a:rPr lang="it-CH" dirty="0" err="1"/>
              <a:t>there</a:t>
            </a:r>
            <a:r>
              <a:rPr lang="it-CH" dirty="0"/>
              <a:t> </a:t>
            </a:r>
            <a:r>
              <a:rPr lang="it-CH" dirty="0" err="1"/>
              <a:t>is</a:t>
            </a:r>
            <a:r>
              <a:rPr lang="it-CH" dirty="0"/>
              <a:t> </a:t>
            </a:r>
            <a:r>
              <a:rPr lang="it-CH" dirty="0" err="1"/>
              <a:t>less</a:t>
            </a:r>
            <a:r>
              <a:rPr lang="it-CH" dirty="0"/>
              <a:t> </a:t>
            </a:r>
            <a:r>
              <a:rPr lang="it-CH" dirty="0" err="1"/>
              <a:t>likelihood</a:t>
            </a:r>
            <a:r>
              <a:rPr lang="it-CH" dirty="0"/>
              <a:t> </a:t>
            </a:r>
            <a:r>
              <a:rPr lang="it-CH" dirty="0" err="1"/>
              <a:t>that</a:t>
            </a:r>
            <a:r>
              <a:rPr lang="it-CH" dirty="0"/>
              <a:t> the </a:t>
            </a:r>
            <a:r>
              <a:rPr lang="it-CH" dirty="0" err="1"/>
              <a:t>final</a:t>
            </a:r>
            <a:r>
              <a:rPr lang="it-CH" dirty="0"/>
              <a:t> </a:t>
            </a:r>
            <a:r>
              <a:rPr lang="it-CH" dirty="0" err="1"/>
              <a:t>sequence</a:t>
            </a:r>
            <a:r>
              <a:rPr lang="it-CH" dirty="0"/>
              <a:t> </a:t>
            </a:r>
            <a:r>
              <a:rPr lang="it-CH" dirty="0" err="1"/>
              <a:t>will</a:t>
            </a:r>
            <a:r>
              <a:rPr lang="it-CH" dirty="0"/>
              <a:t> </a:t>
            </a:r>
            <a:r>
              <a:rPr lang="it-CH" dirty="0" err="1"/>
              <a:t>contain</a:t>
            </a:r>
            <a:r>
              <a:rPr lang="it-CH" dirty="0"/>
              <a:t> </a:t>
            </a:r>
            <a:r>
              <a:rPr lang="it-CH" dirty="0" err="1"/>
              <a:t>many</a:t>
            </a:r>
            <a:r>
              <a:rPr lang="it-CH" dirty="0"/>
              <a:t> gaps.</a:t>
            </a:r>
          </a:p>
          <a:p>
            <a:endParaRPr lang="it-CH" dirty="0"/>
          </a:p>
          <a:p>
            <a:r>
              <a:rPr lang="it-CH" dirty="0"/>
              <a:t>At the </a:t>
            </a:r>
            <a:r>
              <a:rPr lang="it-CH" dirty="0" err="1"/>
              <a:t>same</a:t>
            </a:r>
            <a:r>
              <a:rPr lang="it-CH" dirty="0"/>
              <a:t> time, the </a:t>
            </a:r>
            <a:r>
              <a:rPr lang="it-CH" b="1" dirty="0"/>
              <a:t>computer </a:t>
            </a:r>
            <a:r>
              <a:rPr lang="it-CH" b="1" dirty="0" err="1"/>
              <a:t>algorithms</a:t>
            </a:r>
            <a:r>
              <a:rPr lang="it-CH" b="1" dirty="0"/>
              <a:t> </a:t>
            </a:r>
            <a:r>
              <a:rPr lang="it-CH" dirty="0" err="1"/>
              <a:t>used</a:t>
            </a:r>
            <a:r>
              <a:rPr lang="it-CH" dirty="0"/>
              <a:t> to </a:t>
            </a:r>
            <a:r>
              <a:rPr lang="it-CH" dirty="0" err="1"/>
              <a:t>assemble</a:t>
            </a:r>
            <a:r>
              <a:rPr lang="it-CH" dirty="0"/>
              <a:t> </a:t>
            </a:r>
            <a:r>
              <a:rPr lang="it-CH" dirty="0" err="1"/>
              <a:t>those</a:t>
            </a:r>
            <a:r>
              <a:rPr lang="it-CH" dirty="0"/>
              <a:t> </a:t>
            </a:r>
            <a:r>
              <a:rPr lang="it-CH" dirty="0" err="1"/>
              <a:t>sequences</a:t>
            </a:r>
            <a:r>
              <a:rPr lang="it-CH" dirty="0"/>
              <a:t> </a:t>
            </a:r>
            <a:r>
              <a:rPr lang="it-CH" dirty="0" err="1"/>
              <a:t>into</a:t>
            </a:r>
            <a:r>
              <a:rPr lang="it-CH" dirty="0"/>
              <a:t> </a:t>
            </a:r>
            <a:r>
              <a:rPr lang="it-CH" dirty="0" err="1"/>
              <a:t>contiguous</a:t>
            </a:r>
            <a:r>
              <a:rPr lang="it-CH" dirty="0"/>
              <a:t> </a:t>
            </a:r>
            <a:r>
              <a:rPr lang="it-CH" dirty="0" err="1"/>
              <a:t>segments</a:t>
            </a:r>
            <a:r>
              <a:rPr lang="it-CH" dirty="0"/>
              <a:t> </a:t>
            </a:r>
            <a:r>
              <a:rPr lang="it-CH" dirty="0" err="1"/>
              <a:t>have</a:t>
            </a:r>
            <a:r>
              <a:rPr lang="it-CH" dirty="0"/>
              <a:t> </a:t>
            </a:r>
            <a:r>
              <a:rPr lang="it-CH" dirty="0" err="1"/>
              <a:t>become</a:t>
            </a:r>
            <a:r>
              <a:rPr lang="it-CH" dirty="0"/>
              <a:t> </a:t>
            </a:r>
            <a:r>
              <a:rPr lang="it-CH" b="1" dirty="0"/>
              <a:t>more sophisticated</a:t>
            </a:r>
            <a:r>
              <a:rPr lang="it-CH" dirty="0"/>
              <a:t>. The </a:t>
            </a:r>
            <a:r>
              <a:rPr lang="it-CH" dirty="0" err="1"/>
              <a:t>latest</a:t>
            </a:r>
            <a:r>
              <a:rPr lang="it-CH" dirty="0"/>
              <a:t> </a:t>
            </a:r>
            <a:r>
              <a:rPr lang="it-CH" dirty="0" err="1"/>
              <a:t>algorithms</a:t>
            </a:r>
            <a:r>
              <a:rPr lang="it-CH" dirty="0"/>
              <a:t> are </a:t>
            </a:r>
            <a:r>
              <a:rPr lang="it-CH" dirty="0" err="1"/>
              <a:t>able</a:t>
            </a:r>
            <a:r>
              <a:rPr lang="it-CH" dirty="0"/>
              <a:t> to </a:t>
            </a:r>
            <a:r>
              <a:rPr lang="it-CH" dirty="0" err="1"/>
              <a:t>recognize</a:t>
            </a:r>
            <a:r>
              <a:rPr lang="it-CH" dirty="0"/>
              <a:t> </a:t>
            </a:r>
            <a:r>
              <a:rPr lang="it-CH" dirty="0" err="1"/>
              <a:t>when</a:t>
            </a:r>
            <a:r>
              <a:rPr lang="it-CH" dirty="0"/>
              <a:t> the </a:t>
            </a:r>
            <a:r>
              <a:rPr lang="it-CH" dirty="0" err="1"/>
              <a:t>assembly</a:t>
            </a:r>
            <a:r>
              <a:rPr lang="it-CH" dirty="0"/>
              <a:t> </a:t>
            </a:r>
            <a:r>
              <a:rPr lang="it-CH" dirty="0" err="1"/>
              <a:t>reaches</a:t>
            </a:r>
            <a:r>
              <a:rPr lang="it-CH" dirty="0"/>
              <a:t> a </a:t>
            </a:r>
            <a:r>
              <a:rPr lang="it-CH" dirty="0" err="1"/>
              <a:t>region</a:t>
            </a:r>
            <a:r>
              <a:rPr lang="it-CH" dirty="0"/>
              <a:t> of </a:t>
            </a:r>
            <a:r>
              <a:rPr lang="it-CH" dirty="0" err="1"/>
              <a:t>repetitive</a:t>
            </a:r>
            <a:r>
              <a:rPr lang="it-CH" dirty="0"/>
              <a:t> DNA and can take </a:t>
            </a:r>
            <a:r>
              <a:rPr lang="it-CH" dirty="0" err="1"/>
              <a:t>steps</a:t>
            </a:r>
            <a:r>
              <a:rPr lang="it-CH" dirty="0"/>
              <a:t> to </a:t>
            </a:r>
            <a:r>
              <a:rPr lang="it-CH" dirty="0" err="1"/>
              <a:t>ensure</a:t>
            </a:r>
            <a:r>
              <a:rPr lang="it-CH" dirty="0"/>
              <a:t> </a:t>
            </a:r>
            <a:r>
              <a:rPr lang="it-CH" dirty="0" err="1"/>
              <a:t>that</a:t>
            </a:r>
            <a:r>
              <a:rPr lang="it-CH" dirty="0"/>
              <a:t> the </a:t>
            </a:r>
            <a:r>
              <a:rPr lang="it-CH" dirty="0" err="1"/>
              <a:t>sequence</a:t>
            </a:r>
            <a:r>
              <a:rPr lang="it-CH" dirty="0"/>
              <a:t> </a:t>
            </a:r>
            <a:r>
              <a:rPr lang="it-CH" dirty="0" err="1"/>
              <a:t>around</a:t>
            </a:r>
            <a:r>
              <a:rPr lang="it-CH" dirty="0"/>
              <a:t> </a:t>
            </a:r>
            <a:r>
              <a:rPr lang="it-CH" dirty="0" err="1"/>
              <a:t>these</a:t>
            </a:r>
            <a:r>
              <a:rPr lang="it-CH" dirty="0"/>
              <a:t> </a:t>
            </a:r>
            <a:r>
              <a:rPr lang="it-CH" dirty="0" err="1"/>
              <a:t>regions</a:t>
            </a:r>
            <a:r>
              <a:rPr lang="it-CH" dirty="0"/>
              <a:t> </a:t>
            </a:r>
            <a:r>
              <a:rPr lang="it-CH" dirty="0" err="1"/>
              <a:t>is</a:t>
            </a:r>
            <a:r>
              <a:rPr lang="it-CH" dirty="0"/>
              <a:t> </a:t>
            </a:r>
            <a:r>
              <a:rPr lang="it-CH" dirty="0" err="1"/>
              <a:t>not</a:t>
            </a:r>
            <a:r>
              <a:rPr lang="it-CH" dirty="0"/>
              <a:t> put </a:t>
            </a:r>
            <a:r>
              <a:rPr lang="it-CH" dirty="0" err="1"/>
              <a:t>together</a:t>
            </a:r>
            <a:r>
              <a:rPr lang="it-CH" dirty="0"/>
              <a:t> </a:t>
            </a:r>
            <a:r>
              <a:rPr lang="it-CH" dirty="0" err="1"/>
              <a:t>incorrectly</a:t>
            </a:r>
            <a:endParaRPr lang="it-CH" dirty="0"/>
          </a:p>
        </p:txBody>
      </p:sp>
      <p:sp>
        <p:nvSpPr>
          <p:cNvPr id="5" name="Rettangolo 4"/>
          <p:cNvSpPr/>
          <p:nvPr/>
        </p:nvSpPr>
        <p:spPr>
          <a:xfrm>
            <a:off x="240476" y="4038186"/>
            <a:ext cx="6096000" cy="2585323"/>
          </a:xfrm>
          <a:prstGeom prst="rect">
            <a:avLst/>
          </a:prstGeom>
        </p:spPr>
        <p:txBody>
          <a:bodyPr>
            <a:spAutoFit/>
          </a:bodyPr>
          <a:lstStyle/>
          <a:p>
            <a:r>
              <a:rPr lang="it-CH" b="1" dirty="0" err="1"/>
              <a:t>Maps</a:t>
            </a:r>
            <a:r>
              <a:rPr lang="it-CH" dirty="0"/>
              <a:t> </a:t>
            </a:r>
            <a:r>
              <a:rPr lang="it-CH" dirty="0" err="1"/>
              <a:t>have</a:t>
            </a:r>
            <a:r>
              <a:rPr lang="it-CH" dirty="0"/>
              <a:t> </a:t>
            </a:r>
            <a:r>
              <a:rPr lang="it-CH" dirty="0" err="1"/>
              <a:t>therefore</a:t>
            </a:r>
            <a:r>
              <a:rPr lang="it-CH" dirty="0"/>
              <a:t> </a:t>
            </a:r>
            <a:r>
              <a:rPr lang="it-CH" dirty="0" err="1"/>
              <a:t>become</a:t>
            </a:r>
            <a:r>
              <a:rPr lang="it-CH" dirty="0"/>
              <a:t> </a:t>
            </a:r>
            <a:r>
              <a:rPr lang="it-CH" b="1" dirty="0" err="1"/>
              <a:t>less</a:t>
            </a:r>
            <a:r>
              <a:rPr lang="it-CH" b="1" dirty="0"/>
              <a:t> </a:t>
            </a:r>
            <a:r>
              <a:rPr lang="it-CH" b="1" dirty="0" err="1"/>
              <a:t>important</a:t>
            </a:r>
            <a:r>
              <a:rPr lang="it-CH" dirty="0"/>
              <a:t>. </a:t>
            </a:r>
          </a:p>
          <a:p>
            <a:endParaRPr lang="it-CH" dirty="0"/>
          </a:p>
          <a:p>
            <a:r>
              <a:rPr lang="it-CH" dirty="0" err="1"/>
              <a:t>Many</a:t>
            </a:r>
            <a:r>
              <a:rPr lang="it-CH" dirty="0"/>
              <a:t> </a:t>
            </a:r>
            <a:r>
              <a:rPr lang="it-CH" dirty="0" err="1"/>
              <a:t>prokaryotic</a:t>
            </a:r>
            <a:r>
              <a:rPr lang="it-CH" dirty="0"/>
              <a:t> </a:t>
            </a:r>
            <a:r>
              <a:rPr lang="it-CH" dirty="0" err="1"/>
              <a:t>genomes</a:t>
            </a:r>
            <a:r>
              <a:rPr lang="it-CH" dirty="0"/>
              <a:t> (</a:t>
            </a:r>
            <a:r>
              <a:rPr lang="it-CH" dirty="0" err="1"/>
              <a:t>which</a:t>
            </a:r>
            <a:r>
              <a:rPr lang="it-CH" dirty="0"/>
              <a:t> are </a:t>
            </a:r>
            <a:r>
              <a:rPr lang="it-CH" dirty="0" err="1"/>
              <a:t>relatively</a:t>
            </a:r>
            <a:r>
              <a:rPr lang="it-CH" dirty="0"/>
              <a:t> small and </a:t>
            </a:r>
            <a:r>
              <a:rPr lang="it-CH" dirty="0" err="1"/>
              <a:t>have</a:t>
            </a:r>
            <a:r>
              <a:rPr lang="it-CH" dirty="0"/>
              <a:t> </a:t>
            </a:r>
            <a:r>
              <a:rPr lang="it-CH" dirty="0" err="1"/>
              <a:t>little</a:t>
            </a:r>
            <a:r>
              <a:rPr lang="it-CH" dirty="0"/>
              <a:t> </a:t>
            </a:r>
            <a:r>
              <a:rPr lang="it-CH" dirty="0" err="1"/>
              <a:t>repetitive</a:t>
            </a:r>
            <a:r>
              <a:rPr lang="it-CH" dirty="0"/>
              <a:t> DNA) </a:t>
            </a:r>
            <a:r>
              <a:rPr lang="it-CH" dirty="0" err="1"/>
              <a:t>have</a:t>
            </a:r>
            <a:r>
              <a:rPr lang="it-CH" dirty="0"/>
              <a:t> </a:t>
            </a:r>
            <a:r>
              <a:rPr lang="it-CH" dirty="0" err="1"/>
              <a:t>been</a:t>
            </a:r>
            <a:r>
              <a:rPr lang="it-CH" dirty="0"/>
              <a:t> </a:t>
            </a:r>
            <a:r>
              <a:rPr lang="it-CH" dirty="0" err="1"/>
              <a:t>sequenced</a:t>
            </a:r>
            <a:r>
              <a:rPr lang="it-CH" dirty="0"/>
              <a:t> </a:t>
            </a:r>
            <a:r>
              <a:rPr lang="it-CH" dirty="0" err="1"/>
              <a:t>without</a:t>
            </a:r>
            <a:r>
              <a:rPr lang="it-CH" dirty="0"/>
              <a:t> </a:t>
            </a:r>
            <a:r>
              <a:rPr lang="it-CH" dirty="0" err="1"/>
              <a:t>reference</a:t>
            </a:r>
            <a:r>
              <a:rPr lang="it-CH" dirty="0"/>
              <a:t> to a </a:t>
            </a:r>
            <a:r>
              <a:rPr lang="it-CH" dirty="0" err="1"/>
              <a:t>map</a:t>
            </a:r>
            <a:r>
              <a:rPr lang="it-CH" dirty="0"/>
              <a:t>, and an </a:t>
            </a:r>
            <a:r>
              <a:rPr lang="it-CH" dirty="0" err="1"/>
              <a:t>increasing</a:t>
            </a:r>
            <a:r>
              <a:rPr lang="it-CH" dirty="0"/>
              <a:t> </a:t>
            </a:r>
            <a:r>
              <a:rPr lang="it-CH" dirty="0" err="1"/>
              <a:t>number</a:t>
            </a:r>
            <a:r>
              <a:rPr lang="it-CH" dirty="0"/>
              <a:t> of </a:t>
            </a:r>
            <a:r>
              <a:rPr lang="it-CH" dirty="0" err="1"/>
              <a:t>eukaryotic</a:t>
            </a:r>
            <a:r>
              <a:rPr lang="it-CH" dirty="0"/>
              <a:t> </a:t>
            </a:r>
            <a:r>
              <a:rPr lang="it-CH" dirty="0" err="1"/>
              <a:t>genome</a:t>
            </a:r>
            <a:r>
              <a:rPr lang="it-CH" dirty="0"/>
              <a:t> </a:t>
            </a:r>
            <a:r>
              <a:rPr lang="it-CH" dirty="0" err="1"/>
              <a:t>projects</a:t>
            </a:r>
            <a:r>
              <a:rPr lang="it-CH" dirty="0"/>
              <a:t> are </a:t>
            </a:r>
            <a:r>
              <a:rPr lang="it-CH" dirty="0" err="1"/>
              <a:t>dispensing</a:t>
            </a:r>
            <a:r>
              <a:rPr lang="it-CH" dirty="0"/>
              <a:t> with </a:t>
            </a:r>
            <a:r>
              <a:rPr lang="it-CH" dirty="0" err="1"/>
              <a:t>them</a:t>
            </a:r>
            <a:r>
              <a:rPr lang="it-CH" dirty="0"/>
              <a:t>.</a:t>
            </a:r>
            <a:r>
              <a:rPr lang="en-US" dirty="0"/>
              <a:t> </a:t>
            </a:r>
          </a:p>
          <a:p>
            <a:endParaRPr lang="en-US" dirty="0"/>
          </a:p>
          <a:p>
            <a:r>
              <a:rPr lang="en-US" dirty="0"/>
              <a:t>But maps are not yet entirely redundant as aids to genome sequencing.</a:t>
            </a:r>
            <a:endParaRPr lang="it-CH" dirty="0"/>
          </a:p>
        </p:txBody>
      </p:sp>
      <p:sp>
        <p:nvSpPr>
          <p:cNvPr id="6" name="Rettangolo 5"/>
          <p:cNvSpPr/>
          <p:nvPr/>
        </p:nvSpPr>
        <p:spPr>
          <a:xfrm>
            <a:off x="6518749" y="260596"/>
            <a:ext cx="5409745" cy="2585323"/>
          </a:xfrm>
          <a:prstGeom prst="rect">
            <a:avLst/>
          </a:prstGeom>
        </p:spPr>
        <p:txBody>
          <a:bodyPr wrap="square">
            <a:spAutoFit/>
          </a:bodyPr>
          <a:lstStyle/>
          <a:p>
            <a:r>
              <a:rPr lang="it-CH" dirty="0" err="1"/>
              <a:t>Important</a:t>
            </a:r>
            <a:r>
              <a:rPr lang="it-CH" dirty="0"/>
              <a:t> </a:t>
            </a:r>
            <a:r>
              <a:rPr lang="it-CH" dirty="0" err="1"/>
              <a:t>crop</a:t>
            </a:r>
            <a:r>
              <a:rPr lang="it-CH" dirty="0"/>
              <a:t> </a:t>
            </a:r>
            <a:r>
              <a:rPr lang="it-CH" dirty="0" err="1"/>
              <a:t>plants</a:t>
            </a:r>
            <a:r>
              <a:rPr lang="it-CH" dirty="0"/>
              <a:t>: </a:t>
            </a:r>
            <a:r>
              <a:rPr lang="it-CH" dirty="0" err="1"/>
              <a:t>many</a:t>
            </a:r>
            <a:r>
              <a:rPr lang="it-CH" dirty="0"/>
              <a:t> of </a:t>
            </a:r>
            <a:r>
              <a:rPr lang="it-CH" dirty="0" err="1"/>
              <a:t>these</a:t>
            </a:r>
            <a:r>
              <a:rPr lang="it-CH" dirty="0"/>
              <a:t> </a:t>
            </a:r>
            <a:r>
              <a:rPr lang="it-CH" dirty="0" err="1"/>
              <a:t>species</a:t>
            </a:r>
            <a:r>
              <a:rPr lang="it-CH" dirty="0"/>
              <a:t> </a:t>
            </a:r>
            <a:r>
              <a:rPr lang="it-CH" dirty="0" err="1"/>
              <a:t>have</a:t>
            </a:r>
            <a:r>
              <a:rPr lang="it-CH" dirty="0"/>
              <a:t> large </a:t>
            </a:r>
            <a:r>
              <a:rPr lang="it-CH" dirty="0" err="1"/>
              <a:t>genomes</a:t>
            </a:r>
            <a:r>
              <a:rPr lang="it-CH" dirty="0"/>
              <a:t> with a </a:t>
            </a:r>
            <a:r>
              <a:rPr lang="it-CH" dirty="0" err="1"/>
              <a:t>substantial</a:t>
            </a:r>
            <a:r>
              <a:rPr lang="it-CH" dirty="0"/>
              <a:t> </a:t>
            </a:r>
            <a:r>
              <a:rPr lang="it-CH" dirty="0" err="1"/>
              <a:t>repetitive</a:t>
            </a:r>
            <a:r>
              <a:rPr lang="it-CH" dirty="0"/>
              <a:t> DNA </a:t>
            </a:r>
            <a:r>
              <a:rPr lang="it-CH" dirty="0" err="1"/>
              <a:t>content</a:t>
            </a:r>
            <a:r>
              <a:rPr lang="it-CH" dirty="0"/>
              <a:t>. The </a:t>
            </a:r>
            <a:r>
              <a:rPr lang="it-CH" dirty="0" err="1">
                <a:solidFill>
                  <a:srgbClr val="FF0000"/>
                </a:solidFill>
              </a:rPr>
              <a:t>sunflower</a:t>
            </a:r>
            <a:r>
              <a:rPr lang="it-CH" dirty="0"/>
              <a:t>, </a:t>
            </a:r>
            <a:r>
              <a:rPr lang="it-CH" i="1" dirty="0" err="1"/>
              <a:t>Helianthus</a:t>
            </a:r>
            <a:r>
              <a:rPr lang="it-CH" i="1" dirty="0"/>
              <a:t> </a:t>
            </a:r>
            <a:r>
              <a:rPr lang="it-CH" i="1" dirty="0" err="1"/>
              <a:t>annuus</a:t>
            </a:r>
            <a:r>
              <a:rPr lang="it-CH" dirty="0"/>
              <a:t>, </a:t>
            </a:r>
            <a:r>
              <a:rPr lang="it-CH" dirty="0" err="1"/>
              <a:t>which</a:t>
            </a:r>
            <a:r>
              <a:rPr lang="it-CH" dirty="0"/>
              <a:t> </a:t>
            </a:r>
            <a:r>
              <a:rPr lang="it-CH" dirty="0" err="1"/>
              <a:t>is</a:t>
            </a:r>
            <a:r>
              <a:rPr lang="it-CH" dirty="0"/>
              <a:t> a source of </a:t>
            </a:r>
            <a:r>
              <a:rPr lang="it-CH" dirty="0" err="1"/>
              <a:t>vegetable</a:t>
            </a:r>
            <a:r>
              <a:rPr lang="it-CH" dirty="0"/>
              <a:t> </a:t>
            </a:r>
            <a:r>
              <a:rPr lang="it-CH" dirty="0" err="1"/>
              <a:t>oil</a:t>
            </a:r>
            <a:r>
              <a:rPr lang="it-CH" dirty="0"/>
              <a:t> </a:t>
            </a:r>
            <a:r>
              <a:rPr lang="it-CH" dirty="0" err="1"/>
              <a:t>used</a:t>
            </a:r>
            <a:r>
              <a:rPr lang="it-CH" dirty="0"/>
              <a:t> </a:t>
            </a:r>
            <a:r>
              <a:rPr lang="it-CH" dirty="0" err="1"/>
              <a:t>as</a:t>
            </a:r>
            <a:r>
              <a:rPr lang="it-CH" dirty="0"/>
              <a:t> </a:t>
            </a:r>
            <a:r>
              <a:rPr lang="it-CH" dirty="0" err="1"/>
              <a:t>both</a:t>
            </a:r>
            <a:r>
              <a:rPr lang="it-CH" dirty="0"/>
              <a:t> </a:t>
            </a:r>
            <a:r>
              <a:rPr lang="it-CH" dirty="0" err="1"/>
              <a:t>food</a:t>
            </a:r>
            <a:r>
              <a:rPr lang="it-CH" dirty="0"/>
              <a:t> and </a:t>
            </a:r>
            <a:r>
              <a:rPr lang="it-CH" dirty="0" err="1"/>
              <a:t>biofuel</a:t>
            </a:r>
            <a:r>
              <a:rPr lang="it-CH" dirty="0"/>
              <a:t>, </a:t>
            </a:r>
            <a:r>
              <a:rPr lang="it-CH" dirty="0" err="1"/>
              <a:t>is</a:t>
            </a:r>
            <a:r>
              <a:rPr lang="it-CH" dirty="0"/>
              <a:t> an </a:t>
            </a:r>
            <a:r>
              <a:rPr lang="it-CH" dirty="0" err="1"/>
              <a:t>example</a:t>
            </a:r>
            <a:r>
              <a:rPr lang="it-CH" dirty="0"/>
              <a:t>. </a:t>
            </a:r>
            <a:r>
              <a:rPr lang="it-CH" dirty="0" err="1"/>
              <a:t>Its</a:t>
            </a:r>
            <a:r>
              <a:rPr lang="it-CH" dirty="0"/>
              <a:t> </a:t>
            </a:r>
            <a:r>
              <a:rPr lang="it-CH" dirty="0" err="1"/>
              <a:t>genome</a:t>
            </a:r>
            <a:r>
              <a:rPr lang="it-CH" dirty="0"/>
              <a:t> </a:t>
            </a:r>
            <a:r>
              <a:rPr lang="it-CH" dirty="0" err="1"/>
              <a:t>is</a:t>
            </a:r>
            <a:r>
              <a:rPr lang="it-CH" dirty="0"/>
              <a:t> </a:t>
            </a:r>
            <a:r>
              <a:rPr lang="it-CH" dirty="0" err="1"/>
              <a:t>only</a:t>
            </a:r>
            <a:r>
              <a:rPr lang="it-CH" dirty="0"/>
              <a:t> </a:t>
            </a:r>
            <a:r>
              <a:rPr lang="it-CH" dirty="0" err="1"/>
              <a:t>slightly</a:t>
            </a:r>
            <a:r>
              <a:rPr lang="it-CH" dirty="0"/>
              <a:t> </a:t>
            </a:r>
            <a:r>
              <a:rPr lang="it-CH" dirty="0" err="1"/>
              <a:t>larger</a:t>
            </a:r>
            <a:r>
              <a:rPr lang="it-CH" dirty="0"/>
              <a:t> </a:t>
            </a:r>
            <a:r>
              <a:rPr lang="it-CH" dirty="0" err="1"/>
              <a:t>than</a:t>
            </a:r>
            <a:r>
              <a:rPr lang="it-CH" dirty="0"/>
              <a:t> the human </a:t>
            </a:r>
            <a:r>
              <a:rPr lang="it-CH" dirty="0" err="1"/>
              <a:t>genome</a:t>
            </a:r>
            <a:r>
              <a:rPr lang="it-CH" dirty="0"/>
              <a:t> (</a:t>
            </a:r>
            <a:r>
              <a:rPr lang="it-CH" dirty="0">
                <a:solidFill>
                  <a:srgbClr val="FF0000"/>
                </a:solidFill>
              </a:rPr>
              <a:t>3600 Mb </a:t>
            </a:r>
            <a:r>
              <a:rPr lang="it-CH" dirty="0"/>
              <a:t>for </a:t>
            </a:r>
            <a:r>
              <a:rPr lang="it-CH" i="1" dirty="0"/>
              <a:t>H. </a:t>
            </a:r>
            <a:r>
              <a:rPr lang="it-CH" i="1" dirty="0" err="1"/>
              <a:t>annuus</a:t>
            </a:r>
            <a:r>
              <a:rPr lang="it-CH" dirty="0"/>
              <a:t> </a:t>
            </a:r>
            <a:r>
              <a:rPr lang="it-CH" dirty="0" err="1"/>
              <a:t>compared</a:t>
            </a:r>
            <a:r>
              <a:rPr lang="it-CH" dirty="0"/>
              <a:t> with 3235 Mb for </a:t>
            </a:r>
            <a:r>
              <a:rPr lang="it-CH" dirty="0" err="1"/>
              <a:t>humans</a:t>
            </a:r>
            <a:r>
              <a:rPr lang="it-CH" dirty="0"/>
              <a:t>), </a:t>
            </a:r>
            <a:r>
              <a:rPr lang="it-CH" dirty="0" err="1"/>
              <a:t>but</a:t>
            </a:r>
            <a:r>
              <a:rPr lang="it-CH" dirty="0"/>
              <a:t> </a:t>
            </a:r>
            <a:r>
              <a:rPr lang="en-US" dirty="0">
                <a:solidFill>
                  <a:srgbClr val="FF0000"/>
                </a:solidFill>
              </a:rPr>
              <a:t>80%</a:t>
            </a:r>
            <a:r>
              <a:rPr lang="en-US" dirty="0"/>
              <a:t> of the sunflower genome is made up of </a:t>
            </a:r>
            <a:r>
              <a:rPr lang="en-US" b="1" dirty="0"/>
              <a:t>repetitive DNA</a:t>
            </a:r>
            <a:r>
              <a:rPr lang="en-US" dirty="0"/>
              <a:t>, compared with just </a:t>
            </a:r>
            <a:r>
              <a:rPr lang="en-US" dirty="0">
                <a:solidFill>
                  <a:srgbClr val="FF0000"/>
                </a:solidFill>
              </a:rPr>
              <a:t>44%</a:t>
            </a:r>
            <a:r>
              <a:rPr lang="en-US" dirty="0"/>
              <a:t> for the human genome.</a:t>
            </a:r>
            <a:endParaRPr lang="it-CH" dirty="0"/>
          </a:p>
        </p:txBody>
      </p:sp>
      <p:sp>
        <p:nvSpPr>
          <p:cNvPr id="7" name="Rettangolo 6"/>
          <p:cNvSpPr/>
          <p:nvPr/>
        </p:nvSpPr>
        <p:spPr>
          <a:xfrm>
            <a:off x="6607278" y="3406479"/>
            <a:ext cx="5401456" cy="2308324"/>
          </a:xfrm>
          <a:prstGeom prst="rect">
            <a:avLst/>
          </a:prstGeom>
        </p:spPr>
        <p:txBody>
          <a:bodyPr wrap="square">
            <a:spAutoFit/>
          </a:bodyPr>
          <a:lstStyle/>
          <a:p>
            <a:r>
              <a:rPr lang="it-CH" dirty="0"/>
              <a:t>The </a:t>
            </a:r>
            <a:r>
              <a:rPr lang="it-CH" b="1" dirty="0" err="1"/>
              <a:t>barley</a:t>
            </a:r>
            <a:r>
              <a:rPr lang="it-CH" b="1" dirty="0"/>
              <a:t> </a:t>
            </a:r>
            <a:r>
              <a:rPr lang="it-CH" b="1" dirty="0" err="1"/>
              <a:t>genome</a:t>
            </a:r>
            <a:r>
              <a:rPr lang="it-CH" b="1" dirty="0"/>
              <a:t> </a:t>
            </a:r>
            <a:r>
              <a:rPr lang="it-CH" dirty="0" err="1"/>
              <a:t>also</a:t>
            </a:r>
            <a:r>
              <a:rPr lang="it-CH" dirty="0"/>
              <a:t> </a:t>
            </a:r>
            <a:r>
              <a:rPr lang="it-CH" dirty="0" err="1"/>
              <a:t>has</a:t>
            </a:r>
            <a:r>
              <a:rPr lang="it-CH" dirty="0"/>
              <a:t> </a:t>
            </a:r>
            <a:r>
              <a:rPr lang="it-CH" dirty="0" err="1"/>
              <a:t>about</a:t>
            </a:r>
            <a:r>
              <a:rPr lang="it-CH" dirty="0"/>
              <a:t> </a:t>
            </a:r>
            <a:r>
              <a:rPr lang="it-CH" dirty="0">
                <a:solidFill>
                  <a:srgbClr val="FF0000"/>
                </a:solidFill>
              </a:rPr>
              <a:t>80%</a:t>
            </a:r>
            <a:r>
              <a:rPr lang="it-CH" dirty="0"/>
              <a:t> </a:t>
            </a:r>
            <a:r>
              <a:rPr lang="it-CH" dirty="0" err="1"/>
              <a:t>repetitive</a:t>
            </a:r>
            <a:r>
              <a:rPr lang="it-CH" dirty="0"/>
              <a:t> DNA and </a:t>
            </a:r>
            <a:r>
              <a:rPr lang="it-CH" dirty="0" err="1"/>
              <a:t>is</a:t>
            </a:r>
            <a:r>
              <a:rPr lang="it-CH" dirty="0"/>
              <a:t> </a:t>
            </a:r>
            <a:r>
              <a:rPr lang="it-CH" dirty="0" err="1"/>
              <a:t>much</a:t>
            </a:r>
            <a:r>
              <a:rPr lang="it-CH" dirty="0"/>
              <a:t> </a:t>
            </a:r>
            <a:r>
              <a:rPr lang="it-CH" dirty="0" err="1"/>
              <a:t>larger</a:t>
            </a:r>
            <a:r>
              <a:rPr lang="it-CH" dirty="0"/>
              <a:t>, </a:t>
            </a:r>
            <a:r>
              <a:rPr lang="it-CH" dirty="0" err="1"/>
              <a:t>at</a:t>
            </a:r>
            <a:r>
              <a:rPr lang="it-CH" dirty="0"/>
              <a:t> </a:t>
            </a:r>
            <a:r>
              <a:rPr lang="it-CH" dirty="0">
                <a:solidFill>
                  <a:srgbClr val="FF0000"/>
                </a:solidFill>
              </a:rPr>
              <a:t>5100 Mb</a:t>
            </a:r>
            <a:r>
              <a:rPr lang="it-CH" dirty="0"/>
              <a:t>. </a:t>
            </a:r>
          </a:p>
          <a:p>
            <a:endParaRPr lang="it-CH" dirty="0"/>
          </a:p>
          <a:p>
            <a:r>
              <a:rPr lang="it-CH" dirty="0"/>
              <a:t>An </a:t>
            </a:r>
            <a:r>
              <a:rPr lang="it-CH" dirty="0" err="1"/>
              <a:t>even</a:t>
            </a:r>
            <a:r>
              <a:rPr lang="it-CH" dirty="0"/>
              <a:t> </a:t>
            </a:r>
            <a:r>
              <a:rPr lang="it-CH" dirty="0" err="1"/>
              <a:t>greater</a:t>
            </a:r>
            <a:r>
              <a:rPr lang="it-CH" dirty="0"/>
              <a:t> </a:t>
            </a:r>
            <a:r>
              <a:rPr lang="it-CH" dirty="0" err="1"/>
              <a:t>challenge</a:t>
            </a:r>
            <a:r>
              <a:rPr lang="it-CH" dirty="0"/>
              <a:t> </a:t>
            </a:r>
            <a:r>
              <a:rPr lang="it-CH" dirty="0" err="1"/>
              <a:t>is</a:t>
            </a:r>
            <a:r>
              <a:rPr lang="it-CH" dirty="0"/>
              <a:t> </a:t>
            </a:r>
            <a:r>
              <a:rPr lang="it-CH" dirty="0" err="1"/>
              <a:t>presented</a:t>
            </a:r>
            <a:r>
              <a:rPr lang="it-CH" dirty="0"/>
              <a:t> by </a:t>
            </a:r>
            <a:r>
              <a:rPr lang="it-CH" b="1" dirty="0" err="1"/>
              <a:t>bread</a:t>
            </a:r>
            <a:r>
              <a:rPr lang="it-CH" b="1" dirty="0"/>
              <a:t> </a:t>
            </a:r>
            <a:r>
              <a:rPr lang="it-CH" b="1" dirty="0" err="1"/>
              <a:t>wheat</a:t>
            </a:r>
            <a:r>
              <a:rPr lang="it-CH" dirty="0"/>
              <a:t>, </a:t>
            </a:r>
            <a:r>
              <a:rPr lang="it-CH" dirty="0" err="1"/>
              <a:t>which</a:t>
            </a:r>
            <a:r>
              <a:rPr lang="it-CH" dirty="0"/>
              <a:t> </a:t>
            </a:r>
            <a:r>
              <a:rPr lang="it-CH" dirty="0" err="1"/>
              <a:t>is</a:t>
            </a:r>
            <a:r>
              <a:rPr lang="it-CH" dirty="0"/>
              <a:t> a </a:t>
            </a:r>
            <a:r>
              <a:rPr lang="it-CH" dirty="0" err="1"/>
              <a:t>hexaploid</a:t>
            </a:r>
            <a:r>
              <a:rPr lang="it-CH" dirty="0"/>
              <a:t>, </a:t>
            </a:r>
            <a:r>
              <a:rPr lang="it-CH" dirty="0" err="1"/>
              <a:t>meaning</a:t>
            </a:r>
            <a:r>
              <a:rPr lang="it-CH" dirty="0"/>
              <a:t> </a:t>
            </a:r>
            <a:r>
              <a:rPr lang="it-CH" dirty="0" err="1"/>
              <a:t>that</a:t>
            </a:r>
            <a:r>
              <a:rPr lang="it-CH" dirty="0"/>
              <a:t> </a:t>
            </a:r>
            <a:r>
              <a:rPr lang="it-CH" dirty="0" err="1"/>
              <a:t>it</a:t>
            </a:r>
            <a:r>
              <a:rPr lang="it-CH" dirty="0"/>
              <a:t> </a:t>
            </a:r>
            <a:r>
              <a:rPr lang="it-CH" dirty="0" err="1"/>
              <a:t>has</a:t>
            </a:r>
            <a:r>
              <a:rPr lang="it-CH" dirty="0"/>
              <a:t> </a:t>
            </a:r>
            <a:r>
              <a:rPr lang="it-CH" dirty="0" err="1"/>
              <a:t>three</a:t>
            </a:r>
            <a:r>
              <a:rPr lang="it-CH" dirty="0"/>
              <a:t> </a:t>
            </a:r>
            <a:r>
              <a:rPr lang="it-CH" dirty="0" err="1"/>
              <a:t>genomes</a:t>
            </a:r>
            <a:r>
              <a:rPr lang="it-CH" dirty="0"/>
              <a:t>, </a:t>
            </a:r>
            <a:r>
              <a:rPr lang="it-CH" dirty="0" err="1"/>
              <a:t>called</a:t>
            </a:r>
            <a:r>
              <a:rPr lang="it-CH" dirty="0"/>
              <a:t> A, B, and D. </a:t>
            </a:r>
            <a:r>
              <a:rPr lang="it-CH" dirty="0" err="1"/>
              <a:t>Each</a:t>
            </a:r>
            <a:r>
              <a:rPr lang="it-CH" dirty="0"/>
              <a:t> </a:t>
            </a:r>
            <a:r>
              <a:rPr lang="it-CH" dirty="0" err="1"/>
              <a:t>is</a:t>
            </a:r>
            <a:r>
              <a:rPr lang="it-CH" dirty="0"/>
              <a:t> </a:t>
            </a:r>
            <a:r>
              <a:rPr lang="it-CH" dirty="0" err="1"/>
              <a:t>about</a:t>
            </a:r>
            <a:r>
              <a:rPr lang="it-CH" dirty="0"/>
              <a:t> </a:t>
            </a:r>
            <a:r>
              <a:rPr lang="it-CH" b="1" dirty="0"/>
              <a:t>5500</a:t>
            </a:r>
            <a:r>
              <a:rPr lang="it-CH" dirty="0"/>
              <a:t> Mb (a massive </a:t>
            </a:r>
            <a:r>
              <a:rPr lang="it-CH" dirty="0">
                <a:solidFill>
                  <a:srgbClr val="FF0000"/>
                </a:solidFill>
              </a:rPr>
              <a:t>16,500 Mb </a:t>
            </a:r>
            <a:r>
              <a:rPr lang="it-CH" b="1" dirty="0"/>
              <a:t>in </a:t>
            </a:r>
            <a:r>
              <a:rPr lang="it-CH" b="1" dirty="0" err="1"/>
              <a:t>total</a:t>
            </a:r>
            <a:r>
              <a:rPr lang="it-CH" dirty="0"/>
              <a:t>) with a </a:t>
            </a:r>
            <a:r>
              <a:rPr lang="it-CH" dirty="0" err="1"/>
              <a:t>similar</a:t>
            </a:r>
            <a:r>
              <a:rPr lang="it-CH" dirty="0"/>
              <a:t> </a:t>
            </a:r>
            <a:r>
              <a:rPr lang="it-CH" dirty="0" err="1"/>
              <a:t>repetitive</a:t>
            </a:r>
            <a:r>
              <a:rPr lang="it-CH" dirty="0"/>
              <a:t> DNA </a:t>
            </a:r>
            <a:r>
              <a:rPr lang="it-CH" dirty="0" err="1"/>
              <a:t>content</a:t>
            </a:r>
            <a:r>
              <a:rPr lang="it-CH" dirty="0"/>
              <a:t> to </a:t>
            </a:r>
            <a:r>
              <a:rPr lang="it-CH" dirty="0" err="1"/>
              <a:t>barley</a:t>
            </a:r>
            <a:r>
              <a:rPr lang="it-CH" dirty="0"/>
              <a:t>.</a:t>
            </a:r>
          </a:p>
        </p:txBody>
      </p:sp>
    </p:spTree>
    <p:extLst>
      <p:ext uri="{BB962C8B-B14F-4D97-AF65-F5344CB8AC3E}">
        <p14:creationId xmlns:p14="http://schemas.microsoft.com/office/powerpoint/2010/main" val="2189467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93150" y="83923"/>
            <a:ext cx="5510151" cy="3139321"/>
          </a:xfrm>
          <a:prstGeom prst="rect">
            <a:avLst/>
          </a:prstGeom>
        </p:spPr>
        <p:txBody>
          <a:bodyPr wrap="square">
            <a:spAutoFit/>
          </a:bodyPr>
          <a:lstStyle/>
          <a:p>
            <a:r>
              <a:rPr lang="it-CH" dirty="0" err="1"/>
              <a:t>Maps</a:t>
            </a:r>
            <a:r>
              <a:rPr lang="it-CH" dirty="0"/>
              <a:t> </a:t>
            </a:r>
            <a:r>
              <a:rPr lang="it-CH" dirty="0" err="1"/>
              <a:t>might</a:t>
            </a:r>
            <a:r>
              <a:rPr lang="it-CH" dirty="0"/>
              <a:t> </a:t>
            </a:r>
            <a:r>
              <a:rPr lang="it-CH" dirty="0" err="1"/>
              <a:t>have</a:t>
            </a:r>
            <a:r>
              <a:rPr lang="it-CH" dirty="0"/>
              <a:t> </a:t>
            </a:r>
            <a:r>
              <a:rPr lang="it-CH" dirty="0" err="1"/>
              <a:t>become</a:t>
            </a:r>
            <a:r>
              <a:rPr lang="it-CH" dirty="0"/>
              <a:t> </a:t>
            </a:r>
            <a:r>
              <a:rPr lang="it-CH" dirty="0" err="1"/>
              <a:t>less</a:t>
            </a:r>
            <a:r>
              <a:rPr lang="it-CH" dirty="0"/>
              <a:t> </a:t>
            </a:r>
            <a:r>
              <a:rPr lang="it-CH" dirty="0" err="1"/>
              <a:t>generally</a:t>
            </a:r>
            <a:r>
              <a:rPr lang="it-CH" dirty="0"/>
              <a:t> </a:t>
            </a:r>
            <a:r>
              <a:rPr lang="it-CH" dirty="0" err="1"/>
              <a:t>relevant</a:t>
            </a:r>
            <a:r>
              <a:rPr lang="it-CH" dirty="0"/>
              <a:t> </a:t>
            </a:r>
            <a:r>
              <a:rPr lang="it-CH" dirty="0" err="1"/>
              <a:t>as</a:t>
            </a:r>
            <a:r>
              <a:rPr lang="it-CH" dirty="0"/>
              <a:t> aids in the </a:t>
            </a:r>
            <a:r>
              <a:rPr lang="it-CH" dirty="0" err="1"/>
              <a:t>assembly</a:t>
            </a:r>
            <a:r>
              <a:rPr lang="it-CH" dirty="0"/>
              <a:t> of </a:t>
            </a:r>
            <a:r>
              <a:rPr lang="it-CH" dirty="0" err="1"/>
              <a:t>genome</a:t>
            </a:r>
            <a:r>
              <a:rPr lang="it-CH" dirty="0"/>
              <a:t> </a:t>
            </a:r>
            <a:r>
              <a:rPr lang="it-CH" dirty="0" err="1"/>
              <a:t>sequences</a:t>
            </a:r>
            <a:r>
              <a:rPr lang="it-CH" dirty="0"/>
              <a:t>, </a:t>
            </a:r>
            <a:r>
              <a:rPr lang="it-CH" dirty="0" err="1"/>
              <a:t>but</a:t>
            </a:r>
            <a:r>
              <a:rPr lang="it-CH" dirty="0"/>
              <a:t> </a:t>
            </a:r>
            <a:r>
              <a:rPr lang="it-CH" dirty="0" err="1"/>
              <a:t>their</a:t>
            </a:r>
            <a:r>
              <a:rPr lang="it-CH" dirty="0"/>
              <a:t> </a:t>
            </a:r>
            <a:r>
              <a:rPr lang="it-CH" dirty="0" err="1"/>
              <a:t>value</a:t>
            </a:r>
            <a:r>
              <a:rPr lang="it-CH" dirty="0"/>
              <a:t> in </a:t>
            </a:r>
            <a:r>
              <a:rPr lang="it-CH" dirty="0" err="1"/>
              <a:t>other</a:t>
            </a:r>
            <a:r>
              <a:rPr lang="it-CH" dirty="0"/>
              <a:t> </a:t>
            </a:r>
            <a:r>
              <a:rPr lang="it-CH" dirty="0" err="1"/>
              <a:t>aspects</a:t>
            </a:r>
            <a:r>
              <a:rPr lang="it-CH" dirty="0"/>
              <a:t> of </a:t>
            </a:r>
            <a:r>
              <a:rPr lang="it-CH" dirty="0" err="1"/>
              <a:t>genomics</a:t>
            </a:r>
            <a:r>
              <a:rPr lang="it-CH" dirty="0"/>
              <a:t> </a:t>
            </a:r>
            <a:r>
              <a:rPr lang="it-CH" dirty="0" err="1"/>
              <a:t>research</a:t>
            </a:r>
            <a:r>
              <a:rPr lang="it-CH" dirty="0"/>
              <a:t> </a:t>
            </a:r>
            <a:r>
              <a:rPr lang="it-CH" dirty="0" err="1"/>
              <a:t>is</a:t>
            </a:r>
            <a:r>
              <a:rPr lang="it-CH" dirty="0"/>
              <a:t> </a:t>
            </a:r>
            <a:r>
              <a:rPr lang="it-CH" dirty="0" err="1"/>
              <a:t>undiminished</a:t>
            </a:r>
            <a:r>
              <a:rPr lang="it-CH" dirty="0"/>
              <a:t>. </a:t>
            </a:r>
            <a:r>
              <a:rPr lang="it-CH" dirty="0" err="1"/>
              <a:t>It</a:t>
            </a:r>
            <a:r>
              <a:rPr lang="it-CH" dirty="0"/>
              <a:t> </a:t>
            </a:r>
            <a:r>
              <a:rPr lang="it-CH" dirty="0" err="1"/>
              <a:t>is</a:t>
            </a:r>
            <a:r>
              <a:rPr lang="it-CH" dirty="0"/>
              <a:t> </a:t>
            </a:r>
            <a:r>
              <a:rPr lang="it-CH" dirty="0" err="1"/>
              <a:t>important</a:t>
            </a:r>
            <a:r>
              <a:rPr lang="it-CH" dirty="0"/>
              <a:t> to </a:t>
            </a:r>
            <a:r>
              <a:rPr lang="it-CH" dirty="0" err="1"/>
              <a:t>recognize</a:t>
            </a:r>
            <a:r>
              <a:rPr lang="it-CH" dirty="0"/>
              <a:t> </a:t>
            </a:r>
            <a:r>
              <a:rPr lang="it-CH" dirty="0" err="1"/>
              <a:t>that</a:t>
            </a:r>
            <a:r>
              <a:rPr lang="it-CH" dirty="0"/>
              <a:t> </a:t>
            </a:r>
            <a:r>
              <a:rPr lang="it-CH" dirty="0" err="1"/>
              <a:t>completion</a:t>
            </a:r>
            <a:r>
              <a:rPr lang="it-CH" dirty="0"/>
              <a:t> of the nucleotide </a:t>
            </a:r>
            <a:r>
              <a:rPr lang="it-CH" dirty="0" err="1"/>
              <a:t>sequence</a:t>
            </a:r>
            <a:r>
              <a:rPr lang="it-CH" dirty="0"/>
              <a:t> of a </a:t>
            </a:r>
            <a:r>
              <a:rPr lang="it-CH" dirty="0" err="1"/>
              <a:t>genome</a:t>
            </a:r>
            <a:r>
              <a:rPr lang="it-CH" dirty="0"/>
              <a:t> </a:t>
            </a:r>
            <a:r>
              <a:rPr lang="it-CH" dirty="0" err="1"/>
              <a:t>is</a:t>
            </a:r>
            <a:r>
              <a:rPr lang="it-CH" dirty="0"/>
              <a:t> </a:t>
            </a:r>
            <a:r>
              <a:rPr lang="it-CH" dirty="0" err="1"/>
              <a:t>not</a:t>
            </a:r>
            <a:r>
              <a:rPr lang="it-CH" dirty="0"/>
              <a:t> an end in </a:t>
            </a:r>
            <a:r>
              <a:rPr lang="it-CH" dirty="0" err="1"/>
              <a:t>itself</a:t>
            </a:r>
            <a:r>
              <a:rPr lang="it-CH" dirty="0"/>
              <a:t>. </a:t>
            </a:r>
            <a:r>
              <a:rPr lang="it-CH" dirty="0" err="1"/>
              <a:t>Indeed</a:t>
            </a:r>
            <a:r>
              <a:rPr lang="it-CH" dirty="0"/>
              <a:t>, </a:t>
            </a:r>
            <a:r>
              <a:rPr lang="it-CH" dirty="0" err="1"/>
              <a:t>every</a:t>
            </a:r>
            <a:r>
              <a:rPr lang="it-CH" dirty="0"/>
              <a:t> </a:t>
            </a:r>
            <a:r>
              <a:rPr lang="it-CH" dirty="0" err="1"/>
              <a:t>genome</a:t>
            </a:r>
            <a:r>
              <a:rPr lang="it-CH" dirty="0"/>
              <a:t> </a:t>
            </a:r>
            <a:r>
              <a:rPr lang="it-CH" dirty="0" err="1"/>
              <a:t>is</a:t>
            </a:r>
            <a:r>
              <a:rPr lang="it-CH" dirty="0"/>
              <a:t> </a:t>
            </a:r>
            <a:r>
              <a:rPr lang="it-CH" dirty="0" err="1"/>
              <a:t>simply</a:t>
            </a:r>
            <a:r>
              <a:rPr lang="it-CH" dirty="0"/>
              <a:t> a </a:t>
            </a:r>
            <a:r>
              <a:rPr lang="it-CH" dirty="0" err="1"/>
              <a:t>series</a:t>
            </a:r>
            <a:r>
              <a:rPr lang="it-CH" dirty="0"/>
              <a:t> of </a:t>
            </a:r>
            <a:r>
              <a:rPr lang="it-CH" dirty="0" err="1"/>
              <a:t>As</a:t>
            </a:r>
            <a:r>
              <a:rPr lang="it-CH" dirty="0"/>
              <a:t>, Cs, </a:t>
            </a:r>
            <a:r>
              <a:rPr lang="it-CH" dirty="0" err="1"/>
              <a:t>Gs</a:t>
            </a:r>
            <a:r>
              <a:rPr lang="it-CH" dirty="0"/>
              <a:t>, and </a:t>
            </a:r>
            <a:r>
              <a:rPr lang="it-CH" dirty="0" err="1"/>
              <a:t>Ts</a:t>
            </a:r>
            <a:r>
              <a:rPr lang="it-CH" dirty="0"/>
              <a:t>, and </a:t>
            </a:r>
            <a:r>
              <a:rPr lang="it-CH" dirty="0" err="1"/>
              <a:t>working</a:t>
            </a:r>
            <a:r>
              <a:rPr lang="it-CH" dirty="0"/>
              <a:t> out the </a:t>
            </a:r>
            <a:r>
              <a:rPr lang="it-CH" dirty="0" err="1"/>
              <a:t>order</a:t>
            </a:r>
            <a:r>
              <a:rPr lang="it-CH" dirty="0"/>
              <a:t> of </a:t>
            </a:r>
            <a:r>
              <a:rPr lang="it-CH" dirty="0" err="1"/>
              <a:t>these</a:t>
            </a:r>
            <a:r>
              <a:rPr lang="it-CH" dirty="0"/>
              <a:t> </a:t>
            </a:r>
            <a:r>
              <a:rPr lang="it-CH" dirty="0" err="1"/>
              <a:t>letters</a:t>
            </a:r>
            <a:r>
              <a:rPr lang="it-CH" dirty="0"/>
              <a:t> </a:t>
            </a:r>
            <a:r>
              <a:rPr lang="it-CH" dirty="0" err="1"/>
              <a:t>does</a:t>
            </a:r>
            <a:r>
              <a:rPr lang="it-CH" dirty="0"/>
              <a:t> </a:t>
            </a:r>
            <a:r>
              <a:rPr lang="it-CH" dirty="0" err="1"/>
              <a:t>not</a:t>
            </a:r>
            <a:r>
              <a:rPr lang="it-CH" dirty="0"/>
              <a:t> </a:t>
            </a:r>
            <a:r>
              <a:rPr lang="it-CH" dirty="0" err="1"/>
              <a:t>tell</a:t>
            </a:r>
            <a:r>
              <a:rPr lang="it-CH" dirty="0"/>
              <a:t> </a:t>
            </a:r>
            <a:r>
              <a:rPr lang="it-CH" dirty="0" err="1"/>
              <a:t>us</a:t>
            </a:r>
            <a:r>
              <a:rPr lang="it-CH" dirty="0"/>
              <a:t> </a:t>
            </a:r>
            <a:r>
              <a:rPr lang="it-CH" dirty="0" err="1"/>
              <a:t>much</a:t>
            </a:r>
            <a:r>
              <a:rPr lang="it-CH" dirty="0"/>
              <a:t>, </a:t>
            </a:r>
            <a:r>
              <a:rPr lang="it-CH" dirty="0" err="1"/>
              <a:t>if</a:t>
            </a:r>
            <a:r>
              <a:rPr lang="it-CH" dirty="0"/>
              <a:t> </a:t>
            </a:r>
            <a:r>
              <a:rPr lang="it-CH" dirty="0" err="1"/>
              <a:t>anything</a:t>
            </a:r>
            <a:r>
              <a:rPr lang="it-CH" dirty="0"/>
              <a:t>, </a:t>
            </a:r>
            <a:r>
              <a:rPr lang="it-CH" dirty="0" err="1"/>
              <a:t>about</a:t>
            </a:r>
            <a:r>
              <a:rPr lang="it-CH" dirty="0"/>
              <a:t> the way in </a:t>
            </a:r>
            <a:r>
              <a:rPr lang="it-CH" dirty="0" err="1"/>
              <a:t>which</a:t>
            </a:r>
            <a:r>
              <a:rPr lang="it-CH" dirty="0"/>
              <a:t> a </a:t>
            </a:r>
            <a:r>
              <a:rPr lang="it-CH" dirty="0" err="1"/>
              <a:t>genome</a:t>
            </a:r>
            <a:r>
              <a:rPr lang="it-CH" dirty="0"/>
              <a:t> </a:t>
            </a:r>
            <a:r>
              <a:rPr lang="it-CH" dirty="0" err="1"/>
              <a:t>acts</a:t>
            </a:r>
            <a:r>
              <a:rPr lang="it-CH" dirty="0"/>
              <a:t> </a:t>
            </a:r>
            <a:r>
              <a:rPr lang="it-CH" dirty="0" err="1"/>
              <a:t>as</a:t>
            </a:r>
            <a:r>
              <a:rPr lang="it-CH" dirty="0"/>
              <a:t> a </a:t>
            </a:r>
            <a:r>
              <a:rPr lang="it-CH" dirty="0" err="1"/>
              <a:t>store</a:t>
            </a:r>
            <a:r>
              <a:rPr lang="it-CH" dirty="0"/>
              <a:t> of </a:t>
            </a:r>
            <a:r>
              <a:rPr lang="it-CH" dirty="0" err="1"/>
              <a:t>biological</a:t>
            </a:r>
            <a:r>
              <a:rPr lang="it-CH" dirty="0"/>
              <a:t> information or </a:t>
            </a:r>
            <a:r>
              <a:rPr lang="it-CH" dirty="0" err="1"/>
              <a:t>how</a:t>
            </a:r>
            <a:r>
              <a:rPr lang="it-CH" dirty="0"/>
              <a:t> </a:t>
            </a:r>
            <a:r>
              <a:rPr lang="it-CH" dirty="0" err="1"/>
              <a:t>that</a:t>
            </a:r>
            <a:r>
              <a:rPr lang="it-CH" dirty="0"/>
              <a:t> information </a:t>
            </a:r>
            <a:r>
              <a:rPr lang="it-CH" dirty="0" err="1"/>
              <a:t>is</a:t>
            </a:r>
            <a:r>
              <a:rPr lang="it-CH" dirty="0"/>
              <a:t> </a:t>
            </a:r>
            <a:r>
              <a:rPr lang="it-CH" dirty="0" err="1"/>
              <a:t>used</a:t>
            </a:r>
            <a:r>
              <a:rPr lang="it-CH" dirty="0"/>
              <a:t> to </a:t>
            </a:r>
            <a:r>
              <a:rPr lang="it-CH" dirty="0" err="1"/>
              <a:t>specify</a:t>
            </a:r>
            <a:r>
              <a:rPr lang="it-CH" dirty="0"/>
              <a:t> the </a:t>
            </a:r>
            <a:r>
              <a:rPr lang="it-CH" dirty="0" err="1"/>
              <a:t>characteristics</a:t>
            </a:r>
            <a:r>
              <a:rPr lang="it-CH" dirty="0"/>
              <a:t> of the </a:t>
            </a:r>
            <a:r>
              <a:rPr lang="it-CH" dirty="0" err="1"/>
              <a:t>species</a:t>
            </a:r>
            <a:r>
              <a:rPr lang="it-CH" dirty="0"/>
              <a:t> </a:t>
            </a:r>
            <a:r>
              <a:rPr lang="it-CH" dirty="0" err="1"/>
              <a:t>being</a:t>
            </a:r>
            <a:r>
              <a:rPr lang="it-CH" dirty="0"/>
              <a:t> </a:t>
            </a:r>
            <a:r>
              <a:rPr lang="it-CH" dirty="0" err="1"/>
              <a:t>studied</a:t>
            </a:r>
            <a:r>
              <a:rPr lang="it-CH" dirty="0"/>
              <a:t>.</a:t>
            </a:r>
          </a:p>
        </p:txBody>
      </p:sp>
      <p:sp>
        <p:nvSpPr>
          <p:cNvPr id="5" name="Rettangolo 4"/>
          <p:cNvSpPr/>
          <p:nvPr/>
        </p:nvSpPr>
        <p:spPr>
          <a:xfrm>
            <a:off x="93150" y="3385795"/>
            <a:ext cx="6096000" cy="923330"/>
          </a:xfrm>
          <a:prstGeom prst="rect">
            <a:avLst/>
          </a:prstGeom>
        </p:spPr>
        <p:txBody>
          <a:bodyPr>
            <a:spAutoFit/>
          </a:bodyPr>
          <a:lstStyle/>
          <a:p>
            <a:r>
              <a:rPr lang="it-CH" dirty="0"/>
              <a:t>the first stage in </a:t>
            </a:r>
            <a:r>
              <a:rPr lang="it-CH" dirty="0" err="1"/>
              <a:t>understanding</a:t>
            </a:r>
            <a:r>
              <a:rPr lang="it-CH" dirty="0"/>
              <a:t> a </a:t>
            </a:r>
            <a:r>
              <a:rPr lang="it-CH" dirty="0" err="1"/>
              <a:t>genome</a:t>
            </a:r>
            <a:r>
              <a:rPr lang="it-CH" dirty="0"/>
              <a:t> </a:t>
            </a:r>
            <a:r>
              <a:rPr lang="it-CH" dirty="0" err="1"/>
              <a:t>sequence</a:t>
            </a:r>
            <a:r>
              <a:rPr lang="it-CH" dirty="0"/>
              <a:t> </a:t>
            </a:r>
            <a:r>
              <a:rPr lang="it-CH" dirty="0" err="1"/>
              <a:t>is</a:t>
            </a:r>
            <a:r>
              <a:rPr lang="it-CH" dirty="0"/>
              <a:t> to </a:t>
            </a:r>
            <a:r>
              <a:rPr lang="it-CH" dirty="0" err="1">
                <a:solidFill>
                  <a:srgbClr val="FF0000"/>
                </a:solidFill>
              </a:rPr>
              <a:t>identify</a:t>
            </a:r>
            <a:r>
              <a:rPr lang="it-CH" dirty="0">
                <a:solidFill>
                  <a:srgbClr val="FF0000"/>
                </a:solidFill>
              </a:rPr>
              <a:t> the </a:t>
            </a:r>
            <a:r>
              <a:rPr lang="it-CH" dirty="0" err="1">
                <a:solidFill>
                  <a:srgbClr val="FF0000"/>
                </a:solidFill>
              </a:rPr>
              <a:t>genes</a:t>
            </a:r>
            <a:r>
              <a:rPr lang="it-CH" dirty="0">
                <a:solidFill>
                  <a:srgbClr val="FF0000"/>
                </a:solidFill>
              </a:rPr>
              <a:t> </a:t>
            </a:r>
            <a:r>
              <a:rPr lang="it-CH" dirty="0" err="1"/>
              <a:t>that</a:t>
            </a:r>
            <a:r>
              <a:rPr lang="it-CH" dirty="0"/>
              <a:t> </a:t>
            </a:r>
            <a:r>
              <a:rPr lang="it-CH" dirty="0" err="1"/>
              <a:t>it</a:t>
            </a:r>
            <a:r>
              <a:rPr lang="it-CH" dirty="0"/>
              <a:t> </a:t>
            </a:r>
            <a:r>
              <a:rPr lang="it-CH" dirty="0" err="1"/>
              <a:t>contains</a:t>
            </a:r>
            <a:r>
              <a:rPr lang="it-CH" dirty="0"/>
              <a:t> and to </a:t>
            </a:r>
            <a:r>
              <a:rPr lang="it-CH" dirty="0" err="1">
                <a:solidFill>
                  <a:srgbClr val="FF0000"/>
                </a:solidFill>
              </a:rPr>
              <a:t>assign</a:t>
            </a:r>
            <a:r>
              <a:rPr lang="it-CH" dirty="0">
                <a:solidFill>
                  <a:srgbClr val="FF0000"/>
                </a:solidFill>
              </a:rPr>
              <a:t> </a:t>
            </a:r>
            <a:r>
              <a:rPr lang="it-CH" dirty="0" err="1">
                <a:solidFill>
                  <a:srgbClr val="FF0000"/>
                </a:solidFill>
              </a:rPr>
              <a:t>functions</a:t>
            </a:r>
            <a:r>
              <a:rPr lang="it-CH" dirty="0">
                <a:solidFill>
                  <a:srgbClr val="FF0000"/>
                </a:solidFill>
              </a:rPr>
              <a:t> </a:t>
            </a:r>
            <a:r>
              <a:rPr lang="it-CH" dirty="0"/>
              <a:t>to </a:t>
            </a:r>
            <a:r>
              <a:rPr lang="it-CH" dirty="0" err="1"/>
              <a:t>as</a:t>
            </a:r>
            <a:r>
              <a:rPr lang="it-CH" dirty="0"/>
              <a:t> </a:t>
            </a:r>
            <a:r>
              <a:rPr lang="it-CH" dirty="0" err="1"/>
              <a:t>many</a:t>
            </a:r>
            <a:r>
              <a:rPr lang="it-CH" dirty="0"/>
              <a:t> of </a:t>
            </a:r>
            <a:r>
              <a:rPr lang="it-CH" dirty="0" err="1"/>
              <a:t>these</a:t>
            </a:r>
            <a:r>
              <a:rPr lang="it-CH" dirty="0"/>
              <a:t> </a:t>
            </a:r>
            <a:r>
              <a:rPr lang="it-CH" dirty="0" err="1"/>
              <a:t>as</a:t>
            </a:r>
            <a:r>
              <a:rPr lang="it-CH" dirty="0"/>
              <a:t> </a:t>
            </a:r>
            <a:r>
              <a:rPr lang="it-CH" dirty="0" err="1"/>
              <a:t>possible</a:t>
            </a:r>
            <a:r>
              <a:rPr lang="it-CH" dirty="0"/>
              <a:t>.</a:t>
            </a:r>
          </a:p>
        </p:txBody>
      </p:sp>
      <p:sp>
        <p:nvSpPr>
          <p:cNvPr id="6" name="Rettangolo 5"/>
          <p:cNvSpPr/>
          <p:nvPr/>
        </p:nvSpPr>
        <p:spPr>
          <a:xfrm>
            <a:off x="192736" y="4471676"/>
            <a:ext cx="6096000" cy="1200329"/>
          </a:xfrm>
          <a:prstGeom prst="rect">
            <a:avLst/>
          </a:prstGeom>
        </p:spPr>
        <p:txBody>
          <a:bodyPr>
            <a:spAutoFit/>
          </a:bodyPr>
          <a:lstStyle/>
          <a:p>
            <a:r>
              <a:rPr lang="it-CH" dirty="0" err="1"/>
              <a:t>Many</a:t>
            </a:r>
            <a:r>
              <a:rPr lang="it-CH" dirty="0"/>
              <a:t> of the </a:t>
            </a:r>
            <a:r>
              <a:rPr lang="it-CH" dirty="0" err="1"/>
              <a:t>methods</a:t>
            </a:r>
            <a:r>
              <a:rPr lang="it-CH" dirty="0"/>
              <a:t> </a:t>
            </a:r>
            <a:r>
              <a:rPr lang="it-CH" dirty="0" err="1"/>
              <a:t>used</a:t>
            </a:r>
            <a:r>
              <a:rPr lang="it-CH" dirty="0"/>
              <a:t> to </a:t>
            </a:r>
            <a:r>
              <a:rPr lang="it-CH" dirty="0" err="1"/>
              <a:t>assign</a:t>
            </a:r>
            <a:r>
              <a:rPr lang="it-CH" dirty="0"/>
              <a:t> </a:t>
            </a:r>
            <a:r>
              <a:rPr lang="it-CH" dirty="0" err="1"/>
              <a:t>functions</a:t>
            </a:r>
            <a:r>
              <a:rPr lang="it-CH" dirty="0"/>
              <a:t> </a:t>
            </a:r>
            <a:r>
              <a:rPr lang="it-CH" dirty="0" err="1"/>
              <a:t>begin</a:t>
            </a:r>
            <a:r>
              <a:rPr lang="it-CH" dirty="0"/>
              <a:t> with a gene and </a:t>
            </a:r>
            <a:r>
              <a:rPr lang="it-CH" dirty="0" err="1"/>
              <a:t>ask</a:t>
            </a:r>
            <a:r>
              <a:rPr lang="it-CH" dirty="0"/>
              <a:t> </a:t>
            </a:r>
            <a:r>
              <a:rPr lang="it-CH" dirty="0" err="1"/>
              <a:t>what</a:t>
            </a:r>
            <a:r>
              <a:rPr lang="it-CH" dirty="0"/>
              <a:t> </a:t>
            </a:r>
            <a:r>
              <a:rPr lang="it-CH" dirty="0" err="1"/>
              <a:t>does</a:t>
            </a:r>
            <a:r>
              <a:rPr lang="it-CH" dirty="0"/>
              <a:t> </a:t>
            </a:r>
            <a:r>
              <a:rPr lang="it-CH" dirty="0" err="1"/>
              <a:t>this</a:t>
            </a:r>
            <a:r>
              <a:rPr lang="it-CH" dirty="0"/>
              <a:t> gene do, </a:t>
            </a:r>
            <a:r>
              <a:rPr lang="it-CH" dirty="0" err="1"/>
              <a:t>but</a:t>
            </a:r>
            <a:r>
              <a:rPr lang="it-CH" dirty="0"/>
              <a:t> </a:t>
            </a:r>
            <a:r>
              <a:rPr lang="it-CH" b="1" dirty="0"/>
              <a:t>the reverse </a:t>
            </a:r>
            <a:r>
              <a:rPr lang="it-CH" b="1" dirty="0" err="1"/>
              <a:t>process</a:t>
            </a:r>
            <a:r>
              <a:rPr lang="it-CH" dirty="0"/>
              <a:t>, in </a:t>
            </a:r>
            <a:r>
              <a:rPr lang="it-CH" dirty="0" err="1"/>
              <a:t>which</a:t>
            </a:r>
            <a:r>
              <a:rPr lang="it-CH" dirty="0"/>
              <a:t> </a:t>
            </a:r>
            <a:r>
              <a:rPr lang="it-CH" dirty="0" err="1"/>
              <a:t>we</a:t>
            </a:r>
            <a:r>
              <a:rPr lang="it-CH" dirty="0"/>
              <a:t> start with a </a:t>
            </a:r>
            <a:r>
              <a:rPr lang="it-CH" dirty="0" err="1"/>
              <a:t>function</a:t>
            </a:r>
            <a:r>
              <a:rPr lang="it-CH" dirty="0"/>
              <a:t> and </a:t>
            </a:r>
            <a:r>
              <a:rPr lang="it-CH" dirty="0" err="1"/>
              <a:t>ask</a:t>
            </a:r>
            <a:r>
              <a:rPr lang="it-CH" dirty="0"/>
              <a:t> </a:t>
            </a:r>
            <a:r>
              <a:rPr lang="it-CH" dirty="0" err="1"/>
              <a:t>what</a:t>
            </a:r>
            <a:r>
              <a:rPr lang="it-CH" dirty="0"/>
              <a:t> </a:t>
            </a:r>
            <a:r>
              <a:rPr lang="it-CH" dirty="0" err="1"/>
              <a:t>is</a:t>
            </a:r>
            <a:r>
              <a:rPr lang="it-CH" dirty="0"/>
              <a:t> the </a:t>
            </a:r>
            <a:r>
              <a:rPr lang="it-CH" b="1" dirty="0" err="1"/>
              <a:t>responsible</a:t>
            </a:r>
            <a:r>
              <a:rPr lang="it-CH" b="1" dirty="0"/>
              <a:t> gene</a:t>
            </a:r>
            <a:r>
              <a:rPr lang="it-CH" dirty="0"/>
              <a:t>, </a:t>
            </a:r>
            <a:r>
              <a:rPr lang="it-CH" dirty="0" err="1"/>
              <a:t>is</a:t>
            </a:r>
            <a:r>
              <a:rPr lang="it-CH" dirty="0"/>
              <a:t> </a:t>
            </a:r>
            <a:r>
              <a:rPr lang="it-CH" dirty="0" err="1"/>
              <a:t>equally</a:t>
            </a:r>
            <a:r>
              <a:rPr lang="it-CH" dirty="0"/>
              <a:t> </a:t>
            </a:r>
            <a:r>
              <a:rPr lang="it-CH" dirty="0" err="1"/>
              <a:t>important</a:t>
            </a:r>
            <a:r>
              <a:rPr lang="it-CH" dirty="0"/>
              <a:t>.</a:t>
            </a:r>
          </a:p>
        </p:txBody>
      </p:sp>
      <p:sp>
        <p:nvSpPr>
          <p:cNvPr id="7" name="Rettangolo 6"/>
          <p:cNvSpPr/>
          <p:nvPr/>
        </p:nvSpPr>
        <p:spPr>
          <a:xfrm>
            <a:off x="6189150" y="176255"/>
            <a:ext cx="6096000" cy="1477328"/>
          </a:xfrm>
          <a:prstGeom prst="rect">
            <a:avLst/>
          </a:prstGeom>
        </p:spPr>
        <p:txBody>
          <a:bodyPr>
            <a:spAutoFit/>
          </a:bodyPr>
          <a:lstStyle/>
          <a:p>
            <a:r>
              <a:rPr lang="it-CH" dirty="0"/>
              <a:t>a </a:t>
            </a:r>
            <a:r>
              <a:rPr lang="it-CH" dirty="0" err="1"/>
              <a:t>genome</a:t>
            </a:r>
            <a:r>
              <a:rPr lang="it-CH" dirty="0"/>
              <a:t> </a:t>
            </a:r>
            <a:r>
              <a:rPr lang="it-CH" dirty="0" err="1"/>
              <a:t>map</a:t>
            </a:r>
            <a:r>
              <a:rPr lang="it-CH" dirty="0"/>
              <a:t> </a:t>
            </a:r>
            <a:r>
              <a:rPr lang="it-CH" dirty="0" err="1"/>
              <a:t>is</a:t>
            </a:r>
            <a:r>
              <a:rPr lang="it-CH" dirty="0"/>
              <a:t> </a:t>
            </a:r>
            <a:r>
              <a:rPr lang="it-CH" dirty="0" err="1"/>
              <a:t>essential</a:t>
            </a:r>
            <a:r>
              <a:rPr lang="it-CH" dirty="0"/>
              <a:t> in </a:t>
            </a:r>
            <a:r>
              <a:rPr lang="it-CH" dirty="0" err="1"/>
              <a:t>order</a:t>
            </a:r>
            <a:r>
              <a:rPr lang="it-CH" dirty="0"/>
              <a:t> to </a:t>
            </a:r>
            <a:r>
              <a:rPr lang="it-CH" dirty="0" err="1"/>
              <a:t>answer</a:t>
            </a:r>
            <a:r>
              <a:rPr lang="it-CH" dirty="0"/>
              <a:t> </a:t>
            </a:r>
            <a:r>
              <a:rPr lang="it-CH" dirty="0" err="1"/>
              <a:t>this</a:t>
            </a:r>
            <a:r>
              <a:rPr lang="it-CH" dirty="0"/>
              <a:t> </a:t>
            </a:r>
            <a:r>
              <a:rPr lang="it-CH" dirty="0" err="1"/>
              <a:t>second</a:t>
            </a:r>
            <a:r>
              <a:rPr lang="it-CH" dirty="0"/>
              <a:t> </a:t>
            </a:r>
            <a:r>
              <a:rPr lang="it-CH" dirty="0" err="1"/>
              <a:t>question</a:t>
            </a:r>
            <a:r>
              <a:rPr lang="it-CH" dirty="0"/>
              <a:t>, </a:t>
            </a:r>
            <a:r>
              <a:rPr lang="it-CH" dirty="0" err="1"/>
              <a:t>because</a:t>
            </a:r>
            <a:r>
              <a:rPr lang="it-CH" dirty="0"/>
              <a:t> the </a:t>
            </a:r>
            <a:r>
              <a:rPr lang="it-CH" dirty="0" err="1"/>
              <a:t>approach</a:t>
            </a:r>
            <a:r>
              <a:rPr lang="it-CH" dirty="0"/>
              <a:t> </a:t>
            </a:r>
            <a:r>
              <a:rPr lang="it-CH" dirty="0" err="1"/>
              <a:t>used</a:t>
            </a:r>
            <a:r>
              <a:rPr lang="it-CH" dirty="0"/>
              <a:t> </a:t>
            </a:r>
            <a:r>
              <a:rPr lang="it-CH" dirty="0" err="1"/>
              <a:t>initially</a:t>
            </a:r>
            <a:r>
              <a:rPr lang="it-CH" dirty="0"/>
              <a:t> </a:t>
            </a:r>
            <a:r>
              <a:rPr lang="it-CH" dirty="0" err="1"/>
              <a:t>involves</a:t>
            </a:r>
            <a:r>
              <a:rPr lang="it-CH" dirty="0"/>
              <a:t> </a:t>
            </a:r>
            <a:r>
              <a:rPr lang="it-CH" dirty="0" err="1"/>
              <a:t>identifying</a:t>
            </a:r>
            <a:r>
              <a:rPr lang="it-CH" dirty="0"/>
              <a:t> the position of the gene </a:t>
            </a:r>
            <a:r>
              <a:rPr lang="it-CH" dirty="0" err="1"/>
              <a:t>being</a:t>
            </a:r>
            <a:r>
              <a:rPr lang="it-CH" dirty="0"/>
              <a:t> </a:t>
            </a:r>
            <a:r>
              <a:rPr lang="it-CH" dirty="0" err="1"/>
              <a:t>sought</a:t>
            </a:r>
            <a:r>
              <a:rPr lang="it-CH" dirty="0"/>
              <a:t> relative to </a:t>
            </a:r>
            <a:r>
              <a:rPr lang="it-CH" dirty="0" err="1"/>
              <a:t>other</a:t>
            </a:r>
            <a:r>
              <a:rPr lang="it-CH" dirty="0"/>
              <a:t> </a:t>
            </a:r>
            <a:r>
              <a:rPr lang="it-CH" dirty="0" err="1"/>
              <a:t>genes</a:t>
            </a:r>
            <a:r>
              <a:rPr lang="it-CH" dirty="0"/>
              <a:t> or </a:t>
            </a:r>
            <a:r>
              <a:rPr lang="it-CH" dirty="0" err="1"/>
              <a:t>sequence</a:t>
            </a:r>
            <a:r>
              <a:rPr lang="it-CH" dirty="0"/>
              <a:t> </a:t>
            </a:r>
            <a:r>
              <a:rPr lang="it-CH" dirty="0" err="1"/>
              <a:t>features</a:t>
            </a:r>
            <a:r>
              <a:rPr lang="it-CH" dirty="0"/>
              <a:t> </a:t>
            </a:r>
            <a:r>
              <a:rPr lang="it-CH" dirty="0" err="1"/>
              <a:t>whose</a:t>
            </a:r>
            <a:r>
              <a:rPr lang="it-CH" dirty="0"/>
              <a:t> </a:t>
            </a:r>
            <a:r>
              <a:rPr lang="it-CH" dirty="0" err="1"/>
              <a:t>locations</a:t>
            </a:r>
            <a:r>
              <a:rPr lang="it-CH" dirty="0"/>
              <a:t> on the </a:t>
            </a:r>
            <a:r>
              <a:rPr lang="it-CH" dirty="0" err="1"/>
              <a:t>map</a:t>
            </a:r>
            <a:r>
              <a:rPr lang="it-CH" dirty="0"/>
              <a:t> are </a:t>
            </a:r>
            <a:r>
              <a:rPr lang="it-CH" dirty="0" err="1"/>
              <a:t>already</a:t>
            </a:r>
            <a:r>
              <a:rPr lang="it-CH" dirty="0"/>
              <a:t> </a:t>
            </a:r>
            <a:r>
              <a:rPr lang="it-CH" dirty="0" err="1"/>
              <a:t>known</a:t>
            </a:r>
            <a:r>
              <a:rPr lang="it-CH" dirty="0"/>
              <a:t>.</a:t>
            </a:r>
          </a:p>
        </p:txBody>
      </p:sp>
      <p:sp>
        <p:nvSpPr>
          <p:cNvPr id="8" name="Rettangolo 7"/>
          <p:cNvSpPr/>
          <p:nvPr/>
        </p:nvSpPr>
        <p:spPr>
          <a:xfrm>
            <a:off x="6189150" y="2277799"/>
            <a:ext cx="5792063" cy="3416320"/>
          </a:xfrm>
          <a:prstGeom prst="rect">
            <a:avLst/>
          </a:prstGeom>
        </p:spPr>
        <p:txBody>
          <a:bodyPr wrap="square">
            <a:spAutoFit/>
          </a:bodyPr>
          <a:lstStyle/>
          <a:p>
            <a:r>
              <a:rPr lang="it-CH" dirty="0" err="1"/>
              <a:t>This</a:t>
            </a:r>
            <a:r>
              <a:rPr lang="it-CH" dirty="0"/>
              <a:t> </a:t>
            </a:r>
            <a:r>
              <a:rPr lang="it-CH" dirty="0" err="1"/>
              <a:t>process</a:t>
            </a:r>
            <a:r>
              <a:rPr lang="it-CH" dirty="0"/>
              <a:t> </a:t>
            </a:r>
            <a:r>
              <a:rPr lang="it-CH" dirty="0" err="1"/>
              <a:t>has</a:t>
            </a:r>
            <a:r>
              <a:rPr lang="it-CH" dirty="0"/>
              <a:t> </a:t>
            </a:r>
            <a:r>
              <a:rPr lang="it-CH" dirty="0" err="1"/>
              <a:t>been</a:t>
            </a:r>
            <a:r>
              <a:rPr lang="it-CH" dirty="0"/>
              <a:t>, and </a:t>
            </a:r>
            <a:r>
              <a:rPr lang="it-CH" dirty="0" err="1"/>
              <a:t>continues</a:t>
            </a:r>
            <a:r>
              <a:rPr lang="it-CH" dirty="0"/>
              <a:t> to be, the </a:t>
            </a:r>
            <a:r>
              <a:rPr lang="it-CH" dirty="0" err="1"/>
              <a:t>key</a:t>
            </a:r>
            <a:r>
              <a:rPr lang="it-CH" dirty="0"/>
              <a:t> to </a:t>
            </a:r>
            <a:r>
              <a:rPr lang="it-CH" dirty="0" err="1"/>
              <a:t>identification</a:t>
            </a:r>
            <a:r>
              <a:rPr lang="it-CH" dirty="0"/>
              <a:t> of </a:t>
            </a:r>
            <a:r>
              <a:rPr lang="it-CH" dirty="0" err="1"/>
              <a:t>genes</a:t>
            </a:r>
            <a:r>
              <a:rPr lang="it-CH" dirty="0"/>
              <a:t> </a:t>
            </a:r>
            <a:r>
              <a:rPr lang="it-CH" dirty="0" err="1"/>
              <a:t>responsible</a:t>
            </a:r>
            <a:r>
              <a:rPr lang="it-CH" dirty="0"/>
              <a:t> for human </a:t>
            </a:r>
            <a:r>
              <a:rPr lang="it-CH" dirty="0" err="1"/>
              <a:t>diseases</a:t>
            </a:r>
            <a:r>
              <a:rPr lang="it-CH" dirty="0"/>
              <a:t> </a:t>
            </a:r>
            <a:r>
              <a:rPr lang="it-CH" dirty="0" err="1"/>
              <a:t>such</a:t>
            </a:r>
            <a:r>
              <a:rPr lang="it-CH" dirty="0"/>
              <a:t> </a:t>
            </a:r>
            <a:r>
              <a:rPr lang="it-CH" dirty="0" err="1"/>
              <a:t>as</a:t>
            </a:r>
            <a:r>
              <a:rPr lang="it-CH" dirty="0"/>
              <a:t> </a:t>
            </a:r>
            <a:r>
              <a:rPr lang="it-CH" dirty="0" err="1"/>
              <a:t>cystic</a:t>
            </a:r>
            <a:r>
              <a:rPr lang="it-CH" dirty="0"/>
              <a:t> </a:t>
            </a:r>
            <a:r>
              <a:rPr lang="it-CH" dirty="0" err="1"/>
              <a:t>fibrosis</a:t>
            </a:r>
            <a:r>
              <a:rPr lang="it-CH" dirty="0"/>
              <a:t> and </a:t>
            </a:r>
            <a:r>
              <a:rPr lang="it-CH" dirty="0" err="1"/>
              <a:t>breast</a:t>
            </a:r>
            <a:r>
              <a:rPr lang="it-CH" dirty="0"/>
              <a:t> </a:t>
            </a:r>
            <a:r>
              <a:rPr lang="it-CH" dirty="0" err="1"/>
              <a:t>cancer</a:t>
            </a:r>
            <a:r>
              <a:rPr lang="it-CH" dirty="0"/>
              <a:t>. </a:t>
            </a:r>
            <a:r>
              <a:rPr lang="it-CH" dirty="0" err="1"/>
              <a:t>Similar</a:t>
            </a:r>
            <a:r>
              <a:rPr lang="it-CH" dirty="0"/>
              <a:t> </a:t>
            </a:r>
            <a:r>
              <a:rPr lang="it-CH" dirty="0" err="1"/>
              <a:t>methods</a:t>
            </a:r>
            <a:r>
              <a:rPr lang="it-CH" dirty="0"/>
              <a:t> are </a:t>
            </a:r>
            <a:r>
              <a:rPr lang="it-CH" dirty="0" err="1"/>
              <a:t>used</a:t>
            </a:r>
            <a:r>
              <a:rPr lang="it-CH" dirty="0"/>
              <a:t> to </a:t>
            </a:r>
            <a:r>
              <a:rPr lang="it-CH" dirty="0" err="1"/>
              <a:t>identify</a:t>
            </a:r>
            <a:r>
              <a:rPr lang="it-CH" dirty="0"/>
              <a:t> </a:t>
            </a:r>
            <a:r>
              <a:rPr lang="it-CH" dirty="0" err="1"/>
              <a:t>groups</a:t>
            </a:r>
            <a:r>
              <a:rPr lang="it-CH" dirty="0"/>
              <a:t> of </a:t>
            </a:r>
            <a:r>
              <a:rPr lang="it-CH" dirty="0" err="1"/>
              <a:t>genes</a:t>
            </a:r>
            <a:r>
              <a:rPr lang="it-CH" dirty="0"/>
              <a:t>, </a:t>
            </a:r>
            <a:r>
              <a:rPr lang="it-CH" dirty="0" err="1"/>
              <a:t>possibly</a:t>
            </a:r>
            <a:r>
              <a:rPr lang="it-CH" dirty="0"/>
              <a:t> spread </a:t>
            </a:r>
            <a:r>
              <a:rPr lang="it-CH" dirty="0" err="1"/>
              <a:t>around</a:t>
            </a:r>
            <a:r>
              <a:rPr lang="it-CH" dirty="0"/>
              <a:t> the </a:t>
            </a:r>
            <a:r>
              <a:rPr lang="it-CH" dirty="0" err="1"/>
              <a:t>genome</a:t>
            </a:r>
            <a:r>
              <a:rPr lang="it-CH" dirty="0"/>
              <a:t>, </a:t>
            </a:r>
            <a:r>
              <a:rPr lang="it-CH" dirty="0" err="1"/>
              <a:t>that</a:t>
            </a:r>
            <a:r>
              <a:rPr lang="it-CH" dirty="0"/>
              <a:t> do </a:t>
            </a:r>
            <a:r>
              <a:rPr lang="it-CH" dirty="0" err="1"/>
              <a:t>not</a:t>
            </a:r>
            <a:r>
              <a:rPr lang="it-CH" dirty="0"/>
              <a:t> </a:t>
            </a:r>
            <a:r>
              <a:rPr lang="it-CH" dirty="0" err="1"/>
              <a:t>directly</a:t>
            </a:r>
            <a:r>
              <a:rPr lang="it-CH" dirty="0"/>
              <a:t> cause a </a:t>
            </a:r>
            <a:r>
              <a:rPr lang="it-CH" dirty="0" err="1"/>
              <a:t>disease</a:t>
            </a:r>
            <a:r>
              <a:rPr lang="it-CH" dirty="0"/>
              <a:t> </a:t>
            </a:r>
            <a:r>
              <a:rPr lang="it-CH" dirty="0" err="1"/>
              <a:t>but</a:t>
            </a:r>
            <a:r>
              <a:rPr lang="it-CH" dirty="0"/>
              <a:t> </a:t>
            </a:r>
            <a:r>
              <a:rPr lang="it-CH" dirty="0" err="1"/>
              <a:t>confer</a:t>
            </a:r>
            <a:r>
              <a:rPr lang="it-CH" dirty="0"/>
              <a:t> </a:t>
            </a:r>
            <a:r>
              <a:rPr lang="it-CH" dirty="0" err="1"/>
              <a:t>differing</a:t>
            </a:r>
            <a:r>
              <a:rPr lang="it-CH" dirty="0"/>
              <a:t> </a:t>
            </a:r>
            <a:r>
              <a:rPr lang="it-CH" dirty="0" err="1"/>
              <a:t>degrees</a:t>
            </a:r>
            <a:r>
              <a:rPr lang="it-CH" dirty="0"/>
              <a:t> of </a:t>
            </a:r>
            <a:r>
              <a:rPr lang="it-CH" dirty="0" err="1"/>
              <a:t>susceptibility</a:t>
            </a:r>
            <a:r>
              <a:rPr lang="it-CH" dirty="0"/>
              <a:t> to </a:t>
            </a:r>
            <a:r>
              <a:rPr lang="it-CH" dirty="0" err="1"/>
              <a:t>that</a:t>
            </a:r>
            <a:r>
              <a:rPr lang="it-CH" dirty="0"/>
              <a:t> </a:t>
            </a:r>
            <a:r>
              <a:rPr lang="it-CH" dirty="0" err="1"/>
              <a:t>disease</a:t>
            </a:r>
            <a:r>
              <a:rPr lang="it-CH" dirty="0"/>
              <a:t>. </a:t>
            </a:r>
          </a:p>
          <a:p>
            <a:endParaRPr lang="it-CH" dirty="0"/>
          </a:p>
          <a:p>
            <a:r>
              <a:rPr lang="it-CH" dirty="0" err="1"/>
              <a:t>One</a:t>
            </a:r>
            <a:r>
              <a:rPr lang="it-CH" dirty="0"/>
              <a:t> </a:t>
            </a:r>
            <a:r>
              <a:rPr lang="it-CH" dirty="0" err="1"/>
              <a:t>step</a:t>
            </a:r>
            <a:r>
              <a:rPr lang="it-CH" dirty="0"/>
              <a:t> </a:t>
            </a:r>
            <a:r>
              <a:rPr lang="it-CH" dirty="0" err="1"/>
              <a:t>further</a:t>
            </a:r>
            <a:r>
              <a:rPr lang="it-CH" dirty="0"/>
              <a:t> on are </a:t>
            </a:r>
            <a:r>
              <a:rPr lang="it-CH" dirty="0" err="1"/>
              <a:t>methods</a:t>
            </a:r>
            <a:r>
              <a:rPr lang="it-CH" dirty="0"/>
              <a:t> </a:t>
            </a:r>
            <a:r>
              <a:rPr lang="it-CH" dirty="0" err="1"/>
              <a:t>used</a:t>
            </a:r>
            <a:r>
              <a:rPr lang="it-CH" dirty="0"/>
              <a:t> to </a:t>
            </a:r>
            <a:r>
              <a:rPr lang="it-CH" dirty="0" err="1"/>
              <a:t>identify</a:t>
            </a:r>
            <a:r>
              <a:rPr lang="it-CH" dirty="0"/>
              <a:t> </a:t>
            </a:r>
            <a:r>
              <a:rPr lang="it-CH" dirty="0">
                <a:solidFill>
                  <a:srgbClr val="FF0000"/>
                </a:solidFill>
              </a:rPr>
              <a:t>quantitative trait loci </a:t>
            </a:r>
            <a:r>
              <a:rPr lang="it-CH" dirty="0"/>
              <a:t>(</a:t>
            </a:r>
            <a:r>
              <a:rPr lang="it-CH" dirty="0" err="1"/>
              <a:t>QTLs</a:t>
            </a:r>
            <a:r>
              <a:rPr lang="it-CH" dirty="0"/>
              <a:t>), </a:t>
            </a:r>
            <a:r>
              <a:rPr lang="it-CH" dirty="0" err="1"/>
              <a:t>which</a:t>
            </a:r>
            <a:r>
              <a:rPr lang="it-CH" dirty="0"/>
              <a:t> are </a:t>
            </a:r>
            <a:r>
              <a:rPr lang="it-CH" dirty="0" err="1"/>
              <a:t>regions</a:t>
            </a:r>
            <a:r>
              <a:rPr lang="it-CH" dirty="0"/>
              <a:t> of a </a:t>
            </a:r>
            <a:r>
              <a:rPr lang="it-CH" dirty="0" err="1"/>
              <a:t>genome</a:t>
            </a:r>
            <a:r>
              <a:rPr lang="it-CH" dirty="0"/>
              <a:t>, </a:t>
            </a:r>
            <a:r>
              <a:rPr lang="it-CH" dirty="0" err="1"/>
              <a:t>each</a:t>
            </a:r>
            <a:r>
              <a:rPr lang="it-CH" dirty="0"/>
              <a:t> </a:t>
            </a:r>
            <a:r>
              <a:rPr lang="it-CH" dirty="0" err="1"/>
              <a:t>possibly</a:t>
            </a:r>
            <a:r>
              <a:rPr lang="it-CH" dirty="0"/>
              <a:t> </a:t>
            </a:r>
            <a:r>
              <a:rPr lang="it-CH" dirty="0" err="1"/>
              <a:t>containing</a:t>
            </a:r>
            <a:r>
              <a:rPr lang="it-CH" dirty="0"/>
              <a:t> </a:t>
            </a:r>
            <a:r>
              <a:rPr lang="it-CH" dirty="0" err="1"/>
              <a:t>several</a:t>
            </a:r>
            <a:r>
              <a:rPr lang="it-CH" dirty="0"/>
              <a:t> </a:t>
            </a:r>
            <a:r>
              <a:rPr lang="it-CH" dirty="0" err="1"/>
              <a:t>genes</a:t>
            </a:r>
            <a:r>
              <a:rPr lang="it-CH" dirty="0"/>
              <a:t>, </a:t>
            </a:r>
            <a:r>
              <a:rPr lang="it-CH" dirty="0" err="1"/>
              <a:t>that</a:t>
            </a:r>
            <a:r>
              <a:rPr lang="it-CH" dirty="0"/>
              <a:t> control </a:t>
            </a:r>
            <a:r>
              <a:rPr lang="it-CH" dirty="0" err="1"/>
              <a:t>variable</a:t>
            </a:r>
            <a:r>
              <a:rPr lang="it-CH" dirty="0"/>
              <a:t> traits </a:t>
            </a:r>
            <a:r>
              <a:rPr lang="it-CH" dirty="0" err="1"/>
              <a:t>such</a:t>
            </a:r>
            <a:r>
              <a:rPr lang="it-CH" dirty="0"/>
              <a:t> </a:t>
            </a:r>
            <a:r>
              <a:rPr lang="it-CH" dirty="0" err="1"/>
              <a:t>as</a:t>
            </a:r>
            <a:r>
              <a:rPr lang="it-CH" dirty="0"/>
              <a:t> </a:t>
            </a:r>
            <a:r>
              <a:rPr lang="it-CH" dirty="0" err="1"/>
              <a:t>meat</a:t>
            </a:r>
            <a:r>
              <a:rPr lang="it-CH" dirty="0"/>
              <a:t> </a:t>
            </a:r>
            <a:r>
              <a:rPr lang="it-CH" dirty="0" err="1"/>
              <a:t>productivity</a:t>
            </a:r>
            <a:r>
              <a:rPr lang="it-CH" dirty="0"/>
              <a:t> in farm </a:t>
            </a:r>
            <a:r>
              <a:rPr lang="it-CH" dirty="0" err="1"/>
              <a:t>animals</a:t>
            </a:r>
            <a:r>
              <a:rPr lang="it-CH" dirty="0"/>
              <a:t> and </a:t>
            </a:r>
            <a:r>
              <a:rPr lang="it-CH" dirty="0" err="1"/>
              <a:t>pest</a:t>
            </a:r>
            <a:r>
              <a:rPr lang="it-CH" dirty="0"/>
              <a:t> </a:t>
            </a:r>
            <a:r>
              <a:rPr lang="it-CH" dirty="0" err="1"/>
              <a:t>resistance</a:t>
            </a:r>
            <a:r>
              <a:rPr lang="it-CH" dirty="0"/>
              <a:t> in </a:t>
            </a:r>
            <a:r>
              <a:rPr lang="it-CH" dirty="0" err="1"/>
              <a:t>crop</a:t>
            </a:r>
            <a:r>
              <a:rPr lang="it-CH" dirty="0"/>
              <a:t> </a:t>
            </a:r>
            <a:r>
              <a:rPr lang="it-CH" dirty="0" err="1"/>
              <a:t>plants</a:t>
            </a:r>
            <a:r>
              <a:rPr lang="it-CH" dirty="0"/>
              <a:t>.</a:t>
            </a:r>
          </a:p>
        </p:txBody>
      </p:sp>
    </p:spTree>
    <p:extLst>
      <p:ext uri="{BB962C8B-B14F-4D97-AF65-F5344CB8AC3E}">
        <p14:creationId xmlns:p14="http://schemas.microsoft.com/office/powerpoint/2010/main" val="79995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9273" y="753874"/>
            <a:ext cx="6096000" cy="1477328"/>
          </a:xfrm>
          <a:prstGeom prst="rect">
            <a:avLst/>
          </a:prstGeom>
        </p:spPr>
        <p:txBody>
          <a:bodyPr>
            <a:spAutoFit/>
          </a:bodyPr>
          <a:lstStyle/>
          <a:p>
            <a:r>
              <a:rPr lang="it-CH" dirty="0"/>
              <a:t>The first </a:t>
            </a:r>
            <a:r>
              <a:rPr lang="it-CH" dirty="0" err="1"/>
              <a:t>genetic</a:t>
            </a:r>
            <a:r>
              <a:rPr lang="it-CH" dirty="0"/>
              <a:t> </a:t>
            </a:r>
            <a:r>
              <a:rPr lang="it-CH" dirty="0" err="1"/>
              <a:t>maps</a:t>
            </a:r>
            <a:r>
              <a:rPr lang="it-CH" dirty="0"/>
              <a:t>, </a:t>
            </a:r>
            <a:r>
              <a:rPr lang="it-CH" dirty="0" err="1"/>
              <a:t>constructed</a:t>
            </a:r>
            <a:r>
              <a:rPr lang="it-CH" dirty="0"/>
              <a:t> in the </a:t>
            </a:r>
            <a:r>
              <a:rPr lang="it-CH" b="1" dirty="0" err="1"/>
              <a:t>early</a:t>
            </a:r>
            <a:r>
              <a:rPr lang="it-CH" b="1" dirty="0"/>
              <a:t> </a:t>
            </a:r>
            <a:r>
              <a:rPr lang="it-CH" b="1" dirty="0" err="1"/>
              <a:t>decades</a:t>
            </a:r>
            <a:r>
              <a:rPr lang="it-CH" b="1" dirty="0"/>
              <a:t> </a:t>
            </a:r>
            <a:r>
              <a:rPr lang="it-CH" dirty="0"/>
              <a:t>of the </a:t>
            </a:r>
            <a:r>
              <a:rPr lang="it-CH" dirty="0" err="1"/>
              <a:t>twentieth</a:t>
            </a:r>
            <a:r>
              <a:rPr lang="it-CH" dirty="0"/>
              <a:t> </a:t>
            </a:r>
            <a:r>
              <a:rPr lang="it-CH" dirty="0" err="1"/>
              <a:t>century</a:t>
            </a:r>
            <a:r>
              <a:rPr lang="it-CH" dirty="0"/>
              <a:t> for </a:t>
            </a:r>
            <a:r>
              <a:rPr lang="it-CH" dirty="0" err="1"/>
              <a:t>organisms</a:t>
            </a:r>
            <a:r>
              <a:rPr lang="it-CH" dirty="0"/>
              <a:t> </a:t>
            </a:r>
            <a:r>
              <a:rPr lang="it-CH" dirty="0" err="1"/>
              <a:t>such</a:t>
            </a:r>
            <a:r>
              <a:rPr lang="it-CH" dirty="0"/>
              <a:t> </a:t>
            </a:r>
            <a:r>
              <a:rPr lang="it-CH" dirty="0" err="1"/>
              <a:t>as</a:t>
            </a:r>
            <a:r>
              <a:rPr lang="it-CH" dirty="0"/>
              <a:t> the </a:t>
            </a:r>
            <a:r>
              <a:rPr lang="it-CH" dirty="0" err="1"/>
              <a:t>fruit</a:t>
            </a:r>
            <a:r>
              <a:rPr lang="it-CH" dirty="0"/>
              <a:t> </a:t>
            </a:r>
            <a:r>
              <a:rPr lang="it-CH" dirty="0" err="1"/>
              <a:t>fly</a:t>
            </a:r>
            <a:r>
              <a:rPr lang="it-CH" dirty="0"/>
              <a:t>, </a:t>
            </a:r>
            <a:r>
              <a:rPr lang="it-CH" dirty="0" err="1"/>
              <a:t>used</a:t>
            </a:r>
            <a:r>
              <a:rPr lang="it-CH" dirty="0"/>
              <a:t> </a:t>
            </a:r>
            <a:r>
              <a:rPr lang="it-CH" dirty="0" err="1"/>
              <a:t>genes</a:t>
            </a:r>
            <a:r>
              <a:rPr lang="it-CH" dirty="0"/>
              <a:t> </a:t>
            </a:r>
            <a:r>
              <a:rPr lang="it-CH" dirty="0" err="1"/>
              <a:t>as</a:t>
            </a:r>
            <a:r>
              <a:rPr lang="it-CH" dirty="0"/>
              <a:t> </a:t>
            </a:r>
            <a:r>
              <a:rPr lang="it-CH" dirty="0" err="1"/>
              <a:t>genetic</a:t>
            </a:r>
            <a:r>
              <a:rPr lang="it-CH" dirty="0"/>
              <a:t> </a:t>
            </a:r>
            <a:r>
              <a:rPr lang="it-CH" dirty="0" err="1"/>
              <a:t>markers</a:t>
            </a:r>
            <a:r>
              <a:rPr lang="it-CH" dirty="0"/>
              <a:t>. To be </a:t>
            </a:r>
            <a:r>
              <a:rPr lang="it-CH" dirty="0" err="1"/>
              <a:t>useful</a:t>
            </a:r>
            <a:r>
              <a:rPr lang="it-CH" dirty="0"/>
              <a:t> in </a:t>
            </a:r>
            <a:r>
              <a:rPr lang="it-CH" dirty="0" err="1"/>
              <a:t>genetic</a:t>
            </a:r>
            <a:r>
              <a:rPr lang="it-CH" dirty="0"/>
              <a:t> </a:t>
            </a:r>
            <a:r>
              <a:rPr lang="it-CH" dirty="0" err="1"/>
              <a:t>analysis</a:t>
            </a:r>
            <a:r>
              <a:rPr lang="it-CH" dirty="0"/>
              <a:t>, a gene </a:t>
            </a:r>
            <a:r>
              <a:rPr lang="it-CH" b="1" dirty="0"/>
              <a:t>must </a:t>
            </a:r>
            <a:r>
              <a:rPr lang="it-CH" b="1" dirty="0" err="1"/>
              <a:t>exist</a:t>
            </a:r>
            <a:r>
              <a:rPr lang="it-CH" b="1" dirty="0"/>
              <a:t> in </a:t>
            </a:r>
            <a:r>
              <a:rPr lang="it-CH" b="1" dirty="0" err="1"/>
              <a:t>at</a:t>
            </a:r>
            <a:r>
              <a:rPr lang="it-CH" b="1" dirty="0"/>
              <a:t> </a:t>
            </a:r>
            <a:r>
              <a:rPr lang="it-CH" b="1" dirty="0" err="1"/>
              <a:t>least</a:t>
            </a:r>
            <a:r>
              <a:rPr lang="it-CH" b="1" dirty="0"/>
              <a:t> </a:t>
            </a:r>
            <a:r>
              <a:rPr lang="it-CH" b="1" dirty="0" err="1"/>
              <a:t>two</a:t>
            </a:r>
            <a:r>
              <a:rPr lang="it-CH" dirty="0"/>
              <a:t> </a:t>
            </a:r>
            <a:r>
              <a:rPr lang="it-CH" b="1" dirty="0" err="1"/>
              <a:t>alleles</a:t>
            </a:r>
            <a:r>
              <a:rPr lang="it-CH" dirty="0"/>
              <a:t>, </a:t>
            </a:r>
            <a:r>
              <a:rPr lang="it-CH" dirty="0" err="1"/>
              <a:t>each</a:t>
            </a:r>
            <a:r>
              <a:rPr lang="it-CH" dirty="0"/>
              <a:t> </a:t>
            </a:r>
            <a:r>
              <a:rPr lang="it-CH" dirty="0" err="1"/>
              <a:t>specifying</a:t>
            </a:r>
            <a:r>
              <a:rPr lang="it-CH" dirty="0"/>
              <a:t> a </a:t>
            </a:r>
            <a:r>
              <a:rPr lang="it-CH" dirty="0" err="1"/>
              <a:t>different</a:t>
            </a:r>
            <a:r>
              <a:rPr lang="it-CH" dirty="0"/>
              <a:t> </a:t>
            </a:r>
            <a:r>
              <a:rPr lang="it-CH" dirty="0" err="1"/>
              <a:t>phenotype</a:t>
            </a:r>
            <a:r>
              <a:rPr lang="it-CH" dirty="0"/>
              <a:t>;</a:t>
            </a:r>
          </a:p>
        </p:txBody>
      </p:sp>
      <p:sp>
        <p:nvSpPr>
          <p:cNvPr id="3" name="Rettangolo 2"/>
          <p:cNvSpPr/>
          <p:nvPr/>
        </p:nvSpPr>
        <p:spPr>
          <a:xfrm>
            <a:off x="142504" y="2462124"/>
            <a:ext cx="5806883" cy="923330"/>
          </a:xfrm>
          <a:prstGeom prst="rect">
            <a:avLst/>
          </a:prstGeom>
        </p:spPr>
        <p:txBody>
          <a:bodyPr wrap="square">
            <a:spAutoFit/>
          </a:bodyPr>
          <a:lstStyle/>
          <a:p>
            <a:r>
              <a:rPr lang="it-CH" dirty="0"/>
              <a:t>To </a:t>
            </a:r>
            <a:r>
              <a:rPr lang="it-CH" dirty="0" err="1"/>
              <a:t>begin</a:t>
            </a:r>
            <a:r>
              <a:rPr lang="it-CH" dirty="0"/>
              <a:t> with, the </a:t>
            </a:r>
            <a:r>
              <a:rPr lang="it-CH" dirty="0" err="1"/>
              <a:t>only</a:t>
            </a:r>
            <a:r>
              <a:rPr lang="it-CH" dirty="0"/>
              <a:t> </a:t>
            </a:r>
            <a:r>
              <a:rPr lang="it-CH" dirty="0" err="1"/>
              <a:t>genes</a:t>
            </a:r>
            <a:r>
              <a:rPr lang="it-CH" dirty="0"/>
              <a:t> </a:t>
            </a:r>
            <a:r>
              <a:rPr lang="it-CH" dirty="0" err="1"/>
              <a:t>that</a:t>
            </a:r>
            <a:r>
              <a:rPr lang="it-CH" dirty="0"/>
              <a:t> </a:t>
            </a:r>
            <a:r>
              <a:rPr lang="it-CH" dirty="0" err="1"/>
              <a:t>could</a:t>
            </a:r>
            <a:r>
              <a:rPr lang="it-CH" dirty="0"/>
              <a:t> be </a:t>
            </a:r>
            <a:r>
              <a:rPr lang="it-CH" dirty="0" err="1"/>
              <a:t>studied</a:t>
            </a:r>
            <a:r>
              <a:rPr lang="it-CH" dirty="0"/>
              <a:t> </a:t>
            </a:r>
            <a:r>
              <a:rPr lang="it-CH" dirty="0" err="1"/>
              <a:t>were</a:t>
            </a:r>
            <a:r>
              <a:rPr lang="it-CH" dirty="0"/>
              <a:t> </a:t>
            </a:r>
            <a:r>
              <a:rPr lang="it-CH" dirty="0" err="1"/>
              <a:t>those</a:t>
            </a:r>
            <a:r>
              <a:rPr lang="it-CH" dirty="0"/>
              <a:t> </a:t>
            </a:r>
            <a:r>
              <a:rPr lang="it-CH" dirty="0" err="1"/>
              <a:t>specifying</a:t>
            </a:r>
            <a:r>
              <a:rPr lang="it-CH" dirty="0"/>
              <a:t> </a:t>
            </a:r>
            <a:r>
              <a:rPr lang="it-CH" dirty="0" err="1"/>
              <a:t>phenotypes</a:t>
            </a:r>
            <a:r>
              <a:rPr lang="it-CH" dirty="0"/>
              <a:t> </a:t>
            </a:r>
            <a:r>
              <a:rPr lang="it-CH" dirty="0" err="1"/>
              <a:t>that</a:t>
            </a:r>
            <a:r>
              <a:rPr lang="it-CH" dirty="0"/>
              <a:t> </a:t>
            </a:r>
            <a:r>
              <a:rPr lang="it-CH" dirty="0" err="1"/>
              <a:t>were</a:t>
            </a:r>
            <a:r>
              <a:rPr lang="it-CH" dirty="0"/>
              <a:t> </a:t>
            </a:r>
            <a:r>
              <a:rPr lang="it-CH" dirty="0" err="1"/>
              <a:t>distinguishable</a:t>
            </a:r>
            <a:r>
              <a:rPr lang="it-CH" dirty="0"/>
              <a:t> by </a:t>
            </a:r>
            <a:r>
              <a:rPr lang="it-CH" b="1" dirty="0" err="1"/>
              <a:t>visual</a:t>
            </a:r>
            <a:r>
              <a:rPr lang="it-CH" b="1" dirty="0"/>
              <a:t> </a:t>
            </a:r>
            <a:r>
              <a:rPr lang="it-CH" b="1" dirty="0" err="1"/>
              <a:t>examination</a:t>
            </a:r>
            <a:r>
              <a:rPr lang="it-CH" b="1" dirty="0"/>
              <a:t>.</a:t>
            </a:r>
          </a:p>
        </p:txBody>
      </p:sp>
      <p:sp>
        <p:nvSpPr>
          <p:cNvPr id="4" name="Rettangolo 3"/>
          <p:cNvSpPr/>
          <p:nvPr/>
        </p:nvSpPr>
        <p:spPr>
          <a:xfrm>
            <a:off x="195743" y="3560896"/>
            <a:ext cx="5684196" cy="2862322"/>
          </a:xfrm>
          <a:prstGeom prst="rect">
            <a:avLst/>
          </a:prstGeom>
        </p:spPr>
        <p:txBody>
          <a:bodyPr wrap="square">
            <a:spAutoFit/>
          </a:bodyPr>
          <a:lstStyle/>
          <a:p>
            <a:r>
              <a:rPr lang="it-CH" dirty="0" err="1"/>
              <a:t>This</a:t>
            </a:r>
            <a:r>
              <a:rPr lang="it-CH" dirty="0"/>
              <a:t> </a:t>
            </a:r>
            <a:r>
              <a:rPr lang="it-CH" dirty="0" err="1"/>
              <a:t>approach</a:t>
            </a:r>
            <a:r>
              <a:rPr lang="it-CH" dirty="0"/>
              <a:t> </a:t>
            </a:r>
            <a:r>
              <a:rPr lang="it-CH" dirty="0" err="1"/>
              <a:t>was</a:t>
            </a:r>
            <a:r>
              <a:rPr lang="it-CH" dirty="0"/>
              <a:t> fine in the </a:t>
            </a:r>
            <a:r>
              <a:rPr lang="it-CH" dirty="0" err="1"/>
              <a:t>early</a:t>
            </a:r>
            <a:r>
              <a:rPr lang="it-CH" dirty="0"/>
              <a:t> </a:t>
            </a:r>
            <a:r>
              <a:rPr lang="it-CH" dirty="0" err="1"/>
              <a:t>days</a:t>
            </a:r>
            <a:r>
              <a:rPr lang="it-CH" dirty="0"/>
              <a:t>, </a:t>
            </a:r>
            <a:r>
              <a:rPr lang="it-CH" dirty="0" err="1"/>
              <a:t>but</a:t>
            </a:r>
            <a:r>
              <a:rPr lang="it-CH" dirty="0"/>
              <a:t> </a:t>
            </a:r>
            <a:r>
              <a:rPr lang="it-CH" dirty="0" err="1"/>
              <a:t>geneticists</a:t>
            </a:r>
            <a:r>
              <a:rPr lang="it-CH" dirty="0"/>
              <a:t> </a:t>
            </a:r>
            <a:r>
              <a:rPr lang="it-CH" dirty="0" err="1"/>
              <a:t>soon</a:t>
            </a:r>
            <a:r>
              <a:rPr lang="it-CH" dirty="0"/>
              <a:t> </a:t>
            </a:r>
            <a:r>
              <a:rPr lang="it-CH" dirty="0" err="1"/>
              <a:t>realized</a:t>
            </a:r>
            <a:r>
              <a:rPr lang="it-CH" dirty="0"/>
              <a:t> </a:t>
            </a:r>
            <a:r>
              <a:rPr lang="it-CH" dirty="0" err="1"/>
              <a:t>that</a:t>
            </a:r>
            <a:r>
              <a:rPr lang="it-CH" dirty="0"/>
              <a:t> </a:t>
            </a:r>
            <a:r>
              <a:rPr lang="it-CH" dirty="0" err="1"/>
              <a:t>there</a:t>
            </a:r>
            <a:r>
              <a:rPr lang="it-CH" dirty="0"/>
              <a:t> </a:t>
            </a:r>
            <a:r>
              <a:rPr lang="it-CH" dirty="0" err="1"/>
              <a:t>were</a:t>
            </a:r>
            <a:r>
              <a:rPr lang="it-CH" dirty="0"/>
              <a:t> </a:t>
            </a:r>
            <a:r>
              <a:rPr lang="it-CH" b="1" dirty="0" err="1"/>
              <a:t>only</a:t>
            </a:r>
            <a:r>
              <a:rPr lang="it-CH" b="1" dirty="0"/>
              <a:t> a </a:t>
            </a:r>
            <a:r>
              <a:rPr lang="it-CH" b="1" dirty="0" err="1"/>
              <a:t>limited</a:t>
            </a:r>
            <a:r>
              <a:rPr lang="it-CH" b="1" dirty="0"/>
              <a:t> </a:t>
            </a:r>
            <a:r>
              <a:rPr lang="it-CH" b="1" dirty="0" err="1"/>
              <a:t>number</a:t>
            </a:r>
            <a:r>
              <a:rPr lang="it-CH" b="1" dirty="0"/>
              <a:t> of </a:t>
            </a:r>
            <a:r>
              <a:rPr lang="it-CH" b="1" dirty="0" err="1"/>
              <a:t>visual</a:t>
            </a:r>
            <a:r>
              <a:rPr lang="it-CH" b="1" dirty="0"/>
              <a:t> </a:t>
            </a:r>
            <a:r>
              <a:rPr lang="it-CH" b="1" dirty="0" err="1"/>
              <a:t>phenotypes</a:t>
            </a:r>
            <a:r>
              <a:rPr lang="it-CH" b="1" dirty="0"/>
              <a:t> </a:t>
            </a:r>
            <a:r>
              <a:rPr lang="it-CH" dirty="0" err="1"/>
              <a:t>whose</a:t>
            </a:r>
            <a:r>
              <a:rPr lang="it-CH" dirty="0"/>
              <a:t> </a:t>
            </a:r>
            <a:r>
              <a:rPr lang="it-CH" dirty="0" err="1"/>
              <a:t>inheritance</a:t>
            </a:r>
            <a:r>
              <a:rPr lang="it-CH" dirty="0"/>
              <a:t> </a:t>
            </a:r>
            <a:r>
              <a:rPr lang="it-CH" dirty="0" err="1"/>
              <a:t>could</a:t>
            </a:r>
            <a:r>
              <a:rPr lang="it-CH" dirty="0"/>
              <a:t> be </a:t>
            </a:r>
            <a:r>
              <a:rPr lang="it-CH" dirty="0" err="1"/>
              <a:t>studied</a:t>
            </a:r>
            <a:r>
              <a:rPr lang="it-CH" dirty="0"/>
              <a:t>, and in </a:t>
            </a:r>
            <a:r>
              <a:rPr lang="it-CH" dirty="0" err="1"/>
              <a:t>many</a:t>
            </a:r>
            <a:r>
              <a:rPr lang="it-CH" dirty="0"/>
              <a:t> </a:t>
            </a:r>
            <a:r>
              <a:rPr lang="it-CH" dirty="0" err="1"/>
              <a:t>cases</a:t>
            </a:r>
            <a:r>
              <a:rPr lang="it-CH" dirty="0"/>
              <a:t> </a:t>
            </a:r>
            <a:r>
              <a:rPr lang="it-CH" dirty="0" err="1"/>
              <a:t>their</a:t>
            </a:r>
            <a:r>
              <a:rPr lang="it-CH" dirty="0"/>
              <a:t> </a:t>
            </a:r>
            <a:r>
              <a:rPr lang="it-CH" dirty="0" err="1"/>
              <a:t>analysis</a:t>
            </a:r>
            <a:r>
              <a:rPr lang="it-CH" dirty="0"/>
              <a:t> </a:t>
            </a:r>
            <a:r>
              <a:rPr lang="it-CH" dirty="0" err="1"/>
              <a:t>was</a:t>
            </a:r>
            <a:r>
              <a:rPr lang="it-CH" dirty="0"/>
              <a:t> </a:t>
            </a:r>
            <a:r>
              <a:rPr lang="it-CH" dirty="0" err="1"/>
              <a:t>complicated</a:t>
            </a:r>
            <a:r>
              <a:rPr lang="it-CH" dirty="0"/>
              <a:t> </a:t>
            </a:r>
            <a:r>
              <a:rPr lang="it-CH" dirty="0" err="1"/>
              <a:t>because</a:t>
            </a:r>
            <a:r>
              <a:rPr lang="it-CH" dirty="0"/>
              <a:t> a single </a:t>
            </a:r>
            <a:r>
              <a:rPr lang="it-CH" dirty="0" err="1"/>
              <a:t>phenotype</a:t>
            </a:r>
            <a:r>
              <a:rPr lang="it-CH" dirty="0"/>
              <a:t> </a:t>
            </a:r>
            <a:r>
              <a:rPr lang="it-CH" dirty="0" err="1"/>
              <a:t>could</a:t>
            </a:r>
            <a:r>
              <a:rPr lang="it-CH" dirty="0"/>
              <a:t> be </a:t>
            </a:r>
            <a:r>
              <a:rPr lang="it-CH" dirty="0" err="1"/>
              <a:t>affected</a:t>
            </a:r>
            <a:r>
              <a:rPr lang="it-CH" dirty="0"/>
              <a:t> by more </a:t>
            </a:r>
            <a:r>
              <a:rPr lang="it-CH" dirty="0" err="1"/>
              <a:t>than</a:t>
            </a:r>
            <a:r>
              <a:rPr lang="it-CH" dirty="0"/>
              <a:t> </a:t>
            </a:r>
            <a:r>
              <a:rPr lang="it-CH" dirty="0" err="1"/>
              <a:t>one</a:t>
            </a:r>
            <a:r>
              <a:rPr lang="it-CH" dirty="0"/>
              <a:t> gene. </a:t>
            </a:r>
          </a:p>
          <a:p>
            <a:endParaRPr lang="it-CH" dirty="0"/>
          </a:p>
          <a:p>
            <a:r>
              <a:rPr lang="it-CH" dirty="0"/>
              <a:t>For </a:t>
            </a:r>
            <a:r>
              <a:rPr lang="it-CH" dirty="0" err="1"/>
              <a:t>example</a:t>
            </a:r>
            <a:r>
              <a:rPr lang="it-CH" dirty="0"/>
              <a:t>, by </a:t>
            </a:r>
            <a:r>
              <a:rPr lang="it-CH" dirty="0">
                <a:solidFill>
                  <a:srgbClr val="FF0000"/>
                </a:solidFill>
              </a:rPr>
              <a:t>1922</a:t>
            </a:r>
            <a:r>
              <a:rPr lang="it-CH" dirty="0"/>
              <a:t>, over </a:t>
            </a:r>
            <a:r>
              <a:rPr lang="it-CH" dirty="0">
                <a:solidFill>
                  <a:srgbClr val="FF0000"/>
                </a:solidFill>
              </a:rPr>
              <a:t>50 </a:t>
            </a:r>
            <a:r>
              <a:rPr lang="it-CH" dirty="0" err="1">
                <a:solidFill>
                  <a:srgbClr val="FF0000"/>
                </a:solidFill>
              </a:rPr>
              <a:t>genes</a:t>
            </a:r>
            <a:r>
              <a:rPr lang="it-CH" dirty="0">
                <a:solidFill>
                  <a:srgbClr val="FF0000"/>
                </a:solidFill>
              </a:rPr>
              <a:t> </a:t>
            </a:r>
            <a:r>
              <a:rPr lang="it-CH" dirty="0" err="1"/>
              <a:t>had</a:t>
            </a:r>
            <a:r>
              <a:rPr lang="it-CH" dirty="0"/>
              <a:t> </a:t>
            </a:r>
            <a:r>
              <a:rPr lang="it-CH" dirty="0" err="1"/>
              <a:t>been</a:t>
            </a:r>
            <a:r>
              <a:rPr lang="it-CH" dirty="0"/>
              <a:t> </a:t>
            </a:r>
            <a:r>
              <a:rPr lang="it-CH" b="1" dirty="0" err="1"/>
              <a:t>mapped</a:t>
            </a:r>
            <a:r>
              <a:rPr lang="it-CH" dirty="0"/>
              <a:t> </a:t>
            </a:r>
            <a:r>
              <a:rPr lang="it-CH" dirty="0" err="1"/>
              <a:t>onto</a:t>
            </a:r>
            <a:r>
              <a:rPr lang="it-CH" dirty="0"/>
              <a:t> the </a:t>
            </a:r>
            <a:r>
              <a:rPr lang="it-CH" dirty="0" err="1"/>
              <a:t>four</a:t>
            </a:r>
            <a:r>
              <a:rPr lang="it-CH" dirty="0"/>
              <a:t> </a:t>
            </a:r>
            <a:r>
              <a:rPr lang="it-CH" dirty="0" err="1"/>
              <a:t>fruit</a:t>
            </a:r>
            <a:r>
              <a:rPr lang="it-CH" dirty="0"/>
              <a:t> </a:t>
            </a:r>
            <a:r>
              <a:rPr lang="it-CH" dirty="0" err="1"/>
              <a:t>fly</a:t>
            </a:r>
            <a:r>
              <a:rPr lang="it-CH" dirty="0"/>
              <a:t> </a:t>
            </a:r>
            <a:r>
              <a:rPr lang="it-CH" dirty="0" err="1"/>
              <a:t>chromosomes</a:t>
            </a:r>
            <a:r>
              <a:rPr lang="it-CH" dirty="0"/>
              <a:t>, </a:t>
            </a:r>
            <a:r>
              <a:rPr lang="it-CH" dirty="0" err="1"/>
              <a:t>but</a:t>
            </a:r>
            <a:r>
              <a:rPr lang="it-CH" dirty="0"/>
              <a:t> </a:t>
            </a:r>
            <a:r>
              <a:rPr lang="it-CH" b="1" dirty="0" err="1"/>
              <a:t>nine</a:t>
            </a:r>
            <a:r>
              <a:rPr lang="it-CH" b="1" dirty="0"/>
              <a:t> of </a:t>
            </a:r>
            <a:r>
              <a:rPr lang="it-CH" b="1" dirty="0" err="1"/>
              <a:t>these</a:t>
            </a:r>
            <a:r>
              <a:rPr lang="it-CH" b="1" dirty="0"/>
              <a:t> </a:t>
            </a:r>
            <a:r>
              <a:rPr lang="it-CH" b="1" dirty="0" err="1"/>
              <a:t>genes</a:t>
            </a:r>
            <a:r>
              <a:rPr lang="it-CH" b="1" dirty="0"/>
              <a:t> </a:t>
            </a:r>
            <a:r>
              <a:rPr lang="it-CH" b="1" dirty="0" err="1"/>
              <a:t>were</a:t>
            </a:r>
            <a:r>
              <a:rPr lang="it-CH" b="1" dirty="0"/>
              <a:t> for </a:t>
            </a:r>
            <a:r>
              <a:rPr lang="it-CH" b="1" dirty="0" err="1"/>
              <a:t>eye</a:t>
            </a:r>
            <a:r>
              <a:rPr lang="it-CH" b="1" dirty="0"/>
              <a:t> color</a:t>
            </a:r>
            <a:r>
              <a:rPr lang="it-CH" dirty="0"/>
              <a:t>.</a:t>
            </a:r>
          </a:p>
        </p:txBody>
      </p:sp>
      <p:sp>
        <p:nvSpPr>
          <p:cNvPr id="5" name="Rettangolo 4"/>
          <p:cNvSpPr/>
          <p:nvPr/>
        </p:nvSpPr>
        <p:spPr>
          <a:xfrm>
            <a:off x="6165273" y="815461"/>
            <a:ext cx="6096000" cy="1200329"/>
          </a:xfrm>
          <a:prstGeom prst="rect">
            <a:avLst/>
          </a:prstGeom>
        </p:spPr>
        <p:txBody>
          <a:bodyPr>
            <a:spAutoFit/>
          </a:bodyPr>
          <a:lstStyle/>
          <a:p>
            <a:r>
              <a:rPr lang="it-CH" dirty="0"/>
              <a:t>The use of </a:t>
            </a:r>
            <a:r>
              <a:rPr lang="it-CH" dirty="0" err="1"/>
              <a:t>biochemistry</a:t>
            </a:r>
            <a:r>
              <a:rPr lang="it-CH" dirty="0"/>
              <a:t> to </a:t>
            </a:r>
            <a:r>
              <a:rPr lang="it-CH" dirty="0" err="1"/>
              <a:t>distinguish</a:t>
            </a:r>
            <a:r>
              <a:rPr lang="it-CH" dirty="0"/>
              <a:t> </a:t>
            </a:r>
            <a:r>
              <a:rPr lang="it-CH" dirty="0" err="1"/>
              <a:t>phenotypes</a:t>
            </a:r>
            <a:r>
              <a:rPr lang="it-CH" dirty="0"/>
              <a:t>. </a:t>
            </a:r>
            <a:r>
              <a:rPr lang="it-CH" dirty="0" err="1"/>
              <a:t>This</a:t>
            </a:r>
            <a:r>
              <a:rPr lang="it-CH" dirty="0"/>
              <a:t> </a:t>
            </a:r>
            <a:r>
              <a:rPr lang="it-CH" dirty="0" err="1"/>
              <a:t>has</a:t>
            </a:r>
            <a:r>
              <a:rPr lang="it-CH" dirty="0"/>
              <a:t> </a:t>
            </a:r>
            <a:r>
              <a:rPr lang="it-CH" dirty="0" err="1"/>
              <a:t>been</a:t>
            </a:r>
            <a:r>
              <a:rPr lang="it-CH" dirty="0"/>
              <a:t> </a:t>
            </a:r>
            <a:r>
              <a:rPr lang="it-CH" dirty="0" err="1"/>
              <a:t>particularly</a:t>
            </a:r>
            <a:r>
              <a:rPr lang="it-CH" dirty="0"/>
              <a:t> </a:t>
            </a:r>
            <a:r>
              <a:rPr lang="it-CH" dirty="0" err="1"/>
              <a:t>important</a:t>
            </a:r>
            <a:r>
              <a:rPr lang="it-CH" dirty="0"/>
              <a:t> with </a:t>
            </a:r>
            <a:r>
              <a:rPr lang="it-CH" dirty="0" err="1"/>
              <a:t>two</a:t>
            </a:r>
            <a:r>
              <a:rPr lang="it-CH" dirty="0"/>
              <a:t> </a:t>
            </a:r>
            <a:r>
              <a:rPr lang="it-CH" dirty="0" err="1"/>
              <a:t>types</a:t>
            </a:r>
            <a:r>
              <a:rPr lang="it-CH" dirty="0"/>
              <a:t> of </a:t>
            </a:r>
            <a:r>
              <a:rPr lang="it-CH" dirty="0" err="1"/>
              <a:t>organisms</a:t>
            </a:r>
            <a:r>
              <a:rPr lang="it-CH" dirty="0"/>
              <a:t>: </a:t>
            </a:r>
            <a:r>
              <a:rPr lang="it-CH" dirty="0" err="1"/>
              <a:t>microbes</a:t>
            </a:r>
            <a:r>
              <a:rPr lang="it-CH" dirty="0"/>
              <a:t> and </a:t>
            </a:r>
            <a:r>
              <a:rPr lang="it-CH" dirty="0" err="1"/>
              <a:t>humans</a:t>
            </a:r>
            <a:r>
              <a:rPr lang="it-CH" dirty="0"/>
              <a:t>. </a:t>
            </a:r>
            <a:r>
              <a:rPr lang="it-CH" dirty="0" err="1">
                <a:solidFill>
                  <a:srgbClr val="FF0000"/>
                </a:solidFill>
              </a:rPr>
              <a:t>Microbes</a:t>
            </a:r>
            <a:r>
              <a:rPr lang="it-CH" dirty="0"/>
              <a:t>, </a:t>
            </a:r>
            <a:r>
              <a:rPr lang="it-CH" dirty="0" err="1"/>
              <a:t>such</a:t>
            </a:r>
            <a:r>
              <a:rPr lang="it-CH" dirty="0"/>
              <a:t> </a:t>
            </a:r>
            <a:r>
              <a:rPr lang="it-CH" dirty="0" err="1"/>
              <a:t>as</a:t>
            </a:r>
            <a:r>
              <a:rPr lang="it-CH" dirty="0"/>
              <a:t> </a:t>
            </a:r>
            <a:r>
              <a:rPr lang="it-CH" dirty="0" err="1"/>
              <a:t>bacteria</a:t>
            </a:r>
            <a:r>
              <a:rPr lang="it-CH" dirty="0"/>
              <a:t> and </a:t>
            </a:r>
            <a:r>
              <a:rPr lang="it-CH" dirty="0" err="1"/>
              <a:t>yeast</a:t>
            </a:r>
            <a:r>
              <a:rPr lang="it-CH" dirty="0"/>
              <a:t>, </a:t>
            </a:r>
            <a:r>
              <a:rPr lang="it-CH" dirty="0" err="1"/>
              <a:t>have</a:t>
            </a:r>
            <a:r>
              <a:rPr lang="it-CH" dirty="0"/>
              <a:t> </a:t>
            </a:r>
            <a:r>
              <a:rPr lang="it-CH" dirty="0" err="1"/>
              <a:t>very</a:t>
            </a:r>
            <a:r>
              <a:rPr lang="it-CH" dirty="0"/>
              <a:t> </a:t>
            </a:r>
            <a:r>
              <a:rPr lang="it-CH" b="1" dirty="0" err="1"/>
              <a:t>few</a:t>
            </a:r>
            <a:r>
              <a:rPr lang="it-CH" b="1" dirty="0"/>
              <a:t> </a:t>
            </a:r>
            <a:r>
              <a:rPr lang="it-CH" b="1" dirty="0" err="1"/>
              <a:t>visual</a:t>
            </a:r>
            <a:r>
              <a:rPr lang="it-CH" b="1" dirty="0"/>
              <a:t> </a:t>
            </a:r>
            <a:r>
              <a:rPr lang="it-CH" b="1" dirty="0" err="1"/>
              <a:t>characteristics</a:t>
            </a:r>
            <a:endParaRPr lang="it-CH" b="1" dirty="0"/>
          </a:p>
        </p:txBody>
      </p:sp>
      <p:sp>
        <p:nvSpPr>
          <p:cNvPr id="6" name="Rettangolo 5"/>
          <p:cNvSpPr/>
          <p:nvPr/>
        </p:nvSpPr>
        <p:spPr>
          <a:xfrm>
            <a:off x="6096000" y="2368205"/>
            <a:ext cx="6005332" cy="2862322"/>
          </a:xfrm>
          <a:prstGeom prst="rect">
            <a:avLst/>
          </a:prstGeom>
        </p:spPr>
        <p:txBody>
          <a:bodyPr wrap="square">
            <a:spAutoFit/>
          </a:bodyPr>
          <a:lstStyle/>
          <a:p>
            <a:r>
              <a:rPr lang="it-CH" dirty="0"/>
              <a:t>For </a:t>
            </a:r>
            <a:r>
              <a:rPr lang="it-CH" dirty="0" err="1"/>
              <a:t>humans</a:t>
            </a:r>
            <a:r>
              <a:rPr lang="it-CH" dirty="0"/>
              <a:t>, </a:t>
            </a:r>
            <a:r>
              <a:rPr lang="it-CH" dirty="0" err="1"/>
              <a:t>it</a:t>
            </a:r>
            <a:r>
              <a:rPr lang="it-CH" dirty="0"/>
              <a:t> </a:t>
            </a:r>
            <a:r>
              <a:rPr lang="it-CH" dirty="0" err="1"/>
              <a:t>is</a:t>
            </a:r>
            <a:r>
              <a:rPr lang="it-CH" dirty="0"/>
              <a:t> </a:t>
            </a:r>
            <a:r>
              <a:rPr lang="it-CH" dirty="0" err="1"/>
              <a:t>possible</a:t>
            </a:r>
            <a:r>
              <a:rPr lang="it-CH" dirty="0"/>
              <a:t> to use </a:t>
            </a:r>
            <a:r>
              <a:rPr lang="it-CH" dirty="0" err="1"/>
              <a:t>visual</a:t>
            </a:r>
            <a:r>
              <a:rPr lang="it-CH" dirty="0"/>
              <a:t> </a:t>
            </a:r>
            <a:r>
              <a:rPr lang="it-CH" dirty="0" err="1"/>
              <a:t>characteristics</a:t>
            </a:r>
            <a:r>
              <a:rPr lang="it-CH" dirty="0"/>
              <a:t>, </a:t>
            </a:r>
            <a:r>
              <a:rPr lang="it-CH" dirty="0" err="1"/>
              <a:t>but</a:t>
            </a:r>
            <a:r>
              <a:rPr lang="it-CH" dirty="0"/>
              <a:t> </a:t>
            </a:r>
            <a:r>
              <a:rPr lang="it-CH" dirty="0" err="1"/>
              <a:t>since</a:t>
            </a:r>
            <a:r>
              <a:rPr lang="it-CH" dirty="0"/>
              <a:t> the 1920s, </a:t>
            </a:r>
            <a:r>
              <a:rPr lang="it-CH" dirty="0" err="1"/>
              <a:t>studies</a:t>
            </a:r>
            <a:r>
              <a:rPr lang="it-CH" dirty="0"/>
              <a:t> of human </a:t>
            </a:r>
            <a:r>
              <a:rPr lang="it-CH" dirty="0" err="1"/>
              <a:t>genetic</a:t>
            </a:r>
            <a:r>
              <a:rPr lang="it-CH" dirty="0"/>
              <a:t> </a:t>
            </a:r>
            <a:r>
              <a:rPr lang="it-CH" dirty="0" err="1"/>
              <a:t>variation</a:t>
            </a:r>
            <a:r>
              <a:rPr lang="it-CH" dirty="0"/>
              <a:t> </a:t>
            </a:r>
            <a:r>
              <a:rPr lang="it-CH" dirty="0" err="1"/>
              <a:t>have</a:t>
            </a:r>
            <a:r>
              <a:rPr lang="it-CH" dirty="0"/>
              <a:t> </a:t>
            </a:r>
            <a:r>
              <a:rPr lang="it-CH" dirty="0" err="1"/>
              <a:t>been</a:t>
            </a:r>
            <a:r>
              <a:rPr lang="it-CH" dirty="0"/>
              <a:t> </a:t>
            </a:r>
            <a:r>
              <a:rPr lang="it-CH" dirty="0" err="1"/>
              <a:t>based</a:t>
            </a:r>
            <a:r>
              <a:rPr lang="it-CH" dirty="0"/>
              <a:t> </a:t>
            </a:r>
            <a:r>
              <a:rPr lang="it-CH" dirty="0" err="1"/>
              <a:t>largely</a:t>
            </a:r>
            <a:r>
              <a:rPr lang="it-CH" dirty="0"/>
              <a:t> on </a:t>
            </a:r>
            <a:r>
              <a:rPr lang="it-CH" dirty="0" err="1"/>
              <a:t>biochemical</a:t>
            </a:r>
            <a:r>
              <a:rPr lang="it-CH" dirty="0"/>
              <a:t> </a:t>
            </a:r>
            <a:r>
              <a:rPr lang="it-CH" dirty="0" err="1"/>
              <a:t>phenotypes</a:t>
            </a:r>
            <a:r>
              <a:rPr lang="it-CH" dirty="0"/>
              <a:t> </a:t>
            </a:r>
            <a:r>
              <a:rPr lang="it-CH" dirty="0" err="1"/>
              <a:t>that</a:t>
            </a:r>
            <a:r>
              <a:rPr lang="it-CH" dirty="0"/>
              <a:t> can be </a:t>
            </a:r>
            <a:r>
              <a:rPr lang="it-CH" dirty="0" err="1"/>
              <a:t>scored</a:t>
            </a:r>
            <a:r>
              <a:rPr lang="it-CH" dirty="0"/>
              <a:t> by </a:t>
            </a:r>
            <a:r>
              <a:rPr lang="it-CH" dirty="0" err="1">
                <a:solidFill>
                  <a:srgbClr val="FF0000"/>
                </a:solidFill>
              </a:rPr>
              <a:t>blood</a:t>
            </a:r>
            <a:r>
              <a:rPr lang="it-CH" dirty="0">
                <a:solidFill>
                  <a:srgbClr val="FF0000"/>
                </a:solidFill>
              </a:rPr>
              <a:t> </a:t>
            </a:r>
            <a:r>
              <a:rPr lang="it-CH" dirty="0" err="1">
                <a:solidFill>
                  <a:srgbClr val="FF0000"/>
                </a:solidFill>
              </a:rPr>
              <a:t>typing</a:t>
            </a:r>
            <a:r>
              <a:rPr lang="it-CH" dirty="0"/>
              <a:t>. </a:t>
            </a:r>
            <a:r>
              <a:rPr lang="it-CH" dirty="0" err="1"/>
              <a:t>These</a:t>
            </a:r>
            <a:r>
              <a:rPr lang="it-CH" dirty="0"/>
              <a:t> </a:t>
            </a:r>
            <a:r>
              <a:rPr lang="it-CH" dirty="0" err="1"/>
              <a:t>phenotypes</a:t>
            </a:r>
            <a:r>
              <a:rPr lang="it-CH" dirty="0"/>
              <a:t> include </a:t>
            </a:r>
            <a:r>
              <a:rPr lang="it-CH" dirty="0" err="1"/>
              <a:t>not</a:t>
            </a:r>
            <a:r>
              <a:rPr lang="it-CH" dirty="0"/>
              <a:t> </a:t>
            </a:r>
            <a:r>
              <a:rPr lang="it-CH" dirty="0" err="1"/>
              <a:t>only</a:t>
            </a:r>
            <a:r>
              <a:rPr lang="it-CH" dirty="0"/>
              <a:t> the standard </a:t>
            </a:r>
            <a:r>
              <a:rPr lang="it-CH" dirty="0" err="1"/>
              <a:t>blood</a:t>
            </a:r>
            <a:r>
              <a:rPr lang="it-CH" dirty="0"/>
              <a:t> </a:t>
            </a:r>
            <a:r>
              <a:rPr lang="it-CH" dirty="0" err="1"/>
              <a:t>groups</a:t>
            </a:r>
            <a:r>
              <a:rPr lang="it-CH" dirty="0"/>
              <a:t>, </a:t>
            </a:r>
            <a:r>
              <a:rPr lang="it-CH" dirty="0" err="1"/>
              <a:t>such</a:t>
            </a:r>
            <a:r>
              <a:rPr lang="it-CH" dirty="0"/>
              <a:t> </a:t>
            </a:r>
            <a:r>
              <a:rPr lang="it-CH" dirty="0" err="1"/>
              <a:t>as</a:t>
            </a:r>
            <a:r>
              <a:rPr lang="it-CH" dirty="0"/>
              <a:t> the </a:t>
            </a:r>
            <a:r>
              <a:rPr lang="it-CH" b="1" dirty="0"/>
              <a:t>ABO</a:t>
            </a:r>
            <a:r>
              <a:rPr lang="it-CH" dirty="0"/>
              <a:t> </a:t>
            </a:r>
            <a:r>
              <a:rPr lang="it-CH" dirty="0" err="1"/>
              <a:t>series</a:t>
            </a:r>
            <a:r>
              <a:rPr lang="it-CH" dirty="0"/>
              <a:t>, </a:t>
            </a:r>
            <a:r>
              <a:rPr lang="it-CH" dirty="0" err="1"/>
              <a:t>but</a:t>
            </a:r>
            <a:r>
              <a:rPr lang="it-CH" dirty="0"/>
              <a:t> </a:t>
            </a:r>
            <a:r>
              <a:rPr lang="it-CH" dirty="0" err="1"/>
              <a:t>also</a:t>
            </a:r>
            <a:r>
              <a:rPr lang="it-CH" dirty="0"/>
              <a:t> </a:t>
            </a:r>
            <a:r>
              <a:rPr lang="it-CH" dirty="0" err="1"/>
              <a:t>variants</a:t>
            </a:r>
            <a:r>
              <a:rPr lang="it-CH" dirty="0"/>
              <a:t> of </a:t>
            </a:r>
            <a:r>
              <a:rPr lang="it-CH" dirty="0" err="1"/>
              <a:t>blood</a:t>
            </a:r>
            <a:r>
              <a:rPr lang="it-CH" dirty="0"/>
              <a:t> </a:t>
            </a:r>
            <a:r>
              <a:rPr lang="it-CH" dirty="0" err="1"/>
              <a:t>serum</a:t>
            </a:r>
            <a:r>
              <a:rPr lang="it-CH" dirty="0"/>
              <a:t> </a:t>
            </a:r>
            <a:r>
              <a:rPr lang="it-CH" dirty="0" err="1"/>
              <a:t>proteins</a:t>
            </a:r>
            <a:r>
              <a:rPr lang="it-CH" dirty="0"/>
              <a:t> and of </a:t>
            </a:r>
            <a:r>
              <a:rPr lang="it-CH" dirty="0" err="1"/>
              <a:t>immunological</a:t>
            </a:r>
            <a:r>
              <a:rPr lang="it-CH" dirty="0"/>
              <a:t> </a:t>
            </a:r>
            <a:r>
              <a:rPr lang="it-CH" dirty="0" err="1"/>
              <a:t>proteins</a:t>
            </a:r>
            <a:r>
              <a:rPr lang="it-CH" dirty="0"/>
              <a:t> </a:t>
            </a:r>
            <a:r>
              <a:rPr lang="it-CH" dirty="0" err="1"/>
              <a:t>such</a:t>
            </a:r>
            <a:r>
              <a:rPr lang="it-CH" dirty="0"/>
              <a:t> </a:t>
            </a:r>
            <a:r>
              <a:rPr lang="it-CH" dirty="0" err="1"/>
              <a:t>as</a:t>
            </a:r>
            <a:r>
              <a:rPr lang="it-CH" dirty="0"/>
              <a:t> the human </a:t>
            </a:r>
            <a:r>
              <a:rPr lang="it-CH" dirty="0" err="1"/>
              <a:t>leukocyte</a:t>
            </a:r>
            <a:r>
              <a:rPr lang="it-CH" dirty="0"/>
              <a:t> </a:t>
            </a:r>
            <a:r>
              <a:rPr lang="it-CH" dirty="0" err="1"/>
              <a:t>antigens</a:t>
            </a:r>
            <a:r>
              <a:rPr lang="it-CH" dirty="0"/>
              <a:t> (the </a:t>
            </a:r>
            <a:r>
              <a:rPr lang="it-CH" b="1" dirty="0"/>
              <a:t>HLA</a:t>
            </a:r>
            <a:r>
              <a:rPr lang="it-CH" dirty="0"/>
              <a:t> </a:t>
            </a:r>
            <a:r>
              <a:rPr lang="it-CH" dirty="0" err="1"/>
              <a:t>system</a:t>
            </a:r>
            <a:r>
              <a:rPr lang="it-CH" dirty="0"/>
              <a:t>). A big </a:t>
            </a:r>
            <a:r>
              <a:rPr lang="it-CH" dirty="0" err="1"/>
              <a:t>advantage</a:t>
            </a:r>
            <a:r>
              <a:rPr lang="it-CH" dirty="0"/>
              <a:t> of </a:t>
            </a:r>
            <a:r>
              <a:rPr lang="it-CH" dirty="0" err="1"/>
              <a:t>these</a:t>
            </a:r>
            <a:r>
              <a:rPr lang="it-CH" dirty="0"/>
              <a:t> </a:t>
            </a:r>
            <a:r>
              <a:rPr lang="it-CH" dirty="0" err="1"/>
              <a:t>markers</a:t>
            </a:r>
            <a:r>
              <a:rPr lang="it-CH" dirty="0"/>
              <a:t> </a:t>
            </a:r>
            <a:r>
              <a:rPr lang="it-CH" dirty="0" err="1"/>
              <a:t>is</a:t>
            </a:r>
            <a:r>
              <a:rPr lang="it-CH" dirty="0"/>
              <a:t> </a:t>
            </a:r>
            <a:r>
              <a:rPr lang="it-CH" dirty="0" err="1"/>
              <a:t>that</a:t>
            </a:r>
            <a:r>
              <a:rPr lang="it-CH" dirty="0"/>
              <a:t> </a:t>
            </a:r>
            <a:r>
              <a:rPr lang="it-CH" dirty="0" err="1"/>
              <a:t>many</a:t>
            </a:r>
            <a:r>
              <a:rPr lang="it-CH" dirty="0"/>
              <a:t> of the </a:t>
            </a:r>
            <a:r>
              <a:rPr lang="it-CH" dirty="0" err="1"/>
              <a:t>relevant</a:t>
            </a:r>
            <a:r>
              <a:rPr lang="it-CH" dirty="0"/>
              <a:t> </a:t>
            </a:r>
            <a:r>
              <a:rPr lang="it-CH" dirty="0" err="1"/>
              <a:t>genes</a:t>
            </a:r>
            <a:r>
              <a:rPr lang="it-CH" dirty="0"/>
              <a:t> </a:t>
            </a:r>
            <a:r>
              <a:rPr lang="it-CH" dirty="0" err="1"/>
              <a:t>have</a:t>
            </a:r>
            <a:r>
              <a:rPr lang="it-CH" dirty="0"/>
              <a:t> multiple </a:t>
            </a:r>
            <a:r>
              <a:rPr lang="it-CH" dirty="0" err="1"/>
              <a:t>alleles</a:t>
            </a:r>
            <a:r>
              <a:rPr lang="it-CH" dirty="0"/>
              <a:t>. For </a:t>
            </a:r>
            <a:r>
              <a:rPr lang="it-CH" dirty="0" err="1"/>
              <a:t>example</a:t>
            </a:r>
            <a:r>
              <a:rPr lang="it-CH" dirty="0"/>
              <a:t>, the gene </a:t>
            </a:r>
            <a:r>
              <a:rPr lang="it-CH" dirty="0" err="1"/>
              <a:t>called</a:t>
            </a:r>
            <a:r>
              <a:rPr lang="it-CH" dirty="0"/>
              <a:t> HLA-DRB1 </a:t>
            </a:r>
            <a:r>
              <a:rPr lang="it-CH" dirty="0" err="1"/>
              <a:t>has</a:t>
            </a:r>
            <a:r>
              <a:rPr lang="it-CH" dirty="0"/>
              <a:t> over </a:t>
            </a:r>
            <a:r>
              <a:rPr lang="it-CH" b="1" dirty="0"/>
              <a:t>1800 </a:t>
            </a:r>
            <a:r>
              <a:rPr lang="it-CH" b="1" dirty="0" err="1"/>
              <a:t>alleles</a:t>
            </a:r>
            <a:r>
              <a:rPr lang="it-CH" dirty="0"/>
              <a:t> and HLA-B </a:t>
            </a:r>
            <a:r>
              <a:rPr lang="it-CH" dirty="0" err="1"/>
              <a:t>has</a:t>
            </a:r>
            <a:r>
              <a:rPr lang="it-CH" dirty="0"/>
              <a:t> 4200.</a:t>
            </a:r>
          </a:p>
        </p:txBody>
      </p:sp>
      <p:sp>
        <p:nvSpPr>
          <p:cNvPr id="7" name="Rettangolo 6"/>
          <p:cNvSpPr/>
          <p:nvPr/>
        </p:nvSpPr>
        <p:spPr>
          <a:xfrm>
            <a:off x="3279318" y="209100"/>
            <a:ext cx="3989583" cy="369332"/>
          </a:xfrm>
          <a:prstGeom prst="rect">
            <a:avLst/>
          </a:prstGeom>
          <a:ln>
            <a:solidFill>
              <a:srgbClr val="FF0000"/>
            </a:solidFill>
          </a:ln>
        </p:spPr>
        <p:txBody>
          <a:bodyPr wrap="square">
            <a:spAutoFit/>
          </a:bodyPr>
          <a:lstStyle/>
          <a:p>
            <a:r>
              <a:rPr lang="it-CH" dirty="0"/>
              <a:t>3.2  MARKERS FOR GENETIC MAPPING</a:t>
            </a:r>
          </a:p>
        </p:txBody>
      </p:sp>
    </p:spTree>
    <p:extLst>
      <p:ext uri="{BB962C8B-B14F-4D97-AF65-F5344CB8AC3E}">
        <p14:creationId xmlns:p14="http://schemas.microsoft.com/office/powerpoint/2010/main" val="13008856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72074" y="206614"/>
            <a:ext cx="5242029" cy="3139321"/>
          </a:xfrm>
          <a:prstGeom prst="rect">
            <a:avLst/>
          </a:prstGeom>
        </p:spPr>
        <p:txBody>
          <a:bodyPr wrap="square">
            <a:spAutoFit/>
          </a:bodyPr>
          <a:lstStyle/>
          <a:p>
            <a:r>
              <a:rPr lang="it-CH" dirty="0" err="1"/>
              <a:t>Genes</a:t>
            </a:r>
            <a:r>
              <a:rPr lang="it-CH" dirty="0"/>
              <a:t> are </a:t>
            </a:r>
            <a:r>
              <a:rPr lang="it-CH" dirty="0" err="1"/>
              <a:t>very</a:t>
            </a:r>
            <a:r>
              <a:rPr lang="it-CH" dirty="0"/>
              <a:t> </a:t>
            </a:r>
            <a:r>
              <a:rPr lang="it-CH" dirty="0" err="1"/>
              <a:t>useful</a:t>
            </a:r>
            <a:r>
              <a:rPr lang="it-CH" dirty="0"/>
              <a:t> </a:t>
            </a:r>
            <a:r>
              <a:rPr lang="it-CH" dirty="0" err="1"/>
              <a:t>markers</a:t>
            </a:r>
            <a:r>
              <a:rPr lang="it-CH" dirty="0"/>
              <a:t> </a:t>
            </a:r>
            <a:r>
              <a:rPr lang="it-CH" dirty="0" err="1"/>
              <a:t>but</a:t>
            </a:r>
            <a:r>
              <a:rPr lang="it-CH" dirty="0"/>
              <a:t> </a:t>
            </a:r>
            <a:r>
              <a:rPr lang="it-CH" dirty="0" err="1"/>
              <a:t>they</a:t>
            </a:r>
            <a:r>
              <a:rPr lang="it-CH" dirty="0"/>
              <a:t> are by no </a:t>
            </a:r>
            <a:r>
              <a:rPr lang="it-CH" dirty="0" err="1"/>
              <a:t>means</a:t>
            </a:r>
            <a:r>
              <a:rPr lang="it-CH" dirty="0"/>
              <a:t> </a:t>
            </a:r>
            <a:r>
              <a:rPr lang="it-CH" dirty="0" err="1"/>
              <a:t>ideal</a:t>
            </a:r>
            <a:r>
              <a:rPr lang="it-CH" dirty="0"/>
              <a:t>. </a:t>
            </a:r>
            <a:r>
              <a:rPr lang="it-CH" dirty="0" err="1"/>
              <a:t>One</a:t>
            </a:r>
            <a:r>
              <a:rPr lang="it-CH" dirty="0"/>
              <a:t> </a:t>
            </a:r>
            <a:r>
              <a:rPr lang="it-CH" dirty="0" err="1"/>
              <a:t>problem</a:t>
            </a:r>
            <a:r>
              <a:rPr lang="it-CH" dirty="0"/>
              <a:t>, </a:t>
            </a:r>
            <a:r>
              <a:rPr lang="it-CH" dirty="0" err="1"/>
              <a:t>especially</a:t>
            </a:r>
            <a:r>
              <a:rPr lang="it-CH" dirty="0"/>
              <a:t> with </a:t>
            </a:r>
            <a:r>
              <a:rPr lang="it-CH" dirty="0" err="1"/>
              <a:t>larger</a:t>
            </a:r>
            <a:r>
              <a:rPr lang="it-CH" dirty="0"/>
              <a:t> </a:t>
            </a:r>
            <a:r>
              <a:rPr lang="it-CH" dirty="0" err="1"/>
              <a:t>genomes</a:t>
            </a:r>
            <a:r>
              <a:rPr lang="it-CH" dirty="0"/>
              <a:t> </a:t>
            </a:r>
            <a:r>
              <a:rPr lang="it-CH" dirty="0" err="1"/>
              <a:t>such</a:t>
            </a:r>
            <a:r>
              <a:rPr lang="it-CH" dirty="0"/>
              <a:t> </a:t>
            </a:r>
            <a:r>
              <a:rPr lang="it-CH" dirty="0" err="1"/>
              <a:t>as</a:t>
            </a:r>
            <a:r>
              <a:rPr lang="it-CH" dirty="0"/>
              <a:t> </a:t>
            </a:r>
            <a:r>
              <a:rPr lang="it-CH" dirty="0" err="1"/>
              <a:t>those</a:t>
            </a:r>
            <a:r>
              <a:rPr lang="it-CH" dirty="0"/>
              <a:t> of </a:t>
            </a:r>
            <a:r>
              <a:rPr lang="it-CH" dirty="0" err="1"/>
              <a:t>vertebrates</a:t>
            </a:r>
            <a:r>
              <a:rPr lang="it-CH" dirty="0"/>
              <a:t> and </a:t>
            </a:r>
            <a:r>
              <a:rPr lang="it-CH" dirty="0" err="1"/>
              <a:t>flowering</a:t>
            </a:r>
            <a:r>
              <a:rPr lang="it-CH" dirty="0"/>
              <a:t> </a:t>
            </a:r>
            <a:r>
              <a:rPr lang="it-CH" dirty="0" err="1"/>
              <a:t>plants</a:t>
            </a:r>
            <a:r>
              <a:rPr lang="it-CH" dirty="0"/>
              <a:t>, </a:t>
            </a:r>
            <a:r>
              <a:rPr lang="it-CH" dirty="0" err="1"/>
              <a:t>is</a:t>
            </a:r>
            <a:r>
              <a:rPr lang="it-CH" dirty="0"/>
              <a:t> </a:t>
            </a:r>
            <a:r>
              <a:rPr lang="it-CH" dirty="0" err="1"/>
              <a:t>that</a:t>
            </a:r>
            <a:r>
              <a:rPr lang="it-CH" dirty="0"/>
              <a:t> a </a:t>
            </a:r>
            <a:r>
              <a:rPr lang="it-CH" b="1" dirty="0" err="1"/>
              <a:t>map</a:t>
            </a:r>
            <a:r>
              <a:rPr lang="it-CH" b="1" dirty="0"/>
              <a:t> </a:t>
            </a:r>
            <a:r>
              <a:rPr lang="it-CH" b="1" dirty="0" err="1"/>
              <a:t>based</a:t>
            </a:r>
            <a:r>
              <a:rPr lang="it-CH" b="1" dirty="0"/>
              <a:t> </a:t>
            </a:r>
            <a:r>
              <a:rPr lang="it-CH" b="1" dirty="0" err="1"/>
              <a:t>entirely</a:t>
            </a:r>
            <a:r>
              <a:rPr lang="it-CH" b="1" dirty="0"/>
              <a:t> on </a:t>
            </a:r>
            <a:r>
              <a:rPr lang="it-CH" b="1" dirty="0" err="1"/>
              <a:t>genes</a:t>
            </a:r>
            <a:r>
              <a:rPr lang="it-CH" b="1" dirty="0"/>
              <a:t> </a:t>
            </a:r>
            <a:r>
              <a:rPr lang="it-CH" b="1" dirty="0" err="1"/>
              <a:t>is</a:t>
            </a:r>
            <a:r>
              <a:rPr lang="it-CH" b="1" dirty="0"/>
              <a:t> </a:t>
            </a:r>
            <a:r>
              <a:rPr lang="it-CH" b="1" dirty="0" err="1"/>
              <a:t>not</a:t>
            </a:r>
            <a:r>
              <a:rPr lang="it-CH" b="1" dirty="0"/>
              <a:t> </a:t>
            </a:r>
            <a:r>
              <a:rPr lang="it-CH" b="1" dirty="0" err="1"/>
              <a:t>very</a:t>
            </a:r>
            <a:r>
              <a:rPr lang="it-CH" b="1" dirty="0"/>
              <a:t> </a:t>
            </a:r>
            <a:r>
              <a:rPr lang="it-CH" b="1" dirty="0" err="1"/>
              <a:t>detailed</a:t>
            </a:r>
            <a:r>
              <a:rPr lang="it-CH" dirty="0"/>
              <a:t>. </a:t>
            </a:r>
            <a:r>
              <a:rPr lang="it-CH" dirty="0" err="1"/>
              <a:t>This</a:t>
            </a:r>
            <a:r>
              <a:rPr lang="it-CH" dirty="0"/>
              <a:t> </a:t>
            </a:r>
            <a:r>
              <a:rPr lang="it-CH" dirty="0" err="1"/>
              <a:t>would</a:t>
            </a:r>
            <a:r>
              <a:rPr lang="it-CH" dirty="0"/>
              <a:t> be </a:t>
            </a:r>
            <a:r>
              <a:rPr lang="it-CH" dirty="0" err="1"/>
              <a:t>true</a:t>
            </a:r>
            <a:r>
              <a:rPr lang="it-CH" dirty="0"/>
              <a:t> </a:t>
            </a:r>
            <a:r>
              <a:rPr lang="it-CH" dirty="0" err="1"/>
              <a:t>even</a:t>
            </a:r>
            <a:r>
              <a:rPr lang="it-CH" dirty="0"/>
              <a:t> </a:t>
            </a:r>
            <a:r>
              <a:rPr lang="it-CH" dirty="0" err="1"/>
              <a:t>if</a:t>
            </a:r>
            <a:r>
              <a:rPr lang="it-CH" dirty="0"/>
              <a:t> </a:t>
            </a:r>
            <a:r>
              <a:rPr lang="it-CH" dirty="0" err="1"/>
              <a:t>every</a:t>
            </a:r>
            <a:r>
              <a:rPr lang="it-CH" dirty="0"/>
              <a:t> gene </a:t>
            </a:r>
            <a:r>
              <a:rPr lang="it-CH" dirty="0" err="1"/>
              <a:t>could</a:t>
            </a:r>
            <a:r>
              <a:rPr lang="it-CH" dirty="0"/>
              <a:t> be </a:t>
            </a:r>
            <a:r>
              <a:rPr lang="it-CH" dirty="0" err="1"/>
              <a:t>mapped</a:t>
            </a:r>
            <a:r>
              <a:rPr lang="it-CH" dirty="0"/>
              <a:t>, </a:t>
            </a:r>
            <a:r>
              <a:rPr lang="it-CH" dirty="0" err="1"/>
              <a:t>because</a:t>
            </a:r>
            <a:r>
              <a:rPr lang="it-CH" dirty="0"/>
              <a:t> in </a:t>
            </a:r>
            <a:r>
              <a:rPr lang="it-CH" dirty="0" err="1"/>
              <a:t>most</a:t>
            </a:r>
            <a:r>
              <a:rPr lang="it-CH" dirty="0"/>
              <a:t> </a:t>
            </a:r>
            <a:r>
              <a:rPr lang="it-CH" dirty="0" err="1"/>
              <a:t>eukaryotic</a:t>
            </a:r>
            <a:r>
              <a:rPr lang="it-CH" dirty="0"/>
              <a:t> </a:t>
            </a:r>
            <a:r>
              <a:rPr lang="it-CH" dirty="0" err="1"/>
              <a:t>genomes</a:t>
            </a:r>
            <a:r>
              <a:rPr lang="it-CH" dirty="0"/>
              <a:t> the </a:t>
            </a:r>
            <a:r>
              <a:rPr lang="it-CH" dirty="0" err="1">
                <a:solidFill>
                  <a:srgbClr val="FF0000"/>
                </a:solidFill>
              </a:rPr>
              <a:t>genes</a:t>
            </a:r>
            <a:r>
              <a:rPr lang="it-CH" dirty="0">
                <a:solidFill>
                  <a:srgbClr val="FF0000"/>
                </a:solidFill>
              </a:rPr>
              <a:t> are </a:t>
            </a:r>
            <a:r>
              <a:rPr lang="it-CH" dirty="0" err="1">
                <a:solidFill>
                  <a:srgbClr val="FF0000"/>
                </a:solidFill>
              </a:rPr>
              <a:t>widely</a:t>
            </a:r>
            <a:r>
              <a:rPr lang="it-CH" dirty="0">
                <a:solidFill>
                  <a:srgbClr val="FF0000"/>
                </a:solidFill>
              </a:rPr>
              <a:t> </a:t>
            </a:r>
            <a:r>
              <a:rPr lang="it-CH" dirty="0" err="1">
                <a:solidFill>
                  <a:srgbClr val="FF0000"/>
                </a:solidFill>
              </a:rPr>
              <a:t>spaced</a:t>
            </a:r>
            <a:r>
              <a:rPr lang="it-CH" dirty="0">
                <a:solidFill>
                  <a:srgbClr val="FF0000"/>
                </a:solidFill>
              </a:rPr>
              <a:t> </a:t>
            </a:r>
            <a:r>
              <a:rPr lang="it-CH" dirty="0"/>
              <a:t>out with large gaps </a:t>
            </a:r>
            <a:r>
              <a:rPr lang="it-CH" dirty="0" err="1"/>
              <a:t>between</a:t>
            </a:r>
            <a:r>
              <a:rPr lang="it-CH" dirty="0"/>
              <a:t> </a:t>
            </a:r>
            <a:r>
              <a:rPr lang="it-CH" dirty="0" err="1"/>
              <a:t>them</a:t>
            </a:r>
            <a:r>
              <a:rPr lang="it-CH" dirty="0"/>
              <a:t>. The </a:t>
            </a:r>
            <a:r>
              <a:rPr lang="it-CH" dirty="0" err="1"/>
              <a:t>problem</a:t>
            </a:r>
            <a:r>
              <a:rPr lang="it-CH" dirty="0"/>
              <a:t> </a:t>
            </a:r>
            <a:r>
              <a:rPr lang="it-CH" dirty="0" err="1"/>
              <a:t>is</a:t>
            </a:r>
            <a:r>
              <a:rPr lang="it-CH" dirty="0"/>
              <a:t> made </a:t>
            </a:r>
            <a:r>
              <a:rPr lang="it-CH" dirty="0" err="1"/>
              <a:t>worse</a:t>
            </a:r>
            <a:r>
              <a:rPr lang="it-CH" dirty="0"/>
              <a:t> by the </a:t>
            </a:r>
            <a:r>
              <a:rPr lang="it-CH" dirty="0" err="1"/>
              <a:t>fact</a:t>
            </a:r>
            <a:r>
              <a:rPr lang="it-CH" dirty="0"/>
              <a:t> </a:t>
            </a:r>
            <a:r>
              <a:rPr lang="it-CH" dirty="0" err="1"/>
              <a:t>that</a:t>
            </a:r>
            <a:r>
              <a:rPr lang="it-CH" dirty="0"/>
              <a:t> </a:t>
            </a:r>
            <a:r>
              <a:rPr lang="it-CH" b="1" dirty="0" err="1"/>
              <a:t>many</a:t>
            </a:r>
            <a:r>
              <a:rPr lang="it-CH" b="1" dirty="0"/>
              <a:t> </a:t>
            </a:r>
            <a:r>
              <a:rPr lang="it-CH" b="1" dirty="0" err="1"/>
              <a:t>genes</a:t>
            </a:r>
            <a:r>
              <a:rPr lang="it-CH" b="1" dirty="0"/>
              <a:t> do </a:t>
            </a:r>
            <a:r>
              <a:rPr lang="it-CH" b="1" dirty="0" err="1"/>
              <a:t>not</a:t>
            </a:r>
            <a:r>
              <a:rPr lang="it-CH" b="1" dirty="0"/>
              <a:t> </a:t>
            </a:r>
            <a:r>
              <a:rPr lang="it-CH" b="1" dirty="0" err="1"/>
              <a:t>exist</a:t>
            </a:r>
            <a:r>
              <a:rPr lang="it-CH" b="1" dirty="0"/>
              <a:t> in </a:t>
            </a:r>
            <a:r>
              <a:rPr lang="it-CH" b="1" dirty="0" err="1"/>
              <a:t>allelic</a:t>
            </a:r>
            <a:r>
              <a:rPr lang="it-CH" b="1" dirty="0"/>
              <a:t> </a:t>
            </a:r>
            <a:r>
              <a:rPr lang="it-CH" b="1" dirty="0" err="1"/>
              <a:t>forms</a:t>
            </a:r>
            <a:r>
              <a:rPr lang="it-CH" b="1" dirty="0"/>
              <a:t> </a:t>
            </a:r>
            <a:r>
              <a:rPr lang="it-CH" dirty="0" err="1"/>
              <a:t>that</a:t>
            </a:r>
            <a:r>
              <a:rPr lang="it-CH" dirty="0"/>
              <a:t> can be </a:t>
            </a:r>
            <a:r>
              <a:rPr lang="it-CH" dirty="0" err="1"/>
              <a:t>distinguished</a:t>
            </a:r>
            <a:r>
              <a:rPr lang="it-CH" dirty="0"/>
              <a:t> </a:t>
            </a:r>
            <a:r>
              <a:rPr lang="it-CH" dirty="0" err="1"/>
              <a:t>conveniently</a:t>
            </a:r>
            <a:r>
              <a:rPr lang="it-CH" dirty="0"/>
              <a:t>. Gene </a:t>
            </a:r>
            <a:r>
              <a:rPr lang="it-CH" dirty="0" err="1"/>
              <a:t>maps</a:t>
            </a:r>
            <a:r>
              <a:rPr lang="it-CH" dirty="0"/>
              <a:t> are </a:t>
            </a:r>
            <a:r>
              <a:rPr lang="it-CH" dirty="0" err="1"/>
              <a:t>therefore</a:t>
            </a:r>
            <a:r>
              <a:rPr lang="it-CH" dirty="0"/>
              <a:t> </a:t>
            </a:r>
            <a:r>
              <a:rPr lang="it-CH" dirty="0" err="1"/>
              <a:t>not</a:t>
            </a:r>
            <a:r>
              <a:rPr lang="it-CH" dirty="0"/>
              <a:t> </a:t>
            </a:r>
            <a:r>
              <a:rPr lang="it-CH" dirty="0" err="1"/>
              <a:t>very</a:t>
            </a:r>
            <a:r>
              <a:rPr lang="it-CH" dirty="0"/>
              <a:t> </a:t>
            </a:r>
            <a:r>
              <a:rPr lang="it-CH" dirty="0" err="1"/>
              <a:t>comprehensive</a:t>
            </a:r>
            <a:r>
              <a:rPr lang="it-CH" dirty="0"/>
              <a:t>.</a:t>
            </a:r>
          </a:p>
        </p:txBody>
      </p:sp>
      <p:sp>
        <p:nvSpPr>
          <p:cNvPr id="3" name="Rettangolo 2"/>
          <p:cNvSpPr/>
          <p:nvPr/>
        </p:nvSpPr>
        <p:spPr>
          <a:xfrm>
            <a:off x="266094" y="4335570"/>
            <a:ext cx="5665931" cy="1754326"/>
          </a:xfrm>
          <a:prstGeom prst="rect">
            <a:avLst/>
          </a:prstGeom>
        </p:spPr>
        <p:txBody>
          <a:bodyPr wrap="square">
            <a:spAutoFit/>
          </a:bodyPr>
          <a:lstStyle/>
          <a:p>
            <a:r>
              <a:rPr lang="it-CH" dirty="0" err="1"/>
              <a:t>Mapped</a:t>
            </a:r>
            <a:r>
              <a:rPr lang="it-CH" dirty="0"/>
              <a:t> </a:t>
            </a:r>
            <a:r>
              <a:rPr lang="it-CH" dirty="0" err="1"/>
              <a:t>features</a:t>
            </a:r>
            <a:r>
              <a:rPr lang="it-CH" dirty="0"/>
              <a:t> </a:t>
            </a:r>
            <a:r>
              <a:rPr lang="it-CH" dirty="0" err="1"/>
              <a:t>that</a:t>
            </a:r>
            <a:r>
              <a:rPr lang="it-CH" dirty="0"/>
              <a:t> are </a:t>
            </a:r>
            <a:r>
              <a:rPr lang="it-CH" dirty="0" err="1"/>
              <a:t>not</a:t>
            </a:r>
            <a:r>
              <a:rPr lang="it-CH" dirty="0"/>
              <a:t> </a:t>
            </a:r>
            <a:r>
              <a:rPr lang="it-CH" dirty="0" err="1"/>
              <a:t>genes</a:t>
            </a:r>
            <a:r>
              <a:rPr lang="it-CH" dirty="0"/>
              <a:t> are </a:t>
            </a:r>
            <a:r>
              <a:rPr lang="it-CH" dirty="0" err="1"/>
              <a:t>called</a:t>
            </a:r>
            <a:r>
              <a:rPr lang="it-CH" dirty="0"/>
              <a:t> </a:t>
            </a:r>
            <a:r>
              <a:rPr lang="it-CH" dirty="0">
                <a:solidFill>
                  <a:srgbClr val="FF0000"/>
                </a:solidFill>
              </a:rPr>
              <a:t>DNA </a:t>
            </a:r>
            <a:r>
              <a:rPr lang="it-CH" dirty="0" err="1">
                <a:solidFill>
                  <a:srgbClr val="FF0000"/>
                </a:solidFill>
              </a:rPr>
              <a:t>markers</a:t>
            </a:r>
            <a:r>
              <a:rPr lang="it-CH" dirty="0"/>
              <a:t>. </a:t>
            </a:r>
            <a:r>
              <a:rPr lang="it-CH" dirty="0" err="1"/>
              <a:t>As</a:t>
            </a:r>
            <a:r>
              <a:rPr lang="it-CH" dirty="0"/>
              <a:t> with gene </a:t>
            </a:r>
            <a:r>
              <a:rPr lang="it-CH" dirty="0" err="1"/>
              <a:t>markers</a:t>
            </a:r>
            <a:r>
              <a:rPr lang="it-CH" dirty="0"/>
              <a:t>, a DNA marker must </a:t>
            </a:r>
            <a:r>
              <a:rPr lang="it-CH" dirty="0" err="1"/>
              <a:t>have</a:t>
            </a:r>
            <a:r>
              <a:rPr lang="it-CH" dirty="0"/>
              <a:t> </a:t>
            </a:r>
            <a:r>
              <a:rPr lang="it-CH" dirty="0" err="1"/>
              <a:t>at</a:t>
            </a:r>
            <a:r>
              <a:rPr lang="it-CH" dirty="0"/>
              <a:t> </a:t>
            </a:r>
            <a:r>
              <a:rPr lang="it-CH" dirty="0" err="1"/>
              <a:t>least</a:t>
            </a:r>
            <a:r>
              <a:rPr lang="it-CH" dirty="0"/>
              <a:t> </a:t>
            </a:r>
            <a:r>
              <a:rPr lang="it-CH" dirty="0" err="1"/>
              <a:t>two</a:t>
            </a:r>
            <a:r>
              <a:rPr lang="it-CH" dirty="0"/>
              <a:t> </a:t>
            </a:r>
            <a:r>
              <a:rPr lang="it-CH" dirty="0" err="1"/>
              <a:t>alleles</a:t>
            </a:r>
            <a:r>
              <a:rPr lang="it-CH" dirty="0"/>
              <a:t> to be </a:t>
            </a:r>
            <a:r>
              <a:rPr lang="it-CH" dirty="0" err="1"/>
              <a:t>useful</a:t>
            </a:r>
            <a:r>
              <a:rPr lang="it-CH" dirty="0"/>
              <a:t>. </a:t>
            </a:r>
            <a:r>
              <a:rPr lang="it-CH" dirty="0" err="1"/>
              <a:t>Two</a:t>
            </a:r>
            <a:r>
              <a:rPr lang="it-CH" dirty="0"/>
              <a:t> </a:t>
            </a:r>
            <a:r>
              <a:rPr lang="it-CH" dirty="0" err="1"/>
              <a:t>examples</a:t>
            </a:r>
            <a:r>
              <a:rPr lang="it-CH" dirty="0"/>
              <a:t> of DNA </a:t>
            </a:r>
            <a:r>
              <a:rPr lang="it-CH" dirty="0" err="1"/>
              <a:t>markers</a:t>
            </a:r>
            <a:r>
              <a:rPr lang="it-CH" dirty="0"/>
              <a:t> are the </a:t>
            </a:r>
            <a:r>
              <a:rPr lang="it-CH" dirty="0" err="1"/>
              <a:t>sequences</a:t>
            </a:r>
            <a:r>
              <a:rPr lang="it-CH" dirty="0"/>
              <a:t> </a:t>
            </a:r>
            <a:r>
              <a:rPr lang="it-CH" dirty="0" err="1"/>
              <a:t>called</a:t>
            </a:r>
            <a:r>
              <a:rPr lang="it-CH" dirty="0"/>
              <a:t> </a:t>
            </a:r>
            <a:r>
              <a:rPr lang="it-CH" b="1" dirty="0" err="1"/>
              <a:t>restriction</a:t>
            </a:r>
            <a:r>
              <a:rPr lang="it-CH" b="1" dirty="0"/>
              <a:t> </a:t>
            </a:r>
            <a:r>
              <a:rPr lang="it-CH" b="1" dirty="0" err="1"/>
              <a:t>fragment</a:t>
            </a:r>
            <a:r>
              <a:rPr lang="it-CH" b="1" dirty="0"/>
              <a:t> </a:t>
            </a:r>
            <a:r>
              <a:rPr lang="it-CH" b="1" dirty="0" err="1"/>
              <a:t>length</a:t>
            </a:r>
            <a:r>
              <a:rPr lang="it-CH" b="1" dirty="0"/>
              <a:t> </a:t>
            </a:r>
            <a:r>
              <a:rPr lang="it-CH" b="1" dirty="0" err="1"/>
              <a:t>polymorphisms</a:t>
            </a:r>
            <a:r>
              <a:rPr lang="it-CH" b="1" dirty="0"/>
              <a:t> </a:t>
            </a:r>
            <a:r>
              <a:rPr lang="it-CH" dirty="0"/>
              <a:t>(</a:t>
            </a:r>
            <a:r>
              <a:rPr lang="it-CH" dirty="0" err="1">
                <a:solidFill>
                  <a:srgbClr val="FF0000"/>
                </a:solidFill>
              </a:rPr>
              <a:t>RFLPs</a:t>
            </a:r>
            <a:r>
              <a:rPr lang="it-CH" dirty="0"/>
              <a:t>) and </a:t>
            </a:r>
            <a:r>
              <a:rPr lang="it-CH" b="1" dirty="0" err="1"/>
              <a:t>simple</a:t>
            </a:r>
            <a:r>
              <a:rPr lang="it-CH" b="1" dirty="0"/>
              <a:t> </a:t>
            </a:r>
            <a:r>
              <a:rPr lang="it-CH" b="1" dirty="0" err="1"/>
              <a:t>sequence</a:t>
            </a:r>
            <a:r>
              <a:rPr lang="it-CH" b="1" dirty="0"/>
              <a:t> </a:t>
            </a:r>
            <a:r>
              <a:rPr lang="it-CH" b="1" dirty="0" err="1"/>
              <a:t>length</a:t>
            </a:r>
            <a:r>
              <a:rPr lang="it-CH" b="1" dirty="0"/>
              <a:t> </a:t>
            </a:r>
            <a:r>
              <a:rPr lang="it-CH" b="1" dirty="0" err="1"/>
              <a:t>polymorphisms</a:t>
            </a:r>
            <a:r>
              <a:rPr lang="it-CH" b="1" dirty="0"/>
              <a:t> </a:t>
            </a:r>
            <a:r>
              <a:rPr lang="it-CH" dirty="0"/>
              <a:t>(</a:t>
            </a:r>
            <a:r>
              <a:rPr lang="it-CH" dirty="0" err="1">
                <a:solidFill>
                  <a:srgbClr val="FF0000"/>
                </a:solidFill>
              </a:rPr>
              <a:t>SSLPs</a:t>
            </a:r>
            <a:r>
              <a:rPr lang="it-CH" dirty="0"/>
              <a:t>).</a:t>
            </a:r>
          </a:p>
        </p:txBody>
      </p:sp>
      <p:sp>
        <p:nvSpPr>
          <p:cNvPr id="4" name="Rettangolo 3"/>
          <p:cNvSpPr/>
          <p:nvPr/>
        </p:nvSpPr>
        <p:spPr>
          <a:xfrm>
            <a:off x="5414104" y="111734"/>
            <a:ext cx="6566634" cy="1200329"/>
          </a:xfrm>
          <a:prstGeom prst="rect">
            <a:avLst/>
          </a:prstGeom>
        </p:spPr>
        <p:txBody>
          <a:bodyPr wrap="square">
            <a:spAutoFit/>
          </a:bodyPr>
          <a:lstStyle/>
          <a:p>
            <a:r>
              <a:rPr lang="it-CH" dirty="0" err="1"/>
              <a:t>This</a:t>
            </a:r>
            <a:r>
              <a:rPr lang="it-CH" dirty="0"/>
              <a:t> </a:t>
            </a:r>
            <a:r>
              <a:rPr lang="it-CH" dirty="0" err="1"/>
              <a:t>is</a:t>
            </a:r>
            <a:r>
              <a:rPr lang="it-CH" dirty="0"/>
              <a:t> an </a:t>
            </a:r>
            <a:r>
              <a:rPr lang="it-CH" dirty="0">
                <a:solidFill>
                  <a:srgbClr val="FF0000"/>
                </a:solidFill>
              </a:rPr>
              <a:t>RFLP</a:t>
            </a:r>
            <a:r>
              <a:rPr lang="it-CH" dirty="0"/>
              <a:t>, and </a:t>
            </a:r>
            <a:r>
              <a:rPr lang="it-CH" dirty="0" err="1"/>
              <a:t>its</a:t>
            </a:r>
            <a:r>
              <a:rPr lang="it-CH" dirty="0"/>
              <a:t> position on a </a:t>
            </a:r>
            <a:r>
              <a:rPr lang="it-CH" dirty="0" err="1"/>
              <a:t>genome</a:t>
            </a:r>
            <a:r>
              <a:rPr lang="it-CH" dirty="0"/>
              <a:t> </a:t>
            </a:r>
            <a:r>
              <a:rPr lang="it-CH" dirty="0" err="1"/>
              <a:t>map</a:t>
            </a:r>
            <a:r>
              <a:rPr lang="it-CH" dirty="0"/>
              <a:t> can be </a:t>
            </a:r>
            <a:r>
              <a:rPr lang="it-CH" dirty="0" err="1"/>
              <a:t>worked</a:t>
            </a:r>
            <a:r>
              <a:rPr lang="it-CH" dirty="0"/>
              <a:t> out by </a:t>
            </a:r>
            <a:r>
              <a:rPr lang="it-CH" dirty="0" err="1"/>
              <a:t>following</a:t>
            </a:r>
            <a:r>
              <a:rPr lang="it-CH" dirty="0"/>
              <a:t> the </a:t>
            </a:r>
            <a:r>
              <a:rPr lang="it-CH" dirty="0" err="1"/>
              <a:t>inheritance</a:t>
            </a:r>
            <a:r>
              <a:rPr lang="it-CH" dirty="0"/>
              <a:t> of </a:t>
            </a:r>
            <a:r>
              <a:rPr lang="it-CH" dirty="0" err="1"/>
              <a:t>its</a:t>
            </a:r>
            <a:r>
              <a:rPr lang="it-CH" dirty="0"/>
              <a:t> </a:t>
            </a:r>
            <a:r>
              <a:rPr lang="it-CH" dirty="0" err="1"/>
              <a:t>alleles</a:t>
            </a:r>
            <a:r>
              <a:rPr lang="it-CH" dirty="0"/>
              <a:t>, just </a:t>
            </a:r>
            <a:r>
              <a:rPr lang="it-CH" dirty="0" err="1"/>
              <a:t>as</a:t>
            </a:r>
            <a:r>
              <a:rPr lang="it-CH" dirty="0"/>
              <a:t> </a:t>
            </a:r>
            <a:r>
              <a:rPr lang="it-CH" dirty="0" err="1"/>
              <a:t>is</a:t>
            </a:r>
            <a:r>
              <a:rPr lang="it-CH" dirty="0"/>
              <a:t> </a:t>
            </a:r>
            <a:r>
              <a:rPr lang="it-CH" dirty="0" err="1"/>
              <a:t>done</a:t>
            </a:r>
            <a:r>
              <a:rPr lang="it-CH" dirty="0"/>
              <a:t> </a:t>
            </a:r>
            <a:r>
              <a:rPr lang="it-CH" dirty="0" err="1"/>
              <a:t>when</a:t>
            </a:r>
            <a:r>
              <a:rPr lang="it-CH" dirty="0"/>
              <a:t> </a:t>
            </a:r>
            <a:r>
              <a:rPr lang="it-CH" dirty="0" err="1"/>
              <a:t>genes</a:t>
            </a:r>
            <a:r>
              <a:rPr lang="it-CH" dirty="0"/>
              <a:t> are </a:t>
            </a:r>
            <a:r>
              <a:rPr lang="it-CH" dirty="0" err="1"/>
              <a:t>used</a:t>
            </a:r>
            <a:r>
              <a:rPr lang="it-CH" dirty="0"/>
              <a:t> </a:t>
            </a:r>
            <a:r>
              <a:rPr lang="it-CH" dirty="0" err="1"/>
              <a:t>as</a:t>
            </a:r>
            <a:r>
              <a:rPr lang="it-CH" dirty="0"/>
              <a:t> </a:t>
            </a:r>
            <a:r>
              <a:rPr lang="it-CH" dirty="0" err="1"/>
              <a:t>markers</a:t>
            </a:r>
            <a:r>
              <a:rPr lang="it-CH" dirty="0"/>
              <a:t>. </a:t>
            </a:r>
            <a:r>
              <a:rPr lang="it-CH" dirty="0" err="1"/>
              <a:t>There</a:t>
            </a:r>
            <a:r>
              <a:rPr lang="it-CH" dirty="0"/>
              <a:t> are </a:t>
            </a:r>
            <a:r>
              <a:rPr lang="it-CH" dirty="0" err="1"/>
              <a:t>thought</a:t>
            </a:r>
            <a:r>
              <a:rPr lang="it-CH" dirty="0"/>
              <a:t> to be </a:t>
            </a:r>
            <a:r>
              <a:rPr lang="it-CH" dirty="0" err="1"/>
              <a:t>about</a:t>
            </a:r>
            <a:r>
              <a:rPr lang="it-CH" dirty="0"/>
              <a:t> </a:t>
            </a:r>
            <a:r>
              <a:rPr lang="it-CH" dirty="0">
                <a:solidFill>
                  <a:srgbClr val="FF0000"/>
                </a:solidFill>
              </a:rPr>
              <a:t>10</a:t>
            </a:r>
            <a:r>
              <a:rPr lang="it-CH" baseline="30000" dirty="0">
                <a:solidFill>
                  <a:srgbClr val="FF0000"/>
                </a:solidFill>
              </a:rPr>
              <a:t>5</a:t>
            </a:r>
            <a:r>
              <a:rPr lang="it-CH" dirty="0"/>
              <a:t> </a:t>
            </a:r>
            <a:r>
              <a:rPr lang="it-CH" dirty="0" err="1"/>
              <a:t>RFLPs</a:t>
            </a:r>
            <a:r>
              <a:rPr lang="it-CH" dirty="0"/>
              <a:t> in a </a:t>
            </a:r>
            <a:r>
              <a:rPr lang="it-CH" dirty="0" err="1"/>
              <a:t>mammalian</a:t>
            </a:r>
            <a:r>
              <a:rPr lang="it-CH" dirty="0"/>
              <a:t> </a:t>
            </a:r>
            <a:r>
              <a:rPr lang="it-CH" dirty="0" err="1"/>
              <a:t>genome</a:t>
            </a:r>
            <a:r>
              <a:rPr lang="it-CH" dirty="0"/>
              <a:t>.</a:t>
            </a:r>
          </a:p>
        </p:txBody>
      </p:sp>
      <p:pic>
        <p:nvPicPr>
          <p:cNvPr id="5" name="Immagine 4"/>
          <p:cNvPicPr>
            <a:picLocks noChangeAspect="1"/>
          </p:cNvPicPr>
          <p:nvPr/>
        </p:nvPicPr>
        <p:blipFill>
          <a:blip r:embed="rId2"/>
          <a:stretch>
            <a:fillRect/>
          </a:stretch>
        </p:blipFill>
        <p:spPr>
          <a:xfrm>
            <a:off x="6382846" y="3345935"/>
            <a:ext cx="4629150" cy="3400425"/>
          </a:xfrm>
          <a:prstGeom prst="rect">
            <a:avLst/>
          </a:prstGeom>
        </p:spPr>
      </p:pic>
      <p:pic>
        <p:nvPicPr>
          <p:cNvPr id="6" name="Immagine 5"/>
          <p:cNvPicPr>
            <a:picLocks noChangeAspect="1"/>
          </p:cNvPicPr>
          <p:nvPr/>
        </p:nvPicPr>
        <p:blipFill>
          <a:blip r:embed="rId3">
            <a:clrChange>
              <a:clrFrom>
                <a:srgbClr val="FFFFFF"/>
              </a:clrFrom>
              <a:clrTo>
                <a:srgbClr val="FFFFFF">
                  <a:alpha val="0"/>
                </a:srgbClr>
              </a:clrTo>
            </a:clrChange>
          </a:blip>
          <a:stretch>
            <a:fillRect/>
          </a:stretch>
        </p:blipFill>
        <p:spPr>
          <a:xfrm>
            <a:off x="7554830" y="891500"/>
            <a:ext cx="3067050" cy="2390775"/>
          </a:xfrm>
          <a:prstGeom prst="rect">
            <a:avLst/>
          </a:prstGeom>
        </p:spPr>
      </p:pic>
    </p:spTree>
    <p:extLst>
      <p:ext uri="{BB962C8B-B14F-4D97-AF65-F5344CB8AC3E}">
        <p14:creationId xmlns:p14="http://schemas.microsoft.com/office/powerpoint/2010/main" val="14795231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69174" y="76200"/>
            <a:ext cx="6779808" cy="2308324"/>
          </a:xfrm>
          <a:prstGeom prst="rect">
            <a:avLst/>
          </a:prstGeom>
        </p:spPr>
        <p:txBody>
          <a:bodyPr wrap="square">
            <a:spAutoFit/>
          </a:bodyPr>
          <a:lstStyle/>
          <a:p>
            <a:r>
              <a:rPr lang="it-CH" dirty="0" err="1"/>
              <a:t>Unlike</a:t>
            </a:r>
            <a:r>
              <a:rPr lang="it-CH" dirty="0"/>
              <a:t> </a:t>
            </a:r>
            <a:r>
              <a:rPr lang="it-CH" dirty="0" err="1"/>
              <a:t>RFLPs</a:t>
            </a:r>
            <a:r>
              <a:rPr lang="it-CH" dirty="0"/>
              <a:t>, </a:t>
            </a:r>
            <a:r>
              <a:rPr lang="it-CH" dirty="0" err="1"/>
              <a:t>SSLPs</a:t>
            </a:r>
            <a:r>
              <a:rPr lang="it-CH" dirty="0"/>
              <a:t> can be </a:t>
            </a:r>
            <a:r>
              <a:rPr lang="it-CH" dirty="0" err="1"/>
              <a:t>multiallelic</a:t>
            </a:r>
            <a:r>
              <a:rPr lang="it-CH" dirty="0"/>
              <a:t>, </a:t>
            </a:r>
            <a:r>
              <a:rPr lang="it-CH" dirty="0" err="1"/>
              <a:t>as</a:t>
            </a:r>
            <a:r>
              <a:rPr lang="it-CH" dirty="0"/>
              <a:t> </a:t>
            </a:r>
            <a:r>
              <a:rPr lang="it-CH" dirty="0" err="1"/>
              <a:t>each</a:t>
            </a:r>
            <a:r>
              <a:rPr lang="it-CH" dirty="0"/>
              <a:t> SSLP can </a:t>
            </a:r>
            <a:r>
              <a:rPr lang="it-CH" dirty="0" err="1"/>
              <a:t>have</a:t>
            </a:r>
            <a:r>
              <a:rPr lang="it-CH" dirty="0"/>
              <a:t> a </a:t>
            </a:r>
            <a:r>
              <a:rPr lang="it-CH" dirty="0" err="1"/>
              <a:t>number</a:t>
            </a:r>
            <a:r>
              <a:rPr lang="it-CH" dirty="0"/>
              <a:t> of </a:t>
            </a:r>
            <a:r>
              <a:rPr lang="it-CH" dirty="0" err="1"/>
              <a:t>different</a:t>
            </a:r>
            <a:r>
              <a:rPr lang="it-CH" dirty="0"/>
              <a:t> </a:t>
            </a:r>
            <a:r>
              <a:rPr lang="it-CH" dirty="0" err="1"/>
              <a:t>length</a:t>
            </a:r>
            <a:r>
              <a:rPr lang="it-CH" dirty="0"/>
              <a:t> </a:t>
            </a:r>
            <a:r>
              <a:rPr lang="it-CH" dirty="0" err="1"/>
              <a:t>variants</a:t>
            </a:r>
            <a:r>
              <a:rPr lang="it-CH" dirty="0"/>
              <a:t>. </a:t>
            </a:r>
          </a:p>
          <a:p>
            <a:endParaRPr lang="it-CH" dirty="0"/>
          </a:p>
          <a:p>
            <a:r>
              <a:rPr lang="it-CH" dirty="0" err="1"/>
              <a:t>There</a:t>
            </a:r>
            <a:r>
              <a:rPr lang="it-CH" dirty="0"/>
              <a:t> are </a:t>
            </a:r>
            <a:r>
              <a:rPr lang="it-CH" dirty="0" err="1"/>
              <a:t>two</a:t>
            </a:r>
            <a:r>
              <a:rPr lang="it-CH" dirty="0"/>
              <a:t> </a:t>
            </a:r>
            <a:r>
              <a:rPr lang="it-CH" dirty="0" err="1"/>
              <a:t>types</a:t>
            </a:r>
            <a:r>
              <a:rPr lang="it-CH" dirty="0"/>
              <a:t> of </a:t>
            </a:r>
            <a:r>
              <a:rPr lang="it-CH" dirty="0" err="1"/>
              <a:t>SSLPs</a:t>
            </a:r>
            <a:r>
              <a:rPr lang="it-CH" dirty="0"/>
              <a:t>: </a:t>
            </a:r>
          </a:p>
          <a:p>
            <a:r>
              <a:rPr lang="it-CH" dirty="0"/>
              <a:t>•  </a:t>
            </a:r>
            <a:r>
              <a:rPr lang="it-CH" dirty="0" err="1">
                <a:solidFill>
                  <a:srgbClr val="FF0000"/>
                </a:solidFill>
              </a:rPr>
              <a:t>Minisatellites</a:t>
            </a:r>
            <a:r>
              <a:rPr lang="it-CH" dirty="0"/>
              <a:t>, </a:t>
            </a:r>
            <a:r>
              <a:rPr lang="it-CH" dirty="0" err="1"/>
              <a:t>also</a:t>
            </a:r>
            <a:r>
              <a:rPr lang="it-CH" dirty="0"/>
              <a:t> </a:t>
            </a:r>
            <a:r>
              <a:rPr lang="it-CH" dirty="0" err="1"/>
              <a:t>known</a:t>
            </a:r>
            <a:r>
              <a:rPr lang="it-CH" dirty="0"/>
              <a:t> </a:t>
            </a:r>
            <a:r>
              <a:rPr lang="it-CH" dirty="0" err="1"/>
              <a:t>as</a:t>
            </a:r>
            <a:r>
              <a:rPr lang="it-CH" dirty="0"/>
              <a:t> </a:t>
            </a:r>
            <a:r>
              <a:rPr lang="it-CH" dirty="0" err="1"/>
              <a:t>variable</a:t>
            </a:r>
            <a:r>
              <a:rPr lang="it-CH" dirty="0"/>
              <a:t> </a:t>
            </a:r>
            <a:r>
              <a:rPr lang="it-CH" dirty="0" err="1"/>
              <a:t>number</a:t>
            </a:r>
            <a:r>
              <a:rPr lang="it-CH" dirty="0"/>
              <a:t> of tandem </a:t>
            </a:r>
            <a:r>
              <a:rPr lang="it-CH" dirty="0" err="1"/>
              <a:t>repeats</a:t>
            </a:r>
            <a:r>
              <a:rPr lang="it-CH" dirty="0"/>
              <a:t> (</a:t>
            </a:r>
            <a:r>
              <a:rPr lang="it-CH" dirty="0" err="1"/>
              <a:t>VNTRs</a:t>
            </a:r>
            <a:r>
              <a:rPr lang="it-CH" dirty="0"/>
              <a:t>), in </a:t>
            </a:r>
            <a:r>
              <a:rPr lang="it-CH" dirty="0" err="1"/>
              <a:t>which</a:t>
            </a:r>
            <a:r>
              <a:rPr lang="it-CH" dirty="0"/>
              <a:t> the </a:t>
            </a:r>
            <a:r>
              <a:rPr lang="it-CH" dirty="0" err="1"/>
              <a:t>repeat</a:t>
            </a:r>
            <a:r>
              <a:rPr lang="it-CH" dirty="0"/>
              <a:t> </a:t>
            </a:r>
            <a:r>
              <a:rPr lang="it-CH" dirty="0" err="1"/>
              <a:t>unit</a:t>
            </a:r>
            <a:r>
              <a:rPr lang="it-CH" dirty="0"/>
              <a:t> </a:t>
            </a:r>
            <a:r>
              <a:rPr lang="it-CH" dirty="0" err="1"/>
              <a:t>is</a:t>
            </a:r>
            <a:r>
              <a:rPr lang="it-CH" dirty="0"/>
              <a:t> up to 25 </a:t>
            </a:r>
            <a:r>
              <a:rPr lang="it-CH" dirty="0" err="1"/>
              <a:t>bp</a:t>
            </a:r>
            <a:r>
              <a:rPr lang="it-CH" dirty="0"/>
              <a:t> in </a:t>
            </a:r>
            <a:r>
              <a:rPr lang="it-CH" dirty="0" err="1"/>
              <a:t>length</a:t>
            </a:r>
            <a:r>
              <a:rPr lang="it-CH" dirty="0"/>
              <a:t> </a:t>
            </a:r>
          </a:p>
          <a:p>
            <a:r>
              <a:rPr lang="it-CH" dirty="0"/>
              <a:t>•  </a:t>
            </a:r>
            <a:r>
              <a:rPr lang="it-CH" dirty="0" err="1">
                <a:solidFill>
                  <a:srgbClr val="FF0000"/>
                </a:solidFill>
              </a:rPr>
              <a:t>Microsatellites</a:t>
            </a:r>
            <a:r>
              <a:rPr lang="it-CH" dirty="0"/>
              <a:t>, or short tandem </a:t>
            </a:r>
            <a:r>
              <a:rPr lang="it-CH" dirty="0" err="1"/>
              <a:t>repeats</a:t>
            </a:r>
            <a:r>
              <a:rPr lang="it-CH" dirty="0"/>
              <a:t> (</a:t>
            </a:r>
            <a:r>
              <a:rPr lang="it-CH" dirty="0" err="1"/>
              <a:t>STRs</a:t>
            </a:r>
            <a:r>
              <a:rPr lang="it-CH" dirty="0"/>
              <a:t>), </a:t>
            </a:r>
            <a:r>
              <a:rPr lang="it-CH" dirty="0" err="1"/>
              <a:t>whose</a:t>
            </a:r>
            <a:r>
              <a:rPr lang="it-CH" dirty="0"/>
              <a:t> </a:t>
            </a:r>
            <a:r>
              <a:rPr lang="it-CH" dirty="0" err="1"/>
              <a:t>repeats</a:t>
            </a:r>
            <a:r>
              <a:rPr lang="it-CH" dirty="0"/>
              <a:t> are </a:t>
            </a:r>
            <a:r>
              <a:rPr lang="it-CH" dirty="0" err="1"/>
              <a:t>shorter</a:t>
            </a:r>
            <a:r>
              <a:rPr lang="it-CH" dirty="0"/>
              <a:t>, </a:t>
            </a:r>
            <a:r>
              <a:rPr lang="it-CH" dirty="0" err="1"/>
              <a:t>usually</a:t>
            </a:r>
            <a:r>
              <a:rPr lang="it-CH" dirty="0"/>
              <a:t> 13 </a:t>
            </a:r>
            <a:r>
              <a:rPr lang="it-CH" dirty="0" err="1"/>
              <a:t>bp</a:t>
            </a:r>
            <a:r>
              <a:rPr lang="it-CH" dirty="0"/>
              <a:t> or </a:t>
            </a:r>
            <a:r>
              <a:rPr lang="it-CH" dirty="0" err="1"/>
              <a:t>less</a:t>
            </a:r>
            <a:endParaRPr lang="it-CH" dirty="0"/>
          </a:p>
        </p:txBody>
      </p:sp>
      <p:pic>
        <p:nvPicPr>
          <p:cNvPr id="3" name="Immagine 2"/>
          <p:cNvPicPr>
            <a:picLocks noChangeAspect="1"/>
          </p:cNvPicPr>
          <p:nvPr/>
        </p:nvPicPr>
        <p:blipFill>
          <a:blip r:embed="rId2"/>
          <a:stretch>
            <a:fillRect/>
          </a:stretch>
        </p:blipFill>
        <p:spPr>
          <a:xfrm>
            <a:off x="8036182" y="76200"/>
            <a:ext cx="3581400" cy="6781800"/>
          </a:xfrm>
          <a:prstGeom prst="rect">
            <a:avLst/>
          </a:prstGeom>
        </p:spPr>
      </p:pic>
      <p:sp>
        <p:nvSpPr>
          <p:cNvPr id="4" name="Rettangolo 3"/>
          <p:cNvSpPr/>
          <p:nvPr/>
        </p:nvSpPr>
        <p:spPr>
          <a:xfrm>
            <a:off x="269174" y="2686260"/>
            <a:ext cx="7575756" cy="3693319"/>
          </a:xfrm>
          <a:prstGeom prst="rect">
            <a:avLst/>
          </a:prstGeom>
        </p:spPr>
        <p:txBody>
          <a:bodyPr wrap="square">
            <a:spAutoFit/>
          </a:bodyPr>
          <a:lstStyle/>
          <a:p>
            <a:r>
              <a:rPr lang="it-CH" dirty="0" err="1"/>
              <a:t>Microsatellites</a:t>
            </a:r>
            <a:r>
              <a:rPr lang="it-CH" dirty="0"/>
              <a:t> are more </a:t>
            </a:r>
            <a:r>
              <a:rPr lang="it-CH" dirty="0" err="1"/>
              <a:t>popular</a:t>
            </a:r>
            <a:r>
              <a:rPr lang="it-CH" dirty="0"/>
              <a:t> </a:t>
            </a:r>
            <a:r>
              <a:rPr lang="it-CH" dirty="0" err="1"/>
              <a:t>than</a:t>
            </a:r>
            <a:r>
              <a:rPr lang="it-CH" dirty="0"/>
              <a:t> </a:t>
            </a:r>
            <a:r>
              <a:rPr lang="it-CH" dirty="0" err="1"/>
              <a:t>minisatellites</a:t>
            </a:r>
            <a:r>
              <a:rPr lang="it-CH" dirty="0"/>
              <a:t> </a:t>
            </a:r>
            <a:r>
              <a:rPr lang="it-CH" dirty="0" err="1"/>
              <a:t>as</a:t>
            </a:r>
            <a:r>
              <a:rPr lang="it-CH" dirty="0"/>
              <a:t> DNA </a:t>
            </a:r>
            <a:r>
              <a:rPr lang="it-CH" dirty="0" err="1"/>
              <a:t>markers</a:t>
            </a:r>
            <a:r>
              <a:rPr lang="it-CH" dirty="0"/>
              <a:t> for </a:t>
            </a:r>
            <a:r>
              <a:rPr lang="it-CH" dirty="0" err="1"/>
              <a:t>two</a:t>
            </a:r>
            <a:r>
              <a:rPr lang="it-CH" dirty="0"/>
              <a:t> </a:t>
            </a:r>
            <a:r>
              <a:rPr lang="it-CH" dirty="0" err="1"/>
              <a:t>reasons</a:t>
            </a:r>
            <a:r>
              <a:rPr lang="it-CH" dirty="0"/>
              <a:t>. First, </a:t>
            </a:r>
            <a:r>
              <a:rPr lang="it-CH" b="1" dirty="0" err="1"/>
              <a:t>minisatellites</a:t>
            </a:r>
            <a:r>
              <a:rPr lang="it-CH" dirty="0"/>
              <a:t> are </a:t>
            </a:r>
            <a:r>
              <a:rPr lang="it-CH" dirty="0" err="1"/>
              <a:t>not</a:t>
            </a:r>
            <a:r>
              <a:rPr lang="it-CH" dirty="0"/>
              <a:t> spread </a:t>
            </a:r>
            <a:r>
              <a:rPr lang="it-CH" dirty="0" err="1"/>
              <a:t>evenly</a:t>
            </a:r>
            <a:r>
              <a:rPr lang="it-CH" dirty="0"/>
              <a:t> </a:t>
            </a:r>
            <a:r>
              <a:rPr lang="it-CH" dirty="0" err="1"/>
              <a:t>around</a:t>
            </a:r>
            <a:r>
              <a:rPr lang="it-CH" dirty="0"/>
              <a:t> the </a:t>
            </a:r>
            <a:r>
              <a:rPr lang="it-CH" dirty="0" err="1"/>
              <a:t>genome</a:t>
            </a:r>
            <a:r>
              <a:rPr lang="it-CH" dirty="0"/>
              <a:t> </a:t>
            </a:r>
            <a:r>
              <a:rPr lang="it-CH" dirty="0" err="1"/>
              <a:t>but</a:t>
            </a:r>
            <a:r>
              <a:rPr lang="it-CH" dirty="0"/>
              <a:t> </a:t>
            </a:r>
            <a:r>
              <a:rPr lang="it-CH" dirty="0" err="1"/>
              <a:t>tend</a:t>
            </a:r>
            <a:r>
              <a:rPr lang="it-CH" dirty="0"/>
              <a:t> to be </a:t>
            </a:r>
            <a:r>
              <a:rPr lang="it-CH" dirty="0" err="1"/>
              <a:t>found</a:t>
            </a:r>
            <a:r>
              <a:rPr lang="it-CH" dirty="0"/>
              <a:t> more </a:t>
            </a:r>
            <a:r>
              <a:rPr lang="it-CH" dirty="0" err="1"/>
              <a:t>frequently</a:t>
            </a:r>
            <a:r>
              <a:rPr lang="it-CH" dirty="0"/>
              <a:t> in the </a:t>
            </a:r>
            <a:r>
              <a:rPr lang="it-CH" b="1" dirty="0" err="1"/>
              <a:t>telomeric</a:t>
            </a:r>
            <a:r>
              <a:rPr lang="it-CH" b="1" dirty="0"/>
              <a:t> </a:t>
            </a:r>
            <a:r>
              <a:rPr lang="it-CH" b="1" dirty="0" err="1"/>
              <a:t>regions</a:t>
            </a:r>
            <a:r>
              <a:rPr lang="it-CH" b="1" dirty="0"/>
              <a:t> </a:t>
            </a:r>
            <a:r>
              <a:rPr lang="it-CH" dirty="0" err="1"/>
              <a:t>at</a:t>
            </a:r>
            <a:r>
              <a:rPr lang="it-CH" dirty="0"/>
              <a:t> the </a:t>
            </a:r>
            <a:r>
              <a:rPr lang="it-CH" dirty="0" err="1"/>
              <a:t>ends</a:t>
            </a:r>
            <a:r>
              <a:rPr lang="it-CH" dirty="0"/>
              <a:t> of </a:t>
            </a:r>
            <a:r>
              <a:rPr lang="it-CH" dirty="0" err="1"/>
              <a:t>chromosomes</a:t>
            </a:r>
            <a:r>
              <a:rPr lang="it-CH" dirty="0"/>
              <a:t>. </a:t>
            </a:r>
          </a:p>
          <a:p>
            <a:endParaRPr lang="it-CH" dirty="0"/>
          </a:p>
          <a:p>
            <a:r>
              <a:rPr lang="it-CH" dirty="0" err="1"/>
              <a:t>Microsatellites</a:t>
            </a:r>
            <a:r>
              <a:rPr lang="it-CH" dirty="0"/>
              <a:t> are more </a:t>
            </a:r>
            <a:r>
              <a:rPr lang="it-CH" b="1" dirty="0" err="1"/>
              <a:t>conveniently</a:t>
            </a:r>
            <a:r>
              <a:rPr lang="it-CH" dirty="0"/>
              <a:t> </a:t>
            </a:r>
            <a:r>
              <a:rPr lang="it-CH" b="1" dirty="0" err="1"/>
              <a:t>spaced</a:t>
            </a:r>
            <a:r>
              <a:rPr lang="it-CH" dirty="0"/>
              <a:t> </a:t>
            </a:r>
            <a:r>
              <a:rPr lang="it-CH" dirty="0" err="1"/>
              <a:t>throughout</a:t>
            </a:r>
            <a:r>
              <a:rPr lang="it-CH" dirty="0"/>
              <a:t> the </a:t>
            </a:r>
            <a:r>
              <a:rPr lang="it-CH" dirty="0" err="1"/>
              <a:t>genome</a:t>
            </a:r>
            <a:r>
              <a:rPr lang="it-CH" dirty="0"/>
              <a:t>. Second, the </a:t>
            </a:r>
            <a:r>
              <a:rPr lang="it-CH" dirty="0" err="1"/>
              <a:t>fastest</a:t>
            </a:r>
            <a:r>
              <a:rPr lang="it-CH" dirty="0"/>
              <a:t> way to </a:t>
            </a:r>
            <a:r>
              <a:rPr lang="it-CH" dirty="0" err="1"/>
              <a:t>type</a:t>
            </a:r>
            <a:r>
              <a:rPr lang="it-CH" dirty="0"/>
              <a:t> a </a:t>
            </a:r>
            <a:r>
              <a:rPr lang="it-CH" dirty="0" err="1"/>
              <a:t>length</a:t>
            </a:r>
            <a:r>
              <a:rPr lang="it-CH" dirty="0"/>
              <a:t> </a:t>
            </a:r>
            <a:r>
              <a:rPr lang="it-CH" dirty="0" err="1"/>
              <a:t>polymorphism</a:t>
            </a:r>
            <a:r>
              <a:rPr lang="it-CH" dirty="0"/>
              <a:t> </a:t>
            </a:r>
            <a:r>
              <a:rPr lang="it-CH" dirty="0" err="1"/>
              <a:t>is</a:t>
            </a:r>
            <a:r>
              <a:rPr lang="it-CH" dirty="0"/>
              <a:t> by </a:t>
            </a:r>
            <a:r>
              <a:rPr lang="it-CH" dirty="0">
                <a:solidFill>
                  <a:srgbClr val="FF0000"/>
                </a:solidFill>
              </a:rPr>
              <a:t>PCR</a:t>
            </a:r>
            <a:r>
              <a:rPr lang="it-CH" dirty="0"/>
              <a:t>, </a:t>
            </a:r>
            <a:r>
              <a:rPr lang="it-CH" dirty="0" err="1"/>
              <a:t>but</a:t>
            </a:r>
            <a:r>
              <a:rPr lang="it-CH" dirty="0"/>
              <a:t> PCR </a:t>
            </a:r>
            <a:r>
              <a:rPr lang="it-CH" dirty="0" err="1"/>
              <a:t>typing</a:t>
            </a:r>
            <a:r>
              <a:rPr lang="it-CH" dirty="0"/>
              <a:t> </a:t>
            </a:r>
            <a:r>
              <a:rPr lang="it-CH" dirty="0" err="1"/>
              <a:t>is</a:t>
            </a:r>
            <a:r>
              <a:rPr lang="it-CH" dirty="0"/>
              <a:t> </a:t>
            </a:r>
            <a:r>
              <a:rPr lang="it-CH" dirty="0" err="1"/>
              <a:t>much</a:t>
            </a:r>
            <a:r>
              <a:rPr lang="it-CH" dirty="0"/>
              <a:t> </a:t>
            </a:r>
            <a:r>
              <a:rPr lang="it-CH" dirty="0" err="1"/>
              <a:t>quicker</a:t>
            </a:r>
            <a:r>
              <a:rPr lang="it-CH" dirty="0"/>
              <a:t> and more accurate with </a:t>
            </a:r>
            <a:r>
              <a:rPr lang="it-CH" dirty="0" err="1"/>
              <a:t>sequences</a:t>
            </a:r>
            <a:r>
              <a:rPr lang="it-CH" dirty="0"/>
              <a:t> </a:t>
            </a:r>
            <a:r>
              <a:rPr lang="it-CH" b="1" dirty="0" err="1"/>
              <a:t>less</a:t>
            </a:r>
            <a:r>
              <a:rPr lang="it-CH" b="1" dirty="0"/>
              <a:t> </a:t>
            </a:r>
            <a:r>
              <a:rPr lang="it-CH" b="1" dirty="0" err="1"/>
              <a:t>than</a:t>
            </a:r>
            <a:r>
              <a:rPr lang="it-CH" b="1" dirty="0"/>
              <a:t> 300 </a:t>
            </a:r>
            <a:r>
              <a:rPr lang="it-CH" b="1" dirty="0" err="1"/>
              <a:t>bp</a:t>
            </a:r>
            <a:r>
              <a:rPr lang="it-CH" b="1" dirty="0"/>
              <a:t> in </a:t>
            </a:r>
            <a:r>
              <a:rPr lang="it-CH" b="1" dirty="0" err="1"/>
              <a:t>length</a:t>
            </a:r>
            <a:r>
              <a:rPr lang="it-CH" dirty="0"/>
              <a:t>. </a:t>
            </a:r>
            <a:r>
              <a:rPr lang="it-CH" dirty="0" err="1"/>
              <a:t>Most</a:t>
            </a:r>
            <a:r>
              <a:rPr lang="it-CH" dirty="0"/>
              <a:t> </a:t>
            </a:r>
            <a:r>
              <a:rPr lang="it-CH" dirty="0" err="1"/>
              <a:t>minisatellite</a:t>
            </a:r>
            <a:r>
              <a:rPr lang="it-CH" dirty="0"/>
              <a:t> </a:t>
            </a:r>
            <a:r>
              <a:rPr lang="it-CH" dirty="0" err="1"/>
              <a:t>alleles</a:t>
            </a:r>
            <a:r>
              <a:rPr lang="it-CH" dirty="0"/>
              <a:t> are </a:t>
            </a:r>
            <a:r>
              <a:rPr lang="it-CH" dirty="0" err="1"/>
              <a:t>longer</a:t>
            </a:r>
            <a:r>
              <a:rPr lang="it-CH" dirty="0"/>
              <a:t> </a:t>
            </a:r>
            <a:r>
              <a:rPr lang="it-CH" dirty="0" err="1"/>
              <a:t>than</a:t>
            </a:r>
            <a:r>
              <a:rPr lang="it-CH" dirty="0"/>
              <a:t> </a:t>
            </a:r>
            <a:r>
              <a:rPr lang="it-CH" dirty="0" err="1"/>
              <a:t>this</a:t>
            </a:r>
            <a:r>
              <a:rPr lang="it-CH" dirty="0"/>
              <a:t>. </a:t>
            </a:r>
          </a:p>
          <a:p>
            <a:r>
              <a:rPr lang="it-CH" dirty="0" err="1"/>
              <a:t>Microsatellites</a:t>
            </a:r>
            <a:r>
              <a:rPr lang="it-CH" dirty="0"/>
              <a:t> </a:t>
            </a:r>
            <a:r>
              <a:rPr lang="it-CH" dirty="0" err="1"/>
              <a:t>used</a:t>
            </a:r>
            <a:r>
              <a:rPr lang="it-CH" dirty="0"/>
              <a:t> </a:t>
            </a:r>
            <a:r>
              <a:rPr lang="it-CH" dirty="0" err="1"/>
              <a:t>as</a:t>
            </a:r>
            <a:r>
              <a:rPr lang="it-CH" dirty="0"/>
              <a:t> DNA </a:t>
            </a:r>
            <a:r>
              <a:rPr lang="it-CH" dirty="0" err="1"/>
              <a:t>markers</a:t>
            </a:r>
            <a:r>
              <a:rPr lang="it-CH" dirty="0"/>
              <a:t> </a:t>
            </a:r>
            <a:r>
              <a:rPr lang="it-CH" dirty="0" err="1"/>
              <a:t>typically</a:t>
            </a:r>
            <a:r>
              <a:rPr lang="it-CH" dirty="0"/>
              <a:t> </a:t>
            </a:r>
            <a:r>
              <a:rPr lang="it-CH" dirty="0" err="1"/>
              <a:t>consist</a:t>
            </a:r>
            <a:r>
              <a:rPr lang="it-CH" dirty="0"/>
              <a:t> of 10–30 </a:t>
            </a:r>
            <a:r>
              <a:rPr lang="it-CH" dirty="0" err="1"/>
              <a:t>copies</a:t>
            </a:r>
            <a:r>
              <a:rPr lang="it-CH" dirty="0"/>
              <a:t> of a </a:t>
            </a:r>
            <a:r>
              <a:rPr lang="it-CH" dirty="0" err="1"/>
              <a:t>repeat</a:t>
            </a:r>
            <a:r>
              <a:rPr lang="it-CH" dirty="0"/>
              <a:t> </a:t>
            </a:r>
            <a:r>
              <a:rPr lang="it-CH" dirty="0" err="1"/>
              <a:t>that</a:t>
            </a:r>
            <a:r>
              <a:rPr lang="it-CH" dirty="0"/>
              <a:t> </a:t>
            </a:r>
            <a:r>
              <a:rPr lang="it-CH" dirty="0" err="1"/>
              <a:t>is</a:t>
            </a:r>
            <a:r>
              <a:rPr lang="it-CH" dirty="0"/>
              <a:t> </a:t>
            </a:r>
            <a:r>
              <a:rPr lang="it-CH" b="1" dirty="0"/>
              <a:t>no </a:t>
            </a:r>
            <a:r>
              <a:rPr lang="it-CH" b="1" dirty="0" err="1"/>
              <a:t>longer</a:t>
            </a:r>
            <a:r>
              <a:rPr lang="it-CH" b="1" dirty="0"/>
              <a:t> </a:t>
            </a:r>
            <a:r>
              <a:rPr lang="it-CH" b="1" dirty="0" err="1"/>
              <a:t>than</a:t>
            </a:r>
            <a:r>
              <a:rPr lang="it-CH" b="1" dirty="0"/>
              <a:t> 6 </a:t>
            </a:r>
            <a:r>
              <a:rPr lang="it-CH" b="1" dirty="0" err="1"/>
              <a:t>bp</a:t>
            </a:r>
            <a:r>
              <a:rPr lang="it-CH" b="1" dirty="0"/>
              <a:t> in </a:t>
            </a:r>
            <a:r>
              <a:rPr lang="it-CH" b="1" dirty="0" err="1"/>
              <a:t>length</a:t>
            </a:r>
            <a:r>
              <a:rPr lang="it-CH" dirty="0"/>
              <a:t>, and so </a:t>
            </a:r>
            <a:r>
              <a:rPr lang="it-CH" dirty="0" err="1"/>
              <a:t>they</a:t>
            </a:r>
            <a:r>
              <a:rPr lang="it-CH" dirty="0"/>
              <a:t> are </a:t>
            </a:r>
            <a:r>
              <a:rPr lang="it-CH" dirty="0" err="1"/>
              <a:t>much</a:t>
            </a:r>
            <a:r>
              <a:rPr lang="it-CH" dirty="0"/>
              <a:t> more </a:t>
            </a:r>
            <a:r>
              <a:rPr lang="it-CH" dirty="0" err="1"/>
              <a:t>amenable</a:t>
            </a:r>
            <a:r>
              <a:rPr lang="it-CH" dirty="0"/>
              <a:t> to </a:t>
            </a:r>
            <a:r>
              <a:rPr lang="it-CH" dirty="0" err="1"/>
              <a:t>analysis</a:t>
            </a:r>
            <a:r>
              <a:rPr lang="it-CH" dirty="0"/>
              <a:t> by PCR. </a:t>
            </a:r>
            <a:r>
              <a:rPr lang="it-CH" dirty="0" err="1"/>
              <a:t>There</a:t>
            </a:r>
            <a:r>
              <a:rPr lang="it-CH" dirty="0"/>
              <a:t> are </a:t>
            </a:r>
            <a:r>
              <a:rPr lang="it-CH" dirty="0">
                <a:solidFill>
                  <a:srgbClr val="FF0000"/>
                </a:solidFill>
              </a:rPr>
              <a:t>2.86 × 10</a:t>
            </a:r>
            <a:r>
              <a:rPr lang="it-CH" baseline="30000" dirty="0">
                <a:solidFill>
                  <a:srgbClr val="FF0000"/>
                </a:solidFill>
              </a:rPr>
              <a:t>6</a:t>
            </a:r>
            <a:r>
              <a:rPr lang="it-CH" dirty="0">
                <a:solidFill>
                  <a:srgbClr val="FF0000"/>
                </a:solidFill>
              </a:rPr>
              <a:t> </a:t>
            </a:r>
            <a:r>
              <a:rPr lang="it-CH" dirty="0" err="1"/>
              <a:t>microsatellites</a:t>
            </a:r>
            <a:r>
              <a:rPr lang="it-CH" dirty="0"/>
              <a:t> with </a:t>
            </a:r>
            <a:r>
              <a:rPr lang="it-CH" dirty="0" err="1"/>
              <a:t>repeat</a:t>
            </a:r>
            <a:r>
              <a:rPr lang="it-CH" dirty="0"/>
              <a:t> </a:t>
            </a:r>
            <a:r>
              <a:rPr lang="it-CH" dirty="0" err="1"/>
              <a:t>units</a:t>
            </a:r>
            <a:r>
              <a:rPr lang="it-CH" dirty="0"/>
              <a:t> of 2–6 </a:t>
            </a:r>
            <a:r>
              <a:rPr lang="it-CH" dirty="0" err="1"/>
              <a:t>bp</a:t>
            </a:r>
            <a:r>
              <a:rPr lang="it-CH" dirty="0"/>
              <a:t> in the human </a:t>
            </a:r>
            <a:r>
              <a:rPr lang="it-CH" dirty="0" err="1"/>
              <a:t>genome</a:t>
            </a:r>
            <a:r>
              <a:rPr lang="it-CH" dirty="0"/>
              <a:t>.</a:t>
            </a:r>
          </a:p>
        </p:txBody>
      </p:sp>
    </p:spTree>
    <p:extLst>
      <p:ext uri="{BB962C8B-B14F-4D97-AF65-F5344CB8AC3E}">
        <p14:creationId xmlns:p14="http://schemas.microsoft.com/office/powerpoint/2010/main" val="3843518686"/>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7040</TotalTime>
  <Words>6583</Words>
  <Application>Microsoft Office PowerPoint</Application>
  <PresentationFormat>Widescreen</PresentationFormat>
  <Paragraphs>155</Paragraphs>
  <Slides>39</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39</vt:i4>
      </vt:variant>
    </vt:vector>
  </HeadingPairs>
  <TitlesOfParts>
    <vt:vector size="45" baseType="lpstr">
      <vt:lpstr>Arial</vt:lpstr>
      <vt:lpstr>Arial</vt:lpstr>
      <vt:lpstr>Calibri</vt:lpstr>
      <vt:lpstr>Calibri Light</vt:lpstr>
      <vt:lpstr>Times New Roman</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Paolo Francalacci</dc:creator>
  <cp:lastModifiedBy>Genetica Evoluzionistica DIPNET</cp:lastModifiedBy>
  <cp:revision>270</cp:revision>
  <dcterms:created xsi:type="dcterms:W3CDTF">2019-02-08T15:06:04Z</dcterms:created>
  <dcterms:modified xsi:type="dcterms:W3CDTF">2019-03-27T17:56:19Z</dcterms:modified>
</cp:coreProperties>
</file>