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2192000" cy="6858000"/>
  <p:notesSz cx="6858000" cy="91440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BCABF-0718-45B6-8AF2-6DB3E8070F47}" type="datetimeFigureOut">
              <a:rPr lang="it-CH" smtClean="0"/>
              <a:t>20.03.2019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BA70A-82A4-45E0-98D7-57376293813E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61525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BCABF-0718-45B6-8AF2-6DB3E8070F47}" type="datetimeFigureOut">
              <a:rPr lang="it-CH" smtClean="0"/>
              <a:t>20.03.2019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BA70A-82A4-45E0-98D7-57376293813E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147366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BCABF-0718-45B6-8AF2-6DB3E8070F47}" type="datetimeFigureOut">
              <a:rPr lang="it-CH" smtClean="0"/>
              <a:t>20.03.2019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BA70A-82A4-45E0-98D7-57376293813E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31252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BCABF-0718-45B6-8AF2-6DB3E8070F47}" type="datetimeFigureOut">
              <a:rPr lang="it-CH" smtClean="0"/>
              <a:t>20.03.2019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BA70A-82A4-45E0-98D7-57376293813E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087461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BCABF-0718-45B6-8AF2-6DB3E8070F47}" type="datetimeFigureOut">
              <a:rPr lang="it-CH" smtClean="0"/>
              <a:t>20.03.2019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BA70A-82A4-45E0-98D7-57376293813E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73457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BCABF-0718-45B6-8AF2-6DB3E8070F47}" type="datetimeFigureOut">
              <a:rPr lang="it-CH" smtClean="0"/>
              <a:t>20.03.2019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BA70A-82A4-45E0-98D7-57376293813E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359048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BCABF-0718-45B6-8AF2-6DB3E8070F47}" type="datetimeFigureOut">
              <a:rPr lang="it-CH" smtClean="0"/>
              <a:t>20.03.2019</a:t>
            </a:fld>
            <a:endParaRPr lang="it-CH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BA70A-82A4-45E0-98D7-57376293813E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298644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BCABF-0718-45B6-8AF2-6DB3E8070F47}" type="datetimeFigureOut">
              <a:rPr lang="it-CH" smtClean="0"/>
              <a:t>20.03.2019</a:t>
            </a:fld>
            <a:endParaRPr lang="it-CH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BA70A-82A4-45E0-98D7-57376293813E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823931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BCABF-0718-45B6-8AF2-6DB3E8070F47}" type="datetimeFigureOut">
              <a:rPr lang="it-CH" smtClean="0"/>
              <a:t>20.03.2019</a:t>
            </a:fld>
            <a:endParaRPr lang="it-CH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BA70A-82A4-45E0-98D7-57376293813E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59835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BCABF-0718-45B6-8AF2-6DB3E8070F47}" type="datetimeFigureOut">
              <a:rPr lang="it-CH" smtClean="0"/>
              <a:t>20.03.2019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BA70A-82A4-45E0-98D7-57376293813E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975737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CH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BCABF-0718-45B6-8AF2-6DB3E8070F47}" type="datetimeFigureOut">
              <a:rPr lang="it-CH" smtClean="0"/>
              <a:t>20.03.2019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BA70A-82A4-45E0-98D7-57376293813E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648902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BCABF-0718-45B6-8AF2-6DB3E8070F47}" type="datetimeFigureOut">
              <a:rPr lang="it-CH" smtClean="0"/>
              <a:t>20.03.2019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BA70A-82A4-45E0-98D7-57376293813E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0638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351866" y="28883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b="1" dirty="0">
                <a:solidFill>
                  <a:srgbClr val="FF0000"/>
                </a:solidFill>
              </a:rPr>
              <a:t>CHAPTER 2 </a:t>
            </a:r>
            <a:r>
              <a:rPr lang="it-CH" dirty="0"/>
              <a:t>STUDYING DNA</a:t>
            </a:r>
          </a:p>
          <a:p>
            <a:endParaRPr lang="it-CH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xmlns="" id="{6F6B6A96-D576-451A-9552-19A4CB2DA54C}"/>
              </a:ext>
            </a:extLst>
          </p:cNvPr>
          <p:cNvSpPr/>
          <p:nvPr/>
        </p:nvSpPr>
        <p:spPr>
          <a:xfrm>
            <a:off x="2277533" y="1637901"/>
            <a:ext cx="861060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2.1 </a:t>
            </a:r>
            <a:r>
              <a:rPr lang="it-IT" dirty="0">
                <a:solidFill>
                  <a:srgbClr val="FF0000"/>
                </a:solidFill>
              </a:rPr>
              <a:t>ENZYMES FOR DNA MANIPULATION </a:t>
            </a:r>
            <a:r>
              <a:rPr lang="it-IT" dirty="0"/>
              <a:t>The mode of action of a template-</a:t>
            </a:r>
            <a:r>
              <a:rPr lang="it-IT" dirty="0" err="1"/>
              <a:t>dependent</a:t>
            </a:r>
            <a:r>
              <a:rPr lang="it-IT" dirty="0"/>
              <a:t> DNA </a:t>
            </a:r>
            <a:r>
              <a:rPr lang="it-IT" dirty="0" err="1"/>
              <a:t>polymerase</a:t>
            </a:r>
            <a:r>
              <a:rPr lang="it-IT" dirty="0"/>
              <a:t>. The </a:t>
            </a:r>
            <a:r>
              <a:rPr lang="it-IT" dirty="0" err="1"/>
              <a:t>types</a:t>
            </a:r>
            <a:r>
              <a:rPr lang="it-IT" dirty="0"/>
              <a:t> of DNA </a:t>
            </a:r>
            <a:r>
              <a:rPr lang="it-IT" dirty="0" err="1"/>
              <a:t>polymerase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in </a:t>
            </a:r>
            <a:r>
              <a:rPr lang="it-IT" dirty="0" err="1"/>
              <a:t>research</a:t>
            </a:r>
            <a:r>
              <a:rPr lang="it-IT" dirty="0"/>
              <a:t>. </a:t>
            </a:r>
            <a:r>
              <a:rPr lang="it-IT" dirty="0" err="1"/>
              <a:t>Restriction</a:t>
            </a:r>
            <a:r>
              <a:rPr lang="it-IT" dirty="0"/>
              <a:t> </a:t>
            </a:r>
            <a:r>
              <a:rPr lang="it-IT" dirty="0" err="1"/>
              <a:t>endonucleases</a:t>
            </a:r>
            <a:r>
              <a:rPr lang="it-IT" dirty="0"/>
              <a:t> </a:t>
            </a:r>
            <a:r>
              <a:rPr lang="it-IT" dirty="0" err="1"/>
              <a:t>enable</a:t>
            </a:r>
            <a:r>
              <a:rPr lang="it-IT" dirty="0"/>
              <a:t> DNA </a:t>
            </a:r>
            <a:r>
              <a:rPr lang="it-IT" dirty="0" err="1"/>
              <a:t>molecules</a:t>
            </a:r>
            <a:r>
              <a:rPr lang="it-IT" dirty="0"/>
              <a:t> to be </a:t>
            </a:r>
            <a:r>
              <a:rPr lang="it-IT" dirty="0" err="1"/>
              <a:t>cut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defined</a:t>
            </a:r>
            <a:r>
              <a:rPr lang="it-IT" dirty="0"/>
              <a:t> positions. Gel </a:t>
            </a:r>
            <a:r>
              <a:rPr lang="it-IT" dirty="0" err="1"/>
              <a:t>electrophoresis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to </a:t>
            </a:r>
            <a:r>
              <a:rPr lang="it-IT" dirty="0" err="1"/>
              <a:t>examine</a:t>
            </a:r>
            <a:r>
              <a:rPr lang="it-IT" dirty="0"/>
              <a:t> the </a:t>
            </a:r>
            <a:r>
              <a:rPr lang="it-IT" dirty="0" err="1"/>
              <a:t>results</a:t>
            </a:r>
            <a:r>
              <a:rPr lang="it-IT" dirty="0"/>
              <a:t> of a </a:t>
            </a:r>
            <a:r>
              <a:rPr lang="it-IT" dirty="0" err="1"/>
              <a:t>restriction</a:t>
            </a:r>
            <a:r>
              <a:rPr lang="it-IT" dirty="0"/>
              <a:t> digest. </a:t>
            </a:r>
            <a:r>
              <a:rPr lang="it-IT" dirty="0" err="1"/>
              <a:t>Interesting</a:t>
            </a:r>
            <a:r>
              <a:rPr lang="it-IT" dirty="0"/>
              <a:t> DNA </a:t>
            </a:r>
            <a:r>
              <a:rPr lang="it-IT" dirty="0" err="1"/>
              <a:t>fragments</a:t>
            </a:r>
            <a:r>
              <a:rPr lang="it-IT" dirty="0"/>
              <a:t> can be </a:t>
            </a:r>
            <a:r>
              <a:rPr lang="it-IT" dirty="0" err="1"/>
              <a:t>identified</a:t>
            </a:r>
            <a:r>
              <a:rPr lang="it-IT" dirty="0"/>
              <a:t> by Southern </a:t>
            </a:r>
            <a:r>
              <a:rPr lang="it-IT" dirty="0" err="1"/>
              <a:t>hybridization</a:t>
            </a:r>
            <a:r>
              <a:rPr lang="it-IT" dirty="0"/>
              <a:t>. </a:t>
            </a:r>
            <a:r>
              <a:rPr lang="it-IT" dirty="0" err="1"/>
              <a:t>Ligases</a:t>
            </a:r>
            <a:r>
              <a:rPr lang="it-IT" dirty="0"/>
              <a:t> join DNA </a:t>
            </a:r>
            <a:r>
              <a:rPr lang="it-IT" dirty="0" err="1"/>
              <a:t>fragments</a:t>
            </a:r>
            <a:r>
              <a:rPr lang="it-IT" dirty="0"/>
              <a:t> </a:t>
            </a:r>
            <a:r>
              <a:rPr lang="it-IT" dirty="0" err="1"/>
              <a:t>together</a:t>
            </a:r>
            <a:r>
              <a:rPr lang="it-IT" dirty="0"/>
              <a:t>. End-</a:t>
            </a:r>
            <a:r>
              <a:rPr lang="it-IT" dirty="0" err="1"/>
              <a:t>modification</a:t>
            </a:r>
            <a:r>
              <a:rPr lang="it-IT" dirty="0"/>
              <a:t> </a:t>
            </a:r>
            <a:r>
              <a:rPr lang="it-IT" dirty="0" err="1"/>
              <a:t>enzymes</a:t>
            </a:r>
            <a:r>
              <a:rPr lang="it-IT" dirty="0"/>
              <a:t>. </a:t>
            </a:r>
          </a:p>
          <a:p>
            <a:endParaRPr lang="it-IT" dirty="0"/>
          </a:p>
          <a:p>
            <a:r>
              <a:rPr lang="it-IT" dirty="0"/>
              <a:t>2.2 </a:t>
            </a:r>
            <a:r>
              <a:rPr lang="it-IT" dirty="0">
                <a:solidFill>
                  <a:srgbClr val="FF0000"/>
                </a:solidFill>
              </a:rPr>
              <a:t>THE POLYMERASE CHAIN REACTION </a:t>
            </a:r>
            <a:r>
              <a:rPr lang="it-IT" dirty="0" err="1"/>
              <a:t>Carrying</a:t>
            </a:r>
            <a:r>
              <a:rPr lang="it-IT" dirty="0"/>
              <a:t> out a PCR. The rate of product </a:t>
            </a:r>
            <a:r>
              <a:rPr lang="it-IT" dirty="0" err="1"/>
              <a:t>formation</a:t>
            </a:r>
            <a:r>
              <a:rPr lang="it-IT" dirty="0"/>
              <a:t> can be </a:t>
            </a:r>
            <a:r>
              <a:rPr lang="it-IT" dirty="0" err="1"/>
              <a:t>followed</a:t>
            </a:r>
            <a:r>
              <a:rPr lang="it-IT" dirty="0"/>
              <a:t> </a:t>
            </a:r>
            <a:r>
              <a:rPr lang="it-IT" dirty="0" err="1"/>
              <a:t>during</a:t>
            </a:r>
            <a:r>
              <a:rPr lang="it-IT" dirty="0"/>
              <a:t> a PCR. PCR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many</a:t>
            </a:r>
            <a:r>
              <a:rPr lang="it-IT" dirty="0"/>
              <a:t> and diverse </a:t>
            </a:r>
            <a:r>
              <a:rPr lang="it-IT" dirty="0" err="1"/>
              <a:t>applications</a:t>
            </a:r>
            <a:r>
              <a:rPr lang="it-IT" dirty="0"/>
              <a:t>. </a:t>
            </a:r>
          </a:p>
          <a:p>
            <a:endParaRPr lang="it-IT" dirty="0"/>
          </a:p>
          <a:p>
            <a:r>
              <a:rPr lang="it-IT" dirty="0"/>
              <a:t>2.3 </a:t>
            </a:r>
            <a:r>
              <a:rPr lang="it-IT" dirty="0">
                <a:solidFill>
                  <a:srgbClr val="FF0000"/>
                </a:solidFill>
              </a:rPr>
              <a:t>DNA CLONING </a:t>
            </a:r>
            <a:r>
              <a:rPr lang="it-IT" dirty="0" err="1"/>
              <a:t>Why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gene </a:t>
            </a:r>
            <a:r>
              <a:rPr lang="it-IT" dirty="0" err="1"/>
              <a:t>cloning</a:t>
            </a:r>
            <a:r>
              <a:rPr lang="it-IT" dirty="0"/>
              <a:t> </a:t>
            </a:r>
            <a:r>
              <a:rPr lang="it-IT" dirty="0" err="1"/>
              <a:t>important</a:t>
            </a:r>
            <a:r>
              <a:rPr lang="it-IT" dirty="0"/>
              <a:t>? The </a:t>
            </a:r>
            <a:r>
              <a:rPr lang="it-IT" dirty="0" err="1"/>
              <a:t>simplest</a:t>
            </a:r>
            <a:r>
              <a:rPr lang="it-IT" dirty="0"/>
              <a:t> </a:t>
            </a:r>
            <a:r>
              <a:rPr lang="it-IT" dirty="0" err="1"/>
              <a:t>cloning</a:t>
            </a:r>
            <a:r>
              <a:rPr lang="it-IT" dirty="0"/>
              <a:t> </a:t>
            </a:r>
            <a:r>
              <a:rPr lang="it-IT" dirty="0" err="1"/>
              <a:t>vectors</a:t>
            </a:r>
            <a:r>
              <a:rPr lang="it-IT" dirty="0"/>
              <a:t> are </a:t>
            </a:r>
            <a:r>
              <a:rPr lang="it-IT" dirty="0" err="1"/>
              <a:t>based</a:t>
            </a:r>
            <a:r>
              <a:rPr lang="it-IT" dirty="0"/>
              <a:t> on </a:t>
            </a:r>
            <a:r>
              <a:rPr lang="it-IT" i="1" dirty="0"/>
              <a:t>E. coli </a:t>
            </a:r>
            <a:r>
              <a:rPr lang="it-IT" dirty="0" err="1"/>
              <a:t>plasmids</a:t>
            </a:r>
            <a:r>
              <a:rPr lang="it-IT" dirty="0"/>
              <a:t>. </a:t>
            </a:r>
            <a:r>
              <a:rPr lang="it-IT" dirty="0" err="1"/>
              <a:t>Bacteriophages</a:t>
            </a:r>
            <a:r>
              <a:rPr lang="it-IT" dirty="0"/>
              <a:t> can </a:t>
            </a:r>
            <a:r>
              <a:rPr lang="it-IT" dirty="0" err="1"/>
              <a:t>also</a:t>
            </a:r>
            <a:r>
              <a:rPr lang="it-IT" dirty="0"/>
              <a:t> be </a:t>
            </a:r>
            <a:r>
              <a:rPr lang="it-IT" dirty="0" err="1"/>
              <a:t>used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cloning</a:t>
            </a:r>
            <a:r>
              <a:rPr lang="it-IT" dirty="0"/>
              <a:t> </a:t>
            </a:r>
            <a:r>
              <a:rPr lang="it-IT" dirty="0" err="1"/>
              <a:t>vectors</a:t>
            </a:r>
            <a:r>
              <a:rPr lang="it-IT" dirty="0"/>
              <a:t>. </a:t>
            </a:r>
            <a:r>
              <a:rPr lang="en-US" dirty="0"/>
              <a:t>Vectors for longer pieces of DNA. DNA can be cloned in organisms other than </a:t>
            </a:r>
            <a:r>
              <a:rPr lang="en-US" i="1" dirty="0"/>
              <a:t>E. coli</a:t>
            </a:r>
            <a:r>
              <a:rPr lang="en-US" dirty="0"/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13399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27223" y="106831"/>
            <a:ext cx="1173755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>
                <a:solidFill>
                  <a:srgbClr val="FF0000"/>
                </a:solidFill>
              </a:rPr>
              <a:t>Electrophoresis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the </a:t>
            </a:r>
            <a:r>
              <a:rPr lang="it-CH" dirty="0" err="1"/>
              <a:t>movement</a:t>
            </a:r>
            <a:r>
              <a:rPr lang="it-CH" dirty="0"/>
              <a:t> of </a:t>
            </a:r>
            <a:r>
              <a:rPr lang="it-CH" dirty="0" err="1"/>
              <a:t>charged</a:t>
            </a:r>
            <a:r>
              <a:rPr lang="it-CH" dirty="0"/>
              <a:t> </a:t>
            </a:r>
            <a:r>
              <a:rPr lang="it-CH" dirty="0" err="1"/>
              <a:t>molecules</a:t>
            </a:r>
            <a:r>
              <a:rPr lang="it-CH" dirty="0"/>
              <a:t> in an </a:t>
            </a:r>
            <a:r>
              <a:rPr lang="it-CH" dirty="0" err="1"/>
              <a:t>electric</a:t>
            </a:r>
            <a:r>
              <a:rPr lang="it-CH" dirty="0"/>
              <a:t> field: </a:t>
            </a:r>
            <a:r>
              <a:rPr lang="it-CH" dirty="0" err="1"/>
              <a:t>negatively</a:t>
            </a:r>
            <a:r>
              <a:rPr lang="it-CH" dirty="0"/>
              <a:t> </a:t>
            </a:r>
            <a:r>
              <a:rPr lang="it-CH" dirty="0" err="1"/>
              <a:t>charged</a:t>
            </a:r>
            <a:r>
              <a:rPr lang="it-CH" dirty="0"/>
              <a:t> </a:t>
            </a:r>
            <a:r>
              <a:rPr lang="it-CH" dirty="0" err="1"/>
              <a:t>molecules</a:t>
            </a:r>
            <a:r>
              <a:rPr lang="it-CH" dirty="0"/>
              <a:t> migrate </a:t>
            </a:r>
            <a:r>
              <a:rPr lang="it-CH" dirty="0" err="1"/>
              <a:t>toward</a:t>
            </a:r>
            <a:r>
              <a:rPr lang="it-CH" dirty="0"/>
              <a:t> the positive </a:t>
            </a:r>
            <a:r>
              <a:rPr lang="it-CH" dirty="0" err="1"/>
              <a:t>electrode</a:t>
            </a:r>
            <a:r>
              <a:rPr lang="it-CH" dirty="0"/>
              <a:t>, and </a:t>
            </a:r>
            <a:r>
              <a:rPr lang="it-CH" dirty="0" err="1"/>
              <a:t>positively</a:t>
            </a:r>
            <a:r>
              <a:rPr lang="it-CH" dirty="0"/>
              <a:t> </a:t>
            </a:r>
            <a:r>
              <a:rPr lang="it-CH" dirty="0" err="1"/>
              <a:t>charged</a:t>
            </a:r>
            <a:r>
              <a:rPr lang="it-CH" dirty="0"/>
              <a:t> </a:t>
            </a:r>
            <a:r>
              <a:rPr lang="it-CH" dirty="0" err="1"/>
              <a:t>molecules</a:t>
            </a:r>
            <a:r>
              <a:rPr lang="it-CH" dirty="0"/>
              <a:t> migrate </a:t>
            </a:r>
            <a:r>
              <a:rPr lang="it-CH" dirty="0" err="1"/>
              <a:t>toward</a:t>
            </a:r>
            <a:r>
              <a:rPr lang="it-CH" dirty="0"/>
              <a:t> the negative </a:t>
            </a:r>
            <a:r>
              <a:rPr lang="it-CH" dirty="0" err="1"/>
              <a:t>electrode</a:t>
            </a:r>
            <a:r>
              <a:rPr lang="it-CH" dirty="0"/>
              <a:t>. The technique </a:t>
            </a:r>
            <a:r>
              <a:rPr lang="it-CH" dirty="0" err="1"/>
              <a:t>was</a:t>
            </a:r>
            <a:r>
              <a:rPr lang="it-CH" dirty="0"/>
              <a:t> </a:t>
            </a:r>
            <a:r>
              <a:rPr lang="it-CH" b="1" dirty="0" err="1"/>
              <a:t>originally</a:t>
            </a:r>
            <a:r>
              <a:rPr lang="it-CH" dirty="0"/>
              <a:t> </a:t>
            </a:r>
            <a:r>
              <a:rPr lang="it-CH" dirty="0" err="1"/>
              <a:t>carried</a:t>
            </a:r>
            <a:r>
              <a:rPr lang="it-CH" dirty="0"/>
              <a:t> out in </a:t>
            </a:r>
            <a:r>
              <a:rPr lang="it-CH" b="1" dirty="0" err="1"/>
              <a:t>aqueous</a:t>
            </a:r>
            <a:r>
              <a:rPr lang="it-CH" b="1" dirty="0"/>
              <a:t> </a:t>
            </a:r>
            <a:r>
              <a:rPr lang="it-CH" b="1" dirty="0" err="1"/>
              <a:t>solution</a:t>
            </a:r>
            <a:r>
              <a:rPr lang="it-CH" dirty="0"/>
              <a:t>, in </a:t>
            </a:r>
            <a:r>
              <a:rPr lang="it-CH" dirty="0" err="1"/>
              <a:t>which</a:t>
            </a:r>
            <a:r>
              <a:rPr lang="it-CH" dirty="0"/>
              <a:t> the </a:t>
            </a:r>
            <a:r>
              <a:rPr lang="it-CH" dirty="0" err="1"/>
              <a:t>predominant</a:t>
            </a:r>
            <a:r>
              <a:rPr lang="it-CH" dirty="0"/>
              <a:t> </a:t>
            </a:r>
            <a:r>
              <a:rPr lang="it-CH" dirty="0" err="1"/>
              <a:t>factors</a:t>
            </a:r>
            <a:r>
              <a:rPr lang="it-CH" dirty="0"/>
              <a:t> </a:t>
            </a:r>
            <a:r>
              <a:rPr lang="it-CH" dirty="0" err="1"/>
              <a:t>influencing</a:t>
            </a:r>
            <a:r>
              <a:rPr lang="it-CH" dirty="0"/>
              <a:t> </a:t>
            </a:r>
            <a:r>
              <a:rPr lang="it-CH" dirty="0" err="1"/>
              <a:t>migration</a:t>
            </a:r>
            <a:r>
              <a:rPr lang="it-CH" dirty="0"/>
              <a:t> rate are the </a:t>
            </a:r>
            <a:r>
              <a:rPr lang="it-CH" dirty="0" err="1"/>
              <a:t>shape</a:t>
            </a:r>
            <a:r>
              <a:rPr lang="it-CH" dirty="0"/>
              <a:t> of a </a:t>
            </a:r>
            <a:r>
              <a:rPr lang="it-CH" dirty="0" err="1"/>
              <a:t>molecule</a:t>
            </a:r>
            <a:r>
              <a:rPr lang="it-CH" dirty="0"/>
              <a:t> and </a:t>
            </a:r>
            <a:r>
              <a:rPr lang="it-CH" dirty="0" err="1"/>
              <a:t>its</a:t>
            </a:r>
            <a:r>
              <a:rPr lang="it-CH" dirty="0"/>
              <a:t> </a:t>
            </a:r>
            <a:r>
              <a:rPr lang="it-CH" dirty="0" err="1"/>
              <a:t>electric</a:t>
            </a:r>
            <a:r>
              <a:rPr lang="it-CH" dirty="0"/>
              <a:t> </a:t>
            </a:r>
            <a:r>
              <a:rPr lang="it-CH" dirty="0" err="1"/>
              <a:t>charge</a:t>
            </a:r>
            <a:r>
              <a:rPr lang="it-CH" dirty="0"/>
              <a:t>.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not</a:t>
            </a:r>
            <a:r>
              <a:rPr lang="it-CH" dirty="0"/>
              <a:t> </a:t>
            </a:r>
            <a:r>
              <a:rPr lang="it-CH" dirty="0" err="1"/>
              <a:t>particularly</a:t>
            </a:r>
            <a:r>
              <a:rPr lang="it-CH" dirty="0"/>
              <a:t> </a:t>
            </a:r>
            <a:r>
              <a:rPr lang="it-CH" dirty="0" err="1"/>
              <a:t>useful</a:t>
            </a:r>
            <a:r>
              <a:rPr lang="it-CH" dirty="0"/>
              <a:t> for DNA </a:t>
            </a:r>
            <a:r>
              <a:rPr lang="it-CH" dirty="0" err="1"/>
              <a:t>separations</a:t>
            </a:r>
            <a:r>
              <a:rPr lang="it-CH" dirty="0"/>
              <a:t> </a:t>
            </a:r>
            <a:r>
              <a:rPr lang="it-CH" dirty="0" err="1"/>
              <a:t>because</a:t>
            </a:r>
            <a:r>
              <a:rPr lang="it-CH" dirty="0"/>
              <a:t> </a:t>
            </a:r>
            <a:r>
              <a:rPr lang="it-CH" dirty="0" err="1"/>
              <a:t>most</a:t>
            </a:r>
            <a:r>
              <a:rPr lang="it-CH" dirty="0"/>
              <a:t> DNA </a:t>
            </a:r>
            <a:r>
              <a:rPr lang="it-CH" dirty="0" err="1"/>
              <a:t>molecules</a:t>
            </a:r>
            <a:r>
              <a:rPr lang="it-CH" dirty="0"/>
              <a:t> are the </a:t>
            </a:r>
            <a:r>
              <a:rPr lang="it-CH" dirty="0" err="1"/>
              <a:t>same</a:t>
            </a:r>
            <a:r>
              <a:rPr lang="it-CH" dirty="0"/>
              <a:t> </a:t>
            </a:r>
            <a:r>
              <a:rPr lang="it-CH" dirty="0" err="1"/>
              <a:t>shape</a:t>
            </a:r>
            <a:r>
              <a:rPr lang="it-CH" dirty="0"/>
              <a:t> (linear), and </a:t>
            </a:r>
            <a:r>
              <a:rPr lang="it-CH" dirty="0" err="1"/>
              <a:t>although</a:t>
            </a:r>
            <a:r>
              <a:rPr lang="it-CH" dirty="0"/>
              <a:t> the </a:t>
            </a:r>
            <a:r>
              <a:rPr lang="it-CH" dirty="0" err="1"/>
              <a:t>charge</a:t>
            </a:r>
            <a:r>
              <a:rPr lang="it-CH" dirty="0"/>
              <a:t> of a DNA </a:t>
            </a:r>
            <a:r>
              <a:rPr lang="it-CH" dirty="0" err="1"/>
              <a:t>molecule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dependent</a:t>
            </a:r>
            <a:r>
              <a:rPr lang="it-CH" dirty="0"/>
              <a:t> on </a:t>
            </a:r>
            <a:r>
              <a:rPr lang="it-CH" dirty="0" err="1"/>
              <a:t>its</a:t>
            </a:r>
            <a:r>
              <a:rPr lang="it-CH" dirty="0"/>
              <a:t> </a:t>
            </a:r>
            <a:r>
              <a:rPr lang="it-CH" dirty="0" err="1"/>
              <a:t>length</a:t>
            </a:r>
            <a:r>
              <a:rPr lang="it-CH" dirty="0"/>
              <a:t>, the </a:t>
            </a:r>
            <a:r>
              <a:rPr lang="it-CH" dirty="0" err="1"/>
              <a:t>differences</a:t>
            </a:r>
            <a:r>
              <a:rPr lang="it-CH" dirty="0"/>
              <a:t> in </a:t>
            </a:r>
            <a:r>
              <a:rPr lang="it-CH" dirty="0" err="1"/>
              <a:t>charge</a:t>
            </a:r>
            <a:r>
              <a:rPr lang="it-CH" dirty="0"/>
              <a:t> are </a:t>
            </a:r>
            <a:r>
              <a:rPr lang="it-CH" dirty="0" err="1"/>
              <a:t>not</a:t>
            </a:r>
            <a:r>
              <a:rPr lang="it-CH" dirty="0"/>
              <a:t> </a:t>
            </a:r>
            <a:r>
              <a:rPr lang="it-CH" dirty="0" err="1"/>
              <a:t>sufficient</a:t>
            </a:r>
            <a:r>
              <a:rPr lang="it-CH" dirty="0"/>
              <a:t> to </a:t>
            </a:r>
            <a:r>
              <a:rPr lang="it-CH" dirty="0" err="1"/>
              <a:t>result</a:t>
            </a:r>
            <a:r>
              <a:rPr lang="it-CH" dirty="0"/>
              <a:t> in </a:t>
            </a:r>
            <a:r>
              <a:rPr lang="it-CH" dirty="0" err="1"/>
              <a:t>effective</a:t>
            </a:r>
            <a:r>
              <a:rPr lang="it-CH" dirty="0"/>
              <a:t> </a:t>
            </a:r>
            <a:r>
              <a:rPr lang="it-CH" dirty="0" err="1"/>
              <a:t>separation</a:t>
            </a:r>
            <a:r>
              <a:rPr lang="it-CH" dirty="0"/>
              <a:t>. The situation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different</a:t>
            </a:r>
            <a:r>
              <a:rPr lang="it-CH" dirty="0"/>
              <a:t> </a:t>
            </a:r>
            <a:r>
              <a:rPr lang="it-CH" dirty="0" err="1"/>
              <a:t>when</a:t>
            </a:r>
            <a:r>
              <a:rPr lang="it-CH" dirty="0"/>
              <a:t> </a:t>
            </a:r>
            <a:r>
              <a:rPr lang="it-CH" dirty="0" err="1"/>
              <a:t>electrophoresis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carried</a:t>
            </a:r>
            <a:r>
              <a:rPr lang="it-CH" dirty="0"/>
              <a:t> out in a </a:t>
            </a:r>
            <a:r>
              <a:rPr lang="it-CH" b="1" dirty="0"/>
              <a:t>gel</a:t>
            </a:r>
            <a:r>
              <a:rPr lang="it-CH" dirty="0"/>
              <a:t>, </a:t>
            </a:r>
            <a:r>
              <a:rPr lang="it-CH" dirty="0" err="1"/>
              <a:t>because</a:t>
            </a:r>
            <a:r>
              <a:rPr lang="it-CH" dirty="0"/>
              <a:t> </a:t>
            </a:r>
            <a:r>
              <a:rPr lang="it-CH" dirty="0" err="1"/>
              <a:t>now</a:t>
            </a:r>
            <a:r>
              <a:rPr lang="it-CH" dirty="0"/>
              <a:t> </a:t>
            </a:r>
            <a:r>
              <a:rPr lang="it-CH" dirty="0" err="1"/>
              <a:t>shape</a:t>
            </a:r>
            <a:r>
              <a:rPr lang="it-CH" dirty="0"/>
              <a:t> and </a:t>
            </a:r>
            <a:r>
              <a:rPr lang="it-CH" dirty="0" err="1"/>
              <a:t>charge</a:t>
            </a:r>
            <a:r>
              <a:rPr lang="it-CH" dirty="0"/>
              <a:t> are </a:t>
            </a:r>
            <a:r>
              <a:rPr lang="it-CH" dirty="0" err="1"/>
              <a:t>less</a:t>
            </a:r>
            <a:r>
              <a:rPr lang="it-CH" dirty="0"/>
              <a:t> </a:t>
            </a:r>
            <a:r>
              <a:rPr lang="it-CH" dirty="0" err="1"/>
              <a:t>important</a:t>
            </a:r>
            <a:r>
              <a:rPr lang="it-CH" dirty="0"/>
              <a:t> and </a:t>
            </a:r>
            <a:r>
              <a:rPr lang="it-CH" b="1" dirty="0" err="1"/>
              <a:t>molecular</a:t>
            </a:r>
            <a:r>
              <a:rPr lang="it-CH" b="1" dirty="0"/>
              <a:t> </a:t>
            </a:r>
            <a:r>
              <a:rPr lang="it-CH" b="1" dirty="0" err="1"/>
              <a:t>length</a:t>
            </a:r>
            <a:r>
              <a:rPr lang="it-CH" b="1" dirty="0"/>
              <a:t> </a:t>
            </a:r>
            <a:r>
              <a:rPr lang="it-CH" dirty="0" err="1"/>
              <a:t>is</a:t>
            </a:r>
            <a:r>
              <a:rPr lang="it-CH" dirty="0"/>
              <a:t> the </a:t>
            </a:r>
            <a:r>
              <a:rPr lang="it-CH" dirty="0" err="1"/>
              <a:t>critical</a:t>
            </a:r>
            <a:r>
              <a:rPr lang="it-CH" dirty="0"/>
              <a:t> </a:t>
            </a:r>
            <a:r>
              <a:rPr lang="it-CH" dirty="0" err="1"/>
              <a:t>determinant</a:t>
            </a:r>
            <a:r>
              <a:rPr lang="it-CH" dirty="0"/>
              <a:t> of </a:t>
            </a:r>
            <a:r>
              <a:rPr lang="it-CH" dirty="0" err="1"/>
              <a:t>migration</a:t>
            </a:r>
            <a:r>
              <a:rPr lang="it-CH" dirty="0"/>
              <a:t> rate.</a:t>
            </a:r>
          </a:p>
        </p:txBody>
      </p:sp>
      <p:sp>
        <p:nvSpPr>
          <p:cNvPr id="4" name="Rettangolo 3"/>
          <p:cNvSpPr/>
          <p:nvPr/>
        </p:nvSpPr>
        <p:spPr>
          <a:xfrm>
            <a:off x="109293" y="5939082"/>
            <a:ext cx="117375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Two </a:t>
            </a:r>
            <a:r>
              <a:rPr lang="it-CH" dirty="0" err="1"/>
              <a:t>types</a:t>
            </a:r>
            <a:r>
              <a:rPr lang="it-CH" dirty="0"/>
              <a:t> of gel are </a:t>
            </a:r>
            <a:r>
              <a:rPr lang="it-CH" dirty="0" err="1"/>
              <a:t>used</a:t>
            </a:r>
            <a:r>
              <a:rPr lang="it-CH" dirty="0"/>
              <a:t> in </a:t>
            </a:r>
            <a:r>
              <a:rPr lang="it-CH" dirty="0" err="1"/>
              <a:t>molecular</a:t>
            </a:r>
            <a:r>
              <a:rPr lang="it-CH" dirty="0"/>
              <a:t> </a:t>
            </a:r>
            <a:r>
              <a:rPr lang="it-CH" dirty="0" err="1"/>
              <a:t>biology</a:t>
            </a:r>
            <a:r>
              <a:rPr lang="it-CH" dirty="0"/>
              <a:t>: </a:t>
            </a:r>
            <a:r>
              <a:rPr lang="it-CH" dirty="0" err="1">
                <a:solidFill>
                  <a:srgbClr val="FF0000"/>
                </a:solidFill>
              </a:rPr>
              <a:t>agarose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>
                <a:solidFill>
                  <a:srgbClr val="FF0000"/>
                </a:solidFill>
              </a:rPr>
              <a:t>gels</a:t>
            </a:r>
            <a:r>
              <a:rPr lang="it-CH" dirty="0"/>
              <a:t>, </a:t>
            </a:r>
            <a:r>
              <a:rPr lang="it-CH" dirty="0" err="1"/>
              <a:t>as</a:t>
            </a:r>
            <a:r>
              <a:rPr lang="it-CH" dirty="0"/>
              <a:t> </a:t>
            </a:r>
            <a:r>
              <a:rPr lang="it-CH" dirty="0" err="1"/>
              <a:t>described</a:t>
            </a:r>
            <a:r>
              <a:rPr lang="it-CH" dirty="0"/>
              <a:t> </a:t>
            </a:r>
            <a:r>
              <a:rPr lang="it-CH" dirty="0" err="1"/>
              <a:t>here</a:t>
            </a:r>
            <a:r>
              <a:rPr lang="it-CH" dirty="0"/>
              <a:t>, and </a:t>
            </a:r>
            <a:r>
              <a:rPr lang="it-CH" dirty="0" err="1">
                <a:solidFill>
                  <a:srgbClr val="FF0000"/>
                </a:solidFill>
              </a:rPr>
              <a:t>polyacrylamide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>
                <a:solidFill>
                  <a:srgbClr val="FF0000"/>
                </a:solidFill>
              </a:rPr>
              <a:t>gels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are </a:t>
            </a:r>
            <a:r>
              <a:rPr lang="it-CH" dirty="0" err="1"/>
              <a:t>mainly</a:t>
            </a:r>
            <a:r>
              <a:rPr lang="it-CH" dirty="0"/>
              <a:t> </a:t>
            </a:r>
            <a:r>
              <a:rPr lang="it-CH" dirty="0" err="1"/>
              <a:t>used</a:t>
            </a:r>
            <a:r>
              <a:rPr lang="it-CH" dirty="0"/>
              <a:t> in DNA </a:t>
            </a:r>
            <a:r>
              <a:rPr lang="it-CH" dirty="0" err="1"/>
              <a:t>sequencing</a:t>
            </a:r>
            <a:endParaRPr lang="it-CH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4DBE0806-369D-497C-92C0-A6402457C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381" y="2339644"/>
            <a:ext cx="9736814" cy="321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729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9785" y="107949"/>
            <a:ext cx="66973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Depending</a:t>
            </a:r>
            <a:r>
              <a:rPr lang="it-CH" dirty="0"/>
              <a:t> on the </a:t>
            </a:r>
            <a:r>
              <a:rPr lang="it-CH" dirty="0" err="1"/>
              <a:t>concentration</a:t>
            </a:r>
            <a:r>
              <a:rPr lang="it-CH" dirty="0"/>
              <a:t> of </a:t>
            </a:r>
            <a:r>
              <a:rPr lang="it-CH" dirty="0" err="1"/>
              <a:t>agarose</a:t>
            </a:r>
            <a:r>
              <a:rPr lang="it-CH" dirty="0"/>
              <a:t> in the gel, </a:t>
            </a:r>
            <a:r>
              <a:rPr lang="it-CH" dirty="0" err="1"/>
              <a:t>fragments</a:t>
            </a:r>
            <a:r>
              <a:rPr lang="it-CH" dirty="0"/>
              <a:t> </a:t>
            </a:r>
            <a:r>
              <a:rPr lang="it-CH" dirty="0" err="1"/>
              <a:t>between</a:t>
            </a:r>
            <a:r>
              <a:rPr lang="it-CH" dirty="0"/>
              <a:t> 100 </a:t>
            </a:r>
            <a:r>
              <a:rPr lang="it-CH" dirty="0" err="1"/>
              <a:t>bp</a:t>
            </a:r>
            <a:r>
              <a:rPr lang="it-CH" dirty="0"/>
              <a:t> and 50 </a:t>
            </a:r>
            <a:r>
              <a:rPr lang="it-CH" dirty="0" err="1"/>
              <a:t>kilobase</a:t>
            </a:r>
            <a:r>
              <a:rPr lang="it-CH" dirty="0"/>
              <a:t> </a:t>
            </a:r>
            <a:r>
              <a:rPr lang="it-CH" dirty="0" err="1"/>
              <a:t>pairs</a:t>
            </a:r>
            <a:r>
              <a:rPr lang="it-CH" dirty="0"/>
              <a:t> (kb) in </a:t>
            </a:r>
            <a:r>
              <a:rPr lang="it-CH" dirty="0" err="1"/>
              <a:t>length</a:t>
            </a:r>
            <a:r>
              <a:rPr lang="it-CH" dirty="0"/>
              <a:t> can be </a:t>
            </a:r>
            <a:r>
              <a:rPr lang="it-CH" dirty="0" err="1"/>
              <a:t>separated</a:t>
            </a:r>
            <a:r>
              <a:rPr lang="it-CH" dirty="0"/>
              <a:t> </a:t>
            </a:r>
            <a:r>
              <a:rPr lang="it-CH" dirty="0" err="1"/>
              <a:t>into</a:t>
            </a:r>
            <a:r>
              <a:rPr lang="it-CH" dirty="0"/>
              <a:t> </a:t>
            </a:r>
            <a:r>
              <a:rPr lang="it-CH" b="1" dirty="0" err="1"/>
              <a:t>sharp</a:t>
            </a:r>
            <a:r>
              <a:rPr lang="it-CH" b="1" dirty="0"/>
              <a:t> </a:t>
            </a:r>
            <a:r>
              <a:rPr lang="it-CH" b="1" dirty="0" err="1"/>
              <a:t>bands</a:t>
            </a:r>
            <a:r>
              <a:rPr lang="it-CH" b="1" dirty="0"/>
              <a:t> </a:t>
            </a:r>
            <a:r>
              <a:rPr lang="it-CH" dirty="0"/>
              <a:t>after </a:t>
            </a:r>
            <a:r>
              <a:rPr lang="it-CH" dirty="0" err="1"/>
              <a:t>electrophoresis</a:t>
            </a:r>
            <a:r>
              <a:rPr lang="it-CH" dirty="0"/>
              <a:t>. For </a:t>
            </a:r>
            <a:r>
              <a:rPr lang="it-CH" dirty="0" err="1"/>
              <a:t>example</a:t>
            </a:r>
            <a:r>
              <a:rPr lang="it-CH" dirty="0"/>
              <a:t>, a 0.5 cm </a:t>
            </a:r>
            <a:r>
              <a:rPr lang="it-CH" dirty="0" err="1"/>
              <a:t>thick</a:t>
            </a:r>
            <a:r>
              <a:rPr lang="it-CH" dirty="0"/>
              <a:t> </a:t>
            </a:r>
            <a:r>
              <a:rPr lang="it-CH" dirty="0" err="1"/>
              <a:t>slab</a:t>
            </a:r>
            <a:r>
              <a:rPr lang="it-CH" dirty="0"/>
              <a:t> of </a:t>
            </a:r>
            <a:r>
              <a:rPr lang="it-CH" dirty="0">
                <a:solidFill>
                  <a:srgbClr val="FF0000"/>
                </a:solidFill>
              </a:rPr>
              <a:t>0.5%</a:t>
            </a:r>
            <a:r>
              <a:rPr lang="it-CH" dirty="0"/>
              <a:t> </a:t>
            </a:r>
            <a:r>
              <a:rPr lang="it-CH" dirty="0" err="1"/>
              <a:t>agarose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has</a:t>
            </a:r>
            <a:r>
              <a:rPr lang="it-CH" dirty="0"/>
              <a:t> </a:t>
            </a:r>
            <a:r>
              <a:rPr lang="it-CH" dirty="0" err="1"/>
              <a:t>relatively</a:t>
            </a:r>
            <a:r>
              <a:rPr lang="it-CH" dirty="0"/>
              <a:t> large </a:t>
            </a:r>
            <a:r>
              <a:rPr lang="it-CH" dirty="0" err="1"/>
              <a:t>pores</a:t>
            </a:r>
            <a:r>
              <a:rPr lang="it-CH" dirty="0"/>
              <a:t>, </a:t>
            </a:r>
            <a:r>
              <a:rPr lang="it-CH" dirty="0" err="1"/>
              <a:t>would</a:t>
            </a:r>
            <a:r>
              <a:rPr lang="it-CH" dirty="0"/>
              <a:t> be </a:t>
            </a:r>
            <a:r>
              <a:rPr lang="it-CH" dirty="0" err="1"/>
              <a:t>used</a:t>
            </a:r>
            <a:r>
              <a:rPr lang="it-CH" dirty="0"/>
              <a:t> for </a:t>
            </a:r>
            <a:r>
              <a:rPr lang="it-CH" dirty="0" err="1"/>
              <a:t>molecules</a:t>
            </a:r>
            <a:r>
              <a:rPr lang="it-CH" dirty="0"/>
              <a:t> in the size range </a:t>
            </a:r>
            <a:r>
              <a:rPr lang="it-CH" b="1" dirty="0"/>
              <a:t>1–30 kb</a:t>
            </a:r>
            <a:r>
              <a:rPr lang="it-CH" dirty="0"/>
              <a:t>, </a:t>
            </a:r>
            <a:r>
              <a:rPr lang="it-CH" dirty="0" err="1"/>
              <a:t>allowing</a:t>
            </a:r>
            <a:r>
              <a:rPr lang="it-CH" dirty="0"/>
              <a:t>, for </a:t>
            </a:r>
            <a:r>
              <a:rPr lang="it-CH" dirty="0" err="1"/>
              <a:t>example</a:t>
            </a:r>
            <a:r>
              <a:rPr lang="it-CH" dirty="0"/>
              <a:t>, </a:t>
            </a:r>
            <a:r>
              <a:rPr lang="it-CH" dirty="0" err="1"/>
              <a:t>molecules</a:t>
            </a:r>
            <a:r>
              <a:rPr lang="it-CH" dirty="0"/>
              <a:t> of 10 and 12 kb to be </a:t>
            </a:r>
            <a:r>
              <a:rPr lang="it-CH" dirty="0" err="1"/>
              <a:t>clearly</a:t>
            </a:r>
            <a:r>
              <a:rPr lang="it-CH" dirty="0"/>
              <a:t> </a:t>
            </a:r>
            <a:r>
              <a:rPr lang="it-CH" dirty="0" err="1"/>
              <a:t>distinguished</a:t>
            </a:r>
            <a:r>
              <a:rPr lang="it-CH" dirty="0"/>
              <a:t>. </a:t>
            </a:r>
            <a:r>
              <a:rPr lang="it-CH" dirty="0" err="1"/>
              <a:t>Alternatively</a:t>
            </a:r>
            <a:r>
              <a:rPr lang="it-CH" dirty="0"/>
              <a:t>, a </a:t>
            </a:r>
            <a:r>
              <a:rPr lang="it-CH" dirty="0">
                <a:solidFill>
                  <a:srgbClr val="FF0000"/>
                </a:solidFill>
              </a:rPr>
              <a:t>0.3%</a:t>
            </a:r>
            <a:r>
              <a:rPr lang="it-CH" dirty="0"/>
              <a:t> gel can be </a:t>
            </a:r>
            <a:r>
              <a:rPr lang="it-CH" dirty="0" err="1"/>
              <a:t>used</a:t>
            </a:r>
            <a:r>
              <a:rPr lang="it-CH" dirty="0"/>
              <a:t> for </a:t>
            </a:r>
            <a:r>
              <a:rPr lang="it-CH" dirty="0" err="1"/>
              <a:t>longer</a:t>
            </a:r>
            <a:r>
              <a:rPr lang="it-CH" dirty="0"/>
              <a:t> </a:t>
            </a:r>
            <a:r>
              <a:rPr lang="it-CH" dirty="0" err="1"/>
              <a:t>molecules</a:t>
            </a:r>
            <a:r>
              <a:rPr lang="it-CH" dirty="0"/>
              <a:t> up to </a:t>
            </a:r>
            <a:r>
              <a:rPr lang="it-CH" b="1" dirty="0"/>
              <a:t>50 kb</a:t>
            </a:r>
            <a:r>
              <a:rPr lang="it-CH" dirty="0"/>
              <a:t>, and a </a:t>
            </a:r>
            <a:r>
              <a:rPr lang="it-CH" dirty="0">
                <a:solidFill>
                  <a:srgbClr val="FF0000"/>
                </a:solidFill>
              </a:rPr>
              <a:t>5%</a:t>
            </a:r>
            <a:r>
              <a:rPr lang="it-CH" dirty="0"/>
              <a:t> gel can be </a:t>
            </a:r>
            <a:r>
              <a:rPr lang="it-CH" dirty="0" err="1"/>
              <a:t>used</a:t>
            </a:r>
            <a:r>
              <a:rPr lang="it-CH" dirty="0"/>
              <a:t> for </a:t>
            </a:r>
            <a:r>
              <a:rPr lang="it-CH" dirty="0" err="1"/>
              <a:t>shorter</a:t>
            </a:r>
            <a:r>
              <a:rPr lang="it-CH" dirty="0"/>
              <a:t> </a:t>
            </a:r>
            <a:r>
              <a:rPr lang="it-CH" dirty="0" err="1"/>
              <a:t>molecules</a:t>
            </a:r>
            <a:r>
              <a:rPr lang="it-CH" dirty="0"/>
              <a:t> </a:t>
            </a:r>
            <a:r>
              <a:rPr lang="it-CH" b="1" dirty="0"/>
              <a:t>100–500 </a:t>
            </a:r>
            <a:r>
              <a:rPr lang="it-CH" b="1" dirty="0" err="1"/>
              <a:t>bp</a:t>
            </a:r>
            <a:r>
              <a:rPr lang="it-CH" b="1" dirty="0"/>
              <a:t> </a:t>
            </a:r>
            <a:r>
              <a:rPr lang="it-CH" dirty="0"/>
              <a:t>in </a:t>
            </a:r>
            <a:r>
              <a:rPr lang="it-CH" dirty="0" err="1"/>
              <a:t>length</a:t>
            </a:r>
            <a:r>
              <a:rPr lang="it-CH" dirty="0"/>
              <a:t>.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452" y="2149952"/>
            <a:ext cx="5237033" cy="4441096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4967" y="145539"/>
            <a:ext cx="3776723" cy="3852257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xmlns="" id="{EFD7D3B2-09FC-4D11-9D9D-97818F7B3CE1}"/>
              </a:ext>
            </a:extLst>
          </p:cNvPr>
          <p:cNvSpPr/>
          <p:nvPr/>
        </p:nvSpPr>
        <p:spPr>
          <a:xfrm>
            <a:off x="5494658" y="3997796"/>
            <a:ext cx="66973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The </a:t>
            </a:r>
            <a:r>
              <a:rPr lang="it-CH" dirty="0" err="1"/>
              <a:t>bands</a:t>
            </a:r>
            <a:r>
              <a:rPr lang="it-CH" dirty="0"/>
              <a:t> of DNA can be </a:t>
            </a:r>
            <a:r>
              <a:rPr lang="it-CH" dirty="0" err="1"/>
              <a:t>visualized</a:t>
            </a:r>
            <a:r>
              <a:rPr lang="it-CH" dirty="0"/>
              <a:t> by </a:t>
            </a:r>
            <a:r>
              <a:rPr lang="it-CH" dirty="0" err="1"/>
              <a:t>soaking</a:t>
            </a:r>
            <a:r>
              <a:rPr lang="it-CH" dirty="0"/>
              <a:t> the gel in </a:t>
            </a:r>
            <a:r>
              <a:rPr lang="it-CH" dirty="0" err="1">
                <a:solidFill>
                  <a:srgbClr val="FF0000"/>
                </a:solidFill>
              </a:rPr>
              <a:t>ethidium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>
                <a:solidFill>
                  <a:srgbClr val="FF0000"/>
                </a:solidFill>
              </a:rPr>
              <a:t>bromide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/>
              <a:t>solution</a:t>
            </a:r>
            <a:r>
              <a:rPr lang="it-CH" dirty="0"/>
              <a:t>. </a:t>
            </a:r>
            <a:r>
              <a:rPr lang="it-CH" dirty="0" err="1"/>
              <a:t>This</a:t>
            </a:r>
            <a:r>
              <a:rPr lang="it-CH" dirty="0"/>
              <a:t> compound </a:t>
            </a:r>
            <a:r>
              <a:rPr lang="it-CH" b="1" dirty="0" err="1"/>
              <a:t>intercalates</a:t>
            </a:r>
            <a:r>
              <a:rPr lang="it-CH" dirty="0"/>
              <a:t> </a:t>
            </a:r>
            <a:r>
              <a:rPr lang="it-CH" dirty="0" err="1"/>
              <a:t>between</a:t>
            </a:r>
            <a:r>
              <a:rPr lang="it-CH" dirty="0"/>
              <a:t> DNA base </a:t>
            </a:r>
            <a:r>
              <a:rPr lang="it-CH" dirty="0" err="1"/>
              <a:t>pairs</a:t>
            </a:r>
            <a:r>
              <a:rPr lang="it-CH" dirty="0"/>
              <a:t> and </a:t>
            </a:r>
            <a:r>
              <a:rPr lang="it-CH" dirty="0" err="1"/>
              <a:t>fluoresces</a:t>
            </a:r>
            <a:r>
              <a:rPr lang="it-CH" dirty="0"/>
              <a:t> </a:t>
            </a:r>
            <a:r>
              <a:rPr lang="it-CH" dirty="0" err="1"/>
              <a:t>when</a:t>
            </a:r>
            <a:r>
              <a:rPr lang="it-CH" dirty="0"/>
              <a:t> </a:t>
            </a:r>
            <a:r>
              <a:rPr lang="it-CH" dirty="0" err="1"/>
              <a:t>activated</a:t>
            </a:r>
            <a:r>
              <a:rPr lang="it-CH" dirty="0"/>
              <a:t> with </a:t>
            </a:r>
            <a:r>
              <a:rPr lang="it-CH" b="1" dirty="0" err="1"/>
              <a:t>ultraviolet</a:t>
            </a:r>
            <a:r>
              <a:rPr lang="it-CH" b="1" dirty="0"/>
              <a:t> </a:t>
            </a:r>
            <a:r>
              <a:rPr lang="it-CH" b="1" dirty="0" err="1"/>
              <a:t>radiation</a:t>
            </a:r>
            <a:r>
              <a:rPr lang="en-US" dirty="0"/>
              <a:t>. Unfortunately, the procedure is hazardous because ethidium bromide is a powerful mutagen. </a:t>
            </a:r>
            <a:r>
              <a:rPr lang="en-US" b="1" dirty="0" err="1"/>
              <a:t>Nonmutagenic</a:t>
            </a:r>
            <a:r>
              <a:rPr lang="en-US" dirty="0"/>
              <a:t> dyes that stain DNA green, red, or blue are therefore now used. The most sensitive dyes are able to detect bands that contain less than </a:t>
            </a:r>
            <a:r>
              <a:rPr lang="en-US" b="1" dirty="0"/>
              <a:t>1 ng </a:t>
            </a:r>
            <a:r>
              <a:rPr lang="en-US" dirty="0"/>
              <a:t>of DNA, compared to a minimum of 10 ng of DNA when ethidium bromide is used.</a:t>
            </a: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1542118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617118" y="565082"/>
            <a:ext cx="104224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Even</a:t>
            </a:r>
            <a:r>
              <a:rPr lang="it-CH" dirty="0"/>
              <a:t> </a:t>
            </a:r>
            <a:r>
              <a:rPr lang="it-CH" dirty="0" err="1"/>
              <a:t>if</a:t>
            </a:r>
            <a:r>
              <a:rPr lang="it-CH" dirty="0"/>
              <a:t> </a:t>
            </a:r>
            <a:r>
              <a:rPr lang="it-CH" dirty="0" err="1"/>
              <a:t>its</a:t>
            </a:r>
            <a:r>
              <a:rPr lang="it-CH" dirty="0"/>
              <a:t> size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unknown</a:t>
            </a:r>
            <a:r>
              <a:rPr lang="it-CH" dirty="0"/>
              <a:t>, a </a:t>
            </a:r>
            <a:r>
              <a:rPr lang="it-CH" dirty="0" err="1"/>
              <a:t>fragment</a:t>
            </a:r>
            <a:r>
              <a:rPr lang="it-CH" dirty="0"/>
              <a:t> </a:t>
            </a:r>
            <a:r>
              <a:rPr lang="it-CH" dirty="0" err="1"/>
              <a:t>containing</a:t>
            </a:r>
            <a:r>
              <a:rPr lang="it-CH" dirty="0"/>
              <a:t> a </a:t>
            </a:r>
            <a:r>
              <a:rPr lang="it-CH" dirty="0" err="1"/>
              <a:t>segment</a:t>
            </a:r>
            <a:r>
              <a:rPr lang="it-CH" dirty="0"/>
              <a:t> of DNA of </a:t>
            </a:r>
            <a:r>
              <a:rPr lang="it-CH" dirty="0" err="1"/>
              <a:t>interest</a:t>
            </a:r>
            <a:r>
              <a:rPr lang="it-CH" dirty="0"/>
              <a:t> can be </a:t>
            </a:r>
            <a:r>
              <a:rPr lang="it-CH" dirty="0" err="1"/>
              <a:t>identified</a:t>
            </a:r>
            <a:r>
              <a:rPr lang="it-CH" dirty="0"/>
              <a:t> by a technique </a:t>
            </a:r>
            <a:r>
              <a:rPr lang="it-CH" dirty="0" err="1"/>
              <a:t>called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Southern </a:t>
            </a:r>
            <a:r>
              <a:rPr lang="it-CH" dirty="0" err="1">
                <a:solidFill>
                  <a:srgbClr val="FF0000"/>
                </a:solidFill>
              </a:rPr>
              <a:t>blot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>
                <a:solidFill>
                  <a:srgbClr val="FF0000"/>
                </a:solidFill>
              </a:rPr>
              <a:t>hybridization</a:t>
            </a:r>
            <a:r>
              <a:rPr lang="it-CH" dirty="0"/>
              <a:t>, </a:t>
            </a:r>
            <a:r>
              <a:rPr lang="it-CH" dirty="0" err="1"/>
              <a:t>invented</a:t>
            </a:r>
            <a:r>
              <a:rPr lang="it-CH" dirty="0"/>
              <a:t> by </a:t>
            </a:r>
            <a:r>
              <a:rPr lang="it-CH" dirty="0">
                <a:solidFill>
                  <a:srgbClr val="FF0000"/>
                </a:solidFill>
              </a:rPr>
              <a:t>Edwin Southern </a:t>
            </a:r>
            <a:r>
              <a:rPr lang="it-CH" dirty="0"/>
              <a:t>(</a:t>
            </a:r>
            <a:r>
              <a:rPr lang="it-CH" dirty="0">
                <a:solidFill>
                  <a:srgbClr val="FF0000"/>
                </a:solidFill>
              </a:rPr>
              <a:t>1975</a:t>
            </a:r>
            <a:r>
              <a:rPr lang="it-CH" dirty="0"/>
              <a:t>).  The </a:t>
            </a:r>
            <a:r>
              <a:rPr lang="it-CH" dirty="0" err="1"/>
              <a:t>only</a:t>
            </a:r>
            <a:r>
              <a:rPr lang="it-CH" dirty="0"/>
              <a:t> </a:t>
            </a:r>
            <a:r>
              <a:rPr lang="it-CH" dirty="0" err="1"/>
              <a:t>requirement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at</a:t>
            </a:r>
            <a:r>
              <a:rPr lang="it-CH" dirty="0"/>
              <a:t> </a:t>
            </a:r>
            <a:r>
              <a:rPr lang="it-CH" dirty="0" err="1"/>
              <a:t>least</a:t>
            </a:r>
            <a:r>
              <a:rPr lang="it-CH" dirty="0"/>
              <a:t> some of the </a:t>
            </a:r>
            <a:r>
              <a:rPr lang="it-CH" dirty="0" err="1"/>
              <a:t>sequence</a:t>
            </a:r>
            <a:r>
              <a:rPr lang="it-CH" dirty="0"/>
              <a:t> of the </a:t>
            </a:r>
            <a:r>
              <a:rPr lang="it-CH" dirty="0" err="1"/>
              <a:t>desired</a:t>
            </a:r>
            <a:r>
              <a:rPr lang="it-CH" dirty="0"/>
              <a:t> DNA </a:t>
            </a:r>
            <a:r>
              <a:rPr lang="it-CH" dirty="0" err="1"/>
              <a:t>segment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known</a:t>
            </a:r>
            <a:r>
              <a:rPr lang="it-CH" dirty="0"/>
              <a:t> or can be </a:t>
            </a:r>
            <a:r>
              <a:rPr lang="it-CH" dirty="0" err="1"/>
              <a:t>predicted</a:t>
            </a:r>
            <a:r>
              <a:rPr lang="it-CH" dirty="0"/>
              <a:t>.</a:t>
            </a:r>
          </a:p>
        </p:txBody>
      </p:sp>
      <p:sp>
        <p:nvSpPr>
          <p:cNvPr id="3" name="Rettangolo 2"/>
          <p:cNvSpPr/>
          <p:nvPr/>
        </p:nvSpPr>
        <p:spPr>
          <a:xfrm>
            <a:off x="262467" y="2054815"/>
            <a:ext cx="58768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The first step </a:t>
            </a:r>
            <a:r>
              <a:rPr lang="it-CH" dirty="0" err="1"/>
              <a:t>is</a:t>
            </a:r>
            <a:r>
              <a:rPr lang="it-CH" dirty="0"/>
              <a:t> to transfer the </a:t>
            </a:r>
            <a:r>
              <a:rPr lang="it-CH" dirty="0" err="1"/>
              <a:t>restriction</a:t>
            </a:r>
            <a:r>
              <a:rPr lang="it-CH" dirty="0"/>
              <a:t> </a:t>
            </a:r>
            <a:r>
              <a:rPr lang="it-CH" dirty="0" err="1"/>
              <a:t>fragments</a:t>
            </a:r>
            <a:r>
              <a:rPr lang="it-CH" dirty="0"/>
              <a:t> from the </a:t>
            </a:r>
            <a:r>
              <a:rPr lang="it-CH" dirty="0" err="1"/>
              <a:t>agarose</a:t>
            </a:r>
            <a:r>
              <a:rPr lang="it-CH" dirty="0"/>
              <a:t> gel to a </a:t>
            </a:r>
            <a:r>
              <a:rPr lang="it-CH" b="1" dirty="0"/>
              <a:t>nitrocellulose or nylon membrane</a:t>
            </a:r>
            <a:r>
              <a:rPr lang="it-CH" dirty="0"/>
              <a:t>.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done</a:t>
            </a:r>
            <a:r>
              <a:rPr lang="it-CH" dirty="0"/>
              <a:t> by </a:t>
            </a:r>
            <a:r>
              <a:rPr lang="it-CH" dirty="0" err="1"/>
              <a:t>placing</a:t>
            </a:r>
            <a:r>
              <a:rPr lang="it-CH" dirty="0"/>
              <a:t> the membrane on the gel and </a:t>
            </a:r>
            <a:r>
              <a:rPr lang="it-CH" dirty="0" err="1"/>
              <a:t>allowing</a:t>
            </a:r>
            <a:r>
              <a:rPr lang="it-CH" dirty="0"/>
              <a:t> buffer to </a:t>
            </a:r>
            <a:r>
              <a:rPr lang="it-CH" dirty="0" err="1"/>
              <a:t>soak</a:t>
            </a:r>
            <a:r>
              <a:rPr lang="it-CH" dirty="0"/>
              <a:t> </a:t>
            </a:r>
            <a:r>
              <a:rPr lang="it-CH" dirty="0" err="1"/>
              <a:t>through</a:t>
            </a:r>
            <a:r>
              <a:rPr lang="it-CH" dirty="0"/>
              <a:t>, </a:t>
            </a:r>
            <a:r>
              <a:rPr lang="it-CH" dirty="0" err="1"/>
              <a:t>taking</a:t>
            </a:r>
            <a:r>
              <a:rPr lang="it-CH" dirty="0"/>
              <a:t> the DNA from the gel to the membrane, </a:t>
            </a:r>
            <a:r>
              <a:rPr lang="it-CH" dirty="0" err="1"/>
              <a:t>where</a:t>
            </a:r>
            <a:r>
              <a:rPr lang="it-CH" dirty="0"/>
              <a:t>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becomes</a:t>
            </a:r>
            <a:r>
              <a:rPr lang="it-CH" dirty="0"/>
              <a:t> </a:t>
            </a:r>
            <a:r>
              <a:rPr lang="it-CH" dirty="0" err="1"/>
              <a:t>bound</a:t>
            </a:r>
            <a:endParaRPr lang="it-CH" dirty="0"/>
          </a:p>
        </p:txBody>
      </p:sp>
      <p:sp>
        <p:nvSpPr>
          <p:cNvPr id="4" name="Rettangolo 3"/>
          <p:cNvSpPr/>
          <p:nvPr/>
        </p:nvSpPr>
        <p:spPr>
          <a:xfrm>
            <a:off x="208393" y="3741680"/>
            <a:ext cx="58071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The </a:t>
            </a:r>
            <a:r>
              <a:rPr lang="it-CH" dirty="0" err="1"/>
              <a:t>next</a:t>
            </a:r>
            <a:r>
              <a:rPr lang="it-CH" dirty="0"/>
              <a:t> </a:t>
            </a:r>
            <a:r>
              <a:rPr lang="it-CH" dirty="0" err="1"/>
              <a:t>step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to </a:t>
            </a:r>
            <a:r>
              <a:rPr lang="it-CH" dirty="0" err="1"/>
              <a:t>prepare</a:t>
            </a:r>
            <a:r>
              <a:rPr lang="it-CH" dirty="0"/>
              <a:t> a </a:t>
            </a:r>
            <a:r>
              <a:rPr lang="it-CH" dirty="0" err="1">
                <a:solidFill>
                  <a:srgbClr val="FF0000"/>
                </a:solidFill>
              </a:rPr>
              <a:t>hybridization</a:t>
            </a:r>
            <a:r>
              <a:rPr lang="it-CH" dirty="0">
                <a:solidFill>
                  <a:srgbClr val="FF0000"/>
                </a:solidFill>
              </a:rPr>
              <a:t> probe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a </a:t>
            </a:r>
            <a:r>
              <a:rPr lang="it-CH" dirty="0" err="1"/>
              <a:t>labeled</a:t>
            </a:r>
            <a:r>
              <a:rPr lang="it-CH" dirty="0"/>
              <a:t> DNA </a:t>
            </a:r>
            <a:r>
              <a:rPr lang="it-CH" dirty="0" err="1"/>
              <a:t>molecule</a:t>
            </a:r>
            <a:r>
              <a:rPr lang="it-CH" dirty="0"/>
              <a:t> </a:t>
            </a:r>
            <a:r>
              <a:rPr lang="it-CH" dirty="0" err="1"/>
              <a:t>whose</a:t>
            </a:r>
            <a:r>
              <a:rPr lang="it-CH" dirty="0"/>
              <a:t> </a:t>
            </a:r>
            <a:r>
              <a:rPr lang="it-CH" dirty="0" err="1"/>
              <a:t>sequence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complementary</a:t>
            </a:r>
            <a:r>
              <a:rPr lang="it-CH" dirty="0"/>
              <a:t> to the target DNA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we</a:t>
            </a:r>
            <a:r>
              <a:rPr lang="it-CH" dirty="0"/>
              <a:t> </a:t>
            </a:r>
            <a:r>
              <a:rPr lang="it-CH" dirty="0" err="1"/>
              <a:t>wish</a:t>
            </a:r>
            <a:r>
              <a:rPr lang="it-CH" dirty="0"/>
              <a:t> to </a:t>
            </a:r>
            <a:r>
              <a:rPr lang="it-CH" dirty="0" err="1"/>
              <a:t>detect</a:t>
            </a:r>
            <a:r>
              <a:rPr lang="it-CH" dirty="0"/>
              <a:t>. The </a:t>
            </a:r>
            <a:r>
              <a:rPr lang="it-CH" dirty="0" err="1"/>
              <a:t>label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often</a:t>
            </a:r>
            <a:r>
              <a:rPr lang="it-CH" dirty="0"/>
              <a:t> a </a:t>
            </a:r>
            <a:r>
              <a:rPr lang="it-CH" dirty="0" err="1"/>
              <a:t>radioactive</a:t>
            </a:r>
            <a:r>
              <a:rPr lang="it-CH" dirty="0"/>
              <a:t> marker or a </a:t>
            </a:r>
            <a:r>
              <a:rPr lang="it-CH" dirty="0" err="1"/>
              <a:t>fluorescent</a:t>
            </a:r>
            <a:r>
              <a:rPr lang="it-CH" dirty="0"/>
              <a:t> marker</a:t>
            </a:r>
          </a:p>
        </p:txBody>
      </p:sp>
      <p:sp>
        <p:nvSpPr>
          <p:cNvPr id="5" name="Rettangolo 4"/>
          <p:cNvSpPr/>
          <p:nvPr/>
        </p:nvSpPr>
        <p:spPr>
          <a:xfrm>
            <a:off x="262467" y="5172456"/>
            <a:ext cx="56990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The probe </a:t>
            </a:r>
            <a:r>
              <a:rPr lang="it-CH" dirty="0" err="1"/>
              <a:t>could</a:t>
            </a:r>
            <a:r>
              <a:rPr lang="it-CH" dirty="0"/>
              <a:t> be a </a:t>
            </a:r>
            <a:r>
              <a:rPr lang="it-CH" b="1" dirty="0" err="1"/>
              <a:t>synthetic</a:t>
            </a:r>
            <a:r>
              <a:rPr lang="it-CH" b="1" dirty="0"/>
              <a:t> oligonucleotide </a:t>
            </a:r>
            <a:r>
              <a:rPr lang="it-CH" dirty="0" err="1"/>
              <a:t>whose</a:t>
            </a:r>
            <a:r>
              <a:rPr lang="it-CH" dirty="0"/>
              <a:t> </a:t>
            </a:r>
            <a:r>
              <a:rPr lang="it-CH" dirty="0" err="1"/>
              <a:t>sequence</a:t>
            </a:r>
            <a:r>
              <a:rPr lang="it-CH" dirty="0"/>
              <a:t> </a:t>
            </a:r>
            <a:r>
              <a:rPr lang="it-CH" b="1" dirty="0"/>
              <a:t>matches</a:t>
            </a:r>
            <a:r>
              <a:rPr lang="it-CH" dirty="0"/>
              <a:t> part of an </a:t>
            </a:r>
            <a:r>
              <a:rPr lang="it-CH" dirty="0" err="1"/>
              <a:t>interesting</a:t>
            </a:r>
            <a:r>
              <a:rPr lang="it-CH" dirty="0"/>
              <a:t> gene. </a:t>
            </a:r>
            <a:r>
              <a:rPr lang="it-CH" dirty="0" err="1"/>
              <a:t>Because</a:t>
            </a:r>
            <a:r>
              <a:rPr lang="it-CH" dirty="0"/>
              <a:t> the probe and target </a:t>
            </a:r>
            <a:r>
              <a:rPr lang="it-CH" dirty="0" err="1"/>
              <a:t>DNAs</a:t>
            </a:r>
            <a:r>
              <a:rPr lang="it-CH" dirty="0"/>
              <a:t> are </a:t>
            </a:r>
            <a:r>
              <a:rPr lang="it-CH" dirty="0" err="1"/>
              <a:t>complementary</a:t>
            </a:r>
            <a:r>
              <a:rPr lang="it-CH" dirty="0"/>
              <a:t>, </a:t>
            </a:r>
            <a:r>
              <a:rPr lang="it-CH" dirty="0" err="1"/>
              <a:t>they</a:t>
            </a:r>
            <a:r>
              <a:rPr lang="it-CH" dirty="0"/>
              <a:t> </a:t>
            </a:r>
            <a:r>
              <a:rPr lang="it-CH" dirty="0" err="1"/>
              <a:t>will</a:t>
            </a:r>
            <a:r>
              <a:rPr lang="it-CH" dirty="0"/>
              <a:t> base-</a:t>
            </a:r>
            <a:r>
              <a:rPr lang="it-CH" dirty="0" err="1"/>
              <a:t>pair</a:t>
            </a:r>
            <a:r>
              <a:rPr lang="it-CH" dirty="0"/>
              <a:t> or </a:t>
            </a:r>
            <a:r>
              <a:rPr lang="it-CH" dirty="0" err="1"/>
              <a:t>hybridize</a:t>
            </a:r>
            <a:r>
              <a:rPr lang="it-CH" dirty="0"/>
              <a:t>, </a:t>
            </a:r>
            <a:r>
              <a:rPr lang="en-US" dirty="0"/>
              <a:t>the signal is detected by exposure of an X-ray-sensitive film (</a:t>
            </a:r>
            <a:r>
              <a:rPr lang="en-US" dirty="0">
                <a:solidFill>
                  <a:srgbClr val="FF0000"/>
                </a:solidFill>
              </a:rPr>
              <a:t>autoradiography</a:t>
            </a:r>
            <a:r>
              <a:rPr lang="en-US" dirty="0"/>
              <a:t>).</a:t>
            </a:r>
            <a:endParaRPr lang="it-CH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39292" y="2213656"/>
            <a:ext cx="5983005" cy="3769780"/>
          </a:xfrm>
          <a:prstGeom prst="rect">
            <a:avLst/>
          </a:prstGeom>
        </p:spPr>
      </p:pic>
      <p:pic>
        <p:nvPicPr>
          <p:cNvPr id="2051" name="Picture 3" descr="Risultati immagini per Edwin Southern">
            <a:extLst>
              <a:ext uri="{FF2B5EF4-FFF2-40B4-BE49-F238E27FC236}">
                <a16:creationId xmlns:a16="http://schemas.microsoft.com/office/drawing/2014/main" xmlns="" id="{9651BD36-A982-4C7A-9E81-A3CEA3D2D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51" y="208216"/>
            <a:ext cx="1152688" cy="163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261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71627" y="3030797"/>
            <a:ext cx="91517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The </a:t>
            </a:r>
            <a:r>
              <a:rPr lang="it-CH" dirty="0" err="1"/>
              <a:t>most</a:t>
            </a:r>
            <a:r>
              <a:rPr lang="it-CH" dirty="0"/>
              <a:t> </a:t>
            </a:r>
            <a:r>
              <a:rPr lang="it-CH" dirty="0" err="1"/>
              <a:t>widely</a:t>
            </a:r>
            <a:r>
              <a:rPr lang="it-CH" dirty="0"/>
              <a:t> </a:t>
            </a:r>
            <a:r>
              <a:rPr lang="it-CH" dirty="0" err="1"/>
              <a:t>used</a:t>
            </a:r>
            <a:r>
              <a:rPr lang="it-CH" dirty="0"/>
              <a:t> DNA </a:t>
            </a:r>
            <a:r>
              <a:rPr lang="it-CH" dirty="0" err="1"/>
              <a:t>ligase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obtained</a:t>
            </a:r>
            <a:r>
              <a:rPr lang="it-CH" dirty="0"/>
              <a:t> from E. coli </a:t>
            </a:r>
            <a:r>
              <a:rPr lang="it-CH" dirty="0" err="1"/>
              <a:t>cells</a:t>
            </a:r>
            <a:r>
              <a:rPr lang="it-CH" dirty="0"/>
              <a:t> </a:t>
            </a:r>
            <a:r>
              <a:rPr lang="it-CH" dirty="0" err="1"/>
              <a:t>infected</a:t>
            </a:r>
            <a:r>
              <a:rPr lang="it-CH" dirty="0"/>
              <a:t> with T4 </a:t>
            </a:r>
            <a:r>
              <a:rPr lang="it-CH" dirty="0" err="1"/>
              <a:t>bacteriophage</a:t>
            </a:r>
            <a:r>
              <a:rPr lang="it-CH" dirty="0"/>
              <a:t>.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enzyme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involved</a:t>
            </a:r>
            <a:r>
              <a:rPr lang="it-CH" dirty="0"/>
              <a:t> in </a:t>
            </a:r>
            <a:r>
              <a:rPr lang="it-CH" dirty="0" err="1"/>
              <a:t>replication</a:t>
            </a:r>
            <a:r>
              <a:rPr lang="it-CH" dirty="0"/>
              <a:t> of the </a:t>
            </a:r>
            <a:r>
              <a:rPr lang="it-CH" dirty="0" err="1"/>
              <a:t>phage</a:t>
            </a:r>
            <a:r>
              <a:rPr lang="it-CH" dirty="0"/>
              <a:t> DNA and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encoded</a:t>
            </a:r>
            <a:r>
              <a:rPr lang="it-CH" dirty="0"/>
              <a:t> by the T4 </a:t>
            </a:r>
            <a:r>
              <a:rPr lang="it-CH" dirty="0" err="1"/>
              <a:t>genome</a:t>
            </a:r>
            <a:r>
              <a:rPr lang="it-CH" dirty="0"/>
              <a:t>.</a:t>
            </a:r>
          </a:p>
        </p:txBody>
      </p:sp>
      <p:sp>
        <p:nvSpPr>
          <p:cNvPr id="4" name="Rettangolo 3"/>
          <p:cNvSpPr/>
          <p:nvPr/>
        </p:nvSpPr>
        <p:spPr>
          <a:xfrm>
            <a:off x="271627" y="3988910"/>
            <a:ext cx="1084510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In </a:t>
            </a:r>
            <a:r>
              <a:rPr lang="it-CH" dirty="0" err="1"/>
              <a:t>order</a:t>
            </a:r>
            <a:r>
              <a:rPr lang="it-CH" dirty="0"/>
              <a:t> to </a:t>
            </a:r>
            <a:r>
              <a:rPr lang="it-CH" b="1" dirty="0"/>
              <a:t>join</a:t>
            </a:r>
            <a:r>
              <a:rPr lang="it-CH" dirty="0"/>
              <a:t> </a:t>
            </a:r>
            <a:r>
              <a:rPr lang="it-CH" dirty="0" err="1"/>
              <a:t>together</a:t>
            </a:r>
            <a:r>
              <a:rPr lang="it-CH" dirty="0"/>
              <a:t> </a:t>
            </a:r>
            <a:r>
              <a:rPr lang="it-CH" dirty="0" err="1"/>
              <a:t>two</a:t>
            </a:r>
            <a:r>
              <a:rPr lang="it-CH" dirty="0"/>
              <a:t> </a:t>
            </a:r>
            <a:r>
              <a:rPr lang="it-CH" dirty="0" err="1"/>
              <a:t>restriction</a:t>
            </a:r>
            <a:r>
              <a:rPr lang="it-CH" dirty="0"/>
              <a:t> </a:t>
            </a:r>
            <a:r>
              <a:rPr lang="it-CH" dirty="0" err="1"/>
              <a:t>fragments</a:t>
            </a:r>
            <a:r>
              <a:rPr lang="it-CH" dirty="0"/>
              <a:t>, the </a:t>
            </a:r>
            <a:r>
              <a:rPr lang="it-CH" dirty="0" err="1">
                <a:solidFill>
                  <a:srgbClr val="FF0000"/>
                </a:solidFill>
              </a:rPr>
              <a:t>ligase</a:t>
            </a:r>
            <a:r>
              <a:rPr lang="it-CH" dirty="0"/>
              <a:t> </a:t>
            </a:r>
            <a:r>
              <a:rPr lang="it-CH" dirty="0" err="1"/>
              <a:t>has</a:t>
            </a:r>
            <a:r>
              <a:rPr lang="it-CH" dirty="0"/>
              <a:t> to </a:t>
            </a:r>
            <a:r>
              <a:rPr lang="it-CH" dirty="0" err="1"/>
              <a:t>synthesize</a:t>
            </a:r>
            <a:r>
              <a:rPr lang="it-CH" dirty="0"/>
              <a:t> </a:t>
            </a:r>
            <a:r>
              <a:rPr lang="it-CH" dirty="0" err="1"/>
              <a:t>two</a:t>
            </a:r>
            <a:r>
              <a:rPr lang="it-CH" dirty="0"/>
              <a:t> </a:t>
            </a:r>
            <a:r>
              <a:rPr lang="it-CH" dirty="0" err="1"/>
              <a:t>phosphodiester</a:t>
            </a:r>
            <a:r>
              <a:rPr lang="it-CH" dirty="0"/>
              <a:t> bonds, one in </a:t>
            </a:r>
            <a:r>
              <a:rPr lang="it-CH" dirty="0" err="1"/>
              <a:t>each</a:t>
            </a:r>
            <a:r>
              <a:rPr lang="it-CH" dirty="0"/>
              <a:t> </a:t>
            </a:r>
            <a:r>
              <a:rPr lang="it-CH" dirty="0" err="1"/>
              <a:t>strand</a:t>
            </a:r>
            <a:r>
              <a:rPr lang="it-CH" dirty="0"/>
              <a:t>.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by no </a:t>
            </a:r>
            <a:r>
              <a:rPr lang="it-CH" dirty="0" err="1"/>
              <a:t>means</a:t>
            </a:r>
            <a:r>
              <a:rPr lang="it-CH" dirty="0"/>
              <a:t> </a:t>
            </a:r>
            <a:r>
              <a:rPr lang="it-CH" dirty="0" err="1"/>
              <a:t>beyond</a:t>
            </a:r>
            <a:r>
              <a:rPr lang="it-CH" dirty="0"/>
              <a:t> the </a:t>
            </a:r>
            <a:r>
              <a:rPr lang="it-CH" dirty="0" err="1"/>
              <a:t>capabilities</a:t>
            </a:r>
            <a:r>
              <a:rPr lang="it-CH" dirty="0"/>
              <a:t> of the </a:t>
            </a:r>
            <a:r>
              <a:rPr lang="it-CH" dirty="0" err="1"/>
              <a:t>enzyme</a:t>
            </a:r>
            <a:r>
              <a:rPr lang="it-CH" dirty="0"/>
              <a:t>, </a:t>
            </a:r>
            <a:r>
              <a:rPr lang="it-CH" dirty="0" err="1"/>
              <a:t>but</a:t>
            </a:r>
            <a:r>
              <a:rPr lang="it-CH" dirty="0"/>
              <a:t> the </a:t>
            </a:r>
            <a:r>
              <a:rPr lang="it-CH" dirty="0" err="1"/>
              <a:t>reaction</a:t>
            </a:r>
            <a:r>
              <a:rPr lang="it-CH" dirty="0"/>
              <a:t> can </a:t>
            </a:r>
            <a:r>
              <a:rPr lang="it-CH" dirty="0" err="1"/>
              <a:t>occur</a:t>
            </a:r>
            <a:r>
              <a:rPr lang="it-CH" dirty="0"/>
              <a:t> </a:t>
            </a:r>
            <a:r>
              <a:rPr lang="it-CH" dirty="0" err="1"/>
              <a:t>only</a:t>
            </a:r>
            <a:r>
              <a:rPr lang="it-CH" dirty="0"/>
              <a:t> </a:t>
            </a:r>
            <a:r>
              <a:rPr lang="it-CH" dirty="0" err="1"/>
              <a:t>if</a:t>
            </a:r>
            <a:r>
              <a:rPr lang="it-CH" dirty="0"/>
              <a:t> the </a:t>
            </a:r>
            <a:r>
              <a:rPr lang="it-CH" dirty="0" err="1"/>
              <a:t>ends</a:t>
            </a:r>
            <a:r>
              <a:rPr lang="it-CH" dirty="0"/>
              <a:t> to be </a:t>
            </a:r>
            <a:r>
              <a:rPr lang="it-CH" dirty="0" err="1"/>
              <a:t>joined</a:t>
            </a:r>
            <a:r>
              <a:rPr lang="it-CH" dirty="0"/>
              <a:t> come </a:t>
            </a:r>
            <a:r>
              <a:rPr lang="it-CH" b="1" dirty="0" err="1"/>
              <a:t>close</a:t>
            </a:r>
            <a:r>
              <a:rPr lang="it-CH" b="1" dirty="0"/>
              <a:t> </a:t>
            </a:r>
            <a:r>
              <a:rPr lang="it-CH" b="1" dirty="0" err="1"/>
              <a:t>enough</a:t>
            </a:r>
            <a:r>
              <a:rPr lang="it-CH" b="1" dirty="0"/>
              <a:t> </a:t>
            </a:r>
            <a:r>
              <a:rPr lang="it-CH" dirty="0"/>
              <a:t>to </a:t>
            </a:r>
            <a:r>
              <a:rPr lang="it-CH" dirty="0" err="1"/>
              <a:t>one</a:t>
            </a:r>
            <a:r>
              <a:rPr lang="it-CH" dirty="0"/>
              <a:t> </a:t>
            </a:r>
            <a:r>
              <a:rPr lang="it-CH" dirty="0" err="1"/>
              <a:t>another</a:t>
            </a:r>
            <a:r>
              <a:rPr lang="it-CH" dirty="0"/>
              <a:t> by chance: the </a:t>
            </a:r>
            <a:r>
              <a:rPr lang="it-CH" dirty="0" err="1"/>
              <a:t>ligase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not</a:t>
            </a:r>
            <a:r>
              <a:rPr lang="it-CH" dirty="0"/>
              <a:t> </a:t>
            </a:r>
            <a:r>
              <a:rPr lang="it-CH" dirty="0" err="1"/>
              <a:t>able</a:t>
            </a:r>
            <a:r>
              <a:rPr lang="it-CH" dirty="0"/>
              <a:t> to catch </a:t>
            </a:r>
            <a:r>
              <a:rPr lang="it-CH" dirty="0" err="1"/>
              <a:t>hold</a:t>
            </a:r>
            <a:r>
              <a:rPr lang="it-CH" dirty="0"/>
              <a:t> of </a:t>
            </a:r>
            <a:r>
              <a:rPr lang="it-CH" dirty="0" err="1"/>
              <a:t>them</a:t>
            </a:r>
            <a:r>
              <a:rPr lang="it-CH" dirty="0"/>
              <a:t> and </a:t>
            </a:r>
            <a:r>
              <a:rPr lang="it-CH" dirty="0" err="1"/>
              <a:t>bring</a:t>
            </a:r>
            <a:r>
              <a:rPr lang="it-CH" dirty="0"/>
              <a:t> </a:t>
            </a:r>
            <a:r>
              <a:rPr lang="it-CH" dirty="0" err="1"/>
              <a:t>them</a:t>
            </a:r>
            <a:r>
              <a:rPr lang="it-CH" dirty="0"/>
              <a:t> </a:t>
            </a:r>
            <a:r>
              <a:rPr lang="it-CH" dirty="0" err="1"/>
              <a:t>together</a:t>
            </a:r>
            <a:r>
              <a:rPr lang="it-CH" dirty="0"/>
              <a:t>. </a:t>
            </a:r>
            <a:r>
              <a:rPr lang="it-CH" dirty="0" err="1"/>
              <a:t>If</a:t>
            </a:r>
            <a:r>
              <a:rPr lang="it-CH" dirty="0"/>
              <a:t> the </a:t>
            </a:r>
            <a:r>
              <a:rPr lang="it-CH" dirty="0" err="1"/>
              <a:t>two</a:t>
            </a:r>
            <a:r>
              <a:rPr lang="it-CH" dirty="0"/>
              <a:t> </a:t>
            </a:r>
            <a:r>
              <a:rPr lang="it-CH" dirty="0" err="1"/>
              <a:t>molecules</a:t>
            </a:r>
            <a:r>
              <a:rPr lang="it-CH" dirty="0"/>
              <a:t> </a:t>
            </a:r>
            <a:r>
              <a:rPr lang="it-CH" dirty="0" err="1"/>
              <a:t>have</a:t>
            </a:r>
            <a:r>
              <a:rPr lang="it-CH" dirty="0"/>
              <a:t> </a:t>
            </a:r>
            <a:r>
              <a:rPr lang="it-CH" b="1" dirty="0" err="1"/>
              <a:t>complementary</a:t>
            </a:r>
            <a:r>
              <a:rPr lang="it-CH" b="1" dirty="0"/>
              <a:t> </a:t>
            </a:r>
            <a:r>
              <a:rPr lang="it-CH" b="1" dirty="0" err="1"/>
              <a:t>sticky</a:t>
            </a:r>
            <a:r>
              <a:rPr lang="it-CH" b="1" dirty="0"/>
              <a:t> </a:t>
            </a:r>
            <a:r>
              <a:rPr lang="it-CH" b="1" dirty="0" err="1"/>
              <a:t>ends</a:t>
            </a:r>
            <a:r>
              <a:rPr lang="it-CH" dirty="0"/>
              <a:t>, and the </a:t>
            </a:r>
            <a:r>
              <a:rPr lang="it-CH" dirty="0" err="1"/>
              <a:t>ends</a:t>
            </a:r>
            <a:r>
              <a:rPr lang="it-CH" dirty="0"/>
              <a:t> come </a:t>
            </a:r>
            <a:r>
              <a:rPr lang="it-CH" dirty="0" err="1"/>
              <a:t>together</a:t>
            </a:r>
            <a:r>
              <a:rPr lang="it-CH" dirty="0"/>
              <a:t> by random </a:t>
            </a:r>
            <a:r>
              <a:rPr lang="it-CH" dirty="0" err="1"/>
              <a:t>diffusion</a:t>
            </a:r>
            <a:r>
              <a:rPr lang="it-CH" dirty="0"/>
              <a:t> </a:t>
            </a:r>
            <a:r>
              <a:rPr lang="it-CH" dirty="0" err="1"/>
              <a:t>events</a:t>
            </a:r>
            <a:r>
              <a:rPr lang="it-CH" dirty="0"/>
              <a:t> in the </a:t>
            </a:r>
            <a:r>
              <a:rPr lang="it-CH" dirty="0" err="1"/>
              <a:t>ligation</a:t>
            </a:r>
            <a:r>
              <a:rPr lang="it-CH" dirty="0"/>
              <a:t> </a:t>
            </a:r>
            <a:r>
              <a:rPr lang="it-CH" dirty="0" err="1"/>
              <a:t>mixture</a:t>
            </a:r>
            <a:r>
              <a:rPr lang="it-CH" dirty="0"/>
              <a:t>, </a:t>
            </a:r>
            <a:r>
              <a:rPr lang="it-CH" dirty="0" err="1"/>
              <a:t>then</a:t>
            </a:r>
            <a:r>
              <a:rPr lang="it-CH" dirty="0"/>
              <a:t> </a:t>
            </a:r>
            <a:r>
              <a:rPr lang="it-CH" dirty="0" err="1"/>
              <a:t>transient</a:t>
            </a:r>
            <a:r>
              <a:rPr lang="it-CH" dirty="0"/>
              <a:t> base </a:t>
            </a:r>
            <a:r>
              <a:rPr lang="it-CH" dirty="0" err="1"/>
              <a:t>pairs</a:t>
            </a:r>
            <a:r>
              <a:rPr lang="it-CH" dirty="0"/>
              <a:t> </a:t>
            </a:r>
            <a:r>
              <a:rPr lang="it-CH" dirty="0" err="1"/>
              <a:t>might</a:t>
            </a:r>
            <a:r>
              <a:rPr lang="it-CH" dirty="0"/>
              <a:t> </a:t>
            </a:r>
            <a:r>
              <a:rPr lang="it-CH" dirty="0" err="1"/>
              <a:t>form</a:t>
            </a:r>
            <a:r>
              <a:rPr lang="it-CH" dirty="0"/>
              <a:t> </a:t>
            </a:r>
            <a:r>
              <a:rPr lang="it-CH" dirty="0" err="1"/>
              <a:t>between</a:t>
            </a:r>
            <a:r>
              <a:rPr lang="it-CH" dirty="0"/>
              <a:t> the </a:t>
            </a:r>
            <a:r>
              <a:rPr lang="it-CH" dirty="0" err="1"/>
              <a:t>two</a:t>
            </a:r>
            <a:r>
              <a:rPr lang="it-CH" dirty="0"/>
              <a:t> </a:t>
            </a:r>
            <a:r>
              <a:rPr lang="it-CH" dirty="0" err="1"/>
              <a:t>overhangs</a:t>
            </a:r>
            <a:r>
              <a:rPr lang="it-CH" dirty="0"/>
              <a:t>. </a:t>
            </a:r>
            <a:r>
              <a:rPr lang="it-CH" dirty="0" err="1"/>
              <a:t>These</a:t>
            </a:r>
            <a:r>
              <a:rPr lang="it-CH" dirty="0"/>
              <a:t> base </a:t>
            </a:r>
            <a:r>
              <a:rPr lang="it-CH" dirty="0" err="1"/>
              <a:t>pairs</a:t>
            </a:r>
            <a:r>
              <a:rPr lang="it-CH" dirty="0"/>
              <a:t> are </a:t>
            </a:r>
            <a:r>
              <a:rPr lang="it-CH" dirty="0" err="1"/>
              <a:t>not</a:t>
            </a:r>
            <a:r>
              <a:rPr lang="it-CH" dirty="0"/>
              <a:t> </a:t>
            </a:r>
            <a:r>
              <a:rPr lang="it-CH" dirty="0" err="1"/>
              <a:t>particularly</a:t>
            </a:r>
            <a:r>
              <a:rPr lang="it-CH" dirty="0"/>
              <a:t> </a:t>
            </a:r>
            <a:r>
              <a:rPr lang="it-CH" dirty="0" err="1"/>
              <a:t>stable</a:t>
            </a:r>
            <a:r>
              <a:rPr lang="it-CH" dirty="0"/>
              <a:t>, </a:t>
            </a:r>
            <a:r>
              <a:rPr lang="it-CH" dirty="0" err="1"/>
              <a:t>but</a:t>
            </a:r>
            <a:r>
              <a:rPr lang="it-CH" dirty="0"/>
              <a:t> </a:t>
            </a:r>
            <a:r>
              <a:rPr lang="it-CH" dirty="0" err="1"/>
              <a:t>they</a:t>
            </a:r>
            <a:r>
              <a:rPr lang="it-CH" dirty="0"/>
              <a:t> </a:t>
            </a:r>
            <a:r>
              <a:rPr lang="it-CH" dirty="0" err="1"/>
              <a:t>may</a:t>
            </a:r>
            <a:r>
              <a:rPr lang="it-CH" dirty="0"/>
              <a:t> </a:t>
            </a:r>
            <a:r>
              <a:rPr lang="it-CH" dirty="0" err="1"/>
              <a:t>persist</a:t>
            </a:r>
            <a:r>
              <a:rPr lang="it-CH" dirty="0"/>
              <a:t> for </a:t>
            </a:r>
            <a:r>
              <a:rPr lang="it-CH" dirty="0" err="1"/>
              <a:t>sufficient</a:t>
            </a:r>
            <a:r>
              <a:rPr lang="it-CH" dirty="0"/>
              <a:t> time for a </a:t>
            </a:r>
            <a:r>
              <a:rPr lang="it-CH" dirty="0" err="1"/>
              <a:t>ligase</a:t>
            </a:r>
            <a:r>
              <a:rPr lang="it-CH" dirty="0"/>
              <a:t> </a:t>
            </a:r>
            <a:r>
              <a:rPr lang="it-CH" dirty="0" err="1"/>
              <a:t>enzyme</a:t>
            </a:r>
            <a:r>
              <a:rPr lang="it-CH" dirty="0"/>
              <a:t> to </a:t>
            </a:r>
            <a:r>
              <a:rPr lang="it-CH" dirty="0" err="1"/>
              <a:t>attach</a:t>
            </a:r>
            <a:r>
              <a:rPr lang="it-CH" dirty="0"/>
              <a:t> to the </a:t>
            </a:r>
            <a:r>
              <a:rPr lang="it-CH" dirty="0" err="1"/>
              <a:t>junction</a:t>
            </a:r>
            <a:r>
              <a:rPr lang="it-CH" dirty="0"/>
              <a:t> and </a:t>
            </a:r>
            <a:r>
              <a:rPr lang="it-CH" dirty="0" err="1"/>
              <a:t>synthesize</a:t>
            </a:r>
            <a:r>
              <a:rPr lang="it-CH" dirty="0"/>
              <a:t> </a:t>
            </a:r>
            <a:r>
              <a:rPr lang="it-CH" dirty="0" err="1"/>
              <a:t>phosphodiester</a:t>
            </a:r>
            <a:r>
              <a:rPr lang="it-CH" dirty="0"/>
              <a:t> bonds to fuse the </a:t>
            </a:r>
            <a:r>
              <a:rPr lang="it-CH" dirty="0" err="1"/>
              <a:t>ends</a:t>
            </a:r>
            <a:r>
              <a:rPr lang="it-CH" dirty="0"/>
              <a:t> </a:t>
            </a:r>
            <a:r>
              <a:rPr lang="it-CH" dirty="0" err="1"/>
              <a:t>together</a:t>
            </a:r>
            <a:r>
              <a:rPr lang="it-CH" dirty="0"/>
              <a:t>. </a:t>
            </a:r>
            <a:r>
              <a:rPr lang="it-CH" dirty="0" err="1"/>
              <a:t>If</a:t>
            </a:r>
            <a:r>
              <a:rPr lang="it-CH" dirty="0"/>
              <a:t> the </a:t>
            </a:r>
            <a:r>
              <a:rPr lang="it-CH" dirty="0" err="1"/>
              <a:t>molecules</a:t>
            </a:r>
            <a:r>
              <a:rPr lang="it-CH" dirty="0"/>
              <a:t> are </a:t>
            </a:r>
            <a:r>
              <a:rPr lang="it-CH" b="1" dirty="0" err="1"/>
              <a:t>blunt-ended</a:t>
            </a:r>
            <a:r>
              <a:rPr lang="it-CH" dirty="0"/>
              <a:t>, </a:t>
            </a:r>
            <a:r>
              <a:rPr lang="it-CH" dirty="0" err="1"/>
              <a:t>then</a:t>
            </a:r>
            <a:r>
              <a:rPr lang="it-CH" dirty="0"/>
              <a:t> </a:t>
            </a:r>
            <a:r>
              <a:rPr lang="it-CH" dirty="0" err="1"/>
              <a:t>they</a:t>
            </a:r>
            <a:r>
              <a:rPr lang="it-CH" dirty="0"/>
              <a:t> </a:t>
            </a:r>
            <a:r>
              <a:rPr lang="it-CH" dirty="0" err="1"/>
              <a:t>cannot</a:t>
            </a:r>
            <a:r>
              <a:rPr lang="it-CH" dirty="0"/>
              <a:t> base-</a:t>
            </a:r>
            <a:r>
              <a:rPr lang="it-CH" dirty="0" err="1"/>
              <a:t>pair</a:t>
            </a:r>
            <a:r>
              <a:rPr lang="it-CH" dirty="0"/>
              <a:t> to </a:t>
            </a:r>
            <a:r>
              <a:rPr lang="it-CH" dirty="0" err="1"/>
              <a:t>one</a:t>
            </a:r>
            <a:r>
              <a:rPr lang="it-CH" dirty="0"/>
              <a:t> </a:t>
            </a:r>
            <a:r>
              <a:rPr lang="it-CH" dirty="0" err="1"/>
              <a:t>another</a:t>
            </a:r>
            <a:r>
              <a:rPr lang="it-CH" dirty="0"/>
              <a:t>, </a:t>
            </a:r>
            <a:r>
              <a:rPr lang="it-CH" dirty="0" err="1"/>
              <a:t>not</a:t>
            </a:r>
            <a:r>
              <a:rPr lang="it-CH" dirty="0"/>
              <a:t> </a:t>
            </a:r>
            <a:r>
              <a:rPr lang="it-CH" dirty="0" err="1"/>
              <a:t>even</a:t>
            </a:r>
            <a:r>
              <a:rPr lang="it-CH" dirty="0"/>
              <a:t> </a:t>
            </a:r>
            <a:r>
              <a:rPr lang="it-CH" dirty="0" err="1"/>
              <a:t>temporarily</a:t>
            </a:r>
            <a:r>
              <a:rPr lang="it-CH" dirty="0"/>
              <a:t>, and </a:t>
            </a:r>
            <a:r>
              <a:rPr lang="it-CH" dirty="0" err="1"/>
              <a:t>ligation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a </a:t>
            </a:r>
            <a:r>
              <a:rPr lang="it-CH" dirty="0" err="1"/>
              <a:t>much</a:t>
            </a:r>
            <a:r>
              <a:rPr lang="it-CH" dirty="0"/>
              <a:t> </a:t>
            </a:r>
            <a:r>
              <a:rPr lang="it-CH" dirty="0" err="1"/>
              <a:t>less</a:t>
            </a:r>
            <a:r>
              <a:rPr lang="it-CH" dirty="0"/>
              <a:t> </a:t>
            </a:r>
            <a:r>
              <a:rPr lang="it-CH" dirty="0" err="1"/>
              <a:t>efficient</a:t>
            </a:r>
            <a:r>
              <a:rPr lang="it-CH" dirty="0"/>
              <a:t> </a:t>
            </a:r>
            <a:r>
              <a:rPr lang="it-CH" dirty="0" err="1"/>
              <a:t>process</a:t>
            </a:r>
            <a:r>
              <a:rPr lang="it-CH" dirty="0"/>
              <a:t>, </a:t>
            </a:r>
            <a:r>
              <a:rPr lang="it-CH" dirty="0" err="1"/>
              <a:t>even</a:t>
            </a:r>
            <a:r>
              <a:rPr lang="it-CH" dirty="0"/>
              <a:t> </a:t>
            </a:r>
            <a:r>
              <a:rPr lang="it-CH" dirty="0" err="1"/>
              <a:t>when</a:t>
            </a:r>
            <a:r>
              <a:rPr lang="it-CH" dirty="0"/>
              <a:t> the DNA </a:t>
            </a:r>
            <a:r>
              <a:rPr lang="it-CH" dirty="0" err="1"/>
              <a:t>concentration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high and </a:t>
            </a:r>
            <a:r>
              <a:rPr lang="it-CH" dirty="0" err="1"/>
              <a:t>ends</a:t>
            </a:r>
            <a:r>
              <a:rPr lang="it-CH" dirty="0"/>
              <a:t> are in </a:t>
            </a:r>
            <a:r>
              <a:rPr lang="it-CH" dirty="0" err="1"/>
              <a:t>relatively</a:t>
            </a:r>
            <a:r>
              <a:rPr lang="it-CH" dirty="0"/>
              <a:t> </a:t>
            </a:r>
            <a:r>
              <a:rPr lang="it-CH" dirty="0" err="1"/>
              <a:t>close</a:t>
            </a:r>
            <a:r>
              <a:rPr lang="it-CH" dirty="0"/>
              <a:t> </a:t>
            </a:r>
            <a:r>
              <a:rPr lang="it-CH" dirty="0" err="1"/>
              <a:t>proximity</a:t>
            </a:r>
            <a:r>
              <a:rPr lang="it-CH" dirty="0"/>
              <a:t>.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xmlns="" id="{1B9B93CE-826E-48C2-9A11-2F579C2D52FB}"/>
              </a:ext>
            </a:extLst>
          </p:cNvPr>
          <p:cNvSpPr/>
          <p:nvPr/>
        </p:nvSpPr>
        <p:spPr>
          <a:xfrm>
            <a:off x="194735" y="208928"/>
            <a:ext cx="437726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DNA </a:t>
            </a:r>
            <a:r>
              <a:rPr lang="it-IT" dirty="0" err="1"/>
              <a:t>fragments</a:t>
            </a:r>
            <a:r>
              <a:rPr lang="it-IT" dirty="0"/>
              <a:t> that have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generated</a:t>
            </a:r>
            <a:r>
              <a:rPr lang="it-IT" dirty="0"/>
              <a:t> by treatment with a </a:t>
            </a:r>
            <a:r>
              <a:rPr lang="it-IT" dirty="0" err="1"/>
              <a:t>restriction</a:t>
            </a:r>
            <a:r>
              <a:rPr lang="it-IT" dirty="0"/>
              <a:t> </a:t>
            </a:r>
            <a:r>
              <a:rPr lang="it-IT" dirty="0" err="1"/>
              <a:t>endonuclease</a:t>
            </a:r>
            <a:r>
              <a:rPr lang="it-IT" dirty="0"/>
              <a:t> can be </a:t>
            </a:r>
            <a:r>
              <a:rPr lang="it-IT" dirty="0" err="1"/>
              <a:t>joined</a:t>
            </a:r>
            <a:r>
              <a:rPr lang="it-IT" dirty="0"/>
              <a:t> back </a:t>
            </a:r>
            <a:r>
              <a:rPr lang="it-IT" dirty="0" err="1"/>
              <a:t>together</a:t>
            </a:r>
            <a:r>
              <a:rPr lang="it-IT" dirty="0"/>
              <a:t> </a:t>
            </a:r>
            <a:r>
              <a:rPr lang="it-IT" dirty="0" err="1"/>
              <a:t>again</a:t>
            </a:r>
            <a:r>
              <a:rPr lang="it-IT" dirty="0"/>
              <a:t> or </a:t>
            </a:r>
            <a:r>
              <a:rPr lang="it-IT" dirty="0" err="1"/>
              <a:t>attached</a:t>
            </a:r>
            <a:r>
              <a:rPr lang="it-IT" dirty="0"/>
              <a:t> to a new partner by a </a:t>
            </a:r>
            <a:r>
              <a:rPr lang="it-IT" dirty="0">
                <a:solidFill>
                  <a:srgbClr val="FF0000"/>
                </a:solidFill>
              </a:rPr>
              <a:t>DNA </a:t>
            </a:r>
            <a:r>
              <a:rPr lang="it-IT" dirty="0" err="1">
                <a:solidFill>
                  <a:srgbClr val="FF0000"/>
                </a:solidFill>
              </a:rPr>
              <a:t>ligase</a:t>
            </a:r>
            <a:r>
              <a:rPr lang="it-IT" dirty="0"/>
              <a:t>. The reaction </a:t>
            </a:r>
            <a:r>
              <a:rPr lang="it-IT" b="1" dirty="0" err="1"/>
              <a:t>requires</a:t>
            </a:r>
            <a:r>
              <a:rPr lang="it-IT" b="1" dirty="0"/>
              <a:t> energy</a:t>
            </a:r>
            <a:r>
              <a:rPr lang="it-IT" dirty="0"/>
              <a:t>,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provided</a:t>
            </a:r>
            <a:r>
              <a:rPr lang="it-IT" dirty="0"/>
              <a:t> by </a:t>
            </a:r>
            <a:r>
              <a:rPr lang="it-IT" dirty="0" err="1"/>
              <a:t>adding</a:t>
            </a:r>
            <a:r>
              <a:rPr lang="it-IT" dirty="0"/>
              <a:t> </a:t>
            </a:r>
            <a:r>
              <a:rPr lang="it-IT" dirty="0" err="1"/>
              <a:t>either</a:t>
            </a:r>
            <a:r>
              <a:rPr lang="it-IT" dirty="0"/>
              <a:t> </a:t>
            </a:r>
            <a:r>
              <a:rPr lang="it-IT" b="1" dirty="0"/>
              <a:t>ATP</a:t>
            </a:r>
            <a:r>
              <a:rPr lang="it-IT" dirty="0"/>
              <a:t> or </a:t>
            </a:r>
            <a:r>
              <a:rPr lang="it-IT" dirty="0" err="1"/>
              <a:t>nicotinamide</a:t>
            </a:r>
            <a:r>
              <a:rPr lang="it-IT" dirty="0"/>
              <a:t> adenine </a:t>
            </a:r>
            <a:r>
              <a:rPr lang="it-IT" dirty="0" err="1"/>
              <a:t>dinucleotide</a:t>
            </a:r>
            <a:r>
              <a:rPr lang="it-IT" dirty="0"/>
              <a:t> (</a:t>
            </a:r>
            <a:r>
              <a:rPr lang="it-IT" b="1" dirty="0"/>
              <a:t>NAD</a:t>
            </a:r>
            <a:r>
              <a:rPr lang="it-IT" dirty="0"/>
              <a:t>) to the reaction </a:t>
            </a:r>
            <a:r>
              <a:rPr lang="it-IT" dirty="0" err="1"/>
              <a:t>mixture</a:t>
            </a:r>
            <a:r>
              <a:rPr lang="it-IT" dirty="0"/>
              <a:t>, </a:t>
            </a:r>
            <a:r>
              <a:rPr lang="it-IT" dirty="0" err="1"/>
              <a:t>depending</a:t>
            </a:r>
            <a:r>
              <a:rPr lang="it-IT" dirty="0"/>
              <a:t> on the </a:t>
            </a:r>
            <a:r>
              <a:rPr lang="it-IT" dirty="0" err="1"/>
              <a:t>type</a:t>
            </a:r>
            <a:r>
              <a:rPr lang="it-IT" dirty="0"/>
              <a:t> of </a:t>
            </a:r>
            <a:r>
              <a:rPr lang="it-IT" dirty="0" err="1"/>
              <a:t>ligase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6FC185E1-E110-4FE2-96AF-711756E3FBC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1" y="3608"/>
            <a:ext cx="7651584" cy="329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080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74171" y="5801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dirty="0"/>
              <a:t>The </a:t>
            </a:r>
            <a:r>
              <a:rPr lang="it-CH" dirty="0" err="1"/>
              <a:t>greater</a:t>
            </a:r>
            <a:r>
              <a:rPr lang="it-CH" dirty="0"/>
              <a:t> </a:t>
            </a:r>
            <a:r>
              <a:rPr lang="it-CH" dirty="0" err="1"/>
              <a:t>efficiency</a:t>
            </a:r>
            <a:r>
              <a:rPr lang="it-CH" dirty="0"/>
              <a:t> of </a:t>
            </a:r>
            <a:r>
              <a:rPr lang="it-CH" dirty="0" err="1"/>
              <a:t>sticky</a:t>
            </a:r>
            <a:r>
              <a:rPr lang="it-CH" dirty="0"/>
              <a:t>-end </a:t>
            </a:r>
            <a:r>
              <a:rPr lang="it-CH" dirty="0" err="1"/>
              <a:t>ligation</a:t>
            </a:r>
            <a:r>
              <a:rPr lang="it-CH" dirty="0"/>
              <a:t> </a:t>
            </a:r>
            <a:r>
              <a:rPr lang="it-CH" dirty="0" err="1"/>
              <a:t>has</a:t>
            </a:r>
            <a:r>
              <a:rPr lang="it-CH" dirty="0"/>
              <a:t> </a:t>
            </a:r>
            <a:r>
              <a:rPr lang="it-CH" dirty="0" err="1"/>
              <a:t>stimulated</a:t>
            </a:r>
            <a:r>
              <a:rPr lang="it-CH" dirty="0"/>
              <a:t> the </a:t>
            </a:r>
            <a:r>
              <a:rPr lang="it-CH" dirty="0" err="1"/>
              <a:t>development</a:t>
            </a:r>
            <a:r>
              <a:rPr lang="it-CH" dirty="0"/>
              <a:t> of </a:t>
            </a:r>
            <a:r>
              <a:rPr lang="it-CH" dirty="0" err="1"/>
              <a:t>methods</a:t>
            </a:r>
            <a:r>
              <a:rPr lang="it-CH" dirty="0"/>
              <a:t> for </a:t>
            </a:r>
            <a:r>
              <a:rPr lang="it-CH" b="1" dirty="0" err="1"/>
              <a:t>converting</a:t>
            </a:r>
            <a:r>
              <a:rPr lang="it-CH" b="1" dirty="0"/>
              <a:t> </a:t>
            </a:r>
            <a:r>
              <a:rPr lang="it-CH" b="1" dirty="0" err="1"/>
              <a:t>blunt</a:t>
            </a:r>
            <a:r>
              <a:rPr lang="it-CH" b="1" dirty="0"/>
              <a:t> </a:t>
            </a:r>
            <a:r>
              <a:rPr lang="it-CH" b="1" dirty="0" err="1"/>
              <a:t>ends</a:t>
            </a:r>
            <a:r>
              <a:rPr lang="it-CH" b="1" dirty="0"/>
              <a:t> </a:t>
            </a:r>
            <a:r>
              <a:rPr lang="it-CH" b="1" dirty="0" err="1"/>
              <a:t>into</a:t>
            </a:r>
            <a:r>
              <a:rPr lang="it-CH" b="1" dirty="0"/>
              <a:t> </a:t>
            </a:r>
            <a:r>
              <a:rPr lang="it-CH" b="1" dirty="0" err="1"/>
              <a:t>sticky</a:t>
            </a:r>
            <a:r>
              <a:rPr lang="it-CH" b="1" dirty="0"/>
              <a:t> </a:t>
            </a:r>
            <a:r>
              <a:rPr lang="it-CH" b="1" dirty="0" err="1"/>
              <a:t>ends</a:t>
            </a:r>
            <a:r>
              <a:rPr lang="it-CH" dirty="0"/>
              <a:t>. In one </a:t>
            </a:r>
            <a:r>
              <a:rPr lang="it-CH" dirty="0" err="1"/>
              <a:t>method</a:t>
            </a:r>
            <a:r>
              <a:rPr lang="it-CH" dirty="0"/>
              <a:t>, short double-</a:t>
            </a:r>
            <a:r>
              <a:rPr lang="it-CH" dirty="0" err="1"/>
              <a:t>stranded</a:t>
            </a:r>
            <a:r>
              <a:rPr lang="it-CH" dirty="0"/>
              <a:t> </a:t>
            </a:r>
            <a:r>
              <a:rPr lang="it-CH" dirty="0" err="1"/>
              <a:t>molecules</a:t>
            </a:r>
            <a:r>
              <a:rPr lang="it-CH" dirty="0"/>
              <a:t> </a:t>
            </a:r>
            <a:r>
              <a:rPr lang="it-CH" dirty="0" err="1"/>
              <a:t>called</a:t>
            </a:r>
            <a:r>
              <a:rPr lang="it-CH" dirty="0"/>
              <a:t> </a:t>
            </a:r>
            <a:r>
              <a:rPr lang="it-CH" dirty="0" err="1">
                <a:solidFill>
                  <a:srgbClr val="FF0000"/>
                </a:solidFill>
              </a:rPr>
              <a:t>linkers</a:t>
            </a:r>
            <a:r>
              <a:rPr lang="it-CH" dirty="0"/>
              <a:t> or </a:t>
            </a:r>
            <a:r>
              <a:rPr lang="it-CH" dirty="0" err="1">
                <a:solidFill>
                  <a:srgbClr val="FF0000"/>
                </a:solidFill>
              </a:rPr>
              <a:t>adaptors</a:t>
            </a:r>
            <a:endParaRPr lang="it-CH" dirty="0">
              <a:solidFill>
                <a:srgbClr val="FF0000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066" y="1350680"/>
            <a:ext cx="3352237" cy="3366502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6284137" y="58019"/>
            <a:ext cx="57336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Another</a:t>
            </a:r>
            <a:r>
              <a:rPr lang="it-CH" dirty="0"/>
              <a:t> way to create a </a:t>
            </a:r>
            <a:r>
              <a:rPr lang="it-CH" dirty="0" err="1"/>
              <a:t>sticky</a:t>
            </a:r>
            <a:r>
              <a:rPr lang="it-CH" dirty="0"/>
              <a:t> end </a:t>
            </a:r>
            <a:r>
              <a:rPr lang="it-CH" dirty="0" err="1"/>
              <a:t>is</a:t>
            </a:r>
            <a:r>
              <a:rPr lang="it-CH" dirty="0"/>
              <a:t> by </a:t>
            </a:r>
            <a:r>
              <a:rPr lang="it-CH" b="1" dirty="0" err="1"/>
              <a:t>homopolymer</a:t>
            </a:r>
            <a:r>
              <a:rPr lang="it-CH" b="1" dirty="0"/>
              <a:t> </a:t>
            </a:r>
            <a:r>
              <a:rPr lang="it-CH" b="1" dirty="0" err="1"/>
              <a:t>tailing</a:t>
            </a:r>
            <a:r>
              <a:rPr lang="it-CH" dirty="0"/>
              <a:t>, in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nucleotides</a:t>
            </a:r>
            <a:r>
              <a:rPr lang="it-CH" dirty="0"/>
              <a:t> are </a:t>
            </a:r>
            <a:r>
              <a:rPr lang="it-CH" dirty="0" err="1"/>
              <a:t>added</a:t>
            </a:r>
            <a:r>
              <a:rPr lang="it-CH" dirty="0"/>
              <a:t> one after the </a:t>
            </a:r>
            <a:r>
              <a:rPr lang="it-CH" dirty="0" err="1"/>
              <a:t>other</a:t>
            </a:r>
            <a:r>
              <a:rPr lang="it-CH" dirty="0"/>
              <a:t> to the 3′-terminus </a:t>
            </a:r>
            <a:r>
              <a:rPr lang="it-CH" dirty="0" err="1"/>
              <a:t>at</a:t>
            </a:r>
            <a:r>
              <a:rPr lang="it-CH" dirty="0"/>
              <a:t> a </a:t>
            </a:r>
            <a:r>
              <a:rPr lang="it-CH" dirty="0" err="1"/>
              <a:t>blunt</a:t>
            </a:r>
            <a:r>
              <a:rPr lang="it-CH" dirty="0"/>
              <a:t> end. The </a:t>
            </a:r>
            <a:r>
              <a:rPr lang="it-CH" dirty="0" err="1"/>
              <a:t>enzyme</a:t>
            </a:r>
            <a:r>
              <a:rPr lang="it-CH" dirty="0"/>
              <a:t> </a:t>
            </a:r>
            <a:r>
              <a:rPr lang="it-CH" dirty="0" err="1"/>
              <a:t>involved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called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terminal </a:t>
            </a:r>
            <a:r>
              <a:rPr lang="it-CH" dirty="0" err="1">
                <a:solidFill>
                  <a:srgbClr val="FF0000"/>
                </a:solidFill>
              </a:rPr>
              <a:t>deoxynucleotidyl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>
                <a:solidFill>
                  <a:srgbClr val="FF0000"/>
                </a:solidFill>
              </a:rPr>
              <a:t>transferase</a:t>
            </a:r>
            <a:r>
              <a:rPr lang="it-CH" dirty="0"/>
              <a:t>, </a:t>
            </a:r>
            <a:r>
              <a:rPr lang="it-CH" dirty="0" err="1"/>
              <a:t>obtained</a:t>
            </a:r>
            <a:r>
              <a:rPr lang="it-CH" dirty="0"/>
              <a:t> from </a:t>
            </a:r>
            <a:r>
              <a:rPr lang="it-CH" dirty="0" err="1"/>
              <a:t>calf</a:t>
            </a:r>
            <a:r>
              <a:rPr lang="it-CH" dirty="0"/>
              <a:t> </a:t>
            </a:r>
            <a:r>
              <a:rPr lang="it-CH" dirty="0" err="1"/>
              <a:t>thymus</a:t>
            </a:r>
            <a:r>
              <a:rPr lang="it-CH" dirty="0"/>
              <a:t> </a:t>
            </a:r>
            <a:r>
              <a:rPr lang="it-CH" dirty="0" err="1"/>
              <a:t>tissue</a:t>
            </a:r>
            <a:r>
              <a:rPr lang="it-CH" dirty="0"/>
              <a:t>, </a:t>
            </a:r>
            <a:r>
              <a:rPr lang="it-CH" dirty="0" err="1"/>
              <a:t>is</a:t>
            </a:r>
            <a:r>
              <a:rPr lang="it-CH" dirty="0"/>
              <a:t> one </a:t>
            </a:r>
            <a:r>
              <a:rPr lang="it-CH" dirty="0" err="1"/>
              <a:t>example</a:t>
            </a:r>
            <a:r>
              <a:rPr lang="it-CH" dirty="0"/>
              <a:t> of an end-</a:t>
            </a:r>
            <a:r>
              <a:rPr lang="it-CH" dirty="0" err="1"/>
              <a:t>modification</a:t>
            </a:r>
            <a:r>
              <a:rPr lang="it-CH" dirty="0"/>
              <a:t> </a:t>
            </a:r>
            <a:r>
              <a:rPr lang="it-CH" dirty="0" err="1"/>
              <a:t>enzyme</a:t>
            </a:r>
            <a:r>
              <a:rPr lang="it-CH" dirty="0"/>
              <a:t>.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, in </a:t>
            </a:r>
            <a:r>
              <a:rPr lang="it-CH" dirty="0" err="1"/>
              <a:t>fact</a:t>
            </a:r>
            <a:r>
              <a:rPr lang="it-CH" dirty="0"/>
              <a:t>, a template-</a:t>
            </a:r>
            <a:r>
              <a:rPr lang="it-CH" dirty="0" err="1"/>
              <a:t>independent</a:t>
            </a:r>
            <a:r>
              <a:rPr lang="it-CH" dirty="0"/>
              <a:t> DNA </a:t>
            </a:r>
            <a:r>
              <a:rPr lang="it-CH" dirty="0" err="1"/>
              <a:t>polymerase</a:t>
            </a:r>
            <a:r>
              <a:rPr lang="it-CH" dirty="0"/>
              <a:t>, </a:t>
            </a:r>
            <a:r>
              <a:rPr lang="it-CH" dirty="0" err="1"/>
              <a:t>because</a:t>
            </a:r>
            <a:r>
              <a:rPr lang="it-CH" dirty="0"/>
              <a:t>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able</a:t>
            </a:r>
            <a:r>
              <a:rPr lang="it-CH" dirty="0"/>
              <a:t> to </a:t>
            </a:r>
            <a:r>
              <a:rPr lang="it-CH" dirty="0" err="1"/>
              <a:t>extend</a:t>
            </a:r>
            <a:r>
              <a:rPr lang="it-CH" dirty="0"/>
              <a:t> a DNA </a:t>
            </a:r>
            <a:r>
              <a:rPr lang="it-CH" dirty="0" err="1"/>
              <a:t>polynucleotide</a:t>
            </a:r>
            <a:r>
              <a:rPr lang="it-CH" dirty="0"/>
              <a:t> </a:t>
            </a:r>
            <a:r>
              <a:rPr lang="it-CH" dirty="0" err="1"/>
              <a:t>without</a:t>
            </a:r>
            <a:r>
              <a:rPr lang="it-CH" dirty="0"/>
              <a:t> base </a:t>
            </a:r>
            <a:r>
              <a:rPr lang="it-CH" dirty="0" err="1"/>
              <a:t>pairing</a:t>
            </a:r>
            <a:r>
              <a:rPr lang="it-CH" dirty="0"/>
              <a:t> </a:t>
            </a:r>
          </a:p>
          <a:p>
            <a:endParaRPr lang="it-CH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16140" y="2346048"/>
            <a:ext cx="2992694" cy="3089233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xmlns="" id="{87733319-FEB4-45F6-9DF7-24BE7CA055DB}"/>
              </a:ext>
            </a:extLst>
          </p:cNvPr>
          <p:cNvSpPr/>
          <p:nvPr/>
        </p:nvSpPr>
        <p:spPr>
          <a:xfrm>
            <a:off x="238936" y="5371868"/>
            <a:ext cx="112926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Two </a:t>
            </a:r>
            <a:r>
              <a:rPr lang="it-CH" dirty="0" err="1"/>
              <a:t>other</a:t>
            </a:r>
            <a:r>
              <a:rPr lang="it-CH" dirty="0"/>
              <a:t> </a:t>
            </a:r>
            <a:r>
              <a:rPr lang="it-CH" b="1" dirty="0"/>
              <a:t>end-</a:t>
            </a:r>
            <a:r>
              <a:rPr lang="it-CH" b="1" dirty="0" err="1"/>
              <a:t>modification</a:t>
            </a:r>
            <a:r>
              <a:rPr lang="it-CH" b="1" dirty="0"/>
              <a:t> </a:t>
            </a:r>
            <a:r>
              <a:rPr lang="it-CH" b="1" dirty="0" err="1"/>
              <a:t>enzymes</a:t>
            </a:r>
            <a:r>
              <a:rPr lang="it-CH" b="1" dirty="0"/>
              <a:t> </a:t>
            </a:r>
            <a:r>
              <a:rPr lang="it-CH" dirty="0"/>
              <a:t>are </a:t>
            </a:r>
            <a:r>
              <a:rPr lang="it-CH" dirty="0" err="1"/>
              <a:t>also</a:t>
            </a:r>
            <a:r>
              <a:rPr lang="it-CH" dirty="0"/>
              <a:t> </a:t>
            </a:r>
            <a:r>
              <a:rPr lang="it-CH" dirty="0" err="1"/>
              <a:t>frequently</a:t>
            </a:r>
            <a:r>
              <a:rPr lang="it-CH" dirty="0"/>
              <a:t> </a:t>
            </a:r>
            <a:r>
              <a:rPr lang="it-CH" dirty="0" err="1"/>
              <a:t>used</a:t>
            </a:r>
            <a:r>
              <a:rPr lang="it-CH" dirty="0"/>
              <a:t>. </a:t>
            </a:r>
            <a:r>
              <a:rPr lang="it-CH" dirty="0" err="1"/>
              <a:t>These</a:t>
            </a:r>
            <a:r>
              <a:rPr lang="it-CH" dirty="0"/>
              <a:t> are </a:t>
            </a:r>
            <a:r>
              <a:rPr lang="it-CH" dirty="0" err="1">
                <a:solidFill>
                  <a:srgbClr val="FF0000"/>
                </a:solidFill>
              </a:rPr>
              <a:t>alkaline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>
                <a:solidFill>
                  <a:srgbClr val="FF0000"/>
                </a:solidFill>
              </a:rPr>
              <a:t>phosphatase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/>
              <a:t>(from </a:t>
            </a:r>
            <a:r>
              <a:rPr lang="it-CH" dirty="0" err="1"/>
              <a:t>Arctic</a:t>
            </a:r>
            <a:r>
              <a:rPr lang="it-CH" dirty="0"/>
              <a:t> </a:t>
            </a:r>
            <a:r>
              <a:rPr lang="it-CH" dirty="0" err="1"/>
              <a:t>shrimp</a:t>
            </a:r>
            <a:r>
              <a:rPr lang="it-CH" dirty="0"/>
              <a:t> - </a:t>
            </a:r>
            <a:r>
              <a:rPr lang="en-US" dirty="0"/>
              <a:t>removes phosphate from the 5′-ends – used in PCR product purification) </a:t>
            </a:r>
            <a:r>
              <a:rPr lang="it-CH" dirty="0"/>
              <a:t>and </a:t>
            </a:r>
            <a:r>
              <a:rPr lang="it-CH" dirty="0">
                <a:solidFill>
                  <a:srgbClr val="FF0000"/>
                </a:solidFill>
              </a:rPr>
              <a:t>T4 </a:t>
            </a:r>
            <a:r>
              <a:rPr lang="it-CH" dirty="0" err="1">
                <a:solidFill>
                  <a:srgbClr val="FF0000"/>
                </a:solidFill>
              </a:rPr>
              <a:t>polynucleotide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>
                <a:solidFill>
                  <a:srgbClr val="FF0000"/>
                </a:solidFill>
              </a:rPr>
              <a:t>kinase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/>
              <a:t>(from E. coli </a:t>
            </a:r>
            <a:r>
              <a:rPr lang="it-CH" dirty="0" err="1"/>
              <a:t>cells</a:t>
            </a:r>
            <a:r>
              <a:rPr lang="it-CH" dirty="0"/>
              <a:t> </a:t>
            </a:r>
            <a:r>
              <a:rPr lang="it-CH" dirty="0" err="1"/>
              <a:t>infected</a:t>
            </a:r>
            <a:r>
              <a:rPr lang="it-CH" dirty="0"/>
              <a:t> with T4 </a:t>
            </a:r>
            <a:r>
              <a:rPr lang="it-CH" dirty="0" err="1"/>
              <a:t>bacteriophage</a:t>
            </a:r>
            <a:r>
              <a:rPr lang="it-CH" dirty="0"/>
              <a:t> -  </a:t>
            </a:r>
            <a:r>
              <a:rPr lang="en-US" dirty="0"/>
              <a:t>adds phosphates to 5′-ends – used </a:t>
            </a:r>
            <a:r>
              <a:rPr lang="it-CH" dirty="0" err="1"/>
              <a:t>is</a:t>
            </a:r>
            <a:r>
              <a:rPr lang="it-CH" dirty="0"/>
              <a:t> in the end-</a:t>
            </a:r>
            <a:r>
              <a:rPr lang="it-CH" dirty="0" err="1"/>
              <a:t>labeling</a:t>
            </a:r>
            <a:r>
              <a:rPr lang="it-CH" dirty="0"/>
              <a:t> of DNA </a:t>
            </a:r>
            <a:r>
              <a:rPr lang="it-CH" dirty="0" err="1"/>
              <a:t>molecules</a:t>
            </a:r>
            <a:r>
              <a:rPr lang="en-US" dirty="0"/>
              <a:t>)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act in </a:t>
            </a:r>
            <a:r>
              <a:rPr lang="it-CH" dirty="0" err="1"/>
              <a:t>complementary</a:t>
            </a:r>
            <a:r>
              <a:rPr lang="it-CH" dirty="0"/>
              <a:t> ways.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71422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700613" y="680926"/>
            <a:ext cx="100521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Although</a:t>
            </a:r>
            <a:r>
              <a:rPr lang="it-CH" dirty="0"/>
              <a:t> </a:t>
            </a:r>
            <a:r>
              <a:rPr lang="it-CH" dirty="0" err="1"/>
              <a:t>methods</a:t>
            </a:r>
            <a:r>
              <a:rPr lang="it-CH" dirty="0"/>
              <a:t> with </a:t>
            </a:r>
            <a:r>
              <a:rPr lang="it-CH" dirty="0" err="1"/>
              <a:t>similar</a:t>
            </a:r>
            <a:r>
              <a:rPr lang="it-CH" dirty="0"/>
              <a:t> </a:t>
            </a:r>
            <a:r>
              <a:rPr lang="it-CH" dirty="0" err="1"/>
              <a:t>outcomes</a:t>
            </a:r>
            <a:r>
              <a:rPr lang="it-CH" dirty="0"/>
              <a:t> </a:t>
            </a:r>
            <a:r>
              <a:rPr lang="it-CH" dirty="0" err="1"/>
              <a:t>were</a:t>
            </a:r>
            <a:r>
              <a:rPr lang="it-CH" dirty="0"/>
              <a:t> </a:t>
            </a:r>
            <a:r>
              <a:rPr lang="it-CH" dirty="0" err="1"/>
              <a:t>suggested</a:t>
            </a:r>
            <a:r>
              <a:rPr lang="it-CH" dirty="0"/>
              <a:t> </a:t>
            </a:r>
            <a:r>
              <a:rPr lang="it-CH" dirty="0" err="1"/>
              <a:t>as</a:t>
            </a:r>
            <a:r>
              <a:rPr lang="it-CH" dirty="0"/>
              <a:t> </a:t>
            </a:r>
            <a:r>
              <a:rPr lang="it-CH" dirty="0" err="1"/>
              <a:t>early</a:t>
            </a:r>
            <a:r>
              <a:rPr lang="it-CH" dirty="0"/>
              <a:t> </a:t>
            </a:r>
            <a:r>
              <a:rPr lang="it-CH" dirty="0" err="1"/>
              <a:t>as</a:t>
            </a:r>
            <a:r>
              <a:rPr lang="it-CH" dirty="0"/>
              <a:t> 1971, the </a:t>
            </a:r>
            <a:r>
              <a:rPr lang="it-CH" dirty="0" err="1"/>
              <a:t>invention</a:t>
            </a:r>
            <a:r>
              <a:rPr lang="it-CH" dirty="0"/>
              <a:t> of </a:t>
            </a:r>
            <a:r>
              <a:rPr lang="it-CH" b="1" dirty="0">
                <a:solidFill>
                  <a:srgbClr val="FF0000"/>
                </a:solidFill>
              </a:rPr>
              <a:t>PCR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now</a:t>
            </a:r>
            <a:r>
              <a:rPr lang="it-CH" dirty="0"/>
              <a:t> </a:t>
            </a:r>
            <a:r>
              <a:rPr lang="it-CH" dirty="0" err="1"/>
              <a:t>credited</a:t>
            </a:r>
            <a:r>
              <a:rPr lang="it-CH" dirty="0"/>
              <a:t> to </a:t>
            </a:r>
            <a:r>
              <a:rPr lang="it-CH" dirty="0" err="1">
                <a:solidFill>
                  <a:srgbClr val="FF0000"/>
                </a:solidFill>
              </a:rPr>
              <a:t>Kary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>
                <a:solidFill>
                  <a:srgbClr val="FF0000"/>
                </a:solidFill>
              </a:rPr>
              <a:t>Mullis</a:t>
            </a:r>
            <a:r>
              <a:rPr lang="it-CH" dirty="0"/>
              <a:t>, </a:t>
            </a:r>
            <a:r>
              <a:rPr lang="it-CH" dirty="0" err="1"/>
              <a:t>who</a:t>
            </a:r>
            <a:r>
              <a:rPr lang="it-CH" dirty="0"/>
              <a:t> </a:t>
            </a:r>
            <a:r>
              <a:rPr lang="it-CH" dirty="0" err="1"/>
              <a:t>describes</a:t>
            </a:r>
            <a:r>
              <a:rPr lang="it-CH" dirty="0"/>
              <a:t> </a:t>
            </a:r>
            <a:r>
              <a:rPr lang="it-CH" dirty="0" err="1"/>
              <a:t>how</a:t>
            </a:r>
            <a:r>
              <a:rPr lang="it-CH" dirty="0"/>
              <a:t> he </a:t>
            </a:r>
            <a:r>
              <a:rPr lang="it-CH" dirty="0" err="1"/>
              <a:t>experienced</a:t>
            </a:r>
            <a:r>
              <a:rPr lang="it-CH" dirty="0"/>
              <a:t> a eureka moment </a:t>
            </a:r>
            <a:r>
              <a:rPr lang="it-CH" dirty="0" err="1"/>
              <a:t>one</a:t>
            </a:r>
            <a:r>
              <a:rPr lang="it-CH" dirty="0"/>
              <a:t> </a:t>
            </a:r>
            <a:r>
              <a:rPr lang="it-CH" dirty="0" err="1"/>
              <a:t>evening</a:t>
            </a:r>
            <a:r>
              <a:rPr lang="it-CH" dirty="0"/>
              <a:t> in </a:t>
            </a:r>
            <a:r>
              <a:rPr lang="it-CH" dirty="0" err="1"/>
              <a:t>early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1983</a:t>
            </a:r>
            <a:r>
              <a:rPr lang="it-CH" dirty="0"/>
              <a:t> </a:t>
            </a:r>
            <a:r>
              <a:rPr lang="it-CH" dirty="0" err="1"/>
              <a:t>as</a:t>
            </a:r>
            <a:r>
              <a:rPr lang="it-CH" dirty="0"/>
              <a:t> he </a:t>
            </a:r>
            <a:r>
              <a:rPr lang="it-CH" dirty="0" err="1"/>
              <a:t>drove</a:t>
            </a:r>
            <a:r>
              <a:rPr lang="it-CH" dirty="0"/>
              <a:t> </a:t>
            </a:r>
            <a:r>
              <a:rPr lang="it-CH" dirty="0" err="1"/>
              <a:t>along</a:t>
            </a:r>
            <a:r>
              <a:rPr lang="it-CH" dirty="0"/>
              <a:t> the Pacific </a:t>
            </a:r>
            <a:r>
              <a:rPr lang="it-CH" dirty="0" err="1"/>
              <a:t>Coast</a:t>
            </a:r>
            <a:r>
              <a:rPr lang="it-CH" dirty="0"/>
              <a:t> </a:t>
            </a:r>
            <a:r>
              <a:rPr lang="it-CH" dirty="0" err="1"/>
              <a:t>Highway</a:t>
            </a:r>
            <a:r>
              <a:rPr lang="it-CH" dirty="0"/>
              <a:t> in California. His </a:t>
            </a:r>
            <a:r>
              <a:rPr lang="it-CH" dirty="0" err="1"/>
              <a:t>brainwave</a:t>
            </a:r>
            <a:r>
              <a:rPr lang="it-CH" dirty="0"/>
              <a:t> </a:t>
            </a:r>
            <a:r>
              <a:rPr lang="it-CH" dirty="0" err="1"/>
              <a:t>was</a:t>
            </a:r>
            <a:r>
              <a:rPr lang="it-CH" dirty="0"/>
              <a:t> an </a:t>
            </a:r>
            <a:r>
              <a:rPr lang="it-CH" dirty="0" err="1"/>
              <a:t>exquisitely</a:t>
            </a:r>
            <a:r>
              <a:rPr lang="it-CH" dirty="0"/>
              <a:t> </a:t>
            </a:r>
            <a:r>
              <a:rPr lang="it-CH" dirty="0" err="1"/>
              <a:t>simple</a:t>
            </a:r>
            <a:r>
              <a:rPr lang="it-CH" dirty="0"/>
              <a:t> </a:t>
            </a:r>
            <a:r>
              <a:rPr lang="it-CH" dirty="0" err="1"/>
              <a:t>technique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results</a:t>
            </a:r>
            <a:r>
              <a:rPr lang="it-CH" dirty="0"/>
              <a:t> in </a:t>
            </a:r>
            <a:r>
              <a:rPr lang="it-CH" b="1" dirty="0" err="1"/>
              <a:t>repeated</a:t>
            </a:r>
            <a:r>
              <a:rPr lang="it-CH" b="1" dirty="0"/>
              <a:t> </a:t>
            </a:r>
            <a:r>
              <a:rPr lang="it-CH" b="1" dirty="0" err="1"/>
              <a:t>copying</a:t>
            </a:r>
            <a:r>
              <a:rPr lang="it-CH" b="1" dirty="0"/>
              <a:t> </a:t>
            </a:r>
            <a:r>
              <a:rPr lang="it-CH" dirty="0"/>
              <a:t>of a </a:t>
            </a:r>
            <a:r>
              <a:rPr lang="it-CH" b="1" dirty="0" err="1"/>
              <a:t>selected</a:t>
            </a:r>
            <a:r>
              <a:rPr lang="it-CH" b="1" dirty="0"/>
              <a:t> </a:t>
            </a:r>
            <a:r>
              <a:rPr lang="it-CH" b="1" dirty="0" err="1"/>
              <a:t>segment</a:t>
            </a:r>
            <a:r>
              <a:rPr lang="it-CH" b="1" dirty="0"/>
              <a:t> </a:t>
            </a:r>
            <a:r>
              <a:rPr lang="it-CH" dirty="0"/>
              <a:t>of a </a:t>
            </a:r>
            <a:r>
              <a:rPr lang="it-CH" dirty="0" err="1"/>
              <a:t>longer</a:t>
            </a:r>
            <a:r>
              <a:rPr lang="it-CH" dirty="0"/>
              <a:t> DNA </a:t>
            </a:r>
            <a:r>
              <a:rPr lang="it-CH" dirty="0" err="1"/>
              <a:t>molecule</a:t>
            </a:r>
            <a:r>
              <a:rPr lang="it-CH" dirty="0"/>
              <a:t>.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3934" y="1963669"/>
            <a:ext cx="3352800" cy="47625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6635" y="2075978"/>
            <a:ext cx="4236248" cy="478202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89085" y="2353235"/>
            <a:ext cx="3207398" cy="1312117"/>
          </a:xfrm>
          <a:prstGeom prst="rect">
            <a:avLst/>
          </a:prstGeom>
        </p:spPr>
      </p:pic>
      <p:pic>
        <p:nvPicPr>
          <p:cNvPr id="3075" name="Picture 3" descr="Risultati immagini per kary mullis">
            <a:extLst>
              <a:ext uri="{FF2B5EF4-FFF2-40B4-BE49-F238E27FC236}">
                <a16:creationId xmlns:a16="http://schemas.microsoft.com/office/drawing/2014/main" xmlns="" id="{866F39B9-1093-4EBA-B010-F77A2D303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60" y="140506"/>
            <a:ext cx="1237374" cy="165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>
          <a:xfrm>
            <a:off x="4455404" y="148558"/>
            <a:ext cx="3926652" cy="3693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it-IT" dirty="0"/>
              <a:t>2.2 THE POLYMERASE CHAIN REACTION </a:t>
            </a: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35621401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00743" y="323418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also</a:t>
            </a:r>
            <a:r>
              <a:rPr lang="it-CH" dirty="0"/>
              <a:t> </a:t>
            </a:r>
            <a:r>
              <a:rPr lang="it-CH" b="1" dirty="0" err="1"/>
              <a:t>possible</a:t>
            </a:r>
            <a:r>
              <a:rPr lang="it-CH" b="1" dirty="0"/>
              <a:t> to </a:t>
            </a:r>
            <a:r>
              <a:rPr lang="it-CH" b="1" dirty="0" err="1"/>
              <a:t>follow</a:t>
            </a:r>
            <a:r>
              <a:rPr lang="it-CH" b="1" dirty="0"/>
              <a:t> </a:t>
            </a:r>
            <a:r>
              <a:rPr lang="it-CH" dirty="0" err="1"/>
              <a:t>synthesis</a:t>
            </a:r>
            <a:r>
              <a:rPr lang="it-CH" dirty="0"/>
              <a:t> of the </a:t>
            </a:r>
            <a:r>
              <a:rPr lang="it-CH" dirty="0" err="1"/>
              <a:t>product</a:t>
            </a:r>
            <a:r>
              <a:rPr lang="it-CH" dirty="0"/>
              <a:t> </a:t>
            </a:r>
            <a:r>
              <a:rPr lang="it-CH" dirty="0" err="1"/>
              <a:t>as</a:t>
            </a:r>
            <a:r>
              <a:rPr lang="it-CH" dirty="0"/>
              <a:t> the PCR </a:t>
            </a:r>
            <a:r>
              <a:rPr lang="it-CH" dirty="0" err="1"/>
              <a:t>proceeds</a:t>
            </a:r>
            <a:r>
              <a:rPr lang="it-CH" dirty="0"/>
              <a:t> </a:t>
            </a:r>
            <a:r>
              <a:rPr lang="it-CH" dirty="0" err="1"/>
              <a:t>through</a:t>
            </a:r>
            <a:r>
              <a:rPr lang="it-CH" dirty="0"/>
              <a:t> </a:t>
            </a:r>
            <a:r>
              <a:rPr lang="it-CH" dirty="0" err="1"/>
              <a:t>its</a:t>
            </a:r>
            <a:r>
              <a:rPr lang="it-CH" dirty="0"/>
              <a:t> </a:t>
            </a:r>
            <a:r>
              <a:rPr lang="it-CH" dirty="0" err="1"/>
              <a:t>series</a:t>
            </a:r>
            <a:r>
              <a:rPr lang="it-CH" dirty="0"/>
              <a:t> of </a:t>
            </a:r>
            <a:r>
              <a:rPr lang="it-CH" dirty="0" err="1"/>
              <a:t>cycles</a:t>
            </a:r>
            <a:r>
              <a:rPr lang="it-CH" dirty="0"/>
              <a:t>.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called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real-time PCR</a:t>
            </a:r>
            <a:r>
              <a:rPr lang="it-CH" dirty="0"/>
              <a:t>, and </a:t>
            </a:r>
            <a:r>
              <a:rPr lang="it-CH" dirty="0" err="1"/>
              <a:t>it</a:t>
            </a:r>
            <a:r>
              <a:rPr lang="it-CH" dirty="0"/>
              <a:t> can be </a:t>
            </a:r>
            <a:r>
              <a:rPr lang="it-CH" dirty="0" err="1"/>
              <a:t>carried</a:t>
            </a:r>
            <a:r>
              <a:rPr lang="it-CH" dirty="0"/>
              <a:t> out in </a:t>
            </a:r>
            <a:r>
              <a:rPr lang="it-CH" dirty="0" err="1"/>
              <a:t>two</a:t>
            </a:r>
            <a:r>
              <a:rPr lang="it-CH" dirty="0"/>
              <a:t> </a:t>
            </a:r>
            <a:r>
              <a:rPr lang="it-CH" dirty="0" err="1"/>
              <a:t>different</a:t>
            </a:r>
            <a:r>
              <a:rPr lang="it-CH" dirty="0"/>
              <a:t> ways. In the </a:t>
            </a:r>
            <a:r>
              <a:rPr lang="it-CH" dirty="0" err="1"/>
              <a:t>simplest</a:t>
            </a:r>
            <a:r>
              <a:rPr lang="it-CH" dirty="0"/>
              <a:t> </a:t>
            </a:r>
            <a:r>
              <a:rPr lang="it-CH" dirty="0" err="1"/>
              <a:t>method</a:t>
            </a:r>
            <a:r>
              <a:rPr lang="it-CH" dirty="0"/>
              <a:t>, a </a:t>
            </a:r>
            <a:r>
              <a:rPr lang="it-CH" dirty="0" err="1"/>
              <a:t>dye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gives</a:t>
            </a:r>
            <a:r>
              <a:rPr lang="it-CH" dirty="0"/>
              <a:t> a </a:t>
            </a:r>
            <a:r>
              <a:rPr lang="it-CH" b="1" dirty="0" err="1"/>
              <a:t>fluorescent</a:t>
            </a:r>
            <a:r>
              <a:rPr lang="it-CH" b="1" dirty="0"/>
              <a:t> </a:t>
            </a:r>
            <a:r>
              <a:rPr lang="it-CH" b="1" dirty="0" err="1"/>
              <a:t>signal</a:t>
            </a:r>
            <a:r>
              <a:rPr lang="it-CH" b="1" dirty="0"/>
              <a:t> </a:t>
            </a:r>
            <a:r>
              <a:rPr lang="it-CH" b="1" dirty="0" err="1"/>
              <a:t>when</a:t>
            </a:r>
            <a:r>
              <a:rPr lang="it-CH" b="1" dirty="0"/>
              <a:t> </a:t>
            </a:r>
            <a:r>
              <a:rPr lang="it-CH" b="1" dirty="0" err="1"/>
              <a:t>it</a:t>
            </a:r>
            <a:r>
              <a:rPr lang="it-CH" b="1" dirty="0"/>
              <a:t> </a:t>
            </a:r>
            <a:r>
              <a:rPr lang="it-CH" b="1" dirty="0" err="1"/>
              <a:t>binds</a:t>
            </a:r>
            <a:r>
              <a:rPr lang="it-CH" b="1" dirty="0"/>
              <a:t> to double-</a:t>
            </a:r>
            <a:r>
              <a:rPr lang="it-CH" b="1" dirty="0" err="1"/>
              <a:t>stranded</a:t>
            </a:r>
            <a:r>
              <a:rPr lang="it-CH" b="1" dirty="0"/>
              <a:t> DNA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included</a:t>
            </a:r>
            <a:r>
              <a:rPr lang="it-CH" dirty="0"/>
              <a:t> in the PCR </a:t>
            </a:r>
            <a:r>
              <a:rPr lang="it-CH" dirty="0" err="1"/>
              <a:t>mixture</a:t>
            </a:r>
            <a:r>
              <a:rPr lang="it-CH" dirty="0"/>
              <a:t>. The </a:t>
            </a:r>
            <a:r>
              <a:rPr lang="it-CH" dirty="0" err="1"/>
              <a:t>gradual</a:t>
            </a:r>
            <a:r>
              <a:rPr lang="it-CH" dirty="0"/>
              <a:t> </a:t>
            </a:r>
            <a:r>
              <a:rPr lang="it-CH" dirty="0" err="1"/>
              <a:t>increase</a:t>
            </a:r>
            <a:r>
              <a:rPr lang="it-CH" dirty="0"/>
              <a:t> in the </a:t>
            </a:r>
            <a:r>
              <a:rPr lang="it-CH" dirty="0" err="1"/>
              <a:t>fluorescent</a:t>
            </a:r>
            <a:r>
              <a:rPr lang="it-CH" dirty="0"/>
              <a:t> </a:t>
            </a:r>
            <a:r>
              <a:rPr lang="it-CH" dirty="0" err="1"/>
              <a:t>signal</a:t>
            </a:r>
            <a:r>
              <a:rPr lang="it-CH" dirty="0"/>
              <a:t> </a:t>
            </a:r>
            <a:r>
              <a:rPr lang="it-CH" dirty="0" err="1"/>
              <a:t>given</a:t>
            </a:r>
            <a:r>
              <a:rPr lang="it-CH" dirty="0"/>
              <a:t> out by the </a:t>
            </a:r>
            <a:r>
              <a:rPr lang="it-CH" dirty="0" err="1"/>
              <a:t>mixture</a:t>
            </a:r>
            <a:r>
              <a:rPr lang="it-CH" dirty="0"/>
              <a:t> </a:t>
            </a:r>
            <a:r>
              <a:rPr lang="it-CH" dirty="0" err="1"/>
              <a:t>indicates</a:t>
            </a:r>
            <a:r>
              <a:rPr lang="it-CH" dirty="0"/>
              <a:t> the rate </a:t>
            </a:r>
            <a:r>
              <a:rPr lang="it-CH" dirty="0" err="1"/>
              <a:t>at</a:t>
            </a:r>
            <a:r>
              <a:rPr lang="it-CH" dirty="0"/>
              <a:t> </a:t>
            </a:r>
            <a:r>
              <a:rPr lang="it-CH" dirty="0" err="1"/>
              <a:t>which</a:t>
            </a:r>
            <a:r>
              <a:rPr lang="it-CH" dirty="0"/>
              <a:t> the </a:t>
            </a:r>
            <a:r>
              <a:rPr lang="it-CH" dirty="0" err="1"/>
              <a:t>product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being</a:t>
            </a:r>
            <a:r>
              <a:rPr lang="it-CH" dirty="0"/>
              <a:t> </a:t>
            </a:r>
            <a:r>
              <a:rPr lang="it-CH" dirty="0" err="1"/>
              <a:t>synthesized</a:t>
            </a:r>
            <a:r>
              <a:rPr lang="it-CH" dirty="0"/>
              <a:t>.</a:t>
            </a:r>
          </a:p>
        </p:txBody>
      </p:sp>
      <p:sp>
        <p:nvSpPr>
          <p:cNvPr id="3" name="Rettangolo 2"/>
          <p:cNvSpPr/>
          <p:nvPr/>
        </p:nvSpPr>
        <p:spPr>
          <a:xfrm>
            <a:off x="538347" y="2814378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dirty="0"/>
              <a:t>The </a:t>
            </a:r>
            <a:r>
              <a:rPr lang="it-CH" dirty="0" err="1"/>
              <a:t>second</a:t>
            </a:r>
            <a:r>
              <a:rPr lang="it-CH" dirty="0"/>
              <a:t> </a:t>
            </a:r>
            <a:r>
              <a:rPr lang="it-CH" dirty="0" err="1"/>
              <a:t>method</a:t>
            </a:r>
            <a:r>
              <a:rPr lang="it-CH" dirty="0"/>
              <a:t> for real-time PCR </a:t>
            </a:r>
            <a:r>
              <a:rPr lang="it-CH" dirty="0" err="1"/>
              <a:t>requires</a:t>
            </a:r>
            <a:r>
              <a:rPr lang="it-CH" dirty="0"/>
              <a:t> a short </a:t>
            </a:r>
            <a:r>
              <a:rPr lang="it-CH" dirty="0" err="1"/>
              <a:t>oligonucleotide</a:t>
            </a:r>
            <a:r>
              <a:rPr lang="it-CH" dirty="0"/>
              <a:t> </a:t>
            </a:r>
            <a:r>
              <a:rPr lang="it-CH" dirty="0" err="1"/>
              <a:t>called</a:t>
            </a:r>
            <a:r>
              <a:rPr lang="it-CH" dirty="0"/>
              <a:t> a reporter probe,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gives</a:t>
            </a:r>
            <a:r>
              <a:rPr lang="it-CH" dirty="0"/>
              <a:t> a </a:t>
            </a:r>
            <a:r>
              <a:rPr lang="it-CH" dirty="0" err="1"/>
              <a:t>fluorescent</a:t>
            </a:r>
            <a:r>
              <a:rPr lang="it-CH" dirty="0"/>
              <a:t> </a:t>
            </a:r>
            <a:r>
              <a:rPr lang="it-CH" dirty="0" err="1"/>
              <a:t>signal</a:t>
            </a:r>
            <a:r>
              <a:rPr lang="it-CH" dirty="0"/>
              <a:t> </a:t>
            </a:r>
            <a:r>
              <a:rPr lang="it-CH" dirty="0" err="1"/>
              <a:t>when</a:t>
            </a:r>
            <a:r>
              <a:rPr lang="it-CH" dirty="0"/>
              <a:t>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b="1" dirty="0" err="1"/>
              <a:t>hybridizes</a:t>
            </a:r>
            <a:r>
              <a:rPr lang="it-CH" b="1" dirty="0"/>
              <a:t> to the PCR </a:t>
            </a:r>
            <a:r>
              <a:rPr lang="it-CH" b="1" dirty="0" err="1"/>
              <a:t>product</a:t>
            </a:r>
            <a:r>
              <a:rPr lang="it-CH" dirty="0"/>
              <a:t>. </a:t>
            </a:r>
            <a:r>
              <a:rPr lang="it-CH" dirty="0" err="1"/>
              <a:t>Because</a:t>
            </a:r>
            <a:r>
              <a:rPr lang="it-CH" dirty="0"/>
              <a:t> the probe </a:t>
            </a:r>
            <a:r>
              <a:rPr lang="it-CH" dirty="0" err="1"/>
              <a:t>hybridizes</a:t>
            </a:r>
            <a:r>
              <a:rPr lang="it-CH" dirty="0"/>
              <a:t> </a:t>
            </a:r>
            <a:r>
              <a:rPr lang="it-CH" dirty="0" err="1"/>
              <a:t>only</a:t>
            </a:r>
            <a:r>
              <a:rPr lang="it-CH" dirty="0"/>
              <a:t> to the PCR </a:t>
            </a:r>
            <a:r>
              <a:rPr lang="it-CH" dirty="0" err="1"/>
              <a:t>product</a:t>
            </a:r>
            <a:r>
              <a:rPr lang="it-CH" dirty="0"/>
              <a:t>,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method</a:t>
            </a:r>
            <a:r>
              <a:rPr lang="it-CH" dirty="0"/>
              <a:t> </a:t>
            </a:r>
            <a:r>
              <a:rPr lang="it-CH" dirty="0" err="1"/>
              <a:t>avoids</a:t>
            </a:r>
            <a:r>
              <a:rPr lang="it-CH" dirty="0"/>
              <a:t> the </a:t>
            </a:r>
            <a:r>
              <a:rPr lang="it-CH" b="1" dirty="0" err="1"/>
              <a:t>problems</a:t>
            </a:r>
            <a:r>
              <a:rPr lang="it-CH" b="1" dirty="0"/>
              <a:t> </a:t>
            </a:r>
            <a:r>
              <a:rPr lang="it-CH" b="1" dirty="0" err="1"/>
              <a:t>caused</a:t>
            </a:r>
            <a:r>
              <a:rPr lang="it-CH" b="1" dirty="0"/>
              <a:t> by </a:t>
            </a:r>
            <a:r>
              <a:rPr lang="it-CH" b="1" dirty="0" err="1"/>
              <a:t>primer</a:t>
            </a:r>
            <a:r>
              <a:rPr lang="it-CH" b="1" dirty="0"/>
              <a:t>–</a:t>
            </a:r>
            <a:r>
              <a:rPr lang="it-CH" b="1" dirty="0" err="1"/>
              <a:t>primer</a:t>
            </a:r>
            <a:r>
              <a:rPr lang="it-CH" b="1" dirty="0"/>
              <a:t> </a:t>
            </a:r>
            <a:r>
              <a:rPr lang="it-CH" dirty="0" err="1"/>
              <a:t>annealing</a:t>
            </a:r>
            <a:r>
              <a:rPr lang="it-CH" dirty="0"/>
              <a:t>.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672" y="165141"/>
            <a:ext cx="3895725" cy="3990975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538347" y="488197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dirty="0" err="1"/>
              <a:t>Both</a:t>
            </a:r>
            <a:r>
              <a:rPr lang="it-CH" dirty="0"/>
              <a:t> </a:t>
            </a:r>
            <a:r>
              <a:rPr lang="it-CH" dirty="0" err="1"/>
              <a:t>methods</a:t>
            </a:r>
            <a:r>
              <a:rPr lang="it-CH" dirty="0"/>
              <a:t> can be </a:t>
            </a:r>
            <a:r>
              <a:rPr lang="it-CH" dirty="0" err="1"/>
              <a:t>used</a:t>
            </a:r>
            <a:r>
              <a:rPr lang="it-CH" dirty="0"/>
              <a:t> </a:t>
            </a:r>
            <a:r>
              <a:rPr lang="it-CH" dirty="0" err="1"/>
              <a:t>as</a:t>
            </a:r>
            <a:r>
              <a:rPr lang="it-CH" dirty="0"/>
              <a:t> the </a:t>
            </a:r>
            <a:r>
              <a:rPr lang="it-CH" dirty="0" err="1"/>
              <a:t>basis</a:t>
            </a:r>
            <a:r>
              <a:rPr lang="it-CH" dirty="0"/>
              <a:t> for </a:t>
            </a:r>
            <a:r>
              <a:rPr lang="it-CH" dirty="0">
                <a:solidFill>
                  <a:srgbClr val="FF0000"/>
                </a:solidFill>
              </a:rPr>
              <a:t>quantitative PCR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enables</a:t>
            </a:r>
            <a:r>
              <a:rPr lang="it-CH" dirty="0"/>
              <a:t> the </a:t>
            </a:r>
            <a:r>
              <a:rPr lang="it-CH" dirty="0" err="1"/>
              <a:t>amount</a:t>
            </a:r>
            <a:r>
              <a:rPr lang="it-CH" dirty="0"/>
              <a:t> of target DNA </a:t>
            </a:r>
            <a:r>
              <a:rPr lang="it-CH" dirty="0" err="1"/>
              <a:t>present</a:t>
            </a:r>
            <a:r>
              <a:rPr lang="it-CH" dirty="0"/>
              <a:t> </a:t>
            </a:r>
            <a:r>
              <a:rPr lang="it-CH" dirty="0" err="1"/>
              <a:t>at</a:t>
            </a:r>
            <a:r>
              <a:rPr lang="it-CH" dirty="0"/>
              <a:t> the start of the PCR to be </a:t>
            </a:r>
            <a:r>
              <a:rPr lang="it-CH" dirty="0" err="1"/>
              <a:t>measured</a:t>
            </a:r>
            <a:r>
              <a:rPr lang="it-CH" dirty="0"/>
              <a:t>.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7000" y="4105469"/>
            <a:ext cx="4308770" cy="275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64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isultati immagini per pre-amplification without prim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7049" y="655228"/>
            <a:ext cx="3907539" cy="505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isultati immagini per pre-amplification without primer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FFD"/>
              </a:clrFrom>
              <a:clrTo>
                <a:srgbClr val="FD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493" y="714993"/>
            <a:ext cx="4284156" cy="5559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isultati immagini per jumping PC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21" y="1001220"/>
            <a:ext cx="3595872" cy="465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155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71954" y="2417910"/>
            <a:ext cx="75832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>
                <a:solidFill>
                  <a:srgbClr val="FF0000"/>
                </a:solidFill>
              </a:rPr>
              <a:t>Cloning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/>
              <a:t>vector</a:t>
            </a:r>
            <a:endParaRPr lang="it-CH" dirty="0"/>
          </a:p>
          <a:p>
            <a:endParaRPr lang="it-CH" dirty="0"/>
          </a:p>
          <a:p>
            <a:r>
              <a:rPr lang="it-CH" b="1" dirty="0" err="1"/>
              <a:t>animal</a:t>
            </a:r>
            <a:r>
              <a:rPr lang="it-CH" b="1" dirty="0"/>
              <a:t> gene </a:t>
            </a:r>
            <a:r>
              <a:rPr lang="it-CH" dirty="0" err="1"/>
              <a:t>has</a:t>
            </a:r>
            <a:r>
              <a:rPr lang="it-CH" dirty="0"/>
              <a:t> </a:t>
            </a:r>
            <a:r>
              <a:rPr lang="it-CH" dirty="0" err="1"/>
              <a:t>been</a:t>
            </a:r>
            <a:r>
              <a:rPr lang="it-CH" dirty="0"/>
              <a:t> </a:t>
            </a:r>
            <a:r>
              <a:rPr lang="it-CH" dirty="0" err="1"/>
              <a:t>obtained</a:t>
            </a:r>
            <a:r>
              <a:rPr lang="it-CH" dirty="0"/>
              <a:t> </a:t>
            </a:r>
            <a:r>
              <a:rPr lang="it-CH" dirty="0" err="1"/>
              <a:t>as</a:t>
            </a:r>
            <a:r>
              <a:rPr lang="it-CH" dirty="0"/>
              <a:t> a single </a:t>
            </a:r>
            <a:r>
              <a:rPr lang="it-CH" dirty="0" err="1"/>
              <a:t>restriction</a:t>
            </a:r>
            <a:r>
              <a:rPr lang="it-CH" dirty="0"/>
              <a:t> </a:t>
            </a:r>
            <a:r>
              <a:rPr lang="it-CH" dirty="0" err="1"/>
              <a:t>fragment</a:t>
            </a:r>
            <a:r>
              <a:rPr lang="it-CH" dirty="0"/>
              <a:t> </a:t>
            </a:r>
            <a:r>
              <a:rPr lang="it-CH" dirty="0" err="1"/>
              <a:t>after</a:t>
            </a:r>
            <a:r>
              <a:rPr lang="it-CH" dirty="0"/>
              <a:t> </a:t>
            </a:r>
            <a:r>
              <a:rPr lang="it-CH" dirty="0" err="1"/>
              <a:t>digestion</a:t>
            </a:r>
            <a:r>
              <a:rPr lang="it-CH" dirty="0"/>
              <a:t> of a </a:t>
            </a:r>
            <a:r>
              <a:rPr lang="it-CH" dirty="0" err="1"/>
              <a:t>larger</a:t>
            </a:r>
            <a:r>
              <a:rPr lang="it-CH" dirty="0"/>
              <a:t> </a:t>
            </a:r>
            <a:r>
              <a:rPr lang="it-CH" dirty="0" err="1"/>
              <a:t>molecule</a:t>
            </a:r>
            <a:r>
              <a:rPr lang="it-CH" dirty="0"/>
              <a:t> with the </a:t>
            </a:r>
            <a:r>
              <a:rPr lang="it-CH" dirty="0" err="1"/>
              <a:t>restriction</a:t>
            </a:r>
            <a:r>
              <a:rPr lang="it-CH" dirty="0"/>
              <a:t> </a:t>
            </a:r>
            <a:r>
              <a:rPr lang="it-CH" dirty="0" err="1"/>
              <a:t>enzyme</a:t>
            </a:r>
            <a:r>
              <a:rPr lang="it-CH" dirty="0"/>
              <a:t> </a:t>
            </a:r>
            <a:r>
              <a:rPr lang="it-CH" dirty="0" err="1"/>
              <a:t>BamHI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leaves</a:t>
            </a:r>
            <a:r>
              <a:rPr lang="it-CH" dirty="0"/>
              <a:t> 5′-GATC-3′ </a:t>
            </a:r>
            <a:r>
              <a:rPr lang="it-CH" dirty="0" err="1"/>
              <a:t>sticky</a:t>
            </a:r>
            <a:r>
              <a:rPr lang="it-CH" dirty="0"/>
              <a:t> </a:t>
            </a:r>
            <a:r>
              <a:rPr lang="it-CH" dirty="0" err="1"/>
              <a:t>ends</a:t>
            </a:r>
            <a:endParaRPr lang="it-CH" dirty="0"/>
          </a:p>
          <a:p>
            <a:endParaRPr lang="it-IT" dirty="0"/>
          </a:p>
          <a:p>
            <a:r>
              <a:rPr lang="en-US" b="1" dirty="0"/>
              <a:t>plasmid—</a:t>
            </a:r>
            <a:r>
              <a:rPr lang="en-US" dirty="0"/>
              <a:t>a small circle of DNA capable of replicating inside a bacterium—has been purified from </a:t>
            </a:r>
            <a:r>
              <a:rPr lang="en-US" i="1" dirty="0"/>
              <a:t>E. coli </a:t>
            </a:r>
            <a:r>
              <a:rPr lang="en-US" dirty="0"/>
              <a:t>and treated with </a:t>
            </a:r>
            <a:r>
              <a:rPr lang="en-US" dirty="0" err="1"/>
              <a:t>BamHI</a:t>
            </a:r>
            <a:r>
              <a:rPr lang="en-US" dirty="0"/>
              <a:t>,</a:t>
            </a:r>
          </a:p>
          <a:p>
            <a:endParaRPr lang="en-US" dirty="0"/>
          </a:p>
          <a:p>
            <a:r>
              <a:rPr lang="en-US" dirty="0"/>
              <a:t>If we mix the two DNA molecules together and </a:t>
            </a:r>
            <a:r>
              <a:rPr lang="en-US" b="1" dirty="0"/>
              <a:t>add DNA ligase</a:t>
            </a:r>
            <a:r>
              <a:rPr lang="en-US" dirty="0"/>
              <a:t>, various recombinant ligation products will be obtained, one of which comprises the circularized plasmid with the animal gene inserted into the position originally taken by the </a:t>
            </a:r>
            <a:r>
              <a:rPr lang="en-US" dirty="0" err="1"/>
              <a:t>BamHI</a:t>
            </a:r>
            <a:r>
              <a:rPr lang="en-US" dirty="0"/>
              <a:t> restriction site.</a:t>
            </a:r>
          </a:p>
        </p:txBody>
      </p:sp>
      <p:sp>
        <p:nvSpPr>
          <p:cNvPr id="3" name="Rettangolo 2"/>
          <p:cNvSpPr/>
          <p:nvPr/>
        </p:nvSpPr>
        <p:spPr>
          <a:xfrm>
            <a:off x="523272" y="699932"/>
            <a:ext cx="73194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When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DNA </a:t>
            </a:r>
            <a:r>
              <a:rPr lang="it-CH" dirty="0" err="1">
                <a:solidFill>
                  <a:srgbClr val="FF0000"/>
                </a:solidFill>
              </a:rPr>
              <a:t>cloning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/>
              <a:t>was</a:t>
            </a:r>
            <a:r>
              <a:rPr lang="it-CH" dirty="0"/>
              <a:t> first </a:t>
            </a:r>
            <a:r>
              <a:rPr lang="it-CH" dirty="0" err="1"/>
              <a:t>invented</a:t>
            </a:r>
            <a:r>
              <a:rPr lang="it-CH" dirty="0"/>
              <a:t> in the </a:t>
            </a:r>
            <a:r>
              <a:rPr lang="it-CH" dirty="0" err="1"/>
              <a:t>early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1970s</a:t>
            </a:r>
            <a:r>
              <a:rPr lang="it-CH" dirty="0"/>
              <a:t>,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revolutionized</a:t>
            </a:r>
            <a:r>
              <a:rPr lang="it-CH" dirty="0"/>
              <a:t> </a:t>
            </a:r>
            <a:r>
              <a:rPr lang="it-CH" dirty="0" err="1"/>
              <a:t>molecular</a:t>
            </a:r>
            <a:r>
              <a:rPr lang="it-CH" dirty="0"/>
              <a:t> </a:t>
            </a:r>
            <a:r>
              <a:rPr lang="it-CH" dirty="0" err="1"/>
              <a:t>biology</a:t>
            </a:r>
            <a:r>
              <a:rPr lang="it-CH" dirty="0"/>
              <a:t> by </a:t>
            </a:r>
            <a:r>
              <a:rPr lang="it-CH" dirty="0" err="1"/>
              <a:t>making</a:t>
            </a:r>
            <a:r>
              <a:rPr lang="it-CH" dirty="0"/>
              <a:t> </a:t>
            </a:r>
            <a:r>
              <a:rPr lang="it-CH" dirty="0" err="1"/>
              <a:t>possible</a:t>
            </a:r>
            <a:r>
              <a:rPr lang="it-CH" dirty="0"/>
              <a:t> </a:t>
            </a:r>
            <a:r>
              <a:rPr lang="it-CH" b="1" dirty="0" err="1"/>
              <a:t>experiments</a:t>
            </a:r>
            <a:r>
              <a:rPr lang="it-CH" b="1" dirty="0"/>
              <a:t> </a:t>
            </a:r>
            <a:r>
              <a:rPr lang="it-CH" b="1" dirty="0" err="1"/>
              <a:t>that</a:t>
            </a:r>
            <a:r>
              <a:rPr lang="it-CH" b="1" dirty="0"/>
              <a:t> </a:t>
            </a:r>
            <a:r>
              <a:rPr lang="it-CH" b="1" dirty="0" err="1"/>
              <a:t>previously</a:t>
            </a:r>
            <a:r>
              <a:rPr lang="it-CH" b="1" dirty="0"/>
              <a:t> </a:t>
            </a:r>
            <a:r>
              <a:rPr lang="it-CH" b="1" dirty="0" err="1"/>
              <a:t>had</a:t>
            </a:r>
            <a:r>
              <a:rPr lang="it-CH" b="1" dirty="0"/>
              <a:t> </a:t>
            </a:r>
            <a:r>
              <a:rPr lang="it-CH" b="1" dirty="0" err="1"/>
              <a:t>been</a:t>
            </a:r>
            <a:r>
              <a:rPr lang="it-CH" b="1" dirty="0"/>
              <a:t> </a:t>
            </a:r>
            <a:r>
              <a:rPr lang="it-CH" b="1" dirty="0" err="1"/>
              <a:t>inconceivable</a:t>
            </a:r>
            <a:r>
              <a:rPr lang="it-CH" dirty="0"/>
              <a:t>.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because</a:t>
            </a:r>
            <a:r>
              <a:rPr lang="it-CH" dirty="0"/>
              <a:t> </a:t>
            </a:r>
            <a:r>
              <a:rPr lang="it-CH" dirty="0" err="1"/>
              <a:t>cloning</a:t>
            </a:r>
            <a:r>
              <a:rPr lang="it-CH" dirty="0"/>
              <a:t> can </a:t>
            </a:r>
            <a:r>
              <a:rPr lang="it-CH" dirty="0" err="1"/>
              <a:t>provide</a:t>
            </a:r>
            <a:r>
              <a:rPr lang="it-CH" dirty="0"/>
              <a:t> a pure sample of an </a:t>
            </a:r>
            <a:r>
              <a:rPr lang="it-CH" dirty="0" err="1"/>
              <a:t>individual</a:t>
            </a:r>
            <a:r>
              <a:rPr lang="it-CH" dirty="0"/>
              <a:t> DNA </a:t>
            </a:r>
            <a:r>
              <a:rPr lang="it-CH" dirty="0" err="1"/>
              <a:t>fragment</a:t>
            </a:r>
            <a:r>
              <a:rPr lang="it-CH" dirty="0"/>
              <a:t>, </a:t>
            </a:r>
            <a:r>
              <a:rPr lang="it-CH" dirty="0" err="1"/>
              <a:t>separated</a:t>
            </a:r>
            <a:r>
              <a:rPr lang="it-CH" dirty="0"/>
              <a:t> from </a:t>
            </a:r>
            <a:r>
              <a:rPr lang="it-CH" dirty="0" err="1"/>
              <a:t>all</a:t>
            </a:r>
            <a:r>
              <a:rPr lang="it-CH" dirty="0"/>
              <a:t> the </a:t>
            </a:r>
            <a:r>
              <a:rPr lang="it-CH" dirty="0" err="1"/>
              <a:t>other</a:t>
            </a:r>
            <a:r>
              <a:rPr lang="it-CH" dirty="0"/>
              <a:t> </a:t>
            </a:r>
            <a:r>
              <a:rPr lang="it-CH" dirty="0" err="1"/>
              <a:t>fragments</a:t>
            </a:r>
            <a:r>
              <a:rPr lang="it-CH" dirty="0"/>
              <a:t> </a:t>
            </a:r>
            <a:r>
              <a:rPr lang="it-CH" dirty="0" err="1"/>
              <a:t>produced</a:t>
            </a:r>
            <a:r>
              <a:rPr lang="it-CH" dirty="0"/>
              <a:t> </a:t>
            </a:r>
            <a:r>
              <a:rPr lang="it-CH" dirty="0" err="1"/>
              <a:t>when</a:t>
            </a:r>
            <a:r>
              <a:rPr lang="it-CH" dirty="0"/>
              <a:t> </a:t>
            </a:r>
            <a:r>
              <a:rPr lang="it-CH" dirty="0" err="1"/>
              <a:t>one</a:t>
            </a:r>
            <a:r>
              <a:rPr lang="it-CH" dirty="0"/>
              <a:t> or more </a:t>
            </a:r>
            <a:r>
              <a:rPr lang="it-CH" dirty="0" err="1"/>
              <a:t>larger</a:t>
            </a:r>
            <a:r>
              <a:rPr lang="it-CH" dirty="0"/>
              <a:t> </a:t>
            </a:r>
            <a:r>
              <a:rPr lang="it-CH" dirty="0" err="1"/>
              <a:t>molecules</a:t>
            </a:r>
            <a:r>
              <a:rPr lang="it-CH" dirty="0"/>
              <a:t> are </a:t>
            </a:r>
            <a:r>
              <a:rPr lang="it-CH" dirty="0" err="1"/>
              <a:t>cut</a:t>
            </a:r>
            <a:r>
              <a:rPr lang="it-CH" dirty="0"/>
              <a:t> with a </a:t>
            </a:r>
            <a:r>
              <a:rPr lang="it-CH" dirty="0" err="1"/>
              <a:t>restriction</a:t>
            </a:r>
            <a:r>
              <a:rPr lang="it-CH" dirty="0"/>
              <a:t> </a:t>
            </a:r>
            <a:r>
              <a:rPr lang="it-CH" dirty="0" err="1"/>
              <a:t>enzyme</a:t>
            </a:r>
            <a:r>
              <a:rPr lang="it-CH" dirty="0"/>
              <a:t>.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7719" y="122044"/>
            <a:ext cx="3068476" cy="6640954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3738443" y="166451"/>
            <a:ext cx="1930080" cy="3693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it-IT" dirty="0"/>
              <a:t>2.3 DNA CLONING </a:t>
            </a: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15960539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7796" y="0"/>
            <a:ext cx="3857862" cy="6693159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862940" y="19458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dirty="0"/>
              <a:t>A </a:t>
            </a:r>
            <a:r>
              <a:rPr lang="it-CH" dirty="0">
                <a:solidFill>
                  <a:srgbClr val="FF0000"/>
                </a:solidFill>
              </a:rPr>
              <a:t>clone </a:t>
            </a:r>
            <a:r>
              <a:rPr lang="it-CH" dirty="0" err="1">
                <a:solidFill>
                  <a:srgbClr val="FF0000"/>
                </a:solidFill>
              </a:rPr>
              <a:t>library</a:t>
            </a:r>
            <a:r>
              <a:rPr lang="it-CH" dirty="0"/>
              <a:t> </a:t>
            </a:r>
            <a:r>
              <a:rPr lang="it-CH" dirty="0" err="1"/>
              <a:t>inserts</a:t>
            </a:r>
            <a:r>
              <a:rPr lang="it-CH" dirty="0"/>
              <a:t> DNA </a:t>
            </a:r>
            <a:r>
              <a:rPr lang="it-CH" dirty="0" err="1"/>
              <a:t>fragments</a:t>
            </a:r>
            <a:r>
              <a:rPr lang="it-CH" dirty="0"/>
              <a:t> from </a:t>
            </a:r>
            <a:r>
              <a:rPr lang="it-CH" dirty="0" err="1"/>
              <a:t>different</a:t>
            </a:r>
            <a:r>
              <a:rPr lang="it-CH" dirty="0"/>
              <a:t> </a:t>
            </a:r>
            <a:r>
              <a:rPr lang="it-CH" dirty="0" err="1"/>
              <a:t>parts</a:t>
            </a:r>
            <a:r>
              <a:rPr lang="it-CH" dirty="0"/>
              <a:t> of the </a:t>
            </a:r>
            <a:r>
              <a:rPr lang="it-CH" dirty="0" err="1"/>
              <a:t>starting</a:t>
            </a:r>
            <a:r>
              <a:rPr lang="it-CH" dirty="0"/>
              <a:t> DNA. </a:t>
            </a:r>
            <a:r>
              <a:rPr lang="it-CH" dirty="0" err="1"/>
              <a:t>If</a:t>
            </a:r>
            <a:r>
              <a:rPr lang="it-CH" dirty="0"/>
              <a:t> </a:t>
            </a:r>
            <a:r>
              <a:rPr lang="it-CH" b="1" dirty="0" err="1"/>
              <a:t>enough</a:t>
            </a:r>
            <a:r>
              <a:rPr lang="it-CH" b="1" dirty="0"/>
              <a:t> </a:t>
            </a:r>
            <a:r>
              <a:rPr lang="it-CH" b="1" dirty="0" err="1"/>
              <a:t>clones</a:t>
            </a:r>
            <a:r>
              <a:rPr lang="it-CH" b="1" dirty="0"/>
              <a:t> </a:t>
            </a:r>
            <a:r>
              <a:rPr lang="it-CH" dirty="0"/>
              <a:t>are </a:t>
            </a:r>
            <a:r>
              <a:rPr lang="it-CH" dirty="0" err="1"/>
              <a:t>obtained</a:t>
            </a:r>
            <a:r>
              <a:rPr lang="it-CH" dirty="0"/>
              <a:t>, </a:t>
            </a:r>
            <a:r>
              <a:rPr lang="it-CH" dirty="0" err="1"/>
              <a:t>then</a:t>
            </a:r>
            <a:r>
              <a:rPr lang="it-CH" dirty="0"/>
              <a:t>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possible</a:t>
            </a:r>
            <a:r>
              <a:rPr lang="it-CH" dirty="0"/>
              <a:t> to </a:t>
            </a:r>
            <a:r>
              <a:rPr lang="it-CH" dirty="0" err="1"/>
              <a:t>have</a:t>
            </a:r>
            <a:r>
              <a:rPr lang="it-CH" dirty="0"/>
              <a:t> </a:t>
            </a:r>
            <a:r>
              <a:rPr lang="it-CH" b="1" dirty="0" err="1"/>
              <a:t>every</a:t>
            </a:r>
            <a:r>
              <a:rPr lang="it-CH" b="1" dirty="0"/>
              <a:t> part of a </a:t>
            </a:r>
            <a:r>
              <a:rPr lang="it-CH" b="1" dirty="0" err="1"/>
              <a:t>genome</a:t>
            </a:r>
            <a:r>
              <a:rPr lang="it-CH" b="1" dirty="0"/>
              <a:t> </a:t>
            </a:r>
            <a:r>
              <a:rPr lang="it-CH" dirty="0" err="1"/>
              <a:t>represented</a:t>
            </a:r>
            <a:r>
              <a:rPr lang="it-CH" dirty="0"/>
              <a:t> in the </a:t>
            </a:r>
            <a:r>
              <a:rPr lang="it-CH" dirty="0" err="1"/>
              <a:t>library</a:t>
            </a:r>
            <a:r>
              <a:rPr lang="it-CH" dirty="0"/>
              <a:t>.</a:t>
            </a:r>
          </a:p>
        </p:txBody>
      </p:sp>
      <p:sp>
        <p:nvSpPr>
          <p:cNvPr id="4" name="Rettangolo 3"/>
          <p:cNvSpPr/>
          <p:nvPr/>
        </p:nvSpPr>
        <p:spPr>
          <a:xfrm>
            <a:off x="1207325" y="2759793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dirty="0"/>
              <a:t>Clone </a:t>
            </a:r>
            <a:r>
              <a:rPr lang="it-CH" dirty="0" err="1"/>
              <a:t>libraries</a:t>
            </a:r>
            <a:r>
              <a:rPr lang="it-CH" dirty="0"/>
              <a:t> are </a:t>
            </a:r>
            <a:r>
              <a:rPr lang="it-CH" dirty="0" err="1"/>
              <a:t>important</a:t>
            </a:r>
            <a:r>
              <a:rPr lang="it-CH" dirty="0"/>
              <a:t> for </a:t>
            </a:r>
            <a:r>
              <a:rPr lang="it-CH" dirty="0" err="1"/>
              <a:t>two</a:t>
            </a:r>
            <a:r>
              <a:rPr lang="it-CH" dirty="0"/>
              <a:t> </a:t>
            </a:r>
            <a:r>
              <a:rPr lang="it-CH" dirty="0" err="1"/>
              <a:t>reasons</a:t>
            </a:r>
            <a:r>
              <a:rPr lang="it-CH" dirty="0"/>
              <a:t>. First,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often</a:t>
            </a:r>
            <a:r>
              <a:rPr lang="it-CH" dirty="0"/>
              <a:t> </a:t>
            </a:r>
            <a:r>
              <a:rPr lang="it-CH" dirty="0" err="1"/>
              <a:t>possible</a:t>
            </a:r>
            <a:r>
              <a:rPr lang="it-CH" dirty="0"/>
              <a:t> to </a:t>
            </a:r>
            <a:r>
              <a:rPr lang="it-CH" dirty="0" err="1"/>
              <a:t>identify</a:t>
            </a:r>
            <a:r>
              <a:rPr lang="it-CH" dirty="0"/>
              <a:t> from </a:t>
            </a:r>
            <a:r>
              <a:rPr lang="it-CH" dirty="0" err="1"/>
              <a:t>within</a:t>
            </a:r>
            <a:r>
              <a:rPr lang="it-CH" dirty="0"/>
              <a:t> the </a:t>
            </a:r>
            <a:r>
              <a:rPr lang="it-CH" dirty="0" err="1"/>
              <a:t>library</a:t>
            </a:r>
            <a:r>
              <a:rPr lang="it-CH" dirty="0"/>
              <a:t> the clone or </a:t>
            </a:r>
            <a:r>
              <a:rPr lang="it-CH" dirty="0" err="1"/>
              <a:t>clones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contain</a:t>
            </a:r>
            <a:r>
              <a:rPr lang="it-CH" dirty="0"/>
              <a:t> the DNA from a single gene, so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b="1" dirty="0"/>
              <a:t>gene can be </a:t>
            </a:r>
            <a:r>
              <a:rPr lang="it-CH" b="1" dirty="0" err="1"/>
              <a:t>isolated</a:t>
            </a:r>
            <a:r>
              <a:rPr lang="it-CH" b="1" dirty="0"/>
              <a:t> and </a:t>
            </a:r>
            <a:r>
              <a:rPr lang="it-CH" b="1" dirty="0" err="1"/>
              <a:t>studied</a:t>
            </a:r>
            <a:r>
              <a:rPr lang="it-CH" b="1" dirty="0"/>
              <a:t> in </a:t>
            </a:r>
            <a:r>
              <a:rPr lang="it-CH" b="1" dirty="0" err="1"/>
              <a:t>detail</a:t>
            </a:r>
            <a:r>
              <a:rPr lang="it-CH" dirty="0"/>
              <a:t>. </a:t>
            </a:r>
          </a:p>
          <a:p>
            <a:r>
              <a:rPr lang="it-CH" dirty="0"/>
              <a:t>Second, a clone </a:t>
            </a:r>
            <a:r>
              <a:rPr lang="it-CH" dirty="0" err="1"/>
              <a:t>library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often</a:t>
            </a:r>
            <a:r>
              <a:rPr lang="it-CH" dirty="0"/>
              <a:t> the </a:t>
            </a:r>
            <a:r>
              <a:rPr lang="it-CH" b="1" dirty="0" err="1"/>
              <a:t>starting</a:t>
            </a:r>
            <a:r>
              <a:rPr lang="it-CH" b="1" dirty="0"/>
              <a:t> </a:t>
            </a:r>
            <a:r>
              <a:rPr lang="it-CH" b="1" dirty="0" err="1"/>
              <a:t>point</a:t>
            </a:r>
            <a:r>
              <a:rPr lang="it-CH" b="1" dirty="0"/>
              <a:t> for a </a:t>
            </a:r>
            <a:r>
              <a:rPr lang="it-CH" b="1" dirty="0" err="1"/>
              <a:t>genome</a:t>
            </a:r>
            <a:r>
              <a:rPr lang="it-CH" b="1" dirty="0"/>
              <a:t> </a:t>
            </a:r>
            <a:r>
              <a:rPr lang="it-CH" b="1" dirty="0" err="1"/>
              <a:t>sequencing</a:t>
            </a:r>
            <a:r>
              <a:rPr lang="it-CH" b="1" dirty="0"/>
              <a:t> </a:t>
            </a:r>
            <a:r>
              <a:rPr lang="it-CH" b="1" dirty="0" err="1"/>
              <a:t>project</a:t>
            </a:r>
            <a:r>
              <a:rPr lang="it-CH" dirty="0"/>
              <a:t>, </a:t>
            </a:r>
            <a:r>
              <a:rPr lang="it-CH" dirty="0" err="1"/>
              <a:t>because</a:t>
            </a:r>
            <a:r>
              <a:rPr lang="it-CH" dirty="0"/>
              <a:t> by </a:t>
            </a:r>
            <a:r>
              <a:rPr lang="it-CH" dirty="0" err="1"/>
              <a:t>sequencing</a:t>
            </a:r>
            <a:r>
              <a:rPr lang="it-CH" dirty="0"/>
              <a:t> the </a:t>
            </a:r>
            <a:r>
              <a:rPr lang="it-CH" dirty="0" err="1"/>
              <a:t>individual</a:t>
            </a:r>
            <a:r>
              <a:rPr lang="it-CH" dirty="0"/>
              <a:t> </a:t>
            </a:r>
            <a:r>
              <a:rPr lang="it-CH" dirty="0" err="1"/>
              <a:t>fragments</a:t>
            </a:r>
            <a:r>
              <a:rPr lang="it-CH" dirty="0"/>
              <a:t> </a:t>
            </a:r>
            <a:r>
              <a:rPr lang="it-CH" dirty="0" err="1"/>
              <a:t>contained</a:t>
            </a:r>
            <a:r>
              <a:rPr lang="it-CH" dirty="0"/>
              <a:t> in </a:t>
            </a:r>
            <a:r>
              <a:rPr lang="it-CH" dirty="0" err="1"/>
              <a:t>different</a:t>
            </a:r>
            <a:r>
              <a:rPr lang="it-CH" dirty="0"/>
              <a:t> </a:t>
            </a:r>
            <a:r>
              <a:rPr lang="it-CH" dirty="0" err="1"/>
              <a:t>clones</a:t>
            </a:r>
            <a:r>
              <a:rPr lang="it-CH" dirty="0"/>
              <a:t>, the </a:t>
            </a:r>
            <a:r>
              <a:rPr lang="it-CH" dirty="0" err="1"/>
              <a:t>genome</a:t>
            </a:r>
            <a:r>
              <a:rPr lang="it-CH" dirty="0"/>
              <a:t> </a:t>
            </a:r>
            <a:r>
              <a:rPr lang="it-CH" dirty="0" err="1"/>
              <a:t>sequence</a:t>
            </a:r>
            <a:r>
              <a:rPr lang="it-CH" dirty="0"/>
              <a:t> can </a:t>
            </a:r>
            <a:r>
              <a:rPr lang="it-CH" dirty="0" err="1"/>
              <a:t>gradually</a:t>
            </a:r>
            <a:r>
              <a:rPr lang="it-CH" dirty="0"/>
              <a:t> be </a:t>
            </a:r>
            <a:r>
              <a:rPr lang="it-CH" dirty="0" err="1"/>
              <a:t>built</a:t>
            </a:r>
            <a:r>
              <a:rPr lang="it-CH" dirty="0"/>
              <a:t> up</a:t>
            </a:r>
          </a:p>
        </p:txBody>
      </p:sp>
    </p:spTree>
    <p:extLst>
      <p:ext uri="{BB962C8B-B14F-4D97-AF65-F5344CB8AC3E}">
        <p14:creationId xmlns:p14="http://schemas.microsoft.com/office/powerpoint/2010/main" val="3451454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79375" y="1598683"/>
            <a:ext cx="34782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These</a:t>
            </a:r>
            <a:r>
              <a:rPr lang="it-CH" dirty="0"/>
              <a:t> </a:t>
            </a:r>
            <a:r>
              <a:rPr lang="it-CH" b="1" dirty="0" err="1"/>
              <a:t>manipulations</a:t>
            </a:r>
            <a:r>
              <a:rPr lang="it-CH" dirty="0"/>
              <a:t> </a:t>
            </a:r>
            <a:r>
              <a:rPr lang="it-CH" dirty="0" err="1"/>
              <a:t>form</a:t>
            </a:r>
            <a:r>
              <a:rPr lang="it-CH" dirty="0"/>
              <a:t> the </a:t>
            </a:r>
            <a:r>
              <a:rPr lang="it-CH" dirty="0" err="1"/>
              <a:t>basis</a:t>
            </a:r>
            <a:r>
              <a:rPr lang="it-CH" dirty="0"/>
              <a:t> of </a:t>
            </a:r>
            <a:r>
              <a:rPr lang="it-CH" dirty="0" err="1">
                <a:solidFill>
                  <a:srgbClr val="FF0000"/>
                </a:solidFill>
              </a:rPr>
              <a:t>recombinant</a:t>
            </a:r>
            <a:r>
              <a:rPr lang="it-CH" dirty="0">
                <a:solidFill>
                  <a:srgbClr val="FF0000"/>
                </a:solidFill>
              </a:rPr>
              <a:t> DNA </a:t>
            </a:r>
            <a:r>
              <a:rPr lang="it-CH" dirty="0" err="1">
                <a:solidFill>
                  <a:srgbClr val="FF0000"/>
                </a:solidFill>
              </a:rPr>
              <a:t>technology</a:t>
            </a:r>
            <a:r>
              <a:rPr lang="it-CH" dirty="0"/>
              <a:t>, in </a:t>
            </a:r>
            <a:r>
              <a:rPr lang="it-CH" dirty="0" err="1"/>
              <a:t>which</a:t>
            </a:r>
            <a:r>
              <a:rPr lang="it-CH" dirty="0"/>
              <a:t> new or </a:t>
            </a:r>
            <a:r>
              <a:rPr lang="it-CH" dirty="0" err="1"/>
              <a:t>recombinant</a:t>
            </a:r>
            <a:r>
              <a:rPr lang="it-CH" dirty="0"/>
              <a:t> DNA </a:t>
            </a:r>
            <a:r>
              <a:rPr lang="it-CH" dirty="0" err="1"/>
              <a:t>molecules</a:t>
            </a:r>
            <a:r>
              <a:rPr lang="it-CH" dirty="0"/>
              <a:t> are </a:t>
            </a:r>
            <a:r>
              <a:rPr lang="it-CH" dirty="0" err="1"/>
              <a:t>constructed</a:t>
            </a:r>
            <a:r>
              <a:rPr lang="it-CH" dirty="0"/>
              <a:t> from </a:t>
            </a:r>
            <a:r>
              <a:rPr lang="it-CH" dirty="0" err="1"/>
              <a:t>pieces</a:t>
            </a:r>
            <a:r>
              <a:rPr lang="it-CH" dirty="0"/>
              <a:t> of </a:t>
            </a:r>
            <a:r>
              <a:rPr lang="it-CH" dirty="0" err="1"/>
              <a:t>naturally</a:t>
            </a:r>
            <a:r>
              <a:rPr lang="it-CH" dirty="0"/>
              <a:t> </a:t>
            </a:r>
            <a:r>
              <a:rPr lang="it-CH" dirty="0" err="1"/>
              <a:t>occurring</a:t>
            </a:r>
            <a:r>
              <a:rPr lang="it-CH" dirty="0"/>
              <a:t> </a:t>
            </a:r>
            <a:r>
              <a:rPr lang="it-CH" dirty="0" err="1"/>
              <a:t>chromosomes</a:t>
            </a:r>
            <a:r>
              <a:rPr lang="it-CH" dirty="0"/>
              <a:t> and </a:t>
            </a:r>
            <a:r>
              <a:rPr lang="it-CH" dirty="0" err="1"/>
              <a:t>plasmids</a:t>
            </a:r>
            <a:r>
              <a:rPr lang="it-CH" dirty="0"/>
              <a:t>.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9909" y="1598683"/>
            <a:ext cx="4695817" cy="1931917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5675" y="4004212"/>
            <a:ext cx="3305175" cy="2209800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179374" y="4197842"/>
            <a:ext cx="34782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Recombinant</a:t>
            </a:r>
            <a:r>
              <a:rPr lang="it-CH" dirty="0"/>
              <a:t> DNA </a:t>
            </a:r>
            <a:r>
              <a:rPr lang="it-CH" dirty="0" err="1"/>
              <a:t>methodology</a:t>
            </a:r>
            <a:r>
              <a:rPr lang="it-CH" dirty="0"/>
              <a:t> led to </a:t>
            </a:r>
            <a:r>
              <a:rPr lang="it-CH" dirty="0" err="1"/>
              <a:t>development</a:t>
            </a:r>
            <a:r>
              <a:rPr lang="it-CH" dirty="0"/>
              <a:t> of the </a:t>
            </a:r>
            <a:r>
              <a:rPr lang="it-CH" b="1" dirty="0" err="1"/>
              <a:t>polymerase</a:t>
            </a:r>
            <a:r>
              <a:rPr lang="it-CH" b="1" dirty="0"/>
              <a:t> </a:t>
            </a:r>
            <a:r>
              <a:rPr lang="it-CH" b="1" dirty="0" err="1"/>
              <a:t>chain</a:t>
            </a:r>
            <a:r>
              <a:rPr lang="it-CH" b="1" dirty="0"/>
              <a:t> </a:t>
            </a:r>
            <a:r>
              <a:rPr lang="it-CH" b="1" dirty="0" err="1"/>
              <a:t>reaction</a:t>
            </a:r>
            <a:r>
              <a:rPr lang="it-CH" b="1" dirty="0"/>
              <a:t> </a:t>
            </a:r>
            <a:r>
              <a:rPr lang="it-CH" dirty="0"/>
              <a:t>(</a:t>
            </a:r>
            <a:r>
              <a:rPr lang="it-CH" dirty="0">
                <a:solidFill>
                  <a:srgbClr val="FF0000"/>
                </a:solidFill>
              </a:rPr>
              <a:t>PCR</a:t>
            </a:r>
            <a:r>
              <a:rPr lang="it-CH" dirty="0"/>
              <a:t>). PCR </a:t>
            </a:r>
            <a:r>
              <a:rPr lang="it-CH" dirty="0" err="1"/>
              <a:t>is</a:t>
            </a:r>
            <a:r>
              <a:rPr lang="it-CH" dirty="0"/>
              <a:t> a </a:t>
            </a:r>
            <a:r>
              <a:rPr lang="it-CH" dirty="0" err="1"/>
              <a:t>deceptively</a:t>
            </a:r>
            <a:r>
              <a:rPr lang="it-CH" dirty="0"/>
              <a:t> </a:t>
            </a:r>
            <a:r>
              <a:rPr lang="it-CH" dirty="0" err="1"/>
              <a:t>simple</a:t>
            </a:r>
            <a:r>
              <a:rPr lang="it-CH" dirty="0"/>
              <a:t> </a:t>
            </a:r>
            <a:r>
              <a:rPr lang="it-CH" dirty="0" err="1"/>
              <a:t>technique</a:t>
            </a:r>
            <a:r>
              <a:rPr lang="it-CH" dirty="0"/>
              <a:t>—</a:t>
            </a:r>
            <a:r>
              <a:rPr lang="it-CH" dirty="0" err="1"/>
              <a:t>all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achieves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the </a:t>
            </a:r>
            <a:r>
              <a:rPr lang="it-CH" dirty="0" err="1"/>
              <a:t>repeated</a:t>
            </a:r>
            <a:r>
              <a:rPr lang="it-CH" dirty="0"/>
              <a:t> </a:t>
            </a:r>
            <a:r>
              <a:rPr lang="it-CH" dirty="0" err="1"/>
              <a:t>copying</a:t>
            </a:r>
            <a:r>
              <a:rPr lang="it-CH" dirty="0"/>
              <a:t> of a short </a:t>
            </a:r>
            <a:r>
              <a:rPr lang="it-CH" dirty="0" err="1"/>
              <a:t>segment</a:t>
            </a:r>
            <a:r>
              <a:rPr lang="it-CH" dirty="0"/>
              <a:t> of a DNA </a:t>
            </a:r>
            <a:r>
              <a:rPr lang="it-CH" dirty="0" err="1"/>
              <a:t>molecule</a:t>
            </a:r>
            <a:endParaRPr lang="it-CH" dirty="0"/>
          </a:p>
          <a:p>
            <a:r>
              <a:rPr lang="it-CH" dirty="0"/>
              <a:t> </a:t>
            </a:r>
          </a:p>
        </p:txBody>
      </p:sp>
      <p:sp>
        <p:nvSpPr>
          <p:cNvPr id="6" name="Rettangolo 5"/>
          <p:cNvSpPr/>
          <p:nvPr/>
        </p:nvSpPr>
        <p:spPr>
          <a:xfrm>
            <a:off x="7069667" y="5259317"/>
            <a:ext cx="48252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Recombinant</a:t>
            </a:r>
            <a:r>
              <a:rPr lang="it-CH" dirty="0"/>
              <a:t> DNA techniques </a:t>
            </a:r>
            <a:r>
              <a:rPr lang="it-CH" dirty="0" err="1"/>
              <a:t>also</a:t>
            </a:r>
            <a:r>
              <a:rPr lang="it-CH" dirty="0"/>
              <a:t> </a:t>
            </a:r>
            <a:r>
              <a:rPr lang="it-CH" dirty="0" err="1"/>
              <a:t>underlie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DNA </a:t>
            </a:r>
            <a:r>
              <a:rPr lang="it-CH" dirty="0" err="1">
                <a:solidFill>
                  <a:srgbClr val="FF0000"/>
                </a:solidFill>
              </a:rPr>
              <a:t>cloning</a:t>
            </a:r>
            <a:r>
              <a:rPr lang="it-CH" dirty="0"/>
              <a:t>, or gene </a:t>
            </a:r>
            <a:r>
              <a:rPr lang="it-CH" dirty="0" err="1"/>
              <a:t>cloning</a:t>
            </a:r>
            <a:r>
              <a:rPr lang="it-CH" dirty="0"/>
              <a:t>, in </a:t>
            </a:r>
            <a:r>
              <a:rPr lang="it-CH" dirty="0" err="1"/>
              <a:t>which</a:t>
            </a:r>
            <a:r>
              <a:rPr lang="it-CH" dirty="0"/>
              <a:t> a DNA </a:t>
            </a:r>
            <a:r>
              <a:rPr lang="it-CH" dirty="0" err="1"/>
              <a:t>fragment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inserted</a:t>
            </a:r>
            <a:r>
              <a:rPr lang="it-CH" dirty="0"/>
              <a:t> </a:t>
            </a:r>
            <a:r>
              <a:rPr lang="it-CH" dirty="0" err="1"/>
              <a:t>into</a:t>
            </a:r>
            <a:r>
              <a:rPr lang="it-CH" dirty="0"/>
              <a:t> a </a:t>
            </a:r>
            <a:r>
              <a:rPr lang="it-CH" dirty="0" err="1"/>
              <a:t>plasmid</a:t>
            </a:r>
            <a:r>
              <a:rPr lang="it-CH" dirty="0"/>
              <a:t> or virus </a:t>
            </a:r>
            <a:r>
              <a:rPr lang="it-CH" dirty="0" err="1"/>
              <a:t>chromosome</a:t>
            </a:r>
            <a:r>
              <a:rPr lang="it-CH" dirty="0"/>
              <a:t> and </a:t>
            </a:r>
            <a:r>
              <a:rPr lang="it-CH" dirty="0" err="1"/>
              <a:t>then</a:t>
            </a:r>
            <a:r>
              <a:rPr lang="it-CH" dirty="0"/>
              <a:t> </a:t>
            </a:r>
            <a:r>
              <a:rPr lang="it-CH" dirty="0" err="1"/>
              <a:t>replicated</a:t>
            </a:r>
            <a:r>
              <a:rPr lang="it-CH" dirty="0"/>
              <a:t> in a </a:t>
            </a:r>
            <a:r>
              <a:rPr lang="it-CH" dirty="0" err="1"/>
              <a:t>bacterial</a:t>
            </a:r>
            <a:r>
              <a:rPr lang="it-CH" dirty="0"/>
              <a:t> or </a:t>
            </a:r>
            <a:r>
              <a:rPr lang="it-CH" dirty="0" err="1"/>
              <a:t>eukaryotic</a:t>
            </a:r>
            <a:r>
              <a:rPr lang="it-CH" dirty="0"/>
              <a:t> </a:t>
            </a:r>
            <a:r>
              <a:rPr lang="it-CH" dirty="0" err="1"/>
              <a:t>host</a:t>
            </a:r>
            <a:endParaRPr lang="it-CH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1119E203-E44F-49DA-A0A1-810EB9CFD0F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5926" y="1019262"/>
            <a:ext cx="3092705" cy="408985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xmlns="" id="{2D42A367-6D4A-4EC3-9D10-4FE321DF91C5}"/>
              </a:ext>
            </a:extLst>
          </p:cNvPr>
          <p:cNvSpPr/>
          <p:nvPr/>
        </p:nvSpPr>
        <p:spPr>
          <a:xfrm>
            <a:off x="179375" y="56453"/>
            <a:ext cx="119448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The toolkit of techniques </a:t>
            </a:r>
            <a:r>
              <a:rPr lang="it-IT" dirty="0" err="1"/>
              <a:t>used</a:t>
            </a:r>
            <a:r>
              <a:rPr lang="it-IT" dirty="0"/>
              <a:t> by </a:t>
            </a:r>
            <a:r>
              <a:rPr lang="it-IT" dirty="0" err="1"/>
              <a:t>molecular</a:t>
            </a:r>
            <a:r>
              <a:rPr lang="it-IT" dirty="0"/>
              <a:t> </a:t>
            </a:r>
            <a:r>
              <a:rPr lang="it-IT" dirty="0" err="1"/>
              <a:t>biologists</a:t>
            </a:r>
            <a:r>
              <a:rPr lang="it-IT" dirty="0"/>
              <a:t> to study DNA </a:t>
            </a:r>
            <a:r>
              <a:rPr lang="it-IT" dirty="0" err="1"/>
              <a:t>molecules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assembled</a:t>
            </a:r>
            <a:r>
              <a:rPr lang="it-IT" dirty="0"/>
              <a:t> </a:t>
            </a:r>
            <a:r>
              <a:rPr lang="it-IT" dirty="0" err="1"/>
              <a:t>during</a:t>
            </a:r>
            <a:r>
              <a:rPr lang="it-IT" dirty="0"/>
              <a:t> the 1970s and 1980s. </a:t>
            </a:r>
            <a:r>
              <a:rPr lang="it-IT" dirty="0" err="1"/>
              <a:t>Before</a:t>
            </a:r>
            <a:r>
              <a:rPr lang="it-IT" dirty="0"/>
              <a:t> </a:t>
            </a:r>
            <a:r>
              <a:rPr lang="it-IT" dirty="0" err="1"/>
              <a:t>then</a:t>
            </a:r>
            <a:r>
              <a:rPr lang="it-IT" dirty="0"/>
              <a:t>, the </a:t>
            </a:r>
            <a:r>
              <a:rPr lang="it-IT" dirty="0" err="1"/>
              <a:t>only</a:t>
            </a:r>
            <a:r>
              <a:rPr lang="it-IT" dirty="0"/>
              <a:t> way in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individual</a:t>
            </a:r>
            <a:r>
              <a:rPr lang="it-IT" dirty="0"/>
              <a:t> </a:t>
            </a:r>
            <a:r>
              <a:rPr lang="it-IT" dirty="0" err="1"/>
              <a:t>genes</a:t>
            </a:r>
            <a:r>
              <a:rPr lang="it-IT" dirty="0"/>
              <a:t> </a:t>
            </a:r>
            <a:r>
              <a:rPr lang="it-IT" dirty="0" err="1"/>
              <a:t>could</a:t>
            </a:r>
            <a:r>
              <a:rPr lang="it-IT" dirty="0"/>
              <a:t> be </a:t>
            </a:r>
            <a:r>
              <a:rPr lang="it-IT" dirty="0" err="1"/>
              <a:t>studied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by </a:t>
            </a:r>
            <a:r>
              <a:rPr lang="it-IT" dirty="0" err="1">
                <a:solidFill>
                  <a:srgbClr val="FF0000"/>
                </a:solidFill>
              </a:rPr>
              <a:t>classical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genetics</a:t>
            </a:r>
            <a:r>
              <a:rPr lang="it-IT" dirty="0"/>
              <a:t>, </a:t>
            </a:r>
            <a:r>
              <a:rPr lang="it-IT" dirty="0" err="1"/>
              <a:t>using</a:t>
            </a:r>
            <a:r>
              <a:rPr lang="it-IT" dirty="0"/>
              <a:t> techniques that </a:t>
            </a:r>
            <a:r>
              <a:rPr lang="it-IT" dirty="0" err="1"/>
              <a:t>originated</a:t>
            </a:r>
            <a:r>
              <a:rPr lang="it-IT" dirty="0"/>
              <a:t> with Mendel in the middle part of the </a:t>
            </a:r>
            <a:r>
              <a:rPr lang="it-IT" dirty="0" err="1"/>
              <a:t>nineteenth</a:t>
            </a:r>
            <a:r>
              <a:rPr lang="it-IT" dirty="0"/>
              <a:t> </a:t>
            </a:r>
            <a:r>
              <a:rPr lang="it-IT" dirty="0" err="1"/>
              <a:t>century</a:t>
            </a:r>
            <a:r>
              <a:rPr lang="it-IT" dirty="0"/>
              <a:t>. In the </a:t>
            </a:r>
            <a:r>
              <a:rPr lang="it-IT" dirty="0" err="1"/>
              <a:t>early</a:t>
            </a:r>
            <a:r>
              <a:rPr lang="it-IT" dirty="0"/>
              <a:t> 1970s, </a:t>
            </a:r>
            <a:r>
              <a:rPr lang="it-IT" dirty="0" err="1"/>
              <a:t>provided</a:t>
            </a:r>
            <a:r>
              <a:rPr lang="it-IT" dirty="0"/>
              <a:t> </a:t>
            </a:r>
            <a:r>
              <a:rPr lang="it-IT" dirty="0" err="1"/>
              <a:t>molecular</a:t>
            </a:r>
            <a:r>
              <a:rPr lang="it-IT" dirty="0"/>
              <a:t> </a:t>
            </a:r>
            <a:r>
              <a:rPr lang="it-IT" dirty="0" err="1"/>
              <a:t>biologists</a:t>
            </a:r>
            <a:r>
              <a:rPr lang="it-IT" dirty="0"/>
              <a:t> with </a:t>
            </a:r>
            <a:r>
              <a:rPr lang="it-IT" dirty="0" err="1"/>
              <a:t>enzymes</a:t>
            </a:r>
            <a:r>
              <a:rPr lang="it-IT" dirty="0"/>
              <a:t> that </a:t>
            </a:r>
            <a:r>
              <a:rPr lang="it-IT" dirty="0" err="1"/>
              <a:t>could</a:t>
            </a:r>
            <a:r>
              <a:rPr lang="it-IT" dirty="0"/>
              <a:t> be </a:t>
            </a:r>
            <a:r>
              <a:rPr lang="it-IT" dirty="0" err="1"/>
              <a:t>used</a:t>
            </a:r>
            <a:r>
              <a:rPr lang="it-IT" dirty="0"/>
              <a:t> to </a:t>
            </a:r>
            <a:r>
              <a:rPr lang="it-IT" b="1" dirty="0" err="1"/>
              <a:t>manipulate</a:t>
            </a:r>
            <a:r>
              <a:rPr lang="it-IT" dirty="0"/>
              <a:t> DNA </a:t>
            </a:r>
            <a:r>
              <a:rPr lang="it-IT" dirty="0" err="1"/>
              <a:t>molecules</a:t>
            </a:r>
            <a:r>
              <a:rPr lang="it-IT" dirty="0"/>
              <a:t> in the test tube.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95299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56359" y="172906"/>
            <a:ext cx="71090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>
                <a:solidFill>
                  <a:srgbClr val="FF0000"/>
                </a:solidFill>
              </a:rPr>
              <a:t>Plasmids</a:t>
            </a:r>
            <a:r>
              <a:rPr lang="it-CH" dirty="0"/>
              <a:t> replicate </a:t>
            </a:r>
            <a:r>
              <a:rPr lang="it-CH" dirty="0" err="1"/>
              <a:t>efficiently</a:t>
            </a:r>
            <a:r>
              <a:rPr lang="it-CH" dirty="0"/>
              <a:t> in </a:t>
            </a:r>
            <a:r>
              <a:rPr lang="it-CH" dirty="0" err="1"/>
              <a:t>their</a:t>
            </a:r>
            <a:r>
              <a:rPr lang="it-CH" dirty="0"/>
              <a:t> </a:t>
            </a:r>
            <a:r>
              <a:rPr lang="it-CH" dirty="0" err="1"/>
              <a:t>bacterial</a:t>
            </a:r>
            <a:r>
              <a:rPr lang="it-CH" dirty="0"/>
              <a:t> </a:t>
            </a:r>
            <a:r>
              <a:rPr lang="it-CH" dirty="0" err="1"/>
              <a:t>hosts</a:t>
            </a:r>
            <a:r>
              <a:rPr lang="it-CH" dirty="0"/>
              <a:t> </a:t>
            </a:r>
            <a:r>
              <a:rPr lang="it-CH" dirty="0" err="1"/>
              <a:t>because</a:t>
            </a:r>
            <a:r>
              <a:rPr lang="it-CH" dirty="0"/>
              <a:t> </a:t>
            </a:r>
            <a:r>
              <a:rPr lang="it-CH" dirty="0" err="1"/>
              <a:t>each</a:t>
            </a:r>
            <a:r>
              <a:rPr lang="it-CH" dirty="0"/>
              <a:t> </a:t>
            </a:r>
            <a:r>
              <a:rPr lang="it-CH" dirty="0" err="1"/>
              <a:t>plasmid</a:t>
            </a:r>
            <a:r>
              <a:rPr lang="it-CH" dirty="0"/>
              <a:t> </a:t>
            </a:r>
            <a:r>
              <a:rPr lang="it-CH" dirty="0" err="1"/>
              <a:t>possesses</a:t>
            </a:r>
            <a:r>
              <a:rPr lang="it-CH" dirty="0"/>
              <a:t> an </a:t>
            </a:r>
            <a:r>
              <a:rPr lang="it-CH" b="1" dirty="0" err="1"/>
              <a:t>origin</a:t>
            </a:r>
            <a:r>
              <a:rPr lang="it-CH" b="1" dirty="0"/>
              <a:t> of </a:t>
            </a:r>
            <a:r>
              <a:rPr lang="it-CH" b="1" dirty="0" err="1"/>
              <a:t>replication</a:t>
            </a:r>
            <a:r>
              <a:rPr lang="it-CH" b="1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recognized</a:t>
            </a:r>
            <a:r>
              <a:rPr lang="it-CH" dirty="0"/>
              <a:t> by the DNA </a:t>
            </a:r>
            <a:r>
              <a:rPr lang="it-CH" dirty="0" err="1"/>
              <a:t>polymerases</a:t>
            </a:r>
            <a:r>
              <a:rPr lang="it-CH" dirty="0"/>
              <a:t> and </a:t>
            </a:r>
            <a:r>
              <a:rPr lang="it-CH" dirty="0" err="1"/>
              <a:t>other</a:t>
            </a:r>
            <a:r>
              <a:rPr lang="it-CH" dirty="0"/>
              <a:t> </a:t>
            </a:r>
            <a:r>
              <a:rPr lang="it-CH" dirty="0" err="1"/>
              <a:t>proteins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normally</a:t>
            </a:r>
            <a:r>
              <a:rPr lang="it-CH" dirty="0"/>
              <a:t> replicate the </a:t>
            </a:r>
            <a:r>
              <a:rPr lang="it-CH" dirty="0" err="1"/>
              <a:t>bacterium’s</a:t>
            </a:r>
            <a:r>
              <a:rPr lang="it-CH" dirty="0"/>
              <a:t> </a:t>
            </a:r>
            <a:r>
              <a:rPr lang="it-CH" dirty="0" err="1"/>
              <a:t>chromosome</a:t>
            </a:r>
            <a:r>
              <a:rPr lang="it-CH" dirty="0"/>
              <a:t>. The </a:t>
            </a:r>
            <a:r>
              <a:rPr lang="it-CH" dirty="0" err="1"/>
              <a:t>host</a:t>
            </a:r>
            <a:r>
              <a:rPr lang="it-CH" dirty="0"/>
              <a:t> </a:t>
            </a:r>
            <a:r>
              <a:rPr lang="it-CH" dirty="0" err="1"/>
              <a:t>cell’s</a:t>
            </a:r>
            <a:r>
              <a:rPr lang="it-CH" dirty="0"/>
              <a:t> replicative </a:t>
            </a:r>
            <a:r>
              <a:rPr lang="it-CH" dirty="0" err="1"/>
              <a:t>machinery</a:t>
            </a:r>
            <a:r>
              <a:rPr lang="it-CH" dirty="0"/>
              <a:t> </a:t>
            </a:r>
            <a:r>
              <a:rPr lang="it-CH" dirty="0" err="1"/>
              <a:t>will</a:t>
            </a:r>
            <a:r>
              <a:rPr lang="it-CH" dirty="0"/>
              <a:t> </a:t>
            </a:r>
            <a:r>
              <a:rPr lang="it-CH" dirty="0" err="1"/>
              <a:t>also</a:t>
            </a:r>
            <a:r>
              <a:rPr lang="it-CH" dirty="0"/>
              <a:t> propagate a </a:t>
            </a:r>
            <a:r>
              <a:rPr lang="it-CH" dirty="0" err="1"/>
              <a:t>plasmid</a:t>
            </a:r>
            <a:r>
              <a:rPr lang="it-CH" dirty="0"/>
              <a:t> </a:t>
            </a:r>
            <a:r>
              <a:rPr lang="it-CH" dirty="0" err="1"/>
              <a:t>cloning</a:t>
            </a:r>
            <a:r>
              <a:rPr lang="it-CH" dirty="0"/>
              <a:t> </a:t>
            </a:r>
            <a:r>
              <a:rPr lang="it-CH" dirty="0" err="1"/>
              <a:t>vector</a:t>
            </a:r>
            <a:r>
              <a:rPr lang="it-CH" dirty="0"/>
              <a:t>, plus </a:t>
            </a:r>
            <a:r>
              <a:rPr lang="it-CH" dirty="0" err="1"/>
              <a:t>any</a:t>
            </a:r>
            <a:r>
              <a:rPr lang="it-CH" dirty="0"/>
              <a:t> new </a:t>
            </a:r>
            <a:r>
              <a:rPr lang="it-CH" dirty="0" err="1"/>
              <a:t>genes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have</a:t>
            </a:r>
            <a:r>
              <a:rPr lang="it-CH" dirty="0"/>
              <a:t> </a:t>
            </a:r>
            <a:r>
              <a:rPr lang="it-CH" dirty="0" err="1"/>
              <a:t>been</a:t>
            </a:r>
            <a:r>
              <a:rPr lang="it-CH" dirty="0"/>
              <a:t> </a:t>
            </a:r>
            <a:r>
              <a:rPr lang="it-CH" dirty="0" err="1"/>
              <a:t>inserted</a:t>
            </a:r>
            <a:r>
              <a:rPr lang="it-CH" dirty="0"/>
              <a:t> </a:t>
            </a:r>
            <a:r>
              <a:rPr lang="it-CH" dirty="0" err="1"/>
              <a:t>into</a:t>
            </a:r>
            <a:r>
              <a:rPr lang="it-CH" dirty="0"/>
              <a:t> </a:t>
            </a:r>
            <a:r>
              <a:rPr lang="it-CH" dirty="0" err="1"/>
              <a:t>it</a:t>
            </a:r>
            <a:r>
              <a:rPr lang="it-CH" dirty="0"/>
              <a:t>.</a:t>
            </a:r>
          </a:p>
        </p:txBody>
      </p:sp>
      <p:sp>
        <p:nvSpPr>
          <p:cNvPr id="3" name="Rettangolo 2"/>
          <p:cNvSpPr/>
          <p:nvPr/>
        </p:nvSpPr>
        <p:spPr>
          <a:xfrm>
            <a:off x="268327" y="1900023"/>
            <a:ext cx="435965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One</a:t>
            </a:r>
            <a:r>
              <a:rPr lang="it-CH" dirty="0"/>
              <a:t> of the </a:t>
            </a:r>
            <a:r>
              <a:rPr lang="it-CH" dirty="0" err="1"/>
              <a:t>most</a:t>
            </a:r>
            <a:r>
              <a:rPr lang="it-CH" dirty="0"/>
              <a:t> </a:t>
            </a:r>
            <a:r>
              <a:rPr lang="it-CH" dirty="0" err="1"/>
              <a:t>popular</a:t>
            </a:r>
            <a:r>
              <a:rPr lang="it-CH" dirty="0"/>
              <a:t> </a:t>
            </a:r>
            <a:r>
              <a:rPr lang="it-CH" b="1" dirty="0" err="1"/>
              <a:t>plasmid</a:t>
            </a:r>
            <a:r>
              <a:rPr lang="it-CH" b="1" dirty="0"/>
              <a:t> </a:t>
            </a:r>
            <a:r>
              <a:rPr lang="it-CH" b="1" dirty="0" err="1"/>
              <a:t>vectors</a:t>
            </a:r>
            <a:r>
              <a:rPr lang="it-CH" b="1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pUC8</a:t>
            </a:r>
            <a:r>
              <a:rPr lang="it-CH" dirty="0"/>
              <a:t>, a </a:t>
            </a:r>
            <a:r>
              <a:rPr lang="it-CH" dirty="0" err="1"/>
              <a:t>member</a:t>
            </a:r>
            <a:r>
              <a:rPr lang="it-CH" dirty="0"/>
              <a:t> of a </a:t>
            </a:r>
            <a:r>
              <a:rPr lang="it-CH" dirty="0" err="1"/>
              <a:t>series</a:t>
            </a:r>
            <a:r>
              <a:rPr lang="it-CH" dirty="0"/>
              <a:t> of </a:t>
            </a:r>
            <a:r>
              <a:rPr lang="it-CH" dirty="0" err="1"/>
              <a:t>vectors</a:t>
            </a:r>
            <a:r>
              <a:rPr lang="it-CH" dirty="0"/>
              <a:t> first </a:t>
            </a:r>
            <a:r>
              <a:rPr lang="it-CH" dirty="0" err="1"/>
              <a:t>introduced</a:t>
            </a:r>
            <a:r>
              <a:rPr lang="it-CH" dirty="0"/>
              <a:t> in the </a:t>
            </a:r>
            <a:r>
              <a:rPr lang="it-CH" dirty="0" err="1"/>
              <a:t>early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1980s</a:t>
            </a:r>
            <a:r>
              <a:rPr lang="it-CH" dirty="0"/>
              <a:t>. The </a:t>
            </a:r>
            <a:r>
              <a:rPr lang="it-CH" dirty="0" err="1"/>
              <a:t>pUC</a:t>
            </a:r>
            <a:r>
              <a:rPr lang="it-CH" dirty="0"/>
              <a:t> </a:t>
            </a:r>
            <a:r>
              <a:rPr lang="it-CH" dirty="0" err="1"/>
              <a:t>series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derived</a:t>
            </a:r>
            <a:r>
              <a:rPr lang="it-CH" dirty="0"/>
              <a:t> from an </a:t>
            </a:r>
            <a:r>
              <a:rPr lang="it-CH" dirty="0" err="1"/>
              <a:t>earlier</a:t>
            </a:r>
            <a:r>
              <a:rPr lang="it-CH" dirty="0"/>
              <a:t> </a:t>
            </a:r>
            <a:r>
              <a:rPr lang="it-CH" dirty="0" err="1"/>
              <a:t>cloning</a:t>
            </a:r>
            <a:r>
              <a:rPr lang="it-CH" dirty="0"/>
              <a:t> </a:t>
            </a:r>
            <a:r>
              <a:rPr lang="it-CH" dirty="0" err="1"/>
              <a:t>vector</a:t>
            </a:r>
            <a:r>
              <a:rPr lang="it-CH" dirty="0"/>
              <a:t>, </a:t>
            </a:r>
            <a:r>
              <a:rPr lang="it-CH" dirty="0">
                <a:solidFill>
                  <a:srgbClr val="FF0000"/>
                </a:solidFill>
              </a:rPr>
              <a:t>pBR322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was</a:t>
            </a:r>
            <a:r>
              <a:rPr lang="it-CH" dirty="0"/>
              <a:t> </a:t>
            </a:r>
            <a:r>
              <a:rPr lang="it-CH" dirty="0" err="1"/>
              <a:t>originally</a:t>
            </a:r>
            <a:r>
              <a:rPr lang="it-CH" dirty="0"/>
              <a:t> </a:t>
            </a:r>
            <a:r>
              <a:rPr lang="it-CH" dirty="0" err="1"/>
              <a:t>constructed</a:t>
            </a:r>
            <a:r>
              <a:rPr lang="it-CH" dirty="0"/>
              <a:t> by </a:t>
            </a:r>
            <a:r>
              <a:rPr lang="it-CH" dirty="0" err="1"/>
              <a:t>ligating</a:t>
            </a:r>
            <a:r>
              <a:rPr lang="it-CH" dirty="0"/>
              <a:t> </a:t>
            </a:r>
            <a:r>
              <a:rPr lang="it-CH" dirty="0" err="1"/>
              <a:t>together</a:t>
            </a:r>
            <a:r>
              <a:rPr lang="it-CH" dirty="0"/>
              <a:t> </a:t>
            </a:r>
            <a:r>
              <a:rPr lang="it-CH" dirty="0" err="1"/>
              <a:t>restriction</a:t>
            </a:r>
            <a:r>
              <a:rPr lang="it-CH" dirty="0"/>
              <a:t> </a:t>
            </a:r>
            <a:r>
              <a:rPr lang="it-CH" dirty="0" err="1"/>
              <a:t>fragments</a:t>
            </a:r>
            <a:r>
              <a:rPr lang="it-CH" dirty="0"/>
              <a:t> from </a:t>
            </a:r>
            <a:r>
              <a:rPr lang="it-CH" dirty="0" err="1"/>
              <a:t>three</a:t>
            </a:r>
            <a:r>
              <a:rPr lang="it-CH" dirty="0"/>
              <a:t> </a:t>
            </a:r>
            <a:r>
              <a:rPr lang="it-CH" dirty="0" err="1"/>
              <a:t>naturally</a:t>
            </a:r>
            <a:r>
              <a:rPr lang="it-CH" dirty="0"/>
              <a:t> </a:t>
            </a:r>
            <a:r>
              <a:rPr lang="it-CH" dirty="0" err="1"/>
              <a:t>occurring</a:t>
            </a:r>
            <a:r>
              <a:rPr lang="it-CH" dirty="0"/>
              <a:t> E. coli </a:t>
            </a:r>
            <a:r>
              <a:rPr lang="it-CH" dirty="0" err="1"/>
              <a:t>plasmids</a:t>
            </a:r>
            <a:r>
              <a:rPr lang="it-CH" dirty="0"/>
              <a:t>: R1, R6.5, and pMB1. pUC8 </a:t>
            </a:r>
            <a:r>
              <a:rPr lang="it-CH" dirty="0" err="1"/>
              <a:t>is</a:t>
            </a:r>
            <a:r>
              <a:rPr lang="it-CH" dirty="0"/>
              <a:t> a small </a:t>
            </a:r>
            <a:r>
              <a:rPr lang="it-CH" dirty="0" err="1"/>
              <a:t>plasmid</a:t>
            </a:r>
            <a:r>
              <a:rPr lang="it-CH" dirty="0"/>
              <a:t>, </a:t>
            </a:r>
            <a:r>
              <a:rPr lang="it-CH" dirty="0" err="1"/>
              <a:t>comprising</a:t>
            </a:r>
            <a:r>
              <a:rPr lang="it-CH" dirty="0"/>
              <a:t> just 2.7 kb. </a:t>
            </a:r>
            <a:r>
              <a:rPr lang="it-CH" dirty="0" err="1"/>
              <a:t>As</a:t>
            </a:r>
            <a:r>
              <a:rPr lang="it-CH" dirty="0"/>
              <a:t> </a:t>
            </a:r>
            <a:r>
              <a:rPr lang="it-CH" dirty="0" err="1"/>
              <a:t>well</a:t>
            </a:r>
            <a:r>
              <a:rPr lang="it-CH" dirty="0"/>
              <a:t> </a:t>
            </a:r>
            <a:r>
              <a:rPr lang="it-CH" dirty="0" err="1"/>
              <a:t>as</a:t>
            </a:r>
            <a:r>
              <a:rPr lang="it-CH" dirty="0"/>
              <a:t> </a:t>
            </a:r>
            <a:r>
              <a:rPr lang="it-CH" dirty="0" err="1"/>
              <a:t>its</a:t>
            </a:r>
            <a:r>
              <a:rPr lang="it-CH" dirty="0"/>
              <a:t> </a:t>
            </a:r>
            <a:r>
              <a:rPr lang="it-CH" dirty="0" err="1"/>
              <a:t>origin</a:t>
            </a:r>
            <a:r>
              <a:rPr lang="it-CH" dirty="0"/>
              <a:t> of </a:t>
            </a:r>
            <a:r>
              <a:rPr lang="it-CH" dirty="0" err="1"/>
              <a:t>replication</a:t>
            </a:r>
            <a:r>
              <a:rPr lang="it-CH" dirty="0"/>
              <a:t>,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carries</a:t>
            </a:r>
            <a:r>
              <a:rPr lang="it-CH" dirty="0"/>
              <a:t> </a:t>
            </a:r>
            <a:r>
              <a:rPr lang="it-CH" dirty="0" err="1"/>
              <a:t>two</a:t>
            </a:r>
            <a:r>
              <a:rPr lang="it-CH" dirty="0"/>
              <a:t> </a:t>
            </a:r>
            <a:r>
              <a:rPr lang="it-CH" dirty="0" err="1"/>
              <a:t>genes</a:t>
            </a:r>
            <a:r>
              <a:rPr lang="it-CH" dirty="0"/>
              <a:t>: the gene for </a:t>
            </a:r>
            <a:r>
              <a:rPr lang="it-CH" dirty="0" err="1"/>
              <a:t>ampicillin</a:t>
            </a:r>
            <a:r>
              <a:rPr lang="it-CH" dirty="0"/>
              <a:t> </a:t>
            </a:r>
            <a:r>
              <a:rPr lang="it-CH" dirty="0" err="1"/>
              <a:t>resistance</a:t>
            </a:r>
            <a:r>
              <a:rPr lang="it-CH" dirty="0"/>
              <a:t>, the </a:t>
            </a:r>
            <a:r>
              <a:rPr lang="it-CH" dirty="0" err="1"/>
              <a:t>lacZ</a:t>
            </a:r>
            <a:r>
              <a:rPr lang="it-CH" dirty="0"/>
              <a:t>′ gene,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codes</a:t>
            </a:r>
            <a:r>
              <a:rPr lang="it-CH" dirty="0"/>
              <a:t> for part of the </a:t>
            </a:r>
            <a:r>
              <a:rPr lang="it-CH" dirty="0" err="1"/>
              <a:t>enzyme</a:t>
            </a:r>
            <a:r>
              <a:rPr lang="it-CH" dirty="0"/>
              <a:t> β-</a:t>
            </a:r>
            <a:r>
              <a:rPr lang="it-CH" dirty="0" err="1"/>
              <a:t>galactosidase</a:t>
            </a:r>
            <a:r>
              <a:rPr lang="it-CH" dirty="0"/>
              <a:t>.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enzyme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involved</a:t>
            </a:r>
            <a:r>
              <a:rPr lang="it-CH" dirty="0"/>
              <a:t> in the breakdown of </a:t>
            </a:r>
            <a:r>
              <a:rPr lang="it-CH" dirty="0" err="1"/>
              <a:t>lactose</a:t>
            </a:r>
            <a:r>
              <a:rPr lang="it-CH" dirty="0"/>
              <a:t> to </a:t>
            </a:r>
            <a:r>
              <a:rPr lang="it-CH" dirty="0" err="1"/>
              <a:t>glucose</a:t>
            </a:r>
            <a:r>
              <a:rPr lang="it-CH" dirty="0"/>
              <a:t> plus </a:t>
            </a:r>
            <a:r>
              <a:rPr lang="it-CH" dirty="0" err="1"/>
              <a:t>galactose</a:t>
            </a:r>
            <a:r>
              <a:rPr lang="it-CH" dirty="0"/>
              <a:t>.</a:t>
            </a:r>
          </a:p>
        </p:txBody>
      </p:sp>
      <p:sp>
        <p:nvSpPr>
          <p:cNvPr id="6" name="Rettangolo 5"/>
          <p:cNvSpPr/>
          <p:nvPr/>
        </p:nvSpPr>
        <p:spPr>
          <a:xfrm>
            <a:off x="7660623" y="299178"/>
            <a:ext cx="435965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Ligation</a:t>
            </a:r>
            <a:r>
              <a:rPr lang="it-CH" dirty="0"/>
              <a:t> of new DNA </a:t>
            </a:r>
            <a:r>
              <a:rPr lang="it-CH" dirty="0" err="1"/>
              <a:t>into</a:t>
            </a:r>
            <a:r>
              <a:rPr lang="it-CH" dirty="0"/>
              <a:t> </a:t>
            </a:r>
            <a:r>
              <a:rPr lang="it-CH" dirty="0" err="1"/>
              <a:t>any</a:t>
            </a:r>
            <a:r>
              <a:rPr lang="it-CH" dirty="0"/>
              <a:t> </a:t>
            </a:r>
            <a:r>
              <a:rPr lang="it-CH" dirty="0" err="1"/>
              <a:t>one</a:t>
            </a:r>
            <a:r>
              <a:rPr lang="it-CH" dirty="0"/>
              <a:t> of </a:t>
            </a:r>
            <a:r>
              <a:rPr lang="it-CH" dirty="0" err="1"/>
              <a:t>these</a:t>
            </a:r>
            <a:r>
              <a:rPr lang="it-CH" dirty="0"/>
              <a:t> </a:t>
            </a:r>
            <a:r>
              <a:rPr lang="it-CH" dirty="0" err="1"/>
              <a:t>sites</a:t>
            </a:r>
            <a:r>
              <a:rPr lang="it-CH" dirty="0"/>
              <a:t> </a:t>
            </a:r>
            <a:r>
              <a:rPr lang="it-CH" dirty="0" err="1"/>
              <a:t>results</a:t>
            </a:r>
            <a:r>
              <a:rPr lang="it-CH" dirty="0"/>
              <a:t> in </a:t>
            </a:r>
            <a:r>
              <a:rPr lang="it-CH" b="1" dirty="0" err="1"/>
              <a:t>insertional</a:t>
            </a:r>
            <a:r>
              <a:rPr lang="it-CH" b="1" dirty="0"/>
              <a:t> </a:t>
            </a:r>
            <a:r>
              <a:rPr lang="it-CH" b="1" dirty="0" err="1"/>
              <a:t>inactivation</a:t>
            </a:r>
            <a:r>
              <a:rPr lang="it-CH" b="1" dirty="0"/>
              <a:t> of the gene </a:t>
            </a:r>
            <a:r>
              <a:rPr lang="it-CH" dirty="0"/>
              <a:t>and </a:t>
            </a:r>
            <a:r>
              <a:rPr lang="it-CH" dirty="0" err="1"/>
              <a:t>hence</a:t>
            </a:r>
            <a:r>
              <a:rPr lang="it-CH" dirty="0"/>
              <a:t> </a:t>
            </a:r>
            <a:r>
              <a:rPr lang="it-CH" dirty="0" err="1"/>
              <a:t>loss</a:t>
            </a:r>
            <a:r>
              <a:rPr lang="it-CH" dirty="0"/>
              <a:t> of β-</a:t>
            </a:r>
            <a:r>
              <a:rPr lang="it-CH" dirty="0" err="1"/>
              <a:t>galactosidase</a:t>
            </a:r>
            <a:r>
              <a:rPr lang="it-CH" dirty="0"/>
              <a:t> </a:t>
            </a:r>
            <a:r>
              <a:rPr lang="it-CH" dirty="0" err="1"/>
              <a:t>activity</a:t>
            </a:r>
            <a:r>
              <a:rPr lang="it-CH" dirty="0"/>
              <a:t>.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the </a:t>
            </a:r>
            <a:r>
              <a:rPr lang="it-CH" dirty="0" err="1"/>
              <a:t>key</a:t>
            </a:r>
            <a:r>
              <a:rPr lang="it-CH" dirty="0"/>
              <a:t> to </a:t>
            </a:r>
            <a:r>
              <a:rPr lang="it-CH" b="1" dirty="0" err="1"/>
              <a:t>distinguishing</a:t>
            </a:r>
            <a:r>
              <a:rPr lang="it-CH" b="1" dirty="0"/>
              <a:t> a </a:t>
            </a:r>
            <a:r>
              <a:rPr lang="it-CH" b="1" dirty="0" err="1"/>
              <a:t>recombinant</a:t>
            </a:r>
            <a:r>
              <a:rPr lang="it-CH" b="1" dirty="0"/>
              <a:t> </a:t>
            </a:r>
            <a:r>
              <a:rPr lang="it-CH" b="1" dirty="0" err="1"/>
              <a:t>plasmid</a:t>
            </a:r>
            <a:r>
              <a:rPr lang="it-CH" dirty="0"/>
              <a:t>—</a:t>
            </a:r>
            <a:r>
              <a:rPr lang="it-CH" dirty="0" err="1"/>
              <a:t>galactose</a:t>
            </a:r>
            <a:r>
              <a:rPr lang="it-CH" dirty="0"/>
              <a:t>, the </a:t>
            </a:r>
            <a:r>
              <a:rPr lang="it-CH" dirty="0" err="1"/>
              <a:t>presence</a:t>
            </a:r>
            <a:r>
              <a:rPr lang="it-CH" dirty="0"/>
              <a:t> of </a:t>
            </a:r>
            <a:r>
              <a:rPr lang="it-CH" dirty="0" err="1"/>
              <a:t>functional</a:t>
            </a:r>
            <a:r>
              <a:rPr lang="it-CH" dirty="0"/>
              <a:t> </a:t>
            </a:r>
            <a:r>
              <a:rPr lang="el-GR" dirty="0"/>
              <a:t>β-</a:t>
            </a:r>
            <a:r>
              <a:rPr lang="it-CH" dirty="0" err="1"/>
              <a:t>galactosidase</a:t>
            </a:r>
            <a:r>
              <a:rPr lang="it-CH" dirty="0"/>
              <a:t> </a:t>
            </a:r>
            <a:r>
              <a:rPr lang="it-CH" dirty="0" err="1"/>
              <a:t>molecules</a:t>
            </a:r>
            <a:r>
              <a:rPr lang="it-CH" dirty="0"/>
              <a:t> in the </a:t>
            </a:r>
            <a:r>
              <a:rPr lang="it-CH" dirty="0" err="1"/>
              <a:t>cells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checked</a:t>
            </a:r>
            <a:r>
              <a:rPr lang="it-CH" dirty="0"/>
              <a:t> by a </a:t>
            </a:r>
            <a:r>
              <a:rPr lang="it-CH" dirty="0" err="1"/>
              <a:t>histochemical</a:t>
            </a:r>
            <a:r>
              <a:rPr lang="it-CH" dirty="0"/>
              <a:t> test with a compound </a:t>
            </a:r>
            <a:r>
              <a:rPr lang="it-CH" dirty="0" err="1"/>
              <a:t>called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X-</a:t>
            </a:r>
            <a:r>
              <a:rPr lang="it-CH" dirty="0" err="1">
                <a:solidFill>
                  <a:srgbClr val="FF0000"/>
                </a:solidFill>
              </a:rPr>
              <a:t>gal</a:t>
            </a:r>
            <a:r>
              <a:rPr lang="it-CH" dirty="0"/>
              <a:t> (5-bromo-4-chloro-3-indolyl </a:t>
            </a:r>
            <a:r>
              <a:rPr lang="el-GR" dirty="0"/>
              <a:t>β-</a:t>
            </a:r>
            <a:r>
              <a:rPr lang="it-CH" dirty="0"/>
              <a:t>D-</a:t>
            </a:r>
            <a:r>
              <a:rPr lang="it-CH" dirty="0" err="1"/>
              <a:t>galactopyranoside</a:t>
            </a:r>
            <a:r>
              <a:rPr lang="it-CH" dirty="0"/>
              <a:t>), </a:t>
            </a:r>
            <a:r>
              <a:rPr lang="it-CH" dirty="0" err="1"/>
              <a:t>which</a:t>
            </a:r>
            <a:r>
              <a:rPr lang="it-CH" dirty="0"/>
              <a:t> the </a:t>
            </a:r>
            <a:r>
              <a:rPr lang="it-CH" dirty="0" err="1"/>
              <a:t>enzyme</a:t>
            </a:r>
            <a:r>
              <a:rPr lang="it-CH" dirty="0"/>
              <a:t> </a:t>
            </a:r>
            <a:r>
              <a:rPr lang="it-CH" dirty="0" err="1"/>
              <a:t>converts</a:t>
            </a:r>
            <a:r>
              <a:rPr lang="it-CH" dirty="0"/>
              <a:t> </a:t>
            </a:r>
            <a:r>
              <a:rPr lang="it-CH" dirty="0" err="1"/>
              <a:t>into</a:t>
            </a:r>
            <a:r>
              <a:rPr lang="it-CH" dirty="0"/>
              <a:t> a </a:t>
            </a:r>
            <a:r>
              <a:rPr lang="it-CH" b="1" dirty="0"/>
              <a:t>blue </a:t>
            </a:r>
            <a:r>
              <a:rPr lang="it-CH" b="1" dirty="0" err="1"/>
              <a:t>product</a:t>
            </a:r>
            <a:r>
              <a:rPr lang="it-CH" dirty="0"/>
              <a:t>.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9580" y="2433006"/>
            <a:ext cx="3200400" cy="318135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1576" y="3929206"/>
            <a:ext cx="4577753" cy="2467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8607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32608" y="17276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dirty="0" err="1"/>
              <a:t>Bacteriophage</a:t>
            </a:r>
            <a:r>
              <a:rPr lang="it-CH" dirty="0"/>
              <a:t> (or </a:t>
            </a:r>
            <a:r>
              <a:rPr lang="it-CH" b="1" dirty="0" err="1"/>
              <a:t>phage</a:t>
            </a:r>
            <a:r>
              <a:rPr lang="it-CH" dirty="0"/>
              <a:t>) </a:t>
            </a:r>
            <a:r>
              <a:rPr lang="it-CH" dirty="0" err="1"/>
              <a:t>genomes</a:t>
            </a:r>
            <a:r>
              <a:rPr lang="it-CH" dirty="0"/>
              <a:t> can </a:t>
            </a:r>
            <a:r>
              <a:rPr lang="it-CH" dirty="0" err="1"/>
              <a:t>also</a:t>
            </a:r>
            <a:r>
              <a:rPr lang="it-CH" dirty="0"/>
              <a:t> be </a:t>
            </a:r>
            <a:r>
              <a:rPr lang="it-CH" dirty="0" err="1"/>
              <a:t>used</a:t>
            </a:r>
            <a:r>
              <a:rPr lang="it-CH" dirty="0"/>
              <a:t> </a:t>
            </a:r>
            <a:r>
              <a:rPr lang="it-CH" dirty="0" err="1"/>
              <a:t>as</a:t>
            </a:r>
            <a:r>
              <a:rPr lang="it-CH" dirty="0"/>
              <a:t> </a:t>
            </a:r>
            <a:r>
              <a:rPr lang="it-CH" dirty="0" err="1">
                <a:solidFill>
                  <a:srgbClr val="FF0000"/>
                </a:solidFill>
              </a:rPr>
              <a:t>cloning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>
                <a:solidFill>
                  <a:srgbClr val="FF0000"/>
                </a:solidFill>
              </a:rPr>
              <a:t>vectors</a:t>
            </a:r>
            <a:r>
              <a:rPr lang="it-CH" dirty="0"/>
              <a:t> </a:t>
            </a:r>
            <a:r>
              <a:rPr lang="it-CH" dirty="0" err="1"/>
              <a:t>because</a:t>
            </a:r>
            <a:r>
              <a:rPr lang="it-CH" dirty="0"/>
              <a:t> </a:t>
            </a:r>
            <a:r>
              <a:rPr lang="it-CH" dirty="0" err="1"/>
              <a:t>they</a:t>
            </a:r>
            <a:r>
              <a:rPr lang="it-CH" dirty="0"/>
              <a:t> </a:t>
            </a:r>
            <a:r>
              <a:rPr lang="it-CH" dirty="0" err="1"/>
              <a:t>too</a:t>
            </a:r>
            <a:r>
              <a:rPr lang="it-CH" dirty="0"/>
              <a:t> </a:t>
            </a:r>
            <a:r>
              <a:rPr lang="it-CH" dirty="0" err="1"/>
              <a:t>possess</a:t>
            </a:r>
            <a:r>
              <a:rPr lang="it-CH" dirty="0"/>
              <a:t> </a:t>
            </a:r>
            <a:r>
              <a:rPr lang="it-CH" b="1" dirty="0" err="1"/>
              <a:t>origins</a:t>
            </a:r>
            <a:r>
              <a:rPr lang="it-CH" b="1" dirty="0"/>
              <a:t> of </a:t>
            </a:r>
            <a:r>
              <a:rPr lang="it-CH" b="1" dirty="0" err="1"/>
              <a:t>replication</a:t>
            </a:r>
            <a:r>
              <a:rPr lang="it-CH" b="1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enable</a:t>
            </a:r>
            <a:r>
              <a:rPr lang="it-CH" dirty="0"/>
              <a:t> </a:t>
            </a:r>
            <a:r>
              <a:rPr lang="it-CH" dirty="0" err="1"/>
              <a:t>them</a:t>
            </a:r>
            <a:r>
              <a:rPr lang="it-CH" dirty="0"/>
              <a:t> to be </a:t>
            </a:r>
            <a:r>
              <a:rPr lang="it-CH" dirty="0" err="1"/>
              <a:t>propagated</a:t>
            </a:r>
            <a:r>
              <a:rPr lang="it-CH" dirty="0"/>
              <a:t> inside </a:t>
            </a:r>
            <a:r>
              <a:rPr lang="it-CH" dirty="0" err="1"/>
              <a:t>bacteria</a:t>
            </a:r>
            <a:r>
              <a:rPr lang="it-CH" dirty="0"/>
              <a:t>,</a:t>
            </a:r>
          </a:p>
        </p:txBody>
      </p:sp>
      <p:sp>
        <p:nvSpPr>
          <p:cNvPr id="3" name="Rettangolo 2"/>
          <p:cNvSpPr/>
          <p:nvPr/>
        </p:nvSpPr>
        <p:spPr>
          <a:xfrm>
            <a:off x="209798" y="165009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dirty="0"/>
              <a:t>The first </a:t>
            </a:r>
            <a:r>
              <a:rPr lang="it-CH" dirty="0" err="1"/>
              <a:t>attempts</a:t>
            </a:r>
            <a:r>
              <a:rPr lang="it-CH" dirty="0"/>
              <a:t> to </a:t>
            </a:r>
            <a:r>
              <a:rPr lang="it-CH" dirty="0" err="1"/>
              <a:t>develop</a:t>
            </a:r>
            <a:r>
              <a:rPr lang="it-CH" dirty="0"/>
              <a:t> </a:t>
            </a:r>
            <a:r>
              <a:rPr lang="it-CH" dirty="0" err="1"/>
              <a:t>vectors</a:t>
            </a:r>
            <a:r>
              <a:rPr lang="it-CH" dirty="0"/>
              <a:t> </a:t>
            </a:r>
            <a:r>
              <a:rPr lang="it-CH" dirty="0" err="1"/>
              <a:t>able</a:t>
            </a:r>
            <a:r>
              <a:rPr lang="it-CH" dirty="0"/>
              <a:t> to </a:t>
            </a:r>
            <a:r>
              <a:rPr lang="it-CH" dirty="0" err="1"/>
              <a:t>handle</a:t>
            </a:r>
            <a:r>
              <a:rPr lang="it-CH" dirty="0"/>
              <a:t> </a:t>
            </a:r>
            <a:r>
              <a:rPr lang="it-CH" dirty="0" err="1"/>
              <a:t>larger</a:t>
            </a:r>
            <a:r>
              <a:rPr lang="it-CH" dirty="0"/>
              <a:t> </a:t>
            </a:r>
            <a:r>
              <a:rPr lang="it-CH" dirty="0" err="1"/>
              <a:t>fragments</a:t>
            </a:r>
            <a:r>
              <a:rPr lang="it-CH" dirty="0"/>
              <a:t> of DNA </a:t>
            </a:r>
            <a:r>
              <a:rPr lang="it-CH" dirty="0" err="1"/>
              <a:t>centered</a:t>
            </a:r>
            <a:r>
              <a:rPr lang="it-CH" dirty="0"/>
              <a:t> on the </a:t>
            </a:r>
            <a:r>
              <a:rPr lang="it-CH" dirty="0" err="1"/>
              <a:t>bacteriophage</a:t>
            </a:r>
            <a:r>
              <a:rPr lang="it-CH" dirty="0"/>
              <a:t> </a:t>
            </a:r>
            <a:r>
              <a:rPr lang="it-CH" dirty="0" err="1"/>
              <a:t>called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lambda (λ)</a:t>
            </a:r>
            <a:r>
              <a:rPr lang="it-CH" dirty="0"/>
              <a:t>.</a:t>
            </a:r>
          </a:p>
        </p:txBody>
      </p:sp>
      <p:sp>
        <p:nvSpPr>
          <p:cNvPr id="4" name="Rettangolo 3"/>
          <p:cNvSpPr/>
          <p:nvPr/>
        </p:nvSpPr>
        <p:spPr>
          <a:xfrm>
            <a:off x="364177" y="4916259"/>
            <a:ext cx="50413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The </a:t>
            </a:r>
            <a:r>
              <a:rPr lang="it-CH" dirty="0" err="1"/>
              <a:t>size</a:t>
            </a:r>
            <a:r>
              <a:rPr lang="it-CH" dirty="0"/>
              <a:t> of the λ </a:t>
            </a:r>
            <a:r>
              <a:rPr lang="it-CH" dirty="0" err="1"/>
              <a:t>genome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b="1" dirty="0"/>
              <a:t>48.5 kb</a:t>
            </a:r>
            <a:r>
              <a:rPr lang="it-CH" dirty="0"/>
              <a:t>, of </a:t>
            </a:r>
            <a:r>
              <a:rPr lang="it-CH" dirty="0" err="1"/>
              <a:t>which</a:t>
            </a:r>
            <a:r>
              <a:rPr lang="it-CH" dirty="0"/>
              <a:t> some </a:t>
            </a:r>
            <a:r>
              <a:rPr lang="it-CH" b="1" dirty="0"/>
              <a:t>15 kb or so </a:t>
            </a:r>
            <a:r>
              <a:rPr lang="it-CH" b="1" dirty="0" err="1"/>
              <a:t>is</a:t>
            </a:r>
            <a:r>
              <a:rPr lang="it-CH" b="1" dirty="0"/>
              <a:t> optional</a:t>
            </a:r>
            <a:r>
              <a:rPr lang="it-CH" dirty="0"/>
              <a:t> in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contains</a:t>
            </a:r>
            <a:r>
              <a:rPr lang="it-CH" dirty="0"/>
              <a:t> </a:t>
            </a:r>
            <a:r>
              <a:rPr lang="it-CH" dirty="0" err="1"/>
              <a:t>genes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are </a:t>
            </a:r>
            <a:r>
              <a:rPr lang="it-CH" dirty="0" err="1"/>
              <a:t>needed</a:t>
            </a:r>
            <a:r>
              <a:rPr lang="it-CH" dirty="0"/>
              <a:t> </a:t>
            </a:r>
            <a:r>
              <a:rPr lang="it-CH" dirty="0" err="1"/>
              <a:t>only</a:t>
            </a:r>
            <a:r>
              <a:rPr lang="it-CH" dirty="0"/>
              <a:t> for </a:t>
            </a:r>
            <a:r>
              <a:rPr lang="it-CH" dirty="0" err="1"/>
              <a:t>integration</a:t>
            </a:r>
            <a:r>
              <a:rPr lang="it-CH" dirty="0"/>
              <a:t> of the </a:t>
            </a:r>
            <a:r>
              <a:rPr lang="it-CH" dirty="0" err="1"/>
              <a:t>phage</a:t>
            </a:r>
            <a:r>
              <a:rPr lang="it-CH" dirty="0"/>
              <a:t> DNA </a:t>
            </a:r>
            <a:r>
              <a:rPr lang="it-CH" dirty="0" err="1"/>
              <a:t>into</a:t>
            </a:r>
            <a:r>
              <a:rPr lang="it-CH" dirty="0"/>
              <a:t> the E. coli </a:t>
            </a:r>
            <a:r>
              <a:rPr lang="it-CH" dirty="0" err="1"/>
              <a:t>chromosome</a:t>
            </a:r>
            <a:r>
              <a:rPr lang="it-CH" dirty="0"/>
              <a:t> 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6552" y="68016"/>
            <a:ext cx="5109782" cy="6813043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268025" y="283876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dirty="0"/>
              <a:t>and </a:t>
            </a:r>
            <a:r>
              <a:rPr lang="it-CH" dirty="0" err="1"/>
              <a:t>move</a:t>
            </a:r>
            <a:r>
              <a:rPr lang="it-CH" dirty="0"/>
              <a:t> on to </a:t>
            </a:r>
            <a:r>
              <a:rPr lang="it-CH" dirty="0" err="1"/>
              <a:t>infect</a:t>
            </a:r>
            <a:r>
              <a:rPr lang="it-CH" dirty="0"/>
              <a:t> new </a:t>
            </a:r>
            <a:r>
              <a:rPr lang="it-CH" dirty="0" err="1"/>
              <a:t>cells</a:t>
            </a:r>
            <a:r>
              <a:rPr lang="it-CH" dirty="0"/>
              <a:t>.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called</a:t>
            </a:r>
            <a:r>
              <a:rPr lang="it-CH" dirty="0"/>
              <a:t> a </a:t>
            </a:r>
            <a:r>
              <a:rPr lang="it-CH" dirty="0" err="1">
                <a:solidFill>
                  <a:srgbClr val="FF0000"/>
                </a:solidFill>
              </a:rPr>
              <a:t>lytic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/>
              <a:t>infection</a:t>
            </a:r>
            <a:r>
              <a:rPr lang="it-CH" dirty="0"/>
              <a:t> </a:t>
            </a:r>
            <a:r>
              <a:rPr lang="it-CH" dirty="0" err="1"/>
              <a:t>cycle</a:t>
            </a:r>
            <a:r>
              <a:rPr lang="it-CH" dirty="0"/>
              <a:t> </a:t>
            </a:r>
            <a:r>
              <a:rPr lang="it-CH" dirty="0" err="1"/>
              <a:t>because</a:t>
            </a:r>
            <a:r>
              <a:rPr lang="it-CH" dirty="0"/>
              <a:t>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results</a:t>
            </a:r>
            <a:r>
              <a:rPr lang="it-CH" dirty="0"/>
              <a:t> in </a:t>
            </a:r>
            <a:r>
              <a:rPr lang="it-CH" dirty="0" err="1"/>
              <a:t>lysis</a:t>
            </a:r>
            <a:r>
              <a:rPr lang="it-CH" dirty="0"/>
              <a:t> of the </a:t>
            </a:r>
            <a:r>
              <a:rPr lang="it-CH" dirty="0" err="1"/>
              <a:t>bacterium</a:t>
            </a:r>
            <a:r>
              <a:rPr lang="it-CH" dirty="0"/>
              <a:t>. </a:t>
            </a:r>
            <a:r>
              <a:rPr lang="it-CH" dirty="0" err="1"/>
              <a:t>As</a:t>
            </a:r>
            <a:r>
              <a:rPr lang="it-CH" dirty="0"/>
              <a:t> </a:t>
            </a:r>
            <a:r>
              <a:rPr lang="it-CH" dirty="0" err="1"/>
              <a:t>well</a:t>
            </a:r>
            <a:r>
              <a:rPr lang="it-CH" dirty="0"/>
              <a:t> </a:t>
            </a:r>
            <a:r>
              <a:rPr lang="it-CH" dirty="0" err="1"/>
              <a:t>as</a:t>
            </a:r>
            <a:r>
              <a:rPr lang="it-CH" dirty="0"/>
              <a:t> the </a:t>
            </a:r>
            <a:r>
              <a:rPr lang="it-CH" dirty="0" err="1"/>
              <a:t>lytic</a:t>
            </a:r>
            <a:r>
              <a:rPr lang="it-CH" dirty="0"/>
              <a:t> </a:t>
            </a:r>
            <a:r>
              <a:rPr lang="it-CH" dirty="0" err="1"/>
              <a:t>cycle</a:t>
            </a:r>
            <a:r>
              <a:rPr lang="it-CH" dirty="0"/>
              <a:t>, λ (</a:t>
            </a:r>
            <a:r>
              <a:rPr lang="it-CH" dirty="0" err="1"/>
              <a:t>unlike</a:t>
            </a:r>
            <a:r>
              <a:rPr lang="it-CH" dirty="0"/>
              <a:t> </a:t>
            </a:r>
            <a:r>
              <a:rPr lang="it-CH" dirty="0" err="1"/>
              <a:t>many</a:t>
            </a:r>
            <a:r>
              <a:rPr lang="it-CH" dirty="0"/>
              <a:t> </a:t>
            </a:r>
            <a:r>
              <a:rPr lang="it-CH" dirty="0" err="1"/>
              <a:t>other</a:t>
            </a:r>
            <a:r>
              <a:rPr lang="it-CH" dirty="0"/>
              <a:t> </a:t>
            </a:r>
            <a:r>
              <a:rPr lang="it-CH" dirty="0" err="1"/>
              <a:t>types</a:t>
            </a:r>
            <a:r>
              <a:rPr lang="it-CH" dirty="0"/>
              <a:t> of </a:t>
            </a:r>
            <a:r>
              <a:rPr lang="it-CH" dirty="0" err="1"/>
              <a:t>bacteriophage</a:t>
            </a:r>
            <a:r>
              <a:rPr lang="it-CH" dirty="0"/>
              <a:t>) can </a:t>
            </a:r>
            <a:r>
              <a:rPr lang="it-CH" dirty="0" err="1"/>
              <a:t>also</a:t>
            </a:r>
            <a:r>
              <a:rPr lang="it-CH" dirty="0"/>
              <a:t> </a:t>
            </a:r>
            <a:r>
              <a:rPr lang="it-CH" dirty="0" err="1"/>
              <a:t>follow</a:t>
            </a:r>
            <a:r>
              <a:rPr lang="it-CH" dirty="0"/>
              <a:t> a </a:t>
            </a:r>
            <a:r>
              <a:rPr lang="it-CH" dirty="0" err="1">
                <a:solidFill>
                  <a:srgbClr val="FF0000"/>
                </a:solidFill>
              </a:rPr>
              <a:t>lysogenic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/>
              <a:t>infection</a:t>
            </a:r>
            <a:r>
              <a:rPr lang="it-CH" dirty="0"/>
              <a:t> </a:t>
            </a:r>
            <a:r>
              <a:rPr lang="it-CH" dirty="0" err="1"/>
              <a:t>cycle</a:t>
            </a:r>
            <a:r>
              <a:rPr lang="it-CH" dirty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295069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79912" y="81909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dirty="0"/>
              <a:t>• </a:t>
            </a:r>
            <a:r>
              <a:rPr lang="it-CH" dirty="0" err="1">
                <a:solidFill>
                  <a:srgbClr val="FF0000"/>
                </a:solidFill>
              </a:rPr>
              <a:t>Insertion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/>
              <a:t>vectors</a:t>
            </a:r>
            <a:r>
              <a:rPr lang="it-CH" dirty="0"/>
              <a:t>, in </a:t>
            </a:r>
            <a:r>
              <a:rPr lang="it-CH" dirty="0" err="1"/>
              <a:t>which</a:t>
            </a:r>
            <a:r>
              <a:rPr lang="it-CH" dirty="0"/>
              <a:t> part or </a:t>
            </a:r>
            <a:r>
              <a:rPr lang="it-CH" dirty="0" err="1"/>
              <a:t>all</a:t>
            </a:r>
            <a:r>
              <a:rPr lang="it-CH" dirty="0"/>
              <a:t> of the optional DNA </a:t>
            </a:r>
            <a:r>
              <a:rPr lang="it-CH" dirty="0" err="1"/>
              <a:t>has</a:t>
            </a:r>
            <a:r>
              <a:rPr lang="it-CH" dirty="0"/>
              <a:t> </a:t>
            </a:r>
            <a:r>
              <a:rPr lang="it-CH" dirty="0" err="1"/>
              <a:t>been</a:t>
            </a:r>
            <a:r>
              <a:rPr lang="it-CH" dirty="0"/>
              <a:t> </a:t>
            </a:r>
            <a:r>
              <a:rPr lang="it-CH" dirty="0" err="1"/>
              <a:t>removed</a:t>
            </a:r>
            <a:r>
              <a:rPr lang="it-CH" dirty="0"/>
              <a:t> and a </a:t>
            </a:r>
            <a:r>
              <a:rPr lang="it-CH" b="1" dirty="0" err="1"/>
              <a:t>unique</a:t>
            </a:r>
            <a:r>
              <a:rPr lang="it-CH" b="1" dirty="0"/>
              <a:t> </a:t>
            </a:r>
            <a:r>
              <a:rPr lang="it-CH" b="1" dirty="0" err="1"/>
              <a:t>restriction</a:t>
            </a:r>
            <a:r>
              <a:rPr lang="it-CH" b="1" dirty="0"/>
              <a:t> site </a:t>
            </a:r>
            <a:r>
              <a:rPr lang="it-CH" dirty="0" err="1"/>
              <a:t>has</a:t>
            </a:r>
            <a:r>
              <a:rPr lang="it-CH" dirty="0"/>
              <a:t> </a:t>
            </a:r>
            <a:r>
              <a:rPr lang="it-CH" dirty="0" err="1"/>
              <a:t>been</a:t>
            </a:r>
            <a:r>
              <a:rPr lang="it-CH" dirty="0"/>
              <a:t> </a:t>
            </a:r>
            <a:r>
              <a:rPr lang="it-CH" dirty="0" err="1"/>
              <a:t>introduced</a:t>
            </a:r>
            <a:r>
              <a:rPr lang="it-CH" dirty="0"/>
              <a:t> </a:t>
            </a:r>
            <a:r>
              <a:rPr lang="it-CH" dirty="0" err="1"/>
              <a:t>at</a:t>
            </a:r>
            <a:r>
              <a:rPr lang="it-CH" dirty="0"/>
              <a:t> some position </a:t>
            </a:r>
            <a:r>
              <a:rPr lang="it-CH" dirty="0" err="1"/>
              <a:t>within</a:t>
            </a:r>
            <a:r>
              <a:rPr lang="it-CH" dirty="0"/>
              <a:t> the </a:t>
            </a:r>
            <a:r>
              <a:rPr lang="it-CH" dirty="0" err="1"/>
              <a:t>trimmed</a:t>
            </a:r>
            <a:r>
              <a:rPr lang="it-CH" dirty="0"/>
              <a:t>-down </a:t>
            </a:r>
            <a:r>
              <a:rPr lang="it-CH" dirty="0" err="1"/>
              <a:t>genome</a:t>
            </a:r>
            <a:r>
              <a:rPr lang="it-CH" dirty="0"/>
              <a:t> • </a:t>
            </a:r>
            <a:r>
              <a:rPr lang="it-CH" dirty="0" err="1">
                <a:solidFill>
                  <a:srgbClr val="FF0000"/>
                </a:solidFill>
              </a:rPr>
              <a:t>Replacement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/>
              <a:t>vectors</a:t>
            </a:r>
            <a:r>
              <a:rPr lang="it-CH" dirty="0"/>
              <a:t>, in </a:t>
            </a:r>
            <a:r>
              <a:rPr lang="it-CH" dirty="0" err="1"/>
              <a:t>which</a:t>
            </a:r>
            <a:r>
              <a:rPr lang="it-CH" dirty="0"/>
              <a:t> the </a:t>
            </a:r>
            <a:r>
              <a:rPr lang="it-CH" b="1" dirty="0"/>
              <a:t>optional DNA </a:t>
            </a:r>
            <a:r>
              <a:rPr lang="it-CH" b="1" dirty="0" err="1"/>
              <a:t>is</a:t>
            </a:r>
            <a:r>
              <a:rPr lang="it-CH" b="1" dirty="0"/>
              <a:t> </a:t>
            </a:r>
            <a:r>
              <a:rPr lang="it-CH" b="1" dirty="0" err="1"/>
              <a:t>contained</a:t>
            </a:r>
            <a:r>
              <a:rPr lang="it-CH" b="1" dirty="0"/>
              <a:t> </a:t>
            </a:r>
            <a:r>
              <a:rPr lang="it-CH" b="1" dirty="0" err="1"/>
              <a:t>within</a:t>
            </a:r>
            <a:r>
              <a:rPr lang="it-CH" b="1" dirty="0"/>
              <a:t> a </a:t>
            </a:r>
            <a:r>
              <a:rPr lang="it-CH" b="1" dirty="0" err="1"/>
              <a:t>stuffer</a:t>
            </a:r>
            <a:r>
              <a:rPr lang="it-CH" b="1" dirty="0"/>
              <a:t> </a:t>
            </a:r>
            <a:r>
              <a:rPr lang="it-CH" b="1" dirty="0" err="1"/>
              <a:t>fragment</a:t>
            </a:r>
            <a:r>
              <a:rPr lang="it-CH" dirty="0"/>
              <a:t>, </a:t>
            </a:r>
            <a:r>
              <a:rPr lang="it-CH" dirty="0" err="1"/>
              <a:t>flanked</a:t>
            </a:r>
            <a:r>
              <a:rPr lang="it-CH" dirty="0"/>
              <a:t> by a </a:t>
            </a:r>
            <a:r>
              <a:rPr lang="it-CH" dirty="0" err="1"/>
              <a:t>pair</a:t>
            </a:r>
            <a:r>
              <a:rPr lang="it-CH" dirty="0"/>
              <a:t> of </a:t>
            </a:r>
            <a:r>
              <a:rPr lang="it-CH" dirty="0" err="1"/>
              <a:t>restriction</a:t>
            </a:r>
            <a:r>
              <a:rPr lang="it-CH" dirty="0"/>
              <a:t> </a:t>
            </a:r>
            <a:r>
              <a:rPr lang="it-CH" dirty="0" err="1"/>
              <a:t>sites</a:t>
            </a:r>
            <a:r>
              <a:rPr lang="it-CH" dirty="0"/>
              <a:t>,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replaced</a:t>
            </a:r>
            <a:r>
              <a:rPr lang="it-CH" dirty="0"/>
              <a:t> </a:t>
            </a:r>
            <a:r>
              <a:rPr lang="it-CH" dirty="0" err="1"/>
              <a:t>when</a:t>
            </a:r>
            <a:r>
              <a:rPr lang="it-CH" dirty="0"/>
              <a:t> the DNA to be </a:t>
            </a:r>
            <a:r>
              <a:rPr lang="it-CH" dirty="0" err="1"/>
              <a:t>cloned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ligated</a:t>
            </a:r>
            <a:r>
              <a:rPr lang="it-CH" dirty="0"/>
              <a:t> </a:t>
            </a:r>
            <a:r>
              <a:rPr lang="it-CH" dirty="0" err="1"/>
              <a:t>into</a:t>
            </a:r>
            <a:r>
              <a:rPr lang="it-CH" dirty="0"/>
              <a:t> the </a:t>
            </a:r>
            <a:r>
              <a:rPr lang="it-CH" dirty="0" err="1"/>
              <a:t>vector</a:t>
            </a:r>
            <a:endParaRPr lang="it-CH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9890" y="81909"/>
            <a:ext cx="4440629" cy="3156150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637309" y="2378126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dirty="0"/>
              <a:t>The </a:t>
            </a:r>
            <a:r>
              <a:rPr lang="it-CH" b="1" dirty="0"/>
              <a:t>λ </a:t>
            </a:r>
            <a:r>
              <a:rPr lang="it-CH" b="1" dirty="0" err="1"/>
              <a:t>genome</a:t>
            </a:r>
            <a:r>
              <a:rPr lang="it-CH" b="1" dirty="0"/>
              <a:t> </a:t>
            </a:r>
            <a:r>
              <a:rPr lang="it-CH" b="1" dirty="0" err="1"/>
              <a:t>is</a:t>
            </a:r>
            <a:r>
              <a:rPr lang="it-CH" b="1" dirty="0"/>
              <a:t> linear</a:t>
            </a:r>
            <a:r>
              <a:rPr lang="it-CH" dirty="0"/>
              <a:t>, </a:t>
            </a:r>
            <a:r>
              <a:rPr lang="it-CH" dirty="0" err="1"/>
              <a:t>but</a:t>
            </a:r>
            <a:r>
              <a:rPr lang="it-CH" dirty="0"/>
              <a:t> the </a:t>
            </a:r>
            <a:r>
              <a:rPr lang="it-CH" dirty="0" err="1"/>
              <a:t>two</a:t>
            </a:r>
            <a:r>
              <a:rPr lang="it-CH" dirty="0"/>
              <a:t> </a:t>
            </a:r>
            <a:r>
              <a:rPr lang="it-CH" dirty="0" err="1"/>
              <a:t>natural</a:t>
            </a:r>
            <a:r>
              <a:rPr lang="it-CH" dirty="0"/>
              <a:t> </a:t>
            </a:r>
            <a:r>
              <a:rPr lang="it-CH" dirty="0" err="1"/>
              <a:t>ends</a:t>
            </a:r>
            <a:r>
              <a:rPr lang="it-CH" dirty="0"/>
              <a:t> of the </a:t>
            </a:r>
            <a:r>
              <a:rPr lang="it-CH" dirty="0" err="1"/>
              <a:t>molecule</a:t>
            </a:r>
            <a:r>
              <a:rPr lang="it-CH" dirty="0"/>
              <a:t> </a:t>
            </a:r>
            <a:r>
              <a:rPr lang="it-CH" dirty="0" err="1"/>
              <a:t>have</a:t>
            </a:r>
            <a:r>
              <a:rPr lang="it-CH" dirty="0"/>
              <a:t> 12-nucleotide single-</a:t>
            </a:r>
            <a:r>
              <a:rPr lang="it-CH" dirty="0" err="1"/>
              <a:t>stranded</a:t>
            </a:r>
            <a:r>
              <a:rPr lang="it-CH" dirty="0"/>
              <a:t> </a:t>
            </a:r>
            <a:r>
              <a:rPr lang="it-CH" dirty="0" err="1"/>
              <a:t>overhangs</a:t>
            </a:r>
            <a:r>
              <a:rPr lang="it-CH" dirty="0"/>
              <a:t>, </a:t>
            </a:r>
            <a:r>
              <a:rPr lang="it-CH" dirty="0" err="1"/>
              <a:t>called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cos</a:t>
            </a:r>
            <a:r>
              <a:rPr lang="it-CH" dirty="0"/>
              <a:t> </a:t>
            </a:r>
            <a:r>
              <a:rPr lang="it-CH" dirty="0" err="1"/>
              <a:t>sites</a:t>
            </a:r>
            <a:r>
              <a:rPr lang="it-CH" dirty="0"/>
              <a:t> (</a:t>
            </a:r>
            <a:r>
              <a:rPr lang="it-CH" b="1" dirty="0" err="1"/>
              <a:t>co</a:t>
            </a:r>
            <a:r>
              <a:rPr lang="it-CH" dirty="0" err="1"/>
              <a:t>hesive</a:t>
            </a:r>
            <a:r>
              <a:rPr lang="it-CH" dirty="0"/>
              <a:t> end </a:t>
            </a:r>
            <a:r>
              <a:rPr lang="it-CH" b="1" dirty="0"/>
              <a:t>s</a:t>
            </a:r>
            <a:r>
              <a:rPr lang="it-CH" dirty="0"/>
              <a:t>ite),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have</a:t>
            </a:r>
            <a:r>
              <a:rPr lang="it-CH" dirty="0"/>
              <a:t> </a:t>
            </a:r>
            <a:r>
              <a:rPr lang="it-CH" dirty="0" err="1"/>
              <a:t>complementary</a:t>
            </a:r>
            <a:r>
              <a:rPr lang="it-CH" dirty="0"/>
              <a:t> </a:t>
            </a:r>
            <a:r>
              <a:rPr lang="it-CH" dirty="0" err="1"/>
              <a:t>sequences</a:t>
            </a:r>
            <a:r>
              <a:rPr lang="it-CH" dirty="0"/>
              <a:t> and so can base-</a:t>
            </a:r>
            <a:r>
              <a:rPr lang="it-CH" dirty="0" err="1"/>
              <a:t>pair</a:t>
            </a:r>
            <a:r>
              <a:rPr lang="it-CH" dirty="0"/>
              <a:t> to </a:t>
            </a:r>
            <a:r>
              <a:rPr lang="it-CH" dirty="0" err="1"/>
              <a:t>one</a:t>
            </a:r>
            <a:r>
              <a:rPr lang="it-CH" dirty="0"/>
              <a:t> </a:t>
            </a:r>
            <a:r>
              <a:rPr lang="it-CH" dirty="0" err="1"/>
              <a:t>another</a:t>
            </a:r>
            <a:r>
              <a:rPr lang="it-CH" dirty="0"/>
              <a:t>. A λ </a:t>
            </a:r>
            <a:r>
              <a:rPr lang="it-CH" dirty="0" err="1"/>
              <a:t>cloning</a:t>
            </a:r>
            <a:r>
              <a:rPr lang="it-CH" dirty="0"/>
              <a:t> </a:t>
            </a:r>
            <a:r>
              <a:rPr lang="it-CH" dirty="0" err="1"/>
              <a:t>vector</a:t>
            </a:r>
            <a:r>
              <a:rPr lang="it-CH" dirty="0"/>
              <a:t> can </a:t>
            </a:r>
            <a:r>
              <a:rPr lang="it-CH" dirty="0" err="1"/>
              <a:t>therefore</a:t>
            </a:r>
            <a:r>
              <a:rPr lang="it-CH" dirty="0"/>
              <a:t> be </a:t>
            </a:r>
            <a:r>
              <a:rPr lang="it-CH" dirty="0" err="1"/>
              <a:t>obtained</a:t>
            </a:r>
            <a:r>
              <a:rPr lang="it-CH" dirty="0"/>
              <a:t> </a:t>
            </a:r>
            <a:r>
              <a:rPr lang="it-CH" dirty="0" err="1"/>
              <a:t>as</a:t>
            </a:r>
            <a:r>
              <a:rPr lang="it-CH" dirty="0"/>
              <a:t> a </a:t>
            </a:r>
            <a:r>
              <a:rPr lang="it-CH" b="1" dirty="0" err="1"/>
              <a:t>circular</a:t>
            </a:r>
            <a:r>
              <a:rPr lang="it-CH" b="1" dirty="0"/>
              <a:t> </a:t>
            </a:r>
            <a:r>
              <a:rPr lang="it-CH" b="1" dirty="0" err="1"/>
              <a:t>molecule</a:t>
            </a:r>
            <a:r>
              <a:rPr lang="it-CH" b="1" dirty="0"/>
              <a:t> </a:t>
            </a:r>
            <a:r>
              <a:rPr lang="it-CH" dirty="0" err="1"/>
              <a:t>that</a:t>
            </a:r>
            <a:r>
              <a:rPr lang="it-CH" dirty="0"/>
              <a:t> can be </a:t>
            </a:r>
            <a:r>
              <a:rPr lang="it-CH" dirty="0" err="1"/>
              <a:t>manipulated</a:t>
            </a:r>
            <a:r>
              <a:rPr lang="it-CH" dirty="0"/>
              <a:t> in the test tube in the </a:t>
            </a:r>
            <a:r>
              <a:rPr lang="it-CH" dirty="0" err="1"/>
              <a:t>same</a:t>
            </a:r>
            <a:r>
              <a:rPr lang="it-CH" dirty="0"/>
              <a:t> way </a:t>
            </a:r>
            <a:r>
              <a:rPr lang="it-CH" dirty="0" err="1"/>
              <a:t>as</a:t>
            </a:r>
            <a:r>
              <a:rPr lang="it-CH" dirty="0"/>
              <a:t> a </a:t>
            </a:r>
            <a:r>
              <a:rPr lang="it-CH" dirty="0" err="1"/>
              <a:t>plasmid</a:t>
            </a:r>
            <a:r>
              <a:rPr lang="it-CH" dirty="0"/>
              <a:t> and </a:t>
            </a:r>
            <a:r>
              <a:rPr lang="it-CH" dirty="0" err="1"/>
              <a:t>reintroduced</a:t>
            </a:r>
            <a:r>
              <a:rPr lang="it-CH" dirty="0"/>
              <a:t> </a:t>
            </a:r>
            <a:r>
              <a:rPr lang="it-CH" dirty="0" err="1"/>
              <a:t>into</a:t>
            </a:r>
            <a:r>
              <a:rPr lang="it-CH" dirty="0"/>
              <a:t> E. coli by </a:t>
            </a:r>
            <a:r>
              <a:rPr lang="it-CH" dirty="0" err="1">
                <a:solidFill>
                  <a:srgbClr val="FF0000"/>
                </a:solidFill>
              </a:rPr>
              <a:t>transfection</a:t>
            </a:r>
            <a:r>
              <a:rPr lang="it-CH" dirty="0"/>
              <a:t>, the </a:t>
            </a:r>
            <a:r>
              <a:rPr lang="it-CH" dirty="0" err="1"/>
              <a:t>term</a:t>
            </a:r>
            <a:r>
              <a:rPr lang="it-CH" dirty="0"/>
              <a:t> </a:t>
            </a:r>
            <a:r>
              <a:rPr lang="it-CH" dirty="0" err="1"/>
              <a:t>used</a:t>
            </a:r>
            <a:r>
              <a:rPr lang="it-CH" dirty="0"/>
              <a:t> for </a:t>
            </a:r>
            <a:r>
              <a:rPr lang="it-CH" dirty="0" err="1"/>
              <a:t>uptake</a:t>
            </a:r>
            <a:r>
              <a:rPr lang="it-CH" dirty="0"/>
              <a:t> of </a:t>
            </a:r>
            <a:r>
              <a:rPr lang="it-CH" b="1" dirty="0" err="1"/>
              <a:t>naked</a:t>
            </a:r>
            <a:r>
              <a:rPr lang="it-CH" b="1" dirty="0"/>
              <a:t> </a:t>
            </a:r>
            <a:r>
              <a:rPr lang="it-CH" b="1" dirty="0" err="1"/>
              <a:t>phage</a:t>
            </a:r>
            <a:r>
              <a:rPr lang="it-CH" b="1" dirty="0"/>
              <a:t> DNA</a:t>
            </a:r>
            <a:r>
              <a:rPr lang="it-CH" dirty="0"/>
              <a:t>. </a:t>
            </a:r>
          </a:p>
          <a:p>
            <a:r>
              <a:rPr lang="it-CH" dirty="0" err="1"/>
              <a:t>Alternatively</a:t>
            </a:r>
            <a:r>
              <a:rPr lang="it-CH" dirty="0"/>
              <a:t>, a more </a:t>
            </a:r>
            <a:r>
              <a:rPr lang="it-CH" dirty="0" err="1"/>
              <a:t>efficient</a:t>
            </a:r>
            <a:r>
              <a:rPr lang="it-CH" dirty="0"/>
              <a:t> </a:t>
            </a:r>
            <a:r>
              <a:rPr lang="it-CH" dirty="0" err="1"/>
              <a:t>uptake</a:t>
            </a:r>
            <a:r>
              <a:rPr lang="it-CH" dirty="0"/>
              <a:t> </a:t>
            </a:r>
            <a:r>
              <a:rPr lang="it-CH" dirty="0" err="1"/>
              <a:t>system</a:t>
            </a:r>
            <a:r>
              <a:rPr lang="it-CH" dirty="0"/>
              <a:t> </a:t>
            </a:r>
            <a:r>
              <a:rPr lang="it-CH" dirty="0" err="1"/>
              <a:t>called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in vitro packaging</a:t>
            </a:r>
            <a:r>
              <a:rPr lang="it-CH" dirty="0"/>
              <a:t> can be </a:t>
            </a:r>
            <a:r>
              <a:rPr lang="it-CH" dirty="0" err="1"/>
              <a:t>utilized</a:t>
            </a:r>
            <a:r>
              <a:rPr lang="it-CH" dirty="0"/>
              <a:t>. </a:t>
            </a:r>
            <a:r>
              <a:rPr lang="it-CH" dirty="0" err="1"/>
              <a:t>This</a:t>
            </a:r>
            <a:r>
              <a:rPr lang="it-CH" dirty="0"/>
              <a:t> procedure </a:t>
            </a:r>
            <a:r>
              <a:rPr lang="it-CH" dirty="0" err="1"/>
              <a:t>starts</a:t>
            </a:r>
            <a:r>
              <a:rPr lang="it-CH" dirty="0"/>
              <a:t> with a linear </a:t>
            </a:r>
            <a:r>
              <a:rPr lang="it-CH" dirty="0" err="1"/>
              <a:t>version</a:t>
            </a:r>
            <a:r>
              <a:rPr lang="it-CH" dirty="0"/>
              <a:t> of the </a:t>
            </a:r>
            <a:r>
              <a:rPr lang="it-CH" dirty="0" err="1"/>
              <a:t>cloning</a:t>
            </a:r>
            <a:r>
              <a:rPr lang="it-CH" dirty="0"/>
              <a:t> </a:t>
            </a:r>
            <a:r>
              <a:rPr lang="it-CH" dirty="0" err="1"/>
              <a:t>vector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cut</a:t>
            </a:r>
            <a:r>
              <a:rPr lang="it-CH" dirty="0"/>
              <a:t> </a:t>
            </a:r>
            <a:r>
              <a:rPr lang="it-CH" dirty="0" err="1"/>
              <a:t>into</a:t>
            </a:r>
            <a:r>
              <a:rPr lang="it-CH" dirty="0"/>
              <a:t> </a:t>
            </a:r>
            <a:r>
              <a:rPr lang="it-CH" dirty="0" err="1"/>
              <a:t>two</a:t>
            </a:r>
            <a:r>
              <a:rPr lang="it-CH" dirty="0"/>
              <a:t> </a:t>
            </a:r>
            <a:r>
              <a:rPr lang="it-CH" dirty="0" err="1"/>
              <a:t>segments</a:t>
            </a:r>
            <a:r>
              <a:rPr lang="it-CH" dirty="0"/>
              <a:t>, the </a:t>
            </a:r>
            <a:r>
              <a:rPr lang="it-CH" dirty="0" err="1"/>
              <a:t>left</a:t>
            </a:r>
            <a:r>
              <a:rPr lang="it-CH" dirty="0"/>
              <a:t> and right </a:t>
            </a:r>
            <a:r>
              <a:rPr lang="it-CH" dirty="0" err="1"/>
              <a:t>arms</a:t>
            </a:r>
            <a:r>
              <a:rPr lang="it-CH" dirty="0"/>
              <a:t>, </a:t>
            </a:r>
            <a:r>
              <a:rPr lang="it-CH" dirty="0" err="1"/>
              <a:t>each</a:t>
            </a:r>
            <a:r>
              <a:rPr lang="it-CH" dirty="0"/>
              <a:t> with a cos site </a:t>
            </a:r>
            <a:r>
              <a:rPr lang="it-CH" dirty="0" err="1"/>
              <a:t>at</a:t>
            </a:r>
            <a:r>
              <a:rPr lang="it-CH" dirty="0"/>
              <a:t> </a:t>
            </a:r>
            <a:r>
              <a:rPr lang="it-CH" dirty="0" err="1"/>
              <a:t>one</a:t>
            </a:r>
            <a:r>
              <a:rPr lang="it-CH" dirty="0"/>
              <a:t> end. </a:t>
            </a:r>
            <a:r>
              <a:rPr lang="it-CH" dirty="0" err="1"/>
              <a:t>Ligation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then</a:t>
            </a:r>
            <a:r>
              <a:rPr lang="it-CH" dirty="0"/>
              <a:t> </a:t>
            </a:r>
            <a:r>
              <a:rPr lang="it-CH" dirty="0" err="1"/>
              <a:t>carried</a:t>
            </a:r>
            <a:r>
              <a:rPr lang="it-CH" dirty="0"/>
              <a:t> out with </a:t>
            </a:r>
            <a:r>
              <a:rPr lang="it-CH" dirty="0" err="1"/>
              <a:t>carefully</a:t>
            </a:r>
            <a:r>
              <a:rPr lang="it-CH" dirty="0"/>
              <a:t> </a:t>
            </a:r>
            <a:r>
              <a:rPr lang="it-CH" dirty="0" err="1"/>
              <a:t>measured</a:t>
            </a:r>
            <a:r>
              <a:rPr lang="it-CH" dirty="0"/>
              <a:t> </a:t>
            </a:r>
            <a:r>
              <a:rPr lang="it-CH" dirty="0" err="1"/>
              <a:t>quantities</a:t>
            </a:r>
            <a:r>
              <a:rPr lang="it-CH" dirty="0"/>
              <a:t> of </a:t>
            </a:r>
            <a:r>
              <a:rPr lang="it-CH" dirty="0" err="1"/>
              <a:t>each</a:t>
            </a:r>
            <a:r>
              <a:rPr lang="it-CH" dirty="0"/>
              <a:t> </a:t>
            </a:r>
            <a:r>
              <a:rPr lang="it-CH" dirty="0" err="1"/>
              <a:t>arm</a:t>
            </a:r>
            <a:r>
              <a:rPr lang="it-CH" dirty="0"/>
              <a:t> and the DNA to be </a:t>
            </a:r>
            <a:r>
              <a:rPr lang="it-CH" dirty="0" err="1"/>
              <a:t>cloned</a:t>
            </a:r>
            <a:r>
              <a:rPr lang="it-CH" dirty="0"/>
              <a:t>.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3038" y="2923565"/>
            <a:ext cx="3356387" cy="3739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7323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04985" y="656290"/>
            <a:ext cx="71150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b="1" dirty="0" err="1"/>
              <a:t>After</a:t>
            </a:r>
            <a:r>
              <a:rPr lang="it-CH" b="1" dirty="0"/>
              <a:t> </a:t>
            </a:r>
            <a:r>
              <a:rPr lang="it-CH" b="1" dirty="0" err="1"/>
              <a:t>infection</a:t>
            </a:r>
            <a:r>
              <a:rPr lang="it-CH" dirty="0"/>
              <a:t>, the </a:t>
            </a:r>
            <a:r>
              <a:rPr lang="it-CH" dirty="0" err="1"/>
              <a:t>cells</a:t>
            </a:r>
            <a:r>
              <a:rPr lang="it-CH" dirty="0"/>
              <a:t> are spread </a:t>
            </a:r>
            <a:r>
              <a:rPr lang="it-CH" dirty="0" err="1"/>
              <a:t>onto</a:t>
            </a:r>
            <a:r>
              <a:rPr lang="it-CH" dirty="0"/>
              <a:t> an </a:t>
            </a:r>
            <a:r>
              <a:rPr lang="it-CH" b="1" dirty="0"/>
              <a:t>agar </a:t>
            </a:r>
            <a:r>
              <a:rPr lang="it-CH" b="1" dirty="0" err="1"/>
              <a:t>plate</a:t>
            </a:r>
            <a:r>
              <a:rPr lang="it-CH" dirty="0"/>
              <a:t>. The </a:t>
            </a:r>
            <a:r>
              <a:rPr lang="it-CH" dirty="0" err="1"/>
              <a:t>objective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not</a:t>
            </a:r>
            <a:r>
              <a:rPr lang="it-CH" dirty="0"/>
              <a:t> to </a:t>
            </a:r>
            <a:r>
              <a:rPr lang="it-CH" dirty="0" err="1"/>
              <a:t>obtain</a:t>
            </a:r>
            <a:r>
              <a:rPr lang="it-CH" dirty="0"/>
              <a:t> </a:t>
            </a:r>
            <a:r>
              <a:rPr lang="it-CH" dirty="0" err="1"/>
              <a:t>individual</a:t>
            </a:r>
            <a:r>
              <a:rPr lang="it-CH" dirty="0"/>
              <a:t> </a:t>
            </a:r>
            <a:r>
              <a:rPr lang="it-CH" dirty="0" err="1"/>
              <a:t>colonies</a:t>
            </a:r>
            <a:r>
              <a:rPr lang="it-CH" dirty="0"/>
              <a:t> </a:t>
            </a:r>
            <a:r>
              <a:rPr lang="it-CH" dirty="0" err="1"/>
              <a:t>but</a:t>
            </a:r>
            <a:r>
              <a:rPr lang="it-CH" dirty="0"/>
              <a:t> to produce an </a:t>
            </a:r>
            <a:r>
              <a:rPr lang="it-CH" dirty="0" err="1"/>
              <a:t>even</a:t>
            </a:r>
            <a:r>
              <a:rPr lang="it-CH" dirty="0"/>
              <a:t> </a:t>
            </a:r>
            <a:r>
              <a:rPr lang="it-CH" dirty="0" err="1"/>
              <a:t>layer</a:t>
            </a:r>
            <a:r>
              <a:rPr lang="it-CH" dirty="0"/>
              <a:t> of </a:t>
            </a:r>
            <a:r>
              <a:rPr lang="it-CH" dirty="0" err="1"/>
              <a:t>bacteria</a:t>
            </a:r>
            <a:r>
              <a:rPr lang="it-CH" dirty="0"/>
              <a:t> </a:t>
            </a:r>
            <a:r>
              <a:rPr lang="it-CH" dirty="0" err="1"/>
              <a:t>across</a:t>
            </a:r>
            <a:r>
              <a:rPr lang="it-CH" dirty="0"/>
              <a:t> the </a:t>
            </a:r>
            <a:r>
              <a:rPr lang="it-CH" dirty="0" err="1"/>
              <a:t>entire</a:t>
            </a:r>
            <a:r>
              <a:rPr lang="it-CH" dirty="0"/>
              <a:t> </a:t>
            </a:r>
            <a:r>
              <a:rPr lang="it-CH" dirty="0" err="1"/>
              <a:t>surface</a:t>
            </a:r>
            <a:r>
              <a:rPr lang="it-CH" dirty="0"/>
              <a:t> of the agar. </a:t>
            </a:r>
            <a:r>
              <a:rPr lang="it-CH" dirty="0" err="1"/>
              <a:t>Bacteria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were</a:t>
            </a:r>
            <a:r>
              <a:rPr lang="it-CH" dirty="0"/>
              <a:t> </a:t>
            </a:r>
            <a:r>
              <a:rPr lang="it-CH" dirty="0" err="1"/>
              <a:t>infected</a:t>
            </a:r>
            <a:r>
              <a:rPr lang="it-CH" dirty="0"/>
              <a:t> with the </a:t>
            </a:r>
            <a:r>
              <a:rPr lang="it-CH" dirty="0" err="1"/>
              <a:t>packaged</a:t>
            </a:r>
            <a:r>
              <a:rPr lang="it-CH" dirty="0"/>
              <a:t> </a:t>
            </a:r>
            <a:r>
              <a:rPr lang="it-CH" dirty="0" err="1"/>
              <a:t>cloning</a:t>
            </a:r>
            <a:r>
              <a:rPr lang="it-CH" dirty="0"/>
              <a:t> </a:t>
            </a:r>
            <a:r>
              <a:rPr lang="it-CH" dirty="0" err="1"/>
              <a:t>vector</a:t>
            </a:r>
            <a:r>
              <a:rPr lang="it-CH" dirty="0"/>
              <a:t> die </a:t>
            </a:r>
            <a:r>
              <a:rPr lang="it-CH" dirty="0" err="1"/>
              <a:t>within</a:t>
            </a:r>
            <a:r>
              <a:rPr lang="it-CH" dirty="0"/>
              <a:t> </a:t>
            </a:r>
            <a:r>
              <a:rPr lang="it-CH" dirty="0" err="1"/>
              <a:t>about</a:t>
            </a:r>
            <a:r>
              <a:rPr lang="it-CH" dirty="0"/>
              <a:t> 20 minutes </a:t>
            </a:r>
            <a:r>
              <a:rPr lang="it-CH" dirty="0" err="1"/>
              <a:t>because</a:t>
            </a:r>
            <a:r>
              <a:rPr lang="it-CH" dirty="0"/>
              <a:t> the λ </a:t>
            </a:r>
            <a:r>
              <a:rPr lang="it-CH" dirty="0" err="1"/>
              <a:t>genes</a:t>
            </a:r>
            <a:r>
              <a:rPr lang="it-CH" dirty="0"/>
              <a:t> </a:t>
            </a:r>
            <a:r>
              <a:rPr lang="it-CH" dirty="0" err="1"/>
              <a:t>contained</a:t>
            </a:r>
            <a:r>
              <a:rPr lang="it-CH" dirty="0"/>
              <a:t> in the </a:t>
            </a:r>
            <a:r>
              <a:rPr lang="it-CH" dirty="0" err="1"/>
              <a:t>arms</a:t>
            </a:r>
            <a:r>
              <a:rPr lang="it-CH" dirty="0"/>
              <a:t> of the </a:t>
            </a:r>
            <a:r>
              <a:rPr lang="it-CH" dirty="0" err="1"/>
              <a:t>vector</a:t>
            </a:r>
            <a:r>
              <a:rPr lang="it-CH" dirty="0"/>
              <a:t> </a:t>
            </a:r>
            <a:r>
              <a:rPr lang="it-CH" dirty="0" err="1"/>
              <a:t>direct</a:t>
            </a:r>
            <a:r>
              <a:rPr lang="it-CH" dirty="0"/>
              <a:t> </a:t>
            </a:r>
            <a:r>
              <a:rPr lang="it-CH" dirty="0" err="1"/>
              <a:t>replication</a:t>
            </a:r>
            <a:r>
              <a:rPr lang="it-CH" dirty="0"/>
              <a:t> of the DNA and </a:t>
            </a:r>
            <a:r>
              <a:rPr lang="it-CH" dirty="0" err="1"/>
              <a:t>synthesis</a:t>
            </a:r>
            <a:r>
              <a:rPr lang="it-CH" dirty="0"/>
              <a:t> of new </a:t>
            </a:r>
            <a:r>
              <a:rPr lang="it-CH" dirty="0" err="1"/>
              <a:t>phages</a:t>
            </a:r>
            <a:r>
              <a:rPr lang="it-CH" dirty="0"/>
              <a:t> by the </a:t>
            </a:r>
            <a:r>
              <a:rPr lang="it-CH" dirty="0" err="1"/>
              <a:t>lytic</a:t>
            </a:r>
            <a:r>
              <a:rPr lang="it-CH" dirty="0"/>
              <a:t> </a:t>
            </a:r>
            <a:r>
              <a:rPr lang="it-CH" dirty="0" err="1"/>
              <a:t>cycle</a:t>
            </a:r>
            <a:r>
              <a:rPr lang="it-CH" dirty="0"/>
              <a:t>. </a:t>
            </a:r>
            <a:r>
              <a:rPr lang="it-CH" dirty="0" err="1"/>
              <a:t>Each</a:t>
            </a:r>
            <a:r>
              <a:rPr lang="it-CH" dirty="0"/>
              <a:t> of </a:t>
            </a:r>
            <a:r>
              <a:rPr lang="it-CH" dirty="0" err="1"/>
              <a:t>these</a:t>
            </a:r>
            <a:r>
              <a:rPr lang="it-CH" dirty="0"/>
              <a:t> new </a:t>
            </a:r>
            <a:r>
              <a:rPr lang="it-CH" dirty="0" err="1"/>
              <a:t>phages</a:t>
            </a:r>
            <a:r>
              <a:rPr lang="it-CH" dirty="0"/>
              <a:t> </a:t>
            </a:r>
            <a:r>
              <a:rPr lang="it-CH" dirty="0" err="1"/>
              <a:t>contains</a:t>
            </a:r>
            <a:r>
              <a:rPr lang="it-CH" dirty="0"/>
              <a:t> </a:t>
            </a:r>
            <a:r>
              <a:rPr lang="it-CH" dirty="0" err="1"/>
              <a:t>its</a:t>
            </a:r>
            <a:r>
              <a:rPr lang="it-CH" dirty="0"/>
              <a:t> </a:t>
            </a:r>
            <a:r>
              <a:rPr lang="it-CH" dirty="0" err="1"/>
              <a:t>own</a:t>
            </a:r>
            <a:r>
              <a:rPr lang="it-CH" dirty="0"/>
              <a:t> copy of the </a:t>
            </a:r>
            <a:r>
              <a:rPr lang="it-CH" dirty="0" err="1"/>
              <a:t>vector</a:t>
            </a:r>
            <a:r>
              <a:rPr lang="it-CH" dirty="0"/>
              <a:t> plus </a:t>
            </a:r>
            <a:r>
              <a:rPr lang="it-CH" dirty="0" err="1"/>
              <a:t>cloned</a:t>
            </a:r>
            <a:r>
              <a:rPr lang="it-CH" dirty="0"/>
              <a:t> DNA. </a:t>
            </a:r>
            <a:r>
              <a:rPr lang="it-CH" b="1" dirty="0"/>
              <a:t>Death and </a:t>
            </a:r>
            <a:r>
              <a:rPr lang="it-CH" b="1" dirty="0" err="1"/>
              <a:t>lysis</a:t>
            </a:r>
            <a:r>
              <a:rPr lang="it-CH" dirty="0"/>
              <a:t> of the </a:t>
            </a:r>
            <a:r>
              <a:rPr lang="it-CH" dirty="0" err="1"/>
              <a:t>bacterium</a:t>
            </a:r>
            <a:r>
              <a:rPr lang="it-CH" dirty="0"/>
              <a:t> </a:t>
            </a:r>
            <a:r>
              <a:rPr lang="it-CH" b="1" dirty="0" err="1"/>
              <a:t>releases</a:t>
            </a:r>
            <a:r>
              <a:rPr lang="it-CH" b="1" dirty="0"/>
              <a:t> </a:t>
            </a:r>
            <a:r>
              <a:rPr lang="it-CH" b="1" dirty="0" err="1"/>
              <a:t>these</a:t>
            </a:r>
            <a:r>
              <a:rPr lang="it-CH" b="1" dirty="0"/>
              <a:t> </a:t>
            </a:r>
            <a:r>
              <a:rPr lang="it-CH" b="1" dirty="0" err="1"/>
              <a:t>phages</a:t>
            </a:r>
            <a:r>
              <a:rPr lang="it-CH" b="1" dirty="0"/>
              <a:t> </a:t>
            </a:r>
            <a:r>
              <a:rPr lang="it-CH" dirty="0" err="1"/>
              <a:t>into</a:t>
            </a:r>
            <a:r>
              <a:rPr lang="it-CH" dirty="0"/>
              <a:t> the </a:t>
            </a:r>
            <a:r>
              <a:rPr lang="it-CH" dirty="0" err="1"/>
              <a:t>surrounding</a:t>
            </a:r>
            <a:r>
              <a:rPr lang="it-CH" dirty="0"/>
              <a:t> medium, </a:t>
            </a:r>
            <a:r>
              <a:rPr lang="it-CH" dirty="0" err="1"/>
              <a:t>where</a:t>
            </a:r>
            <a:r>
              <a:rPr lang="it-CH" dirty="0"/>
              <a:t> </a:t>
            </a:r>
            <a:r>
              <a:rPr lang="it-CH" dirty="0" err="1"/>
              <a:t>they</a:t>
            </a:r>
            <a:r>
              <a:rPr lang="it-CH" dirty="0"/>
              <a:t> </a:t>
            </a:r>
            <a:r>
              <a:rPr lang="it-CH" dirty="0" err="1"/>
              <a:t>infect</a:t>
            </a:r>
            <a:r>
              <a:rPr lang="it-CH" dirty="0"/>
              <a:t> new </a:t>
            </a:r>
            <a:r>
              <a:rPr lang="it-CH" dirty="0" err="1"/>
              <a:t>cells</a:t>
            </a:r>
            <a:r>
              <a:rPr lang="it-CH" dirty="0"/>
              <a:t> and </a:t>
            </a:r>
            <a:r>
              <a:rPr lang="it-CH" dirty="0" err="1"/>
              <a:t>begin</a:t>
            </a:r>
            <a:r>
              <a:rPr lang="it-CH" dirty="0"/>
              <a:t> </a:t>
            </a:r>
            <a:r>
              <a:rPr lang="it-CH" dirty="0" err="1"/>
              <a:t>another</a:t>
            </a:r>
            <a:r>
              <a:rPr lang="it-CH" dirty="0"/>
              <a:t> round of </a:t>
            </a:r>
            <a:r>
              <a:rPr lang="it-CH" dirty="0" err="1"/>
              <a:t>phage</a:t>
            </a:r>
            <a:r>
              <a:rPr lang="it-CH" dirty="0"/>
              <a:t> </a:t>
            </a:r>
            <a:r>
              <a:rPr lang="it-CH" dirty="0" err="1"/>
              <a:t>replication</a:t>
            </a:r>
            <a:r>
              <a:rPr lang="it-CH" dirty="0"/>
              <a:t> and </a:t>
            </a:r>
            <a:r>
              <a:rPr lang="it-CH" dirty="0" err="1"/>
              <a:t>lysis</a:t>
            </a:r>
            <a:r>
              <a:rPr lang="it-CH" dirty="0"/>
              <a:t>. The end </a:t>
            </a:r>
            <a:r>
              <a:rPr lang="it-CH" dirty="0" err="1"/>
              <a:t>result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a zone of clearing, </a:t>
            </a:r>
            <a:r>
              <a:rPr lang="it-CH" dirty="0" err="1"/>
              <a:t>called</a:t>
            </a:r>
            <a:r>
              <a:rPr lang="it-CH" dirty="0"/>
              <a:t> a </a:t>
            </a:r>
            <a:r>
              <a:rPr lang="it-CH" dirty="0" err="1">
                <a:solidFill>
                  <a:srgbClr val="FF0000"/>
                </a:solidFill>
              </a:rPr>
              <a:t>plaque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visible</a:t>
            </a:r>
            <a:r>
              <a:rPr lang="it-CH" dirty="0"/>
              <a:t> on the </a:t>
            </a:r>
            <a:r>
              <a:rPr lang="it-CH" dirty="0" err="1"/>
              <a:t>lawn</a:t>
            </a:r>
            <a:r>
              <a:rPr lang="it-CH" dirty="0"/>
              <a:t> of </a:t>
            </a:r>
            <a:r>
              <a:rPr lang="it-CH" dirty="0" err="1"/>
              <a:t>bacteria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grows</a:t>
            </a:r>
            <a:r>
              <a:rPr lang="it-CH" dirty="0"/>
              <a:t> on the agar </a:t>
            </a:r>
            <a:r>
              <a:rPr lang="it-CH" dirty="0" err="1"/>
              <a:t>plate</a:t>
            </a:r>
            <a:r>
              <a:rPr lang="it-CH" dirty="0"/>
              <a:t>. With some λ </a:t>
            </a:r>
            <a:r>
              <a:rPr lang="it-CH" dirty="0" err="1"/>
              <a:t>vectors</a:t>
            </a:r>
            <a:r>
              <a:rPr lang="it-CH" dirty="0"/>
              <a:t>, </a:t>
            </a:r>
            <a:r>
              <a:rPr lang="it-CH" b="1" dirty="0" err="1"/>
              <a:t>all</a:t>
            </a:r>
            <a:r>
              <a:rPr lang="it-CH" b="1" dirty="0"/>
              <a:t> </a:t>
            </a:r>
            <a:r>
              <a:rPr lang="it-CH" b="1" dirty="0" err="1"/>
              <a:t>plaques</a:t>
            </a:r>
            <a:r>
              <a:rPr lang="it-CH" b="1" dirty="0"/>
              <a:t> are made up of </a:t>
            </a:r>
            <a:r>
              <a:rPr lang="it-CH" b="1" dirty="0" err="1"/>
              <a:t>recombinant</a:t>
            </a:r>
            <a:r>
              <a:rPr lang="it-CH" b="1" dirty="0"/>
              <a:t> </a:t>
            </a:r>
            <a:r>
              <a:rPr lang="it-CH" b="1" dirty="0" err="1"/>
              <a:t>phages</a:t>
            </a:r>
            <a:r>
              <a:rPr lang="it-CH" dirty="0"/>
              <a:t> </a:t>
            </a:r>
            <a:r>
              <a:rPr lang="it-CH" dirty="0" err="1"/>
              <a:t>because</a:t>
            </a:r>
            <a:r>
              <a:rPr lang="it-CH" dirty="0"/>
              <a:t> </a:t>
            </a:r>
            <a:r>
              <a:rPr lang="it-CH" b="1" dirty="0" err="1"/>
              <a:t>ligation</a:t>
            </a:r>
            <a:r>
              <a:rPr lang="it-CH" b="1" dirty="0"/>
              <a:t> of the </a:t>
            </a:r>
            <a:r>
              <a:rPr lang="it-CH" b="1" dirty="0" err="1"/>
              <a:t>two</a:t>
            </a:r>
            <a:r>
              <a:rPr lang="it-CH" b="1" dirty="0"/>
              <a:t> </a:t>
            </a:r>
            <a:r>
              <a:rPr lang="it-CH" b="1" dirty="0" err="1"/>
              <a:t>arms</a:t>
            </a:r>
            <a:r>
              <a:rPr lang="it-CH" b="1" dirty="0"/>
              <a:t> </a:t>
            </a:r>
            <a:r>
              <a:rPr lang="it-CH" b="1" dirty="0" err="1"/>
              <a:t>without</a:t>
            </a:r>
            <a:r>
              <a:rPr lang="it-CH" b="1" dirty="0"/>
              <a:t> </a:t>
            </a:r>
            <a:r>
              <a:rPr lang="it-CH" b="1" dirty="0" err="1"/>
              <a:t>insertion</a:t>
            </a:r>
            <a:r>
              <a:rPr lang="it-CH" b="1" dirty="0"/>
              <a:t> of new DNA </a:t>
            </a:r>
            <a:r>
              <a:rPr lang="it-CH" b="1" dirty="0" err="1"/>
              <a:t>results</a:t>
            </a:r>
            <a:r>
              <a:rPr lang="it-CH" b="1" dirty="0"/>
              <a:t> in a </a:t>
            </a:r>
            <a:r>
              <a:rPr lang="it-CH" b="1" dirty="0" err="1"/>
              <a:t>molecule</a:t>
            </a:r>
            <a:r>
              <a:rPr lang="it-CH" b="1" dirty="0"/>
              <a:t> </a:t>
            </a:r>
            <a:r>
              <a:rPr lang="it-CH" b="1" dirty="0" err="1"/>
              <a:t>too</a:t>
            </a:r>
            <a:r>
              <a:rPr lang="it-CH" b="1" dirty="0"/>
              <a:t> short </a:t>
            </a:r>
            <a:r>
              <a:rPr lang="it-CH" dirty="0"/>
              <a:t>to be </a:t>
            </a:r>
            <a:r>
              <a:rPr lang="it-CH" dirty="0" err="1"/>
              <a:t>packaged</a:t>
            </a:r>
            <a:r>
              <a:rPr lang="it-CH" dirty="0"/>
              <a:t>. With </a:t>
            </a:r>
            <a:r>
              <a:rPr lang="it-CH" dirty="0" err="1"/>
              <a:t>other</a:t>
            </a:r>
            <a:r>
              <a:rPr lang="it-CH" dirty="0"/>
              <a:t> </a:t>
            </a:r>
            <a:r>
              <a:rPr lang="it-CH" dirty="0" err="1"/>
              <a:t>vectors</a:t>
            </a:r>
            <a:r>
              <a:rPr lang="it-CH" dirty="0"/>
              <a:t>,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necessary</a:t>
            </a:r>
            <a:r>
              <a:rPr lang="it-CH" dirty="0"/>
              <a:t> to </a:t>
            </a:r>
            <a:r>
              <a:rPr lang="it-CH" dirty="0" err="1"/>
              <a:t>distinguish</a:t>
            </a:r>
            <a:r>
              <a:rPr lang="it-CH" dirty="0"/>
              <a:t> </a:t>
            </a:r>
            <a:r>
              <a:rPr lang="it-CH" dirty="0" err="1"/>
              <a:t>recombinant</a:t>
            </a:r>
            <a:r>
              <a:rPr lang="it-CH" dirty="0"/>
              <a:t> </a:t>
            </a:r>
            <a:r>
              <a:rPr lang="it-CH" dirty="0" err="1"/>
              <a:t>plaques</a:t>
            </a:r>
            <a:r>
              <a:rPr lang="it-CH" dirty="0"/>
              <a:t> from </a:t>
            </a:r>
            <a:r>
              <a:rPr lang="it-CH" dirty="0" err="1"/>
              <a:t>nonrecombinant</a:t>
            </a:r>
            <a:r>
              <a:rPr lang="it-CH" dirty="0"/>
              <a:t> </a:t>
            </a:r>
            <a:r>
              <a:rPr lang="it-CH" dirty="0" err="1"/>
              <a:t>ones</a:t>
            </a:r>
            <a:r>
              <a:rPr lang="it-CH" dirty="0"/>
              <a:t>. </a:t>
            </a:r>
            <a:r>
              <a:rPr lang="it-CH" dirty="0" err="1"/>
              <a:t>Various</a:t>
            </a:r>
            <a:r>
              <a:rPr lang="it-CH" dirty="0"/>
              <a:t> </a:t>
            </a:r>
            <a:r>
              <a:rPr lang="it-CH" dirty="0" err="1"/>
              <a:t>methods</a:t>
            </a:r>
            <a:r>
              <a:rPr lang="it-CH" dirty="0"/>
              <a:t> are </a:t>
            </a:r>
            <a:r>
              <a:rPr lang="it-CH" dirty="0" err="1"/>
              <a:t>used</a:t>
            </a:r>
            <a:r>
              <a:rPr lang="it-CH" dirty="0"/>
              <a:t>, </a:t>
            </a:r>
            <a:r>
              <a:rPr lang="it-CH" dirty="0" err="1"/>
              <a:t>including</a:t>
            </a:r>
            <a:r>
              <a:rPr lang="it-CH" dirty="0"/>
              <a:t> the β-</a:t>
            </a:r>
            <a:r>
              <a:rPr lang="it-CH" dirty="0" err="1"/>
              <a:t>galactosidase</a:t>
            </a:r>
            <a:r>
              <a:rPr lang="it-CH" dirty="0"/>
              <a:t> </a:t>
            </a:r>
            <a:r>
              <a:rPr lang="it-CH" dirty="0" err="1"/>
              <a:t>system</a:t>
            </a:r>
            <a:r>
              <a:rPr lang="it-CH" dirty="0"/>
              <a:t> </a:t>
            </a:r>
            <a:r>
              <a:rPr lang="it-CH" dirty="0" err="1"/>
              <a:t>described</a:t>
            </a:r>
            <a:r>
              <a:rPr lang="it-CH" dirty="0"/>
              <a:t> for the </a:t>
            </a:r>
            <a:r>
              <a:rPr lang="it-CH" dirty="0" err="1"/>
              <a:t>plasmid</a:t>
            </a:r>
            <a:r>
              <a:rPr lang="it-CH" dirty="0"/>
              <a:t> </a:t>
            </a:r>
            <a:r>
              <a:rPr lang="it-CH" dirty="0" err="1"/>
              <a:t>vector</a:t>
            </a:r>
            <a:r>
              <a:rPr lang="it-CH" dirty="0"/>
              <a:t> pUC8,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b="1" dirty="0" err="1"/>
              <a:t>also</a:t>
            </a:r>
            <a:r>
              <a:rPr lang="it-CH" b="1" dirty="0"/>
              <a:t> </a:t>
            </a:r>
            <a:r>
              <a:rPr lang="it-CH" b="1" dirty="0" err="1"/>
              <a:t>applicable</a:t>
            </a:r>
            <a:r>
              <a:rPr lang="it-CH" b="1" dirty="0"/>
              <a:t> to </a:t>
            </a:r>
            <a:r>
              <a:rPr lang="it-CH" b="1" dirty="0" err="1"/>
              <a:t>those</a:t>
            </a:r>
            <a:r>
              <a:rPr lang="it-CH" b="1" dirty="0"/>
              <a:t> λ </a:t>
            </a:r>
            <a:r>
              <a:rPr lang="it-CH" b="1" dirty="0" err="1"/>
              <a:t>vectors</a:t>
            </a:r>
            <a:r>
              <a:rPr lang="it-CH" b="1" dirty="0"/>
              <a:t> </a:t>
            </a:r>
            <a:r>
              <a:rPr lang="it-CH" b="1" dirty="0" err="1"/>
              <a:t>that</a:t>
            </a:r>
            <a:r>
              <a:rPr lang="it-CH" b="1" dirty="0"/>
              <a:t> </a:t>
            </a:r>
            <a:r>
              <a:rPr lang="it-CH" b="1" dirty="0" err="1"/>
              <a:t>carry</a:t>
            </a:r>
            <a:r>
              <a:rPr lang="it-CH" b="1" dirty="0"/>
              <a:t> a </a:t>
            </a:r>
            <a:r>
              <a:rPr lang="it-CH" b="1" dirty="0" err="1"/>
              <a:t>fragment</a:t>
            </a:r>
            <a:r>
              <a:rPr lang="it-CH" b="1" dirty="0"/>
              <a:t> of the </a:t>
            </a:r>
            <a:r>
              <a:rPr lang="it-CH" b="1" dirty="0" err="1"/>
              <a:t>lacZ</a:t>
            </a:r>
            <a:r>
              <a:rPr lang="it-CH" b="1" dirty="0"/>
              <a:t> gene </a:t>
            </a:r>
            <a:r>
              <a:rPr lang="it-CH" dirty="0" err="1"/>
              <a:t>into</a:t>
            </a:r>
            <a:r>
              <a:rPr lang="it-CH" dirty="0"/>
              <a:t> </a:t>
            </a:r>
            <a:r>
              <a:rPr lang="it-CH" dirty="0" err="1"/>
              <a:t>which</a:t>
            </a:r>
            <a:r>
              <a:rPr lang="it-CH" dirty="0"/>
              <a:t> the DNA to be </a:t>
            </a:r>
            <a:r>
              <a:rPr lang="it-CH" dirty="0" err="1"/>
              <a:t>cloned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inserted</a:t>
            </a:r>
            <a:r>
              <a:rPr lang="it-CH" dirty="0"/>
              <a:t>.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74642" y="1880409"/>
            <a:ext cx="6386729" cy="327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6368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27610" y="1183529"/>
            <a:ext cx="56353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If</a:t>
            </a:r>
            <a:r>
              <a:rPr lang="it-CH" dirty="0"/>
              <a:t> a λ </a:t>
            </a:r>
            <a:r>
              <a:rPr lang="it-CH" dirty="0" err="1"/>
              <a:t>vector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used</a:t>
            </a:r>
            <a:r>
              <a:rPr lang="it-CH" dirty="0"/>
              <a:t> with human DNA, </a:t>
            </a:r>
            <a:r>
              <a:rPr lang="it-CH" dirty="0" err="1"/>
              <a:t>then</a:t>
            </a:r>
            <a:r>
              <a:rPr lang="it-CH" dirty="0"/>
              <a:t> over </a:t>
            </a:r>
            <a:r>
              <a:rPr lang="it-CH" b="1" dirty="0" err="1"/>
              <a:t>half</a:t>
            </a:r>
            <a:r>
              <a:rPr lang="it-CH" b="1" dirty="0"/>
              <a:t> a </a:t>
            </a:r>
            <a:r>
              <a:rPr lang="it-CH" b="1" dirty="0" err="1"/>
              <a:t>million</a:t>
            </a:r>
            <a:r>
              <a:rPr lang="it-CH" b="1" dirty="0"/>
              <a:t> </a:t>
            </a:r>
            <a:r>
              <a:rPr lang="it-CH" b="1" dirty="0" err="1"/>
              <a:t>clones</a:t>
            </a:r>
            <a:r>
              <a:rPr lang="it-CH" dirty="0"/>
              <a:t> are </a:t>
            </a:r>
            <a:r>
              <a:rPr lang="it-CH" dirty="0" err="1"/>
              <a:t>needed</a:t>
            </a:r>
            <a:r>
              <a:rPr lang="it-CH" dirty="0"/>
              <a:t> for </a:t>
            </a:r>
            <a:r>
              <a:rPr lang="it-CH" dirty="0" err="1"/>
              <a:t>there</a:t>
            </a:r>
            <a:r>
              <a:rPr lang="it-CH" dirty="0"/>
              <a:t> to be a </a:t>
            </a:r>
            <a:r>
              <a:rPr lang="it-CH" b="1" dirty="0"/>
              <a:t>95% chance </a:t>
            </a:r>
            <a:r>
              <a:rPr lang="it-CH" dirty="0"/>
              <a:t>of </a:t>
            </a:r>
            <a:r>
              <a:rPr lang="it-CH" dirty="0" err="1"/>
              <a:t>any</a:t>
            </a:r>
            <a:r>
              <a:rPr lang="it-CH" dirty="0"/>
              <a:t> </a:t>
            </a:r>
            <a:r>
              <a:rPr lang="it-CH" dirty="0" err="1"/>
              <a:t>particular</a:t>
            </a:r>
            <a:r>
              <a:rPr lang="it-CH" dirty="0"/>
              <a:t> part of the </a:t>
            </a:r>
            <a:r>
              <a:rPr lang="it-CH" dirty="0" err="1"/>
              <a:t>genome</a:t>
            </a:r>
            <a:r>
              <a:rPr lang="it-CH" dirty="0"/>
              <a:t> </a:t>
            </a:r>
            <a:r>
              <a:rPr lang="it-CH" dirty="0" err="1"/>
              <a:t>being</a:t>
            </a:r>
            <a:r>
              <a:rPr lang="it-CH" dirty="0"/>
              <a:t> </a:t>
            </a:r>
            <a:r>
              <a:rPr lang="it-CH" dirty="0" err="1"/>
              <a:t>present</a:t>
            </a:r>
            <a:r>
              <a:rPr lang="it-CH" dirty="0"/>
              <a:t> in the </a:t>
            </a:r>
            <a:r>
              <a:rPr lang="it-CH" dirty="0" err="1"/>
              <a:t>library</a:t>
            </a:r>
            <a:endParaRPr lang="it-CH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96" y="2486705"/>
            <a:ext cx="4919136" cy="2807919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6096000" y="121676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dirty="0" err="1"/>
              <a:t>One</a:t>
            </a:r>
            <a:r>
              <a:rPr lang="it-CH" dirty="0"/>
              <a:t> </a:t>
            </a:r>
            <a:r>
              <a:rPr lang="it-CH" dirty="0" err="1"/>
              <a:t>possibility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to use a </a:t>
            </a:r>
            <a:r>
              <a:rPr lang="it-CH" dirty="0" err="1">
                <a:solidFill>
                  <a:srgbClr val="FF0000"/>
                </a:solidFill>
              </a:rPr>
              <a:t>cosmid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a special </a:t>
            </a:r>
            <a:r>
              <a:rPr lang="it-CH" dirty="0" err="1"/>
              <a:t>type</a:t>
            </a:r>
            <a:r>
              <a:rPr lang="it-CH" dirty="0"/>
              <a:t> of </a:t>
            </a:r>
            <a:r>
              <a:rPr lang="it-CH" b="1" dirty="0" err="1"/>
              <a:t>plasmid</a:t>
            </a:r>
            <a:r>
              <a:rPr lang="it-CH" b="1" dirty="0"/>
              <a:t> </a:t>
            </a:r>
            <a:r>
              <a:rPr lang="it-CH" b="1" dirty="0" err="1"/>
              <a:t>that</a:t>
            </a:r>
            <a:r>
              <a:rPr lang="it-CH" b="1" dirty="0"/>
              <a:t> </a:t>
            </a:r>
            <a:r>
              <a:rPr lang="it-CH" b="1" dirty="0" err="1"/>
              <a:t>carries</a:t>
            </a:r>
            <a:r>
              <a:rPr lang="it-CH" b="1" dirty="0"/>
              <a:t> a λ cos site</a:t>
            </a:r>
            <a:r>
              <a:rPr lang="it-CH" dirty="0"/>
              <a:t>. </a:t>
            </a:r>
            <a:r>
              <a:rPr lang="it-CH" dirty="0" err="1"/>
              <a:t>Concatemers</a:t>
            </a:r>
            <a:r>
              <a:rPr lang="it-CH" dirty="0"/>
              <a:t> of </a:t>
            </a:r>
            <a:r>
              <a:rPr lang="it-CH" dirty="0" err="1"/>
              <a:t>cosmid</a:t>
            </a:r>
            <a:r>
              <a:rPr lang="it-CH" dirty="0"/>
              <a:t> </a:t>
            </a:r>
            <a:r>
              <a:rPr lang="it-CH" dirty="0" err="1"/>
              <a:t>molecules</a:t>
            </a:r>
            <a:r>
              <a:rPr lang="it-CH" dirty="0"/>
              <a:t>, </a:t>
            </a:r>
            <a:r>
              <a:rPr lang="it-CH" dirty="0" err="1"/>
              <a:t>linked</a:t>
            </a:r>
            <a:r>
              <a:rPr lang="it-CH" dirty="0"/>
              <a:t> </a:t>
            </a:r>
            <a:r>
              <a:rPr lang="it-CH" dirty="0" err="1"/>
              <a:t>at</a:t>
            </a:r>
            <a:r>
              <a:rPr lang="it-CH" dirty="0"/>
              <a:t> </a:t>
            </a:r>
            <a:r>
              <a:rPr lang="it-CH" dirty="0" err="1"/>
              <a:t>their</a:t>
            </a:r>
            <a:r>
              <a:rPr lang="it-CH" dirty="0"/>
              <a:t> cos </a:t>
            </a:r>
            <a:r>
              <a:rPr lang="it-CH" dirty="0" err="1"/>
              <a:t>sites</a:t>
            </a:r>
            <a:r>
              <a:rPr lang="it-CH" dirty="0"/>
              <a:t>, </a:t>
            </a:r>
            <a:r>
              <a:rPr lang="it-CH" dirty="0" err="1"/>
              <a:t>act</a:t>
            </a:r>
            <a:r>
              <a:rPr lang="it-CH" dirty="0"/>
              <a:t> </a:t>
            </a:r>
            <a:r>
              <a:rPr lang="it-CH" dirty="0" err="1"/>
              <a:t>as</a:t>
            </a:r>
            <a:r>
              <a:rPr lang="it-CH" dirty="0"/>
              <a:t> </a:t>
            </a:r>
            <a:r>
              <a:rPr lang="it-CH" b="1" dirty="0" err="1"/>
              <a:t>substrates</a:t>
            </a:r>
            <a:r>
              <a:rPr lang="it-CH" b="1" dirty="0"/>
              <a:t> for in vitro packaging </a:t>
            </a:r>
            <a:r>
              <a:rPr lang="it-CH" dirty="0" err="1"/>
              <a:t>because</a:t>
            </a:r>
            <a:r>
              <a:rPr lang="it-CH" dirty="0"/>
              <a:t> the cos site </a:t>
            </a:r>
            <a:r>
              <a:rPr lang="it-CH" dirty="0" err="1"/>
              <a:t>is</a:t>
            </a:r>
            <a:r>
              <a:rPr lang="it-CH" dirty="0"/>
              <a:t> the </a:t>
            </a:r>
            <a:r>
              <a:rPr lang="it-CH" dirty="0" err="1"/>
              <a:t>only</a:t>
            </a:r>
            <a:r>
              <a:rPr lang="it-CH" dirty="0"/>
              <a:t> </a:t>
            </a:r>
            <a:r>
              <a:rPr lang="it-CH" dirty="0" err="1"/>
              <a:t>sequence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a DNA </a:t>
            </a:r>
            <a:r>
              <a:rPr lang="it-CH" dirty="0" err="1"/>
              <a:t>molecule</a:t>
            </a:r>
            <a:r>
              <a:rPr lang="it-CH" dirty="0"/>
              <a:t> </a:t>
            </a:r>
            <a:r>
              <a:rPr lang="it-CH" dirty="0" err="1"/>
              <a:t>needs</a:t>
            </a:r>
            <a:r>
              <a:rPr lang="it-CH" dirty="0"/>
              <a:t> in </a:t>
            </a:r>
            <a:r>
              <a:rPr lang="it-CH" dirty="0" err="1"/>
              <a:t>order</a:t>
            </a:r>
            <a:r>
              <a:rPr lang="it-CH" dirty="0"/>
              <a:t> to be </a:t>
            </a:r>
            <a:r>
              <a:rPr lang="it-CH" b="1" dirty="0" err="1"/>
              <a:t>recognized</a:t>
            </a:r>
            <a:r>
              <a:rPr lang="it-CH" b="1" dirty="0"/>
              <a:t> </a:t>
            </a:r>
            <a:r>
              <a:rPr lang="it-CH" b="1" dirty="0" err="1"/>
              <a:t>as</a:t>
            </a:r>
            <a:r>
              <a:rPr lang="it-CH" b="1" dirty="0"/>
              <a:t> a λ </a:t>
            </a:r>
            <a:r>
              <a:rPr lang="it-CH" b="1" dirty="0" err="1"/>
              <a:t>genome</a:t>
            </a:r>
            <a:r>
              <a:rPr lang="it-CH" b="1" dirty="0"/>
              <a:t> </a:t>
            </a:r>
            <a:r>
              <a:rPr lang="it-CH" dirty="0"/>
              <a:t>by the </a:t>
            </a:r>
            <a:r>
              <a:rPr lang="it-CH" b="1" dirty="0" err="1"/>
              <a:t>proteins</a:t>
            </a:r>
            <a:r>
              <a:rPr lang="it-CH" b="1" dirty="0"/>
              <a:t> </a:t>
            </a:r>
            <a:r>
              <a:rPr lang="it-CH" b="1" dirty="0" err="1"/>
              <a:t>that</a:t>
            </a:r>
            <a:r>
              <a:rPr lang="it-CH" b="1" dirty="0"/>
              <a:t> package </a:t>
            </a:r>
            <a:r>
              <a:rPr lang="it-CH" dirty="0"/>
              <a:t>DNA </a:t>
            </a:r>
            <a:r>
              <a:rPr lang="it-CH" dirty="0" err="1"/>
              <a:t>into</a:t>
            </a:r>
            <a:r>
              <a:rPr lang="it-CH" dirty="0"/>
              <a:t> λ </a:t>
            </a:r>
            <a:r>
              <a:rPr lang="it-CH" dirty="0" err="1"/>
              <a:t>phage</a:t>
            </a:r>
            <a:r>
              <a:rPr lang="it-CH" dirty="0"/>
              <a:t> </a:t>
            </a:r>
            <a:r>
              <a:rPr lang="it-CH" dirty="0" err="1"/>
              <a:t>particles</a:t>
            </a:r>
            <a:r>
              <a:rPr lang="it-CH" dirty="0"/>
              <a:t>. </a:t>
            </a:r>
            <a:r>
              <a:rPr lang="it-CH" dirty="0" err="1"/>
              <a:t>Particles</a:t>
            </a:r>
            <a:r>
              <a:rPr lang="it-CH" dirty="0"/>
              <a:t> </a:t>
            </a:r>
            <a:r>
              <a:rPr lang="it-CH" dirty="0" err="1"/>
              <a:t>containing</a:t>
            </a:r>
            <a:r>
              <a:rPr lang="it-CH" dirty="0"/>
              <a:t> </a:t>
            </a:r>
            <a:r>
              <a:rPr lang="it-CH" dirty="0" err="1"/>
              <a:t>cosmid</a:t>
            </a:r>
            <a:r>
              <a:rPr lang="it-CH" dirty="0"/>
              <a:t> DNA are </a:t>
            </a:r>
            <a:r>
              <a:rPr lang="it-CH" b="1" dirty="0" err="1"/>
              <a:t>as</a:t>
            </a:r>
            <a:r>
              <a:rPr lang="it-CH" b="1" dirty="0"/>
              <a:t> </a:t>
            </a:r>
            <a:r>
              <a:rPr lang="it-CH" b="1" dirty="0" err="1"/>
              <a:t>infective</a:t>
            </a:r>
            <a:r>
              <a:rPr lang="it-CH" b="1" dirty="0"/>
              <a:t> </a:t>
            </a:r>
            <a:r>
              <a:rPr lang="it-CH" b="1" dirty="0" err="1"/>
              <a:t>as</a:t>
            </a:r>
            <a:r>
              <a:rPr lang="it-CH" b="1" dirty="0"/>
              <a:t> </a:t>
            </a:r>
            <a:r>
              <a:rPr lang="it-CH" b="1" dirty="0" err="1"/>
              <a:t>real</a:t>
            </a:r>
            <a:r>
              <a:rPr lang="it-CH" b="1" dirty="0"/>
              <a:t> λ </a:t>
            </a:r>
            <a:r>
              <a:rPr lang="it-CH" b="1" dirty="0" err="1"/>
              <a:t>phages</a:t>
            </a:r>
            <a:r>
              <a:rPr lang="it-CH" dirty="0"/>
              <a:t>, </a:t>
            </a:r>
            <a:r>
              <a:rPr lang="it-CH" dirty="0" err="1"/>
              <a:t>but</a:t>
            </a:r>
            <a:r>
              <a:rPr lang="it-CH" dirty="0"/>
              <a:t> once inside the </a:t>
            </a:r>
            <a:r>
              <a:rPr lang="it-CH" dirty="0" err="1"/>
              <a:t>cell</a:t>
            </a:r>
            <a:r>
              <a:rPr lang="it-CH" dirty="0"/>
              <a:t>, the </a:t>
            </a:r>
            <a:r>
              <a:rPr lang="it-CH" dirty="0" err="1"/>
              <a:t>cosmid</a:t>
            </a:r>
            <a:r>
              <a:rPr lang="it-CH" dirty="0"/>
              <a:t> </a:t>
            </a:r>
            <a:r>
              <a:rPr lang="it-CH" dirty="0" err="1"/>
              <a:t>cannot</a:t>
            </a:r>
            <a:r>
              <a:rPr lang="it-CH" dirty="0"/>
              <a:t> </a:t>
            </a:r>
            <a:r>
              <a:rPr lang="it-CH" dirty="0" err="1"/>
              <a:t>direct</a:t>
            </a:r>
            <a:r>
              <a:rPr lang="it-CH" dirty="0"/>
              <a:t> </a:t>
            </a:r>
            <a:r>
              <a:rPr lang="it-CH" dirty="0" err="1"/>
              <a:t>synthesis</a:t>
            </a:r>
            <a:r>
              <a:rPr lang="it-CH" dirty="0"/>
              <a:t> of new </a:t>
            </a:r>
            <a:r>
              <a:rPr lang="it-CH" dirty="0" err="1"/>
              <a:t>phage</a:t>
            </a:r>
            <a:r>
              <a:rPr lang="it-CH" dirty="0"/>
              <a:t> </a:t>
            </a:r>
            <a:r>
              <a:rPr lang="it-CH" dirty="0" err="1"/>
              <a:t>particles</a:t>
            </a:r>
            <a:r>
              <a:rPr lang="it-CH" dirty="0"/>
              <a:t> and </a:t>
            </a:r>
            <a:r>
              <a:rPr lang="it-CH" dirty="0" err="1"/>
              <a:t>instead</a:t>
            </a:r>
            <a:r>
              <a:rPr lang="it-CH" dirty="0"/>
              <a:t> </a:t>
            </a:r>
            <a:r>
              <a:rPr lang="it-CH" b="1" dirty="0" err="1"/>
              <a:t>replicates</a:t>
            </a:r>
            <a:r>
              <a:rPr lang="it-CH" b="1" dirty="0"/>
              <a:t> </a:t>
            </a:r>
            <a:r>
              <a:rPr lang="it-CH" b="1" dirty="0" err="1"/>
              <a:t>as</a:t>
            </a:r>
            <a:r>
              <a:rPr lang="it-CH" b="1" dirty="0"/>
              <a:t> a </a:t>
            </a:r>
            <a:r>
              <a:rPr lang="it-CH" b="1" dirty="0" err="1"/>
              <a:t>plasmid</a:t>
            </a:r>
            <a:r>
              <a:rPr lang="it-CH" dirty="0"/>
              <a:t>. </a:t>
            </a:r>
            <a:r>
              <a:rPr lang="it-CH" dirty="0" err="1"/>
              <a:t>Recombinant</a:t>
            </a:r>
            <a:r>
              <a:rPr lang="it-CH" dirty="0"/>
              <a:t> DNA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therefore</a:t>
            </a:r>
            <a:r>
              <a:rPr lang="it-CH" dirty="0"/>
              <a:t> </a:t>
            </a:r>
            <a:r>
              <a:rPr lang="it-CH" dirty="0" err="1"/>
              <a:t>obtained</a:t>
            </a:r>
            <a:r>
              <a:rPr lang="it-CH" dirty="0"/>
              <a:t> from </a:t>
            </a:r>
            <a:r>
              <a:rPr lang="it-CH" dirty="0" err="1">
                <a:solidFill>
                  <a:srgbClr val="FF0000"/>
                </a:solidFill>
              </a:rPr>
              <a:t>colonies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>
                <a:solidFill>
                  <a:srgbClr val="FF0000"/>
                </a:solidFill>
              </a:rPr>
              <a:t>rather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>
                <a:solidFill>
                  <a:srgbClr val="FF0000"/>
                </a:solidFill>
              </a:rPr>
              <a:t>than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>
                <a:solidFill>
                  <a:srgbClr val="FF0000"/>
                </a:solidFill>
              </a:rPr>
              <a:t>plaques</a:t>
            </a:r>
            <a:r>
              <a:rPr lang="it-CH" dirty="0"/>
              <a:t>.</a:t>
            </a:r>
            <a:r>
              <a:rPr lang="en-US" dirty="0"/>
              <a:t> A </a:t>
            </a:r>
            <a:r>
              <a:rPr lang="en-US" dirty="0" err="1"/>
              <a:t>cosmid</a:t>
            </a:r>
            <a:r>
              <a:rPr lang="en-US" dirty="0"/>
              <a:t> can be 8 kb or less in size, so up to </a:t>
            </a:r>
            <a:r>
              <a:rPr lang="en-US" b="1" dirty="0"/>
              <a:t>44 kb of new DNA </a:t>
            </a:r>
            <a:r>
              <a:rPr lang="en-US" dirty="0"/>
              <a:t>can be inserted</a:t>
            </a:r>
          </a:p>
          <a:p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0489" y="3814995"/>
            <a:ext cx="3924300" cy="2819400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1386541" y="27071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Vectors for </a:t>
            </a:r>
            <a:r>
              <a:rPr lang="en-US" b="1" dirty="0"/>
              <a:t>longer</a:t>
            </a:r>
            <a:r>
              <a:rPr lang="en-US" dirty="0"/>
              <a:t> pieces of DNA</a:t>
            </a: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21395122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32607" y="230579"/>
            <a:ext cx="103919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b="1" dirty="0" err="1"/>
              <a:t>Bacterial</a:t>
            </a:r>
            <a:r>
              <a:rPr lang="it-CH" b="1" dirty="0"/>
              <a:t> </a:t>
            </a:r>
            <a:r>
              <a:rPr lang="it-CH" b="1" dirty="0" err="1"/>
              <a:t>artificial</a:t>
            </a:r>
            <a:r>
              <a:rPr lang="it-CH" b="1" dirty="0"/>
              <a:t> </a:t>
            </a:r>
            <a:r>
              <a:rPr lang="it-CH" b="1" dirty="0" err="1"/>
              <a:t>chromosomes</a:t>
            </a:r>
            <a:r>
              <a:rPr lang="it-CH" dirty="0"/>
              <a:t>, or </a:t>
            </a:r>
            <a:r>
              <a:rPr lang="it-CH" dirty="0" err="1">
                <a:solidFill>
                  <a:srgbClr val="FF0000"/>
                </a:solidFill>
              </a:rPr>
              <a:t>BACs</a:t>
            </a:r>
            <a:r>
              <a:rPr lang="it-CH" dirty="0"/>
              <a:t>, are </a:t>
            </a:r>
            <a:r>
              <a:rPr lang="it-CH" dirty="0" err="1"/>
              <a:t>based</a:t>
            </a:r>
            <a:r>
              <a:rPr lang="it-CH" dirty="0"/>
              <a:t> on the </a:t>
            </a:r>
            <a:r>
              <a:rPr lang="it-CH" b="1" dirty="0" err="1"/>
              <a:t>naturally</a:t>
            </a:r>
            <a:r>
              <a:rPr lang="it-CH" b="1" dirty="0"/>
              <a:t> </a:t>
            </a:r>
            <a:r>
              <a:rPr lang="it-CH" b="1" dirty="0" err="1"/>
              <a:t>occurring</a:t>
            </a:r>
            <a:r>
              <a:rPr lang="it-CH" b="1" dirty="0"/>
              <a:t> F </a:t>
            </a:r>
            <a:r>
              <a:rPr lang="it-CH" b="1" dirty="0" err="1"/>
              <a:t>plasmid</a:t>
            </a:r>
            <a:r>
              <a:rPr lang="it-CH" b="1" dirty="0"/>
              <a:t> </a:t>
            </a:r>
            <a:r>
              <a:rPr lang="it-CH" dirty="0"/>
              <a:t>of E. coli. </a:t>
            </a:r>
            <a:r>
              <a:rPr lang="it-CH" dirty="0" err="1"/>
              <a:t>Unlike</a:t>
            </a:r>
            <a:r>
              <a:rPr lang="it-CH" dirty="0"/>
              <a:t> the </a:t>
            </a:r>
            <a:r>
              <a:rPr lang="it-CH" dirty="0" err="1"/>
              <a:t>plasmids</a:t>
            </a:r>
            <a:r>
              <a:rPr lang="it-CH" dirty="0"/>
              <a:t> </a:t>
            </a:r>
            <a:r>
              <a:rPr lang="it-CH" dirty="0" err="1"/>
              <a:t>used</a:t>
            </a:r>
            <a:r>
              <a:rPr lang="it-CH" dirty="0"/>
              <a:t> to </a:t>
            </a:r>
            <a:r>
              <a:rPr lang="it-CH" dirty="0" err="1"/>
              <a:t>construct</a:t>
            </a:r>
            <a:r>
              <a:rPr lang="it-CH" dirty="0"/>
              <a:t> the </a:t>
            </a:r>
            <a:r>
              <a:rPr lang="it-CH" dirty="0" err="1"/>
              <a:t>early</a:t>
            </a:r>
            <a:r>
              <a:rPr lang="it-CH" dirty="0"/>
              <a:t> </a:t>
            </a:r>
            <a:r>
              <a:rPr lang="it-CH" dirty="0" err="1"/>
              <a:t>cloning</a:t>
            </a:r>
            <a:r>
              <a:rPr lang="it-CH" dirty="0"/>
              <a:t> </a:t>
            </a:r>
            <a:r>
              <a:rPr lang="it-CH" dirty="0" err="1"/>
              <a:t>vectors</a:t>
            </a:r>
            <a:r>
              <a:rPr lang="it-CH" dirty="0"/>
              <a:t>, the F </a:t>
            </a:r>
            <a:r>
              <a:rPr lang="it-CH" dirty="0" err="1"/>
              <a:t>plasmid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relatively</a:t>
            </a:r>
            <a:r>
              <a:rPr lang="it-CH" dirty="0"/>
              <a:t> large, and </a:t>
            </a:r>
            <a:r>
              <a:rPr lang="it-CH" dirty="0" err="1"/>
              <a:t>vectors</a:t>
            </a:r>
            <a:r>
              <a:rPr lang="it-CH" dirty="0"/>
              <a:t> </a:t>
            </a:r>
            <a:r>
              <a:rPr lang="it-CH" dirty="0" err="1"/>
              <a:t>based</a:t>
            </a:r>
            <a:r>
              <a:rPr lang="it-CH" dirty="0"/>
              <a:t> on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have</a:t>
            </a:r>
            <a:r>
              <a:rPr lang="it-CH" dirty="0"/>
              <a:t> a </a:t>
            </a:r>
            <a:r>
              <a:rPr lang="it-CH" dirty="0" err="1"/>
              <a:t>higher</a:t>
            </a:r>
            <a:r>
              <a:rPr lang="it-CH" dirty="0"/>
              <a:t> </a:t>
            </a:r>
            <a:r>
              <a:rPr lang="it-CH" dirty="0" err="1"/>
              <a:t>capacity</a:t>
            </a:r>
            <a:r>
              <a:rPr lang="it-CH" dirty="0"/>
              <a:t> for </a:t>
            </a:r>
            <a:r>
              <a:rPr lang="it-CH" dirty="0" err="1"/>
              <a:t>inserted</a:t>
            </a:r>
            <a:r>
              <a:rPr lang="it-CH" dirty="0"/>
              <a:t> DNA. </a:t>
            </a:r>
            <a:r>
              <a:rPr lang="it-CH" dirty="0" err="1"/>
              <a:t>BACs</a:t>
            </a:r>
            <a:r>
              <a:rPr lang="it-CH" dirty="0"/>
              <a:t> are </a:t>
            </a:r>
            <a:r>
              <a:rPr lang="it-CH" dirty="0" err="1"/>
              <a:t>designed</a:t>
            </a:r>
            <a:r>
              <a:rPr lang="it-CH" dirty="0"/>
              <a:t> so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recombinants</a:t>
            </a:r>
            <a:r>
              <a:rPr lang="it-CH" dirty="0"/>
              <a:t> can be </a:t>
            </a:r>
            <a:r>
              <a:rPr lang="it-CH" dirty="0" err="1"/>
              <a:t>identified</a:t>
            </a:r>
            <a:r>
              <a:rPr lang="it-CH" dirty="0"/>
              <a:t> by </a:t>
            </a:r>
            <a:r>
              <a:rPr lang="it-CH" b="1" dirty="0" err="1"/>
              <a:t>Lac</a:t>
            </a:r>
            <a:r>
              <a:rPr lang="it-CH" b="1" dirty="0"/>
              <a:t> </a:t>
            </a:r>
            <a:r>
              <a:rPr lang="it-CH" b="1" dirty="0" err="1"/>
              <a:t>selection</a:t>
            </a:r>
            <a:endParaRPr lang="it-CH" b="1" dirty="0"/>
          </a:p>
        </p:txBody>
      </p:sp>
      <p:sp>
        <p:nvSpPr>
          <p:cNvPr id="3" name="Rettangolo 2"/>
          <p:cNvSpPr/>
          <p:nvPr/>
        </p:nvSpPr>
        <p:spPr>
          <a:xfrm>
            <a:off x="132606" y="1388645"/>
            <a:ext cx="107515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They</a:t>
            </a:r>
            <a:r>
              <a:rPr lang="it-CH" dirty="0"/>
              <a:t> can clone </a:t>
            </a:r>
            <a:r>
              <a:rPr lang="it-CH" dirty="0" err="1"/>
              <a:t>fragments</a:t>
            </a:r>
            <a:r>
              <a:rPr lang="it-CH" dirty="0"/>
              <a:t> of </a:t>
            </a:r>
            <a:r>
              <a:rPr lang="it-CH" b="1" dirty="0"/>
              <a:t>300 kb </a:t>
            </a:r>
            <a:r>
              <a:rPr lang="it-CH" dirty="0"/>
              <a:t>and </a:t>
            </a:r>
            <a:r>
              <a:rPr lang="it-CH" dirty="0" err="1"/>
              <a:t>longer</a:t>
            </a:r>
            <a:r>
              <a:rPr lang="it-CH" dirty="0"/>
              <a:t>, and the </a:t>
            </a:r>
            <a:r>
              <a:rPr lang="it-CH" dirty="0" err="1"/>
              <a:t>inserts</a:t>
            </a:r>
            <a:r>
              <a:rPr lang="it-CH" dirty="0"/>
              <a:t> are </a:t>
            </a:r>
            <a:r>
              <a:rPr lang="it-CH" dirty="0" err="1"/>
              <a:t>very</a:t>
            </a:r>
            <a:r>
              <a:rPr lang="it-CH" dirty="0"/>
              <a:t> </a:t>
            </a:r>
            <a:r>
              <a:rPr lang="it-CH" dirty="0" err="1"/>
              <a:t>stable</a:t>
            </a:r>
            <a:r>
              <a:rPr lang="it-CH" dirty="0"/>
              <a:t>. </a:t>
            </a:r>
            <a:r>
              <a:rPr lang="it-CH" dirty="0" err="1"/>
              <a:t>BACs</a:t>
            </a:r>
            <a:r>
              <a:rPr lang="it-CH" dirty="0"/>
              <a:t> </a:t>
            </a:r>
            <a:r>
              <a:rPr lang="it-CH" dirty="0" err="1"/>
              <a:t>were</a:t>
            </a:r>
            <a:r>
              <a:rPr lang="it-CH" dirty="0"/>
              <a:t> </a:t>
            </a:r>
            <a:r>
              <a:rPr lang="it-CH" dirty="0" err="1"/>
              <a:t>used</a:t>
            </a:r>
            <a:r>
              <a:rPr lang="it-CH" dirty="0"/>
              <a:t> </a:t>
            </a:r>
            <a:r>
              <a:rPr lang="it-CH" dirty="0" err="1"/>
              <a:t>extensively</a:t>
            </a:r>
            <a:r>
              <a:rPr lang="it-CH" dirty="0"/>
              <a:t> in the Human </a:t>
            </a:r>
            <a:r>
              <a:rPr lang="it-CH" dirty="0" err="1"/>
              <a:t>Genome</a:t>
            </a:r>
            <a:r>
              <a:rPr lang="it-CH" dirty="0"/>
              <a:t> Project, and </a:t>
            </a:r>
            <a:r>
              <a:rPr lang="it-CH" dirty="0" err="1"/>
              <a:t>they</a:t>
            </a:r>
            <a:r>
              <a:rPr lang="it-CH" dirty="0"/>
              <a:t> are </a:t>
            </a:r>
            <a:r>
              <a:rPr lang="it-CH" dirty="0" err="1"/>
              <a:t>currently</a:t>
            </a:r>
            <a:r>
              <a:rPr lang="it-CH" dirty="0"/>
              <a:t> the </a:t>
            </a:r>
            <a:r>
              <a:rPr lang="it-CH" dirty="0" err="1"/>
              <a:t>most</a:t>
            </a:r>
            <a:r>
              <a:rPr lang="it-CH" dirty="0"/>
              <a:t> </a:t>
            </a:r>
            <a:r>
              <a:rPr lang="it-CH" dirty="0" err="1"/>
              <a:t>popular</a:t>
            </a:r>
            <a:r>
              <a:rPr lang="it-CH" dirty="0"/>
              <a:t> </a:t>
            </a:r>
            <a:r>
              <a:rPr lang="it-CH" dirty="0" err="1"/>
              <a:t>vectors</a:t>
            </a:r>
            <a:r>
              <a:rPr lang="it-CH" dirty="0"/>
              <a:t> for </a:t>
            </a:r>
            <a:r>
              <a:rPr lang="it-CH" dirty="0" err="1"/>
              <a:t>cloning</a:t>
            </a:r>
            <a:r>
              <a:rPr lang="it-CH" dirty="0"/>
              <a:t> large </a:t>
            </a:r>
            <a:r>
              <a:rPr lang="it-CH" dirty="0" err="1"/>
              <a:t>pieces</a:t>
            </a:r>
            <a:r>
              <a:rPr lang="it-CH" dirty="0"/>
              <a:t> of DNA.</a:t>
            </a:r>
          </a:p>
        </p:txBody>
      </p:sp>
      <p:sp>
        <p:nvSpPr>
          <p:cNvPr id="4" name="Rettangolo 3"/>
          <p:cNvSpPr/>
          <p:nvPr/>
        </p:nvSpPr>
        <p:spPr>
          <a:xfrm>
            <a:off x="175025" y="2853428"/>
            <a:ext cx="11385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b="1" dirty="0" err="1"/>
              <a:t>Bacteriophage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P1</a:t>
            </a:r>
            <a:r>
              <a:rPr lang="it-CH" dirty="0"/>
              <a:t> </a:t>
            </a:r>
            <a:r>
              <a:rPr lang="it-CH" dirty="0" err="1">
                <a:solidFill>
                  <a:srgbClr val="FF0000"/>
                </a:solidFill>
              </a:rPr>
              <a:t>vectors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/>
              <a:t>are </a:t>
            </a:r>
            <a:r>
              <a:rPr lang="it-CH" dirty="0" err="1"/>
              <a:t>very</a:t>
            </a:r>
            <a:r>
              <a:rPr lang="it-CH" dirty="0"/>
              <a:t> </a:t>
            </a:r>
            <a:r>
              <a:rPr lang="it-CH" dirty="0" err="1"/>
              <a:t>similar</a:t>
            </a:r>
            <a:r>
              <a:rPr lang="it-CH" dirty="0"/>
              <a:t> to λ. </a:t>
            </a:r>
            <a:r>
              <a:rPr lang="en-US" dirty="0"/>
              <a:t>P1 has the advantage over λ that it </a:t>
            </a:r>
            <a:r>
              <a:rPr lang="en-US" b="1" dirty="0"/>
              <a:t>is able to squeeze 110 kb of DNA </a:t>
            </a:r>
            <a:r>
              <a:rPr lang="en-US" dirty="0"/>
              <a:t>into its capsid structure</a:t>
            </a:r>
          </a:p>
        </p:txBody>
      </p:sp>
      <p:sp>
        <p:nvSpPr>
          <p:cNvPr id="5" name="Rettangolo 4"/>
          <p:cNvSpPr/>
          <p:nvPr/>
        </p:nvSpPr>
        <p:spPr>
          <a:xfrm>
            <a:off x="175025" y="3764213"/>
            <a:ext cx="115986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b="1" dirty="0"/>
              <a:t>P1-derived </a:t>
            </a:r>
            <a:r>
              <a:rPr lang="it-CH" b="1" dirty="0" err="1"/>
              <a:t>artificial</a:t>
            </a:r>
            <a:r>
              <a:rPr lang="it-CH" b="1" dirty="0"/>
              <a:t> </a:t>
            </a:r>
            <a:r>
              <a:rPr lang="it-CH" b="1" dirty="0" err="1"/>
              <a:t>chromosomes</a:t>
            </a:r>
            <a:r>
              <a:rPr lang="it-CH" dirty="0"/>
              <a:t>, or </a:t>
            </a:r>
            <a:r>
              <a:rPr lang="it-CH" dirty="0" err="1">
                <a:solidFill>
                  <a:srgbClr val="FF0000"/>
                </a:solidFill>
              </a:rPr>
              <a:t>PACs</a:t>
            </a:r>
            <a:r>
              <a:rPr lang="it-CH" dirty="0"/>
              <a:t>, combine </a:t>
            </a:r>
            <a:r>
              <a:rPr lang="it-CH" dirty="0" err="1"/>
              <a:t>features</a:t>
            </a:r>
            <a:r>
              <a:rPr lang="it-CH" dirty="0"/>
              <a:t> of P1 </a:t>
            </a:r>
            <a:r>
              <a:rPr lang="it-CH" dirty="0" err="1"/>
              <a:t>vectors</a:t>
            </a:r>
            <a:r>
              <a:rPr lang="it-CH" dirty="0"/>
              <a:t> and </a:t>
            </a:r>
            <a:r>
              <a:rPr lang="it-CH" dirty="0" err="1"/>
              <a:t>BACs</a:t>
            </a:r>
            <a:r>
              <a:rPr lang="it-CH" dirty="0"/>
              <a:t> and </a:t>
            </a:r>
            <a:r>
              <a:rPr lang="it-CH" dirty="0" err="1"/>
              <a:t>have</a:t>
            </a:r>
            <a:r>
              <a:rPr lang="it-CH" dirty="0"/>
              <a:t> a </a:t>
            </a:r>
            <a:r>
              <a:rPr lang="it-CH" dirty="0" err="1"/>
              <a:t>capacity</a:t>
            </a:r>
            <a:r>
              <a:rPr lang="it-CH" dirty="0"/>
              <a:t> of up to 300 kb.</a:t>
            </a:r>
          </a:p>
        </p:txBody>
      </p:sp>
      <p:sp>
        <p:nvSpPr>
          <p:cNvPr id="6" name="Rettangolo 5"/>
          <p:cNvSpPr/>
          <p:nvPr/>
        </p:nvSpPr>
        <p:spPr>
          <a:xfrm>
            <a:off x="337205" y="4674254"/>
            <a:ext cx="114364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>
                <a:solidFill>
                  <a:srgbClr val="FF0000"/>
                </a:solidFill>
              </a:rPr>
              <a:t>Fosmids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/>
              <a:t>contain</a:t>
            </a:r>
            <a:r>
              <a:rPr lang="it-CH" dirty="0"/>
              <a:t> the F </a:t>
            </a:r>
            <a:r>
              <a:rPr lang="it-CH" dirty="0" err="1"/>
              <a:t>plasmid</a:t>
            </a:r>
            <a:r>
              <a:rPr lang="it-CH" dirty="0"/>
              <a:t> </a:t>
            </a:r>
            <a:r>
              <a:rPr lang="it-CH" dirty="0" err="1"/>
              <a:t>origin</a:t>
            </a:r>
            <a:r>
              <a:rPr lang="it-CH" dirty="0"/>
              <a:t> of </a:t>
            </a:r>
            <a:r>
              <a:rPr lang="it-CH" dirty="0" err="1"/>
              <a:t>replication</a:t>
            </a:r>
            <a:r>
              <a:rPr lang="it-CH" dirty="0"/>
              <a:t> and a λ cos site. </a:t>
            </a:r>
            <a:r>
              <a:rPr lang="it-CH" dirty="0" err="1"/>
              <a:t>They</a:t>
            </a:r>
            <a:r>
              <a:rPr lang="it-CH" dirty="0"/>
              <a:t> are </a:t>
            </a:r>
            <a:r>
              <a:rPr lang="it-CH" dirty="0" err="1"/>
              <a:t>similar</a:t>
            </a:r>
            <a:r>
              <a:rPr lang="it-CH" dirty="0"/>
              <a:t> to </a:t>
            </a:r>
            <a:r>
              <a:rPr lang="it-CH" dirty="0" err="1"/>
              <a:t>cosmids</a:t>
            </a:r>
            <a:r>
              <a:rPr lang="it-CH" dirty="0"/>
              <a:t> in the way </a:t>
            </a:r>
            <a:r>
              <a:rPr lang="it-CH" dirty="0" err="1"/>
              <a:t>they</a:t>
            </a:r>
            <a:r>
              <a:rPr lang="it-CH" dirty="0"/>
              <a:t> are </a:t>
            </a:r>
            <a:r>
              <a:rPr lang="it-CH" dirty="0" err="1"/>
              <a:t>used</a:t>
            </a:r>
            <a:r>
              <a:rPr lang="it-CH" dirty="0"/>
              <a:t> and in </a:t>
            </a:r>
            <a:r>
              <a:rPr lang="it-CH" dirty="0" err="1"/>
              <a:t>their</a:t>
            </a:r>
            <a:r>
              <a:rPr lang="it-CH" dirty="0"/>
              <a:t> </a:t>
            </a:r>
            <a:r>
              <a:rPr lang="it-CH" dirty="0" err="1"/>
              <a:t>capacity</a:t>
            </a:r>
            <a:r>
              <a:rPr lang="it-CH" dirty="0"/>
              <a:t> for </a:t>
            </a:r>
            <a:r>
              <a:rPr lang="it-CH" dirty="0" err="1"/>
              <a:t>inserted</a:t>
            </a:r>
            <a:r>
              <a:rPr lang="it-CH" dirty="0"/>
              <a:t> DNA, </a:t>
            </a:r>
            <a:r>
              <a:rPr lang="it-CH" dirty="0" err="1"/>
              <a:t>but</a:t>
            </a:r>
            <a:r>
              <a:rPr lang="it-CH" dirty="0"/>
              <a:t> </a:t>
            </a:r>
            <a:r>
              <a:rPr lang="it-CH" dirty="0" err="1"/>
              <a:t>they</a:t>
            </a:r>
            <a:r>
              <a:rPr lang="it-CH" dirty="0"/>
              <a:t> </a:t>
            </a:r>
            <a:r>
              <a:rPr lang="it-CH" dirty="0" err="1"/>
              <a:t>have</a:t>
            </a:r>
            <a:r>
              <a:rPr lang="it-CH" dirty="0"/>
              <a:t> a </a:t>
            </a:r>
            <a:r>
              <a:rPr lang="it-CH" dirty="0" err="1"/>
              <a:t>lower</a:t>
            </a:r>
            <a:r>
              <a:rPr lang="it-CH" dirty="0"/>
              <a:t> copy </a:t>
            </a:r>
            <a:r>
              <a:rPr lang="it-CH" dirty="0" err="1"/>
              <a:t>number</a:t>
            </a:r>
            <a:r>
              <a:rPr lang="it-CH" dirty="0"/>
              <a:t> in </a:t>
            </a:r>
            <a:r>
              <a:rPr lang="it-CH" i="1" dirty="0"/>
              <a:t>E. coli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means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they</a:t>
            </a:r>
            <a:r>
              <a:rPr lang="it-CH" dirty="0"/>
              <a:t> are </a:t>
            </a:r>
            <a:r>
              <a:rPr lang="it-CH" dirty="0" err="1"/>
              <a:t>less</a:t>
            </a:r>
            <a:r>
              <a:rPr lang="it-CH" dirty="0"/>
              <a:t> prone to </a:t>
            </a:r>
            <a:r>
              <a:rPr lang="it-CH" dirty="0" err="1"/>
              <a:t>instability</a:t>
            </a:r>
            <a:r>
              <a:rPr lang="it-CH" dirty="0"/>
              <a:t> </a:t>
            </a:r>
            <a:r>
              <a:rPr lang="it-CH" dirty="0" err="1"/>
              <a:t>problems</a:t>
            </a:r>
            <a:r>
              <a:rPr lang="it-CH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36928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38584" y="189298"/>
            <a:ext cx="554503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Cloning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b="1" dirty="0" err="1"/>
              <a:t>not</a:t>
            </a:r>
            <a:r>
              <a:rPr lang="it-CH" b="1" dirty="0"/>
              <a:t> </a:t>
            </a:r>
            <a:r>
              <a:rPr lang="it-CH" b="1" dirty="0" err="1"/>
              <a:t>merely</a:t>
            </a:r>
            <a:r>
              <a:rPr lang="it-CH" b="1" dirty="0"/>
              <a:t> </a:t>
            </a:r>
            <a:r>
              <a:rPr lang="it-CH" dirty="0"/>
              <a:t>a </a:t>
            </a:r>
            <a:r>
              <a:rPr lang="it-CH" dirty="0" err="1"/>
              <a:t>means</a:t>
            </a:r>
            <a:r>
              <a:rPr lang="it-CH" dirty="0"/>
              <a:t> of </a:t>
            </a:r>
            <a:r>
              <a:rPr lang="it-CH" b="1" dirty="0" err="1"/>
              <a:t>producing</a:t>
            </a:r>
            <a:r>
              <a:rPr lang="it-CH" b="1" dirty="0"/>
              <a:t> DNA </a:t>
            </a:r>
            <a:r>
              <a:rPr lang="it-CH" dirty="0"/>
              <a:t>for </a:t>
            </a:r>
            <a:r>
              <a:rPr lang="it-CH" dirty="0" err="1"/>
              <a:t>sequencing</a:t>
            </a:r>
            <a:r>
              <a:rPr lang="it-CH" dirty="0"/>
              <a:t> and </a:t>
            </a:r>
            <a:r>
              <a:rPr lang="it-CH" dirty="0" err="1"/>
              <a:t>other</a:t>
            </a:r>
            <a:r>
              <a:rPr lang="it-CH" dirty="0"/>
              <a:t> </a:t>
            </a:r>
            <a:r>
              <a:rPr lang="it-CH" dirty="0" err="1"/>
              <a:t>types</a:t>
            </a:r>
            <a:r>
              <a:rPr lang="it-CH" dirty="0"/>
              <a:t> of </a:t>
            </a:r>
            <a:r>
              <a:rPr lang="it-CH" dirty="0" err="1"/>
              <a:t>analysis</a:t>
            </a:r>
            <a:r>
              <a:rPr lang="it-CH" dirty="0"/>
              <a:t>.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also</a:t>
            </a:r>
            <a:r>
              <a:rPr lang="it-CH" dirty="0"/>
              <a:t> the </a:t>
            </a:r>
            <a:r>
              <a:rPr lang="it-CH" dirty="0" err="1"/>
              <a:t>central</a:t>
            </a:r>
            <a:r>
              <a:rPr lang="it-CH" dirty="0"/>
              <a:t> part of </a:t>
            </a:r>
            <a:r>
              <a:rPr lang="it-CH" dirty="0" err="1"/>
              <a:t>techniques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are </a:t>
            </a:r>
            <a:r>
              <a:rPr lang="it-CH" dirty="0" err="1"/>
              <a:t>used</a:t>
            </a:r>
            <a:r>
              <a:rPr lang="it-CH" dirty="0"/>
              <a:t> to </a:t>
            </a:r>
            <a:r>
              <a:rPr lang="it-CH" dirty="0" err="1">
                <a:solidFill>
                  <a:srgbClr val="FF0000"/>
                </a:solidFill>
              </a:rPr>
              <a:t>identify</a:t>
            </a:r>
            <a:r>
              <a:rPr lang="it-CH" dirty="0">
                <a:solidFill>
                  <a:srgbClr val="FF0000"/>
                </a:solidFill>
              </a:rPr>
              <a:t> the </a:t>
            </a:r>
            <a:r>
              <a:rPr lang="it-CH" dirty="0" err="1">
                <a:solidFill>
                  <a:srgbClr val="FF0000"/>
                </a:solidFill>
              </a:rPr>
              <a:t>function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/>
              <a:t>of an </a:t>
            </a:r>
            <a:r>
              <a:rPr lang="it-CH" dirty="0" err="1"/>
              <a:t>unknown</a:t>
            </a:r>
            <a:r>
              <a:rPr lang="it-CH" dirty="0"/>
              <a:t> gene and to </a:t>
            </a:r>
            <a:r>
              <a:rPr lang="it-CH" dirty="0" err="1"/>
              <a:t>study</a:t>
            </a:r>
            <a:r>
              <a:rPr lang="it-CH" dirty="0"/>
              <a:t> </a:t>
            </a:r>
            <a:r>
              <a:rPr lang="it-CH" dirty="0" err="1"/>
              <a:t>its</a:t>
            </a:r>
            <a:r>
              <a:rPr lang="it-CH" dirty="0"/>
              <a:t> mode of </a:t>
            </a:r>
            <a:r>
              <a:rPr lang="it-CH" dirty="0" err="1"/>
              <a:t>expression</a:t>
            </a:r>
            <a:r>
              <a:rPr lang="it-CH" dirty="0"/>
              <a:t> and the way in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its</a:t>
            </a:r>
            <a:r>
              <a:rPr lang="it-CH" dirty="0"/>
              <a:t> </a:t>
            </a:r>
            <a:r>
              <a:rPr lang="it-CH" dirty="0" err="1"/>
              <a:t>expression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regulated</a:t>
            </a:r>
            <a:r>
              <a:rPr lang="it-CH" dirty="0"/>
              <a:t>.</a:t>
            </a:r>
          </a:p>
        </p:txBody>
      </p:sp>
      <p:sp>
        <p:nvSpPr>
          <p:cNvPr id="3" name="Rettangolo 2"/>
          <p:cNvSpPr/>
          <p:nvPr/>
        </p:nvSpPr>
        <p:spPr>
          <a:xfrm>
            <a:off x="90771" y="2102908"/>
            <a:ext cx="500118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Cloning</a:t>
            </a:r>
            <a:r>
              <a:rPr lang="it-CH" dirty="0"/>
              <a:t> </a:t>
            </a:r>
            <a:r>
              <a:rPr lang="it-CH" dirty="0" err="1"/>
              <a:t>vectors</a:t>
            </a:r>
            <a:r>
              <a:rPr lang="it-CH" dirty="0"/>
              <a:t> </a:t>
            </a:r>
            <a:r>
              <a:rPr lang="it-CH" dirty="0" err="1"/>
              <a:t>based</a:t>
            </a:r>
            <a:r>
              <a:rPr lang="it-CH" dirty="0"/>
              <a:t> on </a:t>
            </a:r>
            <a:r>
              <a:rPr lang="it-CH" dirty="0" err="1"/>
              <a:t>plasmids</a:t>
            </a:r>
            <a:r>
              <a:rPr lang="it-CH" dirty="0"/>
              <a:t> or </a:t>
            </a:r>
            <a:r>
              <a:rPr lang="it-CH" dirty="0" err="1"/>
              <a:t>phages</a:t>
            </a:r>
            <a:r>
              <a:rPr lang="it-CH" dirty="0"/>
              <a:t> </a:t>
            </a:r>
            <a:r>
              <a:rPr lang="it-CH" dirty="0" err="1"/>
              <a:t>have</a:t>
            </a:r>
            <a:r>
              <a:rPr lang="it-CH" dirty="0"/>
              <a:t> </a:t>
            </a:r>
            <a:r>
              <a:rPr lang="it-CH" dirty="0" err="1"/>
              <a:t>been</a:t>
            </a:r>
            <a:r>
              <a:rPr lang="it-CH" dirty="0"/>
              <a:t> </a:t>
            </a:r>
            <a:r>
              <a:rPr lang="it-CH" dirty="0" err="1"/>
              <a:t>developed</a:t>
            </a:r>
            <a:r>
              <a:rPr lang="it-CH" dirty="0"/>
              <a:t> for </a:t>
            </a:r>
            <a:r>
              <a:rPr lang="it-CH" dirty="0" err="1"/>
              <a:t>most</a:t>
            </a:r>
            <a:r>
              <a:rPr lang="it-CH" dirty="0"/>
              <a:t> of the </a:t>
            </a:r>
            <a:r>
              <a:rPr lang="it-CH" dirty="0" err="1"/>
              <a:t>well-studied</a:t>
            </a:r>
            <a:r>
              <a:rPr lang="it-CH" dirty="0"/>
              <a:t> </a:t>
            </a:r>
            <a:r>
              <a:rPr lang="it-CH" dirty="0" err="1"/>
              <a:t>species</a:t>
            </a:r>
            <a:r>
              <a:rPr lang="it-CH" dirty="0"/>
              <a:t> of </a:t>
            </a:r>
            <a:r>
              <a:rPr lang="it-CH" dirty="0" err="1"/>
              <a:t>bacteria</a:t>
            </a:r>
            <a:r>
              <a:rPr lang="it-CH" dirty="0"/>
              <a:t>, </a:t>
            </a:r>
            <a:r>
              <a:rPr lang="it-CH" dirty="0" err="1"/>
              <a:t>such</a:t>
            </a:r>
            <a:r>
              <a:rPr lang="it-CH" dirty="0"/>
              <a:t> </a:t>
            </a:r>
            <a:r>
              <a:rPr lang="it-CH" dirty="0" err="1"/>
              <a:t>as</a:t>
            </a:r>
            <a:r>
              <a:rPr lang="it-CH" dirty="0"/>
              <a:t> </a:t>
            </a:r>
            <a:r>
              <a:rPr lang="it-CH" i="1" dirty="0" err="1"/>
              <a:t>Bacillus</a:t>
            </a:r>
            <a:r>
              <a:rPr lang="it-CH" i="1" dirty="0"/>
              <a:t>, </a:t>
            </a:r>
            <a:r>
              <a:rPr lang="it-CH" i="1" dirty="0" err="1"/>
              <a:t>Streptomyces</a:t>
            </a:r>
            <a:r>
              <a:rPr lang="it-CH" dirty="0"/>
              <a:t>, and </a:t>
            </a:r>
            <a:r>
              <a:rPr lang="it-CH" i="1" dirty="0" err="1"/>
              <a:t>Pseudomonas</a:t>
            </a:r>
            <a:r>
              <a:rPr lang="it-CH" dirty="0"/>
              <a:t>; </a:t>
            </a:r>
            <a:r>
              <a:rPr lang="it-CH" dirty="0" err="1"/>
              <a:t>these</a:t>
            </a:r>
            <a:r>
              <a:rPr lang="it-CH" dirty="0"/>
              <a:t> </a:t>
            </a:r>
            <a:r>
              <a:rPr lang="it-CH" dirty="0" err="1"/>
              <a:t>vectors</a:t>
            </a:r>
            <a:r>
              <a:rPr lang="it-CH" dirty="0"/>
              <a:t> are </a:t>
            </a:r>
            <a:r>
              <a:rPr lang="it-CH" dirty="0" err="1"/>
              <a:t>used</a:t>
            </a:r>
            <a:r>
              <a:rPr lang="it-CH" dirty="0"/>
              <a:t> in </a:t>
            </a:r>
            <a:r>
              <a:rPr lang="it-CH" dirty="0" err="1"/>
              <a:t>exactly</a:t>
            </a:r>
            <a:r>
              <a:rPr lang="it-CH" dirty="0"/>
              <a:t> the </a:t>
            </a:r>
            <a:r>
              <a:rPr lang="it-CH" dirty="0" err="1"/>
              <a:t>same</a:t>
            </a:r>
            <a:r>
              <a:rPr lang="it-CH" dirty="0"/>
              <a:t> way </a:t>
            </a:r>
            <a:r>
              <a:rPr lang="it-CH" dirty="0" err="1"/>
              <a:t>as</a:t>
            </a:r>
            <a:r>
              <a:rPr lang="it-CH" dirty="0"/>
              <a:t> the </a:t>
            </a:r>
            <a:r>
              <a:rPr lang="it-CH" i="1" dirty="0"/>
              <a:t>E. coli </a:t>
            </a:r>
            <a:r>
              <a:rPr lang="it-CH" dirty="0" err="1"/>
              <a:t>analogs</a:t>
            </a:r>
            <a:r>
              <a:rPr lang="it-CH" dirty="0"/>
              <a:t>. </a:t>
            </a:r>
            <a:r>
              <a:rPr lang="it-CH" dirty="0" err="1"/>
              <a:t>Plasmid</a:t>
            </a:r>
            <a:r>
              <a:rPr lang="it-CH" dirty="0"/>
              <a:t> </a:t>
            </a:r>
            <a:r>
              <a:rPr lang="it-CH" dirty="0" err="1"/>
              <a:t>vectors</a:t>
            </a:r>
            <a:r>
              <a:rPr lang="it-CH" dirty="0"/>
              <a:t> are </a:t>
            </a:r>
            <a:r>
              <a:rPr lang="it-CH" dirty="0" err="1"/>
              <a:t>also</a:t>
            </a:r>
            <a:r>
              <a:rPr lang="it-CH" dirty="0"/>
              <a:t> </a:t>
            </a:r>
            <a:r>
              <a:rPr lang="it-CH" dirty="0" err="1"/>
              <a:t>available</a:t>
            </a:r>
            <a:r>
              <a:rPr lang="it-CH" dirty="0"/>
              <a:t> for </a:t>
            </a:r>
            <a:r>
              <a:rPr lang="it-CH" dirty="0" err="1"/>
              <a:t>yeasts</a:t>
            </a:r>
            <a:r>
              <a:rPr lang="it-CH" dirty="0"/>
              <a:t> and fungi. </a:t>
            </a:r>
          </a:p>
          <a:p>
            <a:r>
              <a:rPr lang="it-CH" dirty="0"/>
              <a:t>An </a:t>
            </a:r>
            <a:r>
              <a:rPr lang="it-CH" dirty="0" err="1"/>
              <a:t>example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YIp5</a:t>
            </a:r>
            <a:r>
              <a:rPr lang="it-CH" dirty="0"/>
              <a:t>, an </a:t>
            </a:r>
            <a:r>
              <a:rPr lang="it-CH" b="1" dirty="0"/>
              <a:t>S. </a:t>
            </a:r>
            <a:r>
              <a:rPr lang="it-CH" b="1" dirty="0" err="1"/>
              <a:t>cerevisiae</a:t>
            </a:r>
            <a:r>
              <a:rPr lang="it-CH" b="1" dirty="0"/>
              <a:t> </a:t>
            </a:r>
            <a:r>
              <a:rPr lang="it-CH" b="1" dirty="0" err="1"/>
              <a:t>vector</a:t>
            </a:r>
            <a:r>
              <a:rPr lang="it-CH" b="1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simply</a:t>
            </a:r>
            <a:r>
              <a:rPr lang="it-CH" dirty="0"/>
              <a:t> an E. coli </a:t>
            </a:r>
            <a:r>
              <a:rPr lang="it-CH" dirty="0" err="1"/>
              <a:t>plasmid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b="1" dirty="0" err="1"/>
              <a:t>contains</a:t>
            </a:r>
            <a:r>
              <a:rPr lang="it-CH" dirty="0"/>
              <a:t> a copy of the </a:t>
            </a:r>
            <a:r>
              <a:rPr lang="it-CH" b="1" dirty="0" err="1"/>
              <a:t>yeast</a:t>
            </a:r>
            <a:r>
              <a:rPr lang="it-CH" b="1" dirty="0"/>
              <a:t> gene </a:t>
            </a:r>
            <a:r>
              <a:rPr lang="it-CH" b="1" dirty="0" err="1"/>
              <a:t>called</a:t>
            </a:r>
            <a:r>
              <a:rPr lang="it-CH" b="1" dirty="0"/>
              <a:t> </a:t>
            </a:r>
            <a:r>
              <a:rPr lang="it-CH" dirty="0">
                <a:solidFill>
                  <a:srgbClr val="FF0000"/>
                </a:solidFill>
              </a:rPr>
              <a:t>URA3</a:t>
            </a:r>
            <a:r>
              <a:rPr lang="it-CH" dirty="0"/>
              <a:t>. The </a:t>
            </a:r>
            <a:r>
              <a:rPr lang="it-CH" dirty="0" err="1"/>
              <a:t>presence</a:t>
            </a:r>
            <a:r>
              <a:rPr lang="it-CH" dirty="0"/>
              <a:t> of the E. coli </a:t>
            </a:r>
            <a:r>
              <a:rPr lang="it-CH" dirty="0" err="1"/>
              <a:t>origin</a:t>
            </a:r>
            <a:r>
              <a:rPr lang="it-CH" dirty="0"/>
              <a:t> </a:t>
            </a:r>
            <a:r>
              <a:rPr lang="it-CH" dirty="0" err="1"/>
              <a:t>means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YIp5 </a:t>
            </a:r>
            <a:r>
              <a:rPr lang="it-CH" dirty="0" err="1"/>
              <a:t>is</a:t>
            </a:r>
            <a:r>
              <a:rPr lang="it-CH" dirty="0"/>
              <a:t> a shuttle </a:t>
            </a:r>
            <a:r>
              <a:rPr lang="it-CH" dirty="0" err="1"/>
              <a:t>vector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can be </a:t>
            </a:r>
            <a:r>
              <a:rPr lang="it-CH" dirty="0" err="1"/>
              <a:t>used</a:t>
            </a:r>
            <a:r>
              <a:rPr lang="it-CH" dirty="0"/>
              <a:t> with </a:t>
            </a:r>
            <a:r>
              <a:rPr lang="it-CH" dirty="0" err="1"/>
              <a:t>either</a:t>
            </a:r>
            <a:r>
              <a:rPr lang="it-CH" dirty="0"/>
              <a:t> </a:t>
            </a:r>
            <a:r>
              <a:rPr lang="it-CH" i="1" dirty="0"/>
              <a:t>E. coli </a:t>
            </a:r>
            <a:r>
              <a:rPr lang="it-CH" dirty="0"/>
              <a:t>or </a:t>
            </a:r>
            <a:r>
              <a:rPr lang="it-CH" i="1" dirty="0"/>
              <a:t>S. </a:t>
            </a:r>
            <a:r>
              <a:rPr lang="it-CH" i="1" dirty="0" err="1"/>
              <a:t>cerevisiae</a:t>
            </a:r>
            <a:r>
              <a:rPr lang="it-CH" i="1" dirty="0"/>
              <a:t> </a:t>
            </a:r>
            <a:r>
              <a:rPr lang="it-CH" dirty="0" err="1"/>
              <a:t>as</a:t>
            </a:r>
            <a:r>
              <a:rPr lang="it-CH" dirty="0"/>
              <a:t> the </a:t>
            </a:r>
            <a:r>
              <a:rPr lang="it-CH" dirty="0" err="1"/>
              <a:t>host</a:t>
            </a:r>
            <a:r>
              <a:rPr lang="it-CH" dirty="0"/>
              <a:t>. </a:t>
            </a:r>
            <a:r>
              <a:rPr lang="en-US" dirty="0"/>
              <a:t>This is a useful feature because cloning in S. cerevisiae is a relatively inefficient process</a:t>
            </a:r>
            <a:endParaRPr lang="it-CH" dirty="0"/>
          </a:p>
        </p:txBody>
      </p:sp>
      <p:sp>
        <p:nvSpPr>
          <p:cNvPr id="4" name="Rettangolo 3"/>
          <p:cNvSpPr/>
          <p:nvPr/>
        </p:nvSpPr>
        <p:spPr>
          <a:xfrm>
            <a:off x="5737411" y="120871"/>
            <a:ext cx="63302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When</a:t>
            </a:r>
            <a:r>
              <a:rPr lang="it-CH" dirty="0"/>
              <a:t> the </a:t>
            </a:r>
            <a:r>
              <a:rPr lang="it-CH" b="1" dirty="0" err="1"/>
              <a:t>correct</a:t>
            </a:r>
            <a:r>
              <a:rPr lang="it-CH" b="1" dirty="0"/>
              <a:t> clone </a:t>
            </a:r>
            <a:r>
              <a:rPr lang="it-CH" b="1" dirty="0" err="1"/>
              <a:t>has</a:t>
            </a:r>
            <a:r>
              <a:rPr lang="it-CH" b="1" dirty="0"/>
              <a:t> </a:t>
            </a:r>
            <a:r>
              <a:rPr lang="it-CH" b="1" dirty="0" err="1"/>
              <a:t>been</a:t>
            </a:r>
            <a:r>
              <a:rPr lang="it-CH" b="1" dirty="0"/>
              <a:t> </a:t>
            </a:r>
            <a:r>
              <a:rPr lang="it-CH" b="1" dirty="0" err="1"/>
              <a:t>identified</a:t>
            </a:r>
            <a:r>
              <a:rPr lang="it-CH" dirty="0"/>
              <a:t>, the </a:t>
            </a:r>
            <a:r>
              <a:rPr lang="it-CH" dirty="0" err="1"/>
              <a:t>recombinant</a:t>
            </a:r>
            <a:r>
              <a:rPr lang="it-CH" dirty="0"/>
              <a:t> YIp5 </a:t>
            </a:r>
            <a:r>
              <a:rPr lang="it-CH" dirty="0" err="1"/>
              <a:t>construct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purified</a:t>
            </a:r>
            <a:r>
              <a:rPr lang="it-CH" dirty="0"/>
              <a:t> and </a:t>
            </a:r>
            <a:r>
              <a:rPr lang="it-CH" b="1" dirty="0" err="1"/>
              <a:t>transferred</a:t>
            </a:r>
            <a:r>
              <a:rPr lang="it-CH" b="1" dirty="0"/>
              <a:t> </a:t>
            </a:r>
            <a:r>
              <a:rPr lang="it-CH" b="1" dirty="0" err="1"/>
              <a:t>into</a:t>
            </a:r>
            <a:r>
              <a:rPr lang="it-CH" b="1" dirty="0"/>
              <a:t> S. </a:t>
            </a:r>
            <a:r>
              <a:rPr lang="it-CH" b="1" dirty="0" err="1"/>
              <a:t>cerevisiae</a:t>
            </a:r>
            <a:r>
              <a:rPr lang="it-CH" dirty="0"/>
              <a:t>, </a:t>
            </a:r>
            <a:r>
              <a:rPr lang="it-CH" dirty="0" err="1"/>
              <a:t>usually</a:t>
            </a:r>
            <a:r>
              <a:rPr lang="it-CH" dirty="0"/>
              <a:t> by mixing the DNA with </a:t>
            </a:r>
            <a:r>
              <a:rPr lang="it-CH" dirty="0" err="1"/>
              <a:t>protoplasts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are </a:t>
            </a:r>
            <a:r>
              <a:rPr lang="it-CH" dirty="0" err="1"/>
              <a:t>yeast</a:t>
            </a:r>
            <a:r>
              <a:rPr lang="it-CH" dirty="0"/>
              <a:t> </a:t>
            </a:r>
            <a:r>
              <a:rPr lang="it-CH" dirty="0" err="1"/>
              <a:t>cells</a:t>
            </a:r>
            <a:r>
              <a:rPr lang="it-CH" dirty="0"/>
              <a:t> </a:t>
            </a:r>
            <a:r>
              <a:rPr lang="it-CH" dirty="0" err="1"/>
              <a:t>whose</a:t>
            </a:r>
            <a:r>
              <a:rPr lang="it-CH" dirty="0"/>
              <a:t> </a:t>
            </a:r>
            <a:r>
              <a:rPr lang="it-CH" dirty="0" err="1"/>
              <a:t>walls</a:t>
            </a:r>
            <a:r>
              <a:rPr lang="it-CH" dirty="0"/>
              <a:t> </a:t>
            </a:r>
            <a:r>
              <a:rPr lang="it-CH" dirty="0" err="1"/>
              <a:t>have</a:t>
            </a:r>
            <a:r>
              <a:rPr lang="it-CH" dirty="0"/>
              <a:t> </a:t>
            </a:r>
            <a:r>
              <a:rPr lang="it-CH" dirty="0" err="1"/>
              <a:t>been</a:t>
            </a:r>
            <a:r>
              <a:rPr lang="it-CH" dirty="0"/>
              <a:t> </a:t>
            </a:r>
            <a:r>
              <a:rPr lang="it-CH" dirty="0" err="1"/>
              <a:t>removed</a:t>
            </a:r>
            <a:r>
              <a:rPr lang="it-CH" dirty="0"/>
              <a:t> by </a:t>
            </a:r>
            <a:r>
              <a:rPr lang="it-CH" dirty="0" err="1"/>
              <a:t>enzyme</a:t>
            </a:r>
            <a:r>
              <a:rPr lang="it-CH" dirty="0"/>
              <a:t> treatment. </a:t>
            </a:r>
            <a:r>
              <a:rPr lang="it-CH" dirty="0" err="1"/>
              <a:t>Without</a:t>
            </a:r>
            <a:r>
              <a:rPr lang="it-CH" dirty="0"/>
              <a:t> an </a:t>
            </a:r>
            <a:r>
              <a:rPr lang="it-CH" dirty="0" err="1"/>
              <a:t>origin</a:t>
            </a:r>
            <a:r>
              <a:rPr lang="it-CH" dirty="0"/>
              <a:t> of </a:t>
            </a:r>
            <a:r>
              <a:rPr lang="it-CH" dirty="0" err="1"/>
              <a:t>replication</a:t>
            </a:r>
            <a:r>
              <a:rPr lang="it-CH" dirty="0"/>
              <a:t>, the </a:t>
            </a:r>
            <a:r>
              <a:rPr lang="it-CH" dirty="0" err="1"/>
              <a:t>vector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unable</a:t>
            </a:r>
            <a:r>
              <a:rPr lang="it-CH" dirty="0"/>
              <a:t> to propagate </a:t>
            </a:r>
            <a:r>
              <a:rPr lang="it-CH" dirty="0" err="1"/>
              <a:t>independently</a:t>
            </a:r>
            <a:r>
              <a:rPr lang="it-CH" dirty="0"/>
              <a:t> inside </a:t>
            </a:r>
            <a:r>
              <a:rPr lang="it-CH" dirty="0" err="1"/>
              <a:t>yeast</a:t>
            </a:r>
            <a:r>
              <a:rPr lang="it-CH" dirty="0"/>
              <a:t> </a:t>
            </a:r>
            <a:r>
              <a:rPr lang="it-CH" dirty="0" err="1"/>
              <a:t>cells</a:t>
            </a:r>
            <a:r>
              <a:rPr lang="it-CH" dirty="0"/>
              <a:t>, </a:t>
            </a:r>
            <a:r>
              <a:rPr lang="it-CH" dirty="0" err="1"/>
              <a:t>but</a:t>
            </a:r>
            <a:r>
              <a:rPr lang="it-CH" dirty="0"/>
              <a:t> </a:t>
            </a:r>
            <a:r>
              <a:rPr lang="it-CH" dirty="0" err="1"/>
              <a:t>it</a:t>
            </a:r>
            <a:r>
              <a:rPr lang="it-CH" dirty="0"/>
              <a:t> can </a:t>
            </a:r>
            <a:r>
              <a:rPr lang="it-CH" dirty="0" err="1"/>
              <a:t>survive</a:t>
            </a:r>
            <a:r>
              <a:rPr lang="it-CH" dirty="0"/>
              <a:t> </a:t>
            </a:r>
            <a:r>
              <a:rPr lang="it-CH" dirty="0" err="1"/>
              <a:t>if</a:t>
            </a:r>
            <a:r>
              <a:rPr lang="it-CH" dirty="0"/>
              <a:t>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becomes</a:t>
            </a:r>
            <a:r>
              <a:rPr lang="it-CH" dirty="0"/>
              <a:t> </a:t>
            </a:r>
            <a:r>
              <a:rPr lang="it-CH" dirty="0" err="1"/>
              <a:t>integrated</a:t>
            </a:r>
            <a:r>
              <a:rPr lang="it-CH" dirty="0"/>
              <a:t> </a:t>
            </a:r>
            <a:r>
              <a:rPr lang="it-CH" dirty="0" err="1"/>
              <a:t>into</a:t>
            </a:r>
            <a:r>
              <a:rPr lang="it-CH" dirty="0"/>
              <a:t> </a:t>
            </a:r>
            <a:r>
              <a:rPr lang="it-CH" dirty="0" err="1"/>
              <a:t>one</a:t>
            </a:r>
            <a:r>
              <a:rPr lang="it-CH" dirty="0"/>
              <a:t> of the </a:t>
            </a:r>
            <a:r>
              <a:rPr lang="it-CH" dirty="0" err="1"/>
              <a:t>yeast</a:t>
            </a:r>
            <a:r>
              <a:rPr lang="it-CH" dirty="0"/>
              <a:t> </a:t>
            </a:r>
            <a:r>
              <a:rPr lang="it-CH" dirty="0" err="1"/>
              <a:t>chromosomes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can </a:t>
            </a:r>
            <a:r>
              <a:rPr lang="it-CH" dirty="0" err="1"/>
              <a:t>occur</a:t>
            </a:r>
            <a:r>
              <a:rPr lang="it-CH" dirty="0"/>
              <a:t> by </a:t>
            </a:r>
            <a:r>
              <a:rPr lang="it-CH" dirty="0" err="1"/>
              <a:t>homologous</a:t>
            </a:r>
            <a:r>
              <a:rPr lang="it-CH" dirty="0"/>
              <a:t> </a:t>
            </a:r>
            <a:r>
              <a:rPr lang="it-CH" dirty="0" err="1"/>
              <a:t>recombination</a:t>
            </a:r>
            <a:r>
              <a:rPr lang="it-CH" dirty="0"/>
              <a:t> </a:t>
            </a:r>
            <a:r>
              <a:rPr lang="it-CH" dirty="0" err="1"/>
              <a:t>between</a:t>
            </a:r>
            <a:r>
              <a:rPr lang="it-CH" dirty="0"/>
              <a:t> the URA3 gene </a:t>
            </a:r>
            <a:r>
              <a:rPr lang="it-CH" dirty="0" err="1"/>
              <a:t>carried</a:t>
            </a:r>
            <a:r>
              <a:rPr lang="it-CH" dirty="0"/>
              <a:t> by the </a:t>
            </a:r>
            <a:r>
              <a:rPr lang="it-CH" dirty="0" err="1"/>
              <a:t>vector</a:t>
            </a:r>
            <a:r>
              <a:rPr lang="it-CH" dirty="0"/>
              <a:t> and the </a:t>
            </a:r>
            <a:r>
              <a:rPr lang="it-CH" dirty="0" err="1"/>
              <a:t>chromosomal</a:t>
            </a:r>
            <a:r>
              <a:rPr lang="it-CH" dirty="0"/>
              <a:t> copy of </a:t>
            </a:r>
            <a:r>
              <a:rPr lang="it-CH" dirty="0" err="1"/>
              <a:t>this</a:t>
            </a:r>
            <a:r>
              <a:rPr lang="it-CH" dirty="0"/>
              <a:t> gene. </a:t>
            </a:r>
            <a:r>
              <a:rPr lang="it-CH" dirty="0" err="1"/>
              <a:t>YIp</a:t>
            </a:r>
            <a:r>
              <a:rPr lang="it-CH" dirty="0"/>
              <a:t> in </a:t>
            </a:r>
            <a:r>
              <a:rPr lang="it-CH" dirty="0" err="1"/>
              <a:t>fact</a:t>
            </a:r>
            <a:r>
              <a:rPr lang="it-CH" dirty="0"/>
              <a:t> </a:t>
            </a:r>
            <a:r>
              <a:rPr lang="it-CH" dirty="0" err="1"/>
              <a:t>stands</a:t>
            </a:r>
            <a:r>
              <a:rPr lang="it-CH" dirty="0"/>
              <a:t> for </a:t>
            </a:r>
            <a:r>
              <a:rPr lang="it-CH" dirty="0" err="1"/>
              <a:t>yeast</a:t>
            </a:r>
            <a:r>
              <a:rPr lang="it-CH" dirty="0"/>
              <a:t> integrative </a:t>
            </a:r>
            <a:r>
              <a:rPr lang="it-CH" dirty="0" err="1"/>
              <a:t>plasmid</a:t>
            </a:r>
            <a:r>
              <a:rPr lang="it-CH" dirty="0"/>
              <a:t>.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4638" y="3557201"/>
            <a:ext cx="7028068" cy="281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3237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0115" y="602435"/>
            <a:ext cx="56251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>
                <a:solidFill>
                  <a:srgbClr val="FF0000"/>
                </a:solidFill>
              </a:rPr>
              <a:t>Integration</a:t>
            </a:r>
            <a:r>
              <a:rPr lang="it-CH" dirty="0"/>
              <a:t> </a:t>
            </a:r>
            <a:r>
              <a:rPr lang="it-CH" dirty="0" err="1"/>
              <a:t>into</a:t>
            </a:r>
            <a:r>
              <a:rPr lang="it-CH" dirty="0"/>
              <a:t> </a:t>
            </a:r>
            <a:r>
              <a:rPr lang="it-CH" b="1" dirty="0" err="1"/>
              <a:t>chromosomal</a:t>
            </a:r>
            <a:r>
              <a:rPr lang="it-CH" b="1" dirty="0"/>
              <a:t> DNA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also</a:t>
            </a:r>
            <a:r>
              <a:rPr lang="it-CH" dirty="0"/>
              <a:t> a </a:t>
            </a:r>
            <a:r>
              <a:rPr lang="it-CH" dirty="0" err="1"/>
              <a:t>feature</a:t>
            </a:r>
            <a:r>
              <a:rPr lang="it-CH" dirty="0"/>
              <a:t> of </a:t>
            </a:r>
            <a:r>
              <a:rPr lang="it-CH" dirty="0" err="1"/>
              <a:t>many</a:t>
            </a:r>
            <a:r>
              <a:rPr lang="it-CH" dirty="0"/>
              <a:t> of the </a:t>
            </a:r>
            <a:r>
              <a:rPr lang="it-CH" dirty="0" err="1"/>
              <a:t>cloning</a:t>
            </a:r>
            <a:r>
              <a:rPr lang="it-CH" dirty="0"/>
              <a:t> </a:t>
            </a:r>
            <a:r>
              <a:rPr lang="it-CH" dirty="0" err="1"/>
              <a:t>systems</a:t>
            </a:r>
            <a:r>
              <a:rPr lang="it-CH" dirty="0"/>
              <a:t> </a:t>
            </a:r>
            <a:r>
              <a:rPr lang="it-CH" dirty="0" err="1"/>
              <a:t>used</a:t>
            </a:r>
            <a:r>
              <a:rPr lang="it-CH" dirty="0"/>
              <a:t> with </a:t>
            </a:r>
            <a:r>
              <a:rPr lang="it-CH" dirty="0" err="1"/>
              <a:t>animals</a:t>
            </a:r>
            <a:r>
              <a:rPr lang="it-CH" dirty="0"/>
              <a:t> and </a:t>
            </a:r>
            <a:r>
              <a:rPr lang="it-CH" dirty="0" err="1"/>
              <a:t>plants</a:t>
            </a:r>
            <a:r>
              <a:rPr lang="it-CH" dirty="0"/>
              <a:t>, and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forms</a:t>
            </a:r>
            <a:r>
              <a:rPr lang="it-CH" dirty="0"/>
              <a:t> the </a:t>
            </a:r>
            <a:r>
              <a:rPr lang="it-CH" dirty="0" err="1"/>
              <a:t>basis</a:t>
            </a:r>
            <a:r>
              <a:rPr lang="it-CH" dirty="0"/>
              <a:t> of the </a:t>
            </a:r>
            <a:r>
              <a:rPr lang="it-CH" dirty="0" err="1"/>
              <a:t>construction</a:t>
            </a:r>
            <a:r>
              <a:rPr lang="it-CH" dirty="0"/>
              <a:t> of knockout mice,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have</a:t>
            </a:r>
            <a:r>
              <a:rPr lang="it-CH" dirty="0"/>
              <a:t> </a:t>
            </a:r>
            <a:r>
              <a:rPr lang="it-CH" dirty="0" err="1"/>
              <a:t>been</a:t>
            </a:r>
            <a:r>
              <a:rPr lang="it-CH" dirty="0"/>
              <a:t> </a:t>
            </a:r>
            <a:r>
              <a:rPr lang="it-CH" dirty="0" err="1"/>
              <a:t>used</a:t>
            </a:r>
            <a:r>
              <a:rPr lang="it-CH" dirty="0"/>
              <a:t> to </a:t>
            </a:r>
            <a:r>
              <a:rPr lang="it-CH" dirty="0" err="1"/>
              <a:t>identify</a:t>
            </a:r>
            <a:r>
              <a:rPr lang="it-CH" dirty="0"/>
              <a:t> the </a:t>
            </a:r>
            <a:r>
              <a:rPr lang="it-CH" dirty="0" err="1"/>
              <a:t>functions</a:t>
            </a:r>
            <a:r>
              <a:rPr lang="it-CH" dirty="0"/>
              <a:t> of </a:t>
            </a:r>
            <a:r>
              <a:rPr lang="it-CH" dirty="0" err="1"/>
              <a:t>previously</a:t>
            </a:r>
            <a:r>
              <a:rPr lang="it-CH" dirty="0"/>
              <a:t> </a:t>
            </a:r>
            <a:r>
              <a:rPr lang="it-CH" dirty="0" err="1"/>
              <a:t>unknown</a:t>
            </a:r>
            <a:r>
              <a:rPr lang="it-CH" dirty="0"/>
              <a:t> </a:t>
            </a:r>
            <a:r>
              <a:rPr lang="it-CH" dirty="0" err="1"/>
              <a:t>genes</a:t>
            </a:r>
            <a:r>
              <a:rPr lang="it-CH" dirty="0"/>
              <a:t> </a:t>
            </a:r>
            <a:r>
              <a:rPr lang="it-CH" dirty="0" err="1"/>
              <a:t>discovered</a:t>
            </a:r>
            <a:r>
              <a:rPr lang="it-CH" dirty="0"/>
              <a:t> in the human </a:t>
            </a:r>
            <a:r>
              <a:rPr lang="it-CH" dirty="0" err="1"/>
              <a:t>genome</a:t>
            </a:r>
            <a:r>
              <a:rPr lang="it-CH" dirty="0"/>
              <a:t>. The </a:t>
            </a:r>
            <a:r>
              <a:rPr lang="it-CH" dirty="0" err="1"/>
              <a:t>vectors</a:t>
            </a:r>
            <a:r>
              <a:rPr lang="it-CH" dirty="0"/>
              <a:t> are </a:t>
            </a:r>
            <a:r>
              <a:rPr lang="it-CH" b="1" dirty="0" err="1"/>
              <a:t>animal</a:t>
            </a:r>
            <a:r>
              <a:rPr lang="it-CH" b="1" dirty="0"/>
              <a:t> </a:t>
            </a:r>
            <a:r>
              <a:rPr lang="it-CH" b="1" dirty="0" err="1"/>
              <a:t>equivalents</a:t>
            </a:r>
            <a:r>
              <a:rPr lang="it-CH" b="1" dirty="0"/>
              <a:t> </a:t>
            </a:r>
            <a:r>
              <a:rPr lang="it-CH" dirty="0"/>
              <a:t>of </a:t>
            </a:r>
            <a:r>
              <a:rPr lang="it-CH" dirty="0" err="1"/>
              <a:t>YIps</a:t>
            </a:r>
            <a:r>
              <a:rPr lang="it-CH" dirty="0"/>
              <a:t>.</a:t>
            </a:r>
          </a:p>
        </p:txBody>
      </p:sp>
      <p:sp>
        <p:nvSpPr>
          <p:cNvPr id="3" name="Rettangolo 2"/>
          <p:cNvSpPr/>
          <p:nvPr/>
        </p:nvSpPr>
        <p:spPr>
          <a:xfrm>
            <a:off x="334565" y="3373461"/>
            <a:ext cx="56306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Bacterial</a:t>
            </a:r>
            <a:r>
              <a:rPr lang="it-CH" dirty="0"/>
              <a:t> </a:t>
            </a:r>
            <a:r>
              <a:rPr lang="it-CH" b="1" dirty="0" err="1"/>
              <a:t>plasmids</a:t>
            </a:r>
            <a:r>
              <a:rPr lang="it-CH" dirty="0"/>
              <a:t> can be </a:t>
            </a:r>
            <a:r>
              <a:rPr lang="it-CH" dirty="0" err="1"/>
              <a:t>introduced</a:t>
            </a:r>
            <a:r>
              <a:rPr lang="it-CH" dirty="0"/>
              <a:t> </a:t>
            </a:r>
            <a:r>
              <a:rPr lang="it-CH" dirty="0" err="1"/>
              <a:t>into</a:t>
            </a:r>
            <a:r>
              <a:rPr lang="it-CH" dirty="0"/>
              <a:t> </a:t>
            </a:r>
            <a:r>
              <a:rPr lang="it-CH" b="1" dirty="0" err="1"/>
              <a:t>plant</a:t>
            </a:r>
            <a:r>
              <a:rPr lang="it-CH" b="1" dirty="0"/>
              <a:t> </a:t>
            </a:r>
            <a:r>
              <a:rPr lang="it-CH" b="1" dirty="0" err="1"/>
              <a:t>embryos</a:t>
            </a:r>
            <a:r>
              <a:rPr lang="it-CH" b="1" dirty="0"/>
              <a:t> </a:t>
            </a:r>
            <a:r>
              <a:rPr lang="it-CH" dirty="0"/>
              <a:t>by </a:t>
            </a:r>
            <a:r>
              <a:rPr lang="it-CH" dirty="0" err="1"/>
              <a:t>bombardment</a:t>
            </a:r>
            <a:r>
              <a:rPr lang="it-CH" dirty="0"/>
              <a:t> with DNA-</a:t>
            </a:r>
            <a:r>
              <a:rPr lang="it-CH" dirty="0" err="1"/>
              <a:t>coated</a:t>
            </a:r>
            <a:r>
              <a:rPr lang="it-CH" dirty="0"/>
              <a:t> </a:t>
            </a:r>
            <a:r>
              <a:rPr lang="it-CH" dirty="0" err="1"/>
              <a:t>microprojectiles</a:t>
            </a:r>
            <a:r>
              <a:rPr lang="it-CH" dirty="0"/>
              <a:t>, a </a:t>
            </a:r>
            <a:r>
              <a:rPr lang="it-CH" dirty="0" err="1"/>
              <a:t>process</a:t>
            </a:r>
            <a:r>
              <a:rPr lang="it-CH" dirty="0"/>
              <a:t> </a:t>
            </a:r>
            <a:r>
              <a:rPr lang="it-CH" dirty="0" err="1"/>
              <a:t>called</a:t>
            </a:r>
            <a:r>
              <a:rPr lang="it-CH" dirty="0"/>
              <a:t> </a:t>
            </a:r>
            <a:r>
              <a:rPr lang="it-CH" dirty="0" err="1"/>
              <a:t>biolistics</a:t>
            </a:r>
            <a:r>
              <a:rPr lang="it-CH" dirty="0"/>
              <a:t>. Integration of </a:t>
            </a:r>
            <a:r>
              <a:rPr lang="it-CH" dirty="0" err="1"/>
              <a:t>plasmid</a:t>
            </a:r>
            <a:r>
              <a:rPr lang="it-CH" dirty="0"/>
              <a:t> DNA </a:t>
            </a:r>
            <a:r>
              <a:rPr lang="it-CH" dirty="0" err="1"/>
              <a:t>into</a:t>
            </a:r>
            <a:r>
              <a:rPr lang="it-CH" dirty="0"/>
              <a:t> the </a:t>
            </a:r>
            <a:r>
              <a:rPr lang="it-CH" dirty="0" err="1"/>
              <a:t>plant</a:t>
            </a:r>
            <a:r>
              <a:rPr lang="it-CH" dirty="0"/>
              <a:t> </a:t>
            </a:r>
            <a:r>
              <a:rPr lang="it-CH" dirty="0" err="1"/>
              <a:t>chromosomes</a:t>
            </a:r>
            <a:r>
              <a:rPr lang="it-CH" dirty="0"/>
              <a:t>, </a:t>
            </a:r>
            <a:r>
              <a:rPr lang="it-CH" dirty="0" err="1"/>
              <a:t>followed</a:t>
            </a:r>
            <a:r>
              <a:rPr lang="it-CH" dirty="0"/>
              <a:t> by </a:t>
            </a:r>
            <a:r>
              <a:rPr lang="it-CH" dirty="0" err="1"/>
              <a:t>growth</a:t>
            </a:r>
            <a:r>
              <a:rPr lang="it-CH" dirty="0"/>
              <a:t> of the </a:t>
            </a:r>
            <a:r>
              <a:rPr lang="it-CH" dirty="0" err="1"/>
              <a:t>embryo</a:t>
            </a:r>
            <a:r>
              <a:rPr lang="it-CH" dirty="0"/>
              <a:t>, </a:t>
            </a:r>
            <a:r>
              <a:rPr lang="it-CH" dirty="0" err="1"/>
              <a:t>results</a:t>
            </a:r>
            <a:r>
              <a:rPr lang="it-CH" dirty="0"/>
              <a:t> in a </a:t>
            </a:r>
            <a:r>
              <a:rPr lang="it-CH" dirty="0" err="1"/>
              <a:t>plant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contains</a:t>
            </a:r>
            <a:r>
              <a:rPr lang="it-CH" dirty="0"/>
              <a:t> the </a:t>
            </a:r>
            <a:r>
              <a:rPr lang="it-CH" dirty="0" err="1"/>
              <a:t>cloned</a:t>
            </a:r>
            <a:r>
              <a:rPr lang="it-CH" dirty="0"/>
              <a:t> DNA in </a:t>
            </a:r>
            <a:r>
              <a:rPr lang="it-CH" dirty="0" err="1"/>
              <a:t>most</a:t>
            </a:r>
            <a:r>
              <a:rPr lang="it-CH" dirty="0"/>
              <a:t> or </a:t>
            </a:r>
            <a:r>
              <a:rPr lang="it-CH" dirty="0" err="1"/>
              <a:t>all</a:t>
            </a:r>
            <a:r>
              <a:rPr lang="it-CH" dirty="0"/>
              <a:t> of </a:t>
            </a:r>
            <a:r>
              <a:rPr lang="it-CH" dirty="0" err="1"/>
              <a:t>its</a:t>
            </a:r>
            <a:r>
              <a:rPr lang="it-CH" dirty="0"/>
              <a:t> </a:t>
            </a:r>
            <a:r>
              <a:rPr lang="it-CH" dirty="0" err="1"/>
              <a:t>cells</a:t>
            </a:r>
            <a:r>
              <a:rPr lang="it-CH" dirty="0"/>
              <a:t>.</a:t>
            </a:r>
          </a:p>
        </p:txBody>
      </p:sp>
      <p:sp>
        <p:nvSpPr>
          <p:cNvPr id="4" name="Rettangolo 3"/>
          <p:cNvSpPr/>
          <p:nvPr/>
        </p:nvSpPr>
        <p:spPr>
          <a:xfrm>
            <a:off x="6305797" y="93645"/>
            <a:ext cx="496582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the </a:t>
            </a:r>
            <a:r>
              <a:rPr lang="it-CH" dirty="0" err="1"/>
              <a:t>most</a:t>
            </a:r>
            <a:r>
              <a:rPr lang="it-CH" dirty="0"/>
              <a:t> </a:t>
            </a:r>
            <a:r>
              <a:rPr lang="it-CH" dirty="0" err="1"/>
              <a:t>interesting</a:t>
            </a:r>
            <a:r>
              <a:rPr lang="it-CH" dirty="0"/>
              <a:t> </a:t>
            </a:r>
            <a:r>
              <a:rPr lang="it-CH" dirty="0" err="1"/>
              <a:t>types</a:t>
            </a:r>
            <a:r>
              <a:rPr lang="it-CH" dirty="0"/>
              <a:t> of </a:t>
            </a:r>
            <a:r>
              <a:rPr lang="it-CH" dirty="0" err="1"/>
              <a:t>plant</a:t>
            </a:r>
            <a:r>
              <a:rPr lang="it-CH" dirty="0"/>
              <a:t> </a:t>
            </a:r>
            <a:r>
              <a:rPr lang="it-CH" dirty="0" err="1"/>
              <a:t>cloning</a:t>
            </a:r>
            <a:r>
              <a:rPr lang="it-CH" dirty="0"/>
              <a:t> </a:t>
            </a:r>
            <a:r>
              <a:rPr lang="it-CH" dirty="0" err="1"/>
              <a:t>vector</a:t>
            </a:r>
            <a:r>
              <a:rPr lang="it-CH" dirty="0"/>
              <a:t> are </a:t>
            </a:r>
            <a:r>
              <a:rPr lang="it-CH" dirty="0" err="1"/>
              <a:t>those</a:t>
            </a:r>
            <a:r>
              <a:rPr lang="it-CH" dirty="0"/>
              <a:t> </a:t>
            </a:r>
            <a:r>
              <a:rPr lang="it-CH" b="1" dirty="0" err="1"/>
              <a:t>derived</a:t>
            </a:r>
            <a:r>
              <a:rPr lang="it-CH" b="1" dirty="0"/>
              <a:t> from the </a:t>
            </a:r>
            <a:r>
              <a:rPr lang="it-CH" dirty="0">
                <a:solidFill>
                  <a:srgbClr val="FF0000"/>
                </a:solidFill>
              </a:rPr>
              <a:t>Ti </a:t>
            </a:r>
            <a:r>
              <a:rPr lang="it-CH" dirty="0" err="1">
                <a:solidFill>
                  <a:srgbClr val="FF0000"/>
                </a:solidFill>
              </a:rPr>
              <a:t>plasmid</a:t>
            </a:r>
            <a:r>
              <a:rPr lang="it-CH" dirty="0"/>
              <a:t>, a large </a:t>
            </a:r>
            <a:r>
              <a:rPr lang="it-CH" dirty="0" err="1"/>
              <a:t>bacterial</a:t>
            </a:r>
            <a:r>
              <a:rPr lang="it-CH" dirty="0"/>
              <a:t> </a:t>
            </a:r>
            <a:r>
              <a:rPr lang="it-CH" dirty="0" err="1"/>
              <a:t>plasmid</a:t>
            </a:r>
            <a:r>
              <a:rPr lang="it-CH" dirty="0"/>
              <a:t> </a:t>
            </a:r>
            <a:r>
              <a:rPr lang="it-CH" dirty="0" err="1"/>
              <a:t>found</a:t>
            </a:r>
            <a:r>
              <a:rPr lang="it-CH" dirty="0"/>
              <a:t> in the </a:t>
            </a:r>
            <a:r>
              <a:rPr lang="it-CH" dirty="0" err="1"/>
              <a:t>soil</a:t>
            </a:r>
            <a:r>
              <a:rPr lang="it-CH" dirty="0"/>
              <a:t> </a:t>
            </a:r>
            <a:r>
              <a:rPr lang="it-CH" dirty="0" err="1"/>
              <a:t>microorganism</a:t>
            </a:r>
            <a:r>
              <a:rPr lang="it-CH" dirty="0"/>
              <a:t> </a:t>
            </a:r>
            <a:r>
              <a:rPr lang="it-CH" i="1" dirty="0" err="1"/>
              <a:t>Agrobacterium</a:t>
            </a:r>
            <a:r>
              <a:rPr lang="it-CH" i="1" dirty="0"/>
              <a:t> </a:t>
            </a:r>
            <a:r>
              <a:rPr lang="it-CH" i="1" dirty="0" err="1"/>
              <a:t>tumefaciens</a:t>
            </a:r>
            <a:r>
              <a:rPr lang="it-CH" dirty="0"/>
              <a:t>. Part of the Ti </a:t>
            </a:r>
            <a:r>
              <a:rPr lang="it-CH" dirty="0" err="1"/>
              <a:t>plasmid</a:t>
            </a:r>
            <a:r>
              <a:rPr lang="it-CH" dirty="0"/>
              <a:t>, the </a:t>
            </a:r>
            <a:r>
              <a:rPr lang="it-CH" dirty="0" err="1"/>
              <a:t>region</a:t>
            </a:r>
            <a:r>
              <a:rPr lang="it-CH" dirty="0"/>
              <a:t> </a:t>
            </a:r>
            <a:r>
              <a:rPr lang="it-CH" dirty="0" err="1"/>
              <a:t>called</a:t>
            </a:r>
            <a:r>
              <a:rPr lang="it-CH" dirty="0"/>
              <a:t> the T-DNA, </a:t>
            </a:r>
            <a:r>
              <a:rPr lang="en-US" dirty="0"/>
              <a:t>becomes integrated into a plant chromosome when the bacterium infects a plant stem and causes crown gall disease. The T-DNA carries a number of genes that are expressed inside the plant cells and induce the various physiological changes that characterize the disease. </a:t>
            </a:r>
            <a:endParaRPr lang="it-CH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9682" y="2803112"/>
            <a:ext cx="4658860" cy="3266683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6526306" y="6211669"/>
            <a:ext cx="52891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Vectors such as </a:t>
            </a:r>
            <a:r>
              <a:rPr lang="en-US" dirty="0">
                <a:solidFill>
                  <a:srgbClr val="FF0000"/>
                </a:solidFill>
              </a:rPr>
              <a:t>pBIN19</a:t>
            </a:r>
            <a:r>
              <a:rPr lang="en-US" dirty="0"/>
              <a:t> have been designed to make use of this natural genetic engineering system.</a:t>
            </a: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3411784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64397" y="1443841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dirty="0"/>
              <a:t>•  </a:t>
            </a:r>
            <a:r>
              <a:rPr lang="it-CH" dirty="0">
                <a:solidFill>
                  <a:srgbClr val="FF0000"/>
                </a:solidFill>
              </a:rPr>
              <a:t>DNA </a:t>
            </a:r>
            <a:r>
              <a:rPr lang="it-CH" dirty="0" err="1">
                <a:solidFill>
                  <a:srgbClr val="FF0000"/>
                </a:solidFill>
              </a:rPr>
              <a:t>polymerases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are </a:t>
            </a:r>
            <a:r>
              <a:rPr lang="it-CH" dirty="0" err="1"/>
              <a:t>enzymes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synthesize</a:t>
            </a:r>
            <a:r>
              <a:rPr lang="it-CH" dirty="0"/>
              <a:t> new </a:t>
            </a:r>
            <a:r>
              <a:rPr lang="it-CH" dirty="0" err="1"/>
              <a:t>polynucleotides</a:t>
            </a:r>
            <a:r>
              <a:rPr lang="it-CH" dirty="0"/>
              <a:t> </a:t>
            </a:r>
            <a:r>
              <a:rPr lang="it-CH" dirty="0" err="1"/>
              <a:t>complementary</a:t>
            </a:r>
            <a:r>
              <a:rPr lang="it-CH" dirty="0"/>
              <a:t> to an </a:t>
            </a:r>
            <a:r>
              <a:rPr lang="it-CH" dirty="0" err="1"/>
              <a:t>existing</a:t>
            </a:r>
            <a:r>
              <a:rPr lang="it-CH" dirty="0"/>
              <a:t> DNA or RNA template </a:t>
            </a:r>
          </a:p>
          <a:p>
            <a:endParaRPr lang="it-CH" dirty="0"/>
          </a:p>
          <a:p>
            <a:r>
              <a:rPr lang="it-CH" dirty="0"/>
              <a:t>•  </a:t>
            </a:r>
            <a:r>
              <a:rPr lang="it-CH" dirty="0" err="1">
                <a:solidFill>
                  <a:srgbClr val="FF0000"/>
                </a:solidFill>
              </a:rPr>
              <a:t>Nucleases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degrade</a:t>
            </a:r>
            <a:r>
              <a:rPr lang="it-CH" dirty="0"/>
              <a:t> DNA </a:t>
            </a:r>
            <a:r>
              <a:rPr lang="it-CH" dirty="0" err="1"/>
              <a:t>molecules</a:t>
            </a:r>
            <a:r>
              <a:rPr lang="it-CH" dirty="0"/>
              <a:t> by breaking the </a:t>
            </a:r>
            <a:r>
              <a:rPr lang="it-CH" dirty="0" err="1"/>
              <a:t>phosphodiester</a:t>
            </a:r>
            <a:r>
              <a:rPr lang="it-CH" dirty="0"/>
              <a:t> bonds </a:t>
            </a:r>
            <a:r>
              <a:rPr lang="it-CH" dirty="0" err="1"/>
              <a:t>that</a:t>
            </a:r>
            <a:r>
              <a:rPr lang="it-CH" dirty="0"/>
              <a:t> link one nucleotide to the </a:t>
            </a:r>
            <a:r>
              <a:rPr lang="it-CH" dirty="0" err="1"/>
              <a:t>next</a:t>
            </a:r>
            <a:r>
              <a:rPr lang="it-CH" dirty="0"/>
              <a:t> </a:t>
            </a:r>
          </a:p>
          <a:p>
            <a:endParaRPr lang="it-CH" dirty="0"/>
          </a:p>
          <a:p>
            <a:r>
              <a:rPr lang="it-CH" dirty="0"/>
              <a:t>•  </a:t>
            </a:r>
            <a:r>
              <a:rPr lang="it-CH" dirty="0" err="1">
                <a:solidFill>
                  <a:srgbClr val="FF0000"/>
                </a:solidFill>
              </a:rPr>
              <a:t>Ligases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join DNA </a:t>
            </a:r>
            <a:r>
              <a:rPr lang="it-CH" dirty="0" err="1"/>
              <a:t>molecules</a:t>
            </a:r>
            <a:r>
              <a:rPr lang="it-CH" dirty="0"/>
              <a:t> </a:t>
            </a:r>
            <a:r>
              <a:rPr lang="it-CH" dirty="0" err="1"/>
              <a:t>together</a:t>
            </a:r>
            <a:r>
              <a:rPr lang="it-CH" dirty="0"/>
              <a:t> by </a:t>
            </a:r>
            <a:r>
              <a:rPr lang="it-CH" dirty="0" err="1"/>
              <a:t>synthesizing</a:t>
            </a:r>
            <a:r>
              <a:rPr lang="it-CH" dirty="0"/>
              <a:t> </a:t>
            </a:r>
            <a:r>
              <a:rPr lang="it-CH" dirty="0" err="1"/>
              <a:t>phosphodiester</a:t>
            </a:r>
            <a:r>
              <a:rPr lang="it-CH" dirty="0"/>
              <a:t> bonds </a:t>
            </a:r>
            <a:r>
              <a:rPr lang="it-CH" dirty="0" err="1"/>
              <a:t>between</a:t>
            </a:r>
            <a:r>
              <a:rPr lang="it-CH" dirty="0"/>
              <a:t> </a:t>
            </a:r>
            <a:r>
              <a:rPr lang="it-CH" dirty="0" err="1"/>
              <a:t>nucleotides</a:t>
            </a:r>
            <a:r>
              <a:rPr lang="it-CH" dirty="0"/>
              <a:t> </a:t>
            </a:r>
            <a:r>
              <a:rPr lang="it-CH" dirty="0" err="1"/>
              <a:t>at</a:t>
            </a:r>
            <a:r>
              <a:rPr lang="it-CH" dirty="0"/>
              <a:t> the </a:t>
            </a:r>
            <a:r>
              <a:rPr lang="it-CH" dirty="0" err="1"/>
              <a:t>ends</a:t>
            </a:r>
            <a:r>
              <a:rPr lang="it-CH" dirty="0"/>
              <a:t> of </a:t>
            </a:r>
            <a:r>
              <a:rPr lang="it-CH" dirty="0" err="1"/>
              <a:t>two</a:t>
            </a:r>
            <a:r>
              <a:rPr lang="it-CH" dirty="0"/>
              <a:t> </a:t>
            </a:r>
            <a:r>
              <a:rPr lang="it-CH" dirty="0" err="1"/>
              <a:t>different</a:t>
            </a:r>
            <a:r>
              <a:rPr lang="it-CH" dirty="0"/>
              <a:t> </a:t>
            </a:r>
            <a:r>
              <a:rPr lang="it-CH" dirty="0" err="1"/>
              <a:t>molecules</a:t>
            </a:r>
            <a:r>
              <a:rPr lang="it-CH" dirty="0"/>
              <a:t> or </a:t>
            </a:r>
            <a:r>
              <a:rPr lang="it-CH" dirty="0" err="1"/>
              <a:t>at</a:t>
            </a:r>
            <a:r>
              <a:rPr lang="it-CH" dirty="0"/>
              <a:t> the </a:t>
            </a:r>
            <a:r>
              <a:rPr lang="it-CH" dirty="0" err="1"/>
              <a:t>two</a:t>
            </a:r>
            <a:r>
              <a:rPr lang="it-CH" dirty="0"/>
              <a:t> </a:t>
            </a:r>
            <a:r>
              <a:rPr lang="it-CH" dirty="0" err="1"/>
              <a:t>ends</a:t>
            </a:r>
            <a:r>
              <a:rPr lang="it-CH" dirty="0"/>
              <a:t> of a single </a:t>
            </a:r>
            <a:r>
              <a:rPr lang="it-CH" dirty="0" err="1"/>
              <a:t>molecule</a:t>
            </a:r>
            <a:r>
              <a:rPr lang="it-CH" dirty="0"/>
              <a:t> </a:t>
            </a:r>
          </a:p>
          <a:p>
            <a:endParaRPr lang="it-CH" dirty="0"/>
          </a:p>
          <a:p>
            <a:r>
              <a:rPr lang="it-CH" dirty="0"/>
              <a:t>•  </a:t>
            </a:r>
            <a:r>
              <a:rPr lang="it-CH" dirty="0">
                <a:solidFill>
                  <a:srgbClr val="FF0000"/>
                </a:solidFill>
              </a:rPr>
              <a:t>End-</a:t>
            </a:r>
            <a:r>
              <a:rPr lang="it-CH" dirty="0" err="1">
                <a:solidFill>
                  <a:srgbClr val="FF0000"/>
                </a:solidFill>
              </a:rPr>
              <a:t>modification</a:t>
            </a:r>
            <a:r>
              <a:rPr lang="it-CH" dirty="0"/>
              <a:t> </a:t>
            </a:r>
            <a:r>
              <a:rPr lang="it-CH" dirty="0" err="1"/>
              <a:t>enzymes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make </a:t>
            </a:r>
            <a:r>
              <a:rPr lang="it-CH" dirty="0" err="1"/>
              <a:t>changes</a:t>
            </a:r>
            <a:r>
              <a:rPr lang="it-CH" dirty="0"/>
              <a:t> to the </a:t>
            </a:r>
            <a:r>
              <a:rPr lang="it-CH" dirty="0" err="1"/>
              <a:t>ends</a:t>
            </a:r>
            <a:r>
              <a:rPr lang="it-CH" dirty="0"/>
              <a:t> of DNA </a:t>
            </a:r>
            <a:r>
              <a:rPr lang="it-CH" dirty="0" err="1"/>
              <a:t>molecules</a:t>
            </a:r>
            <a:r>
              <a:rPr lang="it-CH" dirty="0"/>
              <a:t> </a:t>
            </a:r>
          </a:p>
          <a:p>
            <a:endParaRPr lang="it-CH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3803" y="950169"/>
            <a:ext cx="5003800" cy="5703151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xmlns="" id="{29A40ED4-B678-414C-A350-93BE88CF6F22}"/>
              </a:ext>
            </a:extLst>
          </p:cNvPr>
          <p:cNvSpPr/>
          <p:nvPr/>
        </p:nvSpPr>
        <p:spPr>
          <a:xfrm>
            <a:off x="3412397" y="145413"/>
            <a:ext cx="3894667" cy="3693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it-IT" dirty="0"/>
              <a:t>2.1  ENZYMES FOR DNA MANIPULATION</a:t>
            </a:r>
          </a:p>
        </p:txBody>
      </p:sp>
    </p:spTree>
    <p:extLst>
      <p:ext uri="{BB962C8B-B14F-4D97-AF65-F5344CB8AC3E}">
        <p14:creationId xmlns:p14="http://schemas.microsoft.com/office/powerpoint/2010/main" val="3412527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8551" y="135485"/>
            <a:ext cx="532718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An </a:t>
            </a:r>
            <a:r>
              <a:rPr lang="it-CH" dirty="0" err="1"/>
              <a:t>enzyme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synthesizes</a:t>
            </a:r>
            <a:r>
              <a:rPr lang="it-CH" dirty="0"/>
              <a:t> DNA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called</a:t>
            </a:r>
            <a:r>
              <a:rPr lang="it-CH" dirty="0"/>
              <a:t> a DNA </a:t>
            </a:r>
            <a:r>
              <a:rPr lang="it-CH" dirty="0" err="1"/>
              <a:t>polymerase</a:t>
            </a:r>
            <a:r>
              <a:rPr lang="it-CH" dirty="0"/>
              <a:t>, and one </a:t>
            </a:r>
            <a:r>
              <a:rPr lang="it-CH" dirty="0" err="1"/>
              <a:t>that</a:t>
            </a:r>
            <a:r>
              <a:rPr lang="it-CH" dirty="0"/>
              <a:t> copies an </a:t>
            </a:r>
            <a:r>
              <a:rPr lang="it-CH" dirty="0" err="1"/>
              <a:t>existing</a:t>
            </a:r>
            <a:r>
              <a:rPr lang="it-CH" dirty="0"/>
              <a:t> DNA or RNA </a:t>
            </a:r>
            <a:r>
              <a:rPr lang="it-CH" dirty="0" err="1"/>
              <a:t>molecule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called</a:t>
            </a:r>
            <a:r>
              <a:rPr lang="it-CH" dirty="0"/>
              <a:t> a </a:t>
            </a:r>
            <a:r>
              <a:rPr lang="it-CH" dirty="0">
                <a:solidFill>
                  <a:srgbClr val="FF0000"/>
                </a:solidFill>
              </a:rPr>
              <a:t>template-</a:t>
            </a:r>
            <a:r>
              <a:rPr lang="it-CH" dirty="0" err="1">
                <a:solidFill>
                  <a:srgbClr val="FF0000"/>
                </a:solidFill>
              </a:rPr>
              <a:t>dependent</a:t>
            </a:r>
            <a:r>
              <a:rPr lang="it-CH" dirty="0">
                <a:solidFill>
                  <a:srgbClr val="FF0000"/>
                </a:solidFill>
              </a:rPr>
              <a:t> DNA </a:t>
            </a:r>
            <a:r>
              <a:rPr lang="it-CH" dirty="0" err="1">
                <a:solidFill>
                  <a:srgbClr val="FF0000"/>
                </a:solidFill>
              </a:rPr>
              <a:t>polymerase</a:t>
            </a:r>
            <a:r>
              <a:rPr lang="it-CH" dirty="0"/>
              <a:t>. </a:t>
            </a:r>
            <a:r>
              <a:rPr lang="it-CH" dirty="0" err="1"/>
              <a:t>It</a:t>
            </a:r>
            <a:r>
              <a:rPr lang="it-CH" dirty="0"/>
              <a:t> makes a new DNA </a:t>
            </a:r>
            <a:r>
              <a:rPr lang="it-CH" dirty="0" err="1"/>
              <a:t>polynucleotide</a:t>
            </a:r>
            <a:r>
              <a:rPr lang="it-CH" dirty="0"/>
              <a:t> </a:t>
            </a:r>
            <a:r>
              <a:rPr lang="it-CH" dirty="0" err="1"/>
              <a:t>whose</a:t>
            </a:r>
            <a:r>
              <a:rPr lang="it-CH" dirty="0"/>
              <a:t> </a:t>
            </a:r>
            <a:r>
              <a:rPr lang="it-CH" dirty="0" err="1"/>
              <a:t>sequence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dictated</a:t>
            </a:r>
            <a:r>
              <a:rPr lang="it-CH" dirty="0"/>
              <a:t>, via the base-</a:t>
            </a:r>
            <a:r>
              <a:rPr lang="it-CH" dirty="0" err="1"/>
              <a:t>pairing</a:t>
            </a:r>
            <a:r>
              <a:rPr lang="it-CH" dirty="0"/>
              <a:t> rules, by the </a:t>
            </a:r>
            <a:r>
              <a:rPr lang="it-CH" dirty="0" err="1"/>
              <a:t>sequence</a:t>
            </a:r>
            <a:r>
              <a:rPr lang="it-CH" dirty="0"/>
              <a:t> of </a:t>
            </a:r>
            <a:r>
              <a:rPr lang="it-CH" dirty="0" err="1"/>
              <a:t>nucleotides</a:t>
            </a:r>
            <a:r>
              <a:rPr lang="it-CH" dirty="0"/>
              <a:t> in the DNA or RNA </a:t>
            </a:r>
            <a:r>
              <a:rPr lang="it-CH" dirty="0" err="1"/>
              <a:t>molecule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being</a:t>
            </a:r>
            <a:r>
              <a:rPr lang="it-CH" dirty="0"/>
              <a:t> </a:t>
            </a:r>
            <a:r>
              <a:rPr lang="it-CH" dirty="0" err="1"/>
              <a:t>copied</a:t>
            </a:r>
            <a:r>
              <a:rPr lang="it-CH" dirty="0"/>
              <a:t>. The new </a:t>
            </a:r>
            <a:r>
              <a:rPr lang="it-CH" dirty="0" err="1"/>
              <a:t>polynucleotide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b="1" dirty="0" err="1"/>
              <a:t>always</a:t>
            </a:r>
            <a:r>
              <a:rPr lang="it-CH" b="1" dirty="0"/>
              <a:t> </a:t>
            </a:r>
            <a:r>
              <a:rPr lang="it-CH" b="1" dirty="0" err="1"/>
              <a:t>synthesized</a:t>
            </a:r>
            <a:r>
              <a:rPr lang="it-CH" b="1" dirty="0"/>
              <a:t> in the 5′ → 3′ </a:t>
            </a:r>
            <a:r>
              <a:rPr lang="it-CH" b="1" dirty="0" err="1"/>
              <a:t>direction</a:t>
            </a:r>
            <a:r>
              <a:rPr lang="it-CH" dirty="0"/>
              <a:t>: DNA </a:t>
            </a:r>
            <a:r>
              <a:rPr lang="it-CH" dirty="0" err="1"/>
              <a:t>polymerases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make DNA in the </a:t>
            </a:r>
            <a:r>
              <a:rPr lang="it-CH" b="1" dirty="0" err="1"/>
              <a:t>other</a:t>
            </a:r>
            <a:r>
              <a:rPr lang="it-CH" b="1" dirty="0"/>
              <a:t> </a:t>
            </a:r>
            <a:r>
              <a:rPr lang="it-CH" b="1" dirty="0" err="1"/>
              <a:t>direction</a:t>
            </a:r>
            <a:r>
              <a:rPr lang="it-CH" b="1" dirty="0"/>
              <a:t> are </a:t>
            </a:r>
            <a:r>
              <a:rPr lang="it-CH" b="1" dirty="0" err="1"/>
              <a:t>unknown</a:t>
            </a:r>
            <a:r>
              <a:rPr lang="it-CH" b="1" dirty="0"/>
              <a:t> </a:t>
            </a:r>
            <a:r>
              <a:rPr lang="it-CH" dirty="0"/>
              <a:t>in nature.</a:t>
            </a:r>
          </a:p>
        </p:txBody>
      </p:sp>
      <p:sp>
        <p:nvSpPr>
          <p:cNvPr id="3" name="Rettangolo 2"/>
          <p:cNvSpPr/>
          <p:nvPr/>
        </p:nvSpPr>
        <p:spPr>
          <a:xfrm>
            <a:off x="6275449" y="273984"/>
            <a:ext cx="532718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The </a:t>
            </a:r>
            <a:r>
              <a:rPr lang="it-CH" dirty="0">
                <a:solidFill>
                  <a:srgbClr val="FF0000"/>
                </a:solidFill>
              </a:rPr>
              <a:t>DNA </a:t>
            </a:r>
            <a:r>
              <a:rPr lang="it-CH" dirty="0" err="1">
                <a:solidFill>
                  <a:srgbClr val="FF0000"/>
                </a:solidFill>
              </a:rPr>
              <a:t>polymerase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unable</a:t>
            </a:r>
            <a:r>
              <a:rPr lang="it-CH" dirty="0"/>
              <a:t> to use an </a:t>
            </a:r>
            <a:r>
              <a:rPr lang="it-CH" dirty="0" err="1"/>
              <a:t>entirely</a:t>
            </a:r>
            <a:r>
              <a:rPr lang="it-CH" dirty="0"/>
              <a:t> single-</a:t>
            </a:r>
            <a:r>
              <a:rPr lang="it-CH" dirty="0" err="1"/>
              <a:t>stranded</a:t>
            </a:r>
            <a:r>
              <a:rPr lang="it-CH" dirty="0"/>
              <a:t> </a:t>
            </a:r>
            <a:r>
              <a:rPr lang="it-CH" dirty="0" err="1"/>
              <a:t>molecule</a:t>
            </a:r>
            <a:r>
              <a:rPr lang="it-CH" dirty="0"/>
              <a:t> </a:t>
            </a:r>
            <a:r>
              <a:rPr lang="it-CH" dirty="0" err="1"/>
              <a:t>as</a:t>
            </a:r>
            <a:r>
              <a:rPr lang="it-CH" dirty="0"/>
              <a:t> the template. </a:t>
            </a:r>
            <a:r>
              <a:rPr lang="it-CH" dirty="0" err="1"/>
              <a:t>There</a:t>
            </a:r>
            <a:r>
              <a:rPr lang="it-CH" dirty="0"/>
              <a:t> must be a </a:t>
            </a:r>
            <a:r>
              <a:rPr lang="it-CH" b="1" dirty="0"/>
              <a:t>short, double-</a:t>
            </a:r>
            <a:r>
              <a:rPr lang="it-CH" b="1" dirty="0" err="1"/>
              <a:t>stranded</a:t>
            </a:r>
            <a:r>
              <a:rPr lang="it-CH" b="1" dirty="0"/>
              <a:t> </a:t>
            </a:r>
            <a:r>
              <a:rPr lang="it-CH" b="1" dirty="0" err="1"/>
              <a:t>region</a:t>
            </a:r>
            <a:r>
              <a:rPr lang="it-CH" dirty="0"/>
              <a:t> to </a:t>
            </a:r>
            <a:r>
              <a:rPr lang="it-CH" dirty="0" err="1"/>
              <a:t>provide</a:t>
            </a:r>
            <a:r>
              <a:rPr lang="it-CH" dirty="0"/>
              <a:t> a 3′-end </a:t>
            </a:r>
            <a:r>
              <a:rPr lang="it-CH" dirty="0" err="1"/>
              <a:t>onto</a:t>
            </a:r>
            <a:r>
              <a:rPr lang="it-CH" dirty="0"/>
              <a:t> </a:t>
            </a:r>
            <a:r>
              <a:rPr lang="it-CH" dirty="0" err="1"/>
              <a:t>which</a:t>
            </a:r>
            <a:r>
              <a:rPr lang="it-CH" dirty="0"/>
              <a:t> the </a:t>
            </a:r>
            <a:r>
              <a:rPr lang="it-CH" dirty="0" err="1"/>
              <a:t>enzyme</a:t>
            </a:r>
            <a:r>
              <a:rPr lang="it-CH" dirty="0"/>
              <a:t> </a:t>
            </a:r>
            <a:r>
              <a:rPr lang="it-CH" dirty="0" err="1"/>
              <a:t>will</a:t>
            </a:r>
            <a:r>
              <a:rPr lang="it-CH" dirty="0"/>
              <a:t> </a:t>
            </a:r>
            <a:r>
              <a:rPr lang="it-CH" dirty="0" err="1"/>
              <a:t>add</a:t>
            </a:r>
            <a:r>
              <a:rPr lang="it-CH" dirty="0"/>
              <a:t> new </a:t>
            </a:r>
            <a:r>
              <a:rPr lang="it-CH" dirty="0" err="1"/>
              <a:t>nucleotides</a:t>
            </a:r>
            <a:r>
              <a:rPr lang="it-CH" dirty="0"/>
              <a:t>.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requirement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met</a:t>
            </a:r>
            <a:r>
              <a:rPr lang="it-CH" dirty="0"/>
              <a:t> in living </a:t>
            </a:r>
            <a:r>
              <a:rPr lang="it-CH" dirty="0" err="1"/>
              <a:t>cells</a:t>
            </a:r>
            <a:r>
              <a:rPr lang="it-CH" dirty="0"/>
              <a:t> </a:t>
            </a:r>
            <a:r>
              <a:rPr lang="it-CH" dirty="0" err="1"/>
              <a:t>when</a:t>
            </a:r>
            <a:r>
              <a:rPr lang="it-CH" dirty="0"/>
              <a:t> the </a:t>
            </a:r>
            <a:r>
              <a:rPr lang="it-CH" dirty="0" err="1"/>
              <a:t>genome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replicated</a:t>
            </a:r>
            <a:r>
              <a:rPr lang="it-CH" dirty="0"/>
              <a:t>. In the test tube, a DNA-</a:t>
            </a:r>
            <a:r>
              <a:rPr lang="it-CH" dirty="0" err="1"/>
              <a:t>copying</a:t>
            </a:r>
            <a:r>
              <a:rPr lang="it-CH" dirty="0"/>
              <a:t> reaction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initiated</a:t>
            </a:r>
            <a:r>
              <a:rPr lang="it-CH" dirty="0"/>
              <a:t> by </a:t>
            </a:r>
            <a:r>
              <a:rPr lang="it-CH" dirty="0" err="1"/>
              <a:t>attaching</a:t>
            </a:r>
            <a:r>
              <a:rPr lang="it-CH" dirty="0"/>
              <a:t> to the template a short, </a:t>
            </a:r>
            <a:r>
              <a:rPr lang="it-CH" dirty="0" err="1"/>
              <a:t>synthetic</a:t>
            </a:r>
            <a:r>
              <a:rPr lang="it-CH" dirty="0"/>
              <a:t> oligonucleotide, </a:t>
            </a:r>
            <a:r>
              <a:rPr lang="it-CH" dirty="0" err="1"/>
              <a:t>usually</a:t>
            </a:r>
            <a:r>
              <a:rPr lang="it-CH" dirty="0"/>
              <a:t> </a:t>
            </a:r>
            <a:r>
              <a:rPr lang="it-CH" dirty="0" err="1"/>
              <a:t>about</a:t>
            </a:r>
            <a:r>
              <a:rPr lang="it-CH" dirty="0"/>
              <a:t> </a:t>
            </a:r>
            <a:r>
              <a:rPr lang="it-CH" b="1" dirty="0"/>
              <a:t>20 </a:t>
            </a:r>
            <a:r>
              <a:rPr lang="it-CH" b="1" dirty="0" err="1"/>
              <a:t>nucleotides</a:t>
            </a:r>
            <a:r>
              <a:rPr lang="it-CH" b="1" dirty="0"/>
              <a:t> </a:t>
            </a:r>
            <a:r>
              <a:rPr lang="it-CH" dirty="0"/>
              <a:t>in </a:t>
            </a:r>
            <a:r>
              <a:rPr lang="it-CH" dirty="0" err="1"/>
              <a:t>length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acts </a:t>
            </a:r>
            <a:r>
              <a:rPr lang="it-CH" dirty="0" err="1"/>
              <a:t>as</a:t>
            </a:r>
            <a:r>
              <a:rPr lang="it-CH" dirty="0"/>
              <a:t> a primer for DNA </a:t>
            </a:r>
            <a:r>
              <a:rPr lang="it-CH" dirty="0" err="1"/>
              <a:t>synthesis</a:t>
            </a:r>
            <a:r>
              <a:rPr lang="it-CH" dirty="0"/>
              <a:t>. 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85536" y="3737944"/>
            <a:ext cx="6355356" cy="260442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6269" y="2997807"/>
            <a:ext cx="5185639" cy="356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039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614548" y="111795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dirty="0"/>
              <a:t>A </a:t>
            </a:r>
            <a:r>
              <a:rPr lang="it-CH" dirty="0">
                <a:solidFill>
                  <a:srgbClr val="FF0000"/>
                </a:solidFill>
              </a:rPr>
              <a:t>3′ → 5′ </a:t>
            </a:r>
            <a:r>
              <a:rPr lang="it-CH" dirty="0" err="1">
                <a:solidFill>
                  <a:srgbClr val="FF0000"/>
                </a:solidFill>
              </a:rPr>
              <a:t>exonuclease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/>
              <a:t>activity </a:t>
            </a:r>
            <a:r>
              <a:rPr lang="it-CH" dirty="0" err="1"/>
              <a:t>enables</a:t>
            </a:r>
            <a:r>
              <a:rPr lang="it-CH" dirty="0"/>
              <a:t> the </a:t>
            </a:r>
            <a:r>
              <a:rPr lang="it-CH" dirty="0" err="1"/>
              <a:t>enzyme</a:t>
            </a:r>
            <a:r>
              <a:rPr lang="it-CH" dirty="0"/>
              <a:t> to </a:t>
            </a:r>
            <a:r>
              <a:rPr lang="it-CH" dirty="0" err="1"/>
              <a:t>remove</a:t>
            </a:r>
            <a:r>
              <a:rPr lang="it-CH" dirty="0"/>
              <a:t> </a:t>
            </a:r>
            <a:r>
              <a:rPr lang="it-CH" dirty="0" err="1"/>
              <a:t>nucleotides</a:t>
            </a:r>
            <a:r>
              <a:rPr lang="it-CH" dirty="0"/>
              <a:t> from the 3′-end of the </a:t>
            </a:r>
            <a:r>
              <a:rPr lang="it-CH" dirty="0" err="1"/>
              <a:t>strand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has</a:t>
            </a:r>
            <a:r>
              <a:rPr lang="it-CH" dirty="0"/>
              <a:t> just </a:t>
            </a:r>
            <a:r>
              <a:rPr lang="it-CH" dirty="0" err="1"/>
              <a:t>synthesized</a:t>
            </a:r>
            <a:r>
              <a:rPr lang="it-CH" dirty="0"/>
              <a:t>.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called</a:t>
            </a:r>
            <a:r>
              <a:rPr lang="it-CH" dirty="0"/>
              <a:t> the </a:t>
            </a:r>
            <a:r>
              <a:rPr lang="it-CH" b="1" dirty="0" err="1"/>
              <a:t>proofreading</a:t>
            </a:r>
            <a:r>
              <a:rPr lang="it-CH" dirty="0"/>
              <a:t> activity </a:t>
            </a:r>
            <a:r>
              <a:rPr lang="it-CH" dirty="0" err="1"/>
              <a:t>because</a:t>
            </a:r>
            <a:r>
              <a:rPr lang="it-CH" dirty="0"/>
              <a:t>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allows</a:t>
            </a:r>
            <a:r>
              <a:rPr lang="it-CH" dirty="0"/>
              <a:t> the </a:t>
            </a:r>
            <a:r>
              <a:rPr lang="it-CH" dirty="0" err="1"/>
              <a:t>polymerase</a:t>
            </a:r>
            <a:r>
              <a:rPr lang="it-CH" dirty="0"/>
              <a:t> to </a:t>
            </a:r>
            <a:r>
              <a:rPr lang="it-CH" dirty="0" err="1"/>
              <a:t>correct</a:t>
            </a:r>
            <a:r>
              <a:rPr lang="it-CH" dirty="0"/>
              <a:t> </a:t>
            </a:r>
            <a:r>
              <a:rPr lang="it-CH" dirty="0" err="1"/>
              <a:t>errors</a:t>
            </a:r>
            <a:r>
              <a:rPr lang="it-CH" dirty="0"/>
              <a:t> by </a:t>
            </a:r>
            <a:r>
              <a:rPr lang="it-CH" dirty="0" err="1"/>
              <a:t>removing</a:t>
            </a:r>
            <a:r>
              <a:rPr lang="it-CH" dirty="0"/>
              <a:t> a nucleotide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has</a:t>
            </a:r>
            <a:r>
              <a:rPr lang="it-CH" dirty="0"/>
              <a:t> </a:t>
            </a:r>
            <a:r>
              <a:rPr lang="it-CH" dirty="0" err="1"/>
              <a:t>been</a:t>
            </a:r>
            <a:r>
              <a:rPr lang="it-CH" dirty="0"/>
              <a:t> </a:t>
            </a:r>
            <a:r>
              <a:rPr lang="it-CH" dirty="0" err="1"/>
              <a:t>inserted</a:t>
            </a:r>
            <a:r>
              <a:rPr lang="it-CH" dirty="0"/>
              <a:t> </a:t>
            </a:r>
            <a:r>
              <a:rPr lang="it-CH" dirty="0" err="1"/>
              <a:t>incorrectly</a:t>
            </a:r>
            <a:r>
              <a:rPr lang="it-CH" dirty="0"/>
              <a:t>. </a:t>
            </a:r>
          </a:p>
        </p:txBody>
      </p:sp>
      <p:sp>
        <p:nvSpPr>
          <p:cNvPr id="4" name="Rettangolo 3"/>
          <p:cNvSpPr/>
          <p:nvPr/>
        </p:nvSpPr>
        <p:spPr>
          <a:xfrm>
            <a:off x="614548" y="3102428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dirty="0"/>
              <a:t>A </a:t>
            </a:r>
            <a:r>
              <a:rPr lang="it-CH" dirty="0">
                <a:solidFill>
                  <a:srgbClr val="FF0000"/>
                </a:solidFill>
              </a:rPr>
              <a:t>5′ → 3′ </a:t>
            </a:r>
            <a:r>
              <a:rPr lang="it-CH" dirty="0" err="1">
                <a:solidFill>
                  <a:srgbClr val="FF0000"/>
                </a:solidFill>
              </a:rPr>
              <a:t>exonuclease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/>
              <a:t>activity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b="1" dirty="0" err="1"/>
              <a:t>less</a:t>
            </a:r>
            <a:r>
              <a:rPr lang="it-CH" b="1" dirty="0"/>
              <a:t> common </a:t>
            </a:r>
            <a:r>
              <a:rPr lang="it-CH" dirty="0" err="1"/>
              <a:t>but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possessed</a:t>
            </a:r>
            <a:r>
              <a:rPr lang="it-CH" dirty="0"/>
              <a:t> by some DNA </a:t>
            </a:r>
            <a:r>
              <a:rPr lang="it-CH" dirty="0" err="1"/>
              <a:t>polymerases</a:t>
            </a:r>
            <a:r>
              <a:rPr lang="it-CH" dirty="0"/>
              <a:t> </a:t>
            </a:r>
            <a:r>
              <a:rPr lang="it-CH" dirty="0" err="1"/>
              <a:t>whose</a:t>
            </a:r>
            <a:r>
              <a:rPr lang="it-CH" dirty="0"/>
              <a:t> </a:t>
            </a:r>
            <a:r>
              <a:rPr lang="it-CH" dirty="0" err="1"/>
              <a:t>natural</a:t>
            </a:r>
            <a:r>
              <a:rPr lang="it-CH" dirty="0"/>
              <a:t> </a:t>
            </a:r>
            <a:r>
              <a:rPr lang="it-CH" dirty="0" err="1"/>
              <a:t>function</a:t>
            </a:r>
            <a:r>
              <a:rPr lang="it-CH" dirty="0"/>
              <a:t> in </a:t>
            </a:r>
            <a:r>
              <a:rPr lang="it-CH" dirty="0" err="1"/>
              <a:t>genome</a:t>
            </a:r>
            <a:r>
              <a:rPr lang="it-CH" dirty="0"/>
              <a:t> </a:t>
            </a:r>
            <a:r>
              <a:rPr lang="it-CH" dirty="0" err="1"/>
              <a:t>replication</a:t>
            </a:r>
            <a:r>
              <a:rPr lang="it-CH" dirty="0"/>
              <a:t> </a:t>
            </a:r>
            <a:r>
              <a:rPr lang="it-CH" dirty="0" err="1"/>
              <a:t>requires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they</a:t>
            </a:r>
            <a:r>
              <a:rPr lang="it-CH" dirty="0"/>
              <a:t> must be </a:t>
            </a:r>
            <a:r>
              <a:rPr lang="it-CH" dirty="0" err="1"/>
              <a:t>able</a:t>
            </a:r>
            <a:r>
              <a:rPr lang="it-CH" dirty="0"/>
              <a:t> to </a:t>
            </a:r>
            <a:r>
              <a:rPr lang="it-CH" dirty="0" err="1"/>
              <a:t>remove</a:t>
            </a:r>
            <a:r>
              <a:rPr lang="it-CH" dirty="0"/>
              <a:t> </a:t>
            </a:r>
            <a:r>
              <a:rPr lang="it-CH" dirty="0" err="1"/>
              <a:t>at</a:t>
            </a:r>
            <a:r>
              <a:rPr lang="it-CH" dirty="0"/>
              <a:t> </a:t>
            </a:r>
            <a:r>
              <a:rPr lang="it-CH" dirty="0" err="1"/>
              <a:t>least</a:t>
            </a:r>
            <a:r>
              <a:rPr lang="it-CH" dirty="0"/>
              <a:t> part of a </a:t>
            </a:r>
            <a:r>
              <a:rPr lang="it-CH" dirty="0" err="1"/>
              <a:t>polynucleotide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already</a:t>
            </a:r>
            <a:r>
              <a:rPr lang="it-CH" dirty="0"/>
              <a:t> </a:t>
            </a:r>
            <a:r>
              <a:rPr lang="it-CH" dirty="0" err="1"/>
              <a:t>attached</a:t>
            </a:r>
            <a:r>
              <a:rPr lang="it-CH" dirty="0"/>
              <a:t> to the template </a:t>
            </a:r>
            <a:r>
              <a:rPr lang="it-CH" dirty="0" err="1"/>
              <a:t>strand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the </a:t>
            </a:r>
            <a:r>
              <a:rPr lang="it-CH" dirty="0" err="1"/>
              <a:t>polymerase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copying</a:t>
            </a:r>
            <a:r>
              <a:rPr lang="it-CH" dirty="0"/>
              <a:t>.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4772" y="592591"/>
            <a:ext cx="3381375" cy="501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190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18813" y="115600"/>
            <a:ext cx="5589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Several</a:t>
            </a:r>
            <a:r>
              <a:rPr lang="it-CH" dirty="0"/>
              <a:t> of the template-</a:t>
            </a:r>
            <a:r>
              <a:rPr lang="it-CH" dirty="0" err="1"/>
              <a:t>dependent</a:t>
            </a:r>
            <a:r>
              <a:rPr lang="it-CH" dirty="0"/>
              <a:t> DNA </a:t>
            </a:r>
            <a:r>
              <a:rPr lang="it-CH" dirty="0" err="1"/>
              <a:t>polymerases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are </a:t>
            </a:r>
            <a:r>
              <a:rPr lang="it-CH" dirty="0" err="1"/>
              <a:t>used</a:t>
            </a:r>
            <a:r>
              <a:rPr lang="it-CH" dirty="0"/>
              <a:t> in </a:t>
            </a:r>
            <a:r>
              <a:rPr lang="it-CH" dirty="0" err="1"/>
              <a:t>molecular</a:t>
            </a:r>
            <a:r>
              <a:rPr lang="it-CH" dirty="0"/>
              <a:t> </a:t>
            </a:r>
            <a:r>
              <a:rPr lang="it-CH" dirty="0" err="1"/>
              <a:t>biology</a:t>
            </a:r>
            <a:r>
              <a:rPr lang="it-CH" dirty="0"/>
              <a:t> </a:t>
            </a:r>
            <a:r>
              <a:rPr lang="it-CH" dirty="0" err="1"/>
              <a:t>research</a:t>
            </a:r>
            <a:r>
              <a:rPr lang="it-CH" dirty="0"/>
              <a:t> are </a:t>
            </a:r>
            <a:r>
              <a:rPr lang="it-CH" dirty="0" err="1"/>
              <a:t>versions</a:t>
            </a:r>
            <a:r>
              <a:rPr lang="it-CH" dirty="0"/>
              <a:t> of the </a:t>
            </a:r>
            <a:r>
              <a:rPr lang="it-CH" i="1" dirty="0"/>
              <a:t>Escherichia coli </a:t>
            </a:r>
            <a:r>
              <a:rPr lang="it-CH" dirty="0">
                <a:solidFill>
                  <a:srgbClr val="FF0000"/>
                </a:solidFill>
              </a:rPr>
              <a:t>DNA </a:t>
            </a:r>
            <a:r>
              <a:rPr lang="it-CH" dirty="0" err="1">
                <a:solidFill>
                  <a:srgbClr val="FF0000"/>
                </a:solidFill>
              </a:rPr>
              <a:t>polymerase</a:t>
            </a:r>
            <a:r>
              <a:rPr lang="it-CH" dirty="0">
                <a:solidFill>
                  <a:srgbClr val="FF0000"/>
                </a:solidFill>
              </a:rPr>
              <a:t> I </a:t>
            </a:r>
            <a:r>
              <a:rPr lang="it-CH" dirty="0" err="1">
                <a:solidFill>
                  <a:srgbClr val="FF0000"/>
                </a:solidFill>
              </a:rPr>
              <a:t>enzyme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plays a </a:t>
            </a:r>
            <a:r>
              <a:rPr lang="it-CH" dirty="0" err="1"/>
              <a:t>central</a:t>
            </a:r>
            <a:r>
              <a:rPr lang="it-CH" dirty="0"/>
              <a:t> </a:t>
            </a:r>
            <a:r>
              <a:rPr lang="it-CH" dirty="0" err="1"/>
              <a:t>role</a:t>
            </a:r>
            <a:r>
              <a:rPr lang="it-CH" dirty="0"/>
              <a:t> in </a:t>
            </a:r>
            <a:r>
              <a:rPr lang="it-CH" dirty="0" err="1"/>
              <a:t>replication</a:t>
            </a:r>
            <a:r>
              <a:rPr lang="it-CH" dirty="0"/>
              <a:t> of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bacterium’s</a:t>
            </a:r>
            <a:r>
              <a:rPr lang="it-CH" dirty="0"/>
              <a:t> </a:t>
            </a:r>
            <a:r>
              <a:rPr lang="it-CH" dirty="0" err="1"/>
              <a:t>genome</a:t>
            </a:r>
            <a:r>
              <a:rPr lang="it-CH" dirty="0"/>
              <a:t>. 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560" y="3326141"/>
            <a:ext cx="5802173" cy="3353999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6763056" y="135485"/>
            <a:ext cx="518591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Of the </a:t>
            </a:r>
            <a:r>
              <a:rPr lang="it-CH" dirty="0" err="1"/>
              <a:t>two</a:t>
            </a:r>
            <a:r>
              <a:rPr lang="it-CH" dirty="0"/>
              <a:t> </a:t>
            </a:r>
            <a:r>
              <a:rPr lang="it-CH" dirty="0" err="1"/>
              <a:t>exonuclease</a:t>
            </a:r>
            <a:r>
              <a:rPr lang="it-CH" dirty="0"/>
              <a:t> </a:t>
            </a:r>
            <a:r>
              <a:rPr lang="it-CH" dirty="0" err="1"/>
              <a:t>activities</a:t>
            </a:r>
            <a:r>
              <a:rPr lang="it-CH" dirty="0"/>
              <a:t>, the </a:t>
            </a:r>
            <a:r>
              <a:rPr lang="it-CH" b="1" dirty="0"/>
              <a:t>5′ → 3′ </a:t>
            </a:r>
            <a:r>
              <a:rPr lang="it-CH" b="1" dirty="0" err="1"/>
              <a:t>version</a:t>
            </a:r>
            <a:r>
              <a:rPr lang="it-CH" b="1" dirty="0"/>
              <a:t> </a:t>
            </a:r>
            <a:r>
              <a:rPr lang="it-CH" b="1" dirty="0" err="1"/>
              <a:t>causes</a:t>
            </a:r>
            <a:r>
              <a:rPr lang="it-CH" b="1" dirty="0"/>
              <a:t> </a:t>
            </a:r>
            <a:r>
              <a:rPr lang="it-CH" b="1" dirty="0" err="1"/>
              <a:t>most</a:t>
            </a:r>
            <a:r>
              <a:rPr lang="it-CH" b="1" dirty="0"/>
              <a:t> </a:t>
            </a:r>
            <a:r>
              <a:rPr lang="it-CH" b="1" dirty="0" err="1"/>
              <a:t>problems</a:t>
            </a:r>
            <a:r>
              <a:rPr lang="it-CH" b="1" dirty="0"/>
              <a:t> </a:t>
            </a:r>
            <a:r>
              <a:rPr lang="it-CH" dirty="0" err="1"/>
              <a:t>when</a:t>
            </a:r>
            <a:r>
              <a:rPr lang="it-CH" dirty="0"/>
              <a:t> a DNA </a:t>
            </a:r>
            <a:r>
              <a:rPr lang="it-CH" dirty="0" err="1"/>
              <a:t>polymerase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used</a:t>
            </a:r>
            <a:r>
              <a:rPr lang="it-CH" dirty="0"/>
              <a:t> to </a:t>
            </a:r>
            <a:r>
              <a:rPr lang="it-CH" dirty="0" err="1"/>
              <a:t>manipulate</a:t>
            </a:r>
            <a:r>
              <a:rPr lang="it-CH" dirty="0"/>
              <a:t> </a:t>
            </a:r>
            <a:r>
              <a:rPr lang="it-CH" dirty="0" err="1"/>
              <a:t>molecules</a:t>
            </a:r>
            <a:r>
              <a:rPr lang="it-CH" dirty="0"/>
              <a:t> in the test tube.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because</a:t>
            </a:r>
            <a:r>
              <a:rPr lang="it-CH" dirty="0"/>
              <a:t> an </a:t>
            </a:r>
            <a:r>
              <a:rPr lang="it-CH" dirty="0" err="1"/>
              <a:t>enzyme</a:t>
            </a:r>
            <a:r>
              <a:rPr lang="it-CH" dirty="0"/>
              <a:t> with </a:t>
            </a:r>
            <a:r>
              <a:rPr lang="it-CH" dirty="0" err="1"/>
              <a:t>this</a:t>
            </a:r>
            <a:r>
              <a:rPr lang="it-CH" dirty="0"/>
              <a:t> activity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able</a:t>
            </a:r>
            <a:r>
              <a:rPr lang="it-CH" dirty="0"/>
              <a:t> to </a:t>
            </a:r>
            <a:r>
              <a:rPr lang="it-CH" dirty="0" err="1"/>
              <a:t>remove</a:t>
            </a:r>
            <a:r>
              <a:rPr lang="it-CH" dirty="0"/>
              <a:t> </a:t>
            </a:r>
            <a:r>
              <a:rPr lang="it-CH" dirty="0" err="1"/>
              <a:t>nucleotides</a:t>
            </a:r>
            <a:r>
              <a:rPr lang="it-CH" dirty="0"/>
              <a:t> from the 5′-ends of </a:t>
            </a:r>
            <a:r>
              <a:rPr lang="it-CH" dirty="0" err="1"/>
              <a:t>polynucleotides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have</a:t>
            </a:r>
            <a:r>
              <a:rPr lang="it-CH" dirty="0"/>
              <a:t> just </a:t>
            </a:r>
            <a:r>
              <a:rPr lang="it-CH" dirty="0" err="1"/>
              <a:t>been</a:t>
            </a:r>
            <a:r>
              <a:rPr lang="it-CH" dirty="0"/>
              <a:t> </a:t>
            </a:r>
            <a:r>
              <a:rPr lang="it-CH" dirty="0" err="1"/>
              <a:t>synthesized</a:t>
            </a:r>
            <a:r>
              <a:rPr lang="it-CH" dirty="0"/>
              <a:t>. </a:t>
            </a:r>
            <a:r>
              <a:rPr lang="it-CH" dirty="0" err="1"/>
              <a:t>It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unlikely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the </a:t>
            </a:r>
            <a:r>
              <a:rPr lang="it-CH" dirty="0" err="1"/>
              <a:t>polynucleotides</a:t>
            </a:r>
            <a:r>
              <a:rPr lang="it-CH" dirty="0"/>
              <a:t> </a:t>
            </a:r>
            <a:r>
              <a:rPr lang="it-CH" dirty="0" err="1"/>
              <a:t>will</a:t>
            </a:r>
            <a:r>
              <a:rPr lang="it-CH" dirty="0"/>
              <a:t> be </a:t>
            </a:r>
            <a:r>
              <a:rPr lang="it-CH" dirty="0" err="1"/>
              <a:t>completely</a:t>
            </a:r>
            <a:r>
              <a:rPr lang="it-CH" dirty="0"/>
              <a:t> </a:t>
            </a:r>
            <a:r>
              <a:rPr lang="it-CH" dirty="0" err="1"/>
              <a:t>degraded</a:t>
            </a:r>
            <a:r>
              <a:rPr lang="it-CH" dirty="0"/>
              <a:t>, </a:t>
            </a:r>
            <a:r>
              <a:rPr lang="it-CH" dirty="0" err="1"/>
              <a:t>because</a:t>
            </a:r>
            <a:r>
              <a:rPr lang="it-CH" dirty="0"/>
              <a:t> the </a:t>
            </a:r>
            <a:r>
              <a:rPr lang="it-CH" dirty="0" err="1"/>
              <a:t>polymerase</a:t>
            </a:r>
            <a:r>
              <a:rPr lang="it-CH" dirty="0"/>
              <a:t> </a:t>
            </a:r>
            <a:r>
              <a:rPr lang="it-CH" dirty="0" err="1"/>
              <a:t>function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usually</a:t>
            </a:r>
            <a:r>
              <a:rPr lang="it-CH" dirty="0"/>
              <a:t> </a:t>
            </a:r>
            <a:r>
              <a:rPr lang="it-CH" dirty="0" err="1"/>
              <a:t>much</a:t>
            </a:r>
            <a:r>
              <a:rPr lang="it-CH" dirty="0"/>
              <a:t> more </a:t>
            </a:r>
            <a:r>
              <a:rPr lang="it-CH" dirty="0" err="1"/>
              <a:t>active</a:t>
            </a:r>
            <a:r>
              <a:rPr lang="it-CH" dirty="0"/>
              <a:t> </a:t>
            </a:r>
            <a:r>
              <a:rPr lang="it-CH" dirty="0" err="1"/>
              <a:t>than</a:t>
            </a:r>
            <a:r>
              <a:rPr lang="it-CH" dirty="0"/>
              <a:t> the </a:t>
            </a:r>
            <a:r>
              <a:rPr lang="it-CH" dirty="0" err="1"/>
              <a:t>exonuclease</a:t>
            </a:r>
            <a:r>
              <a:rPr lang="it-CH" dirty="0"/>
              <a:t> </a:t>
            </a:r>
            <a:r>
              <a:rPr lang="it-CH" dirty="0" err="1"/>
              <a:t>function</a:t>
            </a:r>
            <a:r>
              <a:rPr lang="it-CH" dirty="0"/>
              <a:t>, </a:t>
            </a:r>
            <a:r>
              <a:rPr lang="it-CH" dirty="0" err="1"/>
              <a:t>but</a:t>
            </a:r>
            <a:r>
              <a:rPr lang="it-CH" dirty="0"/>
              <a:t> some </a:t>
            </a:r>
            <a:r>
              <a:rPr lang="it-CH" dirty="0" err="1"/>
              <a:t>techniques</a:t>
            </a:r>
            <a:r>
              <a:rPr lang="it-CH" dirty="0"/>
              <a:t> </a:t>
            </a:r>
            <a:r>
              <a:rPr lang="it-CH" dirty="0" err="1"/>
              <a:t>will</a:t>
            </a:r>
            <a:r>
              <a:rPr lang="it-CH" dirty="0"/>
              <a:t> </a:t>
            </a:r>
            <a:r>
              <a:rPr lang="it-CH" dirty="0" err="1"/>
              <a:t>not</a:t>
            </a:r>
            <a:r>
              <a:rPr lang="it-CH" dirty="0"/>
              <a:t> work </a:t>
            </a:r>
            <a:r>
              <a:rPr lang="it-CH" dirty="0" err="1"/>
              <a:t>if</a:t>
            </a:r>
            <a:r>
              <a:rPr lang="it-CH" dirty="0"/>
              <a:t> the 5′-ends of the new </a:t>
            </a:r>
            <a:r>
              <a:rPr lang="it-CH" dirty="0" err="1"/>
              <a:t>polynucleotides</a:t>
            </a:r>
            <a:r>
              <a:rPr lang="it-CH" dirty="0"/>
              <a:t> are </a:t>
            </a:r>
            <a:r>
              <a:rPr lang="it-CH" dirty="0" err="1"/>
              <a:t>shortened</a:t>
            </a:r>
            <a:r>
              <a:rPr lang="it-CH" dirty="0"/>
              <a:t> in </a:t>
            </a:r>
            <a:r>
              <a:rPr lang="it-CH" dirty="0" err="1"/>
              <a:t>any</a:t>
            </a:r>
            <a:r>
              <a:rPr lang="it-CH" dirty="0"/>
              <a:t> way. </a:t>
            </a:r>
            <a:r>
              <a:rPr lang="en-US" dirty="0"/>
              <a:t>If any nibbling of the 5′-ends occurs, then it is impossible to determine the correct DNA sequence.</a:t>
            </a:r>
            <a:endParaRPr lang="it-CH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3250" y="3708401"/>
            <a:ext cx="4862693" cy="2831110"/>
          </a:xfrm>
          <a:prstGeom prst="rect">
            <a:avLst/>
          </a:prstGeom>
        </p:spPr>
      </p:pic>
      <p:pic>
        <p:nvPicPr>
          <p:cNvPr id="3075" name="Picture 3" descr="Risultati immagini per Arthur Kornberg">
            <a:extLst>
              <a:ext uri="{FF2B5EF4-FFF2-40B4-BE49-F238E27FC236}">
                <a16:creationId xmlns:a16="http://schemas.microsoft.com/office/drawing/2014/main" xmlns="" id="{6FFDA911-E9A1-49F2-B320-4D17AC8C02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13" y="1640172"/>
            <a:ext cx="1018962" cy="151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D450A740-88AB-4D76-B018-F3D2166F775A}"/>
              </a:ext>
            </a:extLst>
          </p:cNvPr>
          <p:cNvSpPr/>
          <p:nvPr/>
        </p:nvSpPr>
        <p:spPr>
          <a:xfrm>
            <a:off x="1337564" y="1241925"/>
            <a:ext cx="532570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enzyme</a:t>
            </a:r>
            <a:r>
              <a:rPr lang="it-CH" dirty="0"/>
              <a:t>, </a:t>
            </a:r>
            <a:r>
              <a:rPr lang="it-CH" dirty="0" err="1"/>
              <a:t>sometimes</a:t>
            </a:r>
            <a:r>
              <a:rPr lang="it-CH" dirty="0"/>
              <a:t> </a:t>
            </a:r>
            <a:r>
              <a:rPr lang="it-CH" dirty="0" err="1"/>
              <a:t>called</a:t>
            </a:r>
            <a:r>
              <a:rPr lang="it-CH" dirty="0"/>
              <a:t> the </a:t>
            </a:r>
            <a:r>
              <a:rPr lang="it-CH" b="1" dirty="0" err="1"/>
              <a:t>Kornberg</a:t>
            </a:r>
            <a:r>
              <a:rPr lang="it-CH" b="1" dirty="0"/>
              <a:t> </a:t>
            </a:r>
            <a:r>
              <a:rPr lang="it-CH" b="1" dirty="0" err="1"/>
              <a:t>polymerase</a:t>
            </a:r>
            <a:r>
              <a:rPr lang="it-CH" dirty="0"/>
              <a:t>, after </a:t>
            </a:r>
            <a:r>
              <a:rPr lang="it-CH" dirty="0" err="1"/>
              <a:t>its</a:t>
            </a:r>
            <a:r>
              <a:rPr lang="it-CH" dirty="0"/>
              <a:t> </a:t>
            </a:r>
            <a:r>
              <a:rPr lang="it-CH" dirty="0" err="1"/>
              <a:t>discoverer</a:t>
            </a:r>
            <a:r>
              <a:rPr lang="it-CH" dirty="0"/>
              <a:t> Arthur </a:t>
            </a:r>
            <a:r>
              <a:rPr lang="it-CH" dirty="0" err="1"/>
              <a:t>Kornberg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(1958)</a:t>
            </a:r>
            <a:r>
              <a:rPr lang="it-CH" dirty="0"/>
              <a:t>, </a:t>
            </a:r>
            <a:r>
              <a:rPr lang="it-CH" dirty="0" err="1"/>
              <a:t>has</a:t>
            </a:r>
            <a:r>
              <a:rPr lang="it-CH" dirty="0"/>
              <a:t> </a:t>
            </a:r>
            <a:r>
              <a:rPr lang="it-CH" dirty="0" err="1"/>
              <a:t>both</a:t>
            </a:r>
            <a:r>
              <a:rPr lang="it-CH" dirty="0"/>
              <a:t> the 3′ → 5′ and 5′ → 3′ </a:t>
            </a:r>
            <a:r>
              <a:rPr lang="it-CH" dirty="0" err="1"/>
              <a:t>exonuclease</a:t>
            </a:r>
            <a:r>
              <a:rPr lang="it-CH" dirty="0"/>
              <a:t> activities,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limits</a:t>
            </a:r>
            <a:r>
              <a:rPr lang="it-CH" dirty="0"/>
              <a:t> </a:t>
            </a:r>
            <a:r>
              <a:rPr lang="it-CH" dirty="0" err="1"/>
              <a:t>its</a:t>
            </a:r>
            <a:r>
              <a:rPr lang="it-CH" dirty="0"/>
              <a:t> </a:t>
            </a:r>
            <a:r>
              <a:rPr lang="it-CH" dirty="0" err="1"/>
              <a:t>usefulness</a:t>
            </a:r>
            <a:r>
              <a:rPr lang="it-CH" dirty="0"/>
              <a:t> in DNA </a:t>
            </a:r>
            <a:r>
              <a:rPr lang="it-CH" dirty="0" err="1"/>
              <a:t>manipulation</a:t>
            </a:r>
            <a:r>
              <a:rPr lang="it-CH" dirty="0"/>
              <a:t>. </a:t>
            </a:r>
            <a:r>
              <a:rPr lang="it-CH" dirty="0" err="1"/>
              <a:t>Its</a:t>
            </a:r>
            <a:r>
              <a:rPr lang="it-CH" dirty="0"/>
              <a:t> </a:t>
            </a:r>
            <a:r>
              <a:rPr lang="it-CH" dirty="0" err="1"/>
              <a:t>main</a:t>
            </a:r>
            <a:r>
              <a:rPr lang="it-CH" dirty="0"/>
              <a:t> </a:t>
            </a:r>
            <a:r>
              <a:rPr lang="it-CH" dirty="0" err="1"/>
              <a:t>application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in the </a:t>
            </a:r>
            <a:r>
              <a:rPr lang="it-CH" dirty="0" err="1"/>
              <a:t>synthesis</a:t>
            </a:r>
            <a:r>
              <a:rPr lang="it-CH" dirty="0"/>
              <a:t> of DNA </a:t>
            </a:r>
            <a:r>
              <a:rPr lang="it-CH" dirty="0" err="1"/>
              <a:t>molecules</a:t>
            </a:r>
            <a:r>
              <a:rPr lang="it-CH" dirty="0"/>
              <a:t> </a:t>
            </a:r>
            <a:r>
              <a:rPr lang="it-CH" dirty="0" err="1"/>
              <a:t>containing</a:t>
            </a:r>
            <a:r>
              <a:rPr lang="it-CH" dirty="0"/>
              <a:t> </a:t>
            </a:r>
            <a:r>
              <a:rPr lang="it-CH" dirty="0" err="1"/>
              <a:t>radioactive</a:t>
            </a:r>
            <a:r>
              <a:rPr lang="it-CH" dirty="0"/>
              <a:t> or </a:t>
            </a:r>
            <a:r>
              <a:rPr lang="it-CH" dirty="0" err="1"/>
              <a:t>fluorescent</a:t>
            </a:r>
            <a:r>
              <a:rPr lang="it-CH" dirty="0"/>
              <a:t> </a:t>
            </a:r>
            <a:r>
              <a:rPr lang="it-CH" dirty="0" err="1"/>
              <a:t>nucleotides</a:t>
            </a:r>
            <a:r>
              <a:rPr lang="it-CH" dirty="0"/>
              <a:t>: the </a:t>
            </a:r>
            <a:r>
              <a:rPr lang="it-CH" dirty="0" err="1"/>
              <a:t>process</a:t>
            </a:r>
            <a:r>
              <a:rPr lang="it-CH" dirty="0"/>
              <a:t> </a:t>
            </a:r>
            <a:r>
              <a:rPr lang="it-CH" dirty="0" err="1"/>
              <a:t>called</a:t>
            </a:r>
            <a:r>
              <a:rPr lang="it-CH" dirty="0"/>
              <a:t> DNA </a:t>
            </a:r>
            <a:r>
              <a:rPr lang="it-CH" dirty="0" err="1"/>
              <a:t>labeling</a:t>
            </a:r>
            <a:r>
              <a:rPr lang="it-CH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45004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37409" y="222479"/>
            <a:ext cx="56150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Because</a:t>
            </a:r>
            <a:r>
              <a:rPr lang="it-CH" dirty="0"/>
              <a:t> of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problem</a:t>
            </a:r>
            <a:r>
              <a:rPr lang="it-CH" dirty="0"/>
              <a:t>, </a:t>
            </a:r>
            <a:r>
              <a:rPr lang="it-CH" dirty="0" err="1"/>
              <a:t>when</a:t>
            </a:r>
            <a:r>
              <a:rPr lang="it-CH" dirty="0"/>
              <a:t> DNA </a:t>
            </a:r>
            <a:r>
              <a:rPr lang="it-CH" dirty="0" err="1"/>
              <a:t>sequencing</a:t>
            </a:r>
            <a:r>
              <a:rPr lang="it-CH" dirty="0"/>
              <a:t> </a:t>
            </a:r>
            <a:r>
              <a:rPr lang="it-CH" dirty="0" err="1"/>
              <a:t>was</a:t>
            </a:r>
            <a:r>
              <a:rPr lang="it-CH" dirty="0"/>
              <a:t> first </a:t>
            </a:r>
            <a:r>
              <a:rPr lang="it-CH" dirty="0" err="1"/>
              <a:t>introduced</a:t>
            </a:r>
            <a:r>
              <a:rPr lang="it-CH" dirty="0"/>
              <a:t> in the late </a:t>
            </a:r>
            <a:r>
              <a:rPr lang="it-CH" dirty="0">
                <a:solidFill>
                  <a:srgbClr val="FF0000"/>
                </a:solidFill>
              </a:rPr>
              <a:t>1970</a:t>
            </a:r>
            <a:r>
              <a:rPr lang="it-CH" dirty="0"/>
              <a:t>s, a </a:t>
            </a:r>
            <a:r>
              <a:rPr lang="it-CH" dirty="0" err="1"/>
              <a:t>modified</a:t>
            </a:r>
            <a:r>
              <a:rPr lang="it-CH" dirty="0"/>
              <a:t> </a:t>
            </a:r>
            <a:r>
              <a:rPr lang="it-CH" dirty="0" err="1"/>
              <a:t>version</a:t>
            </a:r>
            <a:r>
              <a:rPr lang="it-CH" dirty="0"/>
              <a:t> of the </a:t>
            </a:r>
            <a:r>
              <a:rPr lang="it-CH" dirty="0" err="1"/>
              <a:t>Kornberg</a:t>
            </a:r>
            <a:r>
              <a:rPr lang="it-CH" dirty="0"/>
              <a:t> </a:t>
            </a:r>
            <a:r>
              <a:rPr lang="it-CH" dirty="0" err="1"/>
              <a:t>enzyme</a:t>
            </a:r>
            <a:r>
              <a:rPr lang="it-CH" dirty="0"/>
              <a:t> </a:t>
            </a:r>
            <a:r>
              <a:rPr lang="it-CH" dirty="0" err="1"/>
              <a:t>called</a:t>
            </a:r>
            <a:r>
              <a:rPr lang="it-CH" dirty="0"/>
              <a:t> the </a:t>
            </a:r>
            <a:r>
              <a:rPr lang="it-CH" dirty="0" err="1">
                <a:solidFill>
                  <a:srgbClr val="FF0000"/>
                </a:solidFill>
              </a:rPr>
              <a:t>Klenow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>
                <a:solidFill>
                  <a:srgbClr val="FF0000"/>
                </a:solidFill>
              </a:rPr>
              <a:t>polymerase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/>
              <a:t>was</a:t>
            </a:r>
            <a:r>
              <a:rPr lang="it-CH" dirty="0"/>
              <a:t> </a:t>
            </a:r>
            <a:r>
              <a:rPr lang="it-CH" dirty="0" err="1"/>
              <a:t>used</a:t>
            </a:r>
            <a:r>
              <a:rPr lang="it-CH" dirty="0"/>
              <a:t>. The </a:t>
            </a:r>
            <a:r>
              <a:rPr lang="it-CH" dirty="0" err="1"/>
              <a:t>Klenow</a:t>
            </a:r>
            <a:r>
              <a:rPr lang="it-CH" dirty="0"/>
              <a:t> </a:t>
            </a:r>
            <a:r>
              <a:rPr lang="it-CH" dirty="0" err="1"/>
              <a:t>polymerase</a:t>
            </a:r>
            <a:r>
              <a:rPr lang="it-CH" dirty="0"/>
              <a:t> </a:t>
            </a:r>
            <a:r>
              <a:rPr lang="it-CH" dirty="0" err="1"/>
              <a:t>was</a:t>
            </a:r>
            <a:r>
              <a:rPr lang="it-CH" dirty="0"/>
              <a:t> </a:t>
            </a:r>
            <a:r>
              <a:rPr lang="it-CH" dirty="0" err="1"/>
              <a:t>initially</a:t>
            </a:r>
            <a:r>
              <a:rPr lang="it-CH" dirty="0"/>
              <a:t> </a:t>
            </a:r>
            <a:r>
              <a:rPr lang="it-CH" dirty="0" err="1"/>
              <a:t>prepared</a:t>
            </a:r>
            <a:r>
              <a:rPr lang="it-CH" dirty="0"/>
              <a:t> by </a:t>
            </a:r>
            <a:r>
              <a:rPr lang="it-CH" b="1" dirty="0" err="1"/>
              <a:t>cutting</a:t>
            </a:r>
            <a:r>
              <a:rPr lang="it-CH" dirty="0"/>
              <a:t> the </a:t>
            </a:r>
            <a:r>
              <a:rPr lang="it-CH" dirty="0" err="1"/>
              <a:t>natural</a:t>
            </a:r>
            <a:r>
              <a:rPr lang="it-CH" dirty="0"/>
              <a:t> </a:t>
            </a:r>
            <a:r>
              <a:rPr lang="it-CH" i="1" dirty="0"/>
              <a:t>E. coli </a:t>
            </a:r>
            <a:r>
              <a:rPr lang="it-CH" dirty="0"/>
              <a:t>DNA </a:t>
            </a:r>
            <a:r>
              <a:rPr lang="it-CH" dirty="0" err="1"/>
              <a:t>polymerase</a:t>
            </a:r>
            <a:r>
              <a:rPr lang="it-CH" dirty="0"/>
              <a:t> I </a:t>
            </a:r>
            <a:r>
              <a:rPr lang="it-CH" dirty="0" err="1"/>
              <a:t>enzyme</a:t>
            </a:r>
            <a:r>
              <a:rPr lang="it-CH" dirty="0"/>
              <a:t> </a:t>
            </a:r>
            <a:r>
              <a:rPr lang="it-CH" dirty="0" err="1"/>
              <a:t>into</a:t>
            </a:r>
            <a:r>
              <a:rPr lang="it-CH" dirty="0"/>
              <a:t> </a:t>
            </a:r>
            <a:r>
              <a:rPr lang="it-CH" dirty="0" err="1"/>
              <a:t>two</a:t>
            </a:r>
            <a:r>
              <a:rPr lang="it-CH" dirty="0"/>
              <a:t> </a:t>
            </a:r>
            <a:r>
              <a:rPr lang="it-CH" dirty="0" err="1"/>
              <a:t>segments</a:t>
            </a:r>
            <a:r>
              <a:rPr lang="it-CH" dirty="0"/>
              <a:t> by use of a </a:t>
            </a:r>
            <a:r>
              <a:rPr lang="it-CH" b="1" dirty="0" err="1"/>
              <a:t>protease</a:t>
            </a:r>
            <a:r>
              <a:rPr lang="it-CH" dirty="0"/>
              <a:t>. </a:t>
            </a:r>
            <a:r>
              <a:rPr lang="it-CH" dirty="0" err="1"/>
              <a:t>One</a:t>
            </a:r>
            <a:r>
              <a:rPr lang="it-CH" dirty="0"/>
              <a:t> of </a:t>
            </a:r>
            <a:r>
              <a:rPr lang="it-CH" dirty="0" err="1"/>
              <a:t>these</a:t>
            </a:r>
            <a:r>
              <a:rPr lang="it-CH" dirty="0"/>
              <a:t> </a:t>
            </a:r>
            <a:r>
              <a:rPr lang="it-CH" dirty="0" err="1"/>
              <a:t>segments</a:t>
            </a:r>
            <a:r>
              <a:rPr lang="it-CH" dirty="0"/>
              <a:t> </a:t>
            </a:r>
            <a:r>
              <a:rPr lang="it-CH" dirty="0" err="1"/>
              <a:t>retained</a:t>
            </a:r>
            <a:r>
              <a:rPr lang="it-CH" dirty="0"/>
              <a:t> the </a:t>
            </a:r>
            <a:r>
              <a:rPr lang="it-CH" dirty="0" err="1"/>
              <a:t>polymerase</a:t>
            </a:r>
            <a:r>
              <a:rPr lang="it-CH" dirty="0"/>
              <a:t> and 3′ → 5′ </a:t>
            </a:r>
            <a:r>
              <a:rPr lang="it-CH" dirty="0" err="1"/>
              <a:t>exonuclease</a:t>
            </a:r>
            <a:r>
              <a:rPr lang="it-CH" dirty="0"/>
              <a:t> </a:t>
            </a:r>
            <a:r>
              <a:rPr lang="it-CH" dirty="0" err="1"/>
              <a:t>activities</a:t>
            </a:r>
            <a:r>
              <a:rPr lang="it-CH" dirty="0"/>
              <a:t> </a:t>
            </a:r>
            <a:r>
              <a:rPr lang="it-CH" dirty="0" err="1"/>
              <a:t>but</a:t>
            </a:r>
            <a:r>
              <a:rPr lang="it-CH" dirty="0"/>
              <a:t> </a:t>
            </a:r>
            <a:r>
              <a:rPr lang="it-CH" dirty="0" err="1"/>
              <a:t>lacked</a:t>
            </a:r>
            <a:r>
              <a:rPr lang="it-CH" dirty="0"/>
              <a:t> the 5′ → 3′ </a:t>
            </a:r>
            <a:r>
              <a:rPr lang="it-CH" dirty="0" err="1"/>
              <a:t>exonuclease</a:t>
            </a:r>
            <a:r>
              <a:rPr lang="it-CH" dirty="0"/>
              <a:t> </a:t>
            </a:r>
            <a:r>
              <a:rPr lang="it-CH" dirty="0" err="1"/>
              <a:t>function</a:t>
            </a:r>
            <a:r>
              <a:rPr lang="it-CH" dirty="0"/>
              <a:t> of the </a:t>
            </a:r>
            <a:r>
              <a:rPr lang="it-CH" dirty="0" err="1"/>
              <a:t>untreated</a:t>
            </a:r>
            <a:r>
              <a:rPr lang="it-CH" dirty="0"/>
              <a:t> </a:t>
            </a:r>
            <a:r>
              <a:rPr lang="it-CH" dirty="0" err="1"/>
              <a:t>enzyme</a:t>
            </a:r>
            <a:r>
              <a:rPr lang="it-CH" dirty="0"/>
              <a:t>. </a:t>
            </a:r>
            <a:r>
              <a:rPr lang="it-CH" dirty="0" err="1"/>
              <a:t>Nowadays</a:t>
            </a:r>
            <a:r>
              <a:rPr lang="it-CH" dirty="0"/>
              <a:t>, the </a:t>
            </a:r>
            <a:r>
              <a:rPr lang="it-CH" dirty="0" err="1"/>
              <a:t>enzyme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almost</a:t>
            </a:r>
            <a:r>
              <a:rPr lang="it-CH" dirty="0"/>
              <a:t> </a:t>
            </a:r>
            <a:r>
              <a:rPr lang="it-CH" dirty="0" err="1"/>
              <a:t>always</a:t>
            </a:r>
            <a:r>
              <a:rPr lang="it-CH" dirty="0"/>
              <a:t> </a:t>
            </a:r>
            <a:r>
              <a:rPr lang="it-CH" dirty="0" err="1"/>
              <a:t>prepared</a:t>
            </a:r>
            <a:r>
              <a:rPr lang="it-CH" dirty="0"/>
              <a:t> from </a:t>
            </a:r>
            <a:r>
              <a:rPr lang="it-CH" i="1" dirty="0"/>
              <a:t>E. coli </a:t>
            </a:r>
            <a:r>
              <a:rPr lang="it-CH" dirty="0" err="1"/>
              <a:t>cells</a:t>
            </a:r>
            <a:r>
              <a:rPr lang="it-CH" dirty="0"/>
              <a:t> </a:t>
            </a:r>
            <a:r>
              <a:rPr lang="it-CH" dirty="0" err="1"/>
              <a:t>whose</a:t>
            </a:r>
            <a:r>
              <a:rPr lang="it-CH" dirty="0"/>
              <a:t> </a:t>
            </a:r>
            <a:r>
              <a:rPr lang="it-CH" dirty="0" err="1"/>
              <a:t>polymerase</a:t>
            </a:r>
            <a:r>
              <a:rPr lang="it-CH" dirty="0"/>
              <a:t> gene </a:t>
            </a:r>
            <a:r>
              <a:rPr lang="it-CH" dirty="0" err="1"/>
              <a:t>has</a:t>
            </a:r>
            <a:r>
              <a:rPr lang="it-CH" dirty="0"/>
              <a:t> </a:t>
            </a:r>
            <a:r>
              <a:rPr lang="it-CH" dirty="0" err="1"/>
              <a:t>been</a:t>
            </a:r>
            <a:r>
              <a:rPr lang="it-CH" dirty="0"/>
              <a:t> </a:t>
            </a:r>
            <a:r>
              <a:rPr lang="it-CH" b="1" dirty="0" err="1"/>
              <a:t>engineered</a:t>
            </a:r>
            <a:r>
              <a:rPr lang="it-CH" dirty="0"/>
              <a:t> so </a:t>
            </a:r>
            <a:r>
              <a:rPr lang="it-CH" dirty="0" err="1"/>
              <a:t>that</a:t>
            </a:r>
            <a:r>
              <a:rPr lang="it-CH" dirty="0"/>
              <a:t> the </a:t>
            </a:r>
            <a:r>
              <a:rPr lang="it-CH" dirty="0" err="1"/>
              <a:t>resulting</a:t>
            </a:r>
            <a:r>
              <a:rPr lang="it-CH" dirty="0"/>
              <a:t> </a:t>
            </a:r>
            <a:r>
              <a:rPr lang="it-CH" dirty="0" err="1"/>
              <a:t>enzyme</a:t>
            </a:r>
            <a:r>
              <a:rPr lang="it-CH" dirty="0"/>
              <a:t> </a:t>
            </a:r>
            <a:r>
              <a:rPr lang="it-CH" dirty="0" err="1"/>
              <a:t>has</a:t>
            </a:r>
            <a:r>
              <a:rPr lang="it-CH" dirty="0"/>
              <a:t> the </a:t>
            </a:r>
            <a:r>
              <a:rPr lang="it-CH" dirty="0" err="1"/>
              <a:t>desired</a:t>
            </a:r>
            <a:r>
              <a:rPr lang="it-CH" dirty="0"/>
              <a:t> </a:t>
            </a:r>
            <a:r>
              <a:rPr lang="it-CH" dirty="0" err="1"/>
              <a:t>properties</a:t>
            </a:r>
            <a:r>
              <a:rPr lang="it-CH" dirty="0"/>
              <a:t>.</a:t>
            </a:r>
          </a:p>
        </p:txBody>
      </p:sp>
      <p:sp>
        <p:nvSpPr>
          <p:cNvPr id="3" name="Rettangolo 2"/>
          <p:cNvSpPr/>
          <p:nvPr/>
        </p:nvSpPr>
        <p:spPr>
          <a:xfrm>
            <a:off x="437409" y="3708400"/>
            <a:ext cx="561505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The </a:t>
            </a:r>
            <a:r>
              <a:rPr lang="it-CH" i="1" dirty="0"/>
              <a:t>E. coli </a:t>
            </a:r>
            <a:r>
              <a:rPr lang="it-CH" dirty="0">
                <a:solidFill>
                  <a:srgbClr val="FF0000"/>
                </a:solidFill>
              </a:rPr>
              <a:t>DNA </a:t>
            </a:r>
            <a:r>
              <a:rPr lang="it-CH" dirty="0" err="1">
                <a:solidFill>
                  <a:srgbClr val="FF0000"/>
                </a:solidFill>
              </a:rPr>
              <a:t>polymerase</a:t>
            </a:r>
            <a:r>
              <a:rPr lang="it-CH" dirty="0">
                <a:solidFill>
                  <a:srgbClr val="FF0000"/>
                </a:solidFill>
              </a:rPr>
              <a:t> I </a:t>
            </a:r>
            <a:r>
              <a:rPr lang="it-CH" dirty="0" err="1"/>
              <a:t>enzyme</a:t>
            </a:r>
            <a:r>
              <a:rPr lang="it-CH" dirty="0"/>
              <a:t> </a:t>
            </a:r>
            <a:r>
              <a:rPr lang="it-CH" dirty="0" err="1"/>
              <a:t>has</a:t>
            </a:r>
            <a:r>
              <a:rPr lang="it-CH" dirty="0"/>
              <a:t> an </a:t>
            </a:r>
            <a:r>
              <a:rPr lang="it-CH" b="1" dirty="0"/>
              <a:t>optimum</a:t>
            </a:r>
            <a:r>
              <a:rPr lang="it-CH" dirty="0"/>
              <a:t> reaction temperature of </a:t>
            </a:r>
            <a:r>
              <a:rPr lang="it-CH" b="1" dirty="0"/>
              <a:t>37°C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the </a:t>
            </a:r>
            <a:r>
              <a:rPr lang="it-CH" dirty="0" err="1"/>
              <a:t>usual</a:t>
            </a:r>
            <a:r>
              <a:rPr lang="it-CH" dirty="0"/>
              <a:t> temperature of the </a:t>
            </a:r>
            <a:r>
              <a:rPr lang="it-CH" dirty="0" err="1"/>
              <a:t>natural</a:t>
            </a:r>
            <a:r>
              <a:rPr lang="it-CH" dirty="0"/>
              <a:t> </a:t>
            </a:r>
            <a:r>
              <a:rPr lang="it-CH" dirty="0" err="1"/>
              <a:t>environment</a:t>
            </a:r>
            <a:r>
              <a:rPr lang="it-CH" dirty="0"/>
              <a:t> of the </a:t>
            </a:r>
            <a:r>
              <a:rPr lang="it-CH" dirty="0" err="1"/>
              <a:t>bacterium</a:t>
            </a:r>
            <a:r>
              <a:rPr lang="it-CH" dirty="0"/>
              <a:t>, inside the </a:t>
            </a:r>
            <a:r>
              <a:rPr lang="it-CH" dirty="0" err="1"/>
              <a:t>lower</a:t>
            </a:r>
            <a:r>
              <a:rPr lang="it-CH" dirty="0"/>
              <a:t> </a:t>
            </a:r>
            <a:r>
              <a:rPr lang="it-CH" dirty="0" err="1"/>
              <a:t>intestines</a:t>
            </a:r>
            <a:r>
              <a:rPr lang="it-CH" dirty="0"/>
              <a:t> of </a:t>
            </a:r>
            <a:r>
              <a:rPr lang="it-CH" dirty="0" err="1"/>
              <a:t>mammals</a:t>
            </a:r>
            <a:r>
              <a:rPr lang="it-CH" dirty="0"/>
              <a:t>. Test-tube </a:t>
            </a:r>
            <a:r>
              <a:rPr lang="it-CH" dirty="0" err="1"/>
              <a:t>reactions</a:t>
            </a:r>
            <a:r>
              <a:rPr lang="it-CH" dirty="0"/>
              <a:t> with </a:t>
            </a:r>
            <a:r>
              <a:rPr lang="it-CH" dirty="0" err="1"/>
              <a:t>either</a:t>
            </a:r>
            <a:r>
              <a:rPr lang="it-CH" dirty="0"/>
              <a:t> the </a:t>
            </a:r>
            <a:r>
              <a:rPr lang="it-CH" dirty="0" err="1"/>
              <a:t>Kornberg</a:t>
            </a:r>
            <a:r>
              <a:rPr lang="it-CH" dirty="0"/>
              <a:t> or </a:t>
            </a:r>
            <a:r>
              <a:rPr lang="it-CH" dirty="0" err="1"/>
              <a:t>Klenow</a:t>
            </a:r>
            <a:r>
              <a:rPr lang="it-CH" dirty="0"/>
              <a:t> </a:t>
            </a:r>
            <a:r>
              <a:rPr lang="it-CH" dirty="0" err="1"/>
              <a:t>polymerases</a:t>
            </a:r>
            <a:r>
              <a:rPr lang="it-CH" dirty="0"/>
              <a:t> are </a:t>
            </a:r>
            <a:r>
              <a:rPr lang="it-CH" dirty="0" err="1"/>
              <a:t>therefore</a:t>
            </a:r>
            <a:r>
              <a:rPr lang="it-CH" dirty="0"/>
              <a:t> </a:t>
            </a:r>
            <a:r>
              <a:rPr lang="it-CH" b="1" dirty="0" err="1"/>
              <a:t>incubated</a:t>
            </a:r>
            <a:r>
              <a:rPr lang="it-CH" b="1" dirty="0"/>
              <a:t> </a:t>
            </a:r>
            <a:r>
              <a:rPr lang="it-CH" b="1" dirty="0" err="1"/>
              <a:t>at</a:t>
            </a:r>
            <a:r>
              <a:rPr lang="it-CH" b="1" dirty="0"/>
              <a:t> 37°C </a:t>
            </a:r>
            <a:r>
              <a:rPr lang="it-CH" dirty="0"/>
              <a:t>and </a:t>
            </a:r>
            <a:r>
              <a:rPr lang="it-CH" b="1" dirty="0" err="1"/>
              <a:t>terminated</a:t>
            </a:r>
            <a:r>
              <a:rPr lang="it-CH" dirty="0"/>
              <a:t> by </a:t>
            </a:r>
            <a:r>
              <a:rPr lang="it-CH" dirty="0" err="1"/>
              <a:t>raising</a:t>
            </a:r>
            <a:r>
              <a:rPr lang="it-CH" dirty="0"/>
              <a:t> the temperature to </a:t>
            </a:r>
            <a:r>
              <a:rPr lang="it-CH" b="1" dirty="0"/>
              <a:t>75°C or </a:t>
            </a:r>
            <a:r>
              <a:rPr lang="it-CH" b="1" dirty="0" err="1"/>
              <a:t>above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causes</a:t>
            </a:r>
            <a:r>
              <a:rPr lang="it-CH" dirty="0"/>
              <a:t> the </a:t>
            </a:r>
            <a:r>
              <a:rPr lang="it-CH" dirty="0" err="1"/>
              <a:t>protein</a:t>
            </a:r>
            <a:r>
              <a:rPr lang="it-CH" dirty="0"/>
              <a:t> to </a:t>
            </a:r>
            <a:r>
              <a:rPr lang="it-CH" dirty="0" err="1"/>
              <a:t>unfold</a:t>
            </a:r>
            <a:r>
              <a:rPr lang="it-CH" dirty="0"/>
              <a:t>, or </a:t>
            </a:r>
            <a:r>
              <a:rPr lang="it-CH" dirty="0" err="1"/>
              <a:t>denature</a:t>
            </a:r>
            <a:r>
              <a:rPr lang="it-CH" dirty="0"/>
              <a:t>, </a:t>
            </a:r>
            <a:r>
              <a:rPr lang="it-CH" dirty="0" err="1"/>
              <a:t>destroying</a:t>
            </a:r>
            <a:r>
              <a:rPr lang="it-CH" dirty="0"/>
              <a:t> </a:t>
            </a:r>
            <a:r>
              <a:rPr lang="it-CH" dirty="0" err="1"/>
              <a:t>its</a:t>
            </a:r>
            <a:r>
              <a:rPr lang="it-CH" dirty="0"/>
              <a:t> </a:t>
            </a:r>
            <a:r>
              <a:rPr lang="it-CH" dirty="0" err="1"/>
              <a:t>enzymatic</a:t>
            </a:r>
            <a:r>
              <a:rPr lang="it-CH" dirty="0"/>
              <a:t> </a:t>
            </a:r>
            <a:r>
              <a:rPr lang="it-CH" dirty="0" err="1"/>
              <a:t>activity</a:t>
            </a:r>
            <a:r>
              <a:rPr lang="it-CH" dirty="0"/>
              <a:t>. </a:t>
            </a:r>
          </a:p>
        </p:txBody>
      </p:sp>
      <p:sp>
        <p:nvSpPr>
          <p:cNvPr id="4" name="Rettangolo 3"/>
          <p:cNvSpPr/>
          <p:nvPr/>
        </p:nvSpPr>
        <p:spPr>
          <a:xfrm>
            <a:off x="6366934" y="163240"/>
            <a:ext cx="55262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PCR </a:t>
            </a:r>
            <a:r>
              <a:rPr lang="it-CH" dirty="0" err="1"/>
              <a:t>requires</a:t>
            </a:r>
            <a:r>
              <a:rPr lang="it-CH" dirty="0"/>
              <a:t> a </a:t>
            </a:r>
            <a:r>
              <a:rPr lang="it-CH" dirty="0" err="1">
                <a:solidFill>
                  <a:srgbClr val="FF0000"/>
                </a:solidFill>
              </a:rPr>
              <a:t>thermostable</a:t>
            </a:r>
            <a:r>
              <a:rPr lang="it-CH" dirty="0">
                <a:solidFill>
                  <a:srgbClr val="FF0000"/>
                </a:solidFill>
              </a:rPr>
              <a:t> DNA </a:t>
            </a:r>
            <a:r>
              <a:rPr lang="it-CH" dirty="0" err="1">
                <a:solidFill>
                  <a:srgbClr val="FF0000"/>
                </a:solidFill>
              </a:rPr>
              <a:t>polymerase</a:t>
            </a:r>
            <a:r>
              <a:rPr lang="it-CH" dirty="0"/>
              <a:t>, one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able</a:t>
            </a:r>
            <a:r>
              <a:rPr lang="it-CH" dirty="0"/>
              <a:t> to </a:t>
            </a:r>
            <a:r>
              <a:rPr lang="it-CH" dirty="0" err="1"/>
              <a:t>function</a:t>
            </a:r>
            <a:r>
              <a:rPr lang="it-CH" dirty="0"/>
              <a:t> </a:t>
            </a:r>
            <a:r>
              <a:rPr lang="it-CH" dirty="0" err="1"/>
              <a:t>at</a:t>
            </a:r>
            <a:r>
              <a:rPr lang="it-CH" dirty="0"/>
              <a:t> </a:t>
            </a:r>
            <a:r>
              <a:rPr lang="it-CH" dirty="0" err="1"/>
              <a:t>temperatures</a:t>
            </a:r>
            <a:r>
              <a:rPr lang="it-CH" dirty="0"/>
              <a:t> </a:t>
            </a:r>
            <a:r>
              <a:rPr lang="it-CH" dirty="0" err="1"/>
              <a:t>much</a:t>
            </a:r>
            <a:r>
              <a:rPr lang="it-CH" dirty="0"/>
              <a:t> </a:t>
            </a:r>
            <a:r>
              <a:rPr lang="it-CH" dirty="0" err="1"/>
              <a:t>higher</a:t>
            </a:r>
            <a:r>
              <a:rPr lang="it-CH" dirty="0"/>
              <a:t> </a:t>
            </a:r>
            <a:r>
              <a:rPr lang="it-CH" dirty="0" err="1"/>
              <a:t>than</a:t>
            </a:r>
            <a:r>
              <a:rPr lang="it-CH" dirty="0"/>
              <a:t> 37°C. </a:t>
            </a:r>
            <a:r>
              <a:rPr lang="it-CH" dirty="0" err="1"/>
              <a:t>Suitable</a:t>
            </a:r>
            <a:r>
              <a:rPr lang="it-CH" dirty="0"/>
              <a:t> </a:t>
            </a:r>
            <a:r>
              <a:rPr lang="it-CH" dirty="0" err="1"/>
              <a:t>enzymes</a:t>
            </a:r>
            <a:r>
              <a:rPr lang="it-CH" dirty="0"/>
              <a:t> can be </a:t>
            </a:r>
            <a:r>
              <a:rPr lang="it-CH" dirty="0" err="1"/>
              <a:t>obtained</a:t>
            </a:r>
            <a:r>
              <a:rPr lang="it-CH" dirty="0"/>
              <a:t> from </a:t>
            </a:r>
            <a:r>
              <a:rPr lang="it-CH" dirty="0" err="1"/>
              <a:t>bacteria</a:t>
            </a:r>
            <a:r>
              <a:rPr lang="it-CH" dirty="0"/>
              <a:t> </a:t>
            </a:r>
            <a:r>
              <a:rPr lang="it-CH" dirty="0" err="1"/>
              <a:t>such</a:t>
            </a:r>
            <a:r>
              <a:rPr lang="it-CH" dirty="0"/>
              <a:t> </a:t>
            </a:r>
            <a:r>
              <a:rPr lang="it-CH" dirty="0" err="1"/>
              <a:t>as</a:t>
            </a:r>
            <a:r>
              <a:rPr lang="it-CH" dirty="0"/>
              <a:t> </a:t>
            </a:r>
            <a:r>
              <a:rPr lang="it-CH" b="1" i="1" dirty="0" err="1"/>
              <a:t>Thermus</a:t>
            </a:r>
            <a:r>
              <a:rPr lang="it-CH" b="1" i="1" dirty="0"/>
              <a:t> </a:t>
            </a:r>
            <a:r>
              <a:rPr lang="it-CH" b="1" i="1" dirty="0" err="1"/>
              <a:t>aquaticus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live in hot </a:t>
            </a:r>
            <a:r>
              <a:rPr lang="it-CH" dirty="0" err="1"/>
              <a:t>springs</a:t>
            </a:r>
            <a:r>
              <a:rPr lang="it-CH" dirty="0"/>
              <a:t> </a:t>
            </a:r>
            <a:r>
              <a:rPr lang="it-CH" dirty="0" err="1"/>
              <a:t>at</a:t>
            </a:r>
            <a:r>
              <a:rPr lang="it-CH" dirty="0"/>
              <a:t> </a:t>
            </a:r>
            <a:r>
              <a:rPr lang="it-CH" dirty="0" err="1"/>
              <a:t>temperatures</a:t>
            </a:r>
            <a:r>
              <a:rPr lang="it-CH" dirty="0"/>
              <a:t> up to </a:t>
            </a:r>
            <a:r>
              <a:rPr lang="it-CH" b="1" dirty="0"/>
              <a:t>95°C</a:t>
            </a:r>
            <a:r>
              <a:rPr lang="it-CH" dirty="0"/>
              <a:t>, and </a:t>
            </a:r>
            <a:r>
              <a:rPr lang="it-CH" dirty="0" err="1"/>
              <a:t>whose</a:t>
            </a:r>
            <a:r>
              <a:rPr lang="it-CH" dirty="0"/>
              <a:t> DNA </a:t>
            </a:r>
            <a:r>
              <a:rPr lang="it-CH" dirty="0" err="1"/>
              <a:t>polymerase</a:t>
            </a:r>
            <a:r>
              <a:rPr lang="it-CH" dirty="0"/>
              <a:t> I </a:t>
            </a:r>
            <a:r>
              <a:rPr lang="it-CH" dirty="0" err="1"/>
              <a:t>enzyme</a:t>
            </a:r>
            <a:r>
              <a:rPr lang="it-CH" dirty="0"/>
              <a:t> </a:t>
            </a:r>
            <a:r>
              <a:rPr lang="it-CH" dirty="0" err="1"/>
              <a:t>has</a:t>
            </a:r>
            <a:r>
              <a:rPr lang="it-CH" dirty="0"/>
              <a:t> an </a:t>
            </a:r>
            <a:r>
              <a:rPr lang="it-CH" b="1" dirty="0"/>
              <a:t>optimum</a:t>
            </a:r>
            <a:r>
              <a:rPr lang="it-CH" dirty="0"/>
              <a:t> </a:t>
            </a:r>
            <a:r>
              <a:rPr lang="it-CH" dirty="0" err="1"/>
              <a:t>working</a:t>
            </a:r>
            <a:r>
              <a:rPr lang="it-CH" dirty="0"/>
              <a:t> temperature of </a:t>
            </a:r>
            <a:r>
              <a:rPr lang="it-CH" b="1" dirty="0"/>
              <a:t>75–80°C</a:t>
            </a:r>
            <a:r>
              <a:rPr lang="it-CH" dirty="0"/>
              <a:t>. The </a:t>
            </a:r>
            <a:r>
              <a:rPr lang="it-CH" dirty="0" err="1"/>
              <a:t>biochemical</a:t>
            </a:r>
            <a:r>
              <a:rPr lang="it-CH" dirty="0"/>
              <a:t> </a:t>
            </a:r>
            <a:r>
              <a:rPr lang="it-CH" dirty="0" err="1"/>
              <a:t>basis</a:t>
            </a:r>
            <a:r>
              <a:rPr lang="it-CH" dirty="0"/>
              <a:t> of </a:t>
            </a:r>
            <a:r>
              <a:rPr lang="it-CH" dirty="0" err="1"/>
              <a:t>protein</a:t>
            </a:r>
            <a:r>
              <a:rPr lang="it-CH" dirty="0"/>
              <a:t> </a:t>
            </a:r>
            <a:r>
              <a:rPr lang="it-CH" dirty="0" err="1"/>
              <a:t>thermostability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not</a:t>
            </a:r>
            <a:r>
              <a:rPr lang="it-CH" dirty="0"/>
              <a:t> </a:t>
            </a:r>
            <a:r>
              <a:rPr lang="it-CH" dirty="0" err="1"/>
              <a:t>fully</a:t>
            </a:r>
            <a:r>
              <a:rPr lang="it-CH" dirty="0"/>
              <a:t> </a:t>
            </a:r>
            <a:r>
              <a:rPr lang="it-CH" dirty="0" err="1"/>
              <a:t>understood</a:t>
            </a:r>
            <a:r>
              <a:rPr lang="it-CH" dirty="0"/>
              <a:t> </a:t>
            </a:r>
            <a:r>
              <a:rPr lang="it-CH" dirty="0" err="1"/>
              <a:t>but</a:t>
            </a:r>
            <a:r>
              <a:rPr lang="it-CH" dirty="0"/>
              <a:t> </a:t>
            </a:r>
            <a:r>
              <a:rPr lang="it-CH" dirty="0" err="1"/>
              <a:t>probably</a:t>
            </a:r>
            <a:r>
              <a:rPr lang="it-CH" dirty="0"/>
              <a:t> centers on </a:t>
            </a:r>
            <a:r>
              <a:rPr lang="it-CH" dirty="0" err="1"/>
              <a:t>structural</a:t>
            </a:r>
            <a:r>
              <a:rPr lang="it-CH" dirty="0"/>
              <a:t> </a:t>
            </a:r>
            <a:r>
              <a:rPr lang="it-CH" dirty="0" err="1"/>
              <a:t>features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reduce the </a:t>
            </a:r>
            <a:r>
              <a:rPr lang="it-CH" dirty="0" err="1"/>
              <a:t>amount</a:t>
            </a:r>
            <a:r>
              <a:rPr lang="it-CH" dirty="0"/>
              <a:t> of </a:t>
            </a:r>
            <a:r>
              <a:rPr lang="it-CH" dirty="0" err="1"/>
              <a:t>protein</a:t>
            </a:r>
            <a:r>
              <a:rPr lang="it-CH" dirty="0"/>
              <a:t> </a:t>
            </a:r>
            <a:r>
              <a:rPr lang="it-CH" dirty="0" err="1"/>
              <a:t>unfolding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occurs</a:t>
            </a:r>
            <a:r>
              <a:rPr lang="it-CH" dirty="0"/>
              <a:t> </a:t>
            </a:r>
            <a:r>
              <a:rPr lang="it-CH" dirty="0" err="1"/>
              <a:t>at</a:t>
            </a:r>
            <a:r>
              <a:rPr lang="it-CH" dirty="0"/>
              <a:t> </a:t>
            </a:r>
            <a:r>
              <a:rPr lang="it-CH" dirty="0" err="1"/>
              <a:t>elevated</a:t>
            </a:r>
            <a:r>
              <a:rPr lang="it-CH" dirty="0"/>
              <a:t> </a:t>
            </a:r>
            <a:r>
              <a:rPr lang="it-CH" dirty="0" err="1"/>
              <a:t>temperatures</a:t>
            </a:r>
            <a:r>
              <a:rPr lang="it-CH" dirty="0"/>
              <a:t>.</a:t>
            </a:r>
          </a:p>
        </p:txBody>
      </p:sp>
      <p:sp>
        <p:nvSpPr>
          <p:cNvPr id="5" name="Rettangolo 4"/>
          <p:cNvSpPr/>
          <p:nvPr/>
        </p:nvSpPr>
        <p:spPr>
          <a:xfrm>
            <a:off x="6453139" y="3164681"/>
            <a:ext cx="543999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One</a:t>
            </a:r>
            <a:r>
              <a:rPr lang="it-CH" dirty="0"/>
              <a:t> </a:t>
            </a:r>
            <a:r>
              <a:rPr lang="it-CH" dirty="0" err="1"/>
              <a:t>additional</a:t>
            </a:r>
            <a:r>
              <a:rPr lang="it-CH" dirty="0"/>
              <a:t> </a:t>
            </a:r>
            <a:r>
              <a:rPr lang="it-CH" dirty="0" err="1"/>
              <a:t>type</a:t>
            </a:r>
            <a:r>
              <a:rPr lang="it-CH" dirty="0"/>
              <a:t> of DNA </a:t>
            </a:r>
            <a:r>
              <a:rPr lang="it-CH" dirty="0" err="1"/>
              <a:t>polymerase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important</a:t>
            </a:r>
            <a:r>
              <a:rPr lang="it-CH" dirty="0"/>
              <a:t> in </a:t>
            </a:r>
            <a:r>
              <a:rPr lang="it-CH" dirty="0" err="1"/>
              <a:t>molecular</a:t>
            </a:r>
            <a:r>
              <a:rPr lang="it-CH" dirty="0"/>
              <a:t> </a:t>
            </a:r>
            <a:r>
              <a:rPr lang="it-CH" dirty="0" err="1"/>
              <a:t>biology</a:t>
            </a:r>
            <a:r>
              <a:rPr lang="it-CH" dirty="0"/>
              <a:t> </a:t>
            </a:r>
            <a:r>
              <a:rPr lang="it-CH" dirty="0" err="1"/>
              <a:t>research</a:t>
            </a:r>
            <a:r>
              <a:rPr lang="it-CH" dirty="0"/>
              <a:t>.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>
                <a:solidFill>
                  <a:srgbClr val="FF0000"/>
                </a:solidFill>
              </a:rPr>
              <a:t>reverse </a:t>
            </a:r>
            <a:r>
              <a:rPr lang="it-CH" dirty="0" err="1">
                <a:solidFill>
                  <a:srgbClr val="FF0000"/>
                </a:solidFill>
              </a:rPr>
              <a:t>transcriptase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an RNA-</a:t>
            </a:r>
            <a:r>
              <a:rPr lang="it-CH" dirty="0" err="1"/>
              <a:t>dependent</a:t>
            </a:r>
            <a:r>
              <a:rPr lang="it-CH" dirty="0"/>
              <a:t> DNA </a:t>
            </a:r>
            <a:r>
              <a:rPr lang="it-CH" dirty="0" err="1"/>
              <a:t>polymerase</a:t>
            </a:r>
            <a:r>
              <a:rPr lang="it-CH" dirty="0"/>
              <a:t> and so </a:t>
            </a:r>
            <a:r>
              <a:rPr lang="it-CH" dirty="0" err="1"/>
              <a:t>makes</a:t>
            </a:r>
            <a:r>
              <a:rPr lang="it-CH" dirty="0"/>
              <a:t> DNA </a:t>
            </a:r>
            <a:r>
              <a:rPr lang="it-CH" dirty="0" err="1"/>
              <a:t>copies</a:t>
            </a:r>
            <a:r>
              <a:rPr lang="it-CH" dirty="0"/>
              <a:t> of RNA </a:t>
            </a:r>
            <a:r>
              <a:rPr lang="it-CH" dirty="0" err="1"/>
              <a:t>rather</a:t>
            </a:r>
            <a:r>
              <a:rPr lang="it-CH" dirty="0"/>
              <a:t> </a:t>
            </a:r>
            <a:r>
              <a:rPr lang="it-CH" dirty="0" err="1"/>
              <a:t>than</a:t>
            </a:r>
            <a:r>
              <a:rPr lang="it-CH" dirty="0"/>
              <a:t> DNA </a:t>
            </a:r>
            <a:r>
              <a:rPr lang="it-CH" dirty="0" err="1"/>
              <a:t>templates</a:t>
            </a:r>
            <a:r>
              <a:rPr lang="it-CH" dirty="0"/>
              <a:t>. Reverse </a:t>
            </a:r>
            <a:r>
              <a:rPr lang="it-CH" dirty="0" err="1"/>
              <a:t>transcriptases</a:t>
            </a:r>
            <a:r>
              <a:rPr lang="it-CH" dirty="0"/>
              <a:t> are </a:t>
            </a:r>
            <a:r>
              <a:rPr lang="it-CH" dirty="0" err="1"/>
              <a:t>involved</a:t>
            </a:r>
            <a:r>
              <a:rPr lang="it-CH" dirty="0"/>
              <a:t> in the </a:t>
            </a:r>
            <a:r>
              <a:rPr lang="it-CH" dirty="0" err="1"/>
              <a:t>replication</a:t>
            </a:r>
            <a:r>
              <a:rPr lang="it-CH" dirty="0"/>
              <a:t> </a:t>
            </a:r>
            <a:r>
              <a:rPr lang="it-CH" dirty="0" err="1"/>
              <a:t>cycles</a:t>
            </a:r>
            <a:r>
              <a:rPr lang="it-CH" dirty="0"/>
              <a:t> of </a:t>
            </a:r>
            <a:r>
              <a:rPr lang="it-CH" b="1" dirty="0" err="1"/>
              <a:t>retroviruses</a:t>
            </a:r>
            <a:r>
              <a:rPr lang="it-CH" dirty="0"/>
              <a:t>, </a:t>
            </a:r>
            <a:r>
              <a:rPr lang="it-CH" dirty="0" err="1"/>
              <a:t>including</a:t>
            </a:r>
            <a:r>
              <a:rPr lang="it-CH" dirty="0"/>
              <a:t> the human </a:t>
            </a:r>
            <a:r>
              <a:rPr lang="it-CH" dirty="0" err="1"/>
              <a:t>immunodeficiency</a:t>
            </a:r>
            <a:r>
              <a:rPr lang="it-CH" dirty="0"/>
              <a:t> </a:t>
            </a:r>
            <a:r>
              <a:rPr lang="it-CH" dirty="0" err="1"/>
              <a:t>viruses</a:t>
            </a:r>
            <a:r>
              <a:rPr lang="it-CH" dirty="0"/>
              <a:t>, </a:t>
            </a:r>
            <a:r>
              <a:rPr lang="it-CH" dirty="0" err="1"/>
              <a:t>which</a:t>
            </a:r>
            <a:r>
              <a:rPr lang="it-CH" dirty="0"/>
              <a:t> </a:t>
            </a:r>
            <a:r>
              <a:rPr lang="it-CH" dirty="0" err="1"/>
              <a:t>have</a:t>
            </a:r>
            <a:r>
              <a:rPr lang="it-CH" dirty="0"/>
              <a:t> RNA </a:t>
            </a:r>
            <a:r>
              <a:rPr lang="it-CH" dirty="0" err="1"/>
              <a:t>genomes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are </a:t>
            </a:r>
            <a:r>
              <a:rPr lang="it-CH" dirty="0" err="1"/>
              <a:t>copied</a:t>
            </a:r>
            <a:r>
              <a:rPr lang="it-CH" dirty="0"/>
              <a:t> </a:t>
            </a:r>
            <a:r>
              <a:rPr lang="it-CH" dirty="0" err="1"/>
              <a:t>into</a:t>
            </a:r>
            <a:r>
              <a:rPr lang="it-CH" dirty="0"/>
              <a:t> DNA after </a:t>
            </a:r>
            <a:r>
              <a:rPr lang="it-CH" dirty="0" err="1"/>
              <a:t>infection</a:t>
            </a:r>
            <a:r>
              <a:rPr lang="it-CH" dirty="0"/>
              <a:t> of the </a:t>
            </a:r>
            <a:r>
              <a:rPr lang="it-CH" dirty="0" err="1"/>
              <a:t>host</a:t>
            </a:r>
            <a:r>
              <a:rPr lang="it-CH" dirty="0"/>
              <a:t>. In the test tube, a </a:t>
            </a:r>
            <a:r>
              <a:rPr lang="it-CH" b="1" dirty="0"/>
              <a:t>reverse </a:t>
            </a:r>
            <a:r>
              <a:rPr lang="it-CH" b="1" dirty="0" err="1"/>
              <a:t>transcriptase</a:t>
            </a:r>
            <a:r>
              <a:rPr lang="it-CH" b="1" dirty="0"/>
              <a:t> </a:t>
            </a:r>
            <a:r>
              <a:rPr lang="it-CH" dirty="0"/>
              <a:t>can be </a:t>
            </a:r>
            <a:r>
              <a:rPr lang="it-CH" dirty="0" err="1"/>
              <a:t>used</a:t>
            </a:r>
            <a:r>
              <a:rPr lang="it-CH" dirty="0"/>
              <a:t> to make </a:t>
            </a:r>
            <a:r>
              <a:rPr lang="it-CH" b="1" dirty="0"/>
              <a:t>DNA copies of </a:t>
            </a:r>
            <a:r>
              <a:rPr lang="it-CH" b="1" dirty="0" err="1"/>
              <a:t>mRNA</a:t>
            </a:r>
            <a:r>
              <a:rPr lang="it-CH" b="1" dirty="0"/>
              <a:t> </a:t>
            </a:r>
            <a:r>
              <a:rPr lang="it-CH" dirty="0" err="1"/>
              <a:t>molecules</a:t>
            </a:r>
            <a:r>
              <a:rPr lang="it-CH" dirty="0"/>
              <a:t>. </a:t>
            </a:r>
            <a:r>
              <a:rPr lang="it-CH" dirty="0" err="1"/>
              <a:t>These</a:t>
            </a:r>
            <a:r>
              <a:rPr lang="it-CH" dirty="0"/>
              <a:t> </a:t>
            </a:r>
            <a:r>
              <a:rPr lang="it-CH" dirty="0" err="1"/>
              <a:t>copies</a:t>
            </a:r>
            <a:r>
              <a:rPr lang="it-CH" dirty="0"/>
              <a:t> are </a:t>
            </a:r>
            <a:r>
              <a:rPr lang="it-CH" dirty="0" err="1"/>
              <a:t>called</a:t>
            </a:r>
            <a:r>
              <a:rPr lang="it-CH" dirty="0"/>
              <a:t> </a:t>
            </a:r>
            <a:r>
              <a:rPr lang="it-CH" b="1" dirty="0" err="1"/>
              <a:t>complementary</a:t>
            </a:r>
            <a:r>
              <a:rPr lang="it-CH" b="1" dirty="0"/>
              <a:t> </a:t>
            </a:r>
            <a:r>
              <a:rPr lang="it-CH" b="1" dirty="0" err="1"/>
              <a:t>DNAs</a:t>
            </a:r>
            <a:r>
              <a:rPr lang="it-CH" b="1" dirty="0"/>
              <a:t> </a:t>
            </a:r>
            <a:r>
              <a:rPr lang="it-CH" dirty="0"/>
              <a:t>(</a:t>
            </a:r>
            <a:r>
              <a:rPr lang="it-CH" dirty="0" err="1">
                <a:solidFill>
                  <a:srgbClr val="FF0000"/>
                </a:solidFill>
              </a:rPr>
              <a:t>cDNAs</a:t>
            </a:r>
            <a:r>
              <a:rPr lang="it-CH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515678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98863" y="341093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CH" dirty="0"/>
              <a:t>A </a:t>
            </a:r>
            <a:r>
              <a:rPr lang="it-CH" dirty="0" err="1"/>
              <a:t>variety</a:t>
            </a:r>
            <a:r>
              <a:rPr lang="it-CH" dirty="0"/>
              <a:t> of </a:t>
            </a:r>
            <a:r>
              <a:rPr lang="it-CH" dirty="0" err="1">
                <a:solidFill>
                  <a:srgbClr val="FF0000"/>
                </a:solidFill>
              </a:rPr>
              <a:t>nucleases</a:t>
            </a:r>
            <a:r>
              <a:rPr lang="it-CH" dirty="0"/>
              <a:t> </a:t>
            </a:r>
            <a:r>
              <a:rPr lang="it-CH" dirty="0" err="1"/>
              <a:t>have</a:t>
            </a:r>
            <a:r>
              <a:rPr lang="it-CH" dirty="0"/>
              <a:t> </a:t>
            </a:r>
            <a:r>
              <a:rPr lang="it-CH" dirty="0" err="1"/>
              <a:t>found</a:t>
            </a:r>
            <a:r>
              <a:rPr lang="it-CH" dirty="0"/>
              <a:t> </a:t>
            </a:r>
            <a:r>
              <a:rPr lang="it-CH" dirty="0" err="1"/>
              <a:t>applications</a:t>
            </a:r>
            <a:r>
              <a:rPr lang="it-CH" dirty="0"/>
              <a:t> in </a:t>
            </a:r>
            <a:r>
              <a:rPr lang="it-CH" dirty="0" err="1"/>
              <a:t>recombinant</a:t>
            </a:r>
            <a:r>
              <a:rPr lang="it-CH" dirty="0"/>
              <a:t> DNA </a:t>
            </a:r>
            <a:r>
              <a:rPr lang="it-CH" dirty="0" err="1"/>
              <a:t>technology</a:t>
            </a:r>
            <a:r>
              <a:rPr lang="it-CH" dirty="0"/>
              <a:t>. Some </a:t>
            </a:r>
            <a:r>
              <a:rPr lang="it-CH" dirty="0" err="1"/>
              <a:t>nucleases</a:t>
            </a:r>
            <a:r>
              <a:rPr lang="it-CH" dirty="0"/>
              <a:t> </a:t>
            </a:r>
            <a:r>
              <a:rPr lang="it-CH" dirty="0" err="1"/>
              <a:t>have</a:t>
            </a:r>
            <a:r>
              <a:rPr lang="it-CH" dirty="0"/>
              <a:t> a </a:t>
            </a:r>
            <a:r>
              <a:rPr lang="it-CH" dirty="0" err="1"/>
              <a:t>broad</a:t>
            </a:r>
            <a:r>
              <a:rPr lang="it-CH" dirty="0"/>
              <a:t> range of activities </a:t>
            </a:r>
            <a:r>
              <a:rPr lang="it-CH" dirty="0" err="1"/>
              <a:t>but</a:t>
            </a:r>
            <a:r>
              <a:rPr lang="it-CH" dirty="0"/>
              <a:t> </a:t>
            </a:r>
            <a:r>
              <a:rPr lang="it-CH" dirty="0" err="1"/>
              <a:t>most</a:t>
            </a:r>
            <a:r>
              <a:rPr lang="it-CH" dirty="0"/>
              <a:t> are </a:t>
            </a:r>
            <a:r>
              <a:rPr lang="it-CH" dirty="0" err="1"/>
              <a:t>either</a:t>
            </a:r>
            <a:r>
              <a:rPr lang="it-CH" dirty="0"/>
              <a:t> </a:t>
            </a:r>
            <a:r>
              <a:rPr lang="it-CH" b="1" dirty="0" err="1"/>
              <a:t>exonucleases</a:t>
            </a:r>
            <a:r>
              <a:rPr lang="it-CH" dirty="0"/>
              <a:t>, </a:t>
            </a:r>
            <a:r>
              <a:rPr lang="it-CH" dirty="0" err="1"/>
              <a:t>removing</a:t>
            </a:r>
            <a:r>
              <a:rPr lang="it-CH" dirty="0"/>
              <a:t> </a:t>
            </a:r>
            <a:r>
              <a:rPr lang="it-CH" dirty="0" err="1"/>
              <a:t>nucleotides</a:t>
            </a:r>
            <a:r>
              <a:rPr lang="it-CH" dirty="0"/>
              <a:t> from the </a:t>
            </a:r>
            <a:r>
              <a:rPr lang="it-CH" dirty="0" err="1"/>
              <a:t>ends</a:t>
            </a:r>
            <a:r>
              <a:rPr lang="it-CH" dirty="0"/>
              <a:t> of DNA and/or RNA </a:t>
            </a:r>
            <a:r>
              <a:rPr lang="it-CH" dirty="0" err="1"/>
              <a:t>molecules</a:t>
            </a:r>
            <a:r>
              <a:rPr lang="it-CH" dirty="0"/>
              <a:t>, or </a:t>
            </a:r>
            <a:r>
              <a:rPr lang="it-CH" b="1" dirty="0" err="1"/>
              <a:t>endonucleases</a:t>
            </a:r>
            <a:r>
              <a:rPr lang="it-CH" dirty="0"/>
              <a:t>, making </a:t>
            </a:r>
            <a:r>
              <a:rPr lang="it-CH" dirty="0" err="1"/>
              <a:t>cuts</a:t>
            </a:r>
            <a:r>
              <a:rPr lang="it-CH" dirty="0"/>
              <a:t> </a:t>
            </a:r>
            <a:r>
              <a:rPr lang="it-CH" dirty="0" err="1"/>
              <a:t>at</a:t>
            </a:r>
            <a:r>
              <a:rPr lang="it-CH" dirty="0"/>
              <a:t> </a:t>
            </a:r>
            <a:r>
              <a:rPr lang="it-CH" dirty="0" err="1"/>
              <a:t>internal</a:t>
            </a:r>
            <a:r>
              <a:rPr lang="it-CH" dirty="0"/>
              <a:t> </a:t>
            </a:r>
            <a:r>
              <a:rPr lang="it-CH" dirty="0" err="1"/>
              <a:t>phosphodiester</a:t>
            </a:r>
            <a:r>
              <a:rPr lang="it-CH" dirty="0"/>
              <a:t> bonds.</a:t>
            </a:r>
          </a:p>
        </p:txBody>
      </p:sp>
      <p:sp>
        <p:nvSpPr>
          <p:cNvPr id="4" name="Rettangolo 3"/>
          <p:cNvSpPr/>
          <p:nvPr/>
        </p:nvSpPr>
        <p:spPr>
          <a:xfrm>
            <a:off x="262469" y="4883727"/>
            <a:ext cx="556215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A </a:t>
            </a:r>
            <a:r>
              <a:rPr lang="it-CH" dirty="0" err="1">
                <a:solidFill>
                  <a:srgbClr val="FF0000"/>
                </a:solidFill>
              </a:rPr>
              <a:t>restriction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>
                <a:solidFill>
                  <a:srgbClr val="FF0000"/>
                </a:solidFill>
              </a:rPr>
              <a:t>endonuclease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/>
              <a:t>is</a:t>
            </a:r>
            <a:r>
              <a:rPr lang="it-CH" dirty="0"/>
              <a:t> an </a:t>
            </a:r>
            <a:r>
              <a:rPr lang="it-CH" dirty="0" err="1"/>
              <a:t>enzyme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binds</a:t>
            </a:r>
            <a:r>
              <a:rPr lang="it-CH" dirty="0"/>
              <a:t> to a DNA </a:t>
            </a:r>
            <a:r>
              <a:rPr lang="it-CH" dirty="0" err="1"/>
              <a:t>molecule</a:t>
            </a:r>
            <a:r>
              <a:rPr lang="it-CH" dirty="0"/>
              <a:t> </a:t>
            </a:r>
            <a:r>
              <a:rPr lang="it-CH" dirty="0" err="1"/>
              <a:t>at</a:t>
            </a:r>
            <a:r>
              <a:rPr lang="it-CH" dirty="0"/>
              <a:t> a </a:t>
            </a:r>
            <a:r>
              <a:rPr lang="it-CH" dirty="0" err="1"/>
              <a:t>specific</a:t>
            </a:r>
            <a:r>
              <a:rPr lang="it-CH" dirty="0"/>
              <a:t> </a:t>
            </a:r>
            <a:r>
              <a:rPr lang="it-CH" dirty="0" err="1"/>
              <a:t>sequence</a:t>
            </a:r>
            <a:r>
              <a:rPr lang="it-CH" dirty="0"/>
              <a:t> and </a:t>
            </a:r>
            <a:r>
              <a:rPr lang="it-CH" dirty="0" err="1"/>
              <a:t>makes</a:t>
            </a:r>
            <a:r>
              <a:rPr lang="it-CH" dirty="0"/>
              <a:t> a </a:t>
            </a:r>
            <a:r>
              <a:rPr lang="it-CH" b="1" dirty="0"/>
              <a:t>double-</a:t>
            </a:r>
            <a:r>
              <a:rPr lang="it-CH" b="1" dirty="0" err="1"/>
              <a:t>stranded</a:t>
            </a:r>
            <a:r>
              <a:rPr lang="it-CH" b="1" dirty="0"/>
              <a:t> </a:t>
            </a:r>
            <a:r>
              <a:rPr lang="it-CH" b="1" dirty="0" err="1"/>
              <a:t>cut</a:t>
            </a:r>
            <a:r>
              <a:rPr lang="it-CH" dirty="0"/>
              <a:t> </a:t>
            </a:r>
            <a:r>
              <a:rPr lang="it-CH" dirty="0" err="1"/>
              <a:t>at</a:t>
            </a:r>
            <a:r>
              <a:rPr lang="it-CH" dirty="0"/>
              <a:t> or </a:t>
            </a:r>
            <a:r>
              <a:rPr lang="it-CH" dirty="0" err="1"/>
              <a:t>near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sequence</a:t>
            </a:r>
            <a:r>
              <a:rPr lang="it-CH" dirty="0"/>
              <a:t>. </a:t>
            </a:r>
            <a:r>
              <a:rPr lang="it-CH" dirty="0" err="1"/>
              <a:t>Because</a:t>
            </a:r>
            <a:r>
              <a:rPr lang="it-CH" dirty="0"/>
              <a:t> of the </a:t>
            </a:r>
            <a:r>
              <a:rPr lang="it-CH" dirty="0" err="1"/>
              <a:t>sequence</a:t>
            </a:r>
            <a:r>
              <a:rPr lang="it-CH" dirty="0"/>
              <a:t> </a:t>
            </a:r>
            <a:r>
              <a:rPr lang="it-CH" dirty="0" err="1"/>
              <a:t>specificity</a:t>
            </a:r>
            <a:r>
              <a:rPr lang="it-CH" dirty="0"/>
              <a:t>, the positions of </a:t>
            </a:r>
            <a:r>
              <a:rPr lang="it-CH" dirty="0" err="1"/>
              <a:t>cuts</a:t>
            </a:r>
            <a:r>
              <a:rPr lang="it-CH" dirty="0"/>
              <a:t> </a:t>
            </a:r>
            <a:r>
              <a:rPr lang="it-CH" dirty="0" err="1"/>
              <a:t>within</a:t>
            </a:r>
            <a:r>
              <a:rPr lang="it-CH" dirty="0"/>
              <a:t> a DNA </a:t>
            </a:r>
            <a:r>
              <a:rPr lang="it-CH" dirty="0" err="1"/>
              <a:t>molecule</a:t>
            </a:r>
            <a:r>
              <a:rPr lang="it-CH" dirty="0"/>
              <a:t> can be </a:t>
            </a:r>
            <a:r>
              <a:rPr lang="it-CH" dirty="0" err="1"/>
              <a:t>predicted</a:t>
            </a:r>
            <a:r>
              <a:rPr lang="it-CH" dirty="0"/>
              <a:t> </a:t>
            </a:r>
            <a:r>
              <a:rPr lang="it-CH" dirty="0" err="1"/>
              <a:t>if</a:t>
            </a:r>
            <a:r>
              <a:rPr lang="it-CH" dirty="0"/>
              <a:t> the DNA </a:t>
            </a:r>
            <a:r>
              <a:rPr lang="it-CH" dirty="0" err="1"/>
              <a:t>sequence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known</a:t>
            </a:r>
            <a:r>
              <a:rPr lang="it-CH" dirty="0"/>
              <a:t>,</a:t>
            </a:r>
          </a:p>
        </p:txBody>
      </p:sp>
      <p:sp>
        <p:nvSpPr>
          <p:cNvPr id="5" name="Rettangolo 4"/>
          <p:cNvSpPr/>
          <p:nvPr/>
        </p:nvSpPr>
        <p:spPr>
          <a:xfrm>
            <a:off x="6606638" y="212536"/>
            <a:ext cx="55853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With </a:t>
            </a:r>
            <a:r>
              <a:rPr lang="it-CH" b="1" dirty="0" err="1"/>
              <a:t>types</a:t>
            </a:r>
            <a:r>
              <a:rPr lang="it-CH" b="1" dirty="0"/>
              <a:t> I and III</a:t>
            </a:r>
            <a:r>
              <a:rPr lang="it-CH" dirty="0"/>
              <a:t>, </a:t>
            </a:r>
            <a:r>
              <a:rPr lang="it-CH" dirty="0" err="1"/>
              <a:t>there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b="1" dirty="0"/>
              <a:t>no </a:t>
            </a:r>
            <a:r>
              <a:rPr lang="it-CH" b="1" dirty="0" err="1"/>
              <a:t>strict</a:t>
            </a:r>
            <a:r>
              <a:rPr lang="it-CH" b="1" dirty="0"/>
              <a:t> control </a:t>
            </a:r>
            <a:r>
              <a:rPr lang="it-CH" dirty="0"/>
              <a:t>over the position of the </a:t>
            </a:r>
            <a:r>
              <a:rPr lang="it-CH" dirty="0" err="1"/>
              <a:t>cut</a:t>
            </a:r>
            <a:r>
              <a:rPr lang="it-CH" dirty="0"/>
              <a:t> relative to the </a:t>
            </a:r>
            <a:r>
              <a:rPr lang="it-CH" dirty="0" err="1"/>
              <a:t>specific</a:t>
            </a:r>
            <a:r>
              <a:rPr lang="it-CH" dirty="0"/>
              <a:t> </a:t>
            </a:r>
            <a:r>
              <a:rPr lang="it-CH" dirty="0" err="1"/>
              <a:t>sequence</a:t>
            </a:r>
            <a:r>
              <a:rPr lang="it-CH" dirty="0"/>
              <a:t> in the DNA </a:t>
            </a:r>
            <a:r>
              <a:rPr lang="it-CH" dirty="0" err="1"/>
              <a:t>molecule</a:t>
            </a:r>
            <a:r>
              <a:rPr lang="it-CH" dirty="0"/>
              <a:t> </a:t>
            </a:r>
            <a:r>
              <a:rPr lang="it-CH" dirty="0" err="1"/>
              <a:t>that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dirty="0" err="1"/>
              <a:t>recognized</a:t>
            </a:r>
            <a:r>
              <a:rPr lang="it-CH" dirty="0"/>
              <a:t> by the </a:t>
            </a:r>
            <a:r>
              <a:rPr lang="it-CH" dirty="0" err="1"/>
              <a:t>enzyme</a:t>
            </a:r>
            <a:r>
              <a:rPr lang="it-CH" dirty="0"/>
              <a:t>. </a:t>
            </a:r>
            <a:r>
              <a:rPr lang="it-CH" dirty="0" err="1"/>
              <a:t>These</a:t>
            </a:r>
            <a:r>
              <a:rPr lang="it-CH" dirty="0"/>
              <a:t> </a:t>
            </a:r>
            <a:r>
              <a:rPr lang="it-CH" dirty="0" err="1"/>
              <a:t>enzymes</a:t>
            </a:r>
            <a:r>
              <a:rPr lang="it-CH" dirty="0"/>
              <a:t> are </a:t>
            </a:r>
            <a:r>
              <a:rPr lang="it-CH" dirty="0" err="1"/>
              <a:t>therefore</a:t>
            </a:r>
            <a:r>
              <a:rPr lang="it-CH" dirty="0"/>
              <a:t> </a:t>
            </a:r>
            <a:r>
              <a:rPr lang="it-CH" dirty="0" err="1"/>
              <a:t>less</a:t>
            </a:r>
            <a:r>
              <a:rPr lang="it-CH" dirty="0"/>
              <a:t> </a:t>
            </a:r>
            <a:r>
              <a:rPr lang="it-CH" dirty="0" err="1"/>
              <a:t>useful</a:t>
            </a:r>
            <a:r>
              <a:rPr lang="it-CH" dirty="0"/>
              <a:t> </a:t>
            </a:r>
            <a:r>
              <a:rPr lang="it-CH" dirty="0" err="1"/>
              <a:t>because</a:t>
            </a:r>
            <a:r>
              <a:rPr lang="it-CH" dirty="0"/>
              <a:t> the </a:t>
            </a:r>
            <a:r>
              <a:rPr lang="it-CH" dirty="0" err="1"/>
              <a:t>sequences</a:t>
            </a:r>
            <a:r>
              <a:rPr lang="it-CH" dirty="0"/>
              <a:t> of the </a:t>
            </a:r>
            <a:r>
              <a:rPr lang="it-CH" dirty="0" err="1"/>
              <a:t>resulting</a:t>
            </a:r>
            <a:r>
              <a:rPr lang="it-CH" dirty="0"/>
              <a:t> </a:t>
            </a:r>
            <a:r>
              <a:rPr lang="it-CH" dirty="0" err="1"/>
              <a:t>fragments</a:t>
            </a:r>
            <a:r>
              <a:rPr lang="it-CH" dirty="0"/>
              <a:t> are </a:t>
            </a:r>
            <a:r>
              <a:rPr lang="it-CH" dirty="0" err="1"/>
              <a:t>not</a:t>
            </a:r>
            <a:r>
              <a:rPr lang="it-CH" dirty="0"/>
              <a:t> </a:t>
            </a:r>
            <a:r>
              <a:rPr lang="it-CH" dirty="0" err="1"/>
              <a:t>precisely</a:t>
            </a:r>
            <a:r>
              <a:rPr lang="it-CH" dirty="0"/>
              <a:t> </a:t>
            </a:r>
            <a:r>
              <a:rPr lang="it-CH" dirty="0" err="1"/>
              <a:t>known</a:t>
            </a:r>
            <a:r>
              <a:rPr lang="it-CH" dirty="0"/>
              <a:t>. </a:t>
            </a:r>
            <a:r>
              <a:rPr lang="it-CH" dirty="0" err="1">
                <a:solidFill>
                  <a:srgbClr val="FF0000"/>
                </a:solidFill>
              </a:rPr>
              <a:t>Type</a:t>
            </a:r>
            <a:r>
              <a:rPr lang="it-CH" dirty="0">
                <a:solidFill>
                  <a:srgbClr val="FF0000"/>
                </a:solidFill>
              </a:rPr>
              <a:t> II </a:t>
            </a:r>
            <a:r>
              <a:rPr lang="it-CH" dirty="0" err="1">
                <a:solidFill>
                  <a:srgbClr val="FF0000"/>
                </a:solidFill>
              </a:rPr>
              <a:t>enzymes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/>
              <a:t>do </a:t>
            </a:r>
            <a:r>
              <a:rPr lang="it-CH" dirty="0" err="1"/>
              <a:t>not</a:t>
            </a:r>
            <a:r>
              <a:rPr lang="it-CH" dirty="0"/>
              <a:t> </a:t>
            </a:r>
            <a:r>
              <a:rPr lang="it-CH" dirty="0" err="1"/>
              <a:t>suffer</a:t>
            </a:r>
            <a:r>
              <a:rPr lang="it-CH" dirty="0"/>
              <a:t> from </a:t>
            </a:r>
            <a:r>
              <a:rPr lang="it-CH" dirty="0" err="1"/>
              <a:t>this</a:t>
            </a:r>
            <a:r>
              <a:rPr lang="it-CH" dirty="0"/>
              <a:t> </a:t>
            </a:r>
            <a:r>
              <a:rPr lang="it-CH" dirty="0" err="1"/>
              <a:t>disadvantage</a:t>
            </a:r>
            <a:r>
              <a:rPr lang="it-CH" dirty="0"/>
              <a:t> </a:t>
            </a:r>
            <a:r>
              <a:rPr lang="it-CH" dirty="0" err="1"/>
              <a:t>because</a:t>
            </a:r>
            <a:r>
              <a:rPr lang="it-CH" dirty="0"/>
              <a:t> the </a:t>
            </a:r>
            <a:r>
              <a:rPr lang="it-CH" dirty="0" err="1"/>
              <a:t>cut</a:t>
            </a:r>
            <a:r>
              <a:rPr lang="it-CH" dirty="0"/>
              <a:t> </a:t>
            </a:r>
            <a:r>
              <a:rPr lang="it-CH" dirty="0" err="1"/>
              <a:t>is</a:t>
            </a:r>
            <a:r>
              <a:rPr lang="it-CH" dirty="0"/>
              <a:t> </a:t>
            </a:r>
            <a:r>
              <a:rPr lang="it-CH" b="1" dirty="0" err="1"/>
              <a:t>always</a:t>
            </a:r>
            <a:r>
              <a:rPr lang="it-CH" dirty="0"/>
              <a:t> </a:t>
            </a:r>
            <a:r>
              <a:rPr lang="it-CH" dirty="0" err="1"/>
              <a:t>at</a:t>
            </a:r>
            <a:r>
              <a:rPr lang="it-CH" dirty="0"/>
              <a:t> the </a:t>
            </a:r>
            <a:r>
              <a:rPr lang="it-CH" b="1" dirty="0" err="1"/>
              <a:t>same</a:t>
            </a:r>
            <a:r>
              <a:rPr lang="it-CH" b="1" dirty="0"/>
              <a:t> place</a:t>
            </a:r>
            <a:r>
              <a:rPr lang="it-CH" dirty="0"/>
              <a:t>, </a:t>
            </a:r>
            <a:r>
              <a:rPr lang="it-CH" dirty="0" err="1"/>
              <a:t>either</a:t>
            </a:r>
            <a:r>
              <a:rPr lang="it-CH" dirty="0"/>
              <a:t> </a:t>
            </a:r>
            <a:r>
              <a:rPr lang="it-CH" dirty="0" err="1"/>
              <a:t>within</a:t>
            </a:r>
            <a:r>
              <a:rPr lang="it-CH" dirty="0"/>
              <a:t> the </a:t>
            </a:r>
            <a:r>
              <a:rPr lang="it-CH" dirty="0" err="1"/>
              <a:t>recognition</a:t>
            </a:r>
            <a:r>
              <a:rPr lang="it-CH" dirty="0"/>
              <a:t> </a:t>
            </a:r>
            <a:r>
              <a:rPr lang="it-CH" dirty="0" err="1"/>
              <a:t>sequence</a:t>
            </a:r>
            <a:r>
              <a:rPr lang="it-CH" dirty="0"/>
              <a:t> or </a:t>
            </a:r>
            <a:r>
              <a:rPr lang="it-CH" dirty="0" err="1"/>
              <a:t>very</a:t>
            </a:r>
            <a:r>
              <a:rPr lang="it-CH" dirty="0"/>
              <a:t> </a:t>
            </a:r>
            <a:r>
              <a:rPr lang="it-CH" dirty="0" err="1"/>
              <a:t>close</a:t>
            </a:r>
            <a:r>
              <a:rPr lang="it-CH" dirty="0"/>
              <a:t> to </a:t>
            </a:r>
            <a:r>
              <a:rPr lang="it-CH" dirty="0" err="1"/>
              <a:t>it</a:t>
            </a:r>
            <a:endParaRPr lang="it-CH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201" y="2603606"/>
            <a:ext cx="3528750" cy="4068314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DEC1B7AD-1055-425A-B415-2BC69F405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115" y="2056520"/>
            <a:ext cx="4694869" cy="253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779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63223" y="151138"/>
            <a:ext cx="116793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 err="1"/>
              <a:t>Restriction</a:t>
            </a:r>
            <a:r>
              <a:rPr lang="it-CH" dirty="0"/>
              <a:t> </a:t>
            </a:r>
            <a:r>
              <a:rPr lang="it-CH" dirty="0" err="1"/>
              <a:t>enzymes</a:t>
            </a:r>
            <a:r>
              <a:rPr lang="it-CH" dirty="0"/>
              <a:t> </a:t>
            </a:r>
            <a:r>
              <a:rPr lang="it-CH" dirty="0" err="1"/>
              <a:t>cut</a:t>
            </a:r>
            <a:r>
              <a:rPr lang="it-CH" dirty="0"/>
              <a:t> DNA in </a:t>
            </a:r>
            <a:r>
              <a:rPr lang="it-CH" dirty="0" err="1"/>
              <a:t>two</a:t>
            </a:r>
            <a:r>
              <a:rPr lang="it-CH" dirty="0"/>
              <a:t> </a:t>
            </a:r>
            <a:r>
              <a:rPr lang="it-CH" dirty="0" err="1"/>
              <a:t>different</a:t>
            </a:r>
            <a:r>
              <a:rPr lang="it-CH" dirty="0"/>
              <a:t> ways. </a:t>
            </a:r>
            <a:r>
              <a:rPr lang="it-CH" dirty="0" err="1"/>
              <a:t>Many</a:t>
            </a:r>
            <a:r>
              <a:rPr lang="it-CH" dirty="0"/>
              <a:t> </a:t>
            </a:r>
            <a:r>
              <a:rPr lang="it-CH" dirty="0" err="1"/>
              <a:t>make</a:t>
            </a:r>
            <a:r>
              <a:rPr lang="it-CH" dirty="0"/>
              <a:t> a </a:t>
            </a:r>
            <a:r>
              <a:rPr lang="it-CH" dirty="0" err="1"/>
              <a:t>simple</a:t>
            </a:r>
            <a:r>
              <a:rPr lang="it-CH" dirty="0"/>
              <a:t> </a:t>
            </a:r>
            <a:r>
              <a:rPr lang="it-CH" b="1" dirty="0"/>
              <a:t>double-</a:t>
            </a:r>
            <a:r>
              <a:rPr lang="it-CH" b="1" dirty="0" err="1"/>
              <a:t>stranded</a:t>
            </a:r>
            <a:r>
              <a:rPr lang="it-CH" b="1" dirty="0"/>
              <a:t> </a:t>
            </a:r>
            <a:r>
              <a:rPr lang="it-CH" b="1" dirty="0" err="1"/>
              <a:t>cut</a:t>
            </a:r>
            <a:r>
              <a:rPr lang="it-CH" dirty="0"/>
              <a:t>, </a:t>
            </a:r>
            <a:r>
              <a:rPr lang="it-CH" dirty="0" err="1"/>
              <a:t>giving</a:t>
            </a:r>
            <a:r>
              <a:rPr lang="it-CH" dirty="0"/>
              <a:t> a </a:t>
            </a:r>
            <a:r>
              <a:rPr lang="it-CH" dirty="0" err="1">
                <a:solidFill>
                  <a:srgbClr val="FF0000"/>
                </a:solidFill>
              </a:rPr>
              <a:t>blunt</a:t>
            </a:r>
            <a:r>
              <a:rPr lang="it-CH" dirty="0"/>
              <a:t> or </a:t>
            </a:r>
            <a:r>
              <a:rPr lang="it-CH" dirty="0" err="1">
                <a:solidFill>
                  <a:srgbClr val="FF0000"/>
                </a:solidFill>
              </a:rPr>
              <a:t>flush</a:t>
            </a:r>
            <a:r>
              <a:rPr lang="it-CH" dirty="0">
                <a:solidFill>
                  <a:srgbClr val="FF0000"/>
                </a:solidFill>
              </a:rPr>
              <a:t> end</a:t>
            </a:r>
            <a:r>
              <a:rPr lang="it-CH" dirty="0"/>
              <a:t>, </a:t>
            </a:r>
            <a:r>
              <a:rPr lang="it-CH" dirty="0" err="1"/>
              <a:t>but</a:t>
            </a:r>
            <a:r>
              <a:rPr lang="it-CH" dirty="0"/>
              <a:t> </a:t>
            </a:r>
            <a:r>
              <a:rPr lang="it-CH" dirty="0" err="1"/>
              <a:t>others</a:t>
            </a:r>
            <a:r>
              <a:rPr lang="it-CH" dirty="0"/>
              <a:t> </a:t>
            </a:r>
            <a:r>
              <a:rPr lang="it-CH" dirty="0" err="1"/>
              <a:t>cut</a:t>
            </a:r>
            <a:r>
              <a:rPr lang="it-CH" dirty="0"/>
              <a:t> the </a:t>
            </a:r>
            <a:r>
              <a:rPr lang="it-CH" dirty="0" err="1"/>
              <a:t>two</a:t>
            </a:r>
            <a:r>
              <a:rPr lang="it-CH" dirty="0"/>
              <a:t> DNA </a:t>
            </a:r>
            <a:r>
              <a:rPr lang="it-CH" dirty="0" err="1"/>
              <a:t>strands</a:t>
            </a:r>
            <a:r>
              <a:rPr lang="it-CH" dirty="0"/>
              <a:t> </a:t>
            </a:r>
            <a:r>
              <a:rPr lang="it-CH" dirty="0" err="1"/>
              <a:t>at</a:t>
            </a:r>
            <a:r>
              <a:rPr lang="it-CH" dirty="0"/>
              <a:t> </a:t>
            </a:r>
            <a:r>
              <a:rPr lang="it-CH" dirty="0" err="1"/>
              <a:t>different</a:t>
            </a:r>
            <a:r>
              <a:rPr lang="it-CH" dirty="0"/>
              <a:t> positions, </a:t>
            </a:r>
            <a:r>
              <a:rPr lang="it-CH" dirty="0" err="1"/>
              <a:t>usually</a:t>
            </a:r>
            <a:r>
              <a:rPr lang="it-CH" dirty="0"/>
              <a:t> </a:t>
            </a:r>
            <a:r>
              <a:rPr lang="it-CH" dirty="0" err="1"/>
              <a:t>two</a:t>
            </a:r>
            <a:r>
              <a:rPr lang="it-CH" dirty="0"/>
              <a:t> or </a:t>
            </a:r>
            <a:r>
              <a:rPr lang="it-CH" dirty="0" err="1"/>
              <a:t>four</a:t>
            </a:r>
            <a:r>
              <a:rPr lang="it-CH" dirty="0"/>
              <a:t> </a:t>
            </a:r>
            <a:r>
              <a:rPr lang="it-CH" dirty="0" err="1"/>
              <a:t>nucleotides</a:t>
            </a:r>
            <a:r>
              <a:rPr lang="it-CH" dirty="0"/>
              <a:t> </a:t>
            </a:r>
            <a:r>
              <a:rPr lang="it-CH" dirty="0" err="1"/>
              <a:t>apart</a:t>
            </a:r>
            <a:r>
              <a:rPr lang="it-CH" dirty="0"/>
              <a:t>, so </a:t>
            </a:r>
            <a:r>
              <a:rPr lang="it-CH" dirty="0" err="1"/>
              <a:t>that</a:t>
            </a:r>
            <a:r>
              <a:rPr lang="it-CH" dirty="0"/>
              <a:t> the </a:t>
            </a:r>
            <a:r>
              <a:rPr lang="it-CH" dirty="0" err="1"/>
              <a:t>resulting</a:t>
            </a:r>
            <a:r>
              <a:rPr lang="it-CH" dirty="0"/>
              <a:t> DNA </a:t>
            </a:r>
            <a:r>
              <a:rPr lang="it-CH" dirty="0" err="1"/>
              <a:t>fragments</a:t>
            </a:r>
            <a:r>
              <a:rPr lang="it-CH" dirty="0"/>
              <a:t> </a:t>
            </a:r>
            <a:r>
              <a:rPr lang="it-CH" dirty="0" err="1"/>
              <a:t>have</a:t>
            </a:r>
            <a:r>
              <a:rPr lang="it-CH" dirty="0"/>
              <a:t> short, </a:t>
            </a:r>
            <a:r>
              <a:rPr lang="it-CH" b="1" dirty="0"/>
              <a:t>single-</a:t>
            </a:r>
            <a:r>
              <a:rPr lang="it-CH" b="1" dirty="0" err="1"/>
              <a:t>stranded</a:t>
            </a:r>
            <a:r>
              <a:rPr lang="it-CH" b="1" dirty="0"/>
              <a:t> </a:t>
            </a:r>
            <a:r>
              <a:rPr lang="it-CH" b="1" dirty="0" err="1"/>
              <a:t>overhangs</a:t>
            </a:r>
            <a:r>
              <a:rPr lang="it-CH" b="1" dirty="0"/>
              <a:t> </a:t>
            </a:r>
            <a:r>
              <a:rPr lang="it-CH" dirty="0" err="1"/>
              <a:t>at</a:t>
            </a:r>
            <a:r>
              <a:rPr lang="it-CH" dirty="0"/>
              <a:t> </a:t>
            </a:r>
            <a:r>
              <a:rPr lang="it-CH" dirty="0" err="1"/>
              <a:t>each</a:t>
            </a:r>
            <a:r>
              <a:rPr lang="it-CH" dirty="0"/>
              <a:t> end. </a:t>
            </a:r>
            <a:r>
              <a:rPr lang="it-CH" dirty="0" err="1"/>
              <a:t>These</a:t>
            </a:r>
            <a:r>
              <a:rPr lang="it-CH" dirty="0"/>
              <a:t> are </a:t>
            </a:r>
            <a:r>
              <a:rPr lang="it-CH" dirty="0" err="1"/>
              <a:t>called</a:t>
            </a:r>
            <a:r>
              <a:rPr lang="it-CH" dirty="0"/>
              <a:t> </a:t>
            </a:r>
            <a:r>
              <a:rPr lang="it-CH" dirty="0" err="1">
                <a:solidFill>
                  <a:srgbClr val="FF0000"/>
                </a:solidFill>
              </a:rPr>
              <a:t>sticky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/>
              <a:t>or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>
                <a:solidFill>
                  <a:srgbClr val="FF0000"/>
                </a:solidFill>
              </a:rPr>
              <a:t>cohesive</a:t>
            </a:r>
            <a:r>
              <a:rPr lang="it-CH" dirty="0">
                <a:solidFill>
                  <a:srgbClr val="FF0000"/>
                </a:solidFill>
              </a:rPr>
              <a:t> </a:t>
            </a:r>
            <a:r>
              <a:rPr lang="it-CH" dirty="0" err="1">
                <a:solidFill>
                  <a:srgbClr val="FF0000"/>
                </a:solidFill>
              </a:rPr>
              <a:t>ends</a:t>
            </a:r>
            <a:r>
              <a:rPr lang="it-CH" dirty="0"/>
              <a:t> </a:t>
            </a:r>
            <a:r>
              <a:rPr lang="it-CH" dirty="0" err="1"/>
              <a:t>because</a:t>
            </a:r>
            <a:r>
              <a:rPr lang="it-CH" dirty="0"/>
              <a:t> base </a:t>
            </a:r>
            <a:r>
              <a:rPr lang="it-CH" dirty="0" err="1"/>
              <a:t>pairing</a:t>
            </a:r>
            <a:r>
              <a:rPr lang="it-CH" dirty="0"/>
              <a:t> </a:t>
            </a:r>
            <a:r>
              <a:rPr lang="it-CH" dirty="0" err="1"/>
              <a:t>between</a:t>
            </a:r>
            <a:r>
              <a:rPr lang="it-CH" dirty="0"/>
              <a:t> </a:t>
            </a:r>
            <a:r>
              <a:rPr lang="it-CH" dirty="0" err="1"/>
              <a:t>them</a:t>
            </a:r>
            <a:r>
              <a:rPr lang="it-CH" dirty="0"/>
              <a:t> can stick the DNA </a:t>
            </a:r>
            <a:r>
              <a:rPr lang="it-CH" dirty="0" err="1"/>
              <a:t>molecule</a:t>
            </a:r>
            <a:r>
              <a:rPr lang="it-CH" dirty="0"/>
              <a:t> back </a:t>
            </a:r>
            <a:r>
              <a:rPr lang="it-CH" dirty="0" err="1"/>
              <a:t>together</a:t>
            </a:r>
            <a:r>
              <a:rPr lang="it-CH" dirty="0"/>
              <a:t> </a:t>
            </a:r>
            <a:r>
              <a:rPr lang="it-CH" dirty="0" err="1"/>
              <a:t>again</a:t>
            </a:r>
            <a:r>
              <a:rPr lang="it-CH" dirty="0"/>
              <a:t>. Some </a:t>
            </a:r>
            <a:r>
              <a:rPr lang="it-CH" dirty="0" err="1"/>
              <a:t>sticky</a:t>
            </a:r>
            <a:r>
              <a:rPr lang="it-CH" dirty="0"/>
              <a:t>-end cutters </a:t>
            </a:r>
            <a:r>
              <a:rPr lang="it-CH" b="1" dirty="0" err="1"/>
              <a:t>give</a:t>
            </a:r>
            <a:r>
              <a:rPr lang="it-CH" b="1" dirty="0"/>
              <a:t> 5′-overhangs </a:t>
            </a:r>
            <a:r>
              <a:rPr lang="it-CH" dirty="0"/>
              <a:t>(for </a:t>
            </a:r>
            <a:r>
              <a:rPr lang="it-CH" dirty="0" err="1"/>
              <a:t>example</a:t>
            </a:r>
            <a:r>
              <a:rPr lang="it-CH" dirty="0"/>
              <a:t>, Sau3AI, </a:t>
            </a:r>
            <a:r>
              <a:rPr lang="it-CH" dirty="0" err="1"/>
              <a:t>HinfI</a:t>
            </a:r>
            <a:r>
              <a:rPr lang="it-CH" dirty="0"/>
              <a:t>), </a:t>
            </a:r>
            <a:r>
              <a:rPr lang="it-CH" dirty="0" err="1"/>
              <a:t>whereas</a:t>
            </a:r>
            <a:r>
              <a:rPr lang="it-CH" dirty="0"/>
              <a:t> </a:t>
            </a:r>
            <a:r>
              <a:rPr lang="it-CH" dirty="0" err="1"/>
              <a:t>others</a:t>
            </a:r>
            <a:r>
              <a:rPr lang="it-CH" dirty="0"/>
              <a:t> </a:t>
            </a:r>
            <a:r>
              <a:rPr lang="it-CH" dirty="0" err="1"/>
              <a:t>leave</a:t>
            </a:r>
            <a:r>
              <a:rPr lang="it-CH" dirty="0"/>
              <a:t> </a:t>
            </a:r>
            <a:r>
              <a:rPr lang="it-CH" b="1" dirty="0"/>
              <a:t>3′-overhangs</a:t>
            </a:r>
            <a:r>
              <a:rPr lang="it-CH" dirty="0"/>
              <a:t> (for </a:t>
            </a:r>
            <a:r>
              <a:rPr lang="it-CH" dirty="0" err="1"/>
              <a:t>example</a:t>
            </a:r>
            <a:r>
              <a:rPr lang="it-CH" dirty="0"/>
              <a:t>, </a:t>
            </a:r>
            <a:r>
              <a:rPr lang="it-CH" dirty="0" err="1"/>
              <a:t>PstI</a:t>
            </a:r>
            <a:r>
              <a:rPr lang="it-CH" dirty="0"/>
              <a:t>).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940" y="1667517"/>
            <a:ext cx="4419600" cy="405765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95666" y="1318046"/>
            <a:ext cx="5025284" cy="5388816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282964" y="5857061"/>
            <a:ext cx="57199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CH" dirty="0"/>
              <a:t>Sau3A = </a:t>
            </a:r>
            <a:r>
              <a:rPr lang="it-CH" dirty="0" err="1"/>
              <a:t>Staphylococcus</a:t>
            </a:r>
            <a:r>
              <a:rPr lang="it-CH" dirty="0"/>
              <a:t> </a:t>
            </a:r>
            <a:r>
              <a:rPr lang="it-CH" dirty="0" err="1"/>
              <a:t>aureus</a:t>
            </a:r>
            <a:r>
              <a:rPr lang="it-CH" dirty="0"/>
              <a:t>, </a:t>
            </a:r>
            <a:r>
              <a:rPr lang="it-CH" dirty="0" err="1"/>
              <a:t>BamHI</a:t>
            </a:r>
            <a:r>
              <a:rPr lang="it-CH" dirty="0"/>
              <a:t> = Bacillus </a:t>
            </a:r>
            <a:r>
              <a:rPr lang="it-CH" dirty="0" err="1"/>
              <a:t>amyloliquefaciens</a:t>
            </a:r>
            <a:r>
              <a:rPr lang="it-CH" dirty="0"/>
              <a:t>, </a:t>
            </a:r>
            <a:r>
              <a:rPr lang="it-CH" dirty="0" err="1"/>
              <a:t>EcoRI</a:t>
            </a:r>
            <a:r>
              <a:rPr lang="it-CH" dirty="0"/>
              <a:t> = Escherichia coli, </a:t>
            </a:r>
            <a:r>
              <a:rPr lang="it-CH" dirty="0" err="1"/>
              <a:t>MspI</a:t>
            </a:r>
            <a:r>
              <a:rPr lang="it-CH" dirty="0"/>
              <a:t> = </a:t>
            </a:r>
            <a:r>
              <a:rPr lang="it-CH" dirty="0" err="1"/>
              <a:t>Moraxella</a:t>
            </a:r>
            <a:r>
              <a:rPr lang="it-CH" dirty="0"/>
              <a:t> </a:t>
            </a:r>
            <a:r>
              <a:rPr lang="it-CH" dirty="0" err="1"/>
              <a:t>species</a:t>
            </a:r>
            <a:r>
              <a:rPr lang="it-CH" dirty="0"/>
              <a:t>, </a:t>
            </a:r>
            <a:r>
              <a:rPr lang="it-CH" dirty="0" err="1"/>
              <a:t>KpnI</a:t>
            </a:r>
            <a:r>
              <a:rPr lang="it-CH" dirty="0"/>
              <a:t> = Klebsiella </a:t>
            </a:r>
            <a:r>
              <a:rPr lang="it-CH" dirty="0" err="1"/>
              <a:t>pneumoniae</a:t>
            </a: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11914794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4743</Words>
  <Application>Microsoft Office PowerPoint</Application>
  <PresentationFormat>Widescreen</PresentationFormat>
  <Paragraphs>93</Paragraphs>
  <Slides>27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Genetica Evoluzionistica DIPNET</dc:creator>
  <cp:lastModifiedBy>Genetica Evoluzionistica DIPNET</cp:lastModifiedBy>
  <cp:revision>2</cp:revision>
  <dcterms:created xsi:type="dcterms:W3CDTF">2019-03-20T15:25:58Z</dcterms:created>
  <dcterms:modified xsi:type="dcterms:W3CDTF">2019-03-20T15:32:01Z</dcterms:modified>
</cp:coreProperties>
</file>