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7" r:id="rId3"/>
    <p:sldId id="407" r:id="rId4"/>
    <p:sldId id="408" r:id="rId5"/>
    <p:sldId id="257" r:id="rId6"/>
    <p:sldId id="259" r:id="rId7"/>
    <p:sldId id="260" r:id="rId8"/>
    <p:sldId id="409" r:id="rId9"/>
    <p:sldId id="410" r:id="rId10"/>
    <p:sldId id="411" r:id="rId11"/>
    <p:sldId id="412" r:id="rId12"/>
    <p:sldId id="413" r:id="rId13"/>
    <p:sldId id="414" r:id="rId14"/>
    <p:sldId id="415" r:id="rId15"/>
    <p:sldId id="261" r:id="rId16"/>
    <p:sldId id="416" r:id="rId17"/>
    <p:sldId id="417" r:id="rId18"/>
    <p:sldId id="262" r:id="rId19"/>
    <p:sldId id="418" r:id="rId20"/>
    <p:sldId id="419" r:id="rId21"/>
    <p:sldId id="420" r:id="rId22"/>
    <p:sldId id="421" r:id="rId23"/>
    <p:sldId id="422" r:id="rId24"/>
    <p:sldId id="423" r:id="rId25"/>
    <p:sldId id="424" r:id="rId26"/>
    <p:sldId id="425"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980" autoAdjust="0"/>
    <p:restoredTop sz="94660"/>
  </p:normalViewPr>
  <p:slideViewPr>
    <p:cSldViewPr snapToGrid="0">
      <p:cViewPr varScale="1">
        <p:scale>
          <a:sx n="105" d="100"/>
          <a:sy n="105" d="100"/>
        </p:scale>
        <p:origin x="636" y="114"/>
      </p:cViewPr>
      <p:guideLst/>
    </p:cSldViewPr>
  </p:slideViewPr>
  <p:notesTextViewPr>
    <p:cViewPr>
      <p:scale>
        <a:sx n="1" d="1"/>
        <a:sy n="1" d="1"/>
      </p:scale>
      <p:origin x="0" y="0"/>
    </p:cViewPr>
  </p:notesTextViewPr>
  <p:sorterViewPr>
    <p:cViewPr>
      <p:scale>
        <a:sx n="100" d="100"/>
        <a:sy n="100" d="100"/>
      </p:scale>
      <p:origin x="0" y="-3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D5438F-9426-4E96-BA4D-F5D753726A7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0224257-09FF-4E18-A93E-4E43DBAA3C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BFF6535B-A15A-44ED-A07D-7DD7B54B48B7}"/>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97509B5A-E8A0-40AC-B070-F805B766E2A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8649440-4911-47A4-B4C5-04511A2D449D}"/>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270062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575980-D7CF-4428-A20D-8C7FAFA052D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940D18E-FEC9-4C20-8F04-790E9A3A64A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D26D7F7-D039-4BED-8BC1-AEF772590378}"/>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F23F52BF-961E-4411-A528-FE9AEC55226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9B86FD0-C751-4139-BC4A-1712D771B94C}"/>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1869159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9AB077F-1AB6-4C01-A6D0-BF0CB4030EEF}"/>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C238D3D-5F02-44C3-8C30-0B2E3B3F170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A2A4897-3A23-40D2-B429-85CDD8FED47E}"/>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176A0DFC-BDD5-41B2-9E5E-5B02E2FD1D9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62C1877-C652-4C56-A78C-9FA9DE1E2D57}"/>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151083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A27A73-F295-4F7B-A3B1-E7C9EB649F0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AC74D7A-F443-4008-8577-E998A32A422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020A592-8E8A-4ADE-9A4F-D04CCD764537}"/>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C1A0754D-44D7-4613-AE84-96B5E2D4E54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0E5FCE3-53F2-40CC-9EE4-77C9322A00AC}"/>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2299862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3E25A3-378F-46DE-911A-944C1DAE7FC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DCCD1DA-B98E-4D37-9E16-E8DCDC721F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63E61385-3DF8-4D41-B2D0-48B48AFEAFBF}"/>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23E45ADC-F20E-45A4-93CD-786B0B43D68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6F1B99-E892-4E47-B35A-60F37173F564}"/>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1163865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AC5ECD-8FD5-4F4B-ACAB-39C4D4C7020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2130125-CCB5-4E5A-877A-0305E2E87FE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3B84D93-5C9F-4FC7-8DDA-E0B03DD98C81}"/>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EBA14B7-F22D-4586-AE7C-80AA8EE8C919}"/>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6" name="Segnaposto piè di pagina 5">
            <a:extLst>
              <a:ext uri="{FF2B5EF4-FFF2-40B4-BE49-F238E27FC236}">
                <a16:creationId xmlns:a16="http://schemas.microsoft.com/office/drawing/2014/main" id="{C0BC7A76-F8DE-417C-B262-9BAA17FB49B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66C590-5A70-4EF0-A6F1-5C54E673B9BC}"/>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1654472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393354-5F75-4F50-808D-7172DCEEAC3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25E5D30-2145-4098-8EE1-8C07F85843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4C91BAF-DC3F-4E4D-916A-101584934F4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7A5468B-A7F5-4BD5-961E-96F4FA6240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6C06510-BFDB-48FC-B13C-5751ACA0920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CD21515-76BD-4272-95CB-A0D87752A118}"/>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8" name="Segnaposto piè di pagina 7">
            <a:extLst>
              <a:ext uri="{FF2B5EF4-FFF2-40B4-BE49-F238E27FC236}">
                <a16:creationId xmlns:a16="http://schemas.microsoft.com/office/drawing/2014/main" id="{E9DAC36A-CA62-4EB3-9CD4-006B52B199C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FC026C-DC85-4440-8EB6-04B91CB12761}"/>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4023488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654D5F-45F8-46F8-8675-6B3D0A56101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AF4CFE3-C104-4465-98B9-51013AF4DE8B}"/>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4" name="Segnaposto piè di pagina 3">
            <a:extLst>
              <a:ext uri="{FF2B5EF4-FFF2-40B4-BE49-F238E27FC236}">
                <a16:creationId xmlns:a16="http://schemas.microsoft.com/office/drawing/2014/main" id="{F6DE1EA3-CB7D-4E84-B9D9-DC0018675737}"/>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4E6990-579B-4910-AF17-8473F40E7A8E}"/>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361019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9BE2131-3354-4A06-B257-0EACF60233FC}"/>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3" name="Segnaposto piè di pagina 2">
            <a:extLst>
              <a:ext uri="{FF2B5EF4-FFF2-40B4-BE49-F238E27FC236}">
                <a16:creationId xmlns:a16="http://schemas.microsoft.com/office/drawing/2014/main" id="{D8FC149F-958E-4D4E-8F5F-0BB889853599}"/>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1F1C024-0F48-4BE2-BA56-DA11F3D264AA}"/>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2547213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67F0DF-2393-4C42-ABF8-967B3197F66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455648B-68D7-4750-8EF1-B6ADDFED0C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B93316AC-9929-45E5-8081-5F89E7FF7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99E6832-2723-4D92-8670-FB9976483882}"/>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6" name="Segnaposto piè di pagina 5">
            <a:extLst>
              <a:ext uri="{FF2B5EF4-FFF2-40B4-BE49-F238E27FC236}">
                <a16:creationId xmlns:a16="http://schemas.microsoft.com/office/drawing/2014/main" id="{8BCB973C-CC12-4587-9AB4-73E3CEA0636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4EFDA70-F4EE-454B-82F4-17A5D03C7B0E}"/>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4160515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7A9096-4A55-45C3-A6E4-06D5154A708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BAA2775-4AAF-42E9-BDE1-4B68ACEE35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FDEE473C-4EB1-421F-87CF-949B968735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6FD0CF-A64A-4EB6-B1B5-048E8BF20794}"/>
              </a:ext>
            </a:extLst>
          </p:cNvPr>
          <p:cNvSpPr>
            <a:spLocks noGrp="1"/>
          </p:cNvSpPr>
          <p:nvPr>
            <p:ph type="dt" sz="half" idx="10"/>
          </p:nvPr>
        </p:nvSpPr>
        <p:spPr/>
        <p:txBody>
          <a:bodyPr/>
          <a:lstStyle/>
          <a:p>
            <a:fld id="{ABAAD581-5117-440F-993B-F6398DA66AAF}" type="datetimeFigureOut">
              <a:rPr lang="it-IT" smtClean="0"/>
              <a:t>10/04/2019</a:t>
            </a:fld>
            <a:endParaRPr lang="it-IT"/>
          </a:p>
        </p:txBody>
      </p:sp>
      <p:sp>
        <p:nvSpPr>
          <p:cNvPr id="6" name="Segnaposto piè di pagina 5">
            <a:extLst>
              <a:ext uri="{FF2B5EF4-FFF2-40B4-BE49-F238E27FC236}">
                <a16:creationId xmlns:a16="http://schemas.microsoft.com/office/drawing/2014/main" id="{EEB9E27E-C9BE-4DCC-9FA4-74F21157722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E755CE9-F9BA-4BFB-92FE-15563A0284AA}"/>
              </a:ext>
            </a:extLst>
          </p:cNvPr>
          <p:cNvSpPr>
            <a:spLocks noGrp="1"/>
          </p:cNvSpPr>
          <p:nvPr>
            <p:ph type="sldNum" sz="quarter" idx="12"/>
          </p:nvPr>
        </p:nvSpPr>
        <p:spPr/>
        <p:txBody>
          <a:bodyPr/>
          <a:lstStyle/>
          <a:p>
            <a:fld id="{64EA80FF-CABE-483B-8E11-E937124D94F7}" type="slidenum">
              <a:rPr lang="it-IT" smtClean="0"/>
              <a:t>‹N›</a:t>
            </a:fld>
            <a:endParaRPr lang="it-IT"/>
          </a:p>
        </p:txBody>
      </p:sp>
    </p:spTree>
    <p:extLst>
      <p:ext uri="{BB962C8B-B14F-4D97-AF65-F5344CB8AC3E}">
        <p14:creationId xmlns:p14="http://schemas.microsoft.com/office/powerpoint/2010/main" val="504463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0C1A6499-425E-4B3F-8FF6-5E45FB9319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3A2E82B-DDAF-48D0-A02C-5514DBFE0F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BDBE05E-462E-4D50-A2B0-2D2D3AB25E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AAD581-5117-440F-993B-F6398DA66AAF}" type="datetimeFigureOut">
              <a:rPr lang="it-IT" smtClean="0"/>
              <a:t>10/04/2019</a:t>
            </a:fld>
            <a:endParaRPr lang="it-IT"/>
          </a:p>
        </p:txBody>
      </p:sp>
      <p:sp>
        <p:nvSpPr>
          <p:cNvPr id="5" name="Segnaposto piè di pagina 4">
            <a:extLst>
              <a:ext uri="{FF2B5EF4-FFF2-40B4-BE49-F238E27FC236}">
                <a16:creationId xmlns:a16="http://schemas.microsoft.com/office/drawing/2014/main" id="{E13D808A-CD08-4356-8F54-3994FFB167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0362A0A7-7337-4A20-BE5B-4010A80D59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EA80FF-CABE-483B-8E11-E937124D94F7}" type="slidenum">
              <a:rPr lang="it-IT" smtClean="0"/>
              <a:t>‹N›</a:t>
            </a:fld>
            <a:endParaRPr lang="it-IT"/>
          </a:p>
        </p:txBody>
      </p:sp>
    </p:spTree>
    <p:extLst>
      <p:ext uri="{BB962C8B-B14F-4D97-AF65-F5344CB8AC3E}">
        <p14:creationId xmlns:p14="http://schemas.microsoft.com/office/powerpoint/2010/main" val="4064807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3.jpg"/><Relationship Id="rId3" Type="http://schemas.openxmlformats.org/officeDocument/2006/relationships/image" Target="../media/image50.png"/><Relationship Id="rId7" Type="http://schemas.openxmlformats.org/officeDocument/2006/relationships/image" Target="../media/image52.jpe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hyperlink" Target="https://www.google.it/imgres?imgurl=https://www.nobelprize.org/images/ochoa-13135-portrait-medium.jpg&amp;imgrefurl=https://www.nobelprize.org/prizes/medicine/1959/ochoa/biographical/&amp;docid=xADlonoZppr8IM&amp;tbnid=xnozyaAEJoRyMM:&amp;vet=10ahUKEwi45L_Dq_jgAhXNzYUKHSHwAqEQMwg5KAEwAQ..i&amp;w=496&amp;h=744&amp;bih=790&amp;biw=1444&amp;q=Severo%20Ochoa&amp;ved=0ahUKEwi45L_Dq_jgAhXNzYUKHSHwAqEQMwg5KAEwAQ&amp;iact=mrc&amp;uact=8" TargetMode="External"/><Relationship Id="rId5" Type="http://schemas.openxmlformats.org/officeDocument/2006/relationships/image" Target="../media/image51.jpeg"/><Relationship Id="rId4" Type="http://schemas.openxmlformats.org/officeDocument/2006/relationships/hyperlink" Target="https://www.google.it/imgres?imgurl=https://s3.amazonaws.com/pastperfectonline/images/museum_725/010/3732-2.jpg&amp;imgrefurl=https://onih.pastperfectonline.com/photo/8227E855-E429-4BE8-9FCF-316210289211&amp;docid=rxZky2WDfoLR3M&amp;tbnid=eu1YBCo94InpXM:&amp;vet=10ahUKEwiem4iqqvjgAhXKy4UKHUq8CQ8QMwhAKAQwBA..i&amp;w=362&amp;h=450&amp;bih=790&amp;biw=1444&amp;q=Heinrich%20Matthaei&amp;ved=0ahUKEwiem4iqqvjgAhXKy4UKHUq8CQ8QMwhAKAQwBA&amp;iact=mrc&amp;uact=8" TargetMode="External"/><Relationship Id="rId9" Type="http://schemas.openxmlformats.org/officeDocument/2006/relationships/image" Target="../media/image54.jp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CE8A063-DEE0-45CD-9D0D-95A80D584820}"/>
              </a:ext>
            </a:extLst>
          </p:cNvPr>
          <p:cNvSpPr/>
          <p:nvPr/>
        </p:nvSpPr>
        <p:spPr>
          <a:xfrm>
            <a:off x="6096000" y="86578"/>
            <a:ext cx="5738084" cy="6463308"/>
          </a:xfrm>
          <a:prstGeom prst="rect">
            <a:avLst/>
          </a:prstGeom>
        </p:spPr>
        <p:txBody>
          <a:bodyPr wrap="square">
            <a:spAutoFit/>
          </a:bodyPr>
          <a:lstStyle/>
          <a:p>
            <a:r>
              <a:rPr lang="it-IT" dirty="0" err="1"/>
              <a:t>This</a:t>
            </a:r>
            <a:r>
              <a:rPr lang="it-IT" dirty="0"/>
              <a:t> book </a:t>
            </a:r>
            <a:r>
              <a:rPr lang="it-IT" dirty="0" err="1"/>
              <a:t>is</a:t>
            </a:r>
            <a:r>
              <a:rPr lang="it-IT" dirty="0"/>
              <a:t> </a:t>
            </a:r>
            <a:r>
              <a:rPr lang="it-IT" dirty="0" err="1"/>
              <a:t>about</a:t>
            </a:r>
            <a:r>
              <a:rPr lang="it-IT" dirty="0"/>
              <a:t> </a:t>
            </a:r>
            <a:r>
              <a:rPr lang="it-IT" dirty="0" err="1"/>
              <a:t>genomes</a:t>
            </a:r>
            <a:r>
              <a:rPr lang="it-IT" dirty="0"/>
              <a:t> and </a:t>
            </a:r>
            <a:r>
              <a:rPr lang="it-IT" dirty="0" err="1"/>
              <a:t>genome</a:t>
            </a:r>
            <a:r>
              <a:rPr lang="it-IT" dirty="0"/>
              <a:t> </a:t>
            </a:r>
            <a:r>
              <a:rPr lang="it-IT" dirty="0" err="1"/>
              <a:t>expression</a:t>
            </a:r>
            <a:r>
              <a:rPr lang="it-IT" dirty="0"/>
              <a:t>. It </a:t>
            </a:r>
            <a:r>
              <a:rPr lang="it-IT" dirty="0" err="1"/>
              <a:t>explains</a:t>
            </a:r>
            <a:r>
              <a:rPr lang="it-IT" dirty="0"/>
              <a:t> </a:t>
            </a:r>
            <a:r>
              <a:rPr lang="it-IT" b="1" dirty="0" err="1"/>
              <a:t>how</a:t>
            </a:r>
            <a:r>
              <a:rPr lang="it-IT" b="1" dirty="0"/>
              <a:t> </a:t>
            </a:r>
            <a:r>
              <a:rPr lang="it-IT" b="1" dirty="0" err="1"/>
              <a:t>genomes</a:t>
            </a:r>
            <a:r>
              <a:rPr lang="it-IT" b="1" dirty="0"/>
              <a:t> are </a:t>
            </a:r>
            <a:r>
              <a:rPr lang="it-IT" b="1" dirty="0" err="1">
                <a:solidFill>
                  <a:srgbClr val="FF0000"/>
                </a:solidFill>
              </a:rPr>
              <a:t>studied</a:t>
            </a:r>
            <a:r>
              <a:rPr lang="it-IT" b="1" dirty="0"/>
              <a:t> </a:t>
            </a:r>
            <a:r>
              <a:rPr lang="it-IT" dirty="0"/>
              <a:t>(Part I), </a:t>
            </a:r>
            <a:r>
              <a:rPr lang="it-IT" b="1" dirty="0" err="1"/>
              <a:t>how</a:t>
            </a:r>
            <a:r>
              <a:rPr lang="it-IT" b="1" dirty="0"/>
              <a:t> </a:t>
            </a:r>
            <a:r>
              <a:rPr lang="it-IT" b="1" dirty="0" err="1"/>
              <a:t>they</a:t>
            </a:r>
            <a:r>
              <a:rPr lang="it-IT" b="1" dirty="0"/>
              <a:t> are </a:t>
            </a:r>
            <a:r>
              <a:rPr lang="it-IT" b="1" dirty="0" err="1">
                <a:solidFill>
                  <a:srgbClr val="FF0000"/>
                </a:solidFill>
              </a:rPr>
              <a:t>organized</a:t>
            </a:r>
            <a:r>
              <a:rPr lang="it-IT" b="1" dirty="0"/>
              <a:t> </a:t>
            </a:r>
            <a:r>
              <a:rPr lang="it-IT" dirty="0"/>
              <a:t>(Part II), </a:t>
            </a:r>
            <a:r>
              <a:rPr lang="it-IT" b="1" dirty="0" err="1"/>
              <a:t>how</a:t>
            </a:r>
            <a:r>
              <a:rPr lang="it-IT" b="1" dirty="0"/>
              <a:t> </a:t>
            </a:r>
            <a:r>
              <a:rPr lang="it-IT" b="1" dirty="0" err="1"/>
              <a:t>they</a:t>
            </a:r>
            <a:r>
              <a:rPr lang="it-IT" b="1" dirty="0"/>
              <a:t> </a:t>
            </a:r>
            <a:r>
              <a:rPr lang="it-IT" b="1" dirty="0" err="1">
                <a:solidFill>
                  <a:srgbClr val="FF0000"/>
                </a:solidFill>
              </a:rPr>
              <a:t>function</a:t>
            </a:r>
            <a:r>
              <a:rPr lang="it-IT" b="1" dirty="0"/>
              <a:t> </a:t>
            </a:r>
            <a:r>
              <a:rPr lang="it-IT" dirty="0"/>
              <a:t>(Part III), and </a:t>
            </a:r>
            <a:r>
              <a:rPr lang="it-IT" b="1" dirty="0" err="1"/>
              <a:t>how</a:t>
            </a:r>
            <a:r>
              <a:rPr lang="it-IT" b="1" dirty="0"/>
              <a:t> </a:t>
            </a:r>
            <a:r>
              <a:rPr lang="it-IT" b="1" dirty="0" err="1"/>
              <a:t>they</a:t>
            </a:r>
            <a:r>
              <a:rPr lang="it-IT" b="1" dirty="0"/>
              <a:t> replicate and </a:t>
            </a:r>
            <a:r>
              <a:rPr lang="it-IT" b="1" dirty="0">
                <a:solidFill>
                  <a:srgbClr val="FF0000"/>
                </a:solidFill>
              </a:rPr>
              <a:t>evolve</a:t>
            </a:r>
            <a:r>
              <a:rPr lang="it-IT" b="1" dirty="0"/>
              <a:t> </a:t>
            </a:r>
            <a:r>
              <a:rPr lang="it-IT" dirty="0"/>
              <a:t>(Part IV). </a:t>
            </a:r>
          </a:p>
          <a:p>
            <a:endParaRPr lang="it-IT" dirty="0"/>
          </a:p>
          <a:p>
            <a:r>
              <a:rPr lang="it-IT" dirty="0"/>
              <a:t>It </a:t>
            </a:r>
            <a:r>
              <a:rPr lang="it-IT" dirty="0" err="1"/>
              <a:t>was</a:t>
            </a:r>
            <a:r>
              <a:rPr lang="it-IT" dirty="0"/>
              <a:t> not </a:t>
            </a:r>
            <a:r>
              <a:rPr lang="it-IT" dirty="0" err="1"/>
              <a:t>possible</a:t>
            </a:r>
            <a:r>
              <a:rPr lang="it-IT" dirty="0"/>
              <a:t> to </a:t>
            </a:r>
            <a:r>
              <a:rPr lang="it-IT" dirty="0" err="1"/>
              <a:t>write</a:t>
            </a:r>
            <a:r>
              <a:rPr lang="it-IT" dirty="0"/>
              <a:t> </a:t>
            </a:r>
            <a:r>
              <a:rPr lang="it-IT" dirty="0" err="1"/>
              <a:t>this</a:t>
            </a:r>
            <a:r>
              <a:rPr lang="it-IT" dirty="0"/>
              <a:t> book </a:t>
            </a:r>
            <a:r>
              <a:rPr lang="it-IT" dirty="0" err="1"/>
              <a:t>until</a:t>
            </a:r>
            <a:r>
              <a:rPr lang="it-IT" dirty="0"/>
              <a:t> </a:t>
            </a:r>
            <a:r>
              <a:rPr lang="it-IT" dirty="0" err="1"/>
              <a:t>quite</a:t>
            </a:r>
            <a:r>
              <a:rPr lang="it-IT" dirty="0"/>
              <a:t> </a:t>
            </a:r>
            <a:r>
              <a:rPr lang="it-IT" b="1" dirty="0" err="1"/>
              <a:t>recently</a:t>
            </a:r>
            <a:r>
              <a:rPr lang="it-IT" dirty="0"/>
              <a:t>. </a:t>
            </a:r>
            <a:r>
              <a:rPr lang="it-IT" dirty="0" err="1"/>
              <a:t>Since</a:t>
            </a:r>
            <a:r>
              <a:rPr lang="it-IT" dirty="0"/>
              <a:t> the 1950s, </a:t>
            </a:r>
            <a:r>
              <a:rPr lang="it-IT" dirty="0" err="1"/>
              <a:t>molecular</a:t>
            </a:r>
            <a:r>
              <a:rPr lang="it-IT" dirty="0"/>
              <a:t> </a:t>
            </a:r>
            <a:r>
              <a:rPr lang="it-IT" dirty="0" err="1"/>
              <a:t>biologists</a:t>
            </a:r>
            <a:r>
              <a:rPr lang="it-IT" dirty="0"/>
              <a:t> have </a:t>
            </a:r>
            <a:r>
              <a:rPr lang="it-IT" dirty="0" err="1"/>
              <a:t>studied</a:t>
            </a:r>
            <a:r>
              <a:rPr lang="it-IT" dirty="0"/>
              <a:t> </a:t>
            </a:r>
            <a:r>
              <a:rPr lang="it-IT" dirty="0" err="1"/>
              <a:t>individual</a:t>
            </a:r>
            <a:r>
              <a:rPr lang="it-IT" dirty="0"/>
              <a:t> </a:t>
            </a:r>
            <a:r>
              <a:rPr lang="it-IT" dirty="0" err="1"/>
              <a:t>genes</a:t>
            </a:r>
            <a:r>
              <a:rPr lang="it-IT" dirty="0"/>
              <a:t> or small groups of </a:t>
            </a:r>
            <a:r>
              <a:rPr lang="it-IT" dirty="0" err="1"/>
              <a:t>genes</a:t>
            </a:r>
            <a:r>
              <a:rPr lang="it-IT" dirty="0"/>
              <a:t>, and from </a:t>
            </a:r>
            <a:r>
              <a:rPr lang="it-IT" dirty="0" err="1"/>
              <a:t>these</a:t>
            </a:r>
            <a:r>
              <a:rPr lang="it-IT" dirty="0"/>
              <a:t> studies </a:t>
            </a:r>
            <a:r>
              <a:rPr lang="it-IT" dirty="0" err="1"/>
              <a:t>they</a:t>
            </a:r>
            <a:r>
              <a:rPr lang="it-IT" dirty="0"/>
              <a:t> have </a:t>
            </a:r>
            <a:r>
              <a:rPr lang="it-IT" dirty="0" err="1"/>
              <a:t>built</a:t>
            </a:r>
            <a:r>
              <a:rPr lang="it-IT" dirty="0"/>
              <a:t> up a </a:t>
            </a:r>
            <a:r>
              <a:rPr lang="it-IT" dirty="0" err="1"/>
              <a:t>wealth</a:t>
            </a:r>
            <a:r>
              <a:rPr lang="it-IT" dirty="0"/>
              <a:t> of knowledge </a:t>
            </a:r>
            <a:r>
              <a:rPr lang="it-IT" dirty="0" err="1"/>
              <a:t>about</a:t>
            </a:r>
            <a:r>
              <a:rPr lang="it-IT" dirty="0"/>
              <a:t> </a:t>
            </a:r>
            <a:r>
              <a:rPr lang="it-IT" dirty="0" err="1"/>
              <a:t>how</a:t>
            </a:r>
            <a:r>
              <a:rPr lang="it-IT" dirty="0"/>
              <a:t> </a:t>
            </a:r>
            <a:r>
              <a:rPr lang="it-IT" dirty="0" err="1"/>
              <a:t>genes</a:t>
            </a:r>
            <a:r>
              <a:rPr lang="it-IT" dirty="0"/>
              <a:t> work. But </a:t>
            </a:r>
            <a:r>
              <a:rPr lang="it-IT" dirty="0" err="1"/>
              <a:t>only</a:t>
            </a:r>
            <a:r>
              <a:rPr lang="it-IT" dirty="0"/>
              <a:t> </a:t>
            </a:r>
            <a:r>
              <a:rPr lang="it-IT" dirty="0" err="1"/>
              <a:t>during</a:t>
            </a:r>
            <a:r>
              <a:rPr lang="it-IT" dirty="0"/>
              <a:t> the last </a:t>
            </a:r>
            <a:r>
              <a:rPr lang="it-IT" dirty="0" err="1"/>
              <a:t>few</a:t>
            </a:r>
            <a:r>
              <a:rPr lang="it-IT" dirty="0"/>
              <a:t> </a:t>
            </a:r>
            <a:r>
              <a:rPr lang="it-IT" dirty="0" err="1"/>
              <a:t>years</a:t>
            </a:r>
            <a:r>
              <a:rPr lang="it-IT" dirty="0"/>
              <a:t> have techniques </a:t>
            </a:r>
            <a:r>
              <a:rPr lang="it-IT" dirty="0" err="1"/>
              <a:t>been</a:t>
            </a:r>
            <a:r>
              <a:rPr lang="it-IT" dirty="0"/>
              <a:t> </a:t>
            </a:r>
            <a:r>
              <a:rPr lang="it-IT" dirty="0" err="1"/>
              <a:t>available</a:t>
            </a:r>
            <a:r>
              <a:rPr lang="it-IT" dirty="0"/>
              <a:t> that make it </a:t>
            </a:r>
            <a:r>
              <a:rPr lang="it-IT" dirty="0" err="1"/>
              <a:t>possible</a:t>
            </a:r>
            <a:r>
              <a:rPr lang="it-IT" dirty="0"/>
              <a:t> to </a:t>
            </a:r>
            <a:r>
              <a:rPr lang="it-IT" dirty="0" err="1"/>
              <a:t>examine</a:t>
            </a:r>
            <a:r>
              <a:rPr lang="it-IT" dirty="0"/>
              <a:t> </a:t>
            </a:r>
            <a:r>
              <a:rPr lang="it-IT" dirty="0" err="1"/>
              <a:t>entire</a:t>
            </a:r>
            <a:r>
              <a:rPr lang="it-IT" dirty="0"/>
              <a:t> </a:t>
            </a:r>
            <a:r>
              <a:rPr lang="it-IT" dirty="0" err="1"/>
              <a:t>genomes</a:t>
            </a:r>
            <a:r>
              <a:rPr lang="it-IT" dirty="0"/>
              <a:t>. </a:t>
            </a:r>
          </a:p>
          <a:p>
            <a:endParaRPr lang="it-IT" dirty="0"/>
          </a:p>
          <a:p>
            <a:r>
              <a:rPr lang="it-IT" b="1" dirty="0" err="1"/>
              <a:t>Individual</a:t>
            </a:r>
            <a:r>
              <a:rPr lang="it-IT" b="1" dirty="0"/>
              <a:t> </a:t>
            </a:r>
            <a:r>
              <a:rPr lang="it-IT" b="1" dirty="0" err="1"/>
              <a:t>genes</a:t>
            </a:r>
            <a:r>
              <a:rPr lang="it-IT" b="1" dirty="0"/>
              <a:t> </a:t>
            </a:r>
            <a:r>
              <a:rPr lang="it-IT" dirty="0"/>
              <a:t>are </a:t>
            </a:r>
            <a:r>
              <a:rPr lang="it-IT" dirty="0" err="1"/>
              <a:t>still</a:t>
            </a:r>
            <a:r>
              <a:rPr lang="it-IT" dirty="0"/>
              <a:t> </a:t>
            </a:r>
            <a:r>
              <a:rPr lang="it-IT" dirty="0" err="1"/>
              <a:t>intensively</a:t>
            </a:r>
            <a:r>
              <a:rPr lang="it-IT" dirty="0"/>
              <a:t> </a:t>
            </a:r>
            <a:r>
              <a:rPr lang="it-IT" dirty="0" err="1"/>
              <a:t>studied</a:t>
            </a:r>
            <a:r>
              <a:rPr lang="it-IT" dirty="0"/>
              <a:t>, but information </a:t>
            </a:r>
            <a:r>
              <a:rPr lang="it-IT" dirty="0" err="1"/>
              <a:t>about</a:t>
            </a:r>
            <a:r>
              <a:rPr lang="it-IT" dirty="0"/>
              <a:t> </a:t>
            </a:r>
            <a:r>
              <a:rPr lang="it-IT" dirty="0" err="1"/>
              <a:t>them</a:t>
            </a:r>
            <a:r>
              <a:rPr lang="it-IT" dirty="0"/>
              <a:t> </a:t>
            </a:r>
            <a:r>
              <a:rPr lang="it-IT" dirty="0" err="1"/>
              <a:t>is</a:t>
            </a:r>
            <a:r>
              <a:rPr lang="it-IT" dirty="0"/>
              <a:t> </a:t>
            </a:r>
            <a:r>
              <a:rPr lang="it-IT" dirty="0" err="1"/>
              <a:t>now</a:t>
            </a:r>
            <a:r>
              <a:rPr lang="it-IT" dirty="0"/>
              <a:t> </a:t>
            </a:r>
            <a:r>
              <a:rPr lang="it-IT" dirty="0" err="1"/>
              <a:t>interpreted</a:t>
            </a:r>
            <a:r>
              <a:rPr lang="it-IT" dirty="0"/>
              <a:t> </a:t>
            </a:r>
            <a:r>
              <a:rPr lang="it-IT" dirty="0" err="1"/>
              <a:t>within</a:t>
            </a:r>
            <a:r>
              <a:rPr lang="it-IT" dirty="0"/>
              <a:t> the </a:t>
            </a:r>
            <a:r>
              <a:rPr lang="it-IT" dirty="0" err="1"/>
              <a:t>context</a:t>
            </a:r>
            <a:r>
              <a:rPr lang="it-IT" dirty="0"/>
              <a:t> of the</a:t>
            </a:r>
            <a:r>
              <a:rPr lang="it-IT" b="1" dirty="0"/>
              <a:t> </a:t>
            </a:r>
            <a:r>
              <a:rPr lang="it-IT" b="1" dirty="0" err="1"/>
              <a:t>genome</a:t>
            </a:r>
            <a:r>
              <a:rPr lang="it-IT" b="1" dirty="0"/>
              <a:t> </a:t>
            </a:r>
            <a:r>
              <a:rPr lang="it-IT" b="1" dirty="0" err="1"/>
              <a:t>as</a:t>
            </a:r>
            <a:r>
              <a:rPr lang="it-IT" b="1" dirty="0"/>
              <a:t> a </a:t>
            </a:r>
            <a:r>
              <a:rPr lang="it-IT" b="1" dirty="0" err="1"/>
              <a:t>whole</a:t>
            </a:r>
            <a:r>
              <a:rPr lang="it-IT" dirty="0"/>
              <a:t>. No </a:t>
            </a:r>
            <a:r>
              <a:rPr lang="it-IT" dirty="0" err="1"/>
              <a:t>longer</a:t>
            </a:r>
            <a:r>
              <a:rPr lang="it-IT" dirty="0"/>
              <a:t> </a:t>
            </a:r>
            <a:r>
              <a:rPr lang="it-IT" dirty="0" err="1"/>
              <a:t>is</a:t>
            </a:r>
            <a:r>
              <a:rPr lang="it-IT" dirty="0"/>
              <a:t> it </a:t>
            </a:r>
            <a:r>
              <a:rPr lang="it-IT" dirty="0" err="1"/>
              <a:t>sufficient</a:t>
            </a:r>
            <a:r>
              <a:rPr lang="it-IT" dirty="0"/>
              <a:t> </a:t>
            </a:r>
            <a:r>
              <a:rPr lang="it-IT" dirty="0" err="1"/>
              <a:t>simply</a:t>
            </a:r>
            <a:r>
              <a:rPr lang="it-IT" dirty="0"/>
              <a:t> to </a:t>
            </a:r>
            <a:r>
              <a:rPr lang="it-IT" dirty="0" err="1"/>
              <a:t>understand</a:t>
            </a:r>
            <a:r>
              <a:rPr lang="it-IT" dirty="0"/>
              <a:t> </a:t>
            </a:r>
            <a:r>
              <a:rPr lang="it-IT" dirty="0" err="1"/>
              <a:t>individual</a:t>
            </a:r>
            <a:r>
              <a:rPr lang="it-IT" dirty="0"/>
              <a:t> </a:t>
            </a:r>
            <a:r>
              <a:rPr lang="it-IT" dirty="0" err="1"/>
              <a:t>biochemical</a:t>
            </a:r>
            <a:r>
              <a:rPr lang="it-IT" dirty="0"/>
              <a:t> pathways or </a:t>
            </a:r>
            <a:r>
              <a:rPr lang="it-IT" dirty="0" err="1"/>
              <a:t>subcellular</a:t>
            </a:r>
            <a:r>
              <a:rPr lang="it-IT" dirty="0"/>
              <a:t> </a:t>
            </a:r>
            <a:r>
              <a:rPr lang="it-IT" dirty="0" err="1"/>
              <a:t>processes</a:t>
            </a:r>
            <a:r>
              <a:rPr lang="it-IT" dirty="0"/>
              <a:t>. </a:t>
            </a:r>
          </a:p>
          <a:p>
            <a:endParaRPr lang="it-IT" dirty="0"/>
          </a:p>
          <a:p>
            <a:r>
              <a:rPr lang="it-IT" dirty="0"/>
              <a:t>The challenge </a:t>
            </a:r>
            <a:r>
              <a:rPr lang="it-IT" dirty="0" err="1"/>
              <a:t>now</a:t>
            </a:r>
            <a:r>
              <a:rPr lang="it-IT" dirty="0"/>
              <a:t> </a:t>
            </a:r>
            <a:r>
              <a:rPr lang="it-IT" dirty="0" err="1"/>
              <a:t>is</a:t>
            </a:r>
            <a:r>
              <a:rPr lang="it-IT" dirty="0"/>
              <a:t> </a:t>
            </a:r>
            <a:r>
              <a:rPr lang="it-IT" dirty="0" err="1"/>
              <a:t>provided</a:t>
            </a:r>
            <a:r>
              <a:rPr lang="it-IT" dirty="0"/>
              <a:t> by </a:t>
            </a:r>
            <a:r>
              <a:rPr lang="it-IT" b="1" dirty="0"/>
              <a:t>systems </a:t>
            </a:r>
            <a:r>
              <a:rPr lang="it-IT" b="1" dirty="0" err="1"/>
              <a:t>biology</a:t>
            </a:r>
            <a:r>
              <a:rPr lang="it-IT" dirty="0"/>
              <a:t>, </a:t>
            </a:r>
            <a:r>
              <a:rPr lang="it-IT" dirty="0" err="1"/>
              <a:t>which</a:t>
            </a:r>
            <a:r>
              <a:rPr lang="it-IT" dirty="0"/>
              <a:t> </a:t>
            </a:r>
            <a:r>
              <a:rPr lang="it-IT" dirty="0" err="1"/>
              <a:t>attempts</a:t>
            </a:r>
            <a:r>
              <a:rPr lang="it-IT" dirty="0"/>
              <a:t> to link </a:t>
            </a:r>
            <a:r>
              <a:rPr lang="it-IT" dirty="0" err="1"/>
              <a:t>together</a:t>
            </a:r>
            <a:r>
              <a:rPr lang="it-IT" dirty="0"/>
              <a:t> </a:t>
            </a:r>
            <a:r>
              <a:rPr lang="it-IT" dirty="0" err="1"/>
              <a:t>these</a:t>
            </a:r>
            <a:r>
              <a:rPr lang="it-IT" dirty="0"/>
              <a:t> pathways and </a:t>
            </a:r>
            <a:r>
              <a:rPr lang="it-IT" dirty="0" err="1"/>
              <a:t>processes</a:t>
            </a:r>
            <a:r>
              <a:rPr lang="it-IT" dirty="0"/>
              <a:t> </a:t>
            </a:r>
            <a:r>
              <a:rPr lang="it-IT" dirty="0" err="1"/>
              <a:t>into</a:t>
            </a:r>
            <a:r>
              <a:rPr lang="it-IT" dirty="0"/>
              <a:t> networks that </a:t>
            </a:r>
            <a:r>
              <a:rPr lang="it-IT" dirty="0" err="1"/>
              <a:t>describe</a:t>
            </a:r>
            <a:r>
              <a:rPr lang="it-IT" dirty="0"/>
              <a:t> the </a:t>
            </a:r>
            <a:r>
              <a:rPr lang="it-IT" dirty="0" err="1"/>
              <a:t>overall</a:t>
            </a:r>
            <a:r>
              <a:rPr lang="it-IT" dirty="0"/>
              <a:t> </a:t>
            </a:r>
            <a:r>
              <a:rPr lang="it-IT" dirty="0" err="1"/>
              <a:t>functioning</a:t>
            </a:r>
            <a:r>
              <a:rPr lang="it-IT" dirty="0"/>
              <a:t> of living </a:t>
            </a:r>
            <a:r>
              <a:rPr lang="it-IT" dirty="0" err="1"/>
              <a:t>cells</a:t>
            </a:r>
            <a:r>
              <a:rPr lang="it-IT" dirty="0"/>
              <a:t> and living </a:t>
            </a:r>
            <a:r>
              <a:rPr lang="it-IT" dirty="0" err="1"/>
              <a:t>organisms</a:t>
            </a:r>
            <a:r>
              <a:rPr lang="it-IT" dirty="0"/>
              <a:t>.</a:t>
            </a:r>
          </a:p>
        </p:txBody>
      </p:sp>
      <p:pic>
        <p:nvPicPr>
          <p:cNvPr id="3" name="Immagine 2">
            <a:extLst>
              <a:ext uri="{FF2B5EF4-FFF2-40B4-BE49-F238E27FC236}">
                <a16:creationId xmlns:a16="http://schemas.microsoft.com/office/drawing/2014/main" id="{0E3A21C8-CF63-49F7-B4A2-56002C73C002}"/>
              </a:ext>
            </a:extLst>
          </p:cNvPr>
          <p:cNvPicPr>
            <a:picLocks noChangeAspect="1"/>
          </p:cNvPicPr>
          <p:nvPr/>
        </p:nvPicPr>
        <p:blipFill>
          <a:blip r:embed="rId2"/>
          <a:stretch>
            <a:fillRect/>
          </a:stretch>
        </p:blipFill>
        <p:spPr>
          <a:xfrm>
            <a:off x="1460116" y="137316"/>
            <a:ext cx="4589366" cy="6072797"/>
          </a:xfrm>
          <a:prstGeom prst="rect">
            <a:avLst/>
          </a:prstGeom>
        </p:spPr>
      </p:pic>
      <p:pic>
        <p:nvPicPr>
          <p:cNvPr id="1027" name="Picture 3" descr="Risultati immagini per genomes terry brown">
            <a:extLst>
              <a:ext uri="{FF2B5EF4-FFF2-40B4-BE49-F238E27FC236}">
                <a16:creationId xmlns:a16="http://schemas.microsoft.com/office/drawing/2014/main" id="{3E61E829-F4CD-4E3E-94C3-E46C4EDFB4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308" y="138736"/>
            <a:ext cx="1181073" cy="1557131"/>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2DCF0B2C-0414-4CFC-875E-428052AD53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056" y="2403453"/>
            <a:ext cx="1163881" cy="1540521"/>
          </a:xfrm>
          <a:prstGeom prst="rect">
            <a:avLst/>
          </a:prstGeom>
        </p:spPr>
      </p:pic>
      <p:pic>
        <p:nvPicPr>
          <p:cNvPr id="7" name="Immagine 6">
            <a:extLst>
              <a:ext uri="{FF2B5EF4-FFF2-40B4-BE49-F238E27FC236}">
                <a16:creationId xmlns:a16="http://schemas.microsoft.com/office/drawing/2014/main" id="{D9CB90BC-0A23-4E13-96EE-A76D677F98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308" y="4663752"/>
            <a:ext cx="1181073" cy="1540522"/>
          </a:xfrm>
          <a:prstGeom prst="rect">
            <a:avLst/>
          </a:prstGeom>
        </p:spPr>
      </p:pic>
      <p:sp>
        <p:nvSpPr>
          <p:cNvPr id="8" name="Rettangolo 7">
            <a:extLst>
              <a:ext uri="{FF2B5EF4-FFF2-40B4-BE49-F238E27FC236}">
                <a16:creationId xmlns:a16="http://schemas.microsoft.com/office/drawing/2014/main" id="{0B388546-E606-4479-9213-C3C9ED658A85}"/>
              </a:ext>
            </a:extLst>
          </p:cNvPr>
          <p:cNvSpPr/>
          <p:nvPr/>
        </p:nvSpPr>
        <p:spPr>
          <a:xfrm>
            <a:off x="3428427" y="6351352"/>
            <a:ext cx="652743" cy="369332"/>
          </a:xfrm>
          <a:prstGeom prst="rect">
            <a:avLst/>
          </a:prstGeom>
        </p:spPr>
        <p:txBody>
          <a:bodyPr wrap="none">
            <a:spAutoFit/>
          </a:bodyPr>
          <a:lstStyle/>
          <a:p>
            <a:r>
              <a:rPr lang="it-IT" dirty="0"/>
              <a:t>2017</a:t>
            </a:r>
          </a:p>
        </p:txBody>
      </p:sp>
      <p:sp>
        <p:nvSpPr>
          <p:cNvPr id="10" name="Rettangolo 9">
            <a:extLst>
              <a:ext uri="{FF2B5EF4-FFF2-40B4-BE49-F238E27FC236}">
                <a16:creationId xmlns:a16="http://schemas.microsoft.com/office/drawing/2014/main" id="{0476295E-981D-4D87-96CA-4B7303B5ABAF}"/>
              </a:ext>
            </a:extLst>
          </p:cNvPr>
          <p:cNvSpPr/>
          <p:nvPr/>
        </p:nvSpPr>
        <p:spPr>
          <a:xfrm>
            <a:off x="427474" y="6351352"/>
            <a:ext cx="652743" cy="369332"/>
          </a:xfrm>
          <a:prstGeom prst="rect">
            <a:avLst/>
          </a:prstGeom>
        </p:spPr>
        <p:txBody>
          <a:bodyPr wrap="none">
            <a:spAutoFit/>
          </a:bodyPr>
          <a:lstStyle/>
          <a:p>
            <a:r>
              <a:rPr lang="it-IT" dirty="0"/>
              <a:t>2006</a:t>
            </a:r>
          </a:p>
        </p:txBody>
      </p:sp>
      <p:sp>
        <p:nvSpPr>
          <p:cNvPr id="11" name="Rettangolo 10">
            <a:extLst>
              <a:ext uri="{FF2B5EF4-FFF2-40B4-BE49-F238E27FC236}">
                <a16:creationId xmlns:a16="http://schemas.microsoft.com/office/drawing/2014/main" id="{D87A348D-D85B-4BE3-BBCF-65BD426FC282}"/>
              </a:ext>
            </a:extLst>
          </p:cNvPr>
          <p:cNvSpPr/>
          <p:nvPr/>
        </p:nvSpPr>
        <p:spPr>
          <a:xfrm>
            <a:off x="357916" y="4095215"/>
            <a:ext cx="652743" cy="369332"/>
          </a:xfrm>
          <a:prstGeom prst="rect">
            <a:avLst/>
          </a:prstGeom>
        </p:spPr>
        <p:txBody>
          <a:bodyPr wrap="none">
            <a:spAutoFit/>
          </a:bodyPr>
          <a:lstStyle/>
          <a:p>
            <a:r>
              <a:rPr lang="it-IT" dirty="0"/>
              <a:t>2002</a:t>
            </a:r>
          </a:p>
        </p:txBody>
      </p:sp>
      <p:sp>
        <p:nvSpPr>
          <p:cNvPr id="12" name="Rettangolo 11">
            <a:extLst>
              <a:ext uri="{FF2B5EF4-FFF2-40B4-BE49-F238E27FC236}">
                <a16:creationId xmlns:a16="http://schemas.microsoft.com/office/drawing/2014/main" id="{5412E7E5-1BBF-49A3-9353-93137A186090}"/>
              </a:ext>
            </a:extLst>
          </p:cNvPr>
          <p:cNvSpPr/>
          <p:nvPr/>
        </p:nvSpPr>
        <p:spPr>
          <a:xfrm>
            <a:off x="422525" y="1773835"/>
            <a:ext cx="652743" cy="369332"/>
          </a:xfrm>
          <a:prstGeom prst="rect">
            <a:avLst/>
          </a:prstGeom>
        </p:spPr>
        <p:txBody>
          <a:bodyPr wrap="none">
            <a:spAutoFit/>
          </a:bodyPr>
          <a:lstStyle/>
          <a:p>
            <a:r>
              <a:rPr lang="it-IT" dirty="0"/>
              <a:t>1999</a:t>
            </a:r>
          </a:p>
        </p:txBody>
      </p:sp>
    </p:spTree>
    <p:extLst>
      <p:ext uri="{BB962C8B-B14F-4D97-AF65-F5344CB8AC3E}">
        <p14:creationId xmlns:p14="http://schemas.microsoft.com/office/powerpoint/2010/main" val="19030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315A87A-A5F6-489B-A146-A560FD01A251}"/>
              </a:ext>
            </a:extLst>
          </p:cNvPr>
          <p:cNvSpPr/>
          <p:nvPr/>
        </p:nvSpPr>
        <p:spPr>
          <a:xfrm>
            <a:off x="266699" y="155139"/>
            <a:ext cx="11658602" cy="1200329"/>
          </a:xfrm>
          <a:prstGeom prst="rect">
            <a:avLst/>
          </a:prstGeom>
        </p:spPr>
        <p:txBody>
          <a:bodyPr wrap="square">
            <a:spAutoFit/>
          </a:bodyPr>
          <a:lstStyle/>
          <a:p>
            <a:r>
              <a:rPr lang="it-IT" dirty="0"/>
              <a:t>The double </a:t>
            </a:r>
            <a:r>
              <a:rPr lang="it-IT" dirty="0" err="1"/>
              <a:t>helix</a:t>
            </a:r>
            <a:r>
              <a:rPr lang="it-IT" dirty="0"/>
              <a:t>, </a:t>
            </a:r>
            <a:r>
              <a:rPr lang="it-IT" dirty="0" err="1"/>
              <a:t>discovered</a:t>
            </a:r>
            <a:r>
              <a:rPr lang="it-IT" dirty="0"/>
              <a:t> by </a:t>
            </a:r>
            <a:r>
              <a:rPr lang="it-IT" b="1" dirty="0"/>
              <a:t>Watson and Crick </a:t>
            </a:r>
            <a:r>
              <a:rPr lang="it-IT" dirty="0"/>
              <a:t>on </a:t>
            </a:r>
            <a:r>
              <a:rPr lang="it-IT" dirty="0" err="1"/>
              <a:t>Saturday</a:t>
            </a:r>
            <a:r>
              <a:rPr lang="it-IT" dirty="0"/>
              <a:t>, </a:t>
            </a:r>
            <a:r>
              <a:rPr lang="it-IT" dirty="0">
                <a:solidFill>
                  <a:srgbClr val="FF0000"/>
                </a:solidFill>
              </a:rPr>
              <a:t>March 7, 1953</a:t>
            </a:r>
            <a:r>
              <a:rPr lang="it-IT" dirty="0"/>
              <a:t>, </a:t>
            </a:r>
            <a:r>
              <a:rPr lang="it-IT" dirty="0" err="1"/>
              <a:t>was</a:t>
            </a:r>
            <a:r>
              <a:rPr lang="it-IT" dirty="0"/>
              <a:t> the single </a:t>
            </a:r>
            <a:r>
              <a:rPr lang="it-IT" dirty="0" err="1"/>
              <a:t>most</a:t>
            </a:r>
            <a:r>
              <a:rPr lang="it-IT" dirty="0"/>
              <a:t> </a:t>
            </a:r>
            <a:r>
              <a:rPr lang="it-IT" dirty="0" err="1"/>
              <a:t>important</a:t>
            </a:r>
            <a:r>
              <a:rPr lang="it-IT" dirty="0"/>
              <a:t> </a:t>
            </a:r>
            <a:r>
              <a:rPr lang="it-IT" dirty="0" err="1"/>
              <a:t>breakthrough</a:t>
            </a:r>
            <a:r>
              <a:rPr lang="it-IT" dirty="0"/>
              <a:t> in </a:t>
            </a:r>
            <a:r>
              <a:rPr lang="it-IT" dirty="0" err="1"/>
              <a:t>biology</a:t>
            </a:r>
            <a:r>
              <a:rPr lang="it-IT" dirty="0"/>
              <a:t> </a:t>
            </a:r>
            <a:r>
              <a:rPr lang="it-IT" dirty="0" err="1"/>
              <a:t>during</a:t>
            </a:r>
            <a:r>
              <a:rPr lang="it-IT" dirty="0"/>
              <a:t> the </a:t>
            </a:r>
            <a:r>
              <a:rPr lang="it-IT" dirty="0" err="1"/>
              <a:t>twentieth</a:t>
            </a:r>
            <a:r>
              <a:rPr lang="it-IT" dirty="0"/>
              <a:t> </a:t>
            </a:r>
            <a:r>
              <a:rPr lang="it-IT" dirty="0" err="1"/>
              <a:t>century</a:t>
            </a:r>
            <a:r>
              <a:rPr lang="it-IT" dirty="0"/>
              <a:t>. The </a:t>
            </a:r>
            <a:r>
              <a:rPr lang="it-IT" dirty="0" err="1"/>
              <a:t>discovery</a:t>
            </a:r>
            <a:r>
              <a:rPr lang="it-IT" dirty="0"/>
              <a:t> of the double </a:t>
            </a:r>
            <a:r>
              <a:rPr lang="it-IT" dirty="0" err="1"/>
              <a:t>helix</a:t>
            </a:r>
            <a:r>
              <a:rPr lang="it-IT" dirty="0"/>
              <a:t> can be </a:t>
            </a:r>
            <a:r>
              <a:rPr lang="it-IT" dirty="0" err="1"/>
              <a:t>looked</a:t>
            </a:r>
            <a:r>
              <a:rPr lang="it-IT" dirty="0"/>
              <a:t> on </a:t>
            </a:r>
            <a:r>
              <a:rPr lang="it-IT" dirty="0" err="1"/>
              <a:t>as</a:t>
            </a:r>
            <a:r>
              <a:rPr lang="it-IT" dirty="0"/>
              <a:t> one of the first </a:t>
            </a:r>
            <a:r>
              <a:rPr lang="it-IT" dirty="0" err="1"/>
              <a:t>multidisciplinary</a:t>
            </a:r>
            <a:r>
              <a:rPr lang="it-IT" dirty="0"/>
              <a:t> </a:t>
            </a:r>
            <a:r>
              <a:rPr lang="it-IT" dirty="0" err="1"/>
              <a:t>biological</a:t>
            </a:r>
            <a:r>
              <a:rPr lang="it-IT" dirty="0"/>
              <a:t> </a:t>
            </a:r>
            <a:r>
              <a:rPr lang="it-IT" dirty="0" err="1"/>
              <a:t>research</a:t>
            </a:r>
            <a:r>
              <a:rPr lang="it-IT" dirty="0"/>
              <a:t> projects. </a:t>
            </a:r>
          </a:p>
          <a:p>
            <a:r>
              <a:rPr lang="it-IT" dirty="0"/>
              <a:t>Watson and Crick </a:t>
            </a:r>
            <a:r>
              <a:rPr lang="it-IT" dirty="0" err="1"/>
              <a:t>used</a:t>
            </a:r>
            <a:r>
              <a:rPr lang="it-IT" dirty="0"/>
              <a:t> </a:t>
            </a:r>
            <a:r>
              <a:rPr lang="it-IT" b="1" dirty="0" err="1"/>
              <a:t>four</a:t>
            </a:r>
            <a:r>
              <a:rPr lang="it-IT" dirty="0"/>
              <a:t> </a:t>
            </a:r>
            <a:r>
              <a:rPr lang="it-IT" dirty="0" err="1"/>
              <a:t>quite</a:t>
            </a:r>
            <a:r>
              <a:rPr lang="it-IT" dirty="0"/>
              <a:t> </a:t>
            </a:r>
            <a:r>
              <a:rPr lang="it-IT" dirty="0" err="1"/>
              <a:t>different</a:t>
            </a:r>
            <a:r>
              <a:rPr lang="it-IT" dirty="0"/>
              <a:t> </a:t>
            </a:r>
            <a:r>
              <a:rPr lang="it-IT" b="1" dirty="0" err="1"/>
              <a:t>types</a:t>
            </a:r>
            <a:r>
              <a:rPr lang="it-IT" b="1" dirty="0"/>
              <a:t> of information </a:t>
            </a:r>
            <a:r>
              <a:rPr lang="it-IT" dirty="0"/>
              <a:t>to deduce the double-</a:t>
            </a:r>
            <a:r>
              <a:rPr lang="it-IT" dirty="0" err="1"/>
              <a:t>helix</a:t>
            </a:r>
            <a:r>
              <a:rPr lang="it-IT" dirty="0"/>
              <a:t> </a:t>
            </a:r>
            <a:r>
              <a:rPr lang="it-IT" dirty="0" err="1"/>
              <a:t>structure</a:t>
            </a:r>
            <a:r>
              <a:rPr lang="it-IT" dirty="0"/>
              <a:t>:</a:t>
            </a:r>
          </a:p>
        </p:txBody>
      </p:sp>
      <p:sp>
        <p:nvSpPr>
          <p:cNvPr id="6" name="Rettangolo 5">
            <a:extLst>
              <a:ext uri="{FF2B5EF4-FFF2-40B4-BE49-F238E27FC236}">
                <a16:creationId xmlns:a16="http://schemas.microsoft.com/office/drawing/2014/main" id="{48E28E3F-DE20-40AC-8522-9ABC72D0FF98}"/>
              </a:ext>
            </a:extLst>
          </p:cNvPr>
          <p:cNvSpPr/>
          <p:nvPr/>
        </p:nvSpPr>
        <p:spPr>
          <a:xfrm>
            <a:off x="2048935" y="1615395"/>
            <a:ext cx="6341532" cy="1200329"/>
          </a:xfrm>
          <a:prstGeom prst="rect">
            <a:avLst/>
          </a:prstGeom>
        </p:spPr>
        <p:txBody>
          <a:bodyPr wrap="square">
            <a:spAutoFit/>
          </a:bodyPr>
          <a:lstStyle/>
          <a:p>
            <a:r>
              <a:rPr lang="it-IT" b="1" dirty="0">
                <a:solidFill>
                  <a:srgbClr val="FF0000"/>
                </a:solidFill>
              </a:rPr>
              <a:t>1) </a:t>
            </a:r>
            <a:r>
              <a:rPr lang="it-IT" b="1" dirty="0"/>
              <a:t>X-</a:t>
            </a:r>
            <a:r>
              <a:rPr lang="it-IT" b="1" dirty="0" err="1"/>
              <a:t>ray</a:t>
            </a:r>
            <a:r>
              <a:rPr lang="it-IT" b="1" dirty="0"/>
              <a:t> </a:t>
            </a:r>
            <a:r>
              <a:rPr lang="it-IT" b="1" dirty="0" err="1"/>
              <a:t>diffraction</a:t>
            </a:r>
            <a:r>
              <a:rPr lang="it-IT" b="1" dirty="0"/>
              <a:t> patterns</a:t>
            </a:r>
            <a:r>
              <a:rPr lang="it-IT" dirty="0"/>
              <a:t>, </a:t>
            </a:r>
            <a:r>
              <a:rPr lang="it-IT" dirty="0" err="1"/>
              <a:t>most</a:t>
            </a:r>
            <a:r>
              <a:rPr lang="it-IT" dirty="0"/>
              <a:t> of </a:t>
            </a:r>
            <a:r>
              <a:rPr lang="it-IT" dirty="0" err="1"/>
              <a:t>which</a:t>
            </a:r>
            <a:r>
              <a:rPr lang="it-IT" dirty="0"/>
              <a:t> </a:t>
            </a:r>
            <a:r>
              <a:rPr lang="it-IT" dirty="0" err="1"/>
              <a:t>were</a:t>
            </a:r>
            <a:r>
              <a:rPr lang="it-IT" dirty="0"/>
              <a:t> </a:t>
            </a:r>
            <a:r>
              <a:rPr lang="it-IT" dirty="0" err="1"/>
              <a:t>produced</a:t>
            </a:r>
            <a:r>
              <a:rPr lang="it-IT" dirty="0"/>
              <a:t> by </a:t>
            </a:r>
            <a:r>
              <a:rPr lang="it-IT" dirty="0" err="1">
                <a:solidFill>
                  <a:srgbClr val="FF0000"/>
                </a:solidFill>
              </a:rPr>
              <a:t>Rosalind</a:t>
            </a:r>
            <a:r>
              <a:rPr lang="it-IT" dirty="0">
                <a:solidFill>
                  <a:srgbClr val="FF0000"/>
                </a:solidFill>
              </a:rPr>
              <a:t> Franklin</a:t>
            </a:r>
            <a:r>
              <a:rPr lang="it-IT" dirty="0"/>
              <a:t> (</a:t>
            </a:r>
            <a:r>
              <a:rPr lang="en-US" dirty="0"/>
              <a:t>colleague of </a:t>
            </a:r>
            <a:r>
              <a:rPr lang="en-US" dirty="0">
                <a:solidFill>
                  <a:srgbClr val="FF0000"/>
                </a:solidFill>
              </a:rPr>
              <a:t>Maurice Wilkins </a:t>
            </a:r>
            <a:r>
              <a:rPr lang="en-US" dirty="0"/>
              <a:t>and</a:t>
            </a:r>
            <a:r>
              <a:rPr lang="en-US" dirty="0">
                <a:solidFill>
                  <a:srgbClr val="FF0000"/>
                </a:solidFill>
              </a:rPr>
              <a:t> </a:t>
            </a:r>
            <a:r>
              <a:rPr lang="en-US" dirty="0" err="1">
                <a:solidFill>
                  <a:srgbClr val="FF0000"/>
                </a:solidFill>
              </a:rPr>
              <a:t>Raynold</a:t>
            </a:r>
            <a:r>
              <a:rPr lang="en-US" dirty="0">
                <a:solidFill>
                  <a:srgbClr val="FF0000"/>
                </a:solidFill>
              </a:rPr>
              <a:t> Gosling</a:t>
            </a:r>
            <a:r>
              <a:rPr lang="it-IT" dirty="0"/>
              <a:t>), </a:t>
            </a:r>
            <a:r>
              <a:rPr lang="en-US" dirty="0"/>
              <a:t>who was herself very close to solving the structure, r</a:t>
            </a:r>
            <a:r>
              <a:rPr lang="it-IT" dirty="0" err="1"/>
              <a:t>evealed</a:t>
            </a:r>
            <a:r>
              <a:rPr lang="it-IT" dirty="0"/>
              <a:t> the </a:t>
            </a:r>
            <a:r>
              <a:rPr lang="it-IT" dirty="0" err="1"/>
              <a:t>detailed</a:t>
            </a:r>
            <a:r>
              <a:rPr lang="it-IT" dirty="0"/>
              <a:t> </a:t>
            </a:r>
            <a:r>
              <a:rPr lang="it-IT" dirty="0" err="1"/>
              <a:t>helical</a:t>
            </a:r>
            <a:r>
              <a:rPr lang="it-IT" dirty="0"/>
              <a:t> </a:t>
            </a:r>
            <a:r>
              <a:rPr lang="it-IT" dirty="0" err="1"/>
              <a:t>structure</a:t>
            </a:r>
            <a:r>
              <a:rPr lang="it-IT" dirty="0"/>
              <a:t>.</a:t>
            </a:r>
          </a:p>
        </p:txBody>
      </p:sp>
      <p:pic>
        <p:nvPicPr>
          <p:cNvPr id="7" name="Immagine 6">
            <a:extLst>
              <a:ext uri="{FF2B5EF4-FFF2-40B4-BE49-F238E27FC236}">
                <a16:creationId xmlns:a16="http://schemas.microsoft.com/office/drawing/2014/main" id="{B4E163C2-763F-4E49-BF39-384EE8D04564}"/>
              </a:ext>
            </a:extLst>
          </p:cNvPr>
          <p:cNvPicPr>
            <a:picLocks noChangeAspect="1"/>
          </p:cNvPicPr>
          <p:nvPr/>
        </p:nvPicPr>
        <p:blipFill>
          <a:blip r:embed="rId2"/>
          <a:stretch>
            <a:fillRect/>
          </a:stretch>
        </p:blipFill>
        <p:spPr>
          <a:xfrm>
            <a:off x="8684683" y="2315103"/>
            <a:ext cx="3390900" cy="3362325"/>
          </a:xfrm>
          <a:prstGeom prst="rect">
            <a:avLst/>
          </a:prstGeom>
        </p:spPr>
      </p:pic>
      <p:sp>
        <p:nvSpPr>
          <p:cNvPr id="8" name="Rettangolo 7">
            <a:extLst>
              <a:ext uri="{FF2B5EF4-FFF2-40B4-BE49-F238E27FC236}">
                <a16:creationId xmlns:a16="http://schemas.microsoft.com/office/drawing/2014/main" id="{30252341-3459-478A-8FA5-86DD9CCA5347}"/>
              </a:ext>
            </a:extLst>
          </p:cNvPr>
          <p:cNvSpPr/>
          <p:nvPr/>
        </p:nvSpPr>
        <p:spPr>
          <a:xfrm>
            <a:off x="2048935" y="2849307"/>
            <a:ext cx="6417732" cy="3139321"/>
          </a:xfrm>
          <a:prstGeom prst="rect">
            <a:avLst/>
          </a:prstGeom>
        </p:spPr>
        <p:txBody>
          <a:bodyPr wrap="square">
            <a:spAutoFit/>
          </a:bodyPr>
          <a:lstStyle/>
          <a:p>
            <a:r>
              <a:rPr lang="it-IT" dirty="0"/>
              <a:t>The cross </a:t>
            </a:r>
            <a:r>
              <a:rPr lang="it-IT" dirty="0" err="1"/>
              <a:t>shape</a:t>
            </a:r>
            <a:r>
              <a:rPr lang="it-IT" dirty="0"/>
              <a:t> </a:t>
            </a:r>
            <a:r>
              <a:rPr lang="it-IT" dirty="0" err="1"/>
              <a:t>indicates</a:t>
            </a:r>
            <a:r>
              <a:rPr lang="it-IT" dirty="0"/>
              <a:t> that DNA </a:t>
            </a:r>
            <a:r>
              <a:rPr lang="it-IT" dirty="0" err="1"/>
              <a:t>has</a:t>
            </a:r>
            <a:r>
              <a:rPr lang="it-IT" dirty="0"/>
              <a:t> a </a:t>
            </a:r>
            <a:r>
              <a:rPr lang="it-IT" dirty="0" err="1"/>
              <a:t>helical</a:t>
            </a:r>
            <a:r>
              <a:rPr lang="it-IT" dirty="0"/>
              <a:t> </a:t>
            </a:r>
            <a:r>
              <a:rPr lang="it-IT" dirty="0" err="1"/>
              <a:t>structure</a:t>
            </a:r>
            <a:r>
              <a:rPr lang="it-IT" dirty="0"/>
              <a:t>, and the </a:t>
            </a:r>
            <a:r>
              <a:rPr lang="it-IT" dirty="0" err="1"/>
              <a:t>extent</a:t>
            </a:r>
            <a:r>
              <a:rPr lang="it-IT" dirty="0"/>
              <a:t> of the </a:t>
            </a:r>
            <a:r>
              <a:rPr lang="it-IT" dirty="0" err="1"/>
              <a:t>shadowing</a:t>
            </a:r>
            <a:r>
              <a:rPr lang="it-IT" dirty="0"/>
              <a:t> </a:t>
            </a:r>
            <a:r>
              <a:rPr lang="it-IT" dirty="0" err="1"/>
              <a:t>within</a:t>
            </a:r>
            <a:r>
              <a:rPr lang="it-IT" dirty="0"/>
              <a:t> the </a:t>
            </a:r>
            <a:r>
              <a:rPr lang="it-IT" dirty="0" err="1"/>
              <a:t>diamond</a:t>
            </a:r>
            <a:r>
              <a:rPr lang="it-IT" dirty="0"/>
              <a:t> </a:t>
            </a:r>
            <a:r>
              <a:rPr lang="it-IT" dirty="0" err="1"/>
              <a:t>spaces</a:t>
            </a:r>
            <a:r>
              <a:rPr lang="it-IT" dirty="0"/>
              <a:t> </a:t>
            </a:r>
            <a:r>
              <a:rPr lang="it-IT" dirty="0" err="1"/>
              <a:t>above</a:t>
            </a:r>
            <a:r>
              <a:rPr lang="it-IT" dirty="0"/>
              <a:t>, </a:t>
            </a:r>
            <a:r>
              <a:rPr lang="it-IT" dirty="0" err="1"/>
              <a:t>below</a:t>
            </a:r>
            <a:r>
              <a:rPr lang="it-IT" dirty="0"/>
              <a:t>, and to </a:t>
            </a:r>
            <a:r>
              <a:rPr lang="it-IT" dirty="0" err="1"/>
              <a:t>either</a:t>
            </a:r>
            <a:r>
              <a:rPr lang="it-IT" dirty="0"/>
              <a:t> side of the cross show that the </a:t>
            </a:r>
            <a:r>
              <a:rPr lang="it-IT" b="1" dirty="0"/>
              <a:t>sugar–</a:t>
            </a:r>
            <a:r>
              <a:rPr lang="it-IT" b="1" dirty="0" err="1"/>
              <a:t>phosphate</a:t>
            </a:r>
            <a:r>
              <a:rPr lang="it-IT" b="1" dirty="0"/>
              <a:t> </a:t>
            </a:r>
            <a:r>
              <a:rPr lang="it-IT" b="1" dirty="0" err="1"/>
              <a:t>backbone</a:t>
            </a:r>
            <a:r>
              <a:rPr lang="it-IT" b="1" dirty="0"/>
              <a:t> </a:t>
            </a:r>
            <a:r>
              <a:rPr lang="it-IT" dirty="0" err="1"/>
              <a:t>is</a:t>
            </a:r>
            <a:r>
              <a:rPr lang="it-IT" dirty="0"/>
              <a:t> on the </a:t>
            </a:r>
            <a:r>
              <a:rPr lang="it-IT" b="1" dirty="0" err="1"/>
              <a:t>outside</a:t>
            </a:r>
            <a:r>
              <a:rPr lang="it-IT" dirty="0"/>
              <a:t> of the </a:t>
            </a:r>
            <a:r>
              <a:rPr lang="it-IT" dirty="0" err="1"/>
              <a:t>helix</a:t>
            </a:r>
            <a:r>
              <a:rPr lang="it-IT" dirty="0"/>
              <a:t>. The positions of the </a:t>
            </a:r>
            <a:r>
              <a:rPr lang="it-IT" dirty="0" err="1"/>
              <a:t>various</a:t>
            </a:r>
            <a:r>
              <a:rPr lang="it-IT" dirty="0"/>
              <a:t> </a:t>
            </a:r>
            <a:r>
              <a:rPr lang="it-IT" b="1" dirty="0" err="1"/>
              <a:t>smears</a:t>
            </a:r>
            <a:r>
              <a:rPr lang="it-IT" dirty="0"/>
              <a:t> that make up the </a:t>
            </a:r>
            <a:r>
              <a:rPr lang="it-IT" dirty="0" err="1"/>
              <a:t>arms</a:t>
            </a:r>
            <a:r>
              <a:rPr lang="it-IT" dirty="0"/>
              <a:t> of the cross </a:t>
            </a:r>
            <a:r>
              <a:rPr lang="it-IT" dirty="0" err="1"/>
              <a:t>enable</a:t>
            </a:r>
            <a:r>
              <a:rPr lang="it-IT" dirty="0"/>
              <a:t> </a:t>
            </a:r>
            <a:r>
              <a:rPr lang="it-IT" dirty="0" err="1"/>
              <a:t>dimensions</a:t>
            </a:r>
            <a:r>
              <a:rPr lang="it-IT" dirty="0"/>
              <a:t> </a:t>
            </a:r>
            <a:r>
              <a:rPr lang="it-IT" dirty="0" err="1"/>
              <a:t>such</a:t>
            </a:r>
            <a:r>
              <a:rPr lang="it-IT" dirty="0"/>
              <a:t> </a:t>
            </a:r>
            <a:r>
              <a:rPr lang="it-IT" dirty="0" err="1"/>
              <a:t>as</a:t>
            </a:r>
            <a:r>
              <a:rPr lang="it-IT" dirty="0"/>
              <a:t> the </a:t>
            </a:r>
            <a:r>
              <a:rPr lang="it-IT" b="1" dirty="0" err="1"/>
              <a:t>diameter</a:t>
            </a:r>
            <a:r>
              <a:rPr lang="it-IT" b="1" dirty="0"/>
              <a:t>, rise per base </a:t>
            </a:r>
            <a:r>
              <a:rPr lang="it-IT" b="1" dirty="0" err="1"/>
              <a:t>pair</a:t>
            </a:r>
            <a:r>
              <a:rPr lang="it-IT" dirty="0"/>
              <a:t>, and pitch of the </a:t>
            </a:r>
            <a:r>
              <a:rPr lang="it-IT" dirty="0" err="1"/>
              <a:t>molecule</a:t>
            </a:r>
            <a:r>
              <a:rPr lang="it-IT" dirty="0"/>
              <a:t> to be </a:t>
            </a:r>
            <a:r>
              <a:rPr lang="it-IT" dirty="0" err="1"/>
              <a:t>calculated</a:t>
            </a:r>
            <a:r>
              <a:rPr lang="it-IT" dirty="0"/>
              <a:t>. The </a:t>
            </a:r>
            <a:r>
              <a:rPr lang="it-IT" dirty="0" err="1"/>
              <a:t>missing</a:t>
            </a:r>
            <a:r>
              <a:rPr lang="it-IT" dirty="0"/>
              <a:t> </a:t>
            </a:r>
            <a:r>
              <a:rPr lang="it-IT" dirty="0" err="1"/>
              <a:t>smears</a:t>
            </a:r>
            <a:r>
              <a:rPr lang="it-IT" dirty="0"/>
              <a:t> (the gap in </a:t>
            </a:r>
            <a:r>
              <a:rPr lang="it-IT" dirty="0" err="1"/>
              <a:t>each</a:t>
            </a:r>
            <a:r>
              <a:rPr lang="it-IT" dirty="0"/>
              <a:t> </a:t>
            </a:r>
            <a:r>
              <a:rPr lang="it-IT" dirty="0" err="1"/>
              <a:t>arm</a:t>
            </a:r>
            <a:r>
              <a:rPr lang="it-IT" dirty="0"/>
              <a:t> of the cross, </a:t>
            </a:r>
            <a:r>
              <a:rPr lang="it-IT" dirty="0" err="1"/>
              <a:t>marked</a:t>
            </a:r>
            <a:r>
              <a:rPr lang="it-IT" dirty="0"/>
              <a:t> by the </a:t>
            </a:r>
            <a:r>
              <a:rPr lang="it-IT" dirty="0" err="1"/>
              <a:t>arrows</a:t>
            </a:r>
            <a:r>
              <a:rPr lang="it-IT" dirty="0"/>
              <a:t>) indicate the relative positioning of the </a:t>
            </a:r>
            <a:r>
              <a:rPr lang="it-IT" dirty="0" err="1"/>
              <a:t>two</a:t>
            </a:r>
            <a:r>
              <a:rPr lang="it-IT" dirty="0"/>
              <a:t> </a:t>
            </a:r>
            <a:r>
              <a:rPr lang="it-IT" dirty="0" err="1"/>
              <a:t>polynucleotides</a:t>
            </a:r>
            <a:r>
              <a:rPr lang="it-IT" dirty="0"/>
              <a:t>. </a:t>
            </a:r>
            <a:r>
              <a:rPr lang="it-IT" dirty="0" err="1"/>
              <a:t>These</a:t>
            </a:r>
            <a:r>
              <a:rPr lang="it-IT" dirty="0"/>
              <a:t> </a:t>
            </a:r>
            <a:r>
              <a:rPr lang="it-IT" b="1" dirty="0" err="1"/>
              <a:t>missing</a:t>
            </a:r>
            <a:r>
              <a:rPr lang="it-IT" b="1" dirty="0"/>
              <a:t> </a:t>
            </a:r>
            <a:r>
              <a:rPr lang="it-IT" b="1" dirty="0" err="1"/>
              <a:t>smears</a:t>
            </a:r>
            <a:r>
              <a:rPr lang="it-IT" b="1" dirty="0"/>
              <a:t> </a:t>
            </a:r>
            <a:r>
              <a:rPr lang="it-IT" dirty="0" err="1"/>
              <a:t>enabled</a:t>
            </a:r>
            <a:r>
              <a:rPr lang="it-IT" dirty="0"/>
              <a:t> Watson and Crick to </a:t>
            </a:r>
            <a:r>
              <a:rPr lang="it-IT" dirty="0" err="1"/>
              <a:t>recognize</a:t>
            </a:r>
            <a:r>
              <a:rPr lang="it-IT" dirty="0"/>
              <a:t> that there are </a:t>
            </a:r>
            <a:r>
              <a:rPr lang="it-IT" b="1" dirty="0" err="1"/>
              <a:t>two</a:t>
            </a:r>
            <a:r>
              <a:rPr lang="it-IT" b="1" dirty="0"/>
              <a:t> </a:t>
            </a:r>
            <a:r>
              <a:rPr lang="it-IT" b="1" dirty="0" err="1"/>
              <a:t>grooves</a:t>
            </a:r>
            <a:r>
              <a:rPr lang="it-IT" b="1" dirty="0"/>
              <a:t> </a:t>
            </a:r>
            <a:r>
              <a:rPr lang="it-IT" dirty="0"/>
              <a:t>of </a:t>
            </a:r>
            <a:r>
              <a:rPr lang="it-IT" dirty="0" err="1"/>
              <a:t>different</a:t>
            </a:r>
            <a:r>
              <a:rPr lang="it-IT" dirty="0"/>
              <a:t> </a:t>
            </a:r>
            <a:r>
              <a:rPr lang="it-IT" dirty="0" err="1"/>
              <a:t>depths</a:t>
            </a:r>
            <a:r>
              <a:rPr lang="it-IT" dirty="0"/>
              <a:t> on the </a:t>
            </a:r>
            <a:r>
              <a:rPr lang="it-IT" dirty="0" err="1"/>
              <a:t>outer</a:t>
            </a:r>
            <a:r>
              <a:rPr lang="it-IT" dirty="0"/>
              <a:t> </a:t>
            </a:r>
            <a:r>
              <a:rPr lang="it-IT" dirty="0" err="1"/>
              <a:t>surface</a:t>
            </a:r>
            <a:r>
              <a:rPr lang="it-IT" dirty="0"/>
              <a:t> of the </a:t>
            </a:r>
            <a:r>
              <a:rPr lang="it-IT" dirty="0" err="1"/>
              <a:t>helix</a:t>
            </a:r>
            <a:endParaRPr lang="it-IT" dirty="0"/>
          </a:p>
        </p:txBody>
      </p:sp>
      <p:pic>
        <p:nvPicPr>
          <p:cNvPr id="4102" name="Picture 6" descr="Risultati immagini per Rosalind Franklin">
            <a:extLst>
              <a:ext uri="{FF2B5EF4-FFF2-40B4-BE49-F238E27FC236}">
                <a16:creationId xmlns:a16="http://schemas.microsoft.com/office/drawing/2014/main" id="{95C38BA7-BE46-4682-9567-497A0E6F28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54" r="9563"/>
          <a:stretch/>
        </p:blipFill>
        <p:spPr bwMode="auto">
          <a:xfrm>
            <a:off x="324908" y="1617417"/>
            <a:ext cx="1507068" cy="11049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isultati immagini per Maurice Wilkins">
            <a:extLst>
              <a:ext uri="{FF2B5EF4-FFF2-40B4-BE49-F238E27FC236}">
                <a16:creationId xmlns:a16="http://schemas.microsoft.com/office/drawing/2014/main" id="{B367471F-714D-4D8C-B179-466F80247F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042" y="3290642"/>
            <a:ext cx="844550" cy="126682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Risultati immagini per Gosling dna">
            <a:extLst>
              <a:ext uri="{FF2B5EF4-FFF2-40B4-BE49-F238E27FC236}">
                <a16:creationId xmlns:a16="http://schemas.microsoft.com/office/drawing/2014/main" id="{BE1A05CF-A6C7-42E7-9487-F198F2B4CC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849" y="4949148"/>
            <a:ext cx="865187" cy="1047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819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BE573273-E58E-48B6-B60E-016F746F549E}"/>
              </a:ext>
            </a:extLst>
          </p:cNvPr>
          <p:cNvPicPr>
            <a:picLocks noChangeAspect="1"/>
          </p:cNvPicPr>
          <p:nvPr/>
        </p:nvPicPr>
        <p:blipFill>
          <a:blip r:embed="rId2"/>
          <a:stretch>
            <a:fillRect/>
          </a:stretch>
        </p:blipFill>
        <p:spPr>
          <a:xfrm>
            <a:off x="8447230" y="0"/>
            <a:ext cx="3744770" cy="6858000"/>
          </a:xfrm>
          <a:prstGeom prst="rect">
            <a:avLst/>
          </a:prstGeom>
        </p:spPr>
      </p:pic>
      <p:sp>
        <p:nvSpPr>
          <p:cNvPr id="3" name="Rettangolo 2">
            <a:extLst>
              <a:ext uri="{FF2B5EF4-FFF2-40B4-BE49-F238E27FC236}">
                <a16:creationId xmlns:a16="http://schemas.microsoft.com/office/drawing/2014/main" id="{DEC66AD4-12C6-4BD6-A1A0-5CC511F14F2F}"/>
              </a:ext>
            </a:extLst>
          </p:cNvPr>
          <p:cNvSpPr/>
          <p:nvPr/>
        </p:nvSpPr>
        <p:spPr>
          <a:xfrm>
            <a:off x="1792429" y="214953"/>
            <a:ext cx="6716570" cy="3416320"/>
          </a:xfrm>
          <a:prstGeom prst="rect">
            <a:avLst/>
          </a:prstGeom>
        </p:spPr>
        <p:txBody>
          <a:bodyPr wrap="square">
            <a:spAutoFit/>
          </a:bodyPr>
          <a:lstStyle/>
          <a:p>
            <a:r>
              <a:rPr lang="it-IT" b="1" dirty="0">
                <a:solidFill>
                  <a:srgbClr val="FF0000"/>
                </a:solidFill>
              </a:rPr>
              <a:t>2) </a:t>
            </a:r>
            <a:r>
              <a:rPr lang="it-IT" dirty="0"/>
              <a:t>The </a:t>
            </a:r>
            <a:r>
              <a:rPr lang="it-IT" b="1" dirty="0"/>
              <a:t>base </a:t>
            </a:r>
            <a:r>
              <a:rPr lang="it-IT" b="1" dirty="0" err="1"/>
              <a:t>ratios</a:t>
            </a:r>
            <a:r>
              <a:rPr lang="it-IT" dirty="0"/>
              <a:t>, </a:t>
            </a:r>
            <a:r>
              <a:rPr lang="it-IT" dirty="0" err="1"/>
              <a:t>which</a:t>
            </a:r>
            <a:r>
              <a:rPr lang="it-IT" dirty="0"/>
              <a:t> </a:t>
            </a:r>
            <a:r>
              <a:rPr lang="it-IT" dirty="0" err="1"/>
              <a:t>had</a:t>
            </a:r>
            <a:r>
              <a:rPr lang="it-IT" dirty="0"/>
              <a:t> </a:t>
            </a:r>
            <a:r>
              <a:rPr lang="it-IT" dirty="0" err="1"/>
              <a:t>been</a:t>
            </a:r>
            <a:r>
              <a:rPr lang="it-IT" dirty="0"/>
              <a:t> </a:t>
            </a:r>
            <a:r>
              <a:rPr lang="it-IT" dirty="0" err="1"/>
              <a:t>discovered</a:t>
            </a:r>
            <a:r>
              <a:rPr lang="it-IT" dirty="0"/>
              <a:t> by </a:t>
            </a:r>
            <a:r>
              <a:rPr lang="it-IT" dirty="0">
                <a:solidFill>
                  <a:srgbClr val="FF0000"/>
                </a:solidFill>
              </a:rPr>
              <a:t>Erwin </a:t>
            </a:r>
            <a:r>
              <a:rPr lang="it-IT" dirty="0" err="1">
                <a:solidFill>
                  <a:srgbClr val="FF0000"/>
                </a:solidFill>
              </a:rPr>
              <a:t>Chargaff</a:t>
            </a:r>
            <a:r>
              <a:rPr lang="it-IT" dirty="0">
                <a:solidFill>
                  <a:srgbClr val="FF0000"/>
                </a:solidFill>
              </a:rPr>
              <a:t>  (1950) </a:t>
            </a:r>
            <a:r>
              <a:rPr lang="it-IT" dirty="0"/>
              <a:t>of Columbia University in New York, </a:t>
            </a:r>
            <a:r>
              <a:rPr lang="it-IT" dirty="0" err="1"/>
              <a:t>enabled</a:t>
            </a:r>
            <a:r>
              <a:rPr lang="it-IT" dirty="0"/>
              <a:t> the </a:t>
            </a:r>
            <a:r>
              <a:rPr lang="it-IT" dirty="0" err="1"/>
              <a:t>pairing</a:t>
            </a:r>
            <a:r>
              <a:rPr lang="it-IT" dirty="0"/>
              <a:t> </a:t>
            </a:r>
            <a:r>
              <a:rPr lang="it-IT" dirty="0" err="1"/>
              <a:t>between</a:t>
            </a:r>
            <a:r>
              <a:rPr lang="it-IT" dirty="0"/>
              <a:t> the </a:t>
            </a:r>
            <a:r>
              <a:rPr lang="it-IT" dirty="0" err="1"/>
              <a:t>polynucleotides</a:t>
            </a:r>
            <a:r>
              <a:rPr lang="it-IT" dirty="0"/>
              <a:t> in the </a:t>
            </a:r>
            <a:r>
              <a:rPr lang="it-IT" dirty="0" err="1"/>
              <a:t>helix</a:t>
            </a:r>
            <a:r>
              <a:rPr lang="it-IT" dirty="0"/>
              <a:t> to be </a:t>
            </a:r>
            <a:r>
              <a:rPr lang="it-IT" dirty="0" err="1"/>
              <a:t>deduced</a:t>
            </a:r>
            <a:r>
              <a:rPr lang="it-IT" dirty="0"/>
              <a:t>. </a:t>
            </a:r>
            <a:r>
              <a:rPr lang="it-IT" dirty="0" err="1"/>
              <a:t>Chargaff</a:t>
            </a:r>
            <a:r>
              <a:rPr lang="it-IT" dirty="0"/>
              <a:t> </a:t>
            </a:r>
            <a:r>
              <a:rPr lang="it-IT" dirty="0" err="1"/>
              <a:t>had</a:t>
            </a:r>
            <a:r>
              <a:rPr lang="it-IT" dirty="0"/>
              <a:t> </a:t>
            </a:r>
            <a:r>
              <a:rPr lang="it-IT" dirty="0" err="1"/>
              <a:t>carried</a:t>
            </a:r>
            <a:r>
              <a:rPr lang="it-IT" dirty="0"/>
              <a:t> out a </a:t>
            </a:r>
            <a:r>
              <a:rPr lang="it-IT" dirty="0" err="1"/>
              <a:t>lengthy</a:t>
            </a:r>
            <a:r>
              <a:rPr lang="it-IT" dirty="0"/>
              <a:t> </a:t>
            </a:r>
            <a:r>
              <a:rPr lang="it-IT" dirty="0" err="1"/>
              <a:t>series</a:t>
            </a:r>
            <a:r>
              <a:rPr lang="it-IT" dirty="0"/>
              <a:t> of </a:t>
            </a:r>
            <a:r>
              <a:rPr lang="it-IT" dirty="0" err="1"/>
              <a:t>chromatographic</a:t>
            </a:r>
            <a:r>
              <a:rPr lang="it-IT" dirty="0"/>
              <a:t> studies of DNA samples from </a:t>
            </a:r>
            <a:r>
              <a:rPr lang="it-IT" dirty="0" err="1"/>
              <a:t>various</a:t>
            </a:r>
            <a:r>
              <a:rPr lang="it-IT" dirty="0"/>
              <a:t> sources and </a:t>
            </a:r>
            <a:r>
              <a:rPr lang="it-IT" dirty="0" err="1"/>
              <a:t>showed</a:t>
            </a:r>
            <a:r>
              <a:rPr lang="it-IT" dirty="0"/>
              <a:t> that </a:t>
            </a:r>
            <a:r>
              <a:rPr lang="it-IT" dirty="0" err="1"/>
              <a:t>although</a:t>
            </a:r>
            <a:r>
              <a:rPr lang="it-IT" dirty="0"/>
              <a:t> the </a:t>
            </a:r>
            <a:r>
              <a:rPr lang="it-IT" dirty="0" err="1"/>
              <a:t>values</a:t>
            </a:r>
            <a:r>
              <a:rPr lang="it-IT" dirty="0"/>
              <a:t> are </a:t>
            </a:r>
            <a:r>
              <a:rPr lang="it-IT" dirty="0" err="1"/>
              <a:t>different</a:t>
            </a:r>
            <a:r>
              <a:rPr lang="it-IT" dirty="0"/>
              <a:t> in </a:t>
            </a:r>
            <a:r>
              <a:rPr lang="it-IT" dirty="0" err="1"/>
              <a:t>different</a:t>
            </a:r>
            <a:r>
              <a:rPr lang="it-IT" dirty="0"/>
              <a:t> </a:t>
            </a:r>
            <a:r>
              <a:rPr lang="it-IT" dirty="0" err="1"/>
              <a:t>organisms</a:t>
            </a:r>
            <a:r>
              <a:rPr lang="it-IT" dirty="0"/>
              <a:t>, the </a:t>
            </a:r>
            <a:r>
              <a:rPr lang="it-IT" dirty="0" err="1"/>
              <a:t>amount</a:t>
            </a:r>
            <a:r>
              <a:rPr lang="it-IT" dirty="0"/>
              <a:t> of adenine </a:t>
            </a:r>
            <a:r>
              <a:rPr lang="it-IT" dirty="0" err="1"/>
              <a:t>is</a:t>
            </a:r>
            <a:r>
              <a:rPr lang="it-IT" dirty="0"/>
              <a:t> </a:t>
            </a:r>
            <a:r>
              <a:rPr lang="it-IT" dirty="0" err="1"/>
              <a:t>always</a:t>
            </a:r>
            <a:r>
              <a:rPr lang="it-IT" dirty="0"/>
              <a:t> the </a:t>
            </a:r>
            <a:r>
              <a:rPr lang="it-IT" dirty="0" err="1"/>
              <a:t>same</a:t>
            </a:r>
            <a:r>
              <a:rPr lang="it-IT" dirty="0"/>
              <a:t> </a:t>
            </a:r>
            <a:r>
              <a:rPr lang="it-IT" dirty="0" err="1"/>
              <a:t>as</a:t>
            </a:r>
            <a:r>
              <a:rPr lang="it-IT" dirty="0"/>
              <a:t> the </a:t>
            </a:r>
            <a:r>
              <a:rPr lang="it-IT" dirty="0" err="1"/>
              <a:t>amount</a:t>
            </a:r>
            <a:r>
              <a:rPr lang="it-IT" dirty="0"/>
              <a:t> of </a:t>
            </a:r>
            <a:r>
              <a:rPr lang="it-IT" dirty="0" err="1"/>
              <a:t>thymine</a:t>
            </a:r>
            <a:r>
              <a:rPr lang="it-IT" dirty="0"/>
              <a:t> and the </a:t>
            </a:r>
            <a:r>
              <a:rPr lang="it-IT" dirty="0" err="1"/>
              <a:t>amount</a:t>
            </a:r>
            <a:r>
              <a:rPr lang="it-IT" dirty="0"/>
              <a:t> of guanine </a:t>
            </a:r>
            <a:r>
              <a:rPr lang="it-IT" dirty="0" err="1"/>
              <a:t>equals</a:t>
            </a:r>
            <a:r>
              <a:rPr lang="it-IT" dirty="0"/>
              <a:t> the </a:t>
            </a:r>
            <a:r>
              <a:rPr lang="it-IT" dirty="0" err="1"/>
              <a:t>amount</a:t>
            </a:r>
            <a:r>
              <a:rPr lang="it-IT" dirty="0"/>
              <a:t> of </a:t>
            </a:r>
            <a:r>
              <a:rPr lang="it-IT" dirty="0" err="1"/>
              <a:t>cytosine</a:t>
            </a:r>
            <a:r>
              <a:rPr lang="it-IT" dirty="0"/>
              <a:t>. </a:t>
            </a:r>
            <a:r>
              <a:rPr lang="en-US" dirty="0"/>
              <a:t>The key to the discovery of the double-helix structure.</a:t>
            </a:r>
          </a:p>
          <a:p>
            <a:r>
              <a:rPr lang="en-US" dirty="0"/>
              <a:t>DNA was extracted from various organisms and treated with acid to hydrolyze the phosphodiester bonds and release the individual nucleotides. Each nucleotide was then quantified by chromatography.</a:t>
            </a:r>
            <a:endParaRPr lang="it-IT" dirty="0"/>
          </a:p>
        </p:txBody>
      </p:sp>
      <p:pic>
        <p:nvPicPr>
          <p:cNvPr id="6146" name="Picture 2" descr="Risultati immagini per erwin chargaff">
            <a:extLst>
              <a:ext uri="{FF2B5EF4-FFF2-40B4-BE49-F238E27FC236}">
                <a16:creationId xmlns:a16="http://schemas.microsoft.com/office/drawing/2014/main" id="{50DD7DED-8185-4F34-B1B1-9D1C5D31FE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617576"/>
            <a:ext cx="1266825" cy="17716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sultati immagini per pauling">
            <a:extLst>
              <a:ext uri="{FF2B5EF4-FFF2-40B4-BE49-F238E27FC236}">
                <a16:creationId xmlns:a16="http://schemas.microsoft.com/office/drawing/2014/main" id="{C61323EE-4476-4CAE-A812-EAD45F05D3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4267325"/>
            <a:ext cx="1063625" cy="1338940"/>
          </a:xfrm>
          <a:prstGeom prst="rect">
            <a:avLst/>
          </a:prstGeom>
          <a:noFill/>
          <a:extLst>
            <a:ext uri="{909E8E84-426E-40DD-AFC4-6F175D3DCCD1}">
              <a14:hiddenFill xmlns:a14="http://schemas.microsoft.com/office/drawing/2010/main">
                <a:solidFill>
                  <a:srgbClr val="FFFFFF"/>
                </a:solidFill>
              </a14:hiddenFill>
            </a:ext>
          </a:extLst>
        </p:spPr>
      </p:pic>
      <p:sp>
        <p:nvSpPr>
          <p:cNvPr id="8" name="Rettangolo 7">
            <a:extLst>
              <a:ext uri="{FF2B5EF4-FFF2-40B4-BE49-F238E27FC236}">
                <a16:creationId xmlns:a16="http://schemas.microsoft.com/office/drawing/2014/main" id="{E8DAF583-4F88-4FAF-914B-DFFD423D26A6}"/>
              </a:ext>
            </a:extLst>
          </p:cNvPr>
          <p:cNvSpPr/>
          <p:nvPr/>
        </p:nvSpPr>
        <p:spPr>
          <a:xfrm>
            <a:off x="1792429" y="3908272"/>
            <a:ext cx="6572637" cy="2308324"/>
          </a:xfrm>
          <a:prstGeom prst="rect">
            <a:avLst/>
          </a:prstGeom>
        </p:spPr>
        <p:txBody>
          <a:bodyPr wrap="square">
            <a:spAutoFit/>
          </a:bodyPr>
          <a:lstStyle/>
          <a:p>
            <a:r>
              <a:rPr lang="it-IT" b="1" dirty="0">
                <a:solidFill>
                  <a:srgbClr val="FF0000"/>
                </a:solidFill>
              </a:rPr>
              <a:t>3) </a:t>
            </a:r>
            <a:r>
              <a:rPr lang="it-IT" b="1" dirty="0" err="1"/>
              <a:t>Biophysical</a:t>
            </a:r>
            <a:r>
              <a:rPr lang="it-IT" b="1" dirty="0"/>
              <a:t> data </a:t>
            </a:r>
            <a:r>
              <a:rPr lang="it-IT" dirty="0"/>
              <a:t>of </a:t>
            </a:r>
            <a:r>
              <a:rPr lang="it-IT" dirty="0" err="1"/>
              <a:t>various</a:t>
            </a:r>
            <a:r>
              <a:rPr lang="it-IT" dirty="0"/>
              <a:t> </a:t>
            </a:r>
            <a:r>
              <a:rPr lang="it-IT" dirty="0" err="1"/>
              <a:t>kinds</a:t>
            </a:r>
            <a:r>
              <a:rPr lang="it-IT" dirty="0"/>
              <a:t> </a:t>
            </a:r>
            <a:r>
              <a:rPr lang="it-IT" dirty="0" err="1"/>
              <a:t>were</a:t>
            </a:r>
            <a:r>
              <a:rPr lang="it-IT" dirty="0"/>
              <a:t> </a:t>
            </a:r>
            <a:r>
              <a:rPr lang="it-IT" dirty="0" err="1"/>
              <a:t>used</a:t>
            </a:r>
            <a:r>
              <a:rPr lang="it-IT" dirty="0"/>
              <a:t> to </a:t>
            </a:r>
            <a:r>
              <a:rPr lang="it-IT" dirty="0" err="1"/>
              <a:t>infer</a:t>
            </a:r>
            <a:r>
              <a:rPr lang="it-IT" dirty="0"/>
              <a:t> some of the key features of the </a:t>
            </a:r>
            <a:r>
              <a:rPr lang="it-IT" dirty="0" err="1"/>
              <a:t>structure</a:t>
            </a:r>
            <a:r>
              <a:rPr lang="it-IT" dirty="0"/>
              <a:t>. The water </a:t>
            </a:r>
            <a:r>
              <a:rPr lang="it-IT" dirty="0" err="1"/>
              <a:t>content</a:t>
            </a:r>
            <a:r>
              <a:rPr lang="it-IT" dirty="0"/>
              <a:t> of DNA </a:t>
            </a:r>
            <a:r>
              <a:rPr lang="it-IT" dirty="0" err="1"/>
              <a:t>fibers</a:t>
            </a:r>
            <a:r>
              <a:rPr lang="it-IT" dirty="0"/>
              <a:t> </a:t>
            </a:r>
            <a:r>
              <a:rPr lang="it-IT" dirty="0" err="1"/>
              <a:t>was</a:t>
            </a:r>
            <a:r>
              <a:rPr lang="it-IT" dirty="0"/>
              <a:t> </a:t>
            </a:r>
            <a:r>
              <a:rPr lang="it-IT" dirty="0" err="1"/>
              <a:t>particularly</a:t>
            </a:r>
            <a:r>
              <a:rPr lang="it-IT" dirty="0"/>
              <a:t> </a:t>
            </a:r>
            <a:r>
              <a:rPr lang="it-IT" dirty="0" err="1"/>
              <a:t>important</a:t>
            </a:r>
            <a:r>
              <a:rPr lang="it-IT" dirty="0"/>
              <a:t> </a:t>
            </a:r>
            <a:r>
              <a:rPr lang="it-IT" dirty="0" err="1"/>
              <a:t>because</a:t>
            </a:r>
            <a:r>
              <a:rPr lang="it-IT" dirty="0"/>
              <a:t> it </a:t>
            </a:r>
            <a:r>
              <a:rPr lang="it-IT" dirty="0" err="1"/>
              <a:t>enabled</a:t>
            </a:r>
            <a:r>
              <a:rPr lang="it-IT" dirty="0"/>
              <a:t> the </a:t>
            </a:r>
            <a:r>
              <a:rPr lang="it-IT" dirty="0" err="1"/>
              <a:t>density</a:t>
            </a:r>
            <a:r>
              <a:rPr lang="it-IT" dirty="0"/>
              <a:t> of the DNA in a </a:t>
            </a:r>
            <a:r>
              <a:rPr lang="it-IT" dirty="0" err="1"/>
              <a:t>fiber</a:t>
            </a:r>
            <a:r>
              <a:rPr lang="it-IT" dirty="0"/>
              <a:t> to be </a:t>
            </a:r>
            <a:r>
              <a:rPr lang="it-IT" dirty="0" err="1"/>
              <a:t>estimated</a:t>
            </a:r>
            <a:r>
              <a:rPr lang="it-IT" dirty="0"/>
              <a:t>. The </a:t>
            </a:r>
            <a:r>
              <a:rPr lang="it-IT" dirty="0" err="1"/>
              <a:t>number</a:t>
            </a:r>
            <a:r>
              <a:rPr lang="it-IT" dirty="0"/>
              <a:t> of </a:t>
            </a:r>
            <a:r>
              <a:rPr lang="it-IT" dirty="0" err="1"/>
              <a:t>strands</a:t>
            </a:r>
            <a:r>
              <a:rPr lang="it-IT" dirty="0"/>
              <a:t> in the </a:t>
            </a:r>
            <a:r>
              <a:rPr lang="it-IT" dirty="0" err="1"/>
              <a:t>helix</a:t>
            </a:r>
            <a:r>
              <a:rPr lang="it-IT" dirty="0"/>
              <a:t> and the </a:t>
            </a:r>
            <a:r>
              <a:rPr lang="it-IT" dirty="0" err="1"/>
              <a:t>spacing</a:t>
            </a:r>
            <a:r>
              <a:rPr lang="it-IT" dirty="0"/>
              <a:t> </a:t>
            </a:r>
            <a:r>
              <a:rPr lang="it-IT" dirty="0" err="1"/>
              <a:t>between</a:t>
            </a:r>
            <a:r>
              <a:rPr lang="it-IT" dirty="0"/>
              <a:t> the </a:t>
            </a:r>
            <a:r>
              <a:rPr lang="it-IT" dirty="0" err="1"/>
              <a:t>nucleotides</a:t>
            </a:r>
            <a:r>
              <a:rPr lang="it-IT" dirty="0"/>
              <a:t> </a:t>
            </a:r>
            <a:r>
              <a:rPr lang="it-IT" dirty="0" err="1"/>
              <a:t>had</a:t>
            </a:r>
            <a:r>
              <a:rPr lang="it-IT" dirty="0"/>
              <a:t> to be </a:t>
            </a:r>
            <a:r>
              <a:rPr lang="it-IT" dirty="0" err="1"/>
              <a:t>compatible</a:t>
            </a:r>
            <a:r>
              <a:rPr lang="it-IT" dirty="0"/>
              <a:t> with the </a:t>
            </a:r>
            <a:r>
              <a:rPr lang="it-IT" dirty="0" err="1"/>
              <a:t>fiber</a:t>
            </a:r>
            <a:r>
              <a:rPr lang="it-IT" dirty="0"/>
              <a:t> </a:t>
            </a:r>
            <a:r>
              <a:rPr lang="it-IT" dirty="0" err="1"/>
              <a:t>density</a:t>
            </a:r>
            <a:r>
              <a:rPr lang="it-IT" dirty="0"/>
              <a:t>. </a:t>
            </a:r>
            <a:r>
              <a:rPr lang="it-IT" dirty="0">
                <a:solidFill>
                  <a:srgbClr val="FF0000"/>
                </a:solidFill>
              </a:rPr>
              <a:t>Linus </a:t>
            </a:r>
            <a:r>
              <a:rPr lang="it-IT" dirty="0" err="1">
                <a:solidFill>
                  <a:srgbClr val="FF0000"/>
                </a:solidFill>
              </a:rPr>
              <a:t>Pauling</a:t>
            </a:r>
            <a:r>
              <a:rPr lang="it-IT" dirty="0" err="1"/>
              <a:t>’s</a:t>
            </a:r>
            <a:r>
              <a:rPr lang="it-IT" dirty="0"/>
              <a:t> </a:t>
            </a:r>
            <a:r>
              <a:rPr lang="it-IT" b="1" dirty="0"/>
              <a:t>triple-</a:t>
            </a:r>
            <a:r>
              <a:rPr lang="it-IT" b="1" dirty="0" err="1"/>
              <a:t>helix</a:t>
            </a:r>
            <a:r>
              <a:rPr lang="it-IT" b="1" dirty="0"/>
              <a:t> model </a:t>
            </a:r>
            <a:r>
              <a:rPr lang="it-IT" dirty="0" err="1"/>
              <a:t>was</a:t>
            </a:r>
            <a:r>
              <a:rPr lang="it-IT" dirty="0"/>
              <a:t> </a:t>
            </a:r>
            <a:r>
              <a:rPr lang="it-IT" dirty="0" err="1"/>
              <a:t>based</a:t>
            </a:r>
            <a:r>
              <a:rPr lang="it-IT" dirty="0"/>
              <a:t> on an </a:t>
            </a:r>
            <a:r>
              <a:rPr lang="it-IT" dirty="0" err="1"/>
              <a:t>incorrect</a:t>
            </a:r>
            <a:r>
              <a:rPr lang="it-IT" dirty="0"/>
              <a:t> </a:t>
            </a:r>
            <a:r>
              <a:rPr lang="it-IT" dirty="0" err="1"/>
              <a:t>density</a:t>
            </a:r>
            <a:r>
              <a:rPr lang="it-IT" dirty="0"/>
              <a:t> </a:t>
            </a:r>
            <a:r>
              <a:rPr lang="it-IT" dirty="0" err="1"/>
              <a:t>measurement</a:t>
            </a:r>
            <a:r>
              <a:rPr lang="it-IT" dirty="0"/>
              <a:t> that </a:t>
            </a:r>
            <a:r>
              <a:rPr lang="it-IT" dirty="0" err="1"/>
              <a:t>suggested</a:t>
            </a:r>
            <a:r>
              <a:rPr lang="it-IT" dirty="0"/>
              <a:t> that the DNA </a:t>
            </a:r>
            <a:r>
              <a:rPr lang="it-IT" dirty="0" err="1"/>
              <a:t>molecule</a:t>
            </a:r>
            <a:r>
              <a:rPr lang="it-IT" dirty="0"/>
              <a:t> </a:t>
            </a:r>
            <a:r>
              <a:rPr lang="it-IT" dirty="0" err="1"/>
              <a:t>was</a:t>
            </a:r>
            <a:r>
              <a:rPr lang="it-IT" dirty="0"/>
              <a:t> more </a:t>
            </a:r>
            <a:r>
              <a:rPr lang="it-IT" dirty="0" err="1"/>
              <a:t>closely</a:t>
            </a:r>
            <a:r>
              <a:rPr lang="it-IT" dirty="0"/>
              <a:t> </a:t>
            </a:r>
            <a:r>
              <a:rPr lang="it-IT" dirty="0" err="1"/>
              <a:t>packed</a:t>
            </a:r>
            <a:r>
              <a:rPr lang="it-IT" dirty="0"/>
              <a:t> </a:t>
            </a:r>
            <a:r>
              <a:rPr lang="it-IT" dirty="0" err="1"/>
              <a:t>than</a:t>
            </a:r>
            <a:r>
              <a:rPr lang="it-IT" dirty="0"/>
              <a:t> </a:t>
            </a:r>
            <a:r>
              <a:rPr lang="it-IT" dirty="0" err="1"/>
              <a:t>is</a:t>
            </a:r>
            <a:r>
              <a:rPr lang="it-IT" dirty="0"/>
              <a:t> </a:t>
            </a:r>
            <a:r>
              <a:rPr lang="it-IT" dirty="0" err="1"/>
              <a:t>actually</a:t>
            </a:r>
            <a:r>
              <a:rPr lang="it-IT" dirty="0"/>
              <a:t> the case.</a:t>
            </a:r>
          </a:p>
        </p:txBody>
      </p:sp>
    </p:spTree>
    <p:extLst>
      <p:ext uri="{BB962C8B-B14F-4D97-AF65-F5344CB8AC3E}">
        <p14:creationId xmlns:p14="http://schemas.microsoft.com/office/powerpoint/2010/main" val="1815718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D9583E60-E420-44D6-9BDC-C300DC9C0619}"/>
              </a:ext>
            </a:extLst>
          </p:cNvPr>
          <p:cNvSpPr/>
          <p:nvPr/>
        </p:nvSpPr>
        <p:spPr>
          <a:xfrm>
            <a:off x="2289173" y="426300"/>
            <a:ext cx="8692093" cy="1200329"/>
          </a:xfrm>
          <a:prstGeom prst="rect">
            <a:avLst/>
          </a:prstGeom>
        </p:spPr>
        <p:txBody>
          <a:bodyPr wrap="square">
            <a:spAutoFit/>
          </a:bodyPr>
          <a:lstStyle/>
          <a:p>
            <a:r>
              <a:rPr lang="it-IT" b="1" dirty="0">
                <a:solidFill>
                  <a:srgbClr val="FF0000"/>
                </a:solidFill>
              </a:rPr>
              <a:t>1) </a:t>
            </a:r>
            <a:r>
              <a:rPr lang="it-IT" dirty="0"/>
              <a:t>The </a:t>
            </a:r>
            <a:r>
              <a:rPr lang="it-IT" dirty="0" err="1"/>
              <a:t>construction</a:t>
            </a:r>
            <a:r>
              <a:rPr lang="it-IT" dirty="0"/>
              <a:t> of </a:t>
            </a:r>
            <a:r>
              <a:rPr lang="it-IT" b="1" dirty="0"/>
              <a:t>scale models </a:t>
            </a:r>
            <a:r>
              <a:rPr lang="it-IT" dirty="0"/>
              <a:t>of </a:t>
            </a:r>
            <a:r>
              <a:rPr lang="it-IT" dirty="0" err="1"/>
              <a:t>possible</a:t>
            </a:r>
            <a:r>
              <a:rPr lang="it-IT" dirty="0"/>
              <a:t> DNA </a:t>
            </a:r>
            <a:r>
              <a:rPr lang="it-IT" dirty="0" err="1"/>
              <a:t>structures</a:t>
            </a:r>
            <a:r>
              <a:rPr lang="it-IT" dirty="0"/>
              <a:t>, </a:t>
            </a:r>
            <a:r>
              <a:rPr lang="it-IT" dirty="0" err="1"/>
              <a:t>which</a:t>
            </a:r>
            <a:r>
              <a:rPr lang="it-IT" dirty="0"/>
              <a:t> </a:t>
            </a:r>
            <a:r>
              <a:rPr lang="it-IT" dirty="0" err="1"/>
              <a:t>was</a:t>
            </a:r>
            <a:r>
              <a:rPr lang="it-IT" dirty="0"/>
              <a:t> the </a:t>
            </a:r>
            <a:r>
              <a:rPr lang="it-IT" dirty="0" err="1"/>
              <a:t>only</a:t>
            </a:r>
            <a:r>
              <a:rPr lang="it-IT" dirty="0"/>
              <a:t> major technique that Watson and Crick </a:t>
            </a:r>
            <a:r>
              <a:rPr lang="it-IT" dirty="0" err="1"/>
              <a:t>performed</a:t>
            </a:r>
            <a:r>
              <a:rPr lang="it-IT" dirty="0"/>
              <a:t> </a:t>
            </a:r>
            <a:r>
              <a:rPr lang="it-IT" dirty="0" err="1"/>
              <a:t>themselves</a:t>
            </a:r>
            <a:r>
              <a:rPr lang="it-IT" dirty="0"/>
              <a:t>, </a:t>
            </a:r>
            <a:r>
              <a:rPr lang="it-IT" dirty="0" err="1"/>
              <a:t>enabled</a:t>
            </a:r>
            <a:r>
              <a:rPr lang="it-IT" dirty="0"/>
              <a:t> the relative positioning of the </a:t>
            </a:r>
            <a:r>
              <a:rPr lang="it-IT" dirty="0" err="1"/>
              <a:t>various</a:t>
            </a:r>
            <a:r>
              <a:rPr lang="it-IT" dirty="0"/>
              <a:t> </a:t>
            </a:r>
            <a:r>
              <a:rPr lang="it-IT" dirty="0" err="1"/>
              <a:t>atoms</a:t>
            </a:r>
            <a:r>
              <a:rPr lang="it-IT" dirty="0"/>
              <a:t> to be </a:t>
            </a:r>
            <a:r>
              <a:rPr lang="it-IT" dirty="0" err="1"/>
              <a:t>checked</a:t>
            </a:r>
            <a:r>
              <a:rPr lang="it-IT" dirty="0"/>
              <a:t>, to </a:t>
            </a:r>
            <a:r>
              <a:rPr lang="it-IT" dirty="0" err="1"/>
              <a:t>ensure</a:t>
            </a:r>
            <a:r>
              <a:rPr lang="it-IT" dirty="0"/>
              <a:t> that </a:t>
            </a:r>
            <a:r>
              <a:rPr lang="it-IT" dirty="0" err="1"/>
              <a:t>pairs</a:t>
            </a:r>
            <a:r>
              <a:rPr lang="it-IT" dirty="0"/>
              <a:t> that </a:t>
            </a:r>
            <a:r>
              <a:rPr lang="it-IT" dirty="0" err="1"/>
              <a:t>formed</a:t>
            </a:r>
            <a:r>
              <a:rPr lang="it-IT" dirty="0"/>
              <a:t> bonds </a:t>
            </a:r>
            <a:r>
              <a:rPr lang="it-IT" dirty="0" err="1"/>
              <a:t>were</a:t>
            </a:r>
            <a:r>
              <a:rPr lang="it-IT" dirty="0"/>
              <a:t> not </a:t>
            </a:r>
            <a:r>
              <a:rPr lang="it-IT" dirty="0" err="1"/>
              <a:t>too</a:t>
            </a:r>
            <a:r>
              <a:rPr lang="it-IT" dirty="0"/>
              <a:t> far </a:t>
            </a:r>
            <a:r>
              <a:rPr lang="it-IT" dirty="0" err="1"/>
              <a:t>apart</a:t>
            </a:r>
            <a:r>
              <a:rPr lang="it-IT" dirty="0"/>
              <a:t> and that </a:t>
            </a:r>
            <a:r>
              <a:rPr lang="it-IT" dirty="0" err="1"/>
              <a:t>other</a:t>
            </a:r>
            <a:r>
              <a:rPr lang="it-IT" dirty="0"/>
              <a:t> </a:t>
            </a:r>
            <a:r>
              <a:rPr lang="it-IT" dirty="0" err="1"/>
              <a:t>atoms</a:t>
            </a:r>
            <a:r>
              <a:rPr lang="it-IT" dirty="0"/>
              <a:t> </a:t>
            </a:r>
            <a:r>
              <a:rPr lang="it-IT" dirty="0" err="1"/>
              <a:t>were</a:t>
            </a:r>
            <a:r>
              <a:rPr lang="it-IT" dirty="0"/>
              <a:t> not so </a:t>
            </a:r>
            <a:r>
              <a:rPr lang="it-IT" dirty="0" err="1"/>
              <a:t>close</a:t>
            </a:r>
            <a:r>
              <a:rPr lang="it-IT" dirty="0"/>
              <a:t> </a:t>
            </a:r>
            <a:r>
              <a:rPr lang="it-IT" dirty="0" err="1"/>
              <a:t>together</a:t>
            </a:r>
            <a:r>
              <a:rPr lang="it-IT" dirty="0"/>
              <a:t> </a:t>
            </a:r>
            <a:r>
              <a:rPr lang="it-IT" dirty="0" err="1"/>
              <a:t>as</a:t>
            </a:r>
            <a:r>
              <a:rPr lang="it-IT" dirty="0"/>
              <a:t> to </a:t>
            </a:r>
            <a:r>
              <a:rPr lang="it-IT" dirty="0" err="1"/>
              <a:t>interfere</a:t>
            </a:r>
            <a:r>
              <a:rPr lang="it-IT" dirty="0"/>
              <a:t> with one </a:t>
            </a:r>
            <a:r>
              <a:rPr lang="it-IT" dirty="0" err="1"/>
              <a:t>another</a:t>
            </a:r>
            <a:r>
              <a:rPr lang="it-IT" dirty="0"/>
              <a:t>.</a:t>
            </a:r>
          </a:p>
        </p:txBody>
      </p:sp>
      <p:sp>
        <p:nvSpPr>
          <p:cNvPr id="7" name="Rettangolo 6">
            <a:extLst>
              <a:ext uri="{FF2B5EF4-FFF2-40B4-BE49-F238E27FC236}">
                <a16:creationId xmlns:a16="http://schemas.microsoft.com/office/drawing/2014/main" id="{CAE4923C-A009-49BB-A7A8-42A593E27571}"/>
              </a:ext>
            </a:extLst>
          </p:cNvPr>
          <p:cNvSpPr/>
          <p:nvPr/>
        </p:nvSpPr>
        <p:spPr>
          <a:xfrm>
            <a:off x="91015" y="2016302"/>
            <a:ext cx="8561918" cy="923330"/>
          </a:xfrm>
          <a:prstGeom prst="rect">
            <a:avLst/>
          </a:prstGeom>
        </p:spPr>
        <p:txBody>
          <a:bodyPr wrap="square">
            <a:spAutoFit/>
          </a:bodyPr>
          <a:lstStyle/>
          <a:p>
            <a:r>
              <a:rPr lang="it-IT" dirty="0"/>
              <a:t>The double </a:t>
            </a:r>
            <a:r>
              <a:rPr lang="it-IT" dirty="0" err="1"/>
              <a:t>helix</a:t>
            </a:r>
            <a:r>
              <a:rPr lang="it-IT" dirty="0"/>
              <a:t> </a:t>
            </a:r>
            <a:r>
              <a:rPr lang="it-IT" dirty="0" err="1"/>
              <a:t>is</a:t>
            </a:r>
            <a:r>
              <a:rPr lang="it-IT" dirty="0"/>
              <a:t> </a:t>
            </a:r>
            <a:r>
              <a:rPr lang="it-IT" dirty="0" err="1">
                <a:solidFill>
                  <a:srgbClr val="FF0000"/>
                </a:solidFill>
              </a:rPr>
              <a:t>right-handed</a:t>
            </a:r>
            <a:r>
              <a:rPr lang="it-IT" dirty="0"/>
              <a:t>, </a:t>
            </a:r>
            <a:r>
              <a:rPr lang="it-IT" dirty="0" err="1"/>
              <a:t>which</a:t>
            </a:r>
            <a:r>
              <a:rPr lang="it-IT" dirty="0"/>
              <a:t> </a:t>
            </a:r>
            <a:r>
              <a:rPr lang="it-IT" dirty="0" err="1"/>
              <a:t>means</a:t>
            </a:r>
            <a:r>
              <a:rPr lang="it-IT" dirty="0"/>
              <a:t> that if it </a:t>
            </a:r>
            <a:r>
              <a:rPr lang="it-IT" dirty="0" err="1"/>
              <a:t>were</a:t>
            </a:r>
            <a:r>
              <a:rPr lang="it-IT" dirty="0"/>
              <a:t> a </a:t>
            </a:r>
            <a:r>
              <a:rPr lang="it-IT" b="1" dirty="0" err="1"/>
              <a:t>spiral</a:t>
            </a:r>
            <a:r>
              <a:rPr lang="it-IT" b="1" dirty="0"/>
              <a:t> </a:t>
            </a:r>
            <a:r>
              <a:rPr lang="it-IT" b="1" dirty="0" err="1"/>
              <a:t>staircase</a:t>
            </a:r>
            <a:r>
              <a:rPr lang="it-IT" dirty="0"/>
              <a:t> and you </a:t>
            </a:r>
            <a:r>
              <a:rPr lang="it-IT" dirty="0" err="1"/>
              <a:t>were</a:t>
            </a:r>
            <a:r>
              <a:rPr lang="it-IT" dirty="0"/>
              <a:t> climbing </a:t>
            </a:r>
            <a:r>
              <a:rPr lang="it-IT" dirty="0" err="1"/>
              <a:t>upward</a:t>
            </a:r>
            <a:r>
              <a:rPr lang="it-IT" dirty="0"/>
              <a:t>, </a:t>
            </a:r>
            <a:r>
              <a:rPr lang="it-IT" dirty="0" err="1"/>
              <a:t>then</a:t>
            </a:r>
            <a:r>
              <a:rPr lang="it-IT" dirty="0"/>
              <a:t> the </a:t>
            </a:r>
            <a:r>
              <a:rPr lang="it-IT" dirty="0" err="1"/>
              <a:t>rail</a:t>
            </a:r>
            <a:r>
              <a:rPr lang="it-IT" dirty="0"/>
              <a:t> on the </a:t>
            </a:r>
            <a:r>
              <a:rPr lang="it-IT" dirty="0" err="1"/>
              <a:t>outside</a:t>
            </a:r>
            <a:r>
              <a:rPr lang="it-IT" dirty="0"/>
              <a:t> of the </a:t>
            </a:r>
            <a:r>
              <a:rPr lang="it-IT" dirty="0" err="1"/>
              <a:t>staircase</a:t>
            </a:r>
            <a:r>
              <a:rPr lang="it-IT" dirty="0"/>
              <a:t> </a:t>
            </a:r>
            <a:r>
              <a:rPr lang="it-IT" dirty="0" err="1"/>
              <a:t>would</a:t>
            </a:r>
            <a:r>
              <a:rPr lang="it-IT" dirty="0"/>
              <a:t> be on </a:t>
            </a:r>
            <a:r>
              <a:rPr lang="it-IT" dirty="0" err="1"/>
              <a:t>your</a:t>
            </a:r>
            <a:r>
              <a:rPr lang="it-IT" dirty="0"/>
              <a:t> </a:t>
            </a:r>
            <a:r>
              <a:rPr lang="it-IT" dirty="0" err="1"/>
              <a:t>right</a:t>
            </a:r>
            <a:r>
              <a:rPr lang="it-IT" dirty="0"/>
              <a:t>-hand side. The </a:t>
            </a:r>
            <a:r>
              <a:rPr lang="it-IT" dirty="0" err="1"/>
              <a:t>two</a:t>
            </a:r>
            <a:r>
              <a:rPr lang="it-IT" dirty="0"/>
              <a:t> </a:t>
            </a:r>
            <a:r>
              <a:rPr lang="it-IT" dirty="0" err="1"/>
              <a:t>strands</a:t>
            </a:r>
            <a:r>
              <a:rPr lang="it-IT" dirty="0"/>
              <a:t> </a:t>
            </a:r>
            <a:r>
              <a:rPr lang="it-IT" dirty="0" err="1"/>
              <a:t>run</a:t>
            </a:r>
            <a:r>
              <a:rPr lang="it-IT" dirty="0"/>
              <a:t> in </a:t>
            </a:r>
            <a:r>
              <a:rPr lang="it-IT" dirty="0">
                <a:solidFill>
                  <a:srgbClr val="FF0000"/>
                </a:solidFill>
              </a:rPr>
              <a:t>opposite </a:t>
            </a:r>
            <a:r>
              <a:rPr lang="it-IT" dirty="0" err="1">
                <a:solidFill>
                  <a:srgbClr val="FF0000"/>
                </a:solidFill>
              </a:rPr>
              <a:t>directions</a:t>
            </a:r>
            <a:endParaRPr lang="it-IT" dirty="0">
              <a:solidFill>
                <a:srgbClr val="FF0000"/>
              </a:solidFill>
            </a:endParaRPr>
          </a:p>
        </p:txBody>
      </p:sp>
      <p:sp>
        <p:nvSpPr>
          <p:cNvPr id="8" name="Rettangolo 7">
            <a:extLst>
              <a:ext uri="{FF2B5EF4-FFF2-40B4-BE49-F238E27FC236}">
                <a16:creationId xmlns:a16="http://schemas.microsoft.com/office/drawing/2014/main" id="{CBAB14B9-0B60-4761-A130-AB4E31E90CFD}"/>
              </a:ext>
            </a:extLst>
          </p:cNvPr>
          <p:cNvSpPr/>
          <p:nvPr/>
        </p:nvSpPr>
        <p:spPr>
          <a:xfrm>
            <a:off x="91015" y="3082597"/>
            <a:ext cx="8613773" cy="1200329"/>
          </a:xfrm>
          <a:prstGeom prst="rect">
            <a:avLst/>
          </a:prstGeom>
        </p:spPr>
        <p:txBody>
          <a:bodyPr wrap="square">
            <a:spAutoFit/>
          </a:bodyPr>
          <a:lstStyle/>
          <a:p>
            <a:r>
              <a:rPr lang="it-IT" dirty="0">
                <a:solidFill>
                  <a:srgbClr val="FF0000"/>
                </a:solidFill>
              </a:rPr>
              <a:t>Base </a:t>
            </a:r>
            <a:r>
              <a:rPr lang="it-IT" dirty="0" err="1">
                <a:solidFill>
                  <a:srgbClr val="FF0000"/>
                </a:solidFill>
              </a:rPr>
              <a:t>pairing</a:t>
            </a:r>
            <a:r>
              <a:rPr lang="it-IT" dirty="0">
                <a:solidFill>
                  <a:srgbClr val="FF0000"/>
                </a:solidFill>
              </a:rPr>
              <a:t> </a:t>
            </a:r>
            <a:r>
              <a:rPr lang="it-IT" dirty="0" err="1"/>
              <a:t>between</a:t>
            </a:r>
            <a:r>
              <a:rPr lang="it-IT" dirty="0"/>
              <a:t> the </a:t>
            </a:r>
            <a:r>
              <a:rPr lang="it-IT" dirty="0" err="1"/>
              <a:t>two</a:t>
            </a:r>
            <a:r>
              <a:rPr lang="it-IT" dirty="0"/>
              <a:t> </a:t>
            </a:r>
            <a:r>
              <a:rPr lang="it-IT" dirty="0" err="1"/>
              <a:t>strands</a:t>
            </a:r>
            <a:r>
              <a:rPr lang="it-IT" dirty="0"/>
              <a:t> </a:t>
            </a:r>
            <a:r>
              <a:rPr lang="it-IT" dirty="0" err="1"/>
              <a:t>involves</a:t>
            </a:r>
            <a:r>
              <a:rPr lang="it-IT" dirty="0"/>
              <a:t> the </a:t>
            </a:r>
            <a:r>
              <a:rPr lang="it-IT" dirty="0" err="1"/>
              <a:t>formation</a:t>
            </a:r>
            <a:r>
              <a:rPr lang="it-IT" dirty="0"/>
              <a:t> of </a:t>
            </a:r>
            <a:r>
              <a:rPr lang="it-IT" b="1" dirty="0" err="1"/>
              <a:t>hydrogen</a:t>
            </a:r>
            <a:r>
              <a:rPr lang="it-IT" b="1" dirty="0"/>
              <a:t> bonds </a:t>
            </a:r>
            <a:r>
              <a:rPr lang="it-IT" dirty="0" err="1"/>
              <a:t>between</a:t>
            </a:r>
            <a:r>
              <a:rPr lang="it-IT" dirty="0"/>
              <a:t> an </a:t>
            </a:r>
            <a:r>
              <a:rPr lang="it-IT" b="1" dirty="0"/>
              <a:t>A</a:t>
            </a:r>
            <a:r>
              <a:rPr lang="it-IT" dirty="0"/>
              <a:t> on one </a:t>
            </a:r>
            <a:r>
              <a:rPr lang="it-IT" dirty="0" err="1"/>
              <a:t>strand</a:t>
            </a:r>
            <a:r>
              <a:rPr lang="it-IT" dirty="0"/>
              <a:t> and a </a:t>
            </a:r>
            <a:r>
              <a:rPr lang="it-IT" b="1" dirty="0"/>
              <a:t>T</a:t>
            </a:r>
            <a:r>
              <a:rPr lang="it-IT" dirty="0"/>
              <a:t> on the </a:t>
            </a:r>
            <a:r>
              <a:rPr lang="it-IT" dirty="0" err="1"/>
              <a:t>other</a:t>
            </a:r>
            <a:r>
              <a:rPr lang="it-IT" dirty="0"/>
              <a:t> </a:t>
            </a:r>
            <a:r>
              <a:rPr lang="it-IT" dirty="0" err="1"/>
              <a:t>strand</a:t>
            </a:r>
            <a:r>
              <a:rPr lang="it-IT" dirty="0"/>
              <a:t>, or </a:t>
            </a:r>
            <a:r>
              <a:rPr lang="it-IT" dirty="0" err="1"/>
              <a:t>between</a:t>
            </a:r>
            <a:r>
              <a:rPr lang="it-IT" dirty="0"/>
              <a:t> a </a:t>
            </a:r>
            <a:r>
              <a:rPr lang="it-IT" b="1" dirty="0"/>
              <a:t>C</a:t>
            </a:r>
            <a:r>
              <a:rPr lang="it-IT" dirty="0"/>
              <a:t> and a </a:t>
            </a:r>
            <a:r>
              <a:rPr lang="it-IT" b="1" dirty="0"/>
              <a:t>G</a:t>
            </a:r>
            <a:r>
              <a:rPr lang="it-IT" dirty="0"/>
              <a:t>. </a:t>
            </a:r>
            <a:r>
              <a:rPr lang="it-IT" dirty="0" err="1"/>
              <a:t>Hydrogen</a:t>
            </a:r>
            <a:r>
              <a:rPr lang="it-IT" dirty="0"/>
              <a:t> bonds are </a:t>
            </a:r>
            <a:r>
              <a:rPr lang="it-IT" dirty="0" err="1"/>
              <a:t>weak</a:t>
            </a:r>
            <a:r>
              <a:rPr lang="it-IT" dirty="0"/>
              <a:t> </a:t>
            </a:r>
            <a:r>
              <a:rPr lang="it-IT" dirty="0" err="1"/>
              <a:t>electrostatic</a:t>
            </a:r>
            <a:r>
              <a:rPr lang="it-IT" dirty="0"/>
              <a:t> interactions </a:t>
            </a:r>
            <a:r>
              <a:rPr lang="it-IT" dirty="0" err="1"/>
              <a:t>between</a:t>
            </a:r>
            <a:r>
              <a:rPr lang="it-IT" dirty="0"/>
              <a:t> an </a:t>
            </a:r>
            <a:r>
              <a:rPr lang="it-IT" dirty="0" err="1"/>
              <a:t>electronegative</a:t>
            </a:r>
            <a:r>
              <a:rPr lang="it-IT" dirty="0"/>
              <a:t> </a:t>
            </a:r>
            <a:r>
              <a:rPr lang="it-IT" dirty="0" err="1"/>
              <a:t>atom</a:t>
            </a:r>
            <a:r>
              <a:rPr lang="it-IT" dirty="0"/>
              <a:t> (</a:t>
            </a:r>
            <a:r>
              <a:rPr lang="it-IT" dirty="0" err="1"/>
              <a:t>such</a:t>
            </a:r>
            <a:r>
              <a:rPr lang="it-IT" dirty="0"/>
              <a:t> </a:t>
            </a:r>
            <a:r>
              <a:rPr lang="it-IT" dirty="0" err="1"/>
              <a:t>as</a:t>
            </a:r>
            <a:r>
              <a:rPr lang="it-IT" dirty="0"/>
              <a:t> </a:t>
            </a:r>
            <a:r>
              <a:rPr lang="it-IT" dirty="0" err="1"/>
              <a:t>oxygen</a:t>
            </a:r>
            <a:r>
              <a:rPr lang="it-IT" dirty="0"/>
              <a:t> or </a:t>
            </a:r>
            <a:r>
              <a:rPr lang="it-IT" dirty="0" err="1"/>
              <a:t>nitrogen</a:t>
            </a:r>
            <a:r>
              <a:rPr lang="it-IT" dirty="0"/>
              <a:t>) and a </a:t>
            </a:r>
            <a:r>
              <a:rPr lang="it-IT" dirty="0" err="1"/>
              <a:t>hydrogen</a:t>
            </a:r>
            <a:r>
              <a:rPr lang="it-IT" dirty="0"/>
              <a:t> </a:t>
            </a:r>
            <a:r>
              <a:rPr lang="it-IT" dirty="0" err="1"/>
              <a:t>atom</a:t>
            </a:r>
            <a:r>
              <a:rPr lang="it-IT" dirty="0"/>
              <a:t> </a:t>
            </a:r>
            <a:r>
              <a:rPr lang="it-IT" dirty="0" err="1"/>
              <a:t>attached</a:t>
            </a:r>
            <a:r>
              <a:rPr lang="it-IT" dirty="0"/>
              <a:t> to a second </a:t>
            </a:r>
            <a:r>
              <a:rPr lang="it-IT" dirty="0" err="1"/>
              <a:t>electronegative</a:t>
            </a:r>
            <a:r>
              <a:rPr lang="it-IT" dirty="0"/>
              <a:t> </a:t>
            </a:r>
            <a:r>
              <a:rPr lang="it-IT" dirty="0" err="1"/>
              <a:t>atom</a:t>
            </a:r>
            <a:r>
              <a:rPr lang="it-IT" dirty="0"/>
              <a:t>.</a:t>
            </a:r>
          </a:p>
        </p:txBody>
      </p:sp>
      <p:pic>
        <p:nvPicPr>
          <p:cNvPr id="10" name="Immagine 9">
            <a:extLst>
              <a:ext uri="{FF2B5EF4-FFF2-40B4-BE49-F238E27FC236}">
                <a16:creationId xmlns:a16="http://schemas.microsoft.com/office/drawing/2014/main" id="{2B102CD7-7B8B-4E9C-B981-8F5CBFF0F7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57701"/>
            <a:ext cx="1808692" cy="1572329"/>
          </a:xfrm>
          <a:prstGeom prst="rect">
            <a:avLst/>
          </a:prstGeom>
        </p:spPr>
      </p:pic>
      <p:pic>
        <p:nvPicPr>
          <p:cNvPr id="11" name="Immagine 10">
            <a:extLst>
              <a:ext uri="{FF2B5EF4-FFF2-40B4-BE49-F238E27FC236}">
                <a16:creationId xmlns:a16="http://schemas.microsoft.com/office/drawing/2014/main" id="{66F4BE4C-FF0E-4CF1-80D0-DC5F63B70B4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636038" y="1626629"/>
            <a:ext cx="3550667" cy="4543854"/>
          </a:xfrm>
          <a:prstGeom prst="rect">
            <a:avLst/>
          </a:prstGeom>
        </p:spPr>
      </p:pic>
      <p:sp>
        <p:nvSpPr>
          <p:cNvPr id="12" name="Rettangolo 11">
            <a:extLst>
              <a:ext uri="{FF2B5EF4-FFF2-40B4-BE49-F238E27FC236}">
                <a16:creationId xmlns:a16="http://schemas.microsoft.com/office/drawing/2014/main" id="{AE0816F3-1526-4ED6-A817-7395028885B9}"/>
              </a:ext>
            </a:extLst>
          </p:cNvPr>
          <p:cNvSpPr/>
          <p:nvPr/>
        </p:nvSpPr>
        <p:spPr>
          <a:xfrm>
            <a:off x="91015" y="4330165"/>
            <a:ext cx="8561918" cy="1754326"/>
          </a:xfrm>
          <a:prstGeom prst="rect">
            <a:avLst/>
          </a:prstGeom>
        </p:spPr>
        <p:txBody>
          <a:bodyPr wrap="square">
            <a:spAutoFit/>
          </a:bodyPr>
          <a:lstStyle/>
          <a:p>
            <a:r>
              <a:rPr lang="it-IT" dirty="0">
                <a:solidFill>
                  <a:srgbClr val="FF0000"/>
                </a:solidFill>
              </a:rPr>
              <a:t>Base </a:t>
            </a:r>
            <a:r>
              <a:rPr lang="it-IT" dirty="0" err="1">
                <a:solidFill>
                  <a:srgbClr val="FF0000"/>
                </a:solidFill>
              </a:rPr>
              <a:t>stacking</a:t>
            </a:r>
            <a:r>
              <a:rPr lang="it-IT" dirty="0">
                <a:solidFill>
                  <a:srgbClr val="FF0000"/>
                </a:solidFill>
              </a:rPr>
              <a:t> </a:t>
            </a:r>
            <a:r>
              <a:rPr lang="it-IT" dirty="0" err="1"/>
              <a:t>involves</a:t>
            </a:r>
            <a:r>
              <a:rPr lang="it-IT" dirty="0"/>
              <a:t> </a:t>
            </a:r>
            <a:r>
              <a:rPr lang="it-IT" dirty="0" err="1"/>
              <a:t>hydrophobic</a:t>
            </a:r>
            <a:r>
              <a:rPr lang="it-IT" dirty="0"/>
              <a:t> </a:t>
            </a:r>
            <a:r>
              <a:rPr lang="it-IT" dirty="0" err="1"/>
              <a:t>forces</a:t>
            </a:r>
            <a:r>
              <a:rPr lang="it-IT" dirty="0"/>
              <a:t> </a:t>
            </a:r>
            <a:r>
              <a:rPr lang="it-IT" dirty="0" err="1"/>
              <a:t>between</a:t>
            </a:r>
            <a:r>
              <a:rPr lang="it-IT" dirty="0"/>
              <a:t> </a:t>
            </a:r>
            <a:r>
              <a:rPr lang="it-IT" dirty="0" err="1"/>
              <a:t>adjacent</a:t>
            </a:r>
            <a:r>
              <a:rPr lang="it-IT" dirty="0"/>
              <a:t> base </a:t>
            </a:r>
            <a:r>
              <a:rPr lang="it-IT" dirty="0" err="1"/>
              <a:t>pairs</a:t>
            </a:r>
            <a:r>
              <a:rPr lang="it-IT" dirty="0"/>
              <a:t> and </a:t>
            </a:r>
            <a:r>
              <a:rPr lang="it-IT" dirty="0" err="1"/>
              <a:t>adds</a:t>
            </a:r>
            <a:r>
              <a:rPr lang="it-IT" dirty="0"/>
              <a:t> </a:t>
            </a:r>
            <a:r>
              <a:rPr lang="it-IT" dirty="0" err="1"/>
              <a:t>stability</a:t>
            </a:r>
            <a:r>
              <a:rPr lang="it-IT" dirty="0"/>
              <a:t> to the double </a:t>
            </a:r>
            <a:r>
              <a:rPr lang="it-IT" dirty="0" err="1"/>
              <a:t>helix</a:t>
            </a:r>
            <a:r>
              <a:rPr lang="it-IT" dirty="0"/>
              <a:t> once the </a:t>
            </a:r>
            <a:r>
              <a:rPr lang="it-IT" dirty="0" err="1"/>
              <a:t>strands</a:t>
            </a:r>
            <a:r>
              <a:rPr lang="it-IT" dirty="0"/>
              <a:t> have </a:t>
            </a:r>
            <a:r>
              <a:rPr lang="it-IT" dirty="0" err="1"/>
              <a:t>been</a:t>
            </a:r>
            <a:r>
              <a:rPr lang="it-IT" dirty="0"/>
              <a:t> </a:t>
            </a:r>
            <a:r>
              <a:rPr lang="it-IT" dirty="0" err="1"/>
              <a:t>brought</a:t>
            </a:r>
            <a:r>
              <a:rPr lang="it-IT" dirty="0"/>
              <a:t> </a:t>
            </a:r>
            <a:r>
              <a:rPr lang="it-IT" dirty="0" err="1"/>
              <a:t>together</a:t>
            </a:r>
            <a:r>
              <a:rPr lang="it-IT" dirty="0"/>
              <a:t> by base </a:t>
            </a:r>
            <a:r>
              <a:rPr lang="it-IT" dirty="0" err="1"/>
              <a:t>pairing</a:t>
            </a:r>
            <a:r>
              <a:rPr lang="it-IT" dirty="0"/>
              <a:t>. It </a:t>
            </a:r>
            <a:r>
              <a:rPr lang="it-IT" dirty="0" err="1"/>
              <a:t>is</a:t>
            </a:r>
            <a:r>
              <a:rPr lang="it-IT" dirty="0"/>
              <a:t> </a:t>
            </a:r>
            <a:r>
              <a:rPr lang="it-IT" dirty="0" err="1"/>
              <a:t>sometimes</a:t>
            </a:r>
            <a:r>
              <a:rPr lang="it-IT" dirty="0"/>
              <a:t> </a:t>
            </a:r>
            <a:r>
              <a:rPr lang="it-IT" dirty="0" err="1"/>
              <a:t>called</a:t>
            </a:r>
            <a:r>
              <a:rPr lang="it-IT" dirty="0"/>
              <a:t> </a:t>
            </a:r>
            <a:r>
              <a:rPr lang="it-IT" b="1" dirty="0"/>
              <a:t>π–π interactions</a:t>
            </a:r>
            <a:r>
              <a:rPr lang="it-IT" dirty="0"/>
              <a:t>, </a:t>
            </a:r>
            <a:r>
              <a:rPr lang="it-IT" dirty="0" err="1"/>
              <a:t>because</a:t>
            </a:r>
            <a:r>
              <a:rPr lang="it-IT" dirty="0"/>
              <a:t> it </a:t>
            </a:r>
            <a:r>
              <a:rPr lang="it-IT" dirty="0" err="1"/>
              <a:t>is</a:t>
            </a:r>
            <a:r>
              <a:rPr lang="it-IT" dirty="0"/>
              <a:t> </a:t>
            </a:r>
            <a:r>
              <a:rPr lang="it-IT" dirty="0" err="1"/>
              <a:t>thought</a:t>
            </a:r>
            <a:r>
              <a:rPr lang="it-IT" dirty="0"/>
              <a:t> to involve the p </a:t>
            </a:r>
            <a:r>
              <a:rPr lang="it-IT" dirty="0" err="1"/>
              <a:t>electrons</a:t>
            </a:r>
            <a:r>
              <a:rPr lang="it-IT" dirty="0"/>
              <a:t> </a:t>
            </a:r>
            <a:r>
              <a:rPr lang="it-IT" dirty="0" err="1"/>
              <a:t>associated</a:t>
            </a:r>
            <a:r>
              <a:rPr lang="it-IT" dirty="0"/>
              <a:t> with the double bonds </a:t>
            </a:r>
            <a:r>
              <a:rPr lang="it-IT" dirty="0" err="1"/>
              <a:t>structures</a:t>
            </a:r>
            <a:r>
              <a:rPr lang="it-IT" dirty="0"/>
              <a:t>. </a:t>
            </a:r>
            <a:r>
              <a:rPr lang="it-IT" dirty="0" err="1"/>
              <a:t>However</a:t>
            </a:r>
            <a:r>
              <a:rPr lang="it-IT" dirty="0"/>
              <a:t>, </a:t>
            </a:r>
            <a:r>
              <a:rPr lang="it-IT" dirty="0" err="1"/>
              <a:t>this</a:t>
            </a:r>
            <a:r>
              <a:rPr lang="it-IT" dirty="0"/>
              <a:t> </a:t>
            </a:r>
            <a:r>
              <a:rPr lang="it-IT" dirty="0" err="1"/>
              <a:t>hypothesis</a:t>
            </a:r>
            <a:r>
              <a:rPr lang="it-IT" dirty="0"/>
              <a:t> </a:t>
            </a:r>
            <a:r>
              <a:rPr lang="it-IT" dirty="0" err="1"/>
              <a:t>is</a:t>
            </a:r>
            <a:r>
              <a:rPr lang="it-IT" dirty="0"/>
              <a:t> </a:t>
            </a:r>
            <a:r>
              <a:rPr lang="it-IT" dirty="0" err="1"/>
              <a:t>now</a:t>
            </a:r>
            <a:r>
              <a:rPr lang="it-IT" dirty="0"/>
              <a:t> </a:t>
            </a:r>
            <a:r>
              <a:rPr lang="it-IT" dirty="0" err="1"/>
              <a:t>being</a:t>
            </a:r>
            <a:r>
              <a:rPr lang="it-IT" dirty="0"/>
              <a:t> </a:t>
            </a:r>
            <a:r>
              <a:rPr lang="it-IT" dirty="0" err="1"/>
              <a:t>questioned</a:t>
            </a:r>
            <a:r>
              <a:rPr lang="it-IT" dirty="0"/>
              <a:t>, and the </a:t>
            </a:r>
            <a:r>
              <a:rPr lang="it-IT" dirty="0" err="1"/>
              <a:t>possibility</a:t>
            </a:r>
            <a:r>
              <a:rPr lang="it-IT" dirty="0"/>
              <a:t> that base </a:t>
            </a:r>
            <a:r>
              <a:rPr lang="it-IT" dirty="0" err="1"/>
              <a:t>stacking</a:t>
            </a:r>
            <a:r>
              <a:rPr lang="it-IT" dirty="0"/>
              <a:t> </a:t>
            </a:r>
            <a:r>
              <a:rPr lang="it-IT" dirty="0" err="1"/>
              <a:t>involves</a:t>
            </a:r>
            <a:r>
              <a:rPr lang="it-IT" dirty="0"/>
              <a:t> a </a:t>
            </a:r>
            <a:r>
              <a:rPr lang="it-IT" dirty="0" err="1"/>
              <a:t>type</a:t>
            </a:r>
            <a:r>
              <a:rPr lang="it-IT" dirty="0"/>
              <a:t> of </a:t>
            </a:r>
            <a:r>
              <a:rPr lang="it-IT" dirty="0" err="1"/>
              <a:t>electrostatic</a:t>
            </a:r>
            <a:r>
              <a:rPr lang="it-IT" dirty="0"/>
              <a:t> interaction </a:t>
            </a:r>
            <a:r>
              <a:rPr lang="it-IT" dirty="0" err="1"/>
              <a:t>is</a:t>
            </a:r>
            <a:r>
              <a:rPr lang="it-IT" dirty="0"/>
              <a:t> </a:t>
            </a:r>
            <a:r>
              <a:rPr lang="it-IT" dirty="0" err="1"/>
              <a:t>being</a:t>
            </a:r>
            <a:r>
              <a:rPr lang="it-IT" dirty="0"/>
              <a:t> </a:t>
            </a:r>
            <a:r>
              <a:rPr lang="it-IT" dirty="0" err="1"/>
              <a:t>explored</a:t>
            </a:r>
            <a:r>
              <a:rPr lang="it-IT" dirty="0"/>
              <a:t>.</a:t>
            </a:r>
          </a:p>
        </p:txBody>
      </p:sp>
      <p:sp>
        <p:nvSpPr>
          <p:cNvPr id="13" name="Rettangolo 12">
            <a:extLst>
              <a:ext uri="{FF2B5EF4-FFF2-40B4-BE49-F238E27FC236}">
                <a16:creationId xmlns:a16="http://schemas.microsoft.com/office/drawing/2014/main" id="{3E9133DA-F778-4931-B3A8-8948E89DAF9E}"/>
              </a:ext>
            </a:extLst>
          </p:cNvPr>
          <p:cNvSpPr/>
          <p:nvPr/>
        </p:nvSpPr>
        <p:spPr>
          <a:xfrm>
            <a:off x="91015" y="6108534"/>
            <a:ext cx="11796184" cy="646331"/>
          </a:xfrm>
          <a:prstGeom prst="rect">
            <a:avLst/>
          </a:prstGeom>
        </p:spPr>
        <p:txBody>
          <a:bodyPr wrap="square">
            <a:spAutoFit/>
          </a:bodyPr>
          <a:lstStyle/>
          <a:p>
            <a:r>
              <a:rPr lang="it-IT" dirty="0">
                <a:solidFill>
                  <a:srgbClr val="FF0000"/>
                </a:solidFill>
              </a:rPr>
              <a:t>DNA </a:t>
            </a:r>
            <a:r>
              <a:rPr lang="it-IT" dirty="0" err="1">
                <a:solidFill>
                  <a:srgbClr val="FF0000"/>
                </a:solidFill>
              </a:rPr>
              <a:t>replication</a:t>
            </a:r>
            <a:r>
              <a:rPr lang="it-IT" dirty="0">
                <a:solidFill>
                  <a:srgbClr val="FF0000"/>
                </a:solidFill>
              </a:rPr>
              <a:t> </a:t>
            </a:r>
            <a:r>
              <a:rPr lang="it-IT" dirty="0"/>
              <a:t>can </a:t>
            </a:r>
            <a:r>
              <a:rPr lang="it-IT" dirty="0" err="1"/>
              <a:t>result</a:t>
            </a:r>
            <a:r>
              <a:rPr lang="it-IT" dirty="0"/>
              <a:t> in </a:t>
            </a:r>
            <a:r>
              <a:rPr lang="it-IT" dirty="0" err="1"/>
              <a:t>perfect</a:t>
            </a:r>
            <a:r>
              <a:rPr lang="it-IT" dirty="0"/>
              <a:t> copies of a </a:t>
            </a:r>
            <a:r>
              <a:rPr lang="it-IT" dirty="0" err="1"/>
              <a:t>parent</a:t>
            </a:r>
            <a:r>
              <a:rPr lang="it-IT" dirty="0"/>
              <a:t> </a:t>
            </a:r>
            <a:r>
              <a:rPr lang="it-IT" dirty="0" err="1"/>
              <a:t>molecule</a:t>
            </a:r>
            <a:r>
              <a:rPr lang="it-IT" dirty="0"/>
              <a:t> </a:t>
            </a:r>
            <a:r>
              <a:rPr lang="it-IT" dirty="0" err="1"/>
              <a:t>through</a:t>
            </a:r>
            <a:r>
              <a:rPr lang="it-IT" dirty="0"/>
              <a:t> the </a:t>
            </a:r>
            <a:r>
              <a:rPr lang="it-IT" dirty="0" err="1"/>
              <a:t>simple</a:t>
            </a:r>
            <a:r>
              <a:rPr lang="it-IT" dirty="0"/>
              <a:t> </a:t>
            </a:r>
            <a:r>
              <a:rPr lang="it-IT" dirty="0" err="1"/>
              <a:t>expedient</a:t>
            </a:r>
            <a:r>
              <a:rPr lang="it-IT" dirty="0"/>
              <a:t> of </a:t>
            </a:r>
            <a:r>
              <a:rPr lang="it-IT" dirty="0" err="1"/>
              <a:t>using</a:t>
            </a:r>
            <a:r>
              <a:rPr lang="it-IT" dirty="0"/>
              <a:t> the </a:t>
            </a:r>
            <a:r>
              <a:rPr lang="it-IT" dirty="0" err="1"/>
              <a:t>sequences</a:t>
            </a:r>
            <a:r>
              <a:rPr lang="it-IT" dirty="0"/>
              <a:t> of the</a:t>
            </a:r>
            <a:r>
              <a:rPr lang="en-US" dirty="0"/>
              <a:t> preexisting strands to dictate the sequences of the new strands. This is </a:t>
            </a:r>
            <a:r>
              <a:rPr lang="en-US" b="1" dirty="0"/>
              <a:t>template-dependent DNA synthesis</a:t>
            </a:r>
            <a:endParaRPr lang="it-IT" b="1" dirty="0"/>
          </a:p>
        </p:txBody>
      </p:sp>
    </p:spTree>
    <p:extLst>
      <p:ext uri="{BB962C8B-B14F-4D97-AF65-F5344CB8AC3E}">
        <p14:creationId xmlns:p14="http://schemas.microsoft.com/office/powerpoint/2010/main" val="1605030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033945F-3A93-4500-B324-5B58D5B4101A}"/>
              </a:ext>
            </a:extLst>
          </p:cNvPr>
          <p:cNvSpPr/>
          <p:nvPr/>
        </p:nvSpPr>
        <p:spPr>
          <a:xfrm>
            <a:off x="135466" y="69545"/>
            <a:ext cx="11777133" cy="1200329"/>
          </a:xfrm>
          <a:prstGeom prst="rect">
            <a:avLst/>
          </a:prstGeom>
        </p:spPr>
        <p:txBody>
          <a:bodyPr wrap="square">
            <a:spAutoFit/>
          </a:bodyPr>
          <a:lstStyle/>
          <a:p>
            <a:r>
              <a:rPr lang="it-IT" dirty="0"/>
              <a:t>The double </a:t>
            </a:r>
            <a:r>
              <a:rPr lang="it-IT" dirty="0" err="1"/>
              <a:t>helix</a:t>
            </a:r>
            <a:r>
              <a:rPr lang="it-IT" dirty="0"/>
              <a:t> </a:t>
            </a:r>
            <a:r>
              <a:rPr lang="it-IT" dirty="0" err="1"/>
              <a:t>described</a:t>
            </a:r>
            <a:r>
              <a:rPr lang="it-IT" dirty="0"/>
              <a:t> by Watson and Crick </a:t>
            </a:r>
            <a:r>
              <a:rPr lang="it-IT" dirty="0" err="1"/>
              <a:t>is</a:t>
            </a:r>
            <a:r>
              <a:rPr lang="it-IT" dirty="0"/>
              <a:t> </a:t>
            </a:r>
            <a:r>
              <a:rPr lang="it-IT" dirty="0" err="1"/>
              <a:t>called</a:t>
            </a:r>
            <a:r>
              <a:rPr lang="it-IT" dirty="0"/>
              <a:t> the </a:t>
            </a:r>
            <a:r>
              <a:rPr lang="it-IT" dirty="0">
                <a:solidFill>
                  <a:srgbClr val="FF0000"/>
                </a:solidFill>
              </a:rPr>
              <a:t>B-</a:t>
            </a:r>
            <a:r>
              <a:rPr lang="it-IT" dirty="0" err="1">
                <a:solidFill>
                  <a:srgbClr val="FF0000"/>
                </a:solidFill>
              </a:rPr>
              <a:t>form</a:t>
            </a:r>
            <a:r>
              <a:rPr lang="it-IT" dirty="0"/>
              <a:t> of DNA or B-DNA. </a:t>
            </a:r>
            <a:r>
              <a:rPr lang="it-IT" dirty="0" err="1"/>
              <a:t>Its</a:t>
            </a:r>
            <a:r>
              <a:rPr lang="it-IT" dirty="0"/>
              <a:t> </a:t>
            </a:r>
            <a:r>
              <a:rPr lang="it-IT" dirty="0" err="1"/>
              <a:t>characteristic</a:t>
            </a:r>
            <a:r>
              <a:rPr lang="it-IT" dirty="0"/>
              <a:t> features </a:t>
            </a:r>
            <a:r>
              <a:rPr lang="it-IT" dirty="0" err="1"/>
              <a:t>lie</a:t>
            </a:r>
            <a:r>
              <a:rPr lang="it-IT" dirty="0"/>
              <a:t> in </a:t>
            </a:r>
            <a:r>
              <a:rPr lang="it-IT" dirty="0" err="1"/>
              <a:t>its</a:t>
            </a:r>
            <a:r>
              <a:rPr lang="it-IT" dirty="0"/>
              <a:t> </a:t>
            </a:r>
            <a:r>
              <a:rPr lang="it-IT" dirty="0" err="1"/>
              <a:t>dimensions</a:t>
            </a:r>
            <a:r>
              <a:rPr lang="it-IT" dirty="0"/>
              <a:t>: a </a:t>
            </a:r>
            <a:r>
              <a:rPr lang="it-IT" dirty="0" err="1"/>
              <a:t>helical</a:t>
            </a:r>
            <a:r>
              <a:rPr lang="it-IT" dirty="0"/>
              <a:t> </a:t>
            </a:r>
            <a:r>
              <a:rPr lang="it-IT" dirty="0" err="1"/>
              <a:t>diameter</a:t>
            </a:r>
            <a:r>
              <a:rPr lang="it-IT" dirty="0"/>
              <a:t> of 2.37 nm, a rise of 0.34 nm per base </a:t>
            </a:r>
            <a:r>
              <a:rPr lang="it-IT" dirty="0" err="1"/>
              <a:t>pair</a:t>
            </a:r>
            <a:r>
              <a:rPr lang="it-IT" dirty="0"/>
              <a:t>, and a pitch (the </a:t>
            </a:r>
            <a:r>
              <a:rPr lang="it-IT" dirty="0" err="1"/>
              <a:t>distance</a:t>
            </a:r>
            <a:r>
              <a:rPr lang="it-IT" dirty="0"/>
              <a:t> </a:t>
            </a:r>
            <a:r>
              <a:rPr lang="it-IT" dirty="0" err="1"/>
              <a:t>taken</a:t>
            </a:r>
            <a:r>
              <a:rPr lang="it-IT" dirty="0"/>
              <a:t> up by a complete turn of the </a:t>
            </a:r>
            <a:r>
              <a:rPr lang="it-IT" dirty="0" err="1"/>
              <a:t>helix</a:t>
            </a:r>
            <a:r>
              <a:rPr lang="it-IT" dirty="0"/>
              <a:t>) of 3.4 nm, </a:t>
            </a:r>
            <a:r>
              <a:rPr lang="it-IT" dirty="0" err="1"/>
              <a:t>corresponding</a:t>
            </a:r>
            <a:r>
              <a:rPr lang="it-IT" dirty="0"/>
              <a:t> to 10 base </a:t>
            </a:r>
            <a:r>
              <a:rPr lang="it-IT" dirty="0" err="1"/>
              <a:t>pairs</a:t>
            </a:r>
            <a:r>
              <a:rPr lang="it-IT" dirty="0"/>
              <a:t> (</a:t>
            </a:r>
            <a:r>
              <a:rPr lang="it-IT" dirty="0" err="1"/>
              <a:t>bp</a:t>
            </a:r>
            <a:r>
              <a:rPr lang="it-IT" dirty="0"/>
              <a:t>)per turn. The DNA in living </a:t>
            </a:r>
            <a:r>
              <a:rPr lang="it-IT" dirty="0" err="1"/>
              <a:t>cells</a:t>
            </a:r>
            <a:r>
              <a:rPr lang="it-IT" dirty="0"/>
              <a:t> </a:t>
            </a:r>
            <a:r>
              <a:rPr lang="it-IT" dirty="0" err="1"/>
              <a:t>is</a:t>
            </a:r>
            <a:r>
              <a:rPr lang="it-IT" dirty="0"/>
              <a:t> </a:t>
            </a:r>
            <a:r>
              <a:rPr lang="it-IT" dirty="0" err="1"/>
              <a:t>thought</a:t>
            </a:r>
            <a:r>
              <a:rPr lang="it-IT" dirty="0"/>
              <a:t> to be </a:t>
            </a:r>
            <a:r>
              <a:rPr lang="it-IT" dirty="0" err="1"/>
              <a:t>predominantly</a:t>
            </a:r>
            <a:r>
              <a:rPr lang="it-IT" dirty="0"/>
              <a:t> in </a:t>
            </a:r>
            <a:r>
              <a:rPr lang="it-IT" dirty="0" err="1"/>
              <a:t>this</a:t>
            </a:r>
            <a:r>
              <a:rPr lang="it-IT" dirty="0"/>
              <a:t> B-</a:t>
            </a:r>
            <a:r>
              <a:rPr lang="it-IT" dirty="0" err="1"/>
              <a:t>form</a:t>
            </a:r>
            <a:r>
              <a:rPr lang="it-IT" dirty="0"/>
              <a:t>, but it </a:t>
            </a:r>
            <a:r>
              <a:rPr lang="it-IT" dirty="0" err="1"/>
              <a:t>is</a:t>
            </a:r>
            <a:r>
              <a:rPr lang="it-IT" dirty="0"/>
              <a:t> </a:t>
            </a:r>
            <a:r>
              <a:rPr lang="it-IT" dirty="0" err="1"/>
              <a:t>now</a:t>
            </a:r>
            <a:r>
              <a:rPr lang="it-IT" dirty="0"/>
              <a:t> </a:t>
            </a:r>
            <a:r>
              <a:rPr lang="it-IT" dirty="0" err="1"/>
              <a:t>clear</a:t>
            </a:r>
            <a:r>
              <a:rPr lang="it-IT" dirty="0"/>
              <a:t> that </a:t>
            </a:r>
            <a:r>
              <a:rPr lang="it-IT" dirty="0" err="1"/>
              <a:t>genomic</a:t>
            </a:r>
            <a:r>
              <a:rPr lang="it-IT" dirty="0"/>
              <a:t> DNA </a:t>
            </a:r>
            <a:r>
              <a:rPr lang="it-IT" dirty="0" err="1"/>
              <a:t>molecules</a:t>
            </a:r>
            <a:r>
              <a:rPr lang="it-IT" dirty="0"/>
              <a:t> are not </a:t>
            </a:r>
            <a:r>
              <a:rPr lang="it-IT" dirty="0" err="1"/>
              <a:t>entirely</a:t>
            </a:r>
            <a:r>
              <a:rPr lang="it-IT" dirty="0"/>
              <a:t> </a:t>
            </a:r>
            <a:r>
              <a:rPr lang="it-IT" dirty="0" err="1"/>
              <a:t>uniform</a:t>
            </a:r>
            <a:r>
              <a:rPr lang="it-IT" dirty="0"/>
              <a:t> in </a:t>
            </a:r>
            <a:r>
              <a:rPr lang="it-IT" dirty="0" err="1"/>
              <a:t>structure</a:t>
            </a:r>
            <a:r>
              <a:rPr lang="it-IT" dirty="0"/>
              <a:t>.</a:t>
            </a:r>
          </a:p>
        </p:txBody>
      </p:sp>
      <p:sp>
        <p:nvSpPr>
          <p:cNvPr id="5" name="Rettangolo 4">
            <a:extLst>
              <a:ext uri="{FF2B5EF4-FFF2-40B4-BE49-F238E27FC236}">
                <a16:creationId xmlns:a16="http://schemas.microsoft.com/office/drawing/2014/main" id="{7588450D-6AD5-4ABC-8D5E-BC3FC04337D2}"/>
              </a:ext>
            </a:extLst>
          </p:cNvPr>
          <p:cNvSpPr/>
          <p:nvPr/>
        </p:nvSpPr>
        <p:spPr>
          <a:xfrm>
            <a:off x="135466" y="1344410"/>
            <a:ext cx="7247467" cy="923330"/>
          </a:xfrm>
          <a:prstGeom prst="rect">
            <a:avLst/>
          </a:prstGeom>
        </p:spPr>
        <p:txBody>
          <a:bodyPr wrap="square">
            <a:spAutoFit/>
          </a:bodyPr>
          <a:lstStyle/>
          <a:p>
            <a:r>
              <a:rPr lang="it-IT" dirty="0" err="1">
                <a:solidFill>
                  <a:srgbClr val="FF0000"/>
                </a:solidFill>
              </a:rPr>
              <a:t>Rotation</a:t>
            </a:r>
            <a:r>
              <a:rPr lang="it-IT" dirty="0">
                <a:solidFill>
                  <a:srgbClr val="FF0000"/>
                </a:solidFill>
              </a:rPr>
              <a:t> around the β-N-</a:t>
            </a:r>
            <a:r>
              <a:rPr lang="it-IT" dirty="0" err="1">
                <a:solidFill>
                  <a:srgbClr val="FF0000"/>
                </a:solidFill>
              </a:rPr>
              <a:t>glycosidic</a:t>
            </a:r>
            <a:r>
              <a:rPr lang="it-IT" dirty="0">
                <a:solidFill>
                  <a:srgbClr val="FF0000"/>
                </a:solidFill>
              </a:rPr>
              <a:t> bond </a:t>
            </a:r>
            <a:r>
              <a:rPr lang="it-IT" dirty="0" err="1"/>
              <a:t>changes</a:t>
            </a:r>
            <a:r>
              <a:rPr lang="it-IT" dirty="0"/>
              <a:t> the </a:t>
            </a:r>
            <a:r>
              <a:rPr lang="it-IT" dirty="0" err="1"/>
              <a:t>orientation</a:t>
            </a:r>
            <a:r>
              <a:rPr lang="it-IT" dirty="0"/>
              <a:t> of the base relative to the sugar: the </a:t>
            </a:r>
            <a:r>
              <a:rPr lang="it-IT" dirty="0" err="1"/>
              <a:t>two</a:t>
            </a:r>
            <a:r>
              <a:rPr lang="it-IT" dirty="0"/>
              <a:t> </a:t>
            </a:r>
            <a:r>
              <a:rPr lang="it-IT" dirty="0" err="1"/>
              <a:t>possibilities</a:t>
            </a:r>
            <a:r>
              <a:rPr lang="it-IT" dirty="0"/>
              <a:t> are </a:t>
            </a:r>
            <a:r>
              <a:rPr lang="it-IT" dirty="0" err="1"/>
              <a:t>called</a:t>
            </a:r>
            <a:r>
              <a:rPr lang="it-IT" dirty="0"/>
              <a:t> the anti- and </a:t>
            </a:r>
            <a:r>
              <a:rPr lang="it-IT" dirty="0" err="1"/>
              <a:t>syn-conformations</a:t>
            </a:r>
            <a:endParaRPr lang="it-IT" dirty="0"/>
          </a:p>
        </p:txBody>
      </p:sp>
      <p:pic>
        <p:nvPicPr>
          <p:cNvPr id="6" name="Immagine 5">
            <a:extLst>
              <a:ext uri="{FF2B5EF4-FFF2-40B4-BE49-F238E27FC236}">
                <a16:creationId xmlns:a16="http://schemas.microsoft.com/office/drawing/2014/main" id="{5CFF687B-6C04-47DA-B388-1BB9A7834423}"/>
              </a:ext>
            </a:extLst>
          </p:cNvPr>
          <p:cNvPicPr>
            <a:picLocks noChangeAspect="1"/>
          </p:cNvPicPr>
          <p:nvPr/>
        </p:nvPicPr>
        <p:blipFill>
          <a:blip r:embed="rId2"/>
          <a:stretch>
            <a:fillRect/>
          </a:stretch>
        </p:blipFill>
        <p:spPr>
          <a:xfrm>
            <a:off x="7315200" y="1380341"/>
            <a:ext cx="4809067" cy="2123375"/>
          </a:xfrm>
          <a:prstGeom prst="rect">
            <a:avLst/>
          </a:prstGeom>
        </p:spPr>
      </p:pic>
      <p:sp>
        <p:nvSpPr>
          <p:cNvPr id="7" name="Rettangolo 6">
            <a:extLst>
              <a:ext uri="{FF2B5EF4-FFF2-40B4-BE49-F238E27FC236}">
                <a16:creationId xmlns:a16="http://schemas.microsoft.com/office/drawing/2014/main" id="{3CBBDB6B-38FF-4998-9845-26FB76A73D73}"/>
              </a:ext>
            </a:extLst>
          </p:cNvPr>
          <p:cNvSpPr/>
          <p:nvPr/>
        </p:nvSpPr>
        <p:spPr>
          <a:xfrm>
            <a:off x="135466" y="2252463"/>
            <a:ext cx="7442201" cy="1200329"/>
          </a:xfrm>
          <a:prstGeom prst="rect">
            <a:avLst/>
          </a:prstGeom>
        </p:spPr>
        <p:txBody>
          <a:bodyPr wrap="square">
            <a:spAutoFit/>
          </a:bodyPr>
          <a:lstStyle/>
          <a:p>
            <a:r>
              <a:rPr lang="it-IT" dirty="0">
                <a:solidFill>
                  <a:srgbClr val="FF0000"/>
                </a:solidFill>
              </a:rPr>
              <a:t>Sugar </a:t>
            </a:r>
            <a:r>
              <a:rPr lang="it-IT" dirty="0" err="1">
                <a:solidFill>
                  <a:srgbClr val="FF0000"/>
                </a:solidFill>
              </a:rPr>
              <a:t>pucker</a:t>
            </a:r>
            <a:r>
              <a:rPr lang="it-IT" dirty="0">
                <a:solidFill>
                  <a:srgbClr val="FF0000"/>
                </a:solidFill>
              </a:rPr>
              <a:t> </a:t>
            </a:r>
            <a:r>
              <a:rPr lang="it-IT" dirty="0" err="1"/>
              <a:t>refers</a:t>
            </a:r>
            <a:r>
              <a:rPr lang="it-IT" dirty="0"/>
              <a:t> to the </a:t>
            </a:r>
            <a:r>
              <a:rPr lang="it-IT" dirty="0" err="1"/>
              <a:t>three-dimensional</a:t>
            </a:r>
            <a:r>
              <a:rPr lang="it-IT" dirty="0"/>
              <a:t> </a:t>
            </a:r>
            <a:r>
              <a:rPr lang="it-IT" dirty="0" err="1"/>
              <a:t>shape</a:t>
            </a:r>
            <a:r>
              <a:rPr lang="it-IT" dirty="0"/>
              <a:t> of the sugar. The </a:t>
            </a:r>
            <a:r>
              <a:rPr lang="it-IT" dirty="0" err="1"/>
              <a:t>ribose</a:t>
            </a:r>
            <a:r>
              <a:rPr lang="it-IT" dirty="0"/>
              <a:t> component of the nucleotide </a:t>
            </a:r>
            <a:r>
              <a:rPr lang="it-IT" dirty="0" err="1"/>
              <a:t>does</a:t>
            </a:r>
            <a:r>
              <a:rPr lang="it-IT" dirty="0"/>
              <a:t> not have a planar </a:t>
            </a:r>
            <a:r>
              <a:rPr lang="it-IT" dirty="0" err="1"/>
              <a:t>structure</a:t>
            </a:r>
            <a:r>
              <a:rPr lang="it-IT" dirty="0"/>
              <a:t>: </a:t>
            </a:r>
            <a:r>
              <a:rPr lang="it-IT" dirty="0" err="1"/>
              <a:t>when</a:t>
            </a:r>
            <a:r>
              <a:rPr lang="it-IT" dirty="0"/>
              <a:t> it </a:t>
            </a:r>
            <a:r>
              <a:rPr lang="it-IT" dirty="0" err="1"/>
              <a:t>is</a:t>
            </a:r>
            <a:r>
              <a:rPr lang="it-IT" dirty="0"/>
              <a:t> </a:t>
            </a:r>
            <a:r>
              <a:rPr lang="it-IT" dirty="0" err="1"/>
              <a:t>viewed</a:t>
            </a:r>
            <a:r>
              <a:rPr lang="it-IT" dirty="0"/>
              <a:t> from the side, one or </a:t>
            </a:r>
            <a:r>
              <a:rPr lang="it-IT" dirty="0" err="1"/>
              <a:t>two</a:t>
            </a:r>
            <a:r>
              <a:rPr lang="it-IT" dirty="0"/>
              <a:t> of the carbon </a:t>
            </a:r>
            <a:r>
              <a:rPr lang="it-IT" dirty="0" err="1"/>
              <a:t>atoms</a:t>
            </a:r>
            <a:r>
              <a:rPr lang="it-IT" dirty="0"/>
              <a:t> are </a:t>
            </a:r>
            <a:r>
              <a:rPr lang="it-IT" dirty="0" err="1"/>
              <a:t>either</a:t>
            </a:r>
            <a:r>
              <a:rPr lang="it-IT" dirty="0"/>
              <a:t> </a:t>
            </a:r>
            <a:r>
              <a:rPr lang="it-IT" dirty="0" err="1"/>
              <a:t>above</a:t>
            </a:r>
            <a:r>
              <a:rPr lang="it-IT" dirty="0"/>
              <a:t> or </a:t>
            </a:r>
            <a:r>
              <a:rPr lang="it-IT" dirty="0" err="1"/>
              <a:t>below</a:t>
            </a:r>
            <a:r>
              <a:rPr lang="it-IT" dirty="0"/>
              <a:t> the </a:t>
            </a:r>
            <a:r>
              <a:rPr lang="it-IT" dirty="0" err="1"/>
              <a:t>plane</a:t>
            </a:r>
            <a:r>
              <a:rPr lang="it-IT" dirty="0"/>
              <a:t> of the sugar</a:t>
            </a:r>
          </a:p>
        </p:txBody>
      </p:sp>
      <p:sp>
        <p:nvSpPr>
          <p:cNvPr id="8" name="Rettangolo 7">
            <a:extLst>
              <a:ext uri="{FF2B5EF4-FFF2-40B4-BE49-F238E27FC236}">
                <a16:creationId xmlns:a16="http://schemas.microsoft.com/office/drawing/2014/main" id="{6D502ADB-8F6A-4FDA-931D-0B825FDBE5DD}"/>
              </a:ext>
            </a:extLst>
          </p:cNvPr>
          <p:cNvSpPr/>
          <p:nvPr/>
        </p:nvSpPr>
        <p:spPr>
          <a:xfrm>
            <a:off x="195493" y="3489891"/>
            <a:ext cx="5350934" cy="1200329"/>
          </a:xfrm>
          <a:prstGeom prst="rect">
            <a:avLst/>
          </a:prstGeom>
        </p:spPr>
        <p:txBody>
          <a:bodyPr wrap="square">
            <a:spAutoFit/>
          </a:bodyPr>
          <a:lstStyle/>
          <a:p>
            <a:r>
              <a:rPr lang="it-IT" dirty="0"/>
              <a:t>A </a:t>
            </a:r>
            <a:r>
              <a:rPr lang="it-IT" dirty="0" err="1"/>
              <a:t>modified</a:t>
            </a:r>
            <a:r>
              <a:rPr lang="it-IT" dirty="0"/>
              <a:t> </a:t>
            </a:r>
            <a:r>
              <a:rPr lang="it-IT" dirty="0" err="1"/>
              <a:t>version</a:t>
            </a:r>
            <a:r>
              <a:rPr lang="it-IT" dirty="0"/>
              <a:t> of the double </a:t>
            </a:r>
            <a:r>
              <a:rPr lang="it-IT" dirty="0" err="1"/>
              <a:t>helix</a:t>
            </a:r>
            <a:r>
              <a:rPr lang="it-IT" dirty="0"/>
              <a:t> </a:t>
            </a:r>
            <a:r>
              <a:rPr lang="it-IT" dirty="0" err="1"/>
              <a:t>called</a:t>
            </a:r>
            <a:r>
              <a:rPr lang="it-IT" dirty="0"/>
              <a:t> </a:t>
            </a:r>
            <a:r>
              <a:rPr lang="it-IT" dirty="0">
                <a:solidFill>
                  <a:srgbClr val="FF0000"/>
                </a:solidFill>
              </a:rPr>
              <a:t>A-DNA</a:t>
            </a:r>
            <a:r>
              <a:rPr lang="it-IT" dirty="0"/>
              <a:t> </a:t>
            </a:r>
            <a:r>
              <a:rPr lang="it-IT" dirty="0" err="1"/>
              <a:t>has</a:t>
            </a:r>
            <a:r>
              <a:rPr lang="it-IT" dirty="0"/>
              <a:t> a </a:t>
            </a:r>
            <a:r>
              <a:rPr lang="it-IT" dirty="0" err="1"/>
              <a:t>diameter</a:t>
            </a:r>
            <a:r>
              <a:rPr lang="it-IT" dirty="0"/>
              <a:t> of 2.55 nm, a rise of 0.23 nm per base </a:t>
            </a:r>
            <a:r>
              <a:rPr lang="it-IT" dirty="0" err="1"/>
              <a:t>pair</a:t>
            </a:r>
            <a:r>
              <a:rPr lang="it-IT" dirty="0"/>
              <a:t>, and a pitch of 2.5 nm, </a:t>
            </a:r>
            <a:r>
              <a:rPr lang="it-IT" dirty="0" err="1"/>
              <a:t>corresponding</a:t>
            </a:r>
            <a:r>
              <a:rPr lang="it-IT" dirty="0"/>
              <a:t> to 11 base </a:t>
            </a:r>
            <a:r>
              <a:rPr lang="it-IT" dirty="0" err="1"/>
              <a:t>pairs</a:t>
            </a:r>
            <a:r>
              <a:rPr lang="it-IT" dirty="0"/>
              <a:t> per turn</a:t>
            </a:r>
          </a:p>
        </p:txBody>
      </p:sp>
      <p:sp>
        <p:nvSpPr>
          <p:cNvPr id="9" name="Rettangolo 8">
            <a:extLst>
              <a:ext uri="{FF2B5EF4-FFF2-40B4-BE49-F238E27FC236}">
                <a16:creationId xmlns:a16="http://schemas.microsoft.com/office/drawing/2014/main" id="{E338B224-20D6-4865-97F7-203B9DE92EF6}"/>
              </a:ext>
            </a:extLst>
          </p:cNvPr>
          <p:cNvSpPr/>
          <p:nvPr/>
        </p:nvSpPr>
        <p:spPr>
          <a:xfrm>
            <a:off x="135465" y="4690220"/>
            <a:ext cx="5266267" cy="2031325"/>
          </a:xfrm>
          <a:prstGeom prst="rect">
            <a:avLst/>
          </a:prstGeom>
        </p:spPr>
        <p:txBody>
          <a:bodyPr wrap="square">
            <a:spAutoFit/>
          </a:bodyPr>
          <a:lstStyle/>
          <a:p>
            <a:r>
              <a:rPr lang="en-US" dirty="0"/>
              <a:t>A more drastic reorganization is also possible, leading to the left-handed </a:t>
            </a:r>
            <a:r>
              <a:rPr lang="en-US" dirty="0">
                <a:solidFill>
                  <a:srgbClr val="FF0000"/>
                </a:solidFill>
              </a:rPr>
              <a:t>Z-DNA</a:t>
            </a:r>
            <a:r>
              <a:rPr lang="en-US" dirty="0"/>
              <a:t>, in which the sugar–phosphate backbone adopts an irregular zigzag conformation. Z-DNA is a more tightly wound version of the double helix with 12 bp per turn and a diameter of only 1.84 nm. It is known to occur in regions of a double helix that contain repeats of the motif GC</a:t>
            </a:r>
            <a:endParaRPr lang="it-IT" dirty="0"/>
          </a:p>
        </p:txBody>
      </p:sp>
      <p:pic>
        <p:nvPicPr>
          <p:cNvPr id="10" name="Immagine 9">
            <a:extLst>
              <a:ext uri="{FF2B5EF4-FFF2-40B4-BE49-F238E27FC236}">
                <a16:creationId xmlns:a16="http://schemas.microsoft.com/office/drawing/2014/main" id="{60A2AA29-425A-499F-9A45-B2493B12172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268628" y="3809764"/>
            <a:ext cx="3830175" cy="2650172"/>
          </a:xfrm>
          <a:prstGeom prst="rect">
            <a:avLst/>
          </a:prstGeom>
        </p:spPr>
      </p:pic>
      <p:pic>
        <p:nvPicPr>
          <p:cNvPr id="11" name="Immagine 10">
            <a:extLst>
              <a:ext uri="{FF2B5EF4-FFF2-40B4-BE49-F238E27FC236}">
                <a16:creationId xmlns:a16="http://schemas.microsoft.com/office/drawing/2014/main" id="{9CB358FC-950B-42EF-B594-6666CEE6BCF3}"/>
              </a:ext>
            </a:extLst>
          </p:cNvPr>
          <p:cNvPicPr>
            <a:picLocks noChangeAspect="1"/>
          </p:cNvPicPr>
          <p:nvPr/>
        </p:nvPicPr>
        <p:blipFill>
          <a:blip r:embed="rId4"/>
          <a:stretch>
            <a:fillRect/>
          </a:stretch>
        </p:blipFill>
        <p:spPr>
          <a:xfrm>
            <a:off x="9108033" y="3777509"/>
            <a:ext cx="2948502" cy="2723208"/>
          </a:xfrm>
          <a:prstGeom prst="rect">
            <a:avLst/>
          </a:prstGeom>
        </p:spPr>
      </p:pic>
    </p:spTree>
    <p:extLst>
      <p:ext uri="{BB962C8B-B14F-4D97-AF65-F5344CB8AC3E}">
        <p14:creationId xmlns:p14="http://schemas.microsoft.com/office/powerpoint/2010/main" val="897343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8CCAECB3-3F50-4006-935D-F3BD13354D78}"/>
              </a:ext>
            </a:extLst>
          </p:cNvPr>
          <p:cNvSpPr/>
          <p:nvPr/>
        </p:nvSpPr>
        <p:spPr>
          <a:xfrm>
            <a:off x="3742267" y="131616"/>
            <a:ext cx="3547533" cy="369332"/>
          </a:xfrm>
          <a:prstGeom prst="rect">
            <a:avLst/>
          </a:prstGeom>
          <a:ln>
            <a:solidFill>
              <a:srgbClr val="FF0000"/>
            </a:solidFill>
          </a:ln>
        </p:spPr>
        <p:txBody>
          <a:bodyPr wrap="square">
            <a:spAutoFit/>
          </a:bodyPr>
          <a:lstStyle/>
          <a:p>
            <a:r>
              <a:rPr lang="it-IT" dirty="0"/>
              <a:t>1.2  RNA AND THE TRANSCRIPTOME</a:t>
            </a:r>
          </a:p>
        </p:txBody>
      </p:sp>
      <p:sp>
        <p:nvSpPr>
          <p:cNvPr id="5" name="Rettangolo 4">
            <a:extLst>
              <a:ext uri="{FF2B5EF4-FFF2-40B4-BE49-F238E27FC236}">
                <a16:creationId xmlns:a16="http://schemas.microsoft.com/office/drawing/2014/main" id="{6054CF0E-F73D-4B5F-8DD7-71536A6109A0}"/>
              </a:ext>
            </a:extLst>
          </p:cNvPr>
          <p:cNvSpPr/>
          <p:nvPr/>
        </p:nvSpPr>
        <p:spPr>
          <a:xfrm>
            <a:off x="155574" y="553831"/>
            <a:ext cx="11633200" cy="923330"/>
          </a:xfrm>
          <a:prstGeom prst="rect">
            <a:avLst/>
          </a:prstGeom>
        </p:spPr>
        <p:txBody>
          <a:bodyPr wrap="square">
            <a:spAutoFit/>
          </a:bodyPr>
          <a:lstStyle/>
          <a:p>
            <a:r>
              <a:rPr lang="it-IT" dirty="0"/>
              <a:t>The </a:t>
            </a:r>
            <a:r>
              <a:rPr lang="it-IT" dirty="0" err="1"/>
              <a:t>initial</a:t>
            </a:r>
            <a:r>
              <a:rPr lang="it-IT" dirty="0"/>
              <a:t> product of </a:t>
            </a:r>
            <a:r>
              <a:rPr lang="it-IT" dirty="0" err="1"/>
              <a:t>genome</a:t>
            </a:r>
            <a:r>
              <a:rPr lang="it-IT" dirty="0"/>
              <a:t> </a:t>
            </a:r>
            <a:r>
              <a:rPr lang="it-IT" dirty="0" err="1"/>
              <a:t>expression</a:t>
            </a:r>
            <a:r>
              <a:rPr lang="it-IT" dirty="0"/>
              <a:t> </a:t>
            </a:r>
            <a:r>
              <a:rPr lang="it-IT" dirty="0" err="1"/>
              <a:t>is</a:t>
            </a:r>
            <a:r>
              <a:rPr lang="it-IT" dirty="0"/>
              <a:t> the </a:t>
            </a:r>
            <a:r>
              <a:rPr lang="it-IT" dirty="0" err="1">
                <a:solidFill>
                  <a:srgbClr val="FF0000"/>
                </a:solidFill>
              </a:rPr>
              <a:t>transcriptome</a:t>
            </a:r>
            <a:r>
              <a:rPr lang="it-IT" dirty="0"/>
              <a:t>, the </a:t>
            </a:r>
            <a:r>
              <a:rPr lang="it-IT" dirty="0" err="1"/>
              <a:t>collection</a:t>
            </a:r>
            <a:r>
              <a:rPr lang="it-IT" dirty="0"/>
              <a:t> of RNA </a:t>
            </a:r>
            <a:r>
              <a:rPr lang="it-IT" dirty="0" err="1"/>
              <a:t>molecules</a:t>
            </a:r>
            <a:r>
              <a:rPr lang="it-IT" dirty="0"/>
              <a:t> </a:t>
            </a:r>
            <a:r>
              <a:rPr lang="it-IT" dirty="0" err="1"/>
              <a:t>derived</a:t>
            </a:r>
            <a:r>
              <a:rPr lang="it-IT" dirty="0"/>
              <a:t> from </a:t>
            </a:r>
            <a:r>
              <a:rPr lang="it-IT" dirty="0" err="1"/>
              <a:t>those</a:t>
            </a:r>
            <a:r>
              <a:rPr lang="it-IT" dirty="0"/>
              <a:t> </a:t>
            </a:r>
            <a:r>
              <a:rPr lang="it-IT" dirty="0" err="1"/>
              <a:t>genes</a:t>
            </a:r>
            <a:r>
              <a:rPr lang="it-IT" dirty="0"/>
              <a:t> that are </a:t>
            </a:r>
            <a:r>
              <a:rPr lang="it-IT" dirty="0" err="1"/>
              <a:t>active</a:t>
            </a:r>
            <a:r>
              <a:rPr lang="it-IT" dirty="0"/>
              <a:t> in the </a:t>
            </a:r>
            <a:r>
              <a:rPr lang="it-IT" dirty="0" err="1"/>
              <a:t>cell</a:t>
            </a:r>
            <a:r>
              <a:rPr lang="it-IT" dirty="0"/>
              <a:t> </a:t>
            </a:r>
            <a:r>
              <a:rPr lang="it-IT" dirty="0" err="1"/>
              <a:t>at</a:t>
            </a:r>
            <a:r>
              <a:rPr lang="it-IT" dirty="0"/>
              <a:t> a </a:t>
            </a:r>
            <a:r>
              <a:rPr lang="it-IT" dirty="0" err="1"/>
              <a:t>particular</a:t>
            </a:r>
            <a:r>
              <a:rPr lang="it-IT" dirty="0"/>
              <a:t> time. The RNA </a:t>
            </a:r>
            <a:r>
              <a:rPr lang="it-IT" dirty="0" err="1"/>
              <a:t>molecules</a:t>
            </a:r>
            <a:r>
              <a:rPr lang="it-IT" dirty="0"/>
              <a:t> of the </a:t>
            </a:r>
            <a:r>
              <a:rPr lang="it-IT" dirty="0" err="1"/>
              <a:t>transcriptome</a:t>
            </a:r>
            <a:r>
              <a:rPr lang="it-IT" dirty="0"/>
              <a:t> are </a:t>
            </a:r>
            <a:r>
              <a:rPr lang="it-IT" dirty="0" err="1"/>
              <a:t>synthesized</a:t>
            </a:r>
            <a:r>
              <a:rPr lang="it-IT" dirty="0"/>
              <a:t> by the </a:t>
            </a:r>
            <a:r>
              <a:rPr lang="it-IT" dirty="0" err="1"/>
              <a:t>process</a:t>
            </a:r>
            <a:r>
              <a:rPr lang="it-IT" dirty="0"/>
              <a:t> </a:t>
            </a:r>
            <a:r>
              <a:rPr lang="it-IT" dirty="0" err="1"/>
              <a:t>called</a:t>
            </a:r>
            <a:r>
              <a:rPr lang="it-IT" dirty="0"/>
              <a:t> </a:t>
            </a:r>
            <a:r>
              <a:rPr lang="it-IT" dirty="0" err="1"/>
              <a:t>transcription</a:t>
            </a:r>
            <a:r>
              <a:rPr lang="it-IT" dirty="0"/>
              <a:t>.</a:t>
            </a:r>
          </a:p>
        </p:txBody>
      </p:sp>
      <p:pic>
        <p:nvPicPr>
          <p:cNvPr id="6" name="Immagine 5">
            <a:extLst>
              <a:ext uri="{FF2B5EF4-FFF2-40B4-BE49-F238E27FC236}">
                <a16:creationId xmlns:a16="http://schemas.microsoft.com/office/drawing/2014/main" id="{1003935E-2D5D-44A6-96D4-CB7A1B67472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067194" y="1292166"/>
            <a:ext cx="2875392" cy="2594505"/>
          </a:xfrm>
          <a:prstGeom prst="rect">
            <a:avLst/>
          </a:prstGeom>
        </p:spPr>
      </p:pic>
      <p:sp>
        <p:nvSpPr>
          <p:cNvPr id="7" name="Rettangolo 6">
            <a:extLst>
              <a:ext uri="{FF2B5EF4-FFF2-40B4-BE49-F238E27FC236}">
                <a16:creationId xmlns:a16="http://schemas.microsoft.com/office/drawing/2014/main" id="{90369DAF-19D3-41A5-811F-2B6E3FAFDF9E}"/>
              </a:ext>
            </a:extLst>
          </p:cNvPr>
          <p:cNvSpPr/>
          <p:nvPr/>
        </p:nvSpPr>
        <p:spPr>
          <a:xfrm>
            <a:off x="210895" y="1727877"/>
            <a:ext cx="7713136" cy="1200329"/>
          </a:xfrm>
          <a:prstGeom prst="rect">
            <a:avLst/>
          </a:prstGeom>
        </p:spPr>
        <p:txBody>
          <a:bodyPr wrap="square">
            <a:spAutoFit/>
          </a:bodyPr>
          <a:lstStyle/>
          <a:p>
            <a:r>
              <a:rPr lang="it-IT" dirty="0"/>
              <a:t>The </a:t>
            </a:r>
            <a:r>
              <a:rPr lang="it-IT" dirty="0" err="1"/>
              <a:t>chemical</a:t>
            </a:r>
            <a:r>
              <a:rPr lang="it-IT" dirty="0"/>
              <a:t> </a:t>
            </a:r>
            <a:r>
              <a:rPr lang="it-IT" dirty="0" err="1"/>
              <a:t>differences</a:t>
            </a:r>
            <a:r>
              <a:rPr lang="it-IT" dirty="0"/>
              <a:t> </a:t>
            </a:r>
            <a:r>
              <a:rPr lang="it-IT" dirty="0" err="1"/>
              <a:t>between</a:t>
            </a:r>
            <a:r>
              <a:rPr lang="it-IT" dirty="0"/>
              <a:t> DNA and RNA. (A) RNA </a:t>
            </a:r>
            <a:r>
              <a:rPr lang="it-IT" dirty="0" err="1"/>
              <a:t>contains</a:t>
            </a:r>
            <a:r>
              <a:rPr lang="it-IT" dirty="0"/>
              <a:t> </a:t>
            </a:r>
            <a:r>
              <a:rPr lang="it-IT" dirty="0" err="1">
                <a:solidFill>
                  <a:srgbClr val="FF0000"/>
                </a:solidFill>
              </a:rPr>
              <a:t>ribonucleotides</a:t>
            </a:r>
            <a:r>
              <a:rPr lang="it-IT" dirty="0"/>
              <a:t>, in </a:t>
            </a:r>
            <a:r>
              <a:rPr lang="it-IT" dirty="0" err="1"/>
              <a:t>which</a:t>
            </a:r>
            <a:r>
              <a:rPr lang="it-IT" dirty="0"/>
              <a:t> the sugar </a:t>
            </a:r>
            <a:r>
              <a:rPr lang="it-IT" dirty="0" err="1"/>
              <a:t>is</a:t>
            </a:r>
            <a:r>
              <a:rPr lang="it-IT" dirty="0"/>
              <a:t> </a:t>
            </a:r>
            <a:r>
              <a:rPr lang="it-IT" dirty="0" err="1"/>
              <a:t>ribose</a:t>
            </a:r>
            <a:r>
              <a:rPr lang="it-IT" dirty="0"/>
              <a:t> </a:t>
            </a:r>
            <a:r>
              <a:rPr lang="it-IT" dirty="0" err="1"/>
              <a:t>rather</a:t>
            </a:r>
            <a:r>
              <a:rPr lang="it-IT" dirty="0"/>
              <a:t> </a:t>
            </a:r>
            <a:r>
              <a:rPr lang="it-IT" dirty="0" err="1"/>
              <a:t>than</a:t>
            </a:r>
            <a:r>
              <a:rPr lang="it-IT" dirty="0"/>
              <a:t> 2′-deoxyribose. The </a:t>
            </a:r>
            <a:r>
              <a:rPr lang="it-IT" dirty="0" err="1"/>
              <a:t>difference</a:t>
            </a:r>
            <a:r>
              <a:rPr lang="it-IT" dirty="0"/>
              <a:t> </a:t>
            </a:r>
            <a:r>
              <a:rPr lang="it-IT" dirty="0" err="1"/>
              <a:t>is</a:t>
            </a:r>
            <a:r>
              <a:rPr lang="it-IT" dirty="0"/>
              <a:t> that a </a:t>
            </a:r>
            <a:r>
              <a:rPr lang="it-IT" dirty="0" err="1"/>
              <a:t>hydroxyl</a:t>
            </a:r>
            <a:r>
              <a:rPr lang="it-IT" dirty="0"/>
              <a:t> group, </a:t>
            </a:r>
            <a:r>
              <a:rPr lang="it-IT" dirty="0" err="1"/>
              <a:t>rather</a:t>
            </a:r>
            <a:r>
              <a:rPr lang="it-IT" dirty="0"/>
              <a:t> </a:t>
            </a:r>
            <a:r>
              <a:rPr lang="it-IT" dirty="0" err="1"/>
              <a:t>than</a:t>
            </a:r>
            <a:r>
              <a:rPr lang="it-IT" dirty="0"/>
              <a:t> a </a:t>
            </a:r>
            <a:r>
              <a:rPr lang="it-IT" dirty="0" err="1"/>
              <a:t>hydrogen</a:t>
            </a:r>
            <a:r>
              <a:rPr lang="it-IT" dirty="0"/>
              <a:t> </a:t>
            </a:r>
            <a:r>
              <a:rPr lang="it-IT" dirty="0" err="1"/>
              <a:t>atom</a:t>
            </a:r>
            <a:r>
              <a:rPr lang="it-IT" dirty="0"/>
              <a:t>, </a:t>
            </a:r>
            <a:r>
              <a:rPr lang="it-IT" dirty="0" err="1"/>
              <a:t>is</a:t>
            </a:r>
            <a:r>
              <a:rPr lang="it-IT" dirty="0"/>
              <a:t> </a:t>
            </a:r>
            <a:r>
              <a:rPr lang="it-IT" dirty="0" err="1"/>
              <a:t>attached</a:t>
            </a:r>
            <a:r>
              <a:rPr lang="it-IT" dirty="0"/>
              <a:t> to the 2′-carbon. (B) RNA </a:t>
            </a:r>
            <a:r>
              <a:rPr lang="it-IT" dirty="0" err="1"/>
              <a:t>contains</a:t>
            </a:r>
            <a:r>
              <a:rPr lang="it-IT" dirty="0"/>
              <a:t> the </a:t>
            </a:r>
            <a:r>
              <a:rPr lang="it-IT" dirty="0" err="1"/>
              <a:t>pyrimidine</a:t>
            </a:r>
            <a:r>
              <a:rPr lang="it-IT" dirty="0"/>
              <a:t> </a:t>
            </a:r>
            <a:r>
              <a:rPr lang="it-IT" dirty="0" err="1"/>
              <a:t>called</a:t>
            </a:r>
            <a:r>
              <a:rPr lang="it-IT" dirty="0"/>
              <a:t> </a:t>
            </a:r>
            <a:r>
              <a:rPr lang="it-IT" dirty="0" err="1">
                <a:solidFill>
                  <a:srgbClr val="FF0000"/>
                </a:solidFill>
              </a:rPr>
              <a:t>uracil</a:t>
            </a:r>
            <a:r>
              <a:rPr lang="it-IT" dirty="0"/>
              <a:t> </a:t>
            </a:r>
            <a:r>
              <a:rPr lang="it-IT" dirty="0" err="1"/>
              <a:t>instead</a:t>
            </a:r>
            <a:r>
              <a:rPr lang="it-IT" dirty="0"/>
              <a:t> of </a:t>
            </a:r>
            <a:r>
              <a:rPr lang="it-IT" dirty="0" err="1"/>
              <a:t>thymine</a:t>
            </a:r>
            <a:r>
              <a:rPr lang="it-IT" dirty="0"/>
              <a:t>.</a:t>
            </a:r>
          </a:p>
        </p:txBody>
      </p:sp>
      <p:sp>
        <p:nvSpPr>
          <p:cNvPr id="8" name="Rettangolo 7">
            <a:extLst>
              <a:ext uri="{FF2B5EF4-FFF2-40B4-BE49-F238E27FC236}">
                <a16:creationId xmlns:a16="http://schemas.microsoft.com/office/drawing/2014/main" id="{CAD4F1F4-1551-4BA0-BEC3-1B28BC483BE3}"/>
              </a:ext>
            </a:extLst>
          </p:cNvPr>
          <p:cNvSpPr/>
          <p:nvPr/>
        </p:nvSpPr>
        <p:spPr>
          <a:xfrm>
            <a:off x="243417" y="3137981"/>
            <a:ext cx="7537450" cy="2585323"/>
          </a:xfrm>
          <a:prstGeom prst="rect">
            <a:avLst/>
          </a:prstGeom>
        </p:spPr>
        <p:txBody>
          <a:bodyPr wrap="square">
            <a:spAutoFit/>
          </a:bodyPr>
          <a:lstStyle/>
          <a:p>
            <a:r>
              <a:rPr lang="it-IT" dirty="0" err="1"/>
              <a:t>Nucleotides</a:t>
            </a:r>
            <a:r>
              <a:rPr lang="it-IT" dirty="0"/>
              <a:t> are </a:t>
            </a:r>
            <a:r>
              <a:rPr lang="it-IT" dirty="0" err="1"/>
              <a:t>abbreviated</a:t>
            </a:r>
            <a:r>
              <a:rPr lang="it-IT" dirty="0"/>
              <a:t> </a:t>
            </a:r>
            <a:r>
              <a:rPr lang="it-IT" dirty="0" err="1"/>
              <a:t>as</a:t>
            </a:r>
            <a:r>
              <a:rPr lang="it-IT" dirty="0"/>
              <a:t> ATP, CTP, GTP, and UTP or </a:t>
            </a:r>
            <a:r>
              <a:rPr lang="it-IT" dirty="0" err="1"/>
              <a:t>as</a:t>
            </a:r>
            <a:r>
              <a:rPr lang="it-IT" dirty="0"/>
              <a:t> A, C, G, and U, </a:t>
            </a:r>
            <a:r>
              <a:rPr lang="it-IT" dirty="0" err="1"/>
              <a:t>respectively</a:t>
            </a:r>
            <a:r>
              <a:rPr lang="it-IT" dirty="0"/>
              <a:t>. </a:t>
            </a:r>
            <a:r>
              <a:rPr lang="it-IT" dirty="0" err="1"/>
              <a:t>As</a:t>
            </a:r>
            <a:r>
              <a:rPr lang="it-IT" dirty="0"/>
              <a:t> with DNA, RNA </a:t>
            </a:r>
            <a:r>
              <a:rPr lang="it-IT" dirty="0" err="1"/>
              <a:t>polynucleotides</a:t>
            </a:r>
            <a:r>
              <a:rPr lang="it-IT" dirty="0"/>
              <a:t> </a:t>
            </a:r>
            <a:r>
              <a:rPr lang="it-IT" dirty="0" err="1"/>
              <a:t>contain</a:t>
            </a:r>
            <a:r>
              <a:rPr lang="it-IT" dirty="0"/>
              <a:t> 3′–5′ </a:t>
            </a:r>
            <a:r>
              <a:rPr lang="it-IT" dirty="0" err="1"/>
              <a:t>phosphodiester</a:t>
            </a:r>
            <a:r>
              <a:rPr lang="it-IT" dirty="0"/>
              <a:t> bonds, but </a:t>
            </a:r>
            <a:r>
              <a:rPr lang="it-IT" dirty="0" err="1"/>
              <a:t>these</a:t>
            </a:r>
            <a:r>
              <a:rPr lang="it-IT" dirty="0"/>
              <a:t> </a:t>
            </a:r>
            <a:r>
              <a:rPr lang="it-IT" dirty="0" err="1">
                <a:solidFill>
                  <a:srgbClr val="FF0000"/>
                </a:solidFill>
              </a:rPr>
              <a:t>phosphodiester</a:t>
            </a:r>
            <a:r>
              <a:rPr lang="it-IT" dirty="0">
                <a:solidFill>
                  <a:srgbClr val="FF0000"/>
                </a:solidFill>
              </a:rPr>
              <a:t> bonds are </a:t>
            </a:r>
            <a:r>
              <a:rPr lang="it-IT" dirty="0" err="1">
                <a:solidFill>
                  <a:srgbClr val="FF0000"/>
                </a:solidFill>
              </a:rPr>
              <a:t>less</a:t>
            </a:r>
            <a:r>
              <a:rPr lang="it-IT" dirty="0">
                <a:solidFill>
                  <a:srgbClr val="FF0000"/>
                </a:solidFill>
              </a:rPr>
              <a:t> </a:t>
            </a:r>
            <a:r>
              <a:rPr lang="it-IT" dirty="0" err="1">
                <a:solidFill>
                  <a:srgbClr val="FF0000"/>
                </a:solidFill>
              </a:rPr>
              <a:t>stable</a:t>
            </a:r>
            <a:r>
              <a:rPr lang="it-IT" dirty="0">
                <a:solidFill>
                  <a:srgbClr val="FF0000"/>
                </a:solidFill>
              </a:rPr>
              <a:t> </a:t>
            </a:r>
            <a:r>
              <a:rPr lang="it-IT" dirty="0" err="1"/>
              <a:t>than</a:t>
            </a:r>
            <a:r>
              <a:rPr lang="it-IT" dirty="0"/>
              <a:t> </a:t>
            </a:r>
            <a:r>
              <a:rPr lang="it-IT" dirty="0" err="1"/>
              <a:t>those</a:t>
            </a:r>
            <a:r>
              <a:rPr lang="it-IT" dirty="0"/>
              <a:t> in a DNA </a:t>
            </a:r>
            <a:r>
              <a:rPr lang="it-IT" dirty="0" err="1"/>
              <a:t>polynucleotide</a:t>
            </a:r>
            <a:r>
              <a:rPr lang="it-IT" dirty="0"/>
              <a:t> </a:t>
            </a:r>
            <a:r>
              <a:rPr lang="it-IT" dirty="0" err="1"/>
              <a:t>because</a:t>
            </a:r>
            <a:r>
              <a:rPr lang="it-IT" dirty="0"/>
              <a:t> of the </a:t>
            </a:r>
            <a:r>
              <a:rPr lang="it-IT" dirty="0" err="1"/>
              <a:t>indirect</a:t>
            </a:r>
            <a:r>
              <a:rPr lang="it-IT" dirty="0"/>
              <a:t> </a:t>
            </a:r>
            <a:r>
              <a:rPr lang="it-IT" b="1" dirty="0" err="1"/>
              <a:t>effect</a:t>
            </a:r>
            <a:r>
              <a:rPr lang="it-IT" b="1" dirty="0"/>
              <a:t> of the </a:t>
            </a:r>
            <a:r>
              <a:rPr lang="it-IT" b="1" dirty="0" err="1"/>
              <a:t>hydroxyl</a:t>
            </a:r>
            <a:r>
              <a:rPr lang="it-IT" b="1" dirty="0"/>
              <a:t> group </a:t>
            </a:r>
            <a:r>
              <a:rPr lang="it-IT" dirty="0" err="1"/>
              <a:t>at</a:t>
            </a:r>
            <a:r>
              <a:rPr lang="it-IT" dirty="0"/>
              <a:t> the 2′-position of the sugar. RNA </a:t>
            </a:r>
            <a:r>
              <a:rPr lang="it-IT" dirty="0" err="1"/>
              <a:t>molecules</a:t>
            </a:r>
            <a:r>
              <a:rPr lang="it-IT" dirty="0"/>
              <a:t> are </a:t>
            </a:r>
            <a:r>
              <a:rPr lang="it-IT" dirty="0" err="1"/>
              <a:t>rarely</a:t>
            </a:r>
            <a:r>
              <a:rPr lang="it-IT" dirty="0"/>
              <a:t> more </a:t>
            </a:r>
            <a:r>
              <a:rPr lang="it-IT" dirty="0" err="1"/>
              <a:t>than</a:t>
            </a:r>
            <a:r>
              <a:rPr lang="it-IT" dirty="0"/>
              <a:t> a </a:t>
            </a:r>
            <a:r>
              <a:rPr lang="it-IT" dirty="0" err="1"/>
              <a:t>few</a:t>
            </a:r>
            <a:r>
              <a:rPr lang="it-IT" dirty="0"/>
              <a:t> </a:t>
            </a:r>
            <a:r>
              <a:rPr lang="it-IT" dirty="0" err="1"/>
              <a:t>thousand</a:t>
            </a:r>
            <a:r>
              <a:rPr lang="it-IT" dirty="0"/>
              <a:t> </a:t>
            </a:r>
            <a:r>
              <a:rPr lang="it-IT" dirty="0" err="1"/>
              <a:t>nucleotides</a:t>
            </a:r>
            <a:r>
              <a:rPr lang="it-IT" dirty="0"/>
              <a:t> in </a:t>
            </a:r>
            <a:r>
              <a:rPr lang="it-IT" dirty="0" err="1"/>
              <a:t>length</a:t>
            </a:r>
            <a:r>
              <a:rPr lang="it-IT" dirty="0"/>
              <a:t>. </a:t>
            </a:r>
          </a:p>
          <a:p>
            <a:endParaRPr lang="en-US" dirty="0"/>
          </a:p>
          <a:p>
            <a:r>
              <a:rPr lang="en-US" dirty="0"/>
              <a:t>Although many form intramolecular base pairs, most are </a:t>
            </a:r>
            <a:r>
              <a:rPr lang="en-US" dirty="0">
                <a:solidFill>
                  <a:srgbClr val="FF0000"/>
                </a:solidFill>
              </a:rPr>
              <a:t>single-</a:t>
            </a:r>
            <a:r>
              <a:rPr lang="en-US" dirty="0"/>
              <a:t> rather than double-stranded.</a:t>
            </a:r>
            <a:endParaRPr lang="it-IT" dirty="0"/>
          </a:p>
        </p:txBody>
      </p:sp>
      <p:sp>
        <p:nvSpPr>
          <p:cNvPr id="9" name="Rettangolo 8">
            <a:extLst>
              <a:ext uri="{FF2B5EF4-FFF2-40B4-BE49-F238E27FC236}">
                <a16:creationId xmlns:a16="http://schemas.microsoft.com/office/drawing/2014/main" id="{04EFAB1B-C4D0-4BB0-81C9-79537D5AC03D}"/>
              </a:ext>
            </a:extLst>
          </p:cNvPr>
          <p:cNvSpPr/>
          <p:nvPr/>
        </p:nvSpPr>
        <p:spPr>
          <a:xfrm>
            <a:off x="279399" y="5995459"/>
            <a:ext cx="10303934" cy="923330"/>
          </a:xfrm>
          <a:prstGeom prst="rect">
            <a:avLst/>
          </a:prstGeom>
        </p:spPr>
        <p:txBody>
          <a:bodyPr wrap="square">
            <a:spAutoFit/>
          </a:bodyPr>
          <a:lstStyle/>
          <a:p>
            <a:r>
              <a:rPr lang="en-US" dirty="0"/>
              <a:t>The enzymes responsible for </a:t>
            </a:r>
            <a:r>
              <a:rPr lang="it-IT" dirty="0" err="1"/>
              <a:t>transcription</a:t>
            </a:r>
            <a:r>
              <a:rPr lang="it-IT" dirty="0"/>
              <a:t> of DNA </a:t>
            </a:r>
            <a:r>
              <a:rPr lang="it-IT" dirty="0" err="1"/>
              <a:t>into</a:t>
            </a:r>
            <a:r>
              <a:rPr lang="it-IT" dirty="0"/>
              <a:t> RNA are </a:t>
            </a:r>
            <a:r>
              <a:rPr lang="it-IT" dirty="0" err="1"/>
              <a:t>called</a:t>
            </a:r>
            <a:r>
              <a:rPr lang="it-IT" dirty="0"/>
              <a:t> DNA-</a:t>
            </a:r>
            <a:r>
              <a:rPr lang="it-IT" dirty="0" err="1"/>
              <a:t>dependent</a:t>
            </a:r>
            <a:r>
              <a:rPr lang="it-IT" dirty="0"/>
              <a:t> </a:t>
            </a:r>
            <a:r>
              <a:rPr lang="it-IT" dirty="0">
                <a:solidFill>
                  <a:srgbClr val="FF0000"/>
                </a:solidFill>
              </a:rPr>
              <a:t>RNA </a:t>
            </a:r>
            <a:r>
              <a:rPr lang="it-IT" dirty="0" err="1">
                <a:solidFill>
                  <a:srgbClr val="FF0000"/>
                </a:solidFill>
              </a:rPr>
              <a:t>polymerases</a:t>
            </a:r>
            <a:r>
              <a:rPr lang="it-IT" dirty="0"/>
              <a:t>. </a:t>
            </a:r>
          </a:p>
          <a:p>
            <a:r>
              <a:rPr lang="en-US" dirty="0"/>
              <a:t>RNA-dependent RNA polymerases that are involved in replication and expression of some viral genomes.</a:t>
            </a:r>
          </a:p>
          <a:p>
            <a:endParaRPr lang="it-IT" dirty="0"/>
          </a:p>
        </p:txBody>
      </p:sp>
      <p:pic>
        <p:nvPicPr>
          <p:cNvPr id="10" name="Immagine 9">
            <a:extLst>
              <a:ext uri="{FF2B5EF4-FFF2-40B4-BE49-F238E27FC236}">
                <a16:creationId xmlns:a16="http://schemas.microsoft.com/office/drawing/2014/main" id="{C2FA64F4-C4AA-4D5B-8277-2FE1A6B1A34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693024" y="4114194"/>
            <a:ext cx="3867150" cy="2076450"/>
          </a:xfrm>
          <a:prstGeom prst="rect">
            <a:avLst/>
          </a:prstGeom>
        </p:spPr>
      </p:pic>
    </p:spTree>
    <p:extLst>
      <p:ext uri="{BB962C8B-B14F-4D97-AF65-F5344CB8AC3E}">
        <p14:creationId xmlns:p14="http://schemas.microsoft.com/office/powerpoint/2010/main" val="2428530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AC30F349-A4C9-4EBE-89EA-918053EE965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265276" y="729798"/>
            <a:ext cx="5926724" cy="3325968"/>
          </a:xfrm>
          <a:prstGeom prst="rect">
            <a:avLst/>
          </a:prstGeom>
        </p:spPr>
      </p:pic>
      <p:sp>
        <p:nvSpPr>
          <p:cNvPr id="3" name="Rettangolo 2">
            <a:extLst>
              <a:ext uri="{FF2B5EF4-FFF2-40B4-BE49-F238E27FC236}">
                <a16:creationId xmlns:a16="http://schemas.microsoft.com/office/drawing/2014/main" id="{279BFBD5-D9B5-4AE3-BBB5-8A36016B05DD}"/>
              </a:ext>
            </a:extLst>
          </p:cNvPr>
          <p:cNvSpPr/>
          <p:nvPr/>
        </p:nvSpPr>
        <p:spPr>
          <a:xfrm>
            <a:off x="207430" y="708584"/>
            <a:ext cx="6354237" cy="2308324"/>
          </a:xfrm>
          <a:prstGeom prst="rect">
            <a:avLst/>
          </a:prstGeom>
        </p:spPr>
        <p:txBody>
          <a:bodyPr wrap="square">
            <a:spAutoFit/>
          </a:bodyPr>
          <a:lstStyle/>
          <a:p>
            <a:r>
              <a:rPr lang="it-IT" dirty="0">
                <a:solidFill>
                  <a:srgbClr val="FF0000"/>
                </a:solidFill>
              </a:rPr>
              <a:t>Coding RNA</a:t>
            </a:r>
            <a:r>
              <a:rPr lang="it-IT" dirty="0"/>
              <a:t> </a:t>
            </a:r>
            <a:r>
              <a:rPr lang="it-IT" dirty="0" err="1"/>
              <a:t>is</a:t>
            </a:r>
            <a:r>
              <a:rPr lang="it-IT" dirty="0"/>
              <a:t> made up of just one class of </a:t>
            </a:r>
            <a:r>
              <a:rPr lang="it-IT" dirty="0" err="1"/>
              <a:t>molecule</a:t>
            </a:r>
            <a:r>
              <a:rPr lang="it-IT" dirty="0"/>
              <a:t>, the </a:t>
            </a:r>
            <a:r>
              <a:rPr lang="it-IT" b="1" dirty="0" err="1"/>
              <a:t>messenger</a:t>
            </a:r>
            <a:r>
              <a:rPr lang="it-IT" b="1" dirty="0"/>
              <a:t> </a:t>
            </a:r>
            <a:r>
              <a:rPr lang="it-IT" b="1" dirty="0" err="1"/>
              <a:t>RNAs</a:t>
            </a:r>
            <a:r>
              <a:rPr lang="it-IT" b="1" dirty="0"/>
              <a:t> </a:t>
            </a:r>
            <a:r>
              <a:rPr lang="it-IT" dirty="0"/>
              <a:t>(</a:t>
            </a:r>
            <a:r>
              <a:rPr lang="it-IT" dirty="0" err="1">
                <a:solidFill>
                  <a:srgbClr val="FF0000"/>
                </a:solidFill>
              </a:rPr>
              <a:t>mRNAs</a:t>
            </a:r>
            <a:r>
              <a:rPr lang="it-IT" dirty="0"/>
              <a:t>), </a:t>
            </a:r>
            <a:r>
              <a:rPr lang="it-IT" dirty="0" err="1"/>
              <a:t>which</a:t>
            </a:r>
            <a:r>
              <a:rPr lang="it-IT" dirty="0"/>
              <a:t> are </a:t>
            </a:r>
            <a:r>
              <a:rPr lang="it-IT" dirty="0" err="1"/>
              <a:t>transcripts</a:t>
            </a:r>
            <a:r>
              <a:rPr lang="it-IT" dirty="0"/>
              <a:t> of </a:t>
            </a:r>
            <a:r>
              <a:rPr lang="it-IT" dirty="0" err="1"/>
              <a:t>protein</a:t>
            </a:r>
            <a:r>
              <a:rPr lang="it-IT" dirty="0"/>
              <a:t>-coding </a:t>
            </a:r>
            <a:r>
              <a:rPr lang="it-IT" dirty="0" err="1"/>
              <a:t>genes</a:t>
            </a:r>
            <a:r>
              <a:rPr lang="it-IT" dirty="0"/>
              <a:t> and </a:t>
            </a:r>
            <a:r>
              <a:rPr lang="it-IT" dirty="0" err="1"/>
              <a:t>hence</a:t>
            </a:r>
            <a:r>
              <a:rPr lang="it-IT" dirty="0"/>
              <a:t> are </a:t>
            </a:r>
            <a:r>
              <a:rPr lang="it-IT" dirty="0" err="1"/>
              <a:t>translated</a:t>
            </a:r>
            <a:r>
              <a:rPr lang="it-IT" dirty="0"/>
              <a:t> </a:t>
            </a:r>
            <a:r>
              <a:rPr lang="it-IT" dirty="0" err="1"/>
              <a:t>into</a:t>
            </a:r>
            <a:r>
              <a:rPr lang="it-IT" dirty="0"/>
              <a:t> </a:t>
            </a:r>
            <a:r>
              <a:rPr lang="it-IT" dirty="0" err="1"/>
              <a:t>protein</a:t>
            </a:r>
            <a:r>
              <a:rPr lang="it-IT" dirty="0"/>
              <a:t> in the second stage of </a:t>
            </a:r>
            <a:r>
              <a:rPr lang="it-IT" dirty="0" err="1"/>
              <a:t>genome</a:t>
            </a:r>
            <a:r>
              <a:rPr lang="it-IT" dirty="0"/>
              <a:t> </a:t>
            </a:r>
            <a:r>
              <a:rPr lang="it-IT" dirty="0" err="1"/>
              <a:t>expression</a:t>
            </a:r>
            <a:r>
              <a:rPr lang="it-IT" dirty="0"/>
              <a:t>. Messenger </a:t>
            </a:r>
            <a:r>
              <a:rPr lang="it-IT" dirty="0" err="1"/>
              <a:t>RNAs</a:t>
            </a:r>
            <a:r>
              <a:rPr lang="it-IT" dirty="0"/>
              <a:t> </a:t>
            </a:r>
            <a:r>
              <a:rPr lang="it-IT" dirty="0" err="1"/>
              <a:t>rarely</a:t>
            </a:r>
            <a:r>
              <a:rPr lang="it-IT" dirty="0"/>
              <a:t> make up more </a:t>
            </a:r>
            <a:r>
              <a:rPr lang="it-IT" dirty="0" err="1"/>
              <a:t>than</a:t>
            </a:r>
            <a:r>
              <a:rPr lang="it-IT" dirty="0"/>
              <a:t> 4% of the </a:t>
            </a:r>
            <a:r>
              <a:rPr lang="it-IT" dirty="0" err="1"/>
              <a:t>total</a:t>
            </a:r>
            <a:r>
              <a:rPr lang="it-IT" dirty="0"/>
              <a:t> RNA and are </a:t>
            </a:r>
            <a:r>
              <a:rPr lang="it-IT" b="1" dirty="0"/>
              <a:t>short-</a:t>
            </a:r>
            <a:r>
              <a:rPr lang="it-IT" b="1" dirty="0" err="1"/>
              <a:t>lived</a:t>
            </a:r>
            <a:r>
              <a:rPr lang="it-IT" dirty="0"/>
              <a:t>, </a:t>
            </a:r>
            <a:r>
              <a:rPr lang="it-IT" dirty="0" err="1"/>
              <a:t>being</a:t>
            </a:r>
            <a:r>
              <a:rPr lang="it-IT" dirty="0"/>
              <a:t> </a:t>
            </a:r>
            <a:r>
              <a:rPr lang="it-IT" dirty="0" err="1"/>
              <a:t>degraded</a:t>
            </a:r>
            <a:r>
              <a:rPr lang="it-IT" dirty="0"/>
              <a:t> </a:t>
            </a:r>
            <a:r>
              <a:rPr lang="it-IT" dirty="0" err="1"/>
              <a:t>soon</a:t>
            </a:r>
            <a:r>
              <a:rPr lang="it-IT" dirty="0"/>
              <a:t> after </a:t>
            </a:r>
            <a:r>
              <a:rPr lang="it-IT" dirty="0" err="1"/>
              <a:t>synthesis</a:t>
            </a:r>
            <a:r>
              <a:rPr lang="it-IT" dirty="0"/>
              <a:t> (in </a:t>
            </a:r>
            <a:r>
              <a:rPr lang="it-IT" dirty="0" err="1"/>
              <a:t>eukaryotes</a:t>
            </a:r>
            <a:r>
              <a:rPr lang="it-IT" dirty="0"/>
              <a:t> </a:t>
            </a:r>
            <a:r>
              <a:rPr lang="it-IT" dirty="0" err="1"/>
              <a:t>most</a:t>
            </a:r>
            <a:r>
              <a:rPr lang="it-IT" dirty="0"/>
              <a:t> </a:t>
            </a:r>
            <a:r>
              <a:rPr lang="it-IT" dirty="0" err="1"/>
              <a:t>mRNAs</a:t>
            </a:r>
            <a:r>
              <a:rPr lang="it-IT" dirty="0"/>
              <a:t> are </a:t>
            </a:r>
            <a:r>
              <a:rPr lang="it-IT" dirty="0" err="1"/>
              <a:t>degraded</a:t>
            </a:r>
            <a:r>
              <a:rPr lang="it-IT" dirty="0"/>
              <a:t> </a:t>
            </a:r>
            <a:r>
              <a:rPr lang="it-IT" dirty="0" err="1"/>
              <a:t>within</a:t>
            </a:r>
            <a:r>
              <a:rPr lang="it-IT" dirty="0"/>
              <a:t> a </a:t>
            </a:r>
            <a:r>
              <a:rPr lang="it-IT" dirty="0" err="1"/>
              <a:t>few</a:t>
            </a:r>
            <a:r>
              <a:rPr lang="it-IT" dirty="0"/>
              <a:t> hours after </a:t>
            </a:r>
            <a:r>
              <a:rPr lang="it-IT" dirty="0" err="1"/>
              <a:t>synthesis</a:t>
            </a:r>
            <a:r>
              <a:rPr lang="it-IT" dirty="0"/>
              <a:t>). </a:t>
            </a:r>
            <a:r>
              <a:rPr lang="it-IT" dirty="0" err="1"/>
              <a:t>This</a:t>
            </a:r>
            <a:r>
              <a:rPr lang="it-IT" dirty="0"/>
              <a:t> </a:t>
            </a:r>
            <a:r>
              <a:rPr lang="it-IT" dirty="0" err="1"/>
              <a:t>rapid</a:t>
            </a:r>
            <a:r>
              <a:rPr lang="it-IT" dirty="0"/>
              <a:t> turnover </a:t>
            </a:r>
            <a:r>
              <a:rPr lang="it-IT" dirty="0" err="1"/>
              <a:t>means</a:t>
            </a:r>
            <a:r>
              <a:rPr lang="it-IT" dirty="0"/>
              <a:t> that the </a:t>
            </a:r>
            <a:r>
              <a:rPr lang="it-IT" dirty="0" err="1"/>
              <a:t>mRNA</a:t>
            </a:r>
            <a:r>
              <a:rPr lang="it-IT" dirty="0"/>
              <a:t> </a:t>
            </a:r>
            <a:r>
              <a:rPr lang="it-IT" dirty="0" err="1"/>
              <a:t>composition</a:t>
            </a:r>
            <a:r>
              <a:rPr lang="it-IT" dirty="0"/>
              <a:t> of the </a:t>
            </a:r>
            <a:r>
              <a:rPr lang="it-IT" dirty="0" err="1"/>
              <a:t>cell</a:t>
            </a:r>
            <a:r>
              <a:rPr lang="it-IT" dirty="0"/>
              <a:t> </a:t>
            </a:r>
            <a:r>
              <a:rPr lang="it-IT" dirty="0" err="1"/>
              <a:t>is</a:t>
            </a:r>
            <a:r>
              <a:rPr lang="it-IT" dirty="0"/>
              <a:t> not </a:t>
            </a:r>
            <a:r>
              <a:rPr lang="it-IT" dirty="0" err="1"/>
              <a:t>fixed</a:t>
            </a:r>
            <a:r>
              <a:rPr lang="it-IT" dirty="0"/>
              <a:t>.</a:t>
            </a:r>
          </a:p>
        </p:txBody>
      </p:sp>
      <p:sp>
        <p:nvSpPr>
          <p:cNvPr id="8" name="Rettangolo 7">
            <a:extLst>
              <a:ext uri="{FF2B5EF4-FFF2-40B4-BE49-F238E27FC236}">
                <a16:creationId xmlns:a16="http://schemas.microsoft.com/office/drawing/2014/main" id="{38004AA2-5096-40F1-A55A-82AA6A2B4131}"/>
              </a:ext>
            </a:extLst>
          </p:cNvPr>
          <p:cNvSpPr/>
          <p:nvPr/>
        </p:nvSpPr>
        <p:spPr>
          <a:xfrm>
            <a:off x="245532" y="0"/>
            <a:ext cx="11946468" cy="646331"/>
          </a:xfrm>
          <a:prstGeom prst="rect">
            <a:avLst/>
          </a:prstGeom>
        </p:spPr>
        <p:txBody>
          <a:bodyPr wrap="square">
            <a:spAutoFit/>
          </a:bodyPr>
          <a:lstStyle/>
          <a:p>
            <a:r>
              <a:rPr lang="it-IT" dirty="0"/>
              <a:t>A </a:t>
            </a:r>
            <a:r>
              <a:rPr lang="it-IT" dirty="0" err="1"/>
              <a:t>typical</a:t>
            </a:r>
            <a:r>
              <a:rPr lang="it-IT" dirty="0"/>
              <a:t> </a:t>
            </a:r>
            <a:r>
              <a:rPr lang="it-IT" dirty="0" err="1"/>
              <a:t>bacterium</a:t>
            </a:r>
            <a:r>
              <a:rPr lang="it-IT" dirty="0"/>
              <a:t> </a:t>
            </a:r>
            <a:r>
              <a:rPr lang="it-IT" dirty="0" err="1"/>
              <a:t>contains</a:t>
            </a:r>
            <a:r>
              <a:rPr lang="it-IT" dirty="0"/>
              <a:t> 0.05–0.10 </a:t>
            </a:r>
            <a:r>
              <a:rPr lang="it-IT" dirty="0" err="1"/>
              <a:t>pg</a:t>
            </a:r>
            <a:r>
              <a:rPr lang="it-IT" dirty="0"/>
              <a:t> of RNA, making up </a:t>
            </a:r>
            <a:r>
              <a:rPr lang="it-IT" dirty="0" err="1"/>
              <a:t>about</a:t>
            </a:r>
            <a:r>
              <a:rPr lang="it-IT" dirty="0"/>
              <a:t> 6% of </a:t>
            </a:r>
            <a:r>
              <a:rPr lang="it-IT" dirty="0" err="1"/>
              <a:t>its</a:t>
            </a:r>
            <a:r>
              <a:rPr lang="it-IT" dirty="0"/>
              <a:t> </a:t>
            </a:r>
            <a:r>
              <a:rPr lang="it-IT" dirty="0" err="1"/>
              <a:t>total</a:t>
            </a:r>
            <a:r>
              <a:rPr lang="it-IT" dirty="0"/>
              <a:t> weight. </a:t>
            </a:r>
          </a:p>
          <a:p>
            <a:r>
              <a:rPr lang="it-IT" dirty="0"/>
              <a:t>A </a:t>
            </a:r>
            <a:r>
              <a:rPr lang="it-IT" dirty="0" err="1"/>
              <a:t>mammalian</a:t>
            </a:r>
            <a:r>
              <a:rPr lang="it-IT" dirty="0"/>
              <a:t> </a:t>
            </a:r>
            <a:r>
              <a:rPr lang="it-IT" dirty="0" err="1"/>
              <a:t>cell</a:t>
            </a:r>
            <a:r>
              <a:rPr lang="it-IT" dirty="0"/>
              <a:t>, </a:t>
            </a:r>
            <a:r>
              <a:rPr lang="it-IT" dirty="0" err="1"/>
              <a:t>being</a:t>
            </a:r>
            <a:r>
              <a:rPr lang="it-IT" dirty="0"/>
              <a:t> </a:t>
            </a:r>
            <a:r>
              <a:rPr lang="it-IT" dirty="0" err="1"/>
              <a:t>much</a:t>
            </a:r>
            <a:r>
              <a:rPr lang="it-IT" dirty="0"/>
              <a:t> </a:t>
            </a:r>
            <a:r>
              <a:rPr lang="it-IT" dirty="0" err="1"/>
              <a:t>larger</a:t>
            </a:r>
            <a:r>
              <a:rPr lang="it-IT" dirty="0"/>
              <a:t>, </a:t>
            </a:r>
            <a:r>
              <a:rPr lang="it-IT" dirty="0" err="1"/>
              <a:t>contains</a:t>
            </a:r>
            <a:r>
              <a:rPr lang="it-IT" dirty="0"/>
              <a:t> more RNA, 20–30 </a:t>
            </a:r>
            <a:r>
              <a:rPr lang="it-IT" dirty="0" err="1"/>
              <a:t>pg</a:t>
            </a:r>
            <a:r>
              <a:rPr lang="it-IT" dirty="0"/>
              <a:t> in </a:t>
            </a:r>
            <a:r>
              <a:rPr lang="it-IT" dirty="0" err="1"/>
              <a:t>all</a:t>
            </a:r>
            <a:r>
              <a:rPr lang="it-IT" dirty="0"/>
              <a:t>, but </a:t>
            </a:r>
            <a:r>
              <a:rPr lang="it-IT" dirty="0" err="1"/>
              <a:t>this</a:t>
            </a:r>
            <a:r>
              <a:rPr lang="it-IT" dirty="0"/>
              <a:t> </a:t>
            </a:r>
            <a:r>
              <a:rPr lang="it-IT" dirty="0" err="1"/>
              <a:t>represents</a:t>
            </a:r>
            <a:r>
              <a:rPr lang="it-IT" dirty="0"/>
              <a:t> </a:t>
            </a:r>
            <a:r>
              <a:rPr lang="it-IT" dirty="0" err="1"/>
              <a:t>only</a:t>
            </a:r>
            <a:r>
              <a:rPr lang="it-IT" dirty="0"/>
              <a:t> 1% of the </a:t>
            </a:r>
            <a:r>
              <a:rPr lang="it-IT" dirty="0" err="1"/>
              <a:t>cell</a:t>
            </a:r>
            <a:r>
              <a:rPr lang="it-IT" dirty="0"/>
              <a:t> </a:t>
            </a:r>
            <a:r>
              <a:rPr lang="it-IT" dirty="0" err="1"/>
              <a:t>as</a:t>
            </a:r>
            <a:r>
              <a:rPr lang="it-IT" dirty="0"/>
              <a:t> a </a:t>
            </a:r>
            <a:r>
              <a:rPr lang="it-IT" dirty="0" err="1"/>
              <a:t>whole</a:t>
            </a:r>
            <a:r>
              <a:rPr lang="it-IT" dirty="0"/>
              <a:t>.</a:t>
            </a:r>
          </a:p>
        </p:txBody>
      </p:sp>
      <p:sp>
        <p:nvSpPr>
          <p:cNvPr id="9" name="Rettangolo 8">
            <a:extLst>
              <a:ext uri="{FF2B5EF4-FFF2-40B4-BE49-F238E27FC236}">
                <a16:creationId xmlns:a16="http://schemas.microsoft.com/office/drawing/2014/main" id="{48F55FB7-2728-44A4-B0C5-57D9FCFD872F}"/>
              </a:ext>
            </a:extLst>
          </p:cNvPr>
          <p:cNvSpPr/>
          <p:nvPr/>
        </p:nvSpPr>
        <p:spPr>
          <a:xfrm>
            <a:off x="207430" y="3014947"/>
            <a:ext cx="6671735" cy="1477328"/>
          </a:xfrm>
          <a:prstGeom prst="rect">
            <a:avLst/>
          </a:prstGeom>
        </p:spPr>
        <p:txBody>
          <a:bodyPr wrap="square">
            <a:spAutoFit/>
          </a:bodyPr>
          <a:lstStyle/>
          <a:p>
            <a:r>
              <a:rPr lang="it-IT" dirty="0" err="1">
                <a:solidFill>
                  <a:srgbClr val="FF0000"/>
                </a:solidFill>
              </a:rPr>
              <a:t>Noncoding</a:t>
            </a:r>
            <a:r>
              <a:rPr lang="it-IT" dirty="0">
                <a:solidFill>
                  <a:srgbClr val="FF0000"/>
                </a:solidFill>
              </a:rPr>
              <a:t> RNA</a:t>
            </a:r>
            <a:r>
              <a:rPr lang="it-IT" dirty="0"/>
              <a:t>, </a:t>
            </a:r>
            <a:r>
              <a:rPr lang="it-IT" dirty="0" err="1"/>
              <a:t>molecules</a:t>
            </a:r>
            <a:r>
              <a:rPr lang="it-IT" dirty="0"/>
              <a:t> are not </a:t>
            </a:r>
            <a:r>
              <a:rPr lang="it-IT" dirty="0" err="1"/>
              <a:t>translated</a:t>
            </a:r>
            <a:r>
              <a:rPr lang="it-IT" dirty="0"/>
              <a:t> </a:t>
            </a:r>
            <a:r>
              <a:rPr lang="it-IT" dirty="0" err="1"/>
              <a:t>into</a:t>
            </a:r>
            <a:r>
              <a:rPr lang="it-IT" dirty="0"/>
              <a:t> </a:t>
            </a:r>
            <a:r>
              <a:rPr lang="it-IT" dirty="0" err="1"/>
              <a:t>protein</a:t>
            </a:r>
            <a:r>
              <a:rPr lang="it-IT" dirty="0"/>
              <a:t>. An alternative name </a:t>
            </a:r>
            <a:r>
              <a:rPr lang="it-IT" dirty="0" err="1"/>
              <a:t>is</a:t>
            </a:r>
            <a:r>
              <a:rPr lang="it-IT" dirty="0"/>
              <a:t> </a:t>
            </a:r>
            <a:r>
              <a:rPr lang="it-IT" dirty="0" err="1"/>
              <a:t>functional</a:t>
            </a:r>
            <a:r>
              <a:rPr lang="it-IT" dirty="0"/>
              <a:t> RNA, </a:t>
            </a:r>
            <a:r>
              <a:rPr lang="it-IT" dirty="0" err="1"/>
              <a:t>which</a:t>
            </a:r>
            <a:r>
              <a:rPr lang="it-IT" dirty="0"/>
              <a:t> </a:t>
            </a:r>
            <a:r>
              <a:rPr lang="it-IT" dirty="0" err="1"/>
              <a:t>emphasizes</a:t>
            </a:r>
            <a:r>
              <a:rPr lang="it-IT" dirty="0"/>
              <a:t> that the </a:t>
            </a:r>
            <a:r>
              <a:rPr lang="it-IT" dirty="0" err="1"/>
              <a:t>noncoding</a:t>
            </a:r>
            <a:r>
              <a:rPr lang="it-IT" dirty="0"/>
              <a:t> </a:t>
            </a:r>
            <a:r>
              <a:rPr lang="it-IT" dirty="0" err="1"/>
              <a:t>RNAs</a:t>
            </a:r>
            <a:r>
              <a:rPr lang="it-IT" dirty="0"/>
              <a:t> </a:t>
            </a:r>
            <a:r>
              <a:rPr lang="it-IT" dirty="0" err="1"/>
              <a:t>still</a:t>
            </a:r>
            <a:r>
              <a:rPr lang="it-IT" dirty="0"/>
              <a:t> have </a:t>
            </a:r>
            <a:r>
              <a:rPr lang="it-IT" dirty="0" err="1"/>
              <a:t>essential</a:t>
            </a:r>
            <a:r>
              <a:rPr lang="it-IT" dirty="0"/>
              <a:t> </a:t>
            </a:r>
            <a:r>
              <a:rPr lang="it-IT" dirty="0" err="1"/>
              <a:t>roles</a:t>
            </a:r>
            <a:r>
              <a:rPr lang="it-IT" dirty="0"/>
              <a:t> </a:t>
            </a:r>
            <a:r>
              <a:rPr lang="it-IT" dirty="0" err="1"/>
              <a:t>within</a:t>
            </a:r>
            <a:r>
              <a:rPr lang="it-IT" dirty="0"/>
              <a:t> the </a:t>
            </a:r>
            <a:r>
              <a:rPr lang="it-IT" dirty="0" err="1"/>
              <a:t>cell</a:t>
            </a:r>
            <a:r>
              <a:rPr lang="it-IT" dirty="0"/>
              <a:t>. </a:t>
            </a:r>
            <a:r>
              <a:rPr lang="en-US" dirty="0"/>
              <a:t>An alternative name is </a:t>
            </a:r>
            <a:r>
              <a:rPr lang="en-US" b="1" dirty="0"/>
              <a:t>functional</a:t>
            </a:r>
            <a:r>
              <a:rPr lang="en-US" dirty="0"/>
              <a:t> RNA, which emphasizes that the noncoding RNAs still have essential roles within the cell.</a:t>
            </a:r>
          </a:p>
        </p:txBody>
      </p:sp>
      <p:sp>
        <p:nvSpPr>
          <p:cNvPr id="10" name="Rettangolo 9">
            <a:extLst>
              <a:ext uri="{FF2B5EF4-FFF2-40B4-BE49-F238E27FC236}">
                <a16:creationId xmlns:a16="http://schemas.microsoft.com/office/drawing/2014/main" id="{2510AC2A-F146-48C8-AC95-A6761681D179}"/>
              </a:ext>
            </a:extLst>
          </p:cNvPr>
          <p:cNvSpPr/>
          <p:nvPr/>
        </p:nvSpPr>
        <p:spPr>
          <a:xfrm>
            <a:off x="245532" y="4863587"/>
            <a:ext cx="11334752" cy="1477328"/>
          </a:xfrm>
          <a:prstGeom prst="rect">
            <a:avLst/>
          </a:prstGeom>
        </p:spPr>
        <p:txBody>
          <a:bodyPr wrap="square">
            <a:spAutoFit/>
          </a:bodyPr>
          <a:lstStyle/>
          <a:p>
            <a:pPr marL="285750" indent="-285750">
              <a:buFont typeface="Arial" panose="020B0604020202020204" pitchFamily="34" charset="0"/>
              <a:buChar char="•"/>
            </a:pPr>
            <a:r>
              <a:rPr lang="en-US" b="1" dirty="0"/>
              <a:t>Ribosomal RNAs </a:t>
            </a:r>
            <a:r>
              <a:rPr lang="en-US" dirty="0"/>
              <a:t>(</a:t>
            </a:r>
            <a:r>
              <a:rPr lang="en-US" dirty="0">
                <a:solidFill>
                  <a:srgbClr val="FF0000"/>
                </a:solidFill>
              </a:rPr>
              <a:t>rRNAs</a:t>
            </a:r>
            <a:r>
              <a:rPr lang="en-US" dirty="0"/>
              <a:t>) are present in all organisms and are usually the most abundant RNAs in the cell, making up over 80% of the total RNA</a:t>
            </a:r>
          </a:p>
          <a:p>
            <a:pPr marL="285750" indent="-285750">
              <a:buFont typeface="Arial" panose="020B0604020202020204" pitchFamily="34" charset="0"/>
              <a:buChar char="•"/>
            </a:pPr>
            <a:r>
              <a:rPr lang="en-US" b="1" dirty="0"/>
              <a:t>Transfer RNAs </a:t>
            </a:r>
            <a:r>
              <a:rPr lang="en-US" dirty="0"/>
              <a:t>(</a:t>
            </a:r>
            <a:r>
              <a:rPr lang="en-US" dirty="0">
                <a:solidFill>
                  <a:srgbClr val="FF0000"/>
                </a:solidFill>
              </a:rPr>
              <a:t>tRNAs</a:t>
            </a:r>
            <a:r>
              <a:rPr lang="en-US" dirty="0"/>
              <a:t>) are small molecules that are also involved in protein synthesis</a:t>
            </a:r>
          </a:p>
          <a:p>
            <a:pPr marL="285750" indent="-285750">
              <a:buFont typeface="Arial" panose="020B0604020202020204" pitchFamily="34" charset="0"/>
              <a:buChar char="•"/>
            </a:pPr>
            <a:r>
              <a:rPr lang="it-IT" b="1" dirty="0"/>
              <a:t>Short </a:t>
            </a:r>
            <a:r>
              <a:rPr lang="it-IT" b="1" dirty="0" err="1"/>
              <a:t>noncoding</a:t>
            </a:r>
            <a:r>
              <a:rPr lang="it-IT" b="1" dirty="0"/>
              <a:t> </a:t>
            </a:r>
            <a:r>
              <a:rPr lang="it-IT" b="1" dirty="0" err="1"/>
              <a:t>RNAs</a:t>
            </a:r>
            <a:r>
              <a:rPr lang="it-IT" b="1" dirty="0"/>
              <a:t> </a:t>
            </a:r>
            <a:r>
              <a:rPr lang="it-IT" dirty="0"/>
              <a:t>(</a:t>
            </a:r>
            <a:r>
              <a:rPr lang="it-IT" dirty="0" err="1">
                <a:solidFill>
                  <a:srgbClr val="FF0000"/>
                </a:solidFill>
              </a:rPr>
              <a:t>sncRNAs</a:t>
            </a:r>
            <a:r>
              <a:rPr lang="it-IT" dirty="0"/>
              <a:t>), </a:t>
            </a:r>
            <a:r>
              <a:rPr lang="it-IT" dirty="0" err="1"/>
              <a:t>comprising</a:t>
            </a:r>
            <a:r>
              <a:rPr lang="it-IT" dirty="0"/>
              <a:t> </a:t>
            </a:r>
            <a:r>
              <a:rPr lang="it-IT" dirty="0" err="1"/>
              <a:t>RNAs</a:t>
            </a:r>
            <a:r>
              <a:rPr lang="it-IT" dirty="0"/>
              <a:t> </a:t>
            </a:r>
            <a:r>
              <a:rPr lang="it-IT" dirty="0" err="1"/>
              <a:t>less</a:t>
            </a:r>
            <a:r>
              <a:rPr lang="it-IT" dirty="0"/>
              <a:t> </a:t>
            </a:r>
            <a:r>
              <a:rPr lang="it-IT" dirty="0" err="1"/>
              <a:t>than</a:t>
            </a:r>
            <a:r>
              <a:rPr lang="it-IT" dirty="0"/>
              <a:t> 200 </a:t>
            </a:r>
            <a:r>
              <a:rPr lang="it-IT" dirty="0" err="1"/>
              <a:t>nucleotides</a:t>
            </a:r>
            <a:r>
              <a:rPr lang="it-IT" dirty="0"/>
              <a:t> in </a:t>
            </a:r>
            <a:r>
              <a:rPr lang="it-IT" dirty="0" err="1"/>
              <a:t>length</a:t>
            </a:r>
            <a:endParaRPr lang="it-IT" dirty="0"/>
          </a:p>
          <a:p>
            <a:pPr marL="285750" indent="-285750">
              <a:buFont typeface="Arial" panose="020B0604020202020204" pitchFamily="34" charset="0"/>
              <a:buChar char="•"/>
            </a:pPr>
            <a:r>
              <a:rPr lang="it-IT" b="1" dirty="0"/>
              <a:t>Long </a:t>
            </a:r>
            <a:r>
              <a:rPr lang="it-IT" b="1" dirty="0" err="1"/>
              <a:t>noncoding</a:t>
            </a:r>
            <a:r>
              <a:rPr lang="it-IT" b="1" dirty="0"/>
              <a:t> </a:t>
            </a:r>
            <a:r>
              <a:rPr lang="it-IT" b="1" dirty="0" err="1"/>
              <a:t>RNAs</a:t>
            </a:r>
            <a:r>
              <a:rPr lang="it-IT" b="1" dirty="0"/>
              <a:t> </a:t>
            </a:r>
            <a:r>
              <a:rPr lang="it-IT" dirty="0"/>
              <a:t>(</a:t>
            </a:r>
            <a:r>
              <a:rPr lang="it-IT" dirty="0" err="1">
                <a:solidFill>
                  <a:srgbClr val="FF0000"/>
                </a:solidFill>
              </a:rPr>
              <a:t>lncRNAs</a:t>
            </a:r>
            <a:r>
              <a:rPr lang="it-IT" dirty="0"/>
              <a:t>), made up of </a:t>
            </a:r>
            <a:r>
              <a:rPr lang="it-IT" dirty="0" err="1"/>
              <a:t>molecules</a:t>
            </a:r>
            <a:r>
              <a:rPr lang="it-IT" dirty="0"/>
              <a:t> </a:t>
            </a:r>
            <a:r>
              <a:rPr lang="it-IT" dirty="0" err="1"/>
              <a:t>longer</a:t>
            </a:r>
            <a:r>
              <a:rPr lang="it-IT" dirty="0"/>
              <a:t> </a:t>
            </a:r>
            <a:r>
              <a:rPr lang="it-IT" dirty="0" err="1"/>
              <a:t>than</a:t>
            </a:r>
            <a:r>
              <a:rPr lang="it-IT" dirty="0"/>
              <a:t> 200 </a:t>
            </a:r>
            <a:r>
              <a:rPr lang="it-IT" dirty="0" err="1"/>
              <a:t>nucleotides</a:t>
            </a:r>
            <a:r>
              <a:rPr lang="it-IT" dirty="0"/>
              <a:t>.</a:t>
            </a:r>
          </a:p>
        </p:txBody>
      </p:sp>
    </p:spTree>
    <p:extLst>
      <p:ext uri="{BB962C8B-B14F-4D97-AF65-F5344CB8AC3E}">
        <p14:creationId xmlns:p14="http://schemas.microsoft.com/office/powerpoint/2010/main" val="1290707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76B66CA7-62ED-4124-BAE0-2872F89445FA}"/>
              </a:ext>
            </a:extLst>
          </p:cNvPr>
          <p:cNvSpPr/>
          <p:nvPr/>
        </p:nvSpPr>
        <p:spPr>
          <a:xfrm>
            <a:off x="203200" y="104971"/>
            <a:ext cx="6096000" cy="1200329"/>
          </a:xfrm>
          <a:prstGeom prst="rect">
            <a:avLst/>
          </a:prstGeom>
        </p:spPr>
        <p:txBody>
          <a:bodyPr>
            <a:spAutoFit/>
          </a:bodyPr>
          <a:lstStyle/>
          <a:p>
            <a:r>
              <a:rPr lang="it-IT" dirty="0" err="1"/>
              <a:t>As</a:t>
            </a:r>
            <a:r>
              <a:rPr lang="it-IT" dirty="0"/>
              <a:t> </a:t>
            </a:r>
            <a:r>
              <a:rPr lang="it-IT" dirty="0" err="1"/>
              <a:t>well</a:t>
            </a:r>
            <a:r>
              <a:rPr lang="it-IT" dirty="0"/>
              <a:t> </a:t>
            </a:r>
            <a:r>
              <a:rPr lang="it-IT" dirty="0" err="1"/>
              <a:t>as</a:t>
            </a:r>
            <a:r>
              <a:rPr lang="it-IT" dirty="0"/>
              <a:t> the mature </a:t>
            </a:r>
            <a:r>
              <a:rPr lang="it-IT" dirty="0" err="1"/>
              <a:t>RNAs</a:t>
            </a:r>
            <a:r>
              <a:rPr lang="it-IT" dirty="0"/>
              <a:t> </a:t>
            </a:r>
            <a:r>
              <a:rPr lang="it-IT" dirty="0" err="1"/>
              <a:t>described</a:t>
            </a:r>
            <a:r>
              <a:rPr lang="it-IT" dirty="0"/>
              <a:t> </a:t>
            </a:r>
            <a:r>
              <a:rPr lang="it-IT" dirty="0" err="1"/>
              <a:t>above</a:t>
            </a:r>
            <a:r>
              <a:rPr lang="it-IT" dirty="0"/>
              <a:t>, </a:t>
            </a:r>
            <a:r>
              <a:rPr lang="it-IT" dirty="0" err="1"/>
              <a:t>cells</a:t>
            </a:r>
            <a:r>
              <a:rPr lang="it-IT" dirty="0"/>
              <a:t> </a:t>
            </a:r>
            <a:r>
              <a:rPr lang="it-IT" dirty="0" err="1"/>
              <a:t>also</a:t>
            </a:r>
            <a:r>
              <a:rPr lang="it-IT" dirty="0"/>
              <a:t> </a:t>
            </a:r>
            <a:r>
              <a:rPr lang="it-IT" dirty="0" err="1"/>
              <a:t>contain</a:t>
            </a:r>
            <a:r>
              <a:rPr lang="it-IT" dirty="0"/>
              <a:t> precursor </a:t>
            </a:r>
            <a:r>
              <a:rPr lang="it-IT" dirty="0" err="1"/>
              <a:t>molecules</a:t>
            </a:r>
            <a:r>
              <a:rPr lang="it-IT" dirty="0"/>
              <a:t>. </a:t>
            </a:r>
            <a:r>
              <a:rPr lang="it-IT" dirty="0" err="1"/>
              <a:t>Many</a:t>
            </a:r>
            <a:r>
              <a:rPr lang="it-IT" dirty="0"/>
              <a:t> </a:t>
            </a:r>
            <a:r>
              <a:rPr lang="it-IT" dirty="0" err="1"/>
              <a:t>RNAs</a:t>
            </a:r>
            <a:r>
              <a:rPr lang="it-IT" dirty="0"/>
              <a:t>, </a:t>
            </a:r>
            <a:r>
              <a:rPr lang="it-IT" dirty="0" err="1"/>
              <a:t>especially</a:t>
            </a:r>
            <a:r>
              <a:rPr lang="it-IT" dirty="0"/>
              <a:t> in </a:t>
            </a:r>
            <a:r>
              <a:rPr lang="it-IT" dirty="0" err="1"/>
              <a:t>eukaryotes</a:t>
            </a:r>
            <a:r>
              <a:rPr lang="it-IT" dirty="0"/>
              <a:t>, are </a:t>
            </a:r>
            <a:r>
              <a:rPr lang="it-IT" dirty="0" err="1"/>
              <a:t>initially</a:t>
            </a:r>
            <a:r>
              <a:rPr lang="it-IT" dirty="0"/>
              <a:t> </a:t>
            </a:r>
            <a:r>
              <a:rPr lang="it-IT" dirty="0" err="1"/>
              <a:t>synthesized</a:t>
            </a:r>
            <a:r>
              <a:rPr lang="it-IT" dirty="0"/>
              <a:t> </a:t>
            </a:r>
            <a:r>
              <a:rPr lang="it-IT" dirty="0" err="1"/>
              <a:t>as</a:t>
            </a:r>
            <a:r>
              <a:rPr lang="it-IT" dirty="0"/>
              <a:t> precursor or </a:t>
            </a:r>
            <a:r>
              <a:rPr lang="it-IT" dirty="0" err="1"/>
              <a:t>pre</a:t>
            </a:r>
            <a:r>
              <a:rPr lang="it-IT" dirty="0"/>
              <a:t>-RNA, </a:t>
            </a:r>
            <a:r>
              <a:rPr lang="it-IT" dirty="0" err="1"/>
              <a:t>which</a:t>
            </a:r>
            <a:r>
              <a:rPr lang="it-IT" dirty="0"/>
              <a:t> </a:t>
            </a:r>
            <a:r>
              <a:rPr lang="it-IT" dirty="0" err="1"/>
              <a:t>has</a:t>
            </a:r>
            <a:r>
              <a:rPr lang="it-IT" dirty="0"/>
              <a:t> to be </a:t>
            </a:r>
            <a:r>
              <a:rPr lang="it-IT" dirty="0" err="1"/>
              <a:t>processed</a:t>
            </a:r>
            <a:r>
              <a:rPr lang="it-IT" dirty="0"/>
              <a:t> in </a:t>
            </a:r>
            <a:r>
              <a:rPr lang="it-IT" dirty="0" err="1"/>
              <a:t>order</a:t>
            </a:r>
            <a:r>
              <a:rPr lang="it-IT" dirty="0"/>
              <a:t> to release the </a:t>
            </a:r>
            <a:r>
              <a:rPr lang="it-IT" dirty="0" err="1"/>
              <a:t>functional</a:t>
            </a:r>
            <a:r>
              <a:rPr lang="it-IT" dirty="0"/>
              <a:t> </a:t>
            </a:r>
            <a:r>
              <a:rPr lang="it-IT" dirty="0" err="1"/>
              <a:t>molecules</a:t>
            </a:r>
            <a:r>
              <a:rPr lang="it-IT" dirty="0"/>
              <a:t>.</a:t>
            </a:r>
          </a:p>
        </p:txBody>
      </p:sp>
      <p:sp>
        <p:nvSpPr>
          <p:cNvPr id="8" name="Rettangolo 7">
            <a:extLst>
              <a:ext uri="{FF2B5EF4-FFF2-40B4-BE49-F238E27FC236}">
                <a16:creationId xmlns:a16="http://schemas.microsoft.com/office/drawing/2014/main" id="{CFD5E9CC-4D6A-49EA-A752-85CC4513ADD9}"/>
              </a:ext>
            </a:extLst>
          </p:cNvPr>
          <p:cNvSpPr/>
          <p:nvPr/>
        </p:nvSpPr>
        <p:spPr>
          <a:xfrm>
            <a:off x="266170" y="1457880"/>
            <a:ext cx="6096000" cy="1200329"/>
          </a:xfrm>
          <a:prstGeom prst="rect">
            <a:avLst/>
          </a:prstGeom>
        </p:spPr>
        <p:txBody>
          <a:bodyPr>
            <a:spAutoFit/>
          </a:bodyPr>
          <a:lstStyle/>
          <a:p>
            <a:r>
              <a:rPr lang="it-IT" dirty="0">
                <a:solidFill>
                  <a:srgbClr val="FF0000"/>
                </a:solidFill>
              </a:rPr>
              <a:t>Splicing</a:t>
            </a:r>
            <a:r>
              <a:rPr lang="it-IT" dirty="0"/>
              <a:t>. Some </a:t>
            </a:r>
            <a:r>
              <a:rPr lang="it-IT" dirty="0" err="1"/>
              <a:t>eukaryotic</a:t>
            </a:r>
            <a:r>
              <a:rPr lang="it-IT" dirty="0"/>
              <a:t> </a:t>
            </a:r>
            <a:r>
              <a:rPr lang="it-IT" dirty="0" err="1"/>
              <a:t>genes</a:t>
            </a:r>
            <a:r>
              <a:rPr lang="it-IT" dirty="0"/>
              <a:t> </a:t>
            </a:r>
            <a:r>
              <a:rPr lang="it-IT" dirty="0" err="1"/>
              <a:t>contain</a:t>
            </a:r>
            <a:r>
              <a:rPr lang="it-IT" dirty="0"/>
              <a:t> </a:t>
            </a:r>
            <a:r>
              <a:rPr lang="it-IT" dirty="0" err="1"/>
              <a:t>internal</a:t>
            </a:r>
            <a:r>
              <a:rPr lang="it-IT" dirty="0"/>
              <a:t> </a:t>
            </a:r>
            <a:r>
              <a:rPr lang="it-IT" dirty="0" err="1"/>
              <a:t>segments</a:t>
            </a:r>
            <a:r>
              <a:rPr lang="it-IT" dirty="0"/>
              <a:t> that are </a:t>
            </a:r>
            <a:r>
              <a:rPr lang="it-IT" dirty="0" err="1"/>
              <a:t>copied</a:t>
            </a:r>
            <a:r>
              <a:rPr lang="it-IT" dirty="0"/>
              <a:t> </a:t>
            </a:r>
            <a:r>
              <a:rPr lang="it-IT" dirty="0" err="1"/>
              <a:t>during</a:t>
            </a:r>
            <a:r>
              <a:rPr lang="it-IT" dirty="0"/>
              <a:t> </a:t>
            </a:r>
            <a:r>
              <a:rPr lang="it-IT" dirty="0" err="1"/>
              <a:t>transcription</a:t>
            </a:r>
            <a:r>
              <a:rPr lang="it-IT" dirty="0"/>
              <a:t> but </a:t>
            </a:r>
            <a:r>
              <a:rPr lang="it-IT" dirty="0" err="1"/>
              <a:t>then</a:t>
            </a:r>
            <a:r>
              <a:rPr lang="it-IT" dirty="0"/>
              <a:t> </a:t>
            </a:r>
            <a:r>
              <a:rPr lang="it-IT" dirty="0" err="1"/>
              <a:t>excised</a:t>
            </a:r>
            <a:r>
              <a:rPr lang="it-IT" dirty="0"/>
              <a:t> from the </a:t>
            </a:r>
            <a:r>
              <a:rPr lang="it-IT" dirty="0" err="1"/>
              <a:t>pre</a:t>
            </a:r>
            <a:r>
              <a:rPr lang="it-IT" dirty="0"/>
              <a:t>-RNA. </a:t>
            </a:r>
            <a:r>
              <a:rPr lang="it-IT" dirty="0" err="1"/>
              <a:t>These</a:t>
            </a:r>
            <a:r>
              <a:rPr lang="it-IT" dirty="0"/>
              <a:t> </a:t>
            </a:r>
            <a:r>
              <a:rPr lang="it-IT" dirty="0" err="1"/>
              <a:t>excised</a:t>
            </a:r>
            <a:r>
              <a:rPr lang="it-IT" dirty="0"/>
              <a:t> </a:t>
            </a:r>
            <a:r>
              <a:rPr lang="it-IT" dirty="0" err="1"/>
              <a:t>segments</a:t>
            </a:r>
            <a:r>
              <a:rPr lang="it-IT" dirty="0"/>
              <a:t> are </a:t>
            </a:r>
            <a:r>
              <a:rPr lang="it-IT" dirty="0" err="1"/>
              <a:t>called</a:t>
            </a:r>
            <a:r>
              <a:rPr lang="it-IT" dirty="0"/>
              <a:t> </a:t>
            </a:r>
            <a:r>
              <a:rPr lang="it-IT" dirty="0" err="1"/>
              <a:t>introns</a:t>
            </a:r>
            <a:r>
              <a:rPr lang="it-IT" dirty="0"/>
              <a:t>, in </a:t>
            </a:r>
            <a:r>
              <a:rPr lang="it-IT" dirty="0" err="1"/>
              <a:t>contrast</a:t>
            </a:r>
            <a:r>
              <a:rPr lang="it-IT" dirty="0"/>
              <a:t> to the </a:t>
            </a:r>
            <a:r>
              <a:rPr lang="it-IT" dirty="0" err="1"/>
              <a:t>exons</a:t>
            </a:r>
            <a:r>
              <a:rPr lang="it-IT" dirty="0"/>
              <a:t>. </a:t>
            </a:r>
          </a:p>
        </p:txBody>
      </p:sp>
      <p:pic>
        <p:nvPicPr>
          <p:cNvPr id="9" name="Immagine 8">
            <a:extLst>
              <a:ext uri="{FF2B5EF4-FFF2-40B4-BE49-F238E27FC236}">
                <a16:creationId xmlns:a16="http://schemas.microsoft.com/office/drawing/2014/main" id="{E55225C2-6B78-4AE7-B382-E36D4C83DBB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498100" y="534134"/>
            <a:ext cx="5495925" cy="2124075"/>
          </a:xfrm>
          <a:prstGeom prst="rect">
            <a:avLst/>
          </a:prstGeom>
        </p:spPr>
      </p:pic>
      <p:sp>
        <p:nvSpPr>
          <p:cNvPr id="10" name="Rettangolo 9">
            <a:extLst>
              <a:ext uri="{FF2B5EF4-FFF2-40B4-BE49-F238E27FC236}">
                <a16:creationId xmlns:a16="http://schemas.microsoft.com/office/drawing/2014/main" id="{80BECF99-74D7-4BFA-8AD8-4921260BE7F5}"/>
              </a:ext>
            </a:extLst>
          </p:cNvPr>
          <p:cNvSpPr/>
          <p:nvPr/>
        </p:nvSpPr>
        <p:spPr>
          <a:xfrm>
            <a:off x="266170" y="2861390"/>
            <a:ext cx="6096000" cy="923330"/>
          </a:xfrm>
          <a:prstGeom prst="rect">
            <a:avLst/>
          </a:prstGeom>
        </p:spPr>
        <p:txBody>
          <a:bodyPr>
            <a:spAutoFit/>
          </a:bodyPr>
          <a:lstStyle/>
          <a:p>
            <a:r>
              <a:rPr lang="it-IT" dirty="0"/>
              <a:t>Splicing </a:t>
            </a:r>
            <a:r>
              <a:rPr lang="it-IT" dirty="0" err="1"/>
              <a:t>occurs</a:t>
            </a:r>
            <a:r>
              <a:rPr lang="it-IT" dirty="0"/>
              <a:t> in the </a:t>
            </a:r>
            <a:r>
              <a:rPr lang="it-IT" dirty="0" err="1"/>
              <a:t>nucleus</a:t>
            </a:r>
            <a:r>
              <a:rPr lang="it-IT" dirty="0"/>
              <a:t>, </a:t>
            </a:r>
            <a:r>
              <a:rPr lang="it-IT" dirty="0" err="1"/>
              <a:t>where</a:t>
            </a:r>
            <a:r>
              <a:rPr lang="it-IT" dirty="0"/>
              <a:t> the </a:t>
            </a:r>
            <a:r>
              <a:rPr lang="it-IT" dirty="0" err="1"/>
              <a:t>unspliced</a:t>
            </a:r>
            <a:r>
              <a:rPr lang="it-IT" dirty="0"/>
              <a:t> </a:t>
            </a:r>
            <a:r>
              <a:rPr lang="it-IT" dirty="0" err="1"/>
              <a:t>pre-mRNA</a:t>
            </a:r>
            <a:r>
              <a:rPr lang="it-IT" dirty="0"/>
              <a:t> </a:t>
            </a:r>
            <a:r>
              <a:rPr lang="it-IT" dirty="0" err="1"/>
              <a:t>forms</a:t>
            </a:r>
            <a:r>
              <a:rPr lang="it-IT" dirty="0"/>
              <a:t> the </a:t>
            </a:r>
            <a:r>
              <a:rPr lang="it-IT" dirty="0" err="1"/>
              <a:t>nuclear</a:t>
            </a:r>
            <a:r>
              <a:rPr lang="it-IT" dirty="0"/>
              <a:t> RNA </a:t>
            </a:r>
            <a:r>
              <a:rPr lang="it-IT" dirty="0" err="1"/>
              <a:t>fraction</a:t>
            </a:r>
            <a:r>
              <a:rPr lang="it-IT" dirty="0"/>
              <a:t> </a:t>
            </a:r>
            <a:r>
              <a:rPr lang="it-IT" dirty="0" err="1"/>
              <a:t>called</a:t>
            </a:r>
            <a:r>
              <a:rPr lang="it-IT" dirty="0"/>
              <a:t> </a:t>
            </a:r>
            <a:r>
              <a:rPr lang="it-IT" b="1" dirty="0" err="1"/>
              <a:t>heterogeneous</a:t>
            </a:r>
            <a:r>
              <a:rPr lang="it-IT" b="1" dirty="0"/>
              <a:t> </a:t>
            </a:r>
            <a:r>
              <a:rPr lang="it-IT" b="1" dirty="0" err="1"/>
              <a:t>nuclear</a:t>
            </a:r>
            <a:r>
              <a:rPr lang="it-IT" b="1" dirty="0"/>
              <a:t> RNA</a:t>
            </a:r>
            <a:r>
              <a:rPr lang="it-IT" dirty="0"/>
              <a:t> (</a:t>
            </a:r>
            <a:r>
              <a:rPr lang="it-IT" dirty="0" err="1">
                <a:solidFill>
                  <a:srgbClr val="FF0000"/>
                </a:solidFill>
              </a:rPr>
              <a:t>hnRNA</a:t>
            </a:r>
            <a:r>
              <a:rPr lang="it-IT" dirty="0"/>
              <a:t>).</a:t>
            </a:r>
          </a:p>
        </p:txBody>
      </p:sp>
      <p:pic>
        <p:nvPicPr>
          <p:cNvPr id="11" name="Immagine 10">
            <a:extLst>
              <a:ext uri="{FF2B5EF4-FFF2-40B4-BE49-F238E27FC236}">
                <a16:creationId xmlns:a16="http://schemas.microsoft.com/office/drawing/2014/main" id="{8B3FFD5C-DB42-434A-9BC6-1AC670D45340}"/>
              </a:ext>
            </a:extLst>
          </p:cNvPr>
          <p:cNvPicPr>
            <a:picLocks noChangeAspect="1"/>
          </p:cNvPicPr>
          <p:nvPr/>
        </p:nvPicPr>
        <p:blipFill>
          <a:blip r:embed="rId3"/>
          <a:stretch>
            <a:fillRect/>
          </a:stretch>
        </p:blipFill>
        <p:spPr>
          <a:xfrm>
            <a:off x="6937771" y="3323055"/>
            <a:ext cx="4616582" cy="3221242"/>
          </a:xfrm>
          <a:prstGeom prst="rect">
            <a:avLst/>
          </a:prstGeom>
        </p:spPr>
      </p:pic>
      <p:sp>
        <p:nvSpPr>
          <p:cNvPr id="12" name="Rettangolo 11">
            <a:extLst>
              <a:ext uri="{FF2B5EF4-FFF2-40B4-BE49-F238E27FC236}">
                <a16:creationId xmlns:a16="http://schemas.microsoft.com/office/drawing/2014/main" id="{B97291D5-FEA3-4A2B-B8B9-430B76A2019D}"/>
              </a:ext>
            </a:extLst>
          </p:cNvPr>
          <p:cNvSpPr/>
          <p:nvPr/>
        </p:nvSpPr>
        <p:spPr>
          <a:xfrm>
            <a:off x="303608" y="4512972"/>
            <a:ext cx="6096000" cy="1754326"/>
          </a:xfrm>
          <a:prstGeom prst="rect">
            <a:avLst/>
          </a:prstGeom>
        </p:spPr>
        <p:txBody>
          <a:bodyPr>
            <a:spAutoFit/>
          </a:bodyPr>
          <a:lstStyle/>
          <a:p>
            <a:r>
              <a:rPr lang="en-US" dirty="0"/>
              <a:t>Splicing is not the only type of cutting event that occurs during processing of pre-RNA. </a:t>
            </a:r>
            <a:r>
              <a:rPr lang="it-IT" dirty="0" err="1"/>
              <a:t>Many</a:t>
            </a:r>
            <a:r>
              <a:rPr lang="it-IT" dirty="0"/>
              <a:t> </a:t>
            </a:r>
            <a:r>
              <a:rPr lang="it-IT" dirty="0" err="1"/>
              <a:t>rRNAs</a:t>
            </a:r>
            <a:r>
              <a:rPr lang="it-IT" dirty="0"/>
              <a:t> and </a:t>
            </a:r>
            <a:r>
              <a:rPr lang="it-IT" dirty="0" err="1"/>
              <a:t>tRNAs</a:t>
            </a:r>
            <a:r>
              <a:rPr lang="it-IT" dirty="0"/>
              <a:t> are </a:t>
            </a:r>
            <a:r>
              <a:rPr lang="it-IT" dirty="0" err="1"/>
              <a:t>initially</a:t>
            </a:r>
            <a:r>
              <a:rPr lang="it-IT" dirty="0"/>
              <a:t> </a:t>
            </a:r>
            <a:r>
              <a:rPr lang="it-IT" dirty="0" err="1"/>
              <a:t>synthesized</a:t>
            </a:r>
            <a:r>
              <a:rPr lang="it-IT" dirty="0"/>
              <a:t> </a:t>
            </a:r>
            <a:r>
              <a:rPr lang="it-IT" dirty="0" err="1"/>
              <a:t>as</a:t>
            </a:r>
            <a:r>
              <a:rPr lang="it-IT" dirty="0"/>
              <a:t> </a:t>
            </a:r>
            <a:r>
              <a:rPr lang="it-IT" b="1" dirty="0" err="1"/>
              <a:t>precursors</a:t>
            </a:r>
            <a:r>
              <a:rPr lang="it-IT" b="1" dirty="0"/>
              <a:t> </a:t>
            </a:r>
            <a:r>
              <a:rPr lang="it-IT" dirty="0"/>
              <a:t>that </a:t>
            </a:r>
            <a:r>
              <a:rPr lang="it-IT" dirty="0" err="1"/>
              <a:t>contain</a:t>
            </a:r>
            <a:r>
              <a:rPr lang="it-IT" dirty="0"/>
              <a:t> copies of </a:t>
            </a:r>
            <a:r>
              <a:rPr lang="it-IT" b="1" dirty="0"/>
              <a:t>more </a:t>
            </a:r>
            <a:r>
              <a:rPr lang="it-IT" b="1" dirty="0" err="1"/>
              <a:t>than</a:t>
            </a:r>
            <a:r>
              <a:rPr lang="it-IT" b="1" dirty="0"/>
              <a:t> one </a:t>
            </a:r>
            <a:r>
              <a:rPr lang="it-IT" b="1" dirty="0" err="1"/>
              <a:t>molecule</a:t>
            </a:r>
            <a:r>
              <a:rPr lang="it-IT" dirty="0"/>
              <a:t>. The </a:t>
            </a:r>
            <a:r>
              <a:rPr lang="it-IT" dirty="0" err="1"/>
              <a:t>pre-rRNAs</a:t>
            </a:r>
            <a:r>
              <a:rPr lang="it-IT" dirty="0"/>
              <a:t> and </a:t>
            </a:r>
            <a:r>
              <a:rPr lang="it-IT" dirty="0" err="1"/>
              <a:t>pre-tRNAs</a:t>
            </a:r>
            <a:r>
              <a:rPr lang="it-IT" dirty="0"/>
              <a:t> must </a:t>
            </a:r>
            <a:r>
              <a:rPr lang="it-IT" dirty="0" err="1"/>
              <a:t>therefore</a:t>
            </a:r>
            <a:r>
              <a:rPr lang="it-IT" dirty="0"/>
              <a:t> be </a:t>
            </a:r>
            <a:r>
              <a:rPr lang="it-IT" dirty="0" err="1"/>
              <a:t>cut</a:t>
            </a:r>
            <a:r>
              <a:rPr lang="it-IT" dirty="0"/>
              <a:t> </a:t>
            </a:r>
            <a:r>
              <a:rPr lang="it-IT" dirty="0" err="1"/>
              <a:t>into</a:t>
            </a:r>
            <a:r>
              <a:rPr lang="it-IT" dirty="0"/>
              <a:t> </a:t>
            </a:r>
            <a:r>
              <a:rPr lang="it-IT" dirty="0" err="1"/>
              <a:t>pieces</a:t>
            </a:r>
            <a:r>
              <a:rPr lang="it-IT" dirty="0"/>
              <a:t> to produce the mature </a:t>
            </a:r>
            <a:r>
              <a:rPr lang="it-IT" dirty="0" err="1"/>
              <a:t>RNAs</a:t>
            </a:r>
            <a:r>
              <a:rPr lang="it-IT" dirty="0"/>
              <a:t>. </a:t>
            </a:r>
            <a:r>
              <a:rPr lang="it-IT" dirty="0" err="1"/>
              <a:t>This</a:t>
            </a:r>
            <a:r>
              <a:rPr lang="it-IT" dirty="0"/>
              <a:t> </a:t>
            </a:r>
            <a:r>
              <a:rPr lang="it-IT" dirty="0" err="1"/>
              <a:t>type</a:t>
            </a:r>
            <a:r>
              <a:rPr lang="it-IT" dirty="0"/>
              <a:t> of processing </a:t>
            </a:r>
            <a:r>
              <a:rPr lang="it-IT" dirty="0" err="1"/>
              <a:t>occurs</a:t>
            </a:r>
            <a:r>
              <a:rPr lang="it-IT" dirty="0"/>
              <a:t> in </a:t>
            </a:r>
            <a:r>
              <a:rPr lang="it-IT" dirty="0" err="1"/>
              <a:t>both</a:t>
            </a:r>
            <a:r>
              <a:rPr lang="it-IT" dirty="0"/>
              <a:t> </a:t>
            </a:r>
            <a:r>
              <a:rPr lang="it-IT" dirty="0" err="1"/>
              <a:t>prokaryotes</a:t>
            </a:r>
            <a:r>
              <a:rPr lang="it-IT" dirty="0"/>
              <a:t> and </a:t>
            </a:r>
            <a:r>
              <a:rPr lang="it-IT" dirty="0" err="1"/>
              <a:t>eukaryotes</a:t>
            </a:r>
            <a:r>
              <a:rPr lang="it-IT" dirty="0"/>
              <a:t>.</a:t>
            </a:r>
          </a:p>
        </p:txBody>
      </p:sp>
    </p:spTree>
    <p:extLst>
      <p:ext uri="{BB962C8B-B14F-4D97-AF65-F5344CB8AC3E}">
        <p14:creationId xmlns:p14="http://schemas.microsoft.com/office/powerpoint/2010/main" val="2137330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11E98E35-5FE9-45FF-A969-8D7E59DD1B64}"/>
              </a:ext>
            </a:extLst>
          </p:cNvPr>
          <p:cNvSpPr/>
          <p:nvPr/>
        </p:nvSpPr>
        <p:spPr>
          <a:xfrm>
            <a:off x="385233" y="1079735"/>
            <a:ext cx="4927600" cy="1754326"/>
          </a:xfrm>
          <a:prstGeom prst="rect">
            <a:avLst/>
          </a:prstGeom>
        </p:spPr>
        <p:txBody>
          <a:bodyPr wrap="square">
            <a:spAutoFit/>
          </a:bodyPr>
          <a:lstStyle/>
          <a:p>
            <a:r>
              <a:rPr lang="it-IT" dirty="0"/>
              <a:t>The </a:t>
            </a:r>
            <a:r>
              <a:rPr lang="it-IT" dirty="0" err="1">
                <a:solidFill>
                  <a:srgbClr val="FF0000"/>
                </a:solidFill>
              </a:rPr>
              <a:t>cap</a:t>
            </a:r>
            <a:r>
              <a:rPr lang="it-IT" dirty="0">
                <a:solidFill>
                  <a:srgbClr val="FF0000"/>
                </a:solidFill>
              </a:rPr>
              <a:t> </a:t>
            </a:r>
            <a:r>
              <a:rPr lang="it-IT" dirty="0" err="1">
                <a:solidFill>
                  <a:srgbClr val="FF0000"/>
                </a:solidFill>
              </a:rPr>
              <a:t>structure</a:t>
            </a:r>
            <a:r>
              <a:rPr lang="it-IT" dirty="0">
                <a:solidFill>
                  <a:srgbClr val="FF0000"/>
                </a:solidFill>
              </a:rPr>
              <a:t> </a:t>
            </a:r>
            <a:r>
              <a:rPr lang="it-IT" dirty="0" err="1"/>
              <a:t>comprises</a:t>
            </a:r>
            <a:r>
              <a:rPr lang="it-IT" dirty="0"/>
              <a:t> the </a:t>
            </a:r>
            <a:r>
              <a:rPr lang="it-IT" dirty="0" err="1"/>
              <a:t>modified</a:t>
            </a:r>
            <a:r>
              <a:rPr lang="it-IT" dirty="0"/>
              <a:t> nucleotide </a:t>
            </a:r>
            <a:r>
              <a:rPr lang="it-IT" dirty="0" err="1"/>
              <a:t>called</a:t>
            </a:r>
            <a:r>
              <a:rPr lang="it-IT" dirty="0"/>
              <a:t> </a:t>
            </a:r>
            <a:r>
              <a:rPr lang="it-IT" dirty="0">
                <a:solidFill>
                  <a:srgbClr val="FF0000"/>
                </a:solidFill>
              </a:rPr>
              <a:t>7-methylguanosine</a:t>
            </a:r>
            <a:r>
              <a:rPr lang="it-IT" dirty="0"/>
              <a:t> </a:t>
            </a:r>
            <a:r>
              <a:rPr lang="it-IT" dirty="0" err="1"/>
              <a:t>attached</a:t>
            </a:r>
            <a:r>
              <a:rPr lang="it-IT" dirty="0"/>
              <a:t> to the first nucleotide in the </a:t>
            </a:r>
            <a:r>
              <a:rPr lang="it-IT" dirty="0" err="1"/>
              <a:t>pre-mRNA</a:t>
            </a:r>
            <a:r>
              <a:rPr lang="it-IT" dirty="0"/>
              <a:t> by an </a:t>
            </a:r>
            <a:r>
              <a:rPr lang="it-IT" dirty="0" err="1"/>
              <a:t>unusual</a:t>
            </a:r>
            <a:r>
              <a:rPr lang="it-IT" dirty="0"/>
              <a:t> triple-</a:t>
            </a:r>
            <a:r>
              <a:rPr lang="it-IT" dirty="0" err="1"/>
              <a:t>phosphate</a:t>
            </a:r>
            <a:r>
              <a:rPr lang="it-IT" dirty="0"/>
              <a:t> bond. </a:t>
            </a:r>
            <a:r>
              <a:rPr lang="en-US" dirty="0"/>
              <a:t>The cap structure is needed to help initiate translation of the mRNA into a protein.</a:t>
            </a:r>
            <a:endParaRPr lang="it-IT" dirty="0"/>
          </a:p>
        </p:txBody>
      </p:sp>
      <p:pic>
        <p:nvPicPr>
          <p:cNvPr id="5" name="Immagine 4">
            <a:extLst>
              <a:ext uri="{FF2B5EF4-FFF2-40B4-BE49-F238E27FC236}">
                <a16:creationId xmlns:a16="http://schemas.microsoft.com/office/drawing/2014/main" id="{20C85C30-692E-4825-B14A-DF91D7E5745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47266" y="695325"/>
            <a:ext cx="5562600" cy="2733675"/>
          </a:xfrm>
          <a:prstGeom prst="rect">
            <a:avLst/>
          </a:prstGeom>
        </p:spPr>
      </p:pic>
      <p:sp>
        <p:nvSpPr>
          <p:cNvPr id="6" name="Rettangolo 5">
            <a:extLst>
              <a:ext uri="{FF2B5EF4-FFF2-40B4-BE49-F238E27FC236}">
                <a16:creationId xmlns:a16="http://schemas.microsoft.com/office/drawing/2014/main" id="{A77C9AD9-7CEE-4199-B7CE-A00FD6066203}"/>
              </a:ext>
            </a:extLst>
          </p:cNvPr>
          <p:cNvSpPr/>
          <p:nvPr/>
        </p:nvSpPr>
        <p:spPr>
          <a:xfrm>
            <a:off x="385233" y="2963463"/>
            <a:ext cx="5308600" cy="2585323"/>
          </a:xfrm>
          <a:prstGeom prst="rect">
            <a:avLst/>
          </a:prstGeom>
        </p:spPr>
        <p:txBody>
          <a:bodyPr wrap="square">
            <a:spAutoFit/>
          </a:bodyPr>
          <a:lstStyle/>
          <a:p>
            <a:r>
              <a:rPr lang="it-IT" dirty="0"/>
              <a:t>The </a:t>
            </a:r>
            <a:r>
              <a:rPr lang="it-IT" dirty="0" err="1">
                <a:solidFill>
                  <a:srgbClr val="FF0000"/>
                </a:solidFill>
              </a:rPr>
              <a:t>poly</a:t>
            </a:r>
            <a:r>
              <a:rPr lang="it-IT" dirty="0">
                <a:solidFill>
                  <a:srgbClr val="FF0000"/>
                </a:solidFill>
              </a:rPr>
              <a:t>(A) </a:t>
            </a:r>
            <a:r>
              <a:rPr lang="it-IT" dirty="0" err="1">
                <a:solidFill>
                  <a:srgbClr val="FF0000"/>
                </a:solidFill>
              </a:rPr>
              <a:t>tail</a:t>
            </a:r>
            <a:r>
              <a:rPr lang="it-IT" dirty="0"/>
              <a:t> </a:t>
            </a:r>
            <a:r>
              <a:rPr lang="it-IT" dirty="0" err="1"/>
              <a:t>is</a:t>
            </a:r>
            <a:r>
              <a:rPr lang="it-IT" dirty="0"/>
              <a:t> a </a:t>
            </a:r>
            <a:r>
              <a:rPr lang="it-IT" dirty="0" err="1"/>
              <a:t>series</a:t>
            </a:r>
            <a:r>
              <a:rPr lang="it-IT" dirty="0"/>
              <a:t> of up to 250 adenine </a:t>
            </a:r>
            <a:r>
              <a:rPr lang="it-IT" dirty="0" err="1"/>
              <a:t>nucleotides</a:t>
            </a:r>
            <a:r>
              <a:rPr lang="it-IT" dirty="0"/>
              <a:t> that are </a:t>
            </a:r>
            <a:r>
              <a:rPr lang="it-IT" dirty="0" err="1"/>
              <a:t>present</a:t>
            </a:r>
            <a:r>
              <a:rPr lang="it-IT" dirty="0"/>
              <a:t> </a:t>
            </a:r>
            <a:r>
              <a:rPr lang="it-IT" dirty="0" err="1"/>
              <a:t>at</a:t>
            </a:r>
            <a:r>
              <a:rPr lang="it-IT" dirty="0"/>
              <a:t> the 3′-end of the </a:t>
            </a:r>
            <a:r>
              <a:rPr lang="it-IT" dirty="0" err="1"/>
              <a:t>mRNA</a:t>
            </a:r>
            <a:r>
              <a:rPr lang="it-IT" dirty="0"/>
              <a:t>. The </a:t>
            </a:r>
            <a:r>
              <a:rPr lang="it-IT" dirty="0" err="1"/>
              <a:t>pre-mRNA</a:t>
            </a:r>
            <a:r>
              <a:rPr lang="it-IT" dirty="0"/>
              <a:t> </a:t>
            </a:r>
            <a:r>
              <a:rPr lang="it-IT" dirty="0" err="1"/>
              <a:t>is</a:t>
            </a:r>
            <a:r>
              <a:rPr lang="it-IT" dirty="0"/>
              <a:t> </a:t>
            </a:r>
            <a:r>
              <a:rPr lang="it-IT" dirty="0" err="1"/>
              <a:t>cut</a:t>
            </a:r>
            <a:r>
              <a:rPr lang="it-IT" dirty="0"/>
              <a:t> </a:t>
            </a:r>
            <a:r>
              <a:rPr lang="it-IT" dirty="0" err="1"/>
              <a:t>at</a:t>
            </a:r>
            <a:r>
              <a:rPr lang="it-IT" dirty="0"/>
              <a:t> a position </a:t>
            </a:r>
            <a:r>
              <a:rPr lang="it-IT" dirty="0" err="1"/>
              <a:t>close</a:t>
            </a:r>
            <a:r>
              <a:rPr lang="it-IT" dirty="0"/>
              <a:t> to </a:t>
            </a:r>
            <a:r>
              <a:rPr lang="it-IT" dirty="0" err="1"/>
              <a:t>its</a:t>
            </a:r>
            <a:r>
              <a:rPr lang="it-IT" dirty="0"/>
              <a:t> 3′-end, and the </a:t>
            </a:r>
            <a:r>
              <a:rPr lang="it-IT" dirty="0" err="1"/>
              <a:t>adenines</a:t>
            </a:r>
            <a:r>
              <a:rPr lang="it-IT" dirty="0"/>
              <a:t> are </a:t>
            </a:r>
            <a:r>
              <a:rPr lang="it-IT" dirty="0" err="1"/>
              <a:t>added</a:t>
            </a:r>
            <a:r>
              <a:rPr lang="it-IT" dirty="0"/>
              <a:t> to </a:t>
            </a:r>
            <a:r>
              <a:rPr lang="it-IT" dirty="0" err="1"/>
              <a:t>this</a:t>
            </a:r>
            <a:r>
              <a:rPr lang="it-IT" dirty="0"/>
              <a:t> new end by a template-</a:t>
            </a:r>
            <a:r>
              <a:rPr lang="it-IT" dirty="0" err="1"/>
              <a:t>independent</a:t>
            </a:r>
            <a:r>
              <a:rPr lang="it-IT" dirty="0"/>
              <a:t> RNA </a:t>
            </a:r>
            <a:r>
              <a:rPr lang="it-IT" dirty="0" err="1"/>
              <a:t>polymerase</a:t>
            </a:r>
            <a:r>
              <a:rPr lang="it-IT" dirty="0"/>
              <a:t> </a:t>
            </a:r>
            <a:r>
              <a:rPr lang="it-IT" dirty="0" err="1"/>
              <a:t>called</a:t>
            </a:r>
            <a:r>
              <a:rPr lang="it-IT" dirty="0"/>
              <a:t> </a:t>
            </a:r>
            <a:r>
              <a:rPr lang="it-IT" dirty="0" err="1"/>
              <a:t>poly</a:t>
            </a:r>
            <a:r>
              <a:rPr lang="it-IT" dirty="0"/>
              <a:t>(A) </a:t>
            </a:r>
            <a:r>
              <a:rPr lang="it-IT" dirty="0" err="1"/>
              <a:t>polymerase</a:t>
            </a:r>
            <a:r>
              <a:rPr lang="it-IT" dirty="0"/>
              <a:t>. The </a:t>
            </a:r>
            <a:r>
              <a:rPr lang="it-IT" dirty="0" err="1"/>
              <a:t>function</a:t>
            </a:r>
            <a:r>
              <a:rPr lang="it-IT" dirty="0"/>
              <a:t> of </a:t>
            </a:r>
            <a:r>
              <a:rPr lang="it-IT" dirty="0" err="1"/>
              <a:t>this</a:t>
            </a:r>
            <a:r>
              <a:rPr lang="it-IT" dirty="0"/>
              <a:t> </a:t>
            </a:r>
            <a:r>
              <a:rPr lang="it-IT" dirty="0" err="1"/>
              <a:t>polyadenylation</a:t>
            </a:r>
            <a:r>
              <a:rPr lang="it-IT" dirty="0"/>
              <a:t> </a:t>
            </a:r>
            <a:r>
              <a:rPr lang="it-IT" dirty="0" err="1"/>
              <a:t>process</a:t>
            </a:r>
            <a:r>
              <a:rPr lang="it-IT" dirty="0"/>
              <a:t> </a:t>
            </a:r>
            <a:r>
              <a:rPr lang="it-IT" dirty="0" err="1"/>
              <a:t>is</a:t>
            </a:r>
            <a:r>
              <a:rPr lang="it-IT" dirty="0"/>
              <a:t> not </a:t>
            </a:r>
            <a:r>
              <a:rPr lang="it-IT" dirty="0" err="1"/>
              <a:t>fully</a:t>
            </a:r>
            <a:r>
              <a:rPr lang="it-IT" dirty="0"/>
              <a:t> </a:t>
            </a:r>
            <a:r>
              <a:rPr lang="it-IT" dirty="0" err="1"/>
              <a:t>understood</a:t>
            </a:r>
            <a:r>
              <a:rPr lang="it-IT" dirty="0"/>
              <a:t>, but we do know that if the </a:t>
            </a:r>
            <a:r>
              <a:rPr lang="it-IT" dirty="0" err="1"/>
              <a:t>poly</a:t>
            </a:r>
            <a:r>
              <a:rPr lang="it-IT" dirty="0"/>
              <a:t>(A) </a:t>
            </a:r>
            <a:r>
              <a:rPr lang="it-IT" dirty="0" err="1"/>
              <a:t>tail</a:t>
            </a:r>
            <a:r>
              <a:rPr lang="it-IT" dirty="0"/>
              <a:t> </a:t>
            </a:r>
            <a:r>
              <a:rPr lang="it-IT" dirty="0" err="1"/>
              <a:t>is</a:t>
            </a:r>
            <a:r>
              <a:rPr lang="it-IT" dirty="0"/>
              <a:t> </a:t>
            </a:r>
            <a:r>
              <a:rPr lang="it-IT" dirty="0" err="1"/>
              <a:t>absent</a:t>
            </a:r>
            <a:r>
              <a:rPr lang="it-IT" dirty="0"/>
              <a:t> or </a:t>
            </a:r>
            <a:r>
              <a:rPr lang="it-IT" dirty="0" err="1"/>
              <a:t>shorter</a:t>
            </a:r>
            <a:r>
              <a:rPr lang="it-IT" dirty="0"/>
              <a:t> </a:t>
            </a:r>
            <a:r>
              <a:rPr lang="it-IT" dirty="0" err="1"/>
              <a:t>than</a:t>
            </a:r>
            <a:r>
              <a:rPr lang="it-IT" dirty="0"/>
              <a:t> </a:t>
            </a:r>
            <a:r>
              <a:rPr lang="it-IT" dirty="0" err="1"/>
              <a:t>usual</a:t>
            </a:r>
            <a:r>
              <a:rPr lang="it-IT" dirty="0"/>
              <a:t>, </a:t>
            </a:r>
            <a:r>
              <a:rPr lang="it-IT" dirty="0" err="1"/>
              <a:t>then</a:t>
            </a:r>
            <a:r>
              <a:rPr lang="it-IT" dirty="0"/>
              <a:t> the </a:t>
            </a:r>
            <a:r>
              <a:rPr lang="it-IT" dirty="0" err="1"/>
              <a:t>mRNA</a:t>
            </a:r>
            <a:r>
              <a:rPr lang="it-IT" dirty="0"/>
              <a:t> </a:t>
            </a:r>
            <a:r>
              <a:rPr lang="it-IT" dirty="0" err="1"/>
              <a:t>is</a:t>
            </a:r>
            <a:r>
              <a:rPr lang="it-IT" dirty="0"/>
              <a:t> </a:t>
            </a:r>
            <a:r>
              <a:rPr lang="it-IT" dirty="0" err="1"/>
              <a:t>degraded</a:t>
            </a:r>
            <a:r>
              <a:rPr lang="it-IT" dirty="0"/>
              <a:t>.</a:t>
            </a:r>
          </a:p>
        </p:txBody>
      </p:sp>
      <p:sp>
        <p:nvSpPr>
          <p:cNvPr id="7" name="Rettangolo 6">
            <a:extLst>
              <a:ext uri="{FF2B5EF4-FFF2-40B4-BE49-F238E27FC236}">
                <a16:creationId xmlns:a16="http://schemas.microsoft.com/office/drawing/2014/main" id="{6B29F300-0BF8-42BB-B25E-2878C4C4268B}"/>
              </a:ext>
            </a:extLst>
          </p:cNvPr>
          <p:cNvSpPr/>
          <p:nvPr/>
        </p:nvSpPr>
        <p:spPr>
          <a:xfrm>
            <a:off x="5901267" y="3326069"/>
            <a:ext cx="6096000" cy="369332"/>
          </a:xfrm>
          <a:prstGeom prst="rect">
            <a:avLst/>
          </a:prstGeom>
        </p:spPr>
        <p:txBody>
          <a:bodyPr>
            <a:spAutoFit/>
          </a:bodyPr>
          <a:lstStyle/>
          <a:p>
            <a:r>
              <a:rPr lang="it-IT" dirty="0"/>
              <a:t>The </a:t>
            </a:r>
            <a:r>
              <a:rPr lang="it-IT" dirty="0" err="1"/>
              <a:t>final</a:t>
            </a:r>
            <a:r>
              <a:rPr lang="it-IT" dirty="0"/>
              <a:t> </a:t>
            </a:r>
            <a:r>
              <a:rPr lang="it-IT" dirty="0" err="1"/>
              <a:t>type</a:t>
            </a:r>
            <a:r>
              <a:rPr lang="it-IT" dirty="0"/>
              <a:t> of processing event </a:t>
            </a:r>
            <a:r>
              <a:rPr lang="it-IT" dirty="0" err="1"/>
              <a:t>is</a:t>
            </a:r>
            <a:r>
              <a:rPr lang="it-IT" dirty="0"/>
              <a:t> </a:t>
            </a:r>
            <a:r>
              <a:rPr lang="it-IT" dirty="0" err="1">
                <a:solidFill>
                  <a:srgbClr val="FF0000"/>
                </a:solidFill>
              </a:rPr>
              <a:t>chemical</a:t>
            </a:r>
            <a:r>
              <a:rPr lang="it-IT" dirty="0">
                <a:solidFill>
                  <a:srgbClr val="FF0000"/>
                </a:solidFill>
              </a:rPr>
              <a:t> </a:t>
            </a:r>
            <a:r>
              <a:rPr lang="it-IT" dirty="0" err="1">
                <a:solidFill>
                  <a:srgbClr val="FF0000"/>
                </a:solidFill>
              </a:rPr>
              <a:t>modification</a:t>
            </a:r>
            <a:r>
              <a:rPr lang="it-IT" dirty="0"/>
              <a:t>.</a:t>
            </a:r>
          </a:p>
        </p:txBody>
      </p:sp>
      <p:pic>
        <p:nvPicPr>
          <p:cNvPr id="8" name="Immagine 7">
            <a:extLst>
              <a:ext uri="{FF2B5EF4-FFF2-40B4-BE49-F238E27FC236}">
                <a16:creationId xmlns:a16="http://schemas.microsoft.com/office/drawing/2014/main" id="{F1453A44-4FA7-4AB2-AACF-B54BF23515BA}"/>
              </a:ext>
            </a:extLst>
          </p:cNvPr>
          <p:cNvPicPr>
            <a:picLocks noChangeAspect="1"/>
          </p:cNvPicPr>
          <p:nvPr/>
        </p:nvPicPr>
        <p:blipFill>
          <a:blip r:embed="rId3"/>
          <a:stretch>
            <a:fillRect/>
          </a:stretch>
        </p:blipFill>
        <p:spPr>
          <a:xfrm>
            <a:off x="5901267" y="3888205"/>
            <a:ext cx="5619750" cy="1457325"/>
          </a:xfrm>
          <a:prstGeom prst="rect">
            <a:avLst/>
          </a:prstGeom>
        </p:spPr>
      </p:pic>
      <p:sp>
        <p:nvSpPr>
          <p:cNvPr id="9" name="Rettangolo 8">
            <a:extLst>
              <a:ext uri="{FF2B5EF4-FFF2-40B4-BE49-F238E27FC236}">
                <a16:creationId xmlns:a16="http://schemas.microsoft.com/office/drawing/2014/main" id="{E43F5308-EC19-4DBE-8002-CCCC24B76424}"/>
              </a:ext>
            </a:extLst>
          </p:cNvPr>
          <p:cNvSpPr/>
          <p:nvPr/>
        </p:nvSpPr>
        <p:spPr>
          <a:xfrm>
            <a:off x="348192" y="6071137"/>
            <a:ext cx="11843808" cy="646331"/>
          </a:xfrm>
          <a:prstGeom prst="rect">
            <a:avLst/>
          </a:prstGeom>
        </p:spPr>
        <p:txBody>
          <a:bodyPr wrap="square">
            <a:spAutoFit/>
          </a:bodyPr>
          <a:lstStyle/>
          <a:p>
            <a:r>
              <a:rPr lang="it-IT" dirty="0"/>
              <a:t>The </a:t>
            </a:r>
            <a:r>
              <a:rPr lang="it-IT" dirty="0" err="1"/>
              <a:t>reasons</a:t>
            </a:r>
            <a:r>
              <a:rPr lang="it-IT" dirty="0"/>
              <a:t> for </a:t>
            </a:r>
            <a:r>
              <a:rPr lang="it-IT" dirty="0" err="1"/>
              <a:t>many</a:t>
            </a:r>
            <a:r>
              <a:rPr lang="it-IT" dirty="0"/>
              <a:t> of </a:t>
            </a:r>
            <a:r>
              <a:rPr lang="it-IT" dirty="0" err="1"/>
              <a:t>these</a:t>
            </a:r>
            <a:r>
              <a:rPr lang="it-IT" dirty="0"/>
              <a:t> </a:t>
            </a:r>
            <a:r>
              <a:rPr lang="it-IT" dirty="0" err="1"/>
              <a:t>modifications</a:t>
            </a:r>
            <a:r>
              <a:rPr lang="it-IT" dirty="0"/>
              <a:t> are </a:t>
            </a:r>
            <a:r>
              <a:rPr lang="it-IT" dirty="0" err="1"/>
              <a:t>unknown</a:t>
            </a:r>
            <a:r>
              <a:rPr lang="it-IT" dirty="0"/>
              <a:t>, but </a:t>
            </a:r>
            <a:r>
              <a:rPr lang="it-IT" dirty="0" err="1"/>
              <a:t>functions</a:t>
            </a:r>
            <a:r>
              <a:rPr lang="it-IT" dirty="0"/>
              <a:t> have </a:t>
            </a:r>
            <a:r>
              <a:rPr lang="it-IT" dirty="0" err="1"/>
              <a:t>been</a:t>
            </a:r>
            <a:r>
              <a:rPr lang="it-IT" dirty="0"/>
              <a:t> </a:t>
            </a:r>
            <a:r>
              <a:rPr lang="it-IT" dirty="0" err="1"/>
              <a:t>assigned</a:t>
            </a:r>
            <a:r>
              <a:rPr lang="it-IT" dirty="0"/>
              <a:t> for </a:t>
            </a:r>
            <a:r>
              <a:rPr lang="it-IT" dirty="0" err="1"/>
              <a:t>specific</a:t>
            </a:r>
            <a:r>
              <a:rPr lang="it-IT" dirty="0"/>
              <a:t> </a:t>
            </a:r>
            <a:r>
              <a:rPr lang="it-IT" dirty="0" err="1"/>
              <a:t>cases</a:t>
            </a:r>
            <a:r>
              <a:rPr lang="it-IT" dirty="0"/>
              <a:t>. In </a:t>
            </a:r>
            <a:r>
              <a:rPr lang="it-IT" dirty="0" err="1"/>
              <a:t>tRNA</a:t>
            </a:r>
            <a:r>
              <a:rPr lang="it-IT" dirty="0"/>
              <a:t>, some of the </a:t>
            </a:r>
            <a:r>
              <a:rPr lang="it-IT" dirty="0" err="1"/>
              <a:t>modified</a:t>
            </a:r>
            <a:r>
              <a:rPr lang="it-IT" dirty="0"/>
              <a:t> </a:t>
            </a:r>
            <a:r>
              <a:rPr lang="it-IT" dirty="0" err="1"/>
              <a:t>nucleotides</a:t>
            </a:r>
            <a:r>
              <a:rPr lang="it-IT" dirty="0"/>
              <a:t> are </a:t>
            </a:r>
            <a:r>
              <a:rPr lang="it-IT" dirty="0" err="1"/>
              <a:t>recognized</a:t>
            </a:r>
            <a:r>
              <a:rPr lang="it-IT" dirty="0"/>
              <a:t> by the </a:t>
            </a:r>
            <a:r>
              <a:rPr lang="it-IT" dirty="0" err="1"/>
              <a:t>enzymes</a:t>
            </a:r>
            <a:r>
              <a:rPr lang="it-IT" dirty="0"/>
              <a:t> that </a:t>
            </a:r>
            <a:r>
              <a:rPr lang="it-IT" dirty="0" err="1"/>
              <a:t>attach</a:t>
            </a:r>
            <a:r>
              <a:rPr lang="it-IT" dirty="0"/>
              <a:t> an amino acid to the 3′- end of the </a:t>
            </a:r>
            <a:r>
              <a:rPr lang="it-IT" dirty="0" err="1"/>
              <a:t>molecule</a:t>
            </a:r>
            <a:r>
              <a:rPr lang="it-IT" dirty="0"/>
              <a:t>.</a:t>
            </a:r>
          </a:p>
        </p:txBody>
      </p:sp>
      <p:sp>
        <p:nvSpPr>
          <p:cNvPr id="10" name="Rettangolo 9">
            <a:extLst>
              <a:ext uri="{FF2B5EF4-FFF2-40B4-BE49-F238E27FC236}">
                <a16:creationId xmlns:a16="http://schemas.microsoft.com/office/drawing/2014/main" id="{D963E62A-ACCD-4759-B02E-36776C7A156F}"/>
              </a:ext>
            </a:extLst>
          </p:cNvPr>
          <p:cNvSpPr/>
          <p:nvPr/>
        </p:nvSpPr>
        <p:spPr>
          <a:xfrm>
            <a:off x="270932" y="27003"/>
            <a:ext cx="11565467" cy="923330"/>
          </a:xfrm>
          <a:prstGeom prst="rect">
            <a:avLst/>
          </a:prstGeom>
        </p:spPr>
        <p:txBody>
          <a:bodyPr wrap="square">
            <a:spAutoFit/>
          </a:bodyPr>
          <a:lstStyle/>
          <a:p>
            <a:r>
              <a:rPr lang="it-IT" dirty="0" err="1"/>
              <a:t>Other</a:t>
            </a:r>
            <a:r>
              <a:rPr lang="it-IT" dirty="0"/>
              <a:t> processing events </a:t>
            </a:r>
            <a:r>
              <a:rPr lang="it-IT" dirty="0" err="1"/>
              <a:t>result</a:t>
            </a:r>
            <a:r>
              <a:rPr lang="it-IT" dirty="0"/>
              <a:t> in </a:t>
            </a:r>
            <a:r>
              <a:rPr lang="it-IT" dirty="0" err="1"/>
              <a:t>changes</a:t>
            </a:r>
            <a:r>
              <a:rPr lang="it-IT" dirty="0"/>
              <a:t> </a:t>
            </a:r>
            <a:r>
              <a:rPr lang="it-IT" dirty="0" err="1"/>
              <a:t>occurring</a:t>
            </a:r>
            <a:r>
              <a:rPr lang="it-IT" dirty="0"/>
              <a:t> </a:t>
            </a:r>
            <a:r>
              <a:rPr lang="it-IT" dirty="0" err="1"/>
              <a:t>at</a:t>
            </a:r>
            <a:r>
              <a:rPr lang="it-IT" dirty="0"/>
              <a:t> the </a:t>
            </a:r>
            <a:r>
              <a:rPr lang="it-IT" dirty="0" err="1"/>
              <a:t>ends</a:t>
            </a:r>
            <a:r>
              <a:rPr lang="it-IT" dirty="0"/>
              <a:t> of RNA </a:t>
            </a:r>
            <a:r>
              <a:rPr lang="it-IT" dirty="0" err="1"/>
              <a:t>molecules</a:t>
            </a:r>
            <a:r>
              <a:rPr lang="it-IT" dirty="0"/>
              <a:t>. </a:t>
            </a:r>
            <a:r>
              <a:rPr lang="it-IT" dirty="0" err="1"/>
              <a:t>These</a:t>
            </a:r>
            <a:r>
              <a:rPr lang="it-IT" dirty="0"/>
              <a:t> end </a:t>
            </a:r>
            <a:r>
              <a:rPr lang="it-IT" dirty="0" err="1"/>
              <a:t>modifications</a:t>
            </a:r>
            <a:r>
              <a:rPr lang="it-IT" dirty="0"/>
              <a:t> </a:t>
            </a:r>
            <a:r>
              <a:rPr lang="it-IT" dirty="0" err="1"/>
              <a:t>occur</a:t>
            </a:r>
            <a:r>
              <a:rPr lang="it-IT" dirty="0"/>
              <a:t> </a:t>
            </a:r>
            <a:r>
              <a:rPr lang="it-IT" dirty="0" err="1"/>
              <a:t>during</a:t>
            </a:r>
            <a:r>
              <a:rPr lang="it-IT" dirty="0"/>
              <a:t> the </a:t>
            </a:r>
            <a:r>
              <a:rPr lang="it-IT" dirty="0" err="1"/>
              <a:t>synthesis</a:t>
            </a:r>
            <a:r>
              <a:rPr lang="it-IT" dirty="0"/>
              <a:t> of </a:t>
            </a:r>
            <a:r>
              <a:rPr lang="it-IT" dirty="0" err="1"/>
              <a:t>eukaryotic</a:t>
            </a:r>
            <a:r>
              <a:rPr lang="it-IT" dirty="0"/>
              <a:t> </a:t>
            </a:r>
            <a:r>
              <a:rPr lang="it-IT" dirty="0" err="1"/>
              <a:t>mRNAs</a:t>
            </a:r>
            <a:r>
              <a:rPr lang="it-IT" dirty="0"/>
              <a:t>, </a:t>
            </a:r>
            <a:r>
              <a:rPr lang="it-IT" dirty="0" err="1"/>
              <a:t>most</a:t>
            </a:r>
            <a:r>
              <a:rPr lang="it-IT" dirty="0"/>
              <a:t> of </a:t>
            </a:r>
            <a:r>
              <a:rPr lang="it-IT" dirty="0" err="1"/>
              <a:t>which</a:t>
            </a:r>
            <a:r>
              <a:rPr lang="it-IT" dirty="0"/>
              <a:t> have a </a:t>
            </a:r>
            <a:r>
              <a:rPr lang="it-IT" dirty="0" err="1"/>
              <a:t>structure</a:t>
            </a:r>
            <a:r>
              <a:rPr lang="it-IT" dirty="0"/>
              <a:t> </a:t>
            </a:r>
            <a:r>
              <a:rPr lang="it-IT" dirty="0" err="1"/>
              <a:t>called</a:t>
            </a:r>
            <a:r>
              <a:rPr lang="it-IT" dirty="0"/>
              <a:t> a </a:t>
            </a:r>
            <a:r>
              <a:rPr lang="it-IT" dirty="0" err="1"/>
              <a:t>cap</a:t>
            </a:r>
            <a:r>
              <a:rPr lang="it-IT" dirty="0"/>
              <a:t> </a:t>
            </a:r>
            <a:r>
              <a:rPr lang="it-IT" dirty="0" err="1"/>
              <a:t>attached</a:t>
            </a:r>
            <a:r>
              <a:rPr lang="it-IT" dirty="0"/>
              <a:t> </a:t>
            </a:r>
            <a:r>
              <a:rPr lang="it-IT" dirty="0" err="1"/>
              <a:t>at</a:t>
            </a:r>
            <a:r>
              <a:rPr lang="it-IT" dirty="0"/>
              <a:t> the 5′-end and a </a:t>
            </a:r>
            <a:r>
              <a:rPr lang="it-IT" dirty="0" err="1"/>
              <a:t>poly</a:t>
            </a:r>
            <a:r>
              <a:rPr lang="it-IT" dirty="0"/>
              <a:t>(A) </a:t>
            </a:r>
            <a:r>
              <a:rPr lang="it-IT" dirty="0" err="1"/>
              <a:t>tail</a:t>
            </a:r>
            <a:r>
              <a:rPr lang="it-IT" dirty="0"/>
              <a:t> </a:t>
            </a:r>
            <a:r>
              <a:rPr lang="it-IT" dirty="0" err="1"/>
              <a:t>attached</a:t>
            </a:r>
            <a:r>
              <a:rPr lang="it-IT" dirty="0"/>
              <a:t> to the 3′-end.</a:t>
            </a:r>
          </a:p>
        </p:txBody>
      </p:sp>
    </p:spTree>
    <p:extLst>
      <p:ext uri="{BB962C8B-B14F-4D97-AF65-F5344CB8AC3E}">
        <p14:creationId xmlns:p14="http://schemas.microsoft.com/office/powerpoint/2010/main" val="1701718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E53D9106-546A-41FA-BA52-1A18E17CBD86}"/>
              </a:ext>
            </a:extLst>
          </p:cNvPr>
          <p:cNvSpPr/>
          <p:nvPr/>
        </p:nvSpPr>
        <p:spPr>
          <a:xfrm>
            <a:off x="643466" y="191048"/>
            <a:ext cx="10905068" cy="923330"/>
          </a:xfrm>
          <a:prstGeom prst="rect">
            <a:avLst/>
          </a:prstGeom>
        </p:spPr>
        <p:txBody>
          <a:bodyPr wrap="square">
            <a:spAutoFit/>
          </a:bodyPr>
          <a:lstStyle/>
          <a:p>
            <a:r>
              <a:rPr lang="it-IT" dirty="0"/>
              <a:t>A </a:t>
            </a:r>
            <a:r>
              <a:rPr lang="it-IT" dirty="0" err="1"/>
              <a:t>few</a:t>
            </a:r>
            <a:r>
              <a:rPr lang="it-IT" dirty="0"/>
              <a:t> </a:t>
            </a:r>
            <a:r>
              <a:rPr lang="it-IT" dirty="0" err="1"/>
              <a:t>eukaryotic</a:t>
            </a:r>
            <a:r>
              <a:rPr lang="it-IT" dirty="0"/>
              <a:t> </a:t>
            </a:r>
            <a:r>
              <a:rPr lang="it-IT" dirty="0" err="1"/>
              <a:t>mRNAs</a:t>
            </a:r>
            <a:r>
              <a:rPr lang="it-IT" dirty="0"/>
              <a:t> </a:t>
            </a:r>
            <a:r>
              <a:rPr lang="it-IT" dirty="0" err="1"/>
              <a:t>also</a:t>
            </a:r>
            <a:r>
              <a:rPr lang="it-IT" dirty="0"/>
              <a:t> </a:t>
            </a:r>
            <a:r>
              <a:rPr lang="it-IT" dirty="0" err="1"/>
              <a:t>undergo</a:t>
            </a:r>
            <a:r>
              <a:rPr lang="it-IT" dirty="0"/>
              <a:t> </a:t>
            </a:r>
            <a:r>
              <a:rPr lang="it-IT" dirty="0" err="1"/>
              <a:t>chemical</a:t>
            </a:r>
            <a:r>
              <a:rPr lang="it-IT" dirty="0"/>
              <a:t> </a:t>
            </a:r>
            <a:r>
              <a:rPr lang="it-IT" dirty="0" err="1"/>
              <a:t>modification</a:t>
            </a:r>
            <a:r>
              <a:rPr lang="it-IT" dirty="0"/>
              <a:t>. </a:t>
            </a:r>
            <a:r>
              <a:rPr lang="it-IT" dirty="0" err="1"/>
              <a:t>This</a:t>
            </a:r>
            <a:r>
              <a:rPr lang="it-IT" dirty="0"/>
              <a:t> </a:t>
            </a:r>
            <a:r>
              <a:rPr lang="it-IT" dirty="0" err="1"/>
              <a:t>process</a:t>
            </a:r>
            <a:r>
              <a:rPr lang="it-IT" dirty="0"/>
              <a:t>, </a:t>
            </a:r>
            <a:r>
              <a:rPr lang="it-IT" dirty="0" err="1"/>
              <a:t>called</a:t>
            </a:r>
            <a:r>
              <a:rPr lang="it-IT" dirty="0"/>
              <a:t> </a:t>
            </a:r>
            <a:r>
              <a:rPr lang="it-IT" dirty="0">
                <a:solidFill>
                  <a:srgbClr val="FF0000"/>
                </a:solidFill>
              </a:rPr>
              <a:t>RNA editing</a:t>
            </a:r>
            <a:r>
              <a:rPr lang="it-IT" dirty="0"/>
              <a:t>, </a:t>
            </a:r>
            <a:r>
              <a:rPr lang="it-IT" dirty="0" err="1"/>
              <a:t>is</a:t>
            </a:r>
            <a:r>
              <a:rPr lang="it-IT" dirty="0"/>
              <a:t> </a:t>
            </a:r>
            <a:r>
              <a:rPr lang="it-IT" dirty="0" err="1"/>
              <a:t>uncommon</a:t>
            </a:r>
            <a:r>
              <a:rPr lang="it-IT" dirty="0"/>
              <a:t> but </a:t>
            </a:r>
            <a:r>
              <a:rPr lang="it-IT" dirty="0" err="1"/>
              <a:t>important</a:t>
            </a:r>
            <a:r>
              <a:rPr lang="it-IT" dirty="0"/>
              <a:t> </a:t>
            </a:r>
            <a:r>
              <a:rPr lang="it-IT" dirty="0" err="1"/>
              <a:t>because</a:t>
            </a:r>
            <a:r>
              <a:rPr lang="it-IT" dirty="0"/>
              <a:t> it can </a:t>
            </a:r>
            <a:r>
              <a:rPr lang="it-IT" dirty="0" err="1"/>
              <a:t>change</a:t>
            </a:r>
            <a:r>
              <a:rPr lang="it-IT" dirty="0"/>
              <a:t> the </a:t>
            </a:r>
            <a:r>
              <a:rPr lang="it-IT" dirty="0" err="1"/>
              <a:t>biological</a:t>
            </a:r>
            <a:r>
              <a:rPr lang="it-IT" dirty="0"/>
              <a:t> information in an </a:t>
            </a:r>
            <a:r>
              <a:rPr lang="it-IT" dirty="0" err="1"/>
              <a:t>mRNA</a:t>
            </a:r>
            <a:r>
              <a:rPr lang="it-IT" dirty="0"/>
              <a:t> in </a:t>
            </a:r>
            <a:r>
              <a:rPr lang="it-IT" dirty="0" err="1"/>
              <a:t>such</a:t>
            </a:r>
            <a:r>
              <a:rPr lang="it-IT" dirty="0"/>
              <a:t> a way that the </a:t>
            </a:r>
            <a:r>
              <a:rPr lang="it-IT" dirty="0" err="1"/>
              <a:t>protein</a:t>
            </a:r>
            <a:r>
              <a:rPr lang="it-IT" dirty="0"/>
              <a:t> </a:t>
            </a:r>
            <a:r>
              <a:rPr lang="it-IT" dirty="0" err="1"/>
              <a:t>coded</a:t>
            </a:r>
            <a:r>
              <a:rPr lang="it-IT" dirty="0"/>
              <a:t> by the </a:t>
            </a:r>
            <a:r>
              <a:rPr lang="it-IT" dirty="0" err="1"/>
              <a:t>mRNA</a:t>
            </a:r>
            <a:r>
              <a:rPr lang="it-IT" dirty="0"/>
              <a:t> </a:t>
            </a:r>
            <a:r>
              <a:rPr lang="it-IT" dirty="0" err="1"/>
              <a:t>has</a:t>
            </a:r>
            <a:r>
              <a:rPr lang="it-IT" dirty="0"/>
              <a:t> an </a:t>
            </a:r>
            <a:r>
              <a:rPr lang="it-IT" dirty="0" err="1"/>
              <a:t>altered</a:t>
            </a:r>
            <a:r>
              <a:rPr lang="it-IT" dirty="0"/>
              <a:t> </a:t>
            </a:r>
            <a:r>
              <a:rPr lang="it-IT" dirty="0" err="1"/>
              <a:t>structure</a:t>
            </a:r>
            <a:r>
              <a:rPr lang="it-IT" dirty="0"/>
              <a:t>.</a:t>
            </a:r>
          </a:p>
        </p:txBody>
      </p:sp>
      <p:pic>
        <p:nvPicPr>
          <p:cNvPr id="5" name="Immagine 4">
            <a:extLst>
              <a:ext uri="{FF2B5EF4-FFF2-40B4-BE49-F238E27FC236}">
                <a16:creationId xmlns:a16="http://schemas.microsoft.com/office/drawing/2014/main" id="{F3137FEA-5408-4542-A467-C27782B9814E}"/>
              </a:ext>
            </a:extLst>
          </p:cNvPr>
          <p:cNvPicPr>
            <a:picLocks noChangeAspect="1"/>
          </p:cNvPicPr>
          <p:nvPr/>
        </p:nvPicPr>
        <p:blipFill>
          <a:blip r:embed="rId2"/>
          <a:stretch>
            <a:fillRect/>
          </a:stretch>
        </p:blipFill>
        <p:spPr>
          <a:xfrm>
            <a:off x="6934200" y="866775"/>
            <a:ext cx="4391025" cy="4210050"/>
          </a:xfrm>
          <a:prstGeom prst="rect">
            <a:avLst/>
          </a:prstGeom>
        </p:spPr>
      </p:pic>
      <p:sp>
        <p:nvSpPr>
          <p:cNvPr id="6" name="Rettangolo 5">
            <a:extLst>
              <a:ext uri="{FF2B5EF4-FFF2-40B4-BE49-F238E27FC236}">
                <a16:creationId xmlns:a16="http://schemas.microsoft.com/office/drawing/2014/main" id="{EC763F4D-7644-4875-A52C-6D6E6C7E73F3}"/>
              </a:ext>
            </a:extLst>
          </p:cNvPr>
          <p:cNvSpPr/>
          <p:nvPr/>
        </p:nvSpPr>
        <p:spPr>
          <a:xfrm>
            <a:off x="355600" y="1584563"/>
            <a:ext cx="6096000" cy="2585323"/>
          </a:xfrm>
          <a:prstGeom prst="rect">
            <a:avLst/>
          </a:prstGeom>
        </p:spPr>
        <p:txBody>
          <a:bodyPr>
            <a:spAutoFit/>
          </a:bodyPr>
          <a:lstStyle/>
          <a:p>
            <a:r>
              <a:rPr lang="it-IT" dirty="0"/>
              <a:t>Human </a:t>
            </a:r>
            <a:r>
              <a:rPr lang="it-IT" dirty="0" err="1"/>
              <a:t>mRNA</a:t>
            </a:r>
            <a:r>
              <a:rPr lang="it-IT" dirty="0"/>
              <a:t> for </a:t>
            </a:r>
            <a:r>
              <a:rPr lang="it-IT" dirty="0" err="1"/>
              <a:t>apolipoprotein</a:t>
            </a:r>
            <a:r>
              <a:rPr lang="it-IT" dirty="0"/>
              <a:t> B. There are </a:t>
            </a:r>
            <a:r>
              <a:rPr lang="it-IT" dirty="0" err="1"/>
              <a:t>two</a:t>
            </a:r>
            <a:r>
              <a:rPr lang="it-IT" dirty="0"/>
              <a:t> </a:t>
            </a:r>
            <a:r>
              <a:rPr lang="it-IT" dirty="0" err="1"/>
              <a:t>versions</a:t>
            </a:r>
            <a:r>
              <a:rPr lang="it-IT" dirty="0"/>
              <a:t> of </a:t>
            </a:r>
            <a:r>
              <a:rPr lang="it-IT" dirty="0" err="1"/>
              <a:t>this</a:t>
            </a:r>
            <a:r>
              <a:rPr lang="it-IT" dirty="0"/>
              <a:t> </a:t>
            </a:r>
            <a:r>
              <a:rPr lang="it-IT" dirty="0" err="1"/>
              <a:t>protein</a:t>
            </a:r>
            <a:r>
              <a:rPr lang="it-IT" dirty="0"/>
              <a:t>: </a:t>
            </a:r>
            <a:r>
              <a:rPr lang="it-IT" dirty="0" err="1"/>
              <a:t>apolipoprotein</a:t>
            </a:r>
            <a:r>
              <a:rPr lang="it-IT" dirty="0"/>
              <a:t> B48, </a:t>
            </a:r>
            <a:r>
              <a:rPr lang="it-IT" dirty="0" err="1"/>
              <a:t>which</a:t>
            </a:r>
            <a:r>
              <a:rPr lang="it-IT" dirty="0"/>
              <a:t> </a:t>
            </a:r>
            <a:r>
              <a:rPr lang="it-IT" dirty="0" err="1"/>
              <a:t>is</a:t>
            </a:r>
            <a:r>
              <a:rPr lang="it-IT" dirty="0"/>
              <a:t> </a:t>
            </a:r>
            <a:r>
              <a:rPr lang="it-IT" dirty="0" err="1"/>
              <a:t>synthesized</a:t>
            </a:r>
            <a:r>
              <a:rPr lang="it-IT" dirty="0"/>
              <a:t> by </a:t>
            </a:r>
            <a:r>
              <a:rPr lang="it-IT" dirty="0" err="1"/>
              <a:t>intestinal</a:t>
            </a:r>
            <a:r>
              <a:rPr lang="it-IT" dirty="0"/>
              <a:t> </a:t>
            </a:r>
            <a:r>
              <a:rPr lang="it-IT" dirty="0" err="1"/>
              <a:t>cells</a:t>
            </a:r>
            <a:r>
              <a:rPr lang="it-IT" dirty="0"/>
              <a:t>, and </a:t>
            </a:r>
            <a:r>
              <a:rPr lang="it-IT" dirty="0" err="1"/>
              <a:t>apolipoprotein</a:t>
            </a:r>
            <a:r>
              <a:rPr lang="it-IT" dirty="0"/>
              <a:t> B100, </a:t>
            </a:r>
            <a:r>
              <a:rPr lang="it-IT" dirty="0" err="1"/>
              <a:t>which</a:t>
            </a:r>
            <a:r>
              <a:rPr lang="it-IT" dirty="0"/>
              <a:t> </a:t>
            </a:r>
            <a:r>
              <a:rPr lang="it-IT" dirty="0" err="1"/>
              <a:t>is</a:t>
            </a:r>
            <a:r>
              <a:rPr lang="it-IT" dirty="0"/>
              <a:t> </a:t>
            </a:r>
            <a:r>
              <a:rPr lang="it-IT" dirty="0" err="1"/>
              <a:t>about</a:t>
            </a:r>
            <a:r>
              <a:rPr lang="it-IT" dirty="0"/>
              <a:t> </a:t>
            </a:r>
            <a:r>
              <a:rPr lang="it-IT" dirty="0" err="1"/>
              <a:t>twice</a:t>
            </a:r>
            <a:r>
              <a:rPr lang="it-IT" dirty="0"/>
              <a:t> the size of B48 and </a:t>
            </a:r>
            <a:r>
              <a:rPr lang="it-IT" dirty="0" err="1"/>
              <a:t>is</a:t>
            </a:r>
            <a:r>
              <a:rPr lang="it-IT" dirty="0"/>
              <a:t> made in the </a:t>
            </a:r>
            <a:r>
              <a:rPr lang="it-IT" dirty="0" err="1"/>
              <a:t>liver</a:t>
            </a:r>
            <a:r>
              <a:rPr lang="it-IT" dirty="0"/>
              <a:t>. </a:t>
            </a:r>
            <a:r>
              <a:rPr lang="it-IT" dirty="0" err="1"/>
              <a:t>Both</a:t>
            </a:r>
            <a:r>
              <a:rPr lang="it-IT" dirty="0"/>
              <a:t> </a:t>
            </a:r>
            <a:r>
              <a:rPr lang="it-IT" dirty="0" err="1"/>
              <a:t>proteins</a:t>
            </a:r>
            <a:r>
              <a:rPr lang="it-IT" dirty="0"/>
              <a:t> are </a:t>
            </a:r>
            <a:r>
              <a:rPr lang="it-IT" dirty="0" err="1"/>
              <a:t>involved</a:t>
            </a:r>
            <a:r>
              <a:rPr lang="it-IT" dirty="0"/>
              <a:t> in the </a:t>
            </a:r>
            <a:r>
              <a:rPr lang="it-IT" dirty="0" err="1"/>
              <a:t>transport</a:t>
            </a:r>
            <a:r>
              <a:rPr lang="it-IT" dirty="0"/>
              <a:t> of </a:t>
            </a:r>
            <a:r>
              <a:rPr lang="it-IT" dirty="0" err="1"/>
              <a:t>lipids</a:t>
            </a:r>
            <a:r>
              <a:rPr lang="it-IT" dirty="0"/>
              <a:t> around the body, but </a:t>
            </a:r>
            <a:r>
              <a:rPr lang="it-IT" dirty="0" err="1"/>
              <a:t>their</a:t>
            </a:r>
            <a:r>
              <a:rPr lang="it-IT" dirty="0"/>
              <a:t> </a:t>
            </a:r>
            <a:r>
              <a:rPr lang="it-IT" dirty="0" err="1"/>
              <a:t>exact</a:t>
            </a:r>
            <a:r>
              <a:rPr lang="it-IT" dirty="0"/>
              <a:t> </a:t>
            </a:r>
            <a:r>
              <a:rPr lang="it-IT" dirty="0" err="1"/>
              <a:t>roles</a:t>
            </a:r>
            <a:r>
              <a:rPr lang="it-IT" dirty="0"/>
              <a:t> are </a:t>
            </a:r>
            <a:r>
              <a:rPr lang="it-IT" dirty="0" err="1"/>
              <a:t>different</a:t>
            </a:r>
            <a:r>
              <a:rPr lang="it-IT" dirty="0"/>
              <a:t>. </a:t>
            </a:r>
            <a:r>
              <a:rPr lang="en-US" dirty="0"/>
              <a:t>The B48 protein forms part of the transport structure called a chylomicron, and B100 combines with other proteins to form a complex called a very low density lipoprotein. </a:t>
            </a:r>
            <a:endParaRPr lang="it-IT" dirty="0"/>
          </a:p>
        </p:txBody>
      </p:sp>
      <p:sp>
        <p:nvSpPr>
          <p:cNvPr id="7" name="Rettangolo 6">
            <a:extLst>
              <a:ext uri="{FF2B5EF4-FFF2-40B4-BE49-F238E27FC236}">
                <a16:creationId xmlns:a16="http://schemas.microsoft.com/office/drawing/2014/main" id="{9DB41363-2659-492A-A7A7-F06582B09CA9}"/>
              </a:ext>
            </a:extLst>
          </p:cNvPr>
          <p:cNvSpPr/>
          <p:nvPr/>
        </p:nvSpPr>
        <p:spPr>
          <a:xfrm>
            <a:off x="253999" y="4640072"/>
            <a:ext cx="6096000" cy="1477328"/>
          </a:xfrm>
          <a:prstGeom prst="rect">
            <a:avLst/>
          </a:prstGeom>
        </p:spPr>
        <p:txBody>
          <a:bodyPr>
            <a:spAutoFit/>
          </a:bodyPr>
          <a:lstStyle/>
          <a:p>
            <a:r>
              <a:rPr lang="it-IT" dirty="0" err="1"/>
              <a:t>Both</a:t>
            </a:r>
            <a:r>
              <a:rPr lang="it-IT" dirty="0"/>
              <a:t> </a:t>
            </a:r>
            <a:r>
              <a:rPr lang="it-IT" dirty="0" err="1"/>
              <a:t>types</a:t>
            </a:r>
            <a:r>
              <a:rPr lang="it-IT" dirty="0"/>
              <a:t> of </a:t>
            </a:r>
            <a:r>
              <a:rPr lang="it-IT" dirty="0" err="1"/>
              <a:t>apolipoprotein</a:t>
            </a:r>
            <a:r>
              <a:rPr lang="it-IT" dirty="0"/>
              <a:t> B are </a:t>
            </a:r>
            <a:r>
              <a:rPr lang="it-IT" dirty="0" err="1"/>
              <a:t>specified</a:t>
            </a:r>
            <a:r>
              <a:rPr lang="it-IT" dirty="0"/>
              <a:t> by the </a:t>
            </a:r>
            <a:r>
              <a:rPr lang="it-IT" dirty="0" err="1"/>
              <a:t>same</a:t>
            </a:r>
            <a:r>
              <a:rPr lang="it-IT" dirty="0"/>
              <a:t> gene, but in </a:t>
            </a:r>
            <a:r>
              <a:rPr lang="it-IT" dirty="0" err="1"/>
              <a:t>intestinal</a:t>
            </a:r>
            <a:r>
              <a:rPr lang="it-IT" dirty="0"/>
              <a:t> </a:t>
            </a:r>
            <a:r>
              <a:rPr lang="it-IT" dirty="0" err="1"/>
              <a:t>cells</a:t>
            </a:r>
            <a:r>
              <a:rPr lang="it-IT" dirty="0"/>
              <a:t> a </a:t>
            </a:r>
            <a:r>
              <a:rPr lang="it-IT" dirty="0" err="1"/>
              <a:t>cytosine</a:t>
            </a:r>
            <a:r>
              <a:rPr lang="it-IT" dirty="0"/>
              <a:t> </a:t>
            </a:r>
            <a:r>
              <a:rPr lang="it-IT" dirty="0" err="1"/>
              <a:t>at</a:t>
            </a:r>
            <a:r>
              <a:rPr lang="it-IT" dirty="0"/>
              <a:t> position 6666 in the 14,000-nucleotide </a:t>
            </a:r>
            <a:r>
              <a:rPr lang="it-IT" dirty="0" err="1"/>
              <a:t>mRNA</a:t>
            </a:r>
            <a:r>
              <a:rPr lang="it-IT" dirty="0"/>
              <a:t> </a:t>
            </a:r>
            <a:r>
              <a:rPr lang="it-IT" dirty="0" err="1"/>
              <a:t>is</a:t>
            </a:r>
            <a:r>
              <a:rPr lang="it-IT" dirty="0"/>
              <a:t> </a:t>
            </a:r>
            <a:r>
              <a:rPr lang="it-IT" dirty="0" err="1"/>
              <a:t>edited</a:t>
            </a:r>
            <a:r>
              <a:rPr lang="it-IT" dirty="0"/>
              <a:t> by </a:t>
            </a:r>
            <a:r>
              <a:rPr lang="it-IT" dirty="0" err="1"/>
              <a:t>deamination</a:t>
            </a:r>
            <a:r>
              <a:rPr lang="it-IT" dirty="0"/>
              <a:t>. </a:t>
            </a:r>
            <a:r>
              <a:rPr lang="it-IT" dirty="0" err="1"/>
              <a:t>This</a:t>
            </a:r>
            <a:r>
              <a:rPr lang="it-IT" dirty="0"/>
              <a:t> </a:t>
            </a:r>
            <a:r>
              <a:rPr lang="it-IT" dirty="0" err="1"/>
              <a:t>change</a:t>
            </a:r>
            <a:r>
              <a:rPr lang="it-IT" dirty="0"/>
              <a:t> </a:t>
            </a:r>
            <a:r>
              <a:rPr lang="it-IT" dirty="0" err="1"/>
              <a:t>is</a:t>
            </a:r>
            <a:r>
              <a:rPr lang="it-IT" dirty="0"/>
              <a:t> </a:t>
            </a:r>
            <a:r>
              <a:rPr lang="it-IT" dirty="0" err="1"/>
              <a:t>sufficient</a:t>
            </a:r>
            <a:r>
              <a:rPr lang="it-IT" dirty="0"/>
              <a:t> to </a:t>
            </a:r>
            <a:r>
              <a:rPr lang="it-IT" dirty="0" err="1"/>
              <a:t>convert</a:t>
            </a:r>
            <a:r>
              <a:rPr lang="it-IT" dirty="0"/>
              <a:t> the </a:t>
            </a:r>
            <a:r>
              <a:rPr lang="it-IT" dirty="0" err="1"/>
              <a:t>mRNA</a:t>
            </a:r>
            <a:r>
              <a:rPr lang="it-IT" dirty="0"/>
              <a:t> for </a:t>
            </a:r>
            <a:r>
              <a:rPr lang="it-IT" dirty="0" err="1"/>
              <a:t>apolipoprotein</a:t>
            </a:r>
            <a:r>
              <a:rPr lang="it-IT" dirty="0"/>
              <a:t> B100 </a:t>
            </a:r>
            <a:r>
              <a:rPr lang="it-IT" dirty="0" err="1"/>
              <a:t>into</a:t>
            </a:r>
            <a:r>
              <a:rPr lang="it-IT" dirty="0"/>
              <a:t> an </a:t>
            </a:r>
            <a:r>
              <a:rPr lang="it-IT" dirty="0" err="1"/>
              <a:t>mRNA</a:t>
            </a:r>
            <a:r>
              <a:rPr lang="it-IT" dirty="0"/>
              <a:t> </a:t>
            </a:r>
            <a:r>
              <a:rPr lang="it-IT" dirty="0" err="1"/>
              <a:t>specifying</a:t>
            </a:r>
            <a:r>
              <a:rPr lang="it-IT" dirty="0"/>
              <a:t> </a:t>
            </a:r>
            <a:r>
              <a:rPr lang="it-IT" dirty="0" err="1"/>
              <a:t>apolipoprotein</a:t>
            </a:r>
            <a:r>
              <a:rPr lang="it-IT" dirty="0"/>
              <a:t> B48. </a:t>
            </a:r>
          </a:p>
        </p:txBody>
      </p:sp>
      <p:sp>
        <p:nvSpPr>
          <p:cNvPr id="8" name="Rettangolo 7">
            <a:extLst>
              <a:ext uri="{FF2B5EF4-FFF2-40B4-BE49-F238E27FC236}">
                <a16:creationId xmlns:a16="http://schemas.microsoft.com/office/drawing/2014/main" id="{EBF50E5C-9E3F-4817-BC08-B33FCD0267BC}"/>
              </a:ext>
            </a:extLst>
          </p:cNvPr>
          <p:cNvSpPr/>
          <p:nvPr/>
        </p:nvSpPr>
        <p:spPr>
          <a:xfrm>
            <a:off x="6764867" y="5189624"/>
            <a:ext cx="5266267" cy="1477328"/>
          </a:xfrm>
          <a:prstGeom prst="rect">
            <a:avLst/>
          </a:prstGeom>
        </p:spPr>
        <p:txBody>
          <a:bodyPr wrap="square">
            <a:spAutoFit/>
          </a:bodyPr>
          <a:lstStyle/>
          <a:p>
            <a:r>
              <a:rPr lang="it-IT" dirty="0" err="1"/>
              <a:t>Deamination</a:t>
            </a:r>
            <a:r>
              <a:rPr lang="it-IT" dirty="0"/>
              <a:t> of a </a:t>
            </a:r>
            <a:r>
              <a:rPr lang="it-IT" dirty="0" err="1"/>
              <a:t>cytosine</a:t>
            </a:r>
            <a:r>
              <a:rPr lang="it-IT" dirty="0"/>
              <a:t> of the </a:t>
            </a:r>
            <a:r>
              <a:rPr lang="it-IT" dirty="0" err="1"/>
              <a:t>mRNA</a:t>
            </a:r>
            <a:r>
              <a:rPr lang="it-IT" dirty="0"/>
              <a:t> </a:t>
            </a:r>
            <a:r>
              <a:rPr lang="it-IT" dirty="0" err="1"/>
              <a:t>converts</a:t>
            </a:r>
            <a:r>
              <a:rPr lang="it-IT" dirty="0"/>
              <a:t> </a:t>
            </a:r>
            <a:r>
              <a:rPr lang="it-IT" dirty="0" err="1"/>
              <a:t>this</a:t>
            </a:r>
            <a:r>
              <a:rPr lang="it-IT" dirty="0"/>
              <a:t> nucleotide </a:t>
            </a:r>
            <a:r>
              <a:rPr lang="it-IT" dirty="0" err="1"/>
              <a:t>into</a:t>
            </a:r>
            <a:r>
              <a:rPr lang="it-IT" dirty="0"/>
              <a:t> U, </a:t>
            </a:r>
            <a:r>
              <a:rPr lang="it-IT" dirty="0" err="1"/>
              <a:t>creating</a:t>
            </a:r>
            <a:r>
              <a:rPr lang="it-IT" dirty="0"/>
              <a:t> a </a:t>
            </a:r>
            <a:r>
              <a:rPr lang="it-IT" dirty="0" err="1"/>
              <a:t>termination</a:t>
            </a:r>
            <a:r>
              <a:rPr lang="it-IT" dirty="0"/>
              <a:t> </a:t>
            </a:r>
            <a:r>
              <a:rPr lang="it-IT" dirty="0" err="1"/>
              <a:t>codon</a:t>
            </a:r>
            <a:r>
              <a:rPr lang="it-IT" dirty="0"/>
              <a:t> (a </a:t>
            </a:r>
            <a:r>
              <a:rPr lang="it-IT" dirty="0" err="1"/>
              <a:t>signal</a:t>
            </a:r>
            <a:r>
              <a:rPr lang="it-IT" dirty="0"/>
              <a:t> for </a:t>
            </a:r>
            <a:r>
              <a:rPr lang="it-IT" dirty="0" err="1"/>
              <a:t>termination</a:t>
            </a:r>
            <a:r>
              <a:rPr lang="it-IT" dirty="0"/>
              <a:t> of </a:t>
            </a:r>
            <a:r>
              <a:rPr lang="it-IT" dirty="0" err="1"/>
              <a:t>translation</a:t>
            </a:r>
            <a:r>
              <a:rPr lang="it-IT" dirty="0"/>
              <a:t>). A </a:t>
            </a:r>
            <a:r>
              <a:rPr lang="it-IT" dirty="0" err="1"/>
              <a:t>shortened</a:t>
            </a:r>
            <a:r>
              <a:rPr lang="it-IT" dirty="0"/>
              <a:t> </a:t>
            </a:r>
            <a:r>
              <a:rPr lang="it-IT" dirty="0" err="1"/>
              <a:t>form</a:t>
            </a:r>
            <a:r>
              <a:rPr lang="it-IT" dirty="0"/>
              <a:t> of </a:t>
            </a:r>
            <a:r>
              <a:rPr lang="it-IT" dirty="0" err="1"/>
              <a:t>apolipoprotein</a:t>
            </a:r>
            <a:r>
              <a:rPr lang="it-IT" dirty="0"/>
              <a:t> B </a:t>
            </a:r>
            <a:r>
              <a:rPr lang="it-IT" dirty="0" err="1"/>
              <a:t>is</a:t>
            </a:r>
            <a:r>
              <a:rPr lang="it-IT" dirty="0"/>
              <a:t> </a:t>
            </a:r>
            <a:r>
              <a:rPr lang="it-IT" dirty="0" err="1"/>
              <a:t>therefore</a:t>
            </a:r>
            <a:r>
              <a:rPr lang="it-IT" dirty="0"/>
              <a:t> </a:t>
            </a:r>
            <a:r>
              <a:rPr lang="it-IT" dirty="0" err="1"/>
              <a:t>synthesized</a:t>
            </a:r>
            <a:r>
              <a:rPr lang="it-IT" dirty="0"/>
              <a:t> in </a:t>
            </a:r>
            <a:r>
              <a:rPr lang="it-IT" dirty="0" err="1"/>
              <a:t>intestinal</a:t>
            </a:r>
            <a:r>
              <a:rPr lang="it-IT" dirty="0"/>
              <a:t> </a:t>
            </a:r>
            <a:r>
              <a:rPr lang="it-IT" dirty="0" err="1"/>
              <a:t>cells</a:t>
            </a:r>
            <a:r>
              <a:rPr lang="it-IT" dirty="0"/>
              <a:t>.</a:t>
            </a:r>
          </a:p>
        </p:txBody>
      </p:sp>
    </p:spTree>
    <p:extLst>
      <p:ext uri="{BB962C8B-B14F-4D97-AF65-F5344CB8AC3E}">
        <p14:creationId xmlns:p14="http://schemas.microsoft.com/office/powerpoint/2010/main" val="2448341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6D9F5D0-8843-40B9-A634-DEB18C97C182}"/>
              </a:ext>
            </a:extLst>
          </p:cNvPr>
          <p:cNvSpPr/>
          <p:nvPr/>
        </p:nvSpPr>
        <p:spPr>
          <a:xfrm>
            <a:off x="93133" y="231338"/>
            <a:ext cx="11675533" cy="923330"/>
          </a:xfrm>
          <a:prstGeom prst="rect">
            <a:avLst/>
          </a:prstGeom>
        </p:spPr>
        <p:txBody>
          <a:bodyPr wrap="square">
            <a:spAutoFit/>
          </a:bodyPr>
          <a:lstStyle/>
          <a:p>
            <a:r>
              <a:rPr lang="it-IT" dirty="0"/>
              <a:t>The </a:t>
            </a:r>
            <a:r>
              <a:rPr lang="it-IT" dirty="0" err="1"/>
              <a:t>term</a:t>
            </a:r>
            <a:r>
              <a:rPr lang="it-IT" dirty="0"/>
              <a:t> </a:t>
            </a:r>
            <a:r>
              <a:rPr lang="it-IT" dirty="0" err="1">
                <a:solidFill>
                  <a:srgbClr val="FF0000"/>
                </a:solidFill>
              </a:rPr>
              <a:t>transcriptome</a:t>
            </a:r>
            <a:r>
              <a:rPr lang="it-IT" dirty="0"/>
              <a:t>, </a:t>
            </a:r>
            <a:r>
              <a:rPr lang="en-US" dirty="0"/>
              <a:t>when first introduced in 1997, was initially used to describe </a:t>
            </a:r>
            <a:r>
              <a:rPr lang="en-US" b="1" dirty="0"/>
              <a:t>just the mRNA component</a:t>
            </a:r>
            <a:r>
              <a:rPr lang="en-US" dirty="0"/>
              <a:t>. The mRNA makes up less than 4% of the total cell RNA but is often looked on as the most significant component because it comprises the coding RNAs that are used in the next stage of genome expression.</a:t>
            </a:r>
            <a:endParaRPr lang="it-IT" dirty="0"/>
          </a:p>
        </p:txBody>
      </p:sp>
      <p:sp>
        <p:nvSpPr>
          <p:cNvPr id="5" name="Rettangolo 4">
            <a:extLst>
              <a:ext uri="{FF2B5EF4-FFF2-40B4-BE49-F238E27FC236}">
                <a16:creationId xmlns:a16="http://schemas.microsoft.com/office/drawing/2014/main" id="{4423C031-3E17-4796-9A14-A756254DFBC0}"/>
              </a:ext>
            </a:extLst>
          </p:cNvPr>
          <p:cNvSpPr/>
          <p:nvPr/>
        </p:nvSpPr>
        <p:spPr>
          <a:xfrm>
            <a:off x="93132" y="1339333"/>
            <a:ext cx="12098867" cy="646331"/>
          </a:xfrm>
          <a:prstGeom prst="rect">
            <a:avLst/>
          </a:prstGeom>
        </p:spPr>
        <p:txBody>
          <a:bodyPr wrap="square">
            <a:spAutoFit/>
          </a:bodyPr>
          <a:lstStyle/>
          <a:p>
            <a:r>
              <a:rPr lang="it-IT" dirty="0" err="1"/>
              <a:t>Many</a:t>
            </a:r>
            <a:r>
              <a:rPr lang="it-IT" dirty="0"/>
              <a:t> of the </a:t>
            </a:r>
            <a:r>
              <a:rPr lang="it-IT" dirty="0" err="1"/>
              <a:t>early</a:t>
            </a:r>
            <a:r>
              <a:rPr lang="it-IT" dirty="0"/>
              <a:t> studies of </a:t>
            </a:r>
            <a:r>
              <a:rPr lang="it-IT" dirty="0" err="1"/>
              <a:t>transcriptomes</a:t>
            </a:r>
            <a:r>
              <a:rPr lang="it-IT" dirty="0"/>
              <a:t> </a:t>
            </a:r>
            <a:r>
              <a:rPr lang="it-IT" dirty="0" err="1"/>
              <a:t>aimed</a:t>
            </a:r>
            <a:r>
              <a:rPr lang="it-IT" dirty="0"/>
              <a:t> to </a:t>
            </a:r>
            <a:r>
              <a:rPr lang="it-IT" dirty="0" err="1"/>
              <a:t>identify</a:t>
            </a:r>
            <a:r>
              <a:rPr lang="it-IT" dirty="0"/>
              <a:t> </a:t>
            </a:r>
            <a:r>
              <a:rPr lang="it-IT" dirty="0" err="1"/>
              <a:t>all</a:t>
            </a:r>
            <a:r>
              <a:rPr lang="it-IT" dirty="0"/>
              <a:t>, or </a:t>
            </a:r>
            <a:r>
              <a:rPr lang="it-IT" dirty="0" err="1"/>
              <a:t>as</a:t>
            </a:r>
            <a:r>
              <a:rPr lang="it-IT" dirty="0"/>
              <a:t> </a:t>
            </a:r>
            <a:r>
              <a:rPr lang="it-IT" dirty="0" err="1"/>
              <a:t>many</a:t>
            </a:r>
            <a:r>
              <a:rPr lang="it-IT" dirty="0"/>
              <a:t> </a:t>
            </a:r>
            <a:r>
              <a:rPr lang="it-IT" dirty="0" err="1"/>
              <a:t>as</a:t>
            </a:r>
            <a:r>
              <a:rPr lang="it-IT" dirty="0"/>
              <a:t> </a:t>
            </a:r>
            <a:r>
              <a:rPr lang="it-IT" dirty="0" err="1"/>
              <a:t>possible</a:t>
            </a:r>
            <a:r>
              <a:rPr lang="it-IT" dirty="0"/>
              <a:t>, of the </a:t>
            </a:r>
            <a:r>
              <a:rPr lang="it-IT" dirty="0" err="1"/>
              <a:t>mRNAs</a:t>
            </a:r>
            <a:r>
              <a:rPr lang="it-IT" dirty="0"/>
              <a:t> in a </a:t>
            </a:r>
            <a:r>
              <a:rPr lang="it-IT" dirty="0" err="1"/>
              <a:t>cell</a:t>
            </a:r>
            <a:r>
              <a:rPr lang="it-IT" dirty="0"/>
              <a:t>, in </a:t>
            </a:r>
            <a:r>
              <a:rPr lang="it-IT" dirty="0" err="1"/>
              <a:t>order</a:t>
            </a:r>
            <a:r>
              <a:rPr lang="it-IT" dirty="0"/>
              <a:t> to </a:t>
            </a:r>
            <a:r>
              <a:rPr lang="it-IT" dirty="0" err="1"/>
              <a:t>understand</a:t>
            </a:r>
            <a:r>
              <a:rPr lang="it-IT" dirty="0"/>
              <a:t> the </a:t>
            </a:r>
            <a:r>
              <a:rPr lang="it-IT" dirty="0" err="1"/>
              <a:t>overall</a:t>
            </a:r>
            <a:r>
              <a:rPr lang="it-IT" dirty="0"/>
              <a:t> pattern of gene </a:t>
            </a:r>
            <a:r>
              <a:rPr lang="it-IT" dirty="0" err="1"/>
              <a:t>expression</a:t>
            </a:r>
            <a:r>
              <a:rPr lang="it-IT" dirty="0"/>
              <a:t> and </a:t>
            </a:r>
            <a:r>
              <a:rPr lang="it-IT" dirty="0" err="1"/>
              <a:t>how</a:t>
            </a:r>
            <a:r>
              <a:rPr lang="it-IT" dirty="0"/>
              <a:t> that pattern </a:t>
            </a:r>
            <a:r>
              <a:rPr lang="it-IT" dirty="0" err="1"/>
              <a:t>changes</a:t>
            </a:r>
            <a:r>
              <a:rPr lang="it-IT" dirty="0"/>
              <a:t> </a:t>
            </a:r>
            <a:r>
              <a:rPr lang="it-IT" dirty="0" err="1"/>
              <a:t>when</a:t>
            </a:r>
            <a:r>
              <a:rPr lang="it-IT" dirty="0"/>
              <a:t>, for </a:t>
            </a:r>
            <a:r>
              <a:rPr lang="it-IT" dirty="0" err="1"/>
              <a:t>example</a:t>
            </a:r>
            <a:r>
              <a:rPr lang="it-IT" dirty="0"/>
              <a:t>, a </a:t>
            </a:r>
            <a:r>
              <a:rPr lang="it-IT" dirty="0" err="1"/>
              <a:t>cell</a:t>
            </a:r>
            <a:r>
              <a:rPr lang="it-IT" dirty="0"/>
              <a:t> </a:t>
            </a:r>
            <a:r>
              <a:rPr lang="it-IT" dirty="0" err="1"/>
              <a:t>becomes</a:t>
            </a:r>
            <a:r>
              <a:rPr lang="it-IT" dirty="0"/>
              <a:t> </a:t>
            </a:r>
            <a:r>
              <a:rPr lang="it-IT" dirty="0" err="1"/>
              <a:t>cancerous</a:t>
            </a:r>
            <a:r>
              <a:rPr lang="it-IT" dirty="0"/>
              <a:t>. </a:t>
            </a:r>
          </a:p>
        </p:txBody>
      </p:sp>
      <p:sp>
        <p:nvSpPr>
          <p:cNvPr id="6" name="Rettangolo 5">
            <a:extLst>
              <a:ext uri="{FF2B5EF4-FFF2-40B4-BE49-F238E27FC236}">
                <a16:creationId xmlns:a16="http://schemas.microsoft.com/office/drawing/2014/main" id="{11BCF29D-CE31-4606-B71B-9F7993814D58}"/>
              </a:ext>
            </a:extLst>
          </p:cNvPr>
          <p:cNvSpPr/>
          <p:nvPr/>
        </p:nvSpPr>
        <p:spPr>
          <a:xfrm>
            <a:off x="93132" y="2505670"/>
            <a:ext cx="11933768" cy="923330"/>
          </a:xfrm>
          <a:prstGeom prst="rect">
            <a:avLst/>
          </a:prstGeom>
        </p:spPr>
        <p:txBody>
          <a:bodyPr wrap="square">
            <a:spAutoFit/>
          </a:bodyPr>
          <a:lstStyle/>
          <a:p>
            <a:r>
              <a:rPr lang="it-IT" dirty="0"/>
              <a:t>The </a:t>
            </a:r>
            <a:r>
              <a:rPr lang="it-IT" b="1" dirty="0" err="1"/>
              <a:t>broader</a:t>
            </a:r>
            <a:r>
              <a:rPr lang="it-IT" b="1" dirty="0"/>
              <a:t> </a:t>
            </a:r>
            <a:r>
              <a:rPr lang="it-IT" b="1" dirty="0" err="1"/>
              <a:t>definition</a:t>
            </a:r>
            <a:r>
              <a:rPr lang="it-IT" dirty="0"/>
              <a:t> of the </a:t>
            </a:r>
            <a:r>
              <a:rPr lang="it-IT" dirty="0" err="1"/>
              <a:t>transcriptome</a:t>
            </a:r>
            <a:r>
              <a:rPr lang="it-IT" dirty="0"/>
              <a:t> to include </a:t>
            </a:r>
            <a:r>
              <a:rPr lang="it-IT" dirty="0" err="1">
                <a:solidFill>
                  <a:srgbClr val="FF0000"/>
                </a:solidFill>
              </a:rPr>
              <a:t>all</a:t>
            </a:r>
            <a:r>
              <a:rPr lang="it-IT" dirty="0">
                <a:solidFill>
                  <a:srgbClr val="FF0000"/>
                </a:solidFill>
              </a:rPr>
              <a:t> the RNA </a:t>
            </a:r>
            <a:r>
              <a:rPr lang="it-IT" dirty="0"/>
              <a:t>in a </a:t>
            </a:r>
            <a:r>
              <a:rPr lang="it-IT" dirty="0" err="1"/>
              <a:t>cell</a:t>
            </a:r>
            <a:r>
              <a:rPr lang="it-IT" dirty="0"/>
              <a:t> </a:t>
            </a:r>
            <a:r>
              <a:rPr lang="it-IT" dirty="0" err="1"/>
              <a:t>reflects</a:t>
            </a:r>
            <a:r>
              <a:rPr lang="it-IT" dirty="0"/>
              <a:t> </a:t>
            </a:r>
            <a:r>
              <a:rPr lang="it-IT" dirty="0" err="1"/>
              <a:t>our</a:t>
            </a:r>
            <a:r>
              <a:rPr lang="it-IT" dirty="0"/>
              <a:t> </a:t>
            </a:r>
            <a:r>
              <a:rPr lang="it-IT" dirty="0" err="1"/>
              <a:t>growing</a:t>
            </a:r>
            <a:r>
              <a:rPr lang="it-IT" dirty="0"/>
              <a:t> </a:t>
            </a:r>
            <a:r>
              <a:rPr lang="it-IT" dirty="0" err="1"/>
              <a:t>awareness</a:t>
            </a:r>
            <a:r>
              <a:rPr lang="it-IT" dirty="0"/>
              <a:t> of the </a:t>
            </a:r>
            <a:r>
              <a:rPr lang="it-IT" dirty="0" err="1"/>
              <a:t>important</a:t>
            </a:r>
            <a:r>
              <a:rPr lang="it-IT" dirty="0"/>
              <a:t> </a:t>
            </a:r>
            <a:r>
              <a:rPr lang="it-IT" dirty="0" err="1"/>
              <a:t>roles</a:t>
            </a:r>
            <a:r>
              <a:rPr lang="it-IT" dirty="0"/>
              <a:t> that </a:t>
            </a:r>
            <a:r>
              <a:rPr lang="it-IT" dirty="0" err="1"/>
              <a:t>noncoding</a:t>
            </a:r>
            <a:r>
              <a:rPr lang="it-IT" dirty="0"/>
              <a:t> </a:t>
            </a:r>
            <a:r>
              <a:rPr lang="it-IT" dirty="0" err="1"/>
              <a:t>RNAs</a:t>
            </a:r>
            <a:r>
              <a:rPr lang="it-IT" dirty="0"/>
              <a:t> play in </a:t>
            </a:r>
            <a:r>
              <a:rPr lang="it-IT" dirty="0" err="1"/>
              <a:t>specifying</a:t>
            </a:r>
            <a:r>
              <a:rPr lang="it-IT" dirty="0"/>
              <a:t> the </a:t>
            </a:r>
            <a:r>
              <a:rPr lang="it-IT" dirty="0" err="1"/>
              <a:t>biochemical</a:t>
            </a:r>
            <a:r>
              <a:rPr lang="it-IT" dirty="0"/>
              <a:t> </a:t>
            </a:r>
            <a:r>
              <a:rPr lang="it-IT" dirty="0" err="1"/>
              <a:t>properties</a:t>
            </a:r>
            <a:r>
              <a:rPr lang="it-IT" dirty="0"/>
              <a:t> of a </a:t>
            </a:r>
            <a:r>
              <a:rPr lang="it-IT" dirty="0" err="1"/>
              <a:t>cell</a:t>
            </a:r>
            <a:r>
              <a:rPr lang="it-IT" dirty="0"/>
              <a:t>. In </a:t>
            </a:r>
            <a:r>
              <a:rPr lang="it-IT" dirty="0" err="1"/>
              <a:t>particular</a:t>
            </a:r>
            <a:r>
              <a:rPr lang="it-IT" dirty="0"/>
              <a:t>, the </a:t>
            </a:r>
            <a:r>
              <a:rPr lang="it-IT" b="1" dirty="0" err="1"/>
              <a:t>sncRNAs</a:t>
            </a:r>
            <a:r>
              <a:rPr lang="it-IT" dirty="0"/>
              <a:t> </a:t>
            </a:r>
            <a:r>
              <a:rPr lang="it-IT" dirty="0" err="1"/>
              <a:t>called</a:t>
            </a:r>
            <a:r>
              <a:rPr lang="it-IT" dirty="0"/>
              <a:t> </a:t>
            </a:r>
            <a:r>
              <a:rPr lang="it-IT" b="1" dirty="0" err="1"/>
              <a:t>microRNAs</a:t>
            </a:r>
            <a:r>
              <a:rPr lang="it-IT" dirty="0"/>
              <a:t> (</a:t>
            </a:r>
            <a:r>
              <a:rPr lang="it-IT" dirty="0" err="1">
                <a:solidFill>
                  <a:srgbClr val="FF0000"/>
                </a:solidFill>
              </a:rPr>
              <a:t>miRNAs</a:t>
            </a:r>
            <a:r>
              <a:rPr lang="it-IT" dirty="0"/>
              <a:t>) </a:t>
            </a:r>
            <a:r>
              <a:rPr lang="it-IT" dirty="0" err="1"/>
              <a:t>regulate</a:t>
            </a:r>
            <a:r>
              <a:rPr lang="it-IT" dirty="0"/>
              <a:t> gene </a:t>
            </a:r>
            <a:r>
              <a:rPr lang="it-IT" dirty="0" err="1"/>
              <a:t>expression</a:t>
            </a:r>
            <a:r>
              <a:rPr lang="it-IT" dirty="0"/>
              <a:t> in </a:t>
            </a:r>
            <a:r>
              <a:rPr lang="it-IT" dirty="0" err="1"/>
              <a:t>eukaryotic</a:t>
            </a:r>
            <a:r>
              <a:rPr lang="it-IT" dirty="0"/>
              <a:t> </a:t>
            </a:r>
            <a:r>
              <a:rPr lang="it-IT" dirty="0" err="1"/>
              <a:t>cells</a:t>
            </a:r>
            <a:r>
              <a:rPr lang="it-IT" dirty="0"/>
              <a:t> by </a:t>
            </a:r>
            <a:r>
              <a:rPr lang="it-IT" dirty="0" err="1"/>
              <a:t>degrading</a:t>
            </a:r>
            <a:r>
              <a:rPr lang="it-IT" dirty="0"/>
              <a:t> </a:t>
            </a:r>
            <a:r>
              <a:rPr lang="it-IT" dirty="0" err="1"/>
              <a:t>those</a:t>
            </a:r>
            <a:r>
              <a:rPr lang="it-IT" dirty="0"/>
              <a:t> </a:t>
            </a:r>
            <a:r>
              <a:rPr lang="it-IT" dirty="0" err="1"/>
              <a:t>mRNAs</a:t>
            </a:r>
            <a:r>
              <a:rPr lang="it-IT" dirty="0"/>
              <a:t> </a:t>
            </a:r>
            <a:r>
              <a:rPr lang="it-IT" dirty="0" err="1"/>
              <a:t>whose</a:t>
            </a:r>
            <a:r>
              <a:rPr lang="it-IT" dirty="0"/>
              <a:t> products are no </a:t>
            </a:r>
            <a:r>
              <a:rPr lang="it-IT" dirty="0" err="1"/>
              <a:t>longer</a:t>
            </a:r>
            <a:r>
              <a:rPr lang="it-IT" dirty="0"/>
              <a:t> </a:t>
            </a:r>
            <a:r>
              <a:rPr lang="it-IT" dirty="0" err="1"/>
              <a:t>needed</a:t>
            </a:r>
            <a:r>
              <a:rPr lang="it-IT" dirty="0"/>
              <a:t>. </a:t>
            </a:r>
          </a:p>
        </p:txBody>
      </p:sp>
      <p:sp>
        <p:nvSpPr>
          <p:cNvPr id="7" name="Rettangolo 6">
            <a:extLst>
              <a:ext uri="{FF2B5EF4-FFF2-40B4-BE49-F238E27FC236}">
                <a16:creationId xmlns:a16="http://schemas.microsoft.com/office/drawing/2014/main" id="{23139EC0-4EF3-4381-A58A-AF6827EEA797}"/>
              </a:ext>
            </a:extLst>
          </p:cNvPr>
          <p:cNvSpPr/>
          <p:nvPr/>
        </p:nvSpPr>
        <p:spPr>
          <a:xfrm>
            <a:off x="175681" y="3849638"/>
            <a:ext cx="11933767" cy="923330"/>
          </a:xfrm>
          <a:prstGeom prst="rect">
            <a:avLst/>
          </a:prstGeom>
        </p:spPr>
        <p:txBody>
          <a:bodyPr wrap="square">
            <a:spAutoFit/>
          </a:bodyPr>
          <a:lstStyle/>
          <a:p>
            <a:r>
              <a:rPr lang="it-IT" dirty="0"/>
              <a:t>Human </a:t>
            </a:r>
            <a:r>
              <a:rPr lang="it-IT" dirty="0" err="1"/>
              <a:t>cells</a:t>
            </a:r>
            <a:r>
              <a:rPr lang="it-IT" dirty="0"/>
              <a:t> are </a:t>
            </a:r>
            <a:r>
              <a:rPr lang="it-IT" dirty="0" err="1"/>
              <a:t>able</a:t>
            </a:r>
            <a:r>
              <a:rPr lang="it-IT" dirty="0"/>
              <a:t> to make </a:t>
            </a:r>
            <a:r>
              <a:rPr lang="it-IT" dirty="0" err="1"/>
              <a:t>about</a:t>
            </a:r>
            <a:r>
              <a:rPr lang="it-IT" dirty="0"/>
              <a:t> </a:t>
            </a:r>
            <a:r>
              <a:rPr lang="it-IT" b="1" dirty="0"/>
              <a:t>1000 </a:t>
            </a:r>
            <a:r>
              <a:rPr lang="it-IT" b="1" dirty="0" err="1"/>
              <a:t>miRNAs</a:t>
            </a:r>
            <a:r>
              <a:rPr lang="it-IT" dirty="0"/>
              <a:t>, </a:t>
            </a:r>
            <a:r>
              <a:rPr lang="it-IT" dirty="0" err="1"/>
              <a:t>each</a:t>
            </a:r>
            <a:r>
              <a:rPr lang="it-IT" dirty="0"/>
              <a:t> one </a:t>
            </a:r>
            <a:r>
              <a:rPr lang="it-IT" dirty="0" err="1"/>
              <a:t>specific</a:t>
            </a:r>
            <a:r>
              <a:rPr lang="it-IT" dirty="0"/>
              <a:t> </a:t>
            </a:r>
            <a:r>
              <a:rPr lang="it-IT" b="1" dirty="0"/>
              <a:t>for a single </a:t>
            </a:r>
            <a:r>
              <a:rPr lang="it-IT" b="1" dirty="0" err="1"/>
              <a:t>mRNA</a:t>
            </a:r>
            <a:r>
              <a:rPr lang="it-IT" b="1" dirty="0"/>
              <a:t> </a:t>
            </a:r>
            <a:r>
              <a:rPr lang="it-IT" dirty="0"/>
              <a:t>or small group of </a:t>
            </a:r>
            <a:r>
              <a:rPr lang="it-IT" dirty="0" err="1"/>
              <a:t>mRNAs</a:t>
            </a:r>
            <a:r>
              <a:rPr lang="it-IT" dirty="0"/>
              <a:t>. </a:t>
            </a:r>
            <a:r>
              <a:rPr lang="it-IT" dirty="0" err="1"/>
              <a:t>Understanding</a:t>
            </a:r>
            <a:r>
              <a:rPr lang="it-IT" dirty="0"/>
              <a:t> </a:t>
            </a:r>
            <a:r>
              <a:rPr lang="it-IT" dirty="0" err="1"/>
              <a:t>which</a:t>
            </a:r>
            <a:r>
              <a:rPr lang="it-IT" dirty="0"/>
              <a:t> </a:t>
            </a:r>
            <a:r>
              <a:rPr lang="it-IT" dirty="0" err="1"/>
              <a:t>miRNAs</a:t>
            </a:r>
            <a:r>
              <a:rPr lang="it-IT" dirty="0"/>
              <a:t> are </a:t>
            </a:r>
            <a:r>
              <a:rPr lang="it-IT" dirty="0" err="1"/>
              <a:t>synthesized</a:t>
            </a:r>
            <a:r>
              <a:rPr lang="it-IT" dirty="0"/>
              <a:t> in a </a:t>
            </a:r>
            <a:r>
              <a:rPr lang="it-IT" dirty="0" err="1"/>
              <a:t>particular</a:t>
            </a:r>
            <a:r>
              <a:rPr lang="it-IT" dirty="0"/>
              <a:t> </a:t>
            </a:r>
            <a:r>
              <a:rPr lang="it-IT" dirty="0" err="1"/>
              <a:t>cell</a:t>
            </a:r>
            <a:r>
              <a:rPr lang="it-IT" dirty="0"/>
              <a:t>, and </a:t>
            </a:r>
            <a:r>
              <a:rPr lang="it-IT" dirty="0" err="1"/>
              <a:t>how</a:t>
            </a:r>
            <a:r>
              <a:rPr lang="it-IT" dirty="0"/>
              <a:t> the pattern of </a:t>
            </a:r>
            <a:r>
              <a:rPr lang="it-IT" dirty="0" err="1"/>
              <a:t>miRNA</a:t>
            </a:r>
            <a:r>
              <a:rPr lang="it-IT" dirty="0"/>
              <a:t> </a:t>
            </a:r>
            <a:r>
              <a:rPr lang="it-IT" dirty="0" err="1"/>
              <a:t>synthesis</a:t>
            </a:r>
            <a:r>
              <a:rPr lang="it-IT" dirty="0"/>
              <a:t> </a:t>
            </a:r>
            <a:r>
              <a:rPr lang="it-IT" dirty="0" err="1"/>
              <a:t>changes</a:t>
            </a:r>
            <a:r>
              <a:rPr lang="it-IT" dirty="0"/>
              <a:t> in </a:t>
            </a:r>
            <a:r>
              <a:rPr lang="it-IT" dirty="0" err="1"/>
              <a:t>diseased</a:t>
            </a:r>
            <a:r>
              <a:rPr lang="it-IT" dirty="0"/>
              <a:t> </a:t>
            </a:r>
            <a:r>
              <a:rPr lang="it-IT" dirty="0" err="1"/>
              <a:t>cells</a:t>
            </a:r>
            <a:r>
              <a:rPr lang="it-IT" dirty="0"/>
              <a:t>, </a:t>
            </a:r>
            <a:r>
              <a:rPr lang="it-IT" dirty="0" err="1"/>
              <a:t>is</a:t>
            </a:r>
            <a:r>
              <a:rPr lang="it-IT" dirty="0"/>
              <a:t> an </a:t>
            </a:r>
            <a:r>
              <a:rPr lang="it-IT" dirty="0" err="1"/>
              <a:t>essential</a:t>
            </a:r>
            <a:r>
              <a:rPr lang="it-IT" dirty="0"/>
              <a:t> </a:t>
            </a:r>
            <a:r>
              <a:rPr lang="it-IT" dirty="0" err="1"/>
              <a:t>complement</a:t>
            </a:r>
            <a:r>
              <a:rPr lang="it-IT" dirty="0"/>
              <a:t> to the </a:t>
            </a:r>
            <a:r>
              <a:rPr lang="it-IT" dirty="0" err="1"/>
              <a:t>equivalent</a:t>
            </a:r>
            <a:r>
              <a:rPr lang="it-IT" dirty="0"/>
              <a:t> studies of </a:t>
            </a:r>
            <a:r>
              <a:rPr lang="it-IT" dirty="0" err="1"/>
              <a:t>mRNAs</a:t>
            </a:r>
            <a:r>
              <a:rPr lang="it-IT" dirty="0"/>
              <a:t>.</a:t>
            </a:r>
          </a:p>
        </p:txBody>
      </p:sp>
      <p:sp>
        <p:nvSpPr>
          <p:cNvPr id="8" name="Rettangolo 7">
            <a:extLst>
              <a:ext uri="{FF2B5EF4-FFF2-40B4-BE49-F238E27FC236}">
                <a16:creationId xmlns:a16="http://schemas.microsoft.com/office/drawing/2014/main" id="{A613D7FA-6055-4E44-905D-9FEE480D553D}"/>
              </a:ext>
            </a:extLst>
          </p:cNvPr>
          <p:cNvSpPr/>
          <p:nvPr/>
        </p:nvSpPr>
        <p:spPr>
          <a:xfrm>
            <a:off x="372532" y="5296513"/>
            <a:ext cx="11116734" cy="923330"/>
          </a:xfrm>
          <a:prstGeom prst="rect">
            <a:avLst/>
          </a:prstGeom>
        </p:spPr>
        <p:txBody>
          <a:bodyPr wrap="square">
            <a:spAutoFit/>
          </a:bodyPr>
          <a:lstStyle/>
          <a:p>
            <a:r>
              <a:rPr lang="it-IT" dirty="0"/>
              <a:t>It </a:t>
            </a:r>
            <a:r>
              <a:rPr lang="it-IT" dirty="0" err="1"/>
              <a:t>is</a:t>
            </a:r>
            <a:r>
              <a:rPr lang="it-IT" dirty="0"/>
              <a:t> </a:t>
            </a:r>
            <a:r>
              <a:rPr lang="it-IT" dirty="0" err="1"/>
              <a:t>therefore</a:t>
            </a:r>
            <a:r>
              <a:rPr lang="it-IT" dirty="0"/>
              <a:t> </a:t>
            </a:r>
            <a:r>
              <a:rPr lang="it-IT" dirty="0" err="1"/>
              <a:t>sensible</a:t>
            </a:r>
            <a:r>
              <a:rPr lang="it-IT" dirty="0"/>
              <a:t> to </a:t>
            </a:r>
            <a:r>
              <a:rPr lang="it-IT" dirty="0" err="1"/>
              <a:t>extend</a:t>
            </a:r>
            <a:r>
              <a:rPr lang="it-IT" dirty="0"/>
              <a:t> the </a:t>
            </a:r>
            <a:r>
              <a:rPr lang="it-IT" dirty="0" err="1"/>
              <a:t>term</a:t>
            </a:r>
            <a:r>
              <a:rPr lang="it-IT" dirty="0"/>
              <a:t> </a:t>
            </a:r>
            <a:r>
              <a:rPr lang="it-IT" dirty="0" err="1"/>
              <a:t>transcriptome</a:t>
            </a:r>
            <a:r>
              <a:rPr lang="it-IT" dirty="0"/>
              <a:t> to include </a:t>
            </a:r>
            <a:r>
              <a:rPr lang="it-IT" dirty="0" err="1"/>
              <a:t>all</a:t>
            </a:r>
            <a:r>
              <a:rPr lang="it-IT" dirty="0"/>
              <a:t> of the RNA in a </a:t>
            </a:r>
            <a:r>
              <a:rPr lang="it-IT" dirty="0" err="1"/>
              <a:t>cell</a:t>
            </a:r>
            <a:r>
              <a:rPr lang="it-IT" dirty="0"/>
              <a:t>, </a:t>
            </a:r>
            <a:r>
              <a:rPr lang="it-IT" dirty="0" err="1"/>
              <a:t>because</a:t>
            </a:r>
            <a:r>
              <a:rPr lang="it-IT" dirty="0"/>
              <a:t> a focus just on </a:t>
            </a:r>
            <a:r>
              <a:rPr lang="it-IT" dirty="0" err="1"/>
              <a:t>mRNA</a:t>
            </a:r>
            <a:r>
              <a:rPr lang="it-IT" dirty="0"/>
              <a:t> misses the </a:t>
            </a:r>
            <a:r>
              <a:rPr lang="it-IT" dirty="0" err="1"/>
              <a:t>vital</a:t>
            </a:r>
            <a:r>
              <a:rPr lang="it-IT" dirty="0"/>
              <a:t> </a:t>
            </a:r>
            <a:r>
              <a:rPr lang="it-IT" dirty="0" err="1"/>
              <a:t>role</a:t>
            </a:r>
            <a:r>
              <a:rPr lang="it-IT" dirty="0"/>
              <a:t> that </a:t>
            </a:r>
            <a:r>
              <a:rPr lang="it-IT" dirty="0" err="1"/>
              <a:t>other</a:t>
            </a:r>
            <a:r>
              <a:rPr lang="it-IT" dirty="0"/>
              <a:t> parts of the </a:t>
            </a:r>
            <a:r>
              <a:rPr lang="it-IT" dirty="0" err="1"/>
              <a:t>transcriptome</a:t>
            </a:r>
            <a:r>
              <a:rPr lang="it-IT" dirty="0"/>
              <a:t> play in </a:t>
            </a:r>
            <a:r>
              <a:rPr lang="it-IT" dirty="0" err="1"/>
              <a:t>mediating</a:t>
            </a:r>
            <a:r>
              <a:rPr lang="it-IT" dirty="0"/>
              <a:t> </a:t>
            </a:r>
            <a:r>
              <a:rPr lang="it-IT" dirty="0" err="1"/>
              <a:t>expression</a:t>
            </a:r>
            <a:r>
              <a:rPr lang="it-IT" dirty="0"/>
              <a:t> of the </a:t>
            </a:r>
            <a:r>
              <a:rPr lang="it-IT" dirty="0" err="1"/>
              <a:t>biological</a:t>
            </a:r>
            <a:r>
              <a:rPr lang="it-IT" dirty="0"/>
              <a:t> information </a:t>
            </a:r>
            <a:r>
              <a:rPr lang="it-IT" dirty="0" err="1"/>
              <a:t>contained</a:t>
            </a:r>
            <a:r>
              <a:rPr lang="it-IT" dirty="0"/>
              <a:t> in the </a:t>
            </a:r>
            <a:r>
              <a:rPr lang="it-IT" dirty="0" err="1"/>
              <a:t>genome</a:t>
            </a:r>
            <a:r>
              <a:rPr lang="it-IT" dirty="0"/>
              <a:t>.</a:t>
            </a:r>
          </a:p>
        </p:txBody>
      </p:sp>
    </p:spTree>
    <p:extLst>
      <p:ext uri="{BB962C8B-B14F-4D97-AF65-F5344CB8AC3E}">
        <p14:creationId xmlns:p14="http://schemas.microsoft.com/office/powerpoint/2010/main" val="787526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2731029" y="404194"/>
            <a:ext cx="4714875" cy="2771775"/>
          </a:xfrm>
          <a:prstGeom prst="rect">
            <a:avLst/>
          </a:prstGeom>
        </p:spPr>
      </p:pic>
      <p:sp>
        <p:nvSpPr>
          <p:cNvPr id="2" name="Rettangolo 1">
            <a:extLst>
              <a:ext uri="{FF2B5EF4-FFF2-40B4-BE49-F238E27FC236}">
                <a16:creationId xmlns:a16="http://schemas.microsoft.com/office/drawing/2014/main" id="{8232CD6C-82ED-40A9-B6B4-870DA5E06BB9}"/>
              </a:ext>
            </a:extLst>
          </p:cNvPr>
          <p:cNvSpPr/>
          <p:nvPr/>
        </p:nvSpPr>
        <p:spPr>
          <a:xfrm>
            <a:off x="2379134" y="3923438"/>
            <a:ext cx="6096000" cy="1754326"/>
          </a:xfrm>
          <a:prstGeom prst="rect">
            <a:avLst/>
          </a:prstGeom>
        </p:spPr>
        <p:txBody>
          <a:bodyPr>
            <a:spAutoFit/>
          </a:bodyPr>
          <a:lstStyle/>
          <a:p>
            <a:r>
              <a:rPr lang="it-IT" dirty="0"/>
              <a:t>CHAPTER 1    GENOMES, TRANSCRIPTOMES, AND PROTEOMES CHAPTER 2    STUDYING DNA </a:t>
            </a:r>
          </a:p>
          <a:p>
            <a:r>
              <a:rPr lang="it-IT" dirty="0"/>
              <a:t>CHAPTER 3    MAPPING GENOMES </a:t>
            </a:r>
          </a:p>
          <a:p>
            <a:r>
              <a:rPr lang="it-IT" dirty="0"/>
              <a:t>CHAPTER 4    SEQUENCING GENOMES </a:t>
            </a:r>
          </a:p>
          <a:p>
            <a:r>
              <a:rPr lang="it-IT" dirty="0"/>
              <a:t>CHAPTER 5    GENOME ANNOTATION </a:t>
            </a:r>
          </a:p>
          <a:p>
            <a:r>
              <a:rPr lang="it-IT" dirty="0"/>
              <a:t>CHAPTER 6    IDENTIFYING GENE FUNCTIONS</a:t>
            </a:r>
          </a:p>
        </p:txBody>
      </p:sp>
    </p:spTree>
    <p:extLst>
      <p:ext uri="{BB962C8B-B14F-4D97-AF65-F5344CB8AC3E}">
        <p14:creationId xmlns:p14="http://schemas.microsoft.com/office/powerpoint/2010/main" val="1226107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6A8E63F7-46AA-4A60-B71E-6CA76484739D}"/>
              </a:ext>
            </a:extLst>
          </p:cNvPr>
          <p:cNvSpPr/>
          <p:nvPr/>
        </p:nvSpPr>
        <p:spPr>
          <a:xfrm>
            <a:off x="3716866" y="122536"/>
            <a:ext cx="3606800" cy="369332"/>
          </a:xfrm>
          <a:prstGeom prst="rect">
            <a:avLst/>
          </a:prstGeom>
          <a:ln>
            <a:solidFill>
              <a:srgbClr val="FF0000"/>
            </a:solidFill>
          </a:ln>
        </p:spPr>
        <p:txBody>
          <a:bodyPr wrap="square">
            <a:spAutoFit/>
          </a:bodyPr>
          <a:lstStyle/>
          <a:p>
            <a:r>
              <a:rPr lang="it-IT" dirty="0"/>
              <a:t>1.3  PROTEINS AND THE PROTEOME</a:t>
            </a:r>
          </a:p>
        </p:txBody>
      </p:sp>
      <p:sp>
        <p:nvSpPr>
          <p:cNvPr id="5" name="Rettangolo 4">
            <a:extLst>
              <a:ext uri="{FF2B5EF4-FFF2-40B4-BE49-F238E27FC236}">
                <a16:creationId xmlns:a16="http://schemas.microsoft.com/office/drawing/2014/main" id="{4F3642F8-F584-4EA6-BC89-38C93C19BDBB}"/>
              </a:ext>
            </a:extLst>
          </p:cNvPr>
          <p:cNvSpPr/>
          <p:nvPr/>
        </p:nvSpPr>
        <p:spPr>
          <a:xfrm>
            <a:off x="93133" y="585001"/>
            <a:ext cx="9575800" cy="1754326"/>
          </a:xfrm>
          <a:prstGeom prst="rect">
            <a:avLst/>
          </a:prstGeom>
        </p:spPr>
        <p:txBody>
          <a:bodyPr wrap="square">
            <a:spAutoFit/>
          </a:bodyPr>
          <a:lstStyle/>
          <a:p>
            <a:r>
              <a:rPr lang="it-IT" dirty="0"/>
              <a:t>A </a:t>
            </a:r>
            <a:r>
              <a:rPr lang="it-IT" dirty="0" err="1">
                <a:solidFill>
                  <a:srgbClr val="FF0000"/>
                </a:solidFill>
              </a:rPr>
              <a:t>protein</a:t>
            </a:r>
            <a:r>
              <a:rPr lang="it-IT" dirty="0"/>
              <a:t>, like a DNA </a:t>
            </a:r>
            <a:r>
              <a:rPr lang="it-IT" dirty="0" err="1"/>
              <a:t>molecule</a:t>
            </a:r>
            <a:r>
              <a:rPr lang="it-IT" dirty="0"/>
              <a:t>, </a:t>
            </a:r>
            <a:r>
              <a:rPr lang="it-IT" dirty="0" err="1"/>
              <a:t>is</a:t>
            </a:r>
            <a:r>
              <a:rPr lang="it-IT" dirty="0"/>
              <a:t> a </a:t>
            </a:r>
            <a:r>
              <a:rPr lang="it-IT" b="1" dirty="0"/>
              <a:t>linear, </a:t>
            </a:r>
            <a:r>
              <a:rPr lang="it-IT" b="1" dirty="0" err="1"/>
              <a:t>unbranched</a:t>
            </a:r>
            <a:r>
              <a:rPr lang="it-IT" b="1" dirty="0"/>
              <a:t> </a:t>
            </a:r>
            <a:r>
              <a:rPr lang="it-IT" b="1" dirty="0" err="1"/>
              <a:t>polymer</a:t>
            </a:r>
            <a:r>
              <a:rPr lang="it-IT" dirty="0"/>
              <a:t>. In </a:t>
            </a:r>
            <a:r>
              <a:rPr lang="it-IT" dirty="0" err="1"/>
              <a:t>proteins</a:t>
            </a:r>
            <a:r>
              <a:rPr lang="it-IT" dirty="0"/>
              <a:t>, the </a:t>
            </a:r>
            <a:r>
              <a:rPr lang="it-IT" dirty="0" err="1"/>
              <a:t>monomeric</a:t>
            </a:r>
            <a:r>
              <a:rPr lang="it-IT" dirty="0"/>
              <a:t> </a:t>
            </a:r>
            <a:r>
              <a:rPr lang="it-IT" dirty="0" err="1"/>
              <a:t>subunits</a:t>
            </a:r>
            <a:r>
              <a:rPr lang="it-IT" dirty="0"/>
              <a:t> are </a:t>
            </a:r>
            <a:r>
              <a:rPr lang="it-IT" dirty="0" err="1"/>
              <a:t>called</a:t>
            </a:r>
            <a:r>
              <a:rPr lang="it-IT" dirty="0"/>
              <a:t> amino acids and the </a:t>
            </a:r>
            <a:r>
              <a:rPr lang="it-IT" dirty="0" err="1"/>
              <a:t>resulting</a:t>
            </a:r>
            <a:r>
              <a:rPr lang="it-IT" dirty="0"/>
              <a:t> </a:t>
            </a:r>
            <a:r>
              <a:rPr lang="it-IT" dirty="0" err="1"/>
              <a:t>polymers</a:t>
            </a:r>
            <a:r>
              <a:rPr lang="it-IT" dirty="0"/>
              <a:t>, or </a:t>
            </a:r>
            <a:r>
              <a:rPr lang="it-IT" dirty="0" err="1"/>
              <a:t>polypeptides</a:t>
            </a:r>
            <a:r>
              <a:rPr lang="it-IT" dirty="0"/>
              <a:t>, are </a:t>
            </a:r>
            <a:r>
              <a:rPr lang="it-IT" dirty="0" err="1"/>
              <a:t>rarely</a:t>
            </a:r>
            <a:r>
              <a:rPr lang="it-IT" dirty="0"/>
              <a:t> more </a:t>
            </a:r>
            <a:r>
              <a:rPr lang="it-IT" dirty="0" err="1"/>
              <a:t>than</a:t>
            </a:r>
            <a:r>
              <a:rPr lang="it-IT" dirty="0"/>
              <a:t> 2000 </a:t>
            </a:r>
            <a:r>
              <a:rPr lang="it-IT" dirty="0" err="1"/>
              <a:t>units</a:t>
            </a:r>
            <a:r>
              <a:rPr lang="it-IT" dirty="0"/>
              <a:t> in </a:t>
            </a:r>
            <a:r>
              <a:rPr lang="it-IT" dirty="0" err="1"/>
              <a:t>length</a:t>
            </a:r>
            <a:r>
              <a:rPr lang="it-IT" dirty="0"/>
              <a:t>. </a:t>
            </a:r>
            <a:r>
              <a:rPr lang="it-IT" dirty="0" err="1"/>
              <a:t>Proteins</a:t>
            </a:r>
            <a:r>
              <a:rPr lang="it-IT" dirty="0"/>
              <a:t> are </a:t>
            </a:r>
            <a:r>
              <a:rPr lang="it-IT" dirty="0" err="1"/>
              <a:t>traditionally</a:t>
            </a:r>
            <a:r>
              <a:rPr lang="it-IT" dirty="0"/>
              <a:t> </a:t>
            </a:r>
            <a:r>
              <a:rPr lang="it-IT" dirty="0" err="1"/>
              <a:t>looked</a:t>
            </a:r>
            <a:r>
              <a:rPr lang="it-IT" dirty="0"/>
              <a:t> </a:t>
            </a:r>
            <a:r>
              <a:rPr lang="it-IT" dirty="0" err="1"/>
              <a:t>upon</a:t>
            </a:r>
            <a:r>
              <a:rPr lang="it-IT" dirty="0"/>
              <a:t> </a:t>
            </a:r>
            <a:r>
              <a:rPr lang="it-IT" dirty="0" err="1"/>
              <a:t>as</a:t>
            </a:r>
            <a:r>
              <a:rPr lang="it-IT" dirty="0"/>
              <a:t> </a:t>
            </a:r>
            <a:r>
              <a:rPr lang="it-IT" dirty="0" err="1"/>
              <a:t>having</a:t>
            </a:r>
            <a:r>
              <a:rPr lang="it-IT" dirty="0"/>
              <a:t> </a:t>
            </a:r>
            <a:r>
              <a:rPr lang="it-IT" b="1" dirty="0" err="1"/>
              <a:t>four</a:t>
            </a:r>
            <a:r>
              <a:rPr lang="it-IT" b="1" dirty="0"/>
              <a:t> </a:t>
            </a:r>
            <a:r>
              <a:rPr lang="it-IT" b="1" dirty="0" err="1"/>
              <a:t>distinct</a:t>
            </a:r>
            <a:r>
              <a:rPr lang="it-IT" b="1" dirty="0"/>
              <a:t> </a:t>
            </a:r>
            <a:r>
              <a:rPr lang="it-IT" b="1" dirty="0" err="1"/>
              <a:t>levels</a:t>
            </a:r>
            <a:r>
              <a:rPr lang="it-IT" b="1" dirty="0"/>
              <a:t> of </a:t>
            </a:r>
            <a:r>
              <a:rPr lang="it-IT" b="1" dirty="0" err="1"/>
              <a:t>structure</a:t>
            </a:r>
            <a:r>
              <a:rPr lang="it-IT" dirty="0"/>
              <a:t>. </a:t>
            </a:r>
            <a:r>
              <a:rPr lang="it-IT" dirty="0" err="1"/>
              <a:t>These</a:t>
            </a:r>
            <a:r>
              <a:rPr lang="it-IT" dirty="0"/>
              <a:t> </a:t>
            </a:r>
            <a:r>
              <a:rPr lang="it-IT" dirty="0" err="1"/>
              <a:t>levels</a:t>
            </a:r>
            <a:r>
              <a:rPr lang="it-IT" dirty="0"/>
              <a:t> are </a:t>
            </a:r>
            <a:r>
              <a:rPr lang="it-IT" dirty="0" err="1"/>
              <a:t>hierarchical</a:t>
            </a:r>
            <a:r>
              <a:rPr lang="it-IT" dirty="0"/>
              <a:t>: </a:t>
            </a:r>
            <a:r>
              <a:rPr lang="it-IT" dirty="0" err="1"/>
              <a:t>meaning</a:t>
            </a:r>
            <a:r>
              <a:rPr lang="it-IT" dirty="0"/>
              <a:t> the </a:t>
            </a:r>
            <a:r>
              <a:rPr lang="it-IT" dirty="0" err="1"/>
              <a:t>protein</a:t>
            </a:r>
            <a:r>
              <a:rPr lang="it-IT" dirty="0"/>
              <a:t> </a:t>
            </a:r>
            <a:r>
              <a:rPr lang="it-IT" dirty="0" err="1"/>
              <a:t>is</a:t>
            </a:r>
            <a:r>
              <a:rPr lang="it-IT" dirty="0"/>
              <a:t> </a:t>
            </a:r>
            <a:r>
              <a:rPr lang="it-IT" dirty="0" err="1"/>
              <a:t>built</a:t>
            </a:r>
            <a:r>
              <a:rPr lang="it-IT" dirty="0"/>
              <a:t> up stage-by-stage, with </a:t>
            </a:r>
            <a:r>
              <a:rPr lang="it-IT" dirty="0" err="1"/>
              <a:t>each</a:t>
            </a:r>
            <a:r>
              <a:rPr lang="it-IT" dirty="0"/>
              <a:t> </a:t>
            </a:r>
            <a:r>
              <a:rPr lang="it-IT" dirty="0" err="1"/>
              <a:t>level</a:t>
            </a:r>
            <a:r>
              <a:rPr lang="it-IT" dirty="0"/>
              <a:t> of </a:t>
            </a:r>
            <a:r>
              <a:rPr lang="it-IT" dirty="0" err="1"/>
              <a:t>structure</a:t>
            </a:r>
            <a:r>
              <a:rPr lang="it-IT" dirty="0"/>
              <a:t> </a:t>
            </a:r>
            <a:r>
              <a:rPr lang="it-IT" dirty="0" err="1"/>
              <a:t>depending</a:t>
            </a:r>
            <a:r>
              <a:rPr lang="it-IT" dirty="0"/>
              <a:t> on the one </a:t>
            </a:r>
            <a:r>
              <a:rPr lang="it-IT" dirty="0" err="1"/>
              <a:t>below</a:t>
            </a:r>
            <a:r>
              <a:rPr lang="it-IT" dirty="0"/>
              <a:t> it.</a:t>
            </a:r>
          </a:p>
          <a:p>
            <a:endParaRPr lang="it-IT" dirty="0"/>
          </a:p>
        </p:txBody>
      </p:sp>
      <p:pic>
        <p:nvPicPr>
          <p:cNvPr id="7" name="Immagine 6">
            <a:extLst>
              <a:ext uri="{FF2B5EF4-FFF2-40B4-BE49-F238E27FC236}">
                <a16:creationId xmlns:a16="http://schemas.microsoft.com/office/drawing/2014/main" id="{04D60BC3-2A41-4BE3-AC95-4B80EC75E694}"/>
              </a:ext>
            </a:extLst>
          </p:cNvPr>
          <p:cNvPicPr>
            <a:picLocks noChangeAspect="1"/>
          </p:cNvPicPr>
          <p:nvPr/>
        </p:nvPicPr>
        <p:blipFill>
          <a:blip r:embed="rId2"/>
          <a:stretch>
            <a:fillRect/>
          </a:stretch>
        </p:blipFill>
        <p:spPr>
          <a:xfrm>
            <a:off x="9741958" y="240242"/>
            <a:ext cx="2038350" cy="2076450"/>
          </a:xfrm>
          <a:prstGeom prst="rect">
            <a:avLst/>
          </a:prstGeom>
        </p:spPr>
      </p:pic>
      <p:sp>
        <p:nvSpPr>
          <p:cNvPr id="8" name="Rettangolo 7">
            <a:extLst>
              <a:ext uri="{FF2B5EF4-FFF2-40B4-BE49-F238E27FC236}">
                <a16:creationId xmlns:a16="http://schemas.microsoft.com/office/drawing/2014/main" id="{FAE6A8F4-146C-47D1-9F62-D0444D2BC827}"/>
              </a:ext>
            </a:extLst>
          </p:cNvPr>
          <p:cNvSpPr/>
          <p:nvPr/>
        </p:nvSpPr>
        <p:spPr>
          <a:xfrm>
            <a:off x="347132" y="2339327"/>
            <a:ext cx="7196667" cy="1754326"/>
          </a:xfrm>
          <a:prstGeom prst="rect">
            <a:avLst/>
          </a:prstGeom>
        </p:spPr>
        <p:txBody>
          <a:bodyPr wrap="square">
            <a:spAutoFit/>
          </a:bodyPr>
          <a:lstStyle/>
          <a:p>
            <a:r>
              <a:rPr lang="it-IT" dirty="0"/>
              <a:t>The </a:t>
            </a:r>
            <a:r>
              <a:rPr lang="it-IT" dirty="0" err="1">
                <a:solidFill>
                  <a:srgbClr val="FF0000"/>
                </a:solidFill>
              </a:rPr>
              <a:t>primary</a:t>
            </a:r>
            <a:r>
              <a:rPr lang="it-IT" dirty="0">
                <a:solidFill>
                  <a:srgbClr val="FF0000"/>
                </a:solidFill>
              </a:rPr>
              <a:t> </a:t>
            </a:r>
            <a:r>
              <a:rPr lang="it-IT" dirty="0" err="1">
                <a:solidFill>
                  <a:srgbClr val="FF0000"/>
                </a:solidFill>
              </a:rPr>
              <a:t>structure</a:t>
            </a:r>
            <a:r>
              <a:rPr lang="it-IT" dirty="0">
                <a:solidFill>
                  <a:srgbClr val="FF0000"/>
                </a:solidFill>
              </a:rPr>
              <a:t> </a:t>
            </a:r>
            <a:r>
              <a:rPr lang="it-IT" dirty="0"/>
              <a:t>of the </a:t>
            </a:r>
            <a:r>
              <a:rPr lang="it-IT" dirty="0" err="1"/>
              <a:t>protein</a:t>
            </a:r>
            <a:r>
              <a:rPr lang="it-IT" dirty="0"/>
              <a:t> </a:t>
            </a:r>
            <a:r>
              <a:rPr lang="it-IT" dirty="0" err="1"/>
              <a:t>is</a:t>
            </a:r>
            <a:r>
              <a:rPr lang="it-IT" dirty="0"/>
              <a:t> </a:t>
            </a:r>
            <a:r>
              <a:rPr lang="it-IT" dirty="0" err="1"/>
              <a:t>formed</a:t>
            </a:r>
            <a:r>
              <a:rPr lang="it-IT" dirty="0"/>
              <a:t> by </a:t>
            </a:r>
            <a:r>
              <a:rPr lang="it-IT" dirty="0" err="1"/>
              <a:t>joining</a:t>
            </a:r>
            <a:r>
              <a:rPr lang="it-IT" dirty="0"/>
              <a:t> amino acids </a:t>
            </a:r>
            <a:r>
              <a:rPr lang="it-IT" dirty="0" err="1"/>
              <a:t>into</a:t>
            </a:r>
            <a:r>
              <a:rPr lang="it-IT" dirty="0"/>
              <a:t> a </a:t>
            </a:r>
            <a:r>
              <a:rPr lang="it-IT" dirty="0" err="1"/>
              <a:t>polypeptide</a:t>
            </a:r>
            <a:r>
              <a:rPr lang="it-IT" dirty="0"/>
              <a:t>. The amino acids are </a:t>
            </a:r>
            <a:r>
              <a:rPr lang="it-IT" dirty="0" err="1"/>
              <a:t>linked</a:t>
            </a:r>
            <a:r>
              <a:rPr lang="it-IT" dirty="0"/>
              <a:t> by peptide bonds. Note that, </a:t>
            </a:r>
            <a:r>
              <a:rPr lang="it-IT" dirty="0" err="1"/>
              <a:t>as</a:t>
            </a:r>
            <a:r>
              <a:rPr lang="it-IT" dirty="0"/>
              <a:t> with a </a:t>
            </a:r>
            <a:r>
              <a:rPr lang="it-IT" dirty="0" err="1"/>
              <a:t>polynucleotide</a:t>
            </a:r>
            <a:r>
              <a:rPr lang="it-IT" dirty="0"/>
              <a:t>, the </a:t>
            </a:r>
            <a:r>
              <a:rPr lang="it-IT" dirty="0" err="1"/>
              <a:t>two</a:t>
            </a:r>
            <a:r>
              <a:rPr lang="it-IT" dirty="0"/>
              <a:t> </a:t>
            </a:r>
            <a:r>
              <a:rPr lang="it-IT" dirty="0" err="1"/>
              <a:t>ends</a:t>
            </a:r>
            <a:r>
              <a:rPr lang="it-IT" dirty="0"/>
              <a:t> of the </a:t>
            </a:r>
            <a:r>
              <a:rPr lang="it-IT" dirty="0" err="1"/>
              <a:t>polypeptide</a:t>
            </a:r>
            <a:r>
              <a:rPr lang="it-IT" dirty="0"/>
              <a:t> are </a:t>
            </a:r>
            <a:r>
              <a:rPr lang="it-IT" dirty="0" err="1"/>
              <a:t>chemically</a:t>
            </a:r>
            <a:r>
              <a:rPr lang="it-IT" dirty="0"/>
              <a:t> </a:t>
            </a:r>
            <a:r>
              <a:rPr lang="it-IT" dirty="0" err="1"/>
              <a:t>distinct</a:t>
            </a:r>
            <a:r>
              <a:rPr lang="it-IT" dirty="0"/>
              <a:t>: one </a:t>
            </a:r>
            <a:r>
              <a:rPr lang="it-IT" dirty="0" err="1"/>
              <a:t>has</a:t>
            </a:r>
            <a:r>
              <a:rPr lang="it-IT" dirty="0"/>
              <a:t> a free amino group and </a:t>
            </a:r>
            <a:r>
              <a:rPr lang="it-IT" dirty="0" err="1"/>
              <a:t>is</a:t>
            </a:r>
            <a:r>
              <a:rPr lang="it-IT" dirty="0"/>
              <a:t> </a:t>
            </a:r>
            <a:r>
              <a:rPr lang="it-IT" dirty="0" err="1"/>
              <a:t>called</a:t>
            </a:r>
            <a:r>
              <a:rPr lang="it-IT" dirty="0"/>
              <a:t> the amino-, NH</a:t>
            </a:r>
            <a:r>
              <a:rPr lang="it-IT" baseline="-25000" dirty="0"/>
              <a:t>2</a:t>
            </a:r>
            <a:r>
              <a:rPr lang="it-IT" dirty="0"/>
              <a:t>-, or N-terminus; the </a:t>
            </a:r>
            <a:r>
              <a:rPr lang="it-IT" dirty="0" err="1"/>
              <a:t>other</a:t>
            </a:r>
            <a:r>
              <a:rPr lang="it-IT" dirty="0"/>
              <a:t> </a:t>
            </a:r>
            <a:r>
              <a:rPr lang="it-IT" dirty="0" err="1"/>
              <a:t>has</a:t>
            </a:r>
            <a:r>
              <a:rPr lang="it-IT" dirty="0"/>
              <a:t> a free </a:t>
            </a:r>
            <a:r>
              <a:rPr lang="it-IT" dirty="0" err="1"/>
              <a:t>carboxyl</a:t>
            </a:r>
            <a:r>
              <a:rPr lang="it-IT" dirty="0"/>
              <a:t> group and </a:t>
            </a:r>
            <a:r>
              <a:rPr lang="it-IT" dirty="0" err="1"/>
              <a:t>is</a:t>
            </a:r>
            <a:r>
              <a:rPr lang="it-IT" dirty="0"/>
              <a:t> </a:t>
            </a:r>
            <a:r>
              <a:rPr lang="it-IT" dirty="0" err="1"/>
              <a:t>called</a:t>
            </a:r>
            <a:r>
              <a:rPr lang="it-IT" dirty="0"/>
              <a:t> the </a:t>
            </a:r>
            <a:r>
              <a:rPr lang="it-IT" dirty="0" err="1"/>
              <a:t>carboxyl</a:t>
            </a:r>
            <a:r>
              <a:rPr lang="it-IT" dirty="0"/>
              <a:t>-, COOH-, or C-terminus. </a:t>
            </a:r>
          </a:p>
        </p:txBody>
      </p:sp>
      <p:sp>
        <p:nvSpPr>
          <p:cNvPr id="9" name="Rettangolo 8">
            <a:extLst>
              <a:ext uri="{FF2B5EF4-FFF2-40B4-BE49-F238E27FC236}">
                <a16:creationId xmlns:a16="http://schemas.microsoft.com/office/drawing/2014/main" id="{47CF632A-463B-43BE-A44D-E8D4D8E69B04}"/>
              </a:ext>
            </a:extLst>
          </p:cNvPr>
          <p:cNvSpPr/>
          <p:nvPr/>
        </p:nvSpPr>
        <p:spPr>
          <a:xfrm>
            <a:off x="5520266" y="4647651"/>
            <a:ext cx="2904067" cy="2031325"/>
          </a:xfrm>
          <a:prstGeom prst="rect">
            <a:avLst/>
          </a:prstGeom>
        </p:spPr>
        <p:txBody>
          <a:bodyPr wrap="square">
            <a:spAutoFit/>
          </a:bodyPr>
          <a:lstStyle/>
          <a:p>
            <a:r>
              <a:rPr lang="it-IT" dirty="0"/>
              <a:t>The </a:t>
            </a:r>
            <a:r>
              <a:rPr lang="it-IT" dirty="0" err="1">
                <a:solidFill>
                  <a:srgbClr val="FF0000"/>
                </a:solidFill>
              </a:rPr>
              <a:t>secondary</a:t>
            </a:r>
            <a:r>
              <a:rPr lang="it-IT" dirty="0">
                <a:solidFill>
                  <a:srgbClr val="FF0000"/>
                </a:solidFill>
              </a:rPr>
              <a:t> </a:t>
            </a:r>
            <a:r>
              <a:rPr lang="it-IT" dirty="0" err="1">
                <a:solidFill>
                  <a:srgbClr val="FF0000"/>
                </a:solidFill>
              </a:rPr>
              <a:t>structure</a:t>
            </a:r>
            <a:r>
              <a:rPr lang="it-IT" dirty="0">
                <a:solidFill>
                  <a:srgbClr val="FF0000"/>
                </a:solidFill>
              </a:rPr>
              <a:t> </a:t>
            </a:r>
            <a:r>
              <a:rPr lang="it-IT" dirty="0" err="1"/>
              <a:t>refers</a:t>
            </a:r>
            <a:r>
              <a:rPr lang="it-IT" dirty="0"/>
              <a:t> to the </a:t>
            </a:r>
            <a:r>
              <a:rPr lang="it-IT" dirty="0" err="1"/>
              <a:t>different</a:t>
            </a:r>
            <a:r>
              <a:rPr lang="it-IT" dirty="0"/>
              <a:t> </a:t>
            </a:r>
            <a:r>
              <a:rPr lang="it-IT" dirty="0" err="1"/>
              <a:t>conformations</a:t>
            </a:r>
            <a:r>
              <a:rPr lang="it-IT" dirty="0"/>
              <a:t> that can be </a:t>
            </a:r>
            <a:r>
              <a:rPr lang="it-IT" dirty="0" err="1"/>
              <a:t>taken</a:t>
            </a:r>
            <a:r>
              <a:rPr lang="it-IT" dirty="0"/>
              <a:t> up by the </a:t>
            </a:r>
            <a:r>
              <a:rPr lang="it-IT" dirty="0" err="1"/>
              <a:t>polypeptide</a:t>
            </a:r>
            <a:r>
              <a:rPr lang="it-IT" dirty="0"/>
              <a:t>. The </a:t>
            </a:r>
            <a:r>
              <a:rPr lang="it-IT" dirty="0" err="1"/>
              <a:t>two</a:t>
            </a:r>
            <a:r>
              <a:rPr lang="it-IT" dirty="0"/>
              <a:t> </a:t>
            </a:r>
            <a:r>
              <a:rPr lang="it-IT" dirty="0" err="1"/>
              <a:t>main</a:t>
            </a:r>
            <a:r>
              <a:rPr lang="it-IT" dirty="0"/>
              <a:t> </a:t>
            </a:r>
            <a:r>
              <a:rPr lang="it-IT" dirty="0" err="1"/>
              <a:t>types</a:t>
            </a:r>
            <a:r>
              <a:rPr lang="it-IT" dirty="0"/>
              <a:t> of </a:t>
            </a:r>
            <a:r>
              <a:rPr lang="it-IT" dirty="0" err="1"/>
              <a:t>secondary</a:t>
            </a:r>
            <a:r>
              <a:rPr lang="it-IT" dirty="0"/>
              <a:t> </a:t>
            </a:r>
            <a:r>
              <a:rPr lang="it-IT" dirty="0" err="1"/>
              <a:t>structure</a:t>
            </a:r>
            <a:r>
              <a:rPr lang="it-IT" dirty="0"/>
              <a:t> are the α-</a:t>
            </a:r>
            <a:r>
              <a:rPr lang="it-IT" dirty="0" err="1"/>
              <a:t>helix</a:t>
            </a:r>
            <a:r>
              <a:rPr lang="it-IT" dirty="0"/>
              <a:t> and β-</a:t>
            </a:r>
            <a:r>
              <a:rPr lang="it-IT" dirty="0" err="1"/>
              <a:t>sheet</a:t>
            </a:r>
            <a:r>
              <a:rPr lang="it-IT" dirty="0"/>
              <a:t>.</a:t>
            </a:r>
          </a:p>
        </p:txBody>
      </p:sp>
      <p:pic>
        <p:nvPicPr>
          <p:cNvPr id="11" name="Immagine 10">
            <a:extLst>
              <a:ext uri="{FF2B5EF4-FFF2-40B4-BE49-F238E27FC236}">
                <a16:creationId xmlns:a16="http://schemas.microsoft.com/office/drawing/2014/main" id="{EE2E91E4-AC2B-45F7-93C1-EA227BC73BB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33513" y="4227467"/>
            <a:ext cx="2904067" cy="2371139"/>
          </a:xfrm>
          <a:prstGeom prst="rect">
            <a:avLst/>
          </a:prstGeom>
        </p:spPr>
      </p:pic>
      <p:pic>
        <p:nvPicPr>
          <p:cNvPr id="12" name="Immagine 11">
            <a:extLst>
              <a:ext uri="{FF2B5EF4-FFF2-40B4-BE49-F238E27FC236}">
                <a16:creationId xmlns:a16="http://schemas.microsoft.com/office/drawing/2014/main" id="{AB38DFBF-2E13-472D-862F-45FE243BE9A3}"/>
              </a:ext>
            </a:extLst>
          </p:cNvPr>
          <p:cNvPicPr>
            <a:picLocks noChangeAspect="1"/>
          </p:cNvPicPr>
          <p:nvPr/>
        </p:nvPicPr>
        <p:blipFill>
          <a:blip r:embed="rId4"/>
          <a:stretch>
            <a:fillRect/>
          </a:stretch>
        </p:blipFill>
        <p:spPr>
          <a:xfrm>
            <a:off x="8501966" y="2401855"/>
            <a:ext cx="3342901" cy="4196751"/>
          </a:xfrm>
          <a:prstGeom prst="rect">
            <a:avLst/>
          </a:prstGeom>
        </p:spPr>
      </p:pic>
      <p:sp>
        <p:nvSpPr>
          <p:cNvPr id="2" name="Rettangolo 1"/>
          <p:cNvSpPr/>
          <p:nvPr/>
        </p:nvSpPr>
        <p:spPr>
          <a:xfrm>
            <a:off x="1355880" y="6488668"/>
            <a:ext cx="500458" cy="369332"/>
          </a:xfrm>
          <a:prstGeom prst="rect">
            <a:avLst/>
          </a:prstGeom>
        </p:spPr>
        <p:txBody>
          <a:bodyPr wrap="none">
            <a:spAutoFit/>
          </a:bodyPr>
          <a:lstStyle/>
          <a:p>
            <a:r>
              <a:rPr lang="it-IT" dirty="0"/>
              <a:t>(5’)</a:t>
            </a:r>
            <a:endParaRPr lang="it-CH" dirty="0"/>
          </a:p>
        </p:txBody>
      </p:sp>
      <p:sp>
        <p:nvSpPr>
          <p:cNvPr id="13" name="Rettangolo 12"/>
          <p:cNvSpPr/>
          <p:nvPr/>
        </p:nvSpPr>
        <p:spPr>
          <a:xfrm>
            <a:off x="3837122" y="6413940"/>
            <a:ext cx="500458" cy="369332"/>
          </a:xfrm>
          <a:prstGeom prst="rect">
            <a:avLst/>
          </a:prstGeom>
        </p:spPr>
        <p:txBody>
          <a:bodyPr wrap="none">
            <a:spAutoFit/>
          </a:bodyPr>
          <a:lstStyle/>
          <a:p>
            <a:r>
              <a:rPr lang="it-IT" dirty="0"/>
              <a:t>(3’)</a:t>
            </a:r>
            <a:endParaRPr lang="it-CH" dirty="0"/>
          </a:p>
        </p:txBody>
      </p:sp>
    </p:spTree>
    <p:extLst>
      <p:ext uri="{BB962C8B-B14F-4D97-AF65-F5344CB8AC3E}">
        <p14:creationId xmlns:p14="http://schemas.microsoft.com/office/powerpoint/2010/main" val="2886641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A1A68A24-56D7-4C6C-925B-1680595894DE}"/>
              </a:ext>
            </a:extLst>
          </p:cNvPr>
          <p:cNvSpPr/>
          <p:nvPr/>
        </p:nvSpPr>
        <p:spPr>
          <a:xfrm>
            <a:off x="237066" y="153876"/>
            <a:ext cx="6925734" cy="2862322"/>
          </a:xfrm>
          <a:prstGeom prst="rect">
            <a:avLst/>
          </a:prstGeom>
        </p:spPr>
        <p:txBody>
          <a:bodyPr wrap="square">
            <a:spAutoFit/>
          </a:bodyPr>
          <a:lstStyle/>
          <a:p>
            <a:r>
              <a:rPr lang="it-IT" dirty="0"/>
              <a:t>The </a:t>
            </a:r>
            <a:r>
              <a:rPr lang="it-IT" dirty="0" err="1">
                <a:solidFill>
                  <a:srgbClr val="FF0000"/>
                </a:solidFill>
              </a:rPr>
              <a:t>tertiary</a:t>
            </a:r>
            <a:r>
              <a:rPr lang="it-IT" dirty="0">
                <a:solidFill>
                  <a:srgbClr val="FF0000"/>
                </a:solidFill>
              </a:rPr>
              <a:t> </a:t>
            </a:r>
            <a:r>
              <a:rPr lang="it-IT" dirty="0" err="1">
                <a:solidFill>
                  <a:srgbClr val="FF0000"/>
                </a:solidFill>
              </a:rPr>
              <a:t>structure</a:t>
            </a:r>
            <a:r>
              <a:rPr lang="it-IT" dirty="0">
                <a:solidFill>
                  <a:srgbClr val="FF0000"/>
                </a:solidFill>
              </a:rPr>
              <a:t> </a:t>
            </a:r>
            <a:r>
              <a:rPr lang="it-IT" dirty="0" err="1"/>
              <a:t>results</a:t>
            </a:r>
            <a:r>
              <a:rPr lang="it-IT" dirty="0"/>
              <a:t> from </a:t>
            </a:r>
            <a:r>
              <a:rPr lang="it-IT" dirty="0" err="1"/>
              <a:t>folding</a:t>
            </a:r>
            <a:r>
              <a:rPr lang="it-IT" dirty="0"/>
              <a:t> the </a:t>
            </a:r>
            <a:r>
              <a:rPr lang="it-IT" dirty="0" err="1"/>
              <a:t>secondary</a:t>
            </a:r>
            <a:r>
              <a:rPr lang="it-IT" dirty="0"/>
              <a:t> </a:t>
            </a:r>
            <a:r>
              <a:rPr lang="it-IT" dirty="0" err="1"/>
              <a:t>structural</a:t>
            </a:r>
            <a:r>
              <a:rPr lang="it-IT" dirty="0"/>
              <a:t> </a:t>
            </a:r>
            <a:r>
              <a:rPr lang="it-IT" dirty="0" err="1"/>
              <a:t>components</a:t>
            </a:r>
            <a:r>
              <a:rPr lang="it-IT" dirty="0"/>
              <a:t> of the </a:t>
            </a:r>
            <a:r>
              <a:rPr lang="it-IT" dirty="0" err="1"/>
              <a:t>polypeptide</a:t>
            </a:r>
            <a:r>
              <a:rPr lang="it-IT" dirty="0"/>
              <a:t> </a:t>
            </a:r>
            <a:r>
              <a:rPr lang="it-IT" dirty="0" err="1"/>
              <a:t>into</a:t>
            </a:r>
            <a:r>
              <a:rPr lang="it-IT" dirty="0"/>
              <a:t> a </a:t>
            </a:r>
            <a:r>
              <a:rPr lang="it-IT" dirty="0" err="1"/>
              <a:t>three-dimensional</a:t>
            </a:r>
            <a:r>
              <a:rPr lang="it-IT" dirty="0"/>
              <a:t> </a:t>
            </a:r>
            <a:r>
              <a:rPr lang="it-IT" dirty="0" err="1"/>
              <a:t>configuration</a:t>
            </a:r>
            <a:r>
              <a:rPr lang="it-IT" dirty="0"/>
              <a:t>. The </a:t>
            </a:r>
            <a:r>
              <a:rPr lang="it-IT" dirty="0" err="1"/>
              <a:t>tertiary</a:t>
            </a:r>
            <a:r>
              <a:rPr lang="it-IT" dirty="0"/>
              <a:t> </a:t>
            </a:r>
            <a:r>
              <a:rPr lang="it-IT" dirty="0" err="1"/>
              <a:t>structure</a:t>
            </a:r>
            <a:r>
              <a:rPr lang="it-IT" dirty="0"/>
              <a:t> </a:t>
            </a:r>
            <a:r>
              <a:rPr lang="it-IT" dirty="0" err="1"/>
              <a:t>is</a:t>
            </a:r>
            <a:r>
              <a:rPr lang="it-IT" dirty="0"/>
              <a:t> </a:t>
            </a:r>
            <a:r>
              <a:rPr lang="it-IT" dirty="0" err="1"/>
              <a:t>stabilized</a:t>
            </a:r>
            <a:r>
              <a:rPr lang="it-IT" dirty="0"/>
              <a:t> by </a:t>
            </a:r>
            <a:r>
              <a:rPr lang="it-IT" dirty="0" err="1"/>
              <a:t>various</a:t>
            </a:r>
            <a:r>
              <a:rPr lang="it-IT" dirty="0"/>
              <a:t> </a:t>
            </a:r>
            <a:r>
              <a:rPr lang="it-IT" dirty="0" err="1"/>
              <a:t>chemical</a:t>
            </a:r>
            <a:r>
              <a:rPr lang="it-IT" dirty="0"/>
              <a:t> </a:t>
            </a:r>
            <a:r>
              <a:rPr lang="it-IT" dirty="0" err="1"/>
              <a:t>forces</a:t>
            </a:r>
            <a:r>
              <a:rPr lang="it-IT" dirty="0"/>
              <a:t>, </a:t>
            </a:r>
            <a:r>
              <a:rPr lang="it-IT" dirty="0" err="1"/>
              <a:t>notably</a:t>
            </a:r>
            <a:r>
              <a:rPr lang="it-IT" dirty="0"/>
              <a:t> </a:t>
            </a:r>
            <a:r>
              <a:rPr lang="it-IT" b="1" dirty="0" err="1"/>
              <a:t>hydrogen</a:t>
            </a:r>
            <a:r>
              <a:rPr lang="it-IT" b="1" dirty="0"/>
              <a:t> </a:t>
            </a:r>
            <a:r>
              <a:rPr lang="it-IT" b="1" dirty="0" err="1"/>
              <a:t>bonding</a:t>
            </a:r>
            <a:r>
              <a:rPr lang="it-IT" b="1" dirty="0"/>
              <a:t> </a:t>
            </a:r>
            <a:r>
              <a:rPr lang="it-IT" dirty="0" err="1"/>
              <a:t>between</a:t>
            </a:r>
            <a:r>
              <a:rPr lang="it-IT" dirty="0"/>
              <a:t> </a:t>
            </a:r>
            <a:r>
              <a:rPr lang="it-IT" dirty="0" err="1"/>
              <a:t>individual</a:t>
            </a:r>
            <a:r>
              <a:rPr lang="it-IT" dirty="0"/>
              <a:t> amino acids, </a:t>
            </a:r>
            <a:r>
              <a:rPr lang="it-IT" b="1" dirty="0" err="1"/>
              <a:t>electrostatic</a:t>
            </a:r>
            <a:r>
              <a:rPr lang="it-IT" b="1" dirty="0"/>
              <a:t> interactions</a:t>
            </a:r>
            <a:r>
              <a:rPr lang="it-IT" dirty="0"/>
              <a:t> </a:t>
            </a:r>
            <a:r>
              <a:rPr lang="it-IT" dirty="0" err="1"/>
              <a:t>between</a:t>
            </a:r>
            <a:r>
              <a:rPr lang="it-IT" dirty="0"/>
              <a:t> the R groups of </a:t>
            </a:r>
            <a:r>
              <a:rPr lang="it-IT" dirty="0" err="1"/>
              <a:t>charged</a:t>
            </a:r>
            <a:r>
              <a:rPr lang="it-IT" dirty="0"/>
              <a:t> amino acids, and </a:t>
            </a:r>
            <a:r>
              <a:rPr lang="it-IT" b="1" dirty="0" err="1"/>
              <a:t>hydrophobic</a:t>
            </a:r>
            <a:r>
              <a:rPr lang="it-IT" b="1" dirty="0"/>
              <a:t> </a:t>
            </a:r>
            <a:r>
              <a:rPr lang="it-IT" b="1" dirty="0" err="1"/>
              <a:t>effects</a:t>
            </a:r>
            <a:r>
              <a:rPr lang="it-IT" dirty="0"/>
              <a:t>, </a:t>
            </a:r>
            <a:r>
              <a:rPr lang="it-IT" dirty="0" err="1"/>
              <a:t>which</a:t>
            </a:r>
            <a:r>
              <a:rPr lang="it-IT" dirty="0"/>
              <a:t> </a:t>
            </a:r>
            <a:r>
              <a:rPr lang="it-IT" dirty="0" err="1"/>
              <a:t>dictate</a:t>
            </a:r>
            <a:r>
              <a:rPr lang="it-IT" dirty="0"/>
              <a:t> that amino acids with </a:t>
            </a:r>
            <a:r>
              <a:rPr lang="it-IT" dirty="0" err="1"/>
              <a:t>nonpolar</a:t>
            </a:r>
            <a:r>
              <a:rPr lang="it-IT" dirty="0"/>
              <a:t> (water-</a:t>
            </a:r>
            <a:r>
              <a:rPr lang="it-IT" dirty="0" err="1"/>
              <a:t>hating</a:t>
            </a:r>
            <a:r>
              <a:rPr lang="it-IT" dirty="0"/>
              <a:t>) side groups must be </a:t>
            </a:r>
            <a:r>
              <a:rPr lang="it-IT" dirty="0" err="1"/>
              <a:t>shielded</a:t>
            </a:r>
            <a:r>
              <a:rPr lang="it-IT" dirty="0"/>
              <a:t> from water by </a:t>
            </a:r>
            <a:r>
              <a:rPr lang="it-IT" dirty="0" err="1"/>
              <a:t>embedding</a:t>
            </a:r>
            <a:r>
              <a:rPr lang="it-IT" dirty="0"/>
              <a:t> </a:t>
            </a:r>
            <a:r>
              <a:rPr lang="it-IT" dirty="0" err="1"/>
              <a:t>them</a:t>
            </a:r>
            <a:r>
              <a:rPr lang="it-IT" dirty="0"/>
              <a:t> </a:t>
            </a:r>
            <a:r>
              <a:rPr lang="it-IT" dirty="0" err="1"/>
              <a:t>within</a:t>
            </a:r>
            <a:r>
              <a:rPr lang="it-IT" dirty="0"/>
              <a:t> the </a:t>
            </a:r>
            <a:r>
              <a:rPr lang="it-IT" dirty="0" err="1"/>
              <a:t>internal</a:t>
            </a:r>
            <a:r>
              <a:rPr lang="it-IT" dirty="0"/>
              <a:t> </a:t>
            </a:r>
            <a:r>
              <a:rPr lang="it-IT" dirty="0" err="1"/>
              <a:t>regions</a:t>
            </a:r>
            <a:r>
              <a:rPr lang="it-IT" dirty="0"/>
              <a:t> of the </a:t>
            </a:r>
            <a:r>
              <a:rPr lang="it-IT" dirty="0" err="1"/>
              <a:t>protein</a:t>
            </a:r>
            <a:r>
              <a:rPr lang="it-IT" dirty="0"/>
              <a:t>. There </a:t>
            </a:r>
            <a:r>
              <a:rPr lang="it-IT" dirty="0" err="1"/>
              <a:t>may</a:t>
            </a:r>
            <a:r>
              <a:rPr lang="it-IT" dirty="0"/>
              <a:t> </a:t>
            </a:r>
            <a:r>
              <a:rPr lang="it-IT" dirty="0" err="1"/>
              <a:t>also</a:t>
            </a:r>
            <a:r>
              <a:rPr lang="it-IT" dirty="0"/>
              <a:t> be </a:t>
            </a:r>
            <a:r>
              <a:rPr lang="it-IT" dirty="0" err="1"/>
              <a:t>covalent</a:t>
            </a:r>
            <a:r>
              <a:rPr lang="it-IT" dirty="0"/>
              <a:t> linkages </a:t>
            </a:r>
            <a:r>
              <a:rPr lang="it-IT" b="1" dirty="0" err="1"/>
              <a:t>called</a:t>
            </a:r>
            <a:r>
              <a:rPr lang="it-IT" b="1" dirty="0"/>
              <a:t> </a:t>
            </a:r>
            <a:r>
              <a:rPr lang="it-IT" b="1" dirty="0" err="1"/>
              <a:t>disulfide</a:t>
            </a:r>
            <a:r>
              <a:rPr lang="it-IT" b="1" dirty="0"/>
              <a:t> </a:t>
            </a:r>
            <a:r>
              <a:rPr lang="it-IT" b="1" dirty="0" err="1"/>
              <a:t>bridges</a:t>
            </a:r>
            <a:r>
              <a:rPr lang="it-IT" b="1" dirty="0"/>
              <a:t> </a:t>
            </a:r>
            <a:r>
              <a:rPr lang="it-IT" dirty="0" err="1"/>
              <a:t>between</a:t>
            </a:r>
            <a:r>
              <a:rPr lang="it-IT" dirty="0"/>
              <a:t> </a:t>
            </a:r>
            <a:r>
              <a:rPr lang="it-IT" b="1" dirty="0" err="1"/>
              <a:t>cysteine</a:t>
            </a:r>
            <a:r>
              <a:rPr lang="it-IT" dirty="0"/>
              <a:t> amino acid </a:t>
            </a:r>
            <a:r>
              <a:rPr lang="it-IT" dirty="0" err="1"/>
              <a:t>residues</a:t>
            </a:r>
            <a:r>
              <a:rPr lang="it-IT" dirty="0"/>
              <a:t> </a:t>
            </a:r>
            <a:r>
              <a:rPr lang="it-IT" dirty="0" err="1"/>
              <a:t>at</a:t>
            </a:r>
            <a:r>
              <a:rPr lang="it-IT" dirty="0"/>
              <a:t> </a:t>
            </a:r>
            <a:r>
              <a:rPr lang="it-IT" dirty="0" err="1"/>
              <a:t>various</a:t>
            </a:r>
            <a:r>
              <a:rPr lang="it-IT" dirty="0"/>
              <a:t> places in the </a:t>
            </a:r>
            <a:r>
              <a:rPr lang="it-IT" dirty="0" err="1"/>
              <a:t>polypeptide</a:t>
            </a:r>
            <a:r>
              <a:rPr lang="it-IT" dirty="0"/>
              <a:t>.</a:t>
            </a:r>
          </a:p>
        </p:txBody>
      </p:sp>
      <p:sp>
        <p:nvSpPr>
          <p:cNvPr id="7" name="Rettangolo 6">
            <a:extLst>
              <a:ext uri="{FF2B5EF4-FFF2-40B4-BE49-F238E27FC236}">
                <a16:creationId xmlns:a16="http://schemas.microsoft.com/office/drawing/2014/main" id="{63F86926-51F4-4E9F-8179-CD2B32D25387}"/>
              </a:ext>
            </a:extLst>
          </p:cNvPr>
          <p:cNvSpPr/>
          <p:nvPr/>
        </p:nvSpPr>
        <p:spPr>
          <a:xfrm>
            <a:off x="237066" y="3287804"/>
            <a:ext cx="7112001" cy="3416320"/>
          </a:xfrm>
          <a:prstGeom prst="rect">
            <a:avLst/>
          </a:prstGeom>
        </p:spPr>
        <p:txBody>
          <a:bodyPr wrap="square">
            <a:spAutoFit/>
          </a:bodyPr>
          <a:lstStyle/>
          <a:p>
            <a:r>
              <a:rPr lang="it-IT" dirty="0"/>
              <a:t>The </a:t>
            </a:r>
            <a:r>
              <a:rPr lang="it-IT" dirty="0" err="1">
                <a:solidFill>
                  <a:srgbClr val="FF0000"/>
                </a:solidFill>
              </a:rPr>
              <a:t>quaternary</a:t>
            </a:r>
            <a:r>
              <a:rPr lang="it-IT" dirty="0">
                <a:solidFill>
                  <a:srgbClr val="FF0000"/>
                </a:solidFill>
              </a:rPr>
              <a:t> </a:t>
            </a:r>
            <a:r>
              <a:rPr lang="it-IT" dirty="0" err="1">
                <a:solidFill>
                  <a:srgbClr val="FF0000"/>
                </a:solidFill>
              </a:rPr>
              <a:t>structure</a:t>
            </a:r>
            <a:r>
              <a:rPr lang="it-IT" dirty="0">
                <a:solidFill>
                  <a:srgbClr val="FF0000"/>
                </a:solidFill>
              </a:rPr>
              <a:t> </a:t>
            </a:r>
            <a:r>
              <a:rPr lang="it-IT" dirty="0" err="1"/>
              <a:t>involves</a:t>
            </a:r>
            <a:r>
              <a:rPr lang="it-IT" dirty="0"/>
              <a:t> the </a:t>
            </a:r>
            <a:r>
              <a:rPr lang="it-IT" dirty="0" err="1"/>
              <a:t>association</a:t>
            </a:r>
            <a:r>
              <a:rPr lang="it-IT" dirty="0"/>
              <a:t> of </a:t>
            </a:r>
            <a:r>
              <a:rPr lang="it-IT" dirty="0" err="1"/>
              <a:t>two</a:t>
            </a:r>
            <a:r>
              <a:rPr lang="it-IT" dirty="0"/>
              <a:t> or more </a:t>
            </a:r>
            <a:r>
              <a:rPr lang="it-IT" dirty="0" err="1"/>
              <a:t>polypeptides</a:t>
            </a:r>
            <a:r>
              <a:rPr lang="it-IT" dirty="0"/>
              <a:t>, </a:t>
            </a:r>
            <a:r>
              <a:rPr lang="it-IT" dirty="0" err="1"/>
              <a:t>each</a:t>
            </a:r>
            <a:r>
              <a:rPr lang="it-IT" dirty="0"/>
              <a:t> </a:t>
            </a:r>
            <a:r>
              <a:rPr lang="it-IT" dirty="0" err="1"/>
              <a:t>folded</a:t>
            </a:r>
            <a:r>
              <a:rPr lang="it-IT" dirty="0"/>
              <a:t> </a:t>
            </a:r>
            <a:r>
              <a:rPr lang="it-IT" dirty="0" err="1"/>
              <a:t>into</a:t>
            </a:r>
            <a:r>
              <a:rPr lang="it-IT" dirty="0"/>
              <a:t> </a:t>
            </a:r>
            <a:r>
              <a:rPr lang="it-IT" dirty="0" err="1"/>
              <a:t>its</a:t>
            </a:r>
            <a:r>
              <a:rPr lang="it-IT" dirty="0"/>
              <a:t> </a:t>
            </a:r>
            <a:r>
              <a:rPr lang="it-IT" dirty="0" err="1"/>
              <a:t>tertiary</a:t>
            </a:r>
            <a:r>
              <a:rPr lang="it-IT" dirty="0"/>
              <a:t> </a:t>
            </a:r>
            <a:r>
              <a:rPr lang="it-IT" dirty="0" err="1"/>
              <a:t>structure</a:t>
            </a:r>
            <a:r>
              <a:rPr lang="it-IT" dirty="0"/>
              <a:t>, </a:t>
            </a:r>
            <a:r>
              <a:rPr lang="it-IT" dirty="0" err="1"/>
              <a:t>into</a:t>
            </a:r>
            <a:r>
              <a:rPr lang="it-IT" dirty="0"/>
              <a:t> a </a:t>
            </a:r>
            <a:r>
              <a:rPr lang="it-IT" dirty="0" err="1"/>
              <a:t>multisubunit</a:t>
            </a:r>
            <a:r>
              <a:rPr lang="it-IT" dirty="0"/>
              <a:t> </a:t>
            </a:r>
            <a:r>
              <a:rPr lang="it-IT" dirty="0" err="1"/>
              <a:t>protein</a:t>
            </a:r>
            <a:r>
              <a:rPr lang="it-IT" dirty="0"/>
              <a:t>. </a:t>
            </a:r>
            <a:r>
              <a:rPr lang="it-IT" b="1" dirty="0"/>
              <a:t>Not </a:t>
            </a:r>
            <a:r>
              <a:rPr lang="it-IT" b="1" dirty="0" err="1"/>
              <a:t>all</a:t>
            </a:r>
            <a:r>
              <a:rPr lang="it-IT" b="1" dirty="0"/>
              <a:t> </a:t>
            </a:r>
            <a:r>
              <a:rPr lang="it-IT" b="1" dirty="0" err="1"/>
              <a:t>proteins</a:t>
            </a:r>
            <a:r>
              <a:rPr lang="it-IT" b="1" dirty="0"/>
              <a:t> </a:t>
            </a:r>
            <a:r>
              <a:rPr lang="it-IT" b="1" dirty="0" err="1"/>
              <a:t>form</a:t>
            </a:r>
            <a:r>
              <a:rPr lang="it-IT" b="1" dirty="0"/>
              <a:t> </a:t>
            </a:r>
            <a:r>
              <a:rPr lang="it-IT" b="1" dirty="0" err="1"/>
              <a:t>quaternary</a:t>
            </a:r>
            <a:r>
              <a:rPr lang="it-IT" b="1" dirty="0"/>
              <a:t> </a:t>
            </a:r>
            <a:r>
              <a:rPr lang="it-IT" b="1" dirty="0" err="1"/>
              <a:t>structures</a:t>
            </a:r>
            <a:r>
              <a:rPr lang="it-IT" dirty="0"/>
              <a:t>, but it </a:t>
            </a:r>
            <a:r>
              <a:rPr lang="it-IT" dirty="0" err="1"/>
              <a:t>is</a:t>
            </a:r>
            <a:r>
              <a:rPr lang="it-IT" dirty="0"/>
              <a:t> a feature of </a:t>
            </a:r>
            <a:r>
              <a:rPr lang="it-IT" dirty="0" err="1"/>
              <a:t>many</a:t>
            </a:r>
            <a:r>
              <a:rPr lang="it-IT" dirty="0"/>
              <a:t> </a:t>
            </a:r>
            <a:r>
              <a:rPr lang="it-IT" dirty="0" err="1"/>
              <a:t>proteins</a:t>
            </a:r>
            <a:r>
              <a:rPr lang="it-IT" dirty="0"/>
              <a:t> with </a:t>
            </a:r>
            <a:r>
              <a:rPr lang="it-IT" dirty="0" err="1"/>
              <a:t>complex</a:t>
            </a:r>
            <a:r>
              <a:rPr lang="it-IT" dirty="0"/>
              <a:t> </a:t>
            </a:r>
            <a:r>
              <a:rPr lang="it-IT" dirty="0" err="1"/>
              <a:t>functions</a:t>
            </a:r>
            <a:r>
              <a:rPr lang="it-IT" dirty="0"/>
              <a:t>, </a:t>
            </a:r>
            <a:r>
              <a:rPr lang="it-IT" dirty="0" err="1"/>
              <a:t>including</a:t>
            </a:r>
            <a:r>
              <a:rPr lang="it-IT" dirty="0"/>
              <a:t> </a:t>
            </a:r>
            <a:r>
              <a:rPr lang="it-IT" dirty="0" err="1"/>
              <a:t>several</a:t>
            </a:r>
            <a:r>
              <a:rPr lang="it-IT" dirty="0"/>
              <a:t> </a:t>
            </a:r>
            <a:r>
              <a:rPr lang="it-IT" dirty="0" err="1"/>
              <a:t>involved</a:t>
            </a:r>
            <a:r>
              <a:rPr lang="it-IT" dirty="0"/>
              <a:t> in </a:t>
            </a:r>
            <a:r>
              <a:rPr lang="it-IT" dirty="0" err="1"/>
              <a:t>genome</a:t>
            </a:r>
            <a:r>
              <a:rPr lang="it-IT" dirty="0"/>
              <a:t> </a:t>
            </a:r>
            <a:r>
              <a:rPr lang="it-IT" dirty="0" err="1"/>
              <a:t>expression</a:t>
            </a:r>
            <a:r>
              <a:rPr lang="it-IT" dirty="0"/>
              <a:t>. Some </a:t>
            </a:r>
            <a:r>
              <a:rPr lang="it-IT" dirty="0" err="1"/>
              <a:t>quaternary</a:t>
            </a:r>
            <a:r>
              <a:rPr lang="it-IT" dirty="0"/>
              <a:t> </a:t>
            </a:r>
            <a:r>
              <a:rPr lang="it-IT" dirty="0" err="1"/>
              <a:t>structures</a:t>
            </a:r>
            <a:r>
              <a:rPr lang="it-IT" dirty="0"/>
              <a:t> are </a:t>
            </a:r>
            <a:r>
              <a:rPr lang="it-IT" dirty="0" err="1"/>
              <a:t>held</a:t>
            </a:r>
            <a:r>
              <a:rPr lang="it-IT" dirty="0"/>
              <a:t> </a:t>
            </a:r>
            <a:r>
              <a:rPr lang="it-IT" dirty="0" err="1"/>
              <a:t>together</a:t>
            </a:r>
            <a:r>
              <a:rPr lang="it-IT" dirty="0"/>
              <a:t> by </a:t>
            </a:r>
            <a:r>
              <a:rPr lang="it-IT" dirty="0" err="1"/>
              <a:t>disulfide</a:t>
            </a:r>
            <a:r>
              <a:rPr lang="it-IT" dirty="0"/>
              <a:t> </a:t>
            </a:r>
            <a:r>
              <a:rPr lang="it-IT" dirty="0" err="1"/>
              <a:t>bridges</a:t>
            </a:r>
            <a:r>
              <a:rPr lang="it-IT" dirty="0"/>
              <a:t> </a:t>
            </a:r>
            <a:r>
              <a:rPr lang="it-IT" dirty="0" err="1"/>
              <a:t>between</a:t>
            </a:r>
            <a:r>
              <a:rPr lang="it-IT" dirty="0"/>
              <a:t> the </a:t>
            </a:r>
            <a:r>
              <a:rPr lang="it-IT" dirty="0" err="1"/>
              <a:t>different</a:t>
            </a:r>
            <a:r>
              <a:rPr lang="it-IT" dirty="0"/>
              <a:t> </a:t>
            </a:r>
            <a:r>
              <a:rPr lang="it-IT" dirty="0" err="1"/>
              <a:t>polypeptides</a:t>
            </a:r>
            <a:r>
              <a:rPr lang="it-IT" dirty="0"/>
              <a:t>, </a:t>
            </a:r>
            <a:r>
              <a:rPr lang="it-IT" dirty="0" err="1"/>
              <a:t>resulting</a:t>
            </a:r>
            <a:r>
              <a:rPr lang="it-IT" dirty="0"/>
              <a:t> in </a:t>
            </a:r>
            <a:r>
              <a:rPr lang="it-IT" dirty="0" err="1"/>
              <a:t>stable</a:t>
            </a:r>
            <a:r>
              <a:rPr lang="it-IT" dirty="0"/>
              <a:t> </a:t>
            </a:r>
            <a:r>
              <a:rPr lang="it-IT" dirty="0" err="1"/>
              <a:t>multisubunit</a:t>
            </a:r>
            <a:r>
              <a:rPr lang="it-IT" dirty="0"/>
              <a:t> </a:t>
            </a:r>
            <a:r>
              <a:rPr lang="it-IT" dirty="0" err="1"/>
              <a:t>proteins</a:t>
            </a:r>
            <a:r>
              <a:rPr lang="it-IT" dirty="0"/>
              <a:t> that </a:t>
            </a:r>
            <a:r>
              <a:rPr lang="it-IT" dirty="0" err="1"/>
              <a:t>cannot</a:t>
            </a:r>
            <a:r>
              <a:rPr lang="it-IT" dirty="0"/>
              <a:t> </a:t>
            </a:r>
            <a:r>
              <a:rPr lang="it-IT" dirty="0" err="1"/>
              <a:t>easily</a:t>
            </a:r>
            <a:r>
              <a:rPr lang="it-IT" dirty="0"/>
              <a:t> be </a:t>
            </a:r>
            <a:r>
              <a:rPr lang="it-IT" dirty="0" err="1"/>
              <a:t>broken</a:t>
            </a:r>
            <a:r>
              <a:rPr lang="it-IT" dirty="0"/>
              <a:t> down to the component parts. </a:t>
            </a:r>
            <a:r>
              <a:rPr lang="it-IT" dirty="0" err="1"/>
              <a:t>Other</a:t>
            </a:r>
            <a:r>
              <a:rPr lang="it-IT" dirty="0"/>
              <a:t> </a:t>
            </a:r>
            <a:r>
              <a:rPr lang="it-IT" dirty="0" err="1"/>
              <a:t>quaternary</a:t>
            </a:r>
            <a:r>
              <a:rPr lang="it-IT" dirty="0"/>
              <a:t> </a:t>
            </a:r>
            <a:r>
              <a:rPr lang="it-IT" dirty="0" err="1"/>
              <a:t>structures</a:t>
            </a:r>
            <a:r>
              <a:rPr lang="it-IT" dirty="0"/>
              <a:t> </a:t>
            </a:r>
            <a:r>
              <a:rPr lang="it-IT" dirty="0" err="1"/>
              <a:t>comprise</a:t>
            </a:r>
            <a:r>
              <a:rPr lang="it-IT" dirty="0"/>
              <a:t> </a:t>
            </a:r>
            <a:r>
              <a:rPr lang="it-IT" dirty="0" err="1"/>
              <a:t>looser</a:t>
            </a:r>
            <a:r>
              <a:rPr lang="it-IT" dirty="0"/>
              <a:t> </a:t>
            </a:r>
            <a:r>
              <a:rPr lang="it-IT" dirty="0" err="1"/>
              <a:t>associations</a:t>
            </a:r>
            <a:r>
              <a:rPr lang="it-IT" dirty="0"/>
              <a:t> of </a:t>
            </a:r>
            <a:r>
              <a:rPr lang="it-IT" dirty="0" err="1"/>
              <a:t>subunits</a:t>
            </a:r>
            <a:r>
              <a:rPr lang="it-IT" dirty="0"/>
              <a:t> </a:t>
            </a:r>
            <a:r>
              <a:rPr lang="it-IT" dirty="0" err="1"/>
              <a:t>stabilized</a:t>
            </a:r>
            <a:r>
              <a:rPr lang="it-IT" dirty="0"/>
              <a:t> by </a:t>
            </a:r>
            <a:r>
              <a:rPr lang="it-IT" dirty="0" err="1"/>
              <a:t>hydrogen</a:t>
            </a:r>
            <a:r>
              <a:rPr lang="it-IT" dirty="0"/>
              <a:t> </a:t>
            </a:r>
            <a:r>
              <a:rPr lang="it-IT" dirty="0" err="1"/>
              <a:t>bonding</a:t>
            </a:r>
            <a:r>
              <a:rPr lang="it-IT" dirty="0"/>
              <a:t> and </a:t>
            </a:r>
            <a:r>
              <a:rPr lang="it-IT" dirty="0" err="1"/>
              <a:t>hydrophobic</a:t>
            </a:r>
            <a:r>
              <a:rPr lang="it-IT" dirty="0"/>
              <a:t> </a:t>
            </a:r>
            <a:r>
              <a:rPr lang="it-IT" dirty="0" err="1"/>
              <a:t>effects</a:t>
            </a:r>
            <a:r>
              <a:rPr lang="it-IT" dirty="0"/>
              <a:t>, </a:t>
            </a:r>
            <a:r>
              <a:rPr lang="it-IT" dirty="0" err="1"/>
              <a:t>which</a:t>
            </a:r>
            <a:r>
              <a:rPr lang="it-IT" dirty="0"/>
              <a:t> </a:t>
            </a:r>
            <a:r>
              <a:rPr lang="it-IT" dirty="0" err="1"/>
              <a:t>means</a:t>
            </a:r>
            <a:r>
              <a:rPr lang="it-IT" dirty="0"/>
              <a:t> that </a:t>
            </a:r>
            <a:r>
              <a:rPr lang="it-IT" dirty="0" err="1"/>
              <a:t>these</a:t>
            </a:r>
            <a:r>
              <a:rPr lang="it-IT" dirty="0"/>
              <a:t> </a:t>
            </a:r>
            <a:r>
              <a:rPr lang="it-IT" dirty="0" err="1"/>
              <a:t>proteins</a:t>
            </a:r>
            <a:r>
              <a:rPr lang="it-IT" dirty="0"/>
              <a:t> can </a:t>
            </a:r>
            <a:r>
              <a:rPr lang="it-IT" dirty="0" err="1"/>
              <a:t>revert</a:t>
            </a:r>
            <a:r>
              <a:rPr lang="it-IT" dirty="0"/>
              <a:t> to </a:t>
            </a:r>
            <a:r>
              <a:rPr lang="it-IT" dirty="0" err="1"/>
              <a:t>their</a:t>
            </a:r>
            <a:r>
              <a:rPr lang="it-IT" dirty="0"/>
              <a:t> component </a:t>
            </a:r>
            <a:r>
              <a:rPr lang="it-IT" dirty="0" err="1"/>
              <a:t>polypeptides</a:t>
            </a:r>
            <a:r>
              <a:rPr lang="it-IT" dirty="0"/>
              <a:t> or </a:t>
            </a:r>
            <a:r>
              <a:rPr lang="it-IT" dirty="0" err="1"/>
              <a:t>change</a:t>
            </a:r>
            <a:r>
              <a:rPr lang="it-IT" dirty="0"/>
              <a:t> </a:t>
            </a:r>
            <a:r>
              <a:rPr lang="it-IT" dirty="0" err="1"/>
              <a:t>their</a:t>
            </a:r>
            <a:r>
              <a:rPr lang="it-IT" dirty="0"/>
              <a:t> </a:t>
            </a:r>
            <a:r>
              <a:rPr lang="it-IT" dirty="0" err="1"/>
              <a:t>subunit</a:t>
            </a:r>
            <a:r>
              <a:rPr lang="it-IT" dirty="0"/>
              <a:t> </a:t>
            </a:r>
            <a:r>
              <a:rPr lang="it-IT" dirty="0" err="1"/>
              <a:t>composition</a:t>
            </a:r>
            <a:r>
              <a:rPr lang="it-IT" dirty="0"/>
              <a:t>, </a:t>
            </a:r>
            <a:r>
              <a:rPr lang="it-IT" dirty="0" err="1"/>
              <a:t>according</a:t>
            </a:r>
            <a:r>
              <a:rPr lang="it-IT" dirty="0"/>
              <a:t> to the </a:t>
            </a:r>
            <a:r>
              <a:rPr lang="it-IT" dirty="0" err="1"/>
              <a:t>functional</a:t>
            </a:r>
            <a:r>
              <a:rPr lang="it-IT" dirty="0"/>
              <a:t> </a:t>
            </a:r>
            <a:r>
              <a:rPr lang="it-IT" dirty="0" err="1"/>
              <a:t>requirements</a:t>
            </a:r>
            <a:r>
              <a:rPr lang="it-IT" dirty="0"/>
              <a:t> of the </a:t>
            </a:r>
            <a:r>
              <a:rPr lang="it-IT" dirty="0" err="1"/>
              <a:t>cell</a:t>
            </a:r>
            <a:r>
              <a:rPr lang="it-IT" dirty="0"/>
              <a:t>.</a:t>
            </a:r>
          </a:p>
        </p:txBody>
      </p:sp>
      <p:pic>
        <p:nvPicPr>
          <p:cNvPr id="8" name="Immagine 7">
            <a:extLst>
              <a:ext uri="{FF2B5EF4-FFF2-40B4-BE49-F238E27FC236}">
                <a16:creationId xmlns:a16="http://schemas.microsoft.com/office/drawing/2014/main" id="{CFB38C85-4FEF-43FE-AE05-EE2D4BB448EF}"/>
              </a:ext>
            </a:extLst>
          </p:cNvPr>
          <p:cNvPicPr>
            <a:picLocks noChangeAspect="1"/>
          </p:cNvPicPr>
          <p:nvPr/>
        </p:nvPicPr>
        <p:blipFill>
          <a:blip r:embed="rId2"/>
          <a:stretch>
            <a:fillRect/>
          </a:stretch>
        </p:blipFill>
        <p:spPr>
          <a:xfrm>
            <a:off x="7419446" y="153876"/>
            <a:ext cx="4143375" cy="3352800"/>
          </a:xfrm>
          <a:prstGeom prst="rect">
            <a:avLst/>
          </a:prstGeom>
        </p:spPr>
      </p:pic>
      <p:pic>
        <p:nvPicPr>
          <p:cNvPr id="10" name="Immagine 9">
            <a:extLst>
              <a:ext uri="{FF2B5EF4-FFF2-40B4-BE49-F238E27FC236}">
                <a16:creationId xmlns:a16="http://schemas.microsoft.com/office/drawing/2014/main" id="{7AFB8597-A959-482E-995F-A7E96BAA9F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8437" y="3674533"/>
            <a:ext cx="3544076" cy="2692399"/>
          </a:xfrm>
          <a:prstGeom prst="rect">
            <a:avLst/>
          </a:prstGeom>
        </p:spPr>
      </p:pic>
    </p:spTree>
    <p:extLst>
      <p:ext uri="{BB962C8B-B14F-4D97-AF65-F5344CB8AC3E}">
        <p14:creationId xmlns:p14="http://schemas.microsoft.com/office/powerpoint/2010/main" val="153367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5FF74A4-936F-4E52-9E2D-F5EB569C9239}"/>
              </a:ext>
            </a:extLst>
          </p:cNvPr>
          <p:cNvSpPr/>
          <p:nvPr/>
        </p:nvSpPr>
        <p:spPr>
          <a:xfrm>
            <a:off x="237066" y="178769"/>
            <a:ext cx="7518401" cy="1200329"/>
          </a:xfrm>
          <a:prstGeom prst="rect">
            <a:avLst/>
          </a:prstGeom>
        </p:spPr>
        <p:txBody>
          <a:bodyPr wrap="square">
            <a:spAutoFit/>
          </a:bodyPr>
          <a:lstStyle/>
          <a:p>
            <a:r>
              <a:rPr lang="it-IT" dirty="0" err="1"/>
              <a:t>Proteins</a:t>
            </a:r>
            <a:r>
              <a:rPr lang="it-IT" dirty="0"/>
              <a:t> are </a:t>
            </a:r>
            <a:r>
              <a:rPr lang="it-IT" dirty="0" err="1"/>
              <a:t>functionally</a:t>
            </a:r>
            <a:r>
              <a:rPr lang="it-IT" dirty="0"/>
              <a:t> diverse </a:t>
            </a:r>
            <a:r>
              <a:rPr lang="it-IT" dirty="0" err="1"/>
              <a:t>because</a:t>
            </a:r>
            <a:r>
              <a:rPr lang="it-IT" dirty="0"/>
              <a:t> the amino acids from </a:t>
            </a:r>
            <a:r>
              <a:rPr lang="it-IT" dirty="0" err="1"/>
              <a:t>which</a:t>
            </a:r>
            <a:r>
              <a:rPr lang="it-IT" dirty="0"/>
              <a:t> </a:t>
            </a:r>
            <a:r>
              <a:rPr lang="it-IT" dirty="0" err="1"/>
              <a:t>proteins</a:t>
            </a:r>
            <a:r>
              <a:rPr lang="it-IT" dirty="0"/>
              <a:t> are made are </a:t>
            </a:r>
            <a:r>
              <a:rPr lang="it-IT" dirty="0" err="1"/>
              <a:t>themselves</a:t>
            </a:r>
            <a:r>
              <a:rPr lang="it-IT" dirty="0"/>
              <a:t> </a:t>
            </a:r>
            <a:r>
              <a:rPr lang="it-IT" dirty="0" err="1"/>
              <a:t>chemically</a:t>
            </a:r>
            <a:r>
              <a:rPr lang="it-IT" dirty="0"/>
              <a:t> diverse. </a:t>
            </a:r>
            <a:r>
              <a:rPr lang="en-US" dirty="0"/>
              <a:t>Amino acid diversity derives from the R group because this part is different in each amino acid and varies greatly in structure. Proteins are made up from a set of 20 amino acids.</a:t>
            </a:r>
            <a:endParaRPr lang="it-IT" dirty="0"/>
          </a:p>
        </p:txBody>
      </p:sp>
      <p:pic>
        <p:nvPicPr>
          <p:cNvPr id="5" name="Immagine 4">
            <a:extLst>
              <a:ext uri="{FF2B5EF4-FFF2-40B4-BE49-F238E27FC236}">
                <a16:creationId xmlns:a16="http://schemas.microsoft.com/office/drawing/2014/main" id="{63576290-4248-4709-8C62-D2C2B209E5AF}"/>
              </a:ext>
            </a:extLst>
          </p:cNvPr>
          <p:cNvPicPr>
            <a:picLocks noChangeAspect="1"/>
          </p:cNvPicPr>
          <p:nvPr/>
        </p:nvPicPr>
        <p:blipFill>
          <a:blip r:embed="rId2"/>
          <a:stretch>
            <a:fillRect/>
          </a:stretch>
        </p:blipFill>
        <p:spPr>
          <a:xfrm>
            <a:off x="338665" y="1274000"/>
            <a:ext cx="5757335" cy="2895601"/>
          </a:xfrm>
          <a:prstGeom prst="rect">
            <a:avLst/>
          </a:prstGeom>
        </p:spPr>
      </p:pic>
      <p:grpSp>
        <p:nvGrpSpPr>
          <p:cNvPr id="8" name="Gruppo 7">
            <a:extLst>
              <a:ext uri="{FF2B5EF4-FFF2-40B4-BE49-F238E27FC236}">
                <a16:creationId xmlns:a16="http://schemas.microsoft.com/office/drawing/2014/main" id="{BF0958B1-D836-4140-88AD-4EFA153DE391}"/>
              </a:ext>
            </a:extLst>
          </p:cNvPr>
          <p:cNvGrpSpPr/>
          <p:nvPr/>
        </p:nvGrpSpPr>
        <p:grpSpPr>
          <a:xfrm>
            <a:off x="8584469" y="178769"/>
            <a:ext cx="3495267" cy="6500462"/>
            <a:chOff x="8465935" y="178769"/>
            <a:chExt cx="3495267" cy="6500462"/>
          </a:xfrm>
        </p:grpSpPr>
        <p:pic>
          <p:nvPicPr>
            <p:cNvPr id="6" name="Immagine 5">
              <a:extLst>
                <a:ext uri="{FF2B5EF4-FFF2-40B4-BE49-F238E27FC236}">
                  <a16:creationId xmlns:a16="http://schemas.microsoft.com/office/drawing/2014/main" id="{D3A342F9-80B4-4E38-9677-EDA4EA996E67}"/>
                </a:ext>
              </a:extLst>
            </p:cNvPr>
            <p:cNvPicPr>
              <a:picLocks noChangeAspect="1"/>
            </p:cNvPicPr>
            <p:nvPr/>
          </p:nvPicPr>
          <p:blipFill>
            <a:blip r:embed="rId3"/>
            <a:stretch>
              <a:fillRect/>
            </a:stretch>
          </p:blipFill>
          <p:spPr>
            <a:xfrm>
              <a:off x="8465935" y="178769"/>
              <a:ext cx="3495267" cy="1279065"/>
            </a:xfrm>
            <a:prstGeom prst="rect">
              <a:avLst/>
            </a:prstGeom>
          </p:spPr>
        </p:pic>
        <p:pic>
          <p:nvPicPr>
            <p:cNvPr id="7" name="Immagine 6">
              <a:extLst>
                <a:ext uri="{FF2B5EF4-FFF2-40B4-BE49-F238E27FC236}">
                  <a16:creationId xmlns:a16="http://schemas.microsoft.com/office/drawing/2014/main" id="{8B6A6E12-0007-4FDA-BF4E-56D27E88E03F}"/>
                </a:ext>
              </a:extLst>
            </p:cNvPr>
            <p:cNvPicPr>
              <a:picLocks noChangeAspect="1"/>
            </p:cNvPicPr>
            <p:nvPr/>
          </p:nvPicPr>
          <p:blipFill>
            <a:blip r:embed="rId4"/>
            <a:stretch>
              <a:fillRect/>
            </a:stretch>
          </p:blipFill>
          <p:spPr>
            <a:xfrm>
              <a:off x="8465936" y="1362164"/>
              <a:ext cx="3438199" cy="5317067"/>
            </a:xfrm>
            <a:prstGeom prst="rect">
              <a:avLst/>
            </a:prstGeom>
          </p:spPr>
        </p:pic>
      </p:grpSp>
      <p:sp>
        <p:nvSpPr>
          <p:cNvPr id="9" name="Rettangolo 8">
            <a:extLst>
              <a:ext uri="{FF2B5EF4-FFF2-40B4-BE49-F238E27FC236}">
                <a16:creationId xmlns:a16="http://schemas.microsoft.com/office/drawing/2014/main" id="{85AD3EE5-0271-408D-BE0C-23D626DFCB74}"/>
              </a:ext>
            </a:extLst>
          </p:cNvPr>
          <p:cNvSpPr/>
          <p:nvPr/>
        </p:nvSpPr>
        <p:spPr>
          <a:xfrm>
            <a:off x="338666" y="4278573"/>
            <a:ext cx="5308601" cy="1200329"/>
          </a:xfrm>
          <a:prstGeom prst="rect">
            <a:avLst/>
          </a:prstGeom>
        </p:spPr>
        <p:txBody>
          <a:bodyPr wrap="square">
            <a:spAutoFit/>
          </a:bodyPr>
          <a:lstStyle/>
          <a:p>
            <a:r>
              <a:rPr lang="it-IT" dirty="0"/>
              <a:t>At </a:t>
            </a:r>
            <a:r>
              <a:rPr lang="it-IT" dirty="0" err="1"/>
              <a:t>least</a:t>
            </a:r>
            <a:r>
              <a:rPr lang="it-IT" dirty="0"/>
              <a:t> </a:t>
            </a:r>
            <a:r>
              <a:rPr lang="it-IT" dirty="0" err="1"/>
              <a:t>two</a:t>
            </a:r>
            <a:r>
              <a:rPr lang="it-IT" dirty="0"/>
              <a:t> </a:t>
            </a:r>
            <a:r>
              <a:rPr lang="it-IT" dirty="0" err="1"/>
              <a:t>additional</a:t>
            </a:r>
            <a:r>
              <a:rPr lang="it-IT" dirty="0"/>
              <a:t> amino acids—</a:t>
            </a:r>
            <a:r>
              <a:rPr lang="it-IT" dirty="0" err="1"/>
              <a:t>selenocysteine</a:t>
            </a:r>
            <a:r>
              <a:rPr lang="it-IT" dirty="0"/>
              <a:t> and </a:t>
            </a:r>
            <a:r>
              <a:rPr lang="it-IT" dirty="0" err="1"/>
              <a:t>pyrrolysine</a:t>
            </a:r>
            <a:r>
              <a:rPr lang="it-IT" dirty="0"/>
              <a:t>—can be </a:t>
            </a:r>
            <a:r>
              <a:rPr lang="it-IT" dirty="0" err="1"/>
              <a:t>inserted</a:t>
            </a:r>
            <a:r>
              <a:rPr lang="it-IT" dirty="0"/>
              <a:t> </a:t>
            </a:r>
            <a:r>
              <a:rPr lang="it-IT" dirty="0" err="1"/>
              <a:t>into</a:t>
            </a:r>
            <a:r>
              <a:rPr lang="it-IT" dirty="0"/>
              <a:t> a </a:t>
            </a:r>
            <a:r>
              <a:rPr lang="it-IT" dirty="0" err="1"/>
              <a:t>polypeptide</a:t>
            </a:r>
            <a:r>
              <a:rPr lang="it-IT" dirty="0"/>
              <a:t> chain </a:t>
            </a:r>
            <a:r>
              <a:rPr lang="it-IT" dirty="0" err="1"/>
              <a:t>during</a:t>
            </a:r>
            <a:r>
              <a:rPr lang="it-IT" dirty="0"/>
              <a:t> </a:t>
            </a:r>
            <a:r>
              <a:rPr lang="it-IT" dirty="0" err="1"/>
              <a:t>protein</a:t>
            </a:r>
            <a:r>
              <a:rPr lang="it-IT" dirty="0"/>
              <a:t> </a:t>
            </a:r>
            <a:r>
              <a:rPr lang="it-IT" dirty="0" err="1"/>
              <a:t>synthesis</a:t>
            </a:r>
            <a:r>
              <a:rPr lang="it-IT" dirty="0"/>
              <a:t>. </a:t>
            </a:r>
            <a:r>
              <a:rPr lang="it-IT" dirty="0" err="1"/>
              <a:t>Their</a:t>
            </a:r>
            <a:r>
              <a:rPr lang="it-IT" dirty="0"/>
              <a:t> </a:t>
            </a:r>
            <a:r>
              <a:rPr lang="it-IT" dirty="0" err="1"/>
              <a:t>insertion</a:t>
            </a:r>
            <a:r>
              <a:rPr lang="it-IT" dirty="0"/>
              <a:t> </a:t>
            </a:r>
            <a:r>
              <a:rPr lang="it-IT" dirty="0" err="1"/>
              <a:t>is</a:t>
            </a:r>
            <a:r>
              <a:rPr lang="it-IT" dirty="0"/>
              <a:t> </a:t>
            </a:r>
            <a:r>
              <a:rPr lang="it-IT" dirty="0" err="1"/>
              <a:t>directed</a:t>
            </a:r>
            <a:r>
              <a:rPr lang="it-IT" dirty="0"/>
              <a:t> by a </a:t>
            </a:r>
            <a:r>
              <a:rPr lang="it-IT" dirty="0" err="1"/>
              <a:t>modified</a:t>
            </a:r>
            <a:r>
              <a:rPr lang="it-IT" dirty="0"/>
              <a:t> reading of the </a:t>
            </a:r>
            <a:r>
              <a:rPr lang="it-IT" dirty="0" err="1"/>
              <a:t>genetic</a:t>
            </a:r>
            <a:r>
              <a:rPr lang="it-IT" dirty="0"/>
              <a:t> code.</a:t>
            </a:r>
          </a:p>
        </p:txBody>
      </p:sp>
      <p:pic>
        <p:nvPicPr>
          <p:cNvPr id="10" name="Immagine 9">
            <a:extLst>
              <a:ext uri="{FF2B5EF4-FFF2-40B4-BE49-F238E27FC236}">
                <a16:creationId xmlns:a16="http://schemas.microsoft.com/office/drawing/2014/main" id="{CE78EF94-AF66-4BF7-839C-B397B6A88AF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68257" y="1753711"/>
            <a:ext cx="2988846" cy="3603095"/>
          </a:xfrm>
          <a:prstGeom prst="rect">
            <a:avLst/>
          </a:prstGeom>
        </p:spPr>
      </p:pic>
      <p:sp>
        <p:nvSpPr>
          <p:cNvPr id="11" name="Rettangolo 10">
            <a:extLst>
              <a:ext uri="{FF2B5EF4-FFF2-40B4-BE49-F238E27FC236}">
                <a16:creationId xmlns:a16="http://schemas.microsoft.com/office/drawing/2014/main" id="{97AE7286-C310-44A0-94EB-CC8E863235CF}"/>
              </a:ext>
            </a:extLst>
          </p:cNvPr>
          <p:cNvSpPr/>
          <p:nvPr/>
        </p:nvSpPr>
        <p:spPr>
          <a:xfrm>
            <a:off x="237066" y="5731419"/>
            <a:ext cx="8092669" cy="923330"/>
          </a:xfrm>
          <a:prstGeom prst="rect">
            <a:avLst/>
          </a:prstGeom>
        </p:spPr>
        <p:txBody>
          <a:bodyPr wrap="square">
            <a:spAutoFit/>
          </a:bodyPr>
          <a:lstStyle/>
          <a:p>
            <a:r>
              <a:rPr lang="en-US" dirty="0"/>
              <a:t>During protein processing, some amino acids are modified by the addition of new chemical groups, for example, by acetylation or phosphorylation, or by attachment of large side chains made up of sugar units. </a:t>
            </a:r>
            <a:endParaRPr lang="it-IT" dirty="0"/>
          </a:p>
        </p:txBody>
      </p:sp>
    </p:spTree>
    <p:extLst>
      <p:ext uri="{BB962C8B-B14F-4D97-AF65-F5344CB8AC3E}">
        <p14:creationId xmlns:p14="http://schemas.microsoft.com/office/powerpoint/2010/main" val="2531278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D4FFE0C-25A3-4C29-9507-F623E423705D}"/>
              </a:ext>
            </a:extLst>
          </p:cNvPr>
          <p:cNvSpPr/>
          <p:nvPr/>
        </p:nvSpPr>
        <p:spPr>
          <a:xfrm>
            <a:off x="160867" y="217438"/>
            <a:ext cx="11150600" cy="3693319"/>
          </a:xfrm>
          <a:prstGeom prst="rect">
            <a:avLst/>
          </a:prstGeom>
        </p:spPr>
        <p:txBody>
          <a:bodyPr wrap="square">
            <a:spAutoFit/>
          </a:bodyPr>
          <a:lstStyle/>
          <a:p>
            <a:r>
              <a:rPr lang="it-IT" dirty="0"/>
              <a:t>The </a:t>
            </a:r>
            <a:r>
              <a:rPr lang="it-IT" dirty="0" err="1"/>
              <a:t>proteome</a:t>
            </a:r>
            <a:r>
              <a:rPr lang="it-IT" dirty="0"/>
              <a:t> </a:t>
            </a:r>
            <a:r>
              <a:rPr lang="it-IT" dirty="0" err="1"/>
              <a:t>comprises</a:t>
            </a:r>
            <a:r>
              <a:rPr lang="it-IT" dirty="0"/>
              <a:t> </a:t>
            </a:r>
            <a:r>
              <a:rPr lang="it-IT" dirty="0" err="1"/>
              <a:t>all</a:t>
            </a:r>
            <a:r>
              <a:rPr lang="it-IT" dirty="0"/>
              <a:t> the </a:t>
            </a:r>
            <a:r>
              <a:rPr lang="it-IT" dirty="0" err="1"/>
              <a:t>proteins</a:t>
            </a:r>
            <a:r>
              <a:rPr lang="it-IT" dirty="0"/>
              <a:t> </a:t>
            </a:r>
            <a:r>
              <a:rPr lang="it-IT" dirty="0" err="1"/>
              <a:t>present</a:t>
            </a:r>
            <a:r>
              <a:rPr lang="it-IT" dirty="0"/>
              <a:t> in a </a:t>
            </a:r>
            <a:r>
              <a:rPr lang="it-IT" dirty="0" err="1"/>
              <a:t>cell</a:t>
            </a:r>
            <a:r>
              <a:rPr lang="it-IT" dirty="0"/>
              <a:t> </a:t>
            </a:r>
            <a:r>
              <a:rPr lang="it-IT" dirty="0" err="1"/>
              <a:t>at</a:t>
            </a:r>
            <a:r>
              <a:rPr lang="it-IT" dirty="0"/>
              <a:t> a </a:t>
            </a:r>
            <a:r>
              <a:rPr lang="it-IT" dirty="0" err="1"/>
              <a:t>particular</a:t>
            </a:r>
            <a:r>
              <a:rPr lang="it-IT" dirty="0"/>
              <a:t> time. A </a:t>
            </a:r>
            <a:r>
              <a:rPr lang="it-IT" dirty="0" err="1"/>
              <a:t>typical</a:t>
            </a:r>
            <a:r>
              <a:rPr lang="it-IT" dirty="0"/>
              <a:t> </a:t>
            </a:r>
            <a:r>
              <a:rPr lang="it-IT" dirty="0" err="1"/>
              <a:t>mammalian</a:t>
            </a:r>
            <a:r>
              <a:rPr lang="it-IT" dirty="0"/>
              <a:t> </a:t>
            </a:r>
            <a:r>
              <a:rPr lang="it-IT" dirty="0" err="1"/>
              <a:t>cell</a:t>
            </a:r>
            <a:r>
              <a:rPr lang="it-IT" dirty="0"/>
              <a:t>, for </a:t>
            </a:r>
            <a:r>
              <a:rPr lang="it-IT" dirty="0" err="1"/>
              <a:t>example</a:t>
            </a:r>
            <a:r>
              <a:rPr lang="it-IT" dirty="0"/>
              <a:t>, a </a:t>
            </a:r>
            <a:r>
              <a:rPr lang="it-IT" dirty="0" err="1"/>
              <a:t>liver</a:t>
            </a:r>
            <a:r>
              <a:rPr lang="it-IT" dirty="0"/>
              <a:t> </a:t>
            </a:r>
            <a:r>
              <a:rPr lang="it-IT" dirty="0" err="1"/>
              <a:t>hepatocyte</a:t>
            </a:r>
            <a:r>
              <a:rPr lang="it-IT" dirty="0"/>
              <a:t>, </a:t>
            </a:r>
            <a:r>
              <a:rPr lang="it-IT" dirty="0" err="1"/>
              <a:t>is</a:t>
            </a:r>
            <a:r>
              <a:rPr lang="it-IT" dirty="0"/>
              <a:t> </a:t>
            </a:r>
            <a:r>
              <a:rPr lang="it-IT" dirty="0" err="1"/>
              <a:t>thought</a:t>
            </a:r>
            <a:r>
              <a:rPr lang="it-IT" dirty="0"/>
              <a:t> to </a:t>
            </a:r>
            <a:r>
              <a:rPr lang="it-IT" dirty="0" err="1"/>
              <a:t>contain</a:t>
            </a:r>
            <a:r>
              <a:rPr lang="it-IT" dirty="0"/>
              <a:t> 10,000–20,000 </a:t>
            </a:r>
            <a:r>
              <a:rPr lang="it-IT" dirty="0" err="1"/>
              <a:t>different</a:t>
            </a:r>
            <a:r>
              <a:rPr lang="it-IT" dirty="0"/>
              <a:t> </a:t>
            </a:r>
            <a:r>
              <a:rPr lang="it-IT" dirty="0" err="1"/>
              <a:t>proteins</a:t>
            </a:r>
            <a:r>
              <a:rPr lang="it-IT" dirty="0"/>
              <a:t>, </a:t>
            </a:r>
            <a:r>
              <a:rPr lang="it-IT" dirty="0" err="1"/>
              <a:t>about</a:t>
            </a:r>
            <a:r>
              <a:rPr lang="it-IT" dirty="0"/>
              <a:t> 8 × 10</a:t>
            </a:r>
            <a:r>
              <a:rPr lang="it-IT" baseline="30000" dirty="0"/>
              <a:t>9</a:t>
            </a:r>
            <a:r>
              <a:rPr lang="it-IT" dirty="0"/>
              <a:t> </a:t>
            </a:r>
            <a:r>
              <a:rPr lang="it-IT" dirty="0" err="1"/>
              <a:t>individual</a:t>
            </a:r>
            <a:r>
              <a:rPr lang="it-IT" dirty="0"/>
              <a:t> </a:t>
            </a:r>
            <a:r>
              <a:rPr lang="it-IT" dirty="0" err="1"/>
              <a:t>molecules</a:t>
            </a:r>
            <a:r>
              <a:rPr lang="it-IT" dirty="0"/>
              <a:t> in </a:t>
            </a:r>
            <a:r>
              <a:rPr lang="it-IT" dirty="0" err="1"/>
              <a:t>all</a:t>
            </a:r>
            <a:r>
              <a:rPr lang="it-IT" dirty="0"/>
              <a:t>, </a:t>
            </a:r>
            <a:r>
              <a:rPr lang="it-IT" dirty="0" err="1"/>
              <a:t>representing</a:t>
            </a:r>
            <a:r>
              <a:rPr lang="it-IT" dirty="0"/>
              <a:t> </a:t>
            </a:r>
            <a:r>
              <a:rPr lang="it-IT" dirty="0" err="1"/>
              <a:t>approximately</a:t>
            </a:r>
            <a:r>
              <a:rPr lang="it-IT" dirty="0"/>
              <a:t> 0.5 </a:t>
            </a:r>
            <a:r>
              <a:rPr lang="it-IT" dirty="0" err="1"/>
              <a:t>ng</a:t>
            </a:r>
            <a:r>
              <a:rPr lang="it-IT" dirty="0"/>
              <a:t> of </a:t>
            </a:r>
            <a:r>
              <a:rPr lang="it-IT" dirty="0" err="1"/>
              <a:t>protein</a:t>
            </a:r>
            <a:r>
              <a:rPr lang="it-IT" dirty="0"/>
              <a:t> or 18–20% of the </a:t>
            </a:r>
            <a:r>
              <a:rPr lang="it-IT" dirty="0" err="1"/>
              <a:t>total</a:t>
            </a:r>
            <a:r>
              <a:rPr lang="it-IT" dirty="0"/>
              <a:t> </a:t>
            </a:r>
            <a:r>
              <a:rPr lang="it-IT" dirty="0" err="1"/>
              <a:t>cell</a:t>
            </a:r>
            <a:r>
              <a:rPr lang="it-IT" dirty="0"/>
              <a:t> weight.</a:t>
            </a:r>
          </a:p>
          <a:p>
            <a:endParaRPr lang="it-IT" dirty="0"/>
          </a:p>
          <a:p>
            <a:r>
              <a:rPr lang="en-US" dirty="0"/>
              <a:t>The copy numbers of individual proteins vary enormously, from less than 20,000 molecules per cell for the rarest types to 100 million copies for the commonest ones.</a:t>
            </a:r>
          </a:p>
          <a:p>
            <a:endParaRPr lang="en-US" dirty="0"/>
          </a:p>
          <a:p>
            <a:r>
              <a:rPr lang="en-US" dirty="0"/>
              <a:t>Any protein that is present at a copy number of greater than 50,000 per cell is considered to be relatively abundant, and in the average mammalian cell some 2000 proteins fall into this category.</a:t>
            </a:r>
          </a:p>
          <a:p>
            <a:endParaRPr lang="en-US" dirty="0"/>
          </a:p>
          <a:p>
            <a:r>
              <a:rPr lang="en-US" dirty="0"/>
              <a:t>When the proteomes of different types of mammalian cells are examined, very few differences are seen among these abundant proteins, suggesting that most of them are </a:t>
            </a:r>
            <a:r>
              <a:rPr lang="en-US" dirty="0">
                <a:solidFill>
                  <a:srgbClr val="FF0000"/>
                </a:solidFill>
              </a:rPr>
              <a:t>housekeeping proteins </a:t>
            </a:r>
            <a:r>
              <a:rPr lang="en-US" dirty="0"/>
              <a:t>that perform general biochemical activities that occur in all cells.</a:t>
            </a:r>
            <a:endParaRPr lang="it-IT" dirty="0"/>
          </a:p>
        </p:txBody>
      </p:sp>
      <p:sp>
        <p:nvSpPr>
          <p:cNvPr id="5" name="Rettangolo 4">
            <a:extLst>
              <a:ext uri="{FF2B5EF4-FFF2-40B4-BE49-F238E27FC236}">
                <a16:creationId xmlns:a16="http://schemas.microsoft.com/office/drawing/2014/main" id="{6DB15D49-1164-4D47-8959-B3F513ECEB66}"/>
              </a:ext>
            </a:extLst>
          </p:cNvPr>
          <p:cNvSpPr/>
          <p:nvPr/>
        </p:nvSpPr>
        <p:spPr>
          <a:xfrm>
            <a:off x="160867" y="4044077"/>
            <a:ext cx="11929533" cy="1477328"/>
          </a:xfrm>
          <a:prstGeom prst="rect">
            <a:avLst/>
          </a:prstGeom>
        </p:spPr>
        <p:txBody>
          <a:bodyPr wrap="square">
            <a:spAutoFit/>
          </a:bodyPr>
          <a:lstStyle/>
          <a:p>
            <a:r>
              <a:rPr lang="it-IT" dirty="0"/>
              <a:t>in 1957, Francis Crick </a:t>
            </a:r>
            <a:r>
              <a:rPr lang="it-IT" dirty="0" err="1"/>
              <a:t>cut</a:t>
            </a:r>
            <a:r>
              <a:rPr lang="it-IT" dirty="0"/>
              <a:t> a way </a:t>
            </a:r>
            <a:r>
              <a:rPr lang="it-IT" dirty="0" err="1"/>
              <a:t>through</a:t>
            </a:r>
            <a:r>
              <a:rPr lang="it-IT" dirty="0"/>
              <a:t> the </a:t>
            </a:r>
            <a:r>
              <a:rPr lang="it-IT" dirty="0" err="1"/>
              <a:t>confusion</a:t>
            </a:r>
            <a:r>
              <a:rPr lang="it-IT" dirty="0"/>
              <a:t> by </a:t>
            </a:r>
            <a:r>
              <a:rPr lang="it-IT" dirty="0" err="1"/>
              <a:t>predicting</a:t>
            </a:r>
            <a:r>
              <a:rPr lang="it-IT" dirty="0"/>
              <a:t> the </a:t>
            </a:r>
            <a:r>
              <a:rPr lang="it-IT" dirty="0" err="1"/>
              <a:t>existence</a:t>
            </a:r>
            <a:r>
              <a:rPr lang="it-IT" dirty="0"/>
              <a:t> of an </a:t>
            </a:r>
            <a:r>
              <a:rPr lang="it-IT" dirty="0" err="1"/>
              <a:t>adaptor</a:t>
            </a:r>
            <a:r>
              <a:rPr lang="it-IT" dirty="0"/>
              <a:t> </a:t>
            </a:r>
            <a:r>
              <a:rPr lang="it-IT" dirty="0" err="1"/>
              <a:t>molecule</a:t>
            </a:r>
            <a:r>
              <a:rPr lang="it-IT" dirty="0"/>
              <a:t> that </a:t>
            </a:r>
            <a:r>
              <a:rPr lang="it-IT" dirty="0" err="1"/>
              <a:t>would</a:t>
            </a:r>
            <a:r>
              <a:rPr lang="it-IT" dirty="0"/>
              <a:t> </a:t>
            </a:r>
            <a:r>
              <a:rPr lang="it-IT" dirty="0" err="1"/>
              <a:t>form</a:t>
            </a:r>
            <a:r>
              <a:rPr lang="it-IT" dirty="0"/>
              <a:t> a bridge </a:t>
            </a:r>
            <a:r>
              <a:rPr lang="it-IT" dirty="0" err="1"/>
              <a:t>between</a:t>
            </a:r>
            <a:r>
              <a:rPr lang="it-IT" dirty="0"/>
              <a:t> the </a:t>
            </a:r>
            <a:r>
              <a:rPr lang="it-IT" dirty="0" err="1"/>
              <a:t>mRNA</a:t>
            </a:r>
            <a:r>
              <a:rPr lang="it-IT" dirty="0"/>
              <a:t> and the </a:t>
            </a:r>
            <a:r>
              <a:rPr lang="it-IT" dirty="0" err="1"/>
              <a:t>polypeptide</a:t>
            </a:r>
            <a:r>
              <a:rPr lang="it-IT" dirty="0"/>
              <a:t> </a:t>
            </a:r>
            <a:r>
              <a:rPr lang="it-IT" dirty="0" err="1"/>
              <a:t>being</a:t>
            </a:r>
            <a:r>
              <a:rPr lang="it-IT" dirty="0"/>
              <a:t> </a:t>
            </a:r>
            <a:r>
              <a:rPr lang="it-IT" dirty="0" err="1"/>
              <a:t>synthesized</a:t>
            </a:r>
            <a:r>
              <a:rPr lang="it-IT" dirty="0"/>
              <a:t>. </a:t>
            </a:r>
            <a:r>
              <a:rPr lang="it-IT" dirty="0" err="1"/>
              <a:t>Soon</a:t>
            </a:r>
            <a:r>
              <a:rPr lang="it-IT" dirty="0"/>
              <a:t> </a:t>
            </a:r>
            <a:r>
              <a:rPr lang="it-IT" dirty="0" err="1"/>
              <a:t>afterward</a:t>
            </a:r>
            <a:r>
              <a:rPr lang="it-IT" dirty="0"/>
              <a:t> it </a:t>
            </a:r>
            <a:r>
              <a:rPr lang="it-IT" dirty="0" err="1"/>
              <a:t>was</a:t>
            </a:r>
            <a:r>
              <a:rPr lang="it-IT" dirty="0"/>
              <a:t> </a:t>
            </a:r>
            <a:r>
              <a:rPr lang="it-IT" dirty="0" err="1"/>
              <a:t>realized</a:t>
            </a:r>
            <a:r>
              <a:rPr lang="it-IT" dirty="0"/>
              <a:t> that the </a:t>
            </a:r>
            <a:r>
              <a:rPr lang="it-IT" dirty="0" err="1"/>
              <a:t>tRNAs</a:t>
            </a:r>
            <a:r>
              <a:rPr lang="it-IT" dirty="0"/>
              <a:t> are </a:t>
            </a:r>
            <a:r>
              <a:rPr lang="it-IT" dirty="0" err="1"/>
              <a:t>these</a:t>
            </a:r>
            <a:r>
              <a:rPr lang="it-IT" dirty="0"/>
              <a:t> </a:t>
            </a:r>
            <a:r>
              <a:rPr lang="it-IT" dirty="0" err="1"/>
              <a:t>adaptor</a:t>
            </a:r>
            <a:r>
              <a:rPr lang="it-IT" dirty="0"/>
              <a:t> </a:t>
            </a:r>
            <a:r>
              <a:rPr lang="it-IT" dirty="0" err="1"/>
              <a:t>molecules</a:t>
            </a:r>
            <a:r>
              <a:rPr lang="it-IT" dirty="0"/>
              <a:t>. Once </a:t>
            </a:r>
            <a:r>
              <a:rPr lang="it-IT" dirty="0" err="1"/>
              <a:t>this</a:t>
            </a:r>
            <a:r>
              <a:rPr lang="it-IT" dirty="0"/>
              <a:t> </a:t>
            </a:r>
            <a:r>
              <a:rPr lang="it-IT" dirty="0" err="1"/>
              <a:t>fact</a:t>
            </a:r>
            <a:r>
              <a:rPr lang="it-IT" dirty="0"/>
              <a:t> </a:t>
            </a:r>
            <a:r>
              <a:rPr lang="it-IT" dirty="0" err="1"/>
              <a:t>had</a:t>
            </a:r>
            <a:r>
              <a:rPr lang="it-IT" dirty="0"/>
              <a:t> </a:t>
            </a:r>
            <a:r>
              <a:rPr lang="it-IT" dirty="0" err="1"/>
              <a:t>been</a:t>
            </a:r>
            <a:r>
              <a:rPr lang="it-IT" dirty="0"/>
              <a:t> </a:t>
            </a:r>
            <a:r>
              <a:rPr lang="it-IT" dirty="0" err="1"/>
              <a:t>established</a:t>
            </a:r>
            <a:r>
              <a:rPr lang="it-IT" dirty="0"/>
              <a:t>, </a:t>
            </a:r>
            <a:r>
              <a:rPr lang="it-IT" dirty="0" err="1"/>
              <a:t>attention</a:t>
            </a:r>
            <a:r>
              <a:rPr lang="it-IT" dirty="0"/>
              <a:t> </a:t>
            </a:r>
            <a:r>
              <a:rPr lang="it-IT" dirty="0" err="1"/>
              <a:t>turned</a:t>
            </a:r>
            <a:r>
              <a:rPr lang="it-IT" dirty="0"/>
              <a:t> to the </a:t>
            </a:r>
            <a:r>
              <a:rPr lang="it-IT" dirty="0" err="1"/>
              <a:t>ribosomes</a:t>
            </a:r>
            <a:r>
              <a:rPr lang="it-IT" dirty="0"/>
              <a:t>, the </a:t>
            </a:r>
            <a:r>
              <a:rPr lang="it-IT" dirty="0" err="1"/>
              <a:t>structures</a:t>
            </a:r>
            <a:r>
              <a:rPr lang="it-IT" dirty="0"/>
              <a:t> </a:t>
            </a:r>
            <a:r>
              <a:rPr lang="it-IT" dirty="0" err="1"/>
              <a:t>within</a:t>
            </a:r>
            <a:r>
              <a:rPr lang="it-IT" dirty="0"/>
              <a:t> </a:t>
            </a:r>
            <a:r>
              <a:rPr lang="it-IT" dirty="0" err="1"/>
              <a:t>which</a:t>
            </a:r>
            <a:r>
              <a:rPr lang="it-IT" dirty="0"/>
              <a:t> </a:t>
            </a:r>
            <a:r>
              <a:rPr lang="it-IT" dirty="0" err="1"/>
              <a:t>proteins</a:t>
            </a:r>
            <a:r>
              <a:rPr lang="it-IT" dirty="0"/>
              <a:t> are </a:t>
            </a:r>
            <a:r>
              <a:rPr lang="it-IT" dirty="0" err="1"/>
              <a:t>synthesized</a:t>
            </a:r>
            <a:r>
              <a:rPr lang="it-IT" dirty="0"/>
              <a:t>. </a:t>
            </a:r>
            <a:r>
              <a:rPr lang="it-IT" dirty="0" err="1"/>
              <a:t>Gradually</a:t>
            </a:r>
            <a:r>
              <a:rPr lang="it-IT" dirty="0"/>
              <a:t>, a </a:t>
            </a:r>
            <a:r>
              <a:rPr lang="it-IT" dirty="0" err="1"/>
              <a:t>detailed</a:t>
            </a:r>
            <a:r>
              <a:rPr lang="it-IT" dirty="0"/>
              <a:t> </a:t>
            </a:r>
            <a:r>
              <a:rPr lang="it-IT" dirty="0" err="1"/>
              <a:t>understanding</a:t>
            </a:r>
            <a:r>
              <a:rPr lang="it-IT" dirty="0"/>
              <a:t> of the </a:t>
            </a:r>
            <a:r>
              <a:rPr lang="it-IT" dirty="0" err="1"/>
              <a:t>mechanism</a:t>
            </a:r>
            <a:r>
              <a:rPr lang="it-IT" dirty="0"/>
              <a:t> by </a:t>
            </a:r>
            <a:r>
              <a:rPr lang="it-IT" dirty="0" err="1"/>
              <a:t>which</a:t>
            </a:r>
            <a:r>
              <a:rPr lang="it-IT" dirty="0"/>
              <a:t> </a:t>
            </a:r>
            <a:r>
              <a:rPr lang="it-IT" dirty="0" err="1"/>
              <a:t>mRNAs</a:t>
            </a:r>
            <a:r>
              <a:rPr lang="it-IT" dirty="0"/>
              <a:t> are </a:t>
            </a:r>
            <a:r>
              <a:rPr lang="it-IT" dirty="0" err="1"/>
              <a:t>translated</a:t>
            </a:r>
            <a:r>
              <a:rPr lang="it-IT" dirty="0"/>
              <a:t> </a:t>
            </a:r>
            <a:r>
              <a:rPr lang="it-IT" dirty="0" err="1"/>
              <a:t>into</a:t>
            </a:r>
            <a:r>
              <a:rPr lang="it-IT" dirty="0"/>
              <a:t> </a:t>
            </a:r>
            <a:r>
              <a:rPr lang="it-IT" dirty="0" err="1"/>
              <a:t>polypeptides</a:t>
            </a:r>
            <a:r>
              <a:rPr lang="it-IT" dirty="0"/>
              <a:t> </a:t>
            </a:r>
            <a:r>
              <a:rPr lang="it-IT" dirty="0" err="1"/>
              <a:t>was</a:t>
            </a:r>
            <a:r>
              <a:rPr lang="it-IT" dirty="0"/>
              <a:t> </a:t>
            </a:r>
            <a:r>
              <a:rPr lang="it-IT" dirty="0" err="1"/>
              <a:t>built</a:t>
            </a:r>
            <a:r>
              <a:rPr lang="it-IT" dirty="0"/>
              <a:t> up. </a:t>
            </a:r>
          </a:p>
        </p:txBody>
      </p:sp>
      <p:sp>
        <p:nvSpPr>
          <p:cNvPr id="6" name="Rettangolo 5">
            <a:extLst>
              <a:ext uri="{FF2B5EF4-FFF2-40B4-BE49-F238E27FC236}">
                <a16:creationId xmlns:a16="http://schemas.microsoft.com/office/drawing/2014/main" id="{69EF61A6-5D22-4107-BE01-6145C693B421}"/>
              </a:ext>
            </a:extLst>
          </p:cNvPr>
          <p:cNvSpPr/>
          <p:nvPr/>
        </p:nvSpPr>
        <p:spPr>
          <a:xfrm>
            <a:off x="245534" y="5654725"/>
            <a:ext cx="11692466" cy="1200329"/>
          </a:xfrm>
          <a:prstGeom prst="rect">
            <a:avLst/>
          </a:prstGeom>
        </p:spPr>
        <p:txBody>
          <a:bodyPr wrap="square">
            <a:spAutoFit/>
          </a:bodyPr>
          <a:lstStyle/>
          <a:p>
            <a:r>
              <a:rPr lang="it-IT" dirty="0"/>
              <a:t>The </a:t>
            </a:r>
            <a:r>
              <a:rPr lang="it-IT" dirty="0" err="1"/>
              <a:t>genetic</a:t>
            </a:r>
            <a:r>
              <a:rPr lang="it-IT" dirty="0"/>
              <a:t> code, </a:t>
            </a:r>
            <a:r>
              <a:rPr lang="it-IT" dirty="0" err="1"/>
              <a:t>which</a:t>
            </a:r>
            <a:r>
              <a:rPr lang="it-IT" dirty="0"/>
              <a:t> </a:t>
            </a:r>
            <a:r>
              <a:rPr lang="it-IT" dirty="0" err="1"/>
              <a:t>specifies</a:t>
            </a:r>
            <a:r>
              <a:rPr lang="it-IT" dirty="0"/>
              <a:t> </a:t>
            </a:r>
            <a:r>
              <a:rPr lang="it-IT" dirty="0" err="1"/>
              <a:t>how</a:t>
            </a:r>
            <a:r>
              <a:rPr lang="it-IT" dirty="0"/>
              <a:t> the nucleotide </a:t>
            </a:r>
            <a:r>
              <a:rPr lang="it-IT" dirty="0" err="1"/>
              <a:t>sequence</a:t>
            </a:r>
            <a:r>
              <a:rPr lang="it-IT" dirty="0"/>
              <a:t> of an </a:t>
            </a:r>
            <a:r>
              <a:rPr lang="it-IT" dirty="0" err="1"/>
              <a:t>mRNA</a:t>
            </a:r>
            <a:r>
              <a:rPr lang="it-IT" dirty="0"/>
              <a:t> </a:t>
            </a:r>
            <a:r>
              <a:rPr lang="it-IT" dirty="0" err="1"/>
              <a:t>is</a:t>
            </a:r>
            <a:r>
              <a:rPr lang="it-IT" dirty="0"/>
              <a:t> </a:t>
            </a:r>
            <a:r>
              <a:rPr lang="it-IT" dirty="0" err="1"/>
              <a:t>translated</a:t>
            </a:r>
            <a:r>
              <a:rPr lang="it-IT" dirty="0"/>
              <a:t> </a:t>
            </a:r>
            <a:r>
              <a:rPr lang="it-IT" dirty="0" err="1"/>
              <a:t>into</a:t>
            </a:r>
            <a:r>
              <a:rPr lang="it-IT" dirty="0"/>
              <a:t> the amino acid </a:t>
            </a:r>
            <a:r>
              <a:rPr lang="it-IT" dirty="0" err="1"/>
              <a:t>sequence</a:t>
            </a:r>
            <a:r>
              <a:rPr lang="it-IT" dirty="0"/>
              <a:t> of a </a:t>
            </a:r>
            <a:r>
              <a:rPr lang="it-IT" dirty="0" err="1"/>
              <a:t>protein</a:t>
            </a:r>
            <a:r>
              <a:rPr lang="it-IT" dirty="0"/>
              <a:t>. It </a:t>
            </a:r>
            <a:r>
              <a:rPr lang="it-IT" dirty="0" err="1"/>
              <a:t>was</a:t>
            </a:r>
            <a:r>
              <a:rPr lang="it-IT" dirty="0"/>
              <a:t> </a:t>
            </a:r>
            <a:r>
              <a:rPr lang="it-IT" dirty="0" err="1"/>
              <a:t>recognized</a:t>
            </a:r>
            <a:r>
              <a:rPr lang="it-IT" dirty="0"/>
              <a:t> in the 1950s that a </a:t>
            </a:r>
            <a:r>
              <a:rPr lang="it-IT" dirty="0" err="1"/>
              <a:t>triplet</a:t>
            </a:r>
            <a:r>
              <a:rPr lang="it-IT" dirty="0"/>
              <a:t> </a:t>
            </a:r>
            <a:r>
              <a:rPr lang="it-IT" dirty="0" err="1"/>
              <a:t>genetic</a:t>
            </a:r>
            <a:r>
              <a:rPr lang="it-IT" dirty="0"/>
              <a:t> code </a:t>
            </a:r>
            <a:r>
              <a:rPr lang="it-IT" dirty="0" err="1"/>
              <a:t>is</a:t>
            </a:r>
            <a:r>
              <a:rPr lang="it-IT" dirty="0"/>
              <a:t> </a:t>
            </a:r>
            <a:r>
              <a:rPr lang="it-IT" dirty="0" err="1"/>
              <a:t>required</a:t>
            </a:r>
            <a:r>
              <a:rPr lang="it-IT" dirty="0"/>
              <a:t> to account for </a:t>
            </a:r>
            <a:r>
              <a:rPr lang="it-IT" dirty="0" err="1"/>
              <a:t>all</a:t>
            </a:r>
            <a:r>
              <a:rPr lang="it-IT" dirty="0"/>
              <a:t> 20 amino acids </a:t>
            </a:r>
            <a:r>
              <a:rPr lang="it-IT" dirty="0" err="1"/>
              <a:t>found</a:t>
            </a:r>
            <a:r>
              <a:rPr lang="it-IT" dirty="0"/>
              <a:t> in </a:t>
            </a:r>
            <a:r>
              <a:rPr lang="it-IT" dirty="0" err="1"/>
              <a:t>proteins</a:t>
            </a:r>
            <a:r>
              <a:rPr lang="it-IT" dirty="0"/>
              <a:t>. The </a:t>
            </a:r>
            <a:r>
              <a:rPr lang="it-IT" dirty="0" err="1"/>
              <a:t>genetic</a:t>
            </a:r>
            <a:r>
              <a:rPr lang="it-IT" dirty="0"/>
              <a:t> code </a:t>
            </a:r>
            <a:r>
              <a:rPr lang="it-IT" dirty="0" err="1"/>
              <a:t>was</a:t>
            </a:r>
            <a:r>
              <a:rPr lang="it-IT" dirty="0"/>
              <a:t> </a:t>
            </a:r>
            <a:r>
              <a:rPr lang="it-IT" dirty="0" err="1"/>
              <a:t>worked</a:t>
            </a:r>
            <a:r>
              <a:rPr lang="it-IT" dirty="0"/>
              <a:t> out in the 1960s, </a:t>
            </a:r>
            <a:r>
              <a:rPr lang="it-IT" dirty="0" err="1"/>
              <a:t>partly</a:t>
            </a:r>
            <a:r>
              <a:rPr lang="it-IT" dirty="0"/>
              <a:t> by </a:t>
            </a:r>
            <a:r>
              <a:rPr lang="it-IT" dirty="0" err="1"/>
              <a:t>analysis</a:t>
            </a:r>
            <a:r>
              <a:rPr lang="it-IT" dirty="0"/>
              <a:t> of </a:t>
            </a:r>
            <a:r>
              <a:rPr lang="it-IT" dirty="0" err="1"/>
              <a:t>polypeptides</a:t>
            </a:r>
            <a:r>
              <a:rPr lang="it-IT" dirty="0"/>
              <a:t> </a:t>
            </a:r>
            <a:r>
              <a:rPr lang="it-IT" dirty="0" err="1"/>
              <a:t>arising</a:t>
            </a:r>
            <a:r>
              <a:rPr lang="it-IT" dirty="0"/>
              <a:t> from </a:t>
            </a:r>
            <a:r>
              <a:rPr lang="it-IT" dirty="0" err="1"/>
              <a:t>translation</a:t>
            </a:r>
            <a:r>
              <a:rPr lang="it-IT" dirty="0"/>
              <a:t> of </a:t>
            </a:r>
            <a:r>
              <a:rPr lang="it-IT" dirty="0" err="1"/>
              <a:t>artificial</a:t>
            </a:r>
            <a:r>
              <a:rPr lang="it-IT" dirty="0"/>
              <a:t> </a:t>
            </a:r>
            <a:r>
              <a:rPr lang="it-IT" dirty="0" err="1"/>
              <a:t>mRNAs</a:t>
            </a:r>
            <a:r>
              <a:rPr lang="it-IT" dirty="0"/>
              <a:t> of </a:t>
            </a:r>
            <a:r>
              <a:rPr lang="it-IT" dirty="0" err="1"/>
              <a:t>known</a:t>
            </a:r>
            <a:r>
              <a:rPr lang="it-IT" dirty="0"/>
              <a:t> or </a:t>
            </a:r>
            <a:r>
              <a:rPr lang="it-IT" dirty="0" err="1"/>
              <a:t>predictable</a:t>
            </a:r>
            <a:r>
              <a:rPr lang="it-IT" dirty="0"/>
              <a:t> </a:t>
            </a:r>
            <a:r>
              <a:rPr lang="it-IT" dirty="0" err="1"/>
              <a:t>sequence</a:t>
            </a:r>
            <a:r>
              <a:rPr lang="it-IT" dirty="0"/>
              <a:t> in </a:t>
            </a:r>
            <a:r>
              <a:rPr lang="it-IT" dirty="0" err="1"/>
              <a:t>cell</a:t>
            </a:r>
            <a:r>
              <a:rPr lang="it-IT" dirty="0"/>
              <a:t>-free </a:t>
            </a:r>
            <a:r>
              <a:rPr lang="it-IT" dirty="0" err="1"/>
              <a:t>protein-synthesizing</a:t>
            </a:r>
            <a:r>
              <a:rPr lang="it-IT" dirty="0"/>
              <a:t> systems</a:t>
            </a:r>
          </a:p>
        </p:txBody>
      </p:sp>
    </p:spTree>
    <p:extLst>
      <p:ext uri="{BB962C8B-B14F-4D97-AF65-F5344CB8AC3E}">
        <p14:creationId xmlns:p14="http://schemas.microsoft.com/office/powerpoint/2010/main" val="115749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1795F0D-676D-4A0F-8E44-FE2B72450BC4}"/>
              </a:ext>
            </a:extLst>
          </p:cNvPr>
          <p:cNvSpPr/>
          <p:nvPr/>
        </p:nvSpPr>
        <p:spPr>
          <a:xfrm>
            <a:off x="355600" y="2610429"/>
            <a:ext cx="6096000" cy="1477328"/>
          </a:xfrm>
          <a:prstGeom prst="rect">
            <a:avLst/>
          </a:prstGeom>
        </p:spPr>
        <p:txBody>
          <a:bodyPr>
            <a:spAutoFit/>
          </a:bodyPr>
          <a:lstStyle/>
          <a:p>
            <a:r>
              <a:rPr lang="it-IT" dirty="0"/>
              <a:t>The 64 </a:t>
            </a:r>
            <a:r>
              <a:rPr lang="it-IT" dirty="0" err="1"/>
              <a:t>codons</a:t>
            </a:r>
            <a:r>
              <a:rPr lang="it-IT" dirty="0"/>
              <a:t> </a:t>
            </a:r>
            <a:r>
              <a:rPr lang="it-IT" dirty="0" err="1"/>
              <a:t>fall</a:t>
            </a:r>
            <a:r>
              <a:rPr lang="it-IT" dirty="0"/>
              <a:t> </a:t>
            </a:r>
            <a:r>
              <a:rPr lang="it-IT" dirty="0" err="1"/>
              <a:t>into</a:t>
            </a:r>
            <a:r>
              <a:rPr lang="it-IT" dirty="0"/>
              <a:t> groups, </a:t>
            </a:r>
            <a:r>
              <a:rPr lang="it-IT" dirty="0" err="1"/>
              <a:t>where</a:t>
            </a:r>
            <a:r>
              <a:rPr lang="it-IT" dirty="0"/>
              <a:t> the </a:t>
            </a:r>
            <a:r>
              <a:rPr lang="it-IT" dirty="0" err="1"/>
              <a:t>members</a:t>
            </a:r>
            <a:r>
              <a:rPr lang="it-IT" dirty="0"/>
              <a:t> of </a:t>
            </a:r>
            <a:r>
              <a:rPr lang="it-IT" dirty="0" err="1"/>
              <a:t>each</a:t>
            </a:r>
            <a:r>
              <a:rPr lang="it-IT" dirty="0"/>
              <a:t> group code for the </a:t>
            </a:r>
            <a:r>
              <a:rPr lang="it-IT" dirty="0" err="1"/>
              <a:t>same</a:t>
            </a:r>
            <a:r>
              <a:rPr lang="it-IT" dirty="0"/>
              <a:t> amino acid. </a:t>
            </a:r>
            <a:r>
              <a:rPr lang="it-IT" dirty="0" err="1"/>
              <a:t>Only</a:t>
            </a:r>
            <a:r>
              <a:rPr lang="it-IT" dirty="0"/>
              <a:t> </a:t>
            </a:r>
            <a:r>
              <a:rPr lang="it-IT" b="1" dirty="0" err="1"/>
              <a:t>tryptophan</a:t>
            </a:r>
            <a:r>
              <a:rPr lang="it-IT" dirty="0"/>
              <a:t> and </a:t>
            </a:r>
            <a:r>
              <a:rPr lang="it-IT" b="1" dirty="0" err="1"/>
              <a:t>methionine</a:t>
            </a:r>
            <a:r>
              <a:rPr lang="it-IT" dirty="0"/>
              <a:t> have just a single </a:t>
            </a:r>
            <a:r>
              <a:rPr lang="it-IT" dirty="0" err="1"/>
              <a:t>codon</a:t>
            </a:r>
            <a:r>
              <a:rPr lang="it-IT" dirty="0"/>
              <a:t> </a:t>
            </a:r>
            <a:r>
              <a:rPr lang="it-IT" dirty="0" err="1"/>
              <a:t>each</a:t>
            </a:r>
            <a:r>
              <a:rPr lang="it-IT" dirty="0"/>
              <a:t>: </a:t>
            </a:r>
            <a:r>
              <a:rPr lang="it-IT" dirty="0" err="1"/>
              <a:t>all</a:t>
            </a:r>
            <a:r>
              <a:rPr lang="it-IT" dirty="0"/>
              <a:t> </a:t>
            </a:r>
            <a:r>
              <a:rPr lang="it-IT" dirty="0" err="1"/>
              <a:t>other</a:t>
            </a:r>
            <a:r>
              <a:rPr lang="it-IT" dirty="0"/>
              <a:t> amino acids are </a:t>
            </a:r>
            <a:r>
              <a:rPr lang="it-IT" dirty="0" err="1"/>
              <a:t>coded</a:t>
            </a:r>
            <a:r>
              <a:rPr lang="it-IT" dirty="0"/>
              <a:t> by </a:t>
            </a:r>
            <a:r>
              <a:rPr lang="it-IT" dirty="0" err="1"/>
              <a:t>two</a:t>
            </a:r>
            <a:r>
              <a:rPr lang="it-IT" dirty="0"/>
              <a:t>, </a:t>
            </a:r>
            <a:r>
              <a:rPr lang="it-IT" dirty="0" err="1"/>
              <a:t>three</a:t>
            </a:r>
            <a:r>
              <a:rPr lang="it-IT" dirty="0"/>
              <a:t>, </a:t>
            </a:r>
            <a:r>
              <a:rPr lang="it-IT" dirty="0" err="1"/>
              <a:t>four</a:t>
            </a:r>
            <a:r>
              <a:rPr lang="it-IT" dirty="0"/>
              <a:t>, or </a:t>
            </a:r>
            <a:r>
              <a:rPr lang="it-IT" dirty="0" err="1"/>
              <a:t>six</a:t>
            </a:r>
            <a:r>
              <a:rPr lang="it-IT" dirty="0"/>
              <a:t> </a:t>
            </a:r>
            <a:r>
              <a:rPr lang="it-IT" dirty="0" err="1"/>
              <a:t>codons</a:t>
            </a:r>
            <a:r>
              <a:rPr lang="it-IT" dirty="0"/>
              <a:t>. </a:t>
            </a:r>
            <a:r>
              <a:rPr lang="it-IT" dirty="0" err="1"/>
              <a:t>This</a:t>
            </a:r>
            <a:r>
              <a:rPr lang="it-IT" dirty="0"/>
              <a:t> feature of the code </a:t>
            </a:r>
            <a:r>
              <a:rPr lang="it-IT" dirty="0" err="1"/>
              <a:t>is</a:t>
            </a:r>
            <a:r>
              <a:rPr lang="it-IT" dirty="0"/>
              <a:t> </a:t>
            </a:r>
            <a:r>
              <a:rPr lang="it-IT" dirty="0" err="1"/>
              <a:t>called</a:t>
            </a:r>
            <a:r>
              <a:rPr lang="it-IT" dirty="0"/>
              <a:t> </a:t>
            </a:r>
            <a:r>
              <a:rPr lang="it-IT" dirty="0" err="1">
                <a:solidFill>
                  <a:srgbClr val="FF0000"/>
                </a:solidFill>
              </a:rPr>
              <a:t>degeneracy</a:t>
            </a:r>
            <a:r>
              <a:rPr lang="it-IT" dirty="0"/>
              <a:t>.</a:t>
            </a:r>
          </a:p>
        </p:txBody>
      </p:sp>
      <p:sp>
        <p:nvSpPr>
          <p:cNvPr id="5" name="Rettangolo 4">
            <a:extLst>
              <a:ext uri="{FF2B5EF4-FFF2-40B4-BE49-F238E27FC236}">
                <a16:creationId xmlns:a16="http://schemas.microsoft.com/office/drawing/2014/main" id="{FF1A93E4-887B-43B7-8F7C-67D65385A5A1}"/>
              </a:ext>
            </a:extLst>
          </p:cNvPr>
          <p:cNvSpPr/>
          <p:nvPr/>
        </p:nvSpPr>
        <p:spPr>
          <a:xfrm>
            <a:off x="287866" y="4247571"/>
            <a:ext cx="6096000" cy="2308324"/>
          </a:xfrm>
          <a:prstGeom prst="rect">
            <a:avLst/>
          </a:prstGeom>
        </p:spPr>
        <p:txBody>
          <a:bodyPr>
            <a:spAutoFit/>
          </a:bodyPr>
          <a:lstStyle/>
          <a:p>
            <a:r>
              <a:rPr lang="it-IT" dirty="0"/>
              <a:t>The code </a:t>
            </a:r>
            <a:r>
              <a:rPr lang="it-IT" dirty="0" err="1"/>
              <a:t>also</a:t>
            </a:r>
            <a:r>
              <a:rPr lang="it-IT" dirty="0"/>
              <a:t> has </a:t>
            </a:r>
            <a:r>
              <a:rPr lang="it-IT" dirty="0" err="1"/>
              <a:t>four</a:t>
            </a:r>
            <a:r>
              <a:rPr lang="it-IT" dirty="0"/>
              <a:t> </a:t>
            </a:r>
            <a:r>
              <a:rPr lang="it-IT" dirty="0" err="1"/>
              <a:t>punctuation</a:t>
            </a:r>
            <a:r>
              <a:rPr lang="it-IT" dirty="0"/>
              <a:t> </a:t>
            </a:r>
            <a:r>
              <a:rPr lang="it-IT" dirty="0" err="1"/>
              <a:t>codons</a:t>
            </a:r>
            <a:r>
              <a:rPr lang="it-IT" dirty="0"/>
              <a:t>, which indicate the points </a:t>
            </a:r>
            <a:r>
              <a:rPr lang="it-IT" dirty="0" err="1"/>
              <a:t>within</a:t>
            </a:r>
            <a:r>
              <a:rPr lang="it-IT" dirty="0"/>
              <a:t> an </a:t>
            </a:r>
            <a:r>
              <a:rPr lang="it-IT" dirty="0" err="1"/>
              <a:t>mRNA</a:t>
            </a:r>
            <a:r>
              <a:rPr lang="it-IT" dirty="0"/>
              <a:t> </a:t>
            </a:r>
            <a:r>
              <a:rPr lang="it-IT" dirty="0" err="1"/>
              <a:t>where</a:t>
            </a:r>
            <a:r>
              <a:rPr lang="it-IT" dirty="0"/>
              <a:t> </a:t>
            </a:r>
            <a:r>
              <a:rPr lang="it-IT" dirty="0" err="1"/>
              <a:t>translation</a:t>
            </a:r>
            <a:r>
              <a:rPr lang="it-IT" dirty="0"/>
              <a:t> of the nucleotide </a:t>
            </a:r>
            <a:r>
              <a:rPr lang="it-IT" dirty="0" err="1"/>
              <a:t>sequence</a:t>
            </a:r>
            <a:r>
              <a:rPr lang="it-IT" dirty="0"/>
              <a:t> </a:t>
            </a:r>
            <a:r>
              <a:rPr lang="it-IT" dirty="0" err="1"/>
              <a:t>should</a:t>
            </a:r>
            <a:r>
              <a:rPr lang="it-IT" dirty="0"/>
              <a:t> start and </a:t>
            </a:r>
            <a:r>
              <a:rPr lang="it-IT" dirty="0" err="1"/>
              <a:t>finish</a:t>
            </a:r>
            <a:r>
              <a:rPr lang="it-IT" dirty="0"/>
              <a:t>. The </a:t>
            </a:r>
            <a:r>
              <a:rPr lang="it-IT" dirty="0" err="1"/>
              <a:t>initiation</a:t>
            </a:r>
            <a:r>
              <a:rPr lang="it-IT" dirty="0"/>
              <a:t> </a:t>
            </a:r>
            <a:r>
              <a:rPr lang="it-IT" dirty="0" err="1"/>
              <a:t>codon</a:t>
            </a:r>
            <a:r>
              <a:rPr lang="it-IT" dirty="0"/>
              <a:t> </a:t>
            </a:r>
            <a:r>
              <a:rPr lang="it-IT" dirty="0" err="1"/>
              <a:t>is</a:t>
            </a:r>
            <a:r>
              <a:rPr lang="it-IT" dirty="0"/>
              <a:t> </a:t>
            </a:r>
            <a:r>
              <a:rPr lang="it-IT" dirty="0" err="1"/>
              <a:t>usually</a:t>
            </a:r>
            <a:r>
              <a:rPr lang="it-IT" dirty="0"/>
              <a:t> 5′-AUG-3′, </a:t>
            </a:r>
            <a:r>
              <a:rPr lang="it-IT" dirty="0" err="1"/>
              <a:t>which</a:t>
            </a:r>
            <a:r>
              <a:rPr lang="it-IT" dirty="0"/>
              <a:t> </a:t>
            </a:r>
            <a:r>
              <a:rPr lang="it-IT" dirty="0" err="1"/>
              <a:t>also</a:t>
            </a:r>
            <a:r>
              <a:rPr lang="it-IT" dirty="0"/>
              <a:t> </a:t>
            </a:r>
            <a:r>
              <a:rPr lang="it-IT" dirty="0" err="1"/>
              <a:t>specifies</a:t>
            </a:r>
            <a:r>
              <a:rPr lang="it-IT" dirty="0"/>
              <a:t> </a:t>
            </a:r>
            <a:r>
              <a:rPr lang="it-IT" dirty="0" err="1"/>
              <a:t>methionine</a:t>
            </a:r>
            <a:r>
              <a:rPr lang="it-IT" dirty="0"/>
              <a:t> (so </a:t>
            </a:r>
            <a:r>
              <a:rPr lang="it-IT" dirty="0" err="1"/>
              <a:t>most</a:t>
            </a:r>
            <a:r>
              <a:rPr lang="it-IT" dirty="0"/>
              <a:t> </a:t>
            </a:r>
            <a:r>
              <a:rPr lang="it-IT" dirty="0" err="1"/>
              <a:t>newly</a:t>
            </a:r>
            <a:r>
              <a:rPr lang="it-IT" dirty="0"/>
              <a:t> </a:t>
            </a:r>
            <a:r>
              <a:rPr lang="it-IT" dirty="0" err="1"/>
              <a:t>synthesized</a:t>
            </a:r>
            <a:r>
              <a:rPr lang="it-IT" dirty="0"/>
              <a:t> </a:t>
            </a:r>
            <a:r>
              <a:rPr lang="it-IT" dirty="0" err="1"/>
              <a:t>polypeptides</a:t>
            </a:r>
            <a:r>
              <a:rPr lang="it-IT" dirty="0"/>
              <a:t> start with </a:t>
            </a:r>
            <a:r>
              <a:rPr lang="it-IT" dirty="0" err="1"/>
              <a:t>methionine</a:t>
            </a:r>
            <a:r>
              <a:rPr lang="it-IT" dirty="0"/>
              <a:t>), </a:t>
            </a:r>
            <a:r>
              <a:rPr lang="it-IT" dirty="0" err="1"/>
              <a:t>although</a:t>
            </a:r>
            <a:r>
              <a:rPr lang="it-IT" dirty="0"/>
              <a:t> </a:t>
            </a:r>
            <a:r>
              <a:rPr lang="it-IT" dirty="0" err="1"/>
              <a:t>other</a:t>
            </a:r>
            <a:r>
              <a:rPr lang="it-IT" dirty="0"/>
              <a:t> </a:t>
            </a:r>
            <a:r>
              <a:rPr lang="it-IT" dirty="0" err="1"/>
              <a:t>codons</a:t>
            </a:r>
            <a:r>
              <a:rPr lang="it-IT" dirty="0"/>
              <a:t> </a:t>
            </a:r>
            <a:r>
              <a:rPr lang="it-IT" dirty="0" err="1"/>
              <a:t>such</a:t>
            </a:r>
            <a:r>
              <a:rPr lang="it-IT" dirty="0"/>
              <a:t> </a:t>
            </a:r>
            <a:r>
              <a:rPr lang="it-IT" dirty="0" err="1"/>
              <a:t>as</a:t>
            </a:r>
            <a:r>
              <a:rPr lang="it-IT" dirty="0"/>
              <a:t> 5′-GUG-3′ and 5′-UUG-3′ are </a:t>
            </a:r>
            <a:r>
              <a:rPr lang="it-IT" dirty="0" err="1"/>
              <a:t>also</a:t>
            </a:r>
            <a:r>
              <a:rPr lang="it-IT" dirty="0"/>
              <a:t> </a:t>
            </a:r>
            <a:r>
              <a:rPr lang="it-IT" dirty="0" err="1"/>
              <a:t>used</a:t>
            </a:r>
            <a:r>
              <a:rPr lang="it-IT" dirty="0"/>
              <a:t>, </a:t>
            </a:r>
            <a:r>
              <a:rPr lang="it-IT" dirty="0" err="1"/>
              <a:t>especially</a:t>
            </a:r>
            <a:r>
              <a:rPr lang="it-IT" dirty="0"/>
              <a:t> in </a:t>
            </a:r>
            <a:r>
              <a:rPr lang="it-IT" dirty="0" err="1"/>
              <a:t>bacteria</a:t>
            </a:r>
            <a:r>
              <a:rPr lang="it-IT" dirty="0"/>
              <a:t>. The </a:t>
            </a:r>
            <a:r>
              <a:rPr lang="it-IT" dirty="0" err="1"/>
              <a:t>three</a:t>
            </a:r>
            <a:r>
              <a:rPr lang="it-IT" dirty="0"/>
              <a:t> </a:t>
            </a:r>
            <a:r>
              <a:rPr lang="it-IT" dirty="0" err="1"/>
              <a:t>termination</a:t>
            </a:r>
            <a:r>
              <a:rPr lang="it-IT" dirty="0"/>
              <a:t> </a:t>
            </a:r>
            <a:r>
              <a:rPr lang="it-IT" dirty="0" err="1"/>
              <a:t>codons</a:t>
            </a:r>
            <a:r>
              <a:rPr lang="it-IT" dirty="0"/>
              <a:t> are 5′-UAG-3′, 5′-UAA-3′, and 5′-UGA-3′.</a:t>
            </a:r>
          </a:p>
        </p:txBody>
      </p:sp>
      <p:pic>
        <p:nvPicPr>
          <p:cNvPr id="6" name="Immagine 5">
            <a:extLst>
              <a:ext uri="{FF2B5EF4-FFF2-40B4-BE49-F238E27FC236}">
                <a16:creationId xmlns:a16="http://schemas.microsoft.com/office/drawing/2014/main" id="{4A0A5E08-F209-4A12-A11C-4C049B2ACC5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527800" y="439682"/>
            <a:ext cx="5400675" cy="3648075"/>
          </a:xfrm>
          <a:prstGeom prst="rect">
            <a:avLst/>
          </a:prstGeom>
        </p:spPr>
      </p:pic>
      <p:pic>
        <p:nvPicPr>
          <p:cNvPr id="7" name="Immagine 6">
            <a:extLst>
              <a:ext uri="{FF2B5EF4-FFF2-40B4-BE49-F238E27FC236}">
                <a16:creationId xmlns:a16="http://schemas.microsoft.com/office/drawing/2014/main" id="{8667C7C2-BD55-4CBC-B4DF-EE5D9AF24D8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289799" y="4334933"/>
            <a:ext cx="3724275" cy="2133600"/>
          </a:xfrm>
          <a:prstGeom prst="rect">
            <a:avLst/>
          </a:prstGeom>
        </p:spPr>
      </p:pic>
      <p:pic>
        <p:nvPicPr>
          <p:cNvPr id="1027" name="Picture 3" descr="Risultati immagini per Heinrich Matthaei">
            <a:hlinkClick r:id="rId4"/>
            <a:extLst>
              <a:ext uri="{FF2B5EF4-FFF2-40B4-BE49-F238E27FC236}">
                <a16:creationId xmlns:a16="http://schemas.microsoft.com/office/drawing/2014/main" id="{D0F610E9-67C5-4E31-9DCE-40B2D9AE3F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600" y="166205"/>
            <a:ext cx="1350843" cy="1680153"/>
          </a:xfrm>
          <a:prstGeom prst="rect">
            <a:avLst/>
          </a:prstGeom>
          <a:noFill/>
          <a:extLst>
            <a:ext uri="{909E8E84-426E-40DD-AFC4-6F175D3DCCD1}">
              <a14:hiddenFill xmlns:a14="http://schemas.microsoft.com/office/drawing/2010/main">
                <a:solidFill>
                  <a:srgbClr val="FFFFFF"/>
                </a:solidFill>
              </a14:hiddenFill>
            </a:ext>
          </a:extLst>
        </p:spPr>
      </p:pic>
      <p:sp>
        <p:nvSpPr>
          <p:cNvPr id="9" name="Rettangolo 8">
            <a:extLst>
              <a:ext uri="{FF2B5EF4-FFF2-40B4-BE49-F238E27FC236}">
                <a16:creationId xmlns:a16="http://schemas.microsoft.com/office/drawing/2014/main" id="{CE9C8D7F-DEC9-4BCF-8FDE-B107AB47C97C}"/>
              </a:ext>
            </a:extLst>
          </p:cNvPr>
          <p:cNvSpPr/>
          <p:nvPr/>
        </p:nvSpPr>
        <p:spPr>
          <a:xfrm>
            <a:off x="287866" y="2110931"/>
            <a:ext cx="1881669" cy="369332"/>
          </a:xfrm>
          <a:prstGeom prst="rect">
            <a:avLst/>
          </a:prstGeom>
        </p:spPr>
        <p:txBody>
          <a:bodyPr wrap="none">
            <a:spAutoFit/>
          </a:bodyPr>
          <a:lstStyle/>
          <a:p>
            <a:r>
              <a:rPr lang="it-IT" dirty="0"/>
              <a:t>Heinrich </a:t>
            </a:r>
            <a:r>
              <a:rPr lang="it-IT" dirty="0" err="1"/>
              <a:t>Matthaei</a:t>
            </a:r>
            <a:endParaRPr lang="it-IT" dirty="0"/>
          </a:p>
        </p:txBody>
      </p:sp>
      <p:sp>
        <p:nvSpPr>
          <p:cNvPr id="10" name="Rettangolo 9">
            <a:extLst>
              <a:ext uri="{FF2B5EF4-FFF2-40B4-BE49-F238E27FC236}">
                <a16:creationId xmlns:a16="http://schemas.microsoft.com/office/drawing/2014/main" id="{CA61E30F-ADE6-4985-8560-4BF978E90A77}"/>
              </a:ext>
            </a:extLst>
          </p:cNvPr>
          <p:cNvSpPr/>
          <p:nvPr/>
        </p:nvSpPr>
        <p:spPr>
          <a:xfrm>
            <a:off x="263525" y="1846358"/>
            <a:ext cx="2042034" cy="369332"/>
          </a:xfrm>
          <a:prstGeom prst="rect">
            <a:avLst/>
          </a:prstGeom>
        </p:spPr>
        <p:txBody>
          <a:bodyPr wrap="none">
            <a:spAutoFit/>
          </a:bodyPr>
          <a:lstStyle/>
          <a:p>
            <a:r>
              <a:rPr lang="it-IT" dirty="0"/>
              <a:t>Marshall </a:t>
            </a:r>
            <a:r>
              <a:rPr lang="it-IT" dirty="0" err="1"/>
              <a:t>Nirenberg</a:t>
            </a:r>
            <a:r>
              <a:rPr lang="it-IT" dirty="0"/>
              <a:t> </a:t>
            </a:r>
          </a:p>
        </p:txBody>
      </p:sp>
      <p:pic>
        <p:nvPicPr>
          <p:cNvPr id="1031" name="Picture 7" descr="Risultati immagini per Severo Ochoa">
            <a:hlinkClick r:id="rId6"/>
            <a:extLst>
              <a:ext uri="{FF2B5EF4-FFF2-40B4-BE49-F238E27FC236}">
                <a16:creationId xmlns:a16="http://schemas.microsoft.com/office/drawing/2014/main" id="{AECA870C-EE86-4093-8581-EE57656761D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7338" y="249447"/>
            <a:ext cx="983095" cy="1477328"/>
          </a:xfrm>
          <a:prstGeom prst="rect">
            <a:avLst/>
          </a:prstGeom>
          <a:noFill/>
          <a:extLst>
            <a:ext uri="{909E8E84-426E-40DD-AFC4-6F175D3DCCD1}">
              <a14:hiddenFill xmlns:a14="http://schemas.microsoft.com/office/drawing/2010/main">
                <a:solidFill>
                  <a:srgbClr val="FFFFFF"/>
                </a:solidFill>
              </a14:hiddenFill>
            </a:ext>
          </a:extLst>
        </p:spPr>
      </p:pic>
      <p:sp>
        <p:nvSpPr>
          <p:cNvPr id="11" name="Rettangolo 10">
            <a:extLst>
              <a:ext uri="{FF2B5EF4-FFF2-40B4-BE49-F238E27FC236}">
                <a16:creationId xmlns:a16="http://schemas.microsoft.com/office/drawing/2014/main" id="{3828A2BB-CF7B-4ED4-91B3-84B053C5DED1}"/>
              </a:ext>
            </a:extLst>
          </p:cNvPr>
          <p:cNvSpPr/>
          <p:nvPr/>
        </p:nvSpPr>
        <p:spPr>
          <a:xfrm>
            <a:off x="2258500" y="1757561"/>
            <a:ext cx="1477584" cy="369332"/>
          </a:xfrm>
          <a:prstGeom prst="rect">
            <a:avLst/>
          </a:prstGeom>
        </p:spPr>
        <p:txBody>
          <a:bodyPr wrap="none">
            <a:spAutoFit/>
          </a:bodyPr>
          <a:lstStyle/>
          <a:p>
            <a:r>
              <a:rPr lang="it-IT" dirty="0"/>
              <a:t>Severo </a:t>
            </a:r>
            <a:r>
              <a:rPr lang="it-IT" dirty="0" err="1"/>
              <a:t>Ochoa</a:t>
            </a:r>
            <a:endParaRPr lang="it-IT" dirty="0"/>
          </a:p>
        </p:txBody>
      </p:sp>
      <p:sp>
        <p:nvSpPr>
          <p:cNvPr id="12" name="Rettangolo 11">
            <a:extLst>
              <a:ext uri="{FF2B5EF4-FFF2-40B4-BE49-F238E27FC236}">
                <a16:creationId xmlns:a16="http://schemas.microsoft.com/office/drawing/2014/main" id="{FE9D88B5-8FD8-41EF-A913-CEB3F306D5B1}"/>
              </a:ext>
            </a:extLst>
          </p:cNvPr>
          <p:cNvSpPr/>
          <p:nvPr/>
        </p:nvSpPr>
        <p:spPr>
          <a:xfrm>
            <a:off x="3637152" y="2110931"/>
            <a:ext cx="1816588" cy="369332"/>
          </a:xfrm>
          <a:prstGeom prst="rect">
            <a:avLst/>
          </a:prstGeom>
        </p:spPr>
        <p:txBody>
          <a:bodyPr wrap="none">
            <a:spAutoFit/>
          </a:bodyPr>
          <a:lstStyle/>
          <a:p>
            <a:r>
              <a:rPr lang="it-IT" dirty="0" err="1"/>
              <a:t>Gobinda</a:t>
            </a:r>
            <a:r>
              <a:rPr lang="it-IT" dirty="0"/>
              <a:t> </a:t>
            </a:r>
            <a:r>
              <a:rPr lang="it-IT" dirty="0" err="1"/>
              <a:t>Khorana</a:t>
            </a:r>
            <a:endParaRPr lang="it-IT" dirty="0"/>
          </a:p>
        </p:txBody>
      </p:sp>
      <p:pic>
        <p:nvPicPr>
          <p:cNvPr id="14" name="Immagine 13">
            <a:extLst>
              <a:ext uri="{FF2B5EF4-FFF2-40B4-BE49-F238E27FC236}">
                <a16:creationId xmlns:a16="http://schemas.microsoft.com/office/drawing/2014/main" id="{858ABEA4-197B-497F-8BF0-9B34C4AF4FF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60965" y="633603"/>
            <a:ext cx="1050686" cy="1477328"/>
          </a:xfrm>
          <a:prstGeom prst="rect">
            <a:avLst/>
          </a:prstGeom>
        </p:spPr>
      </p:pic>
      <p:pic>
        <p:nvPicPr>
          <p:cNvPr id="16" name="Immagine 15">
            <a:extLst>
              <a:ext uri="{FF2B5EF4-FFF2-40B4-BE49-F238E27FC236}">
                <a16:creationId xmlns:a16="http://schemas.microsoft.com/office/drawing/2014/main" id="{42A2EF1A-8B16-4B74-A2D6-CA67D1F3EF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60974" y="187436"/>
            <a:ext cx="1149350" cy="1454150"/>
          </a:xfrm>
          <a:prstGeom prst="rect">
            <a:avLst/>
          </a:prstGeom>
        </p:spPr>
      </p:pic>
      <p:sp>
        <p:nvSpPr>
          <p:cNvPr id="17" name="Rettangolo 16">
            <a:extLst>
              <a:ext uri="{FF2B5EF4-FFF2-40B4-BE49-F238E27FC236}">
                <a16:creationId xmlns:a16="http://schemas.microsoft.com/office/drawing/2014/main" id="{EF0661D7-1EB8-4CD7-B7DD-1D7D1099D1D6}"/>
              </a:ext>
            </a:extLst>
          </p:cNvPr>
          <p:cNvSpPr/>
          <p:nvPr/>
        </p:nvSpPr>
        <p:spPr>
          <a:xfrm>
            <a:off x="5081238" y="1684497"/>
            <a:ext cx="1464055" cy="369332"/>
          </a:xfrm>
          <a:prstGeom prst="rect">
            <a:avLst/>
          </a:prstGeom>
        </p:spPr>
        <p:txBody>
          <a:bodyPr wrap="none">
            <a:spAutoFit/>
          </a:bodyPr>
          <a:lstStyle/>
          <a:p>
            <a:r>
              <a:rPr lang="it-IT" dirty="0"/>
              <a:t>Robert </a:t>
            </a:r>
            <a:r>
              <a:rPr lang="it-IT" dirty="0" err="1"/>
              <a:t>Holley</a:t>
            </a:r>
            <a:endParaRPr lang="it-IT" dirty="0"/>
          </a:p>
        </p:txBody>
      </p:sp>
    </p:spTree>
    <p:extLst>
      <p:ext uri="{BB962C8B-B14F-4D97-AF65-F5344CB8AC3E}">
        <p14:creationId xmlns:p14="http://schemas.microsoft.com/office/powerpoint/2010/main" val="3276825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0EA74A4C-D310-466D-9556-CD5101D9E031}"/>
              </a:ext>
            </a:extLst>
          </p:cNvPr>
          <p:cNvSpPr/>
          <p:nvPr/>
        </p:nvSpPr>
        <p:spPr>
          <a:xfrm>
            <a:off x="0" y="30367"/>
            <a:ext cx="8144933" cy="2031325"/>
          </a:xfrm>
          <a:prstGeom prst="rect">
            <a:avLst/>
          </a:prstGeom>
        </p:spPr>
        <p:txBody>
          <a:bodyPr wrap="square">
            <a:spAutoFit/>
          </a:bodyPr>
          <a:lstStyle/>
          <a:p>
            <a:r>
              <a:rPr lang="it-IT" dirty="0"/>
              <a:t>It </a:t>
            </a:r>
            <a:r>
              <a:rPr lang="it-IT" dirty="0" err="1"/>
              <a:t>was</a:t>
            </a:r>
            <a:r>
              <a:rPr lang="it-IT" dirty="0"/>
              <a:t> </a:t>
            </a:r>
            <a:r>
              <a:rPr lang="it-IT" dirty="0" err="1"/>
              <a:t>originally</a:t>
            </a:r>
            <a:r>
              <a:rPr lang="it-IT" dirty="0"/>
              <a:t> </a:t>
            </a:r>
            <a:r>
              <a:rPr lang="it-IT" dirty="0" err="1"/>
              <a:t>thought</a:t>
            </a:r>
            <a:r>
              <a:rPr lang="it-IT" dirty="0"/>
              <a:t> that the </a:t>
            </a:r>
            <a:r>
              <a:rPr lang="it-IT" dirty="0" err="1"/>
              <a:t>genetic</a:t>
            </a:r>
            <a:r>
              <a:rPr lang="it-IT" dirty="0"/>
              <a:t> code must be the </a:t>
            </a:r>
            <a:r>
              <a:rPr lang="it-IT" dirty="0" err="1"/>
              <a:t>same</a:t>
            </a:r>
            <a:r>
              <a:rPr lang="it-IT" dirty="0"/>
              <a:t> in </a:t>
            </a:r>
            <a:r>
              <a:rPr lang="it-IT" dirty="0" err="1"/>
              <a:t>all</a:t>
            </a:r>
            <a:r>
              <a:rPr lang="it-IT" dirty="0"/>
              <a:t> </a:t>
            </a:r>
            <a:r>
              <a:rPr lang="it-IT" dirty="0" err="1"/>
              <a:t>organisms</a:t>
            </a:r>
            <a:r>
              <a:rPr lang="it-IT" dirty="0"/>
              <a:t>. The </a:t>
            </a:r>
            <a:r>
              <a:rPr lang="it-IT" dirty="0" err="1"/>
              <a:t>argument</a:t>
            </a:r>
            <a:r>
              <a:rPr lang="it-IT" dirty="0"/>
              <a:t> </a:t>
            </a:r>
            <a:r>
              <a:rPr lang="it-IT" dirty="0" err="1"/>
              <a:t>was</a:t>
            </a:r>
            <a:r>
              <a:rPr lang="it-IT" dirty="0"/>
              <a:t> that, once </a:t>
            </a:r>
            <a:r>
              <a:rPr lang="it-IT" dirty="0" err="1"/>
              <a:t>established</a:t>
            </a:r>
            <a:r>
              <a:rPr lang="it-IT" dirty="0"/>
              <a:t>, it </a:t>
            </a:r>
            <a:r>
              <a:rPr lang="it-IT" dirty="0" err="1"/>
              <a:t>would</a:t>
            </a:r>
            <a:r>
              <a:rPr lang="it-IT" dirty="0"/>
              <a:t> be </a:t>
            </a:r>
            <a:r>
              <a:rPr lang="it-IT" dirty="0" err="1"/>
              <a:t>impossible</a:t>
            </a:r>
            <a:r>
              <a:rPr lang="it-IT" dirty="0"/>
              <a:t> for the code to </a:t>
            </a:r>
            <a:r>
              <a:rPr lang="it-IT" dirty="0" err="1"/>
              <a:t>change</a:t>
            </a:r>
            <a:r>
              <a:rPr lang="it-IT" dirty="0"/>
              <a:t> </a:t>
            </a:r>
            <a:r>
              <a:rPr lang="it-IT" dirty="0" err="1"/>
              <a:t>because</a:t>
            </a:r>
            <a:r>
              <a:rPr lang="it-IT" dirty="0"/>
              <a:t> giving a new </a:t>
            </a:r>
            <a:r>
              <a:rPr lang="it-IT" dirty="0" err="1"/>
              <a:t>meaning</a:t>
            </a:r>
            <a:r>
              <a:rPr lang="it-IT" dirty="0"/>
              <a:t> to </a:t>
            </a:r>
            <a:r>
              <a:rPr lang="it-IT" dirty="0" err="1"/>
              <a:t>any</a:t>
            </a:r>
            <a:r>
              <a:rPr lang="it-IT" dirty="0"/>
              <a:t> single </a:t>
            </a:r>
            <a:r>
              <a:rPr lang="it-IT" dirty="0" err="1"/>
              <a:t>codon</a:t>
            </a:r>
            <a:r>
              <a:rPr lang="it-IT" dirty="0"/>
              <a:t> </a:t>
            </a:r>
            <a:r>
              <a:rPr lang="it-IT" dirty="0" err="1"/>
              <a:t>would</a:t>
            </a:r>
            <a:r>
              <a:rPr lang="it-IT" dirty="0"/>
              <a:t> </a:t>
            </a:r>
            <a:r>
              <a:rPr lang="it-IT" dirty="0" err="1"/>
              <a:t>result</a:t>
            </a:r>
            <a:r>
              <a:rPr lang="it-IT" dirty="0"/>
              <a:t> in </a:t>
            </a:r>
            <a:r>
              <a:rPr lang="it-IT" dirty="0" err="1"/>
              <a:t>widespread</a:t>
            </a:r>
            <a:r>
              <a:rPr lang="it-IT" dirty="0"/>
              <a:t> disruption of </a:t>
            </a:r>
            <a:r>
              <a:rPr lang="it-IT" dirty="0" err="1"/>
              <a:t>proteins</a:t>
            </a:r>
            <a:r>
              <a:rPr lang="it-IT" dirty="0"/>
              <a:t>. </a:t>
            </a:r>
            <a:r>
              <a:rPr lang="en-US" dirty="0"/>
              <a:t>This reasoning seems sound, so it is surprising that, in reality, the genetic code is </a:t>
            </a:r>
            <a:r>
              <a:rPr lang="en-US" dirty="0">
                <a:solidFill>
                  <a:srgbClr val="FF0000"/>
                </a:solidFill>
              </a:rPr>
              <a:t>not universal</a:t>
            </a:r>
            <a:r>
              <a:rPr lang="en-US" dirty="0"/>
              <a:t>. </a:t>
            </a:r>
            <a:r>
              <a:rPr lang="it-IT" dirty="0"/>
              <a:t>The </a:t>
            </a:r>
            <a:r>
              <a:rPr lang="it-IT" dirty="0" err="1"/>
              <a:t>vast</a:t>
            </a:r>
            <a:r>
              <a:rPr lang="it-IT" dirty="0"/>
              <a:t> </a:t>
            </a:r>
            <a:r>
              <a:rPr lang="it-IT" dirty="0" err="1"/>
              <a:t>majority</a:t>
            </a:r>
            <a:r>
              <a:rPr lang="it-IT" dirty="0"/>
              <a:t> of </a:t>
            </a:r>
            <a:r>
              <a:rPr lang="it-IT" dirty="0" err="1"/>
              <a:t>genes</a:t>
            </a:r>
            <a:r>
              <a:rPr lang="it-IT" dirty="0"/>
              <a:t> in the </a:t>
            </a:r>
            <a:r>
              <a:rPr lang="it-IT" dirty="0" err="1"/>
              <a:t>vast</a:t>
            </a:r>
            <a:r>
              <a:rPr lang="it-IT" dirty="0"/>
              <a:t> </a:t>
            </a:r>
            <a:r>
              <a:rPr lang="it-IT" dirty="0" err="1"/>
              <a:t>majority</a:t>
            </a:r>
            <a:r>
              <a:rPr lang="it-IT" dirty="0"/>
              <a:t> of </a:t>
            </a:r>
            <a:r>
              <a:rPr lang="it-IT" dirty="0" err="1"/>
              <a:t>organisms</a:t>
            </a:r>
            <a:r>
              <a:rPr lang="it-IT" dirty="0"/>
              <a:t>, but </a:t>
            </a:r>
            <a:r>
              <a:rPr lang="it-IT" dirty="0" err="1"/>
              <a:t>deviations</a:t>
            </a:r>
            <a:r>
              <a:rPr lang="it-IT" dirty="0"/>
              <a:t> are </a:t>
            </a:r>
            <a:r>
              <a:rPr lang="it-IT" dirty="0" err="1"/>
              <a:t>widespread</a:t>
            </a:r>
            <a:r>
              <a:rPr lang="it-IT" dirty="0"/>
              <a:t>. </a:t>
            </a:r>
          </a:p>
          <a:p>
            <a:endParaRPr lang="it-IT" dirty="0"/>
          </a:p>
        </p:txBody>
      </p:sp>
      <p:grpSp>
        <p:nvGrpSpPr>
          <p:cNvPr id="8" name="Gruppo 7">
            <a:extLst>
              <a:ext uri="{FF2B5EF4-FFF2-40B4-BE49-F238E27FC236}">
                <a16:creationId xmlns:a16="http://schemas.microsoft.com/office/drawing/2014/main" id="{EDC8410F-FF83-441C-8F0F-B62F143228AD}"/>
              </a:ext>
            </a:extLst>
          </p:cNvPr>
          <p:cNvGrpSpPr/>
          <p:nvPr/>
        </p:nvGrpSpPr>
        <p:grpSpPr>
          <a:xfrm>
            <a:off x="8073267" y="26140"/>
            <a:ext cx="4169602" cy="6488164"/>
            <a:chOff x="3424237" y="690563"/>
            <a:chExt cx="5343525" cy="7118400"/>
          </a:xfrm>
        </p:grpSpPr>
        <p:pic>
          <p:nvPicPr>
            <p:cNvPr id="6" name="Immagine 5">
              <a:extLst>
                <a:ext uri="{FF2B5EF4-FFF2-40B4-BE49-F238E27FC236}">
                  <a16:creationId xmlns:a16="http://schemas.microsoft.com/office/drawing/2014/main" id="{704E34CD-711B-4407-A482-40840C70626C}"/>
                </a:ext>
              </a:extLst>
            </p:cNvPr>
            <p:cNvPicPr>
              <a:picLocks noChangeAspect="1"/>
            </p:cNvPicPr>
            <p:nvPr/>
          </p:nvPicPr>
          <p:blipFill rotWithShape="1">
            <a:blip r:embed="rId2"/>
            <a:srcRect b="2367"/>
            <a:stretch/>
          </p:blipFill>
          <p:spPr>
            <a:xfrm>
              <a:off x="3424237" y="690563"/>
              <a:ext cx="5343525" cy="5347230"/>
            </a:xfrm>
            <a:prstGeom prst="rect">
              <a:avLst/>
            </a:prstGeom>
          </p:spPr>
        </p:pic>
        <p:pic>
          <p:nvPicPr>
            <p:cNvPr id="7" name="Immagine 6">
              <a:extLst>
                <a:ext uri="{FF2B5EF4-FFF2-40B4-BE49-F238E27FC236}">
                  <a16:creationId xmlns:a16="http://schemas.microsoft.com/office/drawing/2014/main" id="{01397CC1-4094-49A0-B531-B5294C2DDB4B}"/>
                </a:ext>
              </a:extLst>
            </p:cNvPr>
            <p:cNvPicPr>
              <a:picLocks noChangeAspect="1"/>
            </p:cNvPicPr>
            <p:nvPr/>
          </p:nvPicPr>
          <p:blipFill rotWithShape="1">
            <a:blip r:embed="rId3"/>
            <a:srcRect t="3685"/>
            <a:stretch/>
          </p:blipFill>
          <p:spPr>
            <a:xfrm>
              <a:off x="3548061" y="6065888"/>
              <a:ext cx="5095875" cy="1743075"/>
            </a:xfrm>
            <a:prstGeom prst="rect">
              <a:avLst/>
            </a:prstGeom>
          </p:spPr>
        </p:pic>
      </p:grpSp>
      <p:sp>
        <p:nvSpPr>
          <p:cNvPr id="9" name="Rettangolo 8">
            <a:extLst>
              <a:ext uri="{FF2B5EF4-FFF2-40B4-BE49-F238E27FC236}">
                <a16:creationId xmlns:a16="http://schemas.microsoft.com/office/drawing/2014/main" id="{A3F0C65C-2FC7-4419-82F5-7D5CB9D1E1D6}"/>
              </a:ext>
            </a:extLst>
          </p:cNvPr>
          <p:cNvSpPr/>
          <p:nvPr/>
        </p:nvSpPr>
        <p:spPr>
          <a:xfrm>
            <a:off x="45753" y="3110466"/>
            <a:ext cx="7934451" cy="2031325"/>
          </a:xfrm>
          <a:prstGeom prst="rect">
            <a:avLst/>
          </a:prstGeom>
        </p:spPr>
        <p:txBody>
          <a:bodyPr wrap="square">
            <a:spAutoFit/>
          </a:bodyPr>
          <a:lstStyle/>
          <a:p>
            <a:r>
              <a:rPr lang="it-IT" dirty="0"/>
              <a:t>A more </a:t>
            </a:r>
            <a:r>
              <a:rPr lang="it-IT" dirty="0" err="1"/>
              <a:t>important</a:t>
            </a:r>
            <a:r>
              <a:rPr lang="it-IT" dirty="0"/>
              <a:t> </a:t>
            </a:r>
            <a:r>
              <a:rPr lang="it-IT" dirty="0" err="1"/>
              <a:t>type</a:t>
            </a:r>
            <a:r>
              <a:rPr lang="it-IT" dirty="0"/>
              <a:t> of code </a:t>
            </a:r>
            <a:r>
              <a:rPr lang="it-IT" dirty="0" err="1"/>
              <a:t>variation</a:t>
            </a:r>
            <a:r>
              <a:rPr lang="it-IT" dirty="0"/>
              <a:t> </a:t>
            </a:r>
            <a:r>
              <a:rPr lang="it-IT" dirty="0" err="1"/>
              <a:t>is</a:t>
            </a:r>
            <a:r>
              <a:rPr lang="it-IT" dirty="0"/>
              <a:t> </a:t>
            </a:r>
            <a:r>
              <a:rPr lang="it-IT" dirty="0" err="1">
                <a:solidFill>
                  <a:srgbClr val="FF0000"/>
                </a:solidFill>
              </a:rPr>
              <a:t>context-dependent</a:t>
            </a:r>
            <a:r>
              <a:rPr lang="it-IT" dirty="0">
                <a:solidFill>
                  <a:srgbClr val="FF0000"/>
                </a:solidFill>
              </a:rPr>
              <a:t> </a:t>
            </a:r>
            <a:r>
              <a:rPr lang="it-IT" dirty="0" err="1"/>
              <a:t>codon</a:t>
            </a:r>
            <a:r>
              <a:rPr lang="it-IT" dirty="0"/>
              <a:t> </a:t>
            </a:r>
            <a:r>
              <a:rPr lang="it-IT" dirty="0" err="1"/>
              <a:t>reassignment</a:t>
            </a:r>
            <a:r>
              <a:rPr lang="it-IT" dirty="0"/>
              <a:t>. </a:t>
            </a:r>
            <a:r>
              <a:rPr lang="it-IT" dirty="0" err="1"/>
              <a:t>Proteins</a:t>
            </a:r>
            <a:r>
              <a:rPr lang="it-IT" dirty="0"/>
              <a:t> </a:t>
            </a:r>
            <a:r>
              <a:rPr lang="it-IT" dirty="0" err="1"/>
              <a:t>containing</a:t>
            </a:r>
            <a:r>
              <a:rPr lang="it-IT" dirty="0"/>
              <a:t> </a:t>
            </a:r>
            <a:r>
              <a:rPr lang="it-IT" b="1" dirty="0" err="1"/>
              <a:t>pyrrolysine</a:t>
            </a:r>
            <a:r>
              <a:rPr lang="it-IT" dirty="0"/>
              <a:t> are rare and are </a:t>
            </a:r>
            <a:r>
              <a:rPr lang="it-IT" dirty="0" err="1"/>
              <a:t>probably</a:t>
            </a:r>
            <a:r>
              <a:rPr lang="it-IT" dirty="0"/>
              <a:t> </a:t>
            </a:r>
            <a:r>
              <a:rPr lang="it-IT" dirty="0" err="1"/>
              <a:t>only</a:t>
            </a:r>
            <a:r>
              <a:rPr lang="it-IT" dirty="0"/>
              <a:t> </a:t>
            </a:r>
            <a:r>
              <a:rPr lang="it-IT" dirty="0" err="1"/>
              <a:t>present</a:t>
            </a:r>
            <a:r>
              <a:rPr lang="it-IT" dirty="0"/>
              <a:t> in the </a:t>
            </a:r>
            <a:r>
              <a:rPr lang="it-IT" dirty="0" err="1"/>
              <a:t>archaea</a:t>
            </a:r>
            <a:r>
              <a:rPr lang="it-IT" dirty="0"/>
              <a:t>, but </a:t>
            </a:r>
            <a:r>
              <a:rPr lang="it-IT" b="1" dirty="0" err="1"/>
              <a:t>selenoproteins</a:t>
            </a:r>
            <a:r>
              <a:rPr lang="it-IT" dirty="0"/>
              <a:t> are </a:t>
            </a:r>
            <a:r>
              <a:rPr lang="it-IT" dirty="0" err="1"/>
              <a:t>widespread</a:t>
            </a:r>
            <a:r>
              <a:rPr lang="it-IT" dirty="0"/>
              <a:t> in </a:t>
            </a:r>
            <a:r>
              <a:rPr lang="it-IT" dirty="0" err="1"/>
              <a:t>many</a:t>
            </a:r>
            <a:r>
              <a:rPr lang="it-IT" dirty="0"/>
              <a:t> </a:t>
            </a:r>
            <a:r>
              <a:rPr lang="it-IT" dirty="0" err="1"/>
              <a:t>organisms</a:t>
            </a:r>
            <a:r>
              <a:rPr lang="it-IT" dirty="0"/>
              <a:t>, one </a:t>
            </a:r>
            <a:r>
              <a:rPr lang="it-IT" dirty="0" err="1"/>
              <a:t>example</a:t>
            </a:r>
            <a:r>
              <a:rPr lang="it-IT" dirty="0"/>
              <a:t> </a:t>
            </a:r>
            <a:r>
              <a:rPr lang="it-IT" dirty="0" err="1"/>
              <a:t>being</a:t>
            </a:r>
            <a:r>
              <a:rPr lang="it-IT" dirty="0"/>
              <a:t> the </a:t>
            </a:r>
            <a:r>
              <a:rPr lang="it-IT" dirty="0" err="1"/>
              <a:t>enzyme</a:t>
            </a:r>
            <a:r>
              <a:rPr lang="it-IT" dirty="0"/>
              <a:t> </a:t>
            </a:r>
            <a:r>
              <a:rPr lang="it-IT" dirty="0" err="1"/>
              <a:t>glutathione</a:t>
            </a:r>
            <a:r>
              <a:rPr lang="it-IT" dirty="0"/>
              <a:t> </a:t>
            </a:r>
            <a:r>
              <a:rPr lang="it-IT" dirty="0" err="1"/>
              <a:t>peroxidase</a:t>
            </a:r>
            <a:r>
              <a:rPr lang="it-IT" dirty="0"/>
              <a:t>, </a:t>
            </a:r>
            <a:r>
              <a:rPr lang="it-IT" dirty="0" err="1"/>
              <a:t>which</a:t>
            </a:r>
            <a:r>
              <a:rPr lang="it-IT" dirty="0"/>
              <a:t> helps </a:t>
            </a:r>
            <a:r>
              <a:rPr lang="it-IT" dirty="0" err="1"/>
              <a:t>protect</a:t>
            </a:r>
            <a:r>
              <a:rPr lang="it-IT" dirty="0"/>
              <a:t> the </a:t>
            </a:r>
            <a:r>
              <a:rPr lang="it-IT" dirty="0" err="1"/>
              <a:t>cells</a:t>
            </a:r>
            <a:r>
              <a:rPr lang="it-IT" dirty="0"/>
              <a:t> of </a:t>
            </a:r>
            <a:r>
              <a:rPr lang="it-IT" dirty="0" err="1"/>
              <a:t>humans</a:t>
            </a:r>
            <a:r>
              <a:rPr lang="it-IT" dirty="0"/>
              <a:t> and </a:t>
            </a:r>
            <a:r>
              <a:rPr lang="it-IT" dirty="0" err="1"/>
              <a:t>other</a:t>
            </a:r>
            <a:r>
              <a:rPr lang="it-IT" dirty="0"/>
              <a:t> </a:t>
            </a:r>
            <a:r>
              <a:rPr lang="it-IT" dirty="0" err="1"/>
              <a:t>mammals</a:t>
            </a:r>
            <a:r>
              <a:rPr lang="it-IT" dirty="0"/>
              <a:t> </a:t>
            </a:r>
            <a:r>
              <a:rPr lang="it-IT" dirty="0" err="1"/>
              <a:t>against</a:t>
            </a:r>
            <a:r>
              <a:rPr lang="it-IT" dirty="0"/>
              <a:t> </a:t>
            </a:r>
            <a:r>
              <a:rPr lang="it-IT" dirty="0" err="1"/>
              <a:t>oxidative</a:t>
            </a:r>
            <a:r>
              <a:rPr lang="it-IT" dirty="0"/>
              <a:t> </a:t>
            </a:r>
            <a:r>
              <a:rPr lang="it-IT" dirty="0" err="1"/>
              <a:t>damage</a:t>
            </a:r>
            <a:r>
              <a:rPr lang="it-IT" dirty="0"/>
              <a:t>. </a:t>
            </a:r>
            <a:r>
              <a:rPr lang="it-IT" dirty="0" err="1"/>
              <a:t>Selenocysteine</a:t>
            </a:r>
            <a:r>
              <a:rPr lang="it-IT" dirty="0"/>
              <a:t> </a:t>
            </a:r>
            <a:r>
              <a:rPr lang="it-IT" dirty="0" err="1"/>
              <a:t>is</a:t>
            </a:r>
            <a:r>
              <a:rPr lang="it-IT" dirty="0"/>
              <a:t> </a:t>
            </a:r>
            <a:r>
              <a:rPr lang="it-IT" dirty="0" err="1"/>
              <a:t>coded</a:t>
            </a:r>
            <a:r>
              <a:rPr lang="it-IT" dirty="0"/>
              <a:t> by 5′-UGA-3′ and </a:t>
            </a:r>
            <a:r>
              <a:rPr lang="it-IT" dirty="0" err="1"/>
              <a:t>pyrrolysine</a:t>
            </a:r>
            <a:r>
              <a:rPr lang="it-IT" dirty="0"/>
              <a:t> by 5′-UAG-3′. </a:t>
            </a:r>
            <a:r>
              <a:rPr lang="it-IT" dirty="0" err="1"/>
              <a:t>These</a:t>
            </a:r>
            <a:r>
              <a:rPr lang="it-IT" dirty="0"/>
              <a:t> </a:t>
            </a:r>
            <a:r>
              <a:rPr lang="it-IT" dirty="0" err="1"/>
              <a:t>codons</a:t>
            </a:r>
            <a:r>
              <a:rPr lang="it-IT" dirty="0"/>
              <a:t> </a:t>
            </a:r>
            <a:r>
              <a:rPr lang="it-IT" dirty="0" err="1"/>
              <a:t>therefore</a:t>
            </a:r>
            <a:r>
              <a:rPr lang="it-IT" dirty="0"/>
              <a:t> have a dual </a:t>
            </a:r>
            <a:r>
              <a:rPr lang="it-IT" dirty="0" err="1"/>
              <a:t>meaning</a:t>
            </a:r>
            <a:r>
              <a:rPr lang="it-IT" dirty="0"/>
              <a:t> </a:t>
            </a:r>
            <a:r>
              <a:rPr lang="it-IT" dirty="0" err="1"/>
              <a:t>because</a:t>
            </a:r>
            <a:r>
              <a:rPr lang="it-IT" dirty="0"/>
              <a:t> </a:t>
            </a:r>
            <a:r>
              <a:rPr lang="it-IT" dirty="0" err="1"/>
              <a:t>they</a:t>
            </a:r>
            <a:r>
              <a:rPr lang="it-IT" dirty="0"/>
              <a:t> are </a:t>
            </a:r>
            <a:r>
              <a:rPr lang="it-IT" dirty="0" err="1"/>
              <a:t>still</a:t>
            </a:r>
            <a:r>
              <a:rPr lang="it-IT" dirty="0"/>
              <a:t> </a:t>
            </a:r>
            <a:r>
              <a:rPr lang="it-IT" dirty="0" err="1"/>
              <a:t>used</a:t>
            </a:r>
            <a:r>
              <a:rPr lang="it-IT" dirty="0"/>
              <a:t> </a:t>
            </a:r>
            <a:r>
              <a:rPr lang="it-IT" dirty="0" err="1"/>
              <a:t>as</a:t>
            </a:r>
            <a:r>
              <a:rPr lang="it-IT" dirty="0"/>
              <a:t> </a:t>
            </a:r>
            <a:r>
              <a:rPr lang="it-IT" dirty="0" err="1"/>
              <a:t>termination</a:t>
            </a:r>
            <a:r>
              <a:rPr lang="it-IT" dirty="0"/>
              <a:t> </a:t>
            </a:r>
            <a:r>
              <a:rPr lang="it-IT" dirty="0" err="1"/>
              <a:t>codons</a:t>
            </a:r>
            <a:r>
              <a:rPr lang="it-IT" dirty="0"/>
              <a:t>. </a:t>
            </a:r>
          </a:p>
        </p:txBody>
      </p:sp>
      <p:pic>
        <p:nvPicPr>
          <p:cNvPr id="10" name="Immagine 9">
            <a:extLst>
              <a:ext uri="{FF2B5EF4-FFF2-40B4-BE49-F238E27FC236}">
                <a16:creationId xmlns:a16="http://schemas.microsoft.com/office/drawing/2014/main" id="{6707688D-6397-423A-AB8D-998907ABCFA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034611" y="5141791"/>
            <a:ext cx="4945594" cy="1920850"/>
          </a:xfrm>
          <a:prstGeom prst="rect">
            <a:avLst/>
          </a:prstGeom>
        </p:spPr>
      </p:pic>
      <p:sp>
        <p:nvSpPr>
          <p:cNvPr id="11" name="Rettangolo 10">
            <a:extLst>
              <a:ext uri="{FF2B5EF4-FFF2-40B4-BE49-F238E27FC236}">
                <a16:creationId xmlns:a16="http://schemas.microsoft.com/office/drawing/2014/main" id="{885C5986-C185-49F3-8B79-CDF462600839}"/>
              </a:ext>
            </a:extLst>
          </p:cNvPr>
          <p:cNvSpPr/>
          <p:nvPr/>
        </p:nvSpPr>
        <p:spPr>
          <a:xfrm>
            <a:off x="135256" y="5056723"/>
            <a:ext cx="3818677" cy="1754326"/>
          </a:xfrm>
          <a:prstGeom prst="rect">
            <a:avLst/>
          </a:prstGeom>
        </p:spPr>
        <p:txBody>
          <a:bodyPr wrap="square">
            <a:spAutoFit/>
          </a:bodyPr>
          <a:lstStyle/>
          <a:p>
            <a:r>
              <a:rPr lang="it-IT" dirty="0" err="1"/>
              <a:t>Distinguished</a:t>
            </a:r>
            <a:r>
              <a:rPr lang="it-IT" dirty="0"/>
              <a:t> from </a:t>
            </a:r>
            <a:r>
              <a:rPr lang="it-IT" dirty="0" err="1"/>
              <a:t>true</a:t>
            </a:r>
            <a:r>
              <a:rPr lang="it-IT" dirty="0"/>
              <a:t> </a:t>
            </a:r>
            <a:r>
              <a:rPr lang="it-IT" dirty="0" err="1"/>
              <a:t>termination</a:t>
            </a:r>
            <a:r>
              <a:rPr lang="it-IT" dirty="0"/>
              <a:t> </a:t>
            </a:r>
            <a:r>
              <a:rPr lang="it-IT" dirty="0" err="1"/>
              <a:t>codons</a:t>
            </a:r>
            <a:r>
              <a:rPr lang="it-IT" dirty="0"/>
              <a:t> by the </a:t>
            </a:r>
            <a:r>
              <a:rPr lang="it-IT" dirty="0" err="1"/>
              <a:t>presence</a:t>
            </a:r>
            <a:r>
              <a:rPr lang="it-IT" dirty="0"/>
              <a:t> of a </a:t>
            </a:r>
            <a:r>
              <a:rPr lang="it-IT" b="1" dirty="0" err="1"/>
              <a:t>stem</a:t>
            </a:r>
            <a:r>
              <a:rPr lang="it-IT" b="1" dirty="0"/>
              <a:t>–loop </a:t>
            </a:r>
            <a:r>
              <a:rPr lang="it-IT" dirty="0" err="1"/>
              <a:t>structure</a:t>
            </a:r>
            <a:r>
              <a:rPr lang="it-IT" dirty="0"/>
              <a:t> in the </a:t>
            </a:r>
            <a:r>
              <a:rPr lang="it-IT" dirty="0" err="1"/>
              <a:t>mRNA</a:t>
            </a:r>
            <a:r>
              <a:rPr lang="it-IT" dirty="0"/>
              <a:t>,. It </a:t>
            </a:r>
            <a:r>
              <a:rPr lang="it-IT" dirty="0" err="1"/>
              <a:t>is</a:t>
            </a:r>
            <a:r>
              <a:rPr lang="it-IT" dirty="0"/>
              <a:t> </a:t>
            </a:r>
            <a:r>
              <a:rPr lang="it-IT" dirty="0" err="1"/>
              <a:t>positioned</a:t>
            </a:r>
            <a:r>
              <a:rPr lang="it-IT" dirty="0"/>
              <a:t> just downstream of the </a:t>
            </a:r>
            <a:r>
              <a:rPr lang="it-IT" dirty="0" err="1"/>
              <a:t>selenocysteine</a:t>
            </a:r>
            <a:r>
              <a:rPr lang="it-IT" dirty="0"/>
              <a:t> </a:t>
            </a:r>
            <a:r>
              <a:rPr lang="it-IT" dirty="0" err="1"/>
              <a:t>codon</a:t>
            </a:r>
            <a:r>
              <a:rPr lang="it-IT" dirty="0"/>
              <a:t> the 3′-untranslated </a:t>
            </a:r>
            <a:r>
              <a:rPr lang="it-IT" dirty="0" err="1"/>
              <a:t>region</a:t>
            </a:r>
            <a:r>
              <a:rPr lang="it-IT" dirty="0"/>
              <a:t>. </a:t>
            </a:r>
          </a:p>
        </p:txBody>
      </p:sp>
      <p:pic>
        <p:nvPicPr>
          <p:cNvPr id="2050" name="Picture 2" descr="Risultati immagini per frederick sanger">
            <a:extLst>
              <a:ext uri="{FF2B5EF4-FFF2-40B4-BE49-F238E27FC236}">
                <a16:creationId xmlns:a16="http://schemas.microsoft.com/office/drawing/2014/main" id="{FF8ABCED-3BDE-4FA9-B6A1-FFFCB50159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758" y="1789602"/>
            <a:ext cx="890297" cy="1342089"/>
          </a:xfrm>
          <a:prstGeom prst="rect">
            <a:avLst/>
          </a:prstGeom>
          <a:noFill/>
          <a:extLst>
            <a:ext uri="{909E8E84-426E-40DD-AFC4-6F175D3DCCD1}">
              <a14:hiddenFill xmlns:a14="http://schemas.microsoft.com/office/drawing/2010/main">
                <a:solidFill>
                  <a:srgbClr val="FFFFFF"/>
                </a:solidFill>
              </a14:hiddenFill>
            </a:ext>
          </a:extLst>
        </p:spPr>
      </p:pic>
      <p:sp>
        <p:nvSpPr>
          <p:cNvPr id="12" name="Rettangolo 11">
            <a:extLst>
              <a:ext uri="{FF2B5EF4-FFF2-40B4-BE49-F238E27FC236}">
                <a16:creationId xmlns:a16="http://schemas.microsoft.com/office/drawing/2014/main" id="{417CA12A-2DE3-4BDD-9BD9-1109279B817E}"/>
              </a:ext>
            </a:extLst>
          </p:cNvPr>
          <p:cNvSpPr/>
          <p:nvPr/>
        </p:nvSpPr>
        <p:spPr>
          <a:xfrm>
            <a:off x="1173813" y="1931362"/>
            <a:ext cx="6899454" cy="1200329"/>
          </a:xfrm>
          <a:prstGeom prst="rect">
            <a:avLst/>
          </a:prstGeom>
        </p:spPr>
        <p:txBody>
          <a:bodyPr wrap="square">
            <a:spAutoFit/>
          </a:bodyPr>
          <a:lstStyle/>
          <a:p>
            <a:r>
              <a:rPr lang="en-US" dirty="0"/>
              <a:t>This was first discovered in 1979 by </a:t>
            </a:r>
            <a:r>
              <a:rPr lang="en-US" dirty="0">
                <a:solidFill>
                  <a:srgbClr val="FF0000"/>
                </a:solidFill>
              </a:rPr>
              <a:t>Frederick Sanger</a:t>
            </a:r>
            <a:r>
              <a:rPr lang="en-US" dirty="0"/>
              <a:t>’s group in Cambridge, who found that several human mitochondrial mRNAs contain the sequence UGA, which normally codes for termination, at internal positions where protein synthesis was not expected to stop.</a:t>
            </a:r>
            <a:endParaRPr lang="it-IT" dirty="0"/>
          </a:p>
        </p:txBody>
      </p:sp>
    </p:spTree>
    <p:extLst>
      <p:ext uri="{BB962C8B-B14F-4D97-AF65-F5344CB8AC3E}">
        <p14:creationId xmlns:p14="http://schemas.microsoft.com/office/powerpoint/2010/main" val="3776712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388350-66F6-43C0-9193-0D5B13D01A9E}"/>
              </a:ext>
            </a:extLst>
          </p:cNvPr>
          <p:cNvSpPr/>
          <p:nvPr/>
        </p:nvSpPr>
        <p:spPr>
          <a:xfrm>
            <a:off x="127001" y="287954"/>
            <a:ext cx="12064999" cy="6186309"/>
          </a:xfrm>
          <a:prstGeom prst="rect">
            <a:avLst/>
          </a:prstGeom>
        </p:spPr>
        <p:txBody>
          <a:bodyPr wrap="square">
            <a:spAutoFit/>
          </a:bodyPr>
          <a:lstStyle/>
          <a:p>
            <a:r>
              <a:rPr lang="en-US" dirty="0"/>
              <a:t>The biological information encoded by the genome finds its final expression in a protein whose biological properties are determined by its folded structure and by the spatial arrangement of chemical groups on its surface.</a:t>
            </a:r>
          </a:p>
          <a:p>
            <a:r>
              <a:rPr lang="en-US" dirty="0"/>
              <a:t>T</a:t>
            </a:r>
            <a:r>
              <a:rPr lang="it-IT" dirty="0"/>
              <a:t>he </a:t>
            </a:r>
            <a:r>
              <a:rPr lang="it-IT" dirty="0" err="1">
                <a:solidFill>
                  <a:srgbClr val="FF0000"/>
                </a:solidFill>
              </a:rPr>
              <a:t>proteome</a:t>
            </a:r>
            <a:r>
              <a:rPr lang="it-IT" dirty="0"/>
              <a:t> can play </a:t>
            </a:r>
            <a:r>
              <a:rPr lang="it-IT" dirty="0" err="1"/>
              <a:t>this</a:t>
            </a:r>
            <a:r>
              <a:rPr lang="it-IT" dirty="0"/>
              <a:t> </a:t>
            </a:r>
            <a:r>
              <a:rPr lang="it-IT" dirty="0" err="1"/>
              <a:t>role</a:t>
            </a:r>
            <a:r>
              <a:rPr lang="it-IT" dirty="0"/>
              <a:t> </a:t>
            </a:r>
            <a:r>
              <a:rPr lang="it-IT" dirty="0" err="1"/>
              <a:t>because</a:t>
            </a:r>
            <a:r>
              <a:rPr lang="it-IT" dirty="0"/>
              <a:t> of the </a:t>
            </a:r>
            <a:r>
              <a:rPr lang="it-IT" dirty="0" err="1"/>
              <a:t>huge</a:t>
            </a:r>
            <a:r>
              <a:rPr lang="it-IT" dirty="0"/>
              <a:t> </a:t>
            </a:r>
            <a:r>
              <a:rPr lang="it-IT" dirty="0" err="1"/>
              <a:t>diversity</a:t>
            </a:r>
            <a:r>
              <a:rPr lang="it-IT" dirty="0"/>
              <a:t> of </a:t>
            </a:r>
            <a:r>
              <a:rPr lang="it-IT" dirty="0" err="1"/>
              <a:t>protein</a:t>
            </a:r>
            <a:r>
              <a:rPr lang="it-IT" dirty="0"/>
              <a:t> </a:t>
            </a:r>
            <a:r>
              <a:rPr lang="it-IT" dirty="0" err="1"/>
              <a:t>structures</a:t>
            </a:r>
            <a:r>
              <a:rPr lang="it-IT" dirty="0"/>
              <a:t> that can be </a:t>
            </a:r>
            <a:r>
              <a:rPr lang="it-IT" dirty="0" err="1"/>
              <a:t>formed</a:t>
            </a:r>
            <a:r>
              <a:rPr lang="it-IT" dirty="0"/>
              <a:t>, </a:t>
            </a:r>
            <a:r>
              <a:rPr lang="it-IT" dirty="0" err="1"/>
              <a:t>which</a:t>
            </a:r>
            <a:r>
              <a:rPr lang="it-IT" dirty="0"/>
              <a:t> </a:t>
            </a:r>
            <a:r>
              <a:rPr lang="it-IT" dirty="0" err="1"/>
              <a:t>enables</a:t>
            </a:r>
            <a:r>
              <a:rPr lang="it-IT" dirty="0"/>
              <a:t> </a:t>
            </a:r>
            <a:r>
              <a:rPr lang="it-IT" dirty="0" err="1"/>
              <a:t>proteins</a:t>
            </a:r>
            <a:r>
              <a:rPr lang="it-IT" dirty="0"/>
              <a:t> to </a:t>
            </a:r>
            <a:r>
              <a:rPr lang="it-IT" dirty="0" err="1"/>
              <a:t>carry</a:t>
            </a:r>
            <a:r>
              <a:rPr lang="it-IT" dirty="0"/>
              <a:t> out a </a:t>
            </a:r>
            <a:r>
              <a:rPr lang="it-IT" dirty="0" err="1"/>
              <a:t>variety</a:t>
            </a:r>
            <a:r>
              <a:rPr lang="it-IT" dirty="0"/>
              <a:t> of </a:t>
            </a:r>
            <a:r>
              <a:rPr lang="it-IT" dirty="0" err="1"/>
              <a:t>biological</a:t>
            </a:r>
            <a:r>
              <a:rPr lang="it-IT" dirty="0"/>
              <a:t> </a:t>
            </a:r>
            <a:r>
              <a:rPr lang="it-IT" dirty="0" err="1"/>
              <a:t>functions</a:t>
            </a:r>
            <a:r>
              <a:rPr lang="it-IT" dirty="0"/>
              <a:t>. </a:t>
            </a:r>
            <a:r>
              <a:rPr lang="it-IT" dirty="0" err="1"/>
              <a:t>These</a:t>
            </a:r>
            <a:r>
              <a:rPr lang="it-IT" dirty="0"/>
              <a:t> </a:t>
            </a:r>
            <a:r>
              <a:rPr lang="it-IT" dirty="0" err="1"/>
              <a:t>functions</a:t>
            </a:r>
            <a:r>
              <a:rPr lang="it-IT" dirty="0"/>
              <a:t> include the following: </a:t>
            </a:r>
          </a:p>
          <a:p>
            <a:endParaRPr lang="it-IT" dirty="0"/>
          </a:p>
          <a:p>
            <a:pPr marL="285750" indent="-285750">
              <a:buFont typeface="Arial" panose="020B0604020202020204" pitchFamily="34" charset="0"/>
              <a:buChar char="•"/>
            </a:pPr>
            <a:r>
              <a:rPr lang="it-IT" dirty="0"/>
              <a:t> </a:t>
            </a:r>
            <a:r>
              <a:rPr lang="it-IT" dirty="0" err="1">
                <a:solidFill>
                  <a:srgbClr val="FF0000"/>
                </a:solidFill>
              </a:rPr>
              <a:t>Biochemical</a:t>
            </a:r>
            <a:r>
              <a:rPr lang="it-IT" dirty="0">
                <a:solidFill>
                  <a:srgbClr val="FF0000"/>
                </a:solidFill>
              </a:rPr>
              <a:t> </a:t>
            </a:r>
            <a:r>
              <a:rPr lang="it-IT" dirty="0" err="1">
                <a:solidFill>
                  <a:srgbClr val="FF0000"/>
                </a:solidFill>
              </a:rPr>
              <a:t>catalysis</a:t>
            </a:r>
            <a:r>
              <a:rPr lang="it-IT" dirty="0">
                <a:solidFill>
                  <a:srgbClr val="FF0000"/>
                </a:solidFill>
              </a:rPr>
              <a:t> </a:t>
            </a:r>
            <a:r>
              <a:rPr lang="it-IT" dirty="0" err="1"/>
              <a:t>is</a:t>
            </a:r>
            <a:r>
              <a:rPr lang="it-IT" dirty="0"/>
              <a:t> the </a:t>
            </a:r>
            <a:r>
              <a:rPr lang="it-IT" dirty="0" err="1"/>
              <a:t>role</a:t>
            </a:r>
            <a:r>
              <a:rPr lang="it-IT" dirty="0"/>
              <a:t> of the special </a:t>
            </a:r>
            <a:r>
              <a:rPr lang="it-IT" dirty="0" err="1"/>
              <a:t>type</a:t>
            </a:r>
            <a:r>
              <a:rPr lang="it-IT" dirty="0"/>
              <a:t> of </a:t>
            </a:r>
            <a:r>
              <a:rPr lang="it-IT" dirty="0" err="1"/>
              <a:t>proteins</a:t>
            </a:r>
            <a:r>
              <a:rPr lang="it-IT" dirty="0"/>
              <a:t> </a:t>
            </a:r>
            <a:r>
              <a:rPr lang="it-IT" dirty="0" err="1"/>
              <a:t>called</a:t>
            </a:r>
            <a:r>
              <a:rPr lang="it-IT" dirty="0"/>
              <a:t> </a:t>
            </a:r>
            <a:r>
              <a:rPr lang="it-IT" dirty="0" err="1"/>
              <a:t>enzymes</a:t>
            </a:r>
            <a:r>
              <a:rPr lang="it-IT" dirty="0"/>
              <a:t>. The </a:t>
            </a:r>
            <a:r>
              <a:rPr lang="it-IT" dirty="0" err="1"/>
              <a:t>central</a:t>
            </a:r>
            <a:r>
              <a:rPr lang="it-IT" dirty="0"/>
              <a:t> </a:t>
            </a:r>
            <a:r>
              <a:rPr lang="it-IT" dirty="0" err="1"/>
              <a:t>metabolic</a:t>
            </a:r>
            <a:r>
              <a:rPr lang="it-IT" dirty="0"/>
              <a:t> pathways, </a:t>
            </a:r>
            <a:r>
              <a:rPr lang="it-IT" dirty="0" err="1"/>
              <a:t>which</a:t>
            </a:r>
            <a:r>
              <a:rPr lang="it-IT" dirty="0"/>
              <a:t> </a:t>
            </a:r>
            <a:r>
              <a:rPr lang="it-IT" dirty="0" err="1"/>
              <a:t>provide</a:t>
            </a:r>
            <a:r>
              <a:rPr lang="it-IT" dirty="0"/>
              <a:t> the </a:t>
            </a:r>
            <a:r>
              <a:rPr lang="it-IT" dirty="0" err="1"/>
              <a:t>cell</a:t>
            </a:r>
            <a:r>
              <a:rPr lang="it-IT" dirty="0"/>
              <a:t> with energy, are </a:t>
            </a:r>
            <a:r>
              <a:rPr lang="it-IT" dirty="0" err="1"/>
              <a:t>catalyzed</a:t>
            </a:r>
            <a:r>
              <a:rPr lang="it-IT" dirty="0"/>
              <a:t> by </a:t>
            </a:r>
            <a:r>
              <a:rPr lang="it-IT" dirty="0" err="1"/>
              <a:t>enzymes</a:t>
            </a:r>
            <a:r>
              <a:rPr lang="it-IT" dirty="0"/>
              <a:t>, </a:t>
            </a:r>
            <a:r>
              <a:rPr lang="it-IT" dirty="0" err="1"/>
              <a:t>as</a:t>
            </a:r>
            <a:r>
              <a:rPr lang="it-IT" dirty="0"/>
              <a:t> are the </a:t>
            </a:r>
            <a:r>
              <a:rPr lang="it-IT" dirty="0" err="1"/>
              <a:t>biosynthetic</a:t>
            </a:r>
            <a:r>
              <a:rPr lang="it-IT" dirty="0"/>
              <a:t> </a:t>
            </a:r>
            <a:r>
              <a:rPr lang="it-IT" dirty="0" err="1"/>
              <a:t>processes</a:t>
            </a:r>
            <a:r>
              <a:rPr lang="it-IT" dirty="0"/>
              <a:t> that </a:t>
            </a:r>
            <a:r>
              <a:rPr lang="it-IT" dirty="0" err="1"/>
              <a:t>result</a:t>
            </a:r>
            <a:r>
              <a:rPr lang="it-IT" dirty="0"/>
              <a:t> in </a:t>
            </a:r>
            <a:r>
              <a:rPr lang="it-IT" dirty="0" err="1"/>
              <a:t>construction</a:t>
            </a:r>
            <a:r>
              <a:rPr lang="it-IT" dirty="0"/>
              <a:t> of </a:t>
            </a:r>
            <a:r>
              <a:rPr lang="it-IT" dirty="0" err="1"/>
              <a:t>nucleic</a:t>
            </a:r>
            <a:r>
              <a:rPr lang="it-IT" dirty="0"/>
              <a:t> acids, </a:t>
            </a:r>
            <a:r>
              <a:rPr lang="it-IT" dirty="0" err="1"/>
              <a:t>proteins</a:t>
            </a:r>
            <a:r>
              <a:rPr lang="it-IT" dirty="0"/>
              <a:t>, </a:t>
            </a:r>
            <a:r>
              <a:rPr lang="it-IT" dirty="0" err="1"/>
              <a:t>carbohydrates</a:t>
            </a:r>
            <a:r>
              <a:rPr lang="it-IT" dirty="0"/>
              <a:t>, and </a:t>
            </a:r>
            <a:r>
              <a:rPr lang="it-IT" dirty="0" err="1"/>
              <a:t>lipids</a:t>
            </a:r>
            <a:r>
              <a:rPr lang="it-IT" dirty="0"/>
              <a:t>. </a:t>
            </a:r>
          </a:p>
          <a:p>
            <a:pPr marL="285750" indent="-285750">
              <a:buFont typeface="Arial" panose="020B0604020202020204" pitchFamily="34" charset="0"/>
              <a:buChar char="•"/>
            </a:pPr>
            <a:r>
              <a:rPr lang="it-IT" dirty="0"/>
              <a:t> </a:t>
            </a:r>
            <a:r>
              <a:rPr lang="it-IT" dirty="0" err="1">
                <a:solidFill>
                  <a:srgbClr val="FF0000"/>
                </a:solidFill>
              </a:rPr>
              <a:t>Structure</a:t>
            </a:r>
            <a:r>
              <a:rPr lang="it-IT" dirty="0"/>
              <a:t>, </a:t>
            </a:r>
            <a:r>
              <a:rPr lang="it-IT" dirty="0" err="1"/>
              <a:t>which</a:t>
            </a:r>
            <a:r>
              <a:rPr lang="it-IT" dirty="0"/>
              <a:t> </a:t>
            </a:r>
            <a:r>
              <a:rPr lang="it-IT" dirty="0" err="1"/>
              <a:t>at</a:t>
            </a:r>
            <a:r>
              <a:rPr lang="it-IT" dirty="0"/>
              <a:t> the </a:t>
            </a:r>
            <a:r>
              <a:rPr lang="it-IT" dirty="0" err="1"/>
              <a:t>cellular</a:t>
            </a:r>
            <a:r>
              <a:rPr lang="it-IT" dirty="0"/>
              <a:t> </a:t>
            </a:r>
            <a:r>
              <a:rPr lang="it-IT" dirty="0" err="1"/>
              <a:t>level</a:t>
            </a:r>
            <a:r>
              <a:rPr lang="it-IT" dirty="0"/>
              <a:t> </a:t>
            </a:r>
            <a:r>
              <a:rPr lang="it-IT" dirty="0" err="1"/>
              <a:t>is</a:t>
            </a:r>
            <a:r>
              <a:rPr lang="it-IT" dirty="0"/>
              <a:t> </a:t>
            </a:r>
            <a:r>
              <a:rPr lang="it-IT" dirty="0" err="1"/>
              <a:t>determined</a:t>
            </a:r>
            <a:r>
              <a:rPr lang="it-IT" dirty="0"/>
              <a:t> by the </a:t>
            </a:r>
            <a:r>
              <a:rPr lang="it-IT" dirty="0" err="1"/>
              <a:t>proteins</a:t>
            </a:r>
            <a:r>
              <a:rPr lang="it-IT" dirty="0"/>
              <a:t> that make up the </a:t>
            </a:r>
            <a:r>
              <a:rPr lang="it-IT" dirty="0" err="1"/>
              <a:t>cytoskeleton</a:t>
            </a:r>
            <a:r>
              <a:rPr lang="it-IT" dirty="0"/>
              <a:t>, </a:t>
            </a:r>
            <a:r>
              <a:rPr lang="it-IT" dirty="0" err="1"/>
              <a:t>is</a:t>
            </a:r>
            <a:r>
              <a:rPr lang="it-IT" dirty="0"/>
              <a:t> </a:t>
            </a:r>
            <a:r>
              <a:rPr lang="it-IT" dirty="0" err="1"/>
              <a:t>also</a:t>
            </a:r>
            <a:r>
              <a:rPr lang="it-IT" dirty="0"/>
              <a:t> the </a:t>
            </a:r>
            <a:r>
              <a:rPr lang="it-IT" dirty="0" err="1"/>
              <a:t>primary</a:t>
            </a:r>
            <a:r>
              <a:rPr lang="it-IT" dirty="0"/>
              <a:t> </a:t>
            </a:r>
            <a:r>
              <a:rPr lang="it-IT" dirty="0" err="1"/>
              <a:t>function</a:t>
            </a:r>
            <a:r>
              <a:rPr lang="it-IT" dirty="0"/>
              <a:t> of some </a:t>
            </a:r>
            <a:r>
              <a:rPr lang="it-IT" dirty="0" err="1"/>
              <a:t>extracellular</a:t>
            </a:r>
            <a:r>
              <a:rPr lang="it-IT" dirty="0"/>
              <a:t> </a:t>
            </a:r>
            <a:r>
              <a:rPr lang="it-IT" dirty="0" err="1"/>
              <a:t>proteins</a:t>
            </a:r>
            <a:r>
              <a:rPr lang="it-IT" dirty="0"/>
              <a:t>. An </a:t>
            </a:r>
            <a:r>
              <a:rPr lang="it-IT" dirty="0" err="1"/>
              <a:t>example</a:t>
            </a:r>
            <a:r>
              <a:rPr lang="it-IT" dirty="0"/>
              <a:t> </a:t>
            </a:r>
            <a:r>
              <a:rPr lang="it-IT" dirty="0" err="1"/>
              <a:t>is</a:t>
            </a:r>
            <a:r>
              <a:rPr lang="it-IT" dirty="0"/>
              <a:t> </a:t>
            </a:r>
            <a:r>
              <a:rPr lang="it-IT" dirty="0" err="1"/>
              <a:t>collagen</a:t>
            </a:r>
            <a:r>
              <a:rPr lang="it-IT" dirty="0"/>
              <a:t>, </a:t>
            </a:r>
            <a:r>
              <a:rPr lang="it-IT" dirty="0" err="1"/>
              <a:t>which</a:t>
            </a:r>
            <a:r>
              <a:rPr lang="it-IT" dirty="0"/>
              <a:t> </a:t>
            </a:r>
            <a:r>
              <a:rPr lang="it-IT" dirty="0" err="1"/>
              <a:t>is</a:t>
            </a:r>
            <a:r>
              <a:rPr lang="it-IT" dirty="0"/>
              <a:t> an </a:t>
            </a:r>
            <a:r>
              <a:rPr lang="it-IT" dirty="0" err="1"/>
              <a:t>important</a:t>
            </a:r>
            <a:r>
              <a:rPr lang="it-IT" dirty="0"/>
              <a:t> component of </a:t>
            </a:r>
            <a:r>
              <a:rPr lang="it-IT" dirty="0" err="1"/>
              <a:t>bones</a:t>
            </a:r>
            <a:r>
              <a:rPr lang="it-IT" dirty="0"/>
              <a:t> and </a:t>
            </a:r>
            <a:r>
              <a:rPr lang="it-IT" dirty="0" err="1"/>
              <a:t>tendons</a:t>
            </a:r>
            <a:r>
              <a:rPr lang="it-IT" dirty="0"/>
              <a:t>. </a:t>
            </a:r>
          </a:p>
          <a:p>
            <a:pPr marL="285750" indent="-285750">
              <a:buFont typeface="Arial" panose="020B0604020202020204" pitchFamily="34" charset="0"/>
              <a:buChar char="•"/>
            </a:pPr>
            <a:r>
              <a:rPr lang="it-IT" dirty="0"/>
              <a:t> </a:t>
            </a:r>
            <a:r>
              <a:rPr lang="it-IT" dirty="0" err="1">
                <a:solidFill>
                  <a:srgbClr val="FF0000"/>
                </a:solidFill>
              </a:rPr>
              <a:t>Movement</a:t>
            </a:r>
            <a:r>
              <a:rPr lang="it-IT" dirty="0"/>
              <a:t> </a:t>
            </a:r>
            <a:r>
              <a:rPr lang="it-IT" dirty="0" err="1"/>
              <a:t>is</a:t>
            </a:r>
            <a:r>
              <a:rPr lang="it-IT" dirty="0"/>
              <a:t> </a:t>
            </a:r>
            <a:r>
              <a:rPr lang="it-IT" dirty="0" err="1"/>
              <a:t>conferred</a:t>
            </a:r>
            <a:r>
              <a:rPr lang="it-IT" dirty="0"/>
              <a:t> by </a:t>
            </a:r>
            <a:r>
              <a:rPr lang="it-IT" dirty="0" err="1"/>
              <a:t>contractile</a:t>
            </a:r>
            <a:r>
              <a:rPr lang="it-IT" dirty="0"/>
              <a:t> </a:t>
            </a:r>
            <a:r>
              <a:rPr lang="it-IT" dirty="0" err="1"/>
              <a:t>proteins</a:t>
            </a:r>
            <a:r>
              <a:rPr lang="it-IT" dirty="0"/>
              <a:t>, of </a:t>
            </a:r>
            <a:r>
              <a:rPr lang="it-IT" dirty="0" err="1"/>
              <a:t>which</a:t>
            </a:r>
            <a:r>
              <a:rPr lang="it-IT" dirty="0"/>
              <a:t> </a:t>
            </a:r>
            <a:r>
              <a:rPr lang="it-IT" dirty="0" err="1"/>
              <a:t>actin</a:t>
            </a:r>
            <a:r>
              <a:rPr lang="it-IT" dirty="0"/>
              <a:t> and </a:t>
            </a:r>
            <a:r>
              <a:rPr lang="it-IT" dirty="0" err="1"/>
              <a:t>myosin</a:t>
            </a:r>
            <a:r>
              <a:rPr lang="it-IT" dirty="0"/>
              <a:t> in </a:t>
            </a:r>
            <a:r>
              <a:rPr lang="it-IT" dirty="0" err="1"/>
              <a:t>cytoskeletal</a:t>
            </a:r>
            <a:r>
              <a:rPr lang="it-IT" dirty="0"/>
              <a:t> </a:t>
            </a:r>
            <a:r>
              <a:rPr lang="it-IT" dirty="0" err="1"/>
              <a:t>fibers</a:t>
            </a:r>
            <a:r>
              <a:rPr lang="it-IT" dirty="0"/>
              <a:t> are the best-</a:t>
            </a:r>
            <a:r>
              <a:rPr lang="it-IT" dirty="0" err="1"/>
              <a:t>known</a:t>
            </a:r>
            <a:r>
              <a:rPr lang="it-IT" dirty="0"/>
              <a:t> </a:t>
            </a:r>
            <a:r>
              <a:rPr lang="it-IT" dirty="0" err="1"/>
              <a:t>examples</a:t>
            </a:r>
            <a:r>
              <a:rPr lang="it-IT" dirty="0"/>
              <a:t>. </a:t>
            </a:r>
          </a:p>
          <a:p>
            <a:pPr marL="285750" indent="-285750">
              <a:buFont typeface="Arial" panose="020B0604020202020204" pitchFamily="34" charset="0"/>
              <a:buChar char="•"/>
            </a:pPr>
            <a:r>
              <a:rPr lang="it-IT" dirty="0"/>
              <a:t> </a:t>
            </a:r>
            <a:r>
              <a:rPr lang="it-IT" dirty="0" err="1">
                <a:solidFill>
                  <a:srgbClr val="FF0000"/>
                </a:solidFill>
              </a:rPr>
              <a:t>Transport</a:t>
            </a:r>
            <a:r>
              <a:rPr lang="it-IT" dirty="0"/>
              <a:t> of </a:t>
            </a:r>
            <a:r>
              <a:rPr lang="it-IT" dirty="0" err="1"/>
              <a:t>materials</a:t>
            </a:r>
            <a:r>
              <a:rPr lang="it-IT" dirty="0"/>
              <a:t> around the body </a:t>
            </a:r>
            <a:r>
              <a:rPr lang="it-IT" dirty="0" err="1"/>
              <a:t>is</a:t>
            </a:r>
            <a:r>
              <a:rPr lang="it-IT" dirty="0"/>
              <a:t> an </a:t>
            </a:r>
            <a:r>
              <a:rPr lang="it-IT" dirty="0" err="1"/>
              <a:t>important</a:t>
            </a:r>
            <a:r>
              <a:rPr lang="it-IT" dirty="0"/>
              <a:t> </a:t>
            </a:r>
            <a:r>
              <a:rPr lang="it-IT" dirty="0" err="1"/>
              <a:t>protein</a:t>
            </a:r>
            <a:r>
              <a:rPr lang="it-IT" dirty="0"/>
              <a:t> activity. For </a:t>
            </a:r>
            <a:r>
              <a:rPr lang="it-IT" dirty="0" err="1"/>
              <a:t>example</a:t>
            </a:r>
            <a:r>
              <a:rPr lang="it-IT" dirty="0"/>
              <a:t>, </a:t>
            </a:r>
            <a:r>
              <a:rPr lang="it-IT" dirty="0" err="1"/>
              <a:t>hemoglobin</a:t>
            </a:r>
            <a:r>
              <a:rPr lang="it-IT" dirty="0"/>
              <a:t> </a:t>
            </a:r>
            <a:r>
              <a:rPr lang="it-IT" dirty="0" err="1"/>
              <a:t>transports</a:t>
            </a:r>
            <a:r>
              <a:rPr lang="it-IT" dirty="0"/>
              <a:t> </a:t>
            </a:r>
            <a:r>
              <a:rPr lang="it-IT" dirty="0" err="1"/>
              <a:t>oxygen</a:t>
            </a:r>
            <a:r>
              <a:rPr lang="it-IT" dirty="0"/>
              <a:t> in the </a:t>
            </a:r>
            <a:r>
              <a:rPr lang="it-IT" dirty="0" err="1"/>
              <a:t>bloodstream</a:t>
            </a:r>
            <a:r>
              <a:rPr lang="it-IT" dirty="0"/>
              <a:t>, and </a:t>
            </a:r>
            <a:r>
              <a:rPr lang="it-IT" dirty="0" err="1"/>
              <a:t>serum</a:t>
            </a:r>
            <a:r>
              <a:rPr lang="it-IT" dirty="0"/>
              <a:t> </a:t>
            </a:r>
            <a:r>
              <a:rPr lang="it-IT" dirty="0" err="1"/>
              <a:t>albumin</a:t>
            </a:r>
            <a:r>
              <a:rPr lang="it-IT" dirty="0"/>
              <a:t> </a:t>
            </a:r>
            <a:r>
              <a:rPr lang="it-IT" dirty="0" err="1"/>
              <a:t>transports</a:t>
            </a:r>
            <a:r>
              <a:rPr lang="it-IT" dirty="0"/>
              <a:t> </a:t>
            </a:r>
            <a:r>
              <a:rPr lang="it-IT" dirty="0" err="1"/>
              <a:t>fatty</a:t>
            </a:r>
            <a:r>
              <a:rPr lang="it-IT" dirty="0"/>
              <a:t> acids. </a:t>
            </a:r>
          </a:p>
          <a:p>
            <a:pPr marL="285750" indent="-285750">
              <a:buFont typeface="Arial" panose="020B0604020202020204" pitchFamily="34" charset="0"/>
              <a:buChar char="•"/>
            </a:pPr>
            <a:r>
              <a:rPr lang="it-IT" dirty="0"/>
              <a:t> </a:t>
            </a:r>
            <a:r>
              <a:rPr lang="it-IT" dirty="0" err="1">
                <a:solidFill>
                  <a:srgbClr val="FF0000"/>
                </a:solidFill>
              </a:rPr>
              <a:t>Regulation</a:t>
            </a:r>
            <a:r>
              <a:rPr lang="it-IT" dirty="0"/>
              <a:t> of </a:t>
            </a:r>
            <a:r>
              <a:rPr lang="it-IT" dirty="0" err="1"/>
              <a:t>cellular</a:t>
            </a:r>
            <a:r>
              <a:rPr lang="it-IT" dirty="0"/>
              <a:t> </a:t>
            </a:r>
            <a:r>
              <a:rPr lang="it-IT" dirty="0" err="1"/>
              <a:t>processes</a:t>
            </a:r>
            <a:r>
              <a:rPr lang="it-IT" dirty="0"/>
              <a:t> </a:t>
            </a:r>
            <a:r>
              <a:rPr lang="it-IT" dirty="0" err="1"/>
              <a:t>is</a:t>
            </a:r>
            <a:r>
              <a:rPr lang="it-IT" dirty="0"/>
              <a:t> </a:t>
            </a:r>
            <a:r>
              <a:rPr lang="it-IT" dirty="0" err="1"/>
              <a:t>mediated</a:t>
            </a:r>
            <a:r>
              <a:rPr lang="it-IT" dirty="0"/>
              <a:t> by </a:t>
            </a:r>
            <a:r>
              <a:rPr lang="it-IT" dirty="0" err="1"/>
              <a:t>proteins</a:t>
            </a:r>
            <a:r>
              <a:rPr lang="it-IT" dirty="0"/>
              <a:t> </a:t>
            </a:r>
            <a:r>
              <a:rPr lang="it-IT" dirty="0" err="1"/>
              <a:t>such</a:t>
            </a:r>
            <a:r>
              <a:rPr lang="it-IT" dirty="0"/>
              <a:t> </a:t>
            </a:r>
            <a:r>
              <a:rPr lang="it-IT" dirty="0" err="1"/>
              <a:t>as</a:t>
            </a:r>
            <a:r>
              <a:rPr lang="it-IT" dirty="0"/>
              <a:t> </a:t>
            </a:r>
            <a:r>
              <a:rPr lang="it-IT" dirty="0" err="1"/>
              <a:t>transcription</a:t>
            </a:r>
            <a:r>
              <a:rPr lang="it-IT" dirty="0"/>
              <a:t> </a:t>
            </a:r>
            <a:r>
              <a:rPr lang="it-IT" dirty="0" err="1"/>
              <a:t>factors</a:t>
            </a:r>
            <a:r>
              <a:rPr lang="it-IT" dirty="0"/>
              <a:t> that </a:t>
            </a:r>
            <a:r>
              <a:rPr lang="it-IT" dirty="0" err="1"/>
              <a:t>bind</a:t>
            </a:r>
            <a:r>
              <a:rPr lang="it-IT" dirty="0"/>
              <a:t> to the </a:t>
            </a:r>
            <a:r>
              <a:rPr lang="it-IT" dirty="0" err="1"/>
              <a:t>genome</a:t>
            </a:r>
            <a:r>
              <a:rPr lang="it-IT" dirty="0"/>
              <a:t> and </a:t>
            </a:r>
            <a:r>
              <a:rPr lang="it-IT" dirty="0" err="1"/>
              <a:t>influence</a:t>
            </a:r>
            <a:r>
              <a:rPr lang="it-IT" dirty="0"/>
              <a:t> the </a:t>
            </a:r>
            <a:r>
              <a:rPr lang="it-IT" dirty="0" err="1"/>
              <a:t>expression</a:t>
            </a:r>
            <a:r>
              <a:rPr lang="it-IT" dirty="0"/>
              <a:t> </a:t>
            </a:r>
            <a:r>
              <a:rPr lang="it-IT" dirty="0" err="1"/>
              <a:t>levels</a:t>
            </a:r>
            <a:r>
              <a:rPr lang="it-IT" dirty="0"/>
              <a:t> of </a:t>
            </a:r>
            <a:r>
              <a:rPr lang="it-IT" dirty="0" err="1"/>
              <a:t>individual</a:t>
            </a:r>
            <a:r>
              <a:rPr lang="it-IT" dirty="0"/>
              <a:t> </a:t>
            </a:r>
            <a:r>
              <a:rPr lang="it-IT" dirty="0" err="1"/>
              <a:t>genes</a:t>
            </a:r>
            <a:r>
              <a:rPr lang="it-IT" dirty="0"/>
              <a:t> and groups of </a:t>
            </a:r>
            <a:r>
              <a:rPr lang="it-IT" dirty="0" err="1"/>
              <a:t>genes</a:t>
            </a:r>
            <a:r>
              <a:rPr lang="it-IT" dirty="0"/>
              <a:t>. The activities of groups of </a:t>
            </a:r>
            <a:r>
              <a:rPr lang="it-IT" dirty="0" err="1"/>
              <a:t>cells</a:t>
            </a:r>
            <a:r>
              <a:rPr lang="it-IT" dirty="0"/>
              <a:t> are </a:t>
            </a:r>
            <a:r>
              <a:rPr lang="it-IT" dirty="0" err="1"/>
              <a:t>regulated</a:t>
            </a:r>
            <a:r>
              <a:rPr lang="it-IT" dirty="0"/>
              <a:t> and </a:t>
            </a:r>
            <a:r>
              <a:rPr lang="it-IT" dirty="0" err="1"/>
              <a:t>coordinated</a:t>
            </a:r>
            <a:r>
              <a:rPr lang="it-IT" dirty="0"/>
              <a:t> by </a:t>
            </a:r>
            <a:r>
              <a:rPr lang="it-IT" dirty="0" err="1"/>
              <a:t>extracellular</a:t>
            </a:r>
            <a:r>
              <a:rPr lang="it-IT" dirty="0"/>
              <a:t> </a:t>
            </a:r>
            <a:r>
              <a:rPr lang="it-IT" dirty="0" err="1"/>
              <a:t>hormones</a:t>
            </a:r>
            <a:r>
              <a:rPr lang="it-IT" dirty="0"/>
              <a:t> and </a:t>
            </a:r>
            <a:r>
              <a:rPr lang="it-IT" dirty="0" err="1"/>
              <a:t>cytokines</a:t>
            </a:r>
            <a:r>
              <a:rPr lang="it-IT" dirty="0"/>
              <a:t>, </a:t>
            </a:r>
            <a:r>
              <a:rPr lang="it-IT" dirty="0" err="1"/>
              <a:t>many</a:t>
            </a:r>
            <a:r>
              <a:rPr lang="it-IT" dirty="0"/>
              <a:t> of </a:t>
            </a:r>
            <a:r>
              <a:rPr lang="it-IT" dirty="0" err="1"/>
              <a:t>which</a:t>
            </a:r>
            <a:r>
              <a:rPr lang="it-IT" dirty="0"/>
              <a:t> are </a:t>
            </a:r>
            <a:r>
              <a:rPr lang="it-IT" dirty="0" err="1"/>
              <a:t>proteins</a:t>
            </a:r>
            <a:r>
              <a:rPr lang="it-IT" dirty="0"/>
              <a:t> (e.g. </a:t>
            </a:r>
            <a:r>
              <a:rPr lang="it-IT" dirty="0" err="1"/>
              <a:t>insulin</a:t>
            </a:r>
            <a:r>
              <a:rPr lang="it-IT" dirty="0"/>
              <a:t>, the </a:t>
            </a:r>
            <a:r>
              <a:rPr lang="it-IT" dirty="0" err="1"/>
              <a:t>hormone</a:t>
            </a:r>
            <a:r>
              <a:rPr lang="it-IT" dirty="0"/>
              <a:t> that controls </a:t>
            </a:r>
            <a:r>
              <a:rPr lang="it-IT" dirty="0" err="1"/>
              <a:t>blood</a:t>
            </a:r>
            <a:r>
              <a:rPr lang="it-IT" dirty="0"/>
              <a:t> sugar </a:t>
            </a:r>
            <a:r>
              <a:rPr lang="it-IT" dirty="0" err="1"/>
              <a:t>levels</a:t>
            </a:r>
            <a:r>
              <a:rPr lang="it-IT" dirty="0"/>
              <a:t>, and </a:t>
            </a:r>
            <a:r>
              <a:rPr lang="it-IT" dirty="0" err="1"/>
              <a:t>interleukins</a:t>
            </a:r>
            <a:r>
              <a:rPr lang="it-IT" dirty="0"/>
              <a:t>, a group of </a:t>
            </a:r>
            <a:r>
              <a:rPr lang="it-IT" dirty="0" err="1"/>
              <a:t>cytokines</a:t>
            </a:r>
            <a:r>
              <a:rPr lang="it-IT" dirty="0"/>
              <a:t> that </a:t>
            </a:r>
            <a:r>
              <a:rPr lang="it-IT" dirty="0" err="1"/>
              <a:t>regulate</a:t>
            </a:r>
            <a:r>
              <a:rPr lang="it-IT" dirty="0"/>
              <a:t> </a:t>
            </a:r>
            <a:r>
              <a:rPr lang="it-IT" dirty="0" err="1"/>
              <a:t>cell</a:t>
            </a:r>
            <a:r>
              <a:rPr lang="it-IT" dirty="0"/>
              <a:t> </a:t>
            </a:r>
            <a:r>
              <a:rPr lang="it-IT" dirty="0" err="1"/>
              <a:t>division</a:t>
            </a:r>
            <a:r>
              <a:rPr lang="it-IT" dirty="0"/>
              <a:t> and </a:t>
            </a:r>
            <a:r>
              <a:rPr lang="it-IT" dirty="0" err="1"/>
              <a:t>differentiation</a:t>
            </a:r>
            <a:r>
              <a:rPr lang="it-IT" dirty="0"/>
              <a:t>). </a:t>
            </a:r>
          </a:p>
          <a:p>
            <a:pPr marL="285750" indent="-285750">
              <a:buFont typeface="Arial" panose="020B0604020202020204" pitchFamily="34" charset="0"/>
              <a:buChar char="•"/>
            </a:pPr>
            <a:r>
              <a:rPr lang="it-IT" dirty="0"/>
              <a:t> </a:t>
            </a:r>
            <a:r>
              <a:rPr lang="it-IT" dirty="0" err="1">
                <a:solidFill>
                  <a:srgbClr val="FF0000"/>
                </a:solidFill>
              </a:rPr>
              <a:t>Protection</a:t>
            </a:r>
            <a:r>
              <a:rPr lang="it-IT" dirty="0"/>
              <a:t> of the body and of </a:t>
            </a:r>
            <a:r>
              <a:rPr lang="it-IT" dirty="0" err="1"/>
              <a:t>individual</a:t>
            </a:r>
            <a:r>
              <a:rPr lang="it-IT" dirty="0"/>
              <a:t> </a:t>
            </a:r>
            <a:r>
              <a:rPr lang="it-IT" dirty="0" err="1"/>
              <a:t>cells</a:t>
            </a:r>
            <a:r>
              <a:rPr lang="it-IT" dirty="0"/>
              <a:t> </a:t>
            </a:r>
            <a:r>
              <a:rPr lang="it-IT" dirty="0" err="1"/>
              <a:t>is</a:t>
            </a:r>
            <a:r>
              <a:rPr lang="it-IT" dirty="0"/>
              <a:t> the </a:t>
            </a:r>
            <a:r>
              <a:rPr lang="it-IT" dirty="0" err="1"/>
              <a:t>function</a:t>
            </a:r>
            <a:r>
              <a:rPr lang="it-IT" dirty="0"/>
              <a:t> of a range of </a:t>
            </a:r>
            <a:r>
              <a:rPr lang="it-IT" dirty="0" err="1"/>
              <a:t>proteins</a:t>
            </a:r>
            <a:r>
              <a:rPr lang="it-IT" dirty="0"/>
              <a:t>, </a:t>
            </a:r>
            <a:r>
              <a:rPr lang="it-IT" dirty="0" err="1"/>
              <a:t>including</a:t>
            </a:r>
            <a:r>
              <a:rPr lang="it-IT" dirty="0"/>
              <a:t> </a:t>
            </a:r>
            <a:r>
              <a:rPr lang="it-IT" dirty="0" err="1"/>
              <a:t>antibodies</a:t>
            </a:r>
            <a:r>
              <a:rPr lang="it-IT" dirty="0"/>
              <a:t> and </a:t>
            </a:r>
            <a:r>
              <a:rPr lang="it-IT" dirty="0" err="1"/>
              <a:t>those</a:t>
            </a:r>
            <a:r>
              <a:rPr lang="it-IT" dirty="0"/>
              <a:t> </a:t>
            </a:r>
            <a:r>
              <a:rPr lang="it-IT" dirty="0" err="1"/>
              <a:t>proteins</a:t>
            </a:r>
            <a:r>
              <a:rPr lang="it-IT" dirty="0"/>
              <a:t> </a:t>
            </a:r>
            <a:r>
              <a:rPr lang="it-IT" dirty="0" err="1"/>
              <a:t>involved</a:t>
            </a:r>
            <a:r>
              <a:rPr lang="it-IT" dirty="0"/>
              <a:t> in the </a:t>
            </a:r>
            <a:r>
              <a:rPr lang="it-IT" dirty="0" err="1"/>
              <a:t>blood-clotting</a:t>
            </a:r>
            <a:r>
              <a:rPr lang="it-IT" dirty="0"/>
              <a:t> </a:t>
            </a:r>
            <a:r>
              <a:rPr lang="it-IT" dirty="0" err="1"/>
              <a:t>response</a:t>
            </a:r>
            <a:r>
              <a:rPr lang="it-IT" dirty="0"/>
              <a:t>. </a:t>
            </a:r>
          </a:p>
          <a:p>
            <a:pPr marL="285750" indent="-285750">
              <a:buFont typeface="Arial" panose="020B0604020202020204" pitchFamily="34" charset="0"/>
              <a:buChar char="•"/>
            </a:pPr>
            <a:r>
              <a:rPr lang="it-IT" dirty="0"/>
              <a:t> </a:t>
            </a:r>
            <a:r>
              <a:rPr lang="it-IT" dirty="0">
                <a:solidFill>
                  <a:srgbClr val="FF0000"/>
                </a:solidFill>
              </a:rPr>
              <a:t>Storage</a:t>
            </a:r>
            <a:r>
              <a:rPr lang="it-IT" dirty="0"/>
              <a:t> </a:t>
            </a:r>
            <a:r>
              <a:rPr lang="it-IT" dirty="0" err="1"/>
              <a:t>functions</a:t>
            </a:r>
            <a:r>
              <a:rPr lang="it-IT" dirty="0"/>
              <a:t> are </a:t>
            </a:r>
            <a:r>
              <a:rPr lang="it-IT" dirty="0" err="1"/>
              <a:t>performed</a:t>
            </a:r>
            <a:r>
              <a:rPr lang="it-IT" dirty="0"/>
              <a:t> by </a:t>
            </a:r>
            <a:r>
              <a:rPr lang="it-IT" dirty="0" err="1"/>
              <a:t>proteins</a:t>
            </a:r>
            <a:r>
              <a:rPr lang="it-IT" dirty="0"/>
              <a:t> </a:t>
            </a:r>
            <a:r>
              <a:rPr lang="it-IT" dirty="0" err="1"/>
              <a:t>such</a:t>
            </a:r>
            <a:r>
              <a:rPr lang="it-IT" dirty="0"/>
              <a:t> </a:t>
            </a:r>
            <a:r>
              <a:rPr lang="it-IT" dirty="0" err="1"/>
              <a:t>as</a:t>
            </a:r>
            <a:r>
              <a:rPr lang="it-IT" dirty="0"/>
              <a:t> </a:t>
            </a:r>
            <a:r>
              <a:rPr lang="it-IT" dirty="0" err="1"/>
              <a:t>ferritin</a:t>
            </a:r>
            <a:r>
              <a:rPr lang="it-IT" dirty="0"/>
              <a:t>, </a:t>
            </a:r>
            <a:r>
              <a:rPr lang="it-IT" dirty="0" err="1"/>
              <a:t>which</a:t>
            </a:r>
            <a:r>
              <a:rPr lang="it-IT" dirty="0"/>
              <a:t> acts </a:t>
            </a:r>
            <a:r>
              <a:rPr lang="it-IT" dirty="0" err="1"/>
              <a:t>as</a:t>
            </a:r>
            <a:r>
              <a:rPr lang="it-IT" dirty="0"/>
              <a:t> an </a:t>
            </a:r>
            <a:r>
              <a:rPr lang="it-IT" dirty="0" err="1"/>
              <a:t>iron</a:t>
            </a:r>
            <a:r>
              <a:rPr lang="it-IT" dirty="0"/>
              <a:t> store in the </a:t>
            </a:r>
            <a:r>
              <a:rPr lang="it-IT" dirty="0" err="1"/>
              <a:t>liver</a:t>
            </a:r>
            <a:r>
              <a:rPr lang="it-IT" dirty="0"/>
              <a:t>, and </a:t>
            </a:r>
            <a:r>
              <a:rPr lang="it-IT" dirty="0" err="1"/>
              <a:t>gliadins</a:t>
            </a:r>
            <a:r>
              <a:rPr lang="it-IT" dirty="0"/>
              <a:t>, </a:t>
            </a:r>
            <a:r>
              <a:rPr lang="it-IT" dirty="0" err="1"/>
              <a:t>which</a:t>
            </a:r>
            <a:r>
              <a:rPr lang="it-IT" dirty="0"/>
              <a:t> store amino acids in </a:t>
            </a:r>
            <a:r>
              <a:rPr lang="it-IT" dirty="0" err="1"/>
              <a:t>dormant</a:t>
            </a:r>
            <a:r>
              <a:rPr lang="it-IT" dirty="0"/>
              <a:t> </a:t>
            </a:r>
            <a:r>
              <a:rPr lang="it-IT" dirty="0" err="1"/>
              <a:t>wheat</a:t>
            </a:r>
            <a:r>
              <a:rPr lang="it-IT" dirty="0"/>
              <a:t> </a:t>
            </a:r>
            <a:r>
              <a:rPr lang="it-IT" dirty="0" err="1"/>
              <a:t>seeds</a:t>
            </a:r>
            <a:r>
              <a:rPr lang="it-IT" dirty="0"/>
              <a:t>.</a:t>
            </a:r>
          </a:p>
        </p:txBody>
      </p:sp>
    </p:spTree>
    <p:extLst>
      <p:ext uri="{BB962C8B-B14F-4D97-AF65-F5344CB8AC3E}">
        <p14:creationId xmlns:p14="http://schemas.microsoft.com/office/powerpoint/2010/main" val="1433836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7B4D7EB3-9EE2-4D5F-A26C-8C31348A1F77}"/>
              </a:ext>
            </a:extLst>
          </p:cNvPr>
          <p:cNvSpPr/>
          <p:nvPr/>
        </p:nvSpPr>
        <p:spPr>
          <a:xfrm>
            <a:off x="2836333" y="562802"/>
            <a:ext cx="6096000" cy="369332"/>
          </a:xfrm>
          <a:prstGeom prst="rect">
            <a:avLst/>
          </a:prstGeom>
        </p:spPr>
        <p:txBody>
          <a:bodyPr>
            <a:spAutoFit/>
          </a:bodyPr>
          <a:lstStyle/>
          <a:p>
            <a:r>
              <a:rPr lang="it-IT" b="1" dirty="0">
                <a:solidFill>
                  <a:srgbClr val="FF0000"/>
                </a:solidFill>
              </a:rPr>
              <a:t>CHAPTER 1    </a:t>
            </a:r>
            <a:r>
              <a:rPr lang="it-IT" dirty="0"/>
              <a:t>GENOMES, TRANSCRIPTOMES, AND PROTEOMES</a:t>
            </a:r>
          </a:p>
        </p:txBody>
      </p:sp>
      <p:sp>
        <p:nvSpPr>
          <p:cNvPr id="5" name="Rettangolo 4">
            <a:extLst>
              <a:ext uri="{FF2B5EF4-FFF2-40B4-BE49-F238E27FC236}">
                <a16:creationId xmlns:a16="http://schemas.microsoft.com/office/drawing/2014/main" id="{B2296B23-52AB-41CB-9246-F282C5891F5C}"/>
              </a:ext>
            </a:extLst>
          </p:cNvPr>
          <p:cNvSpPr/>
          <p:nvPr/>
        </p:nvSpPr>
        <p:spPr>
          <a:xfrm>
            <a:off x="2468033" y="1875642"/>
            <a:ext cx="7255933" cy="3416320"/>
          </a:xfrm>
          <a:prstGeom prst="rect">
            <a:avLst/>
          </a:prstGeom>
        </p:spPr>
        <p:txBody>
          <a:bodyPr wrap="square">
            <a:spAutoFit/>
          </a:bodyPr>
          <a:lstStyle/>
          <a:p>
            <a:r>
              <a:rPr lang="it-IT" dirty="0"/>
              <a:t>1.1 </a:t>
            </a:r>
            <a:r>
              <a:rPr lang="it-IT" dirty="0">
                <a:solidFill>
                  <a:srgbClr val="FF0000"/>
                </a:solidFill>
              </a:rPr>
              <a:t>DNA </a:t>
            </a:r>
            <a:r>
              <a:rPr lang="it-IT" dirty="0" err="1"/>
              <a:t>Genes</a:t>
            </a:r>
            <a:r>
              <a:rPr lang="it-IT" dirty="0"/>
              <a:t> are made of DNA. DNA </a:t>
            </a:r>
            <a:r>
              <a:rPr lang="it-IT" dirty="0" err="1"/>
              <a:t>is</a:t>
            </a:r>
            <a:r>
              <a:rPr lang="it-IT" dirty="0"/>
              <a:t> a </a:t>
            </a:r>
            <a:r>
              <a:rPr lang="it-IT" dirty="0" err="1"/>
              <a:t>polymer</a:t>
            </a:r>
            <a:r>
              <a:rPr lang="it-IT" dirty="0"/>
              <a:t> of </a:t>
            </a:r>
            <a:r>
              <a:rPr lang="it-IT" dirty="0" err="1"/>
              <a:t>nucleotides</a:t>
            </a:r>
            <a:r>
              <a:rPr lang="it-IT" dirty="0"/>
              <a:t>. The double </a:t>
            </a:r>
            <a:r>
              <a:rPr lang="it-IT" dirty="0" err="1"/>
              <a:t>helix</a:t>
            </a:r>
            <a:r>
              <a:rPr lang="it-IT" dirty="0"/>
              <a:t> </a:t>
            </a:r>
            <a:r>
              <a:rPr lang="it-IT" dirty="0" err="1"/>
              <a:t>is</a:t>
            </a:r>
            <a:r>
              <a:rPr lang="it-IT" dirty="0"/>
              <a:t> </a:t>
            </a:r>
            <a:r>
              <a:rPr lang="it-IT" dirty="0" err="1"/>
              <a:t>stabilized</a:t>
            </a:r>
            <a:r>
              <a:rPr lang="it-IT" dirty="0"/>
              <a:t> by base </a:t>
            </a:r>
            <a:r>
              <a:rPr lang="it-IT" dirty="0" err="1"/>
              <a:t>pairing</a:t>
            </a:r>
            <a:r>
              <a:rPr lang="it-IT" dirty="0"/>
              <a:t> and base </a:t>
            </a:r>
            <a:r>
              <a:rPr lang="it-IT" dirty="0" err="1"/>
              <a:t>stacking</a:t>
            </a:r>
            <a:r>
              <a:rPr lang="it-IT" dirty="0"/>
              <a:t>. The double </a:t>
            </a:r>
            <a:r>
              <a:rPr lang="it-IT" dirty="0" err="1"/>
              <a:t>helix</a:t>
            </a:r>
            <a:r>
              <a:rPr lang="it-IT" dirty="0"/>
              <a:t> </a:t>
            </a:r>
            <a:r>
              <a:rPr lang="it-IT" dirty="0" err="1"/>
              <a:t>has</a:t>
            </a:r>
            <a:r>
              <a:rPr lang="it-IT" dirty="0"/>
              <a:t> </a:t>
            </a:r>
            <a:r>
              <a:rPr lang="it-IT" dirty="0" err="1"/>
              <a:t>structural</a:t>
            </a:r>
            <a:r>
              <a:rPr lang="it-IT" dirty="0"/>
              <a:t> </a:t>
            </a:r>
            <a:r>
              <a:rPr lang="it-IT" dirty="0" err="1"/>
              <a:t>flexibility</a:t>
            </a:r>
            <a:r>
              <a:rPr lang="it-IT" dirty="0"/>
              <a:t> </a:t>
            </a:r>
          </a:p>
          <a:p>
            <a:endParaRPr lang="it-IT" dirty="0"/>
          </a:p>
          <a:p>
            <a:r>
              <a:rPr lang="it-IT" dirty="0"/>
              <a:t>1.2 </a:t>
            </a:r>
            <a:r>
              <a:rPr lang="it-IT" dirty="0">
                <a:solidFill>
                  <a:srgbClr val="FF0000"/>
                </a:solidFill>
              </a:rPr>
              <a:t>RNA</a:t>
            </a:r>
            <a:r>
              <a:rPr lang="it-IT" dirty="0"/>
              <a:t> AND THE </a:t>
            </a:r>
            <a:r>
              <a:rPr lang="it-IT" dirty="0">
                <a:solidFill>
                  <a:srgbClr val="FF0000"/>
                </a:solidFill>
              </a:rPr>
              <a:t>TRANSCRIPTOME</a:t>
            </a:r>
            <a:r>
              <a:rPr lang="it-IT" dirty="0"/>
              <a:t>. RNA </a:t>
            </a:r>
            <a:r>
              <a:rPr lang="it-IT" dirty="0" err="1"/>
              <a:t>is</a:t>
            </a:r>
            <a:r>
              <a:rPr lang="it-IT" dirty="0"/>
              <a:t> a second </a:t>
            </a:r>
            <a:r>
              <a:rPr lang="it-IT" dirty="0" err="1"/>
              <a:t>type</a:t>
            </a:r>
            <a:r>
              <a:rPr lang="it-IT" dirty="0"/>
              <a:t> of </a:t>
            </a:r>
            <a:r>
              <a:rPr lang="it-IT" dirty="0" err="1"/>
              <a:t>polynucleotide</a:t>
            </a:r>
            <a:r>
              <a:rPr lang="it-IT" dirty="0"/>
              <a:t>. The RNA </a:t>
            </a:r>
            <a:r>
              <a:rPr lang="it-IT" dirty="0" err="1"/>
              <a:t>content</a:t>
            </a:r>
            <a:r>
              <a:rPr lang="it-IT" dirty="0"/>
              <a:t> of the </a:t>
            </a:r>
            <a:r>
              <a:rPr lang="it-IT" dirty="0" err="1"/>
              <a:t>cell</a:t>
            </a:r>
            <a:r>
              <a:rPr lang="it-IT" dirty="0"/>
              <a:t> </a:t>
            </a:r>
            <a:r>
              <a:rPr lang="it-IT" dirty="0" err="1"/>
              <a:t>Many</a:t>
            </a:r>
            <a:r>
              <a:rPr lang="it-IT" dirty="0"/>
              <a:t> </a:t>
            </a:r>
            <a:r>
              <a:rPr lang="it-IT" dirty="0" err="1"/>
              <a:t>RNAs</a:t>
            </a:r>
            <a:r>
              <a:rPr lang="it-IT" dirty="0"/>
              <a:t> are </a:t>
            </a:r>
            <a:r>
              <a:rPr lang="it-IT" dirty="0" err="1"/>
              <a:t>synthesized</a:t>
            </a:r>
            <a:r>
              <a:rPr lang="it-IT" dirty="0"/>
              <a:t> </a:t>
            </a:r>
            <a:r>
              <a:rPr lang="it-IT" dirty="0" err="1"/>
              <a:t>as</a:t>
            </a:r>
            <a:r>
              <a:rPr lang="it-IT" dirty="0"/>
              <a:t> precursor </a:t>
            </a:r>
            <a:r>
              <a:rPr lang="it-IT" dirty="0" err="1"/>
              <a:t>molecules</a:t>
            </a:r>
            <a:r>
              <a:rPr lang="it-IT" dirty="0"/>
              <a:t>. There are </a:t>
            </a:r>
            <a:r>
              <a:rPr lang="it-IT" dirty="0" err="1"/>
              <a:t>different</a:t>
            </a:r>
            <a:r>
              <a:rPr lang="it-IT" dirty="0"/>
              <a:t> </a:t>
            </a:r>
            <a:r>
              <a:rPr lang="it-IT" dirty="0" err="1"/>
              <a:t>definitions</a:t>
            </a:r>
            <a:r>
              <a:rPr lang="it-IT" dirty="0"/>
              <a:t> of the </a:t>
            </a:r>
            <a:r>
              <a:rPr lang="it-IT" dirty="0" err="1"/>
              <a:t>transcriptome</a:t>
            </a:r>
            <a:r>
              <a:rPr lang="it-IT" dirty="0"/>
              <a:t> </a:t>
            </a:r>
          </a:p>
          <a:p>
            <a:endParaRPr lang="it-IT" dirty="0"/>
          </a:p>
          <a:p>
            <a:r>
              <a:rPr lang="it-IT" dirty="0"/>
              <a:t>1.3 </a:t>
            </a:r>
            <a:r>
              <a:rPr lang="it-IT" dirty="0">
                <a:solidFill>
                  <a:srgbClr val="FF0000"/>
                </a:solidFill>
              </a:rPr>
              <a:t>PROTEINS</a:t>
            </a:r>
            <a:r>
              <a:rPr lang="it-IT" dirty="0"/>
              <a:t> AND THE </a:t>
            </a:r>
            <a:r>
              <a:rPr lang="it-IT" dirty="0">
                <a:solidFill>
                  <a:srgbClr val="FF0000"/>
                </a:solidFill>
              </a:rPr>
              <a:t>PROTEOME</a:t>
            </a:r>
            <a:r>
              <a:rPr lang="it-IT" dirty="0"/>
              <a:t>. There are </a:t>
            </a:r>
            <a:r>
              <a:rPr lang="it-IT" dirty="0" err="1"/>
              <a:t>four</a:t>
            </a:r>
            <a:r>
              <a:rPr lang="it-IT" dirty="0"/>
              <a:t> </a:t>
            </a:r>
            <a:r>
              <a:rPr lang="it-IT" dirty="0" err="1"/>
              <a:t>hierarchical</a:t>
            </a:r>
            <a:r>
              <a:rPr lang="it-IT" dirty="0"/>
              <a:t> </a:t>
            </a:r>
            <a:r>
              <a:rPr lang="it-IT" dirty="0" err="1"/>
              <a:t>levels</a:t>
            </a:r>
            <a:r>
              <a:rPr lang="it-IT" dirty="0"/>
              <a:t> of </a:t>
            </a:r>
            <a:r>
              <a:rPr lang="it-IT" dirty="0" err="1"/>
              <a:t>protein</a:t>
            </a:r>
            <a:r>
              <a:rPr lang="it-IT" dirty="0"/>
              <a:t> </a:t>
            </a:r>
            <a:r>
              <a:rPr lang="it-IT" dirty="0" err="1"/>
              <a:t>structure</a:t>
            </a:r>
            <a:r>
              <a:rPr lang="it-IT" dirty="0"/>
              <a:t>. Amino acid </a:t>
            </a:r>
            <a:r>
              <a:rPr lang="it-IT" dirty="0" err="1"/>
              <a:t>diversity</a:t>
            </a:r>
            <a:r>
              <a:rPr lang="it-IT" dirty="0"/>
              <a:t> </a:t>
            </a:r>
            <a:r>
              <a:rPr lang="it-IT" dirty="0" err="1"/>
              <a:t>underlies</a:t>
            </a:r>
            <a:r>
              <a:rPr lang="it-IT" dirty="0"/>
              <a:t> </a:t>
            </a:r>
            <a:r>
              <a:rPr lang="it-IT" dirty="0" err="1"/>
              <a:t>protein</a:t>
            </a:r>
            <a:r>
              <a:rPr lang="it-IT" dirty="0"/>
              <a:t> </a:t>
            </a:r>
            <a:r>
              <a:rPr lang="it-IT" dirty="0" err="1"/>
              <a:t>diversity</a:t>
            </a:r>
            <a:r>
              <a:rPr lang="it-IT" dirty="0"/>
              <a:t>. The link </a:t>
            </a:r>
            <a:r>
              <a:rPr lang="it-IT" dirty="0" err="1"/>
              <a:t>between</a:t>
            </a:r>
            <a:r>
              <a:rPr lang="it-IT" dirty="0"/>
              <a:t> the </a:t>
            </a:r>
            <a:r>
              <a:rPr lang="it-IT" dirty="0" err="1"/>
              <a:t>transcriptome</a:t>
            </a:r>
            <a:r>
              <a:rPr lang="it-IT" dirty="0"/>
              <a:t> and the </a:t>
            </a:r>
            <a:r>
              <a:rPr lang="it-IT" dirty="0" err="1"/>
              <a:t>proteome</a:t>
            </a:r>
            <a:r>
              <a:rPr lang="it-IT" dirty="0"/>
              <a:t>. The </a:t>
            </a:r>
            <a:r>
              <a:rPr lang="it-IT" dirty="0" err="1"/>
              <a:t>genetic</a:t>
            </a:r>
            <a:r>
              <a:rPr lang="it-IT" dirty="0"/>
              <a:t> code </a:t>
            </a:r>
            <a:r>
              <a:rPr lang="it-IT" dirty="0" err="1"/>
              <a:t>is</a:t>
            </a:r>
            <a:r>
              <a:rPr lang="it-IT" dirty="0"/>
              <a:t> not </a:t>
            </a:r>
            <a:r>
              <a:rPr lang="it-IT" dirty="0" err="1"/>
              <a:t>universal</a:t>
            </a:r>
            <a:r>
              <a:rPr lang="it-IT" dirty="0"/>
              <a:t>. The link </a:t>
            </a:r>
            <a:r>
              <a:rPr lang="it-IT" dirty="0" err="1"/>
              <a:t>between</a:t>
            </a:r>
            <a:r>
              <a:rPr lang="it-IT" dirty="0"/>
              <a:t> the </a:t>
            </a:r>
            <a:r>
              <a:rPr lang="it-IT" dirty="0" err="1"/>
              <a:t>proteome</a:t>
            </a:r>
            <a:r>
              <a:rPr lang="it-IT" dirty="0"/>
              <a:t> and the </a:t>
            </a:r>
            <a:r>
              <a:rPr lang="it-IT" dirty="0" err="1"/>
              <a:t>biochemistry</a:t>
            </a:r>
            <a:r>
              <a:rPr lang="it-IT" dirty="0"/>
              <a:t> of the </a:t>
            </a:r>
            <a:r>
              <a:rPr lang="it-IT" dirty="0" err="1"/>
              <a:t>cell</a:t>
            </a:r>
            <a:r>
              <a:rPr lang="it-IT" dirty="0"/>
              <a:t>.</a:t>
            </a:r>
          </a:p>
        </p:txBody>
      </p:sp>
    </p:spTree>
    <p:extLst>
      <p:ext uri="{BB962C8B-B14F-4D97-AF65-F5344CB8AC3E}">
        <p14:creationId xmlns:p14="http://schemas.microsoft.com/office/powerpoint/2010/main" val="1443079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6D19E944-ADC1-40CD-97F6-9CB28B7923CF}"/>
              </a:ext>
            </a:extLst>
          </p:cNvPr>
          <p:cNvSpPr/>
          <p:nvPr/>
        </p:nvSpPr>
        <p:spPr>
          <a:xfrm>
            <a:off x="211663" y="2193819"/>
            <a:ext cx="6096000" cy="2031325"/>
          </a:xfrm>
          <a:prstGeom prst="rect">
            <a:avLst/>
          </a:prstGeom>
        </p:spPr>
        <p:txBody>
          <a:bodyPr>
            <a:spAutoFit/>
          </a:bodyPr>
          <a:lstStyle/>
          <a:p>
            <a:r>
              <a:rPr lang="it-IT" dirty="0"/>
              <a:t>The </a:t>
            </a:r>
            <a:r>
              <a:rPr lang="it-IT" dirty="0" err="1">
                <a:solidFill>
                  <a:srgbClr val="FF0000"/>
                </a:solidFill>
              </a:rPr>
              <a:t>nuclear</a:t>
            </a:r>
            <a:r>
              <a:rPr lang="it-IT" dirty="0"/>
              <a:t> </a:t>
            </a:r>
            <a:r>
              <a:rPr lang="it-IT" dirty="0" err="1"/>
              <a:t>genome</a:t>
            </a:r>
            <a:r>
              <a:rPr lang="it-IT" dirty="0"/>
              <a:t> </a:t>
            </a:r>
            <a:r>
              <a:rPr lang="it-IT" dirty="0" err="1"/>
              <a:t>comprises</a:t>
            </a:r>
            <a:r>
              <a:rPr lang="it-IT" dirty="0"/>
              <a:t> </a:t>
            </a:r>
            <a:r>
              <a:rPr lang="it-IT" dirty="0" err="1"/>
              <a:t>approximately</a:t>
            </a:r>
            <a:r>
              <a:rPr lang="it-IT" dirty="0"/>
              <a:t> </a:t>
            </a:r>
            <a:r>
              <a:rPr lang="it-IT" b="1" dirty="0"/>
              <a:t>3,235,000,000</a:t>
            </a:r>
            <a:r>
              <a:rPr lang="it-IT" dirty="0"/>
              <a:t> base </a:t>
            </a:r>
            <a:r>
              <a:rPr lang="it-IT" dirty="0" err="1"/>
              <a:t>pairs</a:t>
            </a:r>
            <a:r>
              <a:rPr lang="it-IT" dirty="0"/>
              <a:t> of DNA, </a:t>
            </a:r>
            <a:r>
              <a:rPr lang="it-IT" dirty="0" err="1"/>
              <a:t>divided</a:t>
            </a:r>
            <a:r>
              <a:rPr lang="it-IT" dirty="0"/>
              <a:t> </a:t>
            </a:r>
            <a:r>
              <a:rPr lang="it-IT" dirty="0" err="1"/>
              <a:t>into</a:t>
            </a:r>
            <a:r>
              <a:rPr lang="it-IT" dirty="0"/>
              <a:t> 24 linear </a:t>
            </a:r>
            <a:r>
              <a:rPr lang="it-IT" dirty="0" err="1"/>
              <a:t>molecules</a:t>
            </a:r>
            <a:r>
              <a:rPr lang="it-IT" dirty="0"/>
              <a:t>, the </a:t>
            </a:r>
            <a:r>
              <a:rPr lang="it-IT" dirty="0" err="1"/>
              <a:t>shortest</a:t>
            </a:r>
            <a:r>
              <a:rPr lang="it-IT" dirty="0"/>
              <a:t> 48,000,000 base </a:t>
            </a:r>
            <a:r>
              <a:rPr lang="it-IT" dirty="0" err="1"/>
              <a:t>pairs</a:t>
            </a:r>
            <a:r>
              <a:rPr lang="it-IT" dirty="0"/>
              <a:t> in </a:t>
            </a:r>
            <a:r>
              <a:rPr lang="it-IT" dirty="0" err="1"/>
              <a:t>length</a:t>
            </a:r>
            <a:r>
              <a:rPr lang="it-IT" dirty="0"/>
              <a:t> and the </a:t>
            </a:r>
            <a:r>
              <a:rPr lang="it-IT" dirty="0" err="1"/>
              <a:t>longest</a:t>
            </a:r>
            <a:r>
              <a:rPr lang="it-IT" dirty="0"/>
              <a:t> 250,000,000 base </a:t>
            </a:r>
            <a:r>
              <a:rPr lang="it-IT" dirty="0" err="1"/>
              <a:t>pairs</a:t>
            </a:r>
            <a:r>
              <a:rPr lang="it-IT" dirty="0"/>
              <a:t>, </a:t>
            </a:r>
            <a:r>
              <a:rPr lang="it-IT" dirty="0" err="1"/>
              <a:t>each</a:t>
            </a:r>
            <a:r>
              <a:rPr lang="it-IT" dirty="0"/>
              <a:t> </a:t>
            </a:r>
            <a:r>
              <a:rPr lang="it-IT" dirty="0" err="1"/>
              <a:t>contained</a:t>
            </a:r>
            <a:r>
              <a:rPr lang="it-IT" dirty="0"/>
              <a:t> in a </a:t>
            </a:r>
            <a:r>
              <a:rPr lang="it-IT" dirty="0" err="1"/>
              <a:t>different</a:t>
            </a:r>
            <a:r>
              <a:rPr lang="it-IT" dirty="0"/>
              <a:t> </a:t>
            </a:r>
            <a:r>
              <a:rPr lang="it-IT" dirty="0" err="1"/>
              <a:t>chromosome</a:t>
            </a:r>
            <a:r>
              <a:rPr lang="it-IT" dirty="0"/>
              <a:t>. </a:t>
            </a:r>
            <a:r>
              <a:rPr lang="it-IT" dirty="0" err="1"/>
              <a:t>These</a:t>
            </a:r>
            <a:r>
              <a:rPr lang="it-IT" dirty="0"/>
              <a:t> 24 </a:t>
            </a:r>
            <a:r>
              <a:rPr lang="it-IT" dirty="0" err="1"/>
              <a:t>chromosomes</a:t>
            </a:r>
            <a:r>
              <a:rPr lang="it-IT" dirty="0"/>
              <a:t> </a:t>
            </a:r>
            <a:r>
              <a:rPr lang="it-IT" dirty="0" err="1"/>
              <a:t>consist</a:t>
            </a:r>
            <a:r>
              <a:rPr lang="it-IT" dirty="0"/>
              <a:t> of 22 </a:t>
            </a:r>
            <a:r>
              <a:rPr lang="it-IT" dirty="0" err="1"/>
              <a:t>autosomes</a:t>
            </a:r>
            <a:r>
              <a:rPr lang="it-IT" dirty="0"/>
              <a:t> and the </a:t>
            </a:r>
            <a:r>
              <a:rPr lang="it-IT" dirty="0" err="1"/>
              <a:t>two</a:t>
            </a:r>
            <a:r>
              <a:rPr lang="it-IT" dirty="0"/>
              <a:t> sex </a:t>
            </a:r>
            <a:r>
              <a:rPr lang="it-IT" dirty="0" err="1"/>
              <a:t>chromosomes</a:t>
            </a:r>
            <a:r>
              <a:rPr lang="it-IT" dirty="0"/>
              <a:t>, X and Y. </a:t>
            </a:r>
            <a:r>
              <a:rPr lang="it-IT" dirty="0" err="1"/>
              <a:t>Altogether</a:t>
            </a:r>
            <a:r>
              <a:rPr lang="it-IT" dirty="0"/>
              <a:t>, some 45,500 </a:t>
            </a:r>
            <a:r>
              <a:rPr lang="it-IT" dirty="0" err="1"/>
              <a:t>genes</a:t>
            </a:r>
            <a:r>
              <a:rPr lang="it-IT" dirty="0"/>
              <a:t> are </a:t>
            </a:r>
            <a:r>
              <a:rPr lang="it-IT" dirty="0" err="1"/>
              <a:t>present</a:t>
            </a:r>
            <a:r>
              <a:rPr lang="it-IT" dirty="0"/>
              <a:t> in the human </a:t>
            </a:r>
            <a:r>
              <a:rPr lang="it-IT" dirty="0" err="1"/>
              <a:t>nuclear</a:t>
            </a:r>
            <a:r>
              <a:rPr lang="it-IT" dirty="0"/>
              <a:t> </a:t>
            </a:r>
            <a:r>
              <a:rPr lang="it-IT" dirty="0" err="1"/>
              <a:t>genome</a:t>
            </a:r>
            <a:r>
              <a:rPr lang="it-IT" dirty="0"/>
              <a:t>.</a:t>
            </a:r>
          </a:p>
        </p:txBody>
      </p:sp>
      <p:sp>
        <p:nvSpPr>
          <p:cNvPr id="5" name="Rettangolo 4">
            <a:extLst>
              <a:ext uri="{FF2B5EF4-FFF2-40B4-BE49-F238E27FC236}">
                <a16:creationId xmlns:a16="http://schemas.microsoft.com/office/drawing/2014/main" id="{A2A10680-5A40-4A4E-BACA-73D21FF65871}"/>
              </a:ext>
            </a:extLst>
          </p:cNvPr>
          <p:cNvSpPr/>
          <p:nvPr/>
        </p:nvSpPr>
        <p:spPr>
          <a:xfrm>
            <a:off x="211663" y="4313562"/>
            <a:ext cx="7222069" cy="1200329"/>
          </a:xfrm>
          <a:prstGeom prst="rect">
            <a:avLst/>
          </a:prstGeom>
        </p:spPr>
        <p:txBody>
          <a:bodyPr wrap="square">
            <a:spAutoFit/>
          </a:bodyPr>
          <a:lstStyle/>
          <a:p>
            <a:r>
              <a:rPr lang="it-IT" dirty="0"/>
              <a:t>The </a:t>
            </a:r>
            <a:r>
              <a:rPr lang="it-IT" dirty="0" err="1">
                <a:solidFill>
                  <a:srgbClr val="FF0000"/>
                </a:solidFill>
              </a:rPr>
              <a:t>mitochondrial</a:t>
            </a:r>
            <a:r>
              <a:rPr lang="it-IT" dirty="0"/>
              <a:t> </a:t>
            </a:r>
            <a:r>
              <a:rPr lang="it-IT" dirty="0" err="1"/>
              <a:t>genome</a:t>
            </a:r>
            <a:r>
              <a:rPr lang="it-IT" dirty="0"/>
              <a:t> </a:t>
            </a:r>
            <a:r>
              <a:rPr lang="it-IT" dirty="0" err="1"/>
              <a:t>is</a:t>
            </a:r>
            <a:r>
              <a:rPr lang="it-IT" dirty="0"/>
              <a:t> a </a:t>
            </a:r>
            <a:r>
              <a:rPr lang="it-IT" dirty="0" err="1"/>
              <a:t>circular</a:t>
            </a:r>
            <a:r>
              <a:rPr lang="it-IT" dirty="0"/>
              <a:t> DNA </a:t>
            </a:r>
            <a:r>
              <a:rPr lang="it-IT" dirty="0" err="1"/>
              <a:t>molecule</a:t>
            </a:r>
            <a:r>
              <a:rPr lang="it-IT" dirty="0"/>
              <a:t> of </a:t>
            </a:r>
            <a:r>
              <a:rPr lang="it-IT" b="1" dirty="0"/>
              <a:t>16,569</a:t>
            </a:r>
            <a:r>
              <a:rPr lang="it-IT" dirty="0"/>
              <a:t> base </a:t>
            </a:r>
            <a:r>
              <a:rPr lang="it-IT" dirty="0" err="1"/>
              <a:t>pairs</a:t>
            </a:r>
            <a:r>
              <a:rPr lang="it-IT" dirty="0"/>
              <a:t>, up to 10 copies of </a:t>
            </a:r>
            <a:r>
              <a:rPr lang="it-IT" dirty="0" err="1"/>
              <a:t>which</a:t>
            </a:r>
            <a:r>
              <a:rPr lang="it-IT" dirty="0"/>
              <a:t> are </a:t>
            </a:r>
            <a:r>
              <a:rPr lang="it-IT" dirty="0" err="1"/>
              <a:t>present</a:t>
            </a:r>
            <a:r>
              <a:rPr lang="it-IT" dirty="0"/>
              <a:t> in </a:t>
            </a:r>
            <a:r>
              <a:rPr lang="it-IT" dirty="0" err="1"/>
              <a:t>each</a:t>
            </a:r>
            <a:r>
              <a:rPr lang="it-IT" dirty="0"/>
              <a:t> of the energy-</a:t>
            </a:r>
            <a:r>
              <a:rPr lang="it-IT" dirty="0" err="1"/>
              <a:t>generating</a:t>
            </a:r>
            <a:r>
              <a:rPr lang="it-IT" dirty="0"/>
              <a:t> </a:t>
            </a:r>
            <a:r>
              <a:rPr lang="it-IT" dirty="0" err="1"/>
              <a:t>organelles</a:t>
            </a:r>
            <a:r>
              <a:rPr lang="it-IT" dirty="0"/>
              <a:t> </a:t>
            </a:r>
            <a:r>
              <a:rPr lang="it-IT" dirty="0" err="1"/>
              <a:t>called</a:t>
            </a:r>
            <a:r>
              <a:rPr lang="it-IT" dirty="0"/>
              <a:t> </a:t>
            </a:r>
            <a:r>
              <a:rPr lang="it-IT" dirty="0" err="1"/>
              <a:t>mitochondria</a:t>
            </a:r>
            <a:r>
              <a:rPr lang="it-IT" dirty="0"/>
              <a:t>. The human </a:t>
            </a:r>
            <a:r>
              <a:rPr lang="it-IT" dirty="0" err="1"/>
              <a:t>mitochondrial</a:t>
            </a:r>
            <a:r>
              <a:rPr lang="it-IT" dirty="0"/>
              <a:t> </a:t>
            </a:r>
            <a:r>
              <a:rPr lang="it-IT" dirty="0" err="1"/>
              <a:t>genome</a:t>
            </a:r>
            <a:r>
              <a:rPr lang="it-IT" dirty="0"/>
              <a:t> </a:t>
            </a:r>
            <a:r>
              <a:rPr lang="it-IT" dirty="0" err="1"/>
              <a:t>contains</a:t>
            </a:r>
            <a:r>
              <a:rPr lang="it-IT" dirty="0"/>
              <a:t> just 37 </a:t>
            </a:r>
            <a:r>
              <a:rPr lang="it-IT" dirty="0" err="1"/>
              <a:t>genes</a:t>
            </a:r>
            <a:r>
              <a:rPr lang="it-IT" dirty="0"/>
              <a:t>.</a:t>
            </a:r>
          </a:p>
        </p:txBody>
      </p:sp>
      <p:pic>
        <p:nvPicPr>
          <p:cNvPr id="7" name="Immagine 6">
            <a:extLst>
              <a:ext uri="{FF2B5EF4-FFF2-40B4-BE49-F238E27FC236}">
                <a16:creationId xmlns:a16="http://schemas.microsoft.com/office/drawing/2014/main" id="{934A5DC9-15DC-492A-BD69-9817C472637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85615" y="1896276"/>
            <a:ext cx="5360993" cy="3472991"/>
          </a:xfrm>
          <a:prstGeom prst="rect">
            <a:avLst/>
          </a:prstGeom>
        </p:spPr>
      </p:pic>
      <p:sp>
        <p:nvSpPr>
          <p:cNvPr id="8" name="Rettangolo 7">
            <a:extLst>
              <a:ext uri="{FF2B5EF4-FFF2-40B4-BE49-F238E27FC236}">
                <a16:creationId xmlns:a16="http://schemas.microsoft.com/office/drawing/2014/main" id="{3139BA73-CF77-40AA-A32D-EAC0BD72A0BF}"/>
              </a:ext>
            </a:extLst>
          </p:cNvPr>
          <p:cNvSpPr/>
          <p:nvPr/>
        </p:nvSpPr>
        <p:spPr>
          <a:xfrm>
            <a:off x="211664" y="5602309"/>
            <a:ext cx="11463869" cy="1200329"/>
          </a:xfrm>
          <a:prstGeom prst="rect">
            <a:avLst/>
          </a:prstGeom>
        </p:spPr>
        <p:txBody>
          <a:bodyPr wrap="square">
            <a:spAutoFit/>
          </a:bodyPr>
          <a:lstStyle/>
          <a:p>
            <a:r>
              <a:rPr lang="it-IT" dirty="0" err="1"/>
              <a:t>Each</a:t>
            </a:r>
            <a:r>
              <a:rPr lang="it-IT" dirty="0"/>
              <a:t> of the </a:t>
            </a:r>
            <a:r>
              <a:rPr lang="it-IT" dirty="0" err="1"/>
              <a:t>approximately</a:t>
            </a:r>
            <a:r>
              <a:rPr lang="it-IT" dirty="0"/>
              <a:t> 10</a:t>
            </a:r>
            <a:r>
              <a:rPr lang="it-IT" baseline="30000" dirty="0"/>
              <a:t>13</a:t>
            </a:r>
            <a:r>
              <a:rPr lang="it-IT" dirty="0"/>
              <a:t> </a:t>
            </a:r>
            <a:r>
              <a:rPr lang="it-IT" dirty="0" err="1"/>
              <a:t>cells</a:t>
            </a:r>
            <a:r>
              <a:rPr lang="it-IT" dirty="0"/>
              <a:t> in the </a:t>
            </a:r>
            <a:r>
              <a:rPr lang="it-IT" dirty="0" err="1"/>
              <a:t>adult</a:t>
            </a:r>
            <a:r>
              <a:rPr lang="it-IT" dirty="0"/>
              <a:t> human body </a:t>
            </a:r>
            <a:r>
              <a:rPr lang="it-IT" dirty="0" err="1"/>
              <a:t>has</a:t>
            </a:r>
            <a:r>
              <a:rPr lang="it-IT" dirty="0"/>
              <a:t> </a:t>
            </a:r>
            <a:r>
              <a:rPr lang="it-IT" dirty="0" err="1"/>
              <a:t>its</a:t>
            </a:r>
            <a:r>
              <a:rPr lang="it-IT" dirty="0"/>
              <a:t> </a:t>
            </a:r>
            <a:r>
              <a:rPr lang="it-IT" dirty="0" err="1">
                <a:solidFill>
                  <a:srgbClr val="FF0000"/>
                </a:solidFill>
              </a:rPr>
              <a:t>own</a:t>
            </a:r>
            <a:r>
              <a:rPr lang="it-IT" dirty="0">
                <a:solidFill>
                  <a:srgbClr val="FF0000"/>
                </a:solidFill>
              </a:rPr>
              <a:t> copy </a:t>
            </a:r>
            <a:r>
              <a:rPr lang="it-IT" dirty="0"/>
              <a:t>or copies of the </a:t>
            </a:r>
            <a:r>
              <a:rPr lang="it-IT" dirty="0" err="1"/>
              <a:t>nuclear</a:t>
            </a:r>
            <a:r>
              <a:rPr lang="it-IT" dirty="0"/>
              <a:t> </a:t>
            </a:r>
            <a:r>
              <a:rPr lang="it-IT" dirty="0" err="1"/>
              <a:t>genome</a:t>
            </a:r>
            <a:r>
              <a:rPr lang="it-IT" dirty="0"/>
              <a:t>, the </a:t>
            </a:r>
            <a:r>
              <a:rPr lang="it-IT" dirty="0" err="1"/>
              <a:t>only</a:t>
            </a:r>
            <a:r>
              <a:rPr lang="it-IT" dirty="0"/>
              <a:t> </a:t>
            </a:r>
            <a:r>
              <a:rPr lang="it-IT" dirty="0" err="1"/>
              <a:t>exceptions</a:t>
            </a:r>
            <a:r>
              <a:rPr lang="it-IT" dirty="0"/>
              <a:t> </a:t>
            </a:r>
            <a:r>
              <a:rPr lang="it-IT" dirty="0" err="1"/>
              <a:t>being</a:t>
            </a:r>
            <a:r>
              <a:rPr lang="it-IT" dirty="0"/>
              <a:t> </a:t>
            </a:r>
            <a:r>
              <a:rPr lang="it-IT" dirty="0" err="1"/>
              <a:t>those</a:t>
            </a:r>
            <a:r>
              <a:rPr lang="it-IT" dirty="0"/>
              <a:t> </a:t>
            </a:r>
            <a:r>
              <a:rPr lang="it-IT" dirty="0" err="1"/>
              <a:t>few</a:t>
            </a:r>
            <a:r>
              <a:rPr lang="it-IT" dirty="0"/>
              <a:t> </a:t>
            </a:r>
            <a:r>
              <a:rPr lang="it-IT" dirty="0" err="1"/>
              <a:t>cell</a:t>
            </a:r>
            <a:r>
              <a:rPr lang="it-IT" dirty="0"/>
              <a:t> </a:t>
            </a:r>
            <a:r>
              <a:rPr lang="it-IT" dirty="0" err="1"/>
              <a:t>types</a:t>
            </a:r>
            <a:r>
              <a:rPr lang="it-IT" dirty="0"/>
              <a:t>, </a:t>
            </a:r>
            <a:r>
              <a:rPr lang="it-IT" dirty="0" err="1"/>
              <a:t>such</a:t>
            </a:r>
            <a:r>
              <a:rPr lang="it-IT" dirty="0"/>
              <a:t> </a:t>
            </a:r>
            <a:r>
              <a:rPr lang="it-IT" dirty="0" err="1"/>
              <a:t>as</a:t>
            </a:r>
            <a:r>
              <a:rPr lang="it-IT" dirty="0"/>
              <a:t> red </a:t>
            </a:r>
            <a:r>
              <a:rPr lang="it-IT" dirty="0" err="1"/>
              <a:t>blood</a:t>
            </a:r>
            <a:r>
              <a:rPr lang="it-IT" dirty="0"/>
              <a:t> </a:t>
            </a:r>
            <a:r>
              <a:rPr lang="it-IT" dirty="0" err="1"/>
              <a:t>cells</a:t>
            </a:r>
            <a:r>
              <a:rPr lang="it-IT" dirty="0"/>
              <a:t>, that </a:t>
            </a:r>
            <a:r>
              <a:rPr lang="it-IT" dirty="0" err="1"/>
              <a:t>lack</a:t>
            </a:r>
            <a:r>
              <a:rPr lang="it-IT" dirty="0"/>
              <a:t> a </a:t>
            </a:r>
            <a:r>
              <a:rPr lang="it-IT" dirty="0" err="1"/>
              <a:t>nucleus</a:t>
            </a:r>
            <a:r>
              <a:rPr lang="it-IT" dirty="0"/>
              <a:t> in </a:t>
            </a:r>
            <a:r>
              <a:rPr lang="it-IT" dirty="0" err="1"/>
              <a:t>their</a:t>
            </a:r>
            <a:r>
              <a:rPr lang="it-IT" dirty="0"/>
              <a:t> </a:t>
            </a:r>
            <a:r>
              <a:rPr lang="it-IT" dirty="0" err="1"/>
              <a:t>fully</a:t>
            </a:r>
            <a:r>
              <a:rPr lang="it-IT" dirty="0"/>
              <a:t> </a:t>
            </a:r>
            <a:r>
              <a:rPr lang="it-IT" dirty="0" err="1"/>
              <a:t>differentiated</a:t>
            </a:r>
            <a:r>
              <a:rPr lang="it-IT" dirty="0"/>
              <a:t> state. The </a:t>
            </a:r>
            <a:r>
              <a:rPr lang="it-IT" dirty="0" err="1"/>
              <a:t>vast</a:t>
            </a:r>
            <a:r>
              <a:rPr lang="it-IT" dirty="0"/>
              <a:t> </a:t>
            </a:r>
            <a:r>
              <a:rPr lang="it-IT" dirty="0" err="1"/>
              <a:t>majority</a:t>
            </a:r>
            <a:r>
              <a:rPr lang="it-IT" dirty="0"/>
              <a:t> of </a:t>
            </a:r>
            <a:r>
              <a:rPr lang="it-IT" dirty="0" err="1"/>
              <a:t>cells</a:t>
            </a:r>
            <a:r>
              <a:rPr lang="it-IT" dirty="0"/>
              <a:t> are </a:t>
            </a:r>
            <a:r>
              <a:rPr lang="it-IT" dirty="0" err="1"/>
              <a:t>diploid</a:t>
            </a:r>
            <a:r>
              <a:rPr lang="it-IT" dirty="0"/>
              <a:t> and so have </a:t>
            </a:r>
            <a:r>
              <a:rPr lang="it-IT" dirty="0" err="1"/>
              <a:t>two</a:t>
            </a:r>
            <a:r>
              <a:rPr lang="it-IT" dirty="0"/>
              <a:t> copies of </a:t>
            </a:r>
            <a:r>
              <a:rPr lang="it-IT" dirty="0" err="1"/>
              <a:t>each</a:t>
            </a:r>
            <a:r>
              <a:rPr lang="it-IT" dirty="0"/>
              <a:t> </a:t>
            </a:r>
            <a:r>
              <a:rPr lang="it-IT" dirty="0" err="1"/>
              <a:t>autosome</a:t>
            </a:r>
            <a:r>
              <a:rPr lang="it-IT" dirty="0"/>
              <a:t>, plus </a:t>
            </a:r>
            <a:r>
              <a:rPr lang="it-IT" dirty="0" err="1"/>
              <a:t>two</a:t>
            </a:r>
            <a:r>
              <a:rPr lang="it-IT" dirty="0"/>
              <a:t> sex </a:t>
            </a:r>
            <a:r>
              <a:rPr lang="it-IT" dirty="0" err="1"/>
              <a:t>chromosomes</a:t>
            </a:r>
            <a:r>
              <a:rPr lang="it-IT" dirty="0"/>
              <a:t>, XX for </a:t>
            </a:r>
            <a:r>
              <a:rPr lang="it-IT" dirty="0" err="1"/>
              <a:t>females</a:t>
            </a:r>
            <a:r>
              <a:rPr lang="it-IT" dirty="0"/>
              <a:t> or XY for </a:t>
            </a:r>
            <a:r>
              <a:rPr lang="it-IT" dirty="0" err="1"/>
              <a:t>males</a:t>
            </a:r>
            <a:r>
              <a:rPr lang="it-IT" dirty="0"/>
              <a:t>—46 </a:t>
            </a:r>
            <a:r>
              <a:rPr lang="it-IT" dirty="0" err="1"/>
              <a:t>chromosomes</a:t>
            </a:r>
            <a:r>
              <a:rPr lang="it-IT" dirty="0"/>
              <a:t> in </a:t>
            </a:r>
            <a:r>
              <a:rPr lang="it-IT" dirty="0" err="1"/>
              <a:t>all</a:t>
            </a:r>
            <a:r>
              <a:rPr lang="it-IT" dirty="0"/>
              <a:t>.</a:t>
            </a:r>
          </a:p>
        </p:txBody>
      </p:sp>
      <p:sp>
        <p:nvSpPr>
          <p:cNvPr id="2" name="Rettangolo 1">
            <a:extLst>
              <a:ext uri="{FF2B5EF4-FFF2-40B4-BE49-F238E27FC236}">
                <a16:creationId xmlns:a16="http://schemas.microsoft.com/office/drawing/2014/main" id="{4854C578-C3D1-4D7D-95F1-3ED74C07D152}"/>
              </a:ext>
            </a:extLst>
          </p:cNvPr>
          <p:cNvSpPr/>
          <p:nvPr/>
        </p:nvSpPr>
        <p:spPr>
          <a:xfrm>
            <a:off x="270930" y="225968"/>
            <a:ext cx="11497734" cy="1200329"/>
          </a:xfrm>
          <a:prstGeom prst="rect">
            <a:avLst/>
          </a:prstGeom>
        </p:spPr>
        <p:txBody>
          <a:bodyPr wrap="square">
            <a:spAutoFit/>
          </a:bodyPr>
          <a:lstStyle/>
          <a:p>
            <a:r>
              <a:rPr lang="it-IT" b="1" dirty="0" err="1"/>
              <a:t>Every</a:t>
            </a:r>
            <a:r>
              <a:rPr lang="it-IT" dirty="0"/>
              <a:t> </a:t>
            </a:r>
            <a:r>
              <a:rPr lang="it-IT" dirty="0" err="1"/>
              <a:t>organism</a:t>
            </a:r>
            <a:r>
              <a:rPr lang="it-IT" dirty="0"/>
              <a:t> </a:t>
            </a:r>
            <a:r>
              <a:rPr lang="it-IT" dirty="0" err="1"/>
              <a:t>possesses</a:t>
            </a:r>
            <a:r>
              <a:rPr lang="it-IT" dirty="0"/>
              <a:t> a </a:t>
            </a:r>
            <a:r>
              <a:rPr lang="it-IT" b="1" dirty="0" err="1"/>
              <a:t>genome</a:t>
            </a:r>
            <a:r>
              <a:rPr lang="it-IT" dirty="0"/>
              <a:t> (</a:t>
            </a:r>
            <a:r>
              <a:rPr lang="en-US" dirty="0">
                <a:solidFill>
                  <a:srgbClr val="FF0000"/>
                </a:solidFill>
              </a:rPr>
              <a:t>complete set </a:t>
            </a:r>
            <a:r>
              <a:rPr lang="en-US" dirty="0"/>
              <a:t>of genes or genetic material present in a cell or organism) </a:t>
            </a:r>
            <a:r>
              <a:rPr lang="it-IT" dirty="0"/>
              <a:t>that </a:t>
            </a:r>
            <a:r>
              <a:rPr lang="it-IT" dirty="0" err="1"/>
              <a:t>contains</a:t>
            </a:r>
            <a:r>
              <a:rPr lang="it-IT" dirty="0"/>
              <a:t> the </a:t>
            </a:r>
            <a:r>
              <a:rPr lang="it-IT" dirty="0" err="1"/>
              <a:t>biological</a:t>
            </a:r>
            <a:r>
              <a:rPr lang="it-IT" dirty="0"/>
              <a:t> information </a:t>
            </a:r>
            <a:r>
              <a:rPr lang="it-IT" dirty="0" err="1"/>
              <a:t>needed</a:t>
            </a:r>
            <a:r>
              <a:rPr lang="it-IT" dirty="0"/>
              <a:t> to </a:t>
            </a:r>
            <a:r>
              <a:rPr lang="it-IT" dirty="0" err="1"/>
              <a:t>construct</a:t>
            </a:r>
            <a:r>
              <a:rPr lang="it-IT" dirty="0"/>
              <a:t> and </a:t>
            </a:r>
            <a:r>
              <a:rPr lang="it-IT" dirty="0" err="1"/>
              <a:t>maintain</a:t>
            </a:r>
            <a:r>
              <a:rPr lang="it-IT" dirty="0"/>
              <a:t> a living </a:t>
            </a:r>
            <a:r>
              <a:rPr lang="it-IT" dirty="0" err="1"/>
              <a:t>example</a:t>
            </a:r>
            <a:r>
              <a:rPr lang="it-IT" dirty="0"/>
              <a:t> of that </a:t>
            </a:r>
            <a:r>
              <a:rPr lang="it-IT" dirty="0" err="1"/>
              <a:t>organism</a:t>
            </a:r>
            <a:r>
              <a:rPr lang="it-IT" dirty="0"/>
              <a:t>. </a:t>
            </a:r>
            <a:r>
              <a:rPr lang="it-IT" dirty="0" err="1"/>
              <a:t>Most</a:t>
            </a:r>
            <a:r>
              <a:rPr lang="it-IT" dirty="0"/>
              <a:t> </a:t>
            </a:r>
            <a:r>
              <a:rPr lang="it-IT" dirty="0" err="1"/>
              <a:t>genomes</a:t>
            </a:r>
            <a:r>
              <a:rPr lang="it-IT" dirty="0"/>
              <a:t>, </a:t>
            </a:r>
            <a:r>
              <a:rPr lang="it-IT" dirty="0" err="1"/>
              <a:t>including</a:t>
            </a:r>
            <a:r>
              <a:rPr lang="it-IT" dirty="0"/>
              <a:t> the human </a:t>
            </a:r>
            <a:r>
              <a:rPr lang="it-IT" dirty="0" err="1"/>
              <a:t>genome</a:t>
            </a:r>
            <a:r>
              <a:rPr lang="it-IT" dirty="0"/>
              <a:t> and </a:t>
            </a:r>
            <a:r>
              <a:rPr lang="it-IT" dirty="0" err="1"/>
              <a:t>those</a:t>
            </a:r>
            <a:r>
              <a:rPr lang="it-IT" dirty="0"/>
              <a:t> of </a:t>
            </a:r>
            <a:r>
              <a:rPr lang="it-IT" dirty="0" err="1"/>
              <a:t>all</a:t>
            </a:r>
            <a:r>
              <a:rPr lang="it-IT" dirty="0"/>
              <a:t> </a:t>
            </a:r>
            <a:r>
              <a:rPr lang="it-IT" dirty="0" err="1"/>
              <a:t>other</a:t>
            </a:r>
            <a:r>
              <a:rPr lang="it-IT" dirty="0"/>
              <a:t> </a:t>
            </a:r>
            <a:r>
              <a:rPr lang="it-IT" dirty="0" err="1"/>
              <a:t>cellular</a:t>
            </a:r>
            <a:r>
              <a:rPr lang="it-IT" dirty="0"/>
              <a:t> life </a:t>
            </a:r>
            <a:r>
              <a:rPr lang="it-IT" dirty="0" err="1"/>
              <a:t>forms</a:t>
            </a:r>
            <a:r>
              <a:rPr lang="it-IT" dirty="0"/>
              <a:t>, are made of DNA (</a:t>
            </a:r>
            <a:r>
              <a:rPr lang="it-IT" dirty="0" err="1"/>
              <a:t>deoxyribonucleic</a:t>
            </a:r>
            <a:r>
              <a:rPr lang="it-IT" dirty="0"/>
              <a:t> acid), but a </a:t>
            </a:r>
            <a:r>
              <a:rPr lang="it-IT" dirty="0" err="1"/>
              <a:t>few</a:t>
            </a:r>
            <a:r>
              <a:rPr lang="it-IT" dirty="0"/>
              <a:t> </a:t>
            </a:r>
            <a:r>
              <a:rPr lang="it-IT" dirty="0" err="1"/>
              <a:t>viruses</a:t>
            </a:r>
            <a:r>
              <a:rPr lang="it-IT" dirty="0"/>
              <a:t> have RNA (</a:t>
            </a:r>
            <a:r>
              <a:rPr lang="it-IT" dirty="0" err="1"/>
              <a:t>ribonucleic</a:t>
            </a:r>
            <a:r>
              <a:rPr lang="it-IT" dirty="0"/>
              <a:t> acid)</a:t>
            </a:r>
          </a:p>
        </p:txBody>
      </p:sp>
      <p:sp>
        <p:nvSpPr>
          <p:cNvPr id="3" name="Rettangolo 2">
            <a:extLst>
              <a:ext uri="{FF2B5EF4-FFF2-40B4-BE49-F238E27FC236}">
                <a16:creationId xmlns:a16="http://schemas.microsoft.com/office/drawing/2014/main" id="{46681012-3AF1-4D38-BB26-E8CF490C5F0E}"/>
              </a:ext>
            </a:extLst>
          </p:cNvPr>
          <p:cNvSpPr/>
          <p:nvPr/>
        </p:nvSpPr>
        <p:spPr>
          <a:xfrm>
            <a:off x="270930" y="1459070"/>
            <a:ext cx="6096000" cy="646331"/>
          </a:xfrm>
          <a:prstGeom prst="rect">
            <a:avLst/>
          </a:prstGeom>
        </p:spPr>
        <p:txBody>
          <a:bodyPr>
            <a:spAutoFit/>
          </a:bodyPr>
          <a:lstStyle/>
          <a:p>
            <a:r>
              <a:rPr lang="it-IT" dirty="0"/>
              <a:t>The </a:t>
            </a:r>
            <a:r>
              <a:rPr lang="it-IT" dirty="0">
                <a:solidFill>
                  <a:srgbClr val="FF0000"/>
                </a:solidFill>
              </a:rPr>
              <a:t>human </a:t>
            </a:r>
            <a:r>
              <a:rPr lang="it-IT" dirty="0" err="1">
                <a:solidFill>
                  <a:srgbClr val="FF0000"/>
                </a:solidFill>
              </a:rPr>
              <a:t>genome</a:t>
            </a:r>
            <a:r>
              <a:rPr lang="it-IT" dirty="0"/>
              <a:t>, </a:t>
            </a:r>
            <a:r>
              <a:rPr lang="it-IT" dirty="0" err="1"/>
              <a:t>which</a:t>
            </a:r>
            <a:r>
              <a:rPr lang="it-IT" dirty="0"/>
              <a:t> </a:t>
            </a:r>
            <a:r>
              <a:rPr lang="it-IT" dirty="0" err="1"/>
              <a:t>is</a:t>
            </a:r>
            <a:r>
              <a:rPr lang="it-IT" dirty="0"/>
              <a:t> </a:t>
            </a:r>
            <a:r>
              <a:rPr lang="it-IT" dirty="0" err="1"/>
              <a:t>typical</a:t>
            </a:r>
            <a:r>
              <a:rPr lang="it-IT" dirty="0"/>
              <a:t> of the </a:t>
            </a:r>
            <a:r>
              <a:rPr lang="it-IT" dirty="0" err="1"/>
              <a:t>genomes</a:t>
            </a:r>
            <a:r>
              <a:rPr lang="it-IT" dirty="0"/>
              <a:t> of </a:t>
            </a:r>
            <a:r>
              <a:rPr lang="it-IT" dirty="0" err="1"/>
              <a:t>all</a:t>
            </a:r>
            <a:r>
              <a:rPr lang="it-IT" dirty="0"/>
              <a:t> </a:t>
            </a:r>
            <a:r>
              <a:rPr lang="it-IT" dirty="0" err="1"/>
              <a:t>multicellular</a:t>
            </a:r>
            <a:r>
              <a:rPr lang="it-IT" dirty="0"/>
              <a:t> </a:t>
            </a:r>
            <a:r>
              <a:rPr lang="it-IT" dirty="0" err="1"/>
              <a:t>animals</a:t>
            </a:r>
            <a:r>
              <a:rPr lang="it-IT" dirty="0"/>
              <a:t>, </a:t>
            </a:r>
            <a:r>
              <a:rPr lang="it-IT" dirty="0" err="1"/>
              <a:t>consists</a:t>
            </a:r>
            <a:r>
              <a:rPr lang="it-IT" dirty="0"/>
              <a:t> of </a:t>
            </a:r>
            <a:r>
              <a:rPr lang="it-IT" dirty="0" err="1"/>
              <a:t>two</a:t>
            </a:r>
            <a:r>
              <a:rPr lang="it-IT" dirty="0"/>
              <a:t> </a:t>
            </a:r>
            <a:r>
              <a:rPr lang="it-IT" dirty="0" err="1"/>
              <a:t>distinct</a:t>
            </a:r>
            <a:r>
              <a:rPr lang="it-IT" dirty="0"/>
              <a:t> parts</a:t>
            </a:r>
          </a:p>
        </p:txBody>
      </p:sp>
    </p:spTree>
    <p:extLst>
      <p:ext uri="{BB962C8B-B14F-4D97-AF65-F5344CB8AC3E}">
        <p14:creationId xmlns:p14="http://schemas.microsoft.com/office/powerpoint/2010/main" val="384768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75785730-1A3A-4632-9E3E-DB4B6A1A0C4A}"/>
              </a:ext>
            </a:extLst>
          </p:cNvPr>
          <p:cNvSpPr/>
          <p:nvPr/>
        </p:nvSpPr>
        <p:spPr>
          <a:xfrm>
            <a:off x="1070247" y="647472"/>
            <a:ext cx="6096000" cy="1477328"/>
          </a:xfrm>
          <a:prstGeom prst="rect">
            <a:avLst/>
          </a:prstGeom>
        </p:spPr>
        <p:txBody>
          <a:bodyPr>
            <a:spAutoFit/>
          </a:bodyPr>
          <a:lstStyle/>
          <a:p>
            <a:r>
              <a:rPr lang="it-IT" dirty="0"/>
              <a:t>The </a:t>
            </a:r>
            <a:r>
              <a:rPr lang="it-IT" dirty="0" err="1"/>
              <a:t>initial</a:t>
            </a:r>
            <a:r>
              <a:rPr lang="it-IT" dirty="0"/>
              <a:t> product of </a:t>
            </a:r>
            <a:r>
              <a:rPr lang="it-IT" dirty="0" err="1"/>
              <a:t>genome</a:t>
            </a:r>
            <a:r>
              <a:rPr lang="it-IT" dirty="0"/>
              <a:t> </a:t>
            </a:r>
            <a:r>
              <a:rPr lang="it-IT" dirty="0" err="1"/>
              <a:t>expression</a:t>
            </a:r>
            <a:r>
              <a:rPr lang="it-IT" dirty="0"/>
              <a:t> </a:t>
            </a:r>
            <a:r>
              <a:rPr lang="it-IT" dirty="0" err="1"/>
              <a:t>is</a:t>
            </a:r>
            <a:r>
              <a:rPr lang="it-IT" dirty="0"/>
              <a:t> the </a:t>
            </a:r>
            <a:r>
              <a:rPr lang="it-IT" dirty="0" err="1">
                <a:solidFill>
                  <a:srgbClr val="FF0000"/>
                </a:solidFill>
              </a:rPr>
              <a:t>transcriptome</a:t>
            </a:r>
            <a:r>
              <a:rPr lang="it-IT" dirty="0"/>
              <a:t>, a </a:t>
            </a:r>
            <a:r>
              <a:rPr lang="it-IT" dirty="0" err="1"/>
              <a:t>collection</a:t>
            </a:r>
            <a:r>
              <a:rPr lang="it-IT" dirty="0"/>
              <a:t> of RNA </a:t>
            </a:r>
            <a:r>
              <a:rPr lang="it-IT" dirty="0" err="1"/>
              <a:t>molecules</a:t>
            </a:r>
            <a:r>
              <a:rPr lang="it-IT" dirty="0"/>
              <a:t> </a:t>
            </a:r>
            <a:r>
              <a:rPr lang="it-IT" dirty="0" err="1"/>
              <a:t>derived</a:t>
            </a:r>
            <a:r>
              <a:rPr lang="it-IT" dirty="0"/>
              <a:t> from </a:t>
            </a:r>
            <a:r>
              <a:rPr lang="it-IT" dirty="0" err="1"/>
              <a:t>those</a:t>
            </a:r>
            <a:r>
              <a:rPr lang="it-IT" dirty="0"/>
              <a:t> </a:t>
            </a:r>
            <a:r>
              <a:rPr lang="it-IT" dirty="0" err="1"/>
              <a:t>genes</a:t>
            </a:r>
            <a:r>
              <a:rPr lang="it-IT" dirty="0"/>
              <a:t> that are </a:t>
            </a:r>
            <a:r>
              <a:rPr lang="it-IT" dirty="0" err="1"/>
              <a:t>active</a:t>
            </a:r>
            <a:r>
              <a:rPr lang="it-IT" dirty="0"/>
              <a:t> in the </a:t>
            </a:r>
            <a:r>
              <a:rPr lang="it-IT" dirty="0" err="1"/>
              <a:t>cell</a:t>
            </a:r>
            <a:r>
              <a:rPr lang="it-IT" dirty="0"/>
              <a:t> </a:t>
            </a:r>
            <a:r>
              <a:rPr lang="it-IT" dirty="0" err="1"/>
              <a:t>at</a:t>
            </a:r>
            <a:r>
              <a:rPr lang="it-IT" dirty="0"/>
              <a:t> a </a:t>
            </a:r>
            <a:r>
              <a:rPr lang="it-IT" dirty="0" err="1"/>
              <a:t>particular</a:t>
            </a:r>
            <a:r>
              <a:rPr lang="it-IT" dirty="0"/>
              <a:t> time.</a:t>
            </a:r>
          </a:p>
          <a:p>
            <a:endParaRPr lang="it-IT" dirty="0"/>
          </a:p>
          <a:p>
            <a:endParaRPr lang="it-IT" dirty="0"/>
          </a:p>
        </p:txBody>
      </p:sp>
      <p:pic>
        <p:nvPicPr>
          <p:cNvPr id="5" name="Immagine 4">
            <a:extLst>
              <a:ext uri="{FF2B5EF4-FFF2-40B4-BE49-F238E27FC236}">
                <a16:creationId xmlns:a16="http://schemas.microsoft.com/office/drawing/2014/main" id="{0E47C424-BB38-4ADA-B810-A7E91083E4A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243051" y="1263267"/>
            <a:ext cx="4850796" cy="3873598"/>
          </a:xfrm>
          <a:prstGeom prst="rect">
            <a:avLst/>
          </a:prstGeom>
        </p:spPr>
      </p:pic>
      <p:sp>
        <p:nvSpPr>
          <p:cNvPr id="6" name="Rettangolo 5">
            <a:extLst>
              <a:ext uri="{FF2B5EF4-FFF2-40B4-BE49-F238E27FC236}">
                <a16:creationId xmlns:a16="http://schemas.microsoft.com/office/drawing/2014/main" id="{230735A1-0C39-4ACA-8A76-241C8CDE102E}"/>
              </a:ext>
            </a:extLst>
          </p:cNvPr>
          <p:cNvSpPr/>
          <p:nvPr/>
        </p:nvSpPr>
        <p:spPr>
          <a:xfrm>
            <a:off x="1070247" y="2274838"/>
            <a:ext cx="6096000" cy="2031325"/>
          </a:xfrm>
          <a:prstGeom prst="rect">
            <a:avLst/>
          </a:prstGeom>
        </p:spPr>
        <p:txBody>
          <a:bodyPr>
            <a:spAutoFit/>
          </a:bodyPr>
          <a:lstStyle/>
          <a:p>
            <a:r>
              <a:rPr lang="it-IT" dirty="0"/>
              <a:t>The second product of </a:t>
            </a:r>
            <a:r>
              <a:rPr lang="it-IT" dirty="0" err="1"/>
              <a:t>genome</a:t>
            </a:r>
            <a:r>
              <a:rPr lang="it-IT" dirty="0"/>
              <a:t> </a:t>
            </a:r>
            <a:r>
              <a:rPr lang="it-IT" dirty="0" err="1"/>
              <a:t>expression</a:t>
            </a:r>
            <a:r>
              <a:rPr lang="it-IT" dirty="0"/>
              <a:t> </a:t>
            </a:r>
            <a:r>
              <a:rPr lang="it-IT" dirty="0" err="1"/>
              <a:t>is</a:t>
            </a:r>
            <a:r>
              <a:rPr lang="it-IT" dirty="0"/>
              <a:t> the </a:t>
            </a:r>
            <a:r>
              <a:rPr lang="it-IT" dirty="0" err="1">
                <a:solidFill>
                  <a:srgbClr val="FF0000"/>
                </a:solidFill>
              </a:rPr>
              <a:t>proteome</a:t>
            </a:r>
            <a:r>
              <a:rPr lang="it-IT" dirty="0"/>
              <a:t>, the </a:t>
            </a:r>
            <a:r>
              <a:rPr lang="it-IT" dirty="0" err="1"/>
              <a:t>cell’s</a:t>
            </a:r>
            <a:r>
              <a:rPr lang="it-IT" dirty="0"/>
              <a:t> </a:t>
            </a:r>
            <a:r>
              <a:rPr lang="it-IT" dirty="0" err="1"/>
              <a:t>repertoire</a:t>
            </a:r>
            <a:r>
              <a:rPr lang="it-IT" dirty="0"/>
              <a:t> of </a:t>
            </a:r>
            <a:r>
              <a:rPr lang="it-IT" dirty="0" err="1"/>
              <a:t>proteins</a:t>
            </a:r>
            <a:r>
              <a:rPr lang="it-IT" dirty="0"/>
              <a:t>, </a:t>
            </a:r>
            <a:r>
              <a:rPr lang="it-IT" dirty="0" err="1"/>
              <a:t>which</a:t>
            </a:r>
            <a:r>
              <a:rPr lang="it-IT" dirty="0"/>
              <a:t> </a:t>
            </a:r>
            <a:r>
              <a:rPr lang="it-IT" dirty="0" err="1"/>
              <a:t>specifies</a:t>
            </a:r>
            <a:r>
              <a:rPr lang="it-IT" dirty="0"/>
              <a:t> the nature of the </a:t>
            </a:r>
            <a:r>
              <a:rPr lang="it-IT" dirty="0" err="1"/>
              <a:t>biochemical</a:t>
            </a:r>
            <a:r>
              <a:rPr lang="it-IT" dirty="0"/>
              <a:t> reactions that the </a:t>
            </a:r>
            <a:r>
              <a:rPr lang="it-IT" dirty="0" err="1"/>
              <a:t>cell</a:t>
            </a:r>
            <a:r>
              <a:rPr lang="it-IT" dirty="0"/>
              <a:t> </a:t>
            </a:r>
            <a:r>
              <a:rPr lang="it-IT" dirty="0" err="1"/>
              <a:t>is</a:t>
            </a:r>
            <a:r>
              <a:rPr lang="it-IT" dirty="0"/>
              <a:t> </a:t>
            </a:r>
            <a:r>
              <a:rPr lang="it-IT" dirty="0" err="1"/>
              <a:t>able</a:t>
            </a:r>
            <a:r>
              <a:rPr lang="it-IT" dirty="0"/>
              <a:t> to </a:t>
            </a:r>
            <a:r>
              <a:rPr lang="it-IT" dirty="0" err="1"/>
              <a:t>carry</a:t>
            </a:r>
            <a:r>
              <a:rPr lang="it-IT" dirty="0"/>
              <a:t> out. The </a:t>
            </a:r>
            <a:r>
              <a:rPr lang="it-IT" dirty="0" err="1"/>
              <a:t>proteins</a:t>
            </a:r>
            <a:r>
              <a:rPr lang="it-IT" dirty="0"/>
              <a:t> that make up the </a:t>
            </a:r>
            <a:r>
              <a:rPr lang="it-IT" dirty="0" err="1"/>
              <a:t>proteome</a:t>
            </a:r>
            <a:r>
              <a:rPr lang="it-IT" dirty="0"/>
              <a:t> are </a:t>
            </a:r>
            <a:r>
              <a:rPr lang="it-IT" dirty="0" err="1"/>
              <a:t>synthesized</a:t>
            </a:r>
            <a:r>
              <a:rPr lang="it-IT" dirty="0"/>
              <a:t> by </a:t>
            </a:r>
            <a:r>
              <a:rPr lang="it-IT" dirty="0" err="1"/>
              <a:t>translation</a:t>
            </a:r>
            <a:r>
              <a:rPr lang="it-IT" dirty="0"/>
              <a:t> of some of the </a:t>
            </a:r>
            <a:r>
              <a:rPr lang="it-IT" dirty="0" err="1"/>
              <a:t>individual</a:t>
            </a:r>
            <a:r>
              <a:rPr lang="it-IT" dirty="0"/>
              <a:t> RNA </a:t>
            </a:r>
            <a:r>
              <a:rPr lang="it-IT" dirty="0" err="1"/>
              <a:t>molecules</a:t>
            </a:r>
            <a:r>
              <a:rPr lang="it-IT" dirty="0"/>
              <a:t> </a:t>
            </a:r>
            <a:r>
              <a:rPr lang="it-IT" dirty="0" err="1"/>
              <a:t>present</a:t>
            </a:r>
            <a:r>
              <a:rPr lang="it-IT" dirty="0"/>
              <a:t> in the </a:t>
            </a:r>
            <a:r>
              <a:rPr lang="it-IT" dirty="0" err="1"/>
              <a:t>transcriptome</a:t>
            </a:r>
            <a:r>
              <a:rPr lang="it-IT" dirty="0"/>
              <a:t>.</a:t>
            </a:r>
          </a:p>
          <a:p>
            <a:endParaRPr lang="it-IT" dirty="0"/>
          </a:p>
        </p:txBody>
      </p:sp>
      <p:sp>
        <p:nvSpPr>
          <p:cNvPr id="2" name="Rettangolo 1">
            <a:extLst>
              <a:ext uri="{FF2B5EF4-FFF2-40B4-BE49-F238E27FC236}">
                <a16:creationId xmlns:a16="http://schemas.microsoft.com/office/drawing/2014/main" id="{C63F72C6-00AF-4C35-94D5-EF16DB3AC33C}"/>
              </a:ext>
            </a:extLst>
          </p:cNvPr>
          <p:cNvSpPr/>
          <p:nvPr/>
        </p:nvSpPr>
        <p:spPr>
          <a:xfrm>
            <a:off x="922867" y="4733200"/>
            <a:ext cx="6096000" cy="1200329"/>
          </a:xfrm>
          <a:prstGeom prst="rect">
            <a:avLst/>
          </a:prstGeom>
        </p:spPr>
        <p:txBody>
          <a:bodyPr>
            <a:spAutoFit/>
          </a:bodyPr>
          <a:lstStyle/>
          <a:p>
            <a:r>
              <a:rPr lang="it-IT" dirty="0"/>
              <a:t>The challenge </a:t>
            </a:r>
            <a:r>
              <a:rPr lang="it-IT" dirty="0" err="1"/>
              <a:t>now</a:t>
            </a:r>
            <a:r>
              <a:rPr lang="it-IT" dirty="0"/>
              <a:t> </a:t>
            </a:r>
            <a:r>
              <a:rPr lang="it-IT" dirty="0" err="1"/>
              <a:t>is</a:t>
            </a:r>
            <a:r>
              <a:rPr lang="it-IT" dirty="0"/>
              <a:t> </a:t>
            </a:r>
            <a:r>
              <a:rPr lang="it-IT" dirty="0" err="1"/>
              <a:t>provided</a:t>
            </a:r>
            <a:r>
              <a:rPr lang="it-IT" dirty="0"/>
              <a:t> by </a:t>
            </a:r>
            <a:r>
              <a:rPr lang="it-IT" dirty="0">
                <a:solidFill>
                  <a:srgbClr val="FF0000"/>
                </a:solidFill>
              </a:rPr>
              <a:t>systems </a:t>
            </a:r>
            <a:r>
              <a:rPr lang="it-IT" dirty="0" err="1">
                <a:solidFill>
                  <a:srgbClr val="FF0000"/>
                </a:solidFill>
              </a:rPr>
              <a:t>biology</a:t>
            </a:r>
            <a:r>
              <a:rPr lang="it-IT" dirty="0"/>
              <a:t>, </a:t>
            </a:r>
            <a:r>
              <a:rPr lang="it-IT" dirty="0" err="1"/>
              <a:t>which</a:t>
            </a:r>
            <a:r>
              <a:rPr lang="it-IT" dirty="0"/>
              <a:t> </a:t>
            </a:r>
            <a:r>
              <a:rPr lang="it-IT" dirty="0" err="1"/>
              <a:t>attempts</a:t>
            </a:r>
            <a:r>
              <a:rPr lang="it-IT" dirty="0"/>
              <a:t> to link </a:t>
            </a:r>
            <a:r>
              <a:rPr lang="it-IT" dirty="0" err="1"/>
              <a:t>together</a:t>
            </a:r>
            <a:r>
              <a:rPr lang="it-IT" dirty="0"/>
              <a:t> </a:t>
            </a:r>
            <a:r>
              <a:rPr lang="it-IT" dirty="0" err="1"/>
              <a:t>these</a:t>
            </a:r>
            <a:r>
              <a:rPr lang="it-IT" dirty="0"/>
              <a:t> pathways and </a:t>
            </a:r>
            <a:r>
              <a:rPr lang="it-IT" dirty="0" err="1"/>
              <a:t>processes</a:t>
            </a:r>
            <a:r>
              <a:rPr lang="it-IT" dirty="0"/>
              <a:t> </a:t>
            </a:r>
            <a:r>
              <a:rPr lang="it-IT" dirty="0" err="1"/>
              <a:t>into</a:t>
            </a:r>
            <a:r>
              <a:rPr lang="it-IT" dirty="0"/>
              <a:t> networks that </a:t>
            </a:r>
            <a:r>
              <a:rPr lang="it-IT" dirty="0" err="1"/>
              <a:t>describe</a:t>
            </a:r>
            <a:r>
              <a:rPr lang="it-IT" dirty="0"/>
              <a:t> the </a:t>
            </a:r>
            <a:r>
              <a:rPr lang="it-IT" dirty="0" err="1"/>
              <a:t>overall</a:t>
            </a:r>
            <a:r>
              <a:rPr lang="it-IT" dirty="0"/>
              <a:t> </a:t>
            </a:r>
            <a:r>
              <a:rPr lang="it-IT" dirty="0" err="1"/>
              <a:t>functioning</a:t>
            </a:r>
            <a:r>
              <a:rPr lang="it-IT" dirty="0"/>
              <a:t> of living </a:t>
            </a:r>
            <a:r>
              <a:rPr lang="it-IT" dirty="0" err="1"/>
              <a:t>cells</a:t>
            </a:r>
            <a:r>
              <a:rPr lang="it-IT" dirty="0"/>
              <a:t> and living </a:t>
            </a:r>
            <a:r>
              <a:rPr lang="it-IT" dirty="0" err="1"/>
              <a:t>organisms</a:t>
            </a:r>
            <a:r>
              <a:rPr lang="it-IT" dirty="0"/>
              <a:t>.</a:t>
            </a:r>
          </a:p>
        </p:txBody>
      </p:sp>
    </p:spTree>
    <p:extLst>
      <p:ext uri="{BB962C8B-B14F-4D97-AF65-F5344CB8AC3E}">
        <p14:creationId xmlns:p14="http://schemas.microsoft.com/office/powerpoint/2010/main" val="2849460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919ADD3-E0BD-4E4C-9F83-B388048F7F0E}"/>
              </a:ext>
            </a:extLst>
          </p:cNvPr>
          <p:cNvSpPr/>
          <p:nvPr/>
        </p:nvSpPr>
        <p:spPr>
          <a:xfrm>
            <a:off x="1567306" y="439913"/>
            <a:ext cx="10108228" cy="1754326"/>
          </a:xfrm>
          <a:prstGeom prst="rect">
            <a:avLst/>
          </a:prstGeom>
        </p:spPr>
        <p:txBody>
          <a:bodyPr wrap="square">
            <a:spAutoFit/>
          </a:bodyPr>
          <a:lstStyle/>
          <a:p>
            <a:r>
              <a:rPr lang="it-IT" dirty="0"/>
              <a:t>DNA </a:t>
            </a:r>
            <a:r>
              <a:rPr lang="it-IT" dirty="0" err="1"/>
              <a:t>was</a:t>
            </a:r>
            <a:r>
              <a:rPr lang="it-IT" dirty="0"/>
              <a:t> </a:t>
            </a:r>
            <a:r>
              <a:rPr lang="it-IT" dirty="0" err="1"/>
              <a:t>discovered</a:t>
            </a:r>
            <a:r>
              <a:rPr lang="it-IT" dirty="0"/>
              <a:t> in </a:t>
            </a:r>
            <a:r>
              <a:rPr lang="it-IT" b="1" dirty="0"/>
              <a:t>1869</a:t>
            </a:r>
            <a:r>
              <a:rPr lang="it-IT" dirty="0"/>
              <a:t> by </a:t>
            </a:r>
            <a:r>
              <a:rPr lang="it-IT" dirty="0">
                <a:solidFill>
                  <a:srgbClr val="FF0000"/>
                </a:solidFill>
              </a:rPr>
              <a:t>Friedrich </a:t>
            </a:r>
            <a:r>
              <a:rPr lang="it-IT" dirty="0" err="1">
                <a:solidFill>
                  <a:srgbClr val="FF0000"/>
                </a:solidFill>
              </a:rPr>
              <a:t>Miescher</a:t>
            </a:r>
            <a:r>
              <a:rPr lang="it-IT" dirty="0"/>
              <a:t>, a Swiss </a:t>
            </a:r>
            <a:r>
              <a:rPr lang="it-IT" dirty="0" err="1"/>
              <a:t>biochemist</a:t>
            </a:r>
            <a:r>
              <a:rPr lang="it-IT" dirty="0"/>
              <a:t> </a:t>
            </a:r>
            <a:r>
              <a:rPr lang="it-IT" dirty="0" err="1"/>
              <a:t>working</a:t>
            </a:r>
            <a:r>
              <a:rPr lang="it-IT" dirty="0"/>
              <a:t> in Tübingen, Germany. The first </a:t>
            </a:r>
            <a:r>
              <a:rPr lang="it-IT" dirty="0" err="1"/>
              <a:t>extracts</a:t>
            </a:r>
            <a:r>
              <a:rPr lang="it-IT" dirty="0"/>
              <a:t> that </a:t>
            </a:r>
            <a:r>
              <a:rPr lang="it-IT" dirty="0" err="1"/>
              <a:t>Miescher</a:t>
            </a:r>
            <a:r>
              <a:rPr lang="it-IT" dirty="0"/>
              <a:t> made from human white </a:t>
            </a:r>
            <a:r>
              <a:rPr lang="it-IT" dirty="0" err="1"/>
              <a:t>blood</a:t>
            </a:r>
            <a:r>
              <a:rPr lang="it-IT" dirty="0"/>
              <a:t> </a:t>
            </a:r>
            <a:r>
              <a:rPr lang="it-IT" dirty="0" err="1"/>
              <a:t>cells</a:t>
            </a:r>
            <a:r>
              <a:rPr lang="it-IT" dirty="0"/>
              <a:t> </a:t>
            </a:r>
            <a:r>
              <a:rPr lang="it-IT" dirty="0" err="1"/>
              <a:t>were</a:t>
            </a:r>
            <a:r>
              <a:rPr lang="it-IT" dirty="0"/>
              <a:t> crude </a:t>
            </a:r>
            <a:r>
              <a:rPr lang="it-IT" dirty="0" err="1"/>
              <a:t>mixtures</a:t>
            </a:r>
            <a:r>
              <a:rPr lang="it-IT" dirty="0"/>
              <a:t> of DNA and </a:t>
            </a:r>
            <a:r>
              <a:rPr lang="it-IT" dirty="0" err="1"/>
              <a:t>chromosomal</a:t>
            </a:r>
            <a:r>
              <a:rPr lang="it-IT" dirty="0"/>
              <a:t> </a:t>
            </a:r>
            <a:r>
              <a:rPr lang="it-IT" dirty="0" err="1"/>
              <a:t>proteins</a:t>
            </a:r>
            <a:r>
              <a:rPr lang="it-IT" dirty="0"/>
              <a:t>, but the following </a:t>
            </a:r>
            <a:r>
              <a:rPr lang="it-IT" dirty="0" err="1"/>
              <a:t>year</a:t>
            </a:r>
            <a:r>
              <a:rPr lang="it-IT" dirty="0"/>
              <a:t> he </a:t>
            </a:r>
            <a:r>
              <a:rPr lang="it-IT" dirty="0" err="1"/>
              <a:t>moved</a:t>
            </a:r>
            <a:r>
              <a:rPr lang="it-IT" dirty="0"/>
              <a:t> to Basel, </a:t>
            </a:r>
            <a:r>
              <a:rPr lang="it-IT" dirty="0" err="1"/>
              <a:t>Switzerland</a:t>
            </a:r>
            <a:r>
              <a:rPr lang="it-IT" dirty="0"/>
              <a:t> (</a:t>
            </a:r>
            <a:r>
              <a:rPr lang="it-IT" dirty="0" err="1"/>
              <a:t>where</a:t>
            </a:r>
            <a:r>
              <a:rPr lang="it-IT" dirty="0"/>
              <a:t> the </a:t>
            </a:r>
            <a:r>
              <a:rPr lang="it-IT" dirty="0" err="1"/>
              <a:t>research</a:t>
            </a:r>
            <a:r>
              <a:rPr lang="it-IT" dirty="0"/>
              <a:t> institute </a:t>
            </a:r>
            <a:r>
              <a:rPr lang="it-IT" dirty="0" err="1"/>
              <a:t>named</a:t>
            </a:r>
            <a:r>
              <a:rPr lang="it-IT" dirty="0"/>
              <a:t> after </a:t>
            </a:r>
            <a:r>
              <a:rPr lang="it-IT" dirty="0" err="1"/>
              <a:t>him</a:t>
            </a:r>
            <a:r>
              <a:rPr lang="it-IT" dirty="0"/>
              <a:t> </a:t>
            </a:r>
            <a:r>
              <a:rPr lang="it-IT" dirty="0" err="1"/>
              <a:t>is</a:t>
            </a:r>
            <a:r>
              <a:rPr lang="it-IT" dirty="0"/>
              <a:t> </a:t>
            </a:r>
            <a:r>
              <a:rPr lang="it-IT" dirty="0" err="1"/>
              <a:t>now</a:t>
            </a:r>
            <a:r>
              <a:rPr lang="it-IT" dirty="0"/>
              <a:t> </a:t>
            </a:r>
            <a:r>
              <a:rPr lang="it-IT" dirty="0" err="1"/>
              <a:t>located</a:t>
            </a:r>
            <a:r>
              <a:rPr lang="it-IT" dirty="0"/>
              <a:t>), and </a:t>
            </a:r>
            <a:r>
              <a:rPr lang="it-IT" dirty="0" err="1"/>
              <a:t>prepared</a:t>
            </a:r>
            <a:r>
              <a:rPr lang="it-IT" dirty="0"/>
              <a:t> a pure sample of </a:t>
            </a:r>
            <a:r>
              <a:rPr lang="it-IT" dirty="0" err="1"/>
              <a:t>nucleic</a:t>
            </a:r>
            <a:r>
              <a:rPr lang="it-IT" dirty="0"/>
              <a:t> acid from </a:t>
            </a:r>
            <a:r>
              <a:rPr lang="it-IT" b="1" dirty="0" err="1"/>
              <a:t>salmon</a:t>
            </a:r>
            <a:r>
              <a:rPr lang="it-IT" b="1" dirty="0"/>
              <a:t> </a:t>
            </a:r>
            <a:r>
              <a:rPr lang="it-IT" b="1" dirty="0" err="1"/>
              <a:t>sperm</a:t>
            </a:r>
            <a:r>
              <a:rPr lang="it-IT" dirty="0"/>
              <a:t>. </a:t>
            </a:r>
            <a:r>
              <a:rPr lang="it-IT" dirty="0" err="1"/>
              <a:t>Miescher’s</a:t>
            </a:r>
            <a:r>
              <a:rPr lang="it-IT" dirty="0"/>
              <a:t> </a:t>
            </a:r>
            <a:r>
              <a:rPr lang="it-IT" dirty="0" err="1"/>
              <a:t>chemical</a:t>
            </a:r>
            <a:r>
              <a:rPr lang="it-IT" dirty="0"/>
              <a:t> </a:t>
            </a:r>
            <a:r>
              <a:rPr lang="it-IT" dirty="0" err="1"/>
              <a:t>tests</a:t>
            </a:r>
            <a:r>
              <a:rPr lang="it-IT" dirty="0"/>
              <a:t> </a:t>
            </a:r>
            <a:r>
              <a:rPr lang="it-IT" dirty="0" err="1"/>
              <a:t>showed</a:t>
            </a:r>
            <a:r>
              <a:rPr lang="it-IT" dirty="0"/>
              <a:t> that DNA </a:t>
            </a:r>
            <a:r>
              <a:rPr lang="it-IT" dirty="0" err="1"/>
              <a:t>is</a:t>
            </a:r>
            <a:r>
              <a:rPr lang="it-IT" dirty="0"/>
              <a:t> </a:t>
            </a:r>
            <a:r>
              <a:rPr lang="it-IT" dirty="0" err="1"/>
              <a:t>acidic</a:t>
            </a:r>
            <a:r>
              <a:rPr lang="it-IT" dirty="0"/>
              <a:t> and </a:t>
            </a:r>
            <a:r>
              <a:rPr lang="it-IT" dirty="0" err="1"/>
              <a:t>rich</a:t>
            </a:r>
            <a:r>
              <a:rPr lang="it-IT" dirty="0"/>
              <a:t> in </a:t>
            </a:r>
            <a:r>
              <a:rPr lang="it-IT" dirty="0" err="1"/>
              <a:t>phosphorus</a:t>
            </a:r>
            <a:r>
              <a:rPr lang="it-IT" dirty="0"/>
              <a:t> and </a:t>
            </a:r>
            <a:r>
              <a:rPr lang="it-IT" dirty="0" err="1"/>
              <a:t>also</a:t>
            </a:r>
            <a:r>
              <a:rPr lang="it-IT" dirty="0"/>
              <a:t> </a:t>
            </a:r>
            <a:r>
              <a:rPr lang="it-IT" dirty="0" err="1"/>
              <a:t>suggested</a:t>
            </a:r>
            <a:r>
              <a:rPr lang="it-IT" dirty="0"/>
              <a:t> that the </a:t>
            </a:r>
            <a:r>
              <a:rPr lang="it-IT" dirty="0" err="1"/>
              <a:t>individual</a:t>
            </a:r>
            <a:r>
              <a:rPr lang="it-IT" dirty="0"/>
              <a:t> </a:t>
            </a:r>
            <a:r>
              <a:rPr lang="it-IT" dirty="0" err="1"/>
              <a:t>molecules</a:t>
            </a:r>
            <a:r>
              <a:rPr lang="it-IT" dirty="0"/>
              <a:t> are very large</a:t>
            </a:r>
          </a:p>
        </p:txBody>
      </p:sp>
      <p:sp>
        <p:nvSpPr>
          <p:cNvPr id="3" name="Rettangolo 2">
            <a:extLst>
              <a:ext uri="{FF2B5EF4-FFF2-40B4-BE49-F238E27FC236}">
                <a16:creationId xmlns:a16="http://schemas.microsoft.com/office/drawing/2014/main" id="{E80A5A9B-D3AC-452D-A148-44DF7191B26C}"/>
              </a:ext>
            </a:extLst>
          </p:cNvPr>
          <p:cNvSpPr/>
          <p:nvPr/>
        </p:nvSpPr>
        <p:spPr>
          <a:xfrm>
            <a:off x="1567305" y="2563571"/>
            <a:ext cx="9600227" cy="923330"/>
          </a:xfrm>
          <a:prstGeom prst="rect">
            <a:avLst/>
          </a:prstGeom>
        </p:spPr>
        <p:txBody>
          <a:bodyPr wrap="square">
            <a:spAutoFit/>
          </a:bodyPr>
          <a:lstStyle/>
          <a:p>
            <a:r>
              <a:rPr lang="it-IT" dirty="0" err="1"/>
              <a:t>As</a:t>
            </a:r>
            <a:r>
              <a:rPr lang="it-IT" dirty="0"/>
              <a:t> </a:t>
            </a:r>
            <a:r>
              <a:rPr lang="it-IT" dirty="0" err="1"/>
              <a:t>early</a:t>
            </a:r>
            <a:r>
              <a:rPr lang="it-IT" dirty="0"/>
              <a:t> </a:t>
            </a:r>
            <a:r>
              <a:rPr lang="it-IT" dirty="0" err="1"/>
              <a:t>as</a:t>
            </a:r>
            <a:r>
              <a:rPr lang="it-IT" dirty="0"/>
              <a:t> </a:t>
            </a:r>
            <a:r>
              <a:rPr lang="it-IT" b="1" dirty="0"/>
              <a:t>1903</a:t>
            </a:r>
            <a:r>
              <a:rPr lang="it-IT" dirty="0"/>
              <a:t>, </a:t>
            </a:r>
            <a:r>
              <a:rPr lang="it-IT" dirty="0">
                <a:solidFill>
                  <a:srgbClr val="FF0000"/>
                </a:solidFill>
              </a:rPr>
              <a:t>Walter S. </a:t>
            </a:r>
            <a:r>
              <a:rPr lang="it-IT" dirty="0" err="1">
                <a:solidFill>
                  <a:srgbClr val="FF0000"/>
                </a:solidFill>
              </a:rPr>
              <a:t>Sutton</a:t>
            </a:r>
            <a:r>
              <a:rPr lang="it-IT" dirty="0">
                <a:solidFill>
                  <a:srgbClr val="FF0000"/>
                </a:solidFill>
              </a:rPr>
              <a:t> </a:t>
            </a:r>
            <a:r>
              <a:rPr lang="it-IT" dirty="0" err="1"/>
              <a:t>had</a:t>
            </a:r>
            <a:r>
              <a:rPr lang="it-IT" dirty="0"/>
              <a:t> </a:t>
            </a:r>
            <a:r>
              <a:rPr lang="it-IT" dirty="0" err="1"/>
              <a:t>realized</a:t>
            </a:r>
            <a:r>
              <a:rPr lang="it-IT" dirty="0"/>
              <a:t> that the </a:t>
            </a:r>
            <a:r>
              <a:rPr lang="it-IT" dirty="0" err="1"/>
              <a:t>inheritance</a:t>
            </a:r>
            <a:r>
              <a:rPr lang="it-IT" dirty="0"/>
              <a:t> patterns of </a:t>
            </a:r>
            <a:r>
              <a:rPr lang="it-IT" dirty="0" err="1"/>
              <a:t>genes</a:t>
            </a:r>
            <a:r>
              <a:rPr lang="it-IT" dirty="0"/>
              <a:t> </a:t>
            </a:r>
            <a:r>
              <a:rPr lang="it-IT" dirty="0" err="1"/>
              <a:t>parallel</a:t>
            </a:r>
            <a:r>
              <a:rPr lang="it-IT" dirty="0"/>
              <a:t> the </a:t>
            </a:r>
            <a:r>
              <a:rPr lang="it-IT" dirty="0" err="1"/>
              <a:t>behavior</a:t>
            </a:r>
            <a:r>
              <a:rPr lang="it-IT" dirty="0"/>
              <a:t> of </a:t>
            </a:r>
            <a:r>
              <a:rPr lang="it-IT" dirty="0" err="1"/>
              <a:t>chromosomes</a:t>
            </a:r>
            <a:r>
              <a:rPr lang="it-IT" dirty="0"/>
              <a:t> </a:t>
            </a:r>
            <a:r>
              <a:rPr lang="it-IT" dirty="0" err="1"/>
              <a:t>during</a:t>
            </a:r>
            <a:r>
              <a:rPr lang="it-IT" dirty="0"/>
              <a:t> </a:t>
            </a:r>
            <a:r>
              <a:rPr lang="it-IT" dirty="0" err="1"/>
              <a:t>cell</a:t>
            </a:r>
            <a:r>
              <a:rPr lang="it-IT" dirty="0"/>
              <a:t> </a:t>
            </a:r>
            <a:r>
              <a:rPr lang="it-IT" dirty="0" err="1"/>
              <a:t>division</a:t>
            </a:r>
            <a:r>
              <a:rPr lang="it-IT" dirty="0"/>
              <a:t>, an </a:t>
            </a:r>
            <a:r>
              <a:rPr lang="it-IT" dirty="0" err="1"/>
              <a:t>observation</a:t>
            </a:r>
            <a:r>
              <a:rPr lang="it-IT" dirty="0"/>
              <a:t> that led to the </a:t>
            </a:r>
            <a:r>
              <a:rPr lang="it-IT" dirty="0" err="1">
                <a:solidFill>
                  <a:srgbClr val="FF0000"/>
                </a:solidFill>
              </a:rPr>
              <a:t>chromosome</a:t>
            </a:r>
            <a:r>
              <a:rPr lang="it-IT" dirty="0"/>
              <a:t> theory, the </a:t>
            </a:r>
            <a:r>
              <a:rPr lang="it-IT" dirty="0" err="1"/>
              <a:t>proposal</a:t>
            </a:r>
            <a:r>
              <a:rPr lang="it-IT" dirty="0"/>
              <a:t> that </a:t>
            </a:r>
            <a:r>
              <a:rPr lang="it-IT" dirty="0" err="1"/>
              <a:t>genes</a:t>
            </a:r>
            <a:r>
              <a:rPr lang="it-IT" dirty="0"/>
              <a:t> are </a:t>
            </a:r>
            <a:r>
              <a:rPr lang="it-IT" dirty="0" err="1"/>
              <a:t>located</a:t>
            </a:r>
            <a:r>
              <a:rPr lang="it-IT" dirty="0"/>
              <a:t> in </a:t>
            </a:r>
            <a:r>
              <a:rPr lang="it-IT" dirty="0" err="1"/>
              <a:t>chromosomes</a:t>
            </a:r>
            <a:r>
              <a:rPr lang="it-IT" dirty="0"/>
              <a:t>.</a:t>
            </a:r>
          </a:p>
        </p:txBody>
      </p:sp>
      <p:sp>
        <p:nvSpPr>
          <p:cNvPr id="4" name="Rettangolo 3">
            <a:extLst>
              <a:ext uri="{FF2B5EF4-FFF2-40B4-BE49-F238E27FC236}">
                <a16:creationId xmlns:a16="http://schemas.microsoft.com/office/drawing/2014/main" id="{A3310168-336C-4EB3-A78F-F2E2035FBED9}"/>
              </a:ext>
            </a:extLst>
          </p:cNvPr>
          <p:cNvSpPr/>
          <p:nvPr/>
        </p:nvSpPr>
        <p:spPr>
          <a:xfrm>
            <a:off x="5134247" y="70581"/>
            <a:ext cx="1059906" cy="369332"/>
          </a:xfrm>
          <a:prstGeom prst="rect">
            <a:avLst/>
          </a:prstGeom>
          <a:ln>
            <a:solidFill>
              <a:srgbClr val="FF0000"/>
            </a:solidFill>
          </a:ln>
        </p:spPr>
        <p:txBody>
          <a:bodyPr wrap="none">
            <a:spAutoFit/>
          </a:bodyPr>
          <a:lstStyle/>
          <a:p>
            <a:r>
              <a:rPr lang="it-IT" dirty="0"/>
              <a:t>1.1  DNA </a:t>
            </a:r>
          </a:p>
        </p:txBody>
      </p:sp>
      <p:pic>
        <p:nvPicPr>
          <p:cNvPr id="1026" name="Picture 2" descr="Risultati immagini per W. S. Sutton">
            <a:extLst>
              <a:ext uri="{FF2B5EF4-FFF2-40B4-BE49-F238E27FC236}">
                <a16:creationId xmlns:a16="http://schemas.microsoft.com/office/drawing/2014/main" id="{435A53D4-8156-4C6B-8EAB-6032A79DA3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239" y="2263236"/>
            <a:ext cx="11049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isultati immagini per Friedrich Miescher">
            <a:extLst>
              <a:ext uri="{FF2B5EF4-FFF2-40B4-BE49-F238E27FC236}">
                <a16:creationId xmlns:a16="http://schemas.microsoft.com/office/drawing/2014/main" id="{F766CE4F-89EB-40BC-8A32-886F2FB4E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1" y="550333"/>
            <a:ext cx="1104900" cy="1524000"/>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a:extLst>
              <a:ext uri="{FF2B5EF4-FFF2-40B4-BE49-F238E27FC236}">
                <a16:creationId xmlns:a16="http://schemas.microsoft.com/office/drawing/2014/main" id="{3FEDFB7D-B2C0-4A75-9897-E6E07761B462}"/>
              </a:ext>
            </a:extLst>
          </p:cNvPr>
          <p:cNvSpPr/>
          <p:nvPr/>
        </p:nvSpPr>
        <p:spPr>
          <a:xfrm>
            <a:off x="187239" y="4338598"/>
            <a:ext cx="11860828" cy="2031325"/>
          </a:xfrm>
          <a:prstGeom prst="rect">
            <a:avLst/>
          </a:prstGeom>
        </p:spPr>
        <p:txBody>
          <a:bodyPr wrap="square">
            <a:spAutoFit/>
          </a:bodyPr>
          <a:lstStyle/>
          <a:p>
            <a:r>
              <a:rPr lang="it-IT" dirty="0" err="1"/>
              <a:t>Examination</a:t>
            </a:r>
            <a:r>
              <a:rPr lang="it-IT" dirty="0"/>
              <a:t> of </a:t>
            </a:r>
            <a:r>
              <a:rPr lang="it-IT" dirty="0" err="1"/>
              <a:t>cells</a:t>
            </a:r>
            <a:r>
              <a:rPr lang="it-IT" dirty="0"/>
              <a:t> by </a:t>
            </a:r>
            <a:r>
              <a:rPr lang="it-IT" dirty="0" err="1">
                <a:solidFill>
                  <a:srgbClr val="FF0000"/>
                </a:solidFill>
              </a:rPr>
              <a:t>cytochemistry</a:t>
            </a:r>
            <a:r>
              <a:rPr lang="it-IT" dirty="0"/>
              <a:t>, </a:t>
            </a:r>
            <a:r>
              <a:rPr lang="it-IT" dirty="0" err="1"/>
              <a:t>which</a:t>
            </a:r>
            <a:r>
              <a:rPr lang="it-IT" dirty="0"/>
              <a:t> makes use of </a:t>
            </a:r>
            <a:r>
              <a:rPr lang="it-IT" dirty="0" err="1"/>
              <a:t>stains</a:t>
            </a:r>
            <a:r>
              <a:rPr lang="it-IT" dirty="0"/>
              <a:t> that </a:t>
            </a:r>
            <a:r>
              <a:rPr lang="it-IT" dirty="0" err="1"/>
              <a:t>bind</a:t>
            </a:r>
            <a:r>
              <a:rPr lang="it-IT" dirty="0"/>
              <a:t> </a:t>
            </a:r>
            <a:r>
              <a:rPr lang="it-IT" dirty="0" err="1"/>
              <a:t>specifically</a:t>
            </a:r>
            <a:r>
              <a:rPr lang="it-IT" dirty="0"/>
              <a:t> to just one </a:t>
            </a:r>
            <a:r>
              <a:rPr lang="it-IT" dirty="0" err="1"/>
              <a:t>type</a:t>
            </a:r>
            <a:r>
              <a:rPr lang="it-IT" dirty="0"/>
              <a:t> of </a:t>
            </a:r>
            <a:r>
              <a:rPr lang="it-IT" dirty="0" err="1"/>
              <a:t>biochemical</a:t>
            </a:r>
            <a:r>
              <a:rPr lang="it-IT" dirty="0"/>
              <a:t>, </a:t>
            </a:r>
            <a:r>
              <a:rPr lang="it-IT" dirty="0" err="1"/>
              <a:t>showed</a:t>
            </a:r>
            <a:r>
              <a:rPr lang="it-IT" dirty="0"/>
              <a:t> that </a:t>
            </a:r>
            <a:r>
              <a:rPr lang="it-IT" dirty="0" err="1"/>
              <a:t>chromosomes</a:t>
            </a:r>
            <a:r>
              <a:rPr lang="it-IT" dirty="0"/>
              <a:t> are made of </a:t>
            </a:r>
            <a:r>
              <a:rPr lang="it-IT" b="1" dirty="0"/>
              <a:t>DNA and </a:t>
            </a:r>
            <a:r>
              <a:rPr lang="it-IT" b="1" dirty="0" err="1"/>
              <a:t>protein</a:t>
            </a:r>
            <a:r>
              <a:rPr lang="it-IT" dirty="0"/>
              <a:t>, in </a:t>
            </a:r>
            <a:r>
              <a:rPr lang="it-IT" dirty="0" err="1"/>
              <a:t>roughly</a:t>
            </a:r>
            <a:r>
              <a:rPr lang="it-IT" dirty="0"/>
              <a:t> </a:t>
            </a:r>
            <a:r>
              <a:rPr lang="it-IT" dirty="0" err="1"/>
              <a:t>equal</a:t>
            </a:r>
            <a:r>
              <a:rPr lang="it-IT" dirty="0"/>
              <a:t> </a:t>
            </a:r>
            <a:r>
              <a:rPr lang="it-IT" dirty="0" err="1"/>
              <a:t>amounts</a:t>
            </a:r>
            <a:r>
              <a:rPr lang="it-IT" dirty="0"/>
              <a:t>. </a:t>
            </a:r>
            <a:r>
              <a:rPr lang="it-IT" dirty="0" err="1"/>
              <a:t>Biologists</a:t>
            </a:r>
            <a:r>
              <a:rPr lang="it-IT" dirty="0"/>
              <a:t> </a:t>
            </a:r>
            <a:r>
              <a:rPr lang="it-IT" dirty="0" err="1"/>
              <a:t>at</a:t>
            </a:r>
            <a:r>
              <a:rPr lang="it-IT" dirty="0"/>
              <a:t> that time </a:t>
            </a:r>
            <a:r>
              <a:rPr lang="it-IT" dirty="0" err="1"/>
              <a:t>recognized</a:t>
            </a:r>
            <a:r>
              <a:rPr lang="it-IT" dirty="0"/>
              <a:t> that </a:t>
            </a:r>
            <a:r>
              <a:rPr lang="it-IT" dirty="0" err="1"/>
              <a:t>billions</a:t>
            </a:r>
            <a:r>
              <a:rPr lang="it-IT" dirty="0"/>
              <a:t> of </a:t>
            </a:r>
            <a:r>
              <a:rPr lang="it-IT" dirty="0" err="1"/>
              <a:t>different</a:t>
            </a:r>
            <a:r>
              <a:rPr lang="it-IT" dirty="0"/>
              <a:t> </a:t>
            </a:r>
            <a:r>
              <a:rPr lang="it-IT" dirty="0" err="1"/>
              <a:t>genes</a:t>
            </a:r>
            <a:r>
              <a:rPr lang="it-IT" dirty="0"/>
              <a:t> must </a:t>
            </a:r>
            <a:r>
              <a:rPr lang="it-IT" dirty="0" err="1"/>
              <a:t>exist</a:t>
            </a:r>
            <a:r>
              <a:rPr lang="it-IT" dirty="0"/>
              <a:t> and the </a:t>
            </a:r>
            <a:r>
              <a:rPr lang="it-IT" dirty="0" err="1"/>
              <a:t>genetic</a:t>
            </a:r>
            <a:r>
              <a:rPr lang="it-IT" dirty="0"/>
              <a:t> </a:t>
            </a:r>
            <a:r>
              <a:rPr lang="it-IT" dirty="0" err="1"/>
              <a:t>material</a:t>
            </a:r>
            <a:r>
              <a:rPr lang="it-IT" dirty="0"/>
              <a:t> must </a:t>
            </a:r>
            <a:r>
              <a:rPr lang="it-IT" dirty="0" err="1"/>
              <a:t>therefore</a:t>
            </a:r>
            <a:r>
              <a:rPr lang="it-IT" dirty="0"/>
              <a:t> be </a:t>
            </a:r>
            <a:r>
              <a:rPr lang="it-IT" dirty="0" err="1"/>
              <a:t>able</a:t>
            </a:r>
            <a:r>
              <a:rPr lang="it-IT" dirty="0"/>
              <a:t> to take </a:t>
            </a:r>
            <a:r>
              <a:rPr lang="it-IT" dirty="0" err="1"/>
              <a:t>many</a:t>
            </a:r>
            <a:r>
              <a:rPr lang="it-IT" dirty="0"/>
              <a:t> </a:t>
            </a:r>
            <a:r>
              <a:rPr lang="it-IT" dirty="0" err="1"/>
              <a:t>different</a:t>
            </a:r>
            <a:r>
              <a:rPr lang="it-IT" dirty="0"/>
              <a:t> </a:t>
            </a:r>
            <a:r>
              <a:rPr lang="it-IT" dirty="0" err="1"/>
              <a:t>forms</a:t>
            </a:r>
            <a:r>
              <a:rPr lang="it-IT" dirty="0"/>
              <a:t>. But </a:t>
            </a:r>
            <a:r>
              <a:rPr lang="it-IT" dirty="0" err="1"/>
              <a:t>this</a:t>
            </a:r>
            <a:r>
              <a:rPr lang="it-IT" dirty="0"/>
              <a:t> </a:t>
            </a:r>
            <a:r>
              <a:rPr lang="it-IT" dirty="0" err="1"/>
              <a:t>requirement</a:t>
            </a:r>
            <a:r>
              <a:rPr lang="it-IT" dirty="0"/>
              <a:t> </a:t>
            </a:r>
            <a:r>
              <a:rPr lang="it-IT" dirty="0" err="1"/>
              <a:t>appeared</a:t>
            </a:r>
            <a:r>
              <a:rPr lang="it-IT" dirty="0"/>
              <a:t> not to be </a:t>
            </a:r>
            <a:r>
              <a:rPr lang="it-IT" dirty="0" err="1"/>
              <a:t>satisfied</a:t>
            </a:r>
            <a:r>
              <a:rPr lang="it-IT" dirty="0"/>
              <a:t> by DNA, </a:t>
            </a:r>
            <a:r>
              <a:rPr lang="it-IT" dirty="0" err="1"/>
              <a:t>because</a:t>
            </a:r>
            <a:r>
              <a:rPr lang="it-IT" dirty="0"/>
              <a:t> in the </a:t>
            </a:r>
            <a:r>
              <a:rPr lang="it-IT" dirty="0" err="1"/>
              <a:t>early</a:t>
            </a:r>
            <a:r>
              <a:rPr lang="it-IT" dirty="0"/>
              <a:t> part of the </a:t>
            </a:r>
            <a:r>
              <a:rPr lang="it-IT" dirty="0" err="1"/>
              <a:t>twentieth</a:t>
            </a:r>
            <a:r>
              <a:rPr lang="it-IT" dirty="0"/>
              <a:t> </a:t>
            </a:r>
            <a:r>
              <a:rPr lang="it-IT" dirty="0" err="1"/>
              <a:t>century</a:t>
            </a:r>
            <a:r>
              <a:rPr lang="it-IT" dirty="0"/>
              <a:t> </a:t>
            </a:r>
            <a:r>
              <a:rPr lang="it-IT" b="1" dirty="0"/>
              <a:t>it </a:t>
            </a:r>
            <a:r>
              <a:rPr lang="it-IT" b="1" dirty="0" err="1"/>
              <a:t>was</a:t>
            </a:r>
            <a:r>
              <a:rPr lang="it-IT" b="1" dirty="0"/>
              <a:t> </a:t>
            </a:r>
            <a:r>
              <a:rPr lang="it-IT" b="1" dirty="0" err="1"/>
              <a:t>thought</a:t>
            </a:r>
            <a:r>
              <a:rPr lang="it-IT" b="1" dirty="0"/>
              <a:t> that </a:t>
            </a:r>
            <a:r>
              <a:rPr lang="it-IT" b="1" dirty="0" err="1"/>
              <a:t>all</a:t>
            </a:r>
            <a:r>
              <a:rPr lang="it-IT" b="1" dirty="0"/>
              <a:t> DNA </a:t>
            </a:r>
            <a:r>
              <a:rPr lang="it-IT" b="1" dirty="0" err="1"/>
              <a:t>molecules</a:t>
            </a:r>
            <a:r>
              <a:rPr lang="it-IT" b="1" dirty="0"/>
              <a:t> </a:t>
            </a:r>
            <a:r>
              <a:rPr lang="it-IT" b="1" dirty="0" err="1"/>
              <a:t>were</a:t>
            </a:r>
            <a:r>
              <a:rPr lang="it-IT" b="1" dirty="0"/>
              <a:t> the </a:t>
            </a:r>
            <a:r>
              <a:rPr lang="it-IT" b="1" dirty="0" err="1"/>
              <a:t>same</a:t>
            </a:r>
            <a:r>
              <a:rPr lang="it-IT" dirty="0"/>
              <a:t>. On the </a:t>
            </a:r>
            <a:r>
              <a:rPr lang="it-IT" dirty="0" err="1"/>
              <a:t>other</a:t>
            </a:r>
            <a:r>
              <a:rPr lang="it-IT" dirty="0"/>
              <a:t> hand, it </a:t>
            </a:r>
            <a:r>
              <a:rPr lang="it-IT" dirty="0" err="1"/>
              <a:t>was</a:t>
            </a:r>
            <a:r>
              <a:rPr lang="it-IT" dirty="0"/>
              <a:t> </a:t>
            </a:r>
            <a:r>
              <a:rPr lang="it-IT" dirty="0" err="1"/>
              <a:t>known</a:t>
            </a:r>
            <a:r>
              <a:rPr lang="it-IT" dirty="0"/>
              <a:t>, </a:t>
            </a:r>
            <a:r>
              <a:rPr lang="it-IT" dirty="0" err="1"/>
              <a:t>correctly</a:t>
            </a:r>
            <a:r>
              <a:rPr lang="it-IT" dirty="0"/>
              <a:t>, that </a:t>
            </a:r>
            <a:r>
              <a:rPr lang="it-IT" b="1" dirty="0" err="1"/>
              <a:t>proteins</a:t>
            </a:r>
            <a:r>
              <a:rPr lang="it-IT" b="1" dirty="0"/>
              <a:t> are </a:t>
            </a:r>
            <a:r>
              <a:rPr lang="it-IT" b="1" dirty="0" err="1"/>
              <a:t>highly</a:t>
            </a:r>
            <a:r>
              <a:rPr lang="it-IT" b="1" dirty="0"/>
              <a:t> </a:t>
            </a:r>
            <a:r>
              <a:rPr lang="it-IT" b="1" dirty="0" err="1"/>
              <a:t>variable</a:t>
            </a:r>
            <a:r>
              <a:rPr lang="it-IT" dirty="0"/>
              <a:t>, </a:t>
            </a:r>
            <a:r>
              <a:rPr lang="it-IT" dirty="0" err="1"/>
              <a:t>polymeric</a:t>
            </a:r>
            <a:r>
              <a:rPr lang="it-IT" dirty="0"/>
              <a:t> </a:t>
            </a:r>
            <a:r>
              <a:rPr lang="it-IT" dirty="0" err="1"/>
              <a:t>molecules</a:t>
            </a:r>
            <a:r>
              <a:rPr lang="it-IT" dirty="0"/>
              <a:t>, </a:t>
            </a:r>
            <a:r>
              <a:rPr lang="it-IT" dirty="0" err="1"/>
              <a:t>each</a:t>
            </a:r>
            <a:r>
              <a:rPr lang="it-IT" dirty="0"/>
              <a:t> one made up of a </a:t>
            </a:r>
            <a:r>
              <a:rPr lang="it-IT" dirty="0" err="1"/>
              <a:t>different</a:t>
            </a:r>
            <a:r>
              <a:rPr lang="it-IT" dirty="0"/>
              <a:t> </a:t>
            </a:r>
            <a:r>
              <a:rPr lang="it-IT" dirty="0" err="1"/>
              <a:t>combination</a:t>
            </a:r>
            <a:r>
              <a:rPr lang="it-IT" dirty="0"/>
              <a:t> of 20 </a:t>
            </a:r>
            <a:r>
              <a:rPr lang="it-IT" dirty="0" err="1"/>
              <a:t>chemically</a:t>
            </a:r>
            <a:r>
              <a:rPr lang="it-IT" dirty="0"/>
              <a:t> </a:t>
            </a:r>
            <a:r>
              <a:rPr lang="it-IT" dirty="0" err="1"/>
              <a:t>distinct</a:t>
            </a:r>
            <a:r>
              <a:rPr lang="it-IT" dirty="0"/>
              <a:t> amino acid </a:t>
            </a:r>
            <a:r>
              <a:rPr lang="it-IT" dirty="0" err="1"/>
              <a:t>monomers</a:t>
            </a:r>
            <a:r>
              <a:rPr lang="it-IT" dirty="0"/>
              <a:t>. </a:t>
            </a:r>
            <a:r>
              <a:rPr lang="it-IT" dirty="0" err="1"/>
              <a:t>Genes</a:t>
            </a:r>
            <a:r>
              <a:rPr lang="it-IT" dirty="0"/>
              <a:t> </a:t>
            </a:r>
            <a:r>
              <a:rPr lang="it-IT" dirty="0" err="1"/>
              <a:t>simply</a:t>
            </a:r>
            <a:r>
              <a:rPr lang="it-IT" dirty="0"/>
              <a:t> </a:t>
            </a:r>
            <a:r>
              <a:rPr lang="it-IT" dirty="0" err="1"/>
              <a:t>had</a:t>
            </a:r>
            <a:r>
              <a:rPr lang="it-IT" dirty="0"/>
              <a:t> to be made of </a:t>
            </a:r>
            <a:r>
              <a:rPr lang="it-IT" dirty="0" err="1"/>
              <a:t>protein</a:t>
            </a:r>
            <a:r>
              <a:rPr lang="it-IT" dirty="0"/>
              <a:t>, not DNA</a:t>
            </a:r>
          </a:p>
        </p:txBody>
      </p:sp>
    </p:spTree>
    <p:extLst>
      <p:ext uri="{BB962C8B-B14F-4D97-AF65-F5344CB8AC3E}">
        <p14:creationId xmlns:p14="http://schemas.microsoft.com/office/powerpoint/2010/main" val="3448210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2A1B7F2-5AFE-4948-A8B5-3DA22C7389D6}"/>
              </a:ext>
            </a:extLst>
          </p:cNvPr>
          <p:cNvSpPr/>
          <p:nvPr/>
        </p:nvSpPr>
        <p:spPr>
          <a:xfrm>
            <a:off x="278275" y="173375"/>
            <a:ext cx="9949457" cy="369332"/>
          </a:xfrm>
          <a:prstGeom prst="rect">
            <a:avLst/>
          </a:prstGeom>
        </p:spPr>
        <p:txBody>
          <a:bodyPr wrap="square">
            <a:spAutoFit/>
          </a:bodyPr>
          <a:lstStyle/>
          <a:p>
            <a:r>
              <a:rPr lang="it-IT" dirty="0"/>
              <a:t>By the late </a:t>
            </a:r>
            <a:r>
              <a:rPr lang="it-IT" dirty="0">
                <a:solidFill>
                  <a:srgbClr val="FF0000"/>
                </a:solidFill>
              </a:rPr>
              <a:t>1930s</a:t>
            </a:r>
            <a:r>
              <a:rPr lang="it-IT" dirty="0"/>
              <a:t> it </a:t>
            </a:r>
            <a:r>
              <a:rPr lang="it-IT" dirty="0" err="1"/>
              <a:t>had</a:t>
            </a:r>
            <a:r>
              <a:rPr lang="it-IT" dirty="0"/>
              <a:t> </a:t>
            </a:r>
            <a:r>
              <a:rPr lang="it-IT" dirty="0" err="1"/>
              <a:t>become</a:t>
            </a:r>
            <a:r>
              <a:rPr lang="it-IT" dirty="0"/>
              <a:t> </a:t>
            </a:r>
            <a:r>
              <a:rPr lang="it-IT" dirty="0" err="1"/>
              <a:t>accepted</a:t>
            </a:r>
            <a:r>
              <a:rPr lang="it-IT" dirty="0"/>
              <a:t> that DNA, like </a:t>
            </a:r>
            <a:r>
              <a:rPr lang="it-IT" dirty="0" err="1"/>
              <a:t>protein</a:t>
            </a:r>
            <a:r>
              <a:rPr lang="it-IT" dirty="0"/>
              <a:t>, </a:t>
            </a:r>
            <a:r>
              <a:rPr lang="it-IT" dirty="0" err="1"/>
              <a:t>has</a:t>
            </a:r>
            <a:r>
              <a:rPr lang="it-IT" dirty="0"/>
              <a:t> immense </a:t>
            </a:r>
            <a:r>
              <a:rPr lang="it-IT" dirty="0" err="1"/>
              <a:t>variability</a:t>
            </a:r>
            <a:r>
              <a:rPr lang="it-IT" dirty="0"/>
              <a:t>.</a:t>
            </a:r>
          </a:p>
        </p:txBody>
      </p:sp>
      <p:pic>
        <p:nvPicPr>
          <p:cNvPr id="5" name="Immagine 4">
            <a:extLst>
              <a:ext uri="{FF2B5EF4-FFF2-40B4-BE49-F238E27FC236}">
                <a16:creationId xmlns:a16="http://schemas.microsoft.com/office/drawing/2014/main" id="{9028FABE-C5A8-45FF-99C9-3ECB24E3C26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248399" y="721647"/>
            <a:ext cx="5814588" cy="4567667"/>
          </a:xfrm>
          <a:prstGeom prst="rect">
            <a:avLst/>
          </a:prstGeom>
        </p:spPr>
      </p:pic>
      <p:sp>
        <p:nvSpPr>
          <p:cNvPr id="6" name="Rettangolo 5">
            <a:extLst>
              <a:ext uri="{FF2B5EF4-FFF2-40B4-BE49-F238E27FC236}">
                <a16:creationId xmlns:a16="http://schemas.microsoft.com/office/drawing/2014/main" id="{A2B72ABF-F914-4F13-81FF-0AE7CF345E43}"/>
              </a:ext>
            </a:extLst>
          </p:cNvPr>
          <p:cNvSpPr/>
          <p:nvPr/>
        </p:nvSpPr>
        <p:spPr>
          <a:xfrm>
            <a:off x="273974" y="1989819"/>
            <a:ext cx="6096000" cy="2031325"/>
          </a:xfrm>
          <a:prstGeom prst="rect">
            <a:avLst/>
          </a:prstGeom>
        </p:spPr>
        <p:txBody>
          <a:bodyPr>
            <a:spAutoFit/>
          </a:bodyPr>
          <a:lstStyle/>
          <a:p>
            <a:r>
              <a:rPr lang="it-IT" dirty="0">
                <a:solidFill>
                  <a:srgbClr val="FF0000"/>
                </a:solidFill>
              </a:rPr>
              <a:t>Oswald </a:t>
            </a:r>
            <a:r>
              <a:rPr lang="it-IT" dirty="0" err="1">
                <a:solidFill>
                  <a:srgbClr val="FF0000"/>
                </a:solidFill>
              </a:rPr>
              <a:t>Avery</a:t>
            </a:r>
            <a:r>
              <a:rPr lang="it-IT" dirty="0">
                <a:solidFill>
                  <a:srgbClr val="FF0000"/>
                </a:solidFill>
              </a:rPr>
              <a:t>, Colin </a:t>
            </a:r>
            <a:r>
              <a:rPr lang="it-IT" dirty="0" err="1">
                <a:solidFill>
                  <a:srgbClr val="FF0000"/>
                </a:solidFill>
              </a:rPr>
              <a:t>MacLeod</a:t>
            </a:r>
            <a:r>
              <a:rPr lang="it-IT" dirty="0">
                <a:solidFill>
                  <a:srgbClr val="FF0000"/>
                </a:solidFill>
              </a:rPr>
              <a:t>, </a:t>
            </a:r>
            <a:r>
              <a:rPr lang="it-IT" dirty="0"/>
              <a:t>and</a:t>
            </a:r>
            <a:r>
              <a:rPr lang="it-IT" dirty="0">
                <a:solidFill>
                  <a:srgbClr val="FF0000"/>
                </a:solidFill>
              </a:rPr>
              <a:t> </a:t>
            </a:r>
            <a:r>
              <a:rPr lang="it-IT" dirty="0" err="1">
                <a:solidFill>
                  <a:srgbClr val="FF0000"/>
                </a:solidFill>
              </a:rPr>
              <a:t>Maclyn</a:t>
            </a:r>
            <a:r>
              <a:rPr lang="it-IT" dirty="0">
                <a:solidFill>
                  <a:srgbClr val="FF0000"/>
                </a:solidFill>
              </a:rPr>
              <a:t> </a:t>
            </a:r>
            <a:r>
              <a:rPr lang="it-IT" dirty="0" err="1">
                <a:solidFill>
                  <a:srgbClr val="FF0000"/>
                </a:solidFill>
              </a:rPr>
              <a:t>McCarty</a:t>
            </a:r>
            <a:r>
              <a:rPr lang="it-IT" dirty="0">
                <a:solidFill>
                  <a:srgbClr val="FF0000"/>
                </a:solidFill>
              </a:rPr>
              <a:t> (1944) </a:t>
            </a:r>
            <a:r>
              <a:rPr lang="it-IT" dirty="0" err="1"/>
              <a:t>showed</a:t>
            </a:r>
            <a:r>
              <a:rPr lang="it-IT" dirty="0"/>
              <a:t> that DNA </a:t>
            </a:r>
            <a:r>
              <a:rPr lang="it-IT" dirty="0" err="1"/>
              <a:t>is</a:t>
            </a:r>
            <a:r>
              <a:rPr lang="it-IT" dirty="0"/>
              <a:t> the </a:t>
            </a:r>
            <a:r>
              <a:rPr lang="it-IT" dirty="0" err="1"/>
              <a:t>active</a:t>
            </a:r>
            <a:r>
              <a:rPr lang="it-IT" dirty="0"/>
              <a:t> </a:t>
            </a:r>
            <a:r>
              <a:rPr lang="en-US" dirty="0"/>
              <a:t>component of the transforming principle, a bacterial cell extract that, when mixed with a harmless strain of Streptococcus pneumoniae, converts these bacteria into a virulent form.</a:t>
            </a:r>
          </a:p>
          <a:p>
            <a:r>
              <a:rPr lang="en-US" dirty="0"/>
              <a:t>Transformation involves transfer of genes from the cell extract into the living bacteria: bacterial genes must be made of DNA.</a:t>
            </a:r>
            <a:endParaRPr lang="it-IT" dirty="0"/>
          </a:p>
        </p:txBody>
      </p:sp>
      <p:pic>
        <p:nvPicPr>
          <p:cNvPr id="2050" name="Picture 2" descr="Risultati immagini per oswald avery">
            <a:extLst>
              <a:ext uri="{FF2B5EF4-FFF2-40B4-BE49-F238E27FC236}">
                <a16:creationId xmlns:a16="http://schemas.microsoft.com/office/drawing/2014/main" id="{68D9AE27-3469-4780-AE66-23D421860E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275" y="842532"/>
            <a:ext cx="942975"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aclyn McCarty">
            <a:extLst>
              <a:ext uri="{FF2B5EF4-FFF2-40B4-BE49-F238E27FC236}">
                <a16:creationId xmlns:a16="http://schemas.microsoft.com/office/drawing/2014/main" id="{5D97F34B-3BF3-42CC-97FB-F288F00829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0431" y="844772"/>
            <a:ext cx="942975"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olin Munro MacLeod">
            <a:extLst>
              <a:ext uri="{FF2B5EF4-FFF2-40B4-BE49-F238E27FC236}">
                <a16:creationId xmlns:a16="http://schemas.microsoft.com/office/drawing/2014/main" id="{E331314A-5F49-4B86-9C45-E88EE8911F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0012" y="842531"/>
            <a:ext cx="942975"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isultati immagini per hershey alfred">
            <a:extLst>
              <a:ext uri="{FF2B5EF4-FFF2-40B4-BE49-F238E27FC236}">
                <a16:creationId xmlns:a16="http://schemas.microsoft.com/office/drawing/2014/main" id="{C677A635-4E7C-410A-8089-AAF8AE7770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484" y="4223216"/>
            <a:ext cx="952500" cy="971550"/>
          </a:xfrm>
          <a:prstGeom prst="rect">
            <a:avLst/>
          </a:prstGeom>
          <a:noFill/>
          <a:extLst>
            <a:ext uri="{909E8E84-426E-40DD-AFC4-6F175D3DCCD1}">
              <a14:hiddenFill xmlns:a14="http://schemas.microsoft.com/office/drawing/2010/main">
                <a:solidFill>
                  <a:srgbClr val="FFFFFF"/>
                </a:solidFill>
              </a14:hiddenFill>
            </a:ext>
          </a:extLst>
        </p:spPr>
      </p:pic>
      <p:pic>
        <p:nvPicPr>
          <p:cNvPr id="12" name="Immagine 11">
            <a:extLst>
              <a:ext uri="{FF2B5EF4-FFF2-40B4-BE49-F238E27FC236}">
                <a16:creationId xmlns:a16="http://schemas.microsoft.com/office/drawing/2014/main" id="{1C814460-C504-4ED3-9B6A-0EA7AF5280E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80012" y="4223216"/>
            <a:ext cx="971550" cy="971550"/>
          </a:xfrm>
          <a:prstGeom prst="rect">
            <a:avLst/>
          </a:prstGeom>
        </p:spPr>
      </p:pic>
      <p:sp>
        <p:nvSpPr>
          <p:cNvPr id="13" name="Rettangolo 12">
            <a:extLst>
              <a:ext uri="{FF2B5EF4-FFF2-40B4-BE49-F238E27FC236}">
                <a16:creationId xmlns:a16="http://schemas.microsoft.com/office/drawing/2014/main" id="{F899E43E-5111-4B82-A5CC-63325E46DEFD}"/>
              </a:ext>
            </a:extLst>
          </p:cNvPr>
          <p:cNvSpPr/>
          <p:nvPr/>
        </p:nvSpPr>
        <p:spPr>
          <a:xfrm>
            <a:off x="194733" y="5515304"/>
            <a:ext cx="11616267" cy="923330"/>
          </a:xfrm>
          <a:prstGeom prst="rect">
            <a:avLst/>
          </a:prstGeom>
        </p:spPr>
        <p:txBody>
          <a:bodyPr wrap="square">
            <a:spAutoFit/>
          </a:bodyPr>
          <a:lstStyle/>
          <a:p>
            <a:r>
              <a:rPr lang="it-IT" dirty="0">
                <a:solidFill>
                  <a:srgbClr val="FF0000"/>
                </a:solidFill>
              </a:rPr>
              <a:t>Alfred </a:t>
            </a:r>
            <a:r>
              <a:rPr lang="it-IT" dirty="0" err="1">
                <a:solidFill>
                  <a:srgbClr val="FF0000"/>
                </a:solidFill>
              </a:rPr>
              <a:t>Hershey</a:t>
            </a:r>
            <a:r>
              <a:rPr lang="it-IT" dirty="0">
                <a:solidFill>
                  <a:srgbClr val="FF0000"/>
                </a:solidFill>
              </a:rPr>
              <a:t> </a:t>
            </a:r>
            <a:r>
              <a:rPr lang="it-IT" dirty="0"/>
              <a:t>and </a:t>
            </a:r>
            <a:r>
              <a:rPr lang="it-IT" dirty="0">
                <a:solidFill>
                  <a:srgbClr val="FF0000"/>
                </a:solidFill>
              </a:rPr>
              <a:t>Martha Chase (1952) </a:t>
            </a:r>
            <a:r>
              <a:rPr lang="it-IT" dirty="0" err="1"/>
              <a:t>used</a:t>
            </a:r>
            <a:r>
              <a:rPr lang="it-IT" dirty="0"/>
              <a:t> </a:t>
            </a:r>
            <a:r>
              <a:rPr lang="it-IT" dirty="0" err="1"/>
              <a:t>radiolabeling</a:t>
            </a:r>
            <a:r>
              <a:rPr lang="it-IT" dirty="0"/>
              <a:t> to show that </a:t>
            </a:r>
            <a:r>
              <a:rPr lang="it-IT" dirty="0" err="1"/>
              <a:t>when</a:t>
            </a:r>
            <a:r>
              <a:rPr lang="it-IT" dirty="0"/>
              <a:t> a </a:t>
            </a:r>
            <a:r>
              <a:rPr lang="it-IT" dirty="0" err="1"/>
              <a:t>bacterial</a:t>
            </a:r>
            <a:r>
              <a:rPr lang="it-IT" dirty="0"/>
              <a:t> culture </a:t>
            </a:r>
            <a:r>
              <a:rPr lang="it-IT" dirty="0" err="1"/>
              <a:t>is</a:t>
            </a:r>
            <a:r>
              <a:rPr lang="it-IT" dirty="0"/>
              <a:t> </a:t>
            </a:r>
            <a:r>
              <a:rPr lang="it-IT" dirty="0" err="1"/>
              <a:t>infected</a:t>
            </a:r>
            <a:r>
              <a:rPr lang="it-IT" dirty="0"/>
              <a:t> with </a:t>
            </a:r>
            <a:r>
              <a:rPr lang="it-IT" dirty="0" err="1"/>
              <a:t>bacteriophages</a:t>
            </a:r>
            <a:r>
              <a:rPr lang="it-IT" dirty="0"/>
              <a:t> (</a:t>
            </a:r>
            <a:r>
              <a:rPr lang="it-IT" dirty="0" err="1"/>
              <a:t>also</a:t>
            </a:r>
            <a:r>
              <a:rPr lang="it-IT" dirty="0"/>
              <a:t> </a:t>
            </a:r>
            <a:r>
              <a:rPr lang="it-IT" dirty="0" err="1"/>
              <a:t>called</a:t>
            </a:r>
            <a:r>
              <a:rPr lang="it-IT" dirty="0"/>
              <a:t> </a:t>
            </a:r>
            <a:r>
              <a:rPr lang="it-IT" dirty="0" err="1"/>
              <a:t>phages</a:t>
            </a:r>
            <a:r>
              <a:rPr lang="it-IT" dirty="0"/>
              <a:t>, a </a:t>
            </a:r>
            <a:r>
              <a:rPr lang="it-IT" dirty="0" err="1"/>
              <a:t>type</a:t>
            </a:r>
            <a:r>
              <a:rPr lang="it-IT" dirty="0"/>
              <a:t> of virus), DNA </a:t>
            </a:r>
            <a:r>
              <a:rPr lang="it-IT" dirty="0" err="1"/>
              <a:t>is</a:t>
            </a:r>
            <a:r>
              <a:rPr lang="it-IT" dirty="0"/>
              <a:t> the major component of the </a:t>
            </a:r>
            <a:r>
              <a:rPr lang="it-IT" dirty="0" err="1"/>
              <a:t>bacteriophages</a:t>
            </a:r>
            <a:r>
              <a:rPr lang="it-IT" dirty="0"/>
              <a:t> that </a:t>
            </a:r>
            <a:r>
              <a:rPr lang="it-IT" dirty="0" err="1"/>
              <a:t>enters</a:t>
            </a:r>
            <a:r>
              <a:rPr lang="it-IT" dirty="0"/>
              <a:t> the </a:t>
            </a:r>
            <a:r>
              <a:rPr lang="it-IT" dirty="0" err="1"/>
              <a:t>cells</a:t>
            </a:r>
            <a:r>
              <a:rPr lang="it-IT" dirty="0"/>
              <a:t>: </a:t>
            </a:r>
            <a:r>
              <a:rPr lang="en-US" dirty="0"/>
              <a:t>the genes of these bacteriophages must be made of DNA.</a:t>
            </a:r>
            <a:endParaRPr lang="it-IT" dirty="0"/>
          </a:p>
        </p:txBody>
      </p:sp>
    </p:spTree>
    <p:extLst>
      <p:ext uri="{BB962C8B-B14F-4D97-AF65-F5344CB8AC3E}">
        <p14:creationId xmlns:p14="http://schemas.microsoft.com/office/powerpoint/2010/main" val="3763098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9DF4BFE4-F7B7-48DA-9186-B43983D349A1}"/>
              </a:ext>
            </a:extLst>
          </p:cNvPr>
          <p:cNvSpPr/>
          <p:nvPr/>
        </p:nvSpPr>
        <p:spPr>
          <a:xfrm>
            <a:off x="2667001" y="330058"/>
            <a:ext cx="9262534" cy="1477328"/>
          </a:xfrm>
          <a:prstGeom prst="rect">
            <a:avLst/>
          </a:prstGeom>
        </p:spPr>
        <p:txBody>
          <a:bodyPr wrap="square">
            <a:spAutoFit/>
          </a:bodyPr>
          <a:lstStyle/>
          <a:p>
            <a:r>
              <a:rPr lang="it-IT" dirty="0"/>
              <a:t>The names of </a:t>
            </a:r>
            <a:r>
              <a:rPr lang="it-IT" dirty="0">
                <a:solidFill>
                  <a:srgbClr val="FF0000"/>
                </a:solidFill>
              </a:rPr>
              <a:t>James Watson</a:t>
            </a:r>
            <a:r>
              <a:rPr lang="it-IT" dirty="0"/>
              <a:t> and </a:t>
            </a:r>
            <a:r>
              <a:rPr lang="it-IT" dirty="0">
                <a:solidFill>
                  <a:srgbClr val="FF0000"/>
                </a:solidFill>
              </a:rPr>
              <a:t>Francis Crick </a:t>
            </a:r>
            <a:r>
              <a:rPr lang="it-IT" dirty="0"/>
              <a:t>are so </a:t>
            </a:r>
            <a:r>
              <a:rPr lang="it-IT" dirty="0" err="1"/>
              <a:t>closely</a:t>
            </a:r>
            <a:r>
              <a:rPr lang="it-IT" dirty="0"/>
              <a:t> </a:t>
            </a:r>
            <a:r>
              <a:rPr lang="it-IT" dirty="0" err="1"/>
              <a:t>linked</a:t>
            </a:r>
            <a:r>
              <a:rPr lang="it-IT" dirty="0"/>
              <a:t> with DNA that it </a:t>
            </a:r>
            <a:r>
              <a:rPr lang="it-IT" dirty="0" err="1"/>
              <a:t>is</a:t>
            </a:r>
            <a:r>
              <a:rPr lang="it-IT" dirty="0"/>
              <a:t> easy to </a:t>
            </a:r>
            <a:r>
              <a:rPr lang="it-IT" dirty="0" err="1"/>
              <a:t>forget</a:t>
            </a:r>
            <a:r>
              <a:rPr lang="it-IT" dirty="0"/>
              <a:t> that </a:t>
            </a:r>
            <a:r>
              <a:rPr lang="it-IT" dirty="0" err="1"/>
              <a:t>when</a:t>
            </a:r>
            <a:r>
              <a:rPr lang="it-IT" dirty="0"/>
              <a:t> </a:t>
            </a:r>
            <a:r>
              <a:rPr lang="it-IT" dirty="0" err="1"/>
              <a:t>they</a:t>
            </a:r>
            <a:r>
              <a:rPr lang="it-IT" dirty="0"/>
              <a:t> </a:t>
            </a:r>
            <a:r>
              <a:rPr lang="it-IT" dirty="0" err="1"/>
              <a:t>began</a:t>
            </a:r>
            <a:r>
              <a:rPr lang="it-IT" dirty="0"/>
              <a:t> </a:t>
            </a:r>
            <a:r>
              <a:rPr lang="it-IT" dirty="0" err="1"/>
              <a:t>their</a:t>
            </a:r>
            <a:r>
              <a:rPr lang="it-IT" dirty="0"/>
              <a:t> </a:t>
            </a:r>
            <a:r>
              <a:rPr lang="it-IT" dirty="0" err="1"/>
              <a:t>collaboration</a:t>
            </a:r>
            <a:r>
              <a:rPr lang="it-IT" dirty="0"/>
              <a:t> in </a:t>
            </a:r>
            <a:r>
              <a:rPr lang="it-IT" dirty="0" err="1">
                <a:solidFill>
                  <a:srgbClr val="FF0000"/>
                </a:solidFill>
              </a:rPr>
              <a:t>October</a:t>
            </a:r>
            <a:r>
              <a:rPr lang="it-IT" dirty="0">
                <a:solidFill>
                  <a:srgbClr val="FF0000"/>
                </a:solidFill>
              </a:rPr>
              <a:t> 1951</a:t>
            </a:r>
            <a:r>
              <a:rPr lang="it-IT" dirty="0"/>
              <a:t>, the </a:t>
            </a:r>
            <a:r>
              <a:rPr lang="it-IT" b="1" dirty="0" err="1"/>
              <a:t>detailed</a:t>
            </a:r>
            <a:r>
              <a:rPr lang="it-IT" b="1" dirty="0"/>
              <a:t> </a:t>
            </a:r>
            <a:r>
              <a:rPr lang="it-IT" b="1" dirty="0" err="1"/>
              <a:t>structure</a:t>
            </a:r>
            <a:r>
              <a:rPr lang="it-IT" b="1" dirty="0"/>
              <a:t> of the DNA </a:t>
            </a:r>
            <a:r>
              <a:rPr lang="it-IT" b="1" dirty="0" err="1"/>
              <a:t>polymer</a:t>
            </a:r>
            <a:r>
              <a:rPr lang="it-IT" b="1" dirty="0"/>
              <a:t> </a:t>
            </a:r>
            <a:r>
              <a:rPr lang="it-IT" b="1" dirty="0" err="1"/>
              <a:t>was</a:t>
            </a:r>
            <a:r>
              <a:rPr lang="it-IT" b="1" dirty="0"/>
              <a:t> </a:t>
            </a:r>
            <a:r>
              <a:rPr lang="it-IT" b="1" dirty="0" err="1"/>
              <a:t>already</a:t>
            </a:r>
            <a:r>
              <a:rPr lang="it-IT" b="1" dirty="0"/>
              <a:t> </a:t>
            </a:r>
            <a:r>
              <a:rPr lang="it-IT" b="1" dirty="0" err="1"/>
              <a:t>known</a:t>
            </a:r>
            <a:r>
              <a:rPr lang="it-IT" dirty="0"/>
              <a:t>. </a:t>
            </a:r>
            <a:r>
              <a:rPr lang="it-IT" dirty="0" err="1"/>
              <a:t>Their</a:t>
            </a:r>
            <a:r>
              <a:rPr lang="it-IT" dirty="0"/>
              <a:t> </a:t>
            </a:r>
            <a:r>
              <a:rPr lang="it-IT" dirty="0" err="1"/>
              <a:t>contribution</a:t>
            </a:r>
            <a:r>
              <a:rPr lang="it-IT" dirty="0"/>
              <a:t> </a:t>
            </a:r>
            <a:r>
              <a:rPr lang="it-IT" dirty="0" err="1"/>
              <a:t>was</a:t>
            </a:r>
            <a:r>
              <a:rPr lang="it-IT" dirty="0"/>
              <a:t> not to </a:t>
            </a:r>
            <a:r>
              <a:rPr lang="it-IT" dirty="0" err="1"/>
              <a:t>determine</a:t>
            </a:r>
            <a:r>
              <a:rPr lang="it-IT" dirty="0"/>
              <a:t> the </a:t>
            </a:r>
            <a:r>
              <a:rPr lang="it-IT" dirty="0" err="1"/>
              <a:t>structure</a:t>
            </a:r>
            <a:r>
              <a:rPr lang="it-IT" dirty="0"/>
              <a:t> of DNA per se but to show that in living </a:t>
            </a:r>
            <a:r>
              <a:rPr lang="it-IT" dirty="0" err="1"/>
              <a:t>cells</a:t>
            </a:r>
            <a:r>
              <a:rPr lang="it-IT" dirty="0"/>
              <a:t> </a:t>
            </a:r>
            <a:r>
              <a:rPr lang="it-IT" b="1" dirty="0" err="1"/>
              <a:t>two</a:t>
            </a:r>
            <a:r>
              <a:rPr lang="it-IT" b="1" dirty="0"/>
              <a:t> DNA chains are </a:t>
            </a:r>
            <a:r>
              <a:rPr lang="it-IT" b="1" dirty="0" err="1"/>
              <a:t>intertwined</a:t>
            </a:r>
            <a:r>
              <a:rPr lang="it-IT" b="1" dirty="0"/>
              <a:t> </a:t>
            </a:r>
            <a:r>
              <a:rPr lang="it-IT" dirty="0"/>
              <a:t>to </a:t>
            </a:r>
            <a:r>
              <a:rPr lang="it-IT" dirty="0" err="1"/>
              <a:t>form</a:t>
            </a:r>
            <a:r>
              <a:rPr lang="it-IT" dirty="0"/>
              <a:t> the double </a:t>
            </a:r>
            <a:r>
              <a:rPr lang="it-IT" dirty="0" err="1"/>
              <a:t>helix</a:t>
            </a:r>
            <a:r>
              <a:rPr lang="it-IT" dirty="0"/>
              <a:t>. First, </a:t>
            </a:r>
            <a:r>
              <a:rPr lang="it-IT" dirty="0" err="1"/>
              <a:t>therefore</a:t>
            </a:r>
            <a:r>
              <a:rPr lang="it-IT" dirty="0"/>
              <a:t>, we </a:t>
            </a:r>
            <a:r>
              <a:rPr lang="it-IT" dirty="0" err="1"/>
              <a:t>should</a:t>
            </a:r>
            <a:r>
              <a:rPr lang="it-IT" dirty="0"/>
              <a:t> </a:t>
            </a:r>
            <a:r>
              <a:rPr lang="it-IT" dirty="0" err="1"/>
              <a:t>examine</a:t>
            </a:r>
            <a:r>
              <a:rPr lang="it-IT" dirty="0"/>
              <a:t> </a:t>
            </a:r>
            <a:r>
              <a:rPr lang="it-IT" dirty="0" err="1"/>
              <a:t>what</a:t>
            </a:r>
            <a:r>
              <a:rPr lang="it-IT" dirty="0"/>
              <a:t> Watson and Crick </a:t>
            </a:r>
            <a:r>
              <a:rPr lang="it-IT" dirty="0" err="1"/>
              <a:t>knew</a:t>
            </a:r>
            <a:r>
              <a:rPr lang="it-IT" dirty="0"/>
              <a:t> </a:t>
            </a:r>
            <a:r>
              <a:rPr lang="it-IT" dirty="0" err="1"/>
              <a:t>before</a:t>
            </a:r>
            <a:r>
              <a:rPr lang="it-IT" dirty="0"/>
              <a:t> </a:t>
            </a:r>
            <a:r>
              <a:rPr lang="it-IT" dirty="0" err="1"/>
              <a:t>they</a:t>
            </a:r>
            <a:r>
              <a:rPr lang="it-IT" dirty="0"/>
              <a:t> </a:t>
            </a:r>
            <a:r>
              <a:rPr lang="it-IT" dirty="0" err="1"/>
              <a:t>began</a:t>
            </a:r>
            <a:r>
              <a:rPr lang="it-IT" dirty="0"/>
              <a:t> </a:t>
            </a:r>
            <a:r>
              <a:rPr lang="it-IT" dirty="0" err="1"/>
              <a:t>their</a:t>
            </a:r>
            <a:r>
              <a:rPr lang="it-IT" dirty="0"/>
              <a:t> work.</a:t>
            </a:r>
          </a:p>
        </p:txBody>
      </p:sp>
      <p:pic>
        <p:nvPicPr>
          <p:cNvPr id="5" name="Immagine 4">
            <a:extLst>
              <a:ext uri="{FF2B5EF4-FFF2-40B4-BE49-F238E27FC236}">
                <a16:creationId xmlns:a16="http://schemas.microsoft.com/office/drawing/2014/main" id="{3674F03E-E42F-4F3D-87ED-2C394859C15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441549" y="1971675"/>
            <a:ext cx="5543550" cy="2914650"/>
          </a:xfrm>
          <a:prstGeom prst="rect">
            <a:avLst/>
          </a:prstGeom>
        </p:spPr>
      </p:pic>
      <p:sp>
        <p:nvSpPr>
          <p:cNvPr id="6" name="Rettangolo 5">
            <a:extLst>
              <a:ext uri="{FF2B5EF4-FFF2-40B4-BE49-F238E27FC236}">
                <a16:creationId xmlns:a16="http://schemas.microsoft.com/office/drawing/2014/main" id="{31BBDA80-E2F8-46A7-B9D6-14C179DADD56}"/>
              </a:ext>
            </a:extLst>
          </p:cNvPr>
          <p:cNvSpPr/>
          <p:nvPr/>
        </p:nvSpPr>
        <p:spPr>
          <a:xfrm>
            <a:off x="71434" y="2112093"/>
            <a:ext cx="6515631" cy="4247317"/>
          </a:xfrm>
          <a:prstGeom prst="rect">
            <a:avLst/>
          </a:prstGeom>
        </p:spPr>
        <p:txBody>
          <a:bodyPr wrap="square">
            <a:spAutoFit/>
          </a:bodyPr>
          <a:lstStyle/>
          <a:p>
            <a:pPr marL="285750" indent="-285750">
              <a:buFont typeface="Arial" panose="020B0604020202020204" pitchFamily="34" charset="0"/>
              <a:buChar char="•"/>
            </a:pPr>
            <a:r>
              <a:rPr lang="it-IT" dirty="0"/>
              <a:t>A </a:t>
            </a:r>
            <a:r>
              <a:rPr lang="it-IT" dirty="0">
                <a:solidFill>
                  <a:srgbClr val="FF0000"/>
                </a:solidFill>
              </a:rPr>
              <a:t>2′-Deoxyribose</a:t>
            </a:r>
            <a:r>
              <a:rPr lang="it-IT" dirty="0"/>
              <a:t>, </a:t>
            </a:r>
            <a:r>
              <a:rPr lang="it-IT" dirty="0" err="1"/>
              <a:t>which</a:t>
            </a:r>
            <a:r>
              <a:rPr lang="it-IT" dirty="0"/>
              <a:t> </a:t>
            </a:r>
            <a:r>
              <a:rPr lang="it-IT" dirty="0" err="1"/>
              <a:t>is</a:t>
            </a:r>
            <a:r>
              <a:rPr lang="it-IT" dirty="0"/>
              <a:t> a </a:t>
            </a:r>
            <a:r>
              <a:rPr lang="it-IT" dirty="0" err="1"/>
              <a:t>pentose</a:t>
            </a:r>
            <a:r>
              <a:rPr lang="it-IT" dirty="0"/>
              <a:t>, a </a:t>
            </a:r>
            <a:r>
              <a:rPr lang="it-IT" dirty="0" err="1"/>
              <a:t>type</a:t>
            </a:r>
            <a:r>
              <a:rPr lang="it-IT" dirty="0"/>
              <a:t> of sugar </a:t>
            </a:r>
            <a:r>
              <a:rPr lang="it-IT" dirty="0" err="1"/>
              <a:t>composed</a:t>
            </a:r>
            <a:r>
              <a:rPr lang="it-IT" dirty="0"/>
              <a:t> of </a:t>
            </a:r>
            <a:r>
              <a:rPr lang="it-IT" dirty="0" err="1"/>
              <a:t>five</a:t>
            </a:r>
            <a:r>
              <a:rPr lang="it-IT" dirty="0"/>
              <a:t> carbon </a:t>
            </a:r>
            <a:r>
              <a:rPr lang="it-IT" dirty="0" err="1"/>
              <a:t>atoms</a:t>
            </a:r>
            <a:r>
              <a:rPr lang="it-IT" dirty="0"/>
              <a:t>. </a:t>
            </a:r>
            <a:r>
              <a:rPr lang="en-US" dirty="0"/>
              <a:t>These five carbons are numbered 1′ (spoken as one-prime), 2′, and so on. The name 2′-deoxyribose indicates that this particular sugar is a derivative of ribose, in which the hydroxyl (-OH) group attached to the 2′-carbon of ribose has been replaced by a hydrogen (-H) group. </a:t>
            </a:r>
          </a:p>
          <a:p>
            <a:pPr marL="285750" indent="-285750">
              <a:buFont typeface="Arial" panose="020B0604020202020204" pitchFamily="34" charset="0"/>
              <a:buChar char="•"/>
            </a:pPr>
            <a:r>
              <a:rPr lang="it-IT" dirty="0"/>
              <a:t>A </a:t>
            </a:r>
            <a:r>
              <a:rPr lang="it-IT" dirty="0" err="1">
                <a:solidFill>
                  <a:srgbClr val="FF0000"/>
                </a:solidFill>
              </a:rPr>
              <a:t>nitrogenous</a:t>
            </a:r>
            <a:r>
              <a:rPr lang="it-IT" dirty="0">
                <a:solidFill>
                  <a:srgbClr val="FF0000"/>
                </a:solidFill>
              </a:rPr>
              <a:t> base</a:t>
            </a:r>
            <a:r>
              <a:rPr lang="it-IT" dirty="0"/>
              <a:t>, one of </a:t>
            </a:r>
            <a:r>
              <a:rPr lang="it-IT" dirty="0" err="1"/>
              <a:t>cytosine</a:t>
            </a:r>
            <a:r>
              <a:rPr lang="it-IT" dirty="0"/>
              <a:t> or </a:t>
            </a:r>
            <a:r>
              <a:rPr lang="it-IT" dirty="0" err="1"/>
              <a:t>thymine</a:t>
            </a:r>
            <a:r>
              <a:rPr lang="it-IT" dirty="0"/>
              <a:t> (single-ring </a:t>
            </a:r>
            <a:r>
              <a:rPr lang="it-IT" dirty="0" err="1"/>
              <a:t>pyrimidines</a:t>
            </a:r>
            <a:r>
              <a:rPr lang="it-IT" dirty="0"/>
              <a:t>) or adenine or guanine (double-ring </a:t>
            </a:r>
            <a:r>
              <a:rPr lang="it-IT" dirty="0" err="1"/>
              <a:t>purines</a:t>
            </a:r>
            <a:r>
              <a:rPr lang="it-IT" dirty="0"/>
              <a:t>). </a:t>
            </a:r>
            <a:r>
              <a:rPr lang="en-US" dirty="0"/>
              <a:t>The base is attached to the 1′-carbon of the sugar by a β-N-</a:t>
            </a:r>
            <a:r>
              <a:rPr lang="en-US" dirty="0" err="1"/>
              <a:t>glycosidic</a:t>
            </a:r>
            <a:r>
              <a:rPr lang="en-US" dirty="0"/>
              <a:t> bond attached to nitrogen number one of the pyrimidine or number nine of the purine. </a:t>
            </a:r>
          </a:p>
          <a:p>
            <a:pPr marL="285750" indent="-285750">
              <a:buFont typeface="Arial" panose="020B0604020202020204" pitchFamily="34" charset="0"/>
              <a:buChar char="•"/>
            </a:pPr>
            <a:r>
              <a:rPr lang="en-US" dirty="0"/>
              <a:t>A </a:t>
            </a:r>
            <a:r>
              <a:rPr lang="en-US" dirty="0">
                <a:solidFill>
                  <a:srgbClr val="FF0000"/>
                </a:solidFill>
              </a:rPr>
              <a:t>phosphate group</a:t>
            </a:r>
            <a:r>
              <a:rPr lang="en-US" dirty="0"/>
              <a:t>, comprising one, two, or three linked phosphate units attached to the 5′-carbon of the sugar. The phosphates are designated α, β, and γ, with the α-phosphate being the one directly attached to the sugar.</a:t>
            </a:r>
            <a:endParaRPr lang="it-IT" dirty="0"/>
          </a:p>
        </p:txBody>
      </p:sp>
      <p:pic>
        <p:nvPicPr>
          <p:cNvPr id="8" name="Immagine 7">
            <a:extLst>
              <a:ext uri="{FF2B5EF4-FFF2-40B4-BE49-F238E27FC236}">
                <a16:creationId xmlns:a16="http://schemas.microsoft.com/office/drawing/2014/main" id="{9B01F27F-9FBF-4169-B67C-10DF8F1138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067" y="174475"/>
            <a:ext cx="2128837" cy="1652979"/>
          </a:xfrm>
          <a:prstGeom prst="rect">
            <a:avLst/>
          </a:prstGeom>
        </p:spPr>
      </p:pic>
      <p:sp>
        <p:nvSpPr>
          <p:cNvPr id="10" name="Rettangolo 9">
            <a:extLst>
              <a:ext uri="{FF2B5EF4-FFF2-40B4-BE49-F238E27FC236}">
                <a16:creationId xmlns:a16="http://schemas.microsoft.com/office/drawing/2014/main" id="{49BDE885-195B-4CFE-8056-645AEF5856E1}"/>
              </a:ext>
            </a:extLst>
          </p:cNvPr>
          <p:cNvSpPr/>
          <p:nvPr/>
        </p:nvSpPr>
        <p:spPr>
          <a:xfrm>
            <a:off x="6500814" y="4974415"/>
            <a:ext cx="5543550" cy="923330"/>
          </a:xfrm>
          <a:prstGeom prst="rect">
            <a:avLst/>
          </a:prstGeom>
        </p:spPr>
        <p:txBody>
          <a:bodyPr wrap="square">
            <a:spAutoFit/>
          </a:bodyPr>
          <a:lstStyle/>
          <a:p>
            <a:r>
              <a:rPr lang="it-IT" dirty="0"/>
              <a:t>A </a:t>
            </a:r>
            <a:r>
              <a:rPr lang="it-IT" dirty="0" err="1"/>
              <a:t>molecule</a:t>
            </a:r>
            <a:r>
              <a:rPr lang="it-IT" dirty="0"/>
              <a:t> made up of just the sugar and base </a:t>
            </a:r>
            <a:r>
              <a:rPr lang="it-IT" dirty="0" err="1"/>
              <a:t>is</a:t>
            </a:r>
            <a:r>
              <a:rPr lang="it-IT" dirty="0"/>
              <a:t> </a:t>
            </a:r>
            <a:r>
              <a:rPr lang="it-IT" dirty="0" err="1"/>
              <a:t>called</a:t>
            </a:r>
            <a:r>
              <a:rPr lang="it-IT" dirty="0"/>
              <a:t> a </a:t>
            </a:r>
            <a:r>
              <a:rPr lang="it-IT" b="1" dirty="0"/>
              <a:t>nucleoside</a:t>
            </a:r>
            <a:r>
              <a:rPr lang="it-IT" dirty="0"/>
              <a:t>; </a:t>
            </a:r>
            <a:r>
              <a:rPr lang="it-IT" dirty="0" err="1"/>
              <a:t>addition</a:t>
            </a:r>
            <a:r>
              <a:rPr lang="it-IT" dirty="0"/>
              <a:t> of the </a:t>
            </a:r>
            <a:r>
              <a:rPr lang="it-IT" dirty="0" err="1"/>
              <a:t>phosphates</a:t>
            </a:r>
            <a:r>
              <a:rPr lang="it-IT" dirty="0"/>
              <a:t> </a:t>
            </a:r>
            <a:r>
              <a:rPr lang="it-IT" dirty="0" err="1"/>
              <a:t>converts</a:t>
            </a:r>
            <a:r>
              <a:rPr lang="it-IT" dirty="0"/>
              <a:t> </a:t>
            </a:r>
            <a:r>
              <a:rPr lang="it-IT" dirty="0" err="1"/>
              <a:t>this</a:t>
            </a:r>
            <a:r>
              <a:rPr lang="it-IT" dirty="0"/>
              <a:t> to a </a:t>
            </a:r>
            <a:r>
              <a:rPr lang="it-IT" b="1" dirty="0"/>
              <a:t>nucleotide</a:t>
            </a:r>
            <a:r>
              <a:rPr lang="it-IT" dirty="0"/>
              <a:t>.</a:t>
            </a:r>
          </a:p>
        </p:txBody>
      </p:sp>
      <p:sp>
        <p:nvSpPr>
          <p:cNvPr id="11" name="Rettangolo 10">
            <a:extLst>
              <a:ext uri="{FF2B5EF4-FFF2-40B4-BE49-F238E27FC236}">
                <a16:creationId xmlns:a16="http://schemas.microsoft.com/office/drawing/2014/main" id="{0A740F0B-283E-4227-8D10-FCC996E7BA9B}"/>
              </a:ext>
            </a:extLst>
          </p:cNvPr>
          <p:cNvSpPr/>
          <p:nvPr/>
        </p:nvSpPr>
        <p:spPr>
          <a:xfrm>
            <a:off x="6500814" y="5897745"/>
            <a:ext cx="6096000" cy="923330"/>
          </a:xfrm>
          <a:prstGeom prst="rect">
            <a:avLst/>
          </a:prstGeom>
        </p:spPr>
        <p:txBody>
          <a:bodyPr>
            <a:spAutoFit/>
          </a:bodyPr>
          <a:lstStyle/>
          <a:p>
            <a:r>
              <a:rPr lang="it-IT" dirty="0"/>
              <a:t>The </a:t>
            </a:r>
            <a:r>
              <a:rPr lang="it-IT" dirty="0" err="1"/>
              <a:t>abbreviations</a:t>
            </a:r>
            <a:r>
              <a:rPr lang="it-IT" dirty="0"/>
              <a:t> of </a:t>
            </a:r>
            <a:r>
              <a:rPr lang="it-IT" dirty="0" err="1"/>
              <a:t>these</a:t>
            </a:r>
            <a:r>
              <a:rPr lang="it-IT" dirty="0"/>
              <a:t> </a:t>
            </a:r>
            <a:r>
              <a:rPr lang="it-IT" dirty="0" err="1"/>
              <a:t>four</a:t>
            </a:r>
            <a:r>
              <a:rPr lang="it-IT" dirty="0"/>
              <a:t> </a:t>
            </a:r>
            <a:r>
              <a:rPr lang="it-IT" dirty="0" err="1"/>
              <a:t>nucleotides</a:t>
            </a:r>
            <a:r>
              <a:rPr lang="it-IT" dirty="0"/>
              <a:t> are </a:t>
            </a:r>
            <a:r>
              <a:rPr lang="it-IT" dirty="0" err="1"/>
              <a:t>dATP</a:t>
            </a:r>
            <a:r>
              <a:rPr lang="it-IT" dirty="0"/>
              <a:t>, </a:t>
            </a:r>
            <a:r>
              <a:rPr lang="it-IT" dirty="0" err="1"/>
              <a:t>dCTP</a:t>
            </a:r>
            <a:r>
              <a:rPr lang="it-IT" dirty="0"/>
              <a:t>, </a:t>
            </a:r>
            <a:r>
              <a:rPr lang="it-IT" dirty="0" err="1"/>
              <a:t>dGTP</a:t>
            </a:r>
            <a:r>
              <a:rPr lang="it-IT" dirty="0"/>
              <a:t>, and </a:t>
            </a:r>
            <a:r>
              <a:rPr lang="it-IT" dirty="0" err="1"/>
              <a:t>dTTP</a:t>
            </a:r>
            <a:r>
              <a:rPr lang="it-IT" dirty="0"/>
              <a:t>, </a:t>
            </a:r>
            <a:r>
              <a:rPr lang="it-IT" dirty="0" err="1"/>
              <a:t>respectively</a:t>
            </a:r>
            <a:r>
              <a:rPr lang="it-IT" dirty="0"/>
              <a:t>, or </a:t>
            </a:r>
            <a:r>
              <a:rPr lang="it-IT" dirty="0" err="1"/>
              <a:t>when</a:t>
            </a:r>
            <a:r>
              <a:rPr lang="it-IT" dirty="0"/>
              <a:t> </a:t>
            </a:r>
            <a:r>
              <a:rPr lang="it-IT" dirty="0" err="1"/>
              <a:t>referring</a:t>
            </a:r>
            <a:r>
              <a:rPr lang="it-IT" dirty="0"/>
              <a:t> to a DNA </a:t>
            </a:r>
            <a:r>
              <a:rPr lang="it-IT" dirty="0" err="1"/>
              <a:t>sequence</a:t>
            </a:r>
            <a:r>
              <a:rPr lang="it-IT" dirty="0"/>
              <a:t>, A, C, G, and T, </a:t>
            </a:r>
            <a:r>
              <a:rPr lang="it-IT" dirty="0" err="1"/>
              <a:t>respectively</a:t>
            </a:r>
            <a:r>
              <a:rPr lang="it-IT" dirty="0"/>
              <a:t>.</a:t>
            </a:r>
          </a:p>
        </p:txBody>
      </p:sp>
    </p:spTree>
    <p:extLst>
      <p:ext uri="{BB962C8B-B14F-4D97-AF65-F5344CB8AC3E}">
        <p14:creationId xmlns:p14="http://schemas.microsoft.com/office/powerpoint/2010/main" val="634815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3F3C090-A17D-406C-B8DB-D964A3566A7E}"/>
              </a:ext>
            </a:extLst>
          </p:cNvPr>
          <p:cNvPicPr>
            <a:picLocks noChangeAspect="1"/>
          </p:cNvPicPr>
          <p:nvPr/>
        </p:nvPicPr>
        <p:blipFill>
          <a:blip r:embed="rId2"/>
          <a:stretch>
            <a:fillRect/>
          </a:stretch>
        </p:blipFill>
        <p:spPr>
          <a:xfrm>
            <a:off x="237067" y="158788"/>
            <a:ext cx="3435831" cy="2798190"/>
          </a:xfrm>
          <a:prstGeom prst="rect">
            <a:avLst/>
          </a:prstGeom>
        </p:spPr>
      </p:pic>
      <p:pic>
        <p:nvPicPr>
          <p:cNvPr id="4" name="Immagine 3">
            <a:extLst>
              <a:ext uri="{FF2B5EF4-FFF2-40B4-BE49-F238E27FC236}">
                <a16:creationId xmlns:a16="http://schemas.microsoft.com/office/drawing/2014/main" id="{A0A80B91-DB1F-45C6-8866-FEE1F5B8B610}"/>
              </a:ext>
            </a:extLst>
          </p:cNvPr>
          <p:cNvPicPr>
            <a:picLocks noChangeAspect="1"/>
          </p:cNvPicPr>
          <p:nvPr/>
        </p:nvPicPr>
        <p:blipFill>
          <a:blip r:embed="rId3"/>
          <a:stretch>
            <a:fillRect/>
          </a:stretch>
        </p:blipFill>
        <p:spPr>
          <a:xfrm>
            <a:off x="7786612" y="206490"/>
            <a:ext cx="4168321" cy="5835650"/>
          </a:xfrm>
          <a:prstGeom prst="rect">
            <a:avLst/>
          </a:prstGeom>
        </p:spPr>
      </p:pic>
      <p:sp>
        <p:nvSpPr>
          <p:cNvPr id="5" name="Rettangolo 4">
            <a:extLst>
              <a:ext uri="{FF2B5EF4-FFF2-40B4-BE49-F238E27FC236}">
                <a16:creationId xmlns:a16="http://schemas.microsoft.com/office/drawing/2014/main" id="{E72683CC-75FD-4A36-B76B-3F76439B9767}"/>
              </a:ext>
            </a:extLst>
          </p:cNvPr>
          <p:cNvSpPr/>
          <p:nvPr/>
        </p:nvSpPr>
        <p:spPr>
          <a:xfrm>
            <a:off x="4329739" y="544449"/>
            <a:ext cx="3331643" cy="1200329"/>
          </a:xfrm>
          <a:prstGeom prst="rect">
            <a:avLst/>
          </a:prstGeom>
        </p:spPr>
        <p:txBody>
          <a:bodyPr wrap="square">
            <a:spAutoFit/>
          </a:bodyPr>
          <a:lstStyle/>
          <a:p>
            <a:r>
              <a:rPr lang="it-IT" dirty="0"/>
              <a:t>In a </a:t>
            </a:r>
            <a:r>
              <a:rPr lang="it-IT" dirty="0" err="1"/>
              <a:t>polynucleotide</a:t>
            </a:r>
            <a:r>
              <a:rPr lang="it-IT" dirty="0"/>
              <a:t>, </a:t>
            </a:r>
            <a:r>
              <a:rPr lang="it-IT" dirty="0" err="1"/>
              <a:t>individual</a:t>
            </a:r>
            <a:r>
              <a:rPr lang="it-IT" dirty="0"/>
              <a:t> </a:t>
            </a:r>
            <a:r>
              <a:rPr lang="it-IT" dirty="0" err="1"/>
              <a:t>nucleotides</a:t>
            </a:r>
            <a:r>
              <a:rPr lang="it-IT" dirty="0"/>
              <a:t> are </a:t>
            </a:r>
            <a:r>
              <a:rPr lang="it-IT" dirty="0" err="1"/>
              <a:t>linked</a:t>
            </a:r>
            <a:r>
              <a:rPr lang="it-IT" dirty="0"/>
              <a:t> </a:t>
            </a:r>
            <a:r>
              <a:rPr lang="it-IT" dirty="0" err="1"/>
              <a:t>together</a:t>
            </a:r>
            <a:r>
              <a:rPr lang="it-IT" dirty="0"/>
              <a:t> by </a:t>
            </a:r>
            <a:r>
              <a:rPr lang="it-IT" dirty="0" err="1">
                <a:solidFill>
                  <a:srgbClr val="FF0000"/>
                </a:solidFill>
              </a:rPr>
              <a:t>phosphodiester</a:t>
            </a:r>
            <a:r>
              <a:rPr lang="it-IT" dirty="0">
                <a:solidFill>
                  <a:srgbClr val="FF0000"/>
                </a:solidFill>
              </a:rPr>
              <a:t> bonds </a:t>
            </a:r>
            <a:r>
              <a:rPr lang="it-IT" dirty="0" err="1"/>
              <a:t>between</a:t>
            </a:r>
            <a:r>
              <a:rPr lang="it-IT" dirty="0"/>
              <a:t> </a:t>
            </a:r>
            <a:r>
              <a:rPr lang="it-IT" dirty="0" err="1"/>
              <a:t>their</a:t>
            </a:r>
            <a:r>
              <a:rPr lang="it-IT" dirty="0"/>
              <a:t> 5′- and 3′-carbons.</a:t>
            </a:r>
          </a:p>
        </p:txBody>
      </p:sp>
      <p:sp>
        <p:nvSpPr>
          <p:cNvPr id="6" name="Rettangolo 5">
            <a:extLst>
              <a:ext uri="{FF2B5EF4-FFF2-40B4-BE49-F238E27FC236}">
                <a16:creationId xmlns:a16="http://schemas.microsoft.com/office/drawing/2014/main" id="{7D29C732-E628-4FFC-9108-E1419419D78A}"/>
              </a:ext>
            </a:extLst>
          </p:cNvPr>
          <p:cNvSpPr/>
          <p:nvPr/>
        </p:nvSpPr>
        <p:spPr>
          <a:xfrm>
            <a:off x="985673" y="3323689"/>
            <a:ext cx="6839431" cy="2031325"/>
          </a:xfrm>
          <a:prstGeom prst="rect">
            <a:avLst/>
          </a:prstGeom>
        </p:spPr>
        <p:txBody>
          <a:bodyPr wrap="square">
            <a:spAutoFit/>
          </a:bodyPr>
          <a:lstStyle/>
          <a:p>
            <a:r>
              <a:rPr lang="it-IT" dirty="0"/>
              <a:t>Note that the </a:t>
            </a:r>
            <a:r>
              <a:rPr lang="it-IT" dirty="0" err="1"/>
              <a:t>two</a:t>
            </a:r>
            <a:r>
              <a:rPr lang="it-IT" dirty="0"/>
              <a:t> </a:t>
            </a:r>
            <a:r>
              <a:rPr lang="it-IT" dirty="0" err="1"/>
              <a:t>ends</a:t>
            </a:r>
            <a:r>
              <a:rPr lang="it-IT" dirty="0"/>
              <a:t> of the </a:t>
            </a:r>
            <a:r>
              <a:rPr lang="it-IT" dirty="0" err="1"/>
              <a:t>polynucleotide</a:t>
            </a:r>
            <a:r>
              <a:rPr lang="it-IT" dirty="0"/>
              <a:t> are </a:t>
            </a:r>
            <a:r>
              <a:rPr lang="it-IT" dirty="0" err="1"/>
              <a:t>chemically</a:t>
            </a:r>
            <a:r>
              <a:rPr lang="it-IT" dirty="0"/>
              <a:t> </a:t>
            </a:r>
            <a:r>
              <a:rPr lang="it-IT" dirty="0" err="1"/>
              <a:t>distinct</a:t>
            </a:r>
            <a:r>
              <a:rPr lang="it-IT" dirty="0"/>
              <a:t>, one </a:t>
            </a:r>
            <a:r>
              <a:rPr lang="it-IT" dirty="0" err="1"/>
              <a:t>having</a:t>
            </a:r>
            <a:r>
              <a:rPr lang="it-IT" dirty="0"/>
              <a:t> an </a:t>
            </a:r>
            <a:r>
              <a:rPr lang="it-IT" b="1" dirty="0" err="1"/>
              <a:t>unreacted</a:t>
            </a:r>
            <a:r>
              <a:rPr lang="it-IT" b="1" dirty="0"/>
              <a:t> </a:t>
            </a:r>
            <a:r>
              <a:rPr lang="it-IT" b="1" dirty="0" err="1"/>
              <a:t>triphosphate</a:t>
            </a:r>
            <a:r>
              <a:rPr lang="it-IT" b="1" dirty="0"/>
              <a:t> </a:t>
            </a:r>
            <a:r>
              <a:rPr lang="it-IT" dirty="0"/>
              <a:t>group </a:t>
            </a:r>
            <a:r>
              <a:rPr lang="it-IT" dirty="0" err="1"/>
              <a:t>attached</a:t>
            </a:r>
            <a:r>
              <a:rPr lang="it-IT" dirty="0"/>
              <a:t> to the </a:t>
            </a:r>
            <a:r>
              <a:rPr lang="it-IT" dirty="0">
                <a:solidFill>
                  <a:srgbClr val="FF0000"/>
                </a:solidFill>
              </a:rPr>
              <a:t>5′-carbon </a:t>
            </a:r>
            <a:r>
              <a:rPr lang="it-IT" dirty="0"/>
              <a:t>(the 5′- or 5′-P terminus) and the </a:t>
            </a:r>
            <a:r>
              <a:rPr lang="it-IT" dirty="0" err="1"/>
              <a:t>other</a:t>
            </a:r>
            <a:r>
              <a:rPr lang="it-IT" dirty="0"/>
              <a:t> </a:t>
            </a:r>
            <a:r>
              <a:rPr lang="it-IT" dirty="0" err="1"/>
              <a:t>having</a:t>
            </a:r>
            <a:r>
              <a:rPr lang="it-IT" dirty="0"/>
              <a:t> an </a:t>
            </a:r>
            <a:r>
              <a:rPr lang="it-IT" b="1" dirty="0" err="1"/>
              <a:t>unreacted</a:t>
            </a:r>
            <a:r>
              <a:rPr lang="it-IT" b="1" dirty="0"/>
              <a:t> </a:t>
            </a:r>
            <a:r>
              <a:rPr lang="it-IT" b="1" dirty="0" err="1"/>
              <a:t>hydroxyl</a:t>
            </a:r>
            <a:r>
              <a:rPr lang="it-IT" b="1" dirty="0"/>
              <a:t> </a:t>
            </a:r>
            <a:r>
              <a:rPr lang="it-IT" dirty="0" err="1"/>
              <a:t>attached</a:t>
            </a:r>
            <a:r>
              <a:rPr lang="it-IT" dirty="0"/>
              <a:t> </a:t>
            </a:r>
            <a:r>
              <a:rPr lang="en-US" dirty="0"/>
              <a:t>to the </a:t>
            </a:r>
            <a:r>
              <a:rPr lang="en-US" dirty="0">
                <a:solidFill>
                  <a:srgbClr val="FF0000"/>
                </a:solidFill>
              </a:rPr>
              <a:t>3′-carbon </a:t>
            </a:r>
            <a:r>
              <a:rPr lang="en-US" dirty="0"/>
              <a:t>(the 3′- or 3′-OH terminus). </a:t>
            </a:r>
          </a:p>
          <a:p>
            <a:endParaRPr lang="en-US" dirty="0"/>
          </a:p>
          <a:p>
            <a:r>
              <a:rPr lang="en-US" dirty="0"/>
              <a:t>This means that the </a:t>
            </a:r>
            <a:r>
              <a:rPr lang="en-US" b="1" dirty="0"/>
              <a:t>polynucleotide has a chemical direction</a:t>
            </a:r>
            <a:r>
              <a:rPr lang="en-US" dirty="0"/>
              <a:t>, expressed as either 5′→ 3′ or 3′ → 5′</a:t>
            </a:r>
            <a:r>
              <a:rPr lang="it-IT" dirty="0"/>
              <a:t>. </a:t>
            </a:r>
          </a:p>
        </p:txBody>
      </p:sp>
      <p:sp>
        <p:nvSpPr>
          <p:cNvPr id="7" name="Rettangolo 6">
            <a:extLst>
              <a:ext uri="{FF2B5EF4-FFF2-40B4-BE49-F238E27FC236}">
                <a16:creationId xmlns:a16="http://schemas.microsoft.com/office/drawing/2014/main" id="{F84DA6C5-566E-4E88-8633-407935803BD7}"/>
              </a:ext>
            </a:extLst>
          </p:cNvPr>
          <p:cNvSpPr/>
          <p:nvPr/>
        </p:nvSpPr>
        <p:spPr>
          <a:xfrm>
            <a:off x="272158" y="5775882"/>
            <a:ext cx="9598614" cy="923330"/>
          </a:xfrm>
          <a:prstGeom prst="rect">
            <a:avLst/>
          </a:prstGeom>
        </p:spPr>
        <p:txBody>
          <a:bodyPr wrap="square">
            <a:spAutoFit/>
          </a:bodyPr>
          <a:lstStyle/>
          <a:p>
            <a:r>
              <a:rPr lang="it-IT" dirty="0"/>
              <a:t>The </a:t>
            </a:r>
            <a:r>
              <a:rPr lang="it-IT" dirty="0">
                <a:solidFill>
                  <a:srgbClr val="FF0000"/>
                </a:solidFill>
              </a:rPr>
              <a:t>DNA </a:t>
            </a:r>
            <a:r>
              <a:rPr lang="it-IT" dirty="0" err="1">
                <a:solidFill>
                  <a:srgbClr val="FF0000"/>
                </a:solidFill>
              </a:rPr>
              <a:t>polymerase</a:t>
            </a:r>
            <a:r>
              <a:rPr lang="it-IT" dirty="0">
                <a:solidFill>
                  <a:srgbClr val="FF0000"/>
                </a:solidFill>
              </a:rPr>
              <a:t> </a:t>
            </a:r>
            <a:r>
              <a:rPr lang="it-IT" dirty="0" err="1"/>
              <a:t>enzymes</a:t>
            </a:r>
            <a:r>
              <a:rPr lang="it-IT" dirty="0"/>
              <a:t> </a:t>
            </a:r>
            <a:r>
              <a:rPr lang="it-IT" dirty="0" err="1"/>
              <a:t>present</a:t>
            </a:r>
            <a:r>
              <a:rPr lang="it-IT" dirty="0"/>
              <a:t> in living </a:t>
            </a:r>
            <a:r>
              <a:rPr lang="it-IT" dirty="0" err="1"/>
              <a:t>organisms</a:t>
            </a:r>
            <a:r>
              <a:rPr lang="it-IT" dirty="0"/>
              <a:t> are </a:t>
            </a:r>
            <a:r>
              <a:rPr lang="it-IT" dirty="0" err="1"/>
              <a:t>only</a:t>
            </a:r>
            <a:r>
              <a:rPr lang="it-IT" dirty="0"/>
              <a:t> </a:t>
            </a:r>
            <a:r>
              <a:rPr lang="it-IT" dirty="0" err="1"/>
              <a:t>able</a:t>
            </a:r>
            <a:r>
              <a:rPr lang="it-IT" dirty="0"/>
              <a:t> to </a:t>
            </a:r>
            <a:r>
              <a:rPr lang="it-IT" b="1" dirty="0" err="1"/>
              <a:t>carry</a:t>
            </a:r>
            <a:r>
              <a:rPr lang="it-IT" b="1" dirty="0"/>
              <a:t> out 5′ → 3′ </a:t>
            </a:r>
            <a:r>
              <a:rPr lang="it-IT" b="1" dirty="0" err="1"/>
              <a:t>synthesis</a:t>
            </a:r>
            <a:r>
              <a:rPr lang="it-IT" dirty="0"/>
              <a:t>, </a:t>
            </a:r>
            <a:r>
              <a:rPr lang="it-IT" dirty="0" err="1"/>
              <a:t>which</a:t>
            </a:r>
            <a:r>
              <a:rPr lang="it-IT" dirty="0"/>
              <a:t> </a:t>
            </a:r>
            <a:r>
              <a:rPr lang="it-IT" dirty="0" err="1"/>
              <a:t>adds</a:t>
            </a:r>
            <a:r>
              <a:rPr lang="it-IT" dirty="0"/>
              <a:t> </a:t>
            </a:r>
            <a:r>
              <a:rPr lang="it-IT" dirty="0" err="1"/>
              <a:t>significant</a:t>
            </a:r>
            <a:r>
              <a:rPr lang="it-IT" dirty="0"/>
              <a:t> </a:t>
            </a:r>
            <a:r>
              <a:rPr lang="it-IT" dirty="0" err="1"/>
              <a:t>complications</a:t>
            </a:r>
            <a:r>
              <a:rPr lang="it-IT" dirty="0"/>
              <a:t> to the </a:t>
            </a:r>
            <a:r>
              <a:rPr lang="it-IT" dirty="0" err="1"/>
              <a:t>process</a:t>
            </a:r>
            <a:r>
              <a:rPr lang="it-IT" dirty="0"/>
              <a:t> by </a:t>
            </a:r>
            <a:r>
              <a:rPr lang="it-IT" dirty="0" err="1"/>
              <a:t>which</a:t>
            </a:r>
            <a:r>
              <a:rPr lang="it-IT" dirty="0"/>
              <a:t> double-</a:t>
            </a:r>
            <a:r>
              <a:rPr lang="it-IT" dirty="0" err="1"/>
              <a:t>stranded</a:t>
            </a:r>
            <a:r>
              <a:rPr lang="it-IT" dirty="0"/>
              <a:t> DNA </a:t>
            </a:r>
            <a:r>
              <a:rPr lang="it-IT" dirty="0" err="1"/>
              <a:t>is</a:t>
            </a:r>
            <a:r>
              <a:rPr lang="it-IT" dirty="0"/>
              <a:t> </a:t>
            </a:r>
            <a:r>
              <a:rPr lang="it-IT" dirty="0" err="1"/>
              <a:t>replicated</a:t>
            </a:r>
            <a:endParaRPr lang="it-IT" dirty="0"/>
          </a:p>
        </p:txBody>
      </p:sp>
    </p:spTree>
    <p:extLst>
      <p:ext uri="{BB962C8B-B14F-4D97-AF65-F5344CB8AC3E}">
        <p14:creationId xmlns:p14="http://schemas.microsoft.com/office/powerpoint/2010/main" val="157237038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5710</Words>
  <Application>Microsoft Office PowerPoint</Application>
  <PresentationFormat>Widescreen</PresentationFormat>
  <Paragraphs>141</Paragraphs>
  <Slides>26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Paolo Francalacci</dc:creator>
  <cp:lastModifiedBy>Paolo Francalacci</cp:lastModifiedBy>
  <cp:revision>2</cp:revision>
  <dcterms:created xsi:type="dcterms:W3CDTF">2019-03-17T11:12:51Z</dcterms:created>
  <dcterms:modified xsi:type="dcterms:W3CDTF">2019-04-10T14:31:23Z</dcterms:modified>
</cp:coreProperties>
</file>