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61" r:id="rId4"/>
    <p:sldId id="258" r:id="rId5"/>
    <p:sldId id="269" r:id="rId6"/>
    <p:sldId id="270" r:id="rId7"/>
    <p:sldId id="265" r:id="rId8"/>
    <p:sldId id="263" r:id="rId9"/>
    <p:sldId id="268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175E72-684C-4D4A-A561-FF064F8F7F1E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F724A13-96CE-4FBA-9D74-249EAC5E7893}">
      <dgm:prSet/>
      <dgm:spPr/>
      <dgm:t>
        <a:bodyPr/>
        <a:lstStyle/>
        <a:p>
          <a:r>
            <a:rPr lang="it-IT"/>
            <a:t>Si individua la domanda di ricerca</a:t>
          </a:r>
          <a:endParaRPr lang="en-US"/>
        </a:p>
      </dgm:t>
    </dgm:pt>
    <dgm:pt modelId="{95B4FD3A-7AAC-4741-A81D-6AAF1EA7454E}" type="parTrans" cxnId="{76765650-EBC0-4E5F-9811-588A276A8732}">
      <dgm:prSet/>
      <dgm:spPr/>
      <dgm:t>
        <a:bodyPr/>
        <a:lstStyle/>
        <a:p>
          <a:endParaRPr lang="en-US"/>
        </a:p>
      </dgm:t>
    </dgm:pt>
    <dgm:pt modelId="{6AD0218D-A28F-4ECD-8D0E-E0D21DCAF345}" type="sibTrans" cxnId="{76765650-EBC0-4E5F-9811-588A276A8732}">
      <dgm:prSet/>
      <dgm:spPr/>
      <dgm:t>
        <a:bodyPr/>
        <a:lstStyle/>
        <a:p>
          <a:endParaRPr lang="en-US"/>
        </a:p>
      </dgm:t>
    </dgm:pt>
    <dgm:pt modelId="{8E284A7D-4FFA-4EF6-BB65-F9A2F7A7E705}">
      <dgm:prSet/>
      <dgm:spPr/>
      <dgm:t>
        <a:bodyPr/>
        <a:lstStyle/>
        <a:p>
          <a:r>
            <a:rPr lang="it-IT"/>
            <a:t>Si studia ciò che è stato scritto sul tema e sul contesto, per avere gli strumenti per interrogare le fonti</a:t>
          </a:r>
          <a:endParaRPr lang="en-US"/>
        </a:p>
      </dgm:t>
    </dgm:pt>
    <dgm:pt modelId="{A2731957-9ADE-4536-BEB4-78D03E161A2C}" type="parTrans" cxnId="{DA1FBF4F-D228-480B-B29B-B19394E77A8E}">
      <dgm:prSet/>
      <dgm:spPr/>
      <dgm:t>
        <a:bodyPr/>
        <a:lstStyle/>
        <a:p>
          <a:endParaRPr lang="en-US"/>
        </a:p>
      </dgm:t>
    </dgm:pt>
    <dgm:pt modelId="{C764907B-A01A-4DB8-9776-2A03B8D50237}" type="sibTrans" cxnId="{DA1FBF4F-D228-480B-B29B-B19394E77A8E}">
      <dgm:prSet/>
      <dgm:spPr/>
      <dgm:t>
        <a:bodyPr/>
        <a:lstStyle/>
        <a:p>
          <a:endParaRPr lang="en-US"/>
        </a:p>
      </dgm:t>
    </dgm:pt>
    <dgm:pt modelId="{12835765-B9E9-415A-A8F3-6F436BBA009A}">
      <dgm:prSet/>
      <dgm:spPr/>
      <dgm:t>
        <a:bodyPr/>
        <a:lstStyle/>
        <a:p>
          <a:r>
            <a:rPr lang="it-IT"/>
            <a:t>Si individuano le fonti, e se necessario si ordinano per renderle un </a:t>
          </a:r>
          <a:r>
            <a:rPr lang="it-IT" i="1"/>
            <a:t>corpus</a:t>
          </a:r>
          <a:endParaRPr lang="en-US"/>
        </a:p>
      </dgm:t>
    </dgm:pt>
    <dgm:pt modelId="{5954B02A-71AF-45BD-B273-E241BAC03027}" type="parTrans" cxnId="{7F4A3DA2-C25D-4276-A547-CE767812D226}">
      <dgm:prSet/>
      <dgm:spPr/>
      <dgm:t>
        <a:bodyPr/>
        <a:lstStyle/>
        <a:p>
          <a:endParaRPr lang="en-US"/>
        </a:p>
      </dgm:t>
    </dgm:pt>
    <dgm:pt modelId="{F68D65FF-DCDD-428B-BA86-E1716475A37D}" type="sibTrans" cxnId="{7F4A3DA2-C25D-4276-A547-CE767812D226}">
      <dgm:prSet/>
      <dgm:spPr/>
      <dgm:t>
        <a:bodyPr/>
        <a:lstStyle/>
        <a:p>
          <a:endParaRPr lang="en-US"/>
        </a:p>
      </dgm:t>
    </dgm:pt>
    <dgm:pt modelId="{1C9BAF77-5723-4659-8D3F-13D523B9B413}">
      <dgm:prSet/>
      <dgm:spPr/>
      <dgm:t>
        <a:bodyPr/>
        <a:lstStyle/>
        <a:p>
          <a:r>
            <a:rPr lang="it-IT"/>
            <a:t>Si analizzano le fonti come oggetti nella storia (chi le ha prodotte, quando, perché)</a:t>
          </a:r>
          <a:endParaRPr lang="en-US"/>
        </a:p>
      </dgm:t>
    </dgm:pt>
    <dgm:pt modelId="{B27EE81D-3EBA-4E8A-AFE4-783B2E2D1004}" type="parTrans" cxnId="{0BB96C6A-EB56-436F-8E2F-2EAEA3247356}">
      <dgm:prSet/>
      <dgm:spPr/>
      <dgm:t>
        <a:bodyPr/>
        <a:lstStyle/>
        <a:p>
          <a:endParaRPr lang="en-US"/>
        </a:p>
      </dgm:t>
    </dgm:pt>
    <dgm:pt modelId="{FCF3DA5E-19C7-4822-A30D-59CAC8079F6B}" type="sibTrans" cxnId="{0BB96C6A-EB56-436F-8E2F-2EAEA3247356}">
      <dgm:prSet/>
      <dgm:spPr/>
      <dgm:t>
        <a:bodyPr/>
        <a:lstStyle/>
        <a:p>
          <a:endParaRPr lang="en-US"/>
        </a:p>
      </dgm:t>
    </dgm:pt>
    <dgm:pt modelId="{616453FC-38E0-4E2C-864A-0A135B616E42}">
      <dgm:prSet/>
      <dgm:spPr/>
      <dgm:t>
        <a:bodyPr/>
        <a:lstStyle/>
        <a:p>
          <a:r>
            <a:rPr lang="it-IT"/>
            <a:t>Si individuano a monte alcuni argomenti chiave (es. il ruolo del nesso identità/alterità nel discorso coloniale), cui se ne potranno aggiungere altri</a:t>
          </a:r>
          <a:endParaRPr lang="en-US"/>
        </a:p>
      </dgm:t>
    </dgm:pt>
    <dgm:pt modelId="{FA330A89-29A8-4EFB-B06C-ECA92AE39AE5}" type="parTrans" cxnId="{C1E0C6B1-7590-468C-BA70-DC1F4E6F7898}">
      <dgm:prSet/>
      <dgm:spPr/>
      <dgm:t>
        <a:bodyPr/>
        <a:lstStyle/>
        <a:p>
          <a:endParaRPr lang="en-US"/>
        </a:p>
      </dgm:t>
    </dgm:pt>
    <dgm:pt modelId="{D4981090-D6EE-452F-8F27-29348F0B25BA}" type="sibTrans" cxnId="{C1E0C6B1-7590-468C-BA70-DC1F4E6F7898}">
      <dgm:prSet/>
      <dgm:spPr/>
      <dgm:t>
        <a:bodyPr/>
        <a:lstStyle/>
        <a:p>
          <a:endParaRPr lang="en-US"/>
        </a:p>
      </dgm:t>
    </dgm:pt>
    <dgm:pt modelId="{6DD01981-1A42-4386-98AB-6EC9CED5E53B}">
      <dgm:prSet/>
      <dgm:spPr/>
      <dgm:t>
        <a:bodyPr/>
        <a:lstStyle/>
        <a:p>
          <a:r>
            <a:rPr lang="it-IT"/>
            <a:t>ANALISI: Si «seziona» la fonte, in modo da isolare gli argomenti chiave e  portare alla luce i messaggi connessi</a:t>
          </a:r>
          <a:endParaRPr lang="en-US"/>
        </a:p>
      </dgm:t>
    </dgm:pt>
    <dgm:pt modelId="{9E17C617-73F4-4FDD-939C-2873C99B4E53}" type="parTrans" cxnId="{E12FC2B8-C013-444F-BBE5-689213B30EC3}">
      <dgm:prSet/>
      <dgm:spPr/>
      <dgm:t>
        <a:bodyPr/>
        <a:lstStyle/>
        <a:p>
          <a:endParaRPr lang="en-US"/>
        </a:p>
      </dgm:t>
    </dgm:pt>
    <dgm:pt modelId="{DD4C4C3F-1F14-4DAA-9F08-ECB3ABC9DF9F}" type="sibTrans" cxnId="{E12FC2B8-C013-444F-BBE5-689213B30EC3}">
      <dgm:prSet/>
      <dgm:spPr/>
      <dgm:t>
        <a:bodyPr/>
        <a:lstStyle/>
        <a:p>
          <a:endParaRPr lang="en-US"/>
        </a:p>
      </dgm:t>
    </dgm:pt>
    <dgm:pt modelId="{C0F5748F-4A54-4151-889C-93A1093AFB79}">
      <dgm:prSet/>
      <dgm:spPr/>
      <dgm:t>
        <a:bodyPr/>
        <a:lstStyle/>
        <a:p>
          <a:r>
            <a:rPr lang="it-IT"/>
            <a:t>SINTESI: Si riordinano i messaggi emersi, secondo linee di senso o cronologiche, per svelare il discorso nelle sue varie componenti.</a:t>
          </a:r>
          <a:endParaRPr lang="en-US"/>
        </a:p>
      </dgm:t>
    </dgm:pt>
    <dgm:pt modelId="{3F749CF9-AD8A-4121-A5CE-5C5AC738389D}" type="parTrans" cxnId="{39B98739-C917-4B7D-94EE-2035C821B5E7}">
      <dgm:prSet/>
      <dgm:spPr/>
      <dgm:t>
        <a:bodyPr/>
        <a:lstStyle/>
        <a:p>
          <a:endParaRPr lang="en-US"/>
        </a:p>
      </dgm:t>
    </dgm:pt>
    <dgm:pt modelId="{18563870-8F4E-46FC-AB4A-6E101E0FE62D}" type="sibTrans" cxnId="{39B98739-C917-4B7D-94EE-2035C821B5E7}">
      <dgm:prSet/>
      <dgm:spPr/>
      <dgm:t>
        <a:bodyPr/>
        <a:lstStyle/>
        <a:p>
          <a:endParaRPr lang="en-US"/>
        </a:p>
      </dgm:t>
    </dgm:pt>
    <dgm:pt modelId="{3B70A269-149A-45EF-A0A3-CD3D1D47746A}" type="pres">
      <dgm:prSet presAssocID="{FC175E72-684C-4D4A-A561-FF064F8F7F1E}" presName="vert0" presStyleCnt="0">
        <dgm:presLayoutVars>
          <dgm:dir/>
          <dgm:animOne val="branch"/>
          <dgm:animLvl val="lvl"/>
        </dgm:presLayoutVars>
      </dgm:prSet>
      <dgm:spPr/>
    </dgm:pt>
    <dgm:pt modelId="{16944EF9-B604-406C-B4C1-40AA0AB5EAB2}" type="pres">
      <dgm:prSet presAssocID="{AF724A13-96CE-4FBA-9D74-249EAC5E7893}" presName="thickLine" presStyleLbl="alignNode1" presStyleIdx="0" presStyleCnt="7"/>
      <dgm:spPr/>
    </dgm:pt>
    <dgm:pt modelId="{02E4A62D-19EA-4A95-B07A-C0AC0FDAB3FF}" type="pres">
      <dgm:prSet presAssocID="{AF724A13-96CE-4FBA-9D74-249EAC5E7893}" presName="horz1" presStyleCnt="0"/>
      <dgm:spPr/>
    </dgm:pt>
    <dgm:pt modelId="{5A559402-E30E-4DBB-957F-6D40FA7B4CC9}" type="pres">
      <dgm:prSet presAssocID="{AF724A13-96CE-4FBA-9D74-249EAC5E7893}" presName="tx1" presStyleLbl="revTx" presStyleIdx="0" presStyleCnt="7"/>
      <dgm:spPr/>
    </dgm:pt>
    <dgm:pt modelId="{5EB1D287-5C86-4312-8516-7DB48D9CE1AA}" type="pres">
      <dgm:prSet presAssocID="{AF724A13-96CE-4FBA-9D74-249EAC5E7893}" presName="vert1" presStyleCnt="0"/>
      <dgm:spPr/>
    </dgm:pt>
    <dgm:pt modelId="{8BD14FCA-379E-46DB-89E5-E7DA49562A8B}" type="pres">
      <dgm:prSet presAssocID="{8E284A7D-4FFA-4EF6-BB65-F9A2F7A7E705}" presName="thickLine" presStyleLbl="alignNode1" presStyleIdx="1" presStyleCnt="7"/>
      <dgm:spPr/>
    </dgm:pt>
    <dgm:pt modelId="{17771AB8-5B95-409A-A1A7-E4244D7EDED1}" type="pres">
      <dgm:prSet presAssocID="{8E284A7D-4FFA-4EF6-BB65-F9A2F7A7E705}" presName="horz1" presStyleCnt="0"/>
      <dgm:spPr/>
    </dgm:pt>
    <dgm:pt modelId="{DA998B28-B13F-4B14-B3AB-34CC622370EB}" type="pres">
      <dgm:prSet presAssocID="{8E284A7D-4FFA-4EF6-BB65-F9A2F7A7E705}" presName="tx1" presStyleLbl="revTx" presStyleIdx="1" presStyleCnt="7"/>
      <dgm:spPr/>
    </dgm:pt>
    <dgm:pt modelId="{39170A34-F39B-4CF0-8708-4C867B282006}" type="pres">
      <dgm:prSet presAssocID="{8E284A7D-4FFA-4EF6-BB65-F9A2F7A7E705}" presName="vert1" presStyleCnt="0"/>
      <dgm:spPr/>
    </dgm:pt>
    <dgm:pt modelId="{CF3035A7-07DE-499B-97A4-92BE576FD693}" type="pres">
      <dgm:prSet presAssocID="{12835765-B9E9-415A-A8F3-6F436BBA009A}" presName="thickLine" presStyleLbl="alignNode1" presStyleIdx="2" presStyleCnt="7"/>
      <dgm:spPr/>
    </dgm:pt>
    <dgm:pt modelId="{2C85D189-AE2E-4B8B-8503-C0DFFC222179}" type="pres">
      <dgm:prSet presAssocID="{12835765-B9E9-415A-A8F3-6F436BBA009A}" presName="horz1" presStyleCnt="0"/>
      <dgm:spPr/>
    </dgm:pt>
    <dgm:pt modelId="{A7DF9386-2AE8-4F88-BC05-218BBD1FF5C5}" type="pres">
      <dgm:prSet presAssocID="{12835765-B9E9-415A-A8F3-6F436BBA009A}" presName="tx1" presStyleLbl="revTx" presStyleIdx="2" presStyleCnt="7"/>
      <dgm:spPr/>
    </dgm:pt>
    <dgm:pt modelId="{57A7BD2A-844B-48DF-BA3B-CF8DF3E082F7}" type="pres">
      <dgm:prSet presAssocID="{12835765-B9E9-415A-A8F3-6F436BBA009A}" presName="vert1" presStyleCnt="0"/>
      <dgm:spPr/>
    </dgm:pt>
    <dgm:pt modelId="{D23431B1-A035-4471-9F1E-BB76686851F4}" type="pres">
      <dgm:prSet presAssocID="{1C9BAF77-5723-4659-8D3F-13D523B9B413}" presName="thickLine" presStyleLbl="alignNode1" presStyleIdx="3" presStyleCnt="7"/>
      <dgm:spPr/>
    </dgm:pt>
    <dgm:pt modelId="{F7F66647-3217-4896-9D16-1AB17347860D}" type="pres">
      <dgm:prSet presAssocID="{1C9BAF77-5723-4659-8D3F-13D523B9B413}" presName="horz1" presStyleCnt="0"/>
      <dgm:spPr/>
    </dgm:pt>
    <dgm:pt modelId="{46B32ED4-451F-4005-BD74-F4BB0324E730}" type="pres">
      <dgm:prSet presAssocID="{1C9BAF77-5723-4659-8D3F-13D523B9B413}" presName="tx1" presStyleLbl="revTx" presStyleIdx="3" presStyleCnt="7"/>
      <dgm:spPr/>
    </dgm:pt>
    <dgm:pt modelId="{B1725A78-B01A-4E1B-ACC4-2AAD89A18558}" type="pres">
      <dgm:prSet presAssocID="{1C9BAF77-5723-4659-8D3F-13D523B9B413}" presName="vert1" presStyleCnt="0"/>
      <dgm:spPr/>
    </dgm:pt>
    <dgm:pt modelId="{0C78A77A-4780-495B-9923-E8197E44F266}" type="pres">
      <dgm:prSet presAssocID="{616453FC-38E0-4E2C-864A-0A135B616E42}" presName="thickLine" presStyleLbl="alignNode1" presStyleIdx="4" presStyleCnt="7"/>
      <dgm:spPr/>
    </dgm:pt>
    <dgm:pt modelId="{9962AB8C-A130-4248-9B91-D5D04EF9BC2A}" type="pres">
      <dgm:prSet presAssocID="{616453FC-38E0-4E2C-864A-0A135B616E42}" presName="horz1" presStyleCnt="0"/>
      <dgm:spPr/>
    </dgm:pt>
    <dgm:pt modelId="{E7DE4A7F-1702-40C4-9245-E751505A3ED8}" type="pres">
      <dgm:prSet presAssocID="{616453FC-38E0-4E2C-864A-0A135B616E42}" presName="tx1" presStyleLbl="revTx" presStyleIdx="4" presStyleCnt="7"/>
      <dgm:spPr/>
    </dgm:pt>
    <dgm:pt modelId="{C168896A-AA7B-49FD-BD3B-BD1584235BFB}" type="pres">
      <dgm:prSet presAssocID="{616453FC-38E0-4E2C-864A-0A135B616E42}" presName="vert1" presStyleCnt="0"/>
      <dgm:spPr/>
    </dgm:pt>
    <dgm:pt modelId="{53DB604D-F0AE-48F7-88A5-C2E2C17994F7}" type="pres">
      <dgm:prSet presAssocID="{6DD01981-1A42-4386-98AB-6EC9CED5E53B}" presName="thickLine" presStyleLbl="alignNode1" presStyleIdx="5" presStyleCnt="7"/>
      <dgm:spPr/>
    </dgm:pt>
    <dgm:pt modelId="{75724945-DE04-4D5E-89CC-B9AB0B21CB14}" type="pres">
      <dgm:prSet presAssocID="{6DD01981-1A42-4386-98AB-6EC9CED5E53B}" presName="horz1" presStyleCnt="0"/>
      <dgm:spPr/>
    </dgm:pt>
    <dgm:pt modelId="{14F900EE-2929-4E54-90A2-ED161473ACFD}" type="pres">
      <dgm:prSet presAssocID="{6DD01981-1A42-4386-98AB-6EC9CED5E53B}" presName="tx1" presStyleLbl="revTx" presStyleIdx="5" presStyleCnt="7"/>
      <dgm:spPr/>
    </dgm:pt>
    <dgm:pt modelId="{9AAED9A9-EDB5-4384-9612-0A35568E7AB8}" type="pres">
      <dgm:prSet presAssocID="{6DD01981-1A42-4386-98AB-6EC9CED5E53B}" presName="vert1" presStyleCnt="0"/>
      <dgm:spPr/>
    </dgm:pt>
    <dgm:pt modelId="{AC5E01C8-9A4E-4D3B-8504-84B88071A90A}" type="pres">
      <dgm:prSet presAssocID="{C0F5748F-4A54-4151-889C-93A1093AFB79}" presName="thickLine" presStyleLbl="alignNode1" presStyleIdx="6" presStyleCnt="7"/>
      <dgm:spPr/>
    </dgm:pt>
    <dgm:pt modelId="{3D5D6F11-6AD0-41D8-8A9B-DE9AF390D938}" type="pres">
      <dgm:prSet presAssocID="{C0F5748F-4A54-4151-889C-93A1093AFB79}" presName="horz1" presStyleCnt="0"/>
      <dgm:spPr/>
    </dgm:pt>
    <dgm:pt modelId="{20F617C0-F175-45B7-8443-ED932F28FC70}" type="pres">
      <dgm:prSet presAssocID="{C0F5748F-4A54-4151-889C-93A1093AFB79}" presName="tx1" presStyleLbl="revTx" presStyleIdx="6" presStyleCnt="7"/>
      <dgm:spPr/>
    </dgm:pt>
    <dgm:pt modelId="{FF2C209A-2AAB-4EBC-A6EB-6BE6FAD3433B}" type="pres">
      <dgm:prSet presAssocID="{C0F5748F-4A54-4151-889C-93A1093AFB79}" presName="vert1" presStyleCnt="0"/>
      <dgm:spPr/>
    </dgm:pt>
  </dgm:ptLst>
  <dgm:cxnLst>
    <dgm:cxn modelId="{D15B650D-2E3F-4797-89E9-D5FD9E1AFE42}" type="presOf" srcId="{C0F5748F-4A54-4151-889C-93A1093AFB79}" destId="{20F617C0-F175-45B7-8443-ED932F28FC70}" srcOrd="0" destOrd="0" presId="urn:microsoft.com/office/officeart/2008/layout/LinedList"/>
    <dgm:cxn modelId="{DF24FF22-3291-4F58-BB6D-7ACE79664860}" type="presOf" srcId="{FC175E72-684C-4D4A-A561-FF064F8F7F1E}" destId="{3B70A269-149A-45EF-A0A3-CD3D1D47746A}" srcOrd="0" destOrd="0" presId="urn:microsoft.com/office/officeart/2008/layout/LinedList"/>
    <dgm:cxn modelId="{39B98739-C917-4B7D-94EE-2035C821B5E7}" srcId="{FC175E72-684C-4D4A-A561-FF064F8F7F1E}" destId="{C0F5748F-4A54-4151-889C-93A1093AFB79}" srcOrd="6" destOrd="0" parTransId="{3F749CF9-AD8A-4121-A5CE-5C5AC738389D}" sibTransId="{18563870-8F4E-46FC-AB4A-6E101E0FE62D}"/>
    <dgm:cxn modelId="{51457043-38D9-493A-8821-D3C3CA3632A7}" type="presOf" srcId="{8E284A7D-4FFA-4EF6-BB65-F9A2F7A7E705}" destId="{DA998B28-B13F-4B14-B3AB-34CC622370EB}" srcOrd="0" destOrd="0" presId="urn:microsoft.com/office/officeart/2008/layout/LinedList"/>
    <dgm:cxn modelId="{7F694168-8A13-4026-8B41-1522137CA051}" type="presOf" srcId="{6DD01981-1A42-4386-98AB-6EC9CED5E53B}" destId="{14F900EE-2929-4E54-90A2-ED161473ACFD}" srcOrd="0" destOrd="0" presId="urn:microsoft.com/office/officeart/2008/layout/LinedList"/>
    <dgm:cxn modelId="{0BB96C6A-EB56-436F-8E2F-2EAEA3247356}" srcId="{FC175E72-684C-4D4A-A561-FF064F8F7F1E}" destId="{1C9BAF77-5723-4659-8D3F-13D523B9B413}" srcOrd="3" destOrd="0" parTransId="{B27EE81D-3EBA-4E8A-AFE4-783B2E2D1004}" sibTransId="{FCF3DA5E-19C7-4822-A30D-59CAC8079F6B}"/>
    <dgm:cxn modelId="{DA1FBF4F-D228-480B-B29B-B19394E77A8E}" srcId="{FC175E72-684C-4D4A-A561-FF064F8F7F1E}" destId="{8E284A7D-4FFA-4EF6-BB65-F9A2F7A7E705}" srcOrd="1" destOrd="0" parTransId="{A2731957-9ADE-4536-BEB4-78D03E161A2C}" sibTransId="{C764907B-A01A-4DB8-9776-2A03B8D50237}"/>
    <dgm:cxn modelId="{76765650-EBC0-4E5F-9811-588A276A8732}" srcId="{FC175E72-684C-4D4A-A561-FF064F8F7F1E}" destId="{AF724A13-96CE-4FBA-9D74-249EAC5E7893}" srcOrd="0" destOrd="0" parTransId="{95B4FD3A-7AAC-4741-A81D-6AAF1EA7454E}" sibTransId="{6AD0218D-A28F-4ECD-8D0E-E0D21DCAF345}"/>
    <dgm:cxn modelId="{266CBC7D-D527-41F4-AA87-B9D67DF05F85}" type="presOf" srcId="{616453FC-38E0-4E2C-864A-0A135B616E42}" destId="{E7DE4A7F-1702-40C4-9245-E751505A3ED8}" srcOrd="0" destOrd="0" presId="urn:microsoft.com/office/officeart/2008/layout/LinedList"/>
    <dgm:cxn modelId="{7F4A3DA2-C25D-4276-A547-CE767812D226}" srcId="{FC175E72-684C-4D4A-A561-FF064F8F7F1E}" destId="{12835765-B9E9-415A-A8F3-6F436BBA009A}" srcOrd="2" destOrd="0" parTransId="{5954B02A-71AF-45BD-B273-E241BAC03027}" sibTransId="{F68D65FF-DCDD-428B-BA86-E1716475A37D}"/>
    <dgm:cxn modelId="{C1E0C6B1-7590-468C-BA70-DC1F4E6F7898}" srcId="{FC175E72-684C-4D4A-A561-FF064F8F7F1E}" destId="{616453FC-38E0-4E2C-864A-0A135B616E42}" srcOrd="4" destOrd="0" parTransId="{FA330A89-29A8-4EFB-B06C-ECA92AE39AE5}" sibTransId="{D4981090-D6EE-452F-8F27-29348F0B25BA}"/>
    <dgm:cxn modelId="{E12FC2B8-C013-444F-BBE5-689213B30EC3}" srcId="{FC175E72-684C-4D4A-A561-FF064F8F7F1E}" destId="{6DD01981-1A42-4386-98AB-6EC9CED5E53B}" srcOrd="5" destOrd="0" parTransId="{9E17C617-73F4-4FDD-939C-2873C99B4E53}" sibTransId="{DD4C4C3F-1F14-4DAA-9F08-ECB3ABC9DF9F}"/>
    <dgm:cxn modelId="{C7AD31BD-BBEE-4954-81A7-9F920CC8EF7B}" type="presOf" srcId="{1C9BAF77-5723-4659-8D3F-13D523B9B413}" destId="{46B32ED4-451F-4005-BD74-F4BB0324E730}" srcOrd="0" destOrd="0" presId="urn:microsoft.com/office/officeart/2008/layout/LinedList"/>
    <dgm:cxn modelId="{8AB5C8D2-8047-45A1-BC7E-B632CA3D7395}" type="presOf" srcId="{AF724A13-96CE-4FBA-9D74-249EAC5E7893}" destId="{5A559402-E30E-4DBB-957F-6D40FA7B4CC9}" srcOrd="0" destOrd="0" presId="urn:microsoft.com/office/officeart/2008/layout/LinedList"/>
    <dgm:cxn modelId="{999110F0-73AD-4C75-85A2-DF72F8A66747}" type="presOf" srcId="{12835765-B9E9-415A-A8F3-6F436BBA009A}" destId="{A7DF9386-2AE8-4F88-BC05-218BBD1FF5C5}" srcOrd="0" destOrd="0" presId="urn:microsoft.com/office/officeart/2008/layout/LinedList"/>
    <dgm:cxn modelId="{2D28EA36-E680-4217-8DB8-E6ECDB6F394F}" type="presParOf" srcId="{3B70A269-149A-45EF-A0A3-CD3D1D47746A}" destId="{16944EF9-B604-406C-B4C1-40AA0AB5EAB2}" srcOrd="0" destOrd="0" presId="urn:microsoft.com/office/officeart/2008/layout/LinedList"/>
    <dgm:cxn modelId="{F4A38EB7-8EF3-4B17-872A-DD2B225E0C50}" type="presParOf" srcId="{3B70A269-149A-45EF-A0A3-CD3D1D47746A}" destId="{02E4A62D-19EA-4A95-B07A-C0AC0FDAB3FF}" srcOrd="1" destOrd="0" presId="urn:microsoft.com/office/officeart/2008/layout/LinedList"/>
    <dgm:cxn modelId="{5A13D261-00AC-4072-B806-D088DB269B26}" type="presParOf" srcId="{02E4A62D-19EA-4A95-B07A-C0AC0FDAB3FF}" destId="{5A559402-E30E-4DBB-957F-6D40FA7B4CC9}" srcOrd="0" destOrd="0" presId="urn:microsoft.com/office/officeart/2008/layout/LinedList"/>
    <dgm:cxn modelId="{B9BDB210-94D1-41B4-9356-CB7E5E1356DE}" type="presParOf" srcId="{02E4A62D-19EA-4A95-B07A-C0AC0FDAB3FF}" destId="{5EB1D287-5C86-4312-8516-7DB48D9CE1AA}" srcOrd="1" destOrd="0" presId="urn:microsoft.com/office/officeart/2008/layout/LinedList"/>
    <dgm:cxn modelId="{352785DD-DBC8-4053-86B6-B137E8CCA91D}" type="presParOf" srcId="{3B70A269-149A-45EF-A0A3-CD3D1D47746A}" destId="{8BD14FCA-379E-46DB-89E5-E7DA49562A8B}" srcOrd="2" destOrd="0" presId="urn:microsoft.com/office/officeart/2008/layout/LinedList"/>
    <dgm:cxn modelId="{F96E9AB8-141B-4A24-B869-99F0646DC3DB}" type="presParOf" srcId="{3B70A269-149A-45EF-A0A3-CD3D1D47746A}" destId="{17771AB8-5B95-409A-A1A7-E4244D7EDED1}" srcOrd="3" destOrd="0" presId="urn:microsoft.com/office/officeart/2008/layout/LinedList"/>
    <dgm:cxn modelId="{64B2A699-B222-4579-A47A-AB1CBF1FD23A}" type="presParOf" srcId="{17771AB8-5B95-409A-A1A7-E4244D7EDED1}" destId="{DA998B28-B13F-4B14-B3AB-34CC622370EB}" srcOrd="0" destOrd="0" presId="urn:microsoft.com/office/officeart/2008/layout/LinedList"/>
    <dgm:cxn modelId="{FFB0FA0C-0F6E-4B56-A0A8-5E19D690CAF0}" type="presParOf" srcId="{17771AB8-5B95-409A-A1A7-E4244D7EDED1}" destId="{39170A34-F39B-4CF0-8708-4C867B282006}" srcOrd="1" destOrd="0" presId="urn:microsoft.com/office/officeart/2008/layout/LinedList"/>
    <dgm:cxn modelId="{6FDF46BD-50BE-4494-A103-59955A7D0FAC}" type="presParOf" srcId="{3B70A269-149A-45EF-A0A3-CD3D1D47746A}" destId="{CF3035A7-07DE-499B-97A4-92BE576FD693}" srcOrd="4" destOrd="0" presId="urn:microsoft.com/office/officeart/2008/layout/LinedList"/>
    <dgm:cxn modelId="{B6D3ADEB-8D15-4B84-B81D-CB7790C29702}" type="presParOf" srcId="{3B70A269-149A-45EF-A0A3-CD3D1D47746A}" destId="{2C85D189-AE2E-4B8B-8503-C0DFFC222179}" srcOrd="5" destOrd="0" presId="urn:microsoft.com/office/officeart/2008/layout/LinedList"/>
    <dgm:cxn modelId="{AE6CB894-C923-4801-B67B-41C3E02095F2}" type="presParOf" srcId="{2C85D189-AE2E-4B8B-8503-C0DFFC222179}" destId="{A7DF9386-2AE8-4F88-BC05-218BBD1FF5C5}" srcOrd="0" destOrd="0" presId="urn:microsoft.com/office/officeart/2008/layout/LinedList"/>
    <dgm:cxn modelId="{1CF77651-6036-4436-B9C3-8DD461F41555}" type="presParOf" srcId="{2C85D189-AE2E-4B8B-8503-C0DFFC222179}" destId="{57A7BD2A-844B-48DF-BA3B-CF8DF3E082F7}" srcOrd="1" destOrd="0" presId="urn:microsoft.com/office/officeart/2008/layout/LinedList"/>
    <dgm:cxn modelId="{F0DAF64C-F3BE-48C3-ABAE-2588698ED490}" type="presParOf" srcId="{3B70A269-149A-45EF-A0A3-CD3D1D47746A}" destId="{D23431B1-A035-4471-9F1E-BB76686851F4}" srcOrd="6" destOrd="0" presId="urn:microsoft.com/office/officeart/2008/layout/LinedList"/>
    <dgm:cxn modelId="{3C0195B6-63C1-48FB-A77C-5A0E59D99992}" type="presParOf" srcId="{3B70A269-149A-45EF-A0A3-CD3D1D47746A}" destId="{F7F66647-3217-4896-9D16-1AB17347860D}" srcOrd="7" destOrd="0" presId="urn:microsoft.com/office/officeart/2008/layout/LinedList"/>
    <dgm:cxn modelId="{3F9980EF-9B73-462D-8F4C-D99A3827E9F0}" type="presParOf" srcId="{F7F66647-3217-4896-9D16-1AB17347860D}" destId="{46B32ED4-451F-4005-BD74-F4BB0324E730}" srcOrd="0" destOrd="0" presId="urn:microsoft.com/office/officeart/2008/layout/LinedList"/>
    <dgm:cxn modelId="{B298CFDD-C02A-492B-A413-F55075369847}" type="presParOf" srcId="{F7F66647-3217-4896-9D16-1AB17347860D}" destId="{B1725A78-B01A-4E1B-ACC4-2AAD89A18558}" srcOrd="1" destOrd="0" presId="urn:microsoft.com/office/officeart/2008/layout/LinedList"/>
    <dgm:cxn modelId="{90A23529-B2AA-4C12-9A61-7F3B992528F0}" type="presParOf" srcId="{3B70A269-149A-45EF-A0A3-CD3D1D47746A}" destId="{0C78A77A-4780-495B-9923-E8197E44F266}" srcOrd="8" destOrd="0" presId="urn:microsoft.com/office/officeart/2008/layout/LinedList"/>
    <dgm:cxn modelId="{23EBE184-D67E-4799-99C7-7E5D53F2DED8}" type="presParOf" srcId="{3B70A269-149A-45EF-A0A3-CD3D1D47746A}" destId="{9962AB8C-A130-4248-9B91-D5D04EF9BC2A}" srcOrd="9" destOrd="0" presId="urn:microsoft.com/office/officeart/2008/layout/LinedList"/>
    <dgm:cxn modelId="{57D09DE8-1383-496A-B4A7-7126FCDA0F75}" type="presParOf" srcId="{9962AB8C-A130-4248-9B91-D5D04EF9BC2A}" destId="{E7DE4A7F-1702-40C4-9245-E751505A3ED8}" srcOrd="0" destOrd="0" presId="urn:microsoft.com/office/officeart/2008/layout/LinedList"/>
    <dgm:cxn modelId="{9A75063C-9392-41E6-A573-DAAA70436A4B}" type="presParOf" srcId="{9962AB8C-A130-4248-9B91-D5D04EF9BC2A}" destId="{C168896A-AA7B-49FD-BD3B-BD1584235BFB}" srcOrd="1" destOrd="0" presId="urn:microsoft.com/office/officeart/2008/layout/LinedList"/>
    <dgm:cxn modelId="{AD80B80E-C0D3-4E58-AE1D-EB8DE8DADE04}" type="presParOf" srcId="{3B70A269-149A-45EF-A0A3-CD3D1D47746A}" destId="{53DB604D-F0AE-48F7-88A5-C2E2C17994F7}" srcOrd="10" destOrd="0" presId="urn:microsoft.com/office/officeart/2008/layout/LinedList"/>
    <dgm:cxn modelId="{E42BDC44-5C99-4D6C-9922-9018D72EAE24}" type="presParOf" srcId="{3B70A269-149A-45EF-A0A3-CD3D1D47746A}" destId="{75724945-DE04-4D5E-89CC-B9AB0B21CB14}" srcOrd="11" destOrd="0" presId="urn:microsoft.com/office/officeart/2008/layout/LinedList"/>
    <dgm:cxn modelId="{7BB22487-332D-448D-B16E-C46784B7D7C0}" type="presParOf" srcId="{75724945-DE04-4D5E-89CC-B9AB0B21CB14}" destId="{14F900EE-2929-4E54-90A2-ED161473ACFD}" srcOrd="0" destOrd="0" presId="urn:microsoft.com/office/officeart/2008/layout/LinedList"/>
    <dgm:cxn modelId="{78BED3E0-D818-41EF-9AC8-67C214100BD3}" type="presParOf" srcId="{75724945-DE04-4D5E-89CC-B9AB0B21CB14}" destId="{9AAED9A9-EDB5-4384-9612-0A35568E7AB8}" srcOrd="1" destOrd="0" presId="urn:microsoft.com/office/officeart/2008/layout/LinedList"/>
    <dgm:cxn modelId="{BCB2C26D-A5A8-4A47-9039-2430FA2588B4}" type="presParOf" srcId="{3B70A269-149A-45EF-A0A3-CD3D1D47746A}" destId="{AC5E01C8-9A4E-4D3B-8504-84B88071A90A}" srcOrd="12" destOrd="0" presId="urn:microsoft.com/office/officeart/2008/layout/LinedList"/>
    <dgm:cxn modelId="{CDB1FBDD-AAE7-4D4A-9986-F6160B8093F4}" type="presParOf" srcId="{3B70A269-149A-45EF-A0A3-CD3D1D47746A}" destId="{3D5D6F11-6AD0-41D8-8A9B-DE9AF390D938}" srcOrd="13" destOrd="0" presId="urn:microsoft.com/office/officeart/2008/layout/LinedList"/>
    <dgm:cxn modelId="{DABFF895-4E6D-491F-8956-C046AA4626D9}" type="presParOf" srcId="{3D5D6F11-6AD0-41D8-8A9B-DE9AF390D938}" destId="{20F617C0-F175-45B7-8443-ED932F28FC70}" srcOrd="0" destOrd="0" presId="urn:microsoft.com/office/officeart/2008/layout/LinedList"/>
    <dgm:cxn modelId="{C6AFC313-6BE6-477C-979E-A5E12B28DC80}" type="presParOf" srcId="{3D5D6F11-6AD0-41D8-8A9B-DE9AF390D938}" destId="{FF2C209A-2AAB-4EBC-A6EB-6BE6FAD3433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EF3CD2-B249-4B62-BABC-7C19FFC4B61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884E8A3-A1E9-45A0-A734-EF9528B68E1B}">
      <dgm:prSet/>
      <dgm:spPr/>
      <dgm:t>
        <a:bodyPr/>
        <a:lstStyle/>
        <a:p>
          <a:r>
            <a:rPr lang="it-IT"/>
            <a:t>Domanda di ricerca: Esistono diverse memorie coloniali nell’Italia del secondo Novecento?</a:t>
          </a:r>
          <a:endParaRPr lang="en-US"/>
        </a:p>
      </dgm:t>
    </dgm:pt>
    <dgm:pt modelId="{58064876-CD91-476F-B35F-364840C4074D}" type="parTrans" cxnId="{1F037F57-BB1C-4F19-9A0F-94A0D63CE2E0}">
      <dgm:prSet/>
      <dgm:spPr/>
      <dgm:t>
        <a:bodyPr/>
        <a:lstStyle/>
        <a:p>
          <a:endParaRPr lang="en-US"/>
        </a:p>
      </dgm:t>
    </dgm:pt>
    <dgm:pt modelId="{76DE1542-6B61-418D-91FF-0268015B43D5}" type="sibTrans" cxnId="{1F037F57-BB1C-4F19-9A0F-94A0D63CE2E0}">
      <dgm:prSet/>
      <dgm:spPr/>
      <dgm:t>
        <a:bodyPr/>
        <a:lstStyle/>
        <a:p>
          <a:endParaRPr lang="en-US"/>
        </a:p>
      </dgm:t>
    </dgm:pt>
    <dgm:pt modelId="{C4631009-1DFF-4B5A-841A-28BC7D8E41D7}">
      <dgm:prSet/>
      <dgm:spPr/>
      <dgm:t>
        <a:bodyPr/>
        <a:lstStyle/>
        <a:p>
          <a:r>
            <a:rPr lang="it-IT" dirty="0"/>
            <a:t>Individuazione fonti che attengono a orizzonti culturali diversi: </a:t>
          </a:r>
        </a:p>
        <a:p>
          <a:r>
            <a:rPr lang="it-IT" dirty="0"/>
            <a:t>es. L’Unità e La Stampa</a:t>
          </a:r>
          <a:endParaRPr lang="en-US" dirty="0"/>
        </a:p>
      </dgm:t>
    </dgm:pt>
    <dgm:pt modelId="{E7802D6D-03E6-443E-B58C-BBF6F8DC8325}" type="parTrans" cxnId="{4BF5B503-BABD-4971-8C80-35FD02277D72}">
      <dgm:prSet/>
      <dgm:spPr/>
      <dgm:t>
        <a:bodyPr/>
        <a:lstStyle/>
        <a:p>
          <a:endParaRPr lang="en-US"/>
        </a:p>
      </dgm:t>
    </dgm:pt>
    <dgm:pt modelId="{6CBC29B2-AA6C-401E-953C-FCA7CBF44D23}" type="sibTrans" cxnId="{4BF5B503-BABD-4971-8C80-35FD02277D72}">
      <dgm:prSet/>
      <dgm:spPr/>
      <dgm:t>
        <a:bodyPr/>
        <a:lstStyle/>
        <a:p>
          <a:endParaRPr lang="en-US"/>
        </a:p>
      </dgm:t>
    </dgm:pt>
    <dgm:pt modelId="{908619CC-66B5-41EE-9EF3-30C1C8E78199}">
      <dgm:prSet/>
      <dgm:spPr/>
      <dgm:t>
        <a:bodyPr/>
        <a:lstStyle/>
        <a:p>
          <a:r>
            <a:rPr lang="it-IT"/>
            <a:t>Argomento chiave: es. Etiopia a 30 anni dalla guerra. Se ne parla e come?</a:t>
          </a:r>
          <a:endParaRPr lang="en-US"/>
        </a:p>
      </dgm:t>
    </dgm:pt>
    <dgm:pt modelId="{5FA9A6D6-EED9-4EB2-BEF3-CBCCE855ADB9}" type="parTrans" cxnId="{17C54AE9-8773-4BA2-96A9-6C9764001D9D}">
      <dgm:prSet/>
      <dgm:spPr/>
      <dgm:t>
        <a:bodyPr/>
        <a:lstStyle/>
        <a:p>
          <a:endParaRPr lang="en-US"/>
        </a:p>
      </dgm:t>
    </dgm:pt>
    <dgm:pt modelId="{25F3D116-CD38-4EF6-8041-9B4C855CFCCE}" type="sibTrans" cxnId="{17C54AE9-8773-4BA2-96A9-6C9764001D9D}">
      <dgm:prSet/>
      <dgm:spPr/>
      <dgm:t>
        <a:bodyPr/>
        <a:lstStyle/>
        <a:p>
          <a:endParaRPr lang="en-US"/>
        </a:p>
      </dgm:t>
    </dgm:pt>
    <dgm:pt modelId="{9676A6A1-CA86-4FE8-B7A5-42BF75AA55C4}" type="pres">
      <dgm:prSet presAssocID="{BBEF3CD2-B249-4B62-BABC-7C19FFC4B611}" presName="root" presStyleCnt="0">
        <dgm:presLayoutVars>
          <dgm:dir/>
          <dgm:resizeHandles val="exact"/>
        </dgm:presLayoutVars>
      </dgm:prSet>
      <dgm:spPr/>
    </dgm:pt>
    <dgm:pt modelId="{F5B34565-A434-474D-A4A7-08D356501343}" type="pres">
      <dgm:prSet presAssocID="{A884E8A3-A1E9-45A0-A734-EF9528B68E1B}" presName="compNode" presStyleCnt="0"/>
      <dgm:spPr/>
    </dgm:pt>
    <dgm:pt modelId="{7AAF6140-0D49-4B93-868F-BB5D135EBF44}" type="pres">
      <dgm:prSet presAssocID="{A884E8A3-A1E9-45A0-A734-EF9528B68E1B}" presName="bgRect" presStyleLbl="bgShp" presStyleIdx="0" presStyleCnt="3"/>
      <dgm:spPr/>
    </dgm:pt>
    <dgm:pt modelId="{3B64AF1C-5D92-43B8-9C1A-17396C544E38}" type="pres">
      <dgm:prSet presAssocID="{A884E8A3-A1E9-45A0-A734-EF9528B68E1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D7737F19-EDCE-48F0-A922-63845178FE1D}" type="pres">
      <dgm:prSet presAssocID="{A884E8A3-A1E9-45A0-A734-EF9528B68E1B}" presName="spaceRect" presStyleCnt="0"/>
      <dgm:spPr/>
    </dgm:pt>
    <dgm:pt modelId="{7CA1788F-74A7-4CE1-9168-532A69BDCB8B}" type="pres">
      <dgm:prSet presAssocID="{A884E8A3-A1E9-45A0-A734-EF9528B68E1B}" presName="parTx" presStyleLbl="revTx" presStyleIdx="0" presStyleCnt="3">
        <dgm:presLayoutVars>
          <dgm:chMax val="0"/>
          <dgm:chPref val="0"/>
        </dgm:presLayoutVars>
      </dgm:prSet>
      <dgm:spPr/>
    </dgm:pt>
    <dgm:pt modelId="{76CFD0C4-2A4C-45E0-8136-90A75D0C463A}" type="pres">
      <dgm:prSet presAssocID="{76DE1542-6B61-418D-91FF-0268015B43D5}" presName="sibTrans" presStyleCnt="0"/>
      <dgm:spPr/>
    </dgm:pt>
    <dgm:pt modelId="{F78FED28-0158-4339-ADB7-A08B92599766}" type="pres">
      <dgm:prSet presAssocID="{C4631009-1DFF-4B5A-841A-28BC7D8E41D7}" presName="compNode" presStyleCnt="0"/>
      <dgm:spPr/>
    </dgm:pt>
    <dgm:pt modelId="{3935A13C-2D9A-4435-BD7F-C685A7240DE0}" type="pres">
      <dgm:prSet presAssocID="{C4631009-1DFF-4B5A-841A-28BC7D8E41D7}" presName="bgRect" presStyleLbl="bgShp" presStyleIdx="1" presStyleCnt="3"/>
      <dgm:spPr/>
    </dgm:pt>
    <dgm:pt modelId="{A62C52AC-CA1C-4FD4-B6BB-B0B1F752C29A}" type="pres">
      <dgm:prSet presAssocID="{C4631009-1DFF-4B5A-841A-28BC7D8E41D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inter"/>
        </a:ext>
      </dgm:extLst>
    </dgm:pt>
    <dgm:pt modelId="{50C698B3-F1BC-4410-87F7-1DA24832D1E4}" type="pres">
      <dgm:prSet presAssocID="{C4631009-1DFF-4B5A-841A-28BC7D8E41D7}" presName="spaceRect" presStyleCnt="0"/>
      <dgm:spPr/>
    </dgm:pt>
    <dgm:pt modelId="{78BB0841-C5F4-4C8A-A012-72E6A4A1C20B}" type="pres">
      <dgm:prSet presAssocID="{C4631009-1DFF-4B5A-841A-28BC7D8E41D7}" presName="parTx" presStyleLbl="revTx" presStyleIdx="1" presStyleCnt="3">
        <dgm:presLayoutVars>
          <dgm:chMax val="0"/>
          <dgm:chPref val="0"/>
        </dgm:presLayoutVars>
      </dgm:prSet>
      <dgm:spPr/>
    </dgm:pt>
    <dgm:pt modelId="{8F3CB37D-863D-4812-95D3-C8CA7A2CCB40}" type="pres">
      <dgm:prSet presAssocID="{6CBC29B2-AA6C-401E-953C-FCA7CBF44D23}" presName="sibTrans" presStyleCnt="0"/>
      <dgm:spPr/>
    </dgm:pt>
    <dgm:pt modelId="{273F81F5-97F0-49DC-88AF-5951AE3273AA}" type="pres">
      <dgm:prSet presAssocID="{908619CC-66B5-41EE-9EF3-30C1C8E78199}" presName="compNode" presStyleCnt="0"/>
      <dgm:spPr/>
    </dgm:pt>
    <dgm:pt modelId="{9C247929-D928-423E-AC4D-FC561162BB38}" type="pres">
      <dgm:prSet presAssocID="{908619CC-66B5-41EE-9EF3-30C1C8E78199}" presName="bgRect" presStyleLbl="bgShp" presStyleIdx="2" presStyleCnt="3"/>
      <dgm:spPr/>
    </dgm:pt>
    <dgm:pt modelId="{1E87BBCC-48F8-4A61-A928-36EE4ED7F0A1}" type="pres">
      <dgm:prSet presAssocID="{908619CC-66B5-41EE-9EF3-30C1C8E7819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9EFE2C35-E0DA-4BFF-A38B-3C9F6CD1850F}" type="pres">
      <dgm:prSet presAssocID="{908619CC-66B5-41EE-9EF3-30C1C8E78199}" presName="spaceRect" presStyleCnt="0"/>
      <dgm:spPr/>
    </dgm:pt>
    <dgm:pt modelId="{26FDE67F-7945-4BB6-896C-6CFC24618397}" type="pres">
      <dgm:prSet presAssocID="{908619CC-66B5-41EE-9EF3-30C1C8E78199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4BF5B503-BABD-4971-8C80-35FD02277D72}" srcId="{BBEF3CD2-B249-4B62-BABC-7C19FFC4B611}" destId="{C4631009-1DFF-4B5A-841A-28BC7D8E41D7}" srcOrd="1" destOrd="0" parTransId="{E7802D6D-03E6-443E-B58C-BBF6F8DC8325}" sibTransId="{6CBC29B2-AA6C-401E-953C-FCA7CBF44D23}"/>
    <dgm:cxn modelId="{C051076E-83B5-4F4C-A83B-9D9F0CEF3910}" type="presOf" srcId="{BBEF3CD2-B249-4B62-BABC-7C19FFC4B611}" destId="{9676A6A1-CA86-4FE8-B7A5-42BF75AA55C4}" srcOrd="0" destOrd="0" presId="urn:microsoft.com/office/officeart/2018/2/layout/IconVerticalSolidList"/>
    <dgm:cxn modelId="{1F037F57-BB1C-4F19-9A0F-94A0D63CE2E0}" srcId="{BBEF3CD2-B249-4B62-BABC-7C19FFC4B611}" destId="{A884E8A3-A1E9-45A0-A734-EF9528B68E1B}" srcOrd="0" destOrd="0" parTransId="{58064876-CD91-476F-B35F-364840C4074D}" sibTransId="{76DE1542-6B61-418D-91FF-0268015B43D5}"/>
    <dgm:cxn modelId="{A10E2A7E-D07B-461A-8B33-1FAD070E4520}" type="presOf" srcId="{A884E8A3-A1E9-45A0-A734-EF9528B68E1B}" destId="{7CA1788F-74A7-4CE1-9168-532A69BDCB8B}" srcOrd="0" destOrd="0" presId="urn:microsoft.com/office/officeart/2018/2/layout/IconVerticalSolidList"/>
    <dgm:cxn modelId="{2D14DA82-93A1-4E8F-88D1-BFE96776E060}" type="presOf" srcId="{908619CC-66B5-41EE-9EF3-30C1C8E78199}" destId="{26FDE67F-7945-4BB6-896C-6CFC24618397}" srcOrd="0" destOrd="0" presId="urn:microsoft.com/office/officeart/2018/2/layout/IconVerticalSolidList"/>
    <dgm:cxn modelId="{DB606395-AB73-4BEA-9CB6-BB1B2D2BB7BB}" type="presOf" srcId="{C4631009-1DFF-4B5A-841A-28BC7D8E41D7}" destId="{78BB0841-C5F4-4C8A-A012-72E6A4A1C20B}" srcOrd="0" destOrd="0" presId="urn:microsoft.com/office/officeart/2018/2/layout/IconVerticalSolidList"/>
    <dgm:cxn modelId="{17C54AE9-8773-4BA2-96A9-6C9764001D9D}" srcId="{BBEF3CD2-B249-4B62-BABC-7C19FFC4B611}" destId="{908619CC-66B5-41EE-9EF3-30C1C8E78199}" srcOrd="2" destOrd="0" parTransId="{5FA9A6D6-EED9-4EB2-BEF3-CBCCE855ADB9}" sibTransId="{25F3D116-CD38-4EF6-8041-9B4C855CFCCE}"/>
    <dgm:cxn modelId="{0510D3A3-1E80-4113-AA75-24F521613204}" type="presParOf" srcId="{9676A6A1-CA86-4FE8-B7A5-42BF75AA55C4}" destId="{F5B34565-A434-474D-A4A7-08D356501343}" srcOrd="0" destOrd="0" presId="urn:microsoft.com/office/officeart/2018/2/layout/IconVerticalSolidList"/>
    <dgm:cxn modelId="{E214417C-B0A0-445B-81F2-E34F8D34DE0B}" type="presParOf" srcId="{F5B34565-A434-474D-A4A7-08D356501343}" destId="{7AAF6140-0D49-4B93-868F-BB5D135EBF44}" srcOrd="0" destOrd="0" presId="urn:microsoft.com/office/officeart/2018/2/layout/IconVerticalSolidList"/>
    <dgm:cxn modelId="{EA62795E-040C-45CC-9E0F-9527DCB1CF46}" type="presParOf" srcId="{F5B34565-A434-474D-A4A7-08D356501343}" destId="{3B64AF1C-5D92-43B8-9C1A-17396C544E38}" srcOrd="1" destOrd="0" presId="urn:microsoft.com/office/officeart/2018/2/layout/IconVerticalSolidList"/>
    <dgm:cxn modelId="{2F067688-58BB-4C25-BD8B-9B5EF8690406}" type="presParOf" srcId="{F5B34565-A434-474D-A4A7-08D356501343}" destId="{D7737F19-EDCE-48F0-A922-63845178FE1D}" srcOrd="2" destOrd="0" presId="urn:microsoft.com/office/officeart/2018/2/layout/IconVerticalSolidList"/>
    <dgm:cxn modelId="{B50CBC55-8B9C-453E-8538-E3007EA110BC}" type="presParOf" srcId="{F5B34565-A434-474D-A4A7-08D356501343}" destId="{7CA1788F-74A7-4CE1-9168-532A69BDCB8B}" srcOrd="3" destOrd="0" presId="urn:microsoft.com/office/officeart/2018/2/layout/IconVerticalSolidList"/>
    <dgm:cxn modelId="{5716A2B7-646A-4740-AFA5-01B827C8E5A7}" type="presParOf" srcId="{9676A6A1-CA86-4FE8-B7A5-42BF75AA55C4}" destId="{76CFD0C4-2A4C-45E0-8136-90A75D0C463A}" srcOrd="1" destOrd="0" presId="urn:microsoft.com/office/officeart/2018/2/layout/IconVerticalSolidList"/>
    <dgm:cxn modelId="{7609E279-4062-403C-9FEB-006D17130D67}" type="presParOf" srcId="{9676A6A1-CA86-4FE8-B7A5-42BF75AA55C4}" destId="{F78FED28-0158-4339-ADB7-A08B92599766}" srcOrd="2" destOrd="0" presId="urn:microsoft.com/office/officeart/2018/2/layout/IconVerticalSolidList"/>
    <dgm:cxn modelId="{5B075C9D-3DAE-4023-9933-0239CDF4BE3C}" type="presParOf" srcId="{F78FED28-0158-4339-ADB7-A08B92599766}" destId="{3935A13C-2D9A-4435-BD7F-C685A7240DE0}" srcOrd="0" destOrd="0" presId="urn:microsoft.com/office/officeart/2018/2/layout/IconVerticalSolidList"/>
    <dgm:cxn modelId="{A70C083E-721C-4061-BCCE-EB8233A2AB6B}" type="presParOf" srcId="{F78FED28-0158-4339-ADB7-A08B92599766}" destId="{A62C52AC-CA1C-4FD4-B6BB-B0B1F752C29A}" srcOrd="1" destOrd="0" presId="urn:microsoft.com/office/officeart/2018/2/layout/IconVerticalSolidList"/>
    <dgm:cxn modelId="{641AC61C-4054-4F4A-9E97-ED7E53EF35C6}" type="presParOf" srcId="{F78FED28-0158-4339-ADB7-A08B92599766}" destId="{50C698B3-F1BC-4410-87F7-1DA24832D1E4}" srcOrd="2" destOrd="0" presId="urn:microsoft.com/office/officeart/2018/2/layout/IconVerticalSolidList"/>
    <dgm:cxn modelId="{A69A495F-4362-4E75-8DCD-89BCC9D98377}" type="presParOf" srcId="{F78FED28-0158-4339-ADB7-A08B92599766}" destId="{78BB0841-C5F4-4C8A-A012-72E6A4A1C20B}" srcOrd="3" destOrd="0" presId="urn:microsoft.com/office/officeart/2018/2/layout/IconVerticalSolidList"/>
    <dgm:cxn modelId="{A075C76E-AC9B-497A-8B1E-EDC11ECA370B}" type="presParOf" srcId="{9676A6A1-CA86-4FE8-B7A5-42BF75AA55C4}" destId="{8F3CB37D-863D-4812-95D3-C8CA7A2CCB40}" srcOrd="3" destOrd="0" presId="urn:microsoft.com/office/officeart/2018/2/layout/IconVerticalSolidList"/>
    <dgm:cxn modelId="{73A5AFC3-912C-4EC5-BEA7-39398E47C9B1}" type="presParOf" srcId="{9676A6A1-CA86-4FE8-B7A5-42BF75AA55C4}" destId="{273F81F5-97F0-49DC-88AF-5951AE3273AA}" srcOrd="4" destOrd="0" presId="urn:microsoft.com/office/officeart/2018/2/layout/IconVerticalSolidList"/>
    <dgm:cxn modelId="{B9C2617F-09BC-4561-AF36-93A1BC677918}" type="presParOf" srcId="{273F81F5-97F0-49DC-88AF-5951AE3273AA}" destId="{9C247929-D928-423E-AC4D-FC561162BB38}" srcOrd="0" destOrd="0" presId="urn:microsoft.com/office/officeart/2018/2/layout/IconVerticalSolidList"/>
    <dgm:cxn modelId="{0FA0FB7C-3548-4F0C-B4D3-AA248BB3F089}" type="presParOf" srcId="{273F81F5-97F0-49DC-88AF-5951AE3273AA}" destId="{1E87BBCC-48F8-4A61-A928-36EE4ED7F0A1}" srcOrd="1" destOrd="0" presId="urn:microsoft.com/office/officeart/2018/2/layout/IconVerticalSolidList"/>
    <dgm:cxn modelId="{F35EDB6A-214D-4A9B-BC50-C4434EF673D4}" type="presParOf" srcId="{273F81F5-97F0-49DC-88AF-5951AE3273AA}" destId="{9EFE2C35-E0DA-4BFF-A38B-3C9F6CD1850F}" srcOrd="2" destOrd="0" presId="urn:microsoft.com/office/officeart/2018/2/layout/IconVerticalSolidList"/>
    <dgm:cxn modelId="{DA549971-A1A4-4C03-8122-FA73571BEB96}" type="presParOf" srcId="{273F81F5-97F0-49DC-88AF-5951AE3273AA}" destId="{26FDE67F-7945-4BB6-896C-6CFC2461839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944EF9-B604-406C-B4C1-40AA0AB5EAB2}">
      <dsp:nvSpPr>
        <dsp:cNvPr id="0" name=""/>
        <dsp:cNvSpPr/>
      </dsp:nvSpPr>
      <dsp:spPr>
        <a:xfrm>
          <a:off x="0" y="623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559402-E30E-4DBB-957F-6D40FA7B4CC9}">
      <dsp:nvSpPr>
        <dsp:cNvPr id="0" name=""/>
        <dsp:cNvSpPr/>
      </dsp:nvSpPr>
      <dsp:spPr>
        <a:xfrm>
          <a:off x="0" y="623"/>
          <a:ext cx="6492875" cy="729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/>
            <a:t>Si individua la domanda di ricerca</a:t>
          </a:r>
          <a:endParaRPr lang="en-US" sz="1600" kern="1200"/>
        </a:p>
      </dsp:txBody>
      <dsp:txXfrm>
        <a:off x="0" y="623"/>
        <a:ext cx="6492875" cy="729164"/>
      </dsp:txXfrm>
    </dsp:sp>
    <dsp:sp modelId="{8BD14FCA-379E-46DB-89E5-E7DA49562A8B}">
      <dsp:nvSpPr>
        <dsp:cNvPr id="0" name=""/>
        <dsp:cNvSpPr/>
      </dsp:nvSpPr>
      <dsp:spPr>
        <a:xfrm>
          <a:off x="0" y="729788"/>
          <a:ext cx="6492875" cy="0"/>
        </a:xfrm>
        <a:prstGeom prst="line">
          <a:avLst/>
        </a:prstGeom>
        <a:solidFill>
          <a:schemeClr val="accent2">
            <a:hueOff val="1061077"/>
            <a:satOff val="1800"/>
            <a:lumOff val="-65"/>
            <a:alphaOff val="0"/>
          </a:schemeClr>
        </a:solidFill>
        <a:ln w="12700" cap="flat" cmpd="sng" algn="ctr">
          <a:solidFill>
            <a:schemeClr val="accent2">
              <a:hueOff val="1061077"/>
              <a:satOff val="1800"/>
              <a:lumOff val="-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998B28-B13F-4B14-B3AB-34CC622370EB}">
      <dsp:nvSpPr>
        <dsp:cNvPr id="0" name=""/>
        <dsp:cNvSpPr/>
      </dsp:nvSpPr>
      <dsp:spPr>
        <a:xfrm>
          <a:off x="0" y="729788"/>
          <a:ext cx="6492875" cy="729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/>
            <a:t>Si studia ciò che è stato scritto sul tema e sul contesto, per avere gli strumenti per interrogare le fonti</a:t>
          </a:r>
          <a:endParaRPr lang="en-US" sz="1600" kern="1200"/>
        </a:p>
      </dsp:txBody>
      <dsp:txXfrm>
        <a:off x="0" y="729788"/>
        <a:ext cx="6492875" cy="729164"/>
      </dsp:txXfrm>
    </dsp:sp>
    <dsp:sp modelId="{CF3035A7-07DE-499B-97A4-92BE576FD693}">
      <dsp:nvSpPr>
        <dsp:cNvPr id="0" name=""/>
        <dsp:cNvSpPr/>
      </dsp:nvSpPr>
      <dsp:spPr>
        <a:xfrm>
          <a:off x="0" y="1458952"/>
          <a:ext cx="6492875" cy="0"/>
        </a:xfrm>
        <a:prstGeom prst="line">
          <a:avLst/>
        </a:prstGeom>
        <a:solidFill>
          <a:schemeClr val="accent2">
            <a:hueOff val="2122154"/>
            <a:satOff val="3600"/>
            <a:lumOff val="-131"/>
            <a:alphaOff val="0"/>
          </a:schemeClr>
        </a:solidFill>
        <a:ln w="12700" cap="flat" cmpd="sng" algn="ctr">
          <a:solidFill>
            <a:schemeClr val="accent2">
              <a:hueOff val="2122154"/>
              <a:satOff val="3600"/>
              <a:lumOff val="-13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DF9386-2AE8-4F88-BC05-218BBD1FF5C5}">
      <dsp:nvSpPr>
        <dsp:cNvPr id="0" name=""/>
        <dsp:cNvSpPr/>
      </dsp:nvSpPr>
      <dsp:spPr>
        <a:xfrm>
          <a:off x="0" y="1458952"/>
          <a:ext cx="6492875" cy="729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/>
            <a:t>Si individuano le fonti, e se necessario si ordinano per renderle un </a:t>
          </a:r>
          <a:r>
            <a:rPr lang="it-IT" sz="1600" i="1" kern="1200"/>
            <a:t>corpus</a:t>
          </a:r>
          <a:endParaRPr lang="en-US" sz="1600" kern="1200"/>
        </a:p>
      </dsp:txBody>
      <dsp:txXfrm>
        <a:off x="0" y="1458952"/>
        <a:ext cx="6492875" cy="729164"/>
      </dsp:txXfrm>
    </dsp:sp>
    <dsp:sp modelId="{D23431B1-A035-4471-9F1E-BB76686851F4}">
      <dsp:nvSpPr>
        <dsp:cNvPr id="0" name=""/>
        <dsp:cNvSpPr/>
      </dsp:nvSpPr>
      <dsp:spPr>
        <a:xfrm>
          <a:off x="0" y="2188117"/>
          <a:ext cx="6492875" cy="0"/>
        </a:xfrm>
        <a:prstGeom prst="line">
          <a:avLst/>
        </a:prstGeom>
        <a:solidFill>
          <a:schemeClr val="accent2">
            <a:hueOff val="3183231"/>
            <a:satOff val="5400"/>
            <a:lumOff val="-196"/>
            <a:alphaOff val="0"/>
          </a:schemeClr>
        </a:solidFill>
        <a:ln w="12700" cap="flat" cmpd="sng" algn="ctr">
          <a:solidFill>
            <a:schemeClr val="accent2">
              <a:hueOff val="3183231"/>
              <a:satOff val="5400"/>
              <a:lumOff val="-1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B32ED4-451F-4005-BD74-F4BB0324E730}">
      <dsp:nvSpPr>
        <dsp:cNvPr id="0" name=""/>
        <dsp:cNvSpPr/>
      </dsp:nvSpPr>
      <dsp:spPr>
        <a:xfrm>
          <a:off x="0" y="2188117"/>
          <a:ext cx="6492875" cy="729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/>
            <a:t>Si analizzano le fonti come oggetti nella storia (chi le ha prodotte, quando, perché)</a:t>
          </a:r>
          <a:endParaRPr lang="en-US" sz="1600" kern="1200"/>
        </a:p>
      </dsp:txBody>
      <dsp:txXfrm>
        <a:off x="0" y="2188117"/>
        <a:ext cx="6492875" cy="729164"/>
      </dsp:txXfrm>
    </dsp:sp>
    <dsp:sp modelId="{0C78A77A-4780-495B-9923-E8197E44F266}">
      <dsp:nvSpPr>
        <dsp:cNvPr id="0" name=""/>
        <dsp:cNvSpPr/>
      </dsp:nvSpPr>
      <dsp:spPr>
        <a:xfrm>
          <a:off x="0" y="2917282"/>
          <a:ext cx="6492875" cy="0"/>
        </a:xfrm>
        <a:prstGeom prst="line">
          <a:avLst/>
        </a:prstGeom>
        <a:solidFill>
          <a:schemeClr val="accent2">
            <a:hueOff val="4244308"/>
            <a:satOff val="7200"/>
            <a:lumOff val="-261"/>
            <a:alphaOff val="0"/>
          </a:schemeClr>
        </a:solidFill>
        <a:ln w="12700" cap="flat" cmpd="sng" algn="ctr">
          <a:solidFill>
            <a:schemeClr val="accent2">
              <a:hueOff val="4244308"/>
              <a:satOff val="7200"/>
              <a:lumOff val="-2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DE4A7F-1702-40C4-9245-E751505A3ED8}">
      <dsp:nvSpPr>
        <dsp:cNvPr id="0" name=""/>
        <dsp:cNvSpPr/>
      </dsp:nvSpPr>
      <dsp:spPr>
        <a:xfrm>
          <a:off x="0" y="2917282"/>
          <a:ext cx="6492875" cy="729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/>
            <a:t>Si individuano a monte alcuni argomenti chiave (es. il ruolo del nesso identità/alterità nel discorso coloniale), cui se ne potranno aggiungere altri</a:t>
          </a:r>
          <a:endParaRPr lang="en-US" sz="1600" kern="1200"/>
        </a:p>
      </dsp:txBody>
      <dsp:txXfrm>
        <a:off x="0" y="2917282"/>
        <a:ext cx="6492875" cy="729164"/>
      </dsp:txXfrm>
    </dsp:sp>
    <dsp:sp modelId="{53DB604D-F0AE-48F7-88A5-C2E2C17994F7}">
      <dsp:nvSpPr>
        <dsp:cNvPr id="0" name=""/>
        <dsp:cNvSpPr/>
      </dsp:nvSpPr>
      <dsp:spPr>
        <a:xfrm>
          <a:off x="0" y="3646447"/>
          <a:ext cx="6492875" cy="0"/>
        </a:xfrm>
        <a:prstGeom prst="line">
          <a:avLst/>
        </a:prstGeom>
        <a:solidFill>
          <a:schemeClr val="accent2">
            <a:hueOff val="5305384"/>
            <a:satOff val="9000"/>
            <a:lumOff val="-327"/>
            <a:alphaOff val="0"/>
          </a:schemeClr>
        </a:solidFill>
        <a:ln w="12700" cap="flat" cmpd="sng" algn="ctr">
          <a:solidFill>
            <a:schemeClr val="accent2">
              <a:hueOff val="5305384"/>
              <a:satOff val="9000"/>
              <a:lumOff val="-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F900EE-2929-4E54-90A2-ED161473ACFD}">
      <dsp:nvSpPr>
        <dsp:cNvPr id="0" name=""/>
        <dsp:cNvSpPr/>
      </dsp:nvSpPr>
      <dsp:spPr>
        <a:xfrm>
          <a:off x="0" y="3646447"/>
          <a:ext cx="6492875" cy="729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/>
            <a:t>ANALISI: Si «seziona» la fonte, in modo da isolare gli argomenti chiave e  portare alla luce i messaggi connessi</a:t>
          </a:r>
          <a:endParaRPr lang="en-US" sz="1600" kern="1200"/>
        </a:p>
      </dsp:txBody>
      <dsp:txXfrm>
        <a:off x="0" y="3646447"/>
        <a:ext cx="6492875" cy="729164"/>
      </dsp:txXfrm>
    </dsp:sp>
    <dsp:sp modelId="{AC5E01C8-9A4E-4D3B-8504-84B88071A90A}">
      <dsp:nvSpPr>
        <dsp:cNvPr id="0" name=""/>
        <dsp:cNvSpPr/>
      </dsp:nvSpPr>
      <dsp:spPr>
        <a:xfrm>
          <a:off x="0" y="4375611"/>
          <a:ext cx="6492875" cy="0"/>
        </a:xfrm>
        <a:prstGeom prst="line">
          <a:avLst/>
        </a:prstGeom>
        <a:solidFill>
          <a:schemeClr val="accent2">
            <a:hueOff val="6366461"/>
            <a:satOff val="10800"/>
            <a:lumOff val="-392"/>
            <a:alphaOff val="0"/>
          </a:schemeClr>
        </a:solidFill>
        <a:ln w="12700" cap="flat" cmpd="sng" algn="ctr">
          <a:solidFill>
            <a:schemeClr val="accent2">
              <a:hueOff val="6366461"/>
              <a:satOff val="10800"/>
              <a:lumOff val="-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F617C0-F175-45B7-8443-ED932F28FC70}">
      <dsp:nvSpPr>
        <dsp:cNvPr id="0" name=""/>
        <dsp:cNvSpPr/>
      </dsp:nvSpPr>
      <dsp:spPr>
        <a:xfrm>
          <a:off x="0" y="4375611"/>
          <a:ext cx="6492875" cy="7291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/>
            <a:t>SINTESI: Si riordinano i messaggi emersi, secondo linee di senso o cronologiche, per svelare il discorso nelle sue varie componenti.</a:t>
          </a:r>
          <a:endParaRPr lang="en-US" sz="1600" kern="1200"/>
        </a:p>
      </dsp:txBody>
      <dsp:txXfrm>
        <a:off x="0" y="4375611"/>
        <a:ext cx="6492875" cy="7291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F6140-0D49-4B93-868F-BB5D135EBF44}">
      <dsp:nvSpPr>
        <dsp:cNvPr id="0" name=""/>
        <dsp:cNvSpPr/>
      </dsp:nvSpPr>
      <dsp:spPr>
        <a:xfrm>
          <a:off x="0" y="718"/>
          <a:ext cx="6513603" cy="168113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64AF1C-5D92-43B8-9C1A-17396C544E38}">
      <dsp:nvSpPr>
        <dsp:cNvPr id="0" name=""/>
        <dsp:cNvSpPr/>
      </dsp:nvSpPr>
      <dsp:spPr>
        <a:xfrm>
          <a:off x="508544" y="378974"/>
          <a:ext cx="924626" cy="9246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A1788F-74A7-4CE1-9168-532A69BDCB8B}">
      <dsp:nvSpPr>
        <dsp:cNvPr id="0" name=""/>
        <dsp:cNvSpPr/>
      </dsp:nvSpPr>
      <dsp:spPr>
        <a:xfrm>
          <a:off x="1941716" y="718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/>
            <a:t>Domanda di ricerca: Esistono diverse memorie coloniali nell’Italia del secondo Novecento?</a:t>
          </a:r>
          <a:endParaRPr lang="en-US" sz="2200" kern="1200"/>
        </a:p>
      </dsp:txBody>
      <dsp:txXfrm>
        <a:off x="1941716" y="718"/>
        <a:ext cx="4571887" cy="1681139"/>
      </dsp:txXfrm>
    </dsp:sp>
    <dsp:sp modelId="{3935A13C-2D9A-4435-BD7F-C685A7240DE0}">
      <dsp:nvSpPr>
        <dsp:cNvPr id="0" name=""/>
        <dsp:cNvSpPr/>
      </dsp:nvSpPr>
      <dsp:spPr>
        <a:xfrm>
          <a:off x="0" y="2102143"/>
          <a:ext cx="6513603" cy="168113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2C52AC-CA1C-4FD4-B6BB-B0B1F752C29A}">
      <dsp:nvSpPr>
        <dsp:cNvPr id="0" name=""/>
        <dsp:cNvSpPr/>
      </dsp:nvSpPr>
      <dsp:spPr>
        <a:xfrm>
          <a:off x="508544" y="2480399"/>
          <a:ext cx="924626" cy="9246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BB0841-C5F4-4C8A-A012-72E6A4A1C20B}">
      <dsp:nvSpPr>
        <dsp:cNvPr id="0" name=""/>
        <dsp:cNvSpPr/>
      </dsp:nvSpPr>
      <dsp:spPr>
        <a:xfrm>
          <a:off x="1941716" y="2102143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/>
            <a:t>Individuazione fonti che attengono a orizzonti culturali diversi: </a:t>
          </a:r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 dirty="0"/>
            <a:t>es. L’Unità e La Stampa</a:t>
          </a:r>
          <a:endParaRPr lang="en-US" sz="2200" kern="1200" dirty="0"/>
        </a:p>
      </dsp:txBody>
      <dsp:txXfrm>
        <a:off x="1941716" y="2102143"/>
        <a:ext cx="4571887" cy="1681139"/>
      </dsp:txXfrm>
    </dsp:sp>
    <dsp:sp modelId="{9C247929-D928-423E-AC4D-FC561162BB38}">
      <dsp:nvSpPr>
        <dsp:cNvPr id="0" name=""/>
        <dsp:cNvSpPr/>
      </dsp:nvSpPr>
      <dsp:spPr>
        <a:xfrm>
          <a:off x="0" y="4203567"/>
          <a:ext cx="6513603" cy="168113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87BBCC-48F8-4A61-A928-36EE4ED7F0A1}">
      <dsp:nvSpPr>
        <dsp:cNvPr id="0" name=""/>
        <dsp:cNvSpPr/>
      </dsp:nvSpPr>
      <dsp:spPr>
        <a:xfrm>
          <a:off x="508544" y="4581824"/>
          <a:ext cx="924626" cy="9246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FDE67F-7945-4BB6-896C-6CFC24618397}">
      <dsp:nvSpPr>
        <dsp:cNvPr id="0" name=""/>
        <dsp:cNvSpPr/>
      </dsp:nvSpPr>
      <dsp:spPr>
        <a:xfrm>
          <a:off x="1941716" y="4203567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200" kern="1200"/>
            <a:t>Argomento chiave: es. Etiopia a 30 anni dalla guerra. Se ne parla e come?</a:t>
          </a:r>
          <a:endParaRPr lang="en-US" sz="2200" kern="1200"/>
        </a:p>
      </dsp:txBody>
      <dsp:txXfrm>
        <a:off x="1941716" y="4203567"/>
        <a:ext cx="4571887" cy="1681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D3F2-0F6A-4624-BA52-E7D7EF547FDB}" type="datetimeFigureOut">
              <a:rPr lang="it-IT" smtClean="0"/>
              <a:t>28/05/2019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E4643-A1B5-417F-8E64-328904AC8C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3302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D3F2-0F6A-4624-BA52-E7D7EF547FDB}" type="datetimeFigureOut">
              <a:rPr lang="it-IT" smtClean="0"/>
              <a:t>28/05/2019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E4643-A1B5-417F-8E64-328904AC8C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9475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D3F2-0F6A-4624-BA52-E7D7EF547FDB}" type="datetimeFigureOut">
              <a:rPr lang="it-IT" smtClean="0"/>
              <a:t>28/05/2019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E4643-A1B5-417F-8E64-328904AC8C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4989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D3F2-0F6A-4624-BA52-E7D7EF547FDB}" type="datetimeFigureOut">
              <a:rPr lang="it-IT" smtClean="0"/>
              <a:t>28/05/2019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E4643-A1B5-417F-8E64-328904AC8C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3129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D3F2-0F6A-4624-BA52-E7D7EF547FDB}" type="datetimeFigureOut">
              <a:rPr lang="it-IT" smtClean="0"/>
              <a:t>28/05/2019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E4643-A1B5-417F-8E64-328904AC8C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7070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D3F2-0F6A-4624-BA52-E7D7EF547FDB}" type="datetimeFigureOut">
              <a:rPr lang="it-IT" smtClean="0"/>
              <a:t>28/05/2019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E4643-A1B5-417F-8E64-328904AC8C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291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D3F2-0F6A-4624-BA52-E7D7EF547FDB}" type="datetimeFigureOut">
              <a:rPr lang="it-IT" smtClean="0"/>
              <a:t>28/05/2019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E4643-A1B5-417F-8E64-328904AC8C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1553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D3F2-0F6A-4624-BA52-E7D7EF547FDB}" type="datetimeFigureOut">
              <a:rPr lang="it-IT" smtClean="0"/>
              <a:t>28/05/2019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E4643-A1B5-417F-8E64-328904AC8C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3183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D3F2-0F6A-4624-BA52-E7D7EF547FDB}" type="datetimeFigureOut">
              <a:rPr lang="it-IT" smtClean="0"/>
              <a:t>28/05/2019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E4643-A1B5-417F-8E64-328904AC8C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9469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D3F2-0F6A-4624-BA52-E7D7EF547FDB}" type="datetimeFigureOut">
              <a:rPr lang="it-IT" smtClean="0"/>
              <a:t>28/05/2019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E4643-A1B5-417F-8E64-328904AC8C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607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4D3F2-0F6A-4624-BA52-E7D7EF547FDB}" type="datetimeFigureOut">
              <a:rPr lang="it-IT" smtClean="0"/>
              <a:t>28/05/2019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E4643-A1B5-417F-8E64-328904AC8C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7995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4D3F2-0F6A-4624-BA52-E7D7EF547FDB}" type="datetimeFigureOut">
              <a:rPr lang="it-IT" smtClean="0"/>
              <a:t>28/05/2019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E4643-A1B5-417F-8E64-328904AC8C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796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io.unita.news/" TargetMode="External"/><Relationship Id="rId2" Type="http://schemas.openxmlformats.org/officeDocument/2006/relationships/hyperlink" Target="http://www.archiviolastampa.it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7">
            <a:extLst>
              <a:ext uri="{FF2B5EF4-FFF2-40B4-BE49-F238E27FC236}">
                <a16:creationId xmlns:a16="http://schemas.microsoft.com/office/drawing/2014/main" id="{D8386171-E87D-46AB-8718-4CE2A8874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6">
            <a:extLst>
              <a:ext uri="{FF2B5EF4-FFF2-40B4-BE49-F238E27FC236}">
                <a16:creationId xmlns:a16="http://schemas.microsoft.com/office/drawing/2014/main" id="{207CB456-8849-413C-8210-B663779A32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745" y="640080"/>
            <a:ext cx="10920415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1">
            <a:extLst>
              <a:ext uri="{FF2B5EF4-FFF2-40B4-BE49-F238E27FC236}">
                <a16:creationId xmlns:a16="http://schemas.microsoft.com/office/drawing/2014/main" id="{E513936D-D1EB-4E42-A97F-942BA1F3DF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8024" y="960109"/>
            <a:ext cx="10277856" cy="49377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A6B7BFF-2D23-4123-80EE-F38E0D32B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76362"/>
            <a:ext cx="9144000" cy="2603274"/>
          </a:xfrm>
        </p:spPr>
        <p:txBody>
          <a:bodyPr>
            <a:normAutofit/>
          </a:bodyPr>
          <a:lstStyle/>
          <a:p>
            <a:r>
              <a:rPr lang="it-IT" sz="5400" b="1" dirty="0">
                <a:solidFill>
                  <a:schemeClr val="accent1"/>
                </a:solidFill>
              </a:rPr>
              <a:t>Le fonti per la storia culturale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EC46656-77F1-470C-B315-886580F288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18088"/>
            <a:ext cx="9144000" cy="1393711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accent1"/>
                </a:solidFill>
              </a:rPr>
              <a:t>(del colonialismo)</a:t>
            </a:r>
          </a:p>
        </p:txBody>
      </p:sp>
    </p:spTree>
    <p:extLst>
      <p:ext uri="{BB962C8B-B14F-4D97-AF65-F5344CB8AC3E}">
        <p14:creationId xmlns:p14="http://schemas.microsoft.com/office/powerpoint/2010/main" val="3560318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0886241-A3BE-449F-88F8-B2853110A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  <a:prstGeom prst="ellipse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 altre fonti: monumenti come fonti storiche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BD73BE69-5D15-4FBC-88D9-ADE65B4CD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951" y="3355130"/>
            <a:ext cx="2669407" cy="2427333"/>
          </a:xfrm>
        </p:spPr>
        <p:txBody>
          <a:bodyPr>
            <a:normAutofit/>
          </a:bodyPr>
          <a:lstStyle/>
          <a:p>
            <a:r>
              <a:rPr lang="en-US" sz="1600"/>
              <a:t>Monumenti</a:t>
            </a:r>
            <a:r>
              <a:rPr lang="en-US" sz="1600" dirty="0"/>
              <a:t> </a:t>
            </a:r>
            <a:r>
              <a:rPr lang="en-US" sz="1600"/>
              <a:t>contestati</a:t>
            </a:r>
            <a:r>
              <a:rPr lang="en-US" sz="1600" dirty="0"/>
              <a:t> come </a:t>
            </a:r>
            <a:r>
              <a:rPr lang="en-US" sz="1600"/>
              <a:t>simbolo</a:t>
            </a:r>
            <a:r>
              <a:rPr lang="en-US" sz="1600" dirty="0"/>
              <a:t> </a:t>
            </a:r>
            <a:r>
              <a:rPr lang="en-US" sz="1600"/>
              <a:t>dell’esigenza</a:t>
            </a:r>
            <a:r>
              <a:rPr lang="en-US" sz="1600" dirty="0"/>
              <a:t> di un </a:t>
            </a:r>
            <a:r>
              <a:rPr lang="en-US" sz="1600"/>
              <a:t>lavoro</a:t>
            </a:r>
            <a:r>
              <a:rPr lang="en-US" sz="1600" dirty="0"/>
              <a:t> di </a:t>
            </a:r>
            <a:r>
              <a:rPr lang="en-US" sz="1600"/>
              <a:t>ri-costruzione</a:t>
            </a:r>
            <a:r>
              <a:rPr lang="en-US" sz="1600" dirty="0"/>
              <a:t> </a:t>
            </a:r>
            <a:r>
              <a:rPr lang="en-US" sz="1600"/>
              <a:t>della</a:t>
            </a:r>
            <a:r>
              <a:rPr lang="en-US" sz="1600" dirty="0"/>
              <a:t> </a:t>
            </a:r>
            <a:r>
              <a:rPr lang="en-US" sz="1600"/>
              <a:t>memoria</a:t>
            </a:r>
            <a:endParaRPr lang="en-US" sz="1600" dirty="0"/>
          </a:p>
          <a:p>
            <a:endParaRPr lang="en-US" sz="1600" dirty="0"/>
          </a:p>
        </p:txBody>
      </p:sp>
      <p:pic>
        <p:nvPicPr>
          <p:cNvPr id="4" name="Immagine 3" descr="Immagine che contiene cielo, esterni, animale, mammifero&#10;&#10;Descrizione generata automaticamente">
            <a:extLst>
              <a:ext uri="{FF2B5EF4-FFF2-40B4-BE49-F238E27FC236}">
                <a16:creationId xmlns:a16="http://schemas.microsoft.com/office/drawing/2014/main" id="{8C46CDAB-6734-4C0F-9D8C-0FB004B009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88" y="952500"/>
            <a:ext cx="6439950" cy="482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40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itolo 12">
            <a:extLst>
              <a:ext uri="{FF2B5EF4-FFF2-40B4-BE49-F238E27FC236}">
                <a16:creationId xmlns:a16="http://schemas.microsoft.com/office/drawing/2014/main" id="{5362030C-970B-484E-BFB3-EA87372D0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576" y="1412488"/>
            <a:ext cx="3327814" cy="4363844"/>
          </a:xfrm>
        </p:spPr>
        <p:txBody>
          <a:bodyPr anchor="t">
            <a:normAutofit/>
          </a:bodyPr>
          <a:lstStyle/>
          <a:p>
            <a:r>
              <a:rPr lang="it-IT" sz="3400" dirty="0">
                <a:solidFill>
                  <a:srgbClr val="FFFFFF"/>
                </a:solidFill>
              </a:rPr>
              <a:t>La costruzione del discorso coloniale </a:t>
            </a:r>
            <a:br>
              <a:rPr lang="it-IT" sz="3400" dirty="0">
                <a:solidFill>
                  <a:srgbClr val="FFFFFF"/>
                </a:solidFill>
              </a:rPr>
            </a:br>
            <a:r>
              <a:rPr lang="it-IT" sz="3400" dirty="0">
                <a:solidFill>
                  <a:srgbClr val="FFFFFF"/>
                </a:solidFill>
              </a:rPr>
              <a:t>– </a:t>
            </a:r>
            <a:br>
              <a:rPr lang="it-IT" sz="3400" dirty="0">
                <a:solidFill>
                  <a:srgbClr val="FFFFFF"/>
                </a:solidFill>
              </a:rPr>
            </a:br>
            <a:r>
              <a:rPr lang="it-IT" sz="3400" dirty="0">
                <a:solidFill>
                  <a:srgbClr val="FFFFFF"/>
                </a:solidFill>
              </a:rPr>
              <a:t>Il rapporto </a:t>
            </a:r>
            <a:br>
              <a:rPr lang="it-IT" sz="3400" dirty="0">
                <a:solidFill>
                  <a:srgbClr val="FFFFFF"/>
                </a:solidFill>
              </a:rPr>
            </a:br>
            <a:r>
              <a:rPr lang="it-IT" sz="3400" dirty="0">
                <a:solidFill>
                  <a:srgbClr val="FFFFFF"/>
                </a:solidFill>
              </a:rPr>
              <a:t>col potere</a:t>
            </a:r>
          </a:p>
        </p:txBody>
      </p:sp>
      <p:sp>
        <p:nvSpPr>
          <p:cNvPr id="14" name="Segnaposto contenuto 13">
            <a:extLst>
              <a:ext uri="{FF2B5EF4-FFF2-40B4-BE49-F238E27FC236}">
                <a16:creationId xmlns:a16="http://schemas.microsoft.com/office/drawing/2014/main" id="{809E35A2-3E2C-4C9F-9556-2ADE7F324C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80855" y="1412489"/>
            <a:ext cx="3427283" cy="43638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000" dirty="0"/>
              <a:t>Esistono iniziative finalizzate ad indirizzare il modo con cui si immagina, e di conseguenza si agisce, nei confronti di una determinata politica o evento?</a:t>
            </a:r>
          </a:p>
          <a:p>
            <a:pPr marL="0" indent="0" algn="just">
              <a:buNone/>
            </a:pPr>
            <a:endParaRPr lang="it-IT" sz="2000" dirty="0"/>
          </a:p>
          <a:p>
            <a:pPr marL="0" indent="0" algn="just">
              <a:buNone/>
            </a:pPr>
            <a:r>
              <a:rPr lang="it-IT" sz="2000" dirty="0"/>
              <a:t>Ricerca fonti (perlopiù archivistiche) che possono rispondere alle domande: chi agisce in questa direzione, quando e come.</a:t>
            </a:r>
          </a:p>
          <a:p>
            <a:endParaRPr lang="it-IT" sz="2000" dirty="0"/>
          </a:p>
          <a:p>
            <a:endParaRPr lang="it-IT" sz="20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egnaposto contenuto 14">
            <a:extLst>
              <a:ext uri="{FF2B5EF4-FFF2-40B4-BE49-F238E27FC236}">
                <a16:creationId xmlns:a16="http://schemas.microsoft.com/office/drawing/2014/main" id="{263FD3B9-FB53-4081-9C2B-4721058394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12489"/>
            <a:ext cx="3197701" cy="4363844"/>
          </a:xfrm>
        </p:spPr>
        <p:txBody>
          <a:bodyPr>
            <a:normAutofit/>
          </a:bodyPr>
          <a:lstStyle/>
          <a:p>
            <a:pPr marL="285750" indent="-285750"/>
            <a:r>
              <a:rPr lang="it-IT" sz="2000" dirty="0"/>
              <a:t>Ministero dell’Educazione</a:t>
            </a:r>
          </a:p>
          <a:p>
            <a:pPr marL="285750" indent="-285750"/>
            <a:r>
              <a:rPr lang="it-IT" sz="2000" dirty="0"/>
              <a:t>Ministero dello Spettacolo</a:t>
            </a:r>
          </a:p>
          <a:p>
            <a:pPr marL="285750" indent="-285750"/>
            <a:r>
              <a:rPr lang="it-IT" sz="2000" dirty="0"/>
              <a:t>Ministero delle Colonie/Africa Italiana</a:t>
            </a:r>
          </a:p>
          <a:p>
            <a:pPr marL="285750" indent="-285750"/>
            <a:endParaRPr lang="it-IT" sz="2000" dirty="0"/>
          </a:p>
          <a:p>
            <a:pPr marL="285750" indent="-285750"/>
            <a:r>
              <a:rPr lang="it-IT" sz="2000" dirty="0"/>
              <a:t>Leggi e provvedimenti legislativi</a:t>
            </a:r>
          </a:p>
          <a:p>
            <a:endParaRPr lang="it-IT" sz="2000" dirty="0"/>
          </a:p>
          <a:p>
            <a:pPr marL="285750" indent="-285750"/>
            <a:r>
              <a:rPr lang="it-IT" sz="2000" dirty="0"/>
              <a:t>Archivi di specifici istituti culturali</a:t>
            </a:r>
          </a:p>
          <a:p>
            <a:pPr marL="285750" indent="-285750"/>
            <a:r>
              <a:rPr lang="it-IT" sz="2000" dirty="0"/>
              <a:t>Archivi privati</a:t>
            </a:r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479334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itolo 12">
            <a:extLst>
              <a:ext uri="{FF2B5EF4-FFF2-40B4-BE49-F238E27FC236}">
                <a16:creationId xmlns:a16="http://schemas.microsoft.com/office/drawing/2014/main" id="{5362030C-970B-484E-BFB3-EA87372D0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26" y="1412488"/>
            <a:ext cx="3423064" cy="4363844"/>
          </a:xfrm>
        </p:spPr>
        <p:txBody>
          <a:bodyPr anchor="t">
            <a:normAutofit/>
          </a:bodyPr>
          <a:lstStyle/>
          <a:p>
            <a:r>
              <a:rPr lang="it-IT" sz="3400" dirty="0">
                <a:solidFill>
                  <a:srgbClr val="FFFFFF"/>
                </a:solidFill>
              </a:rPr>
              <a:t>La (de)costruzione del discorso coloniale </a:t>
            </a:r>
            <a:br>
              <a:rPr lang="it-IT" sz="3400" dirty="0">
                <a:solidFill>
                  <a:srgbClr val="FFFFFF"/>
                </a:solidFill>
              </a:rPr>
            </a:br>
            <a:r>
              <a:rPr lang="it-IT" sz="3400" dirty="0">
                <a:solidFill>
                  <a:srgbClr val="FFFFFF"/>
                </a:solidFill>
              </a:rPr>
              <a:t>– </a:t>
            </a:r>
            <a:br>
              <a:rPr lang="it-IT" sz="3400" dirty="0">
                <a:solidFill>
                  <a:srgbClr val="FFFFFF"/>
                </a:solidFill>
              </a:rPr>
            </a:br>
            <a:r>
              <a:rPr lang="it-IT" sz="3400" dirty="0">
                <a:solidFill>
                  <a:srgbClr val="FFFFFF"/>
                </a:solidFill>
              </a:rPr>
              <a:t>Temi idee e immaginari</a:t>
            </a:r>
          </a:p>
        </p:txBody>
      </p:sp>
      <p:sp>
        <p:nvSpPr>
          <p:cNvPr id="14" name="Segnaposto contenuto 13">
            <a:extLst>
              <a:ext uri="{FF2B5EF4-FFF2-40B4-BE49-F238E27FC236}">
                <a16:creationId xmlns:a16="http://schemas.microsoft.com/office/drawing/2014/main" id="{809E35A2-3E2C-4C9F-9556-2ADE7F324C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80855" y="1412489"/>
            <a:ext cx="3427283" cy="4363844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sz="2000" dirty="0"/>
              <a:t>Quali sono i temi che vanno a costituire il discorso egemone su un determinato argomento/ evento storico o su una specifica politica?</a:t>
            </a:r>
          </a:p>
          <a:p>
            <a:pPr marL="514350" indent="-514350">
              <a:buFont typeface="+mj-lt"/>
              <a:buAutoNum type="arabicPeriod"/>
            </a:pPr>
            <a:endParaRPr lang="it-IT" sz="2000" dirty="0"/>
          </a:p>
          <a:p>
            <a:pPr marL="514350" indent="-514350">
              <a:buFont typeface="+mj-lt"/>
              <a:buAutoNum type="arabicPeriod"/>
            </a:pPr>
            <a:r>
              <a:rPr lang="it-IT" sz="2000" dirty="0"/>
              <a:t>Ricerca fonti che possono rispondere alle domande: quali mezzi sono responsabili della diffusione delle idee sull’oggetto di ricerca?</a:t>
            </a:r>
          </a:p>
          <a:p>
            <a:endParaRPr lang="it-IT" sz="2000" dirty="0"/>
          </a:p>
          <a:p>
            <a:endParaRPr lang="it-IT" sz="20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egnaposto contenuto 14">
            <a:extLst>
              <a:ext uri="{FF2B5EF4-FFF2-40B4-BE49-F238E27FC236}">
                <a16:creationId xmlns:a16="http://schemas.microsoft.com/office/drawing/2014/main" id="{263FD3B9-FB53-4081-9C2B-4721058394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12489"/>
            <a:ext cx="3197701" cy="3840231"/>
          </a:xfrm>
        </p:spPr>
        <p:txBody>
          <a:bodyPr>
            <a:normAutofit fontScale="92500" lnSpcReduction="20000"/>
          </a:bodyPr>
          <a:lstStyle/>
          <a:p>
            <a:pPr marL="342900" indent="-342900"/>
            <a:r>
              <a:rPr lang="it-IT" sz="2000" dirty="0"/>
              <a:t>Giornali</a:t>
            </a:r>
          </a:p>
          <a:p>
            <a:pPr marL="342900" indent="-342900"/>
            <a:r>
              <a:rPr lang="it-IT" sz="2000" dirty="0"/>
              <a:t>Libri di narrativa</a:t>
            </a:r>
          </a:p>
          <a:p>
            <a:pPr marL="342900" indent="-342900"/>
            <a:r>
              <a:rPr lang="it-IT" sz="2000" dirty="0"/>
              <a:t>Saggi</a:t>
            </a:r>
          </a:p>
          <a:p>
            <a:pPr marL="342900" indent="-342900"/>
            <a:r>
              <a:rPr lang="it-IT" sz="2000" dirty="0"/>
              <a:t>Discorsi politici</a:t>
            </a:r>
          </a:p>
          <a:p>
            <a:pPr marL="342900" indent="-342900"/>
            <a:r>
              <a:rPr lang="it-IT" sz="2000" dirty="0"/>
              <a:t>Atti parlamentari</a:t>
            </a:r>
          </a:p>
          <a:p>
            <a:pPr marL="342900" indent="-342900"/>
            <a:r>
              <a:rPr lang="it-IT" sz="2000" dirty="0"/>
              <a:t>Fotografie</a:t>
            </a:r>
          </a:p>
          <a:p>
            <a:pPr marL="342900" indent="-342900"/>
            <a:r>
              <a:rPr lang="it-IT" sz="2000" dirty="0"/>
              <a:t>Film e canzoni</a:t>
            </a:r>
          </a:p>
          <a:p>
            <a:pPr marL="342900" indent="-342900"/>
            <a:r>
              <a:rPr lang="it-IT" sz="2000" dirty="0"/>
              <a:t>Fumetti</a:t>
            </a:r>
          </a:p>
          <a:p>
            <a:pPr marL="342900" indent="-342900"/>
            <a:r>
              <a:rPr lang="it-IT" sz="2000" dirty="0"/>
              <a:t>Giochi </a:t>
            </a:r>
          </a:p>
          <a:p>
            <a:pPr marL="342900" indent="-342900"/>
            <a:r>
              <a:rPr lang="it-IT" sz="2000" dirty="0"/>
              <a:t>Pubblicità</a:t>
            </a:r>
          </a:p>
          <a:p>
            <a:pPr marL="342900" indent="-342900"/>
            <a:r>
              <a:rPr lang="it-IT" sz="2000" dirty="0"/>
              <a:t>Monumenti</a:t>
            </a:r>
          </a:p>
          <a:p>
            <a:pPr marL="0" indent="0">
              <a:buNone/>
            </a:pPr>
            <a:endParaRPr lang="it-IT" sz="2000" dirty="0"/>
          </a:p>
          <a:p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2007896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49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50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EF3E5215-4E47-45B0-B528-45C32DDBB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it-IT" sz="4000">
                <a:solidFill>
                  <a:srgbClr val="FFFFFF"/>
                </a:solidFill>
              </a:rPr>
              <a:t>Come si usa una fonte culturale?</a:t>
            </a:r>
          </a:p>
        </p:txBody>
      </p:sp>
      <p:graphicFrame>
        <p:nvGraphicFramePr>
          <p:cNvPr id="41" name="Segnaposto contenuto 2">
            <a:extLst>
              <a:ext uri="{FF2B5EF4-FFF2-40B4-BE49-F238E27FC236}">
                <a16:creationId xmlns:a16="http://schemas.microsoft.com/office/drawing/2014/main" id="{645D1BCA-CA37-46B4-AAF7-D86D9AAC0B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1372322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50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B2479E6-2617-49D2-9661-50C4D52FA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pPr algn="ctr"/>
            <a:r>
              <a:rPr lang="it-IT" dirty="0">
                <a:solidFill>
                  <a:srgbClr val="FFFFFF"/>
                </a:solidFill>
              </a:rPr>
              <a:t>Esercizio:</a:t>
            </a:r>
            <a:br>
              <a:rPr lang="it-IT" dirty="0">
                <a:solidFill>
                  <a:srgbClr val="FFFFFF"/>
                </a:solidFill>
              </a:rPr>
            </a:br>
            <a:br>
              <a:rPr lang="it-IT" dirty="0">
                <a:solidFill>
                  <a:srgbClr val="FFFFFF"/>
                </a:solidFill>
              </a:rPr>
            </a:br>
            <a:r>
              <a:rPr lang="it-IT" dirty="0">
                <a:solidFill>
                  <a:srgbClr val="FFFFFF"/>
                </a:solidFill>
              </a:rPr>
              <a:t>confrontare le fonti</a:t>
            </a:r>
            <a:br>
              <a:rPr lang="it-IT" dirty="0">
                <a:solidFill>
                  <a:srgbClr val="FFFFFF"/>
                </a:solidFill>
              </a:rPr>
            </a:br>
            <a:br>
              <a:rPr lang="it-IT" dirty="0">
                <a:solidFill>
                  <a:srgbClr val="FFFFFF"/>
                </a:solidFill>
              </a:rPr>
            </a:br>
            <a:endParaRPr lang="it-IT" dirty="0">
              <a:solidFill>
                <a:srgbClr val="FFFFFF"/>
              </a:solidFill>
            </a:endParaRPr>
          </a:p>
        </p:txBody>
      </p:sp>
      <p:graphicFrame>
        <p:nvGraphicFramePr>
          <p:cNvPr id="14" name="Segnaposto contenuto 11">
            <a:extLst>
              <a:ext uri="{FF2B5EF4-FFF2-40B4-BE49-F238E27FC236}">
                <a16:creationId xmlns:a16="http://schemas.microsoft.com/office/drawing/2014/main" id="{FFE759FC-55F3-4EC3-9233-6959ADB2B3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8740299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1911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35B74C2-794B-4B61-B3C2-7131C3491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20" y="487680"/>
            <a:ext cx="3564669" cy="5288652"/>
          </a:xfrm>
        </p:spPr>
        <p:txBody>
          <a:bodyPr anchor="t">
            <a:normAutofit/>
          </a:bodyPr>
          <a:lstStyle/>
          <a:p>
            <a:pPr algn="ctr"/>
            <a:br>
              <a:rPr lang="it-IT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br>
              <a:rPr lang="it-IT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br>
              <a:rPr lang="it-IT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br>
              <a:rPr lang="it-IT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it-IT" sz="2800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http://www.archiviolastampa.it/</a:t>
            </a:r>
            <a:br>
              <a:rPr lang="it-IT" sz="2800" dirty="0">
                <a:solidFill>
                  <a:schemeClr val="accent6"/>
                </a:solidFill>
              </a:rPr>
            </a:br>
            <a:br>
              <a:rPr lang="it-IT" sz="2800" dirty="0">
                <a:solidFill>
                  <a:schemeClr val="accent6"/>
                </a:solidFill>
              </a:rPr>
            </a:br>
            <a:br>
              <a:rPr lang="it-IT" sz="2800" dirty="0">
                <a:solidFill>
                  <a:schemeClr val="accent6"/>
                </a:solidFill>
              </a:rPr>
            </a:br>
            <a:r>
              <a:rPr lang="it-IT" sz="28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https://archivio.unita.news/</a:t>
            </a:r>
            <a:endParaRPr lang="it-IT" sz="2800" dirty="0">
              <a:solidFill>
                <a:schemeClr val="accent6"/>
              </a:solidFill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AC6BB7E-E90F-4B8A-BBF9-15876B3102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80855" y="1412489"/>
            <a:ext cx="3427283" cy="43638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/>
              <a:t>- Individuare arco cronologico (es. 01/01/1965-09/06/1966)</a:t>
            </a:r>
          </a:p>
          <a:p>
            <a:pPr marL="0" indent="0">
              <a:buNone/>
            </a:pPr>
            <a:r>
              <a:rPr lang="it-IT" sz="2000" dirty="0"/>
              <a:t>- Schedare gli articoli:</a:t>
            </a:r>
          </a:p>
          <a:p>
            <a:r>
              <a:rPr lang="it-IT" sz="2000" dirty="0"/>
              <a:t>Individuare quelli che parlano della guerra d’Etiopia</a:t>
            </a:r>
          </a:p>
          <a:p>
            <a:r>
              <a:rPr lang="it-IT" sz="2000" dirty="0"/>
              <a:t>Creare tabella con elementi importanti: titolo, data, autore, temi di ogni articolo, parole chiave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8AEEFE2-D6FB-4399-87F8-BF504ED224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1604" y="1450589"/>
            <a:ext cx="3197701" cy="4363844"/>
          </a:xfrm>
        </p:spPr>
        <p:txBody>
          <a:bodyPr>
            <a:normAutofit/>
          </a:bodyPr>
          <a:lstStyle/>
          <a:p>
            <a:r>
              <a:rPr lang="it-IT" sz="2000" dirty="0"/>
              <a:t>Un giornale dedica più attenzione dell’altro al tema?</a:t>
            </a:r>
          </a:p>
          <a:p>
            <a:r>
              <a:rPr lang="it-IT" sz="2000" dirty="0"/>
              <a:t>Emergono date significative?</a:t>
            </a:r>
          </a:p>
          <a:p>
            <a:r>
              <a:rPr lang="it-IT" sz="2000" dirty="0"/>
              <a:t>I giornali trattano gli stessi argomenti o no?</a:t>
            </a:r>
          </a:p>
          <a:p>
            <a:r>
              <a:rPr lang="it-IT" sz="2000" dirty="0"/>
              <a:t>Se sì, li trattano nello stesso modo?</a:t>
            </a:r>
          </a:p>
          <a:p>
            <a:r>
              <a:rPr lang="it-IT" sz="2000" dirty="0"/>
              <a:t>Usano le stesse parole?</a:t>
            </a:r>
          </a:p>
          <a:p>
            <a:r>
              <a:rPr lang="it-IT" sz="2000" dirty="0"/>
              <a:t>Selezionano gli stessi elementi (es. I gas? La comunità italiana?)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7CC502F-DB87-4A72-9D0A-58B2E32E9DAA}"/>
              </a:ext>
            </a:extLst>
          </p:cNvPr>
          <p:cNvSpPr txBox="1"/>
          <p:nvPr/>
        </p:nvSpPr>
        <p:spPr>
          <a:xfrm>
            <a:off x="4695825" y="487680"/>
            <a:ext cx="7029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>
                <a:solidFill>
                  <a:schemeClr val="accent6"/>
                </a:solidFill>
              </a:rPr>
              <a:t>L’ ANALISI</a:t>
            </a:r>
          </a:p>
        </p:txBody>
      </p:sp>
    </p:spTree>
    <p:extLst>
      <p:ext uri="{BB962C8B-B14F-4D97-AF65-F5344CB8AC3E}">
        <p14:creationId xmlns:p14="http://schemas.microsoft.com/office/powerpoint/2010/main" val="2354856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0886241-A3BE-449F-88F8-B2853110A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  <a:prstGeom prst="ellipse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 altre fonti: monumenti come fonti storiche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BD73BE69-5D15-4FBC-88D9-ADE65B4CD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951" y="3355130"/>
            <a:ext cx="2940031" cy="24273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I </a:t>
            </a:r>
            <a:r>
              <a:rPr lang="en-US" sz="1600" dirty="0" err="1"/>
              <a:t>monumenti</a:t>
            </a:r>
            <a:r>
              <a:rPr lang="en-US" sz="1600" dirty="0"/>
              <a:t> </a:t>
            </a:r>
            <a:r>
              <a:rPr lang="en-US" sz="1600" dirty="0" err="1"/>
              <a:t>coloniali</a:t>
            </a:r>
            <a:r>
              <a:rPr lang="en-US" sz="1600" dirty="0"/>
              <a:t> e la </a:t>
            </a:r>
            <a:r>
              <a:rPr lang="en-US" sz="1600" dirty="0" err="1"/>
              <a:t>toponomastica</a:t>
            </a:r>
            <a:r>
              <a:rPr lang="en-US" sz="1600" dirty="0"/>
              <a:t> come forma di propaganda</a:t>
            </a:r>
          </a:p>
          <a:p>
            <a:pPr marL="0" indent="0">
              <a:buNone/>
            </a:pPr>
            <a:r>
              <a:rPr lang="en-US" sz="1600" dirty="0"/>
              <a:t>(la </a:t>
            </a:r>
            <a:r>
              <a:rPr lang="en-US" sz="1600" dirty="0" err="1"/>
              <a:t>decisione</a:t>
            </a:r>
            <a:r>
              <a:rPr lang="en-US" sz="1600" dirty="0"/>
              <a:t> di </a:t>
            </a:r>
            <a:r>
              <a:rPr lang="en-US" sz="1600" dirty="0" err="1"/>
              <a:t>erigere</a:t>
            </a:r>
            <a:r>
              <a:rPr lang="en-US" sz="1600" dirty="0"/>
              <a:t> </a:t>
            </a:r>
            <a:r>
              <a:rPr lang="en-US" sz="1600" dirty="0" err="1"/>
              <a:t>monumenti</a:t>
            </a:r>
            <a:r>
              <a:rPr lang="en-US" sz="1600" dirty="0"/>
              <a:t> fa </a:t>
            </a:r>
            <a:r>
              <a:rPr lang="en-US" sz="1600" dirty="0" err="1"/>
              <a:t>parte</a:t>
            </a:r>
            <a:r>
              <a:rPr lang="en-US" sz="1600" dirty="0"/>
              <a:t> </a:t>
            </a:r>
            <a:r>
              <a:rPr lang="en-US" sz="1600" dirty="0" err="1"/>
              <a:t>della</a:t>
            </a:r>
            <a:r>
              <a:rPr lang="en-US" sz="1600" dirty="0"/>
              <a:t> </a:t>
            </a:r>
            <a:r>
              <a:rPr lang="en-US" sz="1600" dirty="0" err="1"/>
              <a:t>colonizzazione</a:t>
            </a:r>
            <a:r>
              <a:rPr lang="en-US" sz="1600" dirty="0"/>
              <a:t> </a:t>
            </a:r>
            <a:r>
              <a:rPr lang="en-US" sz="1600" dirty="0" err="1"/>
              <a:t>dello</a:t>
            </a:r>
            <a:r>
              <a:rPr lang="en-US" sz="1600" dirty="0"/>
              <a:t> </a:t>
            </a:r>
            <a:r>
              <a:rPr lang="en-US" sz="1600" dirty="0" err="1"/>
              <a:t>spazio</a:t>
            </a:r>
            <a:r>
              <a:rPr lang="en-US" sz="1600" dirty="0"/>
              <a:t> </a:t>
            </a:r>
            <a:r>
              <a:rPr lang="en-US" sz="1600" dirty="0" err="1"/>
              <a:t>pubblico</a:t>
            </a:r>
            <a:r>
              <a:rPr lang="en-US" sz="1600" dirty="0"/>
              <a:t> </a:t>
            </a:r>
            <a:r>
              <a:rPr lang="en-US" sz="1600" dirty="0" err="1"/>
              <a:t>nel</a:t>
            </a:r>
            <a:r>
              <a:rPr lang="en-US" sz="1600" dirty="0"/>
              <a:t> </a:t>
            </a:r>
            <a:r>
              <a:rPr lang="en-US" sz="1600" dirty="0" err="1"/>
              <a:t>centro</a:t>
            </a:r>
            <a:r>
              <a:rPr lang="en-US" sz="1600" dirty="0"/>
              <a:t> </a:t>
            </a:r>
            <a:r>
              <a:rPr lang="en-US" sz="1600" dirty="0" err="1"/>
              <a:t>colonizzatore</a:t>
            </a:r>
            <a:r>
              <a:rPr lang="en-US" sz="1600" dirty="0"/>
              <a:t>)</a:t>
            </a:r>
          </a:p>
        </p:txBody>
      </p:sp>
      <p:pic>
        <p:nvPicPr>
          <p:cNvPr id="4" name="Immagine 3" descr="Immagine che contiene esterni, orologio, cielo, edificio&#10;&#10;Descrizione generata automaticamente">
            <a:extLst>
              <a:ext uri="{FF2B5EF4-FFF2-40B4-BE49-F238E27FC236}">
                <a16:creationId xmlns:a16="http://schemas.microsoft.com/office/drawing/2014/main" id="{64FB2B58-D7C0-48F2-9668-B799CD471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842" y="210148"/>
            <a:ext cx="4168715" cy="6289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09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0886241-A3BE-449F-88F8-B2853110A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  <a:prstGeom prst="ellipse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 altre fonti: monumenti come fonti storiche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BD73BE69-5D15-4FBC-88D9-ADE65B4CD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951" y="3355130"/>
            <a:ext cx="2669407" cy="2427333"/>
          </a:xfrm>
        </p:spPr>
        <p:txBody>
          <a:bodyPr>
            <a:normAutofit/>
          </a:bodyPr>
          <a:lstStyle/>
          <a:p>
            <a:r>
              <a:rPr lang="en-US" sz="1600" dirty="0" err="1"/>
              <a:t>Monumenti</a:t>
            </a:r>
            <a:r>
              <a:rPr lang="en-US" sz="1600" dirty="0"/>
              <a:t> non </a:t>
            </a:r>
            <a:r>
              <a:rPr lang="en-US" sz="1600" dirty="0" err="1"/>
              <a:t>costruiti</a:t>
            </a:r>
            <a:r>
              <a:rPr lang="en-US" sz="1600" dirty="0"/>
              <a:t> ma </a:t>
            </a:r>
            <a:r>
              <a:rPr lang="en-US" sz="1600" dirty="0" err="1"/>
              <a:t>portati</a:t>
            </a:r>
            <a:r>
              <a:rPr lang="en-US" sz="1600" dirty="0"/>
              <a:t> </a:t>
            </a:r>
            <a:r>
              <a:rPr lang="en-US" sz="1600" dirty="0" err="1"/>
              <a:t>nel</a:t>
            </a:r>
            <a:r>
              <a:rPr lang="en-US" sz="1600" dirty="0"/>
              <a:t> </a:t>
            </a:r>
            <a:r>
              <a:rPr lang="en-US" sz="1600" dirty="0" err="1"/>
              <a:t>centro</a:t>
            </a:r>
            <a:r>
              <a:rPr lang="en-US" sz="1600" dirty="0"/>
              <a:t> </a:t>
            </a:r>
            <a:r>
              <a:rPr lang="en-US" sz="1600" dirty="0" err="1"/>
              <a:t>metropolitano</a:t>
            </a:r>
            <a:endParaRPr lang="en-US" sz="1600" dirty="0"/>
          </a:p>
          <a:p>
            <a:r>
              <a:rPr lang="en-US" sz="1600" dirty="0"/>
              <a:t>Es. Fare la </a:t>
            </a:r>
            <a:r>
              <a:rPr lang="en-US" sz="1600" dirty="0" err="1"/>
              <a:t>storia</a:t>
            </a:r>
            <a:r>
              <a:rPr lang="en-US" sz="1600" dirty="0"/>
              <a:t> </a:t>
            </a:r>
            <a:r>
              <a:rPr lang="en-US" sz="1600" dirty="0" err="1"/>
              <a:t>della</a:t>
            </a:r>
            <a:r>
              <a:rPr lang="en-US" sz="1600" dirty="0"/>
              <a:t> stele di Axum </a:t>
            </a:r>
            <a:r>
              <a:rPr lang="en-US" sz="1600" dirty="0" err="1"/>
              <a:t>significa</a:t>
            </a:r>
            <a:r>
              <a:rPr lang="en-US" sz="1600" dirty="0"/>
              <a:t> fare la </a:t>
            </a:r>
            <a:r>
              <a:rPr lang="en-US" sz="1600" dirty="0" err="1"/>
              <a:t>storia</a:t>
            </a:r>
            <a:r>
              <a:rPr lang="en-US" sz="1600" dirty="0"/>
              <a:t> </a:t>
            </a:r>
            <a:r>
              <a:rPr lang="en-US" sz="1600" dirty="0" err="1"/>
              <a:t>della</a:t>
            </a:r>
            <a:r>
              <a:rPr lang="en-US" sz="1600" dirty="0"/>
              <a:t> propaganda colonial, ma </a:t>
            </a:r>
            <a:r>
              <a:rPr lang="en-US" sz="1600" dirty="0" err="1"/>
              <a:t>anche</a:t>
            </a:r>
            <a:r>
              <a:rPr lang="en-US" sz="1600" dirty="0"/>
              <a:t> </a:t>
            </a:r>
            <a:r>
              <a:rPr lang="en-US" sz="1600" dirty="0" err="1"/>
              <a:t>dei</a:t>
            </a:r>
            <a:r>
              <a:rPr lang="en-US" sz="1600" dirty="0"/>
              <a:t> </a:t>
            </a:r>
            <a:r>
              <a:rPr lang="en-US" sz="1600" dirty="0" err="1"/>
              <a:t>meccanismi</a:t>
            </a:r>
            <a:r>
              <a:rPr lang="en-US" sz="1600" dirty="0"/>
              <a:t> di </a:t>
            </a:r>
            <a:r>
              <a:rPr lang="en-US" sz="1600" dirty="0" err="1"/>
              <a:t>rimozione</a:t>
            </a:r>
            <a:r>
              <a:rPr lang="en-US" sz="1600" dirty="0"/>
              <a:t> </a:t>
            </a:r>
            <a:r>
              <a:rPr lang="en-US" sz="1600" dirty="0" err="1"/>
              <a:t>delle</a:t>
            </a:r>
            <a:r>
              <a:rPr lang="en-US" sz="1600" dirty="0"/>
              <a:t> </a:t>
            </a:r>
            <a:r>
              <a:rPr lang="en-US" sz="1600" dirty="0" err="1"/>
              <a:t>responsabilità</a:t>
            </a:r>
            <a:r>
              <a:rPr lang="en-US" sz="1600" dirty="0"/>
              <a:t> </a:t>
            </a:r>
            <a:r>
              <a:rPr lang="en-US" sz="1600" dirty="0" err="1"/>
              <a:t>coloniali</a:t>
            </a:r>
            <a:endParaRPr lang="en-US" sz="1600" dirty="0"/>
          </a:p>
          <a:p>
            <a:endParaRPr lang="en-US" sz="1600" dirty="0"/>
          </a:p>
        </p:txBody>
      </p:sp>
      <p:pic>
        <p:nvPicPr>
          <p:cNvPr id="15" name="Segnaposto contenuto 4" descr="Immagine che contiene esterni, cielo, strada, edificio&#10;&#10;Descrizione generata automaticamente">
            <a:extLst>
              <a:ext uri="{FF2B5EF4-FFF2-40B4-BE49-F238E27FC236}">
                <a16:creationId xmlns:a16="http://schemas.microsoft.com/office/drawing/2014/main" id="{D3A65DB8-5170-46EA-B27F-3FF5A9DCAC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267" y="952500"/>
            <a:ext cx="6875392" cy="482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002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0886241-A3BE-449F-88F8-B2853110A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  <a:prstGeom prst="ellipse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 altre fonti: monumenti come fonti storiche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BD73BE69-5D15-4FBC-88D9-ADE65B4CD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951" y="3355130"/>
            <a:ext cx="2669407" cy="2427333"/>
          </a:xfrm>
        </p:spPr>
        <p:txBody>
          <a:bodyPr>
            <a:normAutofit/>
          </a:bodyPr>
          <a:lstStyle/>
          <a:p>
            <a:r>
              <a:rPr lang="en-US" sz="1600" dirty="0" err="1"/>
              <a:t>Monumenti</a:t>
            </a:r>
            <a:r>
              <a:rPr lang="en-US" sz="1600" dirty="0"/>
              <a:t> </a:t>
            </a:r>
            <a:r>
              <a:rPr lang="en-US" sz="1600" dirty="0" err="1"/>
              <a:t>contestati</a:t>
            </a:r>
            <a:r>
              <a:rPr lang="en-US" sz="1600" dirty="0"/>
              <a:t> come </a:t>
            </a:r>
            <a:r>
              <a:rPr lang="en-US" sz="1600" dirty="0" err="1"/>
              <a:t>simbolo</a:t>
            </a:r>
            <a:r>
              <a:rPr lang="en-US" sz="1600" dirty="0"/>
              <a:t> </a:t>
            </a:r>
            <a:r>
              <a:rPr lang="en-US" sz="1600" dirty="0" err="1"/>
              <a:t>dell’esigenza</a:t>
            </a:r>
            <a:r>
              <a:rPr lang="en-US" sz="1600" dirty="0"/>
              <a:t> di un </a:t>
            </a:r>
            <a:r>
              <a:rPr lang="en-US" sz="1600" dirty="0" err="1"/>
              <a:t>lavoro</a:t>
            </a:r>
            <a:r>
              <a:rPr lang="en-US" sz="1600" dirty="0"/>
              <a:t> di </a:t>
            </a:r>
            <a:r>
              <a:rPr lang="en-US" sz="1600" dirty="0" err="1"/>
              <a:t>risemantizzazione</a:t>
            </a:r>
            <a:r>
              <a:rPr lang="en-US" sz="1600" dirty="0"/>
              <a:t> </a:t>
            </a:r>
            <a:r>
              <a:rPr lang="en-US" sz="1600" dirty="0" err="1"/>
              <a:t>dello</a:t>
            </a:r>
            <a:r>
              <a:rPr lang="en-US" sz="1600" dirty="0"/>
              <a:t> </a:t>
            </a:r>
            <a:r>
              <a:rPr lang="en-US" sz="1600" dirty="0" err="1"/>
              <a:t>spazio</a:t>
            </a:r>
            <a:r>
              <a:rPr lang="en-US" sz="1600" dirty="0"/>
              <a:t> </a:t>
            </a:r>
            <a:r>
              <a:rPr lang="en-US" sz="1600" dirty="0" err="1"/>
              <a:t>pubblico</a:t>
            </a:r>
            <a:r>
              <a:rPr lang="en-US" sz="1600" dirty="0"/>
              <a:t> e di </a:t>
            </a:r>
            <a:r>
              <a:rPr lang="en-US" sz="1600" dirty="0" err="1"/>
              <a:t>ri-costruzione</a:t>
            </a:r>
            <a:r>
              <a:rPr lang="en-US" sz="1600" dirty="0"/>
              <a:t> </a:t>
            </a:r>
            <a:r>
              <a:rPr lang="en-US" sz="1600" dirty="0" err="1"/>
              <a:t>della</a:t>
            </a:r>
            <a:r>
              <a:rPr lang="en-US" sz="1600" dirty="0"/>
              <a:t> </a:t>
            </a:r>
            <a:r>
              <a:rPr lang="en-US" sz="1600" dirty="0" err="1"/>
              <a:t>memoria</a:t>
            </a:r>
            <a:endParaRPr lang="en-US" sz="1600" dirty="0"/>
          </a:p>
          <a:p>
            <a:endParaRPr lang="en-US" sz="1600" dirty="0"/>
          </a:p>
        </p:txBody>
      </p:sp>
      <p:pic>
        <p:nvPicPr>
          <p:cNvPr id="5" name="Immagine 4" descr="Immagine che contiene cielo, edificio&#10;&#10;Descrizione generata automaticamente">
            <a:extLst>
              <a:ext uri="{FF2B5EF4-FFF2-40B4-BE49-F238E27FC236}">
                <a16:creationId xmlns:a16="http://schemas.microsoft.com/office/drawing/2014/main" id="{F0B78E66-5235-4C71-AC7E-795D2246B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461" y="1204108"/>
            <a:ext cx="7240068" cy="461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811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559</Words>
  <Application>Microsoft Office PowerPoint</Application>
  <PresentationFormat>Widescreen</PresentationFormat>
  <Paragraphs>64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Le fonti per la storia culturale</vt:lpstr>
      <vt:lpstr>La costruzione del discorso coloniale  –  Il rapporto  col potere</vt:lpstr>
      <vt:lpstr>La (de)costruzione del discorso coloniale  –  Temi idee e immaginari</vt:lpstr>
      <vt:lpstr>Come si usa una fonte culturale?</vt:lpstr>
      <vt:lpstr>Esercizio:  confrontare le fonti  </vt:lpstr>
      <vt:lpstr>    http://www.archiviolastampa.it/   https://archivio.unita.news/</vt:lpstr>
      <vt:lpstr>Le altre fonti: monumenti come fonti storiche</vt:lpstr>
      <vt:lpstr>Le altre fonti: monumenti come fonti storiche</vt:lpstr>
      <vt:lpstr>Le altre fonti: monumenti come fonti storiche</vt:lpstr>
      <vt:lpstr>Le altre fonti: monumenti come fonti storiche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fonti per la storia culturale</dc:title>
  <dc:creator>valeria deplano</dc:creator>
  <cp:lastModifiedBy>valeria deplano</cp:lastModifiedBy>
  <cp:revision>3</cp:revision>
  <dcterms:created xsi:type="dcterms:W3CDTF">2019-05-28T08:51:18Z</dcterms:created>
  <dcterms:modified xsi:type="dcterms:W3CDTF">2019-05-28T09:08:42Z</dcterms:modified>
</cp:coreProperties>
</file>