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5" r:id="rId1"/>
  </p:sldMasterIdLst>
  <p:notesMasterIdLst>
    <p:notesMasterId r:id="rId14"/>
  </p:notesMasterIdLst>
  <p:sldIdLst>
    <p:sldId id="256" r:id="rId2"/>
    <p:sldId id="259" r:id="rId3"/>
    <p:sldId id="265" r:id="rId4"/>
    <p:sldId id="260" r:id="rId5"/>
    <p:sldId id="261" r:id="rId6"/>
    <p:sldId id="266" r:id="rId7"/>
    <p:sldId id="262" r:id="rId8"/>
    <p:sldId id="263" r:id="rId9"/>
    <p:sldId id="264" r:id="rId10"/>
    <p:sldId id="267" r:id="rId11"/>
    <p:sldId id="268" r:id="rId12"/>
    <p:sldId id="270" r:id="rId13"/>
  </p:sldIdLst>
  <p:sldSz cx="9144000" cy="5143500" type="screen16x9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86" d="100"/>
          <a:sy n="86" d="100"/>
        </p:scale>
        <p:origin x="6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AF53AA-724E-470E-9900-8E59F068D1F2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E69FBFD2-DC07-451A-8849-F820D3FC60E4}">
      <dgm:prSet/>
      <dgm:spPr/>
      <dgm:t>
        <a:bodyPr/>
        <a:lstStyle/>
        <a:p>
          <a:r>
            <a:rPr lang="en-US" dirty="0"/>
            <a:t>La </a:t>
          </a:r>
          <a:r>
            <a:rPr lang="en-US" dirty="0" err="1"/>
            <a:t>conquista</a:t>
          </a:r>
          <a:r>
            <a:rPr lang="en-US" dirty="0"/>
            <a:t> è </a:t>
          </a:r>
          <a:r>
            <a:rPr lang="en-US" dirty="0" err="1"/>
            <a:t>fatta</a:t>
          </a:r>
          <a:r>
            <a:rPr lang="en-US" dirty="0"/>
            <a:t> con la </a:t>
          </a:r>
          <a:r>
            <a:rPr lang="en-US" dirty="0" err="1"/>
            <a:t>violenza</a:t>
          </a:r>
          <a:r>
            <a:rPr lang="en-US" dirty="0"/>
            <a:t>; </a:t>
          </a:r>
          <a:r>
            <a:rPr lang="en-US" dirty="0" err="1"/>
            <a:t>il</a:t>
          </a:r>
          <a:r>
            <a:rPr lang="en-US" dirty="0"/>
            <a:t> </a:t>
          </a:r>
          <a:r>
            <a:rPr lang="en-US" dirty="0" err="1"/>
            <a:t>supersfruttamento</a:t>
          </a:r>
          <a:r>
            <a:rPr lang="en-US" dirty="0"/>
            <a:t> e </a:t>
          </a:r>
          <a:r>
            <a:rPr lang="en-US" dirty="0" err="1"/>
            <a:t>l'oppressione</a:t>
          </a:r>
          <a:r>
            <a:rPr lang="en-US" dirty="0"/>
            <a:t> </a:t>
          </a:r>
          <a:r>
            <a:rPr lang="en-US" dirty="0" err="1"/>
            <a:t>esigono</a:t>
          </a:r>
          <a:r>
            <a:rPr lang="en-US" dirty="0"/>
            <a:t> </a:t>
          </a:r>
          <a:r>
            <a:rPr lang="en-US" dirty="0" err="1"/>
            <a:t>il</a:t>
          </a:r>
          <a:r>
            <a:rPr lang="en-US" dirty="0"/>
            <a:t> </a:t>
          </a:r>
          <a:r>
            <a:rPr lang="en-US" dirty="0" err="1"/>
            <a:t>mantenimento</a:t>
          </a:r>
          <a:r>
            <a:rPr lang="en-US" dirty="0"/>
            <a:t> </a:t>
          </a:r>
          <a:r>
            <a:rPr lang="en-US" dirty="0" err="1"/>
            <a:t>della</a:t>
          </a:r>
          <a:r>
            <a:rPr lang="en-US" dirty="0"/>
            <a:t> </a:t>
          </a:r>
          <a:r>
            <a:rPr lang="en-US" dirty="0" err="1"/>
            <a:t>violenza</a:t>
          </a:r>
          <a:r>
            <a:rPr lang="en-US" dirty="0"/>
            <a:t>, e di </a:t>
          </a:r>
          <a:r>
            <a:rPr lang="en-US" dirty="0" err="1"/>
            <a:t>conseguenza</a:t>
          </a:r>
          <a:r>
            <a:rPr lang="en-US" dirty="0"/>
            <a:t> la </a:t>
          </a:r>
          <a:r>
            <a:rPr lang="en-US" dirty="0" err="1"/>
            <a:t>presenza</a:t>
          </a:r>
          <a:r>
            <a:rPr lang="en-US" dirty="0"/>
            <a:t> </a:t>
          </a:r>
          <a:r>
            <a:rPr lang="en-US" dirty="0" err="1"/>
            <a:t>dell'esercito</a:t>
          </a:r>
          <a:r>
            <a:rPr lang="en-US" dirty="0"/>
            <a:t>. [...] </a:t>
          </a:r>
        </a:p>
      </dgm:t>
    </dgm:pt>
    <dgm:pt modelId="{D4A6ED35-FEAD-4641-B669-2CF02919AFDE}" type="parTrans" cxnId="{962538E2-9290-40C0-9EA5-B61058BFA41A}">
      <dgm:prSet/>
      <dgm:spPr/>
      <dgm:t>
        <a:bodyPr/>
        <a:lstStyle/>
        <a:p>
          <a:endParaRPr lang="en-US"/>
        </a:p>
      </dgm:t>
    </dgm:pt>
    <dgm:pt modelId="{93BB1571-6FCD-4757-A39A-980B9064094B}" type="sibTrans" cxnId="{962538E2-9290-40C0-9EA5-B61058BFA41A}">
      <dgm:prSet/>
      <dgm:spPr/>
      <dgm:t>
        <a:bodyPr/>
        <a:lstStyle/>
        <a:p>
          <a:endParaRPr lang="en-US"/>
        </a:p>
      </dgm:t>
    </dgm:pt>
    <dgm:pt modelId="{4A76F4DD-28AB-4F38-B375-69187CCED174}">
      <dgm:prSet/>
      <dgm:spPr/>
      <dgm:t>
        <a:bodyPr/>
        <a:lstStyle/>
        <a:p>
          <a:r>
            <a:rPr lang="en-US" dirty="0"/>
            <a:t>Il </a:t>
          </a:r>
          <a:r>
            <a:rPr lang="en-US" dirty="0" err="1"/>
            <a:t>colonialismo</a:t>
          </a:r>
          <a:r>
            <a:rPr lang="en-US" dirty="0"/>
            <a:t> </a:t>
          </a:r>
          <a:r>
            <a:rPr lang="en-US" dirty="0" err="1"/>
            <a:t>nega</a:t>
          </a:r>
          <a:r>
            <a:rPr lang="en-US" dirty="0"/>
            <a:t> </a:t>
          </a:r>
          <a:r>
            <a:rPr lang="en-US" dirty="0" err="1"/>
            <a:t>i</a:t>
          </a:r>
          <a:r>
            <a:rPr lang="en-US" dirty="0"/>
            <a:t> </a:t>
          </a:r>
          <a:r>
            <a:rPr lang="en-US" dirty="0" err="1"/>
            <a:t>diritti</a:t>
          </a:r>
          <a:r>
            <a:rPr lang="en-US" dirty="0"/>
            <a:t> </a:t>
          </a:r>
          <a:r>
            <a:rPr lang="en-US" dirty="0" err="1"/>
            <a:t>umani</a:t>
          </a:r>
          <a:r>
            <a:rPr lang="en-US" dirty="0"/>
            <a:t> a </a:t>
          </a:r>
          <a:r>
            <a:rPr lang="en-US" dirty="0" err="1"/>
            <a:t>uomini</a:t>
          </a:r>
          <a:r>
            <a:rPr lang="en-US" dirty="0"/>
            <a:t> </a:t>
          </a:r>
          <a:r>
            <a:rPr lang="en-US" dirty="0" err="1"/>
            <a:t>che</a:t>
          </a:r>
          <a:r>
            <a:rPr lang="en-US" dirty="0"/>
            <a:t> ha </a:t>
          </a:r>
          <a:r>
            <a:rPr lang="en-US" dirty="0" err="1"/>
            <a:t>sottomesso</a:t>
          </a:r>
          <a:r>
            <a:rPr lang="en-US" dirty="0"/>
            <a:t> con la </a:t>
          </a:r>
          <a:r>
            <a:rPr lang="en-US" dirty="0" err="1"/>
            <a:t>violenza</a:t>
          </a:r>
          <a:r>
            <a:rPr lang="en-US" dirty="0"/>
            <a:t>, </a:t>
          </a:r>
          <a:r>
            <a:rPr lang="en-US" dirty="0" err="1"/>
            <a:t>che</a:t>
          </a:r>
          <a:r>
            <a:rPr lang="en-US" dirty="0"/>
            <a:t> </a:t>
          </a:r>
          <a:r>
            <a:rPr lang="en-US" dirty="0" err="1"/>
            <a:t>mantiene</a:t>
          </a:r>
          <a:r>
            <a:rPr lang="en-US" dirty="0"/>
            <a:t> con la forza </a:t>
          </a:r>
          <a:r>
            <a:rPr lang="en-US" dirty="0" err="1"/>
            <a:t>nella</a:t>
          </a:r>
          <a:r>
            <a:rPr lang="en-US" dirty="0"/>
            <a:t> </a:t>
          </a:r>
          <a:r>
            <a:rPr lang="en-US" dirty="0" err="1"/>
            <a:t>miseria</a:t>
          </a:r>
          <a:r>
            <a:rPr lang="en-US" dirty="0"/>
            <a:t> e </a:t>
          </a:r>
          <a:r>
            <a:rPr lang="en-US" dirty="0" err="1"/>
            <a:t>nell'ignoranza</a:t>
          </a:r>
          <a:r>
            <a:rPr lang="en-US" dirty="0"/>
            <a:t> e </a:t>
          </a:r>
          <a:r>
            <a:rPr lang="en-US" dirty="0" err="1"/>
            <a:t>quindi</a:t>
          </a:r>
          <a:r>
            <a:rPr lang="en-US" dirty="0"/>
            <a:t>, come </a:t>
          </a:r>
          <a:r>
            <a:rPr lang="en-US" dirty="0" err="1"/>
            <a:t>direbbe</a:t>
          </a:r>
          <a:r>
            <a:rPr lang="en-US" dirty="0"/>
            <a:t> Marx, in una </a:t>
          </a:r>
          <a:r>
            <a:rPr lang="en-US" dirty="0" err="1"/>
            <a:t>condizione</a:t>
          </a:r>
          <a:r>
            <a:rPr lang="en-US" dirty="0"/>
            <a:t> di "sub-</a:t>
          </a:r>
          <a:r>
            <a:rPr lang="en-US" dirty="0" err="1"/>
            <a:t>umanità</a:t>
          </a:r>
          <a:r>
            <a:rPr lang="en-US" dirty="0"/>
            <a:t>". </a:t>
          </a:r>
          <a:r>
            <a:rPr lang="en-US" dirty="0" err="1"/>
            <a:t>Nei</a:t>
          </a:r>
          <a:r>
            <a:rPr lang="en-US" dirty="0"/>
            <a:t> </a:t>
          </a:r>
          <a:r>
            <a:rPr lang="en-US" dirty="0" err="1"/>
            <a:t>fatti</a:t>
          </a:r>
          <a:r>
            <a:rPr lang="en-US" dirty="0"/>
            <a:t> </a:t>
          </a:r>
          <a:r>
            <a:rPr lang="en-US" dirty="0" err="1"/>
            <a:t>stessi</a:t>
          </a:r>
          <a:r>
            <a:rPr lang="en-US" dirty="0"/>
            <a:t>, </a:t>
          </a:r>
          <a:r>
            <a:rPr lang="en-US" dirty="0" err="1"/>
            <a:t>nelle</a:t>
          </a:r>
          <a:r>
            <a:rPr lang="en-US" dirty="0"/>
            <a:t> </a:t>
          </a:r>
          <a:r>
            <a:rPr lang="en-US" dirty="0" err="1"/>
            <a:t>istituzioni</a:t>
          </a:r>
          <a:r>
            <a:rPr lang="en-US" dirty="0"/>
            <a:t>, </a:t>
          </a:r>
          <a:r>
            <a:rPr lang="en-US" dirty="0" err="1"/>
            <a:t>nella</a:t>
          </a:r>
          <a:r>
            <a:rPr lang="en-US" dirty="0"/>
            <a:t> </a:t>
          </a:r>
          <a:r>
            <a:rPr lang="en-US" dirty="0" err="1"/>
            <a:t>natura</a:t>
          </a:r>
          <a:r>
            <a:rPr lang="en-US" dirty="0"/>
            <a:t> </a:t>
          </a:r>
          <a:r>
            <a:rPr lang="en-US" dirty="0" err="1"/>
            <a:t>degli</a:t>
          </a:r>
          <a:r>
            <a:rPr lang="en-US" dirty="0"/>
            <a:t> </a:t>
          </a:r>
          <a:r>
            <a:rPr lang="en-US" dirty="0" err="1"/>
            <a:t>scambi</a:t>
          </a:r>
          <a:r>
            <a:rPr lang="en-US" dirty="0"/>
            <a:t> e </a:t>
          </a:r>
          <a:r>
            <a:rPr lang="en-US" dirty="0" err="1"/>
            <a:t>della</a:t>
          </a:r>
          <a:r>
            <a:rPr lang="en-US" dirty="0"/>
            <a:t> </a:t>
          </a:r>
          <a:r>
            <a:rPr lang="en-US" dirty="0" err="1"/>
            <a:t>produzione</a:t>
          </a:r>
          <a:r>
            <a:rPr lang="en-US" dirty="0"/>
            <a:t>, è </a:t>
          </a:r>
          <a:r>
            <a:rPr lang="en-US" dirty="0" err="1"/>
            <a:t>iscritto</a:t>
          </a:r>
          <a:r>
            <a:rPr lang="en-US" dirty="0"/>
            <a:t> </a:t>
          </a:r>
          <a:r>
            <a:rPr lang="en-US" dirty="0" err="1"/>
            <a:t>il</a:t>
          </a:r>
          <a:r>
            <a:rPr lang="en-US" dirty="0"/>
            <a:t> </a:t>
          </a:r>
          <a:r>
            <a:rPr lang="en-US" dirty="0" err="1"/>
            <a:t>razzismo</a:t>
          </a:r>
          <a:r>
            <a:rPr lang="en-US" dirty="0"/>
            <a:t>.</a:t>
          </a:r>
        </a:p>
      </dgm:t>
    </dgm:pt>
    <dgm:pt modelId="{09AFC4CF-05D1-464D-BA93-5AE07082EA7B}" type="parTrans" cxnId="{2D33844D-7905-47AC-A3DF-63FB87FB9141}">
      <dgm:prSet/>
      <dgm:spPr/>
      <dgm:t>
        <a:bodyPr/>
        <a:lstStyle/>
        <a:p>
          <a:endParaRPr lang="en-US"/>
        </a:p>
      </dgm:t>
    </dgm:pt>
    <dgm:pt modelId="{B7D8CDAC-CBF5-44A1-9E66-BEF17420854E}" type="sibTrans" cxnId="{2D33844D-7905-47AC-A3DF-63FB87FB9141}">
      <dgm:prSet/>
      <dgm:spPr/>
      <dgm:t>
        <a:bodyPr/>
        <a:lstStyle/>
        <a:p>
          <a:endParaRPr lang="en-US"/>
        </a:p>
      </dgm:t>
    </dgm:pt>
    <dgm:pt modelId="{73743DB8-0245-447D-83B4-469C304D4619}" type="pres">
      <dgm:prSet presAssocID="{7EAF53AA-724E-470E-9900-8E59F068D1F2}" presName="linear" presStyleCnt="0">
        <dgm:presLayoutVars>
          <dgm:animLvl val="lvl"/>
          <dgm:resizeHandles val="exact"/>
        </dgm:presLayoutVars>
      </dgm:prSet>
      <dgm:spPr/>
    </dgm:pt>
    <dgm:pt modelId="{C833F05C-06BF-42FE-B52F-586FFA07639F}" type="pres">
      <dgm:prSet presAssocID="{E69FBFD2-DC07-451A-8849-F820D3FC60E4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E7D23A4F-4193-4959-80A0-12FF2ACF1FB6}" type="pres">
      <dgm:prSet presAssocID="{93BB1571-6FCD-4757-A39A-980B9064094B}" presName="spacer" presStyleCnt="0"/>
      <dgm:spPr/>
    </dgm:pt>
    <dgm:pt modelId="{C508D09F-EC6A-4641-A515-43F5EB83B39A}" type="pres">
      <dgm:prSet presAssocID="{4A76F4DD-28AB-4F38-B375-69187CCED174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2D33844D-7905-47AC-A3DF-63FB87FB9141}" srcId="{7EAF53AA-724E-470E-9900-8E59F068D1F2}" destId="{4A76F4DD-28AB-4F38-B375-69187CCED174}" srcOrd="1" destOrd="0" parTransId="{09AFC4CF-05D1-464D-BA93-5AE07082EA7B}" sibTransId="{B7D8CDAC-CBF5-44A1-9E66-BEF17420854E}"/>
    <dgm:cxn modelId="{310ECC50-68EE-4569-8205-57D6666220E6}" type="presOf" srcId="{7EAF53AA-724E-470E-9900-8E59F068D1F2}" destId="{73743DB8-0245-447D-83B4-469C304D4619}" srcOrd="0" destOrd="0" presId="urn:microsoft.com/office/officeart/2005/8/layout/vList2"/>
    <dgm:cxn modelId="{E67C8287-B721-4A3A-8FCA-7191BFB71CB5}" type="presOf" srcId="{4A76F4DD-28AB-4F38-B375-69187CCED174}" destId="{C508D09F-EC6A-4641-A515-43F5EB83B39A}" srcOrd="0" destOrd="0" presId="urn:microsoft.com/office/officeart/2005/8/layout/vList2"/>
    <dgm:cxn modelId="{23FDF6A1-4CE5-4B1D-B114-87D6624EBCAD}" type="presOf" srcId="{E69FBFD2-DC07-451A-8849-F820D3FC60E4}" destId="{C833F05C-06BF-42FE-B52F-586FFA07639F}" srcOrd="0" destOrd="0" presId="urn:microsoft.com/office/officeart/2005/8/layout/vList2"/>
    <dgm:cxn modelId="{962538E2-9290-40C0-9EA5-B61058BFA41A}" srcId="{7EAF53AA-724E-470E-9900-8E59F068D1F2}" destId="{E69FBFD2-DC07-451A-8849-F820D3FC60E4}" srcOrd="0" destOrd="0" parTransId="{D4A6ED35-FEAD-4641-B669-2CF02919AFDE}" sibTransId="{93BB1571-6FCD-4757-A39A-980B9064094B}"/>
    <dgm:cxn modelId="{0D12F56D-9D6F-4AC8-96ED-F53C516746F9}" type="presParOf" srcId="{73743DB8-0245-447D-83B4-469C304D4619}" destId="{C833F05C-06BF-42FE-B52F-586FFA07639F}" srcOrd="0" destOrd="0" presId="urn:microsoft.com/office/officeart/2005/8/layout/vList2"/>
    <dgm:cxn modelId="{83413E59-EA51-4F24-BA0B-23C9FF0A1AE4}" type="presParOf" srcId="{73743DB8-0245-447D-83B4-469C304D4619}" destId="{E7D23A4F-4193-4959-80A0-12FF2ACF1FB6}" srcOrd="1" destOrd="0" presId="urn:microsoft.com/office/officeart/2005/8/layout/vList2"/>
    <dgm:cxn modelId="{43DA9716-298F-48DA-BB5A-C339F862D454}" type="presParOf" srcId="{73743DB8-0245-447D-83B4-469C304D4619}" destId="{C508D09F-EC6A-4641-A515-43F5EB83B39A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33F05C-06BF-42FE-B52F-586FFA07639F}">
      <dsp:nvSpPr>
        <dsp:cNvPr id="0" name=""/>
        <dsp:cNvSpPr/>
      </dsp:nvSpPr>
      <dsp:spPr>
        <a:xfrm>
          <a:off x="0" y="53396"/>
          <a:ext cx="4885203" cy="212771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La </a:t>
          </a:r>
          <a:r>
            <a:rPr lang="en-US" sz="1800" kern="1200" dirty="0" err="1"/>
            <a:t>conquista</a:t>
          </a:r>
          <a:r>
            <a:rPr lang="en-US" sz="1800" kern="1200" dirty="0"/>
            <a:t> è </a:t>
          </a:r>
          <a:r>
            <a:rPr lang="en-US" sz="1800" kern="1200" dirty="0" err="1"/>
            <a:t>fatta</a:t>
          </a:r>
          <a:r>
            <a:rPr lang="en-US" sz="1800" kern="1200" dirty="0"/>
            <a:t> con la </a:t>
          </a:r>
          <a:r>
            <a:rPr lang="en-US" sz="1800" kern="1200" dirty="0" err="1"/>
            <a:t>violenza</a:t>
          </a:r>
          <a:r>
            <a:rPr lang="en-US" sz="1800" kern="1200" dirty="0"/>
            <a:t>; </a:t>
          </a:r>
          <a:r>
            <a:rPr lang="en-US" sz="1800" kern="1200" dirty="0" err="1"/>
            <a:t>il</a:t>
          </a:r>
          <a:r>
            <a:rPr lang="en-US" sz="1800" kern="1200" dirty="0"/>
            <a:t> </a:t>
          </a:r>
          <a:r>
            <a:rPr lang="en-US" sz="1800" kern="1200" dirty="0" err="1"/>
            <a:t>supersfruttamento</a:t>
          </a:r>
          <a:r>
            <a:rPr lang="en-US" sz="1800" kern="1200" dirty="0"/>
            <a:t> e </a:t>
          </a:r>
          <a:r>
            <a:rPr lang="en-US" sz="1800" kern="1200" dirty="0" err="1"/>
            <a:t>l'oppressione</a:t>
          </a:r>
          <a:r>
            <a:rPr lang="en-US" sz="1800" kern="1200" dirty="0"/>
            <a:t> </a:t>
          </a:r>
          <a:r>
            <a:rPr lang="en-US" sz="1800" kern="1200" dirty="0" err="1"/>
            <a:t>esigono</a:t>
          </a:r>
          <a:r>
            <a:rPr lang="en-US" sz="1800" kern="1200" dirty="0"/>
            <a:t> </a:t>
          </a:r>
          <a:r>
            <a:rPr lang="en-US" sz="1800" kern="1200" dirty="0" err="1"/>
            <a:t>il</a:t>
          </a:r>
          <a:r>
            <a:rPr lang="en-US" sz="1800" kern="1200" dirty="0"/>
            <a:t> </a:t>
          </a:r>
          <a:r>
            <a:rPr lang="en-US" sz="1800" kern="1200" dirty="0" err="1"/>
            <a:t>mantenimento</a:t>
          </a:r>
          <a:r>
            <a:rPr lang="en-US" sz="1800" kern="1200" dirty="0"/>
            <a:t> </a:t>
          </a:r>
          <a:r>
            <a:rPr lang="en-US" sz="1800" kern="1200" dirty="0" err="1"/>
            <a:t>della</a:t>
          </a:r>
          <a:r>
            <a:rPr lang="en-US" sz="1800" kern="1200" dirty="0"/>
            <a:t> </a:t>
          </a:r>
          <a:r>
            <a:rPr lang="en-US" sz="1800" kern="1200" dirty="0" err="1"/>
            <a:t>violenza</a:t>
          </a:r>
          <a:r>
            <a:rPr lang="en-US" sz="1800" kern="1200" dirty="0"/>
            <a:t>, e di </a:t>
          </a:r>
          <a:r>
            <a:rPr lang="en-US" sz="1800" kern="1200" dirty="0" err="1"/>
            <a:t>conseguenza</a:t>
          </a:r>
          <a:r>
            <a:rPr lang="en-US" sz="1800" kern="1200" dirty="0"/>
            <a:t> la </a:t>
          </a:r>
          <a:r>
            <a:rPr lang="en-US" sz="1800" kern="1200" dirty="0" err="1"/>
            <a:t>presenza</a:t>
          </a:r>
          <a:r>
            <a:rPr lang="en-US" sz="1800" kern="1200" dirty="0"/>
            <a:t> </a:t>
          </a:r>
          <a:r>
            <a:rPr lang="en-US" sz="1800" kern="1200" dirty="0" err="1"/>
            <a:t>dell'esercito</a:t>
          </a:r>
          <a:r>
            <a:rPr lang="en-US" sz="1800" kern="1200" dirty="0"/>
            <a:t>. [...] </a:t>
          </a:r>
        </a:p>
      </dsp:txBody>
      <dsp:txXfrm>
        <a:off x="103867" y="157263"/>
        <a:ext cx="4677469" cy="1919984"/>
      </dsp:txXfrm>
    </dsp:sp>
    <dsp:sp modelId="{C508D09F-EC6A-4641-A515-43F5EB83B39A}">
      <dsp:nvSpPr>
        <dsp:cNvPr id="0" name=""/>
        <dsp:cNvSpPr/>
      </dsp:nvSpPr>
      <dsp:spPr>
        <a:xfrm>
          <a:off x="0" y="2232954"/>
          <a:ext cx="4885203" cy="212771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Il </a:t>
          </a:r>
          <a:r>
            <a:rPr lang="en-US" sz="1800" kern="1200" dirty="0" err="1"/>
            <a:t>colonialismo</a:t>
          </a:r>
          <a:r>
            <a:rPr lang="en-US" sz="1800" kern="1200" dirty="0"/>
            <a:t> </a:t>
          </a:r>
          <a:r>
            <a:rPr lang="en-US" sz="1800" kern="1200" dirty="0" err="1"/>
            <a:t>nega</a:t>
          </a:r>
          <a:r>
            <a:rPr lang="en-US" sz="1800" kern="1200" dirty="0"/>
            <a:t> </a:t>
          </a:r>
          <a:r>
            <a:rPr lang="en-US" sz="1800" kern="1200" dirty="0" err="1"/>
            <a:t>i</a:t>
          </a:r>
          <a:r>
            <a:rPr lang="en-US" sz="1800" kern="1200" dirty="0"/>
            <a:t> </a:t>
          </a:r>
          <a:r>
            <a:rPr lang="en-US" sz="1800" kern="1200" dirty="0" err="1"/>
            <a:t>diritti</a:t>
          </a:r>
          <a:r>
            <a:rPr lang="en-US" sz="1800" kern="1200" dirty="0"/>
            <a:t> </a:t>
          </a:r>
          <a:r>
            <a:rPr lang="en-US" sz="1800" kern="1200" dirty="0" err="1"/>
            <a:t>umani</a:t>
          </a:r>
          <a:r>
            <a:rPr lang="en-US" sz="1800" kern="1200" dirty="0"/>
            <a:t> a </a:t>
          </a:r>
          <a:r>
            <a:rPr lang="en-US" sz="1800" kern="1200" dirty="0" err="1"/>
            <a:t>uomini</a:t>
          </a:r>
          <a:r>
            <a:rPr lang="en-US" sz="1800" kern="1200" dirty="0"/>
            <a:t> </a:t>
          </a:r>
          <a:r>
            <a:rPr lang="en-US" sz="1800" kern="1200" dirty="0" err="1"/>
            <a:t>che</a:t>
          </a:r>
          <a:r>
            <a:rPr lang="en-US" sz="1800" kern="1200" dirty="0"/>
            <a:t> ha </a:t>
          </a:r>
          <a:r>
            <a:rPr lang="en-US" sz="1800" kern="1200" dirty="0" err="1"/>
            <a:t>sottomesso</a:t>
          </a:r>
          <a:r>
            <a:rPr lang="en-US" sz="1800" kern="1200" dirty="0"/>
            <a:t> con la </a:t>
          </a:r>
          <a:r>
            <a:rPr lang="en-US" sz="1800" kern="1200" dirty="0" err="1"/>
            <a:t>violenza</a:t>
          </a:r>
          <a:r>
            <a:rPr lang="en-US" sz="1800" kern="1200" dirty="0"/>
            <a:t>, </a:t>
          </a:r>
          <a:r>
            <a:rPr lang="en-US" sz="1800" kern="1200" dirty="0" err="1"/>
            <a:t>che</a:t>
          </a:r>
          <a:r>
            <a:rPr lang="en-US" sz="1800" kern="1200" dirty="0"/>
            <a:t> </a:t>
          </a:r>
          <a:r>
            <a:rPr lang="en-US" sz="1800" kern="1200" dirty="0" err="1"/>
            <a:t>mantiene</a:t>
          </a:r>
          <a:r>
            <a:rPr lang="en-US" sz="1800" kern="1200" dirty="0"/>
            <a:t> con la forza </a:t>
          </a:r>
          <a:r>
            <a:rPr lang="en-US" sz="1800" kern="1200" dirty="0" err="1"/>
            <a:t>nella</a:t>
          </a:r>
          <a:r>
            <a:rPr lang="en-US" sz="1800" kern="1200" dirty="0"/>
            <a:t> </a:t>
          </a:r>
          <a:r>
            <a:rPr lang="en-US" sz="1800" kern="1200" dirty="0" err="1"/>
            <a:t>miseria</a:t>
          </a:r>
          <a:r>
            <a:rPr lang="en-US" sz="1800" kern="1200" dirty="0"/>
            <a:t> e </a:t>
          </a:r>
          <a:r>
            <a:rPr lang="en-US" sz="1800" kern="1200" dirty="0" err="1"/>
            <a:t>nell'ignoranza</a:t>
          </a:r>
          <a:r>
            <a:rPr lang="en-US" sz="1800" kern="1200" dirty="0"/>
            <a:t> e </a:t>
          </a:r>
          <a:r>
            <a:rPr lang="en-US" sz="1800" kern="1200" dirty="0" err="1"/>
            <a:t>quindi</a:t>
          </a:r>
          <a:r>
            <a:rPr lang="en-US" sz="1800" kern="1200" dirty="0"/>
            <a:t>, come </a:t>
          </a:r>
          <a:r>
            <a:rPr lang="en-US" sz="1800" kern="1200" dirty="0" err="1"/>
            <a:t>direbbe</a:t>
          </a:r>
          <a:r>
            <a:rPr lang="en-US" sz="1800" kern="1200" dirty="0"/>
            <a:t> Marx, in una </a:t>
          </a:r>
          <a:r>
            <a:rPr lang="en-US" sz="1800" kern="1200" dirty="0" err="1"/>
            <a:t>condizione</a:t>
          </a:r>
          <a:r>
            <a:rPr lang="en-US" sz="1800" kern="1200" dirty="0"/>
            <a:t> di "sub-</a:t>
          </a:r>
          <a:r>
            <a:rPr lang="en-US" sz="1800" kern="1200" dirty="0" err="1"/>
            <a:t>umanità</a:t>
          </a:r>
          <a:r>
            <a:rPr lang="en-US" sz="1800" kern="1200" dirty="0"/>
            <a:t>". </a:t>
          </a:r>
          <a:r>
            <a:rPr lang="en-US" sz="1800" kern="1200" dirty="0" err="1"/>
            <a:t>Nei</a:t>
          </a:r>
          <a:r>
            <a:rPr lang="en-US" sz="1800" kern="1200" dirty="0"/>
            <a:t> </a:t>
          </a:r>
          <a:r>
            <a:rPr lang="en-US" sz="1800" kern="1200" dirty="0" err="1"/>
            <a:t>fatti</a:t>
          </a:r>
          <a:r>
            <a:rPr lang="en-US" sz="1800" kern="1200" dirty="0"/>
            <a:t> </a:t>
          </a:r>
          <a:r>
            <a:rPr lang="en-US" sz="1800" kern="1200" dirty="0" err="1"/>
            <a:t>stessi</a:t>
          </a:r>
          <a:r>
            <a:rPr lang="en-US" sz="1800" kern="1200" dirty="0"/>
            <a:t>, </a:t>
          </a:r>
          <a:r>
            <a:rPr lang="en-US" sz="1800" kern="1200" dirty="0" err="1"/>
            <a:t>nelle</a:t>
          </a:r>
          <a:r>
            <a:rPr lang="en-US" sz="1800" kern="1200" dirty="0"/>
            <a:t> </a:t>
          </a:r>
          <a:r>
            <a:rPr lang="en-US" sz="1800" kern="1200" dirty="0" err="1"/>
            <a:t>istituzioni</a:t>
          </a:r>
          <a:r>
            <a:rPr lang="en-US" sz="1800" kern="1200" dirty="0"/>
            <a:t>, </a:t>
          </a:r>
          <a:r>
            <a:rPr lang="en-US" sz="1800" kern="1200" dirty="0" err="1"/>
            <a:t>nella</a:t>
          </a:r>
          <a:r>
            <a:rPr lang="en-US" sz="1800" kern="1200" dirty="0"/>
            <a:t> </a:t>
          </a:r>
          <a:r>
            <a:rPr lang="en-US" sz="1800" kern="1200" dirty="0" err="1"/>
            <a:t>natura</a:t>
          </a:r>
          <a:r>
            <a:rPr lang="en-US" sz="1800" kern="1200" dirty="0"/>
            <a:t> </a:t>
          </a:r>
          <a:r>
            <a:rPr lang="en-US" sz="1800" kern="1200" dirty="0" err="1"/>
            <a:t>degli</a:t>
          </a:r>
          <a:r>
            <a:rPr lang="en-US" sz="1800" kern="1200" dirty="0"/>
            <a:t> </a:t>
          </a:r>
          <a:r>
            <a:rPr lang="en-US" sz="1800" kern="1200" dirty="0" err="1"/>
            <a:t>scambi</a:t>
          </a:r>
          <a:r>
            <a:rPr lang="en-US" sz="1800" kern="1200" dirty="0"/>
            <a:t> e </a:t>
          </a:r>
          <a:r>
            <a:rPr lang="en-US" sz="1800" kern="1200" dirty="0" err="1"/>
            <a:t>della</a:t>
          </a:r>
          <a:r>
            <a:rPr lang="en-US" sz="1800" kern="1200" dirty="0"/>
            <a:t> </a:t>
          </a:r>
          <a:r>
            <a:rPr lang="en-US" sz="1800" kern="1200" dirty="0" err="1"/>
            <a:t>produzione</a:t>
          </a:r>
          <a:r>
            <a:rPr lang="en-US" sz="1800" kern="1200" dirty="0"/>
            <a:t>, è </a:t>
          </a:r>
          <a:r>
            <a:rPr lang="en-US" sz="1800" kern="1200" dirty="0" err="1"/>
            <a:t>iscritto</a:t>
          </a:r>
          <a:r>
            <a:rPr lang="en-US" sz="1800" kern="1200" dirty="0"/>
            <a:t> </a:t>
          </a:r>
          <a:r>
            <a:rPr lang="en-US" sz="1800" kern="1200" dirty="0" err="1"/>
            <a:t>il</a:t>
          </a:r>
          <a:r>
            <a:rPr lang="en-US" sz="1800" kern="1200" dirty="0"/>
            <a:t> </a:t>
          </a:r>
          <a:r>
            <a:rPr lang="en-US" sz="1800" kern="1200" dirty="0" err="1"/>
            <a:t>razzismo</a:t>
          </a:r>
          <a:r>
            <a:rPr lang="en-US" sz="1800" kern="1200" dirty="0"/>
            <a:t>.</a:t>
          </a:r>
        </a:p>
      </dsp:txBody>
      <dsp:txXfrm>
        <a:off x="103867" y="2336821"/>
        <a:ext cx="4677469" cy="19199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258BCB-CDA6-4DF1-927C-18682A1243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4D1FAAF-B6C9-4DBB-9D07-EF8EBE4572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C3AEF98-2BA7-4F5D-96D5-20FDD1D4F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2124-A74C-4809-A482-EF18EED88FD5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CC9D1C0-F9AA-4DF2-8563-132EB1D5A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6CC6903-66D1-4F37-8B13-2253F9738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‹N›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5962930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3B4EAE-934F-4073-B128-02E7B2C3F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35A4233-961D-4A1D-85D2-D7D6FF01CB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CD487B7-84E2-460B-AB4C-0F97A2FFA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2124-A74C-4809-A482-EF18EED88FD5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FD1D9FE-EE88-4C4C-A009-5424669BC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D771DE9-269E-4008-B2B1-4D8B93E2C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‹N›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21306476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61C23D9-8E9D-43BC-A984-45A3F9AE7D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1602220-A58A-4B04-B177-E7F22D87B3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E36E617-98E1-4D5C-B80F-F27585482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2124-A74C-4809-A482-EF18EED88FD5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484552B-93A2-430A-B070-9F0DB2419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FEDAD26-9B13-452F-91F0-7D1A28DA4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‹N›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31540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‹N›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19538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3531691-04DD-43AC-90F1-66C1E871B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719DAC0-4193-4F3C-AEDC-EFBC2B996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DA9059B-DD14-4F5E-B1C6-128B32800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2124-A74C-4809-A482-EF18EED88FD5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A264FEB-1A47-4F46-9DC7-48D4115E4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00D4F8D-FCDA-4E80-AC66-70AD857BA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‹N›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3695966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0F50CB-3F35-43E3-967C-9026A223C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0439D32-DAB9-4E4A-B127-16A4AC26D2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4EC5182-897E-4BB3-8835-9A70343E0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2124-A74C-4809-A482-EF18EED88FD5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F6B0367-9058-4EAB-8B59-883BB7D03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E8DBB92-167B-45B5-A9F1-59D91FE92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‹N›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078390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5C412BA-1B18-43B0-BB5B-F76786A69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7F4BFEF-BE9D-4600-8EEA-FE7FAEF94F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A893BA9-6608-44F0-B7A2-2F565259E2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A05E6FF-85C6-4609-B213-A642FDF79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2124-A74C-4809-A482-EF18EED88FD5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10544B4-D1A8-4D02-B992-BBF746410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65B8F6B-0771-4BC5-917B-FE4BF8AE7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‹N›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20059606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3B1B53A-2C05-4E21-8052-2211AA16A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48E17F0-04A9-411A-962A-7AFA8D3640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530BED2-554E-4231-8451-10B3858913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9B2606A-5DAC-4B86-BBBF-FF21290F57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1FF409B-E07E-4D26-851B-F3A12DD966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B6B755E-A5D2-493E-9743-489DB027D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2124-A74C-4809-A482-EF18EED88FD5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BAD67DD3-5002-4F19-BCC9-DC1D21C60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EE2F9E0-564B-493E-9523-A05C01582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‹N›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5977318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C467E9-F754-41E6-9C65-8CBB32510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7F91B2B-72D4-43E9-8B9D-091B980CF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2124-A74C-4809-A482-EF18EED88FD5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27290A0-0E35-4977-B705-4B9E3CD4F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0D527F7-4A01-4070-9F4F-6267FB1E7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‹N›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62049120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BBEA47F-8050-4728-B2BE-374D892D1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2124-A74C-4809-A482-EF18EED88FD5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11BE788-F73F-4A3A-8D2D-A25502872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5D67714-FD85-424B-9001-D8B6C6A34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‹N›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31072976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BD54C6-2F3E-46B9-A21D-F41384E03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FE1FAAE-64CF-455F-BC83-85534B0319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2A1DFA6-A8E0-488D-B2CF-6BBC22D88F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67704C8-EE18-43A6-8780-BBB3027A9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2124-A74C-4809-A482-EF18EED88FD5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C0F730D-E499-4DA4-A2AA-00C3CF788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1DE1BAC-B07A-46DE-BE74-CD1065D10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‹N›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1282764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3A4D79-E321-42FB-921B-A5A4C2B74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15E0814-A6F2-4D24-89C7-950E97359A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AE9FFA5-3482-431C-A3EF-86B5AD0A8B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67E2826-F5E0-439D-8A29-FFA601691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2124-A74C-4809-A482-EF18EED88FD5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4E44743-C034-426C-8B74-1F92A356D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D744EF8-B07F-48DB-9013-A107FACBE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‹N›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9256077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4FF0A4F-B85E-4DC8-B720-E86EA1990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7D6C0A7-B9B3-4C5D-86FF-BE8605CDEA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BB0E970-8FE5-47BC-8C5B-56943E63FF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12124-A74C-4809-A482-EF18EED88FD5}" type="datetimeFigureOut">
              <a:rPr lang="it-IT" smtClean="0"/>
              <a:t>21/05/2019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47440E2-3279-4228-AD05-9BD96E5268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8BF14A-E95A-4546-B744-19394507BA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‹N›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49401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youtube.com/watch?v=GByyCmgdpTY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Rectangle 116">
            <a:extLst>
              <a:ext uri="{FF2B5EF4-FFF2-40B4-BE49-F238E27FC236}">
                <a16:creationId xmlns:a16="http://schemas.microsoft.com/office/drawing/2014/main" id="{2A8AA5BC-4F7A-4226-8F99-6D824B226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493"/>
            <a:ext cx="9144000" cy="514599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3E5445C6-DD42-4979-86FF-03730E8C6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300" y="241299"/>
            <a:ext cx="8680116" cy="4660901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127000" cap="sq" cmpd="thinThick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hape 111"/>
          <p:cNvSpPr txBox="1">
            <a:spLocks noGrp="1"/>
          </p:cNvSpPr>
          <p:nvPr>
            <p:ph type="ctrTitle"/>
          </p:nvPr>
        </p:nvSpPr>
        <p:spPr>
          <a:xfrm>
            <a:off x="1143000" y="841771"/>
            <a:ext cx="6858000" cy="2130028"/>
          </a:xfrm>
          <a:prstGeom prst="rect">
            <a:avLst/>
          </a:prstGeom>
        </p:spPr>
        <p:txBody>
          <a:bodyPr lIns="91425" tIns="91425" rIns="91425" bIns="91425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it-IT" sz="4400" i="1" dirty="0"/>
              <a:t>Raccontare la </a:t>
            </a:r>
            <a:r>
              <a:rPr lang="en" sz="4400" i="1" dirty="0"/>
              <a:t>decolonizzazione </a:t>
            </a:r>
            <a:r>
              <a:rPr lang="it-IT" sz="4400" i="1" dirty="0"/>
              <a:t>per decolonizzare l’Europa</a:t>
            </a:r>
            <a:endParaRPr lang="en" sz="4400" i="1" dirty="0"/>
          </a:p>
        </p:txBody>
      </p:sp>
      <p:sp>
        <p:nvSpPr>
          <p:cNvPr id="112" name="Shape 112"/>
          <p:cNvSpPr txBox="1">
            <a:spLocks noGrp="1"/>
          </p:cNvSpPr>
          <p:nvPr>
            <p:ph type="subTitle" idx="1"/>
          </p:nvPr>
        </p:nvSpPr>
        <p:spPr>
          <a:xfrm>
            <a:off x="1143000" y="3192327"/>
            <a:ext cx="6858000" cy="1200613"/>
          </a:xfrm>
          <a:prstGeom prst="rect">
            <a:avLst/>
          </a:prstGeom>
        </p:spPr>
        <p:txBody>
          <a:bodyPr lIns="91425" tIns="91425" rIns="91425" bIns="91425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it-IT" dirty="0">
                <a:solidFill>
                  <a:schemeClr val="accent1"/>
                </a:solidFill>
              </a:rPr>
              <a:t>Sartre, </a:t>
            </a:r>
            <a:r>
              <a:rPr lang="it-IT" dirty="0" err="1">
                <a:solidFill>
                  <a:schemeClr val="accent1"/>
                </a:solidFill>
              </a:rPr>
              <a:t>Vautier</a:t>
            </a:r>
            <a:r>
              <a:rPr lang="it-IT" dirty="0">
                <a:solidFill>
                  <a:schemeClr val="accent1"/>
                </a:solidFill>
              </a:rPr>
              <a:t>, e l’eccezione Algerina</a:t>
            </a:r>
            <a:endParaRPr lang="en" dirty="0">
              <a:solidFill>
                <a:schemeClr val="accent1"/>
              </a:solidFill>
            </a:endParaRPr>
          </a:p>
        </p:txBody>
      </p: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45000665-DFC7-417E-8FD7-516A0F15C9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543300" y="3082062"/>
            <a:ext cx="2057400" cy="0"/>
          </a:xfrm>
          <a:prstGeom prst="line">
            <a:avLst/>
          </a:prstGeom>
          <a:ln w="127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Rectangle 121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5659" y="3429000"/>
            <a:ext cx="5293730" cy="1473199"/>
          </a:xfrm>
          <a:prstGeom prst="rect">
            <a:avLst/>
          </a:prstGeom>
          <a:solidFill>
            <a:srgbClr val="7E7F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9" name="Shape 179"/>
          <p:cNvSpPr txBox="1">
            <a:spLocks noGrp="1"/>
          </p:cNvSpPr>
          <p:nvPr>
            <p:ph type="title"/>
          </p:nvPr>
        </p:nvSpPr>
        <p:spPr>
          <a:xfrm>
            <a:off x="393192" y="3575304"/>
            <a:ext cx="4945641" cy="12189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algn="r" defTabSz="914400">
              <a:spcBef>
                <a:spcPct val="0"/>
              </a:spcBef>
            </a:pPr>
            <a:r>
              <a:rPr lang="en-US" sz="4100">
                <a:solidFill>
                  <a:srgbClr val="FFFFFF"/>
                </a:solidFill>
              </a:rPr>
              <a:t>Sartre e l’opinione pubblica</a:t>
            </a:r>
          </a:p>
        </p:txBody>
      </p:sp>
      <p:pic>
        <p:nvPicPr>
          <p:cNvPr id="181" name="Shape 181"/>
          <p:cNvPicPr preferRelativeResize="0"/>
          <p:nvPr/>
        </p:nvPicPr>
        <p:blipFill rotWithShape="1">
          <a:blip r:embed="rId3">
            <a:extLst/>
          </a:blip>
          <a:srcRect r="-2" b="12818"/>
          <a:stretch/>
        </p:blipFill>
        <p:spPr>
          <a:xfrm>
            <a:off x="245660" y="241299"/>
            <a:ext cx="5293729" cy="3080544"/>
          </a:xfrm>
          <a:prstGeom prst="rect">
            <a:avLst/>
          </a:prstGeom>
          <a:noFill/>
        </p:spPr>
      </p:pic>
      <p:sp>
        <p:nvSpPr>
          <p:cNvPr id="124" name="Rectangle 123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50991" y="241299"/>
            <a:ext cx="3251710" cy="46609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021989" y="688293"/>
            <a:ext cx="2568554" cy="363927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indent="-228600" defTabSz="914400">
              <a:spcBef>
                <a:spcPts val="0"/>
              </a:spcBef>
              <a:spcAft>
                <a:spcPts val="600"/>
              </a:spcAft>
            </a:pPr>
            <a:endParaRPr lang="en-US" sz="1500">
              <a:solidFill>
                <a:srgbClr val="FFFFFF"/>
              </a:solidFill>
            </a:endParaRPr>
          </a:p>
          <a:p>
            <a:pPr indent="-228600" defTabSz="914400">
              <a:spcBef>
                <a:spcPts val="0"/>
              </a:spcBef>
              <a:spcAft>
                <a:spcPts val="600"/>
              </a:spcAft>
            </a:pPr>
            <a:endParaRPr lang="en-US" sz="1500">
              <a:solidFill>
                <a:srgbClr val="FFFFFF"/>
              </a:solidFill>
            </a:endParaRPr>
          </a:p>
          <a:p>
            <a:pPr indent="-228600" defTabSz="914400">
              <a:spcBef>
                <a:spcPts val="0"/>
              </a:spcBef>
              <a:spcAft>
                <a:spcPts val="600"/>
              </a:spcAft>
            </a:pPr>
            <a:endParaRPr lang="en-US" sz="1500">
              <a:solidFill>
                <a:srgbClr val="FFFFFF"/>
              </a:solidFill>
            </a:endParaRPr>
          </a:p>
          <a:p>
            <a:pPr indent="-228600" defTabSz="914400">
              <a:spcBef>
                <a:spcPts val="0"/>
              </a:spcBef>
              <a:spcAft>
                <a:spcPts val="600"/>
              </a:spcAft>
            </a:pPr>
            <a:endParaRPr lang="en-US" sz="1500">
              <a:solidFill>
                <a:srgbClr val="FFFFFF"/>
              </a:solidFill>
            </a:endParaRPr>
          </a:p>
          <a:p>
            <a:pPr indent="-228600" defTabSz="914400">
              <a:spcBef>
                <a:spcPts val="0"/>
              </a:spcBef>
              <a:spcAft>
                <a:spcPts val="600"/>
              </a:spcAft>
            </a:pPr>
            <a:endParaRPr lang="en-US" sz="1500">
              <a:solidFill>
                <a:srgbClr val="FFFFFF"/>
              </a:solidFill>
            </a:endParaRPr>
          </a:p>
          <a:p>
            <a:pPr indent="-228600" defTabSz="914400">
              <a:spcBef>
                <a:spcPts val="0"/>
              </a:spcBef>
              <a:spcAft>
                <a:spcPts val="600"/>
              </a:spcAft>
            </a:pPr>
            <a:endParaRPr lang="en-US" sz="1500">
              <a:solidFill>
                <a:srgbClr val="FFFFFF"/>
              </a:solidFill>
            </a:endParaRPr>
          </a:p>
          <a:p>
            <a:pPr indent="-228600" defTabSz="914400">
              <a:spcBef>
                <a:spcPts val="0"/>
              </a:spcBef>
              <a:spcAft>
                <a:spcPts val="600"/>
              </a:spcAft>
            </a:pPr>
            <a:r>
              <a:rPr lang="en-US" sz="1500" u="sng">
                <a:solidFill>
                  <a:srgbClr val="FFFFFF"/>
                </a:solidFill>
                <a:hlinkClick r:id="rId4"/>
              </a:rPr>
              <a:t>La battaglia di Algeri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52663" y="240882"/>
            <a:ext cx="3249230" cy="4634664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81144E92-B038-498A-B384-2B33D7F66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77" y="685800"/>
            <a:ext cx="2743200" cy="216568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spcBef>
                <a:spcPct val="0"/>
              </a:spcBef>
            </a:pPr>
            <a:r>
              <a:rPr lang="en-US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René Vautier 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88F4DB1-06AD-40C1-AA9A-102DEB0B21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5677" y="3127875"/>
            <a:ext cx="2743200" cy="114419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en-US" sz="1500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La cinepresa come un’arma al servizio della decolonizzazione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3344" y="2932700"/>
            <a:ext cx="1940093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magine 4" descr="Immagine che contiene testo, libro&#10;&#10;Descrizione generata automaticamente">
            <a:extLst>
              <a:ext uri="{FF2B5EF4-FFF2-40B4-BE49-F238E27FC236}">
                <a16:creationId xmlns:a16="http://schemas.microsoft.com/office/drawing/2014/main" id="{A8114D7C-A391-4424-B922-AD548B436F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0114" y="369429"/>
            <a:ext cx="3605663" cy="441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290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52663" y="240882"/>
            <a:ext cx="3249230" cy="4634664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C7822C8-B6E7-4DC6-AA41-4335301E9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77" y="685800"/>
            <a:ext cx="2743200" cy="216568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spcBef>
                <a:spcPct val="0"/>
              </a:spcBef>
            </a:pPr>
            <a:r>
              <a:rPr lang="en-US" sz="3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Un film di Jacques </a:t>
            </a:r>
            <a:r>
              <a:rPr lang="en-US" sz="36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Panijel</a:t>
            </a:r>
            <a:endParaRPr lang="en-US" sz="3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3344" y="2932700"/>
            <a:ext cx="1940093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magine 4" descr="Immagine che contiene acqua, testo, esterni, cielo&#10;&#10;Descrizione generata automaticamente">
            <a:extLst>
              <a:ext uri="{FF2B5EF4-FFF2-40B4-BE49-F238E27FC236}">
                <a16:creationId xmlns:a16="http://schemas.microsoft.com/office/drawing/2014/main" id="{C5D5318E-4AE9-42A3-834B-835812D54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697" y="369429"/>
            <a:ext cx="3120497" cy="4410597"/>
          </a:xfrm>
          <a:prstGeom prst="rect">
            <a:avLst/>
          </a:prstGeom>
        </p:spPr>
      </p:pic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79D1A8C-A224-4296-A3F7-76137840C7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 flipV="1">
            <a:off x="457200" y="4925680"/>
            <a:ext cx="8229600" cy="4608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34507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457200" y="155629"/>
            <a:ext cx="8229600" cy="804876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Jean Paul Sartre (1905-1980)</a:t>
            </a:r>
          </a:p>
        </p:txBody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32" name="Shape 1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4492" y="960505"/>
            <a:ext cx="5311434" cy="40251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Rectangle 108">
            <a:extLst>
              <a:ext uri="{FF2B5EF4-FFF2-40B4-BE49-F238E27FC236}">
                <a16:creationId xmlns:a16="http://schemas.microsoft.com/office/drawing/2014/main" id="{F98ED85F-DCEE-4B50-802E-71A6E3E12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240030"/>
            <a:ext cx="8661654" cy="4663440"/>
          </a:xfrm>
          <a:prstGeom prst="rect">
            <a:avLst/>
          </a:prstGeom>
          <a:solidFill>
            <a:schemeClr val="tx1">
              <a:alpha val="14000"/>
            </a:schemeClr>
          </a:solidFill>
          <a:ln w="127000" cap="sq" cmpd="thinThick">
            <a:solidFill>
              <a:schemeClr val="tx1">
                <a:lumMod val="85000"/>
                <a:lumOff val="15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628650" y="473868"/>
            <a:ext cx="7886700" cy="99417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defTabSz="914400">
              <a:spcBef>
                <a:spcPct val="0"/>
              </a:spcBef>
            </a:pPr>
            <a:r>
              <a: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Manifesto dei 121 (1960)</a:t>
            </a:r>
          </a:p>
        </p:txBody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28650" y="1312529"/>
            <a:ext cx="7886700" cy="3489992"/>
          </a:xfrm>
          <a:prstGeom prst="rect">
            <a:avLst/>
          </a:prstGeom>
        </p:spPr>
        <p:txBody>
          <a:bodyPr vert="horz" lIns="91440" tIns="45720" rIns="91440" bIns="45720" rtlCol="0" anchorCtr="0">
            <a:normAutofit fontScale="92500" lnSpcReduction="20000"/>
          </a:bodyPr>
          <a:lstStyle/>
          <a:p>
            <a:pPr marL="0" lvl="0" indent="0" algn="just" defTabSz="91440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900" dirty="0"/>
              <a:t>«Per </a:t>
            </a:r>
            <a:r>
              <a:rPr lang="en-US" sz="1900" dirty="0" err="1"/>
              <a:t>gli</a:t>
            </a:r>
            <a:r>
              <a:rPr lang="en-US" sz="1900" dirty="0"/>
              <a:t> </a:t>
            </a:r>
            <a:r>
              <a:rPr lang="en-US" sz="1900" dirty="0" err="1"/>
              <a:t>Algerini</a:t>
            </a:r>
            <a:r>
              <a:rPr lang="en-US" sz="1900" dirty="0"/>
              <a:t>, la lotta </a:t>
            </a:r>
            <a:r>
              <a:rPr lang="en-US" sz="1900" dirty="0" err="1"/>
              <a:t>perseguita</a:t>
            </a:r>
            <a:r>
              <a:rPr lang="en-US" sz="1900" dirty="0"/>
              <a:t> </a:t>
            </a:r>
            <a:r>
              <a:rPr lang="en-US" sz="1900" dirty="0" err="1"/>
              <a:t>sia</a:t>
            </a:r>
            <a:r>
              <a:rPr lang="en-US" sz="1900" dirty="0"/>
              <a:t> </a:t>
            </a:r>
            <a:r>
              <a:rPr lang="en-US" sz="1900" dirty="0" err="1"/>
              <a:t>attraverso</a:t>
            </a:r>
            <a:r>
              <a:rPr lang="en-US" sz="1900" dirty="0"/>
              <a:t> </a:t>
            </a:r>
            <a:r>
              <a:rPr lang="en-US" sz="1900" dirty="0" err="1"/>
              <a:t>mezzi</a:t>
            </a:r>
            <a:r>
              <a:rPr lang="en-US" sz="1900" dirty="0"/>
              <a:t> </a:t>
            </a:r>
            <a:r>
              <a:rPr lang="en-US" sz="1900" dirty="0" err="1"/>
              <a:t>militari</a:t>
            </a:r>
            <a:r>
              <a:rPr lang="en-US" sz="1900" dirty="0"/>
              <a:t> </a:t>
            </a:r>
            <a:r>
              <a:rPr lang="en-US" sz="1900" dirty="0" err="1"/>
              <a:t>che</a:t>
            </a:r>
            <a:r>
              <a:rPr lang="en-US" sz="1900" dirty="0"/>
              <a:t> </a:t>
            </a:r>
            <a:r>
              <a:rPr lang="en-US" sz="1900" dirty="0" err="1"/>
              <a:t>attraverso</a:t>
            </a:r>
            <a:r>
              <a:rPr lang="en-US" sz="1900" dirty="0"/>
              <a:t> </a:t>
            </a:r>
            <a:r>
              <a:rPr lang="en-US" sz="1900" dirty="0" err="1"/>
              <a:t>mezzi</a:t>
            </a:r>
            <a:r>
              <a:rPr lang="en-US" sz="1900" dirty="0"/>
              <a:t> </a:t>
            </a:r>
            <a:r>
              <a:rPr lang="en-US" sz="1900" dirty="0" err="1"/>
              <a:t>diplomatici</a:t>
            </a:r>
            <a:r>
              <a:rPr lang="en-US" sz="1900" dirty="0"/>
              <a:t>, non </a:t>
            </a:r>
            <a:r>
              <a:rPr lang="en-US" sz="1900" dirty="0" err="1"/>
              <a:t>comporta</a:t>
            </a:r>
            <a:r>
              <a:rPr lang="en-US" sz="1900" dirty="0"/>
              <a:t> </a:t>
            </a:r>
            <a:r>
              <a:rPr lang="en-US" sz="1900" dirty="0" err="1"/>
              <a:t>alcun</a:t>
            </a:r>
            <a:r>
              <a:rPr lang="en-US" sz="1900" dirty="0"/>
              <a:t> </a:t>
            </a:r>
            <a:r>
              <a:rPr lang="en-US" sz="1900" dirty="0" err="1"/>
              <a:t>equivoco</a:t>
            </a:r>
            <a:r>
              <a:rPr lang="en-US" sz="1900" dirty="0"/>
              <a:t>. </a:t>
            </a:r>
            <a:r>
              <a:rPr lang="en-US" sz="1900" u="sng" dirty="0"/>
              <a:t>E' una </a:t>
            </a:r>
            <a:r>
              <a:rPr lang="en-US" sz="1900" u="sng" dirty="0" err="1"/>
              <a:t>guerra</a:t>
            </a:r>
            <a:r>
              <a:rPr lang="en-US" sz="1900" u="sng" dirty="0"/>
              <a:t> </a:t>
            </a:r>
            <a:r>
              <a:rPr lang="en-US" sz="1900" u="sng" dirty="0" err="1"/>
              <a:t>d'indipendenza</a:t>
            </a:r>
            <a:r>
              <a:rPr lang="en-US" sz="1900" u="sng" dirty="0"/>
              <a:t> </a:t>
            </a:r>
            <a:r>
              <a:rPr lang="en-US" sz="1900" u="sng" dirty="0" err="1"/>
              <a:t>nazionale</a:t>
            </a:r>
            <a:r>
              <a:rPr lang="en-US" sz="1900" dirty="0"/>
              <a:t>. Ma per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Francesi</a:t>
            </a:r>
            <a:r>
              <a:rPr lang="en-US" sz="1900" dirty="0"/>
              <a:t>, </a:t>
            </a:r>
            <a:r>
              <a:rPr lang="en-US" sz="1900" dirty="0" err="1"/>
              <a:t>che</a:t>
            </a:r>
            <a:r>
              <a:rPr lang="en-US" sz="1900" dirty="0"/>
              <a:t> </a:t>
            </a:r>
            <a:r>
              <a:rPr lang="en-US" sz="1900" dirty="0" err="1"/>
              <a:t>natura</a:t>
            </a:r>
            <a:r>
              <a:rPr lang="en-US" sz="1900" dirty="0"/>
              <a:t> ha? Non è una </a:t>
            </a:r>
            <a:r>
              <a:rPr lang="en-US" sz="1900" dirty="0" err="1"/>
              <a:t>guerra</a:t>
            </a:r>
            <a:r>
              <a:rPr lang="en-US" sz="1900" dirty="0"/>
              <a:t> </a:t>
            </a:r>
            <a:r>
              <a:rPr lang="en-US" sz="1900" dirty="0" err="1"/>
              <a:t>estera</a:t>
            </a:r>
            <a:r>
              <a:rPr lang="en-US" sz="1900" dirty="0"/>
              <a:t>... Non </a:t>
            </a:r>
            <a:r>
              <a:rPr lang="en-US" sz="1900" dirty="0" err="1"/>
              <a:t>basterebbe</a:t>
            </a:r>
            <a:r>
              <a:rPr lang="en-US" sz="1900" dirty="0"/>
              <a:t> </a:t>
            </a:r>
            <a:r>
              <a:rPr lang="en-US" sz="1900" dirty="0" err="1"/>
              <a:t>neanche</a:t>
            </a:r>
            <a:r>
              <a:rPr lang="en-US" sz="1900" dirty="0"/>
              <a:t> dire </a:t>
            </a:r>
            <a:r>
              <a:rPr lang="en-US" sz="1900" dirty="0" err="1"/>
              <a:t>che</a:t>
            </a:r>
            <a:r>
              <a:rPr lang="en-US" sz="1900" dirty="0"/>
              <a:t> </a:t>
            </a:r>
            <a:r>
              <a:rPr lang="en-US" sz="1900" dirty="0" err="1"/>
              <a:t>si</a:t>
            </a:r>
            <a:r>
              <a:rPr lang="en-US" sz="1900" dirty="0"/>
              <a:t> </a:t>
            </a:r>
            <a:r>
              <a:rPr lang="en-US" sz="1900" dirty="0" err="1"/>
              <a:t>tratta</a:t>
            </a:r>
            <a:r>
              <a:rPr lang="en-US" sz="1900" dirty="0"/>
              <a:t> di una </a:t>
            </a:r>
            <a:r>
              <a:rPr lang="en-US" sz="1900" dirty="0" err="1"/>
              <a:t>guerra</a:t>
            </a:r>
            <a:r>
              <a:rPr lang="en-US" sz="1900" dirty="0"/>
              <a:t> di </a:t>
            </a:r>
            <a:r>
              <a:rPr lang="en-US" sz="1900" dirty="0" err="1"/>
              <a:t>conquista</a:t>
            </a:r>
            <a:r>
              <a:rPr lang="en-US" sz="1900" dirty="0"/>
              <a:t>, </a:t>
            </a:r>
            <a:r>
              <a:rPr lang="en-US" sz="1900" dirty="0" err="1"/>
              <a:t>guerra</a:t>
            </a:r>
            <a:r>
              <a:rPr lang="en-US" sz="1900" dirty="0"/>
              <a:t> </a:t>
            </a:r>
            <a:r>
              <a:rPr lang="en-US" sz="1900" dirty="0" err="1"/>
              <a:t>imperialista</a:t>
            </a:r>
            <a:r>
              <a:rPr lang="en-US" sz="1900" dirty="0"/>
              <a:t>, </a:t>
            </a:r>
            <a:r>
              <a:rPr lang="en-US" sz="1900" dirty="0" err="1"/>
              <a:t>accompagnata</a:t>
            </a:r>
            <a:r>
              <a:rPr lang="en-US" sz="1900" dirty="0"/>
              <a:t> da un </a:t>
            </a:r>
            <a:r>
              <a:rPr lang="en-US" sz="1900" dirty="0" err="1"/>
              <a:t>sovrappiù</a:t>
            </a:r>
            <a:r>
              <a:rPr lang="en-US" sz="1900" dirty="0"/>
              <a:t> di </a:t>
            </a:r>
            <a:r>
              <a:rPr lang="en-US" sz="1900" dirty="0" err="1"/>
              <a:t>razzismo</a:t>
            </a:r>
            <a:r>
              <a:rPr lang="en-US" sz="1900" dirty="0"/>
              <a:t>. </a:t>
            </a:r>
            <a:r>
              <a:rPr lang="en-US" sz="1900" dirty="0" err="1"/>
              <a:t>C'è</a:t>
            </a:r>
            <a:r>
              <a:rPr lang="en-US" sz="1900" dirty="0"/>
              <a:t> di </a:t>
            </a:r>
            <a:r>
              <a:rPr lang="en-US" sz="1900" dirty="0" err="1"/>
              <a:t>tutto</a:t>
            </a:r>
            <a:r>
              <a:rPr lang="en-US" sz="1900" dirty="0"/>
              <a:t> </a:t>
            </a:r>
            <a:r>
              <a:rPr lang="en-US" sz="1900" dirty="0" err="1"/>
              <a:t>questo</a:t>
            </a:r>
            <a:r>
              <a:rPr lang="en-US" sz="1900" dirty="0"/>
              <a:t> in </a:t>
            </a:r>
            <a:r>
              <a:rPr lang="en-US" sz="1900" dirty="0" err="1"/>
              <a:t>ogni</a:t>
            </a:r>
            <a:r>
              <a:rPr lang="en-US" sz="1900" dirty="0"/>
              <a:t> </a:t>
            </a:r>
            <a:r>
              <a:rPr lang="en-US" sz="1900" dirty="0" err="1"/>
              <a:t>guerra</a:t>
            </a:r>
            <a:r>
              <a:rPr lang="en-US" sz="1900" dirty="0"/>
              <a:t>, e </a:t>
            </a:r>
            <a:r>
              <a:rPr lang="en-US" sz="1900" dirty="0" err="1"/>
              <a:t>l'equivoco</a:t>
            </a:r>
            <a:r>
              <a:rPr lang="en-US" sz="1900" dirty="0"/>
              <a:t> </a:t>
            </a:r>
            <a:r>
              <a:rPr lang="en-US" sz="1900" dirty="0" err="1"/>
              <a:t>resta</a:t>
            </a:r>
            <a:r>
              <a:rPr lang="en-US" sz="1900" dirty="0"/>
              <a:t>... </a:t>
            </a:r>
            <a:r>
              <a:rPr lang="en-US" sz="1900" dirty="0" err="1"/>
              <a:t>guerra</a:t>
            </a:r>
            <a:r>
              <a:rPr lang="en-US" sz="1900" dirty="0"/>
              <a:t> di </a:t>
            </a:r>
            <a:r>
              <a:rPr lang="en-US" sz="1900" dirty="0" err="1"/>
              <a:t>conquista</a:t>
            </a:r>
            <a:r>
              <a:rPr lang="en-US" sz="1900" dirty="0"/>
              <a:t>, né </a:t>
            </a:r>
            <a:r>
              <a:rPr lang="en-US" sz="1900" dirty="0" err="1"/>
              <a:t>guerra</a:t>
            </a:r>
            <a:r>
              <a:rPr lang="en-US" sz="1900" dirty="0"/>
              <a:t> di "</a:t>
            </a:r>
            <a:r>
              <a:rPr lang="en-US" sz="1900" dirty="0" err="1"/>
              <a:t>difesa</a:t>
            </a:r>
            <a:r>
              <a:rPr lang="en-US" sz="1900" dirty="0"/>
              <a:t> </a:t>
            </a:r>
            <a:r>
              <a:rPr lang="en-US" sz="1900" dirty="0" err="1"/>
              <a:t>nazionale</a:t>
            </a:r>
            <a:r>
              <a:rPr lang="en-US" sz="1900" dirty="0"/>
              <a:t>", né </a:t>
            </a:r>
            <a:r>
              <a:rPr lang="en-US" sz="1900" dirty="0" err="1"/>
              <a:t>guerra</a:t>
            </a:r>
            <a:r>
              <a:rPr lang="en-US" sz="1900" dirty="0"/>
              <a:t> </a:t>
            </a:r>
            <a:r>
              <a:rPr lang="en-US" sz="1900" dirty="0" err="1"/>
              <a:t>civile</a:t>
            </a:r>
            <a:r>
              <a:rPr lang="en-US" sz="1900" dirty="0"/>
              <a:t>, la </a:t>
            </a:r>
            <a:r>
              <a:rPr lang="en-US" sz="1900" dirty="0" err="1"/>
              <a:t>guerra</a:t>
            </a:r>
            <a:r>
              <a:rPr lang="en-US" sz="1900" dirty="0"/>
              <a:t> </a:t>
            </a:r>
            <a:r>
              <a:rPr lang="en-US" sz="1900" dirty="0" err="1"/>
              <a:t>d'Algeria</a:t>
            </a:r>
            <a:r>
              <a:rPr lang="en-US" sz="1900" dirty="0"/>
              <a:t> è </a:t>
            </a:r>
            <a:r>
              <a:rPr lang="en-US" sz="1900" dirty="0" err="1"/>
              <a:t>poco</a:t>
            </a:r>
            <a:r>
              <a:rPr lang="en-US" sz="1900" dirty="0"/>
              <a:t> a </a:t>
            </a:r>
            <a:r>
              <a:rPr lang="en-US" sz="1900" dirty="0" err="1"/>
              <a:t>poco</a:t>
            </a:r>
            <a:r>
              <a:rPr lang="en-US" sz="1900" dirty="0"/>
              <a:t> </a:t>
            </a:r>
            <a:r>
              <a:rPr lang="en-US" sz="1900" dirty="0" err="1"/>
              <a:t>divenuta</a:t>
            </a:r>
            <a:r>
              <a:rPr lang="en-US" sz="1900" dirty="0"/>
              <a:t> una azione propria </a:t>
            </a:r>
            <a:r>
              <a:rPr lang="en-US" sz="1900" dirty="0" err="1"/>
              <a:t>all'Esercito</a:t>
            </a:r>
            <a:r>
              <a:rPr lang="en-US" sz="1900" dirty="0"/>
              <a:t> </a:t>
            </a:r>
            <a:r>
              <a:rPr lang="en-US" sz="1900" dirty="0" err="1"/>
              <a:t>d'Algeria</a:t>
            </a:r>
            <a:r>
              <a:rPr lang="en-US" sz="1900" dirty="0"/>
              <a:t> e a una </a:t>
            </a:r>
            <a:r>
              <a:rPr lang="en-US" sz="1900" dirty="0" err="1"/>
              <a:t>casta</a:t>
            </a:r>
            <a:r>
              <a:rPr lang="en-US" sz="1900" dirty="0"/>
              <a:t> </a:t>
            </a:r>
            <a:r>
              <a:rPr lang="en-US" sz="1900" dirty="0" err="1"/>
              <a:t>che</a:t>
            </a:r>
            <a:r>
              <a:rPr lang="en-US" sz="1900" dirty="0"/>
              <a:t> </a:t>
            </a:r>
            <a:r>
              <a:rPr lang="en-US" sz="1900" dirty="0" err="1"/>
              <a:t>rifiuta</a:t>
            </a:r>
            <a:r>
              <a:rPr lang="en-US" sz="1900" dirty="0"/>
              <a:t> di </a:t>
            </a:r>
            <a:r>
              <a:rPr lang="en-US" sz="1900" dirty="0" err="1"/>
              <a:t>cedere</a:t>
            </a:r>
            <a:r>
              <a:rPr lang="en-US" sz="1900" dirty="0"/>
              <a:t> di </a:t>
            </a:r>
            <a:r>
              <a:rPr lang="en-US" sz="1900" dirty="0" err="1"/>
              <a:t>fronte</a:t>
            </a:r>
            <a:r>
              <a:rPr lang="en-US" sz="1900" dirty="0"/>
              <a:t> a un </a:t>
            </a:r>
            <a:r>
              <a:rPr lang="en-US" sz="1900" dirty="0" err="1"/>
              <a:t>sollevamento</a:t>
            </a:r>
            <a:r>
              <a:rPr lang="en-US" sz="1900" dirty="0"/>
              <a:t> di cui lo </a:t>
            </a:r>
            <a:r>
              <a:rPr lang="en-US" sz="1900" dirty="0" err="1"/>
              <a:t>stesso</a:t>
            </a:r>
            <a:r>
              <a:rPr lang="en-US" sz="1900" dirty="0"/>
              <a:t> </a:t>
            </a:r>
            <a:r>
              <a:rPr lang="en-US" sz="1900" dirty="0" err="1"/>
              <a:t>potere</a:t>
            </a:r>
            <a:r>
              <a:rPr lang="en-US" sz="1900" dirty="0"/>
              <a:t> </a:t>
            </a:r>
            <a:r>
              <a:rPr lang="en-US" sz="1900" dirty="0" err="1"/>
              <a:t>civile</a:t>
            </a:r>
            <a:r>
              <a:rPr lang="en-US" sz="1900" dirty="0"/>
              <a:t>, </a:t>
            </a:r>
            <a:r>
              <a:rPr lang="en-US" sz="1900" dirty="0" err="1"/>
              <a:t>rendendosi</a:t>
            </a:r>
            <a:r>
              <a:rPr lang="en-US" sz="1900" dirty="0"/>
              <a:t> </a:t>
            </a:r>
            <a:r>
              <a:rPr lang="en-US" sz="1900" dirty="0" err="1"/>
              <a:t>conto</a:t>
            </a:r>
            <a:r>
              <a:rPr lang="en-US" sz="1900" dirty="0"/>
              <a:t> del </a:t>
            </a:r>
            <a:r>
              <a:rPr lang="en-US" sz="1900" dirty="0" err="1"/>
              <a:t>crollo</a:t>
            </a:r>
            <a:r>
              <a:rPr lang="en-US" sz="1900" dirty="0"/>
              <a:t> </a:t>
            </a:r>
            <a:r>
              <a:rPr lang="en-US" sz="1900" dirty="0" err="1"/>
              <a:t>generale</a:t>
            </a:r>
            <a:r>
              <a:rPr lang="en-US" sz="1900" dirty="0"/>
              <a:t> </a:t>
            </a:r>
            <a:r>
              <a:rPr lang="en-US" sz="1900" dirty="0" err="1"/>
              <a:t>degli</a:t>
            </a:r>
            <a:r>
              <a:rPr lang="en-US" sz="1900" dirty="0"/>
              <a:t> </a:t>
            </a:r>
            <a:r>
              <a:rPr lang="en-US" sz="1900" dirty="0" err="1"/>
              <a:t>Imperi</a:t>
            </a:r>
            <a:r>
              <a:rPr lang="en-US" sz="1900" dirty="0"/>
              <a:t> </a:t>
            </a:r>
            <a:r>
              <a:rPr lang="en-US" sz="1900" dirty="0" err="1"/>
              <a:t>Coloniali</a:t>
            </a:r>
            <a:r>
              <a:rPr lang="en-US" sz="1900" dirty="0"/>
              <a:t>, </a:t>
            </a:r>
            <a:r>
              <a:rPr lang="en-US" sz="1900" dirty="0" err="1"/>
              <a:t>sembra</a:t>
            </a:r>
            <a:r>
              <a:rPr lang="en-US" sz="1900" dirty="0"/>
              <a:t> pronto a </a:t>
            </a:r>
            <a:r>
              <a:rPr lang="en-US" sz="1900" dirty="0" err="1"/>
              <a:t>riconoscere</a:t>
            </a:r>
            <a:r>
              <a:rPr lang="en-US" sz="1900" dirty="0"/>
              <a:t> in </a:t>
            </a:r>
            <a:r>
              <a:rPr lang="en-US" sz="1900" dirty="0" err="1"/>
              <a:t>tal</a:t>
            </a:r>
            <a:r>
              <a:rPr lang="en-US" sz="1900" dirty="0"/>
              <a:t> </a:t>
            </a:r>
            <a:r>
              <a:rPr lang="en-US" sz="1900" dirty="0" err="1"/>
              <a:t>senso</a:t>
            </a:r>
            <a:r>
              <a:rPr lang="en-US" sz="1900" dirty="0"/>
              <a:t> [...] </a:t>
            </a:r>
          </a:p>
          <a:p>
            <a:pPr marL="0" indent="0" algn="just" defTabSz="914400">
              <a:spcAft>
                <a:spcPts val="600"/>
              </a:spcAft>
              <a:buNone/>
            </a:pPr>
            <a:endParaRPr lang="en-US" sz="1900" dirty="0"/>
          </a:p>
          <a:p>
            <a:pPr marL="0" lvl="0" indent="0" algn="just" defTabSz="91440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78571"/>
              <a:buNone/>
            </a:pPr>
            <a:r>
              <a:rPr lang="en-US" sz="1900" u="sng" dirty="0" err="1"/>
              <a:t>Noi</a:t>
            </a:r>
            <a:r>
              <a:rPr lang="en-US" sz="1900" u="sng" dirty="0"/>
              <a:t> </a:t>
            </a:r>
            <a:r>
              <a:rPr lang="en-US" sz="1900" u="sng" dirty="0" err="1"/>
              <a:t>rispettiamo</a:t>
            </a:r>
            <a:r>
              <a:rPr lang="en-US" sz="1900" u="sng" dirty="0"/>
              <a:t> e </a:t>
            </a:r>
            <a:r>
              <a:rPr lang="en-US" sz="1900" u="sng" dirty="0" err="1"/>
              <a:t>giudichiamo</a:t>
            </a:r>
            <a:r>
              <a:rPr lang="en-US" sz="1900" u="sng" dirty="0"/>
              <a:t> </a:t>
            </a:r>
            <a:r>
              <a:rPr lang="en-US" sz="1900" u="sng" dirty="0" err="1"/>
              <a:t>giustificato</a:t>
            </a:r>
            <a:r>
              <a:rPr lang="en-US" sz="1900" u="sng" dirty="0"/>
              <a:t> </a:t>
            </a:r>
            <a:r>
              <a:rPr lang="en-US" sz="1900" u="sng" dirty="0" err="1"/>
              <a:t>il</a:t>
            </a:r>
            <a:r>
              <a:rPr lang="en-US" sz="1900" u="sng" dirty="0"/>
              <a:t> </a:t>
            </a:r>
            <a:r>
              <a:rPr lang="en-US" sz="1900" u="sng" dirty="0" err="1"/>
              <a:t>rifiuto</a:t>
            </a:r>
            <a:r>
              <a:rPr lang="en-US" sz="1900" u="sng" dirty="0"/>
              <a:t> di </a:t>
            </a:r>
            <a:r>
              <a:rPr lang="en-US" sz="1900" u="sng" dirty="0" err="1"/>
              <a:t>prendere</a:t>
            </a:r>
            <a:r>
              <a:rPr lang="en-US" sz="1900" u="sng" dirty="0"/>
              <a:t> le </a:t>
            </a:r>
            <a:r>
              <a:rPr lang="en-US" sz="1900" u="sng" dirty="0" err="1"/>
              <a:t>armi</a:t>
            </a:r>
            <a:r>
              <a:rPr lang="en-US" sz="1900" u="sng" dirty="0"/>
              <a:t> </a:t>
            </a:r>
            <a:r>
              <a:rPr lang="en-US" sz="1900" u="sng" dirty="0" err="1"/>
              <a:t>contro</a:t>
            </a:r>
            <a:r>
              <a:rPr lang="en-US" sz="1900" u="sng" dirty="0"/>
              <a:t> </a:t>
            </a:r>
            <a:r>
              <a:rPr lang="en-US" sz="1900" u="sng" dirty="0" err="1"/>
              <a:t>il</a:t>
            </a:r>
            <a:r>
              <a:rPr lang="en-US" sz="1900" u="sng" dirty="0"/>
              <a:t> </a:t>
            </a:r>
            <a:r>
              <a:rPr lang="en-US" sz="1900" u="sng" dirty="0" err="1"/>
              <a:t>popolo</a:t>
            </a:r>
            <a:r>
              <a:rPr lang="en-US" sz="1900" u="sng" dirty="0"/>
              <a:t> </a:t>
            </a:r>
            <a:r>
              <a:rPr lang="en-US" sz="1900" u="sng" dirty="0" err="1"/>
              <a:t>algerino</a:t>
            </a:r>
            <a:r>
              <a:rPr lang="en-US" sz="1900" dirty="0"/>
              <a:t>. </a:t>
            </a:r>
            <a:r>
              <a:rPr lang="en-US" sz="1900" dirty="0" err="1"/>
              <a:t>Rispettiamo</a:t>
            </a:r>
            <a:r>
              <a:rPr lang="en-US" sz="1900" dirty="0"/>
              <a:t> e </a:t>
            </a:r>
            <a:r>
              <a:rPr lang="en-US" sz="1900" dirty="0" err="1"/>
              <a:t>giudichiamo</a:t>
            </a:r>
            <a:r>
              <a:rPr lang="en-US" sz="1900" dirty="0"/>
              <a:t> </a:t>
            </a:r>
            <a:r>
              <a:rPr lang="en-US" sz="1900" dirty="0" err="1"/>
              <a:t>giustificata</a:t>
            </a:r>
            <a:r>
              <a:rPr lang="en-US" sz="1900" dirty="0"/>
              <a:t> la </a:t>
            </a:r>
            <a:r>
              <a:rPr lang="en-US" sz="1900" dirty="0" err="1"/>
              <a:t>condotta</a:t>
            </a:r>
            <a:r>
              <a:rPr lang="en-US" sz="1900" dirty="0"/>
              <a:t> </a:t>
            </a:r>
            <a:r>
              <a:rPr lang="en-US" sz="1900" dirty="0" err="1"/>
              <a:t>dei</a:t>
            </a:r>
            <a:r>
              <a:rPr lang="en-US" sz="1900" dirty="0"/>
              <a:t> </a:t>
            </a:r>
            <a:r>
              <a:rPr lang="en-US" sz="1900" dirty="0" err="1"/>
              <a:t>Francesi</a:t>
            </a:r>
            <a:r>
              <a:rPr lang="en-US" sz="1900" dirty="0"/>
              <a:t> </a:t>
            </a:r>
            <a:r>
              <a:rPr lang="en-US" sz="1900" dirty="0" err="1"/>
              <a:t>che</a:t>
            </a:r>
            <a:r>
              <a:rPr lang="en-US" sz="1900" dirty="0"/>
              <a:t> </a:t>
            </a:r>
            <a:r>
              <a:rPr lang="en-US" sz="1900" dirty="0" err="1"/>
              <a:t>pensano</a:t>
            </a:r>
            <a:r>
              <a:rPr lang="en-US" sz="1900" dirty="0"/>
              <a:t> </a:t>
            </a:r>
            <a:r>
              <a:rPr lang="en-US" sz="1900" dirty="0" err="1"/>
              <a:t>sia</a:t>
            </a:r>
            <a:r>
              <a:rPr lang="en-US" sz="1900" dirty="0"/>
              <a:t> </a:t>
            </a:r>
            <a:r>
              <a:rPr lang="en-US" sz="1900" dirty="0" err="1"/>
              <a:t>loro</a:t>
            </a:r>
            <a:r>
              <a:rPr lang="en-US" sz="1900" dirty="0"/>
              <a:t> </a:t>
            </a:r>
            <a:r>
              <a:rPr lang="en-US" sz="1900" dirty="0" err="1"/>
              <a:t>dovere</a:t>
            </a:r>
            <a:r>
              <a:rPr lang="en-US" sz="1900" dirty="0"/>
              <a:t> </a:t>
            </a:r>
            <a:r>
              <a:rPr lang="en-US" sz="1900" dirty="0" err="1"/>
              <a:t>aiutare</a:t>
            </a:r>
            <a:r>
              <a:rPr lang="en-US" sz="1900" dirty="0"/>
              <a:t> e </a:t>
            </a:r>
            <a:r>
              <a:rPr lang="en-US" sz="1900" dirty="0" err="1"/>
              <a:t>proteggere</a:t>
            </a:r>
            <a:r>
              <a:rPr lang="en-US" sz="1900" dirty="0"/>
              <a:t> in </a:t>
            </a:r>
            <a:r>
              <a:rPr lang="en-US" sz="1900" dirty="0" err="1"/>
              <a:t>nome</a:t>
            </a:r>
            <a:r>
              <a:rPr lang="en-US" sz="1900" dirty="0"/>
              <a:t> del </a:t>
            </a:r>
            <a:r>
              <a:rPr lang="en-US" sz="1900" dirty="0" err="1"/>
              <a:t>popolo</a:t>
            </a:r>
            <a:r>
              <a:rPr lang="en-US" sz="1900" dirty="0"/>
              <a:t> </a:t>
            </a:r>
            <a:r>
              <a:rPr lang="en-US" sz="1900" dirty="0" err="1"/>
              <a:t>francese</a:t>
            </a:r>
            <a:r>
              <a:rPr lang="en-US" sz="1900" dirty="0"/>
              <a:t> </a:t>
            </a:r>
            <a:r>
              <a:rPr lang="en-US" sz="1900" dirty="0" err="1"/>
              <a:t>gli</a:t>
            </a:r>
            <a:r>
              <a:rPr lang="en-US" sz="1900" dirty="0"/>
              <a:t> </a:t>
            </a:r>
            <a:r>
              <a:rPr lang="en-US" sz="1900" dirty="0" err="1"/>
              <a:t>Algerini</a:t>
            </a:r>
            <a:r>
              <a:rPr lang="en-US" sz="1900" dirty="0"/>
              <a:t> </a:t>
            </a:r>
            <a:r>
              <a:rPr lang="en-US" sz="1900" dirty="0" err="1"/>
              <a:t>oppressi</a:t>
            </a:r>
            <a:r>
              <a:rPr lang="en-US" sz="1900" dirty="0"/>
              <a:t>. La causa del </a:t>
            </a:r>
            <a:r>
              <a:rPr lang="en-US" sz="1900" dirty="0" err="1"/>
              <a:t>popolo</a:t>
            </a:r>
            <a:r>
              <a:rPr lang="en-US" sz="1900" dirty="0"/>
              <a:t> </a:t>
            </a:r>
            <a:r>
              <a:rPr lang="en-US" sz="1900" dirty="0" err="1"/>
              <a:t>algerino</a:t>
            </a:r>
            <a:r>
              <a:rPr lang="en-US" sz="1900" dirty="0"/>
              <a:t>, </a:t>
            </a:r>
            <a:r>
              <a:rPr lang="en-US" sz="1900" dirty="0" err="1"/>
              <a:t>che</a:t>
            </a:r>
            <a:r>
              <a:rPr lang="en-US" sz="1900" dirty="0"/>
              <a:t> </a:t>
            </a:r>
            <a:r>
              <a:rPr lang="en-US" sz="1900" dirty="0" err="1"/>
              <a:t>contribuisce</a:t>
            </a:r>
            <a:r>
              <a:rPr lang="en-US" sz="1900" dirty="0"/>
              <a:t> in modo </a:t>
            </a:r>
            <a:r>
              <a:rPr lang="en-US" sz="1900" dirty="0" err="1"/>
              <a:t>decisivo</a:t>
            </a:r>
            <a:r>
              <a:rPr lang="en-US" sz="1900" dirty="0"/>
              <a:t> a </a:t>
            </a:r>
            <a:r>
              <a:rPr lang="en-US" sz="1900" dirty="0" err="1"/>
              <a:t>rovinare</a:t>
            </a:r>
            <a:r>
              <a:rPr lang="en-US" sz="1900" dirty="0"/>
              <a:t> </a:t>
            </a:r>
            <a:r>
              <a:rPr lang="en-US" sz="1900" dirty="0" err="1"/>
              <a:t>il</a:t>
            </a:r>
            <a:r>
              <a:rPr lang="en-US" sz="1900" dirty="0"/>
              <a:t> </a:t>
            </a:r>
            <a:r>
              <a:rPr lang="en-US" sz="1900" dirty="0" err="1"/>
              <a:t>sistema</a:t>
            </a:r>
            <a:r>
              <a:rPr lang="en-US" sz="1900" dirty="0"/>
              <a:t> </a:t>
            </a:r>
            <a:r>
              <a:rPr lang="en-US" sz="1900" dirty="0" err="1"/>
              <a:t>coloniale</a:t>
            </a:r>
            <a:r>
              <a:rPr lang="en-US" sz="1900" dirty="0"/>
              <a:t>, è la causa di </a:t>
            </a:r>
            <a:r>
              <a:rPr lang="en-US" sz="1900" dirty="0" err="1"/>
              <a:t>tutti</a:t>
            </a:r>
            <a:r>
              <a:rPr lang="en-US" sz="1900" dirty="0"/>
              <a:t> </a:t>
            </a:r>
            <a:r>
              <a:rPr lang="en-US" sz="1900" dirty="0" err="1"/>
              <a:t>gli</a:t>
            </a:r>
            <a:r>
              <a:rPr lang="en-US" sz="1900" dirty="0"/>
              <a:t> </a:t>
            </a:r>
            <a:r>
              <a:rPr lang="en-US" sz="1900" dirty="0" err="1"/>
              <a:t>uomini</a:t>
            </a:r>
            <a:r>
              <a:rPr lang="en-US" sz="1900" dirty="0"/>
              <a:t> </a:t>
            </a:r>
            <a:r>
              <a:rPr lang="en-US" sz="1900" dirty="0" err="1"/>
              <a:t>liberi</a:t>
            </a:r>
            <a:endParaRPr lang="en-US" sz="1900" dirty="0"/>
          </a:p>
          <a:p>
            <a:pPr indent="-228600" defTabSz="914400">
              <a:spcBef>
                <a:spcPts val="0"/>
              </a:spcBef>
              <a:spcAft>
                <a:spcPts val="600"/>
              </a:spcAft>
            </a:pPr>
            <a:endParaRPr lang="en-US" sz="1400" dirty="0"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072" y="353193"/>
            <a:ext cx="3285756" cy="4419078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647271" y="759003"/>
            <a:ext cx="2562119" cy="359655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defTabSz="914400">
              <a:spcBef>
                <a:spcPct val="0"/>
              </a:spcBef>
            </a:pPr>
            <a:r>
              <a:rPr lang="en-US" sz="4400">
                <a:solidFill>
                  <a:srgbClr val="FFFFFF"/>
                </a:solidFill>
              </a:rPr>
              <a:t>Il sistema coloniale: violenza e sub-umanità</a:t>
            </a:r>
          </a:p>
        </p:txBody>
      </p:sp>
      <p:graphicFrame>
        <p:nvGraphicFramePr>
          <p:cNvPr id="140" name="Shape 138">
            <a:extLst>
              <a:ext uri="{FF2B5EF4-FFF2-40B4-BE49-F238E27FC236}">
                <a16:creationId xmlns:a16="http://schemas.microsoft.com/office/drawing/2014/main" id="{FF3B8C42-3586-4BA8-8984-535B344FD0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6524304"/>
              </p:ext>
            </p:extLst>
          </p:nvPr>
        </p:nvGraphicFramePr>
        <p:xfrm>
          <a:off x="3895725" y="353193"/>
          <a:ext cx="4885203" cy="4414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tangle 84">
            <a:extLst>
              <a:ext uri="{FF2B5EF4-FFF2-40B4-BE49-F238E27FC236}">
                <a16:creationId xmlns:a16="http://schemas.microsoft.com/office/drawing/2014/main" id="{F98ED85F-DCEE-4B50-802E-71A6E3E12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240030"/>
            <a:ext cx="8661654" cy="4663440"/>
          </a:xfrm>
          <a:prstGeom prst="rect">
            <a:avLst/>
          </a:prstGeom>
          <a:solidFill>
            <a:schemeClr val="tx1">
              <a:alpha val="14000"/>
            </a:schemeClr>
          </a:solidFill>
          <a:ln w="127000" cap="sq" cmpd="thinThick">
            <a:solidFill>
              <a:schemeClr val="tx1">
                <a:lumMod val="85000"/>
                <a:lumOff val="15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628650" y="473868"/>
            <a:ext cx="7886700" cy="99417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defTabSz="914400">
              <a:spcBef>
                <a:spcPct val="0"/>
              </a:spcBef>
            </a:pPr>
            <a:r>
              <a:rPr lang="en-US" sz="4400" i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Siete</a:t>
            </a:r>
            <a:r>
              <a:rPr lang="en-US" sz="4400" i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i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formidabili</a:t>
            </a: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1957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28650" y="1543050"/>
            <a:ext cx="7886700" cy="2903821"/>
          </a:xfrm>
          <a:prstGeom prst="rect">
            <a:avLst/>
          </a:prstGeom>
        </p:spPr>
        <p:txBody>
          <a:bodyPr vert="horz" lIns="91440" tIns="45720" rIns="91440" bIns="45720" rtlCol="0" anchorCtr="0">
            <a:normAutofit/>
          </a:bodyPr>
          <a:lstStyle/>
          <a:p>
            <a:pPr marL="0" indent="0" defTabSz="91440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dirty="0"/>
              <a:t>[Le torture in Algeria] </a:t>
            </a:r>
            <a:r>
              <a:rPr lang="en-US" sz="2800" dirty="0" err="1"/>
              <a:t>hanno</a:t>
            </a:r>
            <a:r>
              <a:rPr lang="en-US" sz="2800" dirty="0"/>
              <a:t> in </a:t>
            </a:r>
            <a:r>
              <a:rPr lang="en-US" sz="2800" dirty="0" err="1"/>
              <a:t>comune</a:t>
            </a:r>
            <a:r>
              <a:rPr lang="en-US" sz="2800" dirty="0"/>
              <a:t> la </a:t>
            </a:r>
            <a:r>
              <a:rPr lang="en-US" sz="2800" dirty="0" err="1"/>
              <a:t>capacità</a:t>
            </a:r>
            <a:r>
              <a:rPr lang="en-US" sz="2800" dirty="0"/>
              <a:t> di </a:t>
            </a:r>
            <a:r>
              <a:rPr lang="en-US" sz="2800" dirty="0" err="1"/>
              <a:t>rivelare</a:t>
            </a:r>
            <a:r>
              <a:rPr lang="en-US" sz="2800" dirty="0"/>
              <a:t> </a:t>
            </a:r>
            <a:r>
              <a:rPr lang="en-US" sz="2800" dirty="0" err="1"/>
              <a:t>questa</a:t>
            </a:r>
            <a:r>
              <a:rPr lang="en-US" sz="2800" dirty="0"/>
              <a:t> </a:t>
            </a:r>
            <a:r>
              <a:rPr lang="en-US" sz="2800" dirty="0" err="1"/>
              <a:t>cancrena</a:t>
            </a:r>
            <a:r>
              <a:rPr lang="en-US" sz="2800" dirty="0"/>
              <a:t>, </a:t>
            </a:r>
            <a:r>
              <a:rPr lang="en-US" sz="2800" dirty="0" err="1"/>
              <a:t>l'esercizio</a:t>
            </a:r>
            <a:r>
              <a:rPr lang="en-US" sz="2800" dirty="0"/>
              <a:t> </a:t>
            </a:r>
            <a:r>
              <a:rPr lang="en-US" sz="2800" dirty="0" err="1"/>
              <a:t>cinico</a:t>
            </a:r>
            <a:r>
              <a:rPr lang="en-US" sz="2800" dirty="0"/>
              <a:t> e </a:t>
            </a:r>
            <a:r>
              <a:rPr lang="en-US" sz="2800" dirty="0" err="1"/>
              <a:t>sistematico</a:t>
            </a:r>
            <a:r>
              <a:rPr lang="en-US" sz="2800" dirty="0"/>
              <a:t> </a:t>
            </a:r>
            <a:r>
              <a:rPr lang="en-US" sz="2800" dirty="0" err="1"/>
              <a:t>della</a:t>
            </a:r>
            <a:r>
              <a:rPr lang="en-US" sz="2800" dirty="0"/>
              <a:t> </a:t>
            </a:r>
            <a:r>
              <a:rPr lang="en-US" sz="2800" dirty="0" err="1"/>
              <a:t>violenza</a:t>
            </a:r>
            <a:r>
              <a:rPr lang="en-US" sz="2800" dirty="0"/>
              <a:t> assoluta. </a:t>
            </a:r>
            <a:r>
              <a:rPr lang="en-US" sz="2800" dirty="0" err="1"/>
              <a:t>Saccheggi</a:t>
            </a:r>
            <a:r>
              <a:rPr lang="en-US" sz="2800" dirty="0"/>
              <a:t>, </a:t>
            </a:r>
            <a:r>
              <a:rPr lang="en-US" sz="2800" dirty="0" err="1"/>
              <a:t>stupri</a:t>
            </a:r>
            <a:r>
              <a:rPr lang="en-US" sz="2800" dirty="0"/>
              <a:t>, </a:t>
            </a:r>
            <a:r>
              <a:rPr lang="en-US" sz="2800" dirty="0" err="1"/>
              <a:t>rappresaglie</a:t>
            </a:r>
            <a:r>
              <a:rPr lang="en-US" sz="2800" dirty="0"/>
              <a:t> </a:t>
            </a:r>
            <a:r>
              <a:rPr lang="en-US" sz="2800" dirty="0" err="1"/>
              <a:t>esercitate</a:t>
            </a:r>
            <a:r>
              <a:rPr lang="en-US" sz="2800" dirty="0"/>
              <a:t> ai </a:t>
            </a:r>
            <a:r>
              <a:rPr lang="en-US" sz="2800" dirty="0" err="1"/>
              <a:t>danni</a:t>
            </a:r>
            <a:r>
              <a:rPr lang="en-US" sz="2800" dirty="0"/>
              <a:t> </a:t>
            </a:r>
            <a:r>
              <a:rPr lang="en-US" sz="2800" dirty="0" err="1"/>
              <a:t>della</a:t>
            </a:r>
            <a:r>
              <a:rPr lang="en-US" sz="2800" dirty="0"/>
              <a:t> </a:t>
            </a:r>
            <a:r>
              <a:rPr lang="en-US" sz="2800" dirty="0" err="1"/>
              <a:t>popolazione</a:t>
            </a:r>
            <a:r>
              <a:rPr lang="en-US" sz="2800" dirty="0"/>
              <a:t> </a:t>
            </a:r>
            <a:r>
              <a:rPr lang="en-US" sz="2800" dirty="0" err="1"/>
              <a:t>civile</a:t>
            </a:r>
            <a:r>
              <a:rPr lang="en-US" sz="2800" dirty="0"/>
              <a:t>, </a:t>
            </a:r>
            <a:r>
              <a:rPr lang="en-US" sz="2800" dirty="0" err="1"/>
              <a:t>esecuzioni</a:t>
            </a:r>
            <a:r>
              <a:rPr lang="en-US" sz="2800" dirty="0"/>
              <a:t> </a:t>
            </a:r>
            <a:r>
              <a:rPr lang="en-US" sz="2800" dirty="0" err="1"/>
              <a:t>sommarie</a:t>
            </a:r>
            <a:r>
              <a:rPr lang="en-US" sz="2800" dirty="0"/>
              <a:t>, </a:t>
            </a:r>
            <a:r>
              <a:rPr lang="en-US" sz="2800" dirty="0" err="1"/>
              <a:t>ricorso</a:t>
            </a:r>
            <a:r>
              <a:rPr lang="en-US" sz="2800" dirty="0"/>
              <a:t> </a:t>
            </a:r>
            <a:r>
              <a:rPr lang="en-US" sz="2800" dirty="0" err="1"/>
              <a:t>alla</a:t>
            </a:r>
            <a:r>
              <a:rPr lang="en-US" sz="2800" dirty="0"/>
              <a:t> </a:t>
            </a:r>
            <a:r>
              <a:rPr lang="en-US" sz="2800" dirty="0" err="1"/>
              <a:t>tortura</a:t>
            </a:r>
            <a:r>
              <a:rPr lang="en-US" sz="2800" dirty="0"/>
              <a:t> per </a:t>
            </a:r>
            <a:r>
              <a:rPr lang="en-US" sz="2800" dirty="0" err="1"/>
              <a:t>strappare</a:t>
            </a:r>
            <a:r>
              <a:rPr lang="en-US" sz="2800" dirty="0"/>
              <a:t> </a:t>
            </a:r>
            <a:r>
              <a:rPr lang="en-US" sz="2800" dirty="0" err="1"/>
              <a:t>confessioni</a:t>
            </a:r>
            <a:r>
              <a:rPr lang="en-US" sz="2800" dirty="0"/>
              <a:t> o </a:t>
            </a:r>
            <a:r>
              <a:rPr lang="en-US" sz="2800" dirty="0" err="1"/>
              <a:t>informazioni</a:t>
            </a:r>
            <a:r>
              <a:rPr lang="en-US" sz="2800" dirty="0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493"/>
            <a:ext cx="9144000" cy="514599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840065" cy="51435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Freeform 11">
            <a:extLst>
              <a:ext uri="{FF2B5EF4-FFF2-40B4-BE49-F238E27FC236}">
                <a16:creationId xmlns:a16="http://schemas.microsoft.com/office/drawing/2014/main" id="{64E585EA-75FD-4025-8270-F66A58A15C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686050" cy="51435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624751" y="273843"/>
            <a:ext cx="7890527" cy="99417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 defTabSz="914400">
              <a:spcBef>
                <a:spcPct val="0"/>
              </a:spcBef>
            </a:pPr>
            <a:r>
              <a:rPr lang="en-US" sz="4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Siete</a:t>
            </a:r>
            <a: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formidabili</a:t>
            </a:r>
            <a: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, 1957</a:t>
            </a:r>
          </a:p>
        </p:txBody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28650" y="1516950"/>
            <a:ext cx="7886699" cy="3115771"/>
          </a:xfrm>
          <a:prstGeom prst="rect">
            <a:avLst/>
          </a:prstGeom>
        </p:spPr>
        <p:txBody>
          <a:bodyPr vert="horz" lIns="91440" tIns="45720" rIns="91440" bIns="45720" rtlCol="0" anchorCtr="0">
            <a:normAutofit/>
          </a:bodyPr>
          <a:lstStyle/>
          <a:p>
            <a:pPr marL="0" lvl="0" indent="0" defTabSz="91440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err="1">
                <a:solidFill>
                  <a:srgbClr val="FFFFFF"/>
                </a:solidFill>
              </a:rPr>
              <a:t>Quante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chiacchiere</a:t>
            </a:r>
            <a:r>
              <a:rPr lang="en-US" sz="1800" dirty="0">
                <a:solidFill>
                  <a:srgbClr val="FFFFFF"/>
                </a:solidFill>
              </a:rPr>
              <a:t>: </a:t>
            </a:r>
            <a:r>
              <a:rPr lang="en-US" sz="1800" dirty="0" err="1">
                <a:solidFill>
                  <a:srgbClr val="FFFFFF"/>
                </a:solidFill>
              </a:rPr>
              <a:t>libertà</a:t>
            </a:r>
            <a:r>
              <a:rPr lang="en-US" sz="1800" dirty="0">
                <a:solidFill>
                  <a:srgbClr val="FFFFFF"/>
                </a:solidFill>
              </a:rPr>
              <a:t>, </a:t>
            </a:r>
            <a:r>
              <a:rPr lang="en-US" sz="1800" dirty="0" err="1">
                <a:solidFill>
                  <a:srgbClr val="FFFFFF"/>
                </a:solidFill>
              </a:rPr>
              <a:t>eguaglianza</a:t>
            </a:r>
            <a:r>
              <a:rPr lang="en-US" sz="1800" dirty="0">
                <a:solidFill>
                  <a:srgbClr val="FFFFFF"/>
                </a:solidFill>
              </a:rPr>
              <a:t>, </a:t>
            </a:r>
            <a:r>
              <a:rPr lang="en-US" sz="1800" dirty="0" err="1">
                <a:solidFill>
                  <a:srgbClr val="FFFFFF"/>
                </a:solidFill>
              </a:rPr>
              <a:t>fraternità</a:t>
            </a:r>
            <a:r>
              <a:rPr lang="en-US" sz="1800" dirty="0">
                <a:solidFill>
                  <a:srgbClr val="FFFFFF"/>
                </a:solidFill>
              </a:rPr>
              <a:t>, amore, </a:t>
            </a:r>
            <a:r>
              <a:rPr lang="en-US" sz="1800" dirty="0" err="1">
                <a:solidFill>
                  <a:srgbClr val="FFFFFF"/>
                </a:solidFill>
              </a:rPr>
              <a:t>onore</a:t>
            </a:r>
            <a:r>
              <a:rPr lang="en-US" sz="1800" dirty="0">
                <a:solidFill>
                  <a:srgbClr val="FFFFFF"/>
                </a:solidFill>
              </a:rPr>
              <a:t>, patria, e </a:t>
            </a:r>
            <a:r>
              <a:rPr lang="en-US" sz="1800" dirty="0" err="1">
                <a:solidFill>
                  <a:srgbClr val="FFFFFF"/>
                </a:solidFill>
              </a:rPr>
              <a:t>che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altro</a:t>
            </a:r>
            <a:r>
              <a:rPr lang="en-US" sz="1800" dirty="0">
                <a:solidFill>
                  <a:srgbClr val="FFFFFF"/>
                </a:solidFill>
              </a:rPr>
              <a:t>? </a:t>
            </a:r>
            <a:r>
              <a:rPr lang="en-US" sz="1800" dirty="0" err="1">
                <a:solidFill>
                  <a:srgbClr val="FFFFFF"/>
                </a:solidFill>
              </a:rPr>
              <a:t>Tutto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ciò</a:t>
            </a:r>
            <a:r>
              <a:rPr lang="en-US" sz="1800" dirty="0">
                <a:solidFill>
                  <a:srgbClr val="FFFFFF"/>
                </a:solidFill>
              </a:rPr>
              <a:t> non ci </a:t>
            </a:r>
            <a:r>
              <a:rPr lang="en-US" sz="1800" dirty="0" err="1">
                <a:solidFill>
                  <a:srgbClr val="FFFFFF"/>
                </a:solidFill>
              </a:rPr>
              <a:t>impediva</a:t>
            </a:r>
            <a:r>
              <a:rPr lang="en-US" sz="1800" dirty="0">
                <a:solidFill>
                  <a:srgbClr val="FFFFFF"/>
                </a:solidFill>
              </a:rPr>
              <a:t> di fare </a:t>
            </a:r>
            <a:r>
              <a:rPr lang="en-US" sz="1800" dirty="0" err="1">
                <a:solidFill>
                  <a:srgbClr val="FFFFFF"/>
                </a:solidFill>
              </a:rPr>
              <a:t>nel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contempo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discorsi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razzisti</a:t>
            </a:r>
            <a:r>
              <a:rPr lang="en-US" sz="1800" dirty="0">
                <a:solidFill>
                  <a:srgbClr val="FFFFFF"/>
                </a:solidFill>
              </a:rPr>
              <a:t>, </a:t>
            </a:r>
            <a:r>
              <a:rPr lang="en-US" sz="1800" dirty="0" err="1">
                <a:solidFill>
                  <a:srgbClr val="FFFFFF"/>
                </a:solidFill>
              </a:rPr>
              <a:t>sporco</a:t>
            </a:r>
            <a:r>
              <a:rPr lang="en-US" sz="1800" dirty="0">
                <a:solidFill>
                  <a:srgbClr val="FFFFFF"/>
                </a:solidFill>
              </a:rPr>
              <a:t> negro, </a:t>
            </a:r>
            <a:r>
              <a:rPr lang="en-US" sz="1800" dirty="0" err="1">
                <a:solidFill>
                  <a:srgbClr val="FFFFFF"/>
                </a:solidFill>
              </a:rPr>
              <a:t>sporco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ebreo</a:t>
            </a:r>
            <a:r>
              <a:rPr lang="en-US" sz="1800" dirty="0">
                <a:solidFill>
                  <a:srgbClr val="FFFFFF"/>
                </a:solidFill>
              </a:rPr>
              <a:t>, </a:t>
            </a:r>
            <a:r>
              <a:rPr lang="en-US" sz="1800" dirty="0" err="1">
                <a:solidFill>
                  <a:srgbClr val="FFFFFF"/>
                </a:solidFill>
              </a:rPr>
              <a:t>sporco</a:t>
            </a:r>
            <a:r>
              <a:rPr lang="en-US" sz="1800" dirty="0">
                <a:solidFill>
                  <a:srgbClr val="FFFFFF"/>
                </a:solidFill>
              </a:rPr>
              <a:t> topo [...]</a:t>
            </a:r>
          </a:p>
          <a:p>
            <a:pPr marL="0" lvl="0" indent="0" defTabSz="91440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>
                <a:solidFill>
                  <a:srgbClr val="FFFFFF"/>
                </a:solidFill>
              </a:rPr>
              <a:t>Falsa </a:t>
            </a:r>
            <a:r>
              <a:rPr lang="en-US" sz="1800" dirty="0" err="1">
                <a:solidFill>
                  <a:srgbClr val="FFFFFF"/>
                </a:solidFill>
              </a:rPr>
              <a:t>ingenuità</a:t>
            </a:r>
            <a:r>
              <a:rPr lang="en-US" sz="1800" dirty="0">
                <a:solidFill>
                  <a:srgbClr val="FFFFFF"/>
                </a:solidFill>
              </a:rPr>
              <a:t>, </a:t>
            </a:r>
            <a:r>
              <a:rPr lang="en-US" sz="1800" dirty="0" err="1">
                <a:solidFill>
                  <a:srgbClr val="FFFFFF"/>
                </a:solidFill>
              </a:rPr>
              <a:t>fuga</a:t>
            </a:r>
            <a:r>
              <a:rPr lang="en-US" sz="1800" dirty="0">
                <a:solidFill>
                  <a:srgbClr val="FFFFFF"/>
                </a:solidFill>
              </a:rPr>
              <a:t>, </a:t>
            </a:r>
            <a:r>
              <a:rPr lang="en-US" sz="1800" dirty="0" err="1">
                <a:solidFill>
                  <a:srgbClr val="FFFFFF"/>
                </a:solidFill>
              </a:rPr>
              <a:t>malafede</a:t>
            </a:r>
            <a:r>
              <a:rPr lang="en-US" sz="1800" dirty="0">
                <a:solidFill>
                  <a:srgbClr val="FFFFFF"/>
                </a:solidFill>
              </a:rPr>
              <a:t>, </a:t>
            </a:r>
            <a:r>
              <a:rPr lang="en-US" sz="1800" dirty="0" err="1">
                <a:solidFill>
                  <a:srgbClr val="FFFFFF"/>
                </a:solidFill>
              </a:rPr>
              <a:t>solitudine</a:t>
            </a:r>
            <a:r>
              <a:rPr lang="en-US" sz="1800" dirty="0">
                <a:solidFill>
                  <a:srgbClr val="FFFFFF"/>
                </a:solidFill>
              </a:rPr>
              <a:t>, </a:t>
            </a:r>
            <a:r>
              <a:rPr lang="en-US" sz="1800" dirty="0" err="1">
                <a:solidFill>
                  <a:srgbClr val="FFFFFF"/>
                </a:solidFill>
              </a:rPr>
              <a:t>mutismo</a:t>
            </a:r>
            <a:r>
              <a:rPr lang="en-US" sz="1800" dirty="0">
                <a:solidFill>
                  <a:srgbClr val="FFFFFF"/>
                </a:solidFill>
              </a:rPr>
              <a:t>, </a:t>
            </a:r>
            <a:r>
              <a:rPr lang="en-US" sz="1800" dirty="0" err="1">
                <a:solidFill>
                  <a:srgbClr val="FFFFFF"/>
                </a:solidFill>
              </a:rPr>
              <a:t>complicità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rifiutata</a:t>
            </a:r>
            <a:r>
              <a:rPr lang="en-US" sz="1800" dirty="0">
                <a:solidFill>
                  <a:srgbClr val="FFFFFF"/>
                </a:solidFill>
              </a:rPr>
              <a:t> e, </a:t>
            </a:r>
            <a:r>
              <a:rPr lang="en-US" sz="1800" dirty="0" err="1">
                <a:solidFill>
                  <a:srgbClr val="FFFFFF"/>
                </a:solidFill>
              </a:rPr>
              <a:t>insieme</a:t>
            </a:r>
            <a:r>
              <a:rPr lang="en-US" sz="1800" dirty="0">
                <a:solidFill>
                  <a:srgbClr val="FFFFFF"/>
                </a:solidFill>
              </a:rPr>
              <a:t>, </a:t>
            </a:r>
            <a:r>
              <a:rPr lang="en-US" sz="1800" dirty="0" err="1">
                <a:solidFill>
                  <a:srgbClr val="FFFFFF"/>
                </a:solidFill>
              </a:rPr>
              <a:t>accettata</a:t>
            </a:r>
            <a:r>
              <a:rPr lang="en-US" sz="1800" dirty="0">
                <a:solidFill>
                  <a:srgbClr val="FFFFFF"/>
                </a:solidFill>
              </a:rPr>
              <a:t>, è </a:t>
            </a:r>
            <a:r>
              <a:rPr lang="en-US" sz="1800" dirty="0" err="1">
                <a:solidFill>
                  <a:srgbClr val="FFFFFF"/>
                </a:solidFill>
              </a:rPr>
              <a:t>questo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quello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che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abbiamo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chiamato</a:t>
            </a:r>
            <a:r>
              <a:rPr lang="en-US" sz="1800" dirty="0">
                <a:solidFill>
                  <a:srgbClr val="FFFFFF"/>
                </a:solidFill>
              </a:rPr>
              <a:t>, </a:t>
            </a:r>
            <a:r>
              <a:rPr lang="en-US" sz="1800" dirty="0" err="1">
                <a:solidFill>
                  <a:srgbClr val="FFFFFF"/>
                </a:solidFill>
              </a:rPr>
              <a:t>nel</a:t>
            </a:r>
            <a:r>
              <a:rPr lang="en-US" sz="1800" dirty="0">
                <a:solidFill>
                  <a:srgbClr val="FFFFFF"/>
                </a:solidFill>
              </a:rPr>
              <a:t> 1945, la </a:t>
            </a:r>
            <a:r>
              <a:rPr lang="en-US" sz="1800" dirty="0" err="1">
                <a:solidFill>
                  <a:srgbClr val="FFFFFF"/>
                </a:solidFill>
              </a:rPr>
              <a:t>responsabilità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collettiva</a:t>
            </a:r>
            <a:r>
              <a:rPr lang="en-US" sz="1800" dirty="0">
                <a:solidFill>
                  <a:srgbClr val="FFFFFF"/>
                </a:solidFill>
              </a:rPr>
              <a:t>. </a:t>
            </a:r>
            <a:r>
              <a:rPr lang="en-US" sz="1800" dirty="0" err="1">
                <a:solidFill>
                  <a:srgbClr val="FFFFFF"/>
                </a:solidFill>
              </a:rPr>
              <a:t>All'epoca</a:t>
            </a:r>
            <a:r>
              <a:rPr lang="en-US" sz="1800" dirty="0">
                <a:solidFill>
                  <a:srgbClr val="FFFFFF"/>
                </a:solidFill>
              </a:rPr>
              <a:t> non era </a:t>
            </a:r>
            <a:r>
              <a:rPr lang="en-US" sz="1800" dirty="0" err="1">
                <a:solidFill>
                  <a:srgbClr val="FFFFFF"/>
                </a:solidFill>
              </a:rPr>
              <a:t>necessario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che</a:t>
            </a:r>
            <a:r>
              <a:rPr lang="en-US" sz="1800" dirty="0">
                <a:solidFill>
                  <a:srgbClr val="FFFFFF"/>
                </a:solidFill>
              </a:rPr>
              <a:t> la </a:t>
            </a:r>
            <a:r>
              <a:rPr lang="en-US" sz="1800" dirty="0" err="1">
                <a:solidFill>
                  <a:srgbClr val="FFFFFF"/>
                </a:solidFill>
              </a:rPr>
              <a:t>popolazione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tedesca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sostenesse</a:t>
            </a:r>
            <a:r>
              <a:rPr lang="en-US" sz="1800" dirty="0">
                <a:solidFill>
                  <a:srgbClr val="FFFFFF"/>
                </a:solidFill>
              </a:rPr>
              <a:t> di </a:t>
            </a:r>
            <a:r>
              <a:rPr lang="en-US" sz="1800" dirty="0" err="1">
                <a:solidFill>
                  <a:srgbClr val="FFFFFF"/>
                </a:solidFill>
              </a:rPr>
              <a:t>avere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ignorato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l'esistenza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dei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campi</a:t>
            </a:r>
            <a:r>
              <a:rPr lang="en-US" sz="1800" dirty="0">
                <a:solidFill>
                  <a:srgbClr val="FFFFFF"/>
                </a:solidFill>
              </a:rPr>
              <a:t>. "Ma </a:t>
            </a:r>
            <a:r>
              <a:rPr lang="en-US" sz="1800" dirty="0" err="1">
                <a:solidFill>
                  <a:srgbClr val="FFFFFF"/>
                </a:solidFill>
              </a:rPr>
              <a:t>andiamo</a:t>
            </a:r>
            <a:r>
              <a:rPr lang="en-US" sz="1800" dirty="0">
                <a:solidFill>
                  <a:srgbClr val="FFFFFF"/>
                </a:solidFill>
              </a:rPr>
              <a:t>" </a:t>
            </a:r>
            <a:r>
              <a:rPr lang="en-US" sz="1800" dirty="0" err="1">
                <a:solidFill>
                  <a:srgbClr val="FFFFFF"/>
                </a:solidFill>
              </a:rPr>
              <a:t>dicevamo</a:t>
            </a:r>
            <a:r>
              <a:rPr lang="en-US" sz="1800" dirty="0">
                <a:solidFill>
                  <a:srgbClr val="FFFFFF"/>
                </a:solidFill>
              </a:rPr>
              <a:t>. "</a:t>
            </a:r>
            <a:r>
              <a:rPr lang="en-US" sz="1800" dirty="0" err="1">
                <a:solidFill>
                  <a:srgbClr val="FFFFFF"/>
                </a:solidFill>
              </a:rPr>
              <a:t>Sapevano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tutto</a:t>
            </a:r>
            <a:r>
              <a:rPr lang="en-US" sz="1800" dirty="0">
                <a:solidFill>
                  <a:srgbClr val="FFFFFF"/>
                </a:solidFill>
              </a:rPr>
              <a:t>!"</a:t>
            </a:r>
            <a:r>
              <a:rPr lang="en-US" sz="1800" dirty="0" err="1">
                <a:solidFill>
                  <a:srgbClr val="FFFFFF"/>
                </a:solidFill>
              </a:rPr>
              <a:t>Avevamo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ragione</a:t>
            </a:r>
            <a:r>
              <a:rPr lang="en-US" sz="1800" dirty="0">
                <a:solidFill>
                  <a:srgbClr val="FFFFFF"/>
                </a:solidFill>
              </a:rPr>
              <a:t>, </a:t>
            </a:r>
            <a:r>
              <a:rPr lang="en-US" sz="1800" dirty="0" err="1">
                <a:solidFill>
                  <a:srgbClr val="FFFFFF"/>
                </a:solidFill>
              </a:rPr>
              <a:t>sapevano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tutto</a:t>
            </a:r>
            <a:r>
              <a:rPr lang="en-US" sz="1800" dirty="0">
                <a:solidFill>
                  <a:srgbClr val="FFFFFF"/>
                </a:solidFill>
              </a:rPr>
              <a:t>, e </a:t>
            </a:r>
            <a:r>
              <a:rPr lang="en-US" sz="1800" dirty="0" err="1">
                <a:solidFill>
                  <a:srgbClr val="FFFFFF"/>
                </a:solidFill>
              </a:rPr>
              <a:t>soltanto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oggi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siamo</a:t>
            </a:r>
            <a:r>
              <a:rPr lang="en-US" sz="1800" dirty="0">
                <a:solidFill>
                  <a:srgbClr val="FFFFFF"/>
                </a:solidFill>
              </a:rPr>
              <a:t> in </a:t>
            </a:r>
            <a:r>
              <a:rPr lang="en-US" sz="1800" dirty="0" err="1">
                <a:solidFill>
                  <a:srgbClr val="FFFFFF"/>
                </a:solidFill>
              </a:rPr>
              <a:t>grado</a:t>
            </a:r>
            <a:r>
              <a:rPr lang="en-US" sz="1800" dirty="0">
                <a:solidFill>
                  <a:srgbClr val="FFFFFF"/>
                </a:solidFill>
              </a:rPr>
              <a:t> di </a:t>
            </a:r>
            <a:r>
              <a:rPr lang="en-US" sz="1800" dirty="0" err="1">
                <a:solidFill>
                  <a:srgbClr val="FFFFFF"/>
                </a:solidFill>
              </a:rPr>
              <a:t>comprenderlo</a:t>
            </a:r>
            <a:r>
              <a:rPr lang="en-US" sz="1800" dirty="0">
                <a:solidFill>
                  <a:srgbClr val="FFFFFF"/>
                </a:solidFill>
              </a:rPr>
              <a:t>: </a:t>
            </a:r>
            <a:r>
              <a:rPr lang="en-US" sz="1800" dirty="0" err="1">
                <a:solidFill>
                  <a:srgbClr val="FFFFFF"/>
                </a:solidFill>
              </a:rPr>
              <a:t>perché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anche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noi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sappiamo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tutto</a:t>
            </a:r>
            <a:r>
              <a:rPr lang="en-US" sz="1800" dirty="0">
                <a:solidFill>
                  <a:srgbClr val="FFFFFF"/>
                </a:solidFill>
              </a:rPr>
              <a:t>. [...] </a:t>
            </a:r>
          </a:p>
          <a:p>
            <a:pPr marL="0" lvl="0" indent="0" defTabSz="91440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b="1" dirty="0" err="1">
                <a:solidFill>
                  <a:srgbClr val="FFFFFF"/>
                </a:solidFill>
              </a:rPr>
              <a:t>Oseremo</a:t>
            </a:r>
            <a:r>
              <a:rPr lang="en-US" sz="1800" b="1" dirty="0">
                <a:solidFill>
                  <a:srgbClr val="FFFFFF"/>
                </a:solidFill>
              </a:rPr>
              <a:t> </a:t>
            </a:r>
            <a:r>
              <a:rPr lang="en-US" sz="1800" b="1" dirty="0" err="1">
                <a:solidFill>
                  <a:srgbClr val="FFFFFF"/>
                </a:solidFill>
              </a:rPr>
              <a:t>ancora</a:t>
            </a:r>
            <a:r>
              <a:rPr lang="en-US" sz="1800" b="1" dirty="0">
                <a:solidFill>
                  <a:srgbClr val="FFFFFF"/>
                </a:solidFill>
              </a:rPr>
              <a:t> </a:t>
            </a:r>
            <a:r>
              <a:rPr lang="en-US" sz="1800" b="1" dirty="0" err="1">
                <a:solidFill>
                  <a:srgbClr val="FFFFFF"/>
                </a:solidFill>
              </a:rPr>
              <a:t>condannarli</a:t>
            </a:r>
            <a:r>
              <a:rPr lang="en-US" sz="1800" b="1" dirty="0">
                <a:solidFill>
                  <a:srgbClr val="FFFFFF"/>
                </a:solidFill>
              </a:rPr>
              <a:t>? </a:t>
            </a:r>
            <a:r>
              <a:rPr lang="en-US" sz="1800" b="1" dirty="0" err="1">
                <a:solidFill>
                  <a:srgbClr val="FFFFFF"/>
                </a:solidFill>
              </a:rPr>
              <a:t>Oseremo</a:t>
            </a:r>
            <a:r>
              <a:rPr lang="en-US" sz="1800" b="1" dirty="0">
                <a:solidFill>
                  <a:srgbClr val="FFFFFF"/>
                </a:solidFill>
              </a:rPr>
              <a:t> </a:t>
            </a:r>
            <a:r>
              <a:rPr lang="en-US" sz="1800" b="1" dirty="0" err="1">
                <a:solidFill>
                  <a:srgbClr val="FFFFFF"/>
                </a:solidFill>
              </a:rPr>
              <a:t>ancora</a:t>
            </a:r>
            <a:r>
              <a:rPr lang="en-US" sz="1800" b="1" dirty="0">
                <a:solidFill>
                  <a:srgbClr val="FFFFFF"/>
                </a:solidFill>
              </a:rPr>
              <a:t> </a:t>
            </a:r>
            <a:r>
              <a:rPr lang="en-US" sz="1800" b="1" dirty="0" err="1">
                <a:solidFill>
                  <a:srgbClr val="FFFFFF"/>
                </a:solidFill>
              </a:rPr>
              <a:t>assolverci</a:t>
            </a:r>
            <a:r>
              <a:rPr lang="en-US" sz="1800" b="1" dirty="0">
                <a:solidFill>
                  <a:srgbClr val="FFFFFF"/>
                </a:solidFill>
              </a:rPr>
              <a:t>? 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</a:p>
          <a:p>
            <a:pPr lvl="0" indent="-228600" defTabSz="914400">
              <a:spcBef>
                <a:spcPts val="0"/>
              </a:spcBef>
              <a:spcAft>
                <a:spcPts val="600"/>
              </a:spcAft>
            </a:pPr>
            <a:endParaRPr lang="en-US" sz="1500" dirty="0">
              <a:solidFill>
                <a:srgbClr val="FFFFFF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>
            <a:extLst>
              <a:ext uri="{FF2B5EF4-FFF2-40B4-BE49-F238E27FC236}">
                <a16:creationId xmlns:a16="http://schemas.microsoft.com/office/drawing/2014/main" id="{F98ED85F-DCEE-4B50-802E-71A6E3E12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240030"/>
            <a:ext cx="8661654" cy="4663440"/>
          </a:xfrm>
          <a:prstGeom prst="rect">
            <a:avLst/>
          </a:prstGeom>
          <a:solidFill>
            <a:schemeClr val="tx1">
              <a:alpha val="14000"/>
            </a:schemeClr>
          </a:solidFill>
          <a:ln w="127000" cap="sq" cmpd="thinThick">
            <a:solidFill>
              <a:schemeClr val="tx1">
                <a:lumMod val="85000"/>
                <a:lumOff val="15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628650" y="473868"/>
            <a:ext cx="7886700" cy="99417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 defTabSz="914400">
              <a:spcBef>
                <a:spcPct val="0"/>
              </a:spcBef>
            </a:pP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Una </a:t>
            </a:r>
            <a:r>
              <a:rPr lang="en-US" sz="44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vittoria</a:t>
            </a: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1957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28650" y="1543050"/>
            <a:ext cx="7886700" cy="2903821"/>
          </a:xfrm>
          <a:prstGeom prst="rect">
            <a:avLst/>
          </a:prstGeom>
        </p:spPr>
        <p:txBody>
          <a:bodyPr vert="horz" lIns="91440" tIns="45720" rIns="91440" bIns="45720" rtlCol="0" anchorCtr="0">
            <a:normAutofit/>
          </a:bodyPr>
          <a:lstStyle/>
          <a:p>
            <a:pPr marL="0" lvl="0" indent="0" defTabSz="91440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700" dirty="0" err="1"/>
              <a:t>Sapete</a:t>
            </a:r>
            <a:r>
              <a:rPr lang="en-US" sz="1700" dirty="0"/>
              <a:t> </a:t>
            </a:r>
            <a:r>
              <a:rPr lang="en-US" sz="1700" dirty="0" err="1"/>
              <a:t>cosa</a:t>
            </a:r>
            <a:r>
              <a:rPr lang="en-US" sz="1700" dirty="0"/>
              <a:t> </a:t>
            </a:r>
            <a:r>
              <a:rPr lang="en-US" sz="1700" dirty="0" err="1"/>
              <a:t>si</a:t>
            </a:r>
            <a:r>
              <a:rPr lang="en-US" sz="1700" dirty="0"/>
              <a:t> dice a volte per </a:t>
            </a:r>
            <a:r>
              <a:rPr lang="en-US" sz="1700" dirty="0" err="1"/>
              <a:t>giustificare</a:t>
            </a:r>
            <a:r>
              <a:rPr lang="en-US" sz="1700" dirty="0"/>
              <a:t> </a:t>
            </a:r>
            <a:r>
              <a:rPr lang="en-US" sz="1700" dirty="0" err="1"/>
              <a:t>i</a:t>
            </a:r>
            <a:r>
              <a:rPr lang="en-US" sz="1700" dirty="0"/>
              <a:t> </a:t>
            </a:r>
            <a:r>
              <a:rPr lang="en-US" sz="1700" dirty="0" err="1"/>
              <a:t>carnefici</a:t>
            </a:r>
            <a:r>
              <a:rPr lang="en-US" sz="1700" dirty="0"/>
              <a:t>: </a:t>
            </a:r>
            <a:r>
              <a:rPr lang="en-US" sz="1700" dirty="0" err="1"/>
              <a:t>bisogna</a:t>
            </a:r>
            <a:r>
              <a:rPr lang="en-US" sz="1700" dirty="0"/>
              <a:t> </a:t>
            </a:r>
            <a:r>
              <a:rPr lang="en-US" sz="1700" dirty="0" err="1"/>
              <a:t>pur</a:t>
            </a:r>
            <a:r>
              <a:rPr lang="en-US" sz="1700" dirty="0"/>
              <a:t> </a:t>
            </a:r>
            <a:r>
              <a:rPr lang="en-US" sz="1700" dirty="0" err="1"/>
              <a:t>decidersi</a:t>
            </a:r>
            <a:r>
              <a:rPr lang="en-US" sz="1700" dirty="0"/>
              <a:t> a </a:t>
            </a:r>
            <a:r>
              <a:rPr lang="en-US" sz="1700" dirty="0" err="1"/>
              <a:t>tormentare</a:t>
            </a:r>
            <a:r>
              <a:rPr lang="en-US" sz="1700" dirty="0"/>
              <a:t> un </a:t>
            </a:r>
            <a:r>
              <a:rPr lang="en-US" sz="1700" dirty="0" err="1"/>
              <a:t>uomo</a:t>
            </a:r>
            <a:r>
              <a:rPr lang="en-US" sz="1700" dirty="0"/>
              <a:t>, se le sue </a:t>
            </a:r>
            <a:r>
              <a:rPr lang="en-US" sz="1700" dirty="0" err="1"/>
              <a:t>confessioni</a:t>
            </a:r>
            <a:r>
              <a:rPr lang="en-US" sz="1700" dirty="0"/>
              <a:t> </a:t>
            </a:r>
            <a:r>
              <a:rPr lang="en-US" sz="1700" dirty="0" err="1"/>
              <a:t>permettono</a:t>
            </a:r>
            <a:r>
              <a:rPr lang="en-US" sz="1700" dirty="0"/>
              <a:t> di </a:t>
            </a:r>
            <a:r>
              <a:rPr lang="en-US" sz="1700" dirty="0" err="1"/>
              <a:t>risparmiare</a:t>
            </a:r>
            <a:r>
              <a:rPr lang="en-US" sz="1700" dirty="0"/>
              <a:t> </a:t>
            </a:r>
            <a:r>
              <a:rPr lang="en-US" sz="1700" dirty="0" err="1"/>
              <a:t>centinaia</a:t>
            </a:r>
            <a:r>
              <a:rPr lang="en-US" sz="1700" dirty="0"/>
              <a:t> di </a:t>
            </a:r>
            <a:r>
              <a:rPr lang="en-US" sz="1700" dirty="0" err="1"/>
              <a:t>vite</a:t>
            </a:r>
            <a:r>
              <a:rPr lang="en-US" sz="1700" dirty="0"/>
              <a:t>. Che </a:t>
            </a:r>
            <a:r>
              <a:rPr lang="en-US" sz="1700" dirty="0" err="1"/>
              <a:t>ipocrisia</a:t>
            </a:r>
            <a:r>
              <a:rPr lang="en-US" sz="1700" dirty="0"/>
              <a:t>. </a:t>
            </a:r>
            <a:r>
              <a:rPr lang="en-US" sz="1700" dirty="0" err="1"/>
              <a:t>Alleg</a:t>
            </a:r>
            <a:r>
              <a:rPr lang="en-US" sz="1700" dirty="0"/>
              <a:t> non era un </a:t>
            </a:r>
            <a:r>
              <a:rPr lang="en-US" sz="1700" dirty="0" err="1"/>
              <a:t>terrorista</a:t>
            </a:r>
            <a:r>
              <a:rPr lang="en-US" sz="1700" dirty="0"/>
              <a:t> </a:t>
            </a:r>
            <a:r>
              <a:rPr lang="en-US" sz="1700" dirty="0" err="1"/>
              <a:t>così</a:t>
            </a:r>
            <a:r>
              <a:rPr lang="en-US" sz="1700" dirty="0"/>
              <a:t> come non lo era </a:t>
            </a:r>
            <a:r>
              <a:rPr lang="en-US" sz="1700" dirty="0" err="1"/>
              <a:t>Audin</a:t>
            </a:r>
            <a:r>
              <a:rPr lang="en-US" sz="1700" dirty="0"/>
              <a:t>, </a:t>
            </a:r>
            <a:r>
              <a:rPr lang="en-US" sz="1700" dirty="0" err="1"/>
              <a:t>prova</a:t>
            </a:r>
            <a:r>
              <a:rPr lang="en-US" sz="1700" dirty="0"/>
              <a:t> ne è </a:t>
            </a:r>
            <a:r>
              <a:rPr lang="en-US" sz="1700" dirty="0" err="1"/>
              <a:t>che</a:t>
            </a:r>
            <a:r>
              <a:rPr lang="en-US" sz="1700" dirty="0"/>
              <a:t> è </a:t>
            </a:r>
            <a:r>
              <a:rPr lang="en-US" sz="1700" dirty="0" err="1"/>
              <a:t>stato</a:t>
            </a:r>
            <a:r>
              <a:rPr lang="en-US" sz="1700" dirty="0"/>
              <a:t> </a:t>
            </a:r>
            <a:r>
              <a:rPr lang="en-US" sz="1700" dirty="0" err="1"/>
              <a:t>accusato</a:t>
            </a:r>
            <a:r>
              <a:rPr lang="en-US" sz="1700" dirty="0"/>
              <a:t> di "</a:t>
            </a:r>
            <a:r>
              <a:rPr lang="en-US" sz="1700" dirty="0" err="1"/>
              <a:t>attentato</a:t>
            </a:r>
            <a:r>
              <a:rPr lang="en-US" sz="1700" dirty="0"/>
              <a:t> </a:t>
            </a:r>
            <a:r>
              <a:rPr lang="en-US" sz="1700" dirty="0" err="1"/>
              <a:t>alla</a:t>
            </a:r>
            <a:r>
              <a:rPr lang="en-US" sz="1700" dirty="0"/>
              <a:t> </a:t>
            </a:r>
            <a:r>
              <a:rPr lang="en-US" sz="1700" dirty="0" err="1"/>
              <a:t>sicurezza</a:t>
            </a:r>
            <a:r>
              <a:rPr lang="en-US" sz="1700" dirty="0"/>
              <a:t> </a:t>
            </a:r>
            <a:r>
              <a:rPr lang="en-US" sz="1700" dirty="0" err="1"/>
              <a:t>dello</a:t>
            </a:r>
            <a:r>
              <a:rPr lang="en-US" sz="1700" dirty="0"/>
              <a:t> </a:t>
            </a:r>
            <a:r>
              <a:rPr lang="en-US" sz="1700" dirty="0" err="1"/>
              <a:t>stato</a:t>
            </a:r>
            <a:r>
              <a:rPr lang="en-US" sz="1700" dirty="0"/>
              <a:t> e di </a:t>
            </a:r>
            <a:r>
              <a:rPr lang="en-US" sz="1700" dirty="0" err="1"/>
              <a:t>ricostituzione</a:t>
            </a:r>
            <a:r>
              <a:rPr lang="en-US" sz="1700" dirty="0"/>
              <a:t> di </a:t>
            </a:r>
            <a:r>
              <a:rPr lang="en-US" sz="1700" dirty="0" err="1"/>
              <a:t>associazione</a:t>
            </a:r>
            <a:r>
              <a:rPr lang="en-US" sz="1700" dirty="0"/>
              <a:t> </a:t>
            </a:r>
            <a:r>
              <a:rPr lang="en-US" sz="1700" dirty="0" err="1"/>
              <a:t>dissolta</a:t>
            </a:r>
            <a:r>
              <a:rPr lang="en-US" sz="1700" dirty="0"/>
              <a:t>". </a:t>
            </a:r>
            <a:r>
              <a:rPr lang="en-US" sz="1700" dirty="0" err="1"/>
              <a:t>Volevano</a:t>
            </a:r>
            <a:r>
              <a:rPr lang="en-US" sz="1700" dirty="0"/>
              <a:t> </a:t>
            </a:r>
            <a:r>
              <a:rPr lang="en-US" sz="1700" dirty="0" err="1"/>
              <a:t>salvare</a:t>
            </a:r>
            <a:r>
              <a:rPr lang="en-US" sz="1700" dirty="0"/>
              <a:t> </a:t>
            </a:r>
            <a:r>
              <a:rPr lang="en-US" sz="1700" dirty="0" err="1"/>
              <a:t>delle</a:t>
            </a:r>
            <a:r>
              <a:rPr lang="en-US" sz="1700" dirty="0"/>
              <a:t> </a:t>
            </a:r>
            <a:r>
              <a:rPr lang="en-US" sz="1700" dirty="0" err="1"/>
              <a:t>vite</a:t>
            </a:r>
            <a:r>
              <a:rPr lang="en-US" sz="1700" dirty="0"/>
              <a:t> </a:t>
            </a:r>
            <a:r>
              <a:rPr lang="en-US" sz="1700" dirty="0" err="1"/>
              <a:t>umane</a:t>
            </a:r>
            <a:r>
              <a:rPr lang="en-US" sz="1700" dirty="0"/>
              <a:t> </a:t>
            </a:r>
            <a:r>
              <a:rPr lang="en-US" sz="1700" dirty="0" err="1"/>
              <a:t>quando</a:t>
            </a:r>
            <a:r>
              <a:rPr lang="en-US" sz="1700" dirty="0"/>
              <a:t> </a:t>
            </a:r>
            <a:r>
              <a:rPr lang="en-US" sz="1700" dirty="0" err="1"/>
              <a:t>gli</a:t>
            </a:r>
            <a:r>
              <a:rPr lang="en-US" sz="1700" dirty="0"/>
              <a:t> </a:t>
            </a:r>
            <a:r>
              <a:rPr lang="en-US" sz="1700" dirty="0" err="1"/>
              <a:t>hanno</a:t>
            </a:r>
            <a:r>
              <a:rPr lang="en-US" sz="1700" dirty="0"/>
              <a:t> </a:t>
            </a:r>
            <a:r>
              <a:rPr lang="en-US" sz="1700" dirty="0" err="1"/>
              <a:t>bruciato</a:t>
            </a:r>
            <a:r>
              <a:rPr lang="en-US" sz="1700" dirty="0"/>
              <a:t> </a:t>
            </a:r>
            <a:r>
              <a:rPr lang="en-US" sz="1700" dirty="0" err="1"/>
              <a:t>i</a:t>
            </a:r>
            <a:r>
              <a:rPr lang="en-US" sz="1700" dirty="0"/>
              <a:t> </a:t>
            </a:r>
            <a:r>
              <a:rPr lang="en-US" sz="1700" dirty="0" err="1"/>
              <a:t>seni</a:t>
            </a:r>
            <a:r>
              <a:rPr lang="en-US" sz="1700" dirty="0"/>
              <a:t>, </a:t>
            </a:r>
            <a:r>
              <a:rPr lang="en-US" sz="1700" dirty="0" err="1"/>
              <a:t>il</a:t>
            </a:r>
            <a:r>
              <a:rPr lang="en-US" sz="1700" dirty="0"/>
              <a:t> </a:t>
            </a:r>
            <a:r>
              <a:rPr lang="en-US" sz="1700" dirty="0" err="1"/>
              <a:t>pelo</a:t>
            </a:r>
            <a:r>
              <a:rPr lang="en-US" sz="1700" dirty="0"/>
              <a:t> del </a:t>
            </a:r>
            <a:r>
              <a:rPr lang="en-US" sz="1700" dirty="0" err="1"/>
              <a:t>sesso</a:t>
            </a:r>
            <a:r>
              <a:rPr lang="en-US" sz="1700" dirty="0"/>
              <a:t>? No, </a:t>
            </a:r>
            <a:r>
              <a:rPr lang="en-US" sz="1700" dirty="0" err="1"/>
              <a:t>volevano</a:t>
            </a:r>
            <a:r>
              <a:rPr lang="en-US" sz="1700" dirty="0"/>
              <a:t> </a:t>
            </a:r>
            <a:r>
              <a:rPr lang="en-US" sz="1700" dirty="0" err="1"/>
              <a:t>estorcergli</a:t>
            </a:r>
            <a:r>
              <a:rPr lang="en-US" sz="1700" dirty="0"/>
              <a:t> a forza </a:t>
            </a:r>
            <a:r>
              <a:rPr lang="en-US" sz="1700" dirty="0" err="1"/>
              <a:t>l'indirizzo</a:t>
            </a:r>
            <a:r>
              <a:rPr lang="en-US" sz="1700" dirty="0"/>
              <a:t> del </a:t>
            </a:r>
            <a:r>
              <a:rPr lang="en-US" sz="1700" dirty="0" err="1"/>
              <a:t>compagno</a:t>
            </a:r>
            <a:r>
              <a:rPr lang="en-US" sz="1700" dirty="0"/>
              <a:t> </a:t>
            </a:r>
            <a:r>
              <a:rPr lang="en-US" sz="1700" dirty="0" err="1"/>
              <a:t>che</a:t>
            </a:r>
            <a:r>
              <a:rPr lang="en-US" sz="1700" dirty="0"/>
              <a:t> lo </a:t>
            </a:r>
            <a:r>
              <a:rPr lang="en-US" sz="1700" dirty="0" err="1"/>
              <a:t>aveva</a:t>
            </a:r>
            <a:r>
              <a:rPr lang="en-US" sz="1700" dirty="0"/>
              <a:t> </a:t>
            </a:r>
            <a:r>
              <a:rPr lang="en-US" sz="1700" dirty="0" err="1"/>
              <a:t>ospitato</a:t>
            </a:r>
            <a:r>
              <a:rPr lang="en-US" sz="1700" dirty="0"/>
              <a:t>. Se </a:t>
            </a:r>
            <a:r>
              <a:rPr lang="en-US" sz="1700" dirty="0" err="1"/>
              <a:t>avesse</a:t>
            </a:r>
            <a:r>
              <a:rPr lang="en-US" sz="1700" dirty="0"/>
              <a:t> </a:t>
            </a:r>
            <a:r>
              <a:rPr lang="en-US" sz="1700" dirty="0" err="1"/>
              <a:t>parlato</a:t>
            </a:r>
            <a:r>
              <a:rPr lang="en-US" sz="1700" dirty="0"/>
              <a:t>, </a:t>
            </a:r>
            <a:r>
              <a:rPr lang="en-US" sz="1700" dirty="0" err="1"/>
              <a:t>sarebbero</a:t>
            </a:r>
            <a:r>
              <a:rPr lang="en-US" sz="1700" dirty="0"/>
              <a:t> </a:t>
            </a:r>
            <a:r>
              <a:rPr lang="en-US" sz="1700" dirty="0" err="1"/>
              <a:t>riusciti</a:t>
            </a:r>
            <a:r>
              <a:rPr lang="en-US" sz="1700" dirty="0"/>
              <a:t> a </a:t>
            </a:r>
            <a:r>
              <a:rPr lang="en-US" sz="1700" dirty="0" err="1"/>
              <a:t>mettere</a:t>
            </a:r>
            <a:r>
              <a:rPr lang="en-US" sz="1700" dirty="0"/>
              <a:t> sotto </a:t>
            </a:r>
            <a:r>
              <a:rPr lang="en-US" sz="1700" dirty="0" err="1"/>
              <a:t>chiave</a:t>
            </a:r>
            <a:r>
              <a:rPr lang="en-US" sz="1700" dirty="0"/>
              <a:t> un </a:t>
            </a:r>
            <a:r>
              <a:rPr lang="en-US" sz="1700" dirty="0" err="1"/>
              <a:t>comunista</a:t>
            </a:r>
            <a:r>
              <a:rPr lang="en-US" sz="1700" dirty="0"/>
              <a:t> in </a:t>
            </a:r>
            <a:r>
              <a:rPr lang="en-US" sz="1700" dirty="0" err="1"/>
              <a:t>più</a:t>
            </a:r>
            <a:r>
              <a:rPr lang="en-US" sz="1700" dirty="0"/>
              <a:t>: </a:t>
            </a:r>
            <a:r>
              <a:rPr lang="en-US" sz="1700" dirty="0" err="1"/>
              <a:t>tutto</a:t>
            </a:r>
            <a:r>
              <a:rPr lang="en-US" sz="1700" dirty="0"/>
              <a:t> qui. E poi </a:t>
            </a:r>
            <a:r>
              <a:rPr lang="en-US" sz="1700" dirty="0" err="1"/>
              <a:t>gli</a:t>
            </a:r>
            <a:r>
              <a:rPr lang="en-US" sz="1700" dirty="0"/>
              <a:t> </a:t>
            </a:r>
            <a:r>
              <a:rPr lang="en-US" sz="1700" dirty="0" err="1"/>
              <a:t>arresti</a:t>
            </a:r>
            <a:r>
              <a:rPr lang="en-US" sz="1700" dirty="0"/>
              <a:t> </a:t>
            </a:r>
            <a:r>
              <a:rPr lang="en-US" sz="1700" dirty="0" err="1"/>
              <a:t>si</a:t>
            </a:r>
            <a:r>
              <a:rPr lang="en-US" sz="1700" dirty="0"/>
              <a:t> </a:t>
            </a:r>
            <a:r>
              <a:rPr lang="en-US" sz="1700" dirty="0" err="1"/>
              <a:t>fanno</a:t>
            </a:r>
            <a:r>
              <a:rPr lang="en-US" sz="1700" dirty="0"/>
              <a:t> a </a:t>
            </a:r>
            <a:r>
              <a:rPr lang="en-US" sz="1700" dirty="0" err="1"/>
              <a:t>casaccio</a:t>
            </a:r>
            <a:r>
              <a:rPr lang="en-US" sz="1700" dirty="0"/>
              <a:t>; </a:t>
            </a:r>
            <a:r>
              <a:rPr lang="en-US" sz="1700" dirty="0" err="1"/>
              <a:t>qualsiasi</a:t>
            </a:r>
            <a:r>
              <a:rPr lang="en-US" sz="1700" dirty="0"/>
              <a:t> </a:t>
            </a:r>
            <a:r>
              <a:rPr lang="en-US" sz="1700" dirty="0" err="1"/>
              <a:t>musulmano</a:t>
            </a:r>
            <a:r>
              <a:rPr lang="en-US" sz="1700" dirty="0"/>
              <a:t> </a:t>
            </a:r>
            <a:r>
              <a:rPr lang="en-US" sz="1700" dirty="0" err="1"/>
              <a:t>può</a:t>
            </a:r>
            <a:r>
              <a:rPr lang="en-US" sz="1700" dirty="0"/>
              <a:t> </a:t>
            </a:r>
            <a:r>
              <a:rPr lang="en-US" sz="1700" dirty="0" err="1"/>
              <a:t>essere</a:t>
            </a:r>
            <a:r>
              <a:rPr lang="en-US" sz="1700" dirty="0"/>
              <a:t> "</a:t>
            </a:r>
            <a:r>
              <a:rPr lang="en-US" sz="1700" dirty="0" err="1"/>
              <a:t>interrogato</a:t>
            </a:r>
            <a:r>
              <a:rPr lang="en-US" sz="1700" dirty="0"/>
              <a:t>" a </a:t>
            </a:r>
            <a:r>
              <a:rPr lang="en-US" sz="1700" dirty="0" err="1"/>
              <a:t>loro</a:t>
            </a:r>
            <a:r>
              <a:rPr lang="en-US" sz="1700" dirty="0"/>
              <a:t> </a:t>
            </a:r>
            <a:r>
              <a:rPr lang="en-US" sz="1700" dirty="0" err="1"/>
              <a:t>discrezione</a:t>
            </a:r>
            <a:r>
              <a:rPr lang="en-US" sz="1700" dirty="0"/>
              <a:t>: la </a:t>
            </a:r>
            <a:r>
              <a:rPr lang="en-US" sz="1700" dirty="0" err="1"/>
              <a:t>maggior</a:t>
            </a:r>
            <a:r>
              <a:rPr lang="en-US" sz="1700" dirty="0"/>
              <a:t> </a:t>
            </a:r>
            <a:r>
              <a:rPr lang="en-US" sz="1700" dirty="0" err="1"/>
              <a:t>parte</a:t>
            </a:r>
            <a:r>
              <a:rPr lang="en-US" sz="1700" dirty="0"/>
              <a:t> </a:t>
            </a:r>
            <a:r>
              <a:rPr lang="en-US" sz="1700" dirty="0" err="1"/>
              <a:t>dei</a:t>
            </a:r>
            <a:r>
              <a:rPr lang="en-US" sz="1700" dirty="0"/>
              <a:t> </a:t>
            </a:r>
            <a:r>
              <a:rPr lang="en-US" sz="1700" dirty="0" err="1"/>
              <a:t>torturati</a:t>
            </a:r>
            <a:r>
              <a:rPr lang="en-US" sz="1700" dirty="0"/>
              <a:t> non dice </a:t>
            </a:r>
            <a:r>
              <a:rPr lang="en-US" sz="1700" dirty="0" err="1"/>
              <a:t>nulla</a:t>
            </a:r>
            <a:r>
              <a:rPr lang="en-US" sz="1700" dirty="0"/>
              <a:t> </a:t>
            </a:r>
            <a:r>
              <a:rPr lang="en-US" sz="1700" dirty="0" err="1"/>
              <a:t>perché</a:t>
            </a:r>
            <a:r>
              <a:rPr lang="en-US" sz="1700" dirty="0"/>
              <a:t> non ha </a:t>
            </a:r>
            <a:r>
              <a:rPr lang="en-US" sz="1700" dirty="0" err="1"/>
              <a:t>nulla</a:t>
            </a:r>
            <a:r>
              <a:rPr lang="en-US" sz="1700" dirty="0"/>
              <a:t> da dire  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96">
            <a:extLst>
              <a:ext uri="{FF2B5EF4-FFF2-40B4-BE49-F238E27FC236}">
                <a16:creationId xmlns:a16="http://schemas.microsoft.com/office/drawing/2014/main" id="{F98ED85F-DCEE-4B50-802E-71A6E3E12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240030"/>
            <a:ext cx="8661654" cy="4663440"/>
          </a:xfrm>
          <a:prstGeom prst="rect">
            <a:avLst/>
          </a:prstGeom>
          <a:solidFill>
            <a:schemeClr val="tx1">
              <a:alpha val="14000"/>
            </a:schemeClr>
          </a:solidFill>
          <a:ln w="127000" cap="sq" cmpd="thinThick">
            <a:solidFill>
              <a:schemeClr val="tx1">
                <a:lumMod val="85000"/>
                <a:lumOff val="15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628650" y="473868"/>
            <a:ext cx="7886700" cy="99417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defTabSz="914400">
              <a:spcBef>
                <a:spcPct val="0"/>
              </a:spcBef>
            </a:pPr>
            <a:r>
              <a:rPr lang="en-US" sz="4400" i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 </a:t>
            </a:r>
            <a:r>
              <a:rPr lang="en-US" sz="4400" i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dannati</a:t>
            </a:r>
            <a:r>
              <a:rPr lang="en-US" sz="4400" i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i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della</a:t>
            </a:r>
            <a:r>
              <a:rPr lang="en-US" sz="4400" i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terra</a:t>
            </a: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1962</a:t>
            </a:r>
          </a:p>
        </p:txBody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28650" y="1543050"/>
            <a:ext cx="7886700" cy="2903821"/>
          </a:xfrm>
          <a:prstGeom prst="rect">
            <a:avLst/>
          </a:prstGeom>
        </p:spPr>
        <p:txBody>
          <a:bodyPr vert="horz" lIns="91440" tIns="45720" rIns="91440" bIns="45720" rtlCol="0" anchorCtr="0">
            <a:normAutofit/>
          </a:bodyPr>
          <a:lstStyle/>
          <a:p>
            <a:pPr marL="0" lvl="0" indent="0" defTabSz="91440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/>
              <a:t>Non è bene, </a:t>
            </a:r>
            <a:r>
              <a:rPr lang="en-US" sz="1800" dirty="0" err="1"/>
              <a:t>miei</a:t>
            </a:r>
            <a:r>
              <a:rPr lang="en-US" sz="1800" dirty="0"/>
              <a:t> </a:t>
            </a:r>
            <a:r>
              <a:rPr lang="en-US" sz="1800" dirty="0" err="1"/>
              <a:t>compatrioti</a:t>
            </a:r>
            <a:r>
              <a:rPr lang="en-US" sz="1800" dirty="0"/>
              <a:t>, </a:t>
            </a:r>
            <a:r>
              <a:rPr lang="en-US" sz="1800" dirty="0" err="1"/>
              <a:t>voi</a:t>
            </a:r>
            <a:r>
              <a:rPr lang="en-US" sz="1800" dirty="0"/>
              <a:t> </a:t>
            </a:r>
            <a:r>
              <a:rPr lang="en-US" sz="1800" dirty="0" err="1"/>
              <a:t>che</a:t>
            </a:r>
            <a:r>
              <a:rPr lang="en-US" sz="1800" dirty="0"/>
              <a:t> </a:t>
            </a:r>
            <a:r>
              <a:rPr lang="en-US" sz="1800" dirty="0" err="1"/>
              <a:t>conoscete</a:t>
            </a:r>
            <a:r>
              <a:rPr lang="en-US" sz="1800" dirty="0"/>
              <a:t> </a:t>
            </a:r>
            <a:r>
              <a:rPr lang="en-US" sz="1800" dirty="0" err="1"/>
              <a:t>tutti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r>
              <a:rPr lang="en-US" sz="1800" dirty="0" err="1"/>
              <a:t>crimini</a:t>
            </a:r>
            <a:r>
              <a:rPr lang="en-US" sz="1800" dirty="0"/>
              <a:t> </a:t>
            </a:r>
            <a:r>
              <a:rPr lang="en-US" sz="1800" dirty="0" err="1"/>
              <a:t>commessi</a:t>
            </a:r>
            <a:r>
              <a:rPr lang="en-US" sz="1800" dirty="0"/>
              <a:t> </a:t>
            </a:r>
            <a:r>
              <a:rPr lang="en-US" sz="1800" dirty="0" err="1"/>
              <a:t>nel</a:t>
            </a:r>
            <a:r>
              <a:rPr lang="en-US" sz="1800" dirty="0"/>
              <a:t> </a:t>
            </a:r>
            <a:r>
              <a:rPr lang="en-US" sz="1800" dirty="0" err="1"/>
              <a:t>nostro</a:t>
            </a:r>
            <a:r>
              <a:rPr lang="en-US" sz="1800" dirty="0"/>
              <a:t> </a:t>
            </a:r>
            <a:r>
              <a:rPr lang="en-US" sz="1800" dirty="0" err="1"/>
              <a:t>nome</a:t>
            </a:r>
            <a:r>
              <a:rPr lang="en-US" sz="1800" dirty="0"/>
              <a:t>, non è </a:t>
            </a:r>
            <a:r>
              <a:rPr lang="en-US" sz="1800" dirty="0" err="1"/>
              <a:t>assolutamente</a:t>
            </a:r>
            <a:r>
              <a:rPr lang="en-US" sz="1800" dirty="0"/>
              <a:t> bene </a:t>
            </a:r>
            <a:r>
              <a:rPr lang="en-US" sz="1800" dirty="0" err="1"/>
              <a:t>che</a:t>
            </a:r>
            <a:r>
              <a:rPr lang="en-US" sz="1800" dirty="0"/>
              <a:t> </a:t>
            </a:r>
            <a:r>
              <a:rPr lang="en-US" sz="1800" dirty="0" err="1"/>
              <a:t>voi</a:t>
            </a:r>
            <a:r>
              <a:rPr lang="en-US" sz="1800" dirty="0"/>
              <a:t> non ne </a:t>
            </a:r>
            <a:r>
              <a:rPr lang="en-US" sz="1800" dirty="0" err="1"/>
              <a:t>facciate</a:t>
            </a:r>
            <a:r>
              <a:rPr lang="en-US" sz="1800" dirty="0"/>
              <a:t> </a:t>
            </a:r>
            <a:r>
              <a:rPr lang="en-US" sz="1800" dirty="0" err="1"/>
              <a:t>parola</a:t>
            </a:r>
            <a:r>
              <a:rPr lang="en-US" sz="1800" dirty="0"/>
              <a:t> con </a:t>
            </a:r>
            <a:r>
              <a:rPr lang="en-US" sz="1800" dirty="0" err="1"/>
              <a:t>nessuno</a:t>
            </a:r>
            <a:r>
              <a:rPr lang="en-US" sz="1800" dirty="0"/>
              <a:t>, </a:t>
            </a:r>
            <a:r>
              <a:rPr lang="en-US" sz="1800" dirty="0" err="1"/>
              <a:t>neppure</a:t>
            </a:r>
            <a:r>
              <a:rPr lang="en-US" sz="1800" dirty="0"/>
              <a:t> con la </a:t>
            </a:r>
            <a:r>
              <a:rPr lang="en-US" sz="1800" dirty="0" err="1"/>
              <a:t>vostra</a:t>
            </a:r>
            <a:r>
              <a:rPr lang="en-US" sz="1800" dirty="0"/>
              <a:t> anima, per </a:t>
            </a:r>
            <a:r>
              <a:rPr lang="en-US" sz="1800" dirty="0" err="1"/>
              <a:t>timore</a:t>
            </a:r>
            <a:r>
              <a:rPr lang="en-US" sz="1800" dirty="0"/>
              <a:t> di </a:t>
            </a:r>
            <a:r>
              <a:rPr lang="en-US" sz="1800" dirty="0" err="1"/>
              <a:t>dovervi</a:t>
            </a:r>
            <a:r>
              <a:rPr lang="en-US" sz="1800" dirty="0"/>
              <a:t> </a:t>
            </a:r>
            <a:r>
              <a:rPr lang="en-US" sz="1800" dirty="0" err="1"/>
              <a:t>giudicare</a:t>
            </a:r>
            <a:r>
              <a:rPr lang="en-US" sz="1800" dirty="0"/>
              <a:t>. </a:t>
            </a:r>
            <a:r>
              <a:rPr lang="en-US" sz="1800" dirty="0" err="1"/>
              <a:t>All'inizio</a:t>
            </a:r>
            <a:r>
              <a:rPr lang="en-US" sz="1800" dirty="0"/>
              <a:t> non </a:t>
            </a:r>
            <a:r>
              <a:rPr lang="en-US" sz="1800" dirty="0" err="1"/>
              <a:t>sapevate</a:t>
            </a:r>
            <a:r>
              <a:rPr lang="en-US" sz="1800" dirty="0"/>
              <a:t>, </a:t>
            </a:r>
            <a:r>
              <a:rPr lang="en-US" sz="1800" dirty="0" err="1"/>
              <a:t>voglio</a:t>
            </a:r>
            <a:r>
              <a:rPr lang="en-US" sz="1800" dirty="0"/>
              <a:t> </a:t>
            </a:r>
            <a:r>
              <a:rPr lang="en-US" sz="1800" dirty="0" err="1"/>
              <a:t>crederlo</a:t>
            </a:r>
            <a:r>
              <a:rPr lang="en-US" sz="1800" dirty="0"/>
              <a:t>, poi </a:t>
            </a:r>
            <a:r>
              <a:rPr lang="en-US" sz="1800" dirty="0" err="1"/>
              <a:t>avete</a:t>
            </a:r>
            <a:r>
              <a:rPr lang="en-US" sz="1800" dirty="0"/>
              <a:t> </a:t>
            </a:r>
            <a:r>
              <a:rPr lang="en-US" sz="1800" dirty="0" err="1"/>
              <a:t>dubitato</a:t>
            </a:r>
            <a:r>
              <a:rPr lang="en-US" sz="1800" dirty="0"/>
              <a:t>, </a:t>
            </a:r>
            <a:r>
              <a:rPr lang="en-US" sz="1800" dirty="0" err="1"/>
              <a:t>adesso</a:t>
            </a:r>
            <a:r>
              <a:rPr lang="en-US" sz="1800" dirty="0"/>
              <a:t> </a:t>
            </a:r>
            <a:r>
              <a:rPr lang="en-US" sz="1800" dirty="0" err="1"/>
              <a:t>sapete</a:t>
            </a:r>
            <a:r>
              <a:rPr lang="en-US" sz="1800" dirty="0"/>
              <a:t>, ma continuate </a:t>
            </a:r>
            <a:r>
              <a:rPr lang="en-US" sz="1800" dirty="0" err="1"/>
              <a:t>sempre</a:t>
            </a:r>
            <a:r>
              <a:rPr lang="en-US" sz="1800" dirty="0"/>
              <a:t> a </a:t>
            </a:r>
            <a:r>
              <a:rPr lang="en-US" sz="1800" dirty="0" err="1"/>
              <a:t>tacere</a:t>
            </a:r>
            <a:r>
              <a:rPr lang="en-US" sz="1800" dirty="0"/>
              <a:t>. Otto </a:t>
            </a:r>
            <a:r>
              <a:rPr lang="en-US" sz="1800" dirty="0" err="1"/>
              <a:t>anni</a:t>
            </a:r>
            <a:r>
              <a:rPr lang="en-US" sz="1800" dirty="0"/>
              <a:t> di </a:t>
            </a:r>
            <a:r>
              <a:rPr lang="en-US" sz="1800" dirty="0" err="1"/>
              <a:t>silenzio</a:t>
            </a:r>
            <a:r>
              <a:rPr lang="en-US" sz="1800" dirty="0"/>
              <a:t>, è </a:t>
            </a:r>
            <a:r>
              <a:rPr lang="en-US" sz="1800" dirty="0" err="1"/>
              <a:t>degradante</a:t>
            </a:r>
            <a:r>
              <a:rPr lang="en-US" sz="1800" dirty="0"/>
              <a:t>. [...] </a:t>
            </a:r>
          </a:p>
          <a:p>
            <a:pPr marL="0" lvl="0" indent="0" defTabSz="91440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err="1"/>
              <a:t>Oggigiorno</a:t>
            </a:r>
            <a:r>
              <a:rPr lang="en-US" sz="1800" dirty="0"/>
              <a:t>, </a:t>
            </a:r>
            <a:r>
              <a:rPr lang="en-US" sz="1800" dirty="0" err="1"/>
              <a:t>basta</a:t>
            </a:r>
            <a:r>
              <a:rPr lang="en-US" sz="1800" dirty="0"/>
              <a:t> </a:t>
            </a:r>
            <a:r>
              <a:rPr lang="en-US" sz="1800" dirty="0" err="1"/>
              <a:t>che</a:t>
            </a:r>
            <a:r>
              <a:rPr lang="en-US" sz="1800" dirty="0"/>
              <a:t> </a:t>
            </a:r>
            <a:r>
              <a:rPr lang="en-US" sz="1800" dirty="0" err="1"/>
              <a:t>si</a:t>
            </a:r>
            <a:r>
              <a:rPr lang="en-US" sz="1800" dirty="0"/>
              <a:t> </a:t>
            </a:r>
            <a:r>
              <a:rPr lang="en-US" sz="1800" dirty="0" err="1"/>
              <a:t>incontrino</a:t>
            </a:r>
            <a:r>
              <a:rPr lang="en-US" sz="1800" dirty="0"/>
              <a:t> due </a:t>
            </a:r>
            <a:r>
              <a:rPr lang="en-US" sz="1800" dirty="0" err="1"/>
              <a:t>francesi</a:t>
            </a:r>
            <a:r>
              <a:rPr lang="en-US" sz="1800" dirty="0"/>
              <a:t>, </a:t>
            </a:r>
            <a:r>
              <a:rPr lang="en-US" sz="1800" dirty="0" err="1"/>
              <a:t>perché</a:t>
            </a:r>
            <a:r>
              <a:rPr lang="en-US" sz="1800" dirty="0"/>
              <a:t> ci </a:t>
            </a:r>
            <a:r>
              <a:rPr lang="en-US" sz="1800" dirty="0" err="1"/>
              <a:t>sia</a:t>
            </a:r>
            <a:r>
              <a:rPr lang="en-US" sz="1800" dirty="0"/>
              <a:t> un </a:t>
            </a:r>
            <a:r>
              <a:rPr lang="en-US" sz="1800" dirty="0" err="1"/>
              <a:t>morto</a:t>
            </a:r>
            <a:r>
              <a:rPr lang="en-US" sz="1800" dirty="0"/>
              <a:t> </a:t>
            </a:r>
            <a:r>
              <a:rPr lang="en-US" sz="1800" dirty="0" err="1"/>
              <a:t>tra</a:t>
            </a:r>
            <a:r>
              <a:rPr lang="en-US" sz="1800" dirty="0"/>
              <a:t> </a:t>
            </a:r>
            <a:r>
              <a:rPr lang="en-US" sz="1800" dirty="0" err="1"/>
              <a:t>loro</a:t>
            </a:r>
            <a:r>
              <a:rPr lang="en-US" sz="1800" dirty="0"/>
              <a:t>. E </a:t>
            </a:r>
            <a:r>
              <a:rPr lang="en-US" sz="1800" dirty="0" err="1"/>
              <a:t>quando</a:t>
            </a:r>
            <a:r>
              <a:rPr lang="en-US" sz="1800" dirty="0"/>
              <a:t> </a:t>
            </a:r>
            <a:r>
              <a:rPr lang="en-US" sz="1800" dirty="0" err="1"/>
              <a:t>dico</a:t>
            </a:r>
            <a:r>
              <a:rPr lang="en-US" sz="1800" dirty="0"/>
              <a:t> </a:t>
            </a:r>
            <a:r>
              <a:rPr lang="en-US" sz="1800" dirty="0" err="1"/>
              <a:t>uno</a:t>
            </a:r>
            <a:r>
              <a:rPr lang="en-US" sz="1800" dirty="0"/>
              <a:t>... La Francia un tempo era </a:t>
            </a:r>
            <a:r>
              <a:rPr lang="en-US" sz="1800" dirty="0" err="1"/>
              <a:t>il</a:t>
            </a:r>
            <a:r>
              <a:rPr lang="en-US" sz="1800" dirty="0"/>
              <a:t> </a:t>
            </a:r>
            <a:r>
              <a:rPr lang="en-US" sz="1800" dirty="0" err="1"/>
              <a:t>nome</a:t>
            </a:r>
            <a:r>
              <a:rPr lang="en-US" sz="1800" dirty="0"/>
              <a:t> di un </a:t>
            </a:r>
            <a:r>
              <a:rPr lang="en-US" sz="1800" dirty="0" err="1"/>
              <a:t>paese</a:t>
            </a:r>
            <a:r>
              <a:rPr lang="en-US" sz="1800" dirty="0"/>
              <a:t>; </a:t>
            </a:r>
            <a:r>
              <a:rPr lang="en-US" sz="1800" dirty="0" err="1"/>
              <a:t>facciamo</a:t>
            </a:r>
            <a:r>
              <a:rPr lang="en-US" sz="1800" dirty="0"/>
              <a:t> </a:t>
            </a:r>
            <a:r>
              <a:rPr lang="en-US" sz="1800" dirty="0" err="1"/>
              <a:t>attenzione</a:t>
            </a:r>
            <a:r>
              <a:rPr lang="en-US" sz="1800" dirty="0"/>
              <a:t> </a:t>
            </a:r>
            <a:r>
              <a:rPr lang="en-US" sz="1800" dirty="0" err="1"/>
              <a:t>perché</a:t>
            </a:r>
            <a:r>
              <a:rPr lang="en-US" sz="1800" dirty="0"/>
              <a:t> non </a:t>
            </a:r>
            <a:r>
              <a:rPr lang="en-US" sz="1800" dirty="0" err="1"/>
              <a:t>diventi</a:t>
            </a:r>
            <a:r>
              <a:rPr lang="en-US" sz="1800" dirty="0"/>
              <a:t>, </a:t>
            </a:r>
            <a:r>
              <a:rPr lang="en-US" sz="1800" dirty="0" err="1"/>
              <a:t>nel</a:t>
            </a:r>
            <a:r>
              <a:rPr lang="en-US" sz="1800" dirty="0"/>
              <a:t> 1961, </a:t>
            </a:r>
            <a:r>
              <a:rPr lang="en-US" sz="1800" dirty="0" err="1"/>
              <a:t>il</a:t>
            </a:r>
            <a:r>
              <a:rPr lang="en-US" sz="1800" dirty="0"/>
              <a:t> </a:t>
            </a:r>
            <a:r>
              <a:rPr lang="en-US" sz="1800" dirty="0" err="1"/>
              <a:t>nome</a:t>
            </a:r>
            <a:r>
              <a:rPr lang="en-US" sz="1800" dirty="0"/>
              <a:t> di una </a:t>
            </a:r>
            <a:r>
              <a:rPr lang="en-US" sz="1800" dirty="0" err="1"/>
              <a:t>nevrosi</a:t>
            </a:r>
            <a:r>
              <a:rPr lang="en-US" sz="1800" dirty="0"/>
              <a:t>   </a:t>
            </a:r>
          </a:p>
          <a:p>
            <a:pPr lvl="0" indent="-228600" defTabSz="914400">
              <a:spcBef>
                <a:spcPts val="0"/>
              </a:spcBef>
              <a:spcAft>
                <a:spcPts val="600"/>
              </a:spcAft>
            </a:pPr>
            <a:endParaRPr lang="en-US" sz="1800" dirty="0"/>
          </a:p>
          <a:p>
            <a:pPr marL="0" lvl="0" indent="0" defTabSz="91440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55000"/>
              <a:buNone/>
            </a:pPr>
            <a:endParaRPr lang="en-US" sz="1800" dirty="0"/>
          </a:p>
          <a:p>
            <a:pPr indent="-228600" defTabSz="914400">
              <a:spcBef>
                <a:spcPts val="0"/>
              </a:spcBef>
              <a:spcAft>
                <a:spcPts val="600"/>
              </a:spcAft>
            </a:pPr>
            <a:endParaRPr lang="en-US" sz="1800" dirty="0"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02">
            <a:extLst>
              <a:ext uri="{FF2B5EF4-FFF2-40B4-BE49-F238E27FC236}">
                <a16:creationId xmlns:a16="http://schemas.microsoft.com/office/drawing/2014/main" id="{F98ED85F-DCEE-4B50-802E-71A6E3E12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240030"/>
            <a:ext cx="8661654" cy="4663440"/>
          </a:xfrm>
          <a:prstGeom prst="rect">
            <a:avLst/>
          </a:prstGeom>
          <a:solidFill>
            <a:schemeClr val="tx1">
              <a:alpha val="14000"/>
            </a:schemeClr>
          </a:solidFill>
          <a:ln w="127000" cap="sq" cmpd="thinThick">
            <a:solidFill>
              <a:schemeClr val="tx1">
                <a:lumMod val="85000"/>
                <a:lumOff val="15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628650" y="473868"/>
            <a:ext cx="7886700" cy="99417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 defTabSz="914400">
              <a:spcBef>
                <a:spcPct val="0"/>
              </a:spcBef>
            </a:pPr>
            <a:r>
              <a:rPr lang="en-US" sz="4400" i="1" dirty="0"/>
              <a:t>I </a:t>
            </a:r>
            <a:r>
              <a:rPr lang="en-US" sz="4400" i="1" dirty="0" err="1"/>
              <a:t>dannati</a:t>
            </a:r>
            <a:r>
              <a:rPr lang="en-US" sz="4400" i="1" dirty="0"/>
              <a:t> </a:t>
            </a:r>
            <a:r>
              <a:rPr lang="en-US" sz="4400" i="1" dirty="0" err="1"/>
              <a:t>della</a:t>
            </a:r>
            <a:r>
              <a:rPr lang="en-US" sz="4400" i="1" dirty="0"/>
              <a:t> terra</a:t>
            </a:r>
            <a:r>
              <a:rPr lang="en-US" sz="4400" dirty="0"/>
              <a:t>, 1962</a:t>
            </a:r>
            <a:endParaRPr lang="en-US" sz="4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28650" y="1543050"/>
            <a:ext cx="7886700" cy="2360439"/>
          </a:xfrm>
          <a:prstGeom prst="rect">
            <a:avLst/>
          </a:prstGeom>
        </p:spPr>
        <p:txBody>
          <a:bodyPr vert="horz" lIns="91440" tIns="45720" rIns="91440" bIns="45720" rtlCol="0" anchorCtr="0">
            <a:normAutofit/>
          </a:bodyPr>
          <a:lstStyle/>
          <a:p>
            <a:pPr marL="0" lvl="0" indent="0" defTabSz="91440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err="1"/>
              <a:t>Sapete</a:t>
            </a:r>
            <a:r>
              <a:rPr lang="en-US" sz="1800" dirty="0"/>
              <a:t> </a:t>
            </a:r>
            <a:r>
              <a:rPr lang="en-US" sz="1800" dirty="0" err="1"/>
              <a:t>benissimo</a:t>
            </a:r>
            <a:r>
              <a:rPr lang="en-US" sz="1800" dirty="0"/>
              <a:t> </a:t>
            </a:r>
            <a:r>
              <a:rPr lang="en-US" sz="1800" dirty="0" err="1"/>
              <a:t>che</a:t>
            </a:r>
            <a:r>
              <a:rPr lang="en-US" sz="1800" dirty="0"/>
              <a:t> </a:t>
            </a:r>
            <a:r>
              <a:rPr lang="en-US" sz="1800" dirty="0" err="1"/>
              <a:t>siamo</a:t>
            </a:r>
            <a:r>
              <a:rPr lang="en-US" sz="1800" dirty="0"/>
              <a:t> </a:t>
            </a:r>
            <a:r>
              <a:rPr lang="en-US" sz="1800" dirty="0" err="1"/>
              <a:t>degli</a:t>
            </a:r>
            <a:r>
              <a:rPr lang="en-US" sz="1800" dirty="0"/>
              <a:t> </a:t>
            </a:r>
            <a:r>
              <a:rPr lang="en-US" sz="1800" dirty="0" err="1"/>
              <a:t>sfruttatori</a:t>
            </a:r>
            <a:r>
              <a:rPr lang="en-US" sz="1800" dirty="0"/>
              <a:t>. </a:t>
            </a:r>
            <a:r>
              <a:rPr lang="en-US" sz="1800" dirty="0" err="1"/>
              <a:t>Sapete</a:t>
            </a:r>
            <a:r>
              <a:rPr lang="en-US" sz="1800" dirty="0"/>
              <a:t> </a:t>
            </a:r>
            <a:r>
              <a:rPr lang="en-US" sz="1800" dirty="0" err="1"/>
              <a:t>benissimo</a:t>
            </a:r>
            <a:r>
              <a:rPr lang="en-US" sz="1800" dirty="0"/>
              <a:t> </a:t>
            </a:r>
            <a:r>
              <a:rPr lang="en-US" sz="1800" dirty="0" err="1"/>
              <a:t>che</a:t>
            </a:r>
            <a:r>
              <a:rPr lang="en-US" sz="1800" dirty="0"/>
              <a:t> </a:t>
            </a:r>
            <a:r>
              <a:rPr lang="en-US" sz="1800" dirty="0" err="1"/>
              <a:t>abbiamo</a:t>
            </a:r>
            <a:r>
              <a:rPr lang="en-US" sz="1800" dirty="0"/>
              <a:t> </a:t>
            </a:r>
            <a:r>
              <a:rPr lang="en-US" sz="1800" dirty="0" err="1"/>
              <a:t>preso</a:t>
            </a:r>
            <a:r>
              <a:rPr lang="en-US" sz="1800" dirty="0"/>
              <a:t> </a:t>
            </a:r>
            <a:r>
              <a:rPr lang="en-US" sz="1800" dirty="0" err="1"/>
              <a:t>l'oro</a:t>
            </a:r>
            <a:r>
              <a:rPr lang="en-US" sz="1800" dirty="0"/>
              <a:t> e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r>
              <a:rPr lang="en-US" sz="1800" dirty="0" err="1"/>
              <a:t>metalli</a:t>
            </a:r>
            <a:r>
              <a:rPr lang="en-US" sz="1800" dirty="0"/>
              <a:t>, poi </a:t>
            </a:r>
            <a:r>
              <a:rPr lang="en-US" sz="1800" dirty="0" err="1"/>
              <a:t>il</a:t>
            </a:r>
            <a:r>
              <a:rPr lang="en-US" sz="1800" dirty="0"/>
              <a:t> </a:t>
            </a:r>
            <a:r>
              <a:rPr lang="en-US" sz="1800" dirty="0" err="1"/>
              <a:t>petrolio</a:t>
            </a:r>
            <a:r>
              <a:rPr lang="en-US" sz="1800" dirty="0"/>
              <a:t> </a:t>
            </a:r>
            <a:r>
              <a:rPr lang="en-US" sz="1800" dirty="0" err="1"/>
              <a:t>dei</a:t>
            </a:r>
            <a:r>
              <a:rPr lang="en-US" sz="1800" dirty="0"/>
              <a:t> "</a:t>
            </a:r>
            <a:r>
              <a:rPr lang="en-US" sz="1800" dirty="0" err="1"/>
              <a:t>nuovi</a:t>
            </a:r>
            <a:r>
              <a:rPr lang="en-US" sz="1800" dirty="0"/>
              <a:t> </a:t>
            </a:r>
            <a:r>
              <a:rPr lang="en-US" sz="1800" dirty="0" err="1"/>
              <a:t>continenti</a:t>
            </a:r>
            <a:r>
              <a:rPr lang="en-US" sz="1800" dirty="0"/>
              <a:t>", e li </a:t>
            </a:r>
            <a:r>
              <a:rPr lang="en-US" sz="1800" dirty="0" err="1"/>
              <a:t>abbiamo</a:t>
            </a:r>
            <a:r>
              <a:rPr lang="en-US" sz="1800" dirty="0"/>
              <a:t> </a:t>
            </a:r>
            <a:r>
              <a:rPr lang="en-US" sz="1800" dirty="0" err="1"/>
              <a:t>riportati</a:t>
            </a:r>
            <a:r>
              <a:rPr lang="en-US" sz="1800" dirty="0"/>
              <a:t> </a:t>
            </a:r>
            <a:r>
              <a:rPr lang="en-US" sz="1800" dirty="0" err="1"/>
              <a:t>nelle</a:t>
            </a:r>
            <a:r>
              <a:rPr lang="en-US" sz="1800" dirty="0"/>
              <a:t> </a:t>
            </a:r>
            <a:r>
              <a:rPr lang="en-US" sz="1800" dirty="0" err="1"/>
              <a:t>vecchie</a:t>
            </a:r>
            <a:r>
              <a:rPr lang="en-US" sz="1800" dirty="0"/>
              <a:t> </a:t>
            </a:r>
            <a:r>
              <a:rPr lang="en-US" sz="1800" dirty="0" err="1"/>
              <a:t>metropoli</a:t>
            </a:r>
            <a:r>
              <a:rPr lang="en-US" sz="1800" dirty="0"/>
              <a:t>. [...] </a:t>
            </a:r>
            <a:r>
              <a:rPr lang="en-US" sz="1800" dirty="0" err="1"/>
              <a:t>L'Europa</a:t>
            </a:r>
            <a:r>
              <a:rPr lang="en-US" sz="1800" dirty="0"/>
              <a:t>, </a:t>
            </a:r>
            <a:r>
              <a:rPr lang="en-US" sz="1800" dirty="0" err="1"/>
              <a:t>ingozzandosi</a:t>
            </a:r>
            <a:r>
              <a:rPr lang="en-US" sz="1800" dirty="0"/>
              <a:t> di </a:t>
            </a:r>
            <a:r>
              <a:rPr lang="en-US" sz="1800" dirty="0" err="1"/>
              <a:t>ricchezze</a:t>
            </a:r>
            <a:r>
              <a:rPr lang="en-US" sz="1800" dirty="0"/>
              <a:t>, ha </a:t>
            </a:r>
            <a:r>
              <a:rPr lang="en-US" sz="1800" dirty="0" err="1"/>
              <a:t>accordato</a:t>
            </a:r>
            <a:r>
              <a:rPr lang="en-US" sz="1800" dirty="0"/>
              <a:t> de </a:t>
            </a:r>
            <a:r>
              <a:rPr lang="en-US" sz="1800" dirty="0" err="1"/>
              <a:t>iure</a:t>
            </a:r>
            <a:r>
              <a:rPr lang="en-US" sz="1800" dirty="0"/>
              <a:t> </a:t>
            </a:r>
            <a:r>
              <a:rPr lang="en-US" sz="1800" dirty="0" err="1"/>
              <a:t>l'umanità</a:t>
            </a:r>
            <a:r>
              <a:rPr lang="en-US" sz="1800" dirty="0"/>
              <a:t> a </a:t>
            </a:r>
            <a:r>
              <a:rPr lang="en-US" sz="1800" dirty="0" err="1"/>
              <a:t>tutti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r>
              <a:rPr lang="en-US" sz="1800" dirty="0" err="1"/>
              <a:t>suoi</a:t>
            </a:r>
            <a:r>
              <a:rPr lang="en-US" sz="1800" dirty="0"/>
              <a:t> </a:t>
            </a:r>
            <a:r>
              <a:rPr lang="en-US" sz="1800" dirty="0" err="1"/>
              <a:t>abitanti</a:t>
            </a:r>
            <a:r>
              <a:rPr lang="en-US" sz="1800" dirty="0"/>
              <a:t>: un </a:t>
            </a:r>
            <a:r>
              <a:rPr lang="en-US" sz="1800" dirty="0" err="1"/>
              <a:t>uomo</a:t>
            </a:r>
            <a:r>
              <a:rPr lang="en-US" sz="1800" dirty="0"/>
              <a:t>, da </a:t>
            </a:r>
            <a:r>
              <a:rPr lang="en-US" sz="1800" dirty="0" err="1"/>
              <a:t>noi</a:t>
            </a:r>
            <a:r>
              <a:rPr lang="en-US" sz="1800" dirty="0"/>
              <a:t>, </a:t>
            </a:r>
            <a:r>
              <a:rPr lang="en-US" sz="1800" dirty="0" err="1"/>
              <a:t>vuol</a:t>
            </a:r>
            <a:r>
              <a:rPr lang="en-US" sz="1800" dirty="0"/>
              <a:t> dire un </a:t>
            </a:r>
            <a:r>
              <a:rPr lang="en-US" sz="1800" dirty="0" err="1"/>
              <a:t>complice</a:t>
            </a:r>
            <a:r>
              <a:rPr lang="en-US" sz="1800" dirty="0"/>
              <a:t>, </a:t>
            </a:r>
            <a:r>
              <a:rPr lang="en-US" sz="1800" dirty="0" err="1"/>
              <a:t>perché</a:t>
            </a:r>
            <a:r>
              <a:rPr lang="en-US" sz="1800" dirty="0"/>
              <a:t> </a:t>
            </a:r>
            <a:r>
              <a:rPr lang="en-US" sz="1800" dirty="0" err="1"/>
              <a:t>abbiamo</a:t>
            </a:r>
            <a:r>
              <a:rPr lang="en-US" sz="1800" dirty="0"/>
              <a:t> </a:t>
            </a:r>
            <a:r>
              <a:rPr lang="en-US" sz="1800" dirty="0" err="1"/>
              <a:t>tutti</a:t>
            </a:r>
            <a:r>
              <a:rPr lang="en-US" sz="1800" dirty="0"/>
              <a:t> </a:t>
            </a:r>
            <a:r>
              <a:rPr lang="en-US" sz="1800" dirty="0" err="1"/>
              <a:t>approfittato</a:t>
            </a:r>
            <a:r>
              <a:rPr lang="en-US" sz="1800" dirty="0"/>
              <a:t> </a:t>
            </a:r>
            <a:r>
              <a:rPr lang="en-US" sz="1800" dirty="0" err="1"/>
              <a:t>dello</a:t>
            </a:r>
            <a:r>
              <a:rPr lang="en-US" sz="1800" dirty="0"/>
              <a:t> </a:t>
            </a:r>
            <a:r>
              <a:rPr lang="en-US" sz="1800" dirty="0" err="1"/>
              <a:t>sfruttamento</a:t>
            </a:r>
            <a:r>
              <a:rPr lang="en-US" sz="1800" dirty="0"/>
              <a:t> </a:t>
            </a:r>
            <a:r>
              <a:rPr lang="en-US" sz="1800" dirty="0" err="1"/>
              <a:t>coloniale</a:t>
            </a:r>
            <a:r>
              <a:rPr lang="en-US" sz="1800" dirty="0"/>
              <a:t>     </a:t>
            </a:r>
          </a:p>
          <a:p>
            <a:pPr lvl="0" indent="-228600" defTabSz="914400">
              <a:spcBef>
                <a:spcPts val="0"/>
              </a:spcBef>
              <a:spcAft>
                <a:spcPts val="600"/>
              </a:spcAft>
            </a:pPr>
            <a:endParaRPr lang="en-US" sz="1800" dirty="0"/>
          </a:p>
          <a:p>
            <a:pPr lvl="0" indent="-228600" defTabSz="914400">
              <a:spcBef>
                <a:spcPts val="0"/>
              </a:spcBef>
              <a:spcAft>
                <a:spcPts val="600"/>
              </a:spcAft>
            </a:pPr>
            <a:endParaRPr lang="en-US" sz="1800" dirty="0"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6963</TotalTime>
  <Words>886</Words>
  <Application>Microsoft Office PowerPoint</Application>
  <PresentationFormat>Presentazione su schermo (16:9)</PresentationFormat>
  <Paragraphs>35</Paragraphs>
  <Slides>12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Tema di Office</vt:lpstr>
      <vt:lpstr>Raccontare la decolonizzazione per decolonizzare l’Europa</vt:lpstr>
      <vt:lpstr>Jean Paul Sartre (1905-1980)</vt:lpstr>
      <vt:lpstr>Manifesto dei 121 (1960)</vt:lpstr>
      <vt:lpstr>Il sistema coloniale: violenza e sub-umanità</vt:lpstr>
      <vt:lpstr>Siete formidabili, 1957</vt:lpstr>
      <vt:lpstr>Siete formidabili, 1957</vt:lpstr>
      <vt:lpstr>Una vittoria, 1957</vt:lpstr>
      <vt:lpstr>I dannati della terra, 1962</vt:lpstr>
      <vt:lpstr>I dannati della terra, 1962</vt:lpstr>
      <vt:lpstr>Sartre e l’opinione pubblica</vt:lpstr>
      <vt:lpstr>René Vautier </vt:lpstr>
      <vt:lpstr>Un film di Jacques Panijel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Raccontare la decolonizzazione per decolonizzare l’Europa</dc:title>
  <dc:creator>valeria deplano</dc:creator>
  <cp:lastModifiedBy>valeria deplano</cp:lastModifiedBy>
  <cp:revision>17</cp:revision>
  <dcterms:created xsi:type="dcterms:W3CDTF">2019-03-23T16:00:09Z</dcterms:created>
  <dcterms:modified xsi:type="dcterms:W3CDTF">2019-05-22T07:57:13Z</dcterms:modified>
</cp:coreProperties>
</file>