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72" r:id="rId5"/>
    <p:sldId id="270" r:id="rId6"/>
    <p:sldId id="271" r:id="rId7"/>
    <p:sldId id="269" r:id="rId8"/>
    <p:sldId id="258" r:id="rId9"/>
    <p:sldId id="259" r:id="rId10"/>
    <p:sldId id="273" r:id="rId11"/>
    <p:sldId id="274" r:id="rId12"/>
    <p:sldId id="263" r:id="rId13"/>
    <p:sldId id="290" r:id="rId14"/>
    <p:sldId id="277" r:id="rId15"/>
    <p:sldId id="278" r:id="rId16"/>
    <p:sldId id="279" r:id="rId17"/>
    <p:sldId id="291" r:id="rId18"/>
    <p:sldId id="280" r:id="rId19"/>
    <p:sldId id="266" r:id="rId20"/>
    <p:sldId id="286" r:id="rId21"/>
    <p:sldId id="276" r:id="rId22"/>
    <p:sldId id="289" r:id="rId23"/>
    <p:sldId id="287" r:id="rId24"/>
    <p:sldId id="285" r:id="rId25"/>
    <p:sldId id="281" r:id="rId26"/>
    <p:sldId id="284" r:id="rId27"/>
    <p:sldId id="262" r:id="rId28"/>
    <p:sldId id="283" r:id="rId29"/>
    <p:sldId id="288" r:id="rId3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leria deplano" initials="vd" lastIdx="1" clrIdx="0">
    <p:extLst>
      <p:ext uri="{19B8F6BF-5375-455C-9EA6-DF929625EA0E}">
        <p15:presenceInfo xmlns:p15="http://schemas.microsoft.com/office/powerpoint/2012/main" userId="066ab51e24137de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558CECB-A968-4573-8447-8F0BAEB8AD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C664107-E7B4-432B-9577-B07C8BDD22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D5AB0-B6EC-45F4-AF1E-DB6C8B6D1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E91C-CB30-4269-AED4-489AF3DAC7BD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F0FD22C-D9B4-42FE-A179-B08EBD772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8B3A3B3-D7E1-49B8-9308-36EE13C4B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9190-9678-43F3-BEB5-71912943AD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1354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536B239-D001-4DBD-9235-7D6B0DBBF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DF1AF6E-8D06-45B8-982F-8BA08682CD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7B488AD-576F-49F4-9F90-6EAF98A41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E91C-CB30-4269-AED4-489AF3DAC7BD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7272D6A-BCE1-426F-9C5F-F61BC8632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DF7D49A-2626-4149-99C0-4043169C4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9190-9678-43F3-BEB5-71912943AD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6239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33AC290-EF58-4513-B85C-57DEFF1468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989D6F3-ADC3-4725-9DE5-8CD7227A47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CA72A99-471B-4885-99E0-CE9138759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E91C-CB30-4269-AED4-489AF3DAC7BD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37C4723-614C-4EF7-B82C-9AC71612A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83D6DD3-2D23-4B1C-A51B-D2263E892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9190-9678-43F3-BEB5-71912943AD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0276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510313D-DF9A-4A3B-A4A8-E7BAD3616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2C182AB-19C5-4449-A797-7135A7C209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E2F4469-A3F2-4788-9A00-571D5AA67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E91C-CB30-4269-AED4-489AF3DAC7BD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13DF933-D1CA-411C-8D09-373E77706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EAD99F-8DCA-40BB-A68F-3412811C8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9190-9678-43F3-BEB5-71912943AD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7720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4AE78B-FF95-45FF-A014-E4897E659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2C72D2E-25C5-40B2-809D-8169D1B3BB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0052EB3-0BBC-4F16-B286-588A650D7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E91C-CB30-4269-AED4-489AF3DAC7BD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190B5C3-7F68-458C-AEEA-2B4CB9218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B5DB9B5-28EA-4EA5-98DC-9A6B56B09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9190-9678-43F3-BEB5-71912943AD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298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4F7866-D4E6-4746-A857-F4CF5FDB5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918C8FA-2676-44E7-81FA-40DF449481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54644BF-7947-402A-BC78-A94B5DE45B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A43179E-EC08-4F93-95B3-E8DE9EBF3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E91C-CB30-4269-AED4-489AF3DAC7BD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50F5C5A-6362-4258-8B2F-62F351DEA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618CD88-2820-412B-AE23-F6E150E84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9190-9678-43F3-BEB5-71912943AD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094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9796F2-6C30-4238-AD35-2CC3D09F8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95DCB38-B4F1-4B83-96FC-128A7D0137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8760D53-FEF9-4683-A789-3C7465C574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E3E311B-DD78-4C13-9135-492222F25F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654E8E6D-474A-4584-AFD8-C2EAA4CDE6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966D2F4-4FD9-49B5-98C3-05E300E1A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E91C-CB30-4269-AED4-489AF3DAC7BD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B5A84D9-E251-4CD3-B020-80F3D9DCE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362799D6-F74D-47C8-8C7C-DE3179099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9190-9678-43F3-BEB5-71912943AD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0170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6625CD-2122-4106-A9BB-9C900888B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9B0BD27-93BA-4365-9CB8-E666D2FAA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E91C-CB30-4269-AED4-489AF3DAC7BD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58B8C0A-6596-47F5-BECF-29ED05DF3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CB0E25A-AE89-4079-A65F-2E257440F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9190-9678-43F3-BEB5-71912943AD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6128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0204070-0391-4DB4-B558-99DBF245B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E91C-CB30-4269-AED4-489AF3DAC7BD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8B8BD1F-FA0C-4D95-90B1-E2E8AECE6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A1E77BB-FDD0-44CA-8A87-6851ECCA5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9190-9678-43F3-BEB5-71912943AD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4135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A0DACB-ACA9-4FA1-8A0A-FEB2D7A3D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A0FA65-F159-4FB7-A922-FC52AAE4B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0F3A29E-2749-415C-9DA0-C1EBE24ACE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3DEAF02-AFDF-4AA3-A7C0-22405CCAA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E91C-CB30-4269-AED4-489AF3DAC7BD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5045873-073C-4AFF-8CD5-82F659DE9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5988058-6096-45AD-91C8-B721DD376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9190-9678-43F3-BEB5-71912943AD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8533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B96D0B-D92D-46B1-A69B-AFA905970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F7A6449-BF11-4C11-9B45-0A517B4DD5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AC05D63-46AB-4E3A-996C-F1AC508398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AD1FE1E-7A91-4182-8197-8D40AC8F1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E91C-CB30-4269-AED4-489AF3DAC7BD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28694A3-E945-421F-8F4A-E16D7260F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298FF5E-F06C-4E7C-9789-98BA83E38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9190-9678-43F3-BEB5-71912943AD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3384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3A32902-5396-4A7D-8056-5742E2F6C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6888193-97A8-4F61-931A-71BBCEE7F5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825C3E7-85D6-4B1D-A386-530CBEE43F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AE91C-CB30-4269-AED4-489AF3DAC7BD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A5DDEAB-F10A-4ECD-84AE-E379AE1071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962BFF6-D48F-4284-9C8D-62B026202C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49190-9678-43F3-BEB5-71912943AD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817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hvpyFSb_6sM" TargetMode="Externa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N10lLSlEVCo" TargetMode="External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95F4D6-18A9-411A-B100-3543F2D569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72445" y="2976466"/>
            <a:ext cx="5319433" cy="972180"/>
          </a:xfrm>
        </p:spPr>
        <p:txBody>
          <a:bodyPr anchor="t">
            <a:normAutofit/>
          </a:bodyPr>
          <a:lstStyle/>
          <a:p>
            <a:pPr algn="l"/>
            <a:r>
              <a:rPr lang="it-IT" sz="4800" dirty="0"/>
              <a:t>L’ AFRICA IN CASA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8A1C4E5-556A-4B25-BE82-E1D45237FF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7801" y="3670714"/>
            <a:ext cx="6002009" cy="972180"/>
          </a:xfrm>
        </p:spPr>
        <p:txBody>
          <a:bodyPr anchor="b">
            <a:normAutofit/>
          </a:bodyPr>
          <a:lstStyle/>
          <a:p>
            <a:pPr algn="l"/>
            <a:r>
              <a:rPr lang="it-IT" sz="2000" dirty="0"/>
              <a:t>Propaganda e cultura di massa nel progetto imperiale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C6334C2-F73F-4B3B-A626-DD5F69DF6E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5389868" cy="6374535"/>
          </a:xfrm>
          <a:custGeom>
            <a:avLst/>
            <a:gdLst>
              <a:gd name="connsiteX0" fmla="*/ 620377 w 5389868"/>
              <a:gd name="connsiteY0" fmla="*/ 6374535 h 6374535"/>
              <a:gd name="connsiteX1" fmla="*/ 3459520 w 5389868"/>
              <a:gd name="connsiteY1" fmla="*/ 6374535 h 6374535"/>
              <a:gd name="connsiteX2" fmla="*/ 3638761 w 5389868"/>
              <a:gd name="connsiteY2" fmla="*/ 6288190 h 6374535"/>
              <a:gd name="connsiteX3" fmla="*/ 5389868 w 5389868"/>
              <a:gd name="connsiteY3" fmla="*/ 3346018 h 6374535"/>
              <a:gd name="connsiteX4" fmla="*/ 2043850 w 5389868"/>
              <a:gd name="connsiteY4" fmla="*/ 0 h 6374535"/>
              <a:gd name="connsiteX5" fmla="*/ 139826 w 5389868"/>
              <a:gd name="connsiteY5" fmla="*/ 594192 h 6374535"/>
              <a:gd name="connsiteX6" fmla="*/ 0 w 5389868"/>
              <a:gd name="connsiteY6" fmla="*/ 700065 h 6374535"/>
              <a:gd name="connsiteX7" fmla="*/ 0 w 5389868"/>
              <a:gd name="connsiteY7" fmla="*/ 5991971 h 6374535"/>
              <a:gd name="connsiteX8" fmla="*/ 139827 w 5389868"/>
              <a:gd name="connsiteY8" fmla="*/ 6097845 h 6374535"/>
              <a:gd name="connsiteX9" fmla="*/ 378347 w 5389868"/>
              <a:gd name="connsiteY9" fmla="*/ 6248727 h 6374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89868" h="6374535">
                <a:moveTo>
                  <a:pt x="620377" y="6374535"/>
                </a:moveTo>
                <a:lnTo>
                  <a:pt x="3459520" y="6374535"/>
                </a:lnTo>
                <a:lnTo>
                  <a:pt x="3638761" y="6288190"/>
                </a:lnTo>
                <a:cubicBezTo>
                  <a:pt x="4681799" y="5721578"/>
                  <a:pt x="5389868" y="4616487"/>
                  <a:pt x="5389868" y="3346018"/>
                </a:cubicBezTo>
                <a:cubicBezTo>
                  <a:pt x="5389868" y="1498063"/>
                  <a:pt x="3891805" y="0"/>
                  <a:pt x="2043850" y="0"/>
                </a:cubicBezTo>
                <a:cubicBezTo>
                  <a:pt x="1336430" y="0"/>
                  <a:pt x="680285" y="219535"/>
                  <a:pt x="139826" y="594192"/>
                </a:cubicBezTo>
                <a:lnTo>
                  <a:pt x="0" y="700065"/>
                </a:lnTo>
                <a:lnTo>
                  <a:pt x="0" y="5991971"/>
                </a:lnTo>
                <a:lnTo>
                  <a:pt x="139827" y="6097845"/>
                </a:lnTo>
                <a:cubicBezTo>
                  <a:pt x="217035" y="6151367"/>
                  <a:pt x="296605" y="6201724"/>
                  <a:pt x="378347" y="624872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6F37289-C448-4D4A-A1A7-B3C734B56B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2" r="-1" b="579"/>
          <a:stretch/>
        </p:blipFill>
        <p:spPr>
          <a:xfrm>
            <a:off x="20" y="10"/>
            <a:ext cx="5234499" cy="6210619"/>
          </a:xfrm>
          <a:custGeom>
            <a:avLst/>
            <a:gdLst>
              <a:gd name="connsiteX0" fmla="*/ 1082595 w 5234519"/>
              <a:gd name="connsiteY0" fmla="*/ 0 h 6210629"/>
              <a:gd name="connsiteX1" fmla="*/ 3027450 w 5234519"/>
              <a:gd name="connsiteY1" fmla="*/ 0 h 6210629"/>
              <a:gd name="connsiteX2" fmla="*/ 3291029 w 5234519"/>
              <a:gd name="connsiteY2" fmla="*/ 96471 h 6210629"/>
              <a:gd name="connsiteX3" fmla="*/ 5234519 w 5234519"/>
              <a:gd name="connsiteY3" fmla="*/ 3028517 h 6210629"/>
              <a:gd name="connsiteX4" fmla="*/ 2052407 w 5234519"/>
              <a:gd name="connsiteY4" fmla="*/ 6210629 h 6210629"/>
              <a:gd name="connsiteX5" fmla="*/ 28288 w 5234519"/>
              <a:gd name="connsiteY5" fmla="*/ 5483989 h 6210629"/>
              <a:gd name="connsiteX6" fmla="*/ 0 w 5234519"/>
              <a:gd name="connsiteY6" fmla="*/ 5458279 h 6210629"/>
              <a:gd name="connsiteX7" fmla="*/ 0 w 5234519"/>
              <a:gd name="connsiteY7" fmla="*/ 598754 h 6210629"/>
              <a:gd name="connsiteX8" fmla="*/ 28288 w 5234519"/>
              <a:gd name="connsiteY8" fmla="*/ 573044 h 6210629"/>
              <a:gd name="connsiteX9" fmla="*/ 958290 w 5234519"/>
              <a:gd name="connsiteY9" fmla="*/ 39494 h 621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34519" h="6210629">
                <a:moveTo>
                  <a:pt x="1082595" y="0"/>
                </a:moveTo>
                <a:lnTo>
                  <a:pt x="3027450" y="0"/>
                </a:lnTo>
                <a:lnTo>
                  <a:pt x="3291029" y="96471"/>
                </a:lnTo>
                <a:cubicBezTo>
                  <a:pt x="4433137" y="579542"/>
                  <a:pt x="5234519" y="1710443"/>
                  <a:pt x="5234519" y="3028517"/>
                </a:cubicBezTo>
                <a:cubicBezTo>
                  <a:pt x="5234519" y="4785949"/>
                  <a:pt x="3809839" y="6210629"/>
                  <a:pt x="2052407" y="6210629"/>
                </a:cubicBezTo>
                <a:cubicBezTo>
                  <a:pt x="1283531" y="6210629"/>
                  <a:pt x="578345" y="5937936"/>
                  <a:pt x="28288" y="5483989"/>
                </a:cubicBezTo>
                <a:lnTo>
                  <a:pt x="0" y="5458279"/>
                </a:lnTo>
                <a:lnTo>
                  <a:pt x="0" y="598754"/>
                </a:lnTo>
                <a:lnTo>
                  <a:pt x="28288" y="573044"/>
                </a:lnTo>
                <a:cubicBezTo>
                  <a:pt x="303317" y="346070"/>
                  <a:pt x="617127" y="164410"/>
                  <a:pt x="958290" y="3949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959794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persona&#10;&#10;Descrizione generata con affidabilità elevata">
            <a:extLst>
              <a:ext uri="{FF2B5EF4-FFF2-40B4-BE49-F238E27FC236}">
                <a16:creationId xmlns:a16="http://schemas.microsoft.com/office/drawing/2014/main" id="{F466C134-D64C-49EA-B029-7B174B7C71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6"/>
          <a:stretch/>
        </p:blipFill>
        <p:spPr>
          <a:xfrm>
            <a:off x="20" y="10"/>
            <a:ext cx="4637226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9951BD9-0868-4CDB-ACD6-9C4209B5E4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4637247" y="0"/>
            <a:ext cx="7554754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80F19804-6585-43AD-BE44-CD40DC8C6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77328" y="640082"/>
            <a:ext cx="6274591" cy="1188718"/>
          </a:xfrm>
        </p:spPr>
        <p:txBody>
          <a:bodyPr>
            <a:normAutofit/>
          </a:bodyPr>
          <a:lstStyle/>
          <a:p>
            <a:pPr algn="l"/>
            <a:r>
              <a:rPr lang="it-IT" dirty="0">
                <a:solidFill>
                  <a:schemeClr val="bg1"/>
                </a:solidFill>
              </a:rPr>
              <a:t>Le crociere coloniali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D6191D9-C4FD-4D4E-A6D0-47DCC6B6CC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77327" y="1828800"/>
            <a:ext cx="6274592" cy="4739780"/>
          </a:xfrm>
        </p:spPr>
        <p:txBody>
          <a:bodyPr>
            <a:normAutofit/>
          </a:bodyPr>
          <a:lstStyle/>
          <a:p>
            <a:r>
              <a:rPr lang="it-IT" sz="2800" dirty="0">
                <a:solidFill>
                  <a:schemeClr val="bg1"/>
                </a:solidFill>
              </a:rPr>
              <a:t>«Bisogna avviare la gioventù in colonia, e la gioventù che lavora, non importa se solo col braccio o solo col pensiero: bisogna che essa riceva impressioni dirette e che si avvicini alla realtà, che in essa si crei lieviti di nostalgia e di curiosità donde possa fermentare il desiderio di conoscere di più e più profondamente le cose appena intravedute, e possano nascere anche stimoli ed impulsi giovanili allo spirito di iniziativa» </a:t>
            </a:r>
          </a:p>
          <a:p>
            <a:pPr algn="r"/>
            <a:r>
              <a:rPr lang="it-IT" sz="1800" dirty="0">
                <a:solidFill>
                  <a:schemeClr val="bg1"/>
                </a:solidFill>
              </a:rPr>
              <a:t>Venino, 1928</a:t>
            </a:r>
          </a:p>
          <a:p>
            <a:pPr algn="l"/>
            <a:endParaRPr lang="it-IT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270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contenuto 7" descr="Immagine che contiene testo, fotografia, nero, bianco&#10;&#10;Descrizione generata con affidabilità molto elevata">
            <a:extLst>
              <a:ext uri="{FF2B5EF4-FFF2-40B4-BE49-F238E27FC236}">
                <a16:creationId xmlns:a16="http://schemas.microsoft.com/office/drawing/2014/main" id="{42A3DDCA-78A9-4919-BD30-B76C389DE84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00" y="411114"/>
            <a:ext cx="5552909" cy="6035772"/>
          </a:xfrm>
        </p:spPr>
      </p:pic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F46A042-3067-4AE2-99D3-846EB33900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541176"/>
            <a:ext cx="5778200" cy="5747657"/>
          </a:xfrm>
        </p:spPr>
        <p:txBody>
          <a:bodyPr>
            <a:normAutofit lnSpcReduction="10000"/>
          </a:bodyPr>
          <a:lstStyle/>
          <a:p>
            <a:r>
              <a:rPr lang="it-IT" dirty="0"/>
              <a:t>1926: prime crociere in occasione della fiera di Tripoli</a:t>
            </a:r>
          </a:p>
          <a:p>
            <a:r>
              <a:rPr lang="it-IT" dirty="0"/>
              <a:t>1928: viaggi premi per studenti e contadini (i primi visitano Tripoli, le oasi, le città romane di </a:t>
            </a:r>
            <a:r>
              <a:rPr lang="it-IT" dirty="0" err="1"/>
              <a:t>Sabratha</a:t>
            </a:r>
            <a:r>
              <a:rPr lang="it-IT" dirty="0"/>
              <a:t> e Leptis Magna); i secondi Tripoli e i centri agricoli</a:t>
            </a:r>
          </a:p>
          <a:p>
            <a:r>
              <a:rPr lang="it-IT" dirty="0"/>
              <a:t>1930: viaggi sistematici organizzati coi GUF </a:t>
            </a:r>
            <a:r>
              <a:rPr lang="it-IT" dirty="0" err="1"/>
              <a:t>eICF</a:t>
            </a:r>
            <a:r>
              <a:rPr lang="it-IT" dirty="0"/>
              <a:t>, diretti a varie categorie professionali. Dal 1932 entrano nell’itinerario anche Cirenaica e Tunisia</a:t>
            </a:r>
          </a:p>
          <a:p>
            <a:r>
              <a:rPr lang="it-IT" dirty="0"/>
              <a:t>1934-35: crociere per tutti, navi più moderne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66697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 descr="Immagine che contiene edificio, persona, interni, fotografia&#10;&#10;Descrizione generata con affidabilità elevata">
            <a:extLst>
              <a:ext uri="{FF2B5EF4-FFF2-40B4-BE49-F238E27FC236}">
                <a16:creationId xmlns:a16="http://schemas.microsoft.com/office/drawing/2014/main" id="{D39BD034-B6F3-448C-A518-5DE239C375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31" b="1082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E9DA5B06-AB80-4C68-B57F-C9A58694E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640080"/>
            <a:ext cx="2752354" cy="2709275"/>
          </a:xfrm>
          <a:prstGeom prst="ellipse">
            <a:avLst/>
          </a:prstGeom>
          <a:solidFill>
            <a:srgbClr val="231815"/>
          </a:solidFill>
          <a:ln w="174625" cmpd="thinThick">
            <a:solidFill>
              <a:srgbClr val="231815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800" dirty="0" err="1">
                <a:solidFill>
                  <a:srgbClr val="FFFFFF"/>
                </a:solidFill>
              </a:rPr>
              <a:t>Esposizioni</a:t>
            </a:r>
            <a:r>
              <a:rPr lang="en-US" sz="2800" dirty="0">
                <a:solidFill>
                  <a:srgbClr val="FFFFFF"/>
                </a:solidFill>
              </a:rPr>
              <a:t>,</a:t>
            </a:r>
            <a:br>
              <a:rPr lang="en-US" sz="2800" dirty="0">
                <a:solidFill>
                  <a:srgbClr val="FFFFFF"/>
                </a:solidFill>
              </a:rPr>
            </a:br>
            <a:r>
              <a:rPr lang="en-US" sz="2800" dirty="0" err="1">
                <a:solidFill>
                  <a:srgbClr val="FFFFFF"/>
                </a:solidFill>
              </a:rPr>
              <a:t>fiere</a:t>
            </a:r>
            <a:r>
              <a:rPr lang="en-US" sz="2800" dirty="0">
                <a:solidFill>
                  <a:srgbClr val="FFFFFF"/>
                </a:solidFill>
              </a:rPr>
              <a:t> e </a:t>
            </a:r>
            <a:r>
              <a:rPr lang="en-US" sz="2800" dirty="0" err="1">
                <a:solidFill>
                  <a:srgbClr val="FFFFFF"/>
                </a:solidFill>
              </a:rPr>
              <a:t>mostre</a:t>
            </a:r>
            <a:endParaRPr lang="en-US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0806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92D0CFFC-3AD4-40CD-B0BC-FA3700EA3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51467" cy="167660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Il museo coloniale </a:t>
            </a:r>
          </a:p>
        </p:txBody>
      </p:sp>
      <p:sp>
        <p:nvSpPr>
          <p:cNvPr id="9" name="Segnaposto contenuto 8">
            <a:extLst>
              <a:ext uri="{FF2B5EF4-FFF2-40B4-BE49-F238E27FC236}">
                <a16:creationId xmlns:a16="http://schemas.microsoft.com/office/drawing/2014/main" id="{56A28B5E-0C62-4362-A59A-56C96A6748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8931" y="2438400"/>
            <a:ext cx="3651466" cy="3785419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1300" dirty="0"/>
              <a:t>Ma </a:t>
            </a:r>
            <a:r>
              <a:rPr lang="en-US" sz="1300" dirty="0" err="1"/>
              <a:t>percorriamo</a:t>
            </a:r>
            <a:r>
              <a:rPr lang="en-US" sz="1300" dirty="0"/>
              <a:t> con </a:t>
            </a:r>
            <a:r>
              <a:rPr lang="en-US" sz="1300" dirty="0" err="1"/>
              <a:t>attenzione</a:t>
            </a:r>
            <a:r>
              <a:rPr lang="en-US" sz="1300" dirty="0"/>
              <a:t> le </a:t>
            </a:r>
            <a:r>
              <a:rPr lang="en-US" sz="1300" dirty="0" err="1"/>
              <a:t>varie</a:t>
            </a:r>
            <a:r>
              <a:rPr lang="en-US" sz="1300" dirty="0"/>
              <a:t> sale: </a:t>
            </a:r>
            <a:r>
              <a:rPr lang="en-US" sz="1300" dirty="0" err="1"/>
              <a:t>ecco</a:t>
            </a:r>
            <a:r>
              <a:rPr lang="en-US" sz="1300" dirty="0"/>
              <a:t> </a:t>
            </a:r>
            <a:r>
              <a:rPr lang="en-US" sz="1300" dirty="0" err="1"/>
              <a:t>il</a:t>
            </a:r>
            <a:r>
              <a:rPr lang="en-US" sz="1300" dirty="0"/>
              <a:t> piccolo </a:t>
            </a:r>
            <a:r>
              <a:rPr lang="en-US" sz="1300" dirty="0" err="1"/>
              <a:t>museo</a:t>
            </a:r>
            <a:r>
              <a:rPr lang="en-US" sz="1300" dirty="0"/>
              <a:t> </a:t>
            </a:r>
            <a:r>
              <a:rPr lang="en-US" sz="1300" dirty="0" err="1"/>
              <a:t>coloniale</a:t>
            </a:r>
            <a:r>
              <a:rPr lang="en-US" sz="1300" dirty="0"/>
              <a:t>, piccolo </a:t>
            </a:r>
            <a:r>
              <a:rPr lang="en-US" sz="1300" dirty="0" err="1"/>
              <a:t>eppur</a:t>
            </a:r>
            <a:r>
              <a:rPr lang="en-US" sz="1300" dirty="0"/>
              <a:t> </a:t>
            </a:r>
            <a:r>
              <a:rPr lang="en-US" sz="1300" dirty="0" err="1"/>
              <a:t>quanto</a:t>
            </a:r>
            <a:r>
              <a:rPr lang="en-US" sz="1300" dirty="0"/>
              <a:t> </a:t>
            </a:r>
            <a:r>
              <a:rPr lang="en-US" sz="1300" dirty="0" err="1"/>
              <a:t>prezioso</a:t>
            </a:r>
            <a:r>
              <a:rPr lang="en-US" sz="1300" dirty="0"/>
              <a:t>! Qui </a:t>
            </a:r>
            <a:r>
              <a:rPr lang="en-US" sz="1300" dirty="0" err="1"/>
              <a:t>barbare</a:t>
            </a:r>
            <a:r>
              <a:rPr lang="en-US" sz="1300" dirty="0"/>
              <a:t> </a:t>
            </a:r>
            <a:r>
              <a:rPr lang="en-US" sz="1300" dirty="0" err="1"/>
              <a:t>zagaglie</a:t>
            </a:r>
            <a:r>
              <a:rPr lang="en-US" sz="1300" dirty="0"/>
              <a:t>, </a:t>
            </a:r>
            <a:r>
              <a:rPr lang="en-US" sz="1300" dirty="0" err="1"/>
              <a:t>acuminati</a:t>
            </a:r>
            <a:r>
              <a:rPr lang="en-US" sz="1300" dirty="0"/>
              <a:t> </a:t>
            </a:r>
            <a:r>
              <a:rPr lang="en-US" sz="1300" dirty="0" err="1"/>
              <a:t>pugnali</a:t>
            </a:r>
            <a:r>
              <a:rPr lang="en-US" sz="1300" dirty="0"/>
              <a:t>, </a:t>
            </a:r>
            <a:r>
              <a:rPr lang="en-US" sz="1300" dirty="0" err="1"/>
              <a:t>vecchie</a:t>
            </a:r>
            <a:r>
              <a:rPr lang="en-US" sz="1300" dirty="0"/>
              <a:t> </a:t>
            </a:r>
            <a:r>
              <a:rPr lang="en-US" sz="1300" dirty="0" err="1"/>
              <a:t>armi</a:t>
            </a:r>
            <a:r>
              <a:rPr lang="en-US" sz="1300" dirty="0"/>
              <a:t> da fuoco ed </a:t>
            </a:r>
            <a:r>
              <a:rPr lang="en-US" sz="1300" dirty="0" err="1"/>
              <a:t>esemplari</a:t>
            </a:r>
            <a:r>
              <a:rPr lang="en-US" sz="1300" dirty="0"/>
              <a:t> </a:t>
            </a:r>
            <a:r>
              <a:rPr lang="en-US" sz="1300" dirty="0" err="1"/>
              <a:t>tipici</a:t>
            </a:r>
            <a:r>
              <a:rPr lang="en-US" sz="1300" dirty="0"/>
              <a:t> </a:t>
            </a:r>
            <a:r>
              <a:rPr lang="en-US" sz="1300" dirty="0" err="1"/>
              <a:t>della</a:t>
            </a:r>
            <a:r>
              <a:rPr lang="en-US" sz="1300" dirty="0"/>
              <a:t> fauna </a:t>
            </a:r>
            <a:r>
              <a:rPr lang="en-US" sz="1300" dirty="0" err="1"/>
              <a:t>africana</a:t>
            </a:r>
            <a:r>
              <a:rPr lang="en-US" sz="1300" dirty="0"/>
              <a:t>, </a:t>
            </a:r>
            <a:r>
              <a:rPr lang="en-US" sz="1300" dirty="0" err="1"/>
              <a:t>si</a:t>
            </a:r>
            <a:r>
              <a:rPr lang="en-US" sz="1300" dirty="0"/>
              <a:t> </a:t>
            </a:r>
            <a:r>
              <a:rPr lang="en-US" sz="1300" dirty="0" err="1"/>
              <a:t>fondono</a:t>
            </a:r>
            <a:r>
              <a:rPr lang="en-US" sz="1300" dirty="0"/>
              <a:t> in un </a:t>
            </a:r>
            <a:r>
              <a:rPr lang="en-US" sz="1300" dirty="0" err="1"/>
              <a:t>armonico</a:t>
            </a:r>
            <a:r>
              <a:rPr lang="en-US" sz="1300" dirty="0"/>
              <a:t> </a:t>
            </a:r>
            <a:r>
              <a:rPr lang="en-US" sz="1300" dirty="0" err="1"/>
              <a:t>senso</a:t>
            </a:r>
            <a:r>
              <a:rPr lang="en-US" sz="1300" dirty="0"/>
              <a:t> </a:t>
            </a:r>
            <a:r>
              <a:rPr lang="en-US" sz="1300" dirty="0" err="1"/>
              <a:t>esotico</a:t>
            </a:r>
            <a:r>
              <a:rPr lang="en-US" sz="1300" dirty="0"/>
              <a:t>. […] </a:t>
            </a:r>
            <a:r>
              <a:rPr lang="en-US" sz="1300" dirty="0" err="1"/>
              <a:t>Armi</a:t>
            </a:r>
            <a:r>
              <a:rPr lang="en-US" sz="1300" dirty="0"/>
              <a:t> </a:t>
            </a:r>
            <a:r>
              <a:rPr lang="en-US" sz="1300" dirty="0" err="1"/>
              <a:t>rozze</a:t>
            </a:r>
            <a:r>
              <a:rPr lang="en-US" sz="1300" dirty="0"/>
              <a:t> e </a:t>
            </a:r>
            <a:r>
              <a:rPr lang="en-US" sz="1300" dirty="0" err="1"/>
              <a:t>barbare</a:t>
            </a:r>
            <a:r>
              <a:rPr lang="en-US" sz="1300" dirty="0"/>
              <a:t>, </a:t>
            </a:r>
            <a:r>
              <a:rPr lang="en-US" sz="1300" dirty="0" err="1"/>
              <a:t>cimeli</a:t>
            </a:r>
            <a:r>
              <a:rPr lang="en-US" sz="1300" dirty="0"/>
              <a:t> </a:t>
            </a:r>
            <a:r>
              <a:rPr lang="en-US" sz="1300" dirty="0" err="1"/>
              <a:t>venerandi</a:t>
            </a:r>
            <a:r>
              <a:rPr lang="en-US" sz="1300" dirty="0"/>
              <a:t>, </a:t>
            </a:r>
            <a:r>
              <a:rPr lang="en-US" sz="1300" dirty="0" err="1"/>
              <a:t>vecchie</a:t>
            </a:r>
            <a:r>
              <a:rPr lang="en-US" sz="1300" dirty="0"/>
              <a:t> </a:t>
            </a:r>
            <a:r>
              <a:rPr lang="en-US" sz="1300" dirty="0" err="1"/>
              <a:t>fotografie</a:t>
            </a:r>
            <a:r>
              <a:rPr lang="en-US" sz="1300" dirty="0"/>
              <a:t> </a:t>
            </a:r>
            <a:r>
              <a:rPr lang="en-US" sz="1300" dirty="0" err="1"/>
              <a:t>ingiallite</a:t>
            </a:r>
            <a:r>
              <a:rPr lang="en-US" sz="1300" dirty="0"/>
              <a:t> dal tempo. […] </a:t>
            </a:r>
            <a:r>
              <a:rPr lang="en-US" sz="1300" dirty="0" err="1"/>
              <a:t>morbide</a:t>
            </a:r>
            <a:r>
              <a:rPr lang="en-US" sz="1300" dirty="0"/>
              <a:t> </a:t>
            </a:r>
            <a:r>
              <a:rPr lang="en-US" sz="1300" dirty="0" err="1"/>
              <a:t>pelli</a:t>
            </a:r>
            <a:r>
              <a:rPr lang="en-US" sz="1300" dirty="0"/>
              <a:t> di </a:t>
            </a:r>
            <a:r>
              <a:rPr lang="en-US" sz="1300" dirty="0" err="1"/>
              <a:t>felini</a:t>
            </a:r>
            <a:r>
              <a:rPr lang="en-US" sz="1300" dirty="0"/>
              <a:t> </a:t>
            </a:r>
            <a:r>
              <a:rPr lang="en-US" sz="1300" dirty="0" err="1"/>
              <a:t>ravvivano</a:t>
            </a:r>
            <a:r>
              <a:rPr lang="en-US" sz="1300" dirty="0"/>
              <a:t> le </a:t>
            </a:r>
            <a:r>
              <a:rPr lang="en-US" sz="1300" dirty="0" err="1"/>
              <a:t>bianche</a:t>
            </a:r>
            <a:r>
              <a:rPr lang="en-US" sz="1300" dirty="0"/>
              <a:t> </a:t>
            </a:r>
            <a:r>
              <a:rPr lang="en-US" sz="1300" dirty="0" err="1"/>
              <a:t>pareti</a:t>
            </a:r>
            <a:r>
              <a:rPr lang="en-US" sz="1300" dirty="0"/>
              <a:t> </a:t>
            </a:r>
            <a:r>
              <a:rPr lang="en-US" sz="1300" dirty="0" err="1"/>
              <a:t>solcate</a:t>
            </a:r>
            <a:r>
              <a:rPr lang="en-US" sz="1300" dirty="0"/>
              <a:t> </a:t>
            </a:r>
            <a:r>
              <a:rPr lang="en-US" sz="1300" dirty="0" err="1"/>
              <a:t>dai</a:t>
            </a:r>
            <a:r>
              <a:rPr lang="en-US" sz="1300" dirty="0"/>
              <a:t> </a:t>
            </a:r>
            <a:r>
              <a:rPr lang="en-US" sz="1300" dirty="0" err="1"/>
              <a:t>trofei</a:t>
            </a:r>
            <a:r>
              <a:rPr lang="en-US" sz="1300" dirty="0"/>
              <a:t> </a:t>
            </a:r>
            <a:r>
              <a:rPr lang="en-US" sz="1300" dirty="0" err="1"/>
              <a:t>selvaggi</a:t>
            </a:r>
            <a:r>
              <a:rPr lang="en-US" sz="1300" dirty="0"/>
              <a:t> di lance, </a:t>
            </a:r>
            <a:r>
              <a:rPr lang="en-US" sz="1300" dirty="0" err="1"/>
              <a:t>pugnali</a:t>
            </a:r>
            <a:r>
              <a:rPr lang="en-US" sz="1300" dirty="0"/>
              <a:t> </a:t>
            </a:r>
            <a:r>
              <a:rPr lang="en-US" sz="1300" dirty="0" err="1"/>
              <a:t>ecc</a:t>
            </a:r>
            <a:r>
              <a:rPr lang="en-US" sz="1300" dirty="0"/>
              <a:t>. […] </a:t>
            </a:r>
            <a:r>
              <a:rPr lang="en-US" sz="1300" dirty="0" err="1"/>
              <a:t>Passiamo</a:t>
            </a:r>
            <a:r>
              <a:rPr lang="en-US" sz="1300" dirty="0"/>
              <a:t> al </a:t>
            </a:r>
            <a:r>
              <a:rPr lang="en-US" sz="1300" dirty="0" err="1"/>
              <a:t>museo</a:t>
            </a:r>
            <a:r>
              <a:rPr lang="en-US" sz="1300" dirty="0"/>
              <a:t> </a:t>
            </a:r>
            <a:r>
              <a:rPr lang="en-US" sz="1300" dirty="0" err="1"/>
              <a:t>merceologico</a:t>
            </a:r>
            <a:r>
              <a:rPr lang="en-US" sz="1300" dirty="0"/>
              <a:t>, non senza aver </a:t>
            </a:r>
            <a:r>
              <a:rPr lang="en-US" sz="1300" dirty="0" err="1"/>
              <a:t>contemplato</a:t>
            </a:r>
            <a:r>
              <a:rPr lang="en-US" sz="1300" dirty="0"/>
              <a:t> la </a:t>
            </a:r>
            <a:r>
              <a:rPr lang="en-US" sz="1300" dirty="0" err="1"/>
              <a:t>piroga</a:t>
            </a:r>
            <a:r>
              <a:rPr lang="en-US" sz="1300" dirty="0"/>
              <a:t> </a:t>
            </a:r>
            <a:r>
              <a:rPr lang="en-US" sz="1300" dirty="0" err="1"/>
              <a:t>indigena</a:t>
            </a:r>
            <a:r>
              <a:rPr lang="en-US" sz="1300" dirty="0"/>
              <a:t> donate da Georg </a:t>
            </a:r>
            <a:r>
              <a:rPr lang="en-US" sz="1300" dirty="0" err="1"/>
              <a:t>Zenker</a:t>
            </a:r>
            <a:r>
              <a:rPr lang="en-US" sz="1300" dirty="0"/>
              <a:t> </a:t>
            </a:r>
            <a:r>
              <a:rPr lang="en-US" sz="1300" dirty="0" err="1"/>
              <a:t>dopo</a:t>
            </a:r>
            <a:r>
              <a:rPr lang="en-US" sz="1300" dirty="0"/>
              <a:t> </a:t>
            </a:r>
            <a:r>
              <a:rPr lang="en-US" sz="1300" dirty="0" err="1"/>
              <a:t>i</a:t>
            </a:r>
            <a:r>
              <a:rPr lang="en-US" sz="1300" dirty="0"/>
              <a:t> </a:t>
            </a:r>
            <a:r>
              <a:rPr lang="en-US" sz="1300" dirty="0" err="1"/>
              <a:t>suoi</a:t>
            </a:r>
            <a:r>
              <a:rPr lang="en-US" sz="1300" dirty="0"/>
              <a:t> </a:t>
            </a:r>
            <a:r>
              <a:rPr lang="en-US" sz="1300" dirty="0" err="1"/>
              <a:t>viaggi</a:t>
            </a:r>
            <a:r>
              <a:rPr lang="en-US" sz="1300" dirty="0"/>
              <a:t> </a:t>
            </a:r>
            <a:r>
              <a:rPr lang="en-US" sz="1300" dirty="0" err="1"/>
              <a:t>nel</a:t>
            </a:r>
            <a:r>
              <a:rPr lang="en-US" sz="1300" dirty="0"/>
              <a:t> Gabon e </a:t>
            </a:r>
            <a:r>
              <a:rPr lang="en-US" sz="1300" dirty="0" err="1"/>
              <a:t>nella</a:t>
            </a:r>
            <a:r>
              <a:rPr lang="en-US" sz="1300" dirty="0"/>
              <a:t> Guinea. </a:t>
            </a:r>
            <a:r>
              <a:rPr lang="en-US" sz="1300" dirty="0" err="1"/>
              <a:t>Tutti</a:t>
            </a:r>
            <a:r>
              <a:rPr lang="en-US" sz="1300" dirty="0"/>
              <a:t> </a:t>
            </a:r>
            <a:r>
              <a:rPr lang="en-US" sz="1300" dirty="0" err="1"/>
              <a:t>i</a:t>
            </a:r>
            <a:r>
              <a:rPr lang="en-US" sz="1300" dirty="0"/>
              <a:t> </a:t>
            </a:r>
            <a:r>
              <a:rPr lang="en-US" sz="1300" dirty="0" err="1"/>
              <a:t>prodotti</a:t>
            </a:r>
            <a:r>
              <a:rPr lang="en-US" sz="1300" dirty="0"/>
              <a:t> </a:t>
            </a:r>
            <a:r>
              <a:rPr lang="en-US" sz="1300" dirty="0" err="1"/>
              <a:t>africani</a:t>
            </a:r>
            <a:r>
              <a:rPr lang="en-US" sz="1300" dirty="0"/>
              <a:t> </a:t>
            </a:r>
            <a:r>
              <a:rPr lang="en-US" sz="1300" dirty="0" err="1"/>
              <a:t>sono</a:t>
            </a:r>
            <a:r>
              <a:rPr lang="en-US" sz="1300" dirty="0"/>
              <a:t> </a:t>
            </a:r>
            <a:r>
              <a:rPr lang="en-US" sz="1300" dirty="0" err="1"/>
              <a:t>catalogati</a:t>
            </a:r>
            <a:r>
              <a:rPr lang="en-US" sz="1300" dirty="0"/>
              <a:t> ed </a:t>
            </a:r>
            <a:r>
              <a:rPr lang="en-US" sz="1300" dirty="0" err="1"/>
              <a:t>esposti</a:t>
            </a:r>
            <a:r>
              <a:rPr lang="en-US" sz="1300" dirty="0"/>
              <a:t> con la </a:t>
            </a:r>
            <a:r>
              <a:rPr lang="en-US" sz="1300" dirty="0" err="1"/>
              <a:t>massima</a:t>
            </a:r>
            <a:r>
              <a:rPr lang="en-US" sz="1300" dirty="0"/>
              <a:t> </a:t>
            </a:r>
            <a:r>
              <a:rPr lang="en-US" sz="1300" dirty="0" err="1"/>
              <a:t>cura</a:t>
            </a:r>
            <a:r>
              <a:rPr lang="en-US" sz="1300" dirty="0"/>
              <a:t>. </a:t>
            </a:r>
            <a:r>
              <a:rPr lang="en-US" sz="1300" dirty="0" err="1"/>
              <a:t>Osserviamo</a:t>
            </a:r>
            <a:r>
              <a:rPr lang="en-US" sz="1300" dirty="0"/>
              <a:t> </a:t>
            </a:r>
            <a:r>
              <a:rPr lang="en-US" sz="1300" dirty="0" err="1"/>
              <a:t>anche</a:t>
            </a:r>
            <a:r>
              <a:rPr lang="en-US" sz="1300" dirty="0"/>
              <a:t> </a:t>
            </a:r>
            <a:r>
              <a:rPr lang="en-US" sz="1300" dirty="0" err="1"/>
              <a:t>tipici</a:t>
            </a:r>
            <a:r>
              <a:rPr lang="en-US" sz="1300" dirty="0"/>
              <a:t> </a:t>
            </a:r>
            <a:r>
              <a:rPr lang="en-US" sz="1300" dirty="0" err="1"/>
              <a:t>esemplari</a:t>
            </a:r>
            <a:r>
              <a:rPr lang="en-US" sz="1300" dirty="0"/>
              <a:t> </a:t>
            </a:r>
            <a:r>
              <a:rPr lang="en-US" sz="1300" dirty="0" err="1"/>
              <a:t>dell’arte</a:t>
            </a:r>
            <a:r>
              <a:rPr lang="en-US" sz="1300" dirty="0"/>
              <a:t> e </a:t>
            </a:r>
            <a:r>
              <a:rPr lang="en-US" sz="1300" dirty="0" err="1"/>
              <a:t>dell’industria</a:t>
            </a:r>
            <a:r>
              <a:rPr lang="en-US" sz="1300" dirty="0"/>
              <a:t> </a:t>
            </a:r>
            <a:r>
              <a:rPr lang="en-US" sz="1300" dirty="0" err="1"/>
              <a:t>indigena</a:t>
            </a:r>
            <a:endParaRPr lang="en-US" sz="1300" dirty="0"/>
          </a:p>
          <a:p>
            <a:pPr marL="0" indent="0">
              <a:buNone/>
            </a:pPr>
            <a:r>
              <a:rPr lang="en-US" sz="1300" dirty="0"/>
              <a:t>(G. </a:t>
            </a:r>
            <a:r>
              <a:rPr lang="en-US" sz="1300" dirty="0" err="1"/>
              <a:t>Fenin</a:t>
            </a:r>
            <a:r>
              <a:rPr lang="en-US" sz="1300" dirty="0"/>
              <a:t>, </a:t>
            </a:r>
            <a:r>
              <a:rPr lang="en-US" sz="1300" i="1" dirty="0"/>
              <a:t>La </a:t>
            </a:r>
            <a:r>
              <a:rPr lang="en-US" sz="1300" i="1" dirty="0" err="1"/>
              <a:t>Società</a:t>
            </a:r>
            <a:r>
              <a:rPr lang="en-US" sz="1300" i="1" dirty="0"/>
              <a:t> Africana </a:t>
            </a:r>
            <a:r>
              <a:rPr lang="en-US" sz="1300" i="1" dirty="0" err="1"/>
              <a:t>d’Italia</a:t>
            </a:r>
            <a:r>
              <a:rPr lang="en-US" sz="1300" i="1" dirty="0"/>
              <a:t>, </a:t>
            </a:r>
            <a:r>
              <a:rPr lang="en-US" sz="1300" dirty="0"/>
              <a:t>in “Africa </a:t>
            </a:r>
            <a:r>
              <a:rPr lang="en-US" sz="1300" dirty="0" err="1"/>
              <a:t>Italiana</a:t>
            </a:r>
            <a:r>
              <a:rPr lang="en-US" sz="1300" dirty="0"/>
              <a:t>”, </a:t>
            </a:r>
            <a:r>
              <a:rPr lang="en-US" sz="1300" dirty="0" err="1"/>
              <a:t>aprile</a:t>
            </a:r>
            <a:r>
              <a:rPr lang="en-US" sz="1300" dirty="0"/>
              <a:t> 1941,pp. 25-29)</a:t>
            </a:r>
          </a:p>
        </p:txBody>
      </p:sp>
      <p:pic>
        <p:nvPicPr>
          <p:cNvPr id="13" name="Segnaposto contenuto 12" descr="Immagine che contiene interni, pavimento, soffitto, fotografia&#10;&#10;Descrizione generata con affidabilità molto elevata">
            <a:extLst>
              <a:ext uri="{FF2B5EF4-FFF2-40B4-BE49-F238E27FC236}">
                <a16:creationId xmlns:a16="http://schemas.microsoft.com/office/drawing/2014/main" id="{F605C91E-41CB-4332-BBD3-16251D755FF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53" r="2770" b="2"/>
          <a:stretch/>
        </p:blipFill>
        <p:spPr>
          <a:xfrm>
            <a:off x="4639056" y="10"/>
            <a:ext cx="7552944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080868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contenuto 5" descr="Immagine che contiene testo&#10;&#10;Descrizione generata con affidabilità elevata">
            <a:extLst>
              <a:ext uri="{FF2B5EF4-FFF2-40B4-BE49-F238E27FC236}">
                <a16:creationId xmlns:a16="http://schemas.microsoft.com/office/drawing/2014/main" id="{C7C4F1AE-9951-464D-A082-014CAF07CDF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9" r="1" b="1"/>
          <a:stretch/>
        </p:blipFill>
        <p:spPr>
          <a:xfrm>
            <a:off x="321733" y="321732"/>
            <a:ext cx="4367277" cy="6214533"/>
          </a:xfrm>
          <a:prstGeom prst="rect">
            <a:avLst/>
          </a:prstGeom>
        </p:spPr>
      </p:pic>
      <p:pic>
        <p:nvPicPr>
          <p:cNvPr id="8" name="Segnaposto contenuto 7" descr="Immagine che contiene edificio, vecchio, fotografia, testo&#10;&#10;Descrizione generata con affidabilità molto elevata">
            <a:extLst>
              <a:ext uri="{FF2B5EF4-FFF2-40B4-BE49-F238E27FC236}">
                <a16:creationId xmlns:a16="http://schemas.microsoft.com/office/drawing/2014/main" id="{FA85293C-17F7-437F-BDD3-2EC4A550DB37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8" r="14593" b="-2"/>
          <a:stretch/>
        </p:blipFill>
        <p:spPr>
          <a:xfrm>
            <a:off x="4772525" y="321732"/>
            <a:ext cx="7097742" cy="62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384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5F9CFCE6-877F-4858-B8BD-2C52CA8AFB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35C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213F8A0-12AE-4514-8372-0DD766EC2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56866" y="480060"/>
            <a:ext cx="545812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Segnaposto contenuto 5" descr="Immagine che contiene testo, quotidiano, fotografia, albero&#10;&#10;Descrizione generata con affidabilità elevata">
            <a:extLst>
              <a:ext uri="{FF2B5EF4-FFF2-40B4-BE49-F238E27FC236}">
                <a16:creationId xmlns:a16="http://schemas.microsoft.com/office/drawing/2014/main" id="{E33781BF-F43F-499D-BD7D-52F559E59A8B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4801" y="643467"/>
            <a:ext cx="3802252" cy="5571066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EFF17D4-9A8C-4CE5-B096-D8CCD4400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5458121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Immagine 9" descr="Immagine che contiene testo, libro, quotidiano&#10;&#10;Descrizione generata con affidabilità molto elevata">
            <a:extLst>
              <a:ext uri="{FF2B5EF4-FFF2-40B4-BE49-F238E27FC236}">
                <a16:creationId xmlns:a16="http://schemas.microsoft.com/office/drawing/2014/main" id="{051014F6-3206-48F9-BE7E-27FADE4B40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80" y="1114185"/>
            <a:ext cx="5129784" cy="4629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7247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egnaposto contenuto 7" descr="Immagine che contiene testo, quotidiano, vecchio, edificio&#10;&#10;Descrizione generata con affidabilità molto elevata">
            <a:extLst>
              <a:ext uri="{FF2B5EF4-FFF2-40B4-BE49-F238E27FC236}">
                <a16:creationId xmlns:a16="http://schemas.microsoft.com/office/drawing/2014/main" id="{3990BE2D-DA55-4906-8109-C9AFA4B87DA6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916" y="643466"/>
            <a:ext cx="8346167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5967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egnaposto contenuto 11" descr="Immagine che contiene fotografia, vecchio, gruppo, edificio&#10;&#10;Descrizione generata con affidabilità molto elevata">
            <a:extLst>
              <a:ext uri="{FF2B5EF4-FFF2-40B4-BE49-F238E27FC236}">
                <a16:creationId xmlns:a16="http://schemas.microsoft.com/office/drawing/2014/main" id="{64084769-83B5-4B8E-9BE1-E76448976ED3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204" y="643466"/>
            <a:ext cx="8985591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2268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236FDE-D37C-434F-A92E-8BE0CCEF5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4782" y="441789"/>
            <a:ext cx="4989790" cy="2034283"/>
          </a:xfrm>
        </p:spPr>
        <p:txBody>
          <a:bodyPr>
            <a:normAutofit/>
          </a:bodyPr>
          <a:lstStyle/>
          <a:p>
            <a:pPr algn="ctr"/>
            <a:r>
              <a:rPr lang="it-IT" b="1" dirty="0"/>
              <a:t>L’esposizione coloniale di Torino</a:t>
            </a:r>
          </a:p>
        </p:txBody>
      </p:sp>
      <p:pic>
        <p:nvPicPr>
          <p:cNvPr id="6" name="Segnaposto contenuto 5" descr="Immagine che contiene fotografia, esterni, vecchio, mostrando&#10;&#10;Descrizione generata con affidabilità molto elevata">
            <a:extLst>
              <a:ext uri="{FF2B5EF4-FFF2-40B4-BE49-F238E27FC236}">
                <a16:creationId xmlns:a16="http://schemas.microsoft.com/office/drawing/2014/main" id="{8F6B524E-B841-4A46-824F-9493EFF3315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28" y="441789"/>
            <a:ext cx="6335033" cy="4048017"/>
          </a:xfrm>
        </p:spPr>
      </p:pic>
      <p:pic>
        <p:nvPicPr>
          <p:cNvPr id="7" name="Elementi multimediali online 6" title="Principe Umberto visita l&amp;#39;Esposizione coloniale di Torino">
            <a:hlinkClick r:id="" action="ppaction://media"/>
            <a:extLst>
              <a:ext uri="{FF2B5EF4-FFF2-40B4-BE49-F238E27FC236}">
                <a16:creationId xmlns:a16="http://schemas.microsoft.com/office/drawing/2014/main" id="{F1E4ED19-4351-452B-8E6C-1593719E1573}"/>
              </a:ext>
            </a:extLst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158486" y="2823235"/>
            <a:ext cx="6756086" cy="380029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805400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83D128C-A37B-4BEB-AF0C-10E462806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206411" cy="1741076"/>
          </a:xfrm>
        </p:spPr>
        <p:txBody>
          <a:bodyPr>
            <a:normAutofit/>
          </a:bodyPr>
          <a:lstStyle/>
          <a:p>
            <a:pPr algn="ctr"/>
            <a:r>
              <a:rPr lang="it-IT" b="1" dirty="0">
                <a:solidFill>
                  <a:schemeClr val="bg1"/>
                </a:solidFill>
              </a:rPr>
              <a:t>Il padiglione alla fiera di Milano</a:t>
            </a:r>
          </a:p>
        </p:txBody>
      </p:sp>
      <p:pic>
        <p:nvPicPr>
          <p:cNvPr id="9" name="Segnaposto contenuto 8" descr="Immagine che contiene esterni, edificio, albero, fotografia&#10;&#10;Descrizione generata con affidabilità molto elevata">
            <a:extLst>
              <a:ext uri="{FF2B5EF4-FFF2-40B4-BE49-F238E27FC236}">
                <a16:creationId xmlns:a16="http://schemas.microsoft.com/office/drawing/2014/main" id="{72067240-B891-4D72-AE80-5E47204ED28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93" y="2505217"/>
            <a:ext cx="5910454" cy="4075380"/>
          </a:xfrm>
        </p:spPr>
      </p:pic>
      <p:pic>
        <p:nvPicPr>
          <p:cNvPr id="11" name="Segnaposto contenuto 10" descr="Immagine che contiene edificio, esterni, uomo, persona&#10;&#10;Descrizione generata con affidabilità molto elevata">
            <a:extLst>
              <a:ext uri="{FF2B5EF4-FFF2-40B4-BE49-F238E27FC236}">
                <a16:creationId xmlns:a16="http://schemas.microsoft.com/office/drawing/2014/main" id="{7C575014-418D-42FD-A126-03BAD30E20A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376" y="174663"/>
            <a:ext cx="6346092" cy="4075380"/>
          </a:xfrm>
        </p:spPr>
      </p:pic>
    </p:spTree>
    <p:extLst>
      <p:ext uri="{BB962C8B-B14F-4D97-AF65-F5344CB8AC3E}">
        <p14:creationId xmlns:p14="http://schemas.microsoft.com/office/powerpoint/2010/main" val="1563730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A27558-3169-4A1F-99A3-865C8BE1E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098" y="1396289"/>
            <a:ext cx="5712824" cy="1325563"/>
          </a:xfrm>
        </p:spPr>
        <p:txBody>
          <a:bodyPr>
            <a:normAutofit/>
          </a:bodyPr>
          <a:lstStyle/>
          <a:p>
            <a:r>
              <a:rPr lang="it-IT" sz="3100" b="1" dirty="0">
                <a:solidFill>
                  <a:schemeClr val="accent4"/>
                </a:solidFill>
              </a:rPr>
              <a:t>Istituti geografici e istituti coloniali </a:t>
            </a:r>
            <a:br>
              <a:rPr lang="it-IT" sz="3100" b="1" dirty="0">
                <a:solidFill>
                  <a:schemeClr val="accent4"/>
                </a:solidFill>
              </a:rPr>
            </a:br>
            <a:r>
              <a:rPr lang="it-IT" sz="3100" b="1" dirty="0">
                <a:solidFill>
                  <a:schemeClr val="accent4"/>
                </a:solidFill>
              </a:rPr>
              <a:t>nel progetto imperiale europeo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B1D38792-DF42-48DF-8D5E-68F1C4801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543" y="2871982"/>
            <a:ext cx="4558309" cy="1926521"/>
          </a:xfrm>
        </p:spPr>
        <p:txBody>
          <a:bodyPr anchor="t">
            <a:normAutofit/>
          </a:bodyPr>
          <a:lstStyle/>
          <a:p>
            <a:r>
              <a:rPr lang="en-US" sz="1800" dirty="0" err="1"/>
              <a:t>Avviare</a:t>
            </a:r>
            <a:r>
              <a:rPr lang="en-US" sz="1800" dirty="0"/>
              <a:t> </a:t>
            </a:r>
            <a:r>
              <a:rPr lang="en-US" sz="1800" dirty="0" err="1"/>
              <a:t>spedizioni</a:t>
            </a:r>
            <a:r>
              <a:rPr lang="en-US" sz="1800" dirty="0"/>
              <a:t> </a:t>
            </a:r>
            <a:r>
              <a:rPr lang="en-US" sz="1800" dirty="0" err="1"/>
              <a:t>scientifiche</a:t>
            </a:r>
            <a:endParaRPr lang="en-US" sz="1800" dirty="0"/>
          </a:p>
          <a:p>
            <a:r>
              <a:rPr lang="en-US" sz="1800" dirty="0" err="1"/>
              <a:t>Sollecitare</a:t>
            </a:r>
            <a:r>
              <a:rPr lang="en-US" sz="1800" dirty="0"/>
              <a:t> interesse del </a:t>
            </a:r>
            <a:r>
              <a:rPr lang="en-US" sz="1800" dirty="0" err="1"/>
              <a:t>governo</a:t>
            </a:r>
            <a:r>
              <a:rPr lang="en-US" sz="1800" dirty="0"/>
              <a:t> </a:t>
            </a:r>
            <a:r>
              <a:rPr lang="en-US" sz="1800" dirty="0" err="1"/>
              <a:t>nel</a:t>
            </a:r>
            <a:r>
              <a:rPr lang="en-US" sz="1800" dirty="0"/>
              <a:t> </a:t>
            </a:r>
            <a:r>
              <a:rPr lang="en-US" sz="1800" dirty="0" err="1"/>
              <a:t>progetto</a:t>
            </a:r>
            <a:r>
              <a:rPr lang="en-US" sz="1800" dirty="0"/>
              <a:t> </a:t>
            </a:r>
            <a:r>
              <a:rPr lang="en-US" sz="1800" dirty="0" err="1"/>
              <a:t>coloniale</a:t>
            </a:r>
            <a:endParaRPr lang="en-US" sz="1800" dirty="0"/>
          </a:p>
          <a:p>
            <a:r>
              <a:rPr lang="en-US" sz="1800" dirty="0"/>
              <a:t>Curare la </a:t>
            </a:r>
            <a:r>
              <a:rPr lang="en-US" sz="1800" dirty="0" err="1"/>
              <a:t>formazione</a:t>
            </a:r>
            <a:r>
              <a:rPr lang="en-US" sz="1800" dirty="0"/>
              <a:t> e la </a:t>
            </a:r>
            <a:r>
              <a:rPr lang="en-US" sz="1800" dirty="0" err="1"/>
              <a:t>diffusione</a:t>
            </a:r>
            <a:r>
              <a:rPr lang="en-US" sz="1800" dirty="0"/>
              <a:t> di una </a:t>
            </a:r>
            <a:r>
              <a:rPr lang="en-US" sz="1800" dirty="0" err="1"/>
              <a:t>sensibilità</a:t>
            </a:r>
            <a:r>
              <a:rPr lang="en-US" sz="1800" dirty="0"/>
              <a:t> </a:t>
            </a:r>
            <a:r>
              <a:rPr lang="en-US" sz="1800" dirty="0" err="1"/>
              <a:t>coloniale</a:t>
            </a:r>
            <a:r>
              <a:rPr lang="en-US" sz="1800" dirty="0"/>
              <a:t> </a:t>
            </a:r>
            <a:r>
              <a:rPr lang="en-US" sz="1800" dirty="0" err="1"/>
              <a:t>nel</a:t>
            </a:r>
            <a:r>
              <a:rPr lang="en-US" sz="1800" dirty="0"/>
              <a:t> </a:t>
            </a:r>
            <a:r>
              <a:rPr lang="en-US" sz="1800" dirty="0" err="1"/>
              <a:t>paese</a:t>
            </a:r>
            <a:endParaRPr lang="en-US" sz="1800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C99A8FB7-A79B-4BC9-9D56-B79587F6AA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04761" y="2650637"/>
            <a:ext cx="3118104" cy="3118104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B23893E2-3349-46D7-A7AA-B9E447957F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96859" y="0"/>
            <a:ext cx="4198060" cy="3650200"/>
          </a:xfrm>
          <a:custGeom>
            <a:avLst/>
            <a:gdLst>
              <a:gd name="connsiteX0" fmla="*/ 262846 w 4198060"/>
              <a:gd name="connsiteY0" fmla="*/ 0 h 3650200"/>
              <a:gd name="connsiteX1" fmla="*/ 4198060 w 4198060"/>
              <a:gd name="connsiteY1" fmla="*/ 0 h 3650200"/>
              <a:gd name="connsiteX2" fmla="*/ 4198060 w 4198060"/>
              <a:gd name="connsiteY2" fmla="*/ 3021648 h 3650200"/>
              <a:gd name="connsiteX3" fmla="*/ 4142653 w 4198060"/>
              <a:gd name="connsiteY3" fmla="*/ 3072005 h 3650200"/>
              <a:gd name="connsiteX4" fmla="*/ 2532040 w 4198060"/>
              <a:gd name="connsiteY4" fmla="*/ 3650200 h 3650200"/>
              <a:gd name="connsiteX5" fmla="*/ 0 w 4198060"/>
              <a:gd name="connsiteY5" fmla="*/ 1118160 h 3650200"/>
              <a:gd name="connsiteX6" fmla="*/ 198981 w 4198060"/>
              <a:gd name="connsiteY6" fmla="*/ 132576 h 365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98060" h="3650200">
                <a:moveTo>
                  <a:pt x="262846" y="0"/>
                </a:moveTo>
                <a:lnTo>
                  <a:pt x="4198060" y="0"/>
                </a:lnTo>
                <a:lnTo>
                  <a:pt x="4198060" y="3021648"/>
                </a:lnTo>
                <a:lnTo>
                  <a:pt x="4142653" y="3072005"/>
                </a:lnTo>
                <a:cubicBezTo>
                  <a:pt x="3704967" y="3433216"/>
                  <a:pt x="3143843" y="3650200"/>
                  <a:pt x="2532040" y="3650200"/>
                </a:cubicBezTo>
                <a:cubicBezTo>
                  <a:pt x="1133633" y="3650200"/>
                  <a:pt x="0" y="2516567"/>
                  <a:pt x="0" y="1118160"/>
                </a:cubicBezTo>
                <a:cubicBezTo>
                  <a:pt x="0" y="768558"/>
                  <a:pt x="70852" y="435505"/>
                  <a:pt x="198981" y="132576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Segnaposto contenuto 4" descr="Immagine che contiene testo, quotidiano&#10;&#10;Descrizione generata con affidabilità molto elevata">
            <a:extLst>
              <a:ext uri="{FF2B5EF4-FFF2-40B4-BE49-F238E27FC236}">
                <a16:creationId xmlns:a16="http://schemas.microsoft.com/office/drawing/2014/main" id="{75BA53AF-2F4B-485F-9284-09D6B1543E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51" r="-5" b="-5"/>
          <a:stretch/>
        </p:blipFill>
        <p:spPr>
          <a:xfrm>
            <a:off x="5969353" y="2815228"/>
            <a:ext cx="2788920" cy="2788920"/>
          </a:xfrm>
          <a:custGeom>
            <a:avLst/>
            <a:gdLst>
              <a:gd name="connsiteX0" fmla="*/ 1440180 w 2880360"/>
              <a:gd name="connsiteY0" fmla="*/ 0 h 2880360"/>
              <a:gd name="connsiteX1" fmla="*/ 2880360 w 2880360"/>
              <a:gd name="connsiteY1" fmla="*/ 1440180 h 2880360"/>
              <a:gd name="connsiteX2" fmla="*/ 1440180 w 2880360"/>
              <a:gd name="connsiteY2" fmla="*/ 2880360 h 2880360"/>
              <a:gd name="connsiteX3" fmla="*/ 0 w 2880360"/>
              <a:gd name="connsiteY3" fmla="*/ 1440180 h 2880360"/>
              <a:gd name="connsiteX4" fmla="*/ 1440180 w 2880360"/>
              <a:gd name="connsiteY4" fmla="*/ 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0360" h="2880360">
                <a:moveTo>
                  <a:pt x="1440180" y="0"/>
                </a:moveTo>
                <a:cubicBezTo>
                  <a:pt x="2235569" y="0"/>
                  <a:pt x="2880360" y="644791"/>
                  <a:pt x="2880360" y="1440180"/>
                </a:cubicBezTo>
                <a:cubicBezTo>
                  <a:pt x="2880360" y="2235569"/>
                  <a:pt x="2235569" y="2880360"/>
                  <a:pt x="1440180" y="2880360"/>
                </a:cubicBezTo>
                <a:cubicBezTo>
                  <a:pt x="644791" y="2880360"/>
                  <a:pt x="0" y="2235569"/>
                  <a:pt x="0" y="1440180"/>
                </a:cubicBezTo>
                <a:cubicBezTo>
                  <a:pt x="0" y="644791"/>
                  <a:pt x="644791" y="0"/>
                  <a:pt x="1440180" y="0"/>
                </a:cubicBezTo>
                <a:close/>
              </a:path>
            </a:pathLst>
          </a:custGeom>
        </p:spPr>
      </p:pic>
      <p:pic>
        <p:nvPicPr>
          <p:cNvPr id="9" name="Immagine 8" descr="Immagine che contiene testo, quotidiano&#10;&#10;Descrizione generata con affidabilità molto elevata">
            <a:extLst>
              <a:ext uri="{FF2B5EF4-FFF2-40B4-BE49-F238E27FC236}">
                <a16:creationId xmlns:a16="http://schemas.microsoft.com/office/drawing/2014/main" id="{C42D96D2-EB92-4C11-AA8A-4F36BB48D3E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82" r="2" b="27721"/>
          <a:stretch/>
        </p:blipFill>
        <p:spPr>
          <a:xfrm>
            <a:off x="8160603" y="2"/>
            <a:ext cx="4034316" cy="3486455"/>
          </a:xfrm>
          <a:custGeom>
            <a:avLst/>
            <a:gdLst>
              <a:gd name="connsiteX0" fmla="*/ 280681 w 4034316"/>
              <a:gd name="connsiteY0" fmla="*/ 0 h 3486455"/>
              <a:gd name="connsiteX1" fmla="*/ 4034316 w 4034316"/>
              <a:gd name="connsiteY1" fmla="*/ 0 h 3486455"/>
              <a:gd name="connsiteX2" fmla="*/ 4034316 w 4034316"/>
              <a:gd name="connsiteY2" fmla="*/ 2800630 h 3486455"/>
              <a:gd name="connsiteX3" fmla="*/ 3874752 w 4034316"/>
              <a:gd name="connsiteY3" fmla="*/ 2945652 h 3486455"/>
              <a:gd name="connsiteX4" fmla="*/ 2368296 w 4034316"/>
              <a:gd name="connsiteY4" fmla="*/ 3486455 h 3486455"/>
              <a:gd name="connsiteX5" fmla="*/ 0 w 4034316"/>
              <a:gd name="connsiteY5" fmla="*/ 1118159 h 3486455"/>
              <a:gd name="connsiteX6" fmla="*/ 186113 w 4034316"/>
              <a:gd name="connsiteY6" fmla="*/ 196311 h 3486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4316" h="3486455">
                <a:moveTo>
                  <a:pt x="280681" y="0"/>
                </a:moveTo>
                <a:lnTo>
                  <a:pt x="4034316" y="0"/>
                </a:lnTo>
                <a:lnTo>
                  <a:pt x="4034316" y="2800630"/>
                </a:lnTo>
                <a:lnTo>
                  <a:pt x="3874752" y="2945652"/>
                </a:lnTo>
                <a:cubicBezTo>
                  <a:pt x="3465371" y="3283503"/>
                  <a:pt x="2940535" y="3486455"/>
                  <a:pt x="2368296" y="3486455"/>
                </a:cubicBezTo>
                <a:cubicBezTo>
                  <a:pt x="1060322" y="3486455"/>
                  <a:pt x="0" y="2426133"/>
                  <a:pt x="0" y="1118159"/>
                </a:cubicBezTo>
                <a:cubicBezTo>
                  <a:pt x="0" y="791166"/>
                  <a:pt x="66270" y="479650"/>
                  <a:pt x="186113" y="196311"/>
                </a:cubicBezTo>
                <a:close/>
              </a:path>
            </a:pathLst>
          </a:custGeom>
        </p:spPr>
      </p:pic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B7592FE-10D1-4664-B623-353F47C8D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88132" y="4032250"/>
            <a:ext cx="3303868" cy="2825750"/>
          </a:xfrm>
          <a:custGeom>
            <a:avLst/>
            <a:gdLst>
              <a:gd name="connsiteX0" fmla="*/ 1888600 w 3303868"/>
              <a:gd name="connsiteY0" fmla="*/ 0 h 2825750"/>
              <a:gd name="connsiteX1" fmla="*/ 3224042 w 3303868"/>
              <a:gd name="connsiteY1" fmla="*/ 553158 h 2825750"/>
              <a:gd name="connsiteX2" fmla="*/ 3303868 w 3303868"/>
              <a:gd name="connsiteY2" fmla="*/ 640989 h 2825750"/>
              <a:gd name="connsiteX3" fmla="*/ 3303868 w 3303868"/>
              <a:gd name="connsiteY3" fmla="*/ 2825750 h 2825750"/>
              <a:gd name="connsiteX4" fmla="*/ 250380 w 3303868"/>
              <a:gd name="connsiteY4" fmla="*/ 2825750 h 2825750"/>
              <a:gd name="connsiteX5" fmla="*/ 227944 w 3303868"/>
              <a:gd name="connsiteY5" fmla="*/ 2788819 h 2825750"/>
              <a:gd name="connsiteX6" fmla="*/ 0 w 3303868"/>
              <a:gd name="connsiteY6" fmla="*/ 1888600 h 2825750"/>
              <a:gd name="connsiteX7" fmla="*/ 1888600 w 3303868"/>
              <a:gd name="connsiteY7" fmla="*/ 0 h 282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68" h="2825750">
                <a:moveTo>
                  <a:pt x="1888600" y="0"/>
                </a:moveTo>
                <a:cubicBezTo>
                  <a:pt x="2410123" y="0"/>
                  <a:pt x="2882273" y="211389"/>
                  <a:pt x="3224042" y="553158"/>
                </a:cubicBezTo>
                <a:lnTo>
                  <a:pt x="3303868" y="640989"/>
                </a:lnTo>
                <a:lnTo>
                  <a:pt x="3303868" y="2825750"/>
                </a:lnTo>
                <a:lnTo>
                  <a:pt x="250380" y="2825750"/>
                </a:lnTo>
                <a:lnTo>
                  <a:pt x="227944" y="2788819"/>
                </a:lnTo>
                <a:cubicBezTo>
                  <a:pt x="82574" y="2521217"/>
                  <a:pt x="0" y="2214552"/>
                  <a:pt x="0" y="1888600"/>
                </a:cubicBezTo>
                <a:cubicBezTo>
                  <a:pt x="0" y="845555"/>
                  <a:pt x="845555" y="0"/>
                  <a:pt x="1888600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magine 6" descr="Immagine che contiene testo, quotidiano&#10;&#10;Descrizione generata con affidabilità molto elevata">
            <a:extLst>
              <a:ext uri="{FF2B5EF4-FFF2-40B4-BE49-F238E27FC236}">
                <a16:creationId xmlns:a16="http://schemas.microsoft.com/office/drawing/2014/main" id="{97CFD22F-60A9-4601-BF3A-83AF59FEF6F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67" b="2569"/>
          <a:stretch/>
        </p:blipFill>
        <p:spPr>
          <a:xfrm>
            <a:off x="9053088" y="4197217"/>
            <a:ext cx="3138912" cy="2660795"/>
          </a:xfrm>
          <a:custGeom>
            <a:avLst/>
            <a:gdLst>
              <a:gd name="connsiteX0" fmla="*/ 1723644 w 3138912"/>
              <a:gd name="connsiteY0" fmla="*/ 0 h 2660795"/>
              <a:gd name="connsiteX1" fmla="*/ 3053691 w 3138912"/>
              <a:gd name="connsiteY1" fmla="*/ 627247 h 2660795"/>
              <a:gd name="connsiteX2" fmla="*/ 3138912 w 3138912"/>
              <a:gd name="connsiteY2" fmla="*/ 741211 h 2660795"/>
              <a:gd name="connsiteX3" fmla="*/ 3138912 w 3138912"/>
              <a:gd name="connsiteY3" fmla="*/ 2660795 h 2660795"/>
              <a:gd name="connsiteX4" fmla="*/ 278239 w 3138912"/>
              <a:gd name="connsiteY4" fmla="*/ 2660795 h 2660795"/>
              <a:gd name="connsiteX5" fmla="*/ 208035 w 3138912"/>
              <a:gd name="connsiteY5" fmla="*/ 2545235 h 2660795"/>
              <a:gd name="connsiteX6" fmla="*/ 0 w 3138912"/>
              <a:gd name="connsiteY6" fmla="*/ 1723644 h 2660795"/>
              <a:gd name="connsiteX7" fmla="*/ 1723644 w 3138912"/>
              <a:gd name="connsiteY7" fmla="*/ 0 h 2660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38912" h="2660795">
                <a:moveTo>
                  <a:pt x="1723644" y="0"/>
                </a:moveTo>
                <a:cubicBezTo>
                  <a:pt x="2259111" y="0"/>
                  <a:pt x="2737550" y="244172"/>
                  <a:pt x="3053691" y="627247"/>
                </a:cubicBezTo>
                <a:lnTo>
                  <a:pt x="3138912" y="741211"/>
                </a:lnTo>
                <a:lnTo>
                  <a:pt x="3138912" y="2660795"/>
                </a:lnTo>
                <a:lnTo>
                  <a:pt x="278239" y="2660795"/>
                </a:lnTo>
                <a:lnTo>
                  <a:pt x="208035" y="2545235"/>
                </a:lnTo>
                <a:cubicBezTo>
                  <a:pt x="75362" y="2301006"/>
                  <a:pt x="0" y="2021126"/>
                  <a:pt x="0" y="1723644"/>
                </a:cubicBezTo>
                <a:cubicBezTo>
                  <a:pt x="0" y="771702"/>
                  <a:pt x="771702" y="0"/>
                  <a:pt x="172364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183372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magine 2" descr="Immagine che contiene testo, quotidiano, edificio, fotografia&#10;&#10;Descrizione generata automaticamente">
            <a:extLst>
              <a:ext uri="{FF2B5EF4-FFF2-40B4-BE49-F238E27FC236}">
                <a16:creationId xmlns:a16="http://schemas.microsoft.com/office/drawing/2014/main" id="{95BD5A8B-28CF-4AC2-A1D0-9F0450A3DB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060" y="643466"/>
            <a:ext cx="3941529" cy="557106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magine 4" descr="Immagine che contiene testo, edificio&#10;&#10;Descrizione generata automaticamente">
            <a:extLst>
              <a:ext uri="{FF2B5EF4-FFF2-40B4-BE49-F238E27FC236}">
                <a16:creationId xmlns:a16="http://schemas.microsoft.com/office/drawing/2014/main" id="{8D198058-EB15-452A-9371-1997A440E0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410" y="643467"/>
            <a:ext cx="3941529" cy="5571066"/>
          </a:xfrm>
          <a:prstGeom prst="rect">
            <a:avLst/>
          </a:prstGeom>
        </p:spPr>
      </p:pic>
      <p:sp>
        <p:nvSpPr>
          <p:cNvPr id="6" name="Ovale 5">
            <a:extLst>
              <a:ext uri="{FF2B5EF4-FFF2-40B4-BE49-F238E27FC236}">
                <a16:creationId xmlns:a16="http://schemas.microsoft.com/office/drawing/2014/main" id="{80269AB9-6FE4-4AC9-BAE0-B1834BACD862}"/>
              </a:ext>
            </a:extLst>
          </p:cNvPr>
          <p:cNvSpPr/>
          <p:nvPr/>
        </p:nvSpPr>
        <p:spPr>
          <a:xfrm>
            <a:off x="1320060" y="2636874"/>
            <a:ext cx="1072266" cy="9888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353D1ABF-88F7-4DD1-91AE-96C4E149BAA5}"/>
              </a:ext>
            </a:extLst>
          </p:cNvPr>
          <p:cNvSpPr/>
          <p:nvPr/>
        </p:nvSpPr>
        <p:spPr>
          <a:xfrm>
            <a:off x="2371059" y="3429000"/>
            <a:ext cx="2890529" cy="93034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3421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fotografia, edificio, parete&#10;&#10;Descrizione generata automaticamente">
            <a:extLst>
              <a:ext uri="{FF2B5EF4-FFF2-40B4-BE49-F238E27FC236}">
                <a16:creationId xmlns:a16="http://schemas.microsoft.com/office/drawing/2014/main" id="{1B1D2572-CB8D-481A-AFED-25721AAE91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545" y="0"/>
            <a:ext cx="4845538" cy="6858000"/>
          </a:xfrm>
          <a:prstGeom prst="rect">
            <a:avLst/>
          </a:prstGeom>
        </p:spPr>
      </p:pic>
      <p:pic>
        <p:nvPicPr>
          <p:cNvPr id="5" name="Immagine 4" descr="Immagine che contiene testo, quotidiano&#10;&#10;Descrizione generata automaticamente">
            <a:extLst>
              <a:ext uri="{FF2B5EF4-FFF2-40B4-BE49-F238E27FC236}">
                <a16:creationId xmlns:a16="http://schemas.microsoft.com/office/drawing/2014/main" id="{2760E565-8C79-40BC-8B31-0B0DEEB873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684" y="103367"/>
            <a:ext cx="4845538" cy="6858000"/>
          </a:xfrm>
          <a:prstGeom prst="rect">
            <a:avLst/>
          </a:prstGeom>
        </p:spPr>
      </p:pic>
      <p:sp>
        <p:nvSpPr>
          <p:cNvPr id="6" name="Ovale 5">
            <a:extLst>
              <a:ext uri="{FF2B5EF4-FFF2-40B4-BE49-F238E27FC236}">
                <a16:creationId xmlns:a16="http://schemas.microsoft.com/office/drawing/2014/main" id="{289EC2A8-EBAD-4988-9803-1A3A4BA0431F}"/>
              </a:ext>
            </a:extLst>
          </p:cNvPr>
          <p:cNvSpPr/>
          <p:nvPr/>
        </p:nvSpPr>
        <p:spPr>
          <a:xfrm>
            <a:off x="9446149" y="540689"/>
            <a:ext cx="1916807" cy="13755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8EFBFA5C-ABAA-4BB6-B89F-6B60AB40BA79}"/>
              </a:ext>
            </a:extLst>
          </p:cNvPr>
          <p:cNvSpPr/>
          <p:nvPr/>
        </p:nvSpPr>
        <p:spPr>
          <a:xfrm>
            <a:off x="8929315" y="1709532"/>
            <a:ext cx="2747508" cy="355423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63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contenuto 5" descr="Immagine che contiene testo&#10;&#10;Descrizione generata con affidabilità elevata">
            <a:extLst>
              <a:ext uri="{FF2B5EF4-FFF2-40B4-BE49-F238E27FC236}">
                <a16:creationId xmlns:a16="http://schemas.microsoft.com/office/drawing/2014/main" id="{1C6D44A5-DDBE-4F33-8105-27700D6F5F6D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71" y="2192585"/>
            <a:ext cx="1558833" cy="2209538"/>
          </a:xfrm>
        </p:spPr>
      </p:pic>
      <p:pic>
        <p:nvPicPr>
          <p:cNvPr id="7" name="Elementi multimediali online 6" title="S.M. il Re Imperatore inaugura a Napoli la Mostra delle Terre Italiane d&amp;#39;Oltremare">
            <a:hlinkClick r:id="" action="ppaction://media"/>
            <a:extLst>
              <a:ext uri="{FF2B5EF4-FFF2-40B4-BE49-F238E27FC236}">
                <a16:creationId xmlns:a16="http://schemas.microsoft.com/office/drawing/2014/main" id="{0EA8EA78-E1CB-46A1-9D5E-E7B44D0C23E0}"/>
              </a:ext>
            </a:extLst>
          </p:cNvPr>
          <p:cNvPicPr>
            <a:picLocks noGrp="1" noRot="1" noChangeAspect="1"/>
          </p:cNvPicPr>
          <p:nvPr>
            <p:ph sz="half" idx="4294967295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105870" y="592901"/>
            <a:ext cx="9682902" cy="544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3531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contenuto 5" descr="Immagine che contiene testo&#10;&#10;Descrizione generata automaticamente">
            <a:extLst>
              <a:ext uri="{FF2B5EF4-FFF2-40B4-BE49-F238E27FC236}">
                <a16:creationId xmlns:a16="http://schemas.microsoft.com/office/drawing/2014/main" id="{82025FD4-47BC-49E1-AAC5-CB02C40FD3C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8" b="15162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476CF9C-3E6B-420E-A153-743C8A803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/>
              <a:t>1936 -1941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4C03A9C-FBC6-406E-9430-1102C32D05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5516" y="3417573"/>
            <a:ext cx="4593021" cy="261983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ctr">
              <a:buNone/>
            </a:pPr>
            <a:r>
              <a:rPr lang="en-US" sz="4800" dirty="0"/>
              <a:t>SUL PIANO DELL’IMPERO</a:t>
            </a:r>
          </a:p>
        </p:txBody>
      </p:sp>
    </p:spTree>
    <p:extLst>
      <p:ext uri="{BB962C8B-B14F-4D97-AF65-F5344CB8AC3E}">
        <p14:creationId xmlns:p14="http://schemas.microsoft.com/office/powerpoint/2010/main" val="39984114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3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5D30D09-F8C8-4609-AF48-6F2C6DDE8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3467"/>
            <a:ext cx="3363974" cy="1597315"/>
          </a:xfr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rtlCol="0" anchor="ctr">
            <a:normAutofit/>
          </a:bodyPr>
          <a:lstStyle/>
          <a:p>
            <a:pPr algn="ctr"/>
            <a:r>
              <a:rPr lang="en-US" sz="2800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I </a:t>
            </a:r>
            <a:r>
              <a:rPr lang="en-US" sz="2800" kern="1200" dirty="0" err="1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corsi</a:t>
            </a:r>
            <a:r>
              <a:rPr lang="en-US" sz="2800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 di </a:t>
            </a:r>
            <a:r>
              <a:rPr lang="en-US" sz="2800" kern="1200" dirty="0" err="1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cultura</a:t>
            </a:r>
            <a:r>
              <a:rPr lang="en-US" sz="2800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kern="1200" dirty="0" err="1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coloniale</a:t>
            </a:r>
            <a:endParaRPr lang="en-US" sz="2800" kern="1200" dirty="0">
              <a:solidFill>
                <a:schemeClr val="accent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B745369-E198-4EA7-B0EF-89D1FD6F4D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3468" y="2638044"/>
            <a:ext cx="3363974" cy="3415622"/>
          </a:xfrm>
        </p:spPr>
        <p:txBody>
          <a:bodyPr vert="horz" lIns="91440" tIns="45720" rIns="91440" bIns="45720" rtlCol="0">
            <a:no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Iniziano</a:t>
            </a:r>
            <a:r>
              <a:rPr lang="en-US" dirty="0">
                <a:solidFill>
                  <a:schemeClr val="bg1"/>
                </a:solidFill>
              </a:rPr>
              <a:t> come </a:t>
            </a:r>
            <a:r>
              <a:rPr lang="en-US" dirty="0" err="1">
                <a:solidFill>
                  <a:schemeClr val="bg1"/>
                </a:solidFill>
              </a:rPr>
              <a:t>lezioni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nel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corso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della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guerra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d’Etiopia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dirty="0" err="1">
                <a:solidFill>
                  <a:schemeClr val="bg1"/>
                </a:solidFill>
              </a:rPr>
              <a:t>Dimensione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provinciale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«</a:t>
            </a:r>
            <a:r>
              <a:rPr lang="en-US" dirty="0" err="1">
                <a:solidFill>
                  <a:schemeClr val="bg1"/>
                </a:solidFill>
              </a:rPr>
              <a:t>Moralmente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gratuiti</a:t>
            </a:r>
            <a:r>
              <a:rPr lang="en-US" dirty="0">
                <a:solidFill>
                  <a:schemeClr val="bg1"/>
                </a:solidFill>
              </a:rPr>
              <a:t>»</a:t>
            </a:r>
          </a:p>
        </p:txBody>
      </p:sp>
      <p:pic>
        <p:nvPicPr>
          <p:cNvPr id="9" name="Segnaposto contenuto 8" descr="Immagine che contiene testo, quotidiano&#10;&#10;Descrizione generata automaticamente">
            <a:extLst>
              <a:ext uri="{FF2B5EF4-FFF2-40B4-BE49-F238E27FC236}">
                <a16:creationId xmlns:a16="http://schemas.microsoft.com/office/drawing/2014/main" id="{71C7A51B-2572-4696-8811-982F0846526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492" y="643467"/>
            <a:ext cx="4409310" cy="541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2730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 descr="Immagine che contiene esterni, albero, fotografia, terra&#10;&#10;Descrizione generata con affidabilità molto elevata">
            <a:extLst>
              <a:ext uri="{FF2B5EF4-FFF2-40B4-BE49-F238E27FC236}">
                <a16:creationId xmlns:a16="http://schemas.microsoft.com/office/drawing/2014/main" id="{0E181DC9-BF4A-41CB-9CB2-B4B17D4176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8" b="7878"/>
          <a:stretch/>
        </p:blipFill>
        <p:spPr>
          <a:xfrm>
            <a:off x="-1" y="-28"/>
            <a:ext cx="12192000" cy="6855958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4BF4D466-8533-40CA-B182-756E1C6CFFE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43468" y="378931"/>
            <a:ext cx="4666470" cy="608898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1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Corsi</a:t>
            </a:r>
            <a:r>
              <a:rPr lang="en-US" sz="4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di </a:t>
            </a:r>
            <a:r>
              <a:rPr lang="en-US" sz="41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preparazione</a:t>
            </a:r>
            <a:r>
              <a:rPr lang="en-US" sz="4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1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femminile</a:t>
            </a:r>
            <a:r>
              <a:rPr lang="en-US" sz="4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1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alla</a:t>
            </a:r>
            <a:r>
              <a:rPr lang="en-US" sz="4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vita colonial</a:t>
            </a:r>
            <a:r>
              <a:rPr lang="it-IT" sz="4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e. </a:t>
            </a:r>
            <a:br>
              <a:rPr lang="it-IT" sz="4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it-IT" dirty="0"/>
            </a:br>
            <a:r>
              <a:rPr lang="it-IT" sz="3200" dirty="0"/>
              <a:t>Insegnamenti: corsi sull’arredamento e igiene della casa, culinaria,</a:t>
            </a:r>
            <a:br>
              <a:rPr lang="it-IT" sz="3200" dirty="0"/>
            </a:br>
            <a:r>
              <a:rPr lang="it-IT" sz="3200" dirty="0"/>
              <a:t>lavorazione dei latticini, confezione del pane, tecnica casalinga, artigianato,</a:t>
            </a:r>
            <a:br>
              <a:rPr lang="it-IT" sz="3200" dirty="0"/>
            </a:br>
            <a:r>
              <a:rPr lang="it-IT" sz="3200" dirty="0"/>
              <a:t>cura dell’orto e del giardino</a:t>
            </a:r>
            <a:endParaRPr lang="en-US" sz="32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CC55ACC-A2F6-403C-A3A4-D59B3734D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57312" y="381000"/>
            <a:ext cx="6334689" cy="6477000"/>
          </a:xfrm>
          <a:custGeom>
            <a:avLst/>
            <a:gdLst>
              <a:gd name="connsiteX0" fmla="*/ 3561588 w 6334689"/>
              <a:gd name="connsiteY0" fmla="*/ 0 h 6477000"/>
              <a:gd name="connsiteX1" fmla="*/ 6309883 w 6334689"/>
              <a:gd name="connsiteY1" fmla="*/ 1296087 h 6477000"/>
              <a:gd name="connsiteX2" fmla="*/ 6334689 w 6334689"/>
              <a:gd name="connsiteY2" fmla="*/ 1329261 h 6477000"/>
              <a:gd name="connsiteX3" fmla="*/ 6334689 w 6334689"/>
              <a:gd name="connsiteY3" fmla="*/ 5793916 h 6477000"/>
              <a:gd name="connsiteX4" fmla="*/ 6309883 w 6334689"/>
              <a:gd name="connsiteY4" fmla="*/ 5827089 h 6477000"/>
              <a:gd name="connsiteX5" fmla="*/ 5760467 w 6334689"/>
              <a:gd name="connsiteY5" fmla="*/ 6363539 h 6477000"/>
              <a:gd name="connsiteX6" fmla="*/ 5607796 w 6334689"/>
              <a:gd name="connsiteY6" fmla="*/ 6477000 h 6477000"/>
              <a:gd name="connsiteX7" fmla="*/ 1519571 w 6334689"/>
              <a:gd name="connsiteY7" fmla="*/ 6477000 h 6477000"/>
              <a:gd name="connsiteX8" fmla="*/ 1296088 w 6334689"/>
              <a:gd name="connsiteY8" fmla="*/ 6309883 h 6477000"/>
              <a:gd name="connsiteX9" fmla="*/ 0 w 6334689"/>
              <a:gd name="connsiteY9" fmla="*/ 3561588 h 6477000"/>
              <a:gd name="connsiteX10" fmla="*/ 3561588 w 6334689"/>
              <a:gd name="connsiteY10" fmla="*/ 0 h 647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34689" h="6477000">
                <a:moveTo>
                  <a:pt x="3561588" y="0"/>
                </a:moveTo>
                <a:cubicBezTo>
                  <a:pt x="4668032" y="0"/>
                  <a:pt x="5656635" y="504534"/>
                  <a:pt x="6309883" y="1296087"/>
                </a:cubicBezTo>
                <a:lnTo>
                  <a:pt x="6334689" y="1329261"/>
                </a:lnTo>
                <a:lnTo>
                  <a:pt x="6334689" y="5793916"/>
                </a:lnTo>
                <a:lnTo>
                  <a:pt x="6309883" y="5827089"/>
                </a:lnTo>
                <a:cubicBezTo>
                  <a:pt x="6146571" y="6024977"/>
                  <a:pt x="5962299" y="6204927"/>
                  <a:pt x="5760467" y="6363539"/>
                </a:cubicBezTo>
                <a:lnTo>
                  <a:pt x="5607796" y="6477000"/>
                </a:lnTo>
                <a:lnTo>
                  <a:pt x="1519571" y="6477000"/>
                </a:lnTo>
                <a:lnTo>
                  <a:pt x="1296088" y="6309883"/>
                </a:lnTo>
                <a:cubicBezTo>
                  <a:pt x="504535" y="5656635"/>
                  <a:pt x="0" y="4668032"/>
                  <a:pt x="0" y="3561588"/>
                </a:cubicBezTo>
                <a:cubicBezTo>
                  <a:pt x="0" y="1594577"/>
                  <a:pt x="1594577" y="0"/>
                  <a:pt x="3561588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magine 7" descr="Immagine che contiene persona, edificio, esterni, fotografia&#10;&#10;Descrizione generata con affidabilità molto elevata">
            <a:extLst>
              <a:ext uri="{FF2B5EF4-FFF2-40B4-BE49-F238E27FC236}">
                <a16:creationId xmlns:a16="http://schemas.microsoft.com/office/drawing/2014/main" id="{0090A0A6-2895-4690-93A4-8EB5EE417B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5" r="25514"/>
          <a:stretch/>
        </p:blipFill>
        <p:spPr>
          <a:xfrm>
            <a:off x="6021086" y="544802"/>
            <a:ext cx="6170914" cy="6313225"/>
          </a:xfrm>
          <a:custGeom>
            <a:avLst/>
            <a:gdLst>
              <a:gd name="connsiteX0" fmla="*/ 3397813 w 6170914"/>
              <a:gd name="connsiteY0" fmla="*/ 0 h 6313225"/>
              <a:gd name="connsiteX1" fmla="*/ 6019731 w 6170914"/>
              <a:gd name="connsiteY1" fmla="*/ 1236489 h 6313225"/>
              <a:gd name="connsiteX2" fmla="*/ 6170914 w 6170914"/>
              <a:gd name="connsiteY2" fmla="*/ 1438663 h 6313225"/>
              <a:gd name="connsiteX3" fmla="*/ 6170914 w 6170914"/>
              <a:gd name="connsiteY3" fmla="*/ 5356963 h 6313225"/>
              <a:gd name="connsiteX4" fmla="*/ 6019731 w 6170914"/>
              <a:gd name="connsiteY4" fmla="*/ 5559138 h 6313225"/>
              <a:gd name="connsiteX5" fmla="*/ 5194591 w 6170914"/>
              <a:gd name="connsiteY5" fmla="*/ 6282226 h 6313225"/>
              <a:gd name="connsiteX6" fmla="*/ 5141791 w 6170914"/>
              <a:gd name="connsiteY6" fmla="*/ 6313225 h 6313225"/>
              <a:gd name="connsiteX7" fmla="*/ 1659199 w 6170914"/>
              <a:gd name="connsiteY7" fmla="*/ 6313225 h 6313225"/>
              <a:gd name="connsiteX8" fmla="*/ 1498064 w 6170914"/>
              <a:gd name="connsiteY8" fmla="*/ 6215333 h 6313225"/>
              <a:gd name="connsiteX9" fmla="*/ 0 w 6170914"/>
              <a:gd name="connsiteY9" fmla="*/ 3397813 h 6313225"/>
              <a:gd name="connsiteX10" fmla="*/ 3397813 w 6170914"/>
              <a:gd name="connsiteY10" fmla="*/ 0 h 6313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170914" h="6313225">
                <a:moveTo>
                  <a:pt x="3397813" y="0"/>
                </a:moveTo>
                <a:cubicBezTo>
                  <a:pt x="4453378" y="0"/>
                  <a:pt x="5396522" y="481334"/>
                  <a:pt x="6019731" y="1236489"/>
                </a:cubicBezTo>
                <a:lnTo>
                  <a:pt x="6170914" y="1438663"/>
                </a:lnTo>
                <a:lnTo>
                  <a:pt x="6170914" y="5356963"/>
                </a:lnTo>
                <a:lnTo>
                  <a:pt x="6019731" y="5559138"/>
                </a:lnTo>
                <a:cubicBezTo>
                  <a:pt x="5786028" y="5842321"/>
                  <a:pt x="5507333" y="6086998"/>
                  <a:pt x="5194591" y="6282226"/>
                </a:cubicBezTo>
                <a:lnTo>
                  <a:pt x="5141791" y="6313225"/>
                </a:lnTo>
                <a:lnTo>
                  <a:pt x="1659199" y="6313225"/>
                </a:lnTo>
                <a:lnTo>
                  <a:pt x="1498064" y="6215333"/>
                </a:lnTo>
                <a:cubicBezTo>
                  <a:pt x="594240" y="5604721"/>
                  <a:pt x="0" y="4570663"/>
                  <a:pt x="0" y="3397813"/>
                </a:cubicBezTo>
                <a:cubicBezTo>
                  <a:pt x="0" y="1521253"/>
                  <a:pt x="1521253" y="0"/>
                  <a:pt x="339781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234727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65B74F1-88EF-4B0C-A618-2AE80EBEA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3467"/>
            <a:ext cx="3363974" cy="1597315"/>
          </a:xfrm>
          <a:noFill/>
          <a:ln w="19050">
            <a:solidFill>
              <a:schemeClr val="bg1"/>
            </a:solidFill>
          </a:ln>
        </p:spPr>
        <p:txBody>
          <a:bodyPr wrap="square">
            <a:normAutofit/>
          </a:bodyPr>
          <a:lstStyle/>
          <a:p>
            <a:pPr algn="ctr"/>
            <a:r>
              <a:rPr lang="it-IT" sz="2800">
                <a:solidFill>
                  <a:schemeClr val="bg1"/>
                </a:solidFill>
              </a:rPr>
              <a:t>Le nuove crociere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0A83D07-ADDA-4801-9663-07FB7FD95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493" y="3604764"/>
            <a:ext cx="3363974" cy="1597315"/>
          </a:xfrm>
        </p:spPr>
        <p:txBody>
          <a:bodyPr>
            <a:normAutofit/>
          </a:bodyPr>
          <a:lstStyle/>
          <a:p>
            <a:r>
              <a:rPr lang="en-US" sz="2000" dirty="0" err="1">
                <a:solidFill>
                  <a:schemeClr val="bg1"/>
                </a:solidFill>
              </a:rPr>
              <a:t>Classe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unica</a:t>
            </a:r>
            <a:r>
              <a:rPr lang="en-US" sz="2000" dirty="0">
                <a:solidFill>
                  <a:schemeClr val="bg1"/>
                </a:solidFill>
              </a:rPr>
              <a:t> ma di </a:t>
            </a:r>
            <a:r>
              <a:rPr lang="en-US" sz="2000" dirty="0" err="1">
                <a:solidFill>
                  <a:schemeClr val="bg1"/>
                </a:solidFill>
              </a:rPr>
              <a:t>lusso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Non </a:t>
            </a:r>
            <a:r>
              <a:rPr lang="en-US" sz="2000" dirty="0" err="1">
                <a:solidFill>
                  <a:schemeClr val="bg1"/>
                </a:solidFill>
              </a:rPr>
              <a:t>più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viaggi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premio</a:t>
            </a:r>
            <a:r>
              <a:rPr lang="en-US" sz="2000" dirty="0">
                <a:solidFill>
                  <a:schemeClr val="bg1"/>
                </a:solidFill>
              </a:rPr>
              <a:t> ma </a:t>
            </a:r>
            <a:r>
              <a:rPr lang="en-US" sz="2000" dirty="0" err="1">
                <a:solidFill>
                  <a:schemeClr val="bg1"/>
                </a:solidFill>
              </a:rPr>
              <a:t>vacanze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 err="1">
                <a:solidFill>
                  <a:schemeClr val="bg1"/>
                </a:solidFill>
              </a:rPr>
              <a:t>Prezzi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più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alti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8" name="Segnaposto contenuto 4">
            <a:extLst>
              <a:ext uri="{FF2B5EF4-FFF2-40B4-BE49-F238E27FC236}">
                <a16:creationId xmlns:a16="http://schemas.microsoft.com/office/drawing/2014/main" id="{F2DAC1A9-8445-4F02-A532-D7575D929F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7" r="1" b="13685"/>
          <a:stretch/>
        </p:blipFill>
        <p:spPr>
          <a:xfrm>
            <a:off x="5297763" y="1529856"/>
            <a:ext cx="6250769" cy="363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5947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Segnaposto contenuto 4" descr="Immagine che contiene testo, libro&#10;&#10;Descrizione generata con affidabilità molto elevata">
            <a:extLst>
              <a:ext uri="{FF2B5EF4-FFF2-40B4-BE49-F238E27FC236}">
                <a16:creationId xmlns:a16="http://schemas.microsoft.com/office/drawing/2014/main" id="{2B7D7E76-441F-4D30-AE37-6DF7BF2363E4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2055414"/>
            <a:ext cx="5294716" cy="395780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magine 3" descr="Immagine che contiene testo, libro&#10;&#10;Descrizione generata automaticamente">
            <a:extLst>
              <a:ext uri="{FF2B5EF4-FFF2-40B4-BE49-F238E27FC236}">
                <a16:creationId xmlns:a16="http://schemas.microsoft.com/office/drawing/2014/main" id="{03EF4DDD-C334-4215-BBFC-8524358347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808" y="643467"/>
            <a:ext cx="4094733" cy="5571066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734ED739-1BEC-45AD-9C7B-381784461DE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43467" y="844786"/>
            <a:ext cx="5294707" cy="1027748"/>
          </a:xfrm>
        </p:spPr>
        <p:txBody>
          <a:bodyPr>
            <a:normAutofit/>
          </a:bodyPr>
          <a:lstStyle/>
          <a:p>
            <a:pPr algn="ctr"/>
            <a:r>
              <a:rPr lang="it-IT" dirty="0"/>
              <a:t>La fine dell’impero….</a:t>
            </a:r>
          </a:p>
        </p:txBody>
      </p:sp>
    </p:spTree>
    <p:extLst>
      <p:ext uri="{BB962C8B-B14F-4D97-AF65-F5344CB8AC3E}">
        <p14:creationId xmlns:p14="http://schemas.microsoft.com/office/powerpoint/2010/main" val="8890268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C40A082-7E3F-4CC9-8F74-037EDA56A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996" y="4571216"/>
            <a:ext cx="10906008" cy="111541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/>
              <a:t>…e l’inizio del mito</a:t>
            </a:r>
          </a:p>
        </p:txBody>
      </p:sp>
      <p:pic>
        <p:nvPicPr>
          <p:cNvPr id="6" name="Immagine 5" descr="Immagine che contiene testo&#10;&#10;Descrizione generata automaticamente">
            <a:extLst>
              <a:ext uri="{FF2B5EF4-FFF2-40B4-BE49-F238E27FC236}">
                <a16:creationId xmlns:a16="http://schemas.microsoft.com/office/drawing/2014/main" id="{B349BFFD-C0AB-4E2C-AA6F-035AEB5393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93" y="476573"/>
            <a:ext cx="2736814" cy="3774916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E6E1A0FE-BE23-4871-9185-DB6072E74C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312" y="476573"/>
            <a:ext cx="2727376" cy="3774916"/>
          </a:xfrm>
          <a:prstGeom prst="rect">
            <a:avLst/>
          </a:prstGeom>
        </p:spPr>
      </p:pic>
      <p:pic>
        <p:nvPicPr>
          <p:cNvPr id="8" name="Immagine 7" descr="Immagine che contiene testo, sedendo&#10;&#10;Descrizione generata automaticamente">
            <a:extLst>
              <a:ext uri="{FF2B5EF4-FFF2-40B4-BE49-F238E27FC236}">
                <a16:creationId xmlns:a16="http://schemas.microsoft.com/office/drawing/2014/main" id="{D30E7A0E-1581-44E1-9DD6-AFAF186106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790" y="476573"/>
            <a:ext cx="2831187" cy="3774916"/>
          </a:xfrm>
          <a:prstGeom prst="rect">
            <a:avLst/>
          </a:prstGeom>
        </p:spPr>
      </p:pic>
      <p:cxnSp>
        <p:nvCxnSpPr>
          <p:cNvPr id="15" name="Straight Connector 12">
            <a:extLst>
              <a:ext uri="{FF2B5EF4-FFF2-40B4-BE49-F238E27FC236}">
                <a16:creationId xmlns:a16="http://schemas.microsoft.com/office/drawing/2014/main" id="{8F880EF2-DF79-4D9D-8F11-E91D48C797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524000" y="5778706"/>
            <a:ext cx="9144000" cy="0"/>
          </a:xfrm>
          <a:prstGeom prst="line">
            <a:avLst/>
          </a:prstGeom>
          <a:ln w="19050">
            <a:solidFill>
              <a:srgbClr val="B84F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70568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 descr="Immagine che contiene testo, quotidiano&#10;&#10;Descrizione generata automaticamente">
            <a:extLst>
              <a:ext uri="{FF2B5EF4-FFF2-40B4-BE49-F238E27FC236}">
                <a16:creationId xmlns:a16="http://schemas.microsoft.com/office/drawing/2014/main" id="{B8AD4206-A9BE-4A7D-B5D7-73D4F31A36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80" b="1"/>
          <a:stretch/>
        </p:blipFill>
        <p:spPr>
          <a:xfrm>
            <a:off x="-6507" y="1183339"/>
            <a:ext cx="4046132" cy="5707537"/>
          </a:xfrm>
          <a:prstGeom prst="rect">
            <a:avLst/>
          </a:prstGeom>
        </p:spPr>
      </p:pic>
      <p:pic>
        <p:nvPicPr>
          <p:cNvPr id="7" name="Segnaposto contenuto 6" descr="Immagine che contiene verde&#10;&#10;Descrizione generata automaticamente">
            <a:extLst>
              <a:ext uri="{FF2B5EF4-FFF2-40B4-BE49-F238E27FC236}">
                <a16:creationId xmlns:a16="http://schemas.microsoft.com/office/drawing/2014/main" id="{6DA082FC-5959-4B9F-93FB-0E30095CA0B6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5" r="9200" b="1"/>
          <a:stretch/>
        </p:blipFill>
        <p:spPr>
          <a:xfrm>
            <a:off x="4094960" y="10"/>
            <a:ext cx="4029005" cy="5707527"/>
          </a:xfrm>
          <a:prstGeom prst="rect">
            <a:avLst/>
          </a:prstGeom>
        </p:spPr>
      </p:pic>
      <p:pic>
        <p:nvPicPr>
          <p:cNvPr id="13" name="Segnaposto contenuto 12" descr="Immagine che contiene testo&#10;&#10;Descrizione generata automaticamente">
            <a:extLst>
              <a:ext uri="{FF2B5EF4-FFF2-40B4-BE49-F238E27FC236}">
                <a16:creationId xmlns:a16="http://schemas.microsoft.com/office/drawing/2014/main" id="{537F111D-FDBB-49EE-947F-AFA61B380190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62" b="1"/>
          <a:stretch/>
        </p:blipFill>
        <p:spPr>
          <a:xfrm>
            <a:off x="8179347" y="1183339"/>
            <a:ext cx="4012654" cy="5707537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EB49E93-56B7-4491-B92B-E10307F550A2}"/>
              </a:ext>
            </a:extLst>
          </p:cNvPr>
          <p:cNvSpPr txBox="1"/>
          <p:nvPr/>
        </p:nvSpPr>
        <p:spPr>
          <a:xfrm>
            <a:off x="446567" y="435934"/>
            <a:ext cx="2987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/>
              <a:t>2006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706DE321-CDE5-438C-9626-D68F00379729}"/>
              </a:ext>
            </a:extLst>
          </p:cNvPr>
          <p:cNvSpPr txBox="1"/>
          <p:nvPr/>
        </p:nvSpPr>
        <p:spPr>
          <a:xfrm>
            <a:off x="4352260" y="6032203"/>
            <a:ext cx="2987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/>
              <a:t>1956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414E97B6-534C-4EDE-B8DB-EF3ADCEF877E}"/>
              </a:ext>
            </a:extLst>
          </p:cNvPr>
          <p:cNvSpPr txBox="1"/>
          <p:nvPr/>
        </p:nvSpPr>
        <p:spPr>
          <a:xfrm>
            <a:off x="8784609" y="322520"/>
            <a:ext cx="2987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/>
              <a:t>1958</a:t>
            </a:r>
          </a:p>
        </p:txBody>
      </p:sp>
    </p:spTree>
    <p:extLst>
      <p:ext uri="{BB962C8B-B14F-4D97-AF65-F5344CB8AC3E}">
        <p14:creationId xmlns:p14="http://schemas.microsoft.com/office/powerpoint/2010/main" val="753483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 descr="Immagine che contiene biblioteca, stanza, interni, scena&#10;&#10;Descrizione generata con affidabilità molto elevata">
            <a:extLst>
              <a:ext uri="{FF2B5EF4-FFF2-40B4-BE49-F238E27FC236}">
                <a16:creationId xmlns:a16="http://schemas.microsoft.com/office/drawing/2014/main" id="{C10E557B-A10D-4AF9-8362-1CC1987B67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2" r="3708" b="-1"/>
          <a:stretch/>
        </p:blipFill>
        <p:spPr>
          <a:xfrm>
            <a:off x="-2" y="10"/>
            <a:ext cx="7973942" cy="6857990"/>
          </a:xfrm>
          <a:prstGeom prst="rect">
            <a:avLst/>
          </a:prstGeom>
        </p:spPr>
      </p:pic>
      <p:pic>
        <p:nvPicPr>
          <p:cNvPr id="7" name="Immagine 6" descr="Immagine che contiene pavimento, edificio, fotografia, interni&#10;&#10;Descrizione generata con affidabilità molto elevata">
            <a:extLst>
              <a:ext uri="{FF2B5EF4-FFF2-40B4-BE49-F238E27FC236}">
                <a16:creationId xmlns:a16="http://schemas.microsoft.com/office/drawing/2014/main" id="{C76EF3E2-238A-465D-A043-F8CAA94BE0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89" r="-3" b="13651"/>
          <a:stretch/>
        </p:blipFill>
        <p:spPr>
          <a:xfrm>
            <a:off x="8129873" y="1"/>
            <a:ext cx="4062127" cy="2176272"/>
          </a:xfrm>
          <a:prstGeom prst="rect">
            <a:avLst/>
          </a:prstGeom>
        </p:spPr>
      </p:pic>
      <p:pic>
        <p:nvPicPr>
          <p:cNvPr id="5" name="Segnaposto contenuto 4" descr="Immagine che contiene interni, pavimento, parete, stanza&#10;&#10;Descrizione generata con affidabilità molto elevata">
            <a:extLst>
              <a:ext uri="{FF2B5EF4-FFF2-40B4-BE49-F238E27FC236}">
                <a16:creationId xmlns:a16="http://schemas.microsoft.com/office/drawing/2014/main" id="{EAD4FF59-DB7B-4796-9FB9-AE39D17F45BD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3" r="-3" b="16552"/>
          <a:stretch/>
        </p:blipFill>
        <p:spPr>
          <a:xfrm>
            <a:off x="8129871" y="2346665"/>
            <a:ext cx="4062128" cy="2176272"/>
          </a:xfrm>
          <a:prstGeom prst="rect">
            <a:avLst/>
          </a:prstGeom>
        </p:spPr>
      </p:pic>
      <p:pic>
        <p:nvPicPr>
          <p:cNvPr id="9" name="Immagine 8" descr="Immagine che contiene interni, fotografia, persona, edificio&#10;&#10;Descrizione generata con affidabilità molto elevata">
            <a:extLst>
              <a:ext uri="{FF2B5EF4-FFF2-40B4-BE49-F238E27FC236}">
                <a16:creationId xmlns:a16="http://schemas.microsoft.com/office/drawing/2014/main" id="{102C97BC-5FC8-45B1-86AC-472350E6336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59" r="-3" b="-3"/>
          <a:stretch/>
        </p:blipFill>
        <p:spPr>
          <a:xfrm>
            <a:off x="8129871" y="4681728"/>
            <a:ext cx="4062128" cy="217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593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D775AB-3729-4E73-8FDD-DF189FF64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9940" y="365124"/>
            <a:ext cx="6172200" cy="18288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b="1" dirty="0"/>
              <a:t>La </a:t>
            </a:r>
            <a:r>
              <a:rPr lang="en-US" b="1" dirty="0" err="1"/>
              <a:t>svolta</a:t>
            </a:r>
            <a:r>
              <a:rPr lang="en-US" b="1" dirty="0"/>
              <a:t> del 1925-26</a:t>
            </a:r>
          </a:p>
        </p:txBody>
      </p:sp>
      <p:pic>
        <p:nvPicPr>
          <p:cNvPr id="10" name="Segnaposto contenuto 9" descr="Immagine che contiene fotografia, uomo, vecchio, persona&#10;&#10;Descrizione generata con affidabilità molto elevata">
            <a:extLst>
              <a:ext uri="{FF2B5EF4-FFF2-40B4-BE49-F238E27FC236}">
                <a16:creationId xmlns:a16="http://schemas.microsoft.com/office/drawing/2014/main" id="{B0728EA6-9CF0-47AD-874F-78FDA746AD2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227"/>
          <a:stretch/>
        </p:blipFill>
        <p:spPr>
          <a:xfrm>
            <a:off x="20" y="10"/>
            <a:ext cx="4639713" cy="6857990"/>
          </a:xfrm>
          <a:prstGeom prst="rect">
            <a:avLst/>
          </a:prstGeom>
        </p:spPr>
      </p:pic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DBE5D73A-52F8-4088-8EB8-C9F6566FE4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69940" y="2322576"/>
            <a:ext cx="6172200" cy="385876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4400" dirty="0"/>
              <a:t>Roberto Cantalupo e </a:t>
            </a:r>
            <a:r>
              <a:rPr lang="en-US" sz="4400" dirty="0" err="1"/>
              <a:t>il</a:t>
            </a:r>
            <a:r>
              <a:rPr lang="en-US" sz="4400" dirty="0"/>
              <a:t> </a:t>
            </a:r>
            <a:r>
              <a:rPr lang="en-US" sz="4400" dirty="0" err="1"/>
              <a:t>progetto</a:t>
            </a:r>
            <a:r>
              <a:rPr lang="en-US" sz="4400" dirty="0"/>
              <a:t> per una </a:t>
            </a:r>
            <a:r>
              <a:rPr lang="en-US" sz="4400" dirty="0" err="1"/>
              <a:t>nazione</a:t>
            </a:r>
            <a:r>
              <a:rPr lang="en-US" sz="4400" dirty="0"/>
              <a:t> </a:t>
            </a:r>
            <a:r>
              <a:rPr lang="en-US" sz="4400" dirty="0" err="1"/>
              <a:t>coloniale</a:t>
            </a:r>
            <a:endParaRPr lang="en-US" sz="4400" dirty="0"/>
          </a:p>
          <a:p>
            <a:pPr mar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901276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0">
            <a:extLst>
              <a:ext uri="{FF2B5EF4-FFF2-40B4-BE49-F238E27FC236}">
                <a16:creationId xmlns:a16="http://schemas.microsoft.com/office/drawing/2014/main" id="{AD9B15FD-F96D-4DF3-9607-EBF25F3BD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6628" y="1783959"/>
            <a:ext cx="4645250" cy="288911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5600" dirty="0"/>
              <a:t>1925: Primo </a:t>
            </a:r>
            <a:r>
              <a:rPr lang="en-US" sz="5600" dirty="0" err="1"/>
              <a:t>concorso</a:t>
            </a:r>
            <a:r>
              <a:rPr lang="en-US" sz="5600" dirty="0"/>
              <a:t> di </a:t>
            </a:r>
            <a:r>
              <a:rPr lang="en-US" sz="5600" dirty="0" err="1"/>
              <a:t>letteratura</a:t>
            </a:r>
            <a:r>
              <a:rPr lang="en-US" sz="5600" dirty="0"/>
              <a:t> </a:t>
            </a:r>
            <a:r>
              <a:rPr lang="en-US" sz="5600" dirty="0" err="1"/>
              <a:t>coloniale</a:t>
            </a:r>
            <a:r>
              <a:rPr lang="en-US" sz="5600" dirty="0"/>
              <a:t> 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Segnaposto contenuto 8" descr="Immagine che contiene fotografia, interni&#10;&#10;Descrizione generata con affidabilità elevata">
            <a:extLst>
              <a:ext uri="{FF2B5EF4-FFF2-40B4-BE49-F238E27FC236}">
                <a16:creationId xmlns:a16="http://schemas.microsoft.com/office/drawing/2014/main" id="{C2D0ABC0-3319-4060-B225-DAA31DDEFD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57" r="2" b="12624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624222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6">
            <a:extLst>
              <a:ext uri="{FF2B5EF4-FFF2-40B4-BE49-F238E27FC236}">
                <a16:creationId xmlns:a16="http://schemas.microsoft.com/office/drawing/2014/main" id="{56C20283-73E0-40EC-8AD8-057F581F64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28">
            <a:extLst>
              <a:ext uri="{FF2B5EF4-FFF2-40B4-BE49-F238E27FC236}">
                <a16:creationId xmlns:a16="http://schemas.microsoft.com/office/drawing/2014/main" id="{3FCC729B-E528-40C3-82D3-BA4375575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960120" y="0"/>
            <a:ext cx="11218661" cy="6858000"/>
          </a:xfrm>
          <a:custGeom>
            <a:avLst/>
            <a:gdLst>
              <a:gd name="connsiteX0" fmla="*/ 0 w 11218661"/>
              <a:gd name="connsiteY0" fmla="*/ 0 h 6858000"/>
              <a:gd name="connsiteX1" fmla="*/ 8042507 w 11218661"/>
              <a:gd name="connsiteY1" fmla="*/ 0 h 6858000"/>
              <a:gd name="connsiteX2" fmla="*/ 11218661 w 11218661"/>
              <a:gd name="connsiteY2" fmla="*/ 6858000 h 6858000"/>
              <a:gd name="connsiteX3" fmla="*/ 0 w 11218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18661" h="6858000">
                <a:moveTo>
                  <a:pt x="0" y="0"/>
                </a:moveTo>
                <a:lnTo>
                  <a:pt x="8042507" y="0"/>
                </a:lnTo>
                <a:lnTo>
                  <a:pt x="11218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 26">
            <a:extLst>
              <a:ext uri="{FF2B5EF4-FFF2-40B4-BE49-F238E27FC236}">
                <a16:creationId xmlns:a16="http://schemas.microsoft.com/office/drawing/2014/main" id="{58F1FB8D-1842-4A04-998D-6CF047AB27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420248" y="0"/>
            <a:ext cx="10771752" cy="6858000"/>
          </a:xfrm>
          <a:custGeom>
            <a:avLst/>
            <a:gdLst>
              <a:gd name="connsiteX0" fmla="*/ 0 w 10771752"/>
              <a:gd name="connsiteY0" fmla="*/ 0 h 6858000"/>
              <a:gd name="connsiteX1" fmla="*/ 7595598 w 10771752"/>
              <a:gd name="connsiteY1" fmla="*/ 0 h 6858000"/>
              <a:gd name="connsiteX2" fmla="*/ 10771752 w 10771752"/>
              <a:gd name="connsiteY2" fmla="*/ 6858000 h 6858000"/>
              <a:gd name="connsiteX3" fmla="*/ 0 w 107717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71752" h="6858000">
                <a:moveTo>
                  <a:pt x="0" y="0"/>
                </a:moveTo>
                <a:lnTo>
                  <a:pt x="7595598" y="0"/>
                </a:lnTo>
                <a:lnTo>
                  <a:pt x="107717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E35733D7-6D05-4ED9-B91F-4B8CF5662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4039" y="365125"/>
            <a:ext cx="716449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Istituzione GIORNATA COLONIALE</a:t>
            </a:r>
            <a:br>
              <a:rPr lang="en-US" sz="4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41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Segnaposto contenuto 5" descr="Immagine che contiene edificio, fotografia, albero, esterni&#10;&#10;Descrizione generata con affidabilità elevata">
            <a:extLst>
              <a:ext uri="{FF2B5EF4-FFF2-40B4-BE49-F238E27FC236}">
                <a16:creationId xmlns:a16="http://schemas.microsoft.com/office/drawing/2014/main" id="{140D1C54-1E7D-4CEF-821C-E636C3147B0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0381"/>
          <a:stretch/>
        </p:blipFill>
        <p:spPr>
          <a:xfrm>
            <a:off x="480060" y="1567948"/>
            <a:ext cx="3425957" cy="3721622"/>
          </a:xfrm>
          <a:prstGeom prst="rect">
            <a:avLst/>
          </a:prstGeom>
        </p:spPr>
      </p:pic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DBE5D73A-52F8-4088-8EB8-C9F6566FE4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87515" y="1375795"/>
            <a:ext cx="7161017" cy="480116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1700" dirty="0"/>
              <a:t>DATA</a:t>
            </a:r>
          </a:p>
          <a:p>
            <a:r>
              <a:rPr lang="en-US" sz="1700" dirty="0"/>
              <a:t>21 </a:t>
            </a:r>
            <a:r>
              <a:rPr lang="en-US" sz="1700" dirty="0" err="1"/>
              <a:t>aprile</a:t>
            </a:r>
            <a:r>
              <a:rPr lang="en-US" sz="1700" dirty="0"/>
              <a:t>; 24 </a:t>
            </a:r>
            <a:r>
              <a:rPr lang="en-US" sz="1700" dirty="0" err="1"/>
              <a:t>maggio</a:t>
            </a:r>
            <a:r>
              <a:rPr lang="en-US" sz="1700" dirty="0"/>
              <a:t>; 9 </a:t>
            </a:r>
            <a:r>
              <a:rPr lang="en-US" sz="1700" dirty="0" err="1"/>
              <a:t>maggio</a:t>
            </a:r>
            <a:endParaRPr lang="en-US" sz="1700" dirty="0"/>
          </a:p>
          <a:p>
            <a:pPr marL="0" indent="0">
              <a:buNone/>
            </a:pPr>
            <a:r>
              <a:rPr lang="en-US" sz="1700" dirty="0"/>
              <a:t>MATERIALI DISTRUBUITI</a:t>
            </a:r>
          </a:p>
          <a:p>
            <a:pPr marL="0" indent="0">
              <a:buNone/>
            </a:pPr>
            <a:r>
              <a:rPr lang="en-US" sz="1700" dirty="0"/>
              <a:t>«</a:t>
            </a:r>
            <a:r>
              <a:rPr lang="en-US" sz="1700" dirty="0" err="1"/>
              <a:t>centomila</a:t>
            </a:r>
            <a:r>
              <a:rPr lang="en-US" sz="1700" dirty="0"/>
              <a:t> </a:t>
            </a:r>
            <a:r>
              <a:rPr lang="en-US" sz="1700" dirty="0" err="1"/>
              <a:t>volantini</a:t>
            </a:r>
            <a:r>
              <a:rPr lang="en-US" sz="1700" dirty="0"/>
              <a:t> </a:t>
            </a:r>
            <a:r>
              <a:rPr lang="en-US" sz="1700" dirty="0" err="1"/>
              <a:t>recanti</a:t>
            </a:r>
            <a:r>
              <a:rPr lang="en-US" sz="1700" dirty="0"/>
              <a:t> </a:t>
            </a:r>
            <a:r>
              <a:rPr lang="en-US" sz="1700" dirty="0" err="1"/>
              <a:t>i</a:t>
            </a:r>
            <a:r>
              <a:rPr lang="en-US" sz="1700" dirty="0"/>
              <a:t> </a:t>
            </a:r>
            <a:r>
              <a:rPr lang="en-US" sz="1700" dirty="0" err="1"/>
              <a:t>brani</a:t>
            </a:r>
            <a:r>
              <a:rPr lang="en-US" sz="1700" dirty="0"/>
              <a:t> </a:t>
            </a:r>
            <a:r>
              <a:rPr lang="en-US" sz="1700" dirty="0" err="1"/>
              <a:t>più</a:t>
            </a:r>
            <a:r>
              <a:rPr lang="en-US" sz="1700" dirty="0"/>
              <a:t> </a:t>
            </a:r>
            <a:r>
              <a:rPr lang="en-US" sz="1700" dirty="0" err="1"/>
              <a:t>significativi</a:t>
            </a:r>
            <a:r>
              <a:rPr lang="en-US" sz="1700" dirty="0"/>
              <a:t> </a:t>
            </a:r>
            <a:r>
              <a:rPr lang="en-US" sz="1700" dirty="0" err="1"/>
              <a:t>dei</a:t>
            </a:r>
            <a:r>
              <a:rPr lang="en-US" sz="1700" dirty="0"/>
              <a:t> </a:t>
            </a:r>
            <a:r>
              <a:rPr lang="en-US" sz="1700" dirty="0" err="1"/>
              <a:t>discorsi</a:t>
            </a:r>
            <a:r>
              <a:rPr lang="en-US" sz="1700" dirty="0"/>
              <a:t> </a:t>
            </a:r>
            <a:r>
              <a:rPr lang="en-US" sz="1700" dirty="0" err="1"/>
              <a:t>sulle</a:t>
            </a:r>
            <a:r>
              <a:rPr lang="en-US" sz="1700" dirty="0"/>
              <a:t> </a:t>
            </a:r>
            <a:r>
              <a:rPr lang="en-US" sz="1700" dirty="0" err="1"/>
              <a:t>colonie</a:t>
            </a:r>
            <a:r>
              <a:rPr lang="en-US" sz="1700" dirty="0"/>
              <a:t> </a:t>
            </a:r>
            <a:r>
              <a:rPr lang="en-US" sz="1700" dirty="0" err="1"/>
              <a:t>pronunciati</a:t>
            </a:r>
            <a:r>
              <a:rPr lang="en-US" sz="1700" dirty="0"/>
              <a:t> da Mussolini, da </a:t>
            </a:r>
            <a:r>
              <a:rPr lang="en-US" sz="1700" dirty="0" err="1"/>
              <a:t>Federzoni</a:t>
            </a:r>
            <a:r>
              <a:rPr lang="en-US" sz="1700" dirty="0"/>
              <a:t>, </a:t>
            </a:r>
            <a:r>
              <a:rPr lang="en-US" sz="1700" dirty="0" err="1"/>
              <a:t>dai</a:t>
            </a:r>
            <a:r>
              <a:rPr lang="en-US" sz="1700" dirty="0"/>
              <a:t> </a:t>
            </a:r>
            <a:r>
              <a:rPr lang="en-US" sz="1700" dirty="0" err="1"/>
              <a:t>governatori</a:t>
            </a:r>
            <a:r>
              <a:rPr lang="en-US" sz="1700" dirty="0"/>
              <a:t> </a:t>
            </a:r>
            <a:r>
              <a:rPr lang="en-US" sz="1700" dirty="0" err="1"/>
              <a:t>coloniali</a:t>
            </a:r>
            <a:r>
              <a:rPr lang="en-US" sz="1700" dirty="0"/>
              <a:t>» </a:t>
            </a:r>
          </a:p>
          <a:p>
            <a:r>
              <a:rPr lang="en-US" sz="1700" dirty="0"/>
              <a:t>«</a:t>
            </a:r>
            <a:r>
              <a:rPr lang="en-US" sz="1700" dirty="0" err="1"/>
              <a:t>cartoline</a:t>
            </a:r>
            <a:r>
              <a:rPr lang="en-US" sz="1700" dirty="0"/>
              <a:t> illustrate da </a:t>
            </a:r>
            <a:r>
              <a:rPr lang="en-US" sz="1700" dirty="0" err="1"/>
              <a:t>inviare</a:t>
            </a:r>
            <a:r>
              <a:rPr lang="en-US" sz="1700" dirty="0"/>
              <a:t> </a:t>
            </a:r>
            <a:r>
              <a:rPr lang="en-US" sz="1700" dirty="0" err="1"/>
              <a:t>alle</a:t>
            </a:r>
            <a:r>
              <a:rPr lang="en-US" sz="1700" dirty="0"/>
              <a:t> </a:t>
            </a:r>
            <a:r>
              <a:rPr lang="en-US" sz="1700" dirty="0" err="1"/>
              <a:t>scuole</a:t>
            </a:r>
            <a:r>
              <a:rPr lang="en-US" sz="1700" dirty="0"/>
              <a:t>, </a:t>
            </a:r>
            <a:r>
              <a:rPr lang="en-US" sz="1700" dirty="0" err="1"/>
              <a:t>nelle</a:t>
            </a:r>
            <a:r>
              <a:rPr lang="en-US" sz="1700" dirty="0"/>
              <a:t> </a:t>
            </a:r>
            <a:r>
              <a:rPr lang="en-US" sz="1700" dirty="0" err="1"/>
              <a:t>caserme</a:t>
            </a:r>
            <a:r>
              <a:rPr lang="en-US" sz="1700" dirty="0"/>
              <a:t>, </a:t>
            </a:r>
            <a:r>
              <a:rPr lang="en-US" sz="1700" dirty="0" err="1"/>
              <a:t>negli</a:t>
            </a:r>
            <a:r>
              <a:rPr lang="en-US" sz="1700" dirty="0"/>
              <a:t> </a:t>
            </a:r>
            <a:r>
              <a:rPr lang="en-US" sz="1700" dirty="0" err="1"/>
              <a:t>alberghi</a:t>
            </a:r>
            <a:r>
              <a:rPr lang="en-US" sz="1700" dirty="0"/>
              <a:t>, </a:t>
            </a:r>
            <a:r>
              <a:rPr lang="en-US" sz="1700" dirty="0" err="1"/>
              <a:t>nelle</a:t>
            </a:r>
            <a:r>
              <a:rPr lang="en-US" sz="1700" dirty="0"/>
              <a:t> </a:t>
            </a:r>
            <a:r>
              <a:rPr lang="en-US" sz="1700" dirty="0" err="1"/>
              <a:t>agenzie</a:t>
            </a:r>
            <a:r>
              <a:rPr lang="en-US" sz="1700" dirty="0"/>
              <a:t> di </a:t>
            </a:r>
            <a:r>
              <a:rPr lang="en-US" sz="1700" dirty="0" err="1"/>
              <a:t>viaggi</a:t>
            </a:r>
            <a:r>
              <a:rPr lang="en-US" sz="1700" dirty="0"/>
              <a:t>»</a:t>
            </a:r>
          </a:p>
          <a:p>
            <a:pPr marL="0" indent="0">
              <a:buNone/>
            </a:pPr>
            <a:r>
              <a:rPr lang="en-US" sz="1700" dirty="0"/>
              <a:t>MATERIALI PER I RELATORI</a:t>
            </a:r>
          </a:p>
          <a:p>
            <a:r>
              <a:rPr lang="en-US" sz="1700" dirty="0"/>
              <a:t>l'«</a:t>
            </a:r>
            <a:r>
              <a:rPr lang="en-US" sz="1700" dirty="0" err="1"/>
              <a:t>Annuario</a:t>
            </a:r>
            <a:r>
              <a:rPr lang="en-US" sz="1700" dirty="0"/>
              <a:t> </a:t>
            </a:r>
            <a:r>
              <a:rPr lang="en-US" sz="1700" dirty="0" err="1"/>
              <a:t>delle</a:t>
            </a:r>
            <a:r>
              <a:rPr lang="en-US" sz="1700" dirty="0"/>
              <a:t> </a:t>
            </a:r>
            <a:r>
              <a:rPr lang="en-US" sz="1700" dirty="0" err="1"/>
              <a:t>Colonie</a:t>
            </a:r>
            <a:r>
              <a:rPr lang="en-US" sz="1700" dirty="0"/>
              <a:t>» con </a:t>
            </a:r>
            <a:r>
              <a:rPr lang="en-US" sz="1700" dirty="0" err="1"/>
              <a:t>i</a:t>
            </a:r>
            <a:r>
              <a:rPr lang="en-US" sz="1700" dirty="0"/>
              <a:t> </a:t>
            </a:r>
            <a:r>
              <a:rPr lang="en-US" sz="1700" dirty="0" err="1"/>
              <a:t>dati</a:t>
            </a:r>
            <a:r>
              <a:rPr lang="en-US" sz="1700" dirty="0"/>
              <a:t> e le </a:t>
            </a:r>
            <a:r>
              <a:rPr lang="en-US" sz="1700" dirty="0" err="1"/>
              <a:t>statistiche</a:t>
            </a:r>
            <a:r>
              <a:rPr lang="en-US" sz="1700" dirty="0"/>
              <a:t> </a:t>
            </a:r>
            <a:r>
              <a:rPr lang="en-US" sz="1700" dirty="0" err="1"/>
              <a:t>sull'economia</a:t>
            </a:r>
            <a:r>
              <a:rPr lang="en-US" sz="1700" dirty="0"/>
              <a:t> e la </a:t>
            </a:r>
            <a:r>
              <a:rPr lang="en-US" sz="1700" dirty="0" err="1"/>
              <a:t>società</a:t>
            </a:r>
            <a:r>
              <a:rPr lang="en-US" sz="1700" dirty="0"/>
              <a:t> di </a:t>
            </a:r>
            <a:r>
              <a:rPr lang="en-US" sz="1700" dirty="0" err="1"/>
              <a:t>ogni</a:t>
            </a:r>
            <a:r>
              <a:rPr lang="en-US" sz="1700" dirty="0"/>
              <a:t> </a:t>
            </a:r>
            <a:r>
              <a:rPr lang="en-US" sz="1700" dirty="0" err="1"/>
              <a:t>singolo</a:t>
            </a:r>
            <a:r>
              <a:rPr lang="en-US" sz="1700" dirty="0"/>
              <a:t> </a:t>
            </a:r>
            <a:r>
              <a:rPr lang="en-US" sz="1700" dirty="0" err="1"/>
              <a:t>possedimento</a:t>
            </a:r>
            <a:r>
              <a:rPr lang="en-US" sz="1700" dirty="0"/>
              <a:t> </a:t>
            </a:r>
            <a:r>
              <a:rPr lang="en-US" sz="1700" dirty="0" err="1"/>
              <a:t>africano</a:t>
            </a:r>
            <a:endParaRPr lang="en-US" sz="1700" dirty="0"/>
          </a:p>
          <a:p>
            <a:r>
              <a:rPr lang="en-US" sz="1700" dirty="0" err="1"/>
              <a:t>il</a:t>
            </a:r>
            <a:r>
              <a:rPr lang="en-US" sz="1700" dirty="0"/>
              <a:t> volume sui </a:t>
            </a:r>
            <a:r>
              <a:rPr lang="en-US" sz="1700" dirty="0" err="1"/>
              <a:t>precursori</a:t>
            </a:r>
            <a:r>
              <a:rPr lang="en-US" sz="1700" dirty="0"/>
              <a:t> </a:t>
            </a:r>
            <a:r>
              <a:rPr lang="en-US" sz="1700" dirty="0" err="1"/>
              <a:t>coloniali</a:t>
            </a:r>
            <a:r>
              <a:rPr lang="en-US" sz="1700" dirty="0"/>
              <a:t> </a:t>
            </a:r>
            <a:r>
              <a:rPr lang="en-US" sz="1700" dirty="0" err="1"/>
              <a:t>scritto</a:t>
            </a:r>
            <a:r>
              <a:rPr lang="en-US" sz="1700" dirty="0"/>
              <a:t> da Cesare </a:t>
            </a:r>
            <a:r>
              <a:rPr lang="en-US" sz="1700" dirty="0" err="1"/>
              <a:t>Cesari</a:t>
            </a:r>
            <a:r>
              <a:rPr lang="en-US" sz="1700" dirty="0"/>
              <a:t>, </a:t>
            </a:r>
            <a:r>
              <a:rPr lang="en-US" sz="1700" dirty="0" err="1"/>
              <a:t>direttore</a:t>
            </a:r>
            <a:r>
              <a:rPr lang="en-US" sz="1700" dirty="0"/>
              <a:t> </a:t>
            </a:r>
            <a:r>
              <a:rPr lang="en-US" sz="1700" dirty="0" err="1"/>
              <a:t>dell'archivio</a:t>
            </a:r>
            <a:r>
              <a:rPr lang="en-US" sz="1700" dirty="0"/>
              <a:t> </a:t>
            </a:r>
            <a:r>
              <a:rPr lang="en-US" sz="1700" dirty="0" err="1"/>
              <a:t>storico</a:t>
            </a:r>
            <a:r>
              <a:rPr lang="en-US" sz="1700" dirty="0"/>
              <a:t> </a:t>
            </a:r>
            <a:r>
              <a:rPr lang="en-US" sz="1700" dirty="0" err="1"/>
              <a:t>dello</a:t>
            </a:r>
            <a:r>
              <a:rPr lang="en-US" sz="1700" dirty="0"/>
              <a:t> </a:t>
            </a:r>
            <a:r>
              <a:rPr lang="en-US" sz="1700" dirty="0" err="1"/>
              <a:t>Stato</a:t>
            </a:r>
            <a:r>
              <a:rPr lang="en-US" sz="1700" dirty="0"/>
              <a:t> Maggiore </a:t>
            </a:r>
            <a:r>
              <a:rPr lang="en-US" sz="1700" dirty="0" err="1"/>
              <a:t>dell'esercito</a:t>
            </a:r>
            <a:r>
              <a:rPr lang="en-US" sz="1700" dirty="0"/>
              <a:t> e libero </a:t>
            </a:r>
            <a:r>
              <a:rPr lang="en-US" sz="1700" dirty="0" err="1"/>
              <a:t>docente</a:t>
            </a:r>
            <a:r>
              <a:rPr lang="en-US" sz="1700" dirty="0"/>
              <a:t> di Storia </a:t>
            </a:r>
            <a:r>
              <a:rPr lang="en-US" sz="1700" dirty="0" err="1"/>
              <a:t>delle</a:t>
            </a:r>
            <a:r>
              <a:rPr lang="en-US" sz="1700" dirty="0"/>
              <a:t> </a:t>
            </a:r>
            <a:r>
              <a:rPr lang="en-US" sz="1700" dirty="0" err="1"/>
              <a:t>colonie</a:t>
            </a:r>
            <a:endParaRPr lang="en-US" sz="1700" dirty="0"/>
          </a:p>
          <a:p>
            <a:pPr marL="0"/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32873608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DBE5D73A-52F8-4088-8EB8-C9F6566FE4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72668" y="671119"/>
            <a:ext cx="7225717" cy="5931017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it-IT" sz="5100" dirty="0"/>
              <a:t>La riforma della GIORNATA COLONIALE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 algn="just">
              <a:buNone/>
            </a:pPr>
            <a:r>
              <a:rPr lang="it-IT" dirty="0"/>
              <a:t>«</a:t>
            </a:r>
            <a:r>
              <a:rPr lang="it-IT" sz="3800" dirty="0"/>
              <a:t>Proponiamo:</a:t>
            </a:r>
          </a:p>
          <a:p>
            <a:pPr marL="0" indent="0" algn="just">
              <a:buNone/>
            </a:pPr>
            <a:r>
              <a:rPr lang="it-IT" sz="3800" dirty="0"/>
              <a:t>  Che esse [le riunioni] abbiano ad attuarsi soltanto nei capoluoghi di regione in quanto sarebbe errore il trascurare la propaganda nei massimi centri intellettuali e culturali, e in quanto l'eco della medesima verrebbe ripercossa e penetrerebbe in ogni centro minore a mezzo degli autorevoli e diffusi giornali del capoluogo regionale. Il conferenziere prescelto per detti grandi centri dovrebbe essere persona di indiscussa autorità e alta fama.</a:t>
            </a:r>
          </a:p>
          <a:p>
            <a:pPr marL="0" indent="0" algn="just">
              <a:buNone/>
            </a:pPr>
            <a:r>
              <a:rPr lang="it-IT" sz="3800" dirty="0"/>
              <a:t>Che esse abbiano ad attuarsi, oltre che nei </a:t>
            </a:r>
            <a:r>
              <a:rPr lang="it-IT" sz="3800" dirty="0">
                <a:solidFill>
                  <a:schemeClr val="accent4"/>
                </a:solidFill>
              </a:rPr>
              <a:t>capoluoghi di regione, in centri agricoli </a:t>
            </a:r>
            <a:r>
              <a:rPr lang="it-IT" sz="3800" dirty="0"/>
              <a:t>propriamente detti, senza riguardo alla loro importanza amministrativa o politica; per chiarire meglio il pensiero, meglio varrà agli effetti d'una propaganda efficace e pratica, meglio varrà Rovigo che Venezia, Lodi che Messina. I conferenzieri dovrebbero </a:t>
            </a:r>
            <a:r>
              <a:rPr lang="it-IT" sz="3800" dirty="0" err="1"/>
              <a:t>presciergliersi</a:t>
            </a:r>
            <a:r>
              <a:rPr lang="it-IT" sz="3800" dirty="0"/>
              <a:t> tra persone pratiche, sperimentate, conoscitrici dell'economia coloniale ai particolari riguardi agrari.</a:t>
            </a:r>
          </a:p>
          <a:p>
            <a:pPr marL="0" indent="0" algn="just">
              <a:buNone/>
            </a:pPr>
            <a:r>
              <a:rPr lang="it-IT" sz="3800" dirty="0"/>
              <a:t>Codesto Ministero – volta che approvi le dette direttive – dovrebbe pertanto trasmettere a questo istituto </a:t>
            </a:r>
            <a:r>
              <a:rPr lang="it-IT" sz="3800" dirty="0">
                <a:solidFill>
                  <a:schemeClr val="accent4"/>
                </a:solidFill>
              </a:rPr>
              <a:t>due schemi di conferenza, uno per i grandi centri – in base a cui il problema coloniale italiano possa essere ampiamente illustrato, nel presupposto d'un pubblico elevato, </a:t>
            </a:r>
            <a:r>
              <a:rPr lang="it-IT" sz="3800" dirty="0"/>
              <a:t>nei suoi vari aspetti politici, economici, culturali etc., alla stregua degli interessi generali del Paese e con riguardo anche ai rapporti internazionali. </a:t>
            </a:r>
            <a:r>
              <a:rPr lang="it-IT" sz="3800" dirty="0">
                <a:solidFill>
                  <a:schemeClr val="accent4"/>
                </a:solidFill>
              </a:rPr>
              <a:t>L'altro per i centri rurali in base a cui il problema agrario coloniale, agli affetti specialmente della colonizzazione, sia illustrato anche elementarmente ove occorra nel presupposto di un pubblico di agricoltori di mediocre levatura, e capace solo di comprendere il lato pratico del problema</a:t>
            </a:r>
            <a:r>
              <a:rPr lang="it-IT" sz="3800" dirty="0"/>
              <a:t>»</a:t>
            </a:r>
          </a:p>
        </p:txBody>
      </p:sp>
      <p:pic>
        <p:nvPicPr>
          <p:cNvPr id="20" name="Segnaposto contenuto 19" descr="Immagine che contiene testo&#10;&#10;Descrizione generata con affidabilità molto elevata">
            <a:extLst>
              <a:ext uri="{FF2B5EF4-FFF2-40B4-BE49-F238E27FC236}">
                <a16:creationId xmlns:a16="http://schemas.microsoft.com/office/drawing/2014/main" id="{84FFBE94-0F9F-4035-A343-CAE93C2DA89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70" y="671119"/>
            <a:ext cx="4000610" cy="5688867"/>
          </a:xfrm>
        </p:spPr>
      </p:pic>
    </p:spTree>
    <p:extLst>
      <p:ext uri="{BB962C8B-B14F-4D97-AF65-F5344CB8AC3E}">
        <p14:creationId xmlns:p14="http://schemas.microsoft.com/office/powerpoint/2010/main" val="32343432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A18590-9CCF-418D-B6C4-139FDF25CE3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633251" y="638390"/>
            <a:ext cx="3967702" cy="11032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200" b="1" dirty="0"/>
              <a:t>1928: </a:t>
            </a:r>
            <a:r>
              <a:rPr lang="en-US" sz="2200" b="1" dirty="0" err="1"/>
              <a:t>Dall’Istituto</a:t>
            </a:r>
            <a:r>
              <a:rPr lang="en-US" sz="2200" b="1" dirty="0"/>
              <a:t> </a:t>
            </a:r>
            <a:r>
              <a:rPr lang="en-US" sz="2200" b="1" dirty="0" err="1"/>
              <a:t>Coloniale</a:t>
            </a:r>
            <a:r>
              <a:rPr lang="en-US" sz="2200" b="1" dirty="0"/>
              <a:t> </a:t>
            </a:r>
            <a:r>
              <a:rPr lang="en-US" sz="2200" b="1" dirty="0" err="1"/>
              <a:t>Italiano</a:t>
            </a:r>
            <a:r>
              <a:rPr lang="en-US" sz="2200" b="1" dirty="0"/>
              <a:t> (ICI) </a:t>
            </a:r>
            <a:r>
              <a:rPr lang="en-US" sz="2200" b="1" dirty="0" err="1"/>
              <a:t>all’Istituto</a:t>
            </a:r>
            <a:r>
              <a:rPr lang="en-US" sz="2200" b="1" dirty="0"/>
              <a:t> </a:t>
            </a:r>
            <a:r>
              <a:rPr lang="en-US" sz="2200" b="1" dirty="0" err="1"/>
              <a:t>Coloniale</a:t>
            </a:r>
            <a:r>
              <a:rPr lang="en-US" sz="2200" b="1" dirty="0"/>
              <a:t> Fascista (ICF)</a:t>
            </a:r>
            <a:endParaRPr lang="en-US" b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1A22B68-95C6-4FAD-9375-F502472CAEBE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7633251" y="1837183"/>
            <a:ext cx="3967702" cy="120712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 err="1"/>
              <a:t>inserimento</a:t>
            </a:r>
            <a:r>
              <a:rPr lang="en-US" sz="1400" dirty="0"/>
              <a:t> </a:t>
            </a:r>
            <a:r>
              <a:rPr lang="en-US" sz="1400" dirty="0" err="1"/>
              <a:t>attività</a:t>
            </a:r>
            <a:r>
              <a:rPr lang="en-US" sz="1400" dirty="0"/>
              <a:t> ICI </a:t>
            </a:r>
            <a:r>
              <a:rPr lang="en-US" sz="1400" dirty="0" err="1"/>
              <a:t>nelle</a:t>
            </a:r>
            <a:r>
              <a:rPr lang="en-US" sz="1400" dirty="0"/>
              <a:t> </a:t>
            </a:r>
            <a:r>
              <a:rPr lang="en-US" sz="1400" dirty="0" err="1"/>
              <a:t>attività</a:t>
            </a:r>
            <a:r>
              <a:rPr lang="en-US" sz="1400" dirty="0"/>
              <a:t> del regime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 err="1"/>
              <a:t>riassetto</a:t>
            </a:r>
            <a:r>
              <a:rPr lang="en-US" sz="1400" dirty="0"/>
              <a:t> </a:t>
            </a:r>
            <a:r>
              <a:rPr lang="en-US" sz="1400" dirty="0" err="1"/>
              <a:t>finanziario</a:t>
            </a:r>
            <a:endParaRPr lang="en-US" sz="14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 err="1"/>
              <a:t>sviluppo</a:t>
            </a:r>
            <a:r>
              <a:rPr lang="en-US" sz="1400" dirty="0"/>
              <a:t> </a:t>
            </a:r>
            <a:r>
              <a:rPr lang="en-US" sz="1400" dirty="0" err="1"/>
              <a:t>organico</a:t>
            </a:r>
            <a:r>
              <a:rPr lang="en-US" sz="1400" dirty="0"/>
              <a:t> </a:t>
            </a:r>
            <a:r>
              <a:rPr lang="en-US" sz="1400" dirty="0" err="1"/>
              <a:t>interno</a:t>
            </a:r>
            <a:r>
              <a:rPr lang="en-US" sz="1400" dirty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 err="1"/>
              <a:t>predisposizione</a:t>
            </a:r>
            <a:r>
              <a:rPr lang="en-US" sz="1400" dirty="0"/>
              <a:t> di un </a:t>
            </a:r>
            <a:r>
              <a:rPr lang="en-US" sz="1400" dirty="0" err="1"/>
              <a:t>programma</a:t>
            </a:r>
            <a:r>
              <a:rPr lang="en-US" sz="1400" dirty="0"/>
              <a:t> di azione </a:t>
            </a:r>
            <a:r>
              <a:rPr lang="en-US" sz="1400" dirty="0" err="1"/>
              <a:t>propagandistica</a:t>
            </a:r>
            <a:r>
              <a:rPr lang="en-US" sz="1400" dirty="0"/>
              <a:t> </a:t>
            </a:r>
            <a:r>
              <a:rPr lang="en-US" sz="1400" dirty="0" err="1"/>
              <a:t>nel</a:t>
            </a:r>
            <a:r>
              <a:rPr lang="en-US" sz="1400" dirty="0"/>
              <a:t> </a:t>
            </a:r>
            <a:r>
              <a:rPr lang="en-US" sz="1400" dirty="0" err="1"/>
              <a:t>paese</a:t>
            </a:r>
            <a:r>
              <a:rPr lang="en-US" sz="1400" dirty="0"/>
              <a:t>. </a:t>
            </a:r>
          </a:p>
        </p:txBody>
      </p:sp>
      <p:pic>
        <p:nvPicPr>
          <p:cNvPr id="5" name="Segnaposto contenuto 4" descr="Immagine che contiene testo&#10;&#10;Descrizione generata con affidabilità molto elevata">
            <a:extLst>
              <a:ext uri="{FF2B5EF4-FFF2-40B4-BE49-F238E27FC236}">
                <a16:creationId xmlns:a16="http://schemas.microsoft.com/office/drawing/2014/main" id="{79349E4C-64ED-4729-A1A0-1378A38676A4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95" y="611572"/>
            <a:ext cx="3438807" cy="5015340"/>
          </a:xfrm>
          <a:prstGeom prst="rect">
            <a:avLst/>
          </a:prstGeom>
        </p:spPr>
      </p:pic>
      <p:pic>
        <p:nvPicPr>
          <p:cNvPr id="7" name="Immagine 6" descr="Immagine che contiene testo&#10;&#10;Descrizione generata con affidabilità molto elevata">
            <a:extLst>
              <a:ext uri="{FF2B5EF4-FFF2-40B4-BE49-F238E27FC236}">
                <a16:creationId xmlns:a16="http://schemas.microsoft.com/office/drawing/2014/main" id="{AE95C878-F00D-4BF7-8AE4-9D52C6C8C7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577" y="611572"/>
            <a:ext cx="3438807" cy="5015340"/>
          </a:xfrm>
          <a:prstGeom prst="rect">
            <a:avLst/>
          </a:prstGeom>
          <a:effectLst/>
        </p:spPr>
      </p:pic>
      <p:sp>
        <p:nvSpPr>
          <p:cNvPr id="11" name="Titolo 1">
            <a:extLst>
              <a:ext uri="{FF2B5EF4-FFF2-40B4-BE49-F238E27FC236}">
                <a16:creationId xmlns:a16="http://schemas.microsoft.com/office/drawing/2014/main" id="{33E39E59-CF50-4AF8-8867-0FC6DF6AB461}"/>
              </a:ext>
            </a:extLst>
          </p:cNvPr>
          <p:cNvSpPr txBox="1">
            <a:spLocks/>
          </p:cNvSpPr>
          <p:nvPr/>
        </p:nvSpPr>
        <p:spPr>
          <a:xfrm>
            <a:off x="7696863" y="3171325"/>
            <a:ext cx="3967699" cy="11032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b="1" dirty="0"/>
              <a:t>1938: Dall’ </a:t>
            </a:r>
            <a:r>
              <a:rPr lang="en-US" sz="2200" b="1" dirty="0" err="1"/>
              <a:t>Istituto</a:t>
            </a:r>
            <a:r>
              <a:rPr lang="en-US" sz="2200" b="1" dirty="0"/>
              <a:t> </a:t>
            </a:r>
            <a:r>
              <a:rPr lang="en-US" sz="2200" b="1" dirty="0" err="1"/>
              <a:t>Coloniale</a:t>
            </a:r>
            <a:r>
              <a:rPr lang="en-US" sz="2200" b="1" dirty="0"/>
              <a:t> Fascista  </a:t>
            </a:r>
            <a:r>
              <a:rPr lang="en-US" sz="2200" b="1" dirty="0" err="1"/>
              <a:t>all’Istituto</a:t>
            </a:r>
            <a:r>
              <a:rPr lang="en-US" sz="2200" b="1" dirty="0"/>
              <a:t> Fascista </a:t>
            </a:r>
            <a:r>
              <a:rPr lang="en-US" sz="2200" b="1" dirty="0" err="1"/>
              <a:t>dell’Africa</a:t>
            </a:r>
            <a:r>
              <a:rPr lang="en-US" sz="2200" b="1" dirty="0"/>
              <a:t> </a:t>
            </a:r>
            <a:r>
              <a:rPr lang="en-US" sz="2200" b="1" dirty="0" err="1"/>
              <a:t>Italiana</a:t>
            </a:r>
            <a:r>
              <a:rPr lang="en-US" sz="2200" b="1" dirty="0"/>
              <a:t> (IFAI)</a:t>
            </a:r>
            <a:endParaRPr lang="en-US" b="1" dirty="0"/>
          </a:p>
        </p:txBody>
      </p:sp>
      <p:sp>
        <p:nvSpPr>
          <p:cNvPr id="13" name="Segnaposto contenuto 2">
            <a:extLst>
              <a:ext uri="{FF2B5EF4-FFF2-40B4-BE49-F238E27FC236}">
                <a16:creationId xmlns:a16="http://schemas.microsoft.com/office/drawing/2014/main" id="{37100897-B04B-444E-B621-E7F7D30E4508}"/>
              </a:ext>
            </a:extLst>
          </p:cNvPr>
          <p:cNvSpPr txBox="1">
            <a:spLocks/>
          </p:cNvSpPr>
          <p:nvPr/>
        </p:nvSpPr>
        <p:spPr>
          <a:xfrm>
            <a:off x="7696859" y="4528667"/>
            <a:ext cx="4153233" cy="10982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dirty="0" err="1"/>
              <a:t>Corsi</a:t>
            </a:r>
            <a:r>
              <a:rPr lang="en-US" sz="1400" dirty="0"/>
              <a:t> di </a:t>
            </a:r>
            <a:r>
              <a:rPr lang="en-US" sz="1400" dirty="0" err="1"/>
              <a:t>formazione</a:t>
            </a:r>
            <a:r>
              <a:rPr lang="en-US" sz="1400" dirty="0"/>
              <a:t> </a:t>
            </a:r>
            <a:r>
              <a:rPr lang="en-US" sz="1400" dirty="0" err="1"/>
              <a:t>nel</a:t>
            </a:r>
            <a:r>
              <a:rPr lang="en-US" sz="1400" dirty="0"/>
              <a:t> </a:t>
            </a:r>
            <a:r>
              <a:rPr lang="en-US" sz="1400" dirty="0" err="1"/>
              <a:t>paese</a:t>
            </a:r>
            <a:endParaRPr lang="en-US" sz="14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dirty="0" err="1"/>
              <a:t>Inserimento</a:t>
            </a:r>
            <a:r>
              <a:rPr lang="en-US" sz="1400" dirty="0"/>
              <a:t> </a:t>
            </a:r>
            <a:r>
              <a:rPr lang="en-US" sz="1400" dirty="0" err="1"/>
              <a:t>sezioni</a:t>
            </a:r>
            <a:r>
              <a:rPr lang="en-US" sz="1400" dirty="0"/>
              <a:t> </a:t>
            </a:r>
            <a:r>
              <a:rPr lang="en-US" sz="1400" dirty="0" err="1"/>
              <a:t>scientifiche</a:t>
            </a:r>
            <a:endParaRPr lang="en-US" sz="14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dirty="0" err="1"/>
              <a:t>Tesseramento</a:t>
            </a:r>
            <a:r>
              <a:rPr lang="en-US" sz="1400" dirty="0"/>
              <a:t> </a:t>
            </a:r>
            <a:r>
              <a:rPr lang="en-US" sz="1400" dirty="0" err="1"/>
              <a:t>obbligatorio</a:t>
            </a:r>
            <a:r>
              <a:rPr lang="en-US" sz="1400" dirty="0"/>
              <a:t> </a:t>
            </a:r>
            <a:r>
              <a:rPr lang="en-US" sz="1400" dirty="0" err="1"/>
              <a:t>collegato</a:t>
            </a:r>
            <a:r>
              <a:rPr lang="en-US" sz="1400" dirty="0"/>
              <a:t> </a:t>
            </a:r>
            <a:r>
              <a:rPr lang="en-US" sz="1400" dirty="0" err="1"/>
              <a:t>alle</a:t>
            </a:r>
            <a:r>
              <a:rPr lang="en-US" sz="1400" dirty="0"/>
              <a:t> </a:t>
            </a:r>
            <a:r>
              <a:rPr lang="en-US" sz="1400" dirty="0" err="1"/>
              <a:t>altre</a:t>
            </a:r>
            <a:r>
              <a:rPr lang="en-US" sz="1400" dirty="0"/>
              <a:t> </a:t>
            </a:r>
            <a:r>
              <a:rPr lang="en-US" sz="1400" dirty="0" err="1"/>
              <a:t>strutture</a:t>
            </a:r>
            <a:r>
              <a:rPr lang="en-US" sz="1400" dirty="0"/>
              <a:t> </a:t>
            </a:r>
          </a:p>
          <a:p>
            <a:pPr>
              <a:lnSpc>
                <a:spcPct val="110000"/>
              </a:lnSpc>
            </a:pPr>
            <a:endParaRPr lang="en-US" sz="1400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E076792E-E7F9-4042-B992-6622E0AA7E8F}"/>
              </a:ext>
            </a:extLst>
          </p:cNvPr>
          <p:cNvSpPr/>
          <p:nvPr/>
        </p:nvSpPr>
        <p:spPr>
          <a:xfrm>
            <a:off x="7696859" y="645310"/>
            <a:ext cx="4158536" cy="1103299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D76C846E-C333-4AAD-9A13-903B6971AD4C}"/>
              </a:ext>
            </a:extLst>
          </p:cNvPr>
          <p:cNvSpPr/>
          <p:nvPr/>
        </p:nvSpPr>
        <p:spPr>
          <a:xfrm>
            <a:off x="7696860" y="3175700"/>
            <a:ext cx="4153231" cy="1103299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8296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38E2E6A7-DFE1-416B-B159-A06072FA2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1927- 1935: per una nazione coloniale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Immagine 3" descr="Immagine che contiene testo, quotidiano, libro&#10;&#10;Descrizione generata automaticamente">
            <a:extLst>
              <a:ext uri="{FF2B5EF4-FFF2-40B4-BE49-F238E27FC236}">
                <a16:creationId xmlns:a16="http://schemas.microsoft.com/office/drawing/2014/main" id="{BCDD41E0-60F8-465A-9C82-0439833973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561" y="492573"/>
            <a:ext cx="4190067" cy="588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8784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878</Words>
  <Application>Microsoft Office PowerPoint</Application>
  <PresentationFormat>Widescreen</PresentationFormat>
  <Paragraphs>63</Paragraphs>
  <Slides>29</Slides>
  <Notes>0</Notes>
  <HiddenSlides>0</HiddenSlides>
  <MMClips>2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Tema di Office</vt:lpstr>
      <vt:lpstr>L’ AFRICA IN CASA</vt:lpstr>
      <vt:lpstr>Istituti geografici e istituti coloniali  nel progetto imperiale europeo</vt:lpstr>
      <vt:lpstr>Presentazione standard di PowerPoint</vt:lpstr>
      <vt:lpstr>La svolta del 1925-26</vt:lpstr>
      <vt:lpstr>1925: Primo concorso di letteratura coloniale </vt:lpstr>
      <vt:lpstr>Istituzione GIORNATA COLONIALE </vt:lpstr>
      <vt:lpstr>Presentazione standard di PowerPoint</vt:lpstr>
      <vt:lpstr>1928: Dall’Istituto Coloniale Italiano (ICI) all’Istituto Coloniale Fascista (ICF)</vt:lpstr>
      <vt:lpstr>1927- 1935: per una nazione coloniale</vt:lpstr>
      <vt:lpstr>Le crociere coloniali</vt:lpstr>
      <vt:lpstr>Presentazione standard di PowerPoint</vt:lpstr>
      <vt:lpstr>Esposizioni, fiere e mostre</vt:lpstr>
      <vt:lpstr>Il museo coloniale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L’esposizione coloniale di Torino</vt:lpstr>
      <vt:lpstr>Il padiglione alla fiera di Milano</vt:lpstr>
      <vt:lpstr>Presentazione standard di PowerPoint</vt:lpstr>
      <vt:lpstr>Presentazione standard di PowerPoint</vt:lpstr>
      <vt:lpstr>Presentazione standard di PowerPoint</vt:lpstr>
      <vt:lpstr>1936 -1941</vt:lpstr>
      <vt:lpstr>I corsi di cultura coloniale</vt:lpstr>
      <vt:lpstr>Corsi di preparazione femminile alla vita coloniale.   Insegnamenti: corsi sull’arredamento e igiene della casa, culinaria, lavorazione dei latticini, confezione del pane, tecnica casalinga, artigianato, cura dell’orto e del giardino</vt:lpstr>
      <vt:lpstr>Le nuove crociere</vt:lpstr>
      <vt:lpstr>La fine dell’impero….</vt:lpstr>
      <vt:lpstr>…e l’inizio del mito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 AFRICA IN CASA</dc:title>
  <dc:creator>Anonimo</dc:creator>
  <cp:lastModifiedBy>Anonimo</cp:lastModifiedBy>
  <cp:revision>2</cp:revision>
  <dcterms:created xsi:type="dcterms:W3CDTF">2019-03-20T13:58:54Z</dcterms:created>
  <dcterms:modified xsi:type="dcterms:W3CDTF">2019-03-20T14:03:43Z</dcterms:modified>
</cp:coreProperties>
</file>