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8" r:id="rId8"/>
    <p:sldId id="262" r:id="rId9"/>
    <p:sldId id="263" r:id="rId10"/>
    <p:sldId id="265" r:id="rId11"/>
    <p:sldId id="264" r:id="rId12"/>
    <p:sldId id="266" r:id="rId13"/>
    <p:sldId id="267" r:id="rId14"/>
    <p:sldId id="279" r:id="rId15"/>
    <p:sldId id="269" r:id="rId16"/>
    <p:sldId id="271" r:id="rId17"/>
    <p:sldId id="270" r:id="rId18"/>
    <p:sldId id="272" r:id="rId19"/>
    <p:sldId id="274" r:id="rId20"/>
    <p:sldId id="273" r:id="rId21"/>
    <p:sldId id="275" r:id="rId22"/>
    <p:sldId id="276" r:id="rId23"/>
    <p:sldId id="277" r:id="rId24"/>
    <p:sldId id="278" r:id="rId2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onimo" initials="AAA" lastIdx="1" clrIdx="0">
    <p:extLst>
      <p:ext uri="{19B8F6BF-5375-455C-9EA6-DF929625EA0E}">
        <p15:presenceInfo xmlns:p15="http://schemas.microsoft.com/office/powerpoint/2012/main" userId="Anonim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67" d="100"/>
          <a:sy n="67"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309A6B-7706-47FF-BF8E-1CDEDBF70362}"/>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242FF5C9-D48E-4CA2-A53D-6B218A891C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BC2EF4B-BB06-40BC-8353-A558DC2C49DE}"/>
              </a:ext>
            </a:extLst>
          </p:cNvPr>
          <p:cNvSpPr>
            <a:spLocks noGrp="1"/>
          </p:cNvSpPr>
          <p:nvPr>
            <p:ph type="dt" sz="half" idx="10"/>
          </p:nvPr>
        </p:nvSpPr>
        <p:spPr/>
        <p:txBody>
          <a:bodyPr/>
          <a:lstStyle/>
          <a:p>
            <a:fld id="{7E42EC5E-BE22-433E-8575-131F11728B74}" type="datetimeFigureOut">
              <a:rPr lang="it-IT" smtClean="0"/>
              <a:t>19/03/2019</a:t>
            </a:fld>
            <a:endParaRPr lang="it-IT"/>
          </a:p>
        </p:txBody>
      </p:sp>
      <p:sp>
        <p:nvSpPr>
          <p:cNvPr id="5" name="Segnaposto piè di pagina 4">
            <a:extLst>
              <a:ext uri="{FF2B5EF4-FFF2-40B4-BE49-F238E27FC236}">
                <a16:creationId xmlns:a16="http://schemas.microsoft.com/office/drawing/2014/main" id="{9C759E07-E3DF-4FEA-9413-95632CA78DB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29560AD-F3D0-44AE-A540-1868F7934512}"/>
              </a:ext>
            </a:extLst>
          </p:cNvPr>
          <p:cNvSpPr>
            <a:spLocks noGrp="1"/>
          </p:cNvSpPr>
          <p:nvPr>
            <p:ph type="sldNum" sz="quarter" idx="12"/>
          </p:nvPr>
        </p:nvSpPr>
        <p:spPr/>
        <p:txBody>
          <a:bodyPr/>
          <a:lstStyle/>
          <a:p>
            <a:fld id="{E29C59BA-F896-4383-8FA5-6096D88ED6E3}" type="slidenum">
              <a:rPr lang="it-IT" smtClean="0"/>
              <a:t>‹N›</a:t>
            </a:fld>
            <a:endParaRPr lang="it-IT"/>
          </a:p>
        </p:txBody>
      </p:sp>
    </p:spTree>
    <p:extLst>
      <p:ext uri="{BB962C8B-B14F-4D97-AF65-F5344CB8AC3E}">
        <p14:creationId xmlns:p14="http://schemas.microsoft.com/office/powerpoint/2010/main" val="286498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C287EC-024D-465A-AC41-90045B815ABE}"/>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D5F4C66-BF49-41CD-B770-6FEAB6BB0E2F}"/>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842A40F-D343-4E35-98AA-6D49F2BBD587}"/>
              </a:ext>
            </a:extLst>
          </p:cNvPr>
          <p:cNvSpPr>
            <a:spLocks noGrp="1"/>
          </p:cNvSpPr>
          <p:nvPr>
            <p:ph type="dt" sz="half" idx="10"/>
          </p:nvPr>
        </p:nvSpPr>
        <p:spPr/>
        <p:txBody>
          <a:bodyPr/>
          <a:lstStyle/>
          <a:p>
            <a:fld id="{7E42EC5E-BE22-433E-8575-131F11728B74}" type="datetimeFigureOut">
              <a:rPr lang="it-IT" smtClean="0"/>
              <a:t>19/03/2019</a:t>
            </a:fld>
            <a:endParaRPr lang="it-IT"/>
          </a:p>
        </p:txBody>
      </p:sp>
      <p:sp>
        <p:nvSpPr>
          <p:cNvPr id="5" name="Segnaposto piè di pagina 4">
            <a:extLst>
              <a:ext uri="{FF2B5EF4-FFF2-40B4-BE49-F238E27FC236}">
                <a16:creationId xmlns:a16="http://schemas.microsoft.com/office/drawing/2014/main" id="{88877261-6471-437F-BCFE-4E21EEAAACF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72E83AD-CA9C-4BDF-A171-03B4DE765887}"/>
              </a:ext>
            </a:extLst>
          </p:cNvPr>
          <p:cNvSpPr>
            <a:spLocks noGrp="1"/>
          </p:cNvSpPr>
          <p:nvPr>
            <p:ph type="sldNum" sz="quarter" idx="12"/>
          </p:nvPr>
        </p:nvSpPr>
        <p:spPr/>
        <p:txBody>
          <a:bodyPr/>
          <a:lstStyle/>
          <a:p>
            <a:fld id="{E29C59BA-F896-4383-8FA5-6096D88ED6E3}" type="slidenum">
              <a:rPr lang="it-IT" smtClean="0"/>
              <a:t>‹N›</a:t>
            </a:fld>
            <a:endParaRPr lang="it-IT"/>
          </a:p>
        </p:txBody>
      </p:sp>
    </p:spTree>
    <p:extLst>
      <p:ext uri="{BB962C8B-B14F-4D97-AF65-F5344CB8AC3E}">
        <p14:creationId xmlns:p14="http://schemas.microsoft.com/office/powerpoint/2010/main" val="952207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915854D-0232-4A7A-9641-C9CA7FAE52CA}"/>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656B827-1555-4E62-B761-4A76FD7DF6F0}"/>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DC9DE24-CED4-43E2-BB27-880C6239DBD0}"/>
              </a:ext>
            </a:extLst>
          </p:cNvPr>
          <p:cNvSpPr>
            <a:spLocks noGrp="1"/>
          </p:cNvSpPr>
          <p:nvPr>
            <p:ph type="dt" sz="half" idx="10"/>
          </p:nvPr>
        </p:nvSpPr>
        <p:spPr/>
        <p:txBody>
          <a:bodyPr/>
          <a:lstStyle/>
          <a:p>
            <a:fld id="{7E42EC5E-BE22-433E-8575-131F11728B74}" type="datetimeFigureOut">
              <a:rPr lang="it-IT" smtClean="0"/>
              <a:t>19/03/2019</a:t>
            </a:fld>
            <a:endParaRPr lang="it-IT"/>
          </a:p>
        </p:txBody>
      </p:sp>
      <p:sp>
        <p:nvSpPr>
          <p:cNvPr id="5" name="Segnaposto piè di pagina 4">
            <a:extLst>
              <a:ext uri="{FF2B5EF4-FFF2-40B4-BE49-F238E27FC236}">
                <a16:creationId xmlns:a16="http://schemas.microsoft.com/office/drawing/2014/main" id="{9A6DD67F-6A44-41AE-B709-BFA12A9CD14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BC3991F-4CF8-4206-95AD-92746EC53C93}"/>
              </a:ext>
            </a:extLst>
          </p:cNvPr>
          <p:cNvSpPr>
            <a:spLocks noGrp="1"/>
          </p:cNvSpPr>
          <p:nvPr>
            <p:ph type="sldNum" sz="quarter" idx="12"/>
          </p:nvPr>
        </p:nvSpPr>
        <p:spPr/>
        <p:txBody>
          <a:bodyPr/>
          <a:lstStyle/>
          <a:p>
            <a:fld id="{E29C59BA-F896-4383-8FA5-6096D88ED6E3}" type="slidenum">
              <a:rPr lang="it-IT" smtClean="0"/>
              <a:t>‹N›</a:t>
            </a:fld>
            <a:endParaRPr lang="it-IT"/>
          </a:p>
        </p:txBody>
      </p:sp>
    </p:spTree>
    <p:extLst>
      <p:ext uri="{BB962C8B-B14F-4D97-AF65-F5344CB8AC3E}">
        <p14:creationId xmlns:p14="http://schemas.microsoft.com/office/powerpoint/2010/main" val="1041201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E03AFE8-86CD-4F4F-806B-7BDF70EF40D2}"/>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3ADC529-571E-4030-A956-0965D68325FF}"/>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E033F49-21FE-4026-99BD-99641B1C53C6}"/>
              </a:ext>
            </a:extLst>
          </p:cNvPr>
          <p:cNvSpPr>
            <a:spLocks noGrp="1"/>
          </p:cNvSpPr>
          <p:nvPr>
            <p:ph type="dt" sz="half" idx="10"/>
          </p:nvPr>
        </p:nvSpPr>
        <p:spPr/>
        <p:txBody>
          <a:bodyPr/>
          <a:lstStyle/>
          <a:p>
            <a:fld id="{7E42EC5E-BE22-433E-8575-131F11728B74}" type="datetimeFigureOut">
              <a:rPr lang="it-IT" smtClean="0"/>
              <a:t>19/03/2019</a:t>
            </a:fld>
            <a:endParaRPr lang="it-IT"/>
          </a:p>
        </p:txBody>
      </p:sp>
      <p:sp>
        <p:nvSpPr>
          <p:cNvPr id="5" name="Segnaposto piè di pagina 4">
            <a:extLst>
              <a:ext uri="{FF2B5EF4-FFF2-40B4-BE49-F238E27FC236}">
                <a16:creationId xmlns:a16="http://schemas.microsoft.com/office/drawing/2014/main" id="{89679768-A1A0-4D58-B6BC-0F3EDD5765A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5AFB86C-42D6-46BA-8F0B-65F14A10DC87}"/>
              </a:ext>
            </a:extLst>
          </p:cNvPr>
          <p:cNvSpPr>
            <a:spLocks noGrp="1"/>
          </p:cNvSpPr>
          <p:nvPr>
            <p:ph type="sldNum" sz="quarter" idx="12"/>
          </p:nvPr>
        </p:nvSpPr>
        <p:spPr/>
        <p:txBody>
          <a:bodyPr/>
          <a:lstStyle/>
          <a:p>
            <a:fld id="{E29C59BA-F896-4383-8FA5-6096D88ED6E3}" type="slidenum">
              <a:rPr lang="it-IT" smtClean="0"/>
              <a:t>‹N›</a:t>
            </a:fld>
            <a:endParaRPr lang="it-IT"/>
          </a:p>
        </p:txBody>
      </p:sp>
    </p:spTree>
    <p:extLst>
      <p:ext uri="{BB962C8B-B14F-4D97-AF65-F5344CB8AC3E}">
        <p14:creationId xmlns:p14="http://schemas.microsoft.com/office/powerpoint/2010/main" val="2769253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1ADFA6-4E28-48AA-A3CB-6DBEE6BC1053}"/>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BE980329-50D6-4CB4-ABA2-9E7C8A684A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8442A88C-F7A9-4664-B428-3AE4C45FC2E3}"/>
              </a:ext>
            </a:extLst>
          </p:cNvPr>
          <p:cNvSpPr>
            <a:spLocks noGrp="1"/>
          </p:cNvSpPr>
          <p:nvPr>
            <p:ph type="dt" sz="half" idx="10"/>
          </p:nvPr>
        </p:nvSpPr>
        <p:spPr/>
        <p:txBody>
          <a:bodyPr/>
          <a:lstStyle/>
          <a:p>
            <a:fld id="{7E42EC5E-BE22-433E-8575-131F11728B74}" type="datetimeFigureOut">
              <a:rPr lang="it-IT" smtClean="0"/>
              <a:t>19/03/2019</a:t>
            </a:fld>
            <a:endParaRPr lang="it-IT"/>
          </a:p>
        </p:txBody>
      </p:sp>
      <p:sp>
        <p:nvSpPr>
          <p:cNvPr id="5" name="Segnaposto piè di pagina 4">
            <a:extLst>
              <a:ext uri="{FF2B5EF4-FFF2-40B4-BE49-F238E27FC236}">
                <a16:creationId xmlns:a16="http://schemas.microsoft.com/office/drawing/2014/main" id="{00174299-DF00-42E4-99D5-8F1BB8825BC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510FE3E-31B3-4EAD-801A-CFFC4D2D0C81}"/>
              </a:ext>
            </a:extLst>
          </p:cNvPr>
          <p:cNvSpPr>
            <a:spLocks noGrp="1"/>
          </p:cNvSpPr>
          <p:nvPr>
            <p:ph type="sldNum" sz="quarter" idx="12"/>
          </p:nvPr>
        </p:nvSpPr>
        <p:spPr/>
        <p:txBody>
          <a:bodyPr/>
          <a:lstStyle/>
          <a:p>
            <a:fld id="{E29C59BA-F896-4383-8FA5-6096D88ED6E3}" type="slidenum">
              <a:rPr lang="it-IT" smtClean="0"/>
              <a:t>‹N›</a:t>
            </a:fld>
            <a:endParaRPr lang="it-IT"/>
          </a:p>
        </p:txBody>
      </p:sp>
    </p:spTree>
    <p:extLst>
      <p:ext uri="{BB962C8B-B14F-4D97-AF65-F5344CB8AC3E}">
        <p14:creationId xmlns:p14="http://schemas.microsoft.com/office/powerpoint/2010/main" val="3901981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BBF191-1364-41D5-8C62-2B1F563F1DE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1F0CCA49-C12A-4086-8890-AADB30BAA570}"/>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A854C7A2-64F9-4C1E-BFF8-44C1CC1519A0}"/>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F2DA1004-1510-4F03-B507-3F4B31846C40}"/>
              </a:ext>
            </a:extLst>
          </p:cNvPr>
          <p:cNvSpPr>
            <a:spLocks noGrp="1"/>
          </p:cNvSpPr>
          <p:nvPr>
            <p:ph type="dt" sz="half" idx="10"/>
          </p:nvPr>
        </p:nvSpPr>
        <p:spPr/>
        <p:txBody>
          <a:bodyPr/>
          <a:lstStyle/>
          <a:p>
            <a:fld id="{7E42EC5E-BE22-433E-8575-131F11728B74}" type="datetimeFigureOut">
              <a:rPr lang="it-IT" smtClean="0"/>
              <a:t>19/03/2019</a:t>
            </a:fld>
            <a:endParaRPr lang="it-IT"/>
          </a:p>
        </p:txBody>
      </p:sp>
      <p:sp>
        <p:nvSpPr>
          <p:cNvPr id="6" name="Segnaposto piè di pagina 5">
            <a:extLst>
              <a:ext uri="{FF2B5EF4-FFF2-40B4-BE49-F238E27FC236}">
                <a16:creationId xmlns:a16="http://schemas.microsoft.com/office/drawing/2014/main" id="{2196ADA7-C917-476C-8BA9-3C2EEC633E6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74BACCB-64A1-41C2-8B59-BE827869B27F}"/>
              </a:ext>
            </a:extLst>
          </p:cNvPr>
          <p:cNvSpPr>
            <a:spLocks noGrp="1"/>
          </p:cNvSpPr>
          <p:nvPr>
            <p:ph type="sldNum" sz="quarter" idx="12"/>
          </p:nvPr>
        </p:nvSpPr>
        <p:spPr/>
        <p:txBody>
          <a:bodyPr/>
          <a:lstStyle/>
          <a:p>
            <a:fld id="{E29C59BA-F896-4383-8FA5-6096D88ED6E3}" type="slidenum">
              <a:rPr lang="it-IT" smtClean="0"/>
              <a:t>‹N›</a:t>
            </a:fld>
            <a:endParaRPr lang="it-IT"/>
          </a:p>
        </p:txBody>
      </p:sp>
    </p:spTree>
    <p:extLst>
      <p:ext uri="{BB962C8B-B14F-4D97-AF65-F5344CB8AC3E}">
        <p14:creationId xmlns:p14="http://schemas.microsoft.com/office/powerpoint/2010/main" val="1411188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DD9927-99AF-4001-B8DE-6E9679CA4014}"/>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624396C-3774-4B1F-8B10-466380F13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469135A6-B324-40D9-AAE3-C2F8A6219E2A}"/>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FC0110B2-417F-4BED-A54C-D59027937D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8ACBBFBA-58A5-4FB4-878F-A3AD6A908234}"/>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10991AA1-418F-4B0F-9B4A-F6EDC8461487}"/>
              </a:ext>
            </a:extLst>
          </p:cNvPr>
          <p:cNvSpPr>
            <a:spLocks noGrp="1"/>
          </p:cNvSpPr>
          <p:nvPr>
            <p:ph type="dt" sz="half" idx="10"/>
          </p:nvPr>
        </p:nvSpPr>
        <p:spPr/>
        <p:txBody>
          <a:bodyPr/>
          <a:lstStyle/>
          <a:p>
            <a:fld id="{7E42EC5E-BE22-433E-8575-131F11728B74}" type="datetimeFigureOut">
              <a:rPr lang="it-IT" smtClean="0"/>
              <a:t>19/03/2019</a:t>
            </a:fld>
            <a:endParaRPr lang="it-IT"/>
          </a:p>
        </p:txBody>
      </p:sp>
      <p:sp>
        <p:nvSpPr>
          <p:cNvPr id="8" name="Segnaposto piè di pagina 7">
            <a:extLst>
              <a:ext uri="{FF2B5EF4-FFF2-40B4-BE49-F238E27FC236}">
                <a16:creationId xmlns:a16="http://schemas.microsoft.com/office/drawing/2014/main" id="{049F7DDF-14B8-401C-A1FD-C36E684E2D72}"/>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0894F557-716E-4EAC-8BB7-A0762E648483}"/>
              </a:ext>
            </a:extLst>
          </p:cNvPr>
          <p:cNvSpPr>
            <a:spLocks noGrp="1"/>
          </p:cNvSpPr>
          <p:nvPr>
            <p:ph type="sldNum" sz="quarter" idx="12"/>
          </p:nvPr>
        </p:nvSpPr>
        <p:spPr/>
        <p:txBody>
          <a:bodyPr/>
          <a:lstStyle/>
          <a:p>
            <a:fld id="{E29C59BA-F896-4383-8FA5-6096D88ED6E3}" type="slidenum">
              <a:rPr lang="it-IT" smtClean="0"/>
              <a:t>‹N›</a:t>
            </a:fld>
            <a:endParaRPr lang="it-IT"/>
          </a:p>
        </p:txBody>
      </p:sp>
    </p:spTree>
    <p:extLst>
      <p:ext uri="{BB962C8B-B14F-4D97-AF65-F5344CB8AC3E}">
        <p14:creationId xmlns:p14="http://schemas.microsoft.com/office/powerpoint/2010/main" val="2449930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0FBF78-F466-4AE9-A1B0-7F087A01AA72}"/>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B3FF9C6-1303-4113-B2B1-42166B570C4D}"/>
              </a:ext>
            </a:extLst>
          </p:cNvPr>
          <p:cNvSpPr>
            <a:spLocks noGrp="1"/>
          </p:cNvSpPr>
          <p:nvPr>
            <p:ph type="dt" sz="half" idx="10"/>
          </p:nvPr>
        </p:nvSpPr>
        <p:spPr/>
        <p:txBody>
          <a:bodyPr/>
          <a:lstStyle/>
          <a:p>
            <a:fld id="{7E42EC5E-BE22-433E-8575-131F11728B74}" type="datetimeFigureOut">
              <a:rPr lang="it-IT" smtClean="0"/>
              <a:t>19/03/2019</a:t>
            </a:fld>
            <a:endParaRPr lang="it-IT"/>
          </a:p>
        </p:txBody>
      </p:sp>
      <p:sp>
        <p:nvSpPr>
          <p:cNvPr id="4" name="Segnaposto piè di pagina 3">
            <a:extLst>
              <a:ext uri="{FF2B5EF4-FFF2-40B4-BE49-F238E27FC236}">
                <a16:creationId xmlns:a16="http://schemas.microsoft.com/office/drawing/2014/main" id="{D87A5F1F-FD93-4757-A75A-B41D3552696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2DC7ABA4-9AB3-446F-B4F4-A3B21629C189}"/>
              </a:ext>
            </a:extLst>
          </p:cNvPr>
          <p:cNvSpPr>
            <a:spLocks noGrp="1"/>
          </p:cNvSpPr>
          <p:nvPr>
            <p:ph type="sldNum" sz="quarter" idx="12"/>
          </p:nvPr>
        </p:nvSpPr>
        <p:spPr/>
        <p:txBody>
          <a:bodyPr/>
          <a:lstStyle/>
          <a:p>
            <a:fld id="{E29C59BA-F896-4383-8FA5-6096D88ED6E3}" type="slidenum">
              <a:rPr lang="it-IT" smtClean="0"/>
              <a:t>‹N›</a:t>
            </a:fld>
            <a:endParaRPr lang="it-IT"/>
          </a:p>
        </p:txBody>
      </p:sp>
    </p:spTree>
    <p:extLst>
      <p:ext uri="{BB962C8B-B14F-4D97-AF65-F5344CB8AC3E}">
        <p14:creationId xmlns:p14="http://schemas.microsoft.com/office/powerpoint/2010/main" val="2871669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B2515FC8-251C-481C-92D1-6357B0D3C0FD}"/>
              </a:ext>
            </a:extLst>
          </p:cNvPr>
          <p:cNvSpPr>
            <a:spLocks noGrp="1"/>
          </p:cNvSpPr>
          <p:nvPr>
            <p:ph type="dt" sz="half" idx="10"/>
          </p:nvPr>
        </p:nvSpPr>
        <p:spPr/>
        <p:txBody>
          <a:bodyPr/>
          <a:lstStyle/>
          <a:p>
            <a:fld id="{7E42EC5E-BE22-433E-8575-131F11728B74}" type="datetimeFigureOut">
              <a:rPr lang="it-IT" smtClean="0"/>
              <a:t>19/03/2019</a:t>
            </a:fld>
            <a:endParaRPr lang="it-IT"/>
          </a:p>
        </p:txBody>
      </p:sp>
      <p:sp>
        <p:nvSpPr>
          <p:cNvPr id="3" name="Segnaposto piè di pagina 2">
            <a:extLst>
              <a:ext uri="{FF2B5EF4-FFF2-40B4-BE49-F238E27FC236}">
                <a16:creationId xmlns:a16="http://schemas.microsoft.com/office/drawing/2014/main" id="{D12F99E5-DCA8-4880-81A8-EAA60D4C4983}"/>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E116E1C1-ADF1-41E4-91CD-E8011599F4C0}"/>
              </a:ext>
            </a:extLst>
          </p:cNvPr>
          <p:cNvSpPr>
            <a:spLocks noGrp="1"/>
          </p:cNvSpPr>
          <p:nvPr>
            <p:ph type="sldNum" sz="quarter" idx="12"/>
          </p:nvPr>
        </p:nvSpPr>
        <p:spPr/>
        <p:txBody>
          <a:bodyPr/>
          <a:lstStyle/>
          <a:p>
            <a:fld id="{E29C59BA-F896-4383-8FA5-6096D88ED6E3}" type="slidenum">
              <a:rPr lang="it-IT" smtClean="0"/>
              <a:t>‹N›</a:t>
            </a:fld>
            <a:endParaRPr lang="it-IT"/>
          </a:p>
        </p:txBody>
      </p:sp>
    </p:spTree>
    <p:extLst>
      <p:ext uri="{BB962C8B-B14F-4D97-AF65-F5344CB8AC3E}">
        <p14:creationId xmlns:p14="http://schemas.microsoft.com/office/powerpoint/2010/main" val="3553800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475F6A-EE0E-4889-96B0-F8CA50D03CD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ACD4ED7-784F-4FD8-99A0-4D2223A977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CB6268F-5849-4B05-ACF6-B4F4EFEAB3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C882CC90-0882-4750-B6A0-997AFD33A297}"/>
              </a:ext>
            </a:extLst>
          </p:cNvPr>
          <p:cNvSpPr>
            <a:spLocks noGrp="1"/>
          </p:cNvSpPr>
          <p:nvPr>
            <p:ph type="dt" sz="half" idx="10"/>
          </p:nvPr>
        </p:nvSpPr>
        <p:spPr/>
        <p:txBody>
          <a:bodyPr/>
          <a:lstStyle/>
          <a:p>
            <a:fld id="{7E42EC5E-BE22-433E-8575-131F11728B74}" type="datetimeFigureOut">
              <a:rPr lang="it-IT" smtClean="0"/>
              <a:t>19/03/2019</a:t>
            </a:fld>
            <a:endParaRPr lang="it-IT"/>
          </a:p>
        </p:txBody>
      </p:sp>
      <p:sp>
        <p:nvSpPr>
          <p:cNvPr id="6" name="Segnaposto piè di pagina 5">
            <a:extLst>
              <a:ext uri="{FF2B5EF4-FFF2-40B4-BE49-F238E27FC236}">
                <a16:creationId xmlns:a16="http://schemas.microsoft.com/office/drawing/2014/main" id="{89FDE2C5-807B-493F-9845-7D71FA3DCDA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0D71909-6C85-451D-825C-82D12ECFABF6}"/>
              </a:ext>
            </a:extLst>
          </p:cNvPr>
          <p:cNvSpPr>
            <a:spLocks noGrp="1"/>
          </p:cNvSpPr>
          <p:nvPr>
            <p:ph type="sldNum" sz="quarter" idx="12"/>
          </p:nvPr>
        </p:nvSpPr>
        <p:spPr/>
        <p:txBody>
          <a:bodyPr/>
          <a:lstStyle/>
          <a:p>
            <a:fld id="{E29C59BA-F896-4383-8FA5-6096D88ED6E3}" type="slidenum">
              <a:rPr lang="it-IT" smtClean="0"/>
              <a:t>‹N›</a:t>
            </a:fld>
            <a:endParaRPr lang="it-IT"/>
          </a:p>
        </p:txBody>
      </p:sp>
    </p:spTree>
    <p:extLst>
      <p:ext uri="{BB962C8B-B14F-4D97-AF65-F5344CB8AC3E}">
        <p14:creationId xmlns:p14="http://schemas.microsoft.com/office/powerpoint/2010/main" val="1449619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EA7ACE-6234-4858-BA01-306A2EB4347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3115290-EED4-4208-8964-7CA70334AF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B13CA117-AFE3-4DA7-93B6-768A4C5F35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9F303CAE-62BC-497D-861D-045AAF02BD89}"/>
              </a:ext>
            </a:extLst>
          </p:cNvPr>
          <p:cNvSpPr>
            <a:spLocks noGrp="1"/>
          </p:cNvSpPr>
          <p:nvPr>
            <p:ph type="dt" sz="half" idx="10"/>
          </p:nvPr>
        </p:nvSpPr>
        <p:spPr/>
        <p:txBody>
          <a:bodyPr/>
          <a:lstStyle/>
          <a:p>
            <a:fld id="{7E42EC5E-BE22-433E-8575-131F11728B74}" type="datetimeFigureOut">
              <a:rPr lang="it-IT" smtClean="0"/>
              <a:t>19/03/2019</a:t>
            </a:fld>
            <a:endParaRPr lang="it-IT"/>
          </a:p>
        </p:txBody>
      </p:sp>
      <p:sp>
        <p:nvSpPr>
          <p:cNvPr id="6" name="Segnaposto piè di pagina 5">
            <a:extLst>
              <a:ext uri="{FF2B5EF4-FFF2-40B4-BE49-F238E27FC236}">
                <a16:creationId xmlns:a16="http://schemas.microsoft.com/office/drawing/2014/main" id="{51F29057-4C4A-405B-BCB7-F43C530491C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93CF9C5-8CB4-4224-BDFD-D3862A019142}"/>
              </a:ext>
            </a:extLst>
          </p:cNvPr>
          <p:cNvSpPr>
            <a:spLocks noGrp="1"/>
          </p:cNvSpPr>
          <p:nvPr>
            <p:ph type="sldNum" sz="quarter" idx="12"/>
          </p:nvPr>
        </p:nvSpPr>
        <p:spPr/>
        <p:txBody>
          <a:bodyPr/>
          <a:lstStyle/>
          <a:p>
            <a:fld id="{E29C59BA-F896-4383-8FA5-6096D88ED6E3}" type="slidenum">
              <a:rPr lang="it-IT" smtClean="0"/>
              <a:t>‹N›</a:t>
            </a:fld>
            <a:endParaRPr lang="it-IT"/>
          </a:p>
        </p:txBody>
      </p:sp>
    </p:spTree>
    <p:extLst>
      <p:ext uri="{BB962C8B-B14F-4D97-AF65-F5344CB8AC3E}">
        <p14:creationId xmlns:p14="http://schemas.microsoft.com/office/powerpoint/2010/main" val="51954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9C12EBA-7DC9-4113-8C59-97CF4FDCC1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6AC7696-54DF-4E16-8743-ACEB062FF3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829BC6F-6AC8-456D-ADA9-A8E13AD039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42EC5E-BE22-433E-8575-131F11728B74}" type="datetimeFigureOut">
              <a:rPr lang="it-IT" smtClean="0"/>
              <a:t>19/03/2019</a:t>
            </a:fld>
            <a:endParaRPr lang="it-IT"/>
          </a:p>
        </p:txBody>
      </p:sp>
      <p:sp>
        <p:nvSpPr>
          <p:cNvPr id="5" name="Segnaposto piè di pagina 4">
            <a:extLst>
              <a:ext uri="{FF2B5EF4-FFF2-40B4-BE49-F238E27FC236}">
                <a16:creationId xmlns:a16="http://schemas.microsoft.com/office/drawing/2014/main" id="{DB2B304D-BA47-4E54-BA5B-F0E0C89A88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09C57DE-9BFF-496F-8B4E-03B42D391A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9C59BA-F896-4383-8FA5-6096D88ED6E3}" type="slidenum">
              <a:rPr lang="it-IT" smtClean="0"/>
              <a:t>‹N›</a:t>
            </a:fld>
            <a:endParaRPr lang="it-IT"/>
          </a:p>
        </p:txBody>
      </p:sp>
    </p:spTree>
    <p:extLst>
      <p:ext uri="{BB962C8B-B14F-4D97-AF65-F5344CB8AC3E}">
        <p14:creationId xmlns:p14="http://schemas.microsoft.com/office/powerpoint/2010/main" val="938943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t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opac.sbn.it/opacsbn/opac/iccu/free.jsp" TargetMode="External"/><Relationship Id="rId2" Type="http://schemas.openxmlformats.org/officeDocument/2006/relationships/hyperlink" Target="http://opac.regione.sardegna.it/SebinaOpac/Opac.do?sysb=" TargetMode="External"/><Relationship Id="rId1" Type="http://schemas.openxmlformats.org/officeDocument/2006/relationships/slideLayout" Target="../slideLayouts/slideLayout4.xml"/><Relationship Id="rId4" Type="http://schemas.openxmlformats.org/officeDocument/2006/relationships/hyperlink" Target="https://www.unica.it/unica/it/sba_ejournals.pag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7.xml"/><Relationship Id="rId4" Type="http://schemas.openxmlformats.org/officeDocument/2006/relationships/image" Target="../media/image27.JPG"/></Relationships>
</file>

<file path=ppt/slides/_rels/slide2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7.xml"/><Relationship Id="rId5" Type="http://schemas.openxmlformats.org/officeDocument/2006/relationships/image" Target="../media/image31.jpg"/><Relationship Id="rId4" Type="http://schemas.openxmlformats.org/officeDocument/2006/relationships/image" Target="../media/image3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tif"/><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hyperlink" Target="http://search.acs.beniculturali.it/OpacACS/" TargetMode="External"/><Relationship Id="rId2" Type="http://schemas.openxmlformats.org/officeDocument/2006/relationships/hyperlink" Target="http://www.gazzettaufficiale.it/ricerca/pdf/foglio_ordinario1/1/0/0?reset=true"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magine 3" descr="Immagine che contiene edificio, esterni, persona, gruppo&#10;&#10;Descrizione generata con affidabilità molto elevata">
            <a:extLst>
              <a:ext uri="{FF2B5EF4-FFF2-40B4-BE49-F238E27FC236}">
                <a16:creationId xmlns:a16="http://schemas.microsoft.com/office/drawing/2014/main" id="{A523D4DE-DF61-442B-A2DA-02765A9C2EE5}"/>
              </a:ext>
            </a:extLst>
          </p:cNvPr>
          <p:cNvPicPr>
            <a:picLocks noChangeAspect="1"/>
          </p:cNvPicPr>
          <p:nvPr/>
        </p:nvPicPr>
        <p:blipFill rotWithShape="1">
          <a:blip r:embed="rId2">
            <a:alphaModFix amt="50000"/>
            <a:extLst/>
          </a:blip>
          <a:srcRect t="21052"/>
          <a:stretch/>
        </p:blipFill>
        <p:spPr>
          <a:xfrm>
            <a:off x="20" y="1"/>
            <a:ext cx="12191980" cy="6857999"/>
          </a:xfrm>
          <a:prstGeom prst="rect">
            <a:avLst/>
          </a:prstGeom>
        </p:spPr>
      </p:pic>
      <p:sp>
        <p:nvSpPr>
          <p:cNvPr id="2" name="Titolo 1">
            <a:extLst>
              <a:ext uri="{FF2B5EF4-FFF2-40B4-BE49-F238E27FC236}">
                <a16:creationId xmlns:a16="http://schemas.microsoft.com/office/drawing/2014/main" id="{2C74D92F-1100-4348-9455-26EA16A0DC0C}"/>
              </a:ext>
            </a:extLst>
          </p:cNvPr>
          <p:cNvSpPr>
            <a:spLocks noGrp="1"/>
          </p:cNvSpPr>
          <p:nvPr>
            <p:ph type="ctrTitle"/>
          </p:nvPr>
        </p:nvSpPr>
        <p:spPr>
          <a:xfrm>
            <a:off x="1524000" y="1122362"/>
            <a:ext cx="9144000" cy="2900518"/>
          </a:xfrm>
        </p:spPr>
        <p:txBody>
          <a:bodyPr>
            <a:normAutofit/>
          </a:bodyPr>
          <a:lstStyle/>
          <a:p>
            <a:r>
              <a:rPr lang="it-IT" dirty="0"/>
              <a:t>Educazione e colonialismo</a:t>
            </a:r>
          </a:p>
        </p:txBody>
      </p:sp>
      <p:sp>
        <p:nvSpPr>
          <p:cNvPr id="3" name="Sottotitolo 2">
            <a:extLst>
              <a:ext uri="{FF2B5EF4-FFF2-40B4-BE49-F238E27FC236}">
                <a16:creationId xmlns:a16="http://schemas.microsoft.com/office/drawing/2014/main" id="{51FE78A3-365B-43F1-A134-6825A556FF0E}"/>
              </a:ext>
            </a:extLst>
          </p:cNvPr>
          <p:cNvSpPr>
            <a:spLocks noGrp="1"/>
          </p:cNvSpPr>
          <p:nvPr>
            <p:ph type="subTitle" idx="1"/>
          </p:nvPr>
        </p:nvSpPr>
        <p:spPr>
          <a:xfrm>
            <a:off x="1524000" y="4159404"/>
            <a:ext cx="9144000" cy="1098395"/>
          </a:xfrm>
        </p:spPr>
        <p:txBody>
          <a:bodyPr>
            <a:normAutofit/>
          </a:bodyPr>
          <a:lstStyle/>
          <a:p>
            <a:endParaRPr lang="it-IT" dirty="0">
              <a:solidFill>
                <a:srgbClr val="FFFFFF"/>
              </a:solidFill>
            </a:endParaRPr>
          </a:p>
        </p:txBody>
      </p:sp>
    </p:spTree>
    <p:extLst>
      <p:ext uri="{BB962C8B-B14F-4D97-AF65-F5344CB8AC3E}">
        <p14:creationId xmlns:p14="http://schemas.microsoft.com/office/powerpoint/2010/main" val="342821204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EF76CA6F-B36A-40C1-83D2-E8C71BD26EB3}"/>
              </a:ext>
            </a:extLst>
          </p:cNvPr>
          <p:cNvSpPr>
            <a:spLocks noGrp="1"/>
          </p:cNvSpPr>
          <p:nvPr>
            <p:ph type="title"/>
          </p:nvPr>
        </p:nvSpPr>
        <p:spPr>
          <a:xfrm>
            <a:off x="838200" y="1412488"/>
            <a:ext cx="2899189" cy="4363844"/>
          </a:xfrm>
        </p:spPr>
        <p:txBody>
          <a:bodyPr anchor="t">
            <a:normAutofit/>
          </a:bodyPr>
          <a:lstStyle/>
          <a:p>
            <a:r>
              <a:rPr lang="it-IT" sz="4000" i="1" dirty="0">
                <a:solidFill>
                  <a:schemeClr val="accent4"/>
                </a:solidFill>
              </a:rPr>
              <a:t>La storia d’un diavoletto</a:t>
            </a:r>
            <a:br>
              <a:rPr lang="it-IT" sz="4000" i="1" dirty="0">
                <a:solidFill>
                  <a:schemeClr val="accent4"/>
                </a:solidFill>
              </a:rPr>
            </a:br>
            <a:br>
              <a:rPr lang="it-IT" sz="4000" i="1" dirty="0">
                <a:solidFill>
                  <a:schemeClr val="accent4"/>
                </a:solidFill>
              </a:rPr>
            </a:br>
            <a:r>
              <a:rPr lang="it-IT" sz="2000" dirty="0">
                <a:solidFill>
                  <a:schemeClr val="accent4"/>
                </a:solidFill>
              </a:rPr>
              <a:t>«Il Corriere dei Piccoli», 12 febbraio 1912</a:t>
            </a:r>
          </a:p>
        </p:txBody>
      </p:sp>
      <p:sp>
        <p:nvSpPr>
          <p:cNvPr id="3" name="Segnaposto contenuto 2">
            <a:extLst>
              <a:ext uri="{FF2B5EF4-FFF2-40B4-BE49-F238E27FC236}">
                <a16:creationId xmlns:a16="http://schemas.microsoft.com/office/drawing/2014/main" id="{D1655442-3EEA-439D-8F77-5850D7F7F88B}"/>
              </a:ext>
            </a:extLst>
          </p:cNvPr>
          <p:cNvSpPr>
            <a:spLocks noGrp="1"/>
          </p:cNvSpPr>
          <p:nvPr>
            <p:ph sz="half" idx="1"/>
          </p:nvPr>
        </p:nvSpPr>
        <p:spPr>
          <a:xfrm>
            <a:off x="4380855" y="1412489"/>
            <a:ext cx="3427283" cy="4363844"/>
          </a:xfrm>
        </p:spPr>
        <p:txBody>
          <a:bodyPr>
            <a:normAutofit/>
          </a:bodyPr>
          <a:lstStyle/>
          <a:p>
            <a:pPr marL="0" indent="0">
              <a:buNone/>
            </a:pPr>
            <a:r>
              <a:rPr lang="it-IT" sz="2000"/>
              <a:t>«Diavoletto? Chi sarà?... dite voi? È Massun un bambino decenne, buono, intelligente e caro; ma nero, nero come l’ebano; nero dalla punta dei piedi sino al ricciolo più alto della sua testolina. È un piccolo indigeno della nostra colonia Eritrea. Laggiù i bambini neri si chiamano diavoletti come voi vi chiamate bambini»</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Segnaposto contenuto 3">
            <a:extLst>
              <a:ext uri="{FF2B5EF4-FFF2-40B4-BE49-F238E27FC236}">
                <a16:creationId xmlns:a16="http://schemas.microsoft.com/office/drawing/2014/main" id="{D65E0FD9-D60C-4AEF-8FCC-98525573BE55}"/>
              </a:ext>
            </a:extLst>
          </p:cNvPr>
          <p:cNvSpPr>
            <a:spLocks noGrp="1"/>
          </p:cNvSpPr>
          <p:nvPr>
            <p:ph sz="half" idx="2"/>
          </p:nvPr>
        </p:nvSpPr>
        <p:spPr>
          <a:xfrm>
            <a:off x="8451604" y="1412489"/>
            <a:ext cx="3197701" cy="4363844"/>
          </a:xfrm>
        </p:spPr>
        <p:txBody>
          <a:bodyPr>
            <a:normAutofit/>
          </a:bodyPr>
          <a:lstStyle/>
          <a:p>
            <a:pPr marL="0" indent="0">
              <a:buNone/>
            </a:pPr>
            <a:r>
              <a:rPr lang="it-IT" sz="2000"/>
              <a:t>«Ah, signora! [...] io volere venire in Italia con te e tuo marito, io volere sposare una bambina bianca»</a:t>
            </a:r>
          </a:p>
          <a:p>
            <a:pPr marL="0" indent="0">
              <a:buNone/>
            </a:pPr>
            <a:r>
              <a:rPr lang="it-IT" sz="2000"/>
              <a:t>«Oh! Là, neraccio! Che non sei altro, non vedi quanto sei nero? Non sai che le nostre graziose bambine avrebbero paura e ribrezzo di te?»</a:t>
            </a:r>
          </a:p>
        </p:txBody>
      </p:sp>
    </p:spTree>
    <p:extLst>
      <p:ext uri="{BB962C8B-B14F-4D97-AF65-F5344CB8AC3E}">
        <p14:creationId xmlns:p14="http://schemas.microsoft.com/office/powerpoint/2010/main" val="926677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olo 4">
            <a:extLst>
              <a:ext uri="{FF2B5EF4-FFF2-40B4-BE49-F238E27FC236}">
                <a16:creationId xmlns:a16="http://schemas.microsoft.com/office/drawing/2014/main" id="{544E99A8-2B19-43EF-A445-10A64131E2B6}"/>
              </a:ext>
            </a:extLst>
          </p:cNvPr>
          <p:cNvSpPr>
            <a:spLocks noGrp="1"/>
          </p:cNvSpPr>
          <p:nvPr>
            <p:ph type="title"/>
          </p:nvPr>
        </p:nvSpPr>
        <p:spPr>
          <a:xfrm>
            <a:off x="838200" y="963877"/>
            <a:ext cx="3494362" cy="4930246"/>
          </a:xfrm>
        </p:spPr>
        <p:txBody>
          <a:bodyPr>
            <a:normAutofit/>
          </a:bodyPr>
          <a:lstStyle/>
          <a:p>
            <a:pPr algn="r"/>
            <a:r>
              <a:rPr lang="it-IT" i="1" dirty="0">
                <a:solidFill>
                  <a:schemeClr val="accent4"/>
                </a:solidFill>
              </a:rPr>
              <a:t>Bimba guerriera </a:t>
            </a:r>
            <a:br>
              <a:rPr lang="it-IT" i="1" dirty="0">
                <a:solidFill>
                  <a:schemeClr val="accent4"/>
                </a:solidFill>
              </a:rPr>
            </a:br>
            <a:r>
              <a:rPr lang="it-IT" sz="2000" i="1" dirty="0">
                <a:solidFill>
                  <a:schemeClr val="accent4"/>
                </a:solidFill>
              </a:rPr>
              <a:t>«Corriere dei Piccoli», </a:t>
            </a:r>
            <a:br>
              <a:rPr lang="it-IT" sz="2000" i="1" dirty="0">
                <a:solidFill>
                  <a:schemeClr val="accent4"/>
                </a:solidFill>
              </a:rPr>
            </a:br>
            <a:r>
              <a:rPr lang="it-IT" sz="2000" i="1" dirty="0">
                <a:solidFill>
                  <a:schemeClr val="accent4"/>
                </a:solidFill>
              </a:rPr>
              <a:t>18 gennaio 1912</a:t>
            </a:r>
            <a:endParaRPr lang="it-IT" sz="2000" dirty="0">
              <a:solidFill>
                <a:schemeClr val="accent4"/>
              </a:solidFill>
            </a:endParaRPr>
          </a:p>
        </p:txBody>
      </p:sp>
      <p:cxnSp>
        <p:nvCxnSpPr>
          <p:cNvPr id="12" name="Straight Connector 11">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Segnaposto contenuto 2">
            <a:extLst>
              <a:ext uri="{FF2B5EF4-FFF2-40B4-BE49-F238E27FC236}">
                <a16:creationId xmlns:a16="http://schemas.microsoft.com/office/drawing/2014/main" id="{A0DF2817-2EA6-4A03-B83D-BD1486607DAF}"/>
              </a:ext>
            </a:extLst>
          </p:cNvPr>
          <p:cNvSpPr>
            <a:spLocks noGrp="1"/>
          </p:cNvSpPr>
          <p:nvPr>
            <p:ph idx="1"/>
          </p:nvPr>
        </p:nvSpPr>
        <p:spPr>
          <a:xfrm>
            <a:off x="4976031" y="963877"/>
            <a:ext cx="6377769" cy="4930246"/>
          </a:xfrm>
        </p:spPr>
        <p:txBody>
          <a:bodyPr anchor="ctr">
            <a:normAutofit/>
          </a:bodyPr>
          <a:lstStyle/>
          <a:p>
            <a:pPr marL="0" indent="0" algn="just">
              <a:buNone/>
            </a:pPr>
            <a:r>
              <a:rPr lang="it-IT" sz="1900" dirty="0"/>
              <a:t>«Tripoli – risponde lui – è una città della Tripolitania e la Tripolitania è un paese dell’Africa». Replica la bambina: «Dove ci sono i neri?». «Esatto!» «Ah se fossi un uomo». E il padre: «che faresti?». «Andrei in Africa a far la guerra»</a:t>
            </a:r>
          </a:p>
          <a:p>
            <a:pPr marL="0" indent="0" algn="just">
              <a:buNone/>
            </a:pPr>
            <a:r>
              <a:rPr lang="it-IT" sz="1900" dirty="0"/>
              <a:t>Sognò che partiva, che andava in Africa a far la guerra, e aveva una bella uniforme la giubba da soldato colla sua brava giberna alla bandoliera, in testa il cappellone con la coccarda e col pennacchio da bersagliere, e a tracolla un terribile fucile a due canne. Era bella e tremenda, la piccola guerriera, e poiché le mancava una cavalcatura ne prendeva una straordinaria: s’impadroniva audacemente d’una tigre e le saltava in groppa!</a:t>
            </a:r>
          </a:p>
          <a:p>
            <a:pPr marL="0" indent="0" algn="just">
              <a:buNone/>
            </a:pPr>
            <a:r>
              <a:rPr lang="it-IT" sz="1900" dirty="0"/>
              <a:t>E via per l’Africa selvaggia, al trotto della fiera ruggente: ora in vendetta tranquilla, ora in allarme collo scoppio puntato sul nemico – A Tripoli, a Tripoli! – le gridava tutti.</a:t>
            </a:r>
          </a:p>
          <a:p>
            <a:pPr marL="0" indent="0" algn="just">
              <a:buNone/>
            </a:pPr>
            <a:r>
              <a:rPr lang="it-IT" sz="1900" dirty="0"/>
              <a:t>E l’amazzone impavida compiva prodigi di valore e tornava coperta di gloria cavalcando sulla sua tigre formidabile e fedele</a:t>
            </a:r>
          </a:p>
        </p:txBody>
      </p:sp>
    </p:spTree>
    <p:extLst>
      <p:ext uri="{BB962C8B-B14F-4D97-AF65-F5344CB8AC3E}">
        <p14:creationId xmlns:p14="http://schemas.microsoft.com/office/powerpoint/2010/main" val="499433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5E00F5-2D8C-472F-8FCD-BA02FDF29EA2}"/>
              </a:ext>
            </a:extLst>
          </p:cNvPr>
          <p:cNvSpPr>
            <a:spLocks noGrp="1"/>
          </p:cNvSpPr>
          <p:nvPr>
            <p:ph type="title"/>
          </p:nvPr>
        </p:nvSpPr>
        <p:spPr/>
        <p:txBody>
          <a:bodyPr/>
          <a:lstStyle/>
          <a:p>
            <a:endParaRPr lang="it-IT"/>
          </a:p>
        </p:txBody>
      </p:sp>
      <p:pic>
        <p:nvPicPr>
          <p:cNvPr id="5" name="Segnaposto contenuto 4" descr="Immagine che contiene testo&#10;&#10;Descrizione generata con affidabilità molto elevata">
            <a:extLst>
              <a:ext uri="{FF2B5EF4-FFF2-40B4-BE49-F238E27FC236}">
                <a16:creationId xmlns:a16="http://schemas.microsoft.com/office/drawing/2014/main" id="{DB6BB5E1-48F1-477E-80F2-5C53CFD3CF5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53673" y="0"/>
            <a:ext cx="7748434" cy="6858000"/>
          </a:xfrm>
        </p:spPr>
      </p:pic>
    </p:spTree>
    <p:extLst>
      <p:ext uri="{BB962C8B-B14F-4D97-AF65-F5344CB8AC3E}">
        <p14:creationId xmlns:p14="http://schemas.microsoft.com/office/powerpoint/2010/main" val="940275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E214AA7-F028-4A0D-8698-61AEC754D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59834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olo 1">
            <a:extLst>
              <a:ext uri="{FF2B5EF4-FFF2-40B4-BE49-F238E27FC236}">
                <a16:creationId xmlns:a16="http://schemas.microsoft.com/office/drawing/2014/main" id="{D773C2B3-C4AF-4A14-BDBE-C21518F1C463}"/>
              </a:ext>
            </a:extLst>
          </p:cNvPr>
          <p:cNvSpPr>
            <a:spLocks noGrp="1"/>
          </p:cNvSpPr>
          <p:nvPr>
            <p:ph type="title"/>
          </p:nvPr>
        </p:nvSpPr>
        <p:spPr>
          <a:xfrm>
            <a:off x="1159933" y="995318"/>
            <a:ext cx="9872134" cy="1193968"/>
          </a:xfrm>
          <a:solidFill>
            <a:srgbClr val="FFFFFF"/>
          </a:solidFill>
          <a:ln w="38100">
            <a:solidFill>
              <a:srgbClr val="7F7F7F"/>
            </a:solidFill>
            <a:miter lim="800000"/>
          </a:ln>
        </p:spPr>
        <p:txBody>
          <a:bodyPr>
            <a:normAutofit/>
          </a:bodyPr>
          <a:lstStyle/>
          <a:p>
            <a:pPr algn="ctr"/>
            <a:r>
              <a:rPr lang="it-IT" sz="3600" dirty="0">
                <a:solidFill>
                  <a:schemeClr val="accent4"/>
                </a:solidFill>
              </a:rPr>
              <a:t>Elementi da tenere in considerazione per lo studio dell’educazione in periodo fascista</a:t>
            </a:r>
          </a:p>
        </p:txBody>
      </p:sp>
      <p:sp>
        <p:nvSpPr>
          <p:cNvPr id="3" name="Segnaposto contenuto 2">
            <a:extLst>
              <a:ext uri="{FF2B5EF4-FFF2-40B4-BE49-F238E27FC236}">
                <a16:creationId xmlns:a16="http://schemas.microsoft.com/office/drawing/2014/main" id="{B85B7059-5694-48D1-8DB1-1C870B21A115}"/>
              </a:ext>
            </a:extLst>
          </p:cNvPr>
          <p:cNvSpPr>
            <a:spLocks noGrp="1"/>
          </p:cNvSpPr>
          <p:nvPr>
            <p:ph sz="half" idx="1"/>
          </p:nvPr>
        </p:nvSpPr>
        <p:spPr>
          <a:xfrm>
            <a:off x="1476915" y="2888250"/>
            <a:ext cx="4297351" cy="2959777"/>
          </a:xfrm>
        </p:spPr>
        <p:txBody>
          <a:bodyPr anchor="t">
            <a:normAutofit/>
          </a:bodyPr>
          <a:lstStyle/>
          <a:p>
            <a:r>
              <a:rPr lang="it-IT" sz="2000" dirty="0"/>
              <a:t>Assenza libertà degli autori dei libri </a:t>
            </a:r>
          </a:p>
          <a:p>
            <a:endParaRPr lang="it-IT" sz="2000" dirty="0"/>
          </a:p>
          <a:p>
            <a:r>
              <a:rPr lang="it-IT" sz="2000" dirty="0"/>
              <a:t>Nascita nuove strutture di formazione e propaganda create dallo Stato e sforzo per la centralizzazione del discorso</a:t>
            </a:r>
          </a:p>
          <a:p>
            <a:r>
              <a:rPr lang="it-IT" sz="2000" dirty="0"/>
              <a:t>Svolta razzista del 1936</a:t>
            </a:r>
          </a:p>
        </p:txBody>
      </p:sp>
      <p:cxnSp>
        <p:nvCxnSpPr>
          <p:cNvPr id="11" name="Straight Connector 10">
            <a:extLst>
              <a:ext uri="{FF2B5EF4-FFF2-40B4-BE49-F238E27FC236}">
                <a16:creationId xmlns:a16="http://schemas.microsoft.com/office/drawing/2014/main" id="{D6206FDC-2777-4D7F-AF9C-73413DA664C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888250"/>
            <a:ext cx="0" cy="2769135"/>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sp>
        <p:nvSpPr>
          <p:cNvPr id="4" name="Segnaposto contenuto 3">
            <a:extLst>
              <a:ext uri="{FF2B5EF4-FFF2-40B4-BE49-F238E27FC236}">
                <a16:creationId xmlns:a16="http://schemas.microsoft.com/office/drawing/2014/main" id="{791BAA85-FFF3-486D-A5E3-D65A7AD5626D}"/>
              </a:ext>
            </a:extLst>
          </p:cNvPr>
          <p:cNvSpPr>
            <a:spLocks noGrp="1"/>
          </p:cNvSpPr>
          <p:nvPr>
            <p:ph sz="half" idx="2"/>
          </p:nvPr>
        </p:nvSpPr>
        <p:spPr>
          <a:xfrm>
            <a:off x="6417731" y="2888250"/>
            <a:ext cx="4292594" cy="2959778"/>
          </a:xfrm>
        </p:spPr>
        <p:txBody>
          <a:bodyPr anchor="t">
            <a:normAutofit/>
          </a:bodyPr>
          <a:lstStyle/>
          <a:p>
            <a:r>
              <a:rPr lang="it-IT" sz="2000" dirty="0"/>
              <a:t>legame molto stretto direttive ministeriali – libri di testo</a:t>
            </a:r>
          </a:p>
          <a:p>
            <a:pPr marL="0" indent="0">
              <a:buNone/>
            </a:pPr>
            <a:endParaRPr lang="it-IT" sz="2000" dirty="0"/>
          </a:p>
          <a:p>
            <a:r>
              <a:rPr lang="it-IT" sz="2000" dirty="0"/>
              <a:t>Ricerca nuove fonti (Es. Ministero della Cultura popolare)</a:t>
            </a:r>
          </a:p>
          <a:p>
            <a:pPr marL="0" indent="0">
              <a:buNone/>
            </a:pPr>
            <a:endParaRPr lang="it-IT" sz="2000" dirty="0"/>
          </a:p>
          <a:p>
            <a:r>
              <a:rPr lang="it-IT" sz="2000" dirty="0"/>
              <a:t>Cercare cesure (come per Faccetta nera)</a:t>
            </a:r>
          </a:p>
          <a:p>
            <a:endParaRPr lang="it-IT" sz="2000" dirty="0"/>
          </a:p>
        </p:txBody>
      </p:sp>
    </p:spTree>
    <p:extLst>
      <p:ext uri="{BB962C8B-B14F-4D97-AF65-F5344CB8AC3E}">
        <p14:creationId xmlns:p14="http://schemas.microsoft.com/office/powerpoint/2010/main" val="428617574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1000"/>
                                        <p:tgtEl>
                                          <p:spTgt spid="4">
                                            <p:txEl>
                                              <p:pRg st="2" end="2"/>
                                            </p:txEl>
                                          </p:spTgt>
                                        </p:tgtEl>
                                      </p:cBhvr>
                                    </p:animEffect>
                                    <p:anim calcmode="lin" valueType="num">
                                      <p:cBhvr>
                                        <p:cTn id="2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4" end="4"/>
                                            </p:txEl>
                                          </p:spTgt>
                                        </p:tgtEl>
                                        <p:attrNameLst>
                                          <p:attrName>style.visibility</p:attrName>
                                        </p:attrNameLst>
                                      </p:cBhvr>
                                      <p:to>
                                        <p:strVal val="visible"/>
                                      </p:to>
                                    </p:set>
                                    <p:animEffect transition="in" filter="fade">
                                      <p:cBhvr>
                                        <p:cTn id="42" dur="1000"/>
                                        <p:tgtEl>
                                          <p:spTgt spid="4">
                                            <p:txEl>
                                              <p:pRg st="4" end="4"/>
                                            </p:txEl>
                                          </p:spTgt>
                                        </p:tgtEl>
                                      </p:cBhvr>
                                    </p:animEffect>
                                    <p:anim calcmode="lin" valueType="num">
                                      <p:cBhvr>
                                        <p:cTn id="43"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16" descr="Immagine che contiene testo, libro&#10;&#10;Descrizione generata con affidabilità molto elevata">
            <a:extLst>
              <a:ext uri="{FF2B5EF4-FFF2-40B4-BE49-F238E27FC236}">
                <a16:creationId xmlns:a16="http://schemas.microsoft.com/office/drawing/2014/main" id="{03F4C7B9-CC33-4B85-A5D8-81DEB941050E}"/>
              </a:ext>
            </a:extLst>
          </p:cNvPr>
          <p:cNvPicPr>
            <a:picLocks noChangeAspect="1"/>
          </p:cNvPicPr>
          <p:nvPr/>
        </p:nvPicPr>
        <p:blipFill rotWithShape="1">
          <a:blip r:embed="rId2">
            <a:extLst>
              <a:ext uri="{28A0092B-C50C-407E-A947-70E740481C1C}">
                <a14:useLocalDpi xmlns:a14="http://schemas.microsoft.com/office/drawing/2010/main" val="0"/>
              </a:ext>
            </a:extLst>
          </a:blip>
          <a:srcRect r="2392"/>
          <a:stretch/>
        </p:blipFill>
        <p:spPr>
          <a:xfrm>
            <a:off x="3075729" y="0"/>
            <a:ext cx="4635571" cy="6857990"/>
          </a:xfrm>
          <a:prstGeom prst="rect">
            <a:avLst/>
          </a:prstGeom>
          <a:effectLst/>
        </p:spPr>
      </p:pic>
    </p:spTree>
    <p:extLst>
      <p:ext uri="{BB962C8B-B14F-4D97-AF65-F5344CB8AC3E}">
        <p14:creationId xmlns:p14="http://schemas.microsoft.com/office/powerpoint/2010/main" val="727877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11D9D8-24D9-4241-A5F6-9179468EC5BA}"/>
              </a:ext>
            </a:extLst>
          </p:cNvPr>
          <p:cNvSpPr>
            <a:spLocks noGrp="1"/>
          </p:cNvSpPr>
          <p:nvPr>
            <p:ph type="title"/>
          </p:nvPr>
        </p:nvSpPr>
        <p:spPr>
          <a:xfrm>
            <a:off x="4965431" y="69273"/>
            <a:ext cx="6586491" cy="1060989"/>
          </a:xfrm>
        </p:spPr>
        <p:txBody>
          <a:bodyPr vert="horz" lIns="91440" tIns="45720" rIns="91440" bIns="45720" rtlCol="0" anchor="ctr">
            <a:normAutofit fontScale="90000"/>
          </a:bodyPr>
          <a:lstStyle/>
          <a:p>
            <a:r>
              <a:rPr lang="en-US" b="1" dirty="0"/>
              <a:t>I </a:t>
            </a:r>
            <a:r>
              <a:rPr lang="en-US" b="1" dirty="0" err="1"/>
              <a:t>testi</a:t>
            </a:r>
            <a:r>
              <a:rPr lang="en-US" b="1" dirty="0"/>
              <a:t> </a:t>
            </a:r>
            <a:r>
              <a:rPr lang="en-US" b="1" dirty="0" err="1"/>
              <a:t>unici</a:t>
            </a:r>
            <a:r>
              <a:rPr lang="en-US" b="1" dirty="0"/>
              <a:t> </a:t>
            </a:r>
            <a:r>
              <a:rPr lang="en-US" b="1" dirty="0" err="1"/>
              <a:t>della</a:t>
            </a:r>
            <a:r>
              <a:rPr lang="en-US" b="1" dirty="0"/>
              <a:t> </a:t>
            </a:r>
            <a:r>
              <a:rPr lang="en-US" b="1" dirty="0" err="1"/>
              <a:t>scuola</a:t>
            </a:r>
            <a:r>
              <a:rPr lang="en-US" b="1" dirty="0"/>
              <a:t> </a:t>
            </a:r>
            <a:r>
              <a:rPr lang="en-US" b="1" dirty="0" err="1"/>
              <a:t>fascista</a:t>
            </a:r>
            <a:endParaRPr lang="en-US" b="1" dirty="0"/>
          </a:p>
        </p:txBody>
      </p:sp>
      <p:pic>
        <p:nvPicPr>
          <p:cNvPr id="20" name="Segnaposto contenuto 19" descr="Immagine che contiene testo&#10;&#10;Descrizione generata con affidabilità molto elevata">
            <a:extLst>
              <a:ext uri="{FF2B5EF4-FFF2-40B4-BE49-F238E27FC236}">
                <a16:creationId xmlns:a16="http://schemas.microsoft.com/office/drawing/2014/main" id="{5C9C71D5-9DDD-4BE8-BB69-648CFEF97C0E}"/>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r="5463"/>
          <a:stretch/>
        </p:blipFill>
        <p:spPr>
          <a:xfrm>
            <a:off x="20" y="10"/>
            <a:ext cx="4706203" cy="6857990"/>
          </a:xfrm>
          <a:prstGeom prst="rect">
            <a:avLst/>
          </a:prstGeom>
          <a:effectLst/>
        </p:spPr>
      </p:pic>
      <p:sp>
        <p:nvSpPr>
          <p:cNvPr id="3" name="Segnaposto contenuto 2">
            <a:extLst>
              <a:ext uri="{FF2B5EF4-FFF2-40B4-BE49-F238E27FC236}">
                <a16:creationId xmlns:a16="http://schemas.microsoft.com/office/drawing/2014/main" id="{5403BE4C-4407-4718-856A-4D3781AD314D}"/>
              </a:ext>
            </a:extLst>
          </p:cNvPr>
          <p:cNvSpPr>
            <a:spLocks noGrp="1"/>
          </p:cNvSpPr>
          <p:nvPr>
            <p:ph sz="half" idx="1"/>
          </p:nvPr>
        </p:nvSpPr>
        <p:spPr>
          <a:xfrm>
            <a:off x="4790113" y="889234"/>
            <a:ext cx="7306811" cy="5899494"/>
          </a:xfrm>
        </p:spPr>
        <p:txBody>
          <a:bodyPr vert="horz" lIns="91440" tIns="45720" rIns="91440" bIns="45720" rtlCol="0">
            <a:noAutofit/>
          </a:bodyPr>
          <a:lstStyle/>
          <a:p>
            <a:pPr algn="just"/>
            <a:endParaRPr lang="en-US" sz="1100" b="1" dirty="0"/>
          </a:p>
          <a:p>
            <a:pPr algn="just"/>
            <a:r>
              <a:rPr lang="en-US" sz="1100" b="1" dirty="0"/>
              <a:t>I </a:t>
            </a:r>
            <a:r>
              <a:rPr lang="en-US" sz="1100" b="1" dirty="0" err="1"/>
              <a:t>primi</a:t>
            </a:r>
            <a:r>
              <a:rPr lang="en-US" sz="1100" b="1" dirty="0"/>
              <a:t> </a:t>
            </a:r>
            <a:r>
              <a:rPr lang="en-US" sz="1100" b="1" dirty="0" err="1"/>
              <a:t>testi</a:t>
            </a:r>
            <a:r>
              <a:rPr lang="en-US" sz="1100" b="1" dirty="0"/>
              <a:t>: Le </a:t>
            </a:r>
            <a:r>
              <a:rPr lang="en-US" sz="1100" b="1" dirty="0" err="1"/>
              <a:t>letture</a:t>
            </a:r>
            <a:r>
              <a:rPr lang="en-US" sz="1100" b="1" dirty="0"/>
              <a:t> </a:t>
            </a:r>
            <a:r>
              <a:rPr lang="en-US" sz="1100" dirty="0"/>
              <a:t>Le </a:t>
            </a:r>
            <a:r>
              <a:rPr lang="en-US" sz="1100" dirty="0" err="1"/>
              <a:t>colonie</a:t>
            </a:r>
            <a:r>
              <a:rPr lang="en-US" sz="1100" dirty="0"/>
              <a:t> non </a:t>
            </a:r>
            <a:r>
              <a:rPr lang="en-US" sz="1100" dirty="0" err="1"/>
              <a:t>costituiscono</a:t>
            </a:r>
            <a:r>
              <a:rPr lang="en-US" sz="1100" dirty="0"/>
              <a:t> </a:t>
            </a:r>
            <a:r>
              <a:rPr lang="en-US" sz="1100" dirty="0" err="1"/>
              <a:t>ancora</a:t>
            </a:r>
            <a:r>
              <a:rPr lang="en-US" sz="1100" dirty="0"/>
              <a:t> in </a:t>
            </a:r>
            <a:r>
              <a:rPr lang="en-US" sz="1100" dirty="0" err="1"/>
              <a:t>questo</a:t>
            </a:r>
            <a:r>
              <a:rPr lang="en-US" sz="1100" dirty="0"/>
              <a:t> </a:t>
            </a:r>
            <a:r>
              <a:rPr lang="en-US" sz="1100" dirty="0" err="1"/>
              <a:t>momento</a:t>
            </a:r>
            <a:r>
              <a:rPr lang="en-US" sz="1100" dirty="0"/>
              <a:t> un </a:t>
            </a:r>
            <a:r>
              <a:rPr lang="en-US" sz="1100" dirty="0" err="1"/>
              <a:t>tema</a:t>
            </a:r>
            <a:r>
              <a:rPr lang="en-US" sz="1100" dirty="0"/>
              <a:t> </a:t>
            </a:r>
            <a:r>
              <a:rPr lang="en-US" sz="1100" dirty="0" err="1"/>
              <a:t>privilegiato</a:t>
            </a:r>
            <a:r>
              <a:rPr lang="en-US" sz="1100" dirty="0"/>
              <a:t> </a:t>
            </a:r>
            <a:r>
              <a:rPr lang="en-US" sz="1100" dirty="0" err="1"/>
              <a:t>dell'immaginario</a:t>
            </a:r>
            <a:r>
              <a:rPr lang="en-US" sz="1100" dirty="0"/>
              <a:t> </a:t>
            </a:r>
            <a:r>
              <a:rPr lang="en-US" sz="1100" dirty="0" err="1"/>
              <a:t>fascista</a:t>
            </a:r>
            <a:r>
              <a:rPr lang="en-US" sz="1100" dirty="0"/>
              <a:t>. </a:t>
            </a:r>
            <a:r>
              <a:rPr lang="en-US" sz="1100" dirty="0" err="1"/>
              <a:t>Così</a:t>
            </a:r>
            <a:r>
              <a:rPr lang="en-US" sz="1100" dirty="0"/>
              <a:t> </a:t>
            </a:r>
            <a:r>
              <a:rPr lang="en-US" sz="1100" dirty="0" err="1"/>
              <a:t>nelle</a:t>
            </a:r>
            <a:r>
              <a:rPr lang="en-US" sz="1100" dirty="0"/>
              <a:t> </a:t>
            </a:r>
            <a:r>
              <a:rPr lang="en-US" sz="1100" dirty="0" err="1"/>
              <a:t>letture</a:t>
            </a:r>
            <a:r>
              <a:rPr lang="en-US" sz="1100" dirty="0"/>
              <a:t> per </a:t>
            </a:r>
            <a:r>
              <a:rPr lang="en-US" sz="1100" dirty="0" err="1"/>
              <a:t>i</a:t>
            </a:r>
            <a:r>
              <a:rPr lang="en-US" sz="1100" dirty="0"/>
              <a:t> bambini </a:t>
            </a:r>
            <a:r>
              <a:rPr lang="en-US" sz="1100" dirty="0" err="1"/>
              <a:t>delle</a:t>
            </a:r>
            <a:r>
              <a:rPr lang="en-US" sz="1100" dirty="0"/>
              <a:t> prime </a:t>
            </a:r>
            <a:r>
              <a:rPr lang="en-US" sz="1100" dirty="0" err="1"/>
              <a:t>classi</a:t>
            </a:r>
            <a:r>
              <a:rPr lang="en-US" sz="1100" dirty="0"/>
              <a:t> </a:t>
            </a:r>
            <a:r>
              <a:rPr lang="en-US" sz="1100" dirty="0" err="1"/>
              <a:t>il</a:t>
            </a:r>
            <a:r>
              <a:rPr lang="en-US" sz="1100" dirty="0"/>
              <a:t> </a:t>
            </a:r>
            <a:r>
              <a:rPr lang="en-US" sz="1100" dirty="0" err="1"/>
              <a:t>tema</a:t>
            </a:r>
            <a:r>
              <a:rPr lang="en-US" sz="1100" dirty="0"/>
              <a:t> è </a:t>
            </a:r>
            <a:r>
              <a:rPr lang="en-US" sz="1100" dirty="0" err="1"/>
              <a:t>trattato</a:t>
            </a:r>
            <a:r>
              <a:rPr lang="en-US" sz="1100" dirty="0"/>
              <a:t> in modo </a:t>
            </a:r>
            <a:r>
              <a:rPr lang="en-US" sz="1100" dirty="0" err="1"/>
              <a:t>occasionale</a:t>
            </a:r>
            <a:r>
              <a:rPr lang="en-US" sz="1100" dirty="0"/>
              <a:t>, Ornella </a:t>
            </a:r>
            <a:r>
              <a:rPr lang="en-US" sz="1100" dirty="0" err="1"/>
              <a:t>Quercia</a:t>
            </a:r>
            <a:r>
              <a:rPr lang="en-US" sz="1100" dirty="0"/>
              <a:t> </a:t>
            </a:r>
            <a:r>
              <a:rPr lang="en-US" sz="1100" dirty="0" err="1"/>
              <a:t>Tanzarella</a:t>
            </a:r>
            <a:r>
              <a:rPr lang="en-US" sz="1100" dirty="0"/>
              <a:t> “</a:t>
            </a:r>
            <a:r>
              <a:rPr lang="en-US" sz="1100" dirty="0" err="1"/>
              <a:t>usa</a:t>
            </a:r>
            <a:r>
              <a:rPr lang="en-US" sz="1100" dirty="0"/>
              <a:t>” un “piccolo </a:t>
            </a:r>
            <a:r>
              <a:rPr lang="en-US" sz="1100" dirty="0" err="1"/>
              <a:t>selvaggio</a:t>
            </a:r>
            <a:r>
              <a:rPr lang="en-US" sz="1100" dirty="0"/>
              <a:t>” per un </a:t>
            </a:r>
            <a:r>
              <a:rPr lang="en-US" sz="1100" dirty="0" err="1"/>
              <a:t>apologo</a:t>
            </a:r>
            <a:r>
              <a:rPr lang="en-US" sz="1100" dirty="0"/>
              <a:t> </a:t>
            </a:r>
            <a:r>
              <a:rPr lang="en-US" sz="1100" dirty="0" err="1"/>
              <a:t>sull'ingenuità</a:t>
            </a:r>
            <a:r>
              <a:rPr lang="en-US" sz="1100" dirty="0"/>
              <a:t> </a:t>
            </a:r>
            <a:r>
              <a:rPr lang="en-US" sz="1100" dirty="0" err="1"/>
              <a:t>delle</a:t>
            </a:r>
            <a:r>
              <a:rPr lang="en-US" sz="1100" dirty="0"/>
              <a:t> </a:t>
            </a:r>
            <a:r>
              <a:rPr lang="en-US" sz="1100" dirty="0" err="1"/>
              <a:t>marachelle</a:t>
            </a:r>
            <a:r>
              <a:rPr lang="en-US" sz="1100" dirty="0"/>
              <a:t> </a:t>
            </a:r>
            <a:r>
              <a:rPr lang="en-US" sz="1100" dirty="0" err="1"/>
              <a:t>infantili</a:t>
            </a:r>
            <a:r>
              <a:rPr lang="en-US" sz="1100" dirty="0"/>
              <a:t>, </a:t>
            </a:r>
            <a:r>
              <a:rPr lang="en-US" sz="1100" dirty="0" err="1"/>
              <a:t>Angiolo</a:t>
            </a:r>
            <a:r>
              <a:rPr lang="en-US" sz="1100" dirty="0"/>
              <a:t> Silvio </a:t>
            </a:r>
            <a:r>
              <a:rPr lang="en-US" sz="1100" dirty="0" err="1"/>
              <a:t>Novaro</a:t>
            </a:r>
            <a:r>
              <a:rPr lang="en-US" sz="1100" dirty="0"/>
              <a:t> </a:t>
            </a:r>
            <a:r>
              <a:rPr lang="en-US" sz="1100" dirty="0" err="1"/>
              <a:t>dà</a:t>
            </a:r>
            <a:r>
              <a:rPr lang="en-US" sz="1100" dirty="0"/>
              <a:t> la </a:t>
            </a:r>
            <a:r>
              <a:rPr lang="en-US" sz="1100" dirty="0" err="1"/>
              <a:t>parola</a:t>
            </a:r>
            <a:r>
              <a:rPr lang="en-US" sz="1100" dirty="0"/>
              <a:t> ad un </a:t>
            </a:r>
            <a:r>
              <a:rPr lang="en-US" sz="1100" dirty="0" err="1"/>
              <a:t>nonno</a:t>
            </a:r>
            <a:r>
              <a:rPr lang="en-US" sz="1100" dirty="0"/>
              <a:t> </a:t>
            </a:r>
            <a:r>
              <a:rPr lang="en-US" sz="1100" dirty="0" err="1"/>
              <a:t>che</a:t>
            </a:r>
            <a:r>
              <a:rPr lang="en-US" sz="1100" dirty="0"/>
              <a:t>, </a:t>
            </a:r>
            <a:r>
              <a:rPr lang="en-US" sz="1100" dirty="0" err="1"/>
              <a:t>nell'Ottocento</a:t>
            </a:r>
            <a:r>
              <a:rPr lang="en-US" sz="1100" dirty="0"/>
              <a:t>, se la </a:t>
            </a:r>
            <a:r>
              <a:rPr lang="en-US" sz="1100" dirty="0" err="1"/>
              <a:t>prende</a:t>
            </a:r>
            <a:r>
              <a:rPr lang="en-US" sz="1100" dirty="0"/>
              <a:t> con </a:t>
            </a:r>
            <a:r>
              <a:rPr lang="en-US" sz="1100" dirty="0" err="1"/>
              <a:t>l'Italia</a:t>
            </a:r>
            <a:r>
              <a:rPr lang="en-US" sz="1100" dirty="0"/>
              <a:t> </a:t>
            </a:r>
            <a:r>
              <a:rPr lang="en-US" sz="1100" dirty="0" err="1"/>
              <a:t>imbelle</a:t>
            </a:r>
            <a:r>
              <a:rPr lang="en-US" sz="1100" dirty="0"/>
              <a:t> </a:t>
            </a:r>
            <a:r>
              <a:rPr lang="en-US" sz="1100" dirty="0" err="1"/>
              <a:t>delle</a:t>
            </a:r>
            <a:r>
              <a:rPr lang="en-US" sz="1100" dirty="0"/>
              <a:t> “</a:t>
            </a:r>
            <a:r>
              <a:rPr lang="en-US" sz="1100" dirty="0" err="1"/>
              <a:t>mani</a:t>
            </a:r>
            <a:r>
              <a:rPr lang="en-US" sz="1100" dirty="0"/>
              <a:t> </a:t>
            </a:r>
            <a:r>
              <a:rPr lang="en-US" sz="1100" dirty="0" err="1"/>
              <a:t>nette</a:t>
            </a:r>
            <a:r>
              <a:rPr lang="en-US" sz="1100" dirty="0"/>
              <a:t>” e a un piccolo </a:t>
            </a:r>
            <a:r>
              <a:rPr lang="en-US" sz="1100" dirty="0" err="1"/>
              <a:t>imprenditore</a:t>
            </a:r>
            <a:r>
              <a:rPr lang="en-US" sz="1100" dirty="0"/>
              <a:t> </a:t>
            </a:r>
            <a:r>
              <a:rPr lang="en-US" sz="1100" dirty="0" err="1"/>
              <a:t>colonizzatore</a:t>
            </a:r>
            <a:r>
              <a:rPr lang="en-US" sz="1100" dirty="0"/>
              <a:t> </a:t>
            </a:r>
            <a:r>
              <a:rPr lang="en-US" sz="1100" dirty="0" err="1"/>
              <a:t>della</a:t>
            </a:r>
            <a:r>
              <a:rPr lang="en-US" sz="1100" dirty="0"/>
              <a:t> </a:t>
            </a:r>
            <a:r>
              <a:rPr lang="en-US" sz="1100" dirty="0" err="1"/>
              <a:t>Libia</a:t>
            </a:r>
            <a:r>
              <a:rPr lang="en-US" sz="1100" dirty="0"/>
              <a:t> (</a:t>
            </a:r>
            <a:r>
              <a:rPr lang="en-US" sz="1100" dirty="0" err="1"/>
              <a:t>che</a:t>
            </a:r>
            <a:r>
              <a:rPr lang="en-US" sz="1100" dirty="0"/>
              <a:t> in </a:t>
            </a:r>
            <a:r>
              <a:rPr lang="en-US" sz="1100" dirty="0" err="1"/>
              <a:t>quegli</a:t>
            </a:r>
            <a:r>
              <a:rPr lang="en-US" sz="1100" dirty="0"/>
              <a:t> </a:t>
            </a:r>
            <a:r>
              <a:rPr lang="en-US" sz="1100" dirty="0" err="1"/>
              <a:t>anni</a:t>
            </a:r>
            <a:r>
              <a:rPr lang="en-US" sz="1100" dirty="0"/>
              <a:t> è la </a:t>
            </a:r>
            <a:r>
              <a:rPr lang="en-US" sz="1100" dirty="0" err="1"/>
              <a:t>colonia</a:t>
            </a:r>
            <a:r>
              <a:rPr lang="en-US" sz="1100" dirty="0"/>
              <a:t> </a:t>
            </a:r>
            <a:r>
              <a:rPr lang="en-US" sz="1100" dirty="0" err="1"/>
              <a:t>all'ordine</a:t>
            </a:r>
            <a:r>
              <a:rPr lang="en-US" sz="1100" dirty="0"/>
              <a:t> del </a:t>
            </a:r>
            <a:r>
              <a:rPr lang="en-US" sz="1100" dirty="0" err="1"/>
              <a:t>giorno</a:t>
            </a:r>
            <a:r>
              <a:rPr lang="en-US" sz="1100" dirty="0"/>
              <a:t>, </a:t>
            </a:r>
            <a:r>
              <a:rPr lang="en-US" sz="1100" dirty="0" err="1"/>
              <a:t>oggetto</a:t>
            </a:r>
            <a:r>
              <a:rPr lang="en-US" sz="1100" dirty="0"/>
              <a:t> di “</a:t>
            </a:r>
            <a:r>
              <a:rPr lang="en-US" sz="1100" dirty="0" err="1"/>
              <a:t>riconquista</a:t>
            </a:r>
            <a:r>
              <a:rPr lang="en-US" sz="1100" dirty="0"/>
              <a:t>”). Una </a:t>
            </a:r>
            <a:r>
              <a:rPr lang="en-US" sz="1100" dirty="0" err="1"/>
              <a:t>trattazione</a:t>
            </a:r>
            <a:r>
              <a:rPr lang="en-US" sz="1100" dirty="0"/>
              <a:t> molto </a:t>
            </a:r>
            <a:r>
              <a:rPr lang="en-US" sz="1100" dirty="0" err="1"/>
              <a:t>più</a:t>
            </a:r>
            <a:r>
              <a:rPr lang="en-US" sz="1100" dirty="0"/>
              <a:t> </a:t>
            </a:r>
            <a:r>
              <a:rPr lang="en-US" sz="1100" dirty="0" err="1"/>
              <a:t>articolata</a:t>
            </a:r>
            <a:r>
              <a:rPr lang="en-US" sz="1100" dirty="0"/>
              <a:t> è in Roberto Forges </a:t>
            </a:r>
            <a:r>
              <a:rPr lang="en-US" sz="1100" dirty="0" err="1"/>
              <a:t>Davanzati</a:t>
            </a:r>
            <a:r>
              <a:rPr lang="en-US" sz="1100" dirty="0"/>
              <a:t> </a:t>
            </a:r>
            <a:r>
              <a:rPr lang="en-US" sz="1100" dirty="0" err="1"/>
              <a:t>che</a:t>
            </a:r>
            <a:r>
              <a:rPr lang="en-US" sz="1100" dirty="0"/>
              <a:t> </a:t>
            </a:r>
            <a:r>
              <a:rPr lang="en-US" sz="1100" dirty="0" err="1"/>
              <a:t>intesse</a:t>
            </a:r>
            <a:r>
              <a:rPr lang="en-US" sz="1100" dirty="0"/>
              <a:t> di </a:t>
            </a:r>
            <a:r>
              <a:rPr lang="en-US" sz="1100" dirty="0" err="1"/>
              <a:t>numerosi</a:t>
            </a:r>
            <a:r>
              <a:rPr lang="en-US" sz="1100" dirty="0"/>
              <a:t> </a:t>
            </a:r>
            <a:r>
              <a:rPr lang="en-US" sz="1100" dirty="0" err="1"/>
              <a:t>riferimenti</a:t>
            </a:r>
            <a:r>
              <a:rPr lang="en-US" sz="1100" dirty="0"/>
              <a:t> </a:t>
            </a:r>
            <a:r>
              <a:rPr lang="en-US" sz="1100" dirty="0" err="1"/>
              <a:t>coloniali</a:t>
            </a:r>
            <a:r>
              <a:rPr lang="en-US" sz="1100" dirty="0"/>
              <a:t> al </a:t>
            </a:r>
            <a:r>
              <a:rPr lang="en-US" sz="1100" dirty="0" err="1"/>
              <a:t>passato</a:t>
            </a:r>
            <a:r>
              <a:rPr lang="en-US" sz="1100" dirty="0"/>
              <a:t> e al </a:t>
            </a:r>
            <a:r>
              <a:rPr lang="en-US" sz="1100" dirty="0" err="1"/>
              <a:t>presente</a:t>
            </a:r>
            <a:r>
              <a:rPr lang="en-US" sz="1100" dirty="0"/>
              <a:t> la vita </a:t>
            </a:r>
            <a:r>
              <a:rPr lang="en-US" sz="1100" dirty="0" err="1"/>
              <a:t>quotidiana</a:t>
            </a:r>
            <a:r>
              <a:rPr lang="en-US" sz="1100" dirty="0"/>
              <a:t> del bambino </a:t>
            </a:r>
            <a:r>
              <a:rPr lang="en-US" sz="1100" dirty="0" err="1"/>
              <a:t>protagonista</a:t>
            </a:r>
            <a:r>
              <a:rPr lang="en-US" sz="1100" dirty="0"/>
              <a:t> del </a:t>
            </a:r>
            <a:r>
              <a:rPr lang="en-US" sz="1100" dirty="0" err="1"/>
              <a:t>suo</a:t>
            </a:r>
            <a:r>
              <a:rPr lang="en-US" sz="1100" dirty="0"/>
              <a:t> </a:t>
            </a:r>
            <a:r>
              <a:rPr lang="en-US" sz="1100" dirty="0" err="1"/>
              <a:t>racconto</a:t>
            </a:r>
            <a:r>
              <a:rPr lang="en-US" sz="1100" dirty="0"/>
              <a:t> </a:t>
            </a:r>
            <a:r>
              <a:rPr lang="en-US" sz="1100" dirty="0" err="1"/>
              <a:t>romano</a:t>
            </a:r>
            <a:r>
              <a:rPr lang="en-US" sz="1100" dirty="0"/>
              <a:t>.</a:t>
            </a:r>
          </a:p>
          <a:p>
            <a:pPr algn="just"/>
            <a:r>
              <a:rPr lang="en-US" sz="1100" b="1" dirty="0"/>
              <a:t>I </a:t>
            </a:r>
            <a:r>
              <a:rPr lang="en-US" sz="1100" b="1" dirty="0" err="1"/>
              <a:t>primi</a:t>
            </a:r>
            <a:r>
              <a:rPr lang="en-US" sz="1100" b="1" dirty="0"/>
              <a:t> </a:t>
            </a:r>
            <a:r>
              <a:rPr lang="en-US" sz="1100" b="1" dirty="0" err="1"/>
              <a:t>testi</a:t>
            </a:r>
            <a:r>
              <a:rPr lang="en-US" sz="1100" b="1" dirty="0"/>
              <a:t>: </a:t>
            </a:r>
            <a:r>
              <a:rPr lang="en-US" sz="1100" b="1" dirty="0" err="1"/>
              <a:t>i</a:t>
            </a:r>
            <a:r>
              <a:rPr lang="en-US" sz="1100" b="1" dirty="0"/>
              <a:t> </a:t>
            </a:r>
            <a:r>
              <a:rPr lang="en-US" sz="1100" b="1" dirty="0" err="1"/>
              <a:t>sussidiari</a:t>
            </a:r>
            <a:r>
              <a:rPr lang="en-US" sz="1100" b="1" dirty="0"/>
              <a:t> </a:t>
            </a:r>
            <a:r>
              <a:rPr lang="en-US" sz="1100" b="1" dirty="0" err="1"/>
              <a:t>delle</a:t>
            </a:r>
            <a:r>
              <a:rPr lang="en-US" sz="1100" b="1" dirty="0"/>
              <a:t> </a:t>
            </a:r>
            <a:r>
              <a:rPr lang="en-US" sz="1100" b="1" dirty="0" err="1"/>
              <a:t>materie</a:t>
            </a:r>
            <a:r>
              <a:rPr lang="en-US" sz="1100" b="1" dirty="0"/>
              <a:t> </a:t>
            </a:r>
            <a:r>
              <a:rPr lang="en-US" sz="1100" dirty="0"/>
              <a:t>In Storia è </a:t>
            </a:r>
            <a:r>
              <a:rPr lang="en-US" sz="1100" dirty="0" err="1"/>
              <a:t>significativa</a:t>
            </a:r>
            <a:r>
              <a:rPr lang="en-US" sz="1100" dirty="0"/>
              <a:t> </a:t>
            </a:r>
            <a:r>
              <a:rPr lang="en-US" sz="1100" dirty="0" err="1"/>
              <a:t>l'apertura</a:t>
            </a:r>
            <a:r>
              <a:rPr lang="en-US" sz="1100" dirty="0"/>
              <a:t>, </a:t>
            </a:r>
            <a:r>
              <a:rPr lang="en-US" sz="1100" dirty="0" err="1"/>
              <a:t>già</a:t>
            </a:r>
            <a:r>
              <a:rPr lang="en-US" sz="1100" dirty="0"/>
              <a:t> in terza </a:t>
            </a:r>
            <a:r>
              <a:rPr lang="en-US" sz="1100" dirty="0" err="1"/>
              <a:t>classe</a:t>
            </a:r>
            <a:r>
              <a:rPr lang="en-US" sz="1100" dirty="0"/>
              <a:t>, con un breve </a:t>
            </a:r>
            <a:r>
              <a:rPr lang="en-US" sz="1100" dirty="0" err="1"/>
              <a:t>testo</a:t>
            </a:r>
            <a:r>
              <a:rPr lang="en-US" sz="1100" dirty="0"/>
              <a:t>, molto </a:t>
            </a:r>
            <a:r>
              <a:rPr lang="en-US" sz="1100" dirty="0" err="1"/>
              <a:t>chiaro</a:t>
            </a:r>
            <a:r>
              <a:rPr lang="en-US" sz="1100" dirty="0"/>
              <a:t>, </a:t>
            </a:r>
            <a:r>
              <a:rPr lang="en-US" sz="1100" dirty="0" err="1"/>
              <a:t>sul</a:t>
            </a:r>
            <a:r>
              <a:rPr lang="en-US" sz="1100" dirty="0"/>
              <a:t> </a:t>
            </a:r>
            <a:r>
              <a:rPr lang="en-US" sz="1100" dirty="0" err="1"/>
              <a:t>senso</a:t>
            </a:r>
            <a:r>
              <a:rPr lang="en-US" sz="1100" dirty="0"/>
              <a:t> </a:t>
            </a:r>
            <a:r>
              <a:rPr lang="en-US" sz="1100" dirty="0" err="1"/>
              <a:t>delle</a:t>
            </a:r>
            <a:r>
              <a:rPr lang="en-US" sz="1100" dirty="0"/>
              <a:t> </a:t>
            </a:r>
            <a:r>
              <a:rPr lang="en-US" sz="1100" dirty="0" err="1"/>
              <a:t>colonie</a:t>
            </a:r>
            <a:r>
              <a:rPr lang="en-US" sz="1100" dirty="0"/>
              <a:t>: </a:t>
            </a:r>
            <a:r>
              <a:rPr lang="en-US" sz="1100" dirty="0" err="1"/>
              <a:t>sfruttamento</a:t>
            </a:r>
            <a:r>
              <a:rPr lang="en-US" sz="1100" dirty="0"/>
              <a:t> e </a:t>
            </a:r>
            <a:r>
              <a:rPr lang="en-US" sz="1100" dirty="0" err="1"/>
              <a:t>differenza</a:t>
            </a:r>
            <a:r>
              <a:rPr lang="en-US" sz="1100" dirty="0"/>
              <a:t> di </a:t>
            </a:r>
            <a:r>
              <a:rPr lang="en-US" sz="1100" dirty="0" err="1"/>
              <a:t>civiltà</a:t>
            </a:r>
            <a:r>
              <a:rPr lang="en-US" sz="1100" dirty="0"/>
              <a:t>. </a:t>
            </a:r>
            <a:r>
              <a:rPr lang="en-US" sz="1100" dirty="0" err="1"/>
              <a:t>Seguono</a:t>
            </a:r>
            <a:r>
              <a:rPr lang="en-US" sz="1100" dirty="0"/>
              <a:t> </a:t>
            </a:r>
            <a:r>
              <a:rPr lang="en-US" sz="1100" dirty="0" err="1"/>
              <a:t>sguardi</a:t>
            </a:r>
            <a:r>
              <a:rPr lang="en-US" sz="1100" dirty="0"/>
              <a:t> </a:t>
            </a:r>
            <a:r>
              <a:rPr lang="en-US" sz="1100" dirty="0" err="1"/>
              <a:t>edulcorati</a:t>
            </a:r>
            <a:r>
              <a:rPr lang="en-US" sz="1100" dirty="0"/>
              <a:t> </a:t>
            </a:r>
            <a:r>
              <a:rPr lang="en-US" sz="1100" dirty="0" err="1"/>
              <a:t>proiettati</a:t>
            </a:r>
            <a:r>
              <a:rPr lang="en-US" sz="1100" dirty="0"/>
              <a:t> </a:t>
            </a:r>
            <a:r>
              <a:rPr lang="en-US" sz="1100" dirty="0" err="1"/>
              <a:t>sul</a:t>
            </a:r>
            <a:r>
              <a:rPr lang="en-US" sz="1100" dirty="0"/>
              <a:t> </a:t>
            </a:r>
            <a:r>
              <a:rPr lang="en-US" sz="1100" dirty="0" err="1"/>
              <a:t>passato</a:t>
            </a:r>
            <a:r>
              <a:rPr lang="en-US" sz="1100" dirty="0"/>
              <a:t> di </a:t>
            </a:r>
            <a:r>
              <a:rPr lang="en-US" sz="1100" dirty="0" err="1"/>
              <a:t>sconfitte</a:t>
            </a:r>
            <a:r>
              <a:rPr lang="en-US" sz="1100" dirty="0"/>
              <a:t> ed </a:t>
            </a:r>
            <a:r>
              <a:rPr lang="en-US" sz="1100" dirty="0" err="1"/>
              <a:t>esaltati</a:t>
            </a:r>
            <a:r>
              <a:rPr lang="en-US" sz="1100" dirty="0"/>
              <a:t> </a:t>
            </a:r>
            <a:r>
              <a:rPr lang="en-US" sz="1100" dirty="0" err="1"/>
              <a:t>sulla</a:t>
            </a:r>
            <a:r>
              <a:rPr lang="en-US" sz="1100" dirty="0"/>
              <a:t> galleria </a:t>
            </a:r>
            <a:r>
              <a:rPr lang="en-US" sz="1100" dirty="0" err="1"/>
              <a:t>degli</a:t>
            </a:r>
            <a:r>
              <a:rPr lang="en-US" sz="1100" dirty="0"/>
              <a:t> </a:t>
            </a:r>
            <a:r>
              <a:rPr lang="en-US" sz="1100" dirty="0" err="1"/>
              <a:t>eroismi</a:t>
            </a:r>
            <a:r>
              <a:rPr lang="en-US" sz="1100" dirty="0"/>
              <a:t>, </a:t>
            </a:r>
            <a:r>
              <a:rPr lang="en-US" sz="1100" dirty="0" err="1"/>
              <a:t>ripetuti</a:t>
            </a:r>
            <a:r>
              <a:rPr lang="en-US" sz="1100" dirty="0"/>
              <a:t> in </a:t>
            </a:r>
            <a:r>
              <a:rPr lang="en-US" sz="1100" dirty="0" err="1"/>
              <a:t>quinta</a:t>
            </a:r>
            <a:r>
              <a:rPr lang="en-US" sz="1100" dirty="0"/>
              <a:t> </a:t>
            </a:r>
            <a:r>
              <a:rPr lang="en-US" sz="1100" dirty="0" err="1"/>
              <a:t>classe</a:t>
            </a:r>
            <a:r>
              <a:rPr lang="en-US" sz="1100" dirty="0"/>
              <a:t> </a:t>
            </a:r>
            <a:r>
              <a:rPr lang="en-US" sz="1100" dirty="0" err="1"/>
              <a:t>quando</a:t>
            </a:r>
            <a:r>
              <a:rPr lang="en-US" sz="1100" dirty="0"/>
              <a:t>, come </a:t>
            </a:r>
            <a:r>
              <a:rPr lang="en-US" sz="1100" dirty="0" err="1"/>
              <a:t>prescrivono</a:t>
            </a:r>
            <a:r>
              <a:rPr lang="en-US" sz="1100" dirty="0"/>
              <a:t> </a:t>
            </a:r>
            <a:r>
              <a:rPr lang="en-US" sz="1100" dirty="0" err="1"/>
              <a:t>i</a:t>
            </a:r>
            <a:r>
              <a:rPr lang="en-US" sz="1100" dirty="0"/>
              <a:t> </a:t>
            </a:r>
            <a:r>
              <a:rPr lang="en-US" sz="1100" dirty="0" err="1"/>
              <a:t>programmi</a:t>
            </a:r>
            <a:r>
              <a:rPr lang="en-US" sz="1100" dirty="0"/>
              <a:t>, </a:t>
            </a:r>
            <a:r>
              <a:rPr lang="en-US" sz="1100" dirty="0" err="1"/>
              <a:t>si</a:t>
            </a:r>
            <a:r>
              <a:rPr lang="en-US" sz="1100" dirty="0"/>
              <a:t> </a:t>
            </a:r>
            <a:r>
              <a:rPr lang="en-US" sz="1100" dirty="0" err="1"/>
              <a:t>riprende</a:t>
            </a:r>
            <a:r>
              <a:rPr lang="en-US" sz="1100" dirty="0"/>
              <a:t> lo </a:t>
            </a:r>
            <a:r>
              <a:rPr lang="en-US" sz="1100" dirty="0" err="1"/>
              <a:t>stesso</a:t>
            </a:r>
            <a:r>
              <a:rPr lang="en-US" sz="1100" dirty="0"/>
              <a:t> </a:t>
            </a:r>
            <a:r>
              <a:rPr lang="en-US" sz="1100" dirty="0" err="1"/>
              <a:t>periodo</a:t>
            </a:r>
            <a:r>
              <a:rPr lang="en-US" sz="1100" dirty="0"/>
              <a:t> </a:t>
            </a:r>
            <a:r>
              <a:rPr lang="en-US" sz="1100" dirty="0" err="1"/>
              <a:t>storico</a:t>
            </a:r>
            <a:r>
              <a:rPr lang="en-US" sz="1100" dirty="0"/>
              <a:t>. </a:t>
            </a:r>
            <a:r>
              <a:rPr lang="en-US" sz="1100" dirty="0" err="1"/>
              <a:t>L'altra</a:t>
            </a:r>
            <a:r>
              <a:rPr lang="en-US" sz="1100" dirty="0"/>
              <a:t> </a:t>
            </a:r>
            <a:r>
              <a:rPr lang="en-US" sz="1100" dirty="0" err="1"/>
              <a:t>faccia</a:t>
            </a:r>
            <a:r>
              <a:rPr lang="en-US" sz="1100" dirty="0"/>
              <a:t> </a:t>
            </a:r>
            <a:r>
              <a:rPr lang="en-US" sz="1100" dirty="0" err="1"/>
              <a:t>degli</a:t>
            </a:r>
            <a:r>
              <a:rPr lang="en-US" sz="1100" dirty="0"/>
              <a:t> </a:t>
            </a:r>
            <a:r>
              <a:rPr lang="en-US" sz="1100" dirty="0" err="1"/>
              <a:t>eroismi</a:t>
            </a:r>
            <a:r>
              <a:rPr lang="en-US" sz="1100" dirty="0"/>
              <a:t> </a:t>
            </a:r>
            <a:r>
              <a:rPr lang="en-US" sz="1100" dirty="0" err="1"/>
              <a:t>italiani</a:t>
            </a:r>
            <a:r>
              <a:rPr lang="en-US" sz="1100" dirty="0"/>
              <a:t> </a:t>
            </a:r>
            <a:r>
              <a:rPr lang="en-US" sz="1100" dirty="0" err="1"/>
              <a:t>sta</a:t>
            </a:r>
            <a:r>
              <a:rPr lang="en-US" sz="1100" dirty="0"/>
              <a:t> </a:t>
            </a:r>
            <a:r>
              <a:rPr lang="en-US" sz="1100" dirty="0" err="1"/>
              <a:t>nella</a:t>
            </a:r>
            <a:r>
              <a:rPr lang="en-US" sz="1100" dirty="0"/>
              <a:t> </a:t>
            </a:r>
            <a:r>
              <a:rPr lang="en-US" sz="1100" dirty="0" err="1"/>
              <a:t>barbarie</a:t>
            </a:r>
            <a:r>
              <a:rPr lang="en-US" sz="1100" dirty="0"/>
              <a:t> </a:t>
            </a:r>
            <a:r>
              <a:rPr lang="en-US" sz="1100" dirty="0" err="1"/>
              <a:t>degli</a:t>
            </a:r>
            <a:r>
              <a:rPr lang="en-US" sz="1100" dirty="0"/>
              <a:t> </a:t>
            </a:r>
            <a:r>
              <a:rPr lang="en-US" sz="1100" dirty="0" err="1"/>
              <a:t>avversari</a:t>
            </a:r>
            <a:r>
              <a:rPr lang="en-US" sz="1100" dirty="0"/>
              <a:t>, </a:t>
            </a:r>
            <a:r>
              <a:rPr lang="en-US" sz="1100" dirty="0" err="1"/>
              <a:t>che</a:t>
            </a:r>
            <a:r>
              <a:rPr lang="en-US" sz="1100" dirty="0"/>
              <a:t> emerge da un gap di </a:t>
            </a:r>
            <a:r>
              <a:rPr lang="en-US" sz="1100" dirty="0" err="1"/>
              <a:t>civiltà</a:t>
            </a:r>
            <a:r>
              <a:rPr lang="en-US" sz="1100" dirty="0"/>
              <a:t> ben </a:t>
            </a:r>
            <a:r>
              <a:rPr lang="en-US" sz="1100" dirty="0" err="1"/>
              <a:t>spiegato</a:t>
            </a:r>
            <a:r>
              <a:rPr lang="en-US" sz="1100" dirty="0"/>
              <a:t> </a:t>
            </a:r>
            <a:r>
              <a:rPr lang="en-US" sz="1100" dirty="0" err="1"/>
              <a:t>nelle</a:t>
            </a:r>
            <a:r>
              <a:rPr lang="en-US" sz="1100" dirty="0"/>
              <a:t> </a:t>
            </a:r>
            <a:r>
              <a:rPr lang="en-US" sz="1100" dirty="0" err="1"/>
              <a:t>pagine</a:t>
            </a:r>
            <a:r>
              <a:rPr lang="en-US" sz="1100" dirty="0"/>
              <a:t> </a:t>
            </a:r>
            <a:r>
              <a:rPr lang="en-US" sz="1100" dirty="0" err="1"/>
              <a:t>della</a:t>
            </a:r>
            <a:r>
              <a:rPr lang="en-US" sz="1100" dirty="0"/>
              <a:t> Geografia </a:t>
            </a:r>
            <a:r>
              <a:rPr lang="en-US" sz="1100" dirty="0" err="1"/>
              <a:t>antropica</a:t>
            </a:r>
            <a:r>
              <a:rPr lang="en-US" sz="1100" dirty="0"/>
              <a:t>, con la </a:t>
            </a:r>
            <a:r>
              <a:rPr lang="en-US" sz="1100" dirty="0" err="1"/>
              <a:t>suddivisione</a:t>
            </a:r>
            <a:r>
              <a:rPr lang="en-US" sz="1100" dirty="0"/>
              <a:t> </a:t>
            </a:r>
            <a:r>
              <a:rPr lang="en-US" sz="1100" dirty="0" err="1"/>
              <a:t>dell'umanità</a:t>
            </a:r>
            <a:r>
              <a:rPr lang="en-US" sz="1100" dirty="0"/>
              <a:t> in “</a:t>
            </a:r>
            <a:r>
              <a:rPr lang="en-US" sz="1100" dirty="0" err="1"/>
              <a:t>razze</a:t>
            </a:r>
            <a:r>
              <a:rPr lang="en-US" sz="1100" dirty="0"/>
              <a:t>” (e </a:t>
            </a:r>
            <a:r>
              <a:rPr lang="en-US" sz="1100" dirty="0" err="1"/>
              <a:t>ribadito</a:t>
            </a:r>
            <a:r>
              <a:rPr lang="en-US" sz="1100" dirty="0"/>
              <a:t> </a:t>
            </a:r>
            <a:r>
              <a:rPr lang="en-US" sz="1100" dirty="0" err="1"/>
              <a:t>dalle</a:t>
            </a:r>
            <a:r>
              <a:rPr lang="en-US" sz="1100" dirty="0"/>
              <a:t> prime </a:t>
            </a:r>
            <a:r>
              <a:rPr lang="en-US" sz="1100" dirty="0" err="1"/>
              <a:t>pagine</a:t>
            </a:r>
            <a:r>
              <a:rPr lang="en-US" sz="1100" dirty="0"/>
              <a:t> di Storia di </a:t>
            </a:r>
            <a:r>
              <a:rPr lang="en-US" sz="1100" dirty="0" err="1"/>
              <a:t>quarta</a:t>
            </a:r>
            <a:r>
              <a:rPr lang="en-US" sz="1100" dirty="0"/>
              <a:t>, in cui – </a:t>
            </a:r>
            <a:r>
              <a:rPr lang="en-US" sz="1100" dirty="0" err="1"/>
              <a:t>evoluzionisticamente</a:t>
            </a:r>
            <a:r>
              <a:rPr lang="en-US" sz="1100" dirty="0"/>
              <a:t> - le </a:t>
            </a:r>
            <a:r>
              <a:rPr lang="en-US" sz="1100" dirty="0" err="1"/>
              <a:t>popolazioni</a:t>
            </a:r>
            <a:r>
              <a:rPr lang="en-US" sz="1100" dirty="0"/>
              <a:t> </a:t>
            </a:r>
            <a:r>
              <a:rPr lang="en-US" sz="1100" dirty="0" err="1"/>
              <a:t>italiche</a:t>
            </a:r>
            <a:r>
              <a:rPr lang="en-US" sz="1100" dirty="0"/>
              <a:t> primitive </a:t>
            </a:r>
            <a:r>
              <a:rPr lang="en-US" sz="1100" dirty="0" err="1"/>
              <a:t>sono</a:t>
            </a:r>
            <a:r>
              <a:rPr lang="en-US" sz="1100" dirty="0"/>
              <a:t> assimilate </a:t>
            </a:r>
            <a:r>
              <a:rPr lang="en-US" sz="1100" dirty="0" err="1"/>
              <a:t>alle</a:t>
            </a:r>
            <a:r>
              <a:rPr lang="en-US" sz="1100" dirty="0"/>
              <a:t> </a:t>
            </a:r>
            <a:r>
              <a:rPr lang="en-US" sz="1100" dirty="0" err="1"/>
              <a:t>popolazioni</a:t>
            </a:r>
            <a:r>
              <a:rPr lang="en-US" sz="1100" dirty="0"/>
              <a:t> indigene </a:t>
            </a:r>
            <a:r>
              <a:rPr lang="en-US" sz="1100" dirty="0" err="1"/>
              <a:t>attuali</a:t>
            </a:r>
            <a:r>
              <a:rPr lang="en-US" sz="1100" dirty="0"/>
              <a:t> </a:t>
            </a:r>
            <a:r>
              <a:rPr lang="en-US" sz="1100" dirty="0" err="1"/>
              <a:t>dell'Australia</a:t>
            </a:r>
            <a:endParaRPr lang="en-US" sz="1100" dirty="0"/>
          </a:p>
          <a:p>
            <a:pPr algn="just"/>
            <a:r>
              <a:rPr lang="en-US" sz="1100" b="1" dirty="0"/>
              <a:t>Le </a:t>
            </a:r>
            <a:r>
              <a:rPr lang="en-US" sz="1100" b="1" dirty="0" err="1"/>
              <a:t>nuove</a:t>
            </a:r>
            <a:r>
              <a:rPr lang="en-US" sz="1100" b="1" dirty="0"/>
              <a:t> </a:t>
            </a:r>
            <a:r>
              <a:rPr lang="en-US" sz="1100" b="1" dirty="0" err="1"/>
              <a:t>edizioni</a:t>
            </a:r>
            <a:r>
              <a:rPr lang="en-US" sz="1100" b="1" dirty="0"/>
              <a:t> prima </a:t>
            </a:r>
            <a:r>
              <a:rPr lang="en-US" sz="1100" b="1" dirty="0" err="1"/>
              <a:t>della</a:t>
            </a:r>
            <a:r>
              <a:rPr lang="en-US" sz="1100" b="1" dirty="0"/>
              <a:t> </a:t>
            </a:r>
            <a:r>
              <a:rPr lang="en-US" sz="1100" b="1" dirty="0" err="1"/>
              <a:t>conquista</a:t>
            </a:r>
            <a:r>
              <a:rPr lang="en-US" sz="1100" b="1" dirty="0"/>
              <a:t> </a:t>
            </a:r>
            <a:r>
              <a:rPr lang="en-US" sz="1100" b="1" dirty="0" err="1"/>
              <a:t>dell'Etiopia</a:t>
            </a:r>
            <a:r>
              <a:rPr lang="en-US" sz="1100" dirty="0"/>
              <a:t>: </a:t>
            </a:r>
            <a:r>
              <a:rPr lang="en-US" sz="1100" dirty="0" err="1"/>
              <a:t>L'importanza</a:t>
            </a:r>
            <a:r>
              <a:rPr lang="en-US" sz="1100" dirty="0"/>
              <a:t> </a:t>
            </a:r>
            <a:r>
              <a:rPr lang="en-US" sz="1100" dirty="0" err="1"/>
              <a:t>periodizzante</a:t>
            </a:r>
            <a:r>
              <a:rPr lang="en-US" sz="1100" dirty="0"/>
              <a:t>, per la </a:t>
            </a:r>
            <a:r>
              <a:rPr lang="en-US" sz="1100" dirty="0" err="1"/>
              <a:t>politica</a:t>
            </a:r>
            <a:r>
              <a:rPr lang="en-US" sz="1100" dirty="0"/>
              <a:t> </a:t>
            </a:r>
            <a:r>
              <a:rPr lang="en-US" sz="1100" dirty="0" err="1"/>
              <a:t>scolastica</a:t>
            </a:r>
            <a:r>
              <a:rPr lang="en-US" sz="1100" dirty="0"/>
              <a:t> del fascismo, </a:t>
            </a:r>
            <a:r>
              <a:rPr lang="en-US" sz="1100" dirty="0" err="1"/>
              <a:t>della</a:t>
            </a:r>
            <a:r>
              <a:rPr lang="en-US" sz="1100" dirty="0"/>
              <a:t> </a:t>
            </a:r>
            <a:r>
              <a:rPr lang="en-US" sz="1100" dirty="0" err="1"/>
              <a:t>guerra</a:t>
            </a:r>
            <a:r>
              <a:rPr lang="en-US" sz="1100" dirty="0"/>
              <a:t> di </a:t>
            </a:r>
            <a:r>
              <a:rPr lang="en-US" sz="1100" dirty="0" err="1"/>
              <a:t>conquista</a:t>
            </a:r>
            <a:r>
              <a:rPr lang="en-US" sz="1100" dirty="0"/>
              <a:t> </a:t>
            </a:r>
            <a:r>
              <a:rPr lang="en-US" sz="1100" dirty="0" err="1"/>
              <a:t>dell'Etiopia</a:t>
            </a:r>
            <a:r>
              <a:rPr lang="en-US" sz="1100" dirty="0"/>
              <a:t> </a:t>
            </a:r>
            <a:r>
              <a:rPr lang="en-US" sz="1100" dirty="0" err="1"/>
              <a:t>viene</a:t>
            </a:r>
            <a:r>
              <a:rPr lang="en-US" sz="1100" dirty="0"/>
              <a:t> </a:t>
            </a:r>
            <a:r>
              <a:rPr lang="en-US" sz="1100" dirty="0" err="1"/>
              <a:t>spesso</a:t>
            </a:r>
            <a:r>
              <a:rPr lang="en-US" sz="1100" dirty="0"/>
              <a:t> </a:t>
            </a:r>
            <a:r>
              <a:rPr lang="en-US" sz="1100" dirty="0" err="1"/>
              <a:t>sottovalutata</a:t>
            </a:r>
            <a:r>
              <a:rPr lang="en-US" sz="1100" dirty="0"/>
              <a:t> </a:t>
            </a:r>
            <a:r>
              <a:rPr lang="en-US" sz="1100" dirty="0" err="1"/>
              <a:t>dagli</a:t>
            </a:r>
            <a:r>
              <a:rPr lang="en-US" sz="1100" dirty="0"/>
              <a:t> </a:t>
            </a:r>
            <a:r>
              <a:rPr lang="en-US" sz="1100" dirty="0" err="1"/>
              <a:t>studiosi</a:t>
            </a:r>
            <a:r>
              <a:rPr lang="en-US" sz="1100" dirty="0"/>
              <a:t>. </a:t>
            </a:r>
            <a:r>
              <a:rPr lang="en-US" sz="1100" dirty="0" err="1"/>
              <a:t>Motivi</a:t>
            </a:r>
            <a:r>
              <a:rPr lang="en-US" sz="1100" dirty="0"/>
              <a:t> per </a:t>
            </a:r>
            <a:r>
              <a:rPr lang="en-US" sz="1100" dirty="0" err="1"/>
              <a:t>riattribuire</a:t>
            </a:r>
            <a:r>
              <a:rPr lang="en-US" sz="1100" dirty="0"/>
              <a:t> la </a:t>
            </a:r>
            <a:r>
              <a:rPr lang="en-US" sz="1100" dirty="0" err="1"/>
              <a:t>giusta</a:t>
            </a:r>
            <a:r>
              <a:rPr lang="en-US" sz="1100" dirty="0"/>
              <a:t> </a:t>
            </a:r>
            <a:r>
              <a:rPr lang="en-US" sz="1100" dirty="0" err="1"/>
              <a:t>importanza</a:t>
            </a:r>
            <a:r>
              <a:rPr lang="en-US" sz="1100" dirty="0"/>
              <a:t> </a:t>
            </a:r>
            <a:r>
              <a:rPr lang="en-US" sz="1100" dirty="0" err="1"/>
              <a:t>esegetica</a:t>
            </a:r>
            <a:r>
              <a:rPr lang="en-US" sz="1100" dirty="0"/>
              <a:t> a </a:t>
            </a:r>
            <a:r>
              <a:rPr lang="en-US" sz="1100" dirty="0" err="1"/>
              <a:t>questo</a:t>
            </a:r>
            <a:r>
              <a:rPr lang="en-US" sz="1100" dirty="0"/>
              <a:t> </a:t>
            </a:r>
            <a:r>
              <a:rPr lang="en-US" sz="1100" dirty="0" err="1"/>
              <a:t>avvenimento</a:t>
            </a:r>
            <a:r>
              <a:rPr lang="en-US" sz="1100" dirty="0"/>
              <a:t> politico </a:t>
            </a:r>
            <a:r>
              <a:rPr lang="en-US" sz="1100" dirty="0" err="1"/>
              <a:t>militare</a:t>
            </a:r>
            <a:r>
              <a:rPr lang="en-US" sz="1100" dirty="0"/>
              <a:t> </a:t>
            </a:r>
            <a:r>
              <a:rPr lang="en-US" sz="1100" dirty="0" err="1"/>
              <a:t>sono</a:t>
            </a:r>
            <a:r>
              <a:rPr lang="en-US" sz="1100" dirty="0"/>
              <a:t> </a:t>
            </a:r>
            <a:r>
              <a:rPr lang="en-US" sz="1100" dirty="0" err="1"/>
              <a:t>molti</a:t>
            </a:r>
            <a:r>
              <a:rPr lang="en-US" sz="1100" dirty="0"/>
              <a:t>, ma in </a:t>
            </a:r>
            <a:r>
              <a:rPr lang="en-US" sz="1100" dirty="0" err="1"/>
              <a:t>questo</a:t>
            </a:r>
            <a:r>
              <a:rPr lang="en-US" sz="1100" dirty="0"/>
              <a:t> </a:t>
            </a:r>
            <a:r>
              <a:rPr lang="en-US" sz="1100" dirty="0" err="1"/>
              <a:t>contesto</a:t>
            </a:r>
            <a:r>
              <a:rPr lang="en-US" sz="1100" dirty="0"/>
              <a:t> </a:t>
            </a:r>
            <a:r>
              <a:rPr lang="en-US" sz="1100" dirty="0" err="1"/>
              <a:t>sicuramente</a:t>
            </a:r>
            <a:r>
              <a:rPr lang="en-US" sz="1100" dirty="0"/>
              <a:t> non </a:t>
            </a:r>
            <a:r>
              <a:rPr lang="en-US" sz="1100" dirty="0" err="1"/>
              <a:t>si</a:t>
            </a:r>
            <a:r>
              <a:rPr lang="en-US" sz="1100" dirty="0"/>
              <a:t> </a:t>
            </a:r>
            <a:r>
              <a:rPr lang="en-US" sz="1100" dirty="0" err="1"/>
              <a:t>può</a:t>
            </a:r>
            <a:r>
              <a:rPr lang="en-US" sz="1100" dirty="0"/>
              <a:t> </a:t>
            </a:r>
            <a:r>
              <a:rPr lang="en-US" sz="1100" dirty="0" err="1"/>
              <a:t>ignorare</a:t>
            </a:r>
            <a:r>
              <a:rPr lang="en-US" sz="1100" dirty="0"/>
              <a:t> </a:t>
            </a:r>
            <a:r>
              <a:rPr lang="en-US" sz="1100" dirty="0" err="1"/>
              <a:t>che</a:t>
            </a:r>
            <a:r>
              <a:rPr lang="en-US" sz="1100" dirty="0"/>
              <a:t> </a:t>
            </a:r>
            <a:r>
              <a:rPr lang="en-US" sz="1100" dirty="0" err="1"/>
              <a:t>fu</a:t>
            </a:r>
            <a:r>
              <a:rPr lang="en-US" sz="1100" dirty="0"/>
              <a:t> </a:t>
            </a:r>
            <a:r>
              <a:rPr lang="en-US" sz="1100" dirty="0" err="1"/>
              <a:t>l'unica</a:t>
            </a:r>
            <a:r>
              <a:rPr lang="en-US" sz="1100" dirty="0"/>
              <a:t> </a:t>
            </a:r>
            <a:r>
              <a:rPr lang="en-US" sz="1100" dirty="0" err="1"/>
              <a:t>volta</a:t>
            </a:r>
            <a:r>
              <a:rPr lang="en-US" sz="1100" dirty="0"/>
              <a:t> </a:t>
            </a:r>
            <a:r>
              <a:rPr lang="en-US" sz="1100" dirty="0" err="1"/>
              <a:t>occasione</a:t>
            </a:r>
            <a:r>
              <a:rPr lang="en-US" sz="1100" dirty="0"/>
              <a:t> in cui </a:t>
            </a:r>
            <a:r>
              <a:rPr lang="en-US" sz="1100" dirty="0" err="1"/>
              <a:t>dei</a:t>
            </a:r>
            <a:r>
              <a:rPr lang="en-US" sz="1100" dirty="0"/>
              <a:t> </a:t>
            </a:r>
            <a:r>
              <a:rPr lang="en-US" sz="1100" dirty="0" err="1"/>
              <a:t>testi</a:t>
            </a:r>
            <a:r>
              <a:rPr lang="en-US" sz="1100" dirty="0"/>
              <a:t> </a:t>
            </a:r>
            <a:r>
              <a:rPr lang="en-US" sz="1100" dirty="0" err="1"/>
              <a:t>anche</a:t>
            </a:r>
            <a:r>
              <a:rPr lang="en-US" sz="1100" dirty="0"/>
              <a:t> </a:t>
            </a:r>
            <a:r>
              <a:rPr lang="en-US" sz="1100" dirty="0" err="1"/>
              <a:t>recentemente</a:t>
            </a:r>
            <a:r>
              <a:rPr lang="en-US" sz="1100" dirty="0"/>
              <a:t> </a:t>
            </a:r>
            <a:r>
              <a:rPr lang="en-US" sz="1100" dirty="0" err="1"/>
              <a:t>editi</a:t>
            </a:r>
            <a:r>
              <a:rPr lang="en-US" sz="1100" dirty="0"/>
              <a:t> dal </a:t>
            </a:r>
            <a:r>
              <a:rPr lang="en-US" sz="1100" dirty="0" err="1"/>
              <a:t>ministero</a:t>
            </a:r>
            <a:r>
              <a:rPr lang="en-US" sz="1100" dirty="0"/>
              <a:t> </a:t>
            </a:r>
            <a:r>
              <a:rPr lang="en-US" sz="1100" dirty="0" err="1"/>
              <a:t>furono</a:t>
            </a:r>
            <a:r>
              <a:rPr lang="en-US" sz="1100" dirty="0"/>
              <a:t> </a:t>
            </a:r>
            <a:r>
              <a:rPr lang="en-US" sz="1100" dirty="0" err="1"/>
              <a:t>rimaneggiati</a:t>
            </a:r>
            <a:r>
              <a:rPr lang="en-US" sz="1100" dirty="0"/>
              <a:t> in tempi da record per </a:t>
            </a:r>
            <a:r>
              <a:rPr lang="en-US" sz="1100" dirty="0" err="1"/>
              <a:t>aggiornarli</a:t>
            </a:r>
            <a:r>
              <a:rPr lang="en-US" sz="1100" dirty="0"/>
              <a:t> </a:t>
            </a:r>
            <a:r>
              <a:rPr lang="en-US" sz="1100" dirty="0" err="1"/>
              <a:t>alla</a:t>
            </a:r>
            <a:r>
              <a:rPr lang="en-US" sz="1100" dirty="0"/>
              <a:t> </a:t>
            </a:r>
            <a:r>
              <a:rPr lang="en-US" sz="1100" dirty="0" err="1"/>
              <a:t>nuova</a:t>
            </a:r>
            <a:r>
              <a:rPr lang="en-US" sz="1100" dirty="0"/>
              <a:t> </a:t>
            </a:r>
            <a:r>
              <a:rPr lang="en-US" sz="1100" dirty="0" err="1"/>
              <a:t>situazione</a:t>
            </a:r>
            <a:r>
              <a:rPr lang="en-US" sz="1100" dirty="0"/>
              <a:t> “</a:t>
            </a:r>
            <a:r>
              <a:rPr lang="en-US" sz="1100" dirty="0" err="1"/>
              <a:t>imperiale</a:t>
            </a:r>
            <a:r>
              <a:rPr lang="en-US" sz="1100" dirty="0"/>
              <a:t>” </a:t>
            </a:r>
            <a:r>
              <a:rPr lang="en-US" sz="1100" dirty="0" err="1"/>
              <a:t>scaturita</a:t>
            </a:r>
            <a:r>
              <a:rPr lang="en-US" sz="1100" dirty="0"/>
              <a:t> </a:t>
            </a:r>
            <a:r>
              <a:rPr lang="en-US" sz="1100" dirty="0" err="1"/>
              <a:t>dalla</a:t>
            </a:r>
            <a:r>
              <a:rPr lang="en-US" sz="1100" dirty="0"/>
              <a:t> </a:t>
            </a:r>
            <a:r>
              <a:rPr lang="en-US" sz="1100" dirty="0" err="1"/>
              <a:t>conquista</a:t>
            </a:r>
            <a:r>
              <a:rPr lang="en-US" sz="1100" dirty="0"/>
              <a:t>. </a:t>
            </a:r>
            <a:r>
              <a:rPr lang="en-US" sz="1100" dirty="0" err="1"/>
              <a:t>Quest'ultima</a:t>
            </a:r>
            <a:r>
              <a:rPr lang="en-US" sz="1100" dirty="0"/>
              <a:t>, </a:t>
            </a:r>
            <a:r>
              <a:rPr lang="en-US" sz="1100" dirty="0" err="1"/>
              <a:t>maturata</a:t>
            </a:r>
            <a:r>
              <a:rPr lang="en-US" sz="1100" dirty="0"/>
              <a:t> in </a:t>
            </a:r>
            <a:r>
              <a:rPr lang="en-US" sz="1100" dirty="0" err="1"/>
              <a:t>sette</a:t>
            </a:r>
            <a:r>
              <a:rPr lang="en-US" sz="1100" dirty="0"/>
              <a:t> </a:t>
            </a:r>
            <a:r>
              <a:rPr lang="en-US" sz="1100" dirty="0" err="1"/>
              <a:t>mesi</a:t>
            </a:r>
            <a:r>
              <a:rPr lang="en-US" sz="1100" dirty="0"/>
              <a:t>, </a:t>
            </a:r>
            <a:r>
              <a:rPr lang="en-US" sz="1100" dirty="0" err="1"/>
              <a:t>cioè</a:t>
            </a:r>
            <a:r>
              <a:rPr lang="en-US" sz="1100" dirty="0"/>
              <a:t> in </a:t>
            </a:r>
            <a:r>
              <a:rPr lang="en-US" sz="1100" dirty="0" err="1"/>
              <a:t>contemporanea</a:t>
            </a:r>
            <a:r>
              <a:rPr lang="en-US" sz="1100" dirty="0"/>
              <a:t> </a:t>
            </a:r>
            <a:r>
              <a:rPr lang="en-US" sz="1100" dirty="0" err="1"/>
              <a:t>allo</a:t>
            </a:r>
            <a:r>
              <a:rPr lang="en-US" sz="1100" dirty="0"/>
              <a:t> </a:t>
            </a:r>
            <a:r>
              <a:rPr lang="en-US" sz="1100" dirty="0" err="1"/>
              <a:t>svolgimento</a:t>
            </a:r>
            <a:r>
              <a:rPr lang="en-US" sz="1100" dirty="0"/>
              <a:t> </a:t>
            </a:r>
            <a:r>
              <a:rPr lang="en-US" sz="1100" dirty="0" err="1"/>
              <a:t>dall'anno</a:t>
            </a:r>
            <a:r>
              <a:rPr lang="en-US" sz="1100" dirty="0"/>
              <a:t> </a:t>
            </a:r>
            <a:r>
              <a:rPr lang="en-US" sz="1100" dirty="0" err="1"/>
              <a:t>scolastico</a:t>
            </a:r>
            <a:r>
              <a:rPr lang="en-US" sz="1100" dirty="0"/>
              <a:t>, era </a:t>
            </a:r>
            <a:r>
              <a:rPr lang="en-US" sz="1100" dirty="0" err="1"/>
              <a:t>terminata</a:t>
            </a:r>
            <a:r>
              <a:rPr lang="en-US" sz="1100" dirty="0"/>
              <a:t> prima </a:t>
            </a:r>
            <a:r>
              <a:rPr lang="en-US" sz="1100" dirty="0" err="1"/>
              <a:t>della</a:t>
            </a:r>
            <a:r>
              <a:rPr lang="en-US" sz="1100" dirty="0"/>
              <a:t> </a:t>
            </a:r>
            <a:r>
              <a:rPr lang="en-US" sz="1100" dirty="0" err="1"/>
              <a:t>chiusura</a:t>
            </a:r>
            <a:r>
              <a:rPr lang="en-US" sz="1100" dirty="0"/>
              <a:t> </a:t>
            </a:r>
            <a:r>
              <a:rPr lang="en-US" sz="1100" dirty="0" err="1"/>
              <a:t>delle</a:t>
            </a:r>
            <a:r>
              <a:rPr lang="en-US" sz="1100" dirty="0"/>
              <a:t> </a:t>
            </a:r>
            <a:r>
              <a:rPr lang="en-US" sz="1100" dirty="0" err="1"/>
              <a:t>scuole</a:t>
            </a:r>
            <a:r>
              <a:rPr lang="en-US" sz="1100" dirty="0"/>
              <a:t>. I </a:t>
            </a:r>
            <a:r>
              <a:rPr lang="en-US" sz="1100" dirty="0" err="1"/>
              <a:t>volumi</a:t>
            </a:r>
            <a:r>
              <a:rPr lang="en-US" sz="1100" dirty="0"/>
              <a:t> </a:t>
            </a:r>
            <a:r>
              <a:rPr lang="en-US" sz="1100" dirty="0" err="1"/>
              <a:t>che</a:t>
            </a:r>
            <a:r>
              <a:rPr lang="en-US" sz="1100" dirty="0"/>
              <a:t> </a:t>
            </a:r>
            <a:r>
              <a:rPr lang="en-US" sz="1100" dirty="0" err="1"/>
              <a:t>vennero</a:t>
            </a:r>
            <a:r>
              <a:rPr lang="en-US" sz="1100" dirty="0"/>
              <a:t> </a:t>
            </a:r>
            <a:r>
              <a:rPr lang="en-US" sz="1100" dirty="0" err="1"/>
              <a:t>modificati</a:t>
            </a:r>
            <a:r>
              <a:rPr lang="en-US" sz="1100" dirty="0"/>
              <a:t> con </a:t>
            </a:r>
            <a:r>
              <a:rPr lang="en-US" sz="1100" dirty="0" err="1"/>
              <a:t>integrazioni</a:t>
            </a:r>
            <a:r>
              <a:rPr lang="en-US" sz="1100" dirty="0"/>
              <a:t> dedicate </a:t>
            </a:r>
            <a:r>
              <a:rPr lang="en-US" sz="1100" dirty="0" err="1"/>
              <a:t>furono</a:t>
            </a:r>
            <a:r>
              <a:rPr lang="en-US" sz="1100" dirty="0"/>
              <a:t> </a:t>
            </a:r>
            <a:r>
              <a:rPr lang="en-US" sz="1100" dirty="0" err="1"/>
              <a:t>alcune</a:t>
            </a:r>
            <a:r>
              <a:rPr lang="en-US" sz="1100" dirty="0"/>
              <a:t> </a:t>
            </a:r>
            <a:r>
              <a:rPr lang="en-US" sz="1100" dirty="0" err="1"/>
              <a:t>antologie</a:t>
            </a:r>
            <a:r>
              <a:rPr lang="en-US" sz="1100" dirty="0"/>
              <a:t>, </a:t>
            </a:r>
            <a:r>
              <a:rPr lang="en-US" sz="1100" dirty="0" err="1"/>
              <a:t>tra</a:t>
            </a:r>
            <a:r>
              <a:rPr lang="en-US" sz="1100" dirty="0"/>
              <a:t> cui quelle </a:t>
            </a:r>
            <a:r>
              <a:rPr lang="en-US" sz="1100" dirty="0" err="1"/>
              <a:t>appena</a:t>
            </a:r>
            <a:r>
              <a:rPr lang="en-US" sz="1100" dirty="0"/>
              <a:t> </a:t>
            </a:r>
            <a:r>
              <a:rPr lang="en-US" sz="1100" dirty="0" err="1"/>
              <a:t>uscite</a:t>
            </a:r>
            <a:r>
              <a:rPr lang="en-US" sz="1100" dirty="0"/>
              <a:t>, e le </a:t>
            </a:r>
            <a:r>
              <a:rPr lang="en-US" sz="1100" dirty="0" err="1"/>
              <a:t>parti</a:t>
            </a:r>
            <a:r>
              <a:rPr lang="en-US" sz="1100" dirty="0"/>
              <a:t> di </a:t>
            </a:r>
            <a:r>
              <a:rPr lang="en-US" sz="1100" dirty="0" err="1"/>
              <a:t>storia</a:t>
            </a:r>
            <a:r>
              <a:rPr lang="en-US" sz="1100" dirty="0"/>
              <a:t> </a:t>
            </a:r>
            <a:r>
              <a:rPr lang="en-US" sz="1100" dirty="0" err="1"/>
              <a:t>dei</a:t>
            </a:r>
            <a:r>
              <a:rPr lang="en-US" sz="1100" dirty="0"/>
              <a:t> </a:t>
            </a:r>
            <a:r>
              <a:rPr lang="en-US" sz="1100" dirty="0" err="1"/>
              <a:t>sussidiari</a:t>
            </a:r>
            <a:r>
              <a:rPr lang="en-US" sz="1100" dirty="0"/>
              <a:t>, </a:t>
            </a:r>
            <a:r>
              <a:rPr lang="en-US" sz="1100" dirty="0" err="1"/>
              <a:t>confermando</a:t>
            </a:r>
            <a:r>
              <a:rPr lang="en-US" sz="1100" dirty="0"/>
              <a:t> la </a:t>
            </a:r>
            <a:r>
              <a:rPr lang="en-US" sz="1100" dirty="0" err="1"/>
              <a:t>potente</a:t>
            </a:r>
            <a:r>
              <a:rPr lang="en-US" sz="1100" dirty="0"/>
              <a:t> </a:t>
            </a:r>
            <a:r>
              <a:rPr lang="en-US" sz="1100" dirty="0" err="1"/>
              <a:t>scelta</a:t>
            </a:r>
            <a:r>
              <a:rPr lang="en-US" sz="1100" dirty="0"/>
              <a:t> </a:t>
            </a:r>
            <a:r>
              <a:rPr lang="en-US" sz="1100" dirty="0" err="1"/>
              <a:t>ideologico-politica</a:t>
            </a:r>
            <a:r>
              <a:rPr lang="en-US" sz="1100" dirty="0"/>
              <a:t> del fascismo di </a:t>
            </a:r>
            <a:r>
              <a:rPr lang="en-US" sz="1100" dirty="0" err="1"/>
              <a:t>fondere</a:t>
            </a:r>
            <a:r>
              <a:rPr lang="en-US" sz="1100" dirty="0"/>
              <a:t> </a:t>
            </a:r>
            <a:r>
              <a:rPr lang="en-US" sz="1100" dirty="0" err="1"/>
              <a:t>storia</a:t>
            </a:r>
            <a:r>
              <a:rPr lang="en-US" sz="1100" dirty="0"/>
              <a:t> </a:t>
            </a:r>
            <a:r>
              <a:rPr lang="en-US" sz="1100" dirty="0" err="1"/>
              <a:t>contemporanea</a:t>
            </a:r>
            <a:r>
              <a:rPr lang="en-US" sz="1100" dirty="0"/>
              <a:t> e </a:t>
            </a:r>
            <a:r>
              <a:rPr lang="en-US" sz="1100" dirty="0" err="1"/>
              <a:t>attualità</a:t>
            </a:r>
            <a:r>
              <a:rPr lang="en-US" sz="1100" dirty="0"/>
              <a:t> </a:t>
            </a:r>
            <a:r>
              <a:rPr lang="en-US" sz="1100" dirty="0" err="1"/>
              <a:t>facendo</a:t>
            </a:r>
            <a:r>
              <a:rPr lang="en-US" sz="1100" dirty="0"/>
              <a:t> </a:t>
            </a:r>
            <a:r>
              <a:rPr lang="en-US" sz="1100" dirty="0" err="1"/>
              <a:t>terminare</a:t>
            </a:r>
            <a:r>
              <a:rPr lang="en-US" sz="1100" dirty="0"/>
              <a:t> </a:t>
            </a:r>
            <a:r>
              <a:rPr lang="en-US" sz="1100" dirty="0" err="1"/>
              <a:t>il</a:t>
            </a:r>
            <a:r>
              <a:rPr lang="en-US" sz="1100" dirty="0"/>
              <a:t> </a:t>
            </a:r>
            <a:r>
              <a:rPr lang="en-US" sz="1100" dirty="0" err="1"/>
              <a:t>percorso</a:t>
            </a:r>
            <a:r>
              <a:rPr lang="en-US" sz="1100" dirty="0"/>
              <a:t> di studio con </a:t>
            </a:r>
            <a:r>
              <a:rPr lang="en-US" sz="1100" dirty="0" err="1"/>
              <a:t>gli</a:t>
            </a:r>
            <a:r>
              <a:rPr lang="en-US" sz="1100" dirty="0"/>
              <a:t> </a:t>
            </a:r>
            <a:r>
              <a:rPr lang="en-US" sz="1100" dirty="0" err="1"/>
              <a:t>ultimi</a:t>
            </a:r>
            <a:r>
              <a:rPr lang="en-US" sz="1100" dirty="0"/>
              <a:t> </a:t>
            </a:r>
            <a:r>
              <a:rPr lang="en-US" sz="1100" dirty="0" err="1"/>
              <a:t>avvenimenti</a:t>
            </a:r>
            <a:r>
              <a:rPr lang="en-US" sz="1100" dirty="0"/>
              <a:t> del regime.</a:t>
            </a:r>
          </a:p>
          <a:p>
            <a:pPr algn="just"/>
            <a:r>
              <a:rPr lang="en-US" sz="1100" b="1" dirty="0"/>
              <a:t>I </a:t>
            </a:r>
            <a:r>
              <a:rPr lang="en-US" sz="1100" b="1" dirty="0" err="1"/>
              <a:t>testi</a:t>
            </a:r>
            <a:r>
              <a:rPr lang="en-US" sz="1100" b="1" dirty="0"/>
              <a:t> </a:t>
            </a:r>
            <a:r>
              <a:rPr lang="en-US" sz="1100" b="1" dirty="0" err="1"/>
              <a:t>imperiali</a:t>
            </a:r>
            <a:r>
              <a:rPr lang="en-US" sz="1100" b="1" dirty="0"/>
              <a:t> </a:t>
            </a:r>
            <a:r>
              <a:rPr lang="en-US" sz="1100" dirty="0"/>
              <a:t>La </a:t>
            </a:r>
            <a:r>
              <a:rPr lang="en-US" sz="1100" dirty="0" err="1"/>
              <a:t>nuova</a:t>
            </a:r>
            <a:r>
              <a:rPr lang="en-US" sz="1100" dirty="0"/>
              <a:t> </a:t>
            </a:r>
            <a:r>
              <a:rPr lang="en-US" sz="1100" dirty="0" err="1"/>
              <a:t>fase</a:t>
            </a:r>
            <a:r>
              <a:rPr lang="en-US" sz="1100" dirty="0"/>
              <a:t> </a:t>
            </a:r>
            <a:r>
              <a:rPr lang="en-US" sz="1100" dirty="0" err="1"/>
              <a:t>imperiale</a:t>
            </a:r>
            <a:r>
              <a:rPr lang="en-US" sz="1100" dirty="0"/>
              <a:t> del regime </a:t>
            </a:r>
            <a:r>
              <a:rPr lang="en-US" sz="1100" dirty="0" err="1"/>
              <a:t>vede</a:t>
            </a:r>
            <a:r>
              <a:rPr lang="en-US" sz="1100" dirty="0"/>
              <a:t> </a:t>
            </a:r>
            <a:r>
              <a:rPr lang="en-US" sz="1100" dirty="0" err="1"/>
              <a:t>crescere</a:t>
            </a:r>
            <a:r>
              <a:rPr lang="en-US" sz="1100" dirty="0"/>
              <a:t> </a:t>
            </a:r>
            <a:r>
              <a:rPr lang="en-US" sz="1100" dirty="0" err="1"/>
              <a:t>fortemente</a:t>
            </a:r>
            <a:r>
              <a:rPr lang="en-US" sz="1100" dirty="0"/>
              <a:t> lo </a:t>
            </a:r>
            <a:r>
              <a:rPr lang="en-US" sz="1100" dirty="0" err="1"/>
              <a:t>spazio</a:t>
            </a:r>
            <a:r>
              <a:rPr lang="en-US" sz="1100" dirty="0"/>
              <a:t> </a:t>
            </a:r>
            <a:r>
              <a:rPr lang="en-US" sz="1100" dirty="0" err="1"/>
              <a:t>dedicato</a:t>
            </a:r>
            <a:r>
              <a:rPr lang="en-US" sz="1100" dirty="0"/>
              <a:t> </a:t>
            </a:r>
            <a:r>
              <a:rPr lang="en-US" sz="1100" dirty="0" err="1"/>
              <a:t>alle</a:t>
            </a:r>
            <a:r>
              <a:rPr lang="en-US" sz="1100" dirty="0"/>
              <a:t> </a:t>
            </a:r>
            <a:r>
              <a:rPr lang="en-US" sz="1100" dirty="0" err="1"/>
              <a:t>colonie</a:t>
            </a:r>
            <a:r>
              <a:rPr lang="en-US" sz="1100" dirty="0"/>
              <a:t> sui libri di </a:t>
            </a:r>
            <a:r>
              <a:rPr lang="en-US" sz="1100" dirty="0" err="1"/>
              <a:t>testo</a:t>
            </a:r>
            <a:r>
              <a:rPr lang="en-US" sz="1100" dirty="0"/>
              <a:t>. </a:t>
            </a:r>
            <a:r>
              <a:rPr lang="en-US" sz="1100" dirty="0" err="1"/>
              <a:t>Pubblicati</a:t>
            </a:r>
            <a:r>
              <a:rPr lang="en-US" sz="1100" dirty="0"/>
              <a:t> </a:t>
            </a:r>
            <a:r>
              <a:rPr lang="en-US" sz="1100" dirty="0" err="1"/>
              <a:t>tra</a:t>
            </a:r>
            <a:r>
              <a:rPr lang="en-US" sz="1100" dirty="0"/>
              <a:t> </a:t>
            </a:r>
            <a:r>
              <a:rPr lang="en-US" sz="1100" dirty="0" err="1"/>
              <a:t>il</a:t>
            </a:r>
            <a:r>
              <a:rPr lang="en-US" sz="1100" dirty="0"/>
              <a:t> 1938 e </a:t>
            </a:r>
            <a:r>
              <a:rPr lang="en-US" sz="1100" dirty="0" err="1"/>
              <a:t>il</a:t>
            </a:r>
            <a:r>
              <a:rPr lang="en-US" sz="1100" dirty="0"/>
              <a:t> 1939, in </a:t>
            </a:r>
            <a:r>
              <a:rPr lang="en-US" sz="1100" dirty="0" err="1"/>
              <a:t>questi</a:t>
            </a:r>
            <a:r>
              <a:rPr lang="en-US" sz="1100" dirty="0"/>
              <a:t> </a:t>
            </a:r>
            <a:r>
              <a:rPr lang="en-US" sz="1100" dirty="0" err="1"/>
              <a:t>volumi</a:t>
            </a:r>
            <a:r>
              <a:rPr lang="en-US" sz="1100" dirty="0"/>
              <a:t> </a:t>
            </a:r>
            <a:r>
              <a:rPr lang="en-US" sz="1100" dirty="0" err="1"/>
              <a:t>aumentano</a:t>
            </a:r>
            <a:r>
              <a:rPr lang="en-US" sz="1100" dirty="0"/>
              <a:t> </a:t>
            </a:r>
            <a:r>
              <a:rPr lang="en-US" sz="1100" dirty="0" err="1"/>
              <a:t>sia</a:t>
            </a:r>
            <a:r>
              <a:rPr lang="en-US" sz="1100" dirty="0"/>
              <a:t> </a:t>
            </a:r>
            <a:r>
              <a:rPr lang="en-US" sz="1100" dirty="0" err="1"/>
              <a:t>i</a:t>
            </a:r>
            <a:r>
              <a:rPr lang="en-US" sz="1100" dirty="0"/>
              <a:t> </a:t>
            </a:r>
            <a:r>
              <a:rPr lang="en-US" sz="1100" dirty="0" err="1"/>
              <a:t>brani</a:t>
            </a:r>
            <a:r>
              <a:rPr lang="en-US" sz="1100" dirty="0"/>
              <a:t> </a:t>
            </a:r>
            <a:r>
              <a:rPr lang="en-US" sz="1100" dirty="0" err="1"/>
              <a:t>dedicati</a:t>
            </a:r>
            <a:r>
              <a:rPr lang="en-US" sz="1100" dirty="0"/>
              <a:t> </a:t>
            </a:r>
            <a:r>
              <a:rPr lang="en-US" sz="1100" dirty="0" err="1"/>
              <a:t>esplicitamente</a:t>
            </a:r>
            <a:r>
              <a:rPr lang="en-US" sz="1100" dirty="0"/>
              <a:t> </a:t>
            </a:r>
            <a:r>
              <a:rPr lang="en-US" sz="1100" dirty="0" err="1"/>
              <a:t>alle</a:t>
            </a:r>
            <a:r>
              <a:rPr lang="en-US" sz="1100" dirty="0"/>
              <a:t> </a:t>
            </a:r>
            <a:r>
              <a:rPr lang="en-US" sz="1100" dirty="0" err="1"/>
              <a:t>colonie</a:t>
            </a:r>
            <a:r>
              <a:rPr lang="en-US" sz="1100" dirty="0"/>
              <a:t>, </a:t>
            </a:r>
            <a:r>
              <a:rPr lang="en-US" sz="1100" dirty="0" err="1"/>
              <a:t>sia</a:t>
            </a:r>
            <a:r>
              <a:rPr lang="en-US" sz="1100" dirty="0"/>
              <a:t> </a:t>
            </a:r>
            <a:r>
              <a:rPr lang="en-US" sz="1100" dirty="0" err="1"/>
              <a:t>quelli</a:t>
            </a:r>
            <a:r>
              <a:rPr lang="en-US" sz="1100" dirty="0"/>
              <a:t> in cui le </a:t>
            </a:r>
            <a:r>
              <a:rPr lang="en-US" sz="1100" dirty="0" err="1"/>
              <a:t>colonie</a:t>
            </a:r>
            <a:r>
              <a:rPr lang="en-US" sz="1100" dirty="0"/>
              <a:t> </a:t>
            </a:r>
            <a:r>
              <a:rPr lang="en-US" sz="1100" dirty="0" err="1"/>
              <a:t>compaiono</a:t>
            </a:r>
            <a:r>
              <a:rPr lang="en-US" sz="1100" dirty="0"/>
              <a:t> </a:t>
            </a:r>
            <a:r>
              <a:rPr lang="en-US" sz="1100" dirty="0" err="1"/>
              <a:t>magari</a:t>
            </a:r>
            <a:r>
              <a:rPr lang="en-US" sz="1100" dirty="0"/>
              <a:t> di </a:t>
            </a:r>
            <a:r>
              <a:rPr lang="en-US" sz="1100" dirty="0" err="1"/>
              <a:t>sfuggita</a:t>
            </a:r>
            <a:r>
              <a:rPr lang="en-US" sz="1100" dirty="0"/>
              <a:t>, </a:t>
            </a:r>
            <a:r>
              <a:rPr lang="en-US" sz="1100" dirty="0" err="1"/>
              <a:t>parti</a:t>
            </a:r>
            <a:r>
              <a:rPr lang="en-US" sz="1100" dirty="0"/>
              <a:t> di un </a:t>
            </a:r>
            <a:r>
              <a:rPr lang="en-US" sz="1100" b="1" dirty="0" err="1"/>
              <a:t>contesto</a:t>
            </a:r>
            <a:r>
              <a:rPr lang="en-US" sz="1100" b="1" dirty="0"/>
              <a:t> </a:t>
            </a:r>
            <a:r>
              <a:rPr lang="en-US" sz="1100" b="1" dirty="0" err="1"/>
              <a:t>dell'immaginario</a:t>
            </a:r>
            <a:r>
              <a:rPr lang="en-US" sz="1100" b="1" dirty="0"/>
              <a:t> </a:t>
            </a:r>
            <a:r>
              <a:rPr lang="en-US" sz="1100" b="1" dirty="0" err="1"/>
              <a:t>nazionale</a:t>
            </a:r>
            <a:r>
              <a:rPr lang="en-US" sz="1100" dirty="0"/>
              <a:t> di cui </a:t>
            </a:r>
            <a:r>
              <a:rPr lang="en-US" sz="1100" dirty="0" err="1"/>
              <a:t>ormai</a:t>
            </a:r>
            <a:r>
              <a:rPr lang="en-US" sz="1100" dirty="0"/>
              <a:t> </a:t>
            </a:r>
            <a:r>
              <a:rPr lang="en-US" sz="1100" dirty="0" err="1"/>
              <a:t>fanno</a:t>
            </a:r>
            <a:r>
              <a:rPr lang="en-US" sz="1100" dirty="0"/>
              <a:t> </a:t>
            </a:r>
            <a:r>
              <a:rPr lang="en-US" sz="1100" dirty="0" err="1"/>
              <a:t>parte</a:t>
            </a:r>
            <a:r>
              <a:rPr lang="en-US" sz="1100" dirty="0"/>
              <a:t> </a:t>
            </a:r>
            <a:r>
              <a:rPr lang="en-US" sz="1100" dirty="0" err="1"/>
              <a:t>pienamente</a:t>
            </a:r>
            <a:r>
              <a:rPr lang="en-US" sz="1100" dirty="0"/>
              <a:t>. </a:t>
            </a:r>
            <a:r>
              <a:rPr lang="en-US" sz="1100" dirty="0" err="1"/>
              <a:t>L'epopea</a:t>
            </a:r>
            <a:r>
              <a:rPr lang="en-US" sz="1100" dirty="0"/>
              <a:t> </a:t>
            </a:r>
            <a:r>
              <a:rPr lang="en-US" sz="1100" dirty="0" err="1"/>
              <a:t>della</a:t>
            </a:r>
            <a:r>
              <a:rPr lang="en-US" sz="1100" dirty="0"/>
              <a:t> </a:t>
            </a:r>
            <a:r>
              <a:rPr lang="en-US" sz="1100" dirty="0" err="1"/>
              <a:t>conquista</a:t>
            </a:r>
            <a:r>
              <a:rPr lang="en-US" sz="1100" dirty="0"/>
              <a:t> </a:t>
            </a:r>
            <a:r>
              <a:rPr lang="en-US" sz="1100" dirty="0" err="1"/>
              <a:t>dell'Etiopia</a:t>
            </a:r>
            <a:r>
              <a:rPr lang="en-US" sz="1100" dirty="0"/>
              <a:t> </a:t>
            </a:r>
            <a:r>
              <a:rPr lang="en-US" sz="1100" dirty="0" err="1"/>
              <a:t>occupa</a:t>
            </a:r>
            <a:r>
              <a:rPr lang="en-US" sz="1100" dirty="0"/>
              <a:t> un </a:t>
            </a:r>
            <a:r>
              <a:rPr lang="en-US" sz="1100" dirty="0" err="1"/>
              <a:t>ruolo</a:t>
            </a:r>
            <a:r>
              <a:rPr lang="en-US" sz="1100" dirty="0"/>
              <a:t> </a:t>
            </a:r>
            <a:r>
              <a:rPr lang="en-US" sz="1100" dirty="0" err="1"/>
              <a:t>centrale</a:t>
            </a:r>
            <a:r>
              <a:rPr lang="en-US" sz="1100" dirty="0"/>
              <a:t>, con </a:t>
            </a:r>
            <a:r>
              <a:rPr lang="en-US" sz="1100" dirty="0" err="1"/>
              <a:t>i</a:t>
            </a:r>
            <a:r>
              <a:rPr lang="en-US" sz="1100" dirty="0"/>
              <a:t> </a:t>
            </a:r>
            <a:r>
              <a:rPr lang="en-US" sz="1100" dirty="0" err="1"/>
              <a:t>suoi</a:t>
            </a:r>
            <a:r>
              <a:rPr lang="en-US" sz="1100" dirty="0"/>
              <a:t> </a:t>
            </a:r>
            <a:r>
              <a:rPr lang="en-US" sz="1100" dirty="0" err="1"/>
              <a:t>martiri</a:t>
            </a:r>
            <a:r>
              <a:rPr lang="en-US" sz="1100" dirty="0"/>
              <a:t> ed </a:t>
            </a:r>
            <a:r>
              <a:rPr lang="en-US" sz="1100" dirty="0" err="1"/>
              <a:t>eroi</a:t>
            </a:r>
            <a:r>
              <a:rPr lang="en-US" sz="1100" dirty="0"/>
              <a:t> </a:t>
            </a:r>
            <a:r>
              <a:rPr lang="en-US" sz="1100" dirty="0" err="1"/>
              <a:t>esaltati</a:t>
            </a:r>
            <a:r>
              <a:rPr lang="en-US" sz="1100" dirty="0"/>
              <a:t> e </a:t>
            </a:r>
            <a:r>
              <a:rPr lang="en-US" sz="1100" dirty="0" err="1"/>
              <a:t>ostentati</a:t>
            </a:r>
            <a:r>
              <a:rPr lang="en-US" sz="1100" dirty="0"/>
              <a:t> </a:t>
            </a:r>
            <a:r>
              <a:rPr lang="en-US" sz="1100" dirty="0" err="1"/>
              <a:t>agli</a:t>
            </a:r>
            <a:r>
              <a:rPr lang="en-US" sz="1100" dirty="0"/>
              <a:t> </a:t>
            </a:r>
            <a:r>
              <a:rPr lang="en-US" sz="1100" dirty="0" err="1"/>
              <a:t>alunni</a:t>
            </a:r>
            <a:r>
              <a:rPr lang="en-US" sz="1100" dirty="0"/>
              <a:t> come </a:t>
            </a:r>
            <a:r>
              <a:rPr lang="en-US" sz="1100" dirty="0" err="1"/>
              <a:t>esempi</a:t>
            </a:r>
            <a:r>
              <a:rPr lang="en-US" sz="1100" dirty="0"/>
              <a:t> da </a:t>
            </a:r>
            <a:r>
              <a:rPr lang="en-US" sz="1100" dirty="0" err="1"/>
              <a:t>ammirare</a:t>
            </a:r>
            <a:r>
              <a:rPr lang="en-US" sz="1100" dirty="0"/>
              <a:t> e a cui </a:t>
            </a:r>
            <a:r>
              <a:rPr lang="en-US" sz="1100" dirty="0" err="1"/>
              <a:t>ispirarsi</a:t>
            </a:r>
            <a:r>
              <a:rPr lang="en-US" sz="1100" dirty="0"/>
              <a:t> </a:t>
            </a:r>
            <a:r>
              <a:rPr lang="en-US" sz="1100" dirty="0" err="1"/>
              <a:t>nel</a:t>
            </a:r>
            <a:r>
              <a:rPr lang="en-US" sz="1100" dirty="0"/>
              <a:t> proprio </a:t>
            </a:r>
            <a:r>
              <a:rPr lang="en-US" sz="1100" dirty="0" err="1"/>
              <a:t>percorso</a:t>
            </a:r>
            <a:r>
              <a:rPr lang="en-US" sz="1100" dirty="0"/>
              <a:t> di </a:t>
            </a:r>
            <a:r>
              <a:rPr lang="en-US" sz="1100" dirty="0" err="1"/>
              <a:t>crescita</a:t>
            </a:r>
            <a:r>
              <a:rPr lang="en-US" sz="1100" dirty="0"/>
              <a:t>, ma </a:t>
            </a:r>
            <a:r>
              <a:rPr lang="en-US" sz="1100" dirty="0" err="1"/>
              <a:t>anche</a:t>
            </a:r>
            <a:r>
              <a:rPr lang="en-US" sz="1100" dirty="0"/>
              <a:t> con </a:t>
            </a:r>
            <a:r>
              <a:rPr lang="en-US" sz="1100" dirty="0" err="1"/>
              <a:t>i</a:t>
            </a:r>
            <a:r>
              <a:rPr lang="en-US" sz="1100" dirty="0"/>
              <a:t> </a:t>
            </a:r>
            <a:r>
              <a:rPr lang="en-US" sz="1100" dirty="0" err="1"/>
              <a:t>momenti</a:t>
            </a:r>
            <a:r>
              <a:rPr lang="en-US" sz="1100" dirty="0"/>
              <a:t> </a:t>
            </a:r>
            <a:r>
              <a:rPr lang="en-US" sz="1100" dirty="0" err="1"/>
              <a:t>memorabili</a:t>
            </a:r>
            <a:r>
              <a:rPr lang="en-US" sz="1100" dirty="0"/>
              <a:t> del </a:t>
            </a:r>
            <a:r>
              <a:rPr lang="en-US" sz="1100" dirty="0" err="1"/>
              <a:t>fronte</a:t>
            </a:r>
            <a:r>
              <a:rPr lang="en-US" sz="1100" dirty="0"/>
              <a:t> </a:t>
            </a:r>
            <a:r>
              <a:rPr lang="en-US" sz="1100" dirty="0" err="1"/>
              <a:t>interno</a:t>
            </a:r>
            <a:r>
              <a:rPr lang="en-US" sz="1100" dirty="0"/>
              <a:t> (</a:t>
            </a:r>
            <a:r>
              <a:rPr lang="en-US" sz="1100" dirty="0" err="1"/>
              <a:t>battaglia</a:t>
            </a:r>
            <a:r>
              <a:rPr lang="en-US" sz="1100" dirty="0"/>
              <a:t> </a:t>
            </a:r>
            <a:r>
              <a:rPr lang="en-US" sz="1100" dirty="0" err="1"/>
              <a:t>autarchica</a:t>
            </a:r>
            <a:r>
              <a:rPr lang="en-US" sz="1100" dirty="0"/>
              <a:t>, </a:t>
            </a:r>
            <a:r>
              <a:rPr lang="en-US" sz="1100" dirty="0" err="1"/>
              <a:t>proclamazione</a:t>
            </a:r>
            <a:r>
              <a:rPr lang="en-US" sz="1100" dirty="0"/>
              <a:t> </a:t>
            </a:r>
            <a:r>
              <a:rPr lang="en-US" sz="1100" dirty="0" err="1"/>
              <a:t>dell'impero</a:t>
            </a:r>
            <a:r>
              <a:rPr lang="en-US" sz="1100" dirty="0"/>
              <a:t>), </a:t>
            </a:r>
            <a:r>
              <a:rPr lang="en-US" sz="1100" dirty="0" err="1"/>
              <a:t>fino</a:t>
            </a:r>
            <a:r>
              <a:rPr lang="en-US" sz="1100" dirty="0"/>
              <a:t> a </a:t>
            </a:r>
            <a:r>
              <a:rPr lang="en-US" sz="1100" dirty="0" err="1"/>
              <a:t>diventare</a:t>
            </a:r>
            <a:r>
              <a:rPr lang="en-US" sz="1100" dirty="0"/>
              <a:t> un </a:t>
            </a:r>
            <a:r>
              <a:rPr lang="en-US" sz="1100" dirty="0" err="1"/>
              <a:t>rimando</a:t>
            </a:r>
            <a:r>
              <a:rPr lang="en-US" sz="1100" dirty="0"/>
              <a:t> quasi </a:t>
            </a:r>
            <a:r>
              <a:rPr lang="en-US" sz="1100" dirty="0" err="1"/>
              <a:t>quotidiano</a:t>
            </a:r>
            <a:r>
              <a:rPr lang="en-US" sz="1100" dirty="0"/>
              <a:t>.</a:t>
            </a:r>
          </a:p>
          <a:p>
            <a:pPr marL="0" indent="0" algn="just">
              <a:buNone/>
            </a:pPr>
            <a:r>
              <a:rPr lang="en-US" sz="1100" dirty="0"/>
              <a:t>(da Gianluca </a:t>
            </a:r>
            <a:r>
              <a:rPr lang="en-US" sz="1100" dirty="0" err="1"/>
              <a:t>Gabrielli</a:t>
            </a:r>
            <a:r>
              <a:rPr lang="en-US" sz="1100" dirty="0"/>
              <a:t>, </a:t>
            </a:r>
            <a:r>
              <a:rPr lang="en-US" sz="1100" i="1" dirty="0" err="1"/>
              <a:t>Insegnare</a:t>
            </a:r>
            <a:r>
              <a:rPr lang="en-US" sz="1100" i="1" dirty="0"/>
              <a:t> le </a:t>
            </a:r>
            <a:r>
              <a:rPr lang="en-US" sz="1100" i="1" dirty="0" err="1"/>
              <a:t>colonie</a:t>
            </a:r>
            <a:r>
              <a:rPr lang="en-US" sz="1100" i="1" dirty="0"/>
              <a:t>. La </a:t>
            </a:r>
            <a:r>
              <a:rPr lang="en-US" sz="1100" i="1" dirty="0" err="1"/>
              <a:t>costruzione</a:t>
            </a:r>
            <a:r>
              <a:rPr lang="en-US" sz="1100" i="1" dirty="0"/>
              <a:t> </a:t>
            </a:r>
            <a:r>
              <a:rPr lang="en-US" sz="1100" i="1" dirty="0" err="1"/>
              <a:t>dell'identità</a:t>
            </a:r>
            <a:r>
              <a:rPr lang="en-US" sz="1100" i="1" dirty="0"/>
              <a:t> e </a:t>
            </a:r>
            <a:r>
              <a:rPr lang="en-US" sz="1100" i="1" dirty="0" err="1"/>
              <a:t>dell'alterità</a:t>
            </a:r>
            <a:r>
              <a:rPr lang="en-US" sz="1100" i="1" dirty="0"/>
              <a:t> </a:t>
            </a:r>
            <a:r>
              <a:rPr lang="en-US" sz="1100" i="1" dirty="0" err="1"/>
              <a:t>coloniale</a:t>
            </a:r>
            <a:r>
              <a:rPr lang="en-US" sz="1100" i="1" dirty="0"/>
              <a:t> </a:t>
            </a:r>
            <a:r>
              <a:rPr lang="en-US" sz="1100" i="1" dirty="0" err="1"/>
              <a:t>nella</a:t>
            </a:r>
            <a:r>
              <a:rPr lang="en-US" sz="1100" i="1" dirty="0"/>
              <a:t> </a:t>
            </a:r>
            <a:r>
              <a:rPr lang="en-US" sz="1100" i="1" dirty="0" err="1"/>
              <a:t>scuola</a:t>
            </a:r>
            <a:r>
              <a:rPr lang="en-US" sz="1100" i="1" dirty="0"/>
              <a:t> </a:t>
            </a:r>
            <a:r>
              <a:rPr lang="en-US" sz="1100" i="1" dirty="0" err="1"/>
              <a:t>italiana</a:t>
            </a:r>
            <a:r>
              <a:rPr lang="en-US" sz="1100" i="1" dirty="0"/>
              <a:t> (1860-1950), </a:t>
            </a:r>
            <a:r>
              <a:rPr lang="en-US" sz="1100" dirty="0" err="1"/>
              <a:t>Tesi</a:t>
            </a:r>
            <a:r>
              <a:rPr lang="en-US" sz="1100" dirty="0"/>
              <a:t> di </a:t>
            </a:r>
            <a:r>
              <a:rPr lang="en-US" sz="1100" dirty="0" err="1"/>
              <a:t>dottorato</a:t>
            </a:r>
            <a:r>
              <a:rPr lang="en-US" sz="1100"/>
              <a:t>)</a:t>
            </a:r>
            <a:endParaRPr lang="en-US" sz="1100" dirty="0"/>
          </a:p>
        </p:txBody>
      </p:sp>
    </p:spTree>
    <p:extLst>
      <p:ext uri="{BB962C8B-B14F-4D97-AF65-F5344CB8AC3E}">
        <p14:creationId xmlns:p14="http://schemas.microsoft.com/office/powerpoint/2010/main" val="3908509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gruppo, bottiglia, parete, interni&#10;&#10;Descrizione generata con affidabilità elevata">
            <a:extLst>
              <a:ext uri="{FF2B5EF4-FFF2-40B4-BE49-F238E27FC236}">
                <a16:creationId xmlns:a16="http://schemas.microsoft.com/office/drawing/2014/main" id="{5A736151-4DEF-4759-89EC-B63FA35191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893" y="0"/>
            <a:ext cx="10932214" cy="6858000"/>
          </a:xfrm>
          <a:prstGeom prst="rect">
            <a:avLst/>
          </a:prstGeom>
        </p:spPr>
      </p:pic>
    </p:spTree>
    <p:extLst>
      <p:ext uri="{BB962C8B-B14F-4D97-AF65-F5344CB8AC3E}">
        <p14:creationId xmlns:p14="http://schemas.microsoft.com/office/powerpoint/2010/main" val="3896698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2A80E4D9-067F-45E9-99EB-734497E7711B}"/>
              </a:ext>
            </a:extLst>
          </p:cNvPr>
          <p:cNvSpPr>
            <a:spLocks noGrp="1"/>
          </p:cNvSpPr>
          <p:nvPr>
            <p:ph type="title"/>
          </p:nvPr>
        </p:nvSpPr>
        <p:spPr>
          <a:xfrm>
            <a:off x="838200" y="365125"/>
            <a:ext cx="10515600" cy="1325563"/>
          </a:xfrm>
        </p:spPr>
        <p:txBody>
          <a:bodyPr>
            <a:normAutofit/>
          </a:bodyPr>
          <a:lstStyle/>
          <a:p>
            <a:pPr algn="ctr"/>
            <a:r>
              <a:rPr lang="it-IT" sz="3600" b="1" dirty="0"/>
              <a:t>Altre fonti per la costruzione del discorso coloniale rivolto ai giovani</a:t>
            </a:r>
          </a:p>
        </p:txBody>
      </p:sp>
      <p:pic>
        <p:nvPicPr>
          <p:cNvPr id="9" name="Segnaposto contenuto 8" descr="Immagine che contiene testo&#10;&#10;Descrizione generata con affidabilità molto elevata">
            <a:extLst>
              <a:ext uri="{FF2B5EF4-FFF2-40B4-BE49-F238E27FC236}">
                <a16:creationId xmlns:a16="http://schemas.microsoft.com/office/drawing/2014/main" id="{3106D1BB-4553-46D4-807C-519DF2967DA7}"/>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97468" y="1825625"/>
            <a:ext cx="3470818" cy="4628382"/>
          </a:xfrm>
        </p:spPr>
      </p:pic>
      <p:pic>
        <p:nvPicPr>
          <p:cNvPr id="15" name="Segnaposto contenuto 14" descr="Immagine che contiene testo, lavagnabianca&#10;&#10;Descrizione generata con affidabilità molto elevata">
            <a:extLst>
              <a:ext uri="{FF2B5EF4-FFF2-40B4-BE49-F238E27FC236}">
                <a16:creationId xmlns:a16="http://schemas.microsoft.com/office/drawing/2014/main" id="{ECB10B20-4A84-45A3-A976-BA5BD1F944D3}"/>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131248" y="1825625"/>
            <a:ext cx="3471286" cy="4628382"/>
          </a:xfrm>
        </p:spPr>
      </p:pic>
    </p:spTree>
    <p:extLst>
      <p:ext uri="{BB962C8B-B14F-4D97-AF65-F5344CB8AC3E}">
        <p14:creationId xmlns:p14="http://schemas.microsoft.com/office/powerpoint/2010/main" val="998486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a:extLst>
              <a:ext uri="{FF2B5EF4-FFF2-40B4-BE49-F238E27FC236}">
                <a16:creationId xmlns:a16="http://schemas.microsoft.com/office/drawing/2014/main" id="{BBCE2754-3B06-4E68-8EBB-49B66CBBF3E5}"/>
              </a:ext>
            </a:extLst>
          </p:cNvPr>
          <p:cNvSpPr>
            <a:spLocks noGrp="1"/>
          </p:cNvSpPr>
          <p:nvPr>
            <p:ph type="title"/>
          </p:nvPr>
        </p:nvSpPr>
        <p:spPr/>
        <p:txBody>
          <a:bodyPr/>
          <a:lstStyle/>
          <a:p>
            <a:endParaRPr lang="it-IT"/>
          </a:p>
        </p:txBody>
      </p:sp>
      <p:pic>
        <p:nvPicPr>
          <p:cNvPr id="9" name="Segnaposto contenuto 8" descr="Immagine che contiene testo, lavagnabianca&#10;&#10;Descrizione generata con affidabilità molto elevata">
            <a:extLst>
              <a:ext uri="{FF2B5EF4-FFF2-40B4-BE49-F238E27FC236}">
                <a16:creationId xmlns:a16="http://schemas.microsoft.com/office/drawing/2014/main" id="{CC04B019-FCAD-4DEC-8A9F-0FEDB606BE0A}"/>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01873" y="365125"/>
            <a:ext cx="4665302" cy="6220402"/>
          </a:xfrm>
        </p:spPr>
      </p:pic>
      <p:pic>
        <p:nvPicPr>
          <p:cNvPr id="11" name="Segnaposto contenuto 10" descr="Immagine che contiene testo, lavagnabianca, interni&#10;&#10;Descrizione generata con affidabilità molto elevata">
            <a:extLst>
              <a:ext uri="{FF2B5EF4-FFF2-40B4-BE49-F238E27FC236}">
                <a16:creationId xmlns:a16="http://schemas.microsoft.com/office/drawing/2014/main" id="{550A7DC7-FD6C-4891-9B6B-4EEEF517283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035873" y="365125"/>
            <a:ext cx="4733727" cy="6311636"/>
          </a:xfrm>
        </p:spPr>
      </p:pic>
    </p:spTree>
    <p:extLst>
      <p:ext uri="{BB962C8B-B14F-4D97-AF65-F5344CB8AC3E}">
        <p14:creationId xmlns:p14="http://schemas.microsoft.com/office/powerpoint/2010/main" val="13874798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Segnaposto contenuto 8" descr="Immagine che contiene testo&#10;&#10;Descrizione generata con affidabilità molto elevata">
            <a:extLst>
              <a:ext uri="{FF2B5EF4-FFF2-40B4-BE49-F238E27FC236}">
                <a16:creationId xmlns:a16="http://schemas.microsoft.com/office/drawing/2014/main" id="{F843A2B4-BE35-4D52-8B80-BB819FEF0F14}"/>
              </a:ext>
            </a:extLst>
          </p:cNvPr>
          <p:cNvPicPr>
            <a:picLocks noGrp="1" noChangeAspect="1"/>
          </p:cNvPicPr>
          <p:nvPr>
            <p:ph sz="half" idx="4294967295"/>
          </p:nvPr>
        </p:nvPicPr>
        <p:blipFill rotWithShape="1">
          <a:blip r:embed="rId2">
            <a:extLst>
              <a:ext uri="{28A0092B-C50C-407E-A947-70E740481C1C}">
                <a14:useLocalDpi xmlns:a14="http://schemas.microsoft.com/office/drawing/2010/main" val="0"/>
              </a:ext>
            </a:extLst>
          </a:blip>
          <a:srcRect t="3929" b="11696"/>
          <a:stretch/>
        </p:blipFill>
        <p:spPr>
          <a:xfrm>
            <a:off x="20" y="10"/>
            <a:ext cx="6095980" cy="6857990"/>
          </a:xfrm>
          <a:prstGeom prst="rect">
            <a:avLst/>
          </a:prstGeom>
        </p:spPr>
      </p:pic>
      <p:pic>
        <p:nvPicPr>
          <p:cNvPr id="11" name="Segnaposto contenuto 10" descr="Immagine che contiene testo&#10;&#10;Descrizione generata con affidabilità elevata">
            <a:extLst>
              <a:ext uri="{FF2B5EF4-FFF2-40B4-BE49-F238E27FC236}">
                <a16:creationId xmlns:a16="http://schemas.microsoft.com/office/drawing/2014/main" id="{0F45C75E-ECC4-49FA-B4CD-1489058F0AAB}"/>
              </a:ext>
            </a:extLst>
          </p:cNvPr>
          <p:cNvPicPr>
            <a:picLocks noGrp="1" noChangeAspect="1"/>
          </p:cNvPicPr>
          <p:nvPr>
            <p:ph sz="half" idx="4294967295"/>
          </p:nvPr>
        </p:nvPicPr>
        <p:blipFill rotWithShape="1">
          <a:blip r:embed="rId3">
            <a:extLst>
              <a:ext uri="{28A0092B-C50C-407E-A947-70E740481C1C}">
                <a14:useLocalDpi xmlns:a14="http://schemas.microsoft.com/office/drawing/2010/main" val="0"/>
              </a:ext>
            </a:extLst>
          </a:blip>
          <a:srcRect t="3187" b="12438"/>
          <a:stretch/>
        </p:blipFill>
        <p:spPr>
          <a:xfrm>
            <a:off x="6096000" y="10"/>
            <a:ext cx="6096000" cy="6857990"/>
          </a:xfrm>
          <a:prstGeom prst="rect">
            <a:avLst/>
          </a:prstGeom>
        </p:spPr>
      </p:pic>
    </p:spTree>
    <p:extLst>
      <p:ext uri="{BB962C8B-B14F-4D97-AF65-F5344CB8AC3E}">
        <p14:creationId xmlns:p14="http://schemas.microsoft.com/office/powerpoint/2010/main" val="25809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EF085B8-A2C0-4A6F-B663-CCC56F3CD3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3">
            <a:extLst>
              <a:ext uri="{FF2B5EF4-FFF2-40B4-BE49-F238E27FC236}">
                <a16:creationId xmlns:a16="http://schemas.microsoft.com/office/drawing/2014/main" id="{2658F6D6-96E0-421A-96D6-3DF4040085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1">
            <a:extLst>
              <a:ext uri="{FF2B5EF4-FFF2-40B4-BE49-F238E27FC236}">
                <a16:creationId xmlns:a16="http://schemas.microsoft.com/office/drawing/2014/main" id="{3CF62545-93A0-4FD5-9B48-48DCA794CB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Segnaposto contenuto 4">
            <a:extLst>
              <a:ext uri="{FF2B5EF4-FFF2-40B4-BE49-F238E27FC236}">
                <a16:creationId xmlns:a16="http://schemas.microsoft.com/office/drawing/2014/main" id="{3FCF2CF6-DA06-4BB8-90F6-4057E2ED6AB0}"/>
              </a:ext>
            </a:extLst>
          </p:cNvPr>
          <p:cNvSpPr>
            <a:spLocks noGrp="1"/>
          </p:cNvSpPr>
          <p:nvPr>
            <p:ph sz="half" idx="1"/>
          </p:nvPr>
        </p:nvSpPr>
        <p:spPr>
          <a:xfrm>
            <a:off x="838200" y="674254"/>
            <a:ext cx="3733800" cy="5609099"/>
          </a:xfrm>
        </p:spPr>
        <p:txBody>
          <a:bodyPr>
            <a:noAutofit/>
          </a:bodyPr>
          <a:lstStyle/>
          <a:p>
            <a:r>
              <a:rPr lang="it-IT" sz="1800" dirty="0">
                <a:solidFill>
                  <a:schemeClr val="accent4"/>
                </a:solidFill>
              </a:rPr>
              <a:t>Domanda di ricerca</a:t>
            </a:r>
          </a:p>
          <a:p>
            <a:pPr marL="0" indent="0">
              <a:buNone/>
            </a:pPr>
            <a:endParaRPr lang="it-IT" sz="1800" dirty="0"/>
          </a:p>
          <a:p>
            <a:r>
              <a:rPr lang="it-IT" sz="1800" dirty="0"/>
              <a:t>Studio bibliografia</a:t>
            </a:r>
          </a:p>
          <a:p>
            <a:pPr marL="0" indent="0">
              <a:buNone/>
            </a:pPr>
            <a:endParaRPr lang="it-IT" sz="1800" dirty="0"/>
          </a:p>
          <a:p>
            <a:r>
              <a:rPr lang="it-IT" sz="1800" dirty="0">
                <a:solidFill>
                  <a:schemeClr val="accent4"/>
                </a:solidFill>
              </a:rPr>
              <a:t>Fonti per rispondere alla domanda di ricerca</a:t>
            </a:r>
          </a:p>
          <a:p>
            <a:endParaRPr lang="it-IT" sz="1800" dirty="0"/>
          </a:p>
          <a:p>
            <a:endParaRPr lang="it-IT" sz="1800" dirty="0"/>
          </a:p>
          <a:p>
            <a:pPr marL="0" indent="0">
              <a:buNone/>
            </a:pPr>
            <a:endParaRPr lang="it-IT" sz="1800" dirty="0"/>
          </a:p>
          <a:p>
            <a:endParaRPr lang="it-IT" sz="1800" dirty="0"/>
          </a:p>
          <a:p>
            <a:endParaRPr lang="it-IT" sz="1800" dirty="0"/>
          </a:p>
          <a:p>
            <a:endParaRPr lang="it-IT" sz="1800" dirty="0"/>
          </a:p>
          <a:p>
            <a:r>
              <a:rPr lang="it-IT" sz="1800" dirty="0"/>
              <a:t>Dove trovo le fonti</a:t>
            </a:r>
          </a:p>
        </p:txBody>
      </p:sp>
      <p:sp>
        <p:nvSpPr>
          <p:cNvPr id="6" name="Segnaposto contenuto 5">
            <a:extLst>
              <a:ext uri="{FF2B5EF4-FFF2-40B4-BE49-F238E27FC236}">
                <a16:creationId xmlns:a16="http://schemas.microsoft.com/office/drawing/2014/main" id="{EAB34196-20A2-4A4B-92D4-7F91C7D8716C}"/>
              </a:ext>
            </a:extLst>
          </p:cNvPr>
          <p:cNvSpPr>
            <a:spLocks noGrp="1"/>
          </p:cNvSpPr>
          <p:nvPr>
            <p:ph sz="half" idx="2"/>
          </p:nvPr>
        </p:nvSpPr>
        <p:spPr>
          <a:xfrm>
            <a:off x="6096000" y="674255"/>
            <a:ext cx="5257799" cy="5835602"/>
          </a:xfrm>
        </p:spPr>
        <p:txBody>
          <a:bodyPr>
            <a:normAutofit lnSpcReduction="10000"/>
          </a:bodyPr>
          <a:lstStyle/>
          <a:p>
            <a:r>
              <a:rPr lang="it-IT" sz="1900" dirty="0">
                <a:solidFill>
                  <a:schemeClr val="accent4"/>
                </a:solidFill>
              </a:rPr>
              <a:t>Ruolo del colonialismo nell’educazione e nel processo di «formazione degli italiani»</a:t>
            </a:r>
          </a:p>
          <a:p>
            <a:endParaRPr lang="it-IT" sz="1900" dirty="0"/>
          </a:p>
          <a:p>
            <a:r>
              <a:rPr lang="it-IT" sz="1900" dirty="0" err="1">
                <a:hlinkClick r:id="rId2"/>
              </a:rPr>
              <a:t>Opac</a:t>
            </a:r>
            <a:r>
              <a:rPr lang="it-IT" sz="1900" dirty="0">
                <a:hlinkClick r:id="rId2"/>
              </a:rPr>
              <a:t> </a:t>
            </a:r>
            <a:r>
              <a:rPr lang="it-IT" sz="1900" dirty="0" err="1">
                <a:hlinkClick r:id="rId2"/>
              </a:rPr>
              <a:t>Sebina</a:t>
            </a:r>
            <a:r>
              <a:rPr lang="it-IT" sz="1900" dirty="0">
                <a:hlinkClick r:id="rId2"/>
              </a:rPr>
              <a:t> </a:t>
            </a:r>
            <a:r>
              <a:rPr lang="it-IT" sz="1900" dirty="0"/>
              <a:t>– </a:t>
            </a:r>
            <a:r>
              <a:rPr lang="it-IT" sz="1900" dirty="0" err="1">
                <a:hlinkClick r:id="rId3"/>
              </a:rPr>
              <a:t>Opac</a:t>
            </a:r>
            <a:r>
              <a:rPr lang="it-IT" sz="1900" dirty="0">
                <a:hlinkClick r:id="rId3"/>
              </a:rPr>
              <a:t> nazionale </a:t>
            </a:r>
            <a:r>
              <a:rPr lang="it-IT" sz="1900" dirty="0"/>
              <a:t>- </a:t>
            </a:r>
            <a:r>
              <a:rPr lang="it-IT" sz="1900" dirty="0">
                <a:hlinkClick r:id="rId4"/>
              </a:rPr>
              <a:t>Banche dati</a:t>
            </a:r>
            <a:endParaRPr lang="it-IT" sz="1900" dirty="0"/>
          </a:p>
          <a:p>
            <a:endParaRPr lang="it-IT" sz="1900" dirty="0"/>
          </a:p>
          <a:p>
            <a:r>
              <a:rPr lang="it-IT" sz="1900" dirty="0">
                <a:solidFill>
                  <a:schemeClr val="accent4"/>
                </a:solidFill>
              </a:rPr>
              <a:t>Libri scolastici</a:t>
            </a:r>
          </a:p>
          <a:p>
            <a:r>
              <a:rPr lang="it-IT" sz="1900" dirty="0">
                <a:solidFill>
                  <a:schemeClr val="accent4"/>
                </a:solidFill>
              </a:rPr>
              <a:t>Quaderni</a:t>
            </a:r>
          </a:p>
          <a:p>
            <a:r>
              <a:rPr lang="it-IT" sz="1900" dirty="0">
                <a:solidFill>
                  <a:schemeClr val="accent4"/>
                </a:solidFill>
              </a:rPr>
              <a:t>Programmi</a:t>
            </a:r>
          </a:p>
          <a:p>
            <a:r>
              <a:rPr lang="it-IT" sz="1900" dirty="0">
                <a:solidFill>
                  <a:schemeClr val="accent4"/>
                </a:solidFill>
              </a:rPr>
              <a:t>Celebrazioni/Iniziative scolastiche</a:t>
            </a:r>
          </a:p>
          <a:p>
            <a:r>
              <a:rPr lang="it-IT" sz="1900" dirty="0">
                <a:solidFill>
                  <a:schemeClr val="accent4"/>
                </a:solidFill>
              </a:rPr>
              <a:t>Fumetti</a:t>
            </a:r>
          </a:p>
          <a:p>
            <a:r>
              <a:rPr lang="it-IT" sz="1900" dirty="0">
                <a:solidFill>
                  <a:schemeClr val="accent4"/>
                </a:solidFill>
              </a:rPr>
              <a:t>Giochi</a:t>
            </a:r>
          </a:p>
          <a:p>
            <a:pPr marL="0" indent="0">
              <a:buNone/>
            </a:pPr>
            <a:endParaRPr lang="it-IT" sz="1900" dirty="0"/>
          </a:p>
          <a:p>
            <a:pPr marL="0" indent="0">
              <a:buNone/>
            </a:pPr>
            <a:endParaRPr lang="it-IT" sz="1900" dirty="0"/>
          </a:p>
          <a:p>
            <a:r>
              <a:rPr lang="it-IT" sz="1900" dirty="0"/>
              <a:t>Biblioteche</a:t>
            </a:r>
          </a:p>
          <a:p>
            <a:r>
              <a:rPr lang="it-IT" sz="1900" dirty="0"/>
              <a:t>Archivi (Nazionali; di Stato; scolastici)</a:t>
            </a:r>
          </a:p>
          <a:p>
            <a:r>
              <a:rPr lang="it-IT" sz="1900" dirty="0"/>
              <a:t>Musei specializzati</a:t>
            </a:r>
          </a:p>
          <a:p>
            <a:endParaRPr lang="it-IT" sz="1400" dirty="0"/>
          </a:p>
          <a:p>
            <a:endParaRPr lang="it-IT" sz="1400" dirty="0"/>
          </a:p>
        </p:txBody>
      </p:sp>
    </p:spTree>
    <p:extLst>
      <p:ext uri="{BB962C8B-B14F-4D97-AF65-F5344CB8AC3E}">
        <p14:creationId xmlns:p14="http://schemas.microsoft.com/office/powerpoint/2010/main" val="383357420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1000"/>
                                        <p:tgtEl>
                                          <p:spTgt spid="6">
                                            <p:txEl>
                                              <p:pRg st="0" end="0"/>
                                            </p:txEl>
                                          </p:spTgt>
                                        </p:tgtEl>
                                      </p:cBhvr>
                                    </p:animEffect>
                                    <p:anim calcmode="lin" valueType="num">
                                      <p:cBhvr>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 calcmode="lin" valueType="num">
                                      <p:cBhvr additive="base">
                                        <p:cTn id="20" dur="25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1" dur="25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1000"/>
                                        <p:tgtEl>
                                          <p:spTgt spid="6">
                                            <p:txEl>
                                              <p:pRg st="2" end="2"/>
                                            </p:txEl>
                                          </p:spTgt>
                                        </p:tgtEl>
                                      </p:cBhvr>
                                    </p:animEffect>
                                    <p:anim calcmode="lin" valueType="num">
                                      <p:cBhvr>
                                        <p:cTn id="27"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 calcmode="lin" valueType="num">
                                      <p:cBhvr additive="base">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6">
                                            <p:txEl>
                                              <p:pRg st="4" end="4"/>
                                            </p:txEl>
                                          </p:spTgt>
                                        </p:tgtEl>
                                        <p:attrNameLst>
                                          <p:attrName>style.visibility</p:attrName>
                                        </p:attrNameLst>
                                      </p:cBhvr>
                                      <p:to>
                                        <p:strVal val="visible"/>
                                      </p:to>
                                    </p:set>
                                    <p:animEffect transition="in" filter="fade">
                                      <p:cBhvr>
                                        <p:cTn id="39" dur="1000"/>
                                        <p:tgtEl>
                                          <p:spTgt spid="6">
                                            <p:txEl>
                                              <p:pRg st="4" end="4"/>
                                            </p:txEl>
                                          </p:spTgt>
                                        </p:tgtEl>
                                      </p:cBhvr>
                                    </p:animEffect>
                                    <p:anim calcmode="lin" valueType="num">
                                      <p:cBhvr>
                                        <p:cTn id="40"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6">
                                            <p:txEl>
                                              <p:pRg st="5" end="5"/>
                                            </p:txEl>
                                          </p:spTgt>
                                        </p:tgtEl>
                                        <p:attrNameLst>
                                          <p:attrName>style.visibility</p:attrName>
                                        </p:attrNameLst>
                                      </p:cBhvr>
                                      <p:to>
                                        <p:strVal val="visible"/>
                                      </p:to>
                                    </p:set>
                                    <p:animEffect transition="in" filter="fade">
                                      <p:cBhvr>
                                        <p:cTn id="46" dur="1000"/>
                                        <p:tgtEl>
                                          <p:spTgt spid="6">
                                            <p:txEl>
                                              <p:pRg st="5" end="5"/>
                                            </p:txEl>
                                          </p:spTgt>
                                        </p:tgtEl>
                                      </p:cBhvr>
                                    </p:animEffect>
                                    <p:anim calcmode="lin" valueType="num">
                                      <p:cBhvr>
                                        <p:cTn id="47"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6">
                                            <p:txEl>
                                              <p:pRg st="6" end="6"/>
                                            </p:txEl>
                                          </p:spTgt>
                                        </p:tgtEl>
                                        <p:attrNameLst>
                                          <p:attrName>style.visibility</p:attrName>
                                        </p:attrNameLst>
                                      </p:cBhvr>
                                      <p:to>
                                        <p:strVal val="visible"/>
                                      </p:to>
                                    </p:set>
                                    <p:animEffect transition="in" filter="fade">
                                      <p:cBhvr>
                                        <p:cTn id="53" dur="1000"/>
                                        <p:tgtEl>
                                          <p:spTgt spid="6">
                                            <p:txEl>
                                              <p:pRg st="6" end="6"/>
                                            </p:txEl>
                                          </p:spTgt>
                                        </p:tgtEl>
                                      </p:cBhvr>
                                    </p:animEffect>
                                    <p:anim calcmode="lin" valueType="num">
                                      <p:cBhvr>
                                        <p:cTn id="54"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55"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6">
                                            <p:txEl>
                                              <p:pRg st="7" end="7"/>
                                            </p:txEl>
                                          </p:spTgt>
                                        </p:tgtEl>
                                        <p:attrNameLst>
                                          <p:attrName>style.visibility</p:attrName>
                                        </p:attrNameLst>
                                      </p:cBhvr>
                                      <p:to>
                                        <p:strVal val="visible"/>
                                      </p:to>
                                    </p:set>
                                    <p:animEffect transition="in" filter="fade">
                                      <p:cBhvr>
                                        <p:cTn id="60" dur="1000"/>
                                        <p:tgtEl>
                                          <p:spTgt spid="6">
                                            <p:txEl>
                                              <p:pRg st="7" end="7"/>
                                            </p:txEl>
                                          </p:spTgt>
                                        </p:tgtEl>
                                      </p:cBhvr>
                                    </p:animEffect>
                                    <p:anim calcmode="lin" valueType="num">
                                      <p:cBhvr>
                                        <p:cTn id="61"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62"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6">
                                            <p:txEl>
                                              <p:pRg st="8" end="8"/>
                                            </p:txEl>
                                          </p:spTgt>
                                        </p:tgtEl>
                                        <p:attrNameLst>
                                          <p:attrName>style.visibility</p:attrName>
                                        </p:attrNameLst>
                                      </p:cBhvr>
                                      <p:to>
                                        <p:strVal val="visible"/>
                                      </p:to>
                                    </p:set>
                                    <p:animEffect transition="in" filter="fade">
                                      <p:cBhvr>
                                        <p:cTn id="67" dur="1000"/>
                                        <p:tgtEl>
                                          <p:spTgt spid="6">
                                            <p:txEl>
                                              <p:pRg st="8" end="8"/>
                                            </p:txEl>
                                          </p:spTgt>
                                        </p:tgtEl>
                                      </p:cBhvr>
                                    </p:animEffect>
                                    <p:anim calcmode="lin" valueType="num">
                                      <p:cBhvr>
                                        <p:cTn id="68"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69"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6">
                                            <p:txEl>
                                              <p:pRg st="9" end="9"/>
                                            </p:txEl>
                                          </p:spTgt>
                                        </p:tgtEl>
                                        <p:attrNameLst>
                                          <p:attrName>style.visibility</p:attrName>
                                        </p:attrNameLst>
                                      </p:cBhvr>
                                      <p:to>
                                        <p:strVal val="visible"/>
                                      </p:to>
                                    </p:set>
                                    <p:animEffect transition="in" filter="fade">
                                      <p:cBhvr>
                                        <p:cTn id="74" dur="1000"/>
                                        <p:tgtEl>
                                          <p:spTgt spid="6">
                                            <p:txEl>
                                              <p:pRg st="9" end="9"/>
                                            </p:txEl>
                                          </p:spTgt>
                                        </p:tgtEl>
                                      </p:cBhvr>
                                    </p:animEffect>
                                    <p:anim calcmode="lin" valueType="num">
                                      <p:cBhvr>
                                        <p:cTn id="75"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76" dur="1000" fill="hold"/>
                                        <p:tgtEl>
                                          <p:spTgt spid="6">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5">
                                            <p:txEl>
                                              <p:pRg st="11" end="11"/>
                                            </p:txEl>
                                          </p:spTgt>
                                        </p:tgtEl>
                                        <p:attrNameLst>
                                          <p:attrName>style.visibility</p:attrName>
                                        </p:attrNameLst>
                                      </p:cBhvr>
                                      <p:to>
                                        <p:strVal val="visible"/>
                                      </p:to>
                                    </p:set>
                                    <p:anim calcmode="lin" valueType="num">
                                      <p:cBhvr additive="base">
                                        <p:cTn id="81"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6">
                                            <p:txEl>
                                              <p:pRg st="12" end="12"/>
                                            </p:txEl>
                                          </p:spTgt>
                                        </p:tgtEl>
                                        <p:attrNameLst>
                                          <p:attrName>style.visibility</p:attrName>
                                        </p:attrNameLst>
                                      </p:cBhvr>
                                      <p:to>
                                        <p:strVal val="visible"/>
                                      </p:to>
                                    </p:set>
                                    <p:animEffect transition="in" filter="fade">
                                      <p:cBhvr>
                                        <p:cTn id="87" dur="1000"/>
                                        <p:tgtEl>
                                          <p:spTgt spid="6">
                                            <p:txEl>
                                              <p:pRg st="12" end="12"/>
                                            </p:txEl>
                                          </p:spTgt>
                                        </p:tgtEl>
                                      </p:cBhvr>
                                    </p:animEffect>
                                    <p:anim calcmode="lin" valueType="num">
                                      <p:cBhvr>
                                        <p:cTn id="88" dur="1000" fill="hold"/>
                                        <p:tgtEl>
                                          <p:spTgt spid="6">
                                            <p:txEl>
                                              <p:pRg st="12" end="12"/>
                                            </p:txEl>
                                          </p:spTgt>
                                        </p:tgtEl>
                                        <p:attrNameLst>
                                          <p:attrName>ppt_x</p:attrName>
                                        </p:attrNameLst>
                                      </p:cBhvr>
                                      <p:tavLst>
                                        <p:tav tm="0">
                                          <p:val>
                                            <p:strVal val="#ppt_x"/>
                                          </p:val>
                                        </p:tav>
                                        <p:tav tm="100000">
                                          <p:val>
                                            <p:strVal val="#ppt_x"/>
                                          </p:val>
                                        </p:tav>
                                      </p:tavLst>
                                    </p:anim>
                                    <p:anim calcmode="lin" valueType="num">
                                      <p:cBhvr>
                                        <p:cTn id="89" dur="1000" fill="hold"/>
                                        <p:tgtEl>
                                          <p:spTgt spid="6">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grpId="0" nodeType="clickEffect">
                                  <p:stCondLst>
                                    <p:cond delay="0"/>
                                  </p:stCondLst>
                                  <p:childTnLst>
                                    <p:set>
                                      <p:cBhvr>
                                        <p:cTn id="93" dur="1" fill="hold">
                                          <p:stCondLst>
                                            <p:cond delay="0"/>
                                          </p:stCondLst>
                                        </p:cTn>
                                        <p:tgtEl>
                                          <p:spTgt spid="6">
                                            <p:txEl>
                                              <p:pRg st="13" end="13"/>
                                            </p:txEl>
                                          </p:spTgt>
                                        </p:tgtEl>
                                        <p:attrNameLst>
                                          <p:attrName>style.visibility</p:attrName>
                                        </p:attrNameLst>
                                      </p:cBhvr>
                                      <p:to>
                                        <p:strVal val="visible"/>
                                      </p:to>
                                    </p:set>
                                    <p:animEffect transition="in" filter="fade">
                                      <p:cBhvr>
                                        <p:cTn id="94" dur="1000"/>
                                        <p:tgtEl>
                                          <p:spTgt spid="6">
                                            <p:txEl>
                                              <p:pRg st="13" end="13"/>
                                            </p:txEl>
                                          </p:spTgt>
                                        </p:tgtEl>
                                      </p:cBhvr>
                                    </p:animEffect>
                                    <p:anim calcmode="lin" valueType="num">
                                      <p:cBhvr>
                                        <p:cTn id="95" dur="1000" fill="hold"/>
                                        <p:tgtEl>
                                          <p:spTgt spid="6">
                                            <p:txEl>
                                              <p:pRg st="13" end="13"/>
                                            </p:txEl>
                                          </p:spTgt>
                                        </p:tgtEl>
                                        <p:attrNameLst>
                                          <p:attrName>ppt_x</p:attrName>
                                        </p:attrNameLst>
                                      </p:cBhvr>
                                      <p:tavLst>
                                        <p:tav tm="0">
                                          <p:val>
                                            <p:strVal val="#ppt_x"/>
                                          </p:val>
                                        </p:tav>
                                        <p:tav tm="100000">
                                          <p:val>
                                            <p:strVal val="#ppt_x"/>
                                          </p:val>
                                        </p:tav>
                                      </p:tavLst>
                                    </p:anim>
                                    <p:anim calcmode="lin" valueType="num">
                                      <p:cBhvr>
                                        <p:cTn id="96" dur="1000" fill="hold"/>
                                        <p:tgtEl>
                                          <p:spTgt spid="6">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grpId="0" nodeType="clickEffect">
                                  <p:stCondLst>
                                    <p:cond delay="0"/>
                                  </p:stCondLst>
                                  <p:childTnLst>
                                    <p:set>
                                      <p:cBhvr>
                                        <p:cTn id="100" dur="1" fill="hold">
                                          <p:stCondLst>
                                            <p:cond delay="0"/>
                                          </p:stCondLst>
                                        </p:cTn>
                                        <p:tgtEl>
                                          <p:spTgt spid="6">
                                            <p:txEl>
                                              <p:pRg st="14" end="14"/>
                                            </p:txEl>
                                          </p:spTgt>
                                        </p:tgtEl>
                                        <p:attrNameLst>
                                          <p:attrName>style.visibility</p:attrName>
                                        </p:attrNameLst>
                                      </p:cBhvr>
                                      <p:to>
                                        <p:strVal val="visible"/>
                                      </p:to>
                                    </p:set>
                                    <p:animEffect transition="in" filter="fade">
                                      <p:cBhvr>
                                        <p:cTn id="101" dur="1000"/>
                                        <p:tgtEl>
                                          <p:spTgt spid="6">
                                            <p:txEl>
                                              <p:pRg st="14" end="14"/>
                                            </p:txEl>
                                          </p:spTgt>
                                        </p:tgtEl>
                                      </p:cBhvr>
                                    </p:animEffect>
                                    <p:anim calcmode="lin" valueType="num">
                                      <p:cBhvr>
                                        <p:cTn id="102" dur="1000" fill="hold"/>
                                        <p:tgtEl>
                                          <p:spTgt spid="6">
                                            <p:txEl>
                                              <p:pRg st="14" end="14"/>
                                            </p:txEl>
                                          </p:spTgt>
                                        </p:tgtEl>
                                        <p:attrNameLst>
                                          <p:attrName>ppt_x</p:attrName>
                                        </p:attrNameLst>
                                      </p:cBhvr>
                                      <p:tavLst>
                                        <p:tav tm="0">
                                          <p:val>
                                            <p:strVal val="#ppt_x"/>
                                          </p:val>
                                        </p:tav>
                                        <p:tav tm="100000">
                                          <p:val>
                                            <p:strVal val="#ppt_x"/>
                                          </p:val>
                                        </p:tav>
                                      </p:tavLst>
                                    </p:anim>
                                    <p:anim calcmode="lin" valueType="num">
                                      <p:cBhvr>
                                        <p:cTn id="103" dur="1000" fill="hold"/>
                                        <p:tgtEl>
                                          <p:spTgt spid="6">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Immagine 5" descr="Immagine che contiene testo, lavagnabianca&#10;&#10;Descrizione generata con affidabilità molto elevata">
            <a:extLst>
              <a:ext uri="{FF2B5EF4-FFF2-40B4-BE49-F238E27FC236}">
                <a16:creationId xmlns:a16="http://schemas.microsoft.com/office/drawing/2014/main" id="{6E30EDA6-A9AE-494B-9A10-68D8C4D569AF}"/>
              </a:ext>
            </a:extLst>
          </p:cNvPr>
          <p:cNvPicPr>
            <a:picLocks noChangeAspect="1"/>
          </p:cNvPicPr>
          <p:nvPr/>
        </p:nvPicPr>
        <p:blipFill rotWithShape="1">
          <a:blip r:embed="rId2">
            <a:extLst>
              <a:ext uri="{28A0092B-C50C-407E-A947-70E740481C1C}">
                <a14:useLocalDpi xmlns:a14="http://schemas.microsoft.com/office/drawing/2010/main" val="0"/>
              </a:ext>
            </a:extLst>
          </a:blip>
          <a:srcRect r="-1" b="18637"/>
          <a:stretch/>
        </p:blipFill>
        <p:spPr>
          <a:xfrm>
            <a:off x="321731" y="321732"/>
            <a:ext cx="5728548" cy="6214533"/>
          </a:xfrm>
          <a:prstGeom prst="rect">
            <a:avLst/>
          </a:prstGeom>
        </p:spPr>
      </p:pic>
      <p:pic>
        <p:nvPicPr>
          <p:cNvPr id="8" name="Immagine 7" descr="Immagine che contiene testo, lavagnabianca&#10;&#10;Descrizione generata con affidabilità molto elevata">
            <a:extLst>
              <a:ext uri="{FF2B5EF4-FFF2-40B4-BE49-F238E27FC236}">
                <a16:creationId xmlns:a16="http://schemas.microsoft.com/office/drawing/2014/main" id="{8DE50D5A-D9BD-46AB-9583-AC0D37D98376}"/>
              </a:ext>
            </a:extLst>
          </p:cNvPr>
          <p:cNvPicPr>
            <a:picLocks noChangeAspect="1"/>
          </p:cNvPicPr>
          <p:nvPr/>
        </p:nvPicPr>
        <p:blipFill rotWithShape="1">
          <a:blip r:embed="rId3">
            <a:extLst>
              <a:ext uri="{28A0092B-C50C-407E-A947-70E740481C1C}">
                <a14:useLocalDpi xmlns:a14="http://schemas.microsoft.com/office/drawing/2010/main" val="0"/>
              </a:ext>
            </a:extLst>
          </a:blip>
          <a:srcRect t="6415" r="-1" b="12222"/>
          <a:stretch/>
        </p:blipFill>
        <p:spPr>
          <a:xfrm>
            <a:off x="6141721" y="321732"/>
            <a:ext cx="5728547" cy="6214533"/>
          </a:xfrm>
          <a:prstGeom prst="rect">
            <a:avLst/>
          </a:prstGeom>
        </p:spPr>
      </p:pic>
    </p:spTree>
    <p:extLst>
      <p:ext uri="{BB962C8B-B14F-4D97-AF65-F5344CB8AC3E}">
        <p14:creationId xmlns:p14="http://schemas.microsoft.com/office/powerpoint/2010/main" val="1935547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magine 2" descr="Immagine che contiene testo&#10;&#10;Descrizione generata con affidabilità molto elevata">
            <a:extLst>
              <a:ext uri="{FF2B5EF4-FFF2-40B4-BE49-F238E27FC236}">
                <a16:creationId xmlns:a16="http://schemas.microsoft.com/office/drawing/2014/main" id="{A012E9E2-7399-40F3-BD07-E461D507FE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1675" y="643466"/>
            <a:ext cx="4178299" cy="5571066"/>
          </a:xfrm>
          <a:prstGeom prst="rect">
            <a:avLst/>
          </a:prstGeom>
        </p:spPr>
      </p:pic>
      <p:cxnSp>
        <p:nvCxnSpPr>
          <p:cNvPr id="14" name="Straight Connector 13">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5" name="Immagine 4" descr="Immagine che contiene parete, testo, interni&#10;&#10;Descrizione generata con affidabilità elevata">
            <a:extLst>
              <a:ext uri="{FF2B5EF4-FFF2-40B4-BE49-F238E27FC236}">
                <a16:creationId xmlns:a16="http://schemas.microsoft.com/office/drawing/2014/main" id="{E8D3A58B-A4C6-464D-9E95-F402FA69C6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2025" y="643467"/>
            <a:ext cx="4178299" cy="5571066"/>
          </a:xfrm>
          <a:prstGeom prst="rect">
            <a:avLst/>
          </a:prstGeom>
        </p:spPr>
      </p:pic>
    </p:spTree>
    <p:extLst>
      <p:ext uri="{BB962C8B-B14F-4D97-AF65-F5344CB8AC3E}">
        <p14:creationId xmlns:p14="http://schemas.microsoft.com/office/powerpoint/2010/main" val="15530288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magine 2" descr="Immagine che contiene testo&#10;&#10;Descrizione generata con affidabilità elevata">
            <a:extLst>
              <a:ext uri="{FF2B5EF4-FFF2-40B4-BE49-F238E27FC236}">
                <a16:creationId xmlns:a16="http://schemas.microsoft.com/office/drawing/2014/main" id="{0F98C154-422F-4E91-9825-9674CE8D84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0150" y="643467"/>
            <a:ext cx="4178299" cy="5571066"/>
          </a:xfrm>
          <a:prstGeom prst="rect">
            <a:avLst/>
          </a:prstGeom>
        </p:spPr>
      </p:pic>
      <p:pic>
        <p:nvPicPr>
          <p:cNvPr id="5" name="Immagine 4" descr="Immagine che contiene testo&#10;&#10;Descrizione generata con affidabilità molto elevata">
            <a:extLst>
              <a:ext uri="{FF2B5EF4-FFF2-40B4-BE49-F238E27FC236}">
                <a16:creationId xmlns:a16="http://schemas.microsoft.com/office/drawing/2014/main" id="{A4742C73-E80C-4A31-AD9B-700C07DEE7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3549" y="643467"/>
            <a:ext cx="4178299" cy="5571066"/>
          </a:xfrm>
          <a:prstGeom prst="rect">
            <a:avLst/>
          </a:prstGeom>
        </p:spPr>
      </p:pic>
    </p:spTree>
    <p:extLst>
      <p:ext uri="{BB962C8B-B14F-4D97-AF65-F5344CB8AC3E}">
        <p14:creationId xmlns:p14="http://schemas.microsoft.com/office/powerpoint/2010/main" val="21737931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Immagine 14" descr="Immagine che contiene testo&#10;&#10;Descrizione generata con affidabilità molto elevata">
            <a:extLst>
              <a:ext uri="{FF2B5EF4-FFF2-40B4-BE49-F238E27FC236}">
                <a16:creationId xmlns:a16="http://schemas.microsoft.com/office/drawing/2014/main" id="{CB187F72-BD7C-4BC4-801D-19F7B6801179}"/>
              </a:ext>
            </a:extLst>
          </p:cNvPr>
          <p:cNvPicPr>
            <a:picLocks noChangeAspect="1"/>
          </p:cNvPicPr>
          <p:nvPr/>
        </p:nvPicPr>
        <p:blipFill rotWithShape="1">
          <a:blip r:embed="rId2">
            <a:extLst>
              <a:ext uri="{28A0092B-C50C-407E-A947-70E740481C1C}">
                <a14:useLocalDpi xmlns:a14="http://schemas.microsoft.com/office/drawing/2010/main" val="0"/>
              </a:ext>
            </a:extLst>
          </a:blip>
          <a:srcRect l="5479" r="1" b="1"/>
          <a:stretch/>
        </p:blipFill>
        <p:spPr>
          <a:xfrm>
            <a:off x="-6507" y="1183339"/>
            <a:ext cx="4046132" cy="5707537"/>
          </a:xfrm>
          <a:prstGeom prst="rect">
            <a:avLst/>
          </a:prstGeom>
        </p:spPr>
      </p:pic>
      <p:pic>
        <p:nvPicPr>
          <p:cNvPr id="11" name="Immagine 10" descr="Immagine che contiene testo&#10;&#10;Descrizione generata con affidabilità molto elevata">
            <a:extLst>
              <a:ext uri="{FF2B5EF4-FFF2-40B4-BE49-F238E27FC236}">
                <a16:creationId xmlns:a16="http://schemas.microsoft.com/office/drawing/2014/main" id="{717219C2-C96B-4F75-AA58-E5A265B31834}"/>
              </a:ext>
            </a:extLst>
          </p:cNvPr>
          <p:cNvPicPr>
            <a:picLocks noChangeAspect="1"/>
          </p:cNvPicPr>
          <p:nvPr/>
        </p:nvPicPr>
        <p:blipFill rotWithShape="1">
          <a:blip r:embed="rId3">
            <a:extLst>
              <a:ext uri="{28A0092B-C50C-407E-A947-70E740481C1C}">
                <a14:useLocalDpi xmlns:a14="http://schemas.microsoft.com/office/drawing/2010/main" val="0"/>
              </a:ext>
            </a:extLst>
          </a:blip>
          <a:srcRect l="5878" r="1" b="1"/>
          <a:stretch/>
        </p:blipFill>
        <p:spPr>
          <a:xfrm>
            <a:off x="4094960" y="10"/>
            <a:ext cx="4029005" cy="5707527"/>
          </a:xfrm>
          <a:prstGeom prst="rect">
            <a:avLst/>
          </a:prstGeom>
        </p:spPr>
      </p:pic>
      <p:pic>
        <p:nvPicPr>
          <p:cNvPr id="13" name="Immagine 12" descr="Immagine che contiene testo&#10;&#10;Descrizione generata con affidabilità molto elevata">
            <a:extLst>
              <a:ext uri="{FF2B5EF4-FFF2-40B4-BE49-F238E27FC236}">
                <a16:creationId xmlns:a16="http://schemas.microsoft.com/office/drawing/2014/main" id="{6F1B7A8D-09AD-476B-B547-89FABA29893E}"/>
              </a:ext>
            </a:extLst>
          </p:cNvPr>
          <p:cNvPicPr>
            <a:picLocks noChangeAspect="1"/>
          </p:cNvPicPr>
          <p:nvPr/>
        </p:nvPicPr>
        <p:blipFill rotWithShape="1">
          <a:blip r:embed="rId4">
            <a:extLst>
              <a:ext uri="{28A0092B-C50C-407E-A947-70E740481C1C}">
                <a14:useLocalDpi xmlns:a14="http://schemas.microsoft.com/office/drawing/2010/main" val="0"/>
              </a:ext>
            </a:extLst>
          </a:blip>
          <a:srcRect l="6261" r="1" b="1"/>
          <a:stretch/>
        </p:blipFill>
        <p:spPr>
          <a:xfrm>
            <a:off x="8179347" y="1183339"/>
            <a:ext cx="4012654" cy="5707537"/>
          </a:xfrm>
          <a:prstGeom prst="rect">
            <a:avLst/>
          </a:prstGeom>
        </p:spPr>
      </p:pic>
    </p:spTree>
    <p:extLst>
      <p:ext uri="{BB962C8B-B14F-4D97-AF65-F5344CB8AC3E}">
        <p14:creationId xmlns:p14="http://schemas.microsoft.com/office/powerpoint/2010/main" val="10960932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magine 2" descr="Immagine che contiene testo&#10;&#10;Descrizione generata con affidabilità molto elevata">
            <a:extLst>
              <a:ext uri="{FF2B5EF4-FFF2-40B4-BE49-F238E27FC236}">
                <a16:creationId xmlns:a16="http://schemas.microsoft.com/office/drawing/2014/main" id="{7E12C16E-8C21-43FB-9D06-AD0DCDE302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9115" y="1283164"/>
            <a:ext cx="4724569" cy="1263822"/>
          </a:xfrm>
          <a:prstGeom prst="rect">
            <a:avLst/>
          </a:prstGeom>
        </p:spPr>
      </p:pic>
      <p:cxnSp>
        <p:nvCxnSpPr>
          <p:cNvPr id="14" name="Straight Connector 13">
            <a:extLst>
              <a:ext uri="{FF2B5EF4-FFF2-40B4-BE49-F238E27FC236}">
                <a16:creationId xmlns:a16="http://schemas.microsoft.com/office/drawing/2014/main" id="{91B6081D-D3E8-4209-B85B-EB1C655A627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1214" y="1111170"/>
            <a:ext cx="11040" cy="4645103"/>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7" name="Immagine 6" descr="Immagine che contiene testo&#10;&#10;Descrizione generata con affidabilità molto elevata">
            <a:extLst>
              <a:ext uri="{FF2B5EF4-FFF2-40B4-BE49-F238E27FC236}">
                <a16:creationId xmlns:a16="http://schemas.microsoft.com/office/drawing/2014/main" id="{3E83379F-D0EE-45EF-8B22-26051ECA60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8316" y="1424033"/>
            <a:ext cx="4732940" cy="982085"/>
          </a:xfrm>
          <a:prstGeom prst="rect">
            <a:avLst/>
          </a:prstGeom>
        </p:spPr>
      </p:pic>
      <p:cxnSp>
        <p:nvCxnSpPr>
          <p:cNvPr id="16" name="Straight Connector 15">
            <a:extLst>
              <a:ext uri="{FF2B5EF4-FFF2-40B4-BE49-F238E27FC236}">
                <a16:creationId xmlns:a16="http://schemas.microsoft.com/office/drawing/2014/main" id="{28CA55E4-1295-45C8-BA05-5A9E705B749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03027" y="3428998"/>
            <a:ext cx="4188904" cy="1"/>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8C5794E-A9A1-4A23-AF68-C79A782233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10334" y="3428998"/>
            <a:ext cx="4188904" cy="1"/>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5" name="Immagine 4" descr="Immagine che contiene testo&#10;&#10;Descrizione generata con affidabilità molto elevata">
            <a:extLst>
              <a:ext uri="{FF2B5EF4-FFF2-40B4-BE49-F238E27FC236}">
                <a16:creationId xmlns:a16="http://schemas.microsoft.com/office/drawing/2014/main" id="{F98A71DC-3797-4B58-BFA1-C1EA2CD4C1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9115" y="4312336"/>
            <a:ext cx="4724569" cy="1263822"/>
          </a:xfrm>
          <a:prstGeom prst="rect">
            <a:avLst/>
          </a:prstGeom>
        </p:spPr>
      </p:pic>
      <p:pic>
        <p:nvPicPr>
          <p:cNvPr id="9" name="Immagine 8" descr="Immagine che contiene testo, documento&#10;&#10;Descrizione generata con affidabilità molto elevata">
            <a:extLst>
              <a:ext uri="{FF2B5EF4-FFF2-40B4-BE49-F238E27FC236}">
                <a16:creationId xmlns:a16="http://schemas.microsoft.com/office/drawing/2014/main" id="{6E83045C-E104-472B-A33E-A6BA696C87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8316" y="4060624"/>
            <a:ext cx="4732940" cy="1774852"/>
          </a:xfrm>
          <a:prstGeom prst="rect">
            <a:avLst/>
          </a:prstGeom>
        </p:spPr>
      </p:pic>
      <p:sp>
        <p:nvSpPr>
          <p:cNvPr id="10" name="CasellaDiTesto 9">
            <a:extLst>
              <a:ext uri="{FF2B5EF4-FFF2-40B4-BE49-F238E27FC236}">
                <a16:creationId xmlns:a16="http://schemas.microsoft.com/office/drawing/2014/main" id="{6FE7767B-2F98-469F-B9C4-1A0822B82AEF}"/>
              </a:ext>
            </a:extLst>
          </p:cNvPr>
          <p:cNvSpPr txBox="1"/>
          <p:nvPr/>
        </p:nvSpPr>
        <p:spPr>
          <a:xfrm>
            <a:off x="2812896" y="310896"/>
            <a:ext cx="6554016" cy="369332"/>
          </a:xfrm>
          <a:prstGeom prst="rect">
            <a:avLst/>
          </a:prstGeom>
          <a:noFill/>
        </p:spPr>
        <p:txBody>
          <a:bodyPr wrap="square" rtlCol="0">
            <a:spAutoFit/>
          </a:bodyPr>
          <a:lstStyle/>
          <a:p>
            <a:pPr algn="ctr"/>
            <a:r>
              <a:rPr lang="it-IT" dirty="0"/>
              <a:t>QUALI FONTI PER GIOVANI E GUERRA D’ETIOPIA?</a:t>
            </a:r>
          </a:p>
        </p:txBody>
      </p:sp>
    </p:spTree>
    <p:extLst>
      <p:ext uri="{BB962C8B-B14F-4D97-AF65-F5344CB8AC3E}">
        <p14:creationId xmlns:p14="http://schemas.microsoft.com/office/powerpoint/2010/main" val="2097637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04040"/>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EF085B8-A2C0-4A6F-B663-CCC56F3CD3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a:extLst>
              <a:ext uri="{FF2B5EF4-FFF2-40B4-BE49-F238E27FC236}">
                <a16:creationId xmlns:a16="http://schemas.microsoft.com/office/drawing/2014/main" id="{2658F6D6-96E0-421A-96D6-3DF4040085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786754" cy="6858000"/>
          </a:xfrm>
          <a:custGeom>
            <a:avLst/>
            <a:gdLst>
              <a:gd name="connsiteX0" fmla="*/ 0 w 11786754"/>
              <a:gd name="connsiteY0" fmla="*/ 0 h 6858000"/>
              <a:gd name="connsiteX1" fmla="*/ 8610600 w 11786754"/>
              <a:gd name="connsiteY1" fmla="*/ 0 h 6858000"/>
              <a:gd name="connsiteX2" fmla="*/ 11786754 w 11786754"/>
              <a:gd name="connsiteY2" fmla="*/ 6858000 h 6858000"/>
              <a:gd name="connsiteX3" fmla="*/ 0 w 117867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786754" h="6858000">
                <a:moveTo>
                  <a:pt x="0" y="0"/>
                </a:moveTo>
                <a:lnTo>
                  <a:pt x="8610600" y="0"/>
                </a:lnTo>
                <a:lnTo>
                  <a:pt x="11786754"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1">
            <a:extLst>
              <a:ext uri="{FF2B5EF4-FFF2-40B4-BE49-F238E27FC236}">
                <a16:creationId xmlns:a16="http://schemas.microsoft.com/office/drawing/2014/main" id="{3CF62545-93A0-4FD5-9B48-48DCA794CB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581400" cy="6858000"/>
          </a:xfrm>
          <a:custGeom>
            <a:avLst/>
            <a:gdLst>
              <a:gd name="connsiteX0" fmla="*/ 0 w 3581400"/>
              <a:gd name="connsiteY0" fmla="*/ 0 h 6858000"/>
              <a:gd name="connsiteX1" fmla="*/ 405246 w 3581400"/>
              <a:gd name="connsiteY1" fmla="*/ 0 h 6858000"/>
              <a:gd name="connsiteX2" fmla="*/ 3581400 w 3581400"/>
              <a:gd name="connsiteY2" fmla="*/ 6858000 h 6858000"/>
              <a:gd name="connsiteX3" fmla="*/ 0 w 3581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1400" h="6858000">
                <a:moveTo>
                  <a:pt x="0" y="0"/>
                </a:moveTo>
                <a:lnTo>
                  <a:pt x="405246" y="0"/>
                </a:lnTo>
                <a:lnTo>
                  <a:pt x="3581400" y="6858000"/>
                </a:lnTo>
                <a:lnTo>
                  <a:pt x="0" y="685800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itolo 4">
            <a:extLst>
              <a:ext uri="{FF2B5EF4-FFF2-40B4-BE49-F238E27FC236}">
                <a16:creationId xmlns:a16="http://schemas.microsoft.com/office/drawing/2014/main" id="{052852C1-D755-4E44-B4EE-7CB4AD8928A4}"/>
              </a:ext>
            </a:extLst>
          </p:cNvPr>
          <p:cNvSpPr>
            <a:spLocks noGrp="1"/>
          </p:cNvSpPr>
          <p:nvPr>
            <p:ph type="title"/>
          </p:nvPr>
        </p:nvSpPr>
        <p:spPr>
          <a:xfrm>
            <a:off x="838200" y="365125"/>
            <a:ext cx="10515600" cy="1325563"/>
          </a:xfrm>
        </p:spPr>
        <p:txBody>
          <a:bodyPr>
            <a:normAutofit/>
          </a:bodyPr>
          <a:lstStyle/>
          <a:p>
            <a:r>
              <a:rPr lang="it-IT" dirty="0">
                <a:solidFill>
                  <a:schemeClr val="accent4"/>
                </a:solidFill>
              </a:rPr>
              <a:t>Le letture nell’Italia liberale</a:t>
            </a:r>
          </a:p>
        </p:txBody>
      </p:sp>
      <p:sp>
        <p:nvSpPr>
          <p:cNvPr id="6" name="Segnaposto contenuto 5">
            <a:extLst>
              <a:ext uri="{FF2B5EF4-FFF2-40B4-BE49-F238E27FC236}">
                <a16:creationId xmlns:a16="http://schemas.microsoft.com/office/drawing/2014/main" id="{C1719570-FEEF-4ACD-99C5-E1F69C36199B}"/>
              </a:ext>
            </a:extLst>
          </p:cNvPr>
          <p:cNvSpPr>
            <a:spLocks noGrp="1"/>
          </p:cNvSpPr>
          <p:nvPr>
            <p:ph sz="half" idx="1"/>
          </p:nvPr>
        </p:nvSpPr>
        <p:spPr>
          <a:xfrm>
            <a:off x="838200" y="1778466"/>
            <a:ext cx="5096934" cy="4398497"/>
          </a:xfrm>
        </p:spPr>
        <p:txBody>
          <a:bodyPr>
            <a:normAutofit lnSpcReduction="10000"/>
          </a:bodyPr>
          <a:lstStyle/>
          <a:p>
            <a:pPr marL="0" indent="0">
              <a:buNone/>
            </a:pPr>
            <a:r>
              <a:rPr lang="it-IT" sz="1800" b="1" i="1" dirty="0">
                <a:ea typeface="SimSun" panose="02010600030101010101" pitchFamily="2" charset="-122"/>
                <a:cs typeface="Mangal" panose="02040503050203030202" pitchFamily="18" charset="0"/>
              </a:rPr>
              <a:t>L'uomo. Quale differenza!</a:t>
            </a:r>
          </a:p>
          <a:p>
            <a:pPr marL="0" indent="0">
              <a:buNone/>
            </a:pPr>
            <a:endParaRPr lang="it-IT" sz="1800" b="1" i="1" dirty="0">
              <a:ea typeface="SimSun" panose="02010600030101010101" pitchFamily="2" charset="-122"/>
              <a:cs typeface="Mangal" panose="02040503050203030202" pitchFamily="18" charset="0"/>
            </a:endParaRPr>
          </a:p>
          <a:p>
            <a:pPr marL="0" indent="0">
              <a:buNone/>
            </a:pPr>
            <a:r>
              <a:rPr lang="it-IT" sz="1600" dirty="0"/>
              <a:t>«Basta paragonare la figura d'una fanciulla con quella d'una scimmia, l'animale che, all'apparenza, più si avvicina all'uomo, per non esitare un sol momento a dichiarare da qual parte si trovi la beltà, la grazia, l'armonia delle forme.»</a:t>
            </a:r>
          </a:p>
          <a:p>
            <a:pPr marL="0" indent="0">
              <a:buNone/>
            </a:pPr>
            <a:r>
              <a:rPr lang="it-IT" sz="1600" dirty="0"/>
              <a:t>«La bocca troppo allungata, cioè il muso, degli animali sembra indicare ch'essi vivono unicamente per mangiare. Invece nell'uomo, che mangia per vivere, e vive per pensare e lavorare, la bocca è nelle sue proporzioni naturali, in armonia con le altre parti del corpo.»</a:t>
            </a:r>
          </a:p>
          <a:p>
            <a:pPr marL="0" indent="0">
              <a:buNone/>
            </a:pPr>
            <a:endParaRPr lang="it-IT" sz="1400" b="1" dirty="0"/>
          </a:p>
          <a:p>
            <a:pPr marL="0" indent="0">
              <a:buNone/>
            </a:pPr>
            <a:endParaRPr lang="it-IT" sz="1400" b="1" dirty="0"/>
          </a:p>
          <a:p>
            <a:pPr marL="0" indent="0">
              <a:buNone/>
            </a:pPr>
            <a:endParaRPr lang="it-IT" sz="1400" b="1" dirty="0"/>
          </a:p>
          <a:p>
            <a:pPr marL="0" indent="0">
              <a:buNone/>
            </a:pPr>
            <a:endParaRPr lang="it-IT" sz="1400" b="1" dirty="0"/>
          </a:p>
          <a:p>
            <a:pPr marL="0" indent="0">
              <a:buNone/>
            </a:pPr>
            <a:r>
              <a:rPr lang="it-IT" sz="1400" b="1" dirty="0"/>
              <a:t>Da: B. Rinaldi, </a:t>
            </a:r>
            <a:r>
              <a:rPr lang="it-IT" sz="1400" b="1" i="1" dirty="0"/>
              <a:t>La giovinetta italiana educata e istruita : letture per la quarta classe elementare</a:t>
            </a:r>
            <a:r>
              <a:rPr lang="it-IT" sz="1400" b="1" dirty="0"/>
              <a:t>, G. </a:t>
            </a:r>
            <a:r>
              <a:rPr lang="it-IT" sz="1400" b="1" dirty="0" err="1"/>
              <a:t>Scioldo</a:t>
            </a:r>
            <a:r>
              <a:rPr lang="it-IT" sz="1400" b="1" dirty="0"/>
              <a:t>, Torino, 1901. </a:t>
            </a:r>
            <a:endParaRPr lang="it-IT" sz="1400" dirty="0"/>
          </a:p>
        </p:txBody>
      </p:sp>
      <p:sp>
        <p:nvSpPr>
          <p:cNvPr id="7" name="Segnaposto contenuto 6">
            <a:extLst>
              <a:ext uri="{FF2B5EF4-FFF2-40B4-BE49-F238E27FC236}">
                <a16:creationId xmlns:a16="http://schemas.microsoft.com/office/drawing/2014/main" id="{1D3DBED9-9E24-41C3-8F00-2D166FA68EA9}"/>
              </a:ext>
            </a:extLst>
          </p:cNvPr>
          <p:cNvSpPr>
            <a:spLocks noGrp="1"/>
          </p:cNvSpPr>
          <p:nvPr>
            <p:ph sz="half" idx="2"/>
          </p:nvPr>
        </p:nvSpPr>
        <p:spPr>
          <a:xfrm>
            <a:off x="6256866" y="1778466"/>
            <a:ext cx="5096933" cy="4398497"/>
          </a:xfrm>
        </p:spPr>
        <p:txBody>
          <a:bodyPr>
            <a:normAutofit lnSpcReduction="10000"/>
          </a:bodyPr>
          <a:lstStyle/>
          <a:p>
            <a:pPr marL="0" indent="0">
              <a:buNone/>
            </a:pPr>
            <a:r>
              <a:rPr lang="it-IT" sz="1800" b="1" i="1" dirty="0"/>
              <a:t>Il piccolo negro</a:t>
            </a:r>
          </a:p>
          <a:p>
            <a:pPr marL="0" indent="0">
              <a:buNone/>
            </a:pPr>
            <a:r>
              <a:rPr lang="it-IT" sz="1600" dirty="0"/>
              <a:t>«Egli camminava in mezzo alla gente col passo franco e sicuro di chi è abituato da tempo al via vai delle strade cittadine. Infatti il piccolo negro abitava la città da qualche mese, e tra i fanciulli e le fanciulle, che tutti l'</a:t>
            </a:r>
            <a:r>
              <a:rPr lang="it-IT" sz="1600" dirty="0" err="1"/>
              <a:t>avevan</a:t>
            </a:r>
            <a:r>
              <a:rPr lang="it-IT" sz="1600" dirty="0"/>
              <a:t> visto più volte, se ne faceva di gran parlare». […]</a:t>
            </a:r>
          </a:p>
          <a:p>
            <a:pPr marL="0" indent="0">
              <a:buNone/>
            </a:pPr>
            <a:r>
              <a:rPr lang="it-IT" sz="1600" dirty="0"/>
              <a:t>«Il ragazzo prese in giro un compagno particolarmente sporco, dicendogli: “Chi sei tu, il negro?” E il ragazzo sporco, fra le risa dei compagni, sentì tanta vergogna che fece subito proposito di non presentarsi mai a scuola senza aver fatto ogni mattina abbondante uso di acqua e di sapone». […]</a:t>
            </a:r>
          </a:p>
          <a:p>
            <a:pPr marL="0" indent="0">
              <a:buNone/>
            </a:pPr>
            <a:r>
              <a:rPr lang="it-IT" sz="1600" dirty="0"/>
              <a:t>«Quello del piccolo negro, insomma, era per tutti un mistero, che suscitava una curiosità pari a quella suscitata, al tempo della fiera, dai baracconi delle scimmie ammaestrate e del serraglio»</a:t>
            </a:r>
          </a:p>
          <a:p>
            <a:pPr marL="0" indent="0">
              <a:buNone/>
            </a:pPr>
            <a:r>
              <a:rPr lang="it-IT" sz="1300" b="1" dirty="0"/>
              <a:t>Da: A. e G. Ferrara, </a:t>
            </a:r>
            <a:r>
              <a:rPr lang="it-IT" sz="1300" b="1" i="1" dirty="0"/>
              <a:t>La ghirlanda: letture scelte ad uso delle scuole elementari maschili e femminili: classe quarta</a:t>
            </a:r>
            <a:r>
              <a:rPr lang="it-IT" sz="1300" b="1" dirty="0"/>
              <a:t>, </a:t>
            </a:r>
            <a:r>
              <a:rPr lang="it-IT" sz="1300" b="1" dirty="0" err="1"/>
              <a:t>Sandron</a:t>
            </a:r>
            <a:r>
              <a:rPr lang="it-IT" sz="1300" b="1" dirty="0"/>
              <a:t>, Milano, </a:t>
            </a:r>
            <a:r>
              <a:rPr lang="it-IT" sz="1300" b="1" dirty="0" err="1"/>
              <a:t>sd</a:t>
            </a:r>
            <a:r>
              <a:rPr lang="it-IT" sz="1300" b="1" dirty="0"/>
              <a:t>. [posteriore al 1895, anteriore al 1905]. Il brano è di Libero Ausoni</a:t>
            </a:r>
          </a:p>
        </p:txBody>
      </p:sp>
    </p:spTree>
    <p:extLst>
      <p:ext uri="{BB962C8B-B14F-4D97-AF65-F5344CB8AC3E}">
        <p14:creationId xmlns:p14="http://schemas.microsoft.com/office/powerpoint/2010/main" val="1856394177"/>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973938-42C3-4D8E-98BE-51C745CACAFB}"/>
              </a:ext>
            </a:extLst>
          </p:cNvPr>
          <p:cNvSpPr>
            <a:spLocks noGrp="1"/>
          </p:cNvSpPr>
          <p:nvPr>
            <p:ph type="title"/>
          </p:nvPr>
        </p:nvSpPr>
        <p:spPr>
          <a:xfrm>
            <a:off x="838200" y="365125"/>
            <a:ext cx="10515600" cy="1325563"/>
          </a:xfrm>
        </p:spPr>
        <p:txBody>
          <a:bodyPr/>
          <a:lstStyle/>
          <a:p>
            <a:r>
              <a:rPr lang="it-IT">
                <a:solidFill>
                  <a:schemeClr val="accent4"/>
                </a:solidFill>
              </a:rPr>
              <a:t>La geografia nell’età liberale</a:t>
            </a:r>
            <a:endParaRPr lang="it-IT" dirty="0">
              <a:solidFill>
                <a:schemeClr val="accent4"/>
              </a:solidFill>
            </a:endParaRPr>
          </a:p>
        </p:txBody>
      </p:sp>
      <p:sp>
        <p:nvSpPr>
          <p:cNvPr id="3" name="Segnaposto contenuto 2">
            <a:extLst>
              <a:ext uri="{FF2B5EF4-FFF2-40B4-BE49-F238E27FC236}">
                <a16:creationId xmlns:a16="http://schemas.microsoft.com/office/drawing/2014/main" id="{E027424F-33BB-465D-982C-5BA2CFC65475}"/>
              </a:ext>
            </a:extLst>
          </p:cNvPr>
          <p:cNvSpPr>
            <a:spLocks noGrp="1"/>
          </p:cNvSpPr>
          <p:nvPr>
            <p:ph sz="half" idx="1"/>
          </p:nvPr>
        </p:nvSpPr>
        <p:spPr>
          <a:xfrm>
            <a:off x="838200" y="1825624"/>
            <a:ext cx="5181600" cy="5032375"/>
          </a:xfrm>
        </p:spPr>
        <p:txBody>
          <a:bodyPr>
            <a:normAutofit/>
          </a:bodyPr>
          <a:lstStyle/>
          <a:p>
            <a:pPr algn="just"/>
            <a:r>
              <a:rPr lang="it-IT" sz="2000" dirty="0"/>
              <a:t>La razza bianca è «superiore alle altre per le sue qualità fisiche, morali e intellettuali: ha il cranio ovale e di capacità maggiore di quello di altre razze»; presenta «le fattezze del volto regolari, e statura ben proporzionata» </a:t>
            </a:r>
          </a:p>
          <a:p>
            <a:pPr algn="just"/>
            <a:r>
              <a:rPr lang="it-IT" sz="2000" dirty="0"/>
              <a:t>La gialla «si distingue per il carattere flemmatico e per molta intelligenza»</a:t>
            </a:r>
          </a:p>
          <a:p>
            <a:pPr algn="just"/>
            <a:r>
              <a:rPr lang="it-IT" sz="2000" dirty="0"/>
              <a:t>La “negra”, ha una «intelligenza molto meno sviluppata di quella dei bianchi e dei gialli, e perciò essa non ha mai saputo crearsi una civiltà»</a:t>
            </a:r>
          </a:p>
          <a:p>
            <a:pPr algn="just"/>
            <a:r>
              <a:rPr lang="it-IT" sz="2000" dirty="0"/>
              <a:t> la bruna o malese «è abbastanza intelligente»</a:t>
            </a:r>
          </a:p>
          <a:p>
            <a:pPr marL="0" indent="0" algn="just">
              <a:buNone/>
            </a:pPr>
            <a:r>
              <a:rPr lang="it-IT" sz="1300" b="1" dirty="0" err="1"/>
              <a:t>Giannitrapani</a:t>
            </a:r>
            <a:r>
              <a:rPr lang="it-IT" sz="1300" b="1" dirty="0"/>
              <a:t>, </a:t>
            </a:r>
            <a:r>
              <a:rPr lang="it-IT" sz="1300" b="1" i="1" dirty="0"/>
              <a:t>Manuale-atlante di geografia</a:t>
            </a:r>
            <a:r>
              <a:rPr lang="it-IT" sz="1300" b="1" dirty="0"/>
              <a:t> 1. Ad uso della prima classe delle scuole medie inferiori,  </a:t>
            </a:r>
            <a:r>
              <a:rPr lang="it-IT" sz="1300" b="1" dirty="0" err="1"/>
              <a:t>Bemporad</a:t>
            </a:r>
            <a:r>
              <a:rPr lang="it-IT" sz="1300" b="1" dirty="0"/>
              <a:t>, Firenze,1909, p. 53.</a:t>
            </a:r>
            <a:endParaRPr lang="it-IT" sz="1300" dirty="0"/>
          </a:p>
          <a:p>
            <a:pPr algn="just"/>
            <a:endParaRPr lang="it-IT" sz="2000" dirty="0"/>
          </a:p>
        </p:txBody>
      </p:sp>
      <p:pic>
        <p:nvPicPr>
          <p:cNvPr id="6" name="Segnaposto contenuto 5" descr="Immagine che contiene esterni, donna&#10;&#10;Descrizione generata con affidabilità elevata">
            <a:extLst>
              <a:ext uri="{FF2B5EF4-FFF2-40B4-BE49-F238E27FC236}">
                <a16:creationId xmlns:a16="http://schemas.microsoft.com/office/drawing/2014/main" id="{EBF4A215-4FD0-410D-B78E-DD47A521C877}"/>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19266" y="3150902"/>
            <a:ext cx="4887468" cy="1700784"/>
          </a:xfrm>
        </p:spPr>
      </p:pic>
    </p:spTree>
    <p:extLst>
      <p:ext uri="{BB962C8B-B14F-4D97-AF65-F5344CB8AC3E}">
        <p14:creationId xmlns:p14="http://schemas.microsoft.com/office/powerpoint/2010/main" val="3889530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5">
            <a:extLst>
              <a:ext uri="{FF2B5EF4-FFF2-40B4-BE49-F238E27FC236}">
                <a16:creationId xmlns:a16="http://schemas.microsoft.com/office/drawing/2014/main" id="{AD4BB00B-8FCB-4CA9-86B1-6A8A06F1A72D}"/>
              </a:ext>
            </a:extLst>
          </p:cNvPr>
          <p:cNvSpPr>
            <a:spLocks noGrp="1"/>
          </p:cNvSpPr>
          <p:nvPr>
            <p:ph type="body" idx="1"/>
          </p:nvPr>
        </p:nvSpPr>
        <p:spPr>
          <a:xfrm>
            <a:off x="839788" y="427839"/>
            <a:ext cx="5157787" cy="872455"/>
          </a:xfrm>
        </p:spPr>
        <p:txBody>
          <a:bodyPr>
            <a:normAutofit fontScale="70000" lnSpcReduction="20000"/>
          </a:bodyPr>
          <a:lstStyle/>
          <a:p>
            <a:pPr algn="just"/>
            <a:r>
              <a:rPr lang="it-IT" b="0" dirty="0"/>
              <a:t>F. Vaccarino, </a:t>
            </a:r>
            <a:r>
              <a:rPr lang="it-IT" b="0" i="1" dirty="0"/>
              <a:t>Il libro sussidiario per uso della quarta classe elementare. Educazione morale e istruzione civile, grammatica, aritmetica e geometria, nozioni varie, storia, geografia</a:t>
            </a:r>
            <a:r>
              <a:rPr lang="it-IT" b="0" dirty="0"/>
              <a:t>, Sei, Torino, 1921, pp. 187-189.</a:t>
            </a:r>
          </a:p>
        </p:txBody>
      </p:sp>
      <p:pic>
        <p:nvPicPr>
          <p:cNvPr id="11" name="Segnaposto contenuto 10" descr="Immagine che contiene testo, libro&#10;&#10;Descrizione generata con affidabilità molto elevata">
            <a:extLst>
              <a:ext uri="{FF2B5EF4-FFF2-40B4-BE49-F238E27FC236}">
                <a16:creationId xmlns:a16="http://schemas.microsoft.com/office/drawing/2014/main" id="{612941F4-4BD9-48CD-B34A-0DA68D053A4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895308" y="1684090"/>
            <a:ext cx="2641605" cy="4486698"/>
          </a:xfrm>
        </p:spPr>
      </p:pic>
      <p:sp>
        <p:nvSpPr>
          <p:cNvPr id="8" name="Segnaposto testo 7">
            <a:extLst>
              <a:ext uri="{FF2B5EF4-FFF2-40B4-BE49-F238E27FC236}">
                <a16:creationId xmlns:a16="http://schemas.microsoft.com/office/drawing/2014/main" id="{B1740B85-C97E-43C4-9A4E-24E4F965360A}"/>
              </a:ext>
            </a:extLst>
          </p:cNvPr>
          <p:cNvSpPr>
            <a:spLocks noGrp="1"/>
          </p:cNvSpPr>
          <p:nvPr>
            <p:ph type="body" sz="quarter" idx="3"/>
          </p:nvPr>
        </p:nvSpPr>
        <p:spPr>
          <a:xfrm>
            <a:off x="6169024" y="504914"/>
            <a:ext cx="5183188" cy="823912"/>
          </a:xfrm>
        </p:spPr>
        <p:txBody>
          <a:bodyPr>
            <a:normAutofit fontScale="70000" lnSpcReduction="20000"/>
          </a:bodyPr>
          <a:lstStyle/>
          <a:p>
            <a:r>
              <a:rPr lang="it-IT" b="0" dirty="0"/>
              <a:t>E. Setti, </a:t>
            </a:r>
            <a:r>
              <a:rPr lang="it-IT" b="0" i="1" dirty="0"/>
              <a:t>Libro sussidiario per la 4. classe elementare e per le scuole serali e festive</a:t>
            </a:r>
            <a:r>
              <a:rPr lang="it-IT" b="0" dirty="0"/>
              <a:t>, Mondadori, Roma - Milano, 1922, p. 41.</a:t>
            </a:r>
          </a:p>
        </p:txBody>
      </p:sp>
      <p:pic>
        <p:nvPicPr>
          <p:cNvPr id="14" name="Segnaposto contenuto 13" descr="Immagine che contiene testo, libro&#10;&#10;Descrizione generata con affidabilità molto elevata">
            <a:extLst>
              <a:ext uri="{FF2B5EF4-FFF2-40B4-BE49-F238E27FC236}">
                <a16:creationId xmlns:a16="http://schemas.microsoft.com/office/drawing/2014/main" id="{217C61F2-DF1D-4A5D-9883-6462CACE4EFB}"/>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747864" y="1632168"/>
            <a:ext cx="4006822" cy="4538620"/>
          </a:xfrm>
        </p:spPr>
      </p:pic>
    </p:spTree>
    <p:extLst>
      <p:ext uri="{BB962C8B-B14F-4D97-AF65-F5344CB8AC3E}">
        <p14:creationId xmlns:p14="http://schemas.microsoft.com/office/powerpoint/2010/main" val="1349923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olo 6">
            <a:extLst>
              <a:ext uri="{FF2B5EF4-FFF2-40B4-BE49-F238E27FC236}">
                <a16:creationId xmlns:a16="http://schemas.microsoft.com/office/drawing/2014/main" id="{1526603E-90EA-4146-AF69-46F0C45B7D47}"/>
              </a:ext>
            </a:extLst>
          </p:cNvPr>
          <p:cNvSpPr>
            <a:spLocks noGrp="1"/>
          </p:cNvSpPr>
          <p:nvPr>
            <p:ph type="title"/>
          </p:nvPr>
        </p:nvSpPr>
        <p:spPr>
          <a:xfrm>
            <a:off x="674237" y="914401"/>
            <a:ext cx="3657600" cy="2761672"/>
          </a:xfrm>
        </p:spPr>
        <p:txBody>
          <a:bodyPr vert="horz" lIns="91440" tIns="45720" rIns="91440" bIns="45720" rtlCol="0" anchor="b">
            <a:normAutofit/>
          </a:bodyPr>
          <a:lstStyle/>
          <a:p>
            <a:pPr algn="ctr"/>
            <a:r>
              <a:rPr lang="en-US" sz="4800" kern="1200" dirty="0" err="1">
                <a:solidFill>
                  <a:srgbClr val="FFFFFF"/>
                </a:solidFill>
                <a:latin typeface="+mj-lt"/>
                <a:ea typeface="+mj-ea"/>
                <a:cs typeface="+mj-cs"/>
              </a:rPr>
              <a:t>Sussidi</a:t>
            </a:r>
            <a:r>
              <a:rPr lang="en-US" sz="4800" kern="1200" dirty="0">
                <a:solidFill>
                  <a:srgbClr val="FFFFFF"/>
                </a:solidFill>
                <a:latin typeface="+mj-lt"/>
                <a:ea typeface="+mj-ea"/>
                <a:cs typeface="+mj-cs"/>
              </a:rPr>
              <a:t> </a:t>
            </a:r>
            <a:r>
              <a:rPr lang="en-US" sz="4800" kern="1200" dirty="0" err="1">
                <a:solidFill>
                  <a:srgbClr val="FFFFFF"/>
                </a:solidFill>
                <a:latin typeface="+mj-lt"/>
                <a:ea typeface="+mj-ea"/>
                <a:cs typeface="+mj-cs"/>
              </a:rPr>
              <a:t>didattici</a:t>
            </a:r>
            <a:r>
              <a:rPr lang="en-US" sz="4800" kern="1200" dirty="0">
                <a:solidFill>
                  <a:srgbClr val="FFFFFF"/>
                </a:solidFill>
                <a:latin typeface="+mj-lt"/>
                <a:ea typeface="+mj-ea"/>
                <a:cs typeface="+mj-cs"/>
              </a:rPr>
              <a:t>: I </a:t>
            </a:r>
            <a:r>
              <a:rPr lang="en-US" sz="4800" kern="1200" dirty="0" err="1">
                <a:solidFill>
                  <a:srgbClr val="FFFFFF"/>
                </a:solidFill>
                <a:latin typeface="+mj-lt"/>
                <a:ea typeface="+mj-ea"/>
                <a:cs typeface="+mj-cs"/>
              </a:rPr>
              <a:t>busti</a:t>
            </a:r>
            <a:r>
              <a:rPr lang="en-US" sz="4800" kern="1200" dirty="0">
                <a:solidFill>
                  <a:srgbClr val="FFFFFF"/>
                </a:solidFill>
                <a:latin typeface="+mj-lt"/>
                <a:ea typeface="+mj-ea"/>
                <a:cs typeface="+mj-cs"/>
              </a:rPr>
              <a:t> </a:t>
            </a:r>
            <a:r>
              <a:rPr lang="en-US" sz="4800" kern="1200" dirty="0" err="1">
                <a:solidFill>
                  <a:srgbClr val="FFFFFF"/>
                </a:solidFill>
                <a:latin typeface="+mj-lt"/>
                <a:ea typeface="+mj-ea"/>
                <a:cs typeface="+mj-cs"/>
              </a:rPr>
              <a:t>delle</a:t>
            </a:r>
            <a:r>
              <a:rPr lang="en-US" sz="4800" kern="1200" dirty="0">
                <a:solidFill>
                  <a:srgbClr val="FFFFFF"/>
                </a:solidFill>
                <a:latin typeface="+mj-lt"/>
                <a:ea typeface="+mj-ea"/>
                <a:cs typeface="+mj-cs"/>
              </a:rPr>
              <a:t> </a:t>
            </a:r>
            <a:r>
              <a:rPr lang="en-US" sz="4800" kern="1200" dirty="0" err="1">
                <a:solidFill>
                  <a:srgbClr val="FFFFFF"/>
                </a:solidFill>
                <a:latin typeface="+mj-lt"/>
                <a:ea typeface="+mj-ea"/>
                <a:cs typeface="+mj-cs"/>
              </a:rPr>
              <a:t>razze</a:t>
            </a:r>
            <a:endParaRPr lang="en-US" sz="4800" kern="1200" dirty="0">
              <a:solidFill>
                <a:srgbClr val="FFFFFF"/>
              </a:solidFill>
              <a:latin typeface="+mj-lt"/>
              <a:ea typeface="+mj-ea"/>
              <a:cs typeface="+mj-cs"/>
            </a:endParaRPr>
          </a:p>
        </p:txBody>
      </p:sp>
      <p:cxnSp>
        <p:nvCxnSpPr>
          <p:cNvPr id="16" name="Straight Connector 15">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9" name="Immagine 8" descr="Immagine che contiene testo, libro&#10;&#10;Descrizione generata con affidabilità molto elevata">
            <a:extLst>
              <a:ext uri="{FF2B5EF4-FFF2-40B4-BE49-F238E27FC236}">
                <a16:creationId xmlns:a16="http://schemas.microsoft.com/office/drawing/2014/main" id="{B6F6A157-65AC-4576-8F1D-32426717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6652" y="882624"/>
            <a:ext cx="6553545" cy="5586897"/>
          </a:xfrm>
          <a:prstGeom prst="rect">
            <a:avLst/>
          </a:prstGeom>
        </p:spPr>
      </p:pic>
      <p:sp>
        <p:nvSpPr>
          <p:cNvPr id="10" name="Rettangolo 9">
            <a:extLst>
              <a:ext uri="{FF2B5EF4-FFF2-40B4-BE49-F238E27FC236}">
                <a16:creationId xmlns:a16="http://schemas.microsoft.com/office/drawing/2014/main" id="{A126813E-F8A0-4273-B582-14F39A893053}"/>
              </a:ext>
            </a:extLst>
          </p:cNvPr>
          <p:cNvSpPr/>
          <p:nvPr/>
        </p:nvSpPr>
        <p:spPr>
          <a:xfrm>
            <a:off x="1209642" y="4269297"/>
            <a:ext cx="2586790" cy="2062103"/>
          </a:xfrm>
          <a:prstGeom prst="rect">
            <a:avLst/>
          </a:prstGeom>
        </p:spPr>
        <p:txBody>
          <a:bodyPr wrap="square">
            <a:spAutoFit/>
          </a:bodyPr>
          <a:lstStyle/>
          <a:p>
            <a:pPr algn="ctr"/>
            <a:r>
              <a:rPr lang="en-US" sz="3200" dirty="0" err="1">
                <a:solidFill>
                  <a:srgbClr val="FFFFFF"/>
                </a:solidFill>
              </a:rPr>
              <a:t>venduti</a:t>
            </a:r>
            <a:r>
              <a:rPr lang="en-US" sz="3200" dirty="0">
                <a:solidFill>
                  <a:srgbClr val="FFFFFF"/>
                </a:solidFill>
              </a:rPr>
              <a:t> da </a:t>
            </a:r>
            <a:r>
              <a:rPr lang="en-US" sz="3200" dirty="0" err="1">
                <a:solidFill>
                  <a:srgbClr val="FFFFFF"/>
                </a:solidFill>
              </a:rPr>
              <a:t>Paravia</a:t>
            </a:r>
            <a:r>
              <a:rPr lang="en-US" sz="3200" dirty="0">
                <a:solidFill>
                  <a:srgbClr val="FFFFFF"/>
                </a:solidFill>
              </a:rPr>
              <a:t> </a:t>
            </a:r>
          </a:p>
          <a:p>
            <a:pPr algn="ctr"/>
            <a:r>
              <a:rPr lang="en-US" sz="3200" dirty="0" err="1">
                <a:solidFill>
                  <a:srgbClr val="FFFFFF"/>
                </a:solidFill>
              </a:rPr>
              <a:t>all’inizio</a:t>
            </a:r>
            <a:r>
              <a:rPr lang="en-US" sz="3200" dirty="0">
                <a:solidFill>
                  <a:srgbClr val="FFFFFF"/>
                </a:solidFill>
              </a:rPr>
              <a:t> del Novecento</a:t>
            </a:r>
            <a:endParaRPr lang="it-IT" sz="3200" dirty="0"/>
          </a:p>
        </p:txBody>
      </p:sp>
    </p:spTree>
    <p:extLst>
      <p:ext uri="{BB962C8B-B14F-4D97-AF65-F5344CB8AC3E}">
        <p14:creationId xmlns:p14="http://schemas.microsoft.com/office/powerpoint/2010/main" val="887894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1">
              <a:lumMod val="75000"/>
              <a:lumOff val="2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 name="Titolo 9">
            <a:extLst>
              <a:ext uri="{FF2B5EF4-FFF2-40B4-BE49-F238E27FC236}">
                <a16:creationId xmlns:a16="http://schemas.microsoft.com/office/drawing/2014/main" id="{65831E06-CC51-47A2-9466-056974B64696}"/>
              </a:ext>
            </a:extLst>
          </p:cNvPr>
          <p:cNvSpPr>
            <a:spLocks noGrp="1"/>
          </p:cNvSpPr>
          <p:nvPr>
            <p:ph type="title"/>
          </p:nvPr>
        </p:nvSpPr>
        <p:spPr>
          <a:xfrm>
            <a:off x="643467" y="643467"/>
            <a:ext cx="3363974" cy="1597315"/>
          </a:xfrm>
          <a:noFill/>
          <a:ln w="19050">
            <a:solidFill>
              <a:schemeClr val="bg1"/>
            </a:solidFill>
          </a:ln>
        </p:spPr>
        <p:txBody>
          <a:bodyPr vert="horz" wrap="square" lIns="91440" tIns="45720" rIns="91440" bIns="45720" rtlCol="0" anchor="ctr">
            <a:normAutofit/>
          </a:bodyPr>
          <a:lstStyle/>
          <a:p>
            <a:pPr algn="ctr"/>
            <a:r>
              <a:rPr lang="en-US" sz="2800" kern="1200" dirty="0" err="1">
                <a:solidFill>
                  <a:schemeClr val="accent4"/>
                </a:solidFill>
                <a:latin typeface="+mj-lt"/>
                <a:ea typeface="+mj-ea"/>
                <a:cs typeface="+mj-cs"/>
              </a:rPr>
              <a:t>L’indice</a:t>
            </a:r>
            <a:r>
              <a:rPr lang="en-US" sz="2800" kern="1200" dirty="0">
                <a:solidFill>
                  <a:schemeClr val="accent4"/>
                </a:solidFill>
                <a:latin typeface="+mj-lt"/>
                <a:ea typeface="+mj-ea"/>
                <a:cs typeface="+mj-cs"/>
              </a:rPr>
              <a:t> </a:t>
            </a:r>
            <a:r>
              <a:rPr lang="en-US" sz="2800" kern="1200" dirty="0" err="1">
                <a:solidFill>
                  <a:schemeClr val="accent4"/>
                </a:solidFill>
                <a:latin typeface="+mj-lt"/>
                <a:ea typeface="+mj-ea"/>
                <a:cs typeface="+mj-cs"/>
              </a:rPr>
              <a:t>cefalico</a:t>
            </a:r>
            <a:endParaRPr lang="en-US" sz="2800" kern="1200" dirty="0">
              <a:solidFill>
                <a:schemeClr val="accent4"/>
              </a:solidFill>
              <a:latin typeface="+mj-lt"/>
              <a:ea typeface="+mj-ea"/>
              <a:cs typeface="+mj-cs"/>
            </a:endParaRPr>
          </a:p>
        </p:txBody>
      </p:sp>
      <p:sp>
        <p:nvSpPr>
          <p:cNvPr id="12" name="Segnaposto contenuto 11">
            <a:extLst>
              <a:ext uri="{FF2B5EF4-FFF2-40B4-BE49-F238E27FC236}">
                <a16:creationId xmlns:a16="http://schemas.microsoft.com/office/drawing/2014/main" id="{A4A095B0-5B55-4FEE-BC6A-E1DEDF02ED68}"/>
              </a:ext>
            </a:extLst>
          </p:cNvPr>
          <p:cNvSpPr>
            <a:spLocks noGrp="1"/>
          </p:cNvSpPr>
          <p:nvPr>
            <p:ph type="body" sz="half" idx="2"/>
          </p:nvPr>
        </p:nvSpPr>
        <p:spPr>
          <a:xfrm>
            <a:off x="643468" y="2638044"/>
            <a:ext cx="3363973" cy="3415622"/>
          </a:xfrm>
        </p:spPr>
        <p:txBody>
          <a:bodyPr vert="horz" lIns="91440" tIns="45720" rIns="91440" bIns="45720" rtlCol="0">
            <a:normAutofit/>
          </a:bodyPr>
          <a:lstStyle/>
          <a:p>
            <a:r>
              <a:rPr lang="en-US" sz="2000" baseline="30000" dirty="0">
                <a:solidFill>
                  <a:schemeClr val="bg1"/>
                </a:solidFill>
              </a:rPr>
              <a:t> </a:t>
            </a:r>
          </a:p>
          <a:p>
            <a:r>
              <a:rPr lang="en-US" sz="2000" dirty="0">
                <a:solidFill>
                  <a:schemeClr val="bg1"/>
                </a:solidFill>
              </a:rPr>
              <a:t>“lo </a:t>
            </a:r>
            <a:r>
              <a:rPr lang="en-US" sz="2000" dirty="0" err="1">
                <a:solidFill>
                  <a:schemeClr val="bg1"/>
                </a:solidFill>
              </a:rPr>
              <a:t>sviluppo</a:t>
            </a:r>
            <a:r>
              <a:rPr lang="en-US" sz="2000" dirty="0">
                <a:solidFill>
                  <a:schemeClr val="bg1"/>
                </a:solidFill>
              </a:rPr>
              <a:t> </a:t>
            </a:r>
            <a:r>
              <a:rPr lang="en-US" sz="2000" dirty="0" err="1">
                <a:solidFill>
                  <a:schemeClr val="bg1"/>
                </a:solidFill>
              </a:rPr>
              <a:t>dell'intelligenza</a:t>
            </a:r>
            <a:r>
              <a:rPr lang="en-US" sz="2000" dirty="0">
                <a:solidFill>
                  <a:schemeClr val="bg1"/>
                </a:solidFill>
              </a:rPr>
              <a:t> è </a:t>
            </a:r>
            <a:r>
              <a:rPr lang="en-US" sz="2000" dirty="0" err="1">
                <a:solidFill>
                  <a:schemeClr val="bg1"/>
                </a:solidFill>
              </a:rPr>
              <a:t>generalmente</a:t>
            </a:r>
            <a:r>
              <a:rPr lang="en-US" sz="2000" dirty="0">
                <a:solidFill>
                  <a:schemeClr val="bg1"/>
                </a:solidFill>
              </a:rPr>
              <a:t> molto </a:t>
            </a:r>
            <a:r>
              <a:rPr lang="en-US" sz="2000" dirty="0" err="1">
                <a:solidFill>
                  <a:schemeClr val="bg1"/>
                </a:solidFill>
              </a:rPr>
              <a:t>superiore</a:t>
            </a:r>
            <a:r>
              <a:rPr lang="en-US" sz="2000" dirty="0">
                <a:solidFill>
                  <a:schemeClr val="bg1"/>
                </a:solidFill>
              </a:rPr>
              <a:t> </a:t>
            </a:r>
            <a:r>
              <a:rPr lang="en-US" sz="2000" dirty="0" err="1">
                <a:solidFill>
                  <a:schemeClr val="bg1"/>
                </a:solidFill>
              </a:rPr>
              <a:t>nelle</a:t>
            </a:r>
            <a:r>
              <a:rPr lang="en-US" sz="2000" dirty="0">
                <a:solidFill>
                  <a:schemeClr val="bg1"/>
                </a:solidFill>
              </a:rPr>
              <a:t> </a:t>
            </a:r>
            <a:r>
              <a:rPr lang="en-US" sz="2000" dirty="0" err="1">
                <a:solidFill>
                  <a:schemeClr val="bg1"/>
                </a:solidFill>
              </a:rPr>
              <a:t>razze</a:t>
            </a:r>
            <a:r>
              <a:rPr lang="en-US" sz="2000" dirty="0">
                <a:solidFill>
                  <a:schemeClr val="bg1"/>
                </a:solidFill>
              </a:rPr>
              <a:t> </a:t>
            </a:r>
            <a:r>
              <a:rPr lang="en-US" sz="2000" dirty="0" err="1">
                <a:solidFill>
                  <a:schemeClr val="bg1"/>
                </a:solidFill>
              </a:rPr>
              <a:t>ortognate</a:t>
            </a:r>
            <a:r>
              <a:rPr lang="en-US" sz="2000" dirty="0">
                <a:solidFill>
                  <a:schemeClr val="bg1"/>
                </a:solidFill>
              </a:rPr>
              <a:t>” </a:t>
            </a:r>
          </a:p>
          <a:p>
            <a:pPr indent="-228600">
              <a:buFont typeface="Arial" panose="020B0604020202020204" pitchFamily="34" charset="0"/>
              <a:buChar char="•"/>
            </a:pPr>
            <a:endParaRPr lang="en-US" sz="2000" dirty="0">
              <a:solidFill>
                <a:schemeClr val="bg1"/>
              </a:solidFill>
            </a:endParaRPr>
          </a:p>
          <a:p>
            <a:r>
              <a:rPr lang="en-US" sz="2000" baseline="30000" dirty="0">
                <a:solidFill>
                  <a:schemeClr val="bg1"/>
                </a:solidFill>
              </a:rPr>
              <a:t>F. </a:t>
            </a:r>
            <a:r>
              <a:rPr lang="en-US" sz="2000" baseline="30000" dirty="0" err="1">
                <a:solidFill>
                  <a:schemeClr val="bg1"/>
                </a:solidFill>
              </a:rPr>
              <a:t>Minutilli</a:t>
            </a:r>
            <a:r>
              <a:rPr lang="en-US" sz="2000" baseline="30000" dirty="0">
                <a:solidFill>
                  <a:schemeClr val="bg1"/>
                </a:solidFill>
              </a:rPr>
              <a:t>, </a:t>
            </a:r>
            <a:r>
              <a:rPr lang="en-US" sz="2000" i="1" baseline="30000" dirty="0">
                <a:solidFill>
                  <a:schemeClr val="bg1"/>
                </a:solidFill>
              </a:rPr>
              <a:t>Geografia. Ad </a:t>
            </a:r>
            <a:r>
              <a:rPr lang="en-US" sz="2000" i="1" baseline="30000" dirty="0" err="1">
                <a:solidFill>
                  <a:schemeClr val="bg1"/>
                </a:solidFill>
              </a:rPr>
              <a:t>uso</a:t>
            </a:r>
            <a:r>
              <a:rPr lang="en-US" sz="2000" i="1" baseline="30000" dirty="0">
                <a:solidFill>
                  <a:schemeClr val="bg1"/>
                </a:solidFill>
              </a:rPr>
              <a:t> del primo anno </a:t>
            </a:r>
            <a:r>
              <a:rPr lang="en-US" sz="2000" i="1" baseline="30000" dirty="0" err="1">
                <a:solidFill>
                  <a:schemeClr val="bg1"/>
                </a:solidFill>
              </a:rPr>
              <a:t>delle</a:t>
            </a:r>
            <a:r>
              <a:rPr lang="en-US" sz="2000" i="1" baseline="30000" dirty="0">
                <a:solidFill>
                  <a:schemeClr val="bg1"/>
                </a:solidFill>
              </a:rPr>
              <a:t> </a:t>
            </a:r>
            <a:r>
              <a:rPr lang="en-US" sz="2000" i="1" baseline="30000" dirty="0" err="1">
                <a:solidFill>
                  <a:schemeClr val="bg1"/>
                </a:solidFill>
              </a:rPr>
              <a:t>scuole</a:t>
            </a:r>
            <a:r>
              <a:rPr lang="en-US" sz="2000" i="1" baseline="30000" dirty="0">
                <a:solidFill>
                  <a:schemeClr val="bg1"/>
                </a:solidFill>
              </a:rPr>
              <a:t> </a:t>
            </a:r>
            <a:r>
              <a:rPr lang="en-US" sz="2000" i="1" baseline="30000" dirty="0" err="1">
                <a:solidFill>
                  <a:schemeClr val="bg1"/>
                </a:solidFill>
              </a:rPr>
              <a:t>tecniche</a:t>
            </a:r>
            <a:r>
              <a:rPr lang="en-US" sz="2000" i="1" baseline="30000" dirty="0">
                <a:solidFill>
                  <a:schemeClr val="bg1"/>
                </a:solidFill>
              </a:rPr>
              <a:t>, </a:t>
            </a:r>
            <a:r>
              <a:rPr lang="en-US" sz="2000" i="1" baseline="30000" dirty="0" err="1">
                <a:solidFill>
                  <a:schemeClr val="bg1"/>
                </a:solidFill>
              </a:rPr>
              <a:t>ginnasiali</a:t>
            </a:r>
            <a:r>
              <a:rPr lang="en-US" sz="2000" i="1" baseline="30000" dirty="0">
                <a:solidFill>
                  <a:schemeClr val="bg1"/>
                </a:solidFill>
              </a:rPr>
              <a:t> e </a:t>
            </a:r>
            <a:r>
              <a:rPr lang="en-US" sz="2000" i="1" baseline="30000" dirty="0" err="1">
                <a:solidFill>
                  <a:schemeClr val="bg1"/>
                </a:solidFill>
              </a:rPr>
              <a:t>complementari</a:t>
            </a:r>
            <a:r>
              <a:rPr lang="en-US" sz="2000" i="1" baseline="30000" dirty="0">
                <a:solidFill>
                  <a:schemeClr val="bg1"/>
                </a:solidFill>
              </a:rPr>
              <a:t>, </a:t>
            </a:r>
            <a:r>
              <a:rPr lang="en-US" sz="2000" baseline="30000" dirty="0">
                <a:solidFill>
                  <a:schemeClr val="bg1"/>
                </a:solidFill>
              </a:rPr>
              <a:t>3 </a:t>
            </a:r>
            <a:r>
              <a:rPr lang="en-US" sz="2000" baseline="30000" dirty="0" err="1">
                <a:solidFill>
                  <a:schemeClr val="bg1"/>
                </a:solidFill>
              </a:rPr>
              <a:t>rist</a:t>
            </a:r>
            <a:r>
              <a:rPr lang="en-US" sz="2000" baseline="30000" dirty="0">
                <a:solidFill>
                  <a:schemeClr val="bg1"/>
                </a:solidFill>
              </a:rPr>
              <a:t>. </a:t>
            </a:r>
            <a:r>
              <a:rPr lang="en-US" sz="2000" baseline="30000" dirty="0" err="1">
                <a:solidFill>
                  <a:schemeClr val="bg1"/>
                </a:solidFill>
              </a:rPr>
              <a:t>della</a:t>
            </a:r>
            <a:r>
              <a:rPr lang="en-US" sz="2000" baseline="30000" dirty="0">
                <a:solidFill>
                  <a:schemeClr val="bg1"/>
                </a:solidFill>
              </a:rPr>
              <a:t> 2 </a:t>
            </a:r>
            <a:r>
              <a:rPr lang="en-US" sz="2000" baseline="30000" dirty="0" err="1">
                <a:solidFill>
                  <a:schemeClr val="bg1"/>
                </a:solidFill>
              </a:rPr>
              <a:t>ediz</a:t>
            </a:r>
            <a:r>
              <a:rPr lang="en-US" sz="2000" baseline="30000" dirty="0">
                <a:solidFill>
                  <a:schemeClr val="bg1"/>
                </a:solidFill>
              </a:rPr>
              <a:t>., G. B. </a:t>
            </a:r>
            <a:r>
              <a:rPr lang="en-US" sz="2000" baseline="30000" dirty="0" err="1">
                <a:solidFill>
                  <a:schemeClr val="bg1"/>
                </a:solidFill>
              </a:rPr>
              <a:t>Paravia</a:t>
            </a:r>
            <a:r>
              <a:rPr lang="en-US" sz="2000" baseline="30000" dirty="0">
                <a:solidFill>
                  <a:schemeClr val="bg1"/>
                </a:solidFill>
              </a:rPr>
              <a:t> e C., Torino, 1911, p. 52 e 56.</a:t>
            </a:r>
          </a:p>
          <a:p>
            <a:pPr indent="-228600">
              <a:buFont typeface="Arial" panose="020B0604020202020204" pitchFamily="34" charset="0"/>
              <a:buChar char="•"/>
            </a:pPr>
            <a:endParaRPr lang="en-US" sz="2000" dirty="0">
              <a:solidFill>
                <a:schemeClr val="bg1"/>
              </a:solidFill>
            </a:endParaRPr>
          </a:p>
        </p:txBody>
      </p:sp>
      <p:pic>
        <p:nvPicPr>
          <p:cNvPr id="14" name="Segnaposto contenuto 13" descr="Immagine che contiene testo, libro&#10;&#10;Descrizione generata con affidabilità molto elevata">
            <a:extLst>
              <a:ext uri="{FF2B5EF4-FFF2-40B4-BE49-F238E27FC236}">
                <a16:creationId xmlns:a16="http://schemas.microsoft.com/office/drawing/2014/main" id="{5B66C079-7107-4CE7-BEBB-3F7AE9EB5D91}"/>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3422" b="3422"/>
          <a:stretch>
            <a:fillRect/>
          </a:stretch>
        </p:blipFill>
        <p:spPr>
          <a:xfrm>
            <a:off x="5297763" y="881087"/>
            <a:ext cx="6250769" cy="4934959"/>
          </a:xfrm>
          <a:prstGeom prst="rect">
            <a:avLst/>
          </a:prstGeom>
        </p:spPr>
      </p:pic>
    </p:spTree>
    <p:extLst>
      <p:ext uri="{BB962C8B-B14F-4D97-AF65-F5344CB8AC3E}">
        <p14:creationId xmlns:p14="http://schemas.microsoft.com/office/powerpoint/2010/main" val="1887294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AC0511E-6A5A-4676-B8E0-3A7961032880}"/>
              </a:ext>
            </a:extLst>
          </p:cNvPr>
          <p:cNvSpPr>
            <a:spLocks noGrp="1"/>
          </p:cNvSpPr>
          <p:nvPr>
            <p:ph sz="half" idx="1"/>
          </p:nvPr>
        </p:nvSpPr>
        <p:spPr>
          <a:xfrm>
            <a:off x="838200" y="2028625"/>
            <a:ext cx="3398240" cy="1400375"/>
          </a:xfrm>
        </p:spPr>
        <p:txBody>
          <a:bodyPr>
            <a:normAutofit fontScale="92500" lnSpcReduction="10000"/>
          </a:bodyPr>
          <a:lstStyle/>
          <a:p>
            <a:r>
              <a:rPr lang="it-IT" dirty="0">
                <a:hlinkClick r:id="rId2"/>
              </a:rPr>
              <a:t>Gazzetta ufficiale</a:t>
            </a:r>
            <a:endParaRPr lang="it-IT" dirty="0"/>
          </a:p>
          <a:p>
            <a:r>
              <a:rPr lang="it-IT" dirty="0">
                <a:hlinkClick r:id="rId3"/>
              </a:rPr>
              <a:t>Ministero della Pubblica Istruzione</a:t>
            </a:r>
            <a:endParaRPr lang="it-IT" dirty="0"/>
          </a:p>
        </p:txBody>
      </p:sp>
      <p:sp>
        <p:nvSpPr>
          <p:cNvPr id="4" name="Segnaposto contenuto 3">
            <a:extLst>
              <a:ext uri="{FF2B5EF4-FFF2-40B4-BE49-F238E27FC236}">
                <a16:creationId xmlns:a16="http://schemas.microsoft.com/office/drawing/2014/main" id="{F6F1F33D-034B-4E7E-8622-6305E7C10ACC}"/>
              </a:ext>
            </a:extLst>
          </p:cNvPr>
          <p:cNvSpPr>
            <a:spLocks noGrp="1"/>
          </p:cNvSpPr>
          <p:nvPr>
            <p:ph sz="half" idx="2"/>
          </p:nvPr>
        </p:nvSpPr>
        <p:spPr>
          <a:xfrm>
            <a:off x="392186" y="3355596"/>
            <a:ext cx="3911366" cy="3137279"/>
          </a:xfrm>
          <a:ln/>
        </p:spPr>
        <p:style>
          <a:lnRef idx="2">
            <a:schemeClr val="accent4"/>
          </a:lnRef>
          <a:fillRef idx="1">
            <a:schemeClr val="lt1"/>
          </a:fillRef>
          <a:effectRef idx="0">
            <a:schemeClr val="accent4"/>
          </a:effectRef>
          <a:fontRef idx="minor">
            <a:schemeClr val="dk1"/>
          </a:fontRef>
        </p:style>
        <p:txBody>
          <a:bodyPr>
            <a:normAutofit fontScale="92500" lnSpcReduction="10000"/>
          </a:bodyPr>
          <a:lstStyle/>
          <a:p>
            <a:pPr algn="just"/>
            <a:r>
              <a:rPr lang="it-IT" sz="1300" b="1" dirty="0"/>
              <a:t>Regolamento per le scuole normali e magistrali del 1861, Gazzetta Ufficiale, </a:t>
            </a:r>
            <a:r>
              <a:rPr lang="it-IT" sz="1300" dirty="0"/>
              <a:t>Supplemento 4 dice 1861. Punto 9 degli elementi di </a:t>
            </a:r>
            <a:r>
              <a:rPr lang="it-IT" sz="1300" i="1" dirty="0"/>
              <a:t>Geografia generale </a:t>
            </a:r>
            <a:r>
              <a:rPr lang="it-IT" sz="1300" dirty="0"/>
              <a:t>per il primo anno di corso: «Classificazione del genere umano – Popolazione della terra - Distribuzione del genere umano secondo il colore - Secondo la religione»</a:t>
            </a:r>
          </a:p>
          <a:p>
            <a:pPr algn="just"/>
            <a:r>
              <a:rPr lang="it-IT" sz="1300" b="1" dirty="0"/>
              <a:t>Programmi Coppino, Istruzioni e programmi per l'insegnamento secondario classico e tecnico, normale e magistrale, ed elementare nelle pubbliche scuole del Regno, </a:t>
            </a:r>
            <a:r>
              <a:rPr lang="it-IT" sz="1300" dirty="0"/>
              <a:t>Gazzetta Ufficiale, Supplemento al n 292 del 24 </a:t>
            </a:r>
            <a:r>
              <a:rPr lang="it-IT" sz="1300" dirty="0" err="1"/>
              <a:t>ott</a:t>
            </a:r>
            <a:r>
              <a:rPr lang="it-IT" sz="1300" dirty="0"/>
              <a:t> 1867. Studio delle “</a:t>
            </a:r>
            <a:r>
              <a:rPr lang="it-IT" sz="1300" dirty="0">
                <a:solidFill>
                  <a:schemeClr val="accent1">
                    <a:lumMod val="50000"/>
                  </a:schemeClr>
                </a:solidFill>
              </a:rPr>
              <a:t>razze umane </a:t>
            </a:r>
            <a:r>
              <a:rPr lang="it-IT" sz="1300" dirty="0"/>
              <a:t>e loro stanza nelle varie parti del mondo” nell'ambito delle nozioni di geografia generale che comprendono anche “Famiglia – Tribù - Popolo – Nazione – Stato - Monarchia temperata - Repubblica – Confederazione. Religioni – Monoteismo – Politeismo – Feticismo – Civiltà”.</a:t>
            </a:r>
          </a:p>
          <a:p>
            <a:pPr algn="just"/>
            <a:r>
              <a:rPr lang="it-IT" sz="1300" b="1" dirty="0"/>
              <a:t>Programmi e istruzioni per l'insegnamento nelle scuole tecniche e negli istituti tecnici </a:t>
            </a:r>
            <a:r>
              <a:rPr lang="it-IT" sz="1300" dirty="0"/>
              <a:t>(RD 21 giugno 1885); GU 11 </a:t>
            </a:r>
            <a:r>
              <a:rPr lang="fr-FR" sz="1300" dirty="0" err="1"/>
              <a:t>nov</a:t>
            </a:r>
            <a:r>
              <a:rPr lang="fr-FR" sz="1300" dirty="0"/>
              <a:t> 1885 , 274, suppl.; GU 29 novembre, n. 290</a:t>
            </a:r>
          </a:p>
          <a:p>
            <a:pPr algn="just"/>
            <a:endParaRPr lang="it-IT" sz="1300" dirty="0"/>
          </a:p>
          <a:p>
            <a:pPr algn="just"/>
            <a:endParaRPr lang="it-IT" sz="1300" dirty="0"/>
          </a:p>
        </p:txBody>
      </p:sp>
      <p:sp>
        <p:nvSpPr>
          <p:cNvPr id="5" name="CasellaDiTesto 4">
            <a:extLst>
              <a:ext uri="{FF2B5EF4-FFF2-40B4-BE49-F238E27FC236}">
                <a16:creationId xmlns:a16="http://schemas.microsoft.com/office/drawing/2014/main" id="{CF1C83E4-2D59-4BBD-B32D-809141431C10}"/>
              </a:ext>
            </a:extLst>
          </p:cNvPr>
          <p:cNvSpPr txBox="1"/>
          <p:nvPr/>
        </p:nvSpPr>
        <p:spPr>
          <a:xfrm>
            <a:off x="4546831" y="447028"/>
            <a:ext cx="7437539" cy="60862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it-IT" sz="1200" b="1" dirty="0"/>
              <a:t>“PROGRAMMA XXI bis.</a:t>
            </a:r>
          </a:p>
          <a:p>
            <a:pPr algn="ctr"/>
            <a:r>
              <a:rPr lang="it-IT" sz="1000" b="1" dirty="0"/>
              <a:t>Storia delle Colonie per le sezioni fisico-matematica e di commercio e ragioneria.</a:t>
            </a:r>
          </a:p>
          <a:p>
            <a:pPr algn="just"/>
            <a:r>
              <a:rPr lang="it-IT" sz="1050" dirty="0"/>
              <a:t>A completare lo studio della Storia generale che gli alunni hanno compiuto nella Scuola tecnica e nel biennio comune dell'Istituto, è utile che essi apprendano la Storia delle Colonie, che sono quasi appendici, talora importantissime, degli Stati di cui gli alunni conoscono ora lo vicende principali. Il tempo assegnato allo studio della Storia era troppo limitato, perché anche questo compito potesse essere proposto prima. E necessario che sia chiaramente inteso, sia dagli insegnanti, e sia anche dagli alunni, che quest'insegnamento dove essere considerato come un complemento dell'insegnamento anteriore della Storia. Poiché, tenendo conto di questo carattere di esso, riuscirà agevole agl'insegnanti il determinarne con giusta misura l'estensione e lo spirito; come si otterrà facilmente che gli studenti ne apprezzino il valore. S'aggiunga che, inteso il compito a questo modo, gli insegnanti avranno continue occasioni (è superfluo raccomandare loro di valersene) per ritornare sulla Storia degli Stati di cui si tratta a proposito dell'origine, dell'incremento o della perdita delle Colonie, e di ravvivare cosi nei giovani la memoria delle cose studiate altra volta.</a:t>
            </a:r>
          </a:p>
          <a:p>
            <a:pPr algn="just"/>
            <a:r>
              <a:rPr lang="it-IT" sz="1050" dirty="0"/>
              <a:t>III classe : ore 2 settimanali.</a:t>
            </a:r>
          </a:p>
          <a:p>
            <a:pPr algn="just"/>
            <a:r>
              <a:rPr lang="it-IT" sz="1050" dirty="0"/>
              <a:t>1. a) Colonie dei Fenici e specialmente di quelle di Sicilia fino alla conquista romana.</a:t>
            </a:r>
          </a:p>
          <a:p>
            <a:pPr algn="just"/>
            <a:r>
              <a:rPr lang="it-IT" sz="1050" dirty="0"/>
              <a:t>2. a) Colonie dei Greci e specialmente di quelle d'Italia - b) Vicende di Siracusa dal tempo del re Gelone (a. 485-478 </a:t>
            </a:r>
            <a:r>
              <a:rPr lang="it-IT" sz="1050" dirty="0" err="1"/>
              <a:t>av</a:t>
            </a:r>
            <a:r>
              <a:rPr lang="it-IT" sz="1050" dirty="0"/>
              <a:t>. </a:t>
            </a:r>
            <a:r>
              <a:rPr lang="it-IT" sz="1050" dirty="0" err="1"/>
              <a:t>l'E</a:t>
            </a:r>
            <a:r>
              <a:rPr lang="it-IT" sz="1050" dirty="0"/>
              <a:t>. V.) fino alla conquista romana (a. 212 </a:t>
            </a:r>
            <a:r>
              <a:rPr lang="it-IT" sz="1050" dirty="0" err="1"/>
              <a:t>av</a:t>
            </a:r>
            <a:r>
              <a:rPr lang="it-IT" sz="1050" dirty="0"/>
              <a:t>. </a:t>
            </a:r>
            <a:r>
              <a:rPr lang="it-IT" sz="1050" dirty="0" err="1"/>
              <a:t>l'E</a:t>
            </a:r>
            <a:r>
              <a:rPr lang="it-IT" sz="1050" dirty="0"/>
              <a:t>. V.).</a:t>
            </a:r>
          </a:p>
          <a:p>
            <a:pPr algn="just"/>
            <a:r>
              <a:rPr lang="it-IT" sz="1050" dirty="0"/>
              <a:t>3. a) Sistema coloniale dei Romani.</a:t>
            </a:r>
          </a:p>
          <a:p>
            <a:pPr algn="just"/>
            <a:r>
              <a:rPr lang="it-IT" sz="1050" dirty="0"/>
              <a:t>4. a) Colonie - Conquiste degli arabi e specialmente di quelle d'Italia - b) Vicende della Sicilia sotto la dominazione musulmana.</a:t>
            </a:r>
          </a:p>
          <a:p>
            <a:pPr algn="just"/>
            <a:r>
              <a:rPr lang="it-IT" sz="1050" dirty="0"/>
              <a:t>5. a) Colonie degli italiani - b) Colonie di Venezia nel levante; la quarta crociata; guerre con Genova; guerre col turchi fine alla pace di </a:t>
            </a:r>
            <a:r>
              <a:rPr lang="it-IT" sz="1050" dirty="0" err="1"/>
              <a:t>Passarowitz</a:t>
            </a:r>
            <a:r>
              <a:rPr lang="it-IT" sz="1050" dirty="0"/>
              <a:t> (a. 1718) - c) Colonie di Genova nel levante ; la Corsica - d) Pisa; la Sardegna : guerre con Genova - e) </a:t>
            </a:r>
            <a:r>
              <a:rPr lang="it-IT" sz="1050" dirty="0" err="1"/>
              <a:t>Amalfl</a:t>
            </a:r>
            <a:r>
              <a:rPr lang="it-IT" sz="1050" dirty="0"/>
              <a:t>.</a:t>
            </a:r>
          </a:p>
          <a:p>
            <a:pPr algn="just"/>
            <a:r>
              <a:rPr lang="it-IT" sz="1050" dirty="0"/>
              <a:t>6. a) L'America al tempo delle scoperte - b) Cristoforo Colombo e lo stabilimento degli </a:t>
            </a:r>
            <a:r>
              <a:rPr lang="it-IT" sz="1050" dirty="0" err="1"/>
              <a:t>Spagnuoli</a:t>
            </a:r>
            <a:r>
              <a:rPr lang="it-IT" sz="1050" dirty="0"/>
              <a:t> nell'America- c) I Portoghesi nell'America - d) I Francesi nell'America ; la guerra dei sette anni ed il trattato di Parigi (1763) - e) Gl'Inglesi nell'America e le loro colonie fino alla guerra d'indipendenza.</a:t>
            </a:r>
          </a:p>
          <a:p>
            <a:pPr algn="just"/>
            <a:r>
              <a:rPr lang="it-IT" sz="1050" dirty="0"/>
              <a:t>7. a) Guerra d'indipendenza delle colonie inglesi d'America, ed origine degli Stati Uniti; i trattati di Parigi e di Versailles (a. 1783) - b) Vicende degli Stati Uniti d'America fino al termine della guerra fra gli Stati separatisti del Sud e l'Unione (a. 1803) - c) Origine dell'indipendenza degli Stati Americano-</a:t>
            </a:r>
            <a:r>
              <a:rPr lang="it-IT" sz="1050" dirty="0" err="1"/>
              <a:t>Spagnuoli</a:t>
            </a:r>
            <a:r>
              <a:rPr lang="it-IT" sz="1050" dirty="0"/>
              <a:t> dell'Unione - d) Origine dell'indipendenza del Brasile (a. 1822) - e) L'occupazione francese e l'impero del Messico (a. 1863-18ô7.</a:t>
            </a:r>
          </a:p>
          <a:p>
            <a:pPr algn="just"/>
            <a:r>
              <a:rPr lang="it-IT" sz="1050" dirty="0"/>
              <a:t>8. a) Cenni generali sulla storia dell'India prima dello stabilimento degli Europei; periodo vedico bramanico (a.1600 circa-543 </a:t>
            </a:r>
            <a:r>
              <a:rPr lang="it-IT" sz="1050" dirty="0" err="1"/>
              <a:t>av</a:t>
            </a:r>
            <a:r>
              <a:rPr lang="it-IT" sz="1050" dirty="0"/>
              <a:t>. </a:t>
            </a:r>
            <a:r>
              <a:rPr lang="it-IT" sz="1050" dirty="0" err="1"/>
              <a:t>l'E</a:t>
            </a:r>
            <a:r>
              <a:rPr lang="it-IT" sz="1050" dirty="0"/>
              <a:t>. V.) ; periodo buddistico (a. 543 </a:t>
            </a:r>
            <a:r>
              <a:rPr lang="it-IT" sz="1050" dirty="0" err="1"/>
              <a:t>av</a:t>
            </a:r>
            <a:r>
              <a:rPr lang="it-IT" sz="1050" dirty="0"/>
              <a:t>. </a:t>
            </a:r>
            <a:r>
              <a:rPr lang="it-IT" sz="1050" dirty="0" err="1"/>
              <a:t>l'E</a:t>
            </a:r>
            <a:r>
              <a:rPr lang="it-IT" sz="1050" dirty="0"/>
              <a:t>. V. - 1000 dell'E.V.); periodo maomettano (a.1000 circa - 1408) -. b) Vasco di </a:t>
            </a:r>
            <a:r>
              <a:rPr lang="it-IT" sz="1050" dirty="0" err="1"/>
              <a:t>Gama</a:t>
            </a:r>
            <a:r>
              <a:rPr lang="it-IT" sz="1050" dirty="0"/>
              <a:t> e 10 stabilimento dei Portoghesi nell'India - c) I francesi nell'India; la guerra dei sette anni e la fine del dominio francese nell'India (a. 1763) - d) Gli Olandesi nell'India ; guerra cogli</a:t>
            </a:r>
          </a:p>
          <a:p>
            <a:pPr algn="just"/>
            <a:r>
              <a:rPr lang="it-IT" sz="1050" dirty="0"/>
              <a:t>Inglesi e i trattati di Parigi e di Versailles (a. 1783); trattato d'Amiens (a. 1802) - e) Gli Inglesi nell'India fino alla disfatta dei francesi (a. 1763).</a:t>
            </a:r>
          </a:p>
          <a:p>
            <a:pPr algn="just"/>
            <a:r>
              <a:rPr lang="it-IT" sz="1050" dirty="0"/>
              <a:t>9. a) Breve storia della conquista inglese dell'India, dalla cacciata dei francesi (a. 1763) fino al termino dell'ultima sollevazione degli Indiani (a. 1859) - b) 11 Governo degli Inglesi nell'India dall'abolizione del Governo della Compagnia delle Indie (a. 1858) fino alla proclamazione dell'Impero Indo-Britannico (a. 1875).</a:t>
            </a:r>
          </a:p>
          <a:p>
            <a:pPr algn="just"/>
            <a:r>
              <a:rPr lang="it-IT" sz="1050" dirty="0"/>
              <a:t>10. a) Stabilimento degli Europei sulla costa occidentale e meridionale dell'Africa - b) Vicende della </a:t>
            </a:r>
            <a:r>
              <a:rPr lang="it-IT" sz="1050" dirty="0" err="1"/>
              <a:t>coloniadel</a:t>
            </a:r>
            <a:r>
              <a:rPr lang="it-IT" sz="1050" dirty="0"/>
              <a:t> Capo di Buona Speranza - c) Occupazione francese dell'Algeria (a. 1827-1847).</a:t>
            </a:r>
          </a:p>
        </p:txBody>
      </p:sp>
      <p:sp>
        <p:nvSpPr>
          <p:cNvPr id="6" name="Rettangolo con angoli arrotondati 5">
            <a:extLst>
              <a:ext uri="{FF2B5EF4-FFF2-40B4-BE49-F238E27FC236}">
                <a16:creationId xmlns:a16="http://schemas.microsoft.com/office/drawing/2014/main" id="{EDC10A12-AE9C-42EF-BF73-0210774A8A51}"/>
              </a:ext>
            </a:extLst>
          </p:cNvPr>
          <p:cNvSpPr/>
          <p:nvPr/>
        </p:nvSpPr>
        <p:spPr>
          <a:xfrm>
            <a:off x="594921" y="365125"/>
            <a:ext cx="3708631" cy="14680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id="{8A6E5C81-9522-43A7-9BB7-88CAF126145D}"/>
              </a:ext>
            </a:extLst>
          </p:cNvPr>
          <p:cNvSpPr txBox="1"/>
          <p:nvPr/>
        </p:nvSpPr>
        <p:spPr>
          <a:xfrm>
            <a:off x="838200" y="560552"/>
            <a:ext cx="2818701" cy="1077218"/>
          </a:xfrm>
          <a:prstGeom prst="rect">
            <a:avLst/>
          </a:prstGeom>
          <a:noFill/>
        </p:spPr>
        <p:txBody>
          <a:bodyPr wrap="square" rtlCol="0">
            <a:spAutoFit/>
          </a:bodyPr>
          <a:lstStyle/>
          <a:p>
            <a:pPr algn="ctr"/>
            <a:r>
              <a:rPr lang="it-IT" sz="3200" dirty="0">
                <a:solidFill>
                  <a:schemeClr val="accent4"/>
                </a:solidFill>
              </a:rPr>
              <a:t>Direttive ministeriali</a:t>
            </a:r>
          </a:p>
        </p:txBody>
      </p:sp>
    </p:spTree>
    <p:extLst>
      <p:ext uri="{BB962C8B-B14F-4D97-AF65-F5344CB8AC3E}">
        <p14:creationId xmlns:p14="http://schemas.microsoft.com/office/powerpoint/2010/main" val="704758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B95BE56-996C-4F3C-84CD-1BA2F55BBF44}"/>
              </a:ext>
            </a:extLst>
          </p:cNvPr>
          <p:cNvSpPr>
            <a:spLocks noGrp="1"/>
          </p:cNvSpPr>
          <p:nvPr>
            <p:ph type="title"/>
          </p:nvPr>
        </p:nvSpPr>
        <p:spPr>
          <a:xfrm>
            <a:off x="1159108" y="365125"/>
            <a:ext cx="4463025" cy="1325563"/>
          </a:xfrm>
        </p:spPr>
        <p:txBody>
          <a:bodyPr/>
          <a:lstStyle/>
          <a:p>
            <a:pPr algn="ctr"/>
            <a:r>
              <a:rPr lang="it-IT" dirty="0" err="1">
                <a:solidFill>
                  <a:schemeClr val="accent4"/>
                </a:solidFill>
              </a:rPr>
              <a:t>BilBolBul</a:t>
            </a:r>
            <a:r>
              <a:rPr lang="it-IT" dirty="0">
                <a:solidFill>
                  <a:schemeClr val="accent4"/>
                </a:solidFill>
              </a:rPr>
              <a:t>, 1909</a:t>
            </a:r>
          </a:p>
        </p:txBody>
      </p:sp>
      <p:pic>
        <p:nvPicPr>
          <p:cNvPr id="8" name="Segnaposto contenuto 7" descr="Immagine che contiene testo&#10;&#10;Descrizione generata con affidabilità elevata">
            <a:extLst>
              <a:ext uri="{FF2B5EF4-FFF2-40B4-BE49-F238E27FC236}">
                <a16:creationId xmlns:a16="http://schemas.microsoft.com/office/drawing/2014/main" id="{100623B1-9DF5-4F2D-99B4-1D49DF30C7F3}"/>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054609" y="498764"/>
            <a:ext cx="4978282" cy="5678199"/>
          </a:xfrm>
        </p:spPr>
      </p:pic>
      <p:pic>
        <p:nvPicPr>
          <p:cNvPr id="6" name="Google Shape;128;p23" descr="Bilbolbul-Mussino.jpg">
            <a:extLst>
              <a:ext uri="{FF2B5EF4-FFF2-40B4-BE49-F238E27FC236}">
                <a16:creationId xmlns:a16="http://schemas.microsoft.com/office/drawing/2014/main" id="{800E4D9A-2DF3-4DBD-B02C-9444E4B0ED71}"/>
              </a:ext>
            </a:extLst>
          </p:cNvPr>
          <p:cNvPicPr preferRelativeResize="0">
            <a:picLocks noGrp="1"/>
          </p:cNvPicPr>
          <p:nvPr>
            <p:ph sz="half" idx="1"/>
          </p:nvPr>
        </p:nvPicPr>
        <p:blipFill>
          <a:blip r:embed="rId3">
            <a:alphaModFix/>
          </a:blip>
          <a:stretch>
            <a:fillRect/>
          </a:stretch>
        </p:blipFill>
        <p:spPr>
          <a:xfrm>
            <a:off x="1159109" y="1825625"/>
            <a:ext cx="4539781" cy="4351338"/>
          </a:xfrm>
          <a:prstGeom prst="rect">
            <a:avLst/>
          </a:prstGeom>
          <a:noFill/>
          <a:ln>
            <a:noFill/>
          </a:ln>
        </p:spPr>
      </p:pic>
    </p:spTree>
    <p:extLst>
      <p:ext uri="{BB962C8B-B14F-4D97-AF65-F5344CB8AC3E}">
        <p14:creationId xmlns:p14="http://schemas.microsoft.com/office/powerpoint/2010/main" val="103047447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TotalTime>
  <Words>2623</Words>
  <Application>Microsoft Office PowerPoint</Application>
  <PresentationFormat>Widescreen</PresentationFormat>
  <Paragraphs>109</Paragraphs>
  <Slides>24</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24</vt:i4>
      </vt:variant>
    </vt:vector>
  </HeadingPairs>
  <TitlesOfParts>
    <vt:vector size="28" baseType="lpstr">
      <vt:lpstr>Arial</vt:lpstr>
      <vt:lpstr>Calibri</vt:lpstr>
      <vt:lpstr>Calibri Light</vt:lpstr>
      <vt:lpstr>Tema di Office</vt:lpstr>
      <vt:lpstr>Educazione e colonialismo</vt:lpstr>
      <vt:lpstr>Presentazione standard di PowerPoint</vt:lpstr>
      <vt:lpstr>Le letture nell’Italia liberale</vt:lpstr>
      <vt:lpstr>La geografia nell’età liberale</vt:lpstr>
      <vt:lpstr>Presentazione standard di PowerPoint</vt:lpstr>
      <vt:lpstr>Sussidi didattici: I busti delle razze</vt:lpstr>
      <vt:lpstr>L’indice cefalico</vt:lpstr>
      <vt:lpstr>Presentazione standard di PowerPoint</vt:lpstr>
      <vt:lpstr>BilBolBul, 1909</vt:lpstr>
      <vt:lpstr>La storia d’un diavoletto  «Il Corriere dei Piccoli», 12 febbraio 1912</vt:lpstr>
      <vt:lpstr>Bimba guerriera  «Corriere dei Piccoli»,  18 gennaio 1912</vt:lpstr>
      <vt:lpstr>Presentazione standard di PowerPoint</vt:lpstr>
      <vt:lpstr>Elementi da tenere in considerazione per lo studio dell’educazione in periodo fascista</vt:lpstr>
      <vt:lpstr>Presentazione standard di PowerPoint</vt:lpstr>
      <vt:lpstr>I testi unici della scuola fascista</vt:lpstr>
      <vt:lpstr>Presentazione standard di PowerPoint</vt:lpstr>
      <vt:lpstr>Altre fonti per la costruzione del discorso coloniale rivolto ai giovani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Educazione e colonialismo</dc:title>
  <dc:creator>Anonimo</dc:creator>
  <cp:lastModifiedBy>valeria deplano</cp:lastModifiedBy>
  <cp:revision>12</cp:revision>
  <dcterms:created xsi:type="dcterms:W3CDTF">2019-03-11T15:34:15Z</dcterms:created>
  <dcterms:modified xsi:type="dcterms:W3CDTF">2019-03-19T11:15:01Z</dcterms:modified>
</cp:coreProperties>
</file>