
<file path=[Content_Types].xml><?xml version="1.0" encoding="utf-8"?>
<Types xmlns="http://schemas.openxmlformats.org/package/2006/content-types">
  <Default Extension="jif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3868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538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0391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684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97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0317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1758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6765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956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417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363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2891A-9A3D-4951-961F-69843FF330D5}" type="datetimeFigureOut">
              <a:rPr lang="it-IT" smtClean="0"/>
              <a:t>06/03/2019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F9F4C-14B2-4512-8193-19DC77018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67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5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41000CA7-2D22-428C-ABA4-FF12CE77E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495800"/>
            <a:ext cx="9144000" cy="762000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FAD2220E-7322-4018-9390-AD0CEAC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776538"/>
            <a:ext cx="9144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</a:rPr>
              <a:t>LA STORIA CULTURALE</a:t>
            </a:r>
            <a:endParaRPr lang="en-US" sz="40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272858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C3E1C3D-633C-4756-B09B-9AD080714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6668" y="640080"/>
            <a:ext cx="10915252" cy="5263134"/>
          </a:xfrm>
          <a:prstGeom prst="rect">
            <a:avLst/>
          </a:prstGeom>
          <a:noFill/>
          <a:ln w="31750" cap="sq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95DAF8-54BC-4834-A4B1-7DD2F7AFE5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1520" y="802767"/>
            <a:ext cx="10585166" cy="49377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520B86F-2E00-49A9-BDCB-2E3550215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624" y="1122807"/>
            <a:ext cx="9954443" cy="4297680"/>
          </a:xfr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800" dirty="0">
                <a:solidFill>
                  <a:srgbClr val="FFFFFF"/>
                </a:solidFill>
              </a:rPr>
              <a:t>CULTURA INTESA COME</a:t>
            </a:r>
            <a:br>
              <a:rPr lang="en-US" sz="3800" dirty="0">
                <a:solidFill>
                  <a:srgbClr val="FFFFFF"/>
                </a:solidFill>
              </a:rPr>
            </a:br>
            <a:br>
              <a:rPr lang="en-US" sz="3800" dirty="0">
                <a:solidFill>
                  <a:srgbClr val="FFFFFF"/>
                </a:solidFill>
              </a:rPr>
            </a:br>
            <a:r>
              <a:rPr lang="en-US" sz="3800" dirty="0">
                <a:solidFill>
                  <a:srgbClr val="FFFFFF"/>
                </a:solidFill>
              </a:rPr>
              <a:t>un </a:t>
            </a:r>
            <a:r>
              <a:rPr lang="en-US" sz="3800" dirty="0" err="1">
                <a:solidFill>
                  <a:srgbClr val="FFFFFF"/>
                </a:solidFill>
              </a:rPr>
              <a:t>sistema</a:t>
            </a:r>
            <a:r>
              <a:rPr lang="en-US" sz="3800" dirty="0">
                <a:solidFill>
                  <a:srgbClr val="FFFFFF"/>
                </a:solidFill>
              </a:rPr>
              <a:t> di </a:t>
            </a:r>
            <a:r>
              <a:rPr lang="en-US" sz="3800" dirty="0" err="1">
                <a:solidFill>
                  <a:srgbClr val="FFFFFF"/>
                </a:solidFill>
              </a:rPr>
              <a:t>concetti</a:t>
            </a:r>
            <a:r>
              <a:rPr lang="en-US" sz="3800" dirty="0">
                <a:solidFill>
                  <a:srgbClr val="FFFFFF"/>
                </a:solidFill>
              </a:rPr>
              <a:t> </a:t>
            </a:r>
            <a:r>
              <a:rPr lang="en-US" sz="3800" dirty="0" err="1">
                <a:solidFill>
                  <a:srgbClr val="FFFFFF"/>
                </a:solidFill>
              </a:rPr>
              <a:t>ereditati</a:t>
            </a:r>
            <a:r>
              <a:rPr lang="en-US" sz="3800" dirty="0">
                <a:solidFill>
                  <a:srgbClr val="FFFFFF"/>
                </a:solidFill>
              </a:rPr>
              <a:t>, </a:t>
            </a:r>
            <a:r>
              <a:rPr lang="en-US" sz="3800" dirty="0" err="1">
                <a:solidFill>
                  <a:srgbClr val="FFFFFF"/>
                </a:solidFill>
              </a:rPr>
              <a:t>trasmessi</a:t>
            </a:r>
            <a:r>
              <a:rPr lang="en-US" sz="3800" dirty="0">
                <a:solidFill>
                  <a:srgbClr val="FFFFFF"/>
                </a:solidFill>
              </a:rPr>
              <a:t> in </a:t>
            </a:r>
            <a:r>
              <a:rPr lang="en-US" sz="3800" dirty="0" err="1">
                <a:solidFill>
                  <a:srgbClr val="FFFFFF"/>
                </a:solidFill>
              </a:rPr>
              <a:t>forme</a:t>
            </a:r>
            <a:r>
              <a:rPr lang="en-US" sz="3800" dirty="0">
                <a:solidFill>
                  <a:srgbClr val="FFFFFF"/>
                </a:solidFill>
              </a:rPr>
              <a:t> </a:t>
            </a:r>
            <a:r>
              <a:rPr lang="en-US" sz="3800" dirty="0" err="1">
                <a:solidFill>
                  <a:srgbClr val="FFFFFF"/>
                </a:solidFill>
              </a:rPr>
              <a:t>simboliche</a:t>
            </a:r>
            <a:r>
              <a:rPr lang="en-US" sz="3800" dirty="0">
                <a:solidFill>
                  <a:srgbClr val="FFFFFF"/>
                </a:solidFill>
              </a:rPr>
              <a:t> </a:t>
            </a:r>
            <a:r>
              <a:rPr lang="en-US" sz="3800" dirty="0" err="1">
                <a:solidFill>
                  <a:srgbClr val="FFFFFF"/>
                </a:solidFill>
              </a:rPr>
              <a:t>attraverso</a:t>
            </a:r>
            <a:r>
              <a:rPr lang="en-US" sz="3800" dirty="0">
                <a:solidFill>
                  <a:srgbClr val="FFFFFF"/>
                </a:solidFill>
              </a:rPr>
              <a:t> cui </a:t>
            </a:r>
            <a:r>
              <a:rPr lang="en-US" sz="3800" dirty="0" err="1">
                <a:solidFill>
                  <a:srgbClr val="FFFFFF"/>
                </a:solidFill>
              </a:rPr>
              <a:t>gli</a:t>
            </a:r>
            <a:r>
              <a:rPr lang="en-US" sz="3800" dirty="0">
                <a:solidFill>
                  <a:srgbClr val="FFFFFF"/>
                </a:solidFill>
              </a:rPr>
              <a:t> </a:t>
            </a:r>
            <a:r>
              <a:rPr lang="en-US" sz="3800" dirty="0" err="1">
                <a:solidFill>
                  <a:srgbClr val="FFFFFF"/>
                </a:solidFill>
              </a:rPr>
              <a:t>uomini</a:t>
            </a:r>
            <a:r>
              <a:rPr lang="en-US" sz="3800" dirty="0">
                <a:solidFill>
                  <a:srgbClr val="FFFFFF"/>
                </a:solidFill>
              </a:rPr>
              <a:t> e le </a:t>
            </a:r>
            <a:r>
              <a:rPr lang="en-US" sz="3800" dirty="0" err="1">
                <a:solidFill>
                  <a:srgbClr val="FFFFFF"/>
                </a:solidFill>
              </a:rPr>
              <a:t>donne</a:t>
            </a:r>
            <a:r>
              <a:rPr lang="en-US" sz="3800" dirty="0">
                <a:solidFill>
                  <a:srgbClr val="FFFFFF"/>
                </a:solidFill>
              </a:rPr>
              <a:t> </a:t>
            </a:r>
            <a:r>
              <a:rPr lang="en-US" sz="3800" dirty="0" err="1">
                <a:solidFill>
                  <a:srgbClr val="FFFFFF"/>
                </a:solidFill>
              </a:rPr>
              <a:t>comunicano</a:t>
            </a:r>
            <a:r>
              <a:rPr lang="en-US" sz="3800" dirty="0">
                <a:solidFill>
                  <a:srgbClr val="FFFFFF"/>
                </a:solidFill>
              </a:rPr>
              <a:t>, e </a:t>
            </a:r>
            <a:r>
              <a:rPr lang="en-US" sz="3800" dirty="0" err="1">
                <a:solidFill>
                  <a:srgbClr val="FFFFFF"/>
                </a:solidFill>
              </a:rPr>
              <a:t>perpetuano</a:t>
            </a:r>
            <a:r>
              <a:rPr lang="en-US" sz="3800" dirty="0">
                <a:solidFill>
                  <a:srgbClr val="FFFFFF"/>
                </a:solidFill>
              </a:rPr>
              <a:t> la </a:t>
            </a:r>
            <a:r>
              <a:rPr lang="en-US" sz="3800" dirty="0" err="1">
                <a:solidFill>
                  <a:srgbClr val="FFFFFF"/>
                </a:solidFill>
              </a:rPr>
              <a:t>loro</a:t>
            </a:r>
            <a:r>
              <a:rPr lang="en-US" sz="3800" dirty="0">
                <a:solidFill>
                  <a:srgbClr val="FFFFFF"/>
                </a:solidFill>
              </a:rPr>
              <a:t> </a:t>
            </a:r>
            <a:r>
              <a:rPr lang="en-US" sz="3800" dirty="0" err="1">
                <a:solidFill>
                  <a:srgbClr val="FFFFFF"/>
                </a:solidFill>
              </a:rPr>
              <a:t>conoscenza</a:t>
            </a:r>
            <a:r>
              <a:rPr lang="en-US" sz="3800" dirty="0">
                <a:solidFill>
                  <a:srgbClr val="FFFFFF"/>
                </a:solidFill>
              </a:rPr>
              <a:t> </a:t>
            </a:r>
            <a:r>
              <a:rPr lang="en-US" sz="3800" dirty="0" err="1">
                <a:solidFill>
                  <a:srgbClr val="FFFFFF"/>
                </a:solidFill>
              </a:rPr>
              <a:t>della</a:t>
            </a:r>
            <a:r>
              <a:rPr lang="en-US" sz="3800" dirty="0">
                <a:solidFill>
                  <a:srgbClr val="FFFFFF"/>
                </a:solidFill>
              </a:rPr>
              <a:t> vita.</a:t>
            </a:r>
            <a:br>
              <a:rPr lang="en-US" sz="3800" dirty="0">
                <a:solidFill>
                  <a:srgbClr val="FFFFFF"/>
                </a:solidFill>
              </a:rPr>
            </a:br>
            <a:br>
              <a:rPr lang="en-US" sz="3800" dirty="0">
                <a:solidFill>
                  <a:srgbClr val="FFFFFF"/>
                </a:solidFill>
              </a:rPr>
            </a:br>
            <a:endParaRPr lang="en-US" sz="3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28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egnaposto contenuto 12" descr="Immagine che contiene fotografia&#10;&#10;Descrizione generata con affidabilità molto elevata">
            <a:extLst>
              <a:ext uri="{FF2B5EF4-FFF2-40B4-BE49-F238E27FC236}">
                <a16:creationId xmlns:a16="http://schemas.microsoft.com/office/drawing/2014/main" id="{54E3F88B-6E6C-4CBA-9E42-A5E19ADEFC87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595" y="643467"/>
            <a:ext cx="3579409" cy="5571066"/>
          </a:xfrm>
          <a:prstGeom prst="rect">
            <a:avLst/>
          </a:prstGeom>
        </p:spPr>
      </p:pic>
      <p:pic>
        <p:nvPicPr>
          <p:cNvPr id="3" name="Segnaposto contenuto 2">
            <a:extLst>
              <a:ext uri="{FF2B5EF4-FFF2-40B4-BE49-F238E27FC236}">
                <a16:creationId xmlns:a16="http://schemas.microsoft.com/office/drawing/2014/main" id="{3D515F9F-5E5E-4654-BD10-4F8AA87D67B3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030" y="643467"/>
            <a:ext cx="359333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657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Segnaposto contenuto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8F01784C-53E0-4674-ACB4-0729FF7D85A3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446" y="643466"/>
            <a:ext cx="3704758" cy="557106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Segnaposto contenuto 7" descr="Immagine che contiene testo, uomo, fotografia&#10;&#10;Descrizione generata automaticamente">
            <a:extLst>
              <a:ext uri="{FF2B5EF4-FFF2-40B4-BE49-F238E27FC236}">
                <a16:creationId xmlns:a16="http://schemas.microsoft.com/office/drawing/2014/main" id="{FD437203-3D4E-4592-89DB-7923C2403FE7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348" y="643467"/>
            <a:ext cx="366565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303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B6E0E7-4DAD-4A29-B7ED-BEC54D478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/>
              <a:t>Orientalism, 1978</a:t>
            </a:r>
          </a:p>
        </p:txBody>
      </p:sp>
      <p:pic>
        <p:nvPicPr>
          <p:cNvPr id="6" name="Segnaposto contenuto 5" descr="Immagine che contiene testo, libro, edificio&#10;&#10;Descrizione generata automaticamente">
            <a:extLst>
              <a:ext uri="{FF2B5EF4-FFF2-40B4-BE49-F238E27FC236}">
                <a16:creationId xmlns:a16="http://schemas.microsoft.com/office/drawing/2014/main" id="{71316785-4D04-48DC-9689-A56BD7D4969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3468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DFE3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F1F86E0-CD96-42B5-8DBA-DA85F56E77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65431" y="2438400"/>
            <a:ext cx="6586489" cy="3785419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altLang="it-IT" sz="2000"/>
              <a:t>L'orientalismo può essere studiato e discusso come l'insieme delle istituzioni create dall'Occidente al fine di gestire le proprie relazioni con l'Oriente, gestione basata oltre che sui rapporti di forza economici, politici e militari, anche su fattori culturali, cioè su un insieme di nozioni vere o fittizie sull'Oriente.</a:t>
            </a:r>
          </a:p>
          <a:p>
            <a:pPr marL="0"/>
            <a:endParaRPr lang="en-US" sz="2000"/>
          </a:p>
          <a:p>
            <a:pPr marL="0"/>
            <a:r>
              <a:rPr lang="en-US" altLang="it-IT" sz="2000"/>
              <a:t>Muovo dall'assunto che l'Oriente non sia un'entità naturale data, qualcosa che semplicemente c'è, così come non lo è l'Occidente. [...] quali entità geografiche e culturali, oltre che storiche, Oriente e occidente sono il prodotto delle energie materiali e mentali dell'uomo.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297832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EB41C5C-0F34-4DDA-9D7C-5E717F35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6134677" y="303591"/>
            <a:ext cx="5735590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897F0DB-240D-4201-A974-3C10BD61B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2598" y="640263"/>
            <a:ext cx="5221266" cy="134497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Culture and </a:t>
            </a:r>
            <a:br>
              <a:rPr 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Imperialism (1993)</a:t>
            </a:r>
          </a:p>
        </p:txBody>
      </p:sp>
      <p:pic>
        <p:nvPicPr>
          <p:cNvPr id="6" name="Segnaposto contenuto 5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40DAC66B-B8F0-49BD-B6D8-5B265A2B9BD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" r="1783"/>
          <a:stretch/>
        </p:blipFill>
        <p:spPr>
          <a:xfrm>
            <a:off x="1110332" y="484632"/>
            <a:ext cx="3875336" cy="5733287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183367B-41CD-4E82-BA68-A730C4FC50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91903" y="2121763"/>
            <a:ext cx="5235490" cy="3773010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altLang="it-IT" sz="1700"/>
              <a:t>La battaglia principale dell'imperialismo ha riguardato naturalmente la terra; ma quando si è trattato di stabilire a chi appartenesse originariamente un determinato territorio, chi avesse il diritto di insediarvisi a lavorare, chi dovesse continuare a farlo fruttare, chi avrebbe saputo riconquistarlo e chi avrebbe dovuto deciderne il futuro – tutto questo è stato analizzato, contestato e persino, ad un certo punto, deciso dalla narrativa. </a:t>
            </a:r>
          </a:p>
          <a:p>
            <a:pPr marL="0"/>
            <a:r>
              <a:rPr lang="en-US" altLang="it-IT" sz="1700"/>
              <a:t>Come ha suggerito un eminente critico, le nazioni stesse sono delle narrazioni. </a:t>
            </a:r>
            <a:r>
              <a:rPr lang="en-US" altLang="it-IT" sz="1700" b="1"/>
              <a:t>Il potere di narrare, o di impedire ad altre narrative di formarsi e di emergere, è cruciale per la cultura e l'imperialismo, e costituisce uno dei maggiori legami tra l'una e l'altro.</a:t>
            </a:r>
            <a:endParaRPr lang="en-US" sz="1700" b="1"/>
          </a:p>
        </p:txBody>
      </p:sp>
    </p:spTree>
    <p:extLst>
      <p:ext uri="{BB962C8B-B14F-4D97-AF65-F5344CB8AC3E}">
        <p14:creationId xmlns:p14="http://schemas.microsoft.com/office/powerpoint/2010/main" val="579679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9">
            <a:extLst>
              <a:ext uri="{FF2B5EF4-FFF2-40B4-BE49-F238E27FC236}">
                <a16:creationId xmlns:a16="http://schemas.microsoft.com/office/drawing/2014/main" id="{CEB41C5C-0F34-4DDA-9D7C-5E717F35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6134677" y="303591"/>
            <a:ext cx="5735590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0675848C-632C-49AA-96EC-8DB87A7D1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2598" y="640263"/>
            <a:ext cx="5221266" cy="134497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 DISCORSI</a:t>
            </a:r>
          </a:p>
        </p:txBody>
      </p:sp>
      <p:pic>
        <p:nvPicPr>
          <p:cNvPr id="10" name="Segnaposto contenuto 9">
            <a:extLst>
              <a:ext uri="{FF2B5EF4-FFF2-40B4-BE49-F238E27FC236}">
                <a16:creationId xmlns:a16="http://schemas.microsoft.com/office/drawing/2014/main" id="{3403B6D6-1EAD-495A-90BA-B8661A1CC99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13453"/>
          <a:stretch/>
        </p:blipFill>
        <p:spPr>
          <a:xfrm>
            <a:off x="1110321" y="484632"/>
            <a:ext cx="3875357" cy="5733287"/>
          </a:xfrm>
          <a:prstGeom prst="rect">
            <a:avLst/>
          </a:prstGeom>
        </p:spPr>
      </p:pic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72C0AAA-B841-42BF-9BD7-413BE64D4F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91903" y="2121763"/>
            <a:ext cx="5235490" cy="3773010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sz="2000"/>
              <a:t>Strutture  che, ordinando le idee e rendendo difficile per gli individui pensare al di fuori di esse, diventano strumento di potere. </a:t>
            </a:r>
          </a:p>
          <a:p>
            <a:pPr marL="0"/>
            <a:r>
              <a:rPr lang="en-US" sz="2000"/>
              <a:t>Strettamente connesse con la società in cui prendono forma, esse sono il risultato di particolari procedure di controllo, di selezione, di indirizzamento, di diffusione, che plasmano il modo di pensare e di rappresentare la realtà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90088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egnaposto contenuto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17A79E57-06A2-4445-9770-FC5341921F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3" r="9091" b="7416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862BE82-D00D-42C1-BF16-93AA37870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6D92C2D-1D3D-4974-918C-06579FB35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33" y="-2"/>
            <a:ext cx="5441859" cy="5654940"/>
          </a:xfrm>
          <a:custGeom>
            <a:avLst/>
            <a:gdLst>
              <a:gd name="connsiteX0" fmla="*/ 0 w 5441859"/>
              <a:gd name="connsiteY0" fmla="*/ 0 h 5654940"/>
              <a:gd name="connsiteX1" fmla="*/ 4400492 w 5441859"/>
              <a:gd name="connsiteY1" fmla="*/ 0 h 5654940"/>
              <a:gd name="connsiteX2" fmla="*/ 4484767 w 5441859"/>
              <a:gd name="connsiteY2" fmla="*/ 76595 h 5654940"/>
              <a:gd name="connsiteX3" fmla="*/ 5441859 w 5441859"/>
              <a:gd name="connsiteY3" fmla="*/ 2387221 h 5654940"/>
              <a:gd name="connsiteX4" fmla="*/ 2174140 w 5441859"/>
              <a:gd name="connsiteY4" fmla="*/ 5654940 h 5654940"/>
              <a:gd name="connsiteX5" fmla="*/ 156693 w 5441859"/>
              <a:gd name="connsiteY5" fmla="*/ 4957981 h 5654940"/>
              <a:gd name="connsiteX6" fmla="*/ 0 w 5441859"/>
              <a:gd name="connsiteY6" fmla="*/ 4820612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0" y="0"/>
                </a:moveTo>
                <a:lnTo>
                  <a:pt x="4400492" y="0"/>
                </a:lnTo>
                <a:lnTo>
                  <a:pt x="4484767" y="76595"/>
                </a:lnTo>
                <a:cubicBezTo>
                  <a:pt x="5076108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C611E33-9DA3-419F-AA5B-E190BA0CC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20" y="792480"/>
            <a:ext cx="4410164" cy="373597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«Proprio come nessuno di noi è al di fuori o al di là della geografia, nessuno di noi si può completamente astrarre dalla lotta per la geografia. Una lotta complessa e interessante perché non riguarda solo soldati e cannoni, ma anche idee, forme, rappresentazioni e meccanismi dell'immaginario»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6524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288</Words>
  <Application>Microsoft Office PowerPoint</Application>
  <PresentationFormat>Widescreen</PresentationFormat>
  <Paragraphs>13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LA STORIA CULTURALE</vt:lpstr>
      <vt:lpstr>CULTURA INTESA COME  un sistema di concetti ereditati, trasmessi in forme simboliche attraverso cui gli uomini e le donne comunicano, e perpetuano la loro conoscenza della vita.  </vt:lpstr>
      <vt:lpstr>Presentazione standard di PowerPoint</vt:lpstr>
      <vt:lpstr>Presentazione standard di PowerPoint</vt:lpstr>
      <vt:lpstr>Orientalism, 1978</vt:lpstr>
      <vt:lpstr>Culture and  Imperialism (1993)</vt:lpstr>
      <vt:lpstr>I DISCORSI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STORIA CULTURALE</dc:title>
  <dc:creator>valeria deplano</dc:creator>
  <cp:lastModifiedBy>valeria deplano</cp:lastModifiedBy>
  <cp:revision>2</cp:revision>
  <dcterms:created xsi:type="dcterms:W3CDTF">2019-03-06T11:24:04Z</dcterms:created>
  <dcterms:modified xsi:type="dcterms:W3CDTF">2019-03-06T12:06:20Z</dcterms:modified>
</cp:coreProperties>
</file>