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77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107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56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2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6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3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96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53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16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097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41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51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029903" y="1848051"/>
            <a:ext cx="9846644" cy="456237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>
              <a:tabLst>
                <a:tab pos="2332038" algn="l"/>
              </a:tabLst>
            </a:pPr>
            <a: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600" b="1" dirty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3600" b="1" dirty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D.M 407 del 27.02.2018</a:t>
            </a:r>
            <a:b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9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FAQ</a:t>
            </a:r>
            <a:br>
              <a:rPr lang="it-IT" sz="9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b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Il Piano Operativo per le attività di Attrazione e Mobilità</a:t>
            </a:r>
            <a:br>
              <a:rPr lang="it-IT" b="1" dirty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</a:br>
            <a:r>
              <a:rPr lang="it-IT" sz="2800" b="1" dirty="0" smtClean="0">
                <a:solidFill>
                  <a:srgbClr val="FF0000"/>
                </a:solidFill>
              </a:rPr>
              <a:t>			</a:t>
            </a:r>
            <a:r>
              <a:rPr lang="it-IT" sz="2800" dirty="0" smtClean="0">
                <a:solidFill>
                  <a:srgbClr val="FF0000"/>
                </a:solidFill>
              </a:rPr>
              <a:t>	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7" y="577854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77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421744" y="1953930"/>
            <a:ext cx="9846644" cy="456237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tabLst>
                <a:tab pos="2332038" algn="l"/>
              </a:tabLst>
            </a:pP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Il Piano Operativo per le attività di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Attrazione e Mobilità </a:t>
            </a: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e le singole linee di ricerca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debbono contenere </a:t>
            </a: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riferimenti anche alle aree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CUN e ai relativi SSD?</a:t>
            </a:r>
            <a:b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100" dirty="0">
                <a:solidFill>
                  <a:srgbClr val="FF0000"/>
                </a:solidFill>
                <a:latin typeface="Berlin Sans FB Demi" panose="020E0802020502020306" pitchFamily="34" charset="0"/>
              </a:rPr>
              <a:t>No, l’avviso MIUR, fa riferimento esclusivamente </a:t>
            </a: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alle aree </a:t>
            </a:r>
            <a:r>
              <a:rPr lang="it-IT" sz="3100" dirty="0">
                <a:solidFill>
                  <a:srgbClr val="FF0000"/>
                </a:solidFill>
                <a:latin typeface="Berlin Sans FB Demi" panose="020E0802020502020306" pitchFamily="34" charset="0"/>
              </a:rPr>
              <a:t>della </a:t>
            </a: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SNSI.</a:t>
            </a:r>
            <a:r>
              <a:rPr lang="it-IT" sz="2800" b="1" dirty="0">
                <a:solidFill>
                  <a:srgbClr val="FF0000"/>
                </a:solidFill>
              </a:rPr>
              <a:t>			</a:t>
            </a:r>
            <a:r>
              <a:rPr lang="it-IT" sz="2800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14" y="606730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57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421744" y="1953930"/>
            <a:ext cx="9846644" cy="456237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tabLst>
                <a:tab pos="2332038" algn="l"/>
              </a:tabLst>
            </a:pP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È necessario già in fase di presentazione del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Piano Operativo </a:t>
            </a: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di Attrazione e Mobilità produrre lettere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di intenti</a:t>
            </a: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/ manifestazioni di interesse/ convenzioni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con Enti </a:t>
            </a:r>
            <a:r>
              <a:rPr lang="it-IT" sz="3200" dirty="0">
                <a:solidFill>
                  <a:schemeClr val="tx1"/>
                </a:solidFill>
                <a:latin typeface="Berlin Sans FB Demi" panose="020E0802020502020306" pitchFamily="34" charset="0"/>
              </a:rPr>
              <a:t>e Istituzioni estere relative </a:t>
            </a:r>
            <a: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all’accoglienza dei ricercatori?</a:t>
            </a:r>
            <a:br>
              <a:rPr lang="it-IT" sz="32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4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34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No</a:t>
            </a:r>
            <a:r>
              <a:rPr lang="it-IT" sz="3100" dirty="0">
                <a:solidFill>
                  <a:srgbClr val="FF0000"/>
                </a:solidFill>
                <a:latin typeface="Berlin Sans FB Demi" panose="020E0802020502020306" pitchFamily="34" charset="0"/>
              </a:rPr>
              <a:t>, la produzione di documentazione integrativa non </a:t>
            </a: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è richiesta dall’avviso.</a:t>
            </a:r>
            <a:r>
              <a:rPr lang="it-IT" sz="2800" b="1" dirty="0">
                <a:solidFill>
                  <a:srgbClr val="FF0000"/>
                </a:solidFill>
              </a:rPr>
              <a:t>		</a:t>
            </a:r>
            <a:r>
              <a:rPr lang="it-IT" sz="2800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14" y="606730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08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421744" y="1953930"/>
            <a:ext cx="9846644" cy="456237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>
              <a:tabLst>
                <a:tab pos="2332038" algn="l"/>
              </a:tabLst>
            </a:pPr>
            <a:r>
              <a:rPr lang="it-IT" sz="3400" dirty="0">
                <a:solidFill>
                  <a:schemeClr val="tx1"/>
                </a:solidFill>
                <a:latin typeface="Berlin Sans FB Demi" panose="020E0802020502020306" pitchFamily="34" charset="0"/>
              </a:rPr>
              <a:t>Nel Piano possono essere coinvolti Enti e Istituzioni estere con i quali l’Università ha già in essere una convenzione/ Accordo quadro o analogo atto?</a:t>
            </a:r>
            <a:br>
              <a:rPr lang="it-IT" sz="3400" dirty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400" dirty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3400" dirty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4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Certamente. Il </a:t>
            </a:r>
            <a:r>
              <a:rPr lang="it-IT" sz="3400" dirty="0">
                <a:solidFill>
                  <a:srgbClr val="FF0000"/>
                </a:solidFill>
                <a:latin typeface="Berlin Sans FB Demi" panose="020E0802020502020306" pitchFamily="34" charset="0"/>
              </a:rPr>
              <a:t>punto b) dell’Art. 3 dell’Avviso prevede esplicitamente che la proposta contenga “una sintetica descrizione dello stato dell’arte e delle collaborazioni eventualmente già in essere”	</a:t>
            </a:r>
            <a:r>
              <a:rPr lang="it-IT" sz="2800" b="1" dirty="0">
                <a:solidFill>
                  <a:srgbClr val="FF0000"/>
                </a:solidFill>
              </a:rPr>
              <a:t>		</a:t>
            </a:r>
            <a:r>
              <a:rPr lang="it-IT" sz="2800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14" y="606730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16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379764" y="1812471"/>
            <a:ext cx="9878786" cy="4841422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tabLst>
                <a:tab pos="2332038" algn="l"/>
              </a:tabLst>
            </a:pPr>
            <a:r>
              <a:rPr lang="it-IT" sz="34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34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Berlin Sans FB Demi" panose="020E0802020502020306" pitchFamily="34" charset="0"/>
              </a:rPr>
              <a:t>Il Piano Operativo per le attività di Attrazione e Mobilità deve essere necessariamente di 36 mesi oppure 36 mesi costituiscono il minimo arco temporale di riferimento</a:t>
            </a:r>
            <a:r>
              <a:rPr lang="it-IT" sz="27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?</a:t>
            </a:r>
            <a:br>
              <a:rPr lang="it-IT" sz="27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2700" dirty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27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Ogni </a:t>
            </a:r>
            <a:r>
              <a:rPr lang="it-IT" sz="2700" dirty="0">
                <a:solidFill>
                  <a:srgbClr val="FF0000"/>
                </a:solidFill>
                <a:latin typeface="Berlin Sans FB Demi" panose="020E0802020502020306" pitchFamily="34" charset="0"/>
              </a:rPr>
              <a:t>contratto (trattandosi di RTD-A) dovrà avere una durata di 36 mesi, ma la durata del Piano dovrà risultare al massimo di 42 mesi (articolo 3 comma 1 del disciplinare: “Il soggetto beneficiario deve avviare le attività connesse con la realizzazione dei singoli interventi tempestivamente e comunque entro 6 mesi a decorrere dalla comunicazione di approvazione del progetto e concluderle entro i 42 mesi successivi”). </a:t>
            </a:r>
            <a:r>
              <a:rPr lang="it-IT" sz="3400" dirty="0">
                <a:solidFill>
                  <a:srgbClr val="FF0000"/>
                </a:solidFill>
                <a:latin typeface="Berlin Sans FB Demi" panose="020E0802020502020306" pitchFamily="34" charset="0"/>
              </a:rPr>
              <a:t>	</a:t>
            </a:r>
            <a:r>
              <a:rPr lang="it-IT" sz="2800" b="1" dirty="0">
                <a:solidFill>
                  <a:srgbClr val="FF0000"/>
                </a:solidFill>
              </a:rPr>
              <a:t>	</a:t>
            </a:r>
            <a:r>
              <a:rPr lang="it-IT" sz="2800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14" y="606730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65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421744" y="1953930"/>
            <a:ext cx="9846644" cy="4562374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tabLst>
                <a:tab pos="2332038" algn="l"/>
              </a:tabLst>
            </a:pPr>
            <a:r>
              <a:rPr lang="it-IT" sz="3100" dirty="0">
                <a:solidFill>
                  <a:schemeClr val="tx1"/>
                </a:solidFill>
                <a:latin typeface="Berlin Sans FB Demi" panose="020E0802020502020306" pitchFamily="34" charset="0"/>
              </a:rPr>
              <a:t>Nel costo complessivo sono comprese anche possibili erogazioni di contributo a favore del Centro di </a:t>
            </a:r>
            <a:r>
              <a:rPr lang="it-IT" sz="31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Spesa che </a:t>
            </a:r>
            <a:r>
              <a:rPr lang="it-IT" sz="3100" dirty="0">
                <a:solidFill>
                  <a:schemeClr val="tx1"/>
                </a:solidFill>
                <a:latin typeface="Berlin Sans FB Demi" panose="020E0802020502020306" pitchFamily="34" charset="0"/>
              </a:rPr>
              <a:t>presenta la </a:t>
            </a:r>
            <a:r>
              <a:rPr lang="it-IT" sz="31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  <a:t>proposta? </a:t>
            </a:r>
            <a:br>
              <a:rPr lang="it-IT" sz="3100" dirty="0" smtClean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100" dirty="0">
                <a:solidFill>
                  <a:schemeClr val="tx1"/>
                </a:solidFill>
                <a:latin typeface="Berlin Sans FB Demi" panose="020E0802020502020306" pitchFamily="34" charset="0"/>
              </a:rPr>
              <a:t/>
            </a:r>
            <a:br>
              <a:rPr lang="it-IT" sz="3100" dirty="0">
                <a:solidFill>
                  <a:schemeClr val="tx1"/>
                </a:solidFill>
                <a:latin typeface="Berlin Sans FB Demi" panose="020E0802020502020306" pitchFamily="34" charset="0"/>
              </a:rPr>
            </a:b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Non </a:t>
            </a:r>
            <a:r>
              <a:rPr lang="it-IT" sz="3100" dirty="0">
                <a:solidFill>
                  <a:srgbClr val="FF0000"/>
                </a:solidFill>
                <a:latin typeface="Berlin Sans FB Demi" panose="020E0802020502020306" pitchFamily="34" charset="0"/>
              </a:rPr>
              <a:t>è previsto alcun contributo a favore del Centro di Spesa che presenta la </a:t>
            </a:r>
            <a:r>
              <a:rPr lang="it-IT" sz="3100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proposta.</a:t>
            </a:r>
            <a:r>
              <a:rPr lang="it-IT" sz="3100" dirty="0">
                <a:solidFill>
                  <a:srgbClr val="FF0000"/>
                </a:solidFill>
                <a:latin typeface="Berlin Sans FB Demi" panose="020E0802020502020306" pitchFamily="34" charset="0"/>
              </a:rPr>
              <a:t>	</a:t>
            </a:r>
            <a:r>
              <a:rPr lang="it-IT" sz="2800" b="1" dirty="0">
                <a:solidFill>
                  <a:srgbClr val="FF0000"/>
                </a:solidFill>
              </a:rPr>
              <a:t>	</a:t>
            </a:r>
            <a:r>
              <a:rPr lang="it-IT" sz="2800" dirty="0">
                <a:solidFill>
                  <a:srgbClr val="FF0000"/>
                </a:solidFill>
              </a:rPr>
              <a:t>	</a:t>
            </a: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14" y="606730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4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109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Berlin Sans FB</vt:lpstr>
      <vt:lpstr>Berlin Sans FB Demi</vt:lpstr>
      <vt:lpstr>Calibri</vt:lpstr>
      <vt:lpstr>1_Tema di Office</vt:lpstr>
      <vt:lpstr>  D.M 407 del 27.02.2018  FAQ   Il Piano Operativo per le attività di Attrazione e Mobilità       </vt:lpstr>
      <vt:lpstr>Il Piano Operativo per le attività di Attrazione e Mobilità e le singole linee di ricerca debbono contenere riferimenti anche alle aree CUN e ai relativi SSD?  No, l’avviso MIUR, fa riferimento esclusivamente alle aree della SNSI.    </vt:lpstr>
      <vt:lpstr>È necessario già in fase di presentazione del Piano Operativo di Attrazione e Mobilità produrre lettere di intenti/ manifestazioni di interesse/ convenzioni con Enti e Istituzioni estere relative all’accoglienza dei ricercatori?  No, la produzione di documentazione integrativa non è richiesta dall’avviso.   </vt:lpstr>
      <vt:lpstr>Nel Piano possono essere coinvolti Enti e Istituzioni estere con i quali l’Università ha già in essere una convenzione/ Accordo quadro o analogo atto?  Certamente. Il punto b) dell’Art. 3 dell’Avviso prevede esplicitamente che la proposta contenga “una sintetica descrizione dello stato dell’arte e delle collaborazioni eventualmente già in essere”    </vt:lpstr>
      <vt:lpstr> Il Piano Operativo per le attività di Attrazione e Mobilità deve essere necessariamente di 36 mesi oppure 36 mesi costituiscono il minimo arco temporale di riferimento?  Ogni contratto (trattandosi di RTD-A) dovrà avere una durata di 36 mesi, ma la durata del Piano dovrà risultare al massimo di 42 mesi (articolo 3 comma 1 del disciplinare: “Il soggetto beneficiario deve avviare le attività connesse con la realizzazione dei singoli interventi tempestivamente e comunque entro 6 mesi a decorrere dalla comunicazione di approvazione del progetto e concluderle entro i 42 mesi successivi”).    </vt:lpstr>
      <vt:lpstr>Nel costo complessivo sono comprese anche possibili erogazioni di contributo a favore del Centro di Spesa che presenta la proposta?   Non è previsto alcun contributo a favore del Centro di Spesa che presenta la proposta.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D.M 407 del 27.02.2018  FAQ   Caratteristiche delle linee di intervento</dc:title>
  <dc:creator>Utente</dc:creator>
  <cp:lastModifiedBy>Nicola Flavio Ruju</cp:lastModifiedBy>
  <cp:revision>32</cp:revision>
  <dcterms:created xsi:type="dcterms:W3CDTF">2018-04-08T21:26:04Z</dcterms:created>
  <dcterms:modified xsi:type="dcterms:W3CDTF">2018-04-20T11:18:10Z</dcterms:modified>
</cp:coreProperties>
</file>