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287000" cy="10287000"/>
  <p:notesSz cx="10287000" cy="10287000"/>
  <p:embeddedFontLst>
    <p:embeddedFont>
      <p:font typeface="Montserrat" panose="020B0604020202020204" charset="0"/>
      <p:regular r:id="rId5"/>
      <p:bold r:id="rId6"/>
      <p:italic r:id="rId7"/>
      <p:boldItalic r:id="rId8"/>
    </p:embeddedFont>
    <p:embeddedFont>
      <p:font typeface="Montserrat ExtraBold" panose="020B0604020202020204" charset="0"/>
      <p:bold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rBWth1R2qp+YGTXwO77FBmYRz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430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25" y="771525"/>
            <a:ext cx="68583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4688" y="771525"/>
            <a:ext cx="38576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4688" y="771525"/>
            <a:ext cx="38576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3962" y="2707547"/>
            <a:ext cx="9079075" cy="330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771525" y="3188970"/>
            <a:ext cx="8743950" cy="21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1543050" y="5760720"/>
            <a:ext cx="72009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14350" y="2366010"/>
            <a:ext cx="4474845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5297805" y="2366010"/>
            <a:ext cx="4474845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9018540" y="3327444"/>
            <a:ext cx="1268458" cy="34191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4"/>
          <p:cNvSpPr/>
          <p:nvPr/>
        </p:nvSpPr>
        <p:spPr>
          <a:xfrm>
            <a:off x="9544908" y="2102594"/>
            <a:ext cx="742091" cy="56450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Google Shape;8;p4"/>
          <p:cNvSpPr/>
          <p:nvPr/>
        </p:nvSpPr>
        <p:spPr>
          <a:xfrm>
            <a:off x="8458755" y="4140233"/>
            <a:ext cx="1828244" cy="56450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Google Shape;9;p4"/>
          <p:cNvSpPr/>
          <p:nvPr/>
        </p:nvSpPr>
        <p:spPr>
          <a:xfrm>
            <a:off x="6352870" y="2102594"/>
            <a:ext cx="3673085" cy="367308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4"/>
          <p:cNvSpPr/>
          <p:nvPr/>
        </p:nvSpPr>
        <p:spPr>
          <a:xfrm>
            <a:off x="7683875" y="8668025"/>
            <a:ext cx="2603123" cy="161897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4"/>
          <p:cNvSpPr/>
          <p:nvPr/>
        </p:nvSpPr>
        <p:spPr>
          <a:xfrm>
            <a:off x="0" y="1344416"/>
            <a:ext cx="3054517" cy="635317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4"/>
          <p:cNvSpPr/>
          <p:nvPr/>
        </p:nvSpPr>
        <p:spPr>
          <a:xfrm>
            <a:off x="0" y="887913"/>
            <a:ext cx="277495" cy="1325245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4"/>
          <p:cNvSpPr/>
          <p:nvPr/>
        </p:nvSpPr>
        <p:spPr>
          <a:xfrm>
            <a:off x="1104999" y="1"/>
            <a:ext cx="6581774" cy="270778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4"/>
          <p:cNvSpPr/>
          <p:nvPr/>
        </p:nvSpPr>
        <p:spPr>
          <a:xfrm>
            <a:off x="6546053" y="1"/>
            <a:ext cx="3740945" cy="355133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03962" y="2707547"/>
            <a:ext cx="9079075" cy="330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unica.it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jp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6476414" y="5296252"/>
            <a:ext cx="3810585" cy="40862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1"/>
          <p:cNvSpPr/>
          <p:nvPr/>
        </p:nvSpPr>
        <p:spPr>
          <a:xfrm>
            <a:off x="7106487" y="3830078"/>
            <a:ext cx="3180512" cy="64569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1"/>
          <p:cNvSpPr/>
          <p:nvPr/>
        </p:nvSpPr>
        <p:spPr>
          <a:xfrm>
            <a:off x="5806336" y="6269179"/>
            <a:ext cx="4480662" cy="40178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1"/>
          <p:cNvSpPr/>
          <p:nvPr/>
        </p:nvSpPr>
        <p:spPr>
          <a:xfrm>
            <a:off x="3420824" y="3868050"/>
            <a:ext cx="4400550" cy="440054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1"/>
          <p:cNvSpPr/>
          <p:nvPr/>
        </p:nvSpPr>
        <p:spPr>
          <a:xfrm>
            <a:off x="0" y="8265560"/>
            <a:ext cx="4082483" cy="20214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1"/>
          <p:cNvSpPr/>
          <p:nvPr/>
        </p:nvSpPr>
        <p:spPr>
          <a:xfrm>
            <a:off x="0" y="1344415"/>
            <a:ext cx="3054517" cy="635317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1"/>
          <p:cNvSpPr/>
          <p:nvPr/>
        </p:nvSpPr>
        <p:spPr>
          <a:xfrm>
            <a:off x="0" y="2448925"/>
            <a:ext cx="328138" cy="1381568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1"/>
          <p:cNvSpPr/>
          <p:nvPr/>
        </p:nvSpPr>
        <p:spPr>
          <a:xfrm>
            <a:off x="0" y="6610157"/>
            <a:ext cx="856886" cy="367684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1"/>
          <p:cNvSpPr/>
          <p:nvPr/>
        </p:nvSpPr>
        <p:spPr>
          <a:xfrm>
            <a:off x="6546053" y="0"/>
            <a:ext cx="3740945" cy="355133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1"/>
          <p:cNvSpPr/>
          <p:nvPr/>
        </p:nvSpPr>
        <p:spPr>
          <a:xfrm>
            <a:off x="0" y="8829239"/>
            <a:ext cx="10287000" cy="1457960"/>
          </a:xfrm>
          <a:custGeom>
            <a:avLst/>
            <a:gdLst/>
            <a:ahLst/>
            <a:cxnLst/>
            <a:rect l="l" t="t" r="r" b="b"/>
            <a:pathLst>
              <a:path w="10287000" h="1457959" extrusionOk="0">
                <a:moveTo>
                  <a:pt x="0" y="1457760"/>
                </a:moveTo>
                <a:lnTo>
                  <a:pt x="0" y="0"/>
                </a:lnTo>
                <a:lnTo>
                  <a:pt x="10286999" y="0"/>
                </a:lnTo>
                <a:lnTo>
                  <a:pt x="10286999" y="1457760"/>
                </a:lnTo>
                <a:lnTo>
                  <a:pt x="0" y="14577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1"/>
          <p:cNvSpPr/>
          <p:nvPr/>
        </p:nvSpPr>
        <p:spPr>
          <a:xfrm>
            <a:off x="1564911" y="8874993"/>
            <a:ext cx="7153274" cy="81914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1"/>
          <p:cNvSpPr txBox="1"/>
          <p:nvPr/>
        </p:nvSpPr>
        <p:spPr>
          <a:xfrm>
            <a:off x="3250283" y="9803070"/>
            <a:ext cx="3754754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2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b="1">
                <a:latin typeface="Montserrat ExtraBold"/>
                <a:ea typeface="Montserrat ExtraBold"/>
                <a:cs typeface="Montserrat ExtraBold"/>
                <a:sym typeface="Montserrat ExtraBold"/>
              </a:rPr>
              <a:t>Il progetto è finanziato dalla Regione Autonoma della Sardegna</a:t>
            </a:r>
            <a:endParaRPr sz="85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787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850" b="1">
                <a:latin typeface="Montserrat ExtraBold"/>
                <a:ea typeface="Montserrat ExtraBold"/>
                <a:cs typeface="Montserrat ExtraBold"/>
                <a:sym typeface="Montserrat ExtraBold"/>
              </a:rPr>
              <a:t>L.R. n 20 del 6.12.2019 art. 6 comma 38</a:t>
            </a:r>
            <a:endParaRPr sz="85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4405746" y="8499709"/>
            <a:ext cx="1476374" cy="32384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1"/>
          <p:cNvSpPr txBox="1"/>
          <p:nvPr/>
        </p:nvSpPr>
        <p:spPr>
          <a:xfrm>
            <a:off x="328138" y="4494179"/>
            <a:ext cx="4671879" cy="200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50" dirty="0" smtClean="0">
                <a:latin typeface="Montserrat"/>
                <a:ea typeface="Montserrat"/>
                <a:cs typeface="Montserrat"/>
                <a:sym typeface="Montserrat"/>
              </a:rPr>
              <a:t>22 Aprile</a:t>
            </a:r>
            <a:endParaRPr sz="25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lang="it-IT" sz="30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it-IT" sz="3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1830070" lvl="0" indent="0" algn="l" rtl="0">
              <a:lnSpc>
                <a:spcPct val="118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1" dirty="0" err="1" smtClean="0">
                <a:latin typeface="Montserrat"/>
                <a:ea typeface="Montserrat"/>
                <a:cs typeface="Montserrat"/>
                <a:sym typeface="Montserrat"/>
              </a:rPr>
              <a:t>evento</a:t>
            </a:r>
            <a:r>
              <a:rPr lang="en-US" sz="185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0" b="1" dirty="0"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lang="en-US" sz="1850" b="1" dirty="0" smtClean="0">
                <a:latin typeface="Montserrat"/>
                <a:ea typeface="Montserrat"/>
                <a:cs typeface="Montserrat"/>
                <a:sym typeface="Montserrat"/>
              </a:rPr>
              <a:t> streaming  </a:t>
            </a:r>
            <a:r>
              <a:rPr lang="en-US" sz="18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www</a:t>
            </a:r>
            <a:r>
              <a:rPr lang="en-US" sz="13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.</a:t>
            </a:r>
            <a:r>
              <a:rPr lang="en-US" sz="18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unica</a:t>
            </a:r>
            <a:r>
              <a:rPr lang="en-US" sz="13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.</a:t>
            </a:r>
            <a:r>
              <a:rPr lang="en-US" sz="18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it</a:t>
            </a:r>
            <a:endParaRPr sz="185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4912425" y="989875"/>
            <a:ext cx="5374384" cy="1010499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"/>
          <p:cNvSpPr txBox="1"/>
          <p:nvPr/>
        </p:nvSpPr>
        <p:spPr>
          <a:xfrm>
            <a:off x="5277395" y="1089394"/>
            <a:ext cx="5009414" cy="91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1830070" lvl="0" indent="0" algn="l" rtl="0">
              <a:lnSpc>
                <a:spcPct val="118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Facoltà</a:t>
            </a:r>
            <a:r>
              <a:rPr lang="en-US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di </a:t>
            </a:r>
            <a:r>
              <a:rPr lang="en-US" sz="160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Scienze</a:t>
            </a:r>
            <a:r>
              <a:rPr lang="en-US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Economiche</a:t>
            </a:r>
            <a:r>
              <a:rPr lang="en-US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Giuridiche</a:t>
            </a:r>
            <a:r>
              <a:rPr lang="en-US" sz="1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60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Politiche</a:t>
            </a: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494129" y="2947855"/>
            <a:ext cx="8224055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r>
              <a:rPr lang="it-IT" sz="3600" b="1" dirty="0"/>
              <a:t>Il prisma delle disuguaglianze. Storia, analisi e misurazione di un concetto.</a:t>
            </a:r>
          </a:p>
        </p:txBody>
      </p:sp>
      <p:sp>
        <p:nvSpPr>
          <p:cNvPr id="69" name="Google Shape;69;p1"/>
          <p:cNvSpPr txBox="1"/>
          <p:nvPr/>
        </p:nvSpPr>
        <p:spPr>
          <a:xfrm>
            <a:off x="525506" y="2448932"/>
            <a:ext cx="65277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TAVOLA ROTONDA</a:t>
            </a:r>
            <a:endParaRPr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"/>
          <p:cNvGrpSpPr/>
          <p:nvPr/>
        </p:nvGrpSpPr>
        <p:grpSpPr>
          <a:xfrm>
            <a:off x="614706" y="8874993"/>
            <a:ext cx="7153200" cy="1246077"/>
            <a:chOff x="614706" y="8874993"/>
            <a:chExt cx="7153200" cy="1246077"/>
          </a:xfrm>
        </p:grpSpPr>
        <p:sp>
          <p:nvSpPr>
            <p:cNvPr id="75" name="Google Shape;75;p2"/>
            <p:cNvSpPr/>
            <p:nvPr/>
          </p:nvSpPr>
          <p:spPr>
            <a:xfrm>
              <a:off x="614706" y="8874993"/>
              <a:ext cx="7153200" cy="819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2300078" y="9803070"/>
              <a:ext cx="37548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92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50" b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Il progetto è finanziato dalla Regione Autonoma della Sardegna</a:t>
              </a:r>
              <a:endParaRPr sz="850"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marL="787400" marR="0" lvl="0" indent="0" algn="l" rtl="0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en-US" sz="850" b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L.R. n 20 del 6.12.2019 art. 6 comma 38</a:t>
              </a:r>
              <a:endParaRPr sz="850"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78" name="Google Shape;78;p2"/>
          <p:cNvSpPr txBox="1"/>
          <p:nvPr/>
        </p:nvSpPr>
        <p:spPr>
          <a:xfrm>
            <a:off x="443040" y="2603021"/>
            <a:ext cx="43629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22 </a:t>
            </a:r>
            <a:r>
              <a:rPr lang="en-US" sz="2800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Aprile</a:t>
            </a:r>
            <a:r>
              <a:rPr lang="en-US" sz="28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2021</a:t>
            </a:r>
            <a:endParaRPr sz="28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381197" y="4335200"/>
            <a:ext cx="3224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PROGRAMMA</a:t>
            </a:r>
            <a:endParaRPr sz="2900" b="1" i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388808" y="5208705"/>
            <a:ext cx="5214000" cy="30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0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ore </a:t>
            </a:r>
            <a:r>
              <a:rPr lang="en-US" sz="2100" dirty="0" smtClean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10.00</a:t>
            </a:r>
          </a:p>
          <a:p>
            <a:pPr marL="1460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1"/>
            <a:r>
              <a:rPr lang="it-IT" sz="2100" b="1" dirty="0">
                <a:latin typeface="Montserrat"/>
                <a:ea typeface="Montserrat"/>
                <a:cs typeface="Montserrat"/>
              </a:rPr>
              <a:t>Modera</a:t>
            </a:r>
            <a:r>
              <a:rPr lang="it-IT" sz="2100" dirty="0">
                <a:latin typeface="Montserrat"/>
                <a:ea typeface="Montserrat"/>
                <a:cs typeface="Montserrat"/>
              </a:rPr>
              <a:t>: </a:t>
            </a:r>
            <a:endParaRPr lang="it-IT" sz="2100" dirty="0" smtClean="0">
              <a:latin typeface="Montserrat"/>
              <a:ea typeface="Montserrat"/>
              <a:cs typeface="Montserrat"/>
            </a:endParaRPr>
          </a:p>
          <a:p>
            <a:pPr lvl="1"/>
            <a:r>
              <a:rPr lang="it-IT" sz="2100" dirty="0" smtClean="0">
                <a:latin typeface="Montserrat"/>
                <a:ea typeface="Montserrat"/>
                <a:cs typeface="Montserrat"/>
              </a:rPr>
              <a:t>Mariano Porcu</a:t>
            </a:r>
          </a:p>
          <a:p>
            <a:pPr lvl="1"/>
            <a:endParaRPr lang="it-IT" sz="2100" dirty="0">
              <a:latin typeface="Montserrat"/>
              <a:ea typeface="Montserrat"/>
              <a:cs typeface="Montserrat"/>
            </a:endParaRPr>
          </a:p>
          <a:p>
            <a:r>
              <a:rPr lang="it-IT" sz="2100" b="1" dirty="0">
                <a:latin typeface="Montserrat"/>
                <a:ea typeface="Montserrat"/>
                <a:cs typeface="Montserrat"/>
              </a:rPr>
              <a:t>Intervengono</a:t>
            </a:r>
            <a:r>
              <a:rPr lang="it-IT" sz="2100" dirty="0">
                <a:latin typeface="Montserrat"/>
                <a:ea typeface="Montserrat"/>
                <a:cs typeface="Montserrat"/>
              </a:rPr>
              <a:t>: </a:t>
            </a:r>
            <a:endParaRPr lang="it-IT" sz="2100" dirty="0" smtClean="0">
              <a:latin typeface="Montserrat"/>
              <a:ea typeface="Montserrat"/>
              <a:cs typeface="Montserrat"/>
            </a:endParaRPr>
          </a:p>
          <a:p>
            <a:r>
              <a:rPr lang="it-IT" sz="2100" dirty="0" smtClean="0">
                <a:latin typeface="Montserrat"/>
                <a:ea typeface="Montserrat"/>
                <a:cs typeface="Montserrat"/>
              </a:rPr>
              <a:t>Rinaldo </a:t>
            </a:r>
            <a:r>
              <a:rPr lang="it-IT" sz="2100" dirty="0" err="1">
                <a:latin typeface="Montserrat"/>
                <a:ea typeface="Montserrat"/>
                <a:cs typeface="Montserrat"/>
              </a:rPr>
              <a:t>Brau</a:t>
            </a:r>
            <a:r>
              <a:rPr lang="it-IT" sz="2100" dirty="0">
                <a:latin typeface="Montserrat"/>
                <a:ea typeface="Montserrat"/>
                <a:cs typeface="Montserrat"/>
              </a:rPr>
              <a:t>, Cristiano Cicero, Adriana Diliberto, Silvia </a:t>
            </a:r>
            <a:r>
              <a:rPr lang="it-IT" sz="2100" dirty="0" err="1">
                <a:latin typeface="Montserrat"/>
                <a:ea typeface="Montserrat"/>
                <a:cs typeface="Montserrat"/>
              </a:rPr>
              <a:t>Niccolai</a:t>
            </a:r>
            <a:r>
              <a:rPr lang="it-IT" sz="2100" dirty="0">
                <a:latin typeface="Montserrat"/>
                <a:ea typeface="Montserrat"/>
                <a:cs typeface="Montserrat"/>
              </a:rPr>
              <a:t>, Ilenia </a:t>
            </a:r>
            <a:r>
              <a:rPr lang="it-IT" sz="2100" dirty="0" err="1">
                <a:latin typeface="Montserrat"/>
                <a:ea typeface="Montserrat"/>
                <a:cs typeface="Montserrat"/>
              </a:rPr>
              <a:t>Ruggiu</a:t>
            </a:r>
            <a:r>
              <a:rPr lang="it-IT" sz="2100" dirty="0">
                <a:latin typeface="Montserrat"/>
                <a:ea typeface="Montserrat"/>
                <a:cs typeface="Montserrat"/>
              </a:rPr>
              <a:t>, Giovanni </a:t>
            </a:r>
            <a:r>
              <a:rPr lang="it-IT" sz="2100" dirty="0" err="1">
                <a:latin typeface="Montserrat"/>
                <a:ea typeface="Montserrat"/>
                <a:cs typeface="Montserrat"/>
              </a:rPr>
              <a:t>Sistu</a:t>
            </a:r>
            <a:endParaRPr lang="it-IT" sz="210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11" name="Google Shape;68;p1"/>
          <p:cNvSpPr txBox="1"/>
          <p:nvPr/>
        </p:nvSpPr>
        <p:spPr>
          <a:xfrm>
            <a:off x="498450" y="1335447"/>
            <a:ext cx="8224055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r>
              <a:rPr lang="it-IT" sz="3600" b="1" dirty="0"/>
              <a:t>Il prisma delle disuguaglianze. Storia, analisi e misurazione di un concetto.</a:t>
            </a:r>
          </a:p>
        </p:txBody>
      </p:sp>
      <p:sp>
        <p:nvSpPr>
          <p:cNvPr id="12" name="Google Shape;69;p1"/>
          <p:cNvSpPr txBox="1"/>
          <p:nvPr/>
        </p:nvSpPr>
        <p:spPr>
          <a:xfrm>
            <a:off x="443040" y="947642"/>
            <a:ext cx="65277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TAVOLA ROTONDA</a:t>
            </a:r>
            <a:endParaRPr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114</Words>
  <Application>Microsoft Office PowerPoint</Application>
  <PresentationFormat>Personalizzato</PresentationFormat>
  <Paragraphs>22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Montserrat</vt:lpstr>
      <vt:lpstr>Montserrat ExtraBold</vt:lpstr>
      <vt:lpstr>Arial</vt:lpstr>
      <vt:lpstr>Calibri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UniCa</dc:creator>
  <cp:lastModifiedBy>Stefano Usai</cp:lastModifiedBy>
  <cp:revision>6</cp:revision>
  <dcterms:created xsi:type="dcterms:W3CDTF">2021-01-07T15:31:56Z</dcterms:created>
  <dcterms:modified xsi:type="dcterms:W3CDTF">2021-04-11T21:18:50Z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Canva</vt:lpwstr>
  </property>
  <property fmtid="{D5CDD505-2E9C-101B-9397-08002B2CF9AE}" pid="4" name="LastSaved">
    <vt:filetime>2021-01-07T00:00:00Z</vt:filetime>
  </property>
</Properties>
</file>