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7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4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91D7-3566-448E-BC02-C78847EA976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CB62-94BF-42E3-ACF5-2688F27B8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975466"/>
              </p:ext>
            </p:extLst>
          </p:nvPr>
        </p:nvGraphicFramePr>
        <p:xfrm>
          <a:off x="1968500" y="986096"/>
          <a:ext cx="5207000" cy="3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zione" r:id="rId3" imgW="1815840" imgH="1180800" progId="Equation.3">
                  <p:embed/>
                </p:oleObj>
              </mc:Choice>
              <mc:Fallback>
                <p:oleObj name="Equazione" r:id="rId3" imgW="1815840" imgH="11808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986096"/>
                        <a:ext cx="5207000" cy="339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5576" y="431086"/>
            <a:ext cx="2804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Tensione di soglia</a:t>
            </a:r>
            <a:endParaRPr lang="en-US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5157192"/>
            <a:ext cx="421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 può intervenire modificando il drogaggio</a:t>
            </a:r>
            <a:endParaRPr lang="en-US" dirty="0"/>
          </a:p>
        </p:txBody>
      </p:sp>
      <p:grpSp>
        <p:nvGrpSpPr>
          <p:cNvPr id="11" name="Gruppo 10"/>
          <p:cNvGrpSpPr/>
          <p:nvPr/>
        </p:nvGrpSpPr>
        <p:grpSpPr>
          <a:xfrm>
            <a:off x="3851920" y="1046570"/>
            <a:ext cx="2999625" cy="1806366"/>
            <a:chOff x="3851920" y="1046570"/>
            <a:chExt cx="2999625" cy="1806366"/>
          </a:xfrm>
        </p:grpSpPr>
        <p:sp>
          <p:nvSpPr>
            <p:cNvPr id="7" name="Ovale 6"/>
            <p:cNvSpPr/>
            <p:nvPr/>
          </p:nvSpPr>
          <p:spPr>
            <a:xfrm>
              <a:off x="5652120" y="1124744"/>
              <a:ext cx="576064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e 7"/>
            <p:cNvSpPr/>
            <p:nvPr/>
          </p:nvSpPr>
          <p:spPr>
            <a:xfrm>
              <a:off x="3851920" y="2276872"/>
              <a:ext cx="576064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e 8"/>
            <p:cNvSpPr/>
            <p:nvPr/>
          </p:nvSpPr>
          <p:spPr>
            <a:xfrm>
              <a:off x="3851920" y="1333083"/>
              <a:ext cx="576064" cy="57606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e 9"/>
            <p:cNvSpPr/>
            <p:nvPr/>
          </p:nvSpPr>
          <p:spPr>
            <a:xfrm>
              <a:off x="6275481" y="1046570"/>
              <a:ext cx="576064" cy="57606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611560" y="5608386"/>
            <a:ext cx="660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</a:t>
            </a:r>
            <a:r>
              <a:rPr lang="it-IT" dirty="0" smtClean="0"/>
              <a:t>ppure  la polarizzazione del substrato semiconduttore (si allarga W)</a:t>
            </a:r>
            <a:endParaRPr lang="en-US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6084168" y="954306"/>
            <a:ext cx="1128173" cy="74650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 giocando sullo spessore dell’</a:t>
            </a:r>
            <a:r>
              <a:rPr lang="it-IT" dirty="0" err="1" smtClean="0"/>
              <a:t>ossid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38915" y="6124654"/>
            <a:ext cx="3646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 giocando sullo spessore dell’ossido</a:t>
            </a:r>
            <a:endParaRPr lang="en-US" dirty="0"/>
          </a:p>
        </p:txBody>
      </p:sp>
      <p:grpSp>
        <p:nvGrpSpPr>
          <p:cNvPr id="17" name="Gruppo 16"/>
          <p:cNvGrpSpPr/>
          <p:nvPr/>
        </p:nvGrpSpPr>
        <p:grpSpPr>
          <a:xfrm>
            <a:off x="2766389" y="1700808"/>
            <a:ext cx="3349310" cy="2736304"/>
            <a:chOff x="2766389" y="1700808"/>
            <a:chExt cx="3349310" cy="2736304"/>
          </a:xfrm>
        </p:grpSpPr>
        <p:sp>
          <p:nvSpPr>
            <p:cNvPr id="15" name="Ovale 14"/>
            <p:cNvSpPr/>
            <p:nvPr/>
          </p:nvSpPr>
          <p:spPr>
            <a:xfrm>
              <a:off x="2766389" y="3861048"/>
              <a:ext cx="576064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e 15"/>
            <p:cNvSpPr/>
            <p:nvPr/>
          </p:nvSpPr>
          <p:spPr>
            <a:xfrm>
              <a:off x="5539635" y="1700808"/>
              <a:ext cx="576064" cy="57606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55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rofessor Robert B. Laughlin, Department of Physics, Stanfor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32463"/>
            <a:ext cx="3768353" cy="399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283969" y="576461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Immagine al Microscopio Elettronico a Trasmissione della struttura reticolare di </a:t>
            </a:r>
            <a:r>
              <a:rPr lang="it-IT" sz="1400" dirty="0" err="1" smtClean="0"/>
              <a:t>unMOS</a:t>
            </a:r>
            <a:endParaRPr lang="en-US" sz="1400" dirty="0"/>
          </a:p>
        </p:txBody>
      </p:sp>
      <p:pic>
        <p:nvPicPr>
          <p:cNvPr id="5124" name="Picture 4" descr="LOCOS technology - Oxidation - Semiconductor Technology from A to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5" r="30881"/>
          <a:stretch/>
        </p:blipFill>
        <p:spPr bwMode="auto">
          <a:xfrm>
            <a:off x="155575" y="709448"/>
            <a:ext cx="4128394" cy="221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7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487" y="3239218"/>
            <a:ext cx="6761163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86791" y="6525343"/>
            <a:ext cx="8825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https://www.researchgate.net/figure/Cross-section-of-a-a-LOCOS-isolated-and-b-shallow-trench-isolated-transistor-After_fig8_224332209</a:t>
            </a:r>
            <a:endParaRPr lang="en-US" sz="1200" dirty="0"/>
          </a:p>
        </p:txBody>
      </p:sp>
      <p:pic>
        <p:nvPicPr>
          <p:cNvPr id="4101" name="Picture 5" descr="1.2 Isolation Techniq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" y="168752"/>
            <a:ext cx="4404518" cy="344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603962" y="381533"/>
            <a:ext cx="440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Ossidzaione</a:t>
            </a:r>
            <a:r>
              <a:rPr lang="it-IT" b="1" dirty="0" smtClean="0"/>
              <a:t> locale a spessori diversi (LOCOS)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9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6/62/Cmos_impurity_pro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8770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8/81/CMOS_Inverter.svg/220px-CMOS_Invert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993" y="476671"/>
            <a:ext cx="2952328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1560" y="6286500"/>
            <a:ext cx="247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Da </a:t>
            </a:r>
            <a:r>
              <a:rPr lang="it-IT" sz="1400" i="1" dirty="0" err="1" smtClean="0"/>
              <a:t>wikipedia</a:t>
            </a:r>
            <a:r>
              <a:rPr lang="it-IT" sz="1400" i="1" dirty="0" smtClean="0"/>
              <a:t> «processo CMOS»</a:t>
            </a:r>
            <a:endParaRPr lang="en-US" sz="1400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0749" y="126810"/>
            <a:ext cx="302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MOS Complementare (CMOS)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2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5/57/CMOS_fabrication_process.svg/170px-CMOS_fabrication_proces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2361"/>
          <a:stretch/>
        </p:blipFill>
        <p:spPr bwMode="auto">
          <a:xfrm>
            <a:off x="10708" y="-13897"/>
            <a:ext cx="3049961" cy="617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upload.wikimedia.org/wikipedia/commons/thumb/5/57/CMOS_fabrication_process.svg/170px-CMOS_fabrication_proces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78"/>
          <a:stretch/>
        </p:blipFill>
        <p:spPr bwMode="auto">
          <a:xfrm>
            <a:off x="4572000" y="-13898"/>
            <a:ext cx="3096344" cy="696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11560" y="6286500"/>
            <a:ext cx="247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Da </a:t>
            </a:r>
            <a:r>
              <a:rPr lang="it-IT" sz="1400" i="1" dirty="0" err="1" smtClean="0"/>
              <a:t>wikipedia</a:t>
            </a:r>
            <a:r>
              <a:rPr lang="it-IT" sz="1400" i="1" dirty="0" smtClean="0"/>
              <a:t> «processo CMOS»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050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69</Words>
  <Application>Microsoft Office PowerPoint</Application>
  <PresentationFormat>Presentazione su schermo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Tema di Office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4</cp:revision>
  <dcterms:created xsi:type="dcterms:W3CDTF">2020-05-27T05:52:12Z</dcterms:created>
  <dcterms:modified xsi:type="dcterms:W3CDTF">2020-05-27T06:27:02Z</dcterms:modified>
</cp:coreProperties>
</file>